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3" r:id="rId5"/>
    <p:sldId id="275" r:id="rId6"/>
    <p:sldId id="276" r:id="rId7"/>
    <p:sldId id="277" r:id="rId8"/>
    <p:sldId id="280" r:id="rId9"/>
    <p:sldId id="278" r:id="rId10"/>
    <p:sldId id="279" r:id="rId11"/>
    <p:sldId id="281" r:id="rId12"/>
    <p:sldId id="282" r:id="rId13"/>
    <p:sldId id="283" r:id="rId14"/>
    <p:sldId id="267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09166-E1B2-46C4-9522-66F220E70FA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C2B0F-4768-411D-A5B1-62FF6918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4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3503-5E5E-C730-5C92-0159E84AC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78F0A-A6BD-1D19-4BA3-70FA4F849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191BA-A15D-E7FC-820A-3DE6B959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B0B4D-CCC6-4CA8-8C6D-3DC4E9F98FA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06C53-BED1-BBF5-3A08-C0964408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FDAD6-3FF3-AB5E-D0F3-22F66985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3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AD9D-13E5-2F11-A59E-703651F0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E9E7-DAAA-9001-9BCA-B548A0F23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7E95-47E0-14D8-606F-5BB2F97A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423A-30D8-4C53-B18F-B1D127B8AC80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D93D8-6343-6585-F1E1-CBBF3CB6B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06FBD-5E31-8456-9D13-9C1548534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5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157D6-D451-3A2F-5E48-AFB0AA02D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C2EFE-7C36-8770-80DB-7A7C931EB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B285-35AE-74DB-BB7A-00844BDB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3CFE-E052-45F9-8719-2D0CAC1A6491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75666-CBA2-FFFF-7AD7-2EFA2BF9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FC98D-B7CB-F66B-ED92-BBF7A70A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9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3DFA-5EE6-A1CF-4564-3B32CB09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17819-6C63-B7B4-A1E0-D55E364F3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84B8B-9124-814B-42A4-E96B7388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FA17-BFAD-426D-8B49-9FDA5C40E020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912CB-D225-B254-6E14-31CC907C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081E6-4B89-AE0B-004F-2D9DE116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8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51BF5-9A6D-6E2A-6E0C-72378EE49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7679F-5C2A-56DF-B600-424AC82F7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B430F-661B-209A-3F0A-FF5685FA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0F52-8DA2-4272-BF8D-68F57FE6034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36C38-CB32-9F47-5B18-CC077452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D3BE0-5E23-5488-34B0-1322555E3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647D-3E66-1EB0-234F-11AE9183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56E77-AAC2-5D0D-2D4B-CAFA7F7DC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02440-F489-C99F-F381-4B3154B0B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F5857-57E2-D39E-BEB6-222D32E5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CDD1-2A0F-47D0-81D3-87A00259BFB6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6655-B1EA-3CEC-40DD-FBA3F138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B8E4C-EC7C-BD47-1B38-CA7AF071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27D7-E0F5-4CE8-9ECA-9C4DE1BF3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718CB-BF73-5B9F-7316-3F0A95F7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1BA91-1734-A0D9-B2A9-A27D211E0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B1A62-FFD0-0993-6C5E-1A8EE715E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6127B-3F1F-B890-2550-7B04FF9C8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D801BB-C1FC-5C66-5FED-F06A75FD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F4EC-E213-444D-A5DD-F6C2475E00F3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601678-FA05-4C5E-CD51-289B2204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2B230-F443-E1F1-3612-9DEB50862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3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91697-1D67-66BA-61BB-06F92429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3AFD5-1B00-9C44-5D8F-FD5A7457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2832-727E-4788-A28E-3290B28D8FB4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55C5D-C0E1-47FF-7383-D9225712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CBCD1-B771-EE7C-D756-5AEAC54A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8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D0951F-3598-C5B2-888F-9CD8664A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1205-DC49-434B-865C-4BCD0B995C7A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C5764-5DC6-A9E3-A3BE-3A20CE52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7109C-0358-DCD4-DC9F-3565A9B7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EDF0-D576-632F-218A-61FC795A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55A13-6C5A-9FC4-B293-6710E91E5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88B44-D20A-EF5F-9CB7-E6431F90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60B28-2FEB-053C-A979-94EE01B7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BDE4-A3F0-4817-B8FB-D9FE54DA532A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9B532-3C3B-4BBB-397C-76BC8366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E4939-B874-31F0-F777-D041F0D9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6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133F3-82F1-8660-5610-4E0F5F35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DE1046-DD0E-B44B-E7E3-6E5BEAFC4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A6064-9216-DAC6-DCCD-504D1F053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1B81C-97D8-BBEC-B01E-869586647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C4729-0005-46DF-9C5C-9F12607097AC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FD470-9EED-9E81-E984-6BF4F1CE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45D4A-6951-EB5C-410F-EA1BE7D9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7665B-22B6-767B-51B4-FA3F81BC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643D3-8749-BC84-3AA0-94A01754E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5C049-BEF2-E08B-330C-F7BA78826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E16DE-48B4-4050-AF09-15B1FE9ED13E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CDFCD-8088-5CBB-FCC8-0A6AA790E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5FA99-D0E6-004A-97E3-84C095AAA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B0EFC-F995-4A38-9DE8-3169AD149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05A8F5-C8D7-143D-9E76-24AC13FA4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3144838"/>
            <a:ext cx="9144000" cy="1655762"/>
          </a:xfrm>
        </p:spPr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MPH_SOMA Operations Management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Service Complaints</a:t>
            </a:r>
          </a:p>
        </p:txBody>
      </p:sp>
      <p:pic>
        <p:nvPicPr>
          <p:cNvPr id="1026" name="Picture 2" descr="Where Do You Stand In Data &amp; Analytics Maturity Level?">
            <a:extLst>
              <a:ext uri="{FF2B5EF4-FFF2-40B4-BE49-F238E27FC236}">
                <a16:creationId xmlns:a16="http://schemas.microsoft.com/office/drawing/2014/main" id="{18CC50F1-6856-B008-3457-91778B961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97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301F630-A3F0-B04D-6146-4FA12958F193}"/>
              </a:ext>
            </a:extLst>
          </p:cNvPr>
          <p:cNvSpPr txBox="1">
            <a:spLocks/>
          </p:cNvSpPr>
          <p:nvPr/>
        </p:nvSpPr>
        <p:spPr>
          <a:xfrm>
            <a:off x="6302189" y="4727108"/>
            <a:ext cx="581809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Feybi Ariani Goni, M.IT., Ph.D.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Mail	Room 538,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Lipová 507/41a, 602 00 Brno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E-mail	Feybi.Ariani.Goni@econ.muni.cz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Tel	+420 778790553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638EC4-402C-9F51-D0BD-180A62A8C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59" y="4727108"/>
            <a:ext cx="3913883" cy="138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3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1E6-0AB8-828E-D70C-E248F99B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27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 customers complain?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CDFF-917B-155F-A12A-27E01C4A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345"/>
            <a:ext cx="10515600" cy="524118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Customers typically complain about any combination of the following four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reasons: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venting their anger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to improve the service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sparing other customers from experiencing the same problems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dissatisfied customers do not complain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they may not know where to complain, they think it requires too much effort and is unpleasant, and they perceive the payoffs of their effort as uncertain. 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people who are most likely to complain tend to be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educated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higher incomes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are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socially involved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more knowledge about the product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Customers are most likely to complain at the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point-of-service provision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(face to face and over the phone). Only a small proportion of complaints is made via other channels such as e-mail, social media, websites, or letters.</a:t>
            </a:r>
          </a:p>
        </p:txBody>
      </p:sp>
    </p:spTree>
    <p:extLst>
      <p:ext uri="{BB962C8B-B14F-4D97-AF65-F5344CB8AC3E}">
        <p14:creationId xmlns:p14="http://schemas.microsoft.com/office/powerpoint/2010/main" val="18074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1E6-0AB8-828E-D70C-E248F99B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27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CDFF-917B-155F-A12A-27E01C4A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345"/>
            <a:ext cx="10515600" cy="524118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service recovery paradox describes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phenomenon where customers who experience an excellent service recovery after a failure feel even more satisfied than customers who had no problem in the first place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However, it is important to note that this paradox does not always apply. It is best to get the service right the first time rather than provide expensive service recovery.</a:t>
            </a:r>
          </a:p>
        </p:txBody>
      </p:sp>
    </p:spTree>
    <p:extLst>
      <p:ext uri="{BB962C8B-B14F-4D97-AF65-F5344CB8AC3E}">
        <p14:creationId xmlns:p14="http://schemas.microsoft.com/office/powerpoint/2010/main" val="259109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1E6-0AB8-828E-D70C-E248F99B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27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CDFF-917B-155F-A12A-27E01C4A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345"/>
            <a:ext cx="10515600" cy="524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Effective service recovery systems should:</a:t>
            </a:r>
          </a:p>
          <a:p>
            <a:pPr algn="l"/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it easy for customers to give feedback 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(e.g., provide hotline numbers, e-mail addresses, and social media channels on all communications materials) and encourage them to provide feedback.</a:t>
            </a:r>
          </a:p>
          <a:p>
            <a:pPr algn="l"/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Enable effective service recovery by making it (1) 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(2) 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pre-planned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(3) 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trained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and (4) 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empowered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appropriate compensation levels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 Compensation should be higher if (1) a firm is known for service excellence, (2) the service failure is serious, and (3) the customer is important to the firm.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0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1E6-0AB8-828E-D70C-E248F99B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27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Recovery Management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8A90D0-BBE0-C177-7DDE-C448301FEF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119726"/>
            <a:ext cx="9770319" cy="5043064"/>
          </a:xfr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F67CE9E-AD72-E52A-6921-B9895C00A9F2}"/>
              </a:ext>
            </a:extLst>
          </p:cNvPr>
          <p:cNvSpPr txBox="1">
            <a:spLocks/>
          </p:cNvSpPr>
          <p:nvPr/>
        </p:nvSpPr>
        <p:spPr>
          <a:xfrm>
            <a:off x="491066" y="6108970"/>
            <a:ext cx="11209867" cy="412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Stauss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Seidel (2004)</a:t>
            </a:r>
          </a:p>
        </p:txBody>
      </p:sp>
    </p:spTree>
    <p:extLst>
      <p:ext uri="{BB962C8B-B14F-4D97-AF65-F5344CB8AC3E}">
        <p14:creationId xmlns:p14="http://schemas.microsoft.com/office/powerpoint/2010/main" val="725579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A89-3B69-ABA8-02FF-5BDC8B0F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175486"/>
            <a:ext cx="10950388" cy="73753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References: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8A0CD-C03D-FCA5-99E7-3A69A0E51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1" y="1137663"/>
            <a:ext cx="11367247" cy="4351338"/>
          </a:xfrm>
        </p:spPr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Wirtz, J., 2012. Essentials of services marketing. 3</a:t>
            </a:r>
            <a:r>
              <a:rPr lang="en-US" sz="2400" b="0" baseline="300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b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Edition. FT press.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Stauss</a:t>
            </a:r>
            <a:r>
              <a:rPr lang="en-US" sz="2400" dirty="0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B., Seidel, W., 2010. Complaint management. In Introduction to Service Engineering. </a:t>
            </a:r>
            <a:r>
              <a:rPr lang="en-US" sz="2400" dirty="0" err="1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Salvendy</a:t>
            </a:r>
            <a:r>
              <a:rPr lang="en-US" sz="2400" dirty="0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G., </a:t>
            </a:r>
            <a:r>
              <a:rPr lang="en-US" sz="2400" dirty="0" err="1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Karwowski</a:t>
            </a:r>
            <a:r>
              <a:rPr lang="en-US" sz="2400" dirty="0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W. (Ed.). John Wiley &amp; Sons, Inc.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Wirtz, J., 2018. Designing complaint handling and service recovery strategies (Vol. 11). World Scientific.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76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A89-3B69-ABA8-02FF-5BDC8B0F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365126"/>
            <a:ext cx="10950388" cy="7375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Activity 1- Individual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228165"/>
            <a:ext cx="10950388" cy="4948798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Think about the last time you experienced a less-than satisfactory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service experience. Did you complain? Why? If you did not complain, explain why not.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When was the last time you were truly satisfied with an organization’s response to your complaint? Describe in detail what happened and what made you satisfied.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>
              <a:buFont typeface="+mj-lt"/>
              <a:buAutoNum type="arabicPeriod"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929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A89-3B69-ABA8-02FF-5BDC8B0F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319092"/>
            <a:ext cx="10950388" cy="7375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Activity 1- 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221343"/>
            <a:ext cx="11308690" cy="49487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Type of service complaints: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Product-related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Process-related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Personnel-related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Policy-related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Communication-related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Value-related complaints</a:t>
            </a:r>
          </a:p>
          <a:p>
            <a:pPr marL="0" indent="0">
              <a:buNone/>
            </a:pPr>
            <a:endParaRPr lang="en-US" sz="3200" dirty="0">
              <a:solidFill>
                <a:srgbClr val="0D0D0D"/>
              </a:solidFill>
              <a:highlight>
                <a:srgbClr val="FFFFFF"/>
              </a:highlight>
              <a:latin typeface="Söhne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  <a:cs typeface="Arial" panose="020B0604020202020204" pitchFamily="34" charset="0"/>
              </a:rPr>
              <a:t>Task: You are the complaint management team. Design real-world scenarios corresponding to each type of complaint. Identify what the complaint is about, and then design the resolution strategies. You may u</a:t>
            </a:r>
            <a:r>
              <a:rPr lang="en-US" sz="3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se visuals such as diagrams or icons to illustrate it.</a:t>
            </a:r>
            <a:r>
              <a:rPr lang="en-US" sz="3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>
              <a:buFont typeface="+mj-lt"/>
              <a:buAutoNum type="arabicPeriod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2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A89-3B69-ABA8-02FF-5BDC8B0F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2" y="365126"/>
            <a:ext cx="10950388" cy="7375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228165"/>
            <a:ext cx="10950388" cy="494879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understand the significance of service complaints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different types of service complaints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understand complaint management concept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0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3343835"/>
            <a:ext cx="10950388" cy="2833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Service Complaints concept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Complaint Management concept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pic>
        <p:nvPicPr>
          <p:cNvPr id="2056" name="Picture 8" descr="Creating an Effective Information Strategy (Part 1 of 2) | Transforming  Data with Intelligence">
            <a:extLst>
              <a:ext uri="{FF2B5EF4-FFF2-40B4-BE49-F238E27FC236}">
                <a16:creationId xmlns:a16="http://schemas.microsoft.com/office/drawing/2014/main" id="{144AEF73-25FC-5D9F-06A4-E15521B5A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01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28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dirty="0"/>
              <a:t>What is Service Complaints?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5" y="1186774"/>
            <a:ext cx="11209867" cy="145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E</a:t>
            </a:r>
            <a:r>
              <a:rPr lang="en-US" sz="36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xpressions of </a:t>
            </a:r>
            <a:r>
              <a:rPr lang="en-US" sz="36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Söhne"/>
              </a:rPr>
              <a:t>dissatisfaction</a:t>
            </a:r>
            <a:r>
              <a:rPr lang="en-US" sz="36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from customers regarding their experiences with a product or service.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D12A81-4F4D-5A27-A794-172AC5E86CE0}"/>
              </a:ext>
            </a:extLst>
          </p:cNvPr>
          <p:cNvSpPr txBox="1">
            <a:spLocks/>
          </p:cNvSpPr>
          <p:nvPr/>
        </p:nvSpPr>
        <p:spPr>
          <a:xfrm>
            <a:off x="457194" y="2301750"/>
            <a:ext cx="11209867" cy="1108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It is about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customer needs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expectations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and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preferences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.</a:t>
            </a:r>
            <a:endParaRPr lang="en-US" sz="36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85B858C-E3AB-B6AC-2B0F-ED623E006099}"/>
              </a:ext>
            </a:extLst>
          </p:cNvPr>
          <p:cNvSpPr txBox="1">
            <a:spLocks/>
          </p:cNvSpPr>
          <p:nvPr/>
        </p:nvSpPr>
        <p:spPr>
          <a:xfrm>
            <a:off x="457193" y="3537163"/>
            <a:ext cx="11209867" cy="25328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Emphasize that service complaints are not merely negative occurrences but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opportunities for growth and improvement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Encourage a proactive approach to service complaint management for </a:t>
            </a:r>
            <a:r>
              <a:rPr lang="en-US" sz="3600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long-term business success</a:t>
            </a:r>
            <a:r>
              <a:rPr lang="en-US" sz="36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00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4000" b="1" dirty="0"/>
              <a:t>Types of Service Complaints: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5" y="1303506"/>
            <a:ext cx="11209867" cy="36089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4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Product-related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Process-related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Personnel-related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Policy-related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Communication-related complaints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Value-related complaints</a:t>
            </a:r>
          </a:p>
          <a:p>
            <a:pPr marL="457200" indent="-457200">
              <a:buFont typeface="+mj-lt"/>
              <a:buAutoNum type="arabicPeriod"/>
            </a:pPr>
            <a:endParaRPr lang="en-US" sz="4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13069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D34F-11F4-A8CB-E0D7-A26CC2CB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3343835"/>
            <a:ext cx="10950388" cy="2833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 of Service Complaints concept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 Management concept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pic>
        <p:nvPicPr>
          <p:cNvPr id="2056" name="Picture 8" descr="Creating an Effective Information Strategy (Part 1 of 2) | Transforming  Data with Intelligence">
            <a:extLst>
              <a:ext uri="{FF2B5EF4-FFF2-40B4-BE49-F238E27FC236}">
                <a16:creationId xmlns:a16="http://schemas.microsoft.com/office/drawing/2014/main" id="{144AEF73-25FC-5D9F-06A4-E15521B5A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01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0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4000" b="1" dirty="0"/>
              <a:t>Complaint Management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EE658E-27B8-4A13-723A-569AF15BD53D}"/>
              </a:ext>
            </a:extLst>
          </p:cNvPr>
          <p:cNvSpPr txBox="1">
            <a:spLocks/>
          </p:cNvSpPr>
          <p:nvPr/>
        </p:nvSpPr>
        <p:spPr>
          <a:xfrm>
            <a:off x="457195" y="1303506"/>
            <a:ext cx="11209867" cy="17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Encompasses the </a:t>
            </a:r>
            <a:r>
              <a:rPr lang="en-US" sz="3600" dirty="0">
                <a:solidFill>
                  <a:srgbClr val="FF0000"/>
                </a:solidFill>
              </a:rPr>
              <a:t>planning</a:t>
            </a:r>
            <a:r>
              <a:rPr lang="en-US" sz="3600" dirty="0"/>
              <a:t>, </a:t>
            </a:r>
            <a:r>
              <a:rPr lang="en-US" sz="3600" dirty="0">
                <a:solidFill>
                  <a:srgbClr val="FF0000"/>
                </a:solidFill>
              </a:rPr>
              <a:t>execution</a:t>
            </a:r>
            <a:r>
              <a:rPr lang="en-US" sz="3600" dirty="0"/>
              <a:t>, and </a:t>
            </a:r>
            <a:r>
              <a:rPr lang="en-US" sz="3600" dirty="0">
                <a:solidFill>
                  <a:srgbClr val="FF0000"/>
                </a:solidFill>
              </a:rPr>
              <a:t>controlling</a:t>
            </a:r>
            <a:r>
              <a:rPr lang="en-US" sz="3600" dirty="0"/>
              <a:t> of all measures taken by a firm in connection with the complaints it receives.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216BA4-150E-8334-5B27-D73F3DDF344A}"/>
              </a:ext>
            </a:extLst>
          </p:cNvPr>
          <p:cNvSpPr txBox="1">
            <a:spLocks/>
          </p:cNvSpPr>
          <p:nvPr/>
        </p:nvSpPr>
        <p:spPr>
          <a:xfrm>
            <a:off x="457194" y="2866416"/>
            <a:ext cx="11209867" cy="17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The goal is </a:t>
            </a:r>
            <a:r>
              <a:rPr lang="en-US" sz="3600" dirty="0">
                <a:solidFill>
                  <a:srgbClr val="FF0000"/>
                </a:solidFill>
              </a:rPr>
              <a:t>to increase a firm’s profitability and competitiveness </a:t>
            </a:r>
            <a:r>
              <a:rPr lang="en-US" sz="3600" dirty="0"/>
              <a:t>by restoring customer satisfaction, by minimizing the negative effects of customer dissatisfaction on the firm.</a:t>
            </a:r>
          </a:p>
        </p:txBody>
      </p:sp>
    </p:spTree>
    <p:extLst>
      <p:ext uri="{BB962C8B-B14F-4D97-AF65-F5344CB8AC3E}">
        <p14:creationId xmlns:p14="http://schemas.microsoft.com/office/powerpoint/2010/main" val="5089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19DA2-70CC-47E3-A15F-D0585CFD8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058" y="5906493"/>
            <a:ext cx="1932683" cy="68293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943F9-B347-79E2-615B-0F61EF94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336995"/>
            <a:ext cx="11209867" cy="76477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4000" b="1" dirty="0"/>
              <a:t>Complaint Management process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216BA4-150E-8334-5B27-D73F3DDF344A}"/>
              </a:ext>
            </a:extLst>
          </p:cNvPr>
          <p:cNvSpPr txBox="1">
            <a:spLocks/>
          </p:cNvSpPr>
          <p:nvPr/>
        </p:nvSpPr>
        <p:spPr>
          <a:xfrm>
            <a:off x="491066" y="6108970"/>
            <a:ext cx="11209867" cy="412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Stauss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Seidel (2004)</a:t>
            </a:r>
          </a:p>
        </p:txBody>
      </p:sp>
      <p:pic>
        <p:nvPicPr>
          <p:cNvPr id="1026" name="Picture 2" descr="Complaint Management | Definition, goals, &amp; tips - IONOS">
            <a:extLst>
              <a:ext uri="{FF2B5EF4-FFF2-40B4-BE49-F238E27FC236}">
                <a16:creationId xmlns:a16="http://schemas.microsoft.com/office/drawing/2014/main" id="{DB564698-29C8-42DF-055F-31E23390C2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5" t="2269" r="13937" b="10355"/>
          <a:stretch/>
        </p:blipFill>
        <p:spPr bwMode="auto">
          <a:xfrm>
            <a:off x="2457855" y="1183444"/>
            <a:ext cx="7065524" cy="481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1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F1E6-0AB8-828E-D70C-E248F99B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actions that customers may take in response to service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CDFF-917B-155F-A12A-27E01C4A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Take some form of public action (e.g., complaint the firm or a third party or even take legal action).</a:t>
            </a:r>
          </a:p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Take some form of private action (e.g., switch to another provider and/or spread negative word of mouth).</a:t>
            </a:r>
          </a:p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Take no action.</a:t>
            </a:r>
          </a:p>
        </p:txBody>
      </p:sp>
    </p:spTree>
    <p:extLst>
      <p:ext uri="{BB962C8B-B14F-4D97-AF65-F5344CB8AC3E}">
        <p14:creationId xmlns:p14="http://schemas.microsoft.com/office/powerpoint/2010/main" val="141303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833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Söhne</vt:lpstr>
      <vt:lpstr>Office Theme</vt:lpstr>
      <vt:lpstr>PowerPoint Presentation</vt:lpstr>
      <vt:lpstr>Learning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actions that customers may take in response to service failures</vt:lpstr>
      <vt:lpstr>Why customers complain?</vt:lpstr>
      <vt:lpstr>Service Recovery</vt:lpstr>
      <vt:lpstr>Service Recovery</vt:lpstr>
      <vt:lpstr>Service Recovery Management</vt:lpstr>
      <vt:lpstr>References:</vt:lpstr>
      <vt:lpstr>Activity 1- Individual discussion</vt:lpstr>
      <vt:lpstr>Activity 1- Group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Feybi Ariani Goni</dc:creator>
  <cp:lastModifiedBy>Feybi Ariani Goni</cp:lastModifiedBy>
  <cp:revision>34</cp:revision>
  <dcterms:created xsi:type="dcterms:W3CDTF">2023-02-27T08:02:40Z</dcterms:created>
  <dcterms:modified xsi:type="dcterms:W3CDTF">2024-05-06T17:35:28Z</dcterms:modified>
</cp:coreProperties>
</file>