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7" r:id="rId2"/>
    <p:sldId id="309" r:id="rId3"/>
    <p:sldId id="308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2B8CC-5C2B-4F8B-B430-9C01CC7513C1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EB9BE-A601-4FAD-BEF2-051F4F97AC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057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31B968F-3769-BA60-B51E-4A562C05325D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algn="ctr">
              <a:lnSpc>
                <a:spcPct val="140000"/>
              </a:lnSpc>
            </a:pPr>
            <a:fld id="{8CEDA6B0-5A34-4CF6-B5F7-D0C4B3A04C03}" type="slidenum">
              <a:rPr kumimoji="0" lang="en-US" altLang="zh-TW"/>
              <a:pPr algn="ctr">
                <a:lnSpc>
                  <a:spcPct val="140000"/>
                </a:lnSpc>
              </a:pPr>
              <a:t>4</a:t>
            </a:fld>
            <a:endParaRPr kumimoji="0" lang="en-US" altLang="zh-TW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403649E4-5DCD-1966-7D74-336A972C7B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B9CC9930-CC64-7E51-3FFD-1A20F8ECC0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6096B0E3-1413-DF77-6D98-FE96CBCA2942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algn="ctr">
              <a:lnSpc>
                <a:spcPct val="140000"/>
              </a:lnSpc>
            </a:pPr>
            <a:fld id="{F2A858A7-83B0-4509-9B6A-71CD848C9984}" type="slidenum">
              <a:rPr kumimoji="0" lang="en-US" altLang="zh-TW"/>
              <a:pPr algn="ctr">
                <a:lnSpc>
                  <a:spcPct val="140000"/>
                </a:lnSpc>
              </a:pPr>
              <a:t>5</a:t>
            </a:fld>
            <a:endParaRPr kumimoji="0" lang="en-US" altLang="zh-TW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A90DD34B-6253-25E4-5B26-10765C0467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2293E0D6-38E2-6343-74D3-1C8D4964D9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0A756993-4157-605A-925A-413327E74650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algn="ctr">
              <a:lnSpc>
                <a:spcPct val="140000"/>
              </a:lnSpc>
            </a:pPr>
            <a:fld id="{79874BA3-E5F0-414A-832D-65A34FD07D54}" type="slidenum">
              <a:rPr kumimoji="0" lang="en-US" altLang="zh-TW"/>
              <a:pPr algn="ctr">
                <a:lnSpc>
                  <a:spcPct val="140000"/>
                </a:lnSpc>
              </a:pPr>
              <a:t>6</a:t>
            </a:fld>
            <a:endParaRPr kumimoji="0" lang="en-US" altLang="zh-TW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F4639A1D-854D-BA88-503E-A871E20FCD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01820DB4-4376-182B-F07A-0DE6E5912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015C7296-8DE7-3CCC-817D-8A77F03FDA58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algn="ctr">
              <a:lnSpc>
                <a:spcPct val="140000"/>
              </a:lnSpc>
            </a:pPr>
            <a:fld id="{9554CF4C-7BFD-4AB1-A4DB-ED1188C15AE3}" type="slidenum">
              <a:rPr kumimoji="0" lang="en-US" altLang="zh-TW"/>
              <a:pPr algn="ctr">
                <a:lnSpc>
                  <a:spcPct val="140000"/>
                </a:lnSpc>
              </a:pPr>
              <a:t>7</a:t>
            </a:fld>
            <a:endParaRPr kumimoji="0" lang="en-US" altLang="zh-TW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D5DAE30E-967E-09DD-D2B2-40D50F81A7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A10261D-494D-461B-6C3D-08A8FCE978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9DC1D4F1-FCCC-F671-CEBD-BF747321F6CD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algn="ctr">
              <a:lnSpc>
                <a:spcPct val="140000"/>
              </a:lnSpc>
            </a:pPr>
            <a:fld id="{A5741959-9681-4EBD-8F81-D82D3249A083}" type="slidenum">
              <a:rPr kumimoji="0" lang="en-US" altLang="zh-TW"/>
              <a:pPr algn="ctr">
                <a:lnSpc>
                  <a:spcPct val="140000"/>
                </a:lnSpc>
              </a:pPr>
              <a:t>8</a:t>
            </a:fld>
            <a:endParaRPr kumimoji="0" lang="en-US" altLang="zh-TW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1B8BC5BD-6CF4-6756-EE4B-A6E874BF6C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9507803D-292E-0193-356B-CE98644C44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16410D64-233E-81E4-C077-0025118C9F4D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algn="ctr">
              <a:lnSpc>
                <a:spcPct val="140000"/>
              </a:lnSpc>
            </a:pPr>
            <a:fld id="{D58EBDC5-A885-4F5A-B615-B23399E23C93}" type="slidenum">
              <a:rPr kumimoji="0" lang="en-US" altLang="zh-TW"/>
              <a:pPr algn="ctr">
                <a:lnSpc>
                  <a:spcPct val="140000"/>
                </a:lnSpc>
              </a:pPr>
              <a:t>9</a:t>
            </a:fld>
            <a:endParaRPr kumimoji="0" lang="en-US" altLang="zh-TW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B6ADA3AA-0FFD-F44D-D696-CC3F0A4C20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630C1CE8-6FC1-EA6E-0BB8-B15823EFC8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D2D88A5C-A482-CD6A-2CA1-50B85A8EF63D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algn="ctr">
              <a:lnSpc>
                <a:spcPct val="140000"/>
              </a:lnSpc>
            </a:pPr>
            <a:fld id="{D1779503-D764-4F42-B486-7FFF74E20378}" type="slidenum">
              <a:rPr kumimoji="0" lang="en-US" altLang="zh-TW"/>
              <a:pPr algn="ctr">
                <a:lnSpc>
                  <a:spcPct val="140000"/>
                </a:lnSpc>
              </a:pPr>
              <a:t>10</a:t>
            </a:fld>
            <a:endParaRPr kumimoji="0" lang="en-US" altLang="zh-TW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3DE6E9A5-D1A6-C994-73B4-0F5FD156F4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D4BCF709-EC1C-9B7A-9FA1-E8E7127BBC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4210F188-92D0-FB1D-B83E-5F7CBFE65661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algn="ctr">
              <a:lnSpc>
                <a:spcPct val="140000"/>
              </a:lnSpc>
            </a:pPr>
            <a:fld id="{69A197F5-5C0F-4520-97AA-08CD1B6751F8}" type="slidenum">
              <a:rPr kumimoji="0" lang="en-US" altLang="zh-TW"/>
              <a:pPr algn="ctr">
                <a:lnSpc>
                  <a:spcPct val="140000"/>
                </a:lnSpc>
              </a:pPr>
              <a:t>11</a:t>
            </a:fld>
            <a:endParaRPr kumimoji="0" lang="en-US" altLang="zh-TW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2D84D03-A454-8B02-D512-49BD76B38F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46B3C63-A95B-A52E-34A3-1C60ED615C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E1CC215F-394B-3022-F9AB-FD5CD6346D44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algn="ctr">
              <a:lnSpc>
                <a:spcPct val="140000"/>
              </a:lnSpc>
            </a:pPr>
            <a:fld id="{88DE4D82-A0DA-46CA-8E77-9545CC8D4AB8}" type="slidenum">
              <a:rPr kumimoji="0" lang="en-US" altLang="zh-TW"/>
              <a:pPr algn="ctr">
                <a:lnSpc>
                  <a:spcPct val="140000"/>
                </a:lnSpc>
              </a:pPr>
              <a:t>12</a:t>
            </a:fld>
            <a:endParaRPr kumimoji="0" lang="en-US" altLang="zh-TW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A8162D49-99BD-7A08-2B01-24726C32B9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7EFF40EC-3E7E-FB15-DDAB-01CF2CD6A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D5B6F-3C4B-A2E6-F429-A6D4EA37C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120A2E-A83E-8714-AD26-144DF2BEB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D9D97D-DEBE-8D2F-3E97-C38DF007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FF97-D006-4CF7-82C9-C812036F1BE6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0F8C62-CFB0-5421-1EEB-952C8104F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119FEA-3662-ADE4-A8EB-B2578DF3D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325A-DC1C-472D-9D83-A7A2F9243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69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AF6E6C-F8CD-F97A-F3A1-5179B040C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9107B4-BC07-5538-7CA7-2C25BABE7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93A5B4-E476-8A2F-D6E5-FB3C11C8A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FF97-D006-4CF7-82C9-C812036F1BE6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90AE48-31CE-BA7C-221D-9979A3A2C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A0E4DC-6A48-7AFC-DBED-F2ABBA69D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325A-DC1C-472D-9D83-A7A2F9243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57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F5381D2-07BB-84DA-0529-CA419283BF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A6ED2E1-B95F-4B01-ADC8-08BE75F2C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BE8289-8BEF-1A8C-D365-F19C6CB04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FF97-D006-4CF7-82C9-C812036F1BE6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11DDF0-AD82-C7B6-B282-D34F7C07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F97102-0C18-7C0B-7534-9D03543BB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325A-DC1C-472D-9D83-A7A2F9243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328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91" y="228600"/>
            <a:ext cx="7880432" cy="8382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itchFamily="34" charset="0"/>
                <a:ea typeface="+mj-ea"/>
                <a:cs typeface="Helvetica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66660"/>
      </p:ext>
    </p:extLst>
  </p:cSld>
  <p:clrMapOvr>
    <a:masterClrMapping/>
  </p:clrMapOvr>
  <p:transition spd="med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31763ED-666D-C110-3DFA-CF39E2D1C04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0307" y="1600200"/>
            <a:ext cx="11582205" cy="480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6163" tIns="42325" rIns="86163" bIns="42325"/>
          <a:lstStyle/>
          <a:p>
            <a:pPr marL="457200" indent="-457200" defTabSz="869950" eaLnBrk="0" hangingPunct="0">
              <a:spcBef>
                <a:spcPct val="80000"/>
              </a:spcBef>
              <a:buClr>
                <a:srgbClr val="FF6600"/>
              </a:buClr>
              <a:buFont typeface="Webdings" pitchFamily="18" charset="2"/>
              <a:buChar char="="/>
              <a:tabLst>
                <a:tab pos="1582738" algn="l"/>
              </a:tabLst>
              <a:defRPr/>
            </a:pPr>
            <a:endParaRPr kumimoji="0" lang="en-US" sz="2400" kern="0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91" y="228600"/>
            <a:ext cx="7880432" cy="8382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itchFamily="34" charset="0"/>
                <a:ea typeface="+mj-ea"/>
                <a:cs typeface="Helvetica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73305" y="1600200"/>
            <a:ext cx="11539206" cy="4800600"/>
          </a:xfrm>
        </p:spPr>
        <p:txBody>
          <a:bodyPr/>
          <a:lstStyle>
            <a:lvl1pPr>
              <a:lnSpc>
                <a:spcPct val="100000"/>
              </a:lnSpc>
              <a:spcBef>
                <a:spcPts val="3000"/>
              </a:spcBef>
              <a:buClr>
                <a:srgbClr val="FF6600"/>
              </a:buClr>
              <a:defRPr lang="en-US" sz="2400" b="1" dirty="0" smtClean="0">
                <a:solidFill>
                  <a:srgbClr val="013C7D"/>
                </a:solidFill>
                <a:latin typeface="Helvetica" pitchFamily="34" charset="0"/>
                <a:ea typeface="+mn-ea"/>
                <a:cs typeface="Helvetica" pitchFamily="34" charset="0"/>
              </a:defRPr>
            </a:lvl1pPr>
            <a:lvl2pPr>
              <a:lnSpc>
                <a:spcPct val="100000"/>
              </a:lnSpc>
              <a:spcBef>
                <a:spcPts val="1200"/>
              </a:spcBef>
              <a:buClrTx/>
              <a:defRPr lang="en-US" sz="2000" b="1" dirty="0" smtClean="0">
                <a:solidFill>
                  <a:srgbClr val="013C7D"/>
                </a:solidFill>
                <a:latin typeface="Helvetica" pitchFamily="34" charset="0"/>
                <a:cs typeface="Helvetica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buClrTx/>
              <a:defRPr lang="en-US" sz="1800" b="1" i="1" dirty="0" smtClean="0">
                <a:solidFill>
                  <a:srgbClr val="013C7D"/>
                </a:solidFill>
                <a:latin typeface="Helvetica" pitchFamily="34" charset="0"/>
                <a:cs typeface="Helvetica" pitchFamily="34" charset="0"/>
              </a:defRPr>
            </a:lvl3pPr>
            <a:lvl4pPr>
              <a:buClrTx/>
              <a:defRPr>
                <a:solidFill>
                  <a:srgbClr val="013C7D"/>
                </a:solidFill>
                <a:latin typeface="Helvetica" pitchFamily="34" charset="0"/>
                <a:cs typeface="Helvetica" pitchFamily="34" charset="0"/>
              </a:defRPr>
            </a:lvl4pPr>
            <a:lvl5pPr>
              <a:buClrTx/>
              <a:defRPr>
                <a:solidFill>
                  <a:srgbClr val="013C7D"/>
                </a:solidFill>
                <a:latin typeface="Helvetica" pitchFamily="34" charset="0"/>
                <a:cs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90245929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3B857-2D8A-089A-BB9D-2C8BB471B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EB5357-2AA8-A328-7FC2-8324FAB01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F63798-49C6-C200-F678-E6A7CD76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FF97-D006-4CF7-82C9-C812036F1BE6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B132AF-9A80-9526-2D30-76DC089A4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D9657C-BFA1-B488-BD95-1BB187B2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325A-DC1C-472D-9D83-A7A2F9243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67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B2724-5A09-17FE-1EE1-21D4218D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D3EA299-3702-013C-0B4D-4442A5F07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981FF5-419B-063D-92E5-33E8D0030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FF97-D006-4CF7-82C9-C812036F1BE6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1F9FAF-7F9E-EC67-467E-716D8BBF2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892A8B-EAF8-86E0-081B-A374429CD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325A-DC1C-472D-9D83-A7A2F9243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62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B108A-9DD3-ADA3-E955-C68A2CE5D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A380D-A36F-9453-AD63-78730324A2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7B405E-CD37-DBF1-20D6-5595AC7A8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292B3E-527B-17FC-D05D-361BDCE6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FF97-D006-4CF7-82C9-C812036F1BE6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B34487-9181-C10F-D0C8-244F52000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F56C03-DE13-9D6D-3DF4-181D19408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325A-DC1C-472D-9D83-A7A2F9243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00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FB451-25AC-5C79-40DD-64170B2C0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27C4EA-7BE9-FE46-19E0-26A1C13FF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B6E3E4-11FC-903B-0D5C-A64AA18F6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E0B531-904F-375B-C0B4-7421A6E4B8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06224C6-0964-31F2-9B0F-0AF647A08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01F0B7D-4480-B8D4-F055-8E9FAC0CF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FF97-D006-4CF7-82C9-C812036F1BE6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07CAEC5-EF55-27E7-FAD1-4838E4F93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32794A2-7AD9-F51D-075E-9BEE35A82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325A-DC1C-472D-9D83-A7A2F9243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9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D066FE-1B71-7CE8-98D6-66AE573E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28C2B33-BE83-A59C-BE5F-6ECDBF09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FF97-D006-4CF7-82C9-C812036F1BE6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2459FD2-C3BE-6ADE-D47E-5F4826129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00E463-D88B-FEB6-CCC7-B9320CA4F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325A-DC1C-472D-9D83-A7A2F9243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57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9AE071-832D-3B6D-4AB1-B77F92245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FF97-D006-4CF7-82C9-C812036F1BE6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379E419-2E8E-6382-8093-10D87A68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D8F63A-0DFB-484B-8319-124737699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325A-DC1C-472D-9D83-A7A2F9243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31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2E096-4D28-FF56-F284-D6E4BAF95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DCF5E4-208B-4E9E-8E56-09A8CCEDA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2D6F679-8220-07ED-0C08-A139ADD9B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5D249C-DD58-93C1-37EE-E7ADCF90E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FF97-D006-4CF7-82C9-C812036F1BE6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1BA979-EDBF-963E-F01D-BF16F348A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B799DB-0138-1015-A6EF-1F0A4429F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325A-DC1C-472D-9D83-A7A2F9243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788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15654B-FC33-AA09-32FE-3F925BEEE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D527C2F-4E7D-4513-4904-4B8EB10430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5B1172-3F06-5083-6925-C22EE724D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7B10D4-023A-1A06-FD08-12153F0C4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FF97-D006-4CF7-82C9-C812036F1BE6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BC4AAB-F0CC-D71A-FBA2-ABEF74B36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8DAD57-BBF8-BD9A-F803-1690075B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325A-DC1C-472D-9D83-A7A2F9243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92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2654838-F2EE-CE33-0B6D-C3AFB998C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8C7331-7E7C-7CEF-D718-56E8763FC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D4E95E-E445-BBBF-A713-56F3DD7628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AAFF97-D006-4CF7-82C9-C812036F1BE6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E7841F-8E7B-D7FB-EC47-3FAEF3211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09EED4-0A75-30DF-DBCE-B57AA9CC5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8D325A-DC1C-472D-9D83-A7A2F9243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46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508B9542-09E0-76FF-CADD-49E2B1D42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552" y="2514601"/>
            <a:ext cx="8416925" cy="198437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2075" tIns="46038" rIns="92075" bIns="46038" anchor="ctr"/>
          <a:lstStyle/>
          <a:p>
            <a:pPr algn="ctr" eaLnBrk="0" hangingPunct="0">
              <a:lnSpc>
                <a:spcPct val="110000"/>
              </a:lnSpc>
              <a:defRPr/>
            </a:pPr>
            <a:r>
              <a:rPr lang="en-US" sz="4400" b="1">
                <a:solidFill>
                  <a:srgbClr val="013C7D"/>
                </a:solidFill>
                <a:latin typeface="Helvetica" pitchFamily="34" charset="0"/>
                <a:cs typeface="Helvetica" pitchFamily="34" charset="0"/>
              </a:rPr>
              <a:t>The </a:t>
            </a:r>
            <a:r>
              <a:rPr lang="en-US" sz="4400" b="1" dirty="0">
                <a:solidFill>
                  <a:srgbClr val="013C7D"/>
                </a:solidFill>
                <a:latin typeface="Helvetica" pitchFamily="34" charset="0"/>
                <a:cs typeface="Helvetica" pitchFamily="34" charset="0"/>
              </a:rPr>
              <a:t>Flower of Service</a:t>
            </a:r>
          </a:p>
        </p:txBody>
      </p:sp>
    </p:spTree>
  </p:cSld>
  <p:clrMapOvr>
    <a:masterClrMapping/>
  </p:clrMapOvr>
  <p:transition spd="med"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7FE682C-07AB-3B22-AAA7-1DD2761127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1" y="228600"/>
            <a:ext cx="6400800" cy="838200"/>
          </a:xfrm>
          <a:ln/>
        </p:spPr>
        <p:txBody>
          <a:bodyPr>
            <a:normAutofit fontScale="90000"/>
          </a:bodyPr>
          <a:lstStyle/>
          <a:p>
            <a:r>
              <a:rPr altLang="zh-TW">
                <a:ea typeface="Helvetica" panose="020B0604020202020204" pitchFamily="34" charset="0"/>
              </a:rPr>
              <a:t>Enhancing Services – Safekeeping, Bank, Department store</a:t>
            </a:r>
          </a:p>
        </p:txBody>
      </p:sp>
      <p:pic>
        <p:nvPicPr>
          <p:cNvPr id="20483" name="Picture 4">
            <a:extLst>
              <a:ext uri="{FF2B5EF4-FFF2-40B4-BE49-F238E27FC236}">
                <a16:creationId xmlns:a16="http://schemas.microsoft.com/office/drawing/2014/main" id="{11A4EB77-6774-C78E-A7E2-62D781E97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9" y="1295400"/>
            <a:ext cx="4189413" cy="529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5">
            <a:extLst>
              <a:ext uri="{FF2B5EF4-FFF2-40B4-BE49-F238E27FC236}">
                <a16:creationId xmlns:a16="http://schemas.microsoft.com/office/drawing/2014/main" id="{A94E173B-A63D-7B4F-9DA3-8B4571990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1" y="1219200"/>
            <a:ext cx="6248400" cy="567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r>
              <a:rPr kumimoji="0" lang="en-US" altLang="zh-TW" sz="2200" b="1"/>
              <a:t>Caring for Possessions</a:t>
            </a:r>
          </a:p>
          <a:p>
            <a:pPr eaLnBrk="1" hangingPunct="1"/>
            <a:r>
              <a:rPr kumimoji="0" lang="en-US" altLang="zh-TW" sz="2200"/>
              <a:t>• Child care, pet care</a:t>
            </a:r>
          </a:p>
          <a:p>
            <a:pPr eaLnBrk="1" hangingPunct="1"/>
            <a:r>
              <a:rPr kumimoji="0" lang="en-US" altLang="zh-TW" sz="2200"/>
              <a:t>• Parking for vehicles</a:t>
            </a:r>
          </a:p>
          <a:p>
            <a:pPr eaLnBrk="1" hangingPunct="1"/>
            <a:r>
              <a:rPr kumimoji="0" lang="en-US" altLang="zh-TW" sz="2200"/>
              <a:t>• Coat rooms</a:t>
            </a:r>
          </a:p>
          <a:p>
            <a:pPr eaLnBrk="1" hangingPunct="1"/>
            <a:r>
              <a:rPr kumimoji="0" lang="en-US" altLang="zh-TW" sz="2200"/>
              <a:t>• Safe deposit boxes</a:t>
            </a:r>
          </a:p>
          <a:p>
            <a:pPr eaLnBrk="1" hangingPunct="1"/>
            <a:r>
              <a:rPr kumimoji="0" lang="en-US" altLang="zh-TW" sz="2200"/>
              <a:t>• Security personnel</a:t>
            </a:r>
          </a:p>
          <a:p>
            <a:pPr eaLnBrk="1" hangingPunct="1"/>
            <a:r>
              <a:rPr kumimoji="0" lang="en-US" altLang="zh-TW" sz="2200" b="1"/>
              <a:t>Caring for Goods Purchased </a:t>
            </a:r>
          </a:p>
          <a:p>
            <a:pPr eaLnBrk="1" hangingPunct="1"/>
            <a:r>
              <a:rPr kumimoji="0" lang="en-US" altLang="zh-TW" sz="2200"/>
              <a:t>• Packaging</a:t>
            </a:r>
          </a:p>
          <a:p>
            <a:pPr eaLnBrk="1" hangingPunct="1"/>
            <a:r>
              <a:rPr kumimoji="0" lang="en-US" altLang="zh-TW" sz="2200"/>
              <a:t>• Transportation and delivery</a:t>
            </a:r>
          </a:p>
          <a:p>
            <a:pPr eaLnBrk="1" hangingPunct="1"/>
            <a:r>
              <a:rPr kumimoji="0" lang="en-US" altLang="zh-TW" sz="2200"/>
              <a:t>• Inspection and diagnosis</a:t>
            </a:r>
          </a:p>
          <a:p>
            <a:pPr eaLnBrk="1" hangingPunct="1"/>
            <a:r>
              <a:rPr kumimoji="0" lang="en-US" altLang="zh-TW" sz="2200"/>
              <a:t>• Cleaning</a:t>
            </a:r>
          </a:p>
          <a:p>
            <a:pPr eaLnBrk="1" hangingPunct="1"/>
            <a:r>
              <a:rPr kumimoji="0" lang="en-US" altLang="zh-TW" sz="2200"/>
              <a:t>• Refueling</a:t>
            </a:r>
          </a:p>
          <a:p>
            <a:pPr eaLnBrk="1" hangingPunct="1"/>
            <a:r>
              <a:rPr kumimoji="0" lang="en-US" altLang="zh-TW" sz="2200"/>
              <a:t>• Preventive maintenance</a:t>
            </a:r>
          </a:p>
          <a:p>
            <a:pPr eaLnBrk="1" hangingPunct="1"/>
            <a:r>
              <a:rPr kumimoji="0" lang="en-US" altLang="zh-TW" sz="2200"/>
              <a:t>• Repair and renovation</a:t>
            </a:r>
          </a:p>
          <a:p>
            <a:pPr eaLnBrk="1" hangingPunct="1"/>
            <a:endParaRPr kumimoji="0" lang="en-US" altLang="zh-TW" sz="2200"/>
          </a:p>
          <a:p>
            <a:pPr eaLnBrk="1" hangingPunct="1">
              <a:spcBef>
                <a:spcPct val="50000"/>
              </a:spcBef>
            </a:pPr>
            <a:endParaRPr kumimoji="0" lang="en-US" altLang="zh-TW" sz="2200"/>
          </a:p>
        </p:txBody>
      </p:sp>
    </p:spTree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6C38865-9B90-1FAB-664A-209592BBFD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1" y="228600"/>
            <a:ext cx="9296400" cy="838200"/>
          </a:xfrm>
          <a:ln/>
        </p:spPr>
        <p:txBody>
          <a:bodyPr>
            <a:normAutofit fontScale="90000"/>
          </a:bodyPr>
          <a:lstStyle/>
          <a:p>
            <a:r>
              <a:rPr altLang="zh-TW">
                <a:ea typeface="Helvetica" panose="020B0604020202020204" pitchFamily="34" charset="0"/>
              </a:rPr>
              <a:t>Enhancing Services – Exceptions, </a:t>
            </a:r>
            <a:br>
              <a:rPr altLang="zh-TW">
                <a:ea typeface="Helvetica" panose="020B0604020202020204" pitchFamily="34" charset="0"/>
              </a:rPr>
            </a:br>
            <a:r>
              <a:rPr altLang="zh-TW">
                <a:ea typeface="Helvetica" panose="020B0604020202020204" pitchFamily="34" charset="0"/>
              </a:rPr>
              <a:t>Restaurant, Airlines </a:t>
            </a:r>
          </a:p>
        </p:txBody>
      </p:sp>
      <p:pic>
        <p:nvPicPr>
          <p:cNvPr id="21507" name="Picture 4">
            <a:extLst>
              <a:ext uri="{FF2B5EF4-FFF2-40B4-BE49-F238E27FC236}">
                <a16:creationId xmlns:a16="http://schemas.microsoft.com/office/drawing/2014/main" id="{6E900C1A-4313-A5A6-6445-D7BDF1258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9" y="1295400"/>
            <a:ext cx="4418013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5">
            <a:extLst>
              <a:ext uri="{FF2B5EF4-FFF2-40B4-BE49-F238E27FC236}">
                <a16:creationId xmlns:a16="http://schemas.microsoft.com/office/drawing/2014/main" id="{DCE0A839-7008-0D27-D3E9-AD000E335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1" y="1371600"/>
            <a:ext cx="6553200" cy="635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r>
              <a:rPr kumimoji="0" lang="en-US" altLang="zh-TW" sz="2200" b="1"/>
              <a:t>Special Requests in Advance</a:t>
            </a:r>
          </a:p>
          <a:p>
            <a:pPr eaLnBrk="1" hangingPunct="1"/>
            <a:r>
              <a:rPr kumimoji="0" lang="en-US" altLang="zh-TW" sz="2200"/>
              <a:t>• Children’s needs</a:t>
            </a:r>
          </a:p>
          <a:p>
            <a:pPr eaLnBrk="1" hangingPunct="1"/>
            <a:r>
              <a:rPr kumimoji="0" lang="en-US" altLang="zh-TW" sz="2200"/>
              <a:t>• Medical or disability needs</a:t>
            </a:r>
          </a:p>
          <a:p>
            <a:pPr eaLnBrk="1" hangingPunct="1"/>
            <a:r>
              <a:rPr kumimoji="0" lang="en-US" altLang="zh-TW" sz="2200"/>
              <a:t>• Religious observances, </a:t>
            </a:r>
            <a:r>
              <a:rPr lang="en-US" altLang="zh-TW" sz="240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rPr>
              <a:t>vegetarian meals </a:t>
            </a:r>
            <a:endParaRPr kumimoji="0" lang="en-US" altLang="zh-TW" sz="2200"/>
          </a:p>
          <a:p>
            <a:pPr eaLnBrk="1" hangingPunct="1"/>
            <a:endParaRPr kumimoji="0" lang="en-US" altLang="zh-TW" sz="2200"/>
          </a:p>
          <a:p>
            <a:pPr eaLnBrk="1" hangingPunct="1"/>
            <a:r>
              <a:rPr kumimoji="0" lang="en-US" altLang="zh-TW" sz="2200" b="1"/>
              <a:t>Handling Special Communications</a:t>
            </a:r>
          </a:p>
          <a:p>
            <a:pPr eaLnBrk="1" hangingPunct="1"/>
            <a:r>
              <a:rPr kumimoji="0" lang="en-US" altLang="zh-TW" sz="2200"/>
              <a:t>• Complaints</a:t>
            </a:r>
          </a:p>
          <a:p>
            <a:pPr eaLnBrk="1" hangingPunct="1"/>
            <a:r>
              <a:rPr kumimoji="0" lang="en-US" altLang="zh-TW" sz="2200"/>
              <a:t>• Suggestions</a:t>
            </a:r>
          </a:p>
          <a:p>
            <a:pPr eaLnBrk="1" hangingPunct="1"/>
            <a:endParaRPr kumimoji="0" lang="en-US" altLang="zh-TW" sz="2200" b="1"/>
          </a:p>
          <a:p>
            <a:pPr eaLnBrk="1" hangingPunct="1"/>
            <a:r>
              <a:rPr kumimoji="0" lang="en-US" altLang="zh-TW" sz="2200" b="1"/>
              <a:t>Problem Solving</a:t>
            </a:r>
          </a:p>
          <a:p>
            <a:pPr eaLnBrk="1" hangingPunct="1"/>
            <a:r>
              <a:rPr kumimoji="0" lang="en-US" altLang="zh-TW" sz="2200"/>
              <a:t>• Assisting customers who have  suffered  an accident or a medical emergency</a:t>
            </a:r>
          </a:p>
          <a:p>
            <a:pPr eaLnBrk="1" hangingPunct="1"/>
            <a:endParaRPr kumimoji="0" lang="en-US" altLang="zh-TW" sz="2200"/>
          </a:p>
          <a:p>
            <a:pPr eaLnBrk="1" hangingPunct="1"/>
            <a:r>
              <a:rPr kumimoji="0" lang="en-US" altLang="zh-TW" sz="2200" b="1"/>
              <a:t>Restitution</a:t>
            </a:r>
          </a:p>
          <a:p>
            <a:pPr eaLnBrk="1" hangingPunct="1"/>
            <a:r>
              <a:rPr kumimoji="0" lang="en-US" altLang="zh-TW" sz="2200"/>
              <a:t>• Refunds and compensation</a:t>
            </a:r>
          </a:p>
          <a:p>
            <a:pPr eaLnBrk="1" hangingPunct="1"/>
            <a:endParaRPr kumimoji="0" lang="en-US" altLang="zh-TW" sz="2200"/>
          </a:p>
          <a:p>
            <a:pPr eaLnBrk="1" hangingPunct="1"/>
            <a:endParaRPr kumimoji="0" lang="en-US" altLang="zh-TW" sz="2200"/>
          </a:p>
          <a:p>
            <a:pPr eaLnBrk="1" hangingPunct="1">
              <a:spcBef>
                <a:spcPct val="50000"/>
              </a:spcBef>
            </a:pPr>
            <a:endParaRPr kumimoji="0" lang="en-US" altLang="zh-TW" sz="2200"/>
          </a:p>
        </p:txBody>
      </p:sp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57782F6-049A-5D22-DD44-D9175CE8E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1" y="228600"/>
            <a:ext cx="6400800" cy="838200"/>
          </a:xfrm>
          <a:ln/>
        </p:spPr>
        <p:txBody>
          <a:bodyPr/>
          <a:lstStyle/>
          <a:p>
            <a:r>
              <a:rPr altLang="zh-TW">
                <a:ea typeface="Helvetica" panose="020B0604020202020204" pitchFamily="34" charset="0"/>
              </a:rPr>
              <a:t>Managerial Implications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C3A63BB-73A6-C98B-2654-4E6488F9EB01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altLang="zh-TW" sz="2200">
                <a:solidFill>
                  <a:srgbClr val="FF0000"/>
                </a:solidFill>
                <a:ea typeface="新細明體" panose="020B0604030504040204" pitchFamily="18" charset="-120"/>
              </a:rPr>
              <a:t>Not every core</a:t>
            </a:r>
            <a:r>
              <a:rPr altLang="zh-TW" sz="2200">
                <a:ea typeface="新細明體" panose="020B0604030504040204" pitchFamily="18" charset="-120"/>
              </a:rPr>
              <a:t> product is surrounded by all 8 petals supplementary elements. </a:t>
            </a:r>
          </a:p>
          <a:p>
            <a:r>
              <a:rPr altLang="zh-TW" sz="2200">
                <a:ea typeface="新細明體" panose="020B0604030504040204" pitchFamily="18" charset="-120"/>
              </a:rPr>
              <a:t>People-processing and high contact services have </a:t>
            </a:r>
            <a:r>
              <a:rPr altLang="zh-TW" sz="2200">
                <a:solidFill>
                  <a:srgbClr val="FF0000"/>
                </a:solidFill>
                <a:ea typeface="新細明體" panose="020B0604030504040204" pitchFamily="18" charset="-120"/>
              </a:rPr>
              <a:t>more</a:t>
            </a:r>
            <a:r>
              <a:rPr altLang="zh-TW" sz="2200">
                <a:ea typeface="新細明體" panose="020B0604030504040204" pitchFamily="18" charset="-120"/>
              </a:rPr>
              <a:t> supplementary services. </a:t>
            </a:r>
            <a:r>
              <a:rPr altLang="zh-TW" sz="2200">
                <a:ea typeface="Helvetica" panose="020B0604020202020204" pitchFamily="34" charset="0"/>
              </a:rPr>
              <a:t>Low-cost, no-frills basis firms needs </a:t>
            </a:r>
            <a:r>
              <a:rPr altLang="zh-TW" sz="2200">
                <a:solidFill>
                  <a:srgbClr val="FF0000"/>
                </a:solidFill>
                <a:ea typeface="Helvetica" panose="020B0604020202020204" pitchFamily="34" charset="0"/>
              </a:rPr>
              <a:t>fewer supplementary</a:t>
            </a:r>
            <a:r>
              <a:rPr altLang="zh-TW" sz="2200">
                <a:ea typeface="Helvetica" panose="020B0604020202020204" pitchFamily="34" charset="0"/>
              </a:rPr>
              <a:t> elements</a:t>
            </a:r>
          </a:p>
          <a:p>
            <a:r>
              <a:rPr lang="en-SG" altLang="zh-TW" sz="2200">
                <a:ea typeface="Helvetica" panose="020B0604020202020204" pitchFamily="34" charset="0"/>
              </a:rPr>
              <a:t>A company’s market </a:t>
            </a:r>
            <a:r>
              <a:rPr lang="en-SG" altLang="zh-TW" sz="2200">
                <a:solidFill>
                  <a:srgbClr val="FF0000"/>
                </a:solidFill>
                <a:ea typeface="Helvetica" panose="020B0604020202020204" pitchFamily="34" charset="0"/>
              </a:rPr>
              <a:t>positioning</a:t>
            </a:r>
            <a:r>
              <a:rPr lang="en-SG" altLang="zh-TW" sz="2200">
                <a:ea typeface="Helvetica" panose="020B0604020202020204" pitchFamily="34" charset="0"/>
              </a:rPr>
              <a:t> strategy helps to determine which supplementary services should be included. Managers should </a:t>
            </a:r>
            <a:r>
              <a:rPr lang="en-SG" altLang="zh-TW" sz="2200">
                <a:solidFill>
                  <a:srgbClr val="FF0000"/>
                </a:solidFill>
                <a:ea typeface="Helvetica" panose="020B0604020202020204" pitchFamily="34" charset="0"/>
              </a:rPr>
              <a:t>continually review </a:t>
            </a:r>
            <a:r>
              <a:rPr lang="en-SG" altLang="zh-TW" sz="2200">
                <a:ea typeface="Helvetica" panose="020B0604020202020204" pitchFamily="34" charset="0"/>
              </a:rPr>
              <a:t>their own policies and their competitors. </a:t>
            </a:r>
          </a:p>
          <a:p>
            <a:endParaRPr altLang="zh-TW">
              <a:ea typeface="新細明體" panose="020B0604030504040204" pitchFamily="18" charset="-120"/>
            </a:endParaRPr>
          </a:p>
        </p:txBody>
      </p:sp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>
            <a:extLst>
              <a:ext uri="{FF2B5EF4-FFF2-40B4-BE49-F238E27FC236}">
                <a16:creationId xmlns:a16="http://schemas.microsoft.com/office/drawing/2014/main" id="{FFD444B4-82ED-34A6-885A-D651BD056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1" y="228600"/>
            <a:ext cx="6400800" cy="838200"/>
          </a:xfrm>
          <a:ln/>
        </p:spPr>
        <p:txBody>
          <a:bodyPr/>
          <a:lstStyle/>
          <a:p>
            <a:r>
              <a:rPr altLang="zh-TW">
                <a:ea typeface="Helvetica" panose="020B0604020202020204" pitchFamily="34" charset="0"/>
              </a:rPr>
              <a:t>The Flower of Service</a:t>
            </a:r>
            <a:endParaRPr lang="en-SG" altLang="zh-TW">
              <a:ea typeface="Helvetica" panose="020B0604020202020204" pitchFamily="34" charset="0"/>
            </a:endParaRPr>
          </a:p>
        </p:txBody>
      </p:sp>
      <p:sp>
        <p:nvSpPr>
          <p:cNvPr id="12291" name="Text Placeholder 3">
            <a:extLst>
              <a:ext uri="{FF2B5EF4-FFF2-40B4-BE49-F238E27FC236}">
                <a16:creationId xmlns:a16="http://schemas.microsoft.com/office/drawing/2014/main" id="{B63A4272-4539-D53B-1D7A-1C24F437B2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47801" y="1600200"/>
            <a:ext cx="9067800" cy="4800600"/>
          </a:xfrm>
        </p:spPr>
        <p:txBody>
          <a:bodyPr/>
          <a:lstStyle/>
          <a:p>
            <a:r>
              <a:rPr altLang="zh-TW">
                <a:ea typeface="Helvetica" panose="020B0604020202020204" pitchFamily="34" charset="0"/>
              </a:rPr>
              <a:t>There are two types of supplementary services</a:t>
            </a:r>
          </a:p>
          <a:p>
            <a:pPr lvl="1"/>
            <a:r>
              <a:rPr altLang="zh-TW">
                <a:solidFill>
                  <a:srgbClr val="FF0000"/>
                </a:solidFill>
              </a:rPr>
              <a:t>1. Facilitating</a:t>
            </a:r>
            <a:r>
              <a:rPr altLang="zh-TW"/>
              <a:t>: either </a:t>
            </a:r>
            <a:r>
              <a:rPr altLang="zh-TW">
                <a:solidFill>
                  <a:srgbClr val="FF0000"/>
                </a:solidFill>
              </a:rPr>
              <a:t>needed </a:t>
            </a:r>
            <a:r>
              <a:rPr altLang="zh-TW"/>
              <a:t>for service delivery, or </a:t>
            </a:r>
            <a:r>
              <a:rPr altLang="zh-TW">
                <a:solidFill>
                  <a:srgbClr val="FF0000"/>
                </a:solidFill>
              </a:rPr>
              <a:t>help</a:t>
            </a:r>
            <a:r>
              <a:rPr altLang="zh-TW"/>
              <a:t> in the use of the core product</a:t>
            </a:r>
          </a:p>
          <a:p>
            <a:pPr lvl="1"/>
            <a:r>
              <a:rPr altLang="zh-TW">
                <a:solidFill>
                  <a:srgbClr val="FF0000"/>
                </a:solidFill>
              </a:rPr>
              <a:t>2. Enhancing</a:t>
            </a:r>
            <a:r>
              <a:rPr altLang="zh-TW"/>
              <a:t>: add </a:t>
            </a:r>
            <a:r>
              <a:rPr altLang="zh-TW">
                <a:solidFill>
                  <a:srgbClr val="FF0000"/>
                </a:solidFill>
              </a:rPr>
              <a:t>extra value </a:t>
            </a:r>
            <a:r>
              <a:rPr altLang="zh-TW"/>
              <a:t>for the customer</a:t>
            </a:r>
          </a:p>
          <a:p>
            <a:r>
              <a:rPr altLang="zh-TW">
                <a:ea typeface="Helvetica" panose="020B0604020202020204" pitchFamily="34" charset="0"/>
              </a:rPr>
              <a:t>In a well-managed service organization, the </a:t>
            </a:r>
            <a:r>
              <a:rPr altLang="zh-TW">
                <a:solidFill>
                  <a:srgbClr val="FF0000"/>
                </a:solidFill>
                <a:ea typeface="Helvetica" panose="020B0604020202020204" pitchFamily="34" charset="0"/>
              </a:rPr>
              <a:t>8 petals </a:t>
            </a:r>
            <a:r>
              <a:rPr altLang="zh-TW">
                <a:ea typeface="Helvetica" panose="020B0604020202020204" pitchFamily="34" charset="0"/>
              </a:rPr>
              <a:t>and core are fresh and well-formed, </a:t>
            </a:r>
            <a:r>
              <a:rPr lang="zh-TW" altLang="en-US">
                <a:latin typeface="標楷體" pitchFamily="65" charset="-128"/>
                <a:ea typeface="標楷體" pitchFamily="65" charset="-128"/>
              </a:rPr>
              <a:t>租車，運輸年會，主題公園，歌劇院</a:t>
            </a:r>
            <a:endParaRPr altLang="zh-TW">
              <a:latin typeface="標楷體" pitchFamily="65" charset="-128"/>
              <a:ea typeface="標楷體" pitchFamily="65" charset="-128"/>
            </a:endParaRPr>
          </a:p>
          <a:p>
            <a:r>
              <a:rPr altLang="zh-TW">
                <a:ea typeface="新細明體" panose="020B0604030504040204" pitchFamily="18" charset="-120"/>
              </a:rPr>
              <a:t>Market positioning strategy helps to determine which supplementary services should be included  </a:t>
            </a:r>
          </a:p>
          <a:p>
            <a:endParaRPr lang="en-SG" altLang="zh-TW">
              <a:ea typeface="Helvetica" panose="020B0604020202020204" pitchFamily="34" charset="0"/>
            </a:endParaRPr>
          </a:p>
        </p:txBody>
      </p:sp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EDE485B-85D6-A700-3E79-1AA1FBF30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1" y="228600"/>
            <a:ext cx="6400800" cy="838200"/>
          </a:xfrm>
          <a:ln/>
        </p:spPr>
        <p:txBody>
          <a:bodyPr/>
          <a:lstStyle/>
          <a:p>
            <a:r>
              <a:rPr altLang="zh-TW">
                <a:ea typeface="Helvetica" panose="020B0604020202020204" pitchFamily="34" charset="0"/>
              </a:rPr>
              <a:t>The Flower of Service</a:t>
            </a:r>
            <a:endParaRPr lang="en-SG" altLang="zh-TW">
              <a:ea typeface="Helvetica" panose="020B0604020202020204" pitchFamily="34" charset="0"/>
            </a:endParaRPr>
          </a:p>
        </p:txBody>
      </p:sp>
      <p:grpSp>
        <p:nvGrpSpPr>
          <p:cNvPr id="13315" name="Group 3">
            <a:extLst>
              <a:ext uri="{FF2B5EF4-FFF2-40B4-BE49-F238E27FC236}">
                <a16:creationId xmlns:a16="http://schemas.microsoft.com/office/drawing/2014/main" id="{26910CFD-85DE-A69B-45AA-F706D32A552E}"/>
              </a:ext>
            </a:extLst>
          </p:cNvPr>
          <p:cNvGrpSpPr>
            <a:grpSpLocks/>
          </p:cNvGrpSpPr>
          <p:nvPr/>
        </p:nvGrpSpPr>
        <p:grpSpPr bwMode="auto">
          <a:xfrm>
            <a:off x="76201" y="1066800"/>
            <a:ext cx="10971213" cy="5791200"/>
            <a:chOff x="-369197" y="1371600"/>
            <a:chExt cx="9781485" cy="4921807"/>
          </a:xfrm>
        </p:grpSpPr>
        <p:sp>
          <p:nvSpPr>
            <p:cNvPr id="13316" name="Rectangle 2">
              <a:extLst>
                <a:ext uri="{FF2B5EF4-FFF2-40B4-BE49-F238E27FC236}">
                  <a16:creationId xmlns:a16="http://schemas.microsoft.com/office/drawing/2014/main" id="{C4D50EAF-4CCD-0641-B06E-6032C3A30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438" y="1371600"/>
              <a:ext cx="8705850" cy="4862513"/>
            </a:xfrm>
            <a:prstGeom prst="rect">
              <a:avLst/>
            </a:prstGeom>
            <a:solidFill>
              <a:srgbClr val="FFFF99">
                <a:alpha val="6784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pPr algn="ctr">
                <a:lnSpc>
                  <a:spcPct val="140000"/>
                </a:lnSpc>
              </a:pPr>
              <a:endParaRPr kumimoji="0" lang="en-SG" altLang="zh-TW"/>
            </a:p>
          </p:txBody>
        </p:sp>
        <p:sp>
          <p:nvSpPr>
            <p:cNvPr id="13317" name="Rectangle 4">
              <a:extLst>
                <a:ext uri="{FF2B5EF4-FFF2-40B4-BE49-F238E27FC236}">
                  <a16:creationId xmlns:a16="http://schemas.microsoft.com/office/drawing/2014/main" id="{3C964D72-45E8-7894-D69A-577D66910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113" y="1781175"/>
              <a:ext cx="124777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pPr algn="ctr">
                <a:lnSpc>
                  <a:spcPct val="140000"/>
                </a:lnSpc>
              </a:pPr>
              <a:endParaRPr kumimoji="0" lang="en-SG" altLang="zh-TW"/>
            </a:p>
          </p:txBody>
        </p:sp>
        <p:sp>
          <p:nvSpPr>
            <p:cNvPr id="13318" name="Rectangle 5">
              <a:extLst>
                <a:ext uri="{FF2B5EF4-FFF2-40B4-BE49-F238E27FC236}">
                  <a16:creationId xmlns:a16="http://schemas.microsoft.com/office/drawing/2014/main" id="{F20E4548-D828-1766-4EE9-07CD00159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8538" y="2619375"/>
              <a:ext cx="133191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pPr algn="ctr">
                <a:lnSpc>
                  <a:spcPct val="140000"/>
                </a:lnSpc>
              </a:pPr>
              <a:endParaRPr kumimoji="0" lang="en-SG" altLang="zh-TW"/>
            </a:p>
          </p:txBody>
        </p:sp>
        <p:sp>
          <p:nvSpPr>
            <p:cNvPr id="13319" name="Rectangle 6">
              <a:extLst>
                <a:ext uri="{FF2B5EF4-FFF2-40B4-BE49-F238E27FC236}">
                  <a16:creationId xmlns:a16="http://schemas.microsoft.com/office/drawing/2014/main" id="{86722F2A-5B32-133D-3127-B49B0BD9F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1125" y="3457575"/>
              <a:ext cx="14319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pPr algn="ctr">
                <a:lnSpc>
                  <a:spcPct val="140000"/>
                </a:lnSpc>
              </a:pPr>
              <a:endParaRPr kumimoji="0" lang="en-SG" altLang="zh-TW"/>
            </a:p>
          </p:txBody>
        </p:sp>
        <p:sp>
          <p:nvSpPr>
            <p:cNvPr id="13320" name="Rectangle 7">
              <a:extLst>
                <a:ext uri="{FF2B5EF4-FFF2-40B4-BE49-F238E27FC236}">
                  <a16:creationId xmlns:a16="http://schemas.microsoft.com/office/drawing/2014/main" id="{D8AFE123-88C1-E7FF-45C6-7987EF078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6188" y="4448175"/>
              <a:ext cx="1144587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pPr algn="ctr">
                <a:lnSpc>
                  <a:spcPct val="140000"/>
                </a:lnSpc>
              </a:pPr>
              <a:endParaRPr kumimoji="0" lang="en-SG" altLang="zh-TW"/>
            </a:p>
          </p:txBody>
        </p:sp>
        <p:sp>
          <p:nvSpPr>
            <p:cNvPr id="13321" name="Rectangle 8">
              <a:extLst>
                <a:ext uri="{FF2B5EF4-FFF2-40B4-BE49-F238E27FC236}">
                  <a16:creationId xmlns:a16="http://schemas.microsoft.com/office/drawing/2014/main" id="{50F6089A-B997-3F33-E1DE-B220D9B67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475" y="5286375"/>
              <a:ext cx="13017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pPr algn="ctr">
                <a:lnSpc>
                  <a:spcPct val="140000"/>
                </a:lnSpc>
              </a:pPr>
              <a:endParaRPr kumimoji="0" lang="en-SG" altLang="zh-TW"/>
            </a:p>
          </p:txBody>
        </p:sp>
        <p:sp>
          <p:nvSpPr>
            <p:cNvPr id="13322" name="Rectangle 9">
              <a:extLst>
                <a:ext uri="{FF2B5EF4-FFF2-40B4-BE49-F238E27FC236}">
                  <a16:creationId xmlns:a16="http://schemas.microsoft.com/office/drawing/2014/main" id="{DE83DA65-30A4-8EA8-B6FE-6060403AD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913" y="4448175"/>
              <a:ext cx="11779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pPr algn="ctr">
                <a:lnSpc>
                  <a:spcPct val="140000"/>
                </a:lnSpc>
              </a:pPr>
              <a:endParaRPr kumimoji="0" lang="en-SG" altLang="zh-TW"/>
            </a:p>
          </p:txBody>
        </p:sp>
        <p:sp>
          <p:nvSpPr>
            <p:cNvPr id="13323" name="Rectangle 10">
              <a:extLst>
                <a:ext uri="{FF2B5EF4-FFF2-40B4-BE49-F238E27FC236}">
                  <a16:creationId xmlns:a16="http://schemas.microsoft.com/office/drawing/2014/main" id="{F5D7DB02-C352-4839-7760-3B447B9EC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2463" y="3457575"/>
              <a:ext cx="782637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pPr algn="ctr">
                <a:lnSpc>
                  <a:spcPct val="140000"/>
                </a:lnSpc>
              </a:pPr>
              <a:endParaRPr kumimoji="0" lang="en-SG" altLang="zh-TW"/>
            </a:p>
          </p:txBody>
        </p:sp>
        <p:sp>
          <p:nvSpPr>
            <p:cNvPr id="13324" name="Rectangle 11">
              <a:extLst>
                <a:ext uri="{FF2B5EF4-FFF2-40B4-BE49-F238E27FC236}">
                  <a16:creationId xmlns:a16="http://schemas.microsoft.com/office/drawing/2014/main" id="{414F0DF2-EFA6-6F92-4A69-88C4D5E79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2663" y="2619375"/>
              <a:ext cx="99536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pPr algn="ctr">
                <a:lnSpc>
                  <a:spcPct val="140000"/>
                </a:lnSpc>
              </a:pPr>
              <a:endParaRPr kumimoji="0" lang="en-SG" altLang="zh-TW"/>
            </a:p>
          </p:txBody>
        </p:sp>
        <p:sp>
          <p:nvSpPr>
            <p:cNvPr id="13325" name="Freeform 12">
              <a:extLst>
                <a:ext uri="{FF2B5EF4-FFF2-40B4-BE49-F238E27FC236}">
                  <a16:creationId xmlns:a16="http://schemas.microsoft.com/office/drawing/2014/main" id="{08BEFDF2-D966-0557-0499-7E45CF8ED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788" y="2236788"/>
              <a:ext cx="566737" cy="1222375"/>
            </a:xfrm>
            <a:custGeom>
              <a:avLst/>
              <a:gdLst>
                <a:gd name="T0" fmla="*/ 2147483647 w 329"/>
                <a:gd name="T1" fmla="*/ 2147483647 h 770"/>
                <a:gd name="T2" fmla="*/ 2147483647 w 329"/>
                <a:gd name="T3" fmla="*/ 2147483647 h 770"/>
                <a:gd name="T4" fmla="*/ 2147483647 w 329"/>
                <a:gd name="T5" fmla="*/ 2147483647 h 770"/>
                <a:gd name="T6" fmla="*/ 2147483647 w 329"/>
                <a:gd name="T7" fmla="*/ 2147483647 h 770"/>
                <a:gd name="T8" fmla="*/ 2147483647 w 329"/>
                <a:gd name="T9" fmla="*/ 2147483647 h 770"/>
                <a:gd name="T10" fmla="*/ 2147483647 w 329"/>
                <a:gd name="T11" fmla="*/ 2147483647 h 770"/>
                <a:gd name="T12" fmla="*/ 0 w 329"/>
                <a:gd name="T13" fmla="*/ 2147483647 h 770"/>
                <a:gd name="T14" fmla="*/ 2147483647 w 329"/>
                <a:gd name="T15" fmla="*/ 2147483647 h 770"/>
                <a:gd name="T16" fmla="*/ 2147483647 w 329"/>
                <a:gd name="T17" fmla="*/ 2147483647 h 770"/>
                <a:gd name="T18" fmla="*/ 2147483647 w 329"/>
                <a:gd name="T19" fmla="*/ 2147483647 h 770"/>
                <a:gd name="T20" fmla="*/ 2147483647 w 329"/>
                <a:gd name="T21" fmla="*/ 2147483647 h 770"/>
                <a:gd name="T22" fmla="*/ 2147483647 w 329"/>
                <a:gd name="T23" fmla="*/ 2147483647 h 770"/>
                <a:gd name="T24" fmla="*/ 2147483647 w 329"/>
                <a:gd name="T25" fmla="*/ 2147483647 h 770"/>
                <a:gd name="T26" fmla="*/ 2147483647 w 329"/>
                <a:gd name="T27" fmla="*/ 2147483647 h 770"/>
                <a:gd name="T28" fmla="*/ 2147483647 w 329"/>
                <a:gd name="T29" fmla="*/ 2147483647 h 770"/>
                <a:gd name="T30" fmla="*/ 2147483647 w 329"/>
                <a:gd name="T31" fmla="*/ 2147483647 h 770"/>
                <a:gd name="T32" fmla="*/ 2147483647 w 329"/>
                <a:gd name="T33" fmla="*/ 0 h 770"/>
                <a:gd name="T34" fmla="*/ 2147483647 w 329"/>
                <a:gd name="T35" fmla="*/ 2147483647 h 770"/>
                <a:gd name="T36" fmla="*/ 2147483647 w 329"/>
                <a:gd name="T37" fmla="*/ 2147483647 h 770"/>
                <a:gd name="T38" fmla="*/ 2147483647 w 329"/>
                <a:gd name="T39" fmla="*/ 2147483647 h 770"/>
                <a:gd name="T40" fmla="*/ 2147483647 w 329"/>
                <a:gd name="T41" fmla="*/ 2147483647 h 770"/>
                <a:gd name="T42" fmla="*/ 2147483647 w 329"/>
                <a:gd name="T43" fmla="*/ 2147483647 h 770"/>
                <a:gd name="T44" fmla="*/ 2147483647 w 329"/>
                <a:gd name="T45" fmla="*/ 2147483647 h 770"/>
                <a:gd name="T46" fmla="*/ 2147483647 w 329"/>
                <a:gd name="T47" fmla="*/ 2147483647 h 770"/>
                <a:gd name="T48" fmla="*/ 2147483647 w 329"/>
                <a:gd name="T49" fmla="*/ 2147483647 h 770"/>
                <a:gd name="T50" fmla="*/ 2147483647 w 329"/>
                <a:gd name="T51" fmla="*/ 2147483647 h 770"/>
                <a:gd name="T52" fmla="*/ 2147483647 w 329"/>
                <a:gd name="T53" fmla="*/ 2147483647 h 770"/>
                <a:gd name="T54" fmla="*/ 2147483647 w 329"/>
                <a:gd name="T55" fmla="*/ 2147483647 h 770"/>
                <a:gd name="T56" fmla="*/ 2147483647 w 329"/>
                <a:gd name="T57" fmla="*/ 2147483647 h 770"/>
                <a:gd name="T58" fmla="*/ 2147483647 w 329"/>
                <a:gd name="T59" fmla="*/ 2147483647 h 770"/>
                <a:gd name="T60" fmla="*/ 2147483647 w 329"/>
                <a:gd name="T61" fmla="*/ 2147483647 h 770"/>
                <a:gd name="T62" fmla="*/ 2147483647 w 329"/>
                <a:gd name="T63" fmla="*/ 2147483647 h 770"/>
                <a:gd name="T64" fmla="*/ 2147483647 w 329"/>
                <a:gd name="T65" fmla="*/ 2147483647 h 770"/>
                <a:gd name="T66" fmla="*/ 2147483647 w 329"/>
                <a:gd name="T67" fmla="*/ 2147483647 h 7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9"/>
                <a:gd name="T103" fmla="*/ 0 h 770"/>
                <a:gd name="T104" fmla="*/ 329 w 329"/>
                <a:gd name="T105" fmla="*/ 770 h 7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9" h="770">
                  <a:moveTo>
                    <a:pt x="119" y="769"/>
                  </a:moveTo>
                  <a:lnTo>
                    <a:pt x="82" y="676"/>
                  </a:lnTo>
                  <a:lnTo>
                    <a:pt x="51" y="588"/>
                  </a:lnTo>
                  <a:lnTo>
                    <a:pt x="28" y="508"/>
                  </a:lnTo>
                  <a:lnTo>
                    <a:pt x="13" y="433"/>
                  </a:lnTo>
                  <a:lnTo>
                    <a:pt x="4" y="363"/>
                  </a:lnTo>
                  <a:lnTo>
                    <a:pt x="0" y="301"/>
                  </a:lnTo>
                  <a:lnTo>
                    <a:pt x="2" y="243"/>
                  </a:lnTo>
                  <a:lnTo>
                    <a:pt x="9" y="192"/>
                  </a:lnTo>
                  <a:lnTo>
                    <a:pt x="20" y="148"/>
                  </a:lnTo>
                  <a:lnTo>
                    <a:pt x="33" y="108"/>
                  </a:lnTo>
                  <a:lnTo>
                    <a:pt x="51" y="75"/>
                  </a:lnTo>
                  <a:lnTo>
                    <a:pt x="72" y="48"/>
                  </a:lnTo>
                  <a:lnTo>
                    <a:pt x="94" y="27"/>
                  </a:lnTo>
                  <a:lnTo>
                    <a:pt x="118" y="12"/>
                  </a:lnTo>
                  <a:lnTo>
                    <a:pt x="142" y="3"/>
                  </a:lnTo>
                  <a:lnTo>
                    <a:pt x="168" y="0"/>
                  </a:lnTo>
                  <a:lnTo>
                    <a:pt x="192" y="3"/>
                  </a:lnTo>
                  <a:lnTo>
                    <a:pt x="217" y="12"/>
                  </a:lnTo>
                  <a:lnTo>
                    <a:pt x="241" y="27"/>
                  </a:lnTo>
                  <a:lnTo>
                    <a:pt x="262" y="48"/>
                  </a:lnTo>
                  <a:lnTo>
                    <a:pt x="282" y="75"/>
                  </a:lnTo>
                  <a:lnTo>
                    <a:pt x="299" y="108"/>
                  </a:lnTo>
                  <a:lnTo>
                    <a:pt x="312" y="147"/>
                  </a:lnTo>
                  <a:lnTo>
                    <a:pt x="321" y="192"/>
                  </a:lnTo>
                  <a:lnTo>
                    <a:pt x="327" y="243"/>
                  </a:lnTo>
                  <a:lnTo>
                    <a:pt x="328" y="300"/>
                  </a:lnTo>
                  <a:lnTo>
                    <a:pt x="322" y="363"/>
                  </a:lnTo>
                  <a:lnTo>
                    <a:pt x="311" y="433"/>
                  </a:lnTo>
                  <a:lnTo>
                    <a:pt x="294" y="507"/>
                  </a:lnTo>
                  <a:lnTo>
                    <a:pt x="270" y="588"/>
                  </a:lnTo>
                  <a:lnTo>
                    <a:pt x="238" y="676"/>
                  </a:lnTo>
                  <a:lnTo>
                    <a:pt x="197" y="769"/>
                  </a:lnTo>
                  <a:lnTo>
                    <a:pt x="119" y="769"/>
                  </a:lnTo>
                </a:path>
              </a:pathLst>
            </a:custGeom>
            <a:gradFill rotWithShape="0">
              <a:gsLst>
                <a:gs pos="0">
                  <a:srgbClr val="CC0000"/>
                </a:gs>
                <a:gs pos="100000">
                  <a:srgbClr val="B70000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6" name="Freeform 13">
              <a:extLst>
                <a:ext uri="{FF2B5EF4-FFF2-40B4-BE49-F238E27FC236}">
                  <a16:creationId xmlns:a16="http://schemas.microsoft.com/office/drawing/2014/main" id="{DC94F246-2F66-039F-4CB0-0A0253864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788" y="2236788"/>
              <a:ext cx="576262" cy="1231900"/>
            </a:xfrm>
            <a:custGeom>
              <a:avLst/>
              <a:gdLst>
                <a:gd name="T0" fmla="*/ 2147483647 w 335"/>
                <a:gd name="T1" fmla="*/ 2147483647 h 776"/>
                <a:gd name="T2" fmla="*/ 2147483647 w 335"/>
                <a:gd name="T3" fmla="*/ 2147483647 h 776"/>
                <a:gd name="T4" fmla="*/ 2147483647 w 335"/>
                <a:gd name="T5" fmla="*/ 2147483647 h 776"/>
                <a:gd name="T6" fmla="*/ 2147483647 w 335"/>
                <a:gd name="T7" fmla="*/ 2147483647 h 776"/>
                <a:gd name="T8" fmla="*/ 2147483647 w 335"/>
                <a:gd name="T9" fmla="*/ 2147483647 h 776"/>
                <a:gd name="T10" fmla="*/ 2147483647 w 335"/>
                <a:gd name="T11" fmla="*/ 2147483647 h 776"/>
                <a:gd name="T12" fmla="*/ 0 w 335"/>
                <a:gd name="T13" fmla="*/ 2147483647 h 776"/>
                <a:gd name="T14" fmla="*/ 2147483647 w 335"/>
                <a:gd name="T15" fmla="*/ 2147483647 h 776"/>
                <a:gd name="T16" fmla="*/ 2147483647 w 335"/>
                <a:gd name="T17" fmla="*/ 2147483647 h 776"/>
                <a:gd name="T18" fmla="*/ 2147483647 w 335"/>
                <a:gd name="T19" fmla="*/ 2147483647 h 776"/>
                <a:gd name="T20" fmla="*/ 2147483647 w 335"/>
                <a:gd name="T21" fmla="*/ 2147483647 h 776"/>
                <a:gd name="T22" fmla="*/ 2147483647 w 335"/>
                <a:gd name="T23" fmla="*/ 2147483647 h 776"/>
                <a:gd name="T24" fmla="*/ 2147483647 w 335"/>
                <a:gd name="T25" fmla="*/ 2147483647 h 776"/>
                <a:gd name="T26" fmla="*/ 2147483647 w 335"/>
                <a:gd name="T27" fmla="*/ 2147483647 h 776"/>
                <a:gd name="T28" fmla="*/ 2147483647 w 335"/>
                <a:gd name="T29" fmla="*/ 2147483647 h 776"/>
                <a:gd name="T30" fmla="*/ 2147483647 w 335"/>
                <a:gd name="T31" fmla="*/ 2147483647 h 776"/>
                <a:gd name="T32" fmla="*/ 2147483647 w 335"/>
                <a:gd name="T33" fmla="*/ 0 h 776"/>
                <a:gd name="T34" fmla="*/ 2147483647 w 335"/>
                <a:gd name="T35" fmla="*/ 2147483647 h 776"/>
                <a:gd name="T36" fmla="*/ 2147483647 w 335"/>
                <a:gd name="T37" fmla="*/ 2147483647 h 776"/>
                <a:gd name="T38" fmla="*/ 2147483647 w 335"/>
                <a:gd name="T39" fmla="*/ 2147483647 h 776"/>
                <a:gd name="T40" fmla="*/ 2147483647 w 335"/>
                <a:gd name="T41" fmla="*/ 2147483647 h 776"/>
                <a:gd name="T42" fmla="*/ 2147483647 w 335"/>
                <a:gd name="T43" fmla="*/ 2147483647 h 776"/>
                <a:gd name="T44" fmla="*/ 2147483647 w 335"/>
                <a:gd name="T45" fmla="*/ 2147483647 h 776"/>
                <a:gd name="T46" fmla="*/ 2147483647 w 335"/>
                <a:gd name="T47" fmla="*/ 2147483647 h 776"/>
                <a:gd name="T48" fmla="*/ 2147483647 w 335"/>
                <a:gd name="T49" fmla="*/ 2147483647 h 776"/>
                <a:gd name="T50" fmla="*/ 2147483647 w 335"/>
                <a:gd name="T51" fmla="*/ 2147483647 h 776"/>
                <a:gd name="T52" fmla="*/ 2147483647 w 335"/>
                <a:gd name="T53" fmla="*/ 2147483647 h 776"/>
                <a:gd name="T54" fmla="*/ 2147483647 w 335"/>
                <a:gd name="T55" fmla="*/ 2147483647 h 776"/>
                <a:gd name="T56" fmla="*/ 2147483647 w 335"/>
                <a:gd name="T57" fmla="*/ 2147483647 h 776"/>
                <a:gd name="T58" fmla="*/ 2147483647 w 335"/>
                <a:gd name="T59" fmla="*/ 2147483647 h 776"/>
                <a:gd name="T60" fmla="*/ 2147483647 w 335"/>
                <a:gd name="T61" fmla="*/ 2147483647 h 776"/>
                <a:gd name="T62" fmla="*/ 2147483647 w 335"/>
                <a:gd name="T63" fmla="*/ 2147483647 h 776"/>
                <a:gd name="T64" fmla="*/ 2147483647 w 335"/>
                <a:gd name="T65" fmla="*/ 2147483647 h 776"/>
                <a:gd name="T66" fmla="*/ 2147483647 w 335"/>
                <a:gd name="T67" fmla="*/ 2147483647 h 7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35"/>
                <a:gd name="T103" fmla="*/ 0 h 776"/>
                <a:gd name="T104" fmla="*/ 335 w 335"/>
                <a:gd name="T105" fmla="*/ 776 h 77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35" h="776">
                  <a:moveTo>
                    <a:pt x="121" y="775"/>
                  </a:moveTo>
                  <a:lnTo>
                    <a:pt x="83" y="681"/>
                  </a:lnTo>
                  <a:lnTo>
                    <a:pt x="52" y="593"/>
                  </a:lnTo>
                  <a:lnTo>
                    <a:pt x="29" y="512"/>
                  </a:lnTo>
                  <a:lnTo>
                    <a:pt x="13" y="436"/>
                  </a:lnTo>
                  <a:lnTo>
                    <a:pt x="4" y="366"/>
                  </a:lnTo>
                  <a:lnTo>
                    <a:pt x="0" y="303"/>
                  </a:lnTo>
                  <a:lnTo>
                    <a:pt x="2" y="245"/>
                  </a:lnTo>
                  <a:lnTo>
                    <a:pt x="9" y="194"/>
                  </a:lnTo>
                  <a:lnTo>
                    <a:pt x="20" y="149"/>
                  </a:lnTo>
                  <a:lnTo>
                    <a:pt x="34" y="109"/>
                  </a:lnTo>
                  <a:lnTo>
                    <a:pt x="52" y="76"/>
                  </a:lnTo>
                  <a:lnTo>
                    <a:pt x="73" y="48"/>
                  </a:lnTo>
                  <a:lnTo>
                    <a:pt x="96" y="27"/>
                  </a:lnTo>
                  <a:lnTo>
                    <a:pt x="120" y="12"/>
                  </a:lnTo>
                  <a:lnTo>
                    <a:pt x="145" y="3"/>
                  </a:lnTo>
                  <a:lnTo>
                    <a:pt x="171" y="0"/>
                  </a:lnTo>
                  <a:lnTo>
                    <a:pt x="196" y="3"/>
                  </a:lnTo>
                  <a:lnTo>
                    <a:pt x="221" y="12"/>
                  </a:lnTo>
                  <a:lnTo>
                    <a:pt x="245" y="27"/>
                  </a:lnTo>
                  <a:lnTo>
                    <a:pt x="267" y="48"/>
                  </a:lnTo>
                  <a:lnTo>
                    <a:pt x="287" y="76"/>
                  </a:lnTo>
                  <a:lnTo>
                    <a:pt x="304" y="109"/>
                  </a:lnTo>
                  <a:lnTo>
                    <a:pt x="318" y="148"/>
                  </a:lnTo>
                  <a:lnTo>
                    <a:pt x="327" y="194"/>
                  </a:lnTo>
                  <a:lnTo>
                    <a:pt x="333" y="245"/>
                  </a:lnTo>
                  <a:lnTo>
                    <a:pt x="334" y="302"/>
                  </a:lnTo>
                  <a:lnTo>
                    <a:pt x="328" y="366"/>
                  </a:lnTo>
                  <a:lnTo>
                    <a:pt x="317" y="436"/>
                  </a:lnTo>
                  <a:lnTo>
                    <a:pt x="299" y="511"/>
                  </a:lnTo>
                  <a:lnTo>
                    <a:pt x="275" y="593"/>
                  </a:lnTo>
                  <a:lnTo>
                    <a:pt x="242" y="681"/>
                  </a:lnTo>
                  <a:lnTo>
                    <a:pt x="201" y="775"/>
                  </a:lnTo>
                  <a:lnTo>
                    <a:pt x="121" y="77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7" name="Freeform 14">
              <a:extLst>
                <a:ext uri="{FF2B5EF4-FFF2-40B4-BE49-F238E27FC236}">
                  <a16:creationId xmlns:a16="http://schemas.microsoft.com/office/drawing/2014/main" id="{191B7931-C8E9-B35A-23E8-3BC7E8E9B4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7275" y="3700463"/>
              <a:ext cx="1031875" cy="971550"/>
            </a:xfrm>
            <a:custGeom>
              <a:avLst/>
              <a:gdLst>
                <a:gd name="T0" fmla="*/ 2147483647 w 600"/>
                <a:gd name="T1" fmla="*/ 0 h 612"/>
                <a:gd name="T2" fmla="*/ 2147483647 w 600"/>
                <a:gd name="T3" fmla="*/ 2147483647 h 612"/>
                <a:gd name="T4" fmla="*/ 2147483647 w 600"/>
                <a:gd name="T5" fmla="*/ 2147483647 h 612"/>
                <a:gd name="T6" fmla="*/ 2147483647 w 600"/>
                <a:gd name="T7" fmla="*/ 2147483647 h 612"/>
                <a:gd name="T8" fmla="*/ 2147483647 w 600"/>
                <a:gd name="T9" fmla="*/ 2147483647 h 612"/>
                <a:gd name="T10" fmla="*/ 2147483647 w 600"/>
                <a:gd name="T11" fmla="*/ 2147483647 h 612"/>
                <a:gd name="T12" fmla="*/ 2147483647 w 600"/>
                <a:gd name="T13" fmla="*/ 2147483647 h 612"/>
                <a:gd name="T14" fmla="*/ 2147483647 w 600"/>
                <a:gd name="T15" fmla="*/ 2147483647 h 612"/>
                <a:gd name="T16" fmla="*/ 2147483647 w 600"/>
                <a:gd name="T17" fmla="*/ 2147483647 h 612"/>
                <a:gd name="T18" fmla="*/ 2147483647 w 600"/>
                <a:gd name="T19" fmla="*/ 2147483647 h 612"/>
                <a:gd name="T20" fmla="*/ 2147483647 w 600"/>
                <a:gd name="T21" fmla="*/ 2147483647 h 612"/>
                <a:gd name="T22" fmla="*/ 2147483647 w 600"/>
                <a:gd name="T23" fmla="*/ 2147483647 h 612"/>
                <a:gd name="T24" fmla="*/ 2147483647 w 600"/>
                <a:gd name="T25" fmla="*/ 2147483647 h 612"/>
                <a:gd name="T26" fmla="*/ 2147483647 w 600"/>
                <a:gd name="T27" fmla="*/ 2147483647 h 612"/>
                <a:gd name="T28" fmla="*/ 2147483647 w 600"/>
                <a:gd name="T29" fmla="*/ 2147483647 h 612"/>
                <a:gd name="T30" fmla="*/ 2147483647 w 600"/>
                <a:gd name="T31" fmla="*/ 2147483647 h 612"/>
                <a:gd name="T32" fmla="*/ 2147483647 w 600"/>
                <a:gd name="T33" fmla="*/ 2147483647 h 612"/>
                <a:gd name="T34" fmla="*/ 2147483647 w 600"/>
                <a:gd name="T35" fmla="*/ 2147483647 h 612"/>
                <a:gd name="T36" fmla="*/ 2147483647 w 600"/>
                <a:gd name="T37" fmla="*/ 2147483647 h 612"/>
                <a:gd name="T38" fmla="*/ 2147483647 w 600"/>
                <a:gd name="T39" fmla="*/ 2147483647 h 612"/>
                <a:gd name="T40" fmla="*/ 2147483647 w 600"/>
                <a:gd name="T41" fmla="*/ 2147483647 h 612"/>
                <a:gd name="T42" fmla="*/ 2147483647 w 600"/>
                <a:gd name="T43" fmla="*/ 2147483647 h 612"/>
                <a:gd name="T44" fmla="*/ 2147483647 w 600"/>
                <a:gd name="T45" fmla="*/ 2147483647 h 612"/>
                <a:gd name="T46" fmla="*/ 2147483647 w 600"/>
                <a:gd name="T47" fmla="*/ 2147483647 h 612"/>
                <a:gd name="T48" fmla="*/ 2147483647 w 600"/>
                <a:gd name="T49" fmla="*/ 2147483647 h 612"/>
                <a:gd name="T50" fmla="*/ 2147483647 w 600"/>
                <a:gd name="T51" fmla="*/ 2147483647 h 612"/>
                <a:gd name="T52" fmla="*/ 2147483647 w 600"/>
                <a:gd name="T53" fmla="*/ 2147483647 h 612"/>
                <a:gd name="T54" fmla="*/ 2147483647 w 600"/>
                <a:gd name="T55" fmla="*/ 2147483647 h 612"/>
                <a:gd name="T56" fmla="*/ 2147483647 w 600"/>
                <a:gd name="T57" fmla="*/ 2147483647 h 612"/>
                <a:gd name="T58" fmla="*/ 2147483647 w 600"/>
                <a:gd name="T59" fmla="*/ 2147483647 h 612"/>
                <a:gd name="T60" fmla="*/ 2147483647 w 600"/>
                <a:gd name="T61" fmla="*/ 2147483647 h 612"/>
                <a:gd name="T62" fmla="*/ 2147483647 w 600"/>
                <a:gd name="T63" fmla="*/ 2147483647 h 612"/>
                <a:gd name="T64" fmla="*/ 0 w 600"/>
                <a:gd name="T65" fmla="*/ 2147483647 h 612"/>
                <a:gd name="T66" fmla="*/ 2147483647 w 600"/>
                <a:gd name="T67" fmla="*/ 0 h 61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00"/>
                <a:gd name="T103" fmla="*/ 0 h 612"/>
                <a:gd name="T104" fmla="*/ 600 w 600"/>
                <a:gd name="T105" fmla="*/ 612 h 61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00" h="612">
                  <a:moveTo>
                    <a:pt x="55" y="0"/>
                  </a:moveTo>
                  <a:lnTo>
                    <a:pt x="149" y="39"/>
                  </a:lnTo>
                  <a:lnTo>
                    <a:pt x="231" y="79"/>
                  </a:lnTo>
                  <a:lnTo>
                    <a:pt x="305" y="120"/>
                  </a:lnTo>
                  <a:lnTo>
                    <a:pt x="368" y="162"/>
                  </a:lnTo>
                  <a:lnTo>
                    <a:pt x="424" y="204"/>
                  </a:lnTo>
                  <a:lnTo>
                    <a:pt x="471" y="246"/>
                  </a:lnTo>
                  <a:lnTo>
                    <a:pt x="510" y="287"/>
                  </a:lnTo>
                  <a:lnTo>
                    <a:pt x="542" y="328"/>
                  </a:lnTo>
                  <a:lnTo>
                    <a:pt x="565" y="367"/>
                  </a:lnTo>
                  <a:lnTo>
                    <a:pt x="583" y="405"/>
                  </a:lnTo>
                  <a:lnTo>
                    <a:pt x="594" y="442"/>
                  </a:lnTo>
                  <a:lnTo>
                    <a:pt x="599" y="474"/>
                  </a:lnTo>
                  <a:lnTo>
                    <a:pt x="597" y="505"/>
                  </a:lnTo>
                  <a:lnTo>
                    <a:pt x="591" y="533"/>
                  </a:lnTo>
                  <a:lnTo>
                    <a:pt x="580" y="557"/>
                  </a:lnTo>
                  <a:lnTo>
                    <a:pt x="564" y="577"/>
                  </a:lnTo>
                  <a:lnTo>
                    <a:pt x="545" y="593"/>
                  </a:lnTo>
                  <a:lnTo>
                    <a:pt x="521" y="604"/>
                  </a:lnTo>
                  <a:lnTo>
                    <a:pt x="493" y="610"/>
                  </a:lnTo>
                  <a:lnTo>
                    <a:pt x="462" y="611"/>
                  </a:lnTo>
                  <a:lnTo>
                    <a:pt x="430" y="606"/>
                  </a:lnTo>
                  <a:lnTo>
                    <a:pt x="395" y="594"/>
                  </a:lnTo>
                  <a:lnTo>
                    <a:pt x="357" y="576"/>
                  </a:lnTo>
                  <a:lnTo>
                    <a:pt x="319" y="552"/>
                  </a:lnTo>
                  <a:lnTo>
                    <a:pt x="279" y="520"/>
                  </a:lnTo>
                  <a:lnTo>
                    <a:pt x="239" y="479"/>
                  </a:lnTo>
                  <a:lnTo>
                    <a:pt x="198" y="432"/>
                  </a:lnTo>
                  <a:lnTo>
                    <a:pt x="156" y="375"/>
                  </a:lnTo>
                  <a:lnTo>
                    <a:pt x="116" y="310"/>
                  </a:lnTo>
                  <a:lnTo>
                    <a:pt x="76" y="235"/>
                  </a:lnTo>
                  <a:lnTo>
                    <a:pt x="38" y="151"/>
                  </a:lnTo>
                  <a:lnTo>
                    <a:pt x="0" y="56"/>
                  </a:lnTo>
                  <a:lnTo>
                    <a:pt x="55" y="0"/>
                  </a:lnTo>
                </a:path>
              </a:pathLst>
            </a:custGeom>
            <a:gradFill rotWithShape="0">
              <a:gsLst>
                <a:gs pos="0">
                  <a:srgbClr val="CC0000"/>
                </a:gs>
                <a:gs pos="100000">
                  <a:srgbClr val="B70000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8" name="Freeform 15">
              <a:extLst>
                <a:ext uri="{FF2B5EF4-FFF2-40B4-BE49-F238E27FC236}">
                  <a16:creationId xmlns:a16="http://schemas.microsoft.com/office/drawing/2014/main" id="{CCFFC28B-2AE2-4D1D-1D86-0576CB3179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7275" y="3700463"/>
              <a:ext cx="1041400" cy="981075"/>
            </a:xfrm>
            <a:custGeom>
              <a:avLst/>
              <a:gdLst>
                <a:gd name="T0" fmla="*/ 2147483647 w 606"/>
                <a:gd name="T1" fmla="*/ 0 h 618"/>
                <a:gd name="T2" fmla="*/ 2147483647 w 606"/>
                <a:gd name="T3" fmla="*/ 2147483647 h 618"/>
                <a:gd name="T4" fmla="*/ 2147483647 w 606"/>
                <a:gd name="T5" fmla="*/ 2147483647 h 618"/>
                <a:gd name="T6" fmla="*/ 2147483647 w 606"/>
                <a:gd name="T7" fmla="*/ 2147483647 h 618"/>
                <a:gd name="T8" fmla="*/ 2147483647 w 606"/>
                <a:gd name="T9" fmla="*/ 2147483647 h 618"/>
                <a:gd name="T10" fmla="*/ 2147483647 w 606"/>
                <a:gd name="T11" fmla="*/ 2147483647 h 618"/>
                <a:gd name="T12" fmla="*/ 2147483647 w 606"/>
                <a:gd name="T13" fmla="*/ 2147483647 h 618"/>
                <a:gd name="T14" fmla="*/ 2147483647 w 606"/>
                <a:gd name="T15" fmla="*/ 2147483647 h 618"/>
                <a:gd name="T16" fmla="*/ 2147483647 w 606"/>
                <a:gd name="T17" fmla="*/ 2147483647 h 618"/>
                <a:gd name="T18" fmla="*/ 2147483647 w 606"/>
                <a:gd name="T19" fmla="*/ 2147483647 h 618"/>
                <a:gd name="T20" fmla="*/ 2147483647 w 606"/>
                <a:gd name="T21" fmla="*/ 2147483647 h 618"/>
                <a:gd name="T22" fmla="*/ 2147483647 w 606"/>
                <a:gd name="T23" fmla="*/ 2147483647 h 618"/>
                <a:gd name="T24" fmla="*/ 2147483647 w 606"/>
                <a:gd name="T25" fmla="*/ 2147483647 h 618"/>
                <a:gd name="T26" fmla="*/ 2147483647 w 606"/>
                <a:gd name="T27" fmla="*/ 2147483647 h 618"/>
                <a:gd name="T28" fmla="*/ 2147483647 w 606"/>
                <a:gd name="T29" fmla="*/ 2147483647 h 618"/>
                <a:gd name="T30" fmla="*/ 2147483647 w 606"/>
                <a:gd name="T31" fmla="*/ 2147483647 h 618"/>
                <a:gd name="T32" fmla="*/ 2147483647 w 606"/>
                <a:gd name="T33" fmla="*/ 2147483647 h 618"/>
                <a:gd name="T34" fmla="*/ 2147483647 w 606"/>
                <a:gd name="T35" fmla="*/ 2147483647 h 618"/>
                <a:gd name="T36" fmla="*/ 2147483647 w 606"/>
                <a:gd name="T37" fmla="*/ 2147483647 h 618"/>
                <a:gd name="T38" fmla="*/ 2147483647 w 606"/>
                <a:gd name="T39" fmla="*/ 2147483647 h 618"/>
                <a:gd name="T40" fmla="*/ 2147483647 w 606"/>
                <a:gd name="T41" fmla="*/ 2147483647 h 618"/>
                <a:gd name="T42" fmla="*/ 2147483647 w 606"/>
                <a:gd name="T43" fmla="*/ 2147483647 h 618"/>
                <a:gd name="T44" fmla="*/ 2147483647 w 606"/>
                <a:gd name="T45" fmla="*/ 2147483647 h 618"/>
                <a:gd name="T46" fmla="*/ 2147483647 w 606"/>
                <a:gd name="T47" fmla="*/ 2147483647 h 618"/>
                <a:gd name="T48" fmla="*/ 2147483647 w 606"/>
                <a:gd name="T49" fmla="*/ 2147483647 h 618"/>
                <a:gd name="T50" fmla="*/ 2147483647 w 606"/>
                <a:gd name="T51" fmla="*/ 2147483647 h 618"/>
                <a:gd name="T52" fmla="*/ 2147483647 w 606"/>
                <a:gd name="T53" fmla="*/ 2147483647 h 618"/>
                <a:gd name="T54" fmla="*/ 2147483647 w 606"/>
                <a:gd name="T55" fmla="*/ 2147483647 h 618"/>
                <a:gd name="T56" fmla="*/ 2147483647 w 606"/>
                <a:gd name="T57" fmla="*/ 2147483647 h 618"/>
                <a:gd name="T58" fmla="*/ 2147483647 w 606"/>
                <a:gd name="T59" fmla="*/ 2147483647 h 618"/>
                <a:gd name="T60" fmla="*/ 2147483647 w 606"/>
                <a:gd name="T61" fmla="*/ 2147483647 h 618"/>
                <a:gd name="T62" fmla="*/ 2147483647 w 606"/>
                <a:gd name="T63" fmla="*/ 2147483647 h 618"/>
                <a:gd name="T64" fmla="*/ 0 w 606"/>
                <a:gd name="T65" fmla="*/ 2147483647 h 618"/>
                <a:gd name="T66" fmla="*/ 2147483647 w 606"/>
                <a:gd name="T67" fmla="*/ 0 h 61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06"/>
                <a:gd name="T103" fmla="*/ 0 h 618"/>
                <a:gd name="T104" fmla="*/ 606 w 606"/>
                <a:gd name="T105" fmla="*/ 618 h 61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06" h="618">
                  <a:moveTo>
                    <a:pt x="56" y="0"/>
                  </a:moveTo>
                  <a:lnTo>
                    <a:pt x="150" y="39"/>
                  </a:lnTo>
                  <a:lnTo>
                    <a:pt x="233" y="80"/>
                  </a:lnTo>
                  <a:lnTo>
                    <a:pt x="308" y="121"/>
                  </a:lnTo>
                  <a:lnTo>
                    <a:pt x="372" y="164"/>
                  </a:lnTo>
                  <a:lnTo>
                    <a:pt x="428" y="206"/>
                  </a:lnTo>
                  <a:lnTo>
                    <a:pt x="476" y="248"/>
                  </a:lnTo>
                  <a:lnTo>
                    <a:pt x="515" y="290"/>
                  </a:lnTo>
                  <a:lnTo>
                    <a:pt x="547" y="331"/>
                  </a:lnTo>
                  <a:lnTo>
                    <a:pt x="571" y="371"/>
                  </a:lnTo>
                  <a:lnTo>
                    <a:pt x="589" y="409"/>
                  </a:lnTo>
                  <a:lnTo>
                    <a:pt x="600" y="446"/>
                  </a:lnTo>
                  <a:lnTo>
                    <a:pt x="605" y="479"/>
                  </a:lnTo>
                  <a:lnTo>
                    <a:pt x="603" y="510"/>
                  </a:lnTo>
                  <a:lnTo>
                    <a:pt x="597" y="538"/>
                  </a:lnTo>
                  <a:lnTo>
                    <a:pt x="586" y="562"/>
                  </a:lnTo>
                  <a:lnTo>
                    <a:pt x="570" y="583"/>
                  </a:lnTo>
                  <a:lnTo>
                    <a:pt x="550" y="599"/>
                  </a:lnTo>
                  <a:lnTo>
                    <a:pt x="526" y="610"/>
                  </a:lnTo>
                  <a:lnTo>
                    <a:pt x="498" y="616"/>
                  </a:lnTo>
                  <a:lnTo>
                    <a:pt x="467" y="617"/>
                  </a:lnTo>
                  <a:lnTo>
                    <a:pt x="434" y="612"/>
                  </a:lnTo>
                  <a:lnTo>
                    <a:pt x="399" y="600"/>
                  </a:lnTo>
                  <a:lnTo>
                    <a:pt x="361" y="582"/>
                  </a:lnTo>
                  <a:lnTo>
                    <a:pt x="322" y="557"/>
                  </a:lnTo>
                  <a:lnTo>
                    <a:pt x="282" y="525"/>
                  </a:lnTo>
                  <a:lnTo>
                    <a:pt x="241" y="484"/>
                  </a:lnTo>
                  <a:lnTo>
                    <a:pt x="200" y="436"/>
                  </a:lnTo>
                  <a:lnTo>
                    <a:pt x="158" y="379"/>
                  </a:lnTo>
                  <a:lnTo>
                    <a:pt x="117" y="313"/>
                  </a:lnTo>
                  <a:lnTo>
                    <a:pt x="77" y="237"/>
                  </a:lnTo>
                  <a:lnTo>
                    <a:pt x="38" y="152"/>
                  </a:lnTo>
                  <a:lnTo>
                    <a:pt x="0" y="57"/>
                  </a:lnTo>
                  <a:lnTo>
                    <a:pt x="5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9" name="Freeform 16">
              <a:extLst>
                <a:ext uri="{FF2B5EF4-FFF2-40B4-BE49-F238E27FC236}">
                  <a16:creationId xmlns:a16="http://schemas.microsoft.com/office/drawing/2014/main" id="{7E0E39A5-AB9E-E47C-7581-E76E32A66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2038" y="2605088"/>
              <a:ext cx="1050925" cy="952500"/>
            </a:xfrm>
            <a:custGeom>
              <a:avLst/>
              <a:gdLst>
                <a:gd name="T0" fmla="*/ 0 w 611"/>
                <a:gd name="T1" fmla="*/ 2147483647 h 600"/>
                <a:gd name="T2" fmla="*/ 2147483647 w 611"/>
                <a:gd name="T3" fmla="*/ 2147483647 h 600"/>
                <a:gd name="T4" fmla="*/ 2147483647 w 611"/>
                <a:gd name="T5" fmla="*/ 2147483647 h 600"/>
                <a:gd name="T6" fmla="*/ 2147483647 w 611"/>
                <a:gd name="T7" fmla="*/ 2147483647 h 600"/>
                <a:gd name="T8" fmla="*/ 2147483647 w 611"/>
                <a:gd name="T9" fmla="*/ 2147483647 h 600"/>
                <a:gd name="T10" fmla="*/ 2147483647 w 611"/>
                <a:gd name="T11" fmla="*/ 2147483647 h 600"/>
                <a:gd name="T12" fmla="*/ 2147483647 w 611"/>
                <a:gd name="T13" fmla="*/ 2147483647 h 600"/>
                <a:gd name="T14" fmla="*/ 2147483647 w 611"/>
                <a:gd name="T15" fmla="*/ 2147483647 h 600"/>
                <a:gd name="T16" fmla="*/ 2147483647 w 611"/>
                <a:gd name="T17" fmla="*/ 2147483647 h 600"/>
                <a:gd name="T18" fmla="*/ 2147483647 w 611"/>
                <a:gd name="T19" fmla="*/ 2147483647 h 600"/>
                <a:gd name="T20" fmla="*/ 2147483647 w 611"/>
                <a:gd name="T21" fmla="*/ 2147483647 h 600"/>
                <a:gd name="T22" fmla="*/ 2147483647 w 611"/>
                <a:gd name="T23" fmla="*/ 2147483647 h 600"/>
                <a:gd name="T24" fmla="*/ 2147483647 w 611"/>
                <a:gd name="T25" fmla="*/ 0 h 600"/>
                <a:gd name="T26" fmla="*/ 2147483647 w 611"/>
                <a:gd name="T27" fmla="*/ 2147483647 h 600"/>
                <a:gd name="T28" fmla="*/ 2147483647 w 611"/>
                <a:gd name="T29" fmla="*/ 2147483647 h 600"/>
                <a:gd name="T30" fmla="*/ 2147483647 w 611"/>
                <a:gd name="T31" fmla="*/ 2147483647 h 600"/>
                <a:gd name="T32" fmla="*/ 2147483647 w 611"/>
                <a:gd name="T33" fmla="*/ 2147483647 h 600"/>
                <a:gd name="T34" fmla="*/ 2147483647 w 611"/>
                <a:gd name="T35" fmla="*/ 2147483647 h 600"/>
                <a:gd name="T36" fmla="*/ 2147483647 w 611"/>
                <a:gd name="T37" fmla="*/ 2147483647 h 600"/>
                <a:gd name="T38" fmla="*/ 2147483647 w 611"/>
                <a:gd name="T39" fmla="*/ 2147483647 h 600"/>
                <a:gd name="T40" fmla="*/ 2147483647 w 611"/>
                <a:gd name="T41" fmla="*/ 2147483647 h 600"/>
                <a:gd name="T42" fmla="*/ 2147483647 w 611"/>
                <a:gd name="T43" fmla="*/ 2147483647 h 600"/>
                <a:gd name="T44" fmla="*/ 2147483647 w 611"/>
                <a:gd name="T45" fmla="*/ 2147483647 h 600"/>
                <a:gd name="T46" fmla="*/ 2147483647 w 611"/>
                <a:gd name="T47" fmla="*/ 2147483647 h 600"/>
                <a:gd name="T48" fmla="*/ 2147483647 w 611"/>
                <a:gd name="T49" fmla="*/ 2147483647 h 600"/>
                <a:gd name="T50" fmla="*/ 2147483647 w 611"/>
                <a:gd name="T51" fmla="*/ 2147483647 h 600"/>
                <a:gd name="T52" fmla="*/ 2147483647 w 611"/>
                <a:gd name="T53" fmla="*/ 2147483647 h 600"/>
                <a:gd name="T54" fmla="*/ 2147483647 w 611"/>
                <a:gd name="T55" fmla="*/ 2147483647 h 600"/>
                <a:gd name="T56" fmla="*/ 2147483647 w 611"/>
                <a:gd name="T57" fmla="*/ 2147483647 h 600"/>
                <a:gd name="T58" fmla="*/ 2147483647 w 611"/>
                <a:gd name="T59" fmla="*/ 2147483647 h 600"/>
                <a:gd name="T60" fmla="*/ 2147483647 w 611"/>
                <a:gd name="T61" fmla="*/ 2147483647 h 600"/>
                <a:gd name="T62" fmla="*/ 2147483647 w 611"/>
                <a:gd name="T63" fmla="*/ 2147483647 h 600"/>
                <a:gd name="T64" fmla="*/ 2147483647 w 611"/>
                <a:gd name="T65" fmla="*/ 2147483647 h 600"/>
                <a:gd name="T66" fmla="*/ 0 w 611"/>
                <a:gd name="T67" fmla="*/ 2147483647 h 60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11"/>
                <a:gd name="T103" fmla="*/ 0 h 600"/>
                <a:gd name="T104" fmla="*/ 611 w 611"/>
                <a:gd name="T105" fmla="*/ 600 h 60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11" h="600">
                  <a:moveTo>
                    <a:pt x="0" y="544"/>
                  </a:moveTo>
                  <a:lnTo>
                    <a:pt x="39" y="450"/>
                  </a:lnTo>
                  <a:lnTo>
                    <a:pt x="79" y="368"/>
                  </a:lnTo>
                  <a:lnTo>
                    <a:pt x="120" y="294"/>
                  </a:lnTo>
                  <a:lnTo>
                    <a:pt x="161" y="231"/>
                  </a:lnTo>
                  <a:lnTo>
                    <a:pt x="203" y="175"/>
                  </a:lnTo>
                  <a:lnTo>
                    <a:pt x="246" y="128"/>
                  </a:lnTo>
                  <a:lnTo>
                    <a:pt x="287" y="89"/>
                  </a:lnTo>
                  <a:lnTo>
                    <a:pt x="328" y="57"/>
                  </a:lnTo>
                  <a:lnTo>
                    <a:pt x="367" y="34"/>
                  </a:lnTo>
                  <a:lnTo>
                    <a:pt x="405" y="16"/>
                  </a:lnTo>
                  <a:lnTo>
                    <a:pt x="441" y="5"/>
                  </a:lnTo>
                  <a:lnTo>
                    <a:pt x="474" y="0"/>
                  </a:lnTo>
                  <a:lnTo>
                    <a:pt x="505" y="1"/>
                  </a:lnTo>
                  <a:lnTo>
                    <a:pt x="532" y="8"/>
                  </a:lnTo>
                  <a:lnTo>
                    <a:pt x="557" y="19"/>
                  </a:lnTo>
                  <a:lnTo>
                    <a:pt x="576" y="35"/>
                  </a:lnTo>
                  <a:lnTo>
                    <a:pt x="592" y="54"/>
                  </a:lnTo>
                  <a:lnTo>
                    <a:pt x="604" y="79"/>
                  </a:lnTo>
                  <a:lnTo>
                    <a:pt x="610" y="106"/>
                  </a:lnTo>
                  <a:lnTo>
                    <a:pt x="610" y="136"/>
                  </a:lnTo>
                  <a:lnTo>
                    <a:pt x="605" y="169"/>
                  </a:lnTo>
                  <a:lnTo>
                    <a:pt x="594" y="205"/>
                  </a:lnTo>
                  <a:lnTo>
                    <a:pt x="576" y="242"/>
                  </a:lnTo>
                  <a:lnTo>
                    <a:pt x="552" y="280"/>
                  </a:lnTo>
                  <a:lnTo>
                    <a:pt x="519" y="320"/>
                  </a:lnTo>
                  <a:lnTo>
                    <a:pt x="479" y="360"/>
                  </a:lnTo>
                  <a:lnTo>
                    <a:pt x="431" y="402"/>
                  </a:lnTo>
                  <a:lnTo>
                    <a:pt x="374" y="443"/>
                  </a:lnTo>
                  <a:lnTo>
                    <a:pt x="310" y="483"/>
                  </a:lnTo>
                  <a:lnTo>
                    <a:pt x="235" y="524"/>
                  </a:lnTo>
                  <a:lnTo>
                    <a:pt x="151" y="561"/>
                  </a:lnTo>
                  <a:lnTo>
                    <a:pt x="56" y="599"/>
                  </a:lnTo>
                  <a:lnTo>
                    <a:pt x="0" y="544"/>
                  </a:lnTo>
                </a:path>
              </a:pathLst>
            </a:custGeom>
            <a:gradFill rotWithShape="0">
              <a:gsLst>
                <a:gs pos="0">
                  <a:srgbClr val="CC0000"/>
                </a:gs>
                <a:gs pos="100000">
                  <a:srgbClr val="B70000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0" name="Freeform 17">
              <a:extLst>
                <a:ext uri="{FF2B5EF4-FFF2-40B4-BE49-F238E27FC236}">
                  <a16:creationId xmlns:a16="http://schemas.microsoft.com/office/drawing/2014/main" id="{EA320953-54C9-B0A7-2AB8-FEFDBD209E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2038" y="2605088"/>
              <a:ext cx="1060450" cy="962025"/>
            </a:xfrm>
            <a:custGeom>
              <a:avLst/>
              <a:gdLst>
                <a:gd name="T0" fmla="*/ 0 w 617"/>
                <a:gd name="T1" fmla="*/ 2147483647 h 606"/>
                <a:gd name="T2" fmla="*/ 2147483647 w 617"/>
                <a:gd name="T3" fmla="*/ 2147483647 h 606"/>
                <a:gd name="T4" fmla="*/ 2147483647 w 617"/>
                <a:gd name="T5" fmla="*/ 2147483647 h 606"/>
                <a:gd name="T6" fmla="*/ 2147483647 w 617"/>
                <a:gd name="T7" fmla="*/ 2147483647 h 606"/>
                <a:gd name="T8" fmla="*/ 2147483647 w 617"/>
                <a:gd name="T9" fmla="*/ 2147483647 h 606"/>
                <a:gd name="T10" fmla="*/ 2147483647 w 617"/>
                <a:gd name="T11" fmla="*/ 2147483647 h 606"/>
                <a:gd name="T12" fmla="*/ 2147483647 w 617"/>
                <a:gd name="T13" fmla="*/ 2147483647 h 606"/>
                <a:gd name="T14" fmla="*/ 2147483647 w 617"/>
                <a:gd name="T15" fmla="*/ 2147483647 h 606"/>
                <a:gd name="T16" fmla="*/ 2147483647 w 617"/>
                <a:gd name="T17" fmla="*/ 2147483647 h 606"/>
                <a:gd name="T18" fmla="*/ 2147483647 w 617"/>
                <a:gd name="T19" fmla="*/ 2147483647 h 606"/>
                <a:gd name="T20" fmla="*/ 2147483647 w 617"/>
                <a:gd name="T21" fmla="*/ 2147483647 h 606"/>
                <a:gd name="T22" fmla="*/ 2147483647 w 617"/>
                <a:gd name="T23" fmla="*/ 2147483647 h 606"/>
                <a:gd name="T24" fmla="*/ 2147483647 w 617"/>
                <a:gd name="T25" fmla="*/ 0 h 606"/>
                <a:gd name="T26" fmla="*/ 2147483647 w 617"/>
                <a:gd name="T27" fmla="*/ 2147483647 h 606"/>
                <a:gd name="T28" fmla="*/ 2147483647 w 617"/>
                <a:gd name="T29" fmla="*/ 2147483647 h 606"/>
                <a:gd name="T30" fmla="*/ 2147483647 w 617"/>
                <a:gd name="T31" fmla="*/ 2147483647 h 606"/>
                <a:gd name="T32" fmla="*/ 2147483647 w 617"/>
                <a:gd name="T33" fmla="*/ 2147483647 h 606"/>
                <a:gd name="T34" fmla="*/ 2147483647 w 617"/>
                <a:gd name="T35" fmla="*/ 2147483647 h 606"/>
                <a:gd name="T36" fmla="*/ 2147483647 w 617"/>
                <a:gd name="T37" fmla="*/ 2147483647 h 606"/>
                <a:gd name="T38" fmla="*/ 2147483647 w 617"/>
                <a:gd name="T39" fmla="*/ 2147483647 h 606"/>
                <a:gd name="T40" fmla="*/ 2147483647 w 617"/>
                <a:gd name="T41" fmla="*/ 2147483647 h 606"/>
                <a:gd name="T42" fmla="*/ 2147483647 w 617"/>
                <a:gd name="T43" fmla="*/ 2147483647 h 606"/>
                <a:gd name="T44" fmla="*/ 2147483647 w 617"/>
                <a:gd name="T45" fmla="*/ 2147483647 h 606"/>
                <a:gd name="T46" fmla="*/ 2147483647 w 617"/>
                <a:gd name="T47" fmla="*/ 2147483647 h 606"/>
                <a:gd name="T48" fmla="*/ 2147483647 w 617"/>
                <a:gd name="T49" fmla="*/ 2147483647 h 606"/>
                <a:gd name="T50" fmla="*/ 2147483647 w 617"/>
                <a:gd name="T51" fmla="*/ 2147483647 h 606"/>
                <a:gd name="T52" fmla="*/ 2147483647 w 617"/>
                <a:gd name="T53" fmla="*/ 2147483647 h 606"/>
                <a:gd name="T54" fmla="*/ 2147483647 w 617"/>
                <a:gd name="T55" fmla="*/ 2147483647 h 606"/>
                <a:gd name="T56" fmla="*/ 2147483647 w 617"/>
                <a:gd name="T57" fmla="*/ 2147483647 h 606"/>
                <a:gd name="T58" fmla="*/ 2147483647 w 617"/>
                <a:gd name="T59" fmla="*/ 2147483647 h 606"/>
                <a:gd name="T60" fmla="*/ 2147483647 w 617"/>
                <a:gd name="T61" fmla="*/ 2147483647 h 606"/>
                <a:gd name="T62" fmla="*/ 2147483647 w 617"/>
                <a:gd name="T63" fmla="*/ 2147483647 h 606"/>
                <a:gd name="T64" fmla="*/ 2147483647 w 617"/>
                <a:gd name="T65" fmla="*/ 2147483647 h 606"/>
                <a:gd name="T66" fmla="*/ 0 w 617"/>
                <a:gd name="T67" fmla="*/ 2147483647 h 60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17"/>
                <a:gd name="T103" fmla="*/ 0 h 606"/>
                <a:gd name="T104" fmla="*/ 617 w 617"/>
                <a:gd name="T105" fmla="*/ 606 h 60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17" h="606">
                  <a:moveTo>
                    <a:pt x="0" y="549"/>
                  </a:moveTo>
                  <a:lnTo>
                    <a:pt x="39" y="455"/>
                  </a:lnTo>
                  <a:lnTo>
                    <a:pt x="80" y="372"/>
                  </a:lnTo>
                  <a:lnTo>
                    <a:pt x="121" y="297"/>
                  </a:lnTo>
                  <a:lnTo>
                    <a:pt x="163" y="233"/>
                  </a:lnTo>
                  <a:lnTo>
                    <a:pt x="205" y="177"/>
                  </a:lnTo>
                  <a:lnTo>
                    <a:pt x="248" y="129"/>
                  </a:lnTo>
                  <a:lnTo>
                    <a:pt x="290" y="90"/>
                  </a:lnTo>
                  <a:lnTo>
                    <a:pt x="331" y="58"/>
                  </a:lnTo>
                  <a:lnTo>
                    <a:pt x="371" y="34"/>
                  </a:lnTo>
                  <a:lnTo>
                    <a:pt x="409" y="16"/>
                  </a:lnTo>
                  <a:lnTo>
                    <a:pt x="445" y="5"/>
                  </a:lnTo>
                  <a:lnTo>
                    <a:pt x="479" y="0"/>
                  </a:lnTo>
                  <a:lnTo>
                    <a:pt x="510" y="1"/>
                  </a:lnTo>
                  <a:lnTo>
                    <a:pt x="537" y="8"/>
                  </a:lnTo>
                  <a:lnTo>
                    <a:pt x="562" y="19"/>
                  </a:lnTo>
                  <a:lnTo>
                    <a:pt x="582" y="35"/>
                  </a:lnTo>
                  <a:lnTo>
                    <a:pt x="598" y="55"/>
                  </a:lnTo>
                  <a:lnTo>
                    <a:pt x="610" y="80"/>
                  </a:lnTo>
                  <a:lnTo>
                    <a:pt x="616" y="107"/>
                  </a:lnTo>
                  <a:lnTo>
                    <a:pt x="616" y="137"/>
                  </a:lnTo>
                  <a:lnTo>
                    <a:pt x="611" y="171"/>
                  </a:lnTo>
                  <a:lnTo>
                    <a:pt x="600" y="207"/>
                  </a:lnTo>
                  <a:lnTo>
                    <a:pt x="582" y="244"/>
                  </a:lnTo>
                  <a:lnTo>
                    <a:pt x="557" y="283"/>
                  </a:lnTo>
                  <a:lnTo>
                    <a:pt x="524" y="323"/>
                  </a:lnTo>
                  <a:lnTo>
                    <a:pt x="484" y="364"/>
                  </a:lnTo>
                  <a:lnTo>
                    <a:pt x="435" y="406"/>
                  </a:lnTo>
                  <a:lnTo>
                    <a:pt x="378" y="447"/>
                  </a:lnTo>
                  <a:lnTo>
                    <a:pt x="313" y="488"/>
                  </a:lnTo>
                  <a:lnTo>
                    <a:pt x="237" y="529"/>
                  </a:lnTo>
                  <a:lnTo>
                    <a:pt x="152" y="567"/>
                  </a:lnTo>
                  <a:lnTo>
                    <a:pt x="57" y="605"/>
                  </a:lnTo>
                  <a:lnTo>
                    <a:pt x="0" y="5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1" name="Freeform 18">
              <a:extLst>
                <a:ext uri="{FF2B5EF4-FFF2-40B4-BE49-F238E27FC236}">
                  <a16:creationId xmlns:a16="http://schemas.microsoft.com/office/drawing/2014/main" id="{23C589AA-1658-0B06-BCB6-C3700C1C37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8500" y="3790950"/>
              <a:ext cx="563563" cy="1222375"/>
            </a:xfrm>
            <a:custGeom>
              <a:avLst/>
              <a:gdLst>
                <a:gd name="T0" fmla="*/ 2147483647 w 328"/>
                <a:gd name="T1" fmla="*/ 0 h 770"/>
                <a:gd name="T2" fmla="*/ 2147483647 w 328"/>
                <a:gd name="T3" fmla="*/ 2147483647 h 770"/>
                <a:gd name="T4" fmla="*/ 2147483647 w 328"/>
                <a:gd name="T5" fmla="*/ 2147483647 h 770"/>
                <a:gd name="T6" fmla="*/ 2147483647 w 328"/>
                <a:gd name="T7" fmla="*/ 2147483647 h 770"/>
                <a:gd name="T8" fmla="*/ 2147483647 w 328"/>
                <a:gd name="T9" fmla="*/ 2147483647 h 770"/>
                <a:gd name="T10" fmla="*/ 2147483647 w 328"/>
                <a:gd name="T11" fmla="*/ 2147483647 h 770"/>
                <a:gd name="T12" fmla="*/ 2147483647 w 328"/>
                <a:gd name="T13" fmla="*/ 2147483647 h 770"/>
                <a:gd name="T14" fmla="*/ 2147483647 w 328"/>
                <a:gd name="T15" fmla="*/ 2147483647 h 770"/>
                <a:gd name="T16" fmla="*/ 2147483647 w 328"/>
                <a:gd name="T17" fmla="*/ 2147483647 h 770"/>
                <a:gd name="T18" fmla="*/ 2147483647 w 328"/>
                <a:gd name="T19" fmla="*/ 2147483647 h 770"/>
                <a:gd name="T20" fmla="*/ 2147483647 w 328"/>
                <a:gd name="T21" fmla="*/ 2147483647 h 770"/>
                <a:gd name="T22" fmla="*/ 2147483647 w 328"/>
                <a:gd name="T23" fmla="*/ 2147483647 h 770"/>
                <a:gd name="T24" fmla="*/ 2147483647 w 328"/>
                <a:gd name="T25" fmla="*/ 2147483647 h 770"/>
                <a:gd name="T26" fmla="*/ 2147483647 w 328"/>
                <a:gd name="T27" fmla="*/ 2147483647 h 770"/>
                <a:gd name="T28" fmla="*/ 2147483647 w 328"/>
                <a:gd name="T29" fmla="*/ 2147483647 h 770"/>
                <a:gd name="T30" fmla="*/ 2147483647 w 328"/>
                <a:gd name="T31" fmla="*/ 2147483647 h 770"/>
                <a:gd name="T32" fmla="*/ 2147483647 w 328"/>
                <a:gd name="T33" fmla="*/ 2147483647 h 770"/>
                <a:gd name="T34" fmla="*/ 2147483647 w 328"/>
                <a:gd name="T35" fmla="*/ 2147483647 h 770"/>
                <a:gd name="T36" fmla="*/ 2147483647 w 328"/>
                <a:gd name="T37" fmla="*/ 2147483647 h 770"/>
                <a:gd name="T38" fmla="*/ 2147483647 w 328"/>
                <a:gd name="T39" fmla="*/ 2147483647 h 770"/>
                <a:gd name="T40" fmla="*/ 2147483647 w 328"/>
                <a:gd name="T41" fmla="*/ 2147483647 h 770"/>
                <a:gd name="T42" fmla="*/ 2147483647 w 328"/>
                <a:gd name="T43" fmla="*/ 2147483647 h 770"/>
                <a:gd name="T44" fmla="*/ 2147483647 w 328"/>
                <a:gd name="T45" fmla="*/ 2147483647 h 770"/>
                <a:gd name="T46" fmla="*/ 2147483647 w 328"/>
                <a:gd name="T47" fmla="*/ 2147483647 h 770"/>
                <a:gd name="T48" fmla="*/ 2147483647 w 328"/>
                <a:gd name="T49" fmla="*/ 2147483647 h 770"/>
                <a:gd name="T50" fmla="*/ 0 w 328"/>
                <a:gd name="T51" fmla="*/ 2147483647 h 770"/>
                <a:gd name="T52" fmla="*/ 0 w 328"/>
                <a:gd name="T53" fmla="*/ 2147483647 h 770"/>
                <a:gd name="T54" fmla="*/ 2147483647 w 328"/>
                <a:gd name="T55" fmla="*/ 2147483647 h 770"/>
                <a:gd name="T56" fmla="*/ 2147483647 w 328"/>
                <a:gd name="T57" fmla="*/ 2147483647 h 770"/>
                <a:gd name="T58" fmla="*/ 2147483647 w 328"/>
                <a:gd name="T59" fmla="*/ 2147483647 h 770"/>
                <a:gd name="T60" fmla="*/ 2147483647 w 328"/>
                <a:gd name="T61" fmla="*/ 2147483647 h 770"/>
                <a:gd name="T62" fmla="*/ 2147483647 w 328"/>
                <a:gd name="T63" fmla="*/ 2147483647 h 770"/>
                <a:gd name="T64" fmla="*/ 2147483647 w 328"/>
                <a:gd name="T65" fmla="*/ 0 h 770"/>
                <a:gd name="T66" fmla="*/ 2147483647 w 328"/>
                <a:gd name="T67" fmla="*/ 0 h 7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8"/>
                <a:gd name="T103" fmla="*/ 0 h 770"/>
                <a:gd name="T104" fmla="*/ 328 w 328"/>
                <a:gd name="T105" fmla="*/ 770 h 7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8" h="770">
                  <a:moveTo>
                    <a:pt x="208" y="0"/>
                  </a:moveTo>
                  <a:lnTo>
                    <a:pt x="245" y="93"/>
                  </a:lnTo>
                  <a:lnTo>
                    <a:pt x="276" y="180"/>
                  </a:lnTo>
                  <a:lnTo>
                    <a:pt x="299" y="261"/>
                  </a:lnTo>
                  <a:lnTo>
                    <a:pt x="314" y="336"/>
                  </a:lnTo>
                  <a:lnTo>
                    <a:pt x="323" y="405"/>
                  </a:lnTo>
                  <a:lnTo>
                    <a:pt x="327" y="468"/>
                  </a:lnTo>
                  <a:lnTo>
                    <a:pt x="325" y="525"/>
                  </a:lnTo>
                  <a:lnTo>
                    <a:pt x="318" y="577"/>
                  </a:lnTo>
                  <a:lnTo>
                    <a:pt x="307" y="621"/>
                  </a:lnTo>
                  <a:lnTo>
                    <a:pt x="293" y="661"/>
                  </a:lnTo>
                  <a:lnTo>
                    <a:pt x="276" y="694"/>
                  </a:lnTo>
                  <a:lnTo>
                    <a:pt x="255" y="720"/>
                  </a:lnTo>
                  <a:lnTo>
                    <a:pt x="234" y="741"/>
                  </a:lnTo>
                  <a:lnTo>
                    <a:pt x="209" y="756"/>
                  </a:lnTo>
                  <a:lnTo>
                    <a:pt x="185" y="766"/>
                  </a:lnTo>
                  <a:lnTo>
                    <a:pt x="159" y="769"/>
                  </a:lnTo>
                  <a:lnTo>
                    <a:pt x="135" y="766"/>
                  </a:lnTo>
                  <a:lnTo>
                    <a:pt x="110" y="757"/>
                  </a:lnTo>
                  <a:lnTo>
                    <a:pt x="86" y="742"/>
                  </a:lnTo>
                  <a:lnTo>
                    <a:pt x="65" y="721"/>
                  </a:lnTo>
                  <a:lnTo>
                    <a:pt x="45" y="694"/>
                  </a:lnTo>
                  <a:lnTo>
                    <a:pt x="28" y="661"/>
                  </a:lnTo>
                  <a:lnTo>
                    <a:pt x="15" y="622"/>
                  </a:lnTo>
                  <a:lnTo>
                    <a:pt x="5" y="577"/>
                  </a:lnTo>
                  <a:lnTo>
                    <a:pt x="0" y="526"/>
                  </a:lnTo>
                  <a:lnTo>
                    <a:pt x="0" y="469"/>
                  </a:lnTo>
                  <a:lnTo>
                    <a:pt x="4" y="406"/>
                  </a:lnTo>
                  <a:lnTo>
                    <a:pt x="16" y="336"/>
                  </a:lnTo>
                  <a:lnTo>
                    <a:pt x="32" y="261"/>
                  </a:lnTo>
                  <a:lnTo>
                    <a:pt x="57" y="181"/>
                  </a:lnTo>
                  <a:lnTo>
                    <a:pt x="89" y="93"/>
                  </a:lnTo>
                  <a:lnTo>
                    <a:pt x="130" y="0"/>
                  </a:lnTo>
                  <a:lnTo>
                    <a:pt x="208" y="0"/>
                  </a:lnTo>
                </a:path>
              </a:pathLst>
            </a:custGeom>
            <a:gradFill rotWithShape="0">
              <a:gsLst>
                <a:gs pos="0">
                  <a:srgbClr val="CC0000"/>
                </a:gs>
                <a:gs pos="100000">
                  <a:srgbClr val="B70000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2" name="Freeform 19">
              <a:extLst>
                <a:ext uri="{FF2B5EF4-FFF2-40B4-BE49-F238E27FC236}">
                  <a16:creationId xmlns:a16="http://schemas.microsoft.com/office/drawing/2014/main" id="{9FAE0D08-423E-2439-22BA-9BEDE022B5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8500" y="3790950"/>
              <a:ext cx="573088" cy="1231900"/>
            </a:xfrm>
            <a:custGeom>
              <a:avLst/>
              <a:gdLst>
                <a:gd name="T0" fmla="*/ 2147483647 w 334"/>
                <a:gd name="T1" fmla="*/ 0 h 776"/>
                <a:gd name="T2" fmla="*/ 2147483647 w 334"/>
                <a:gd name="T3" fmla="*/ 2147483647 h 776"/>
                <a:gd name="T4" fmla="*/ 2147483647 w 334"/>
                <a:gd name="T5" fmla="*/ 2147483647 h 776"/>
                <a:gd name="T6" fmla="*/ 2147483647 w 334"/>
                <a:gd name="T7" fmla="*/ 2147483647 h 776"/>
                <a:gd name="T8" fmla="*/ 2147483647 w 334"/>
                <a:gd name="T9" fmla="*/ 2147483647 h 776"/>
                <a:gd name="T10" fmla="*/ 2147483647 w 334"/>
                <a:gd name="T11" fmla="*/ 2147483647 h 776"/>
                <a:gd name="T12" fmla="*/ 2147483647 w 334"/>
                <a:gd name="T13" fmla="*/ 2147483647 h 776"/>
                <a:gd name="T14" fmla="*/ 2147483647 w 334"/>
                <a:gd name="T15" fmla="*/ 2147483647 h 776"/>
                <a:gd name="T16" fmla="*/ 2147483647 w 334"/>
                <a:gd name="T17" fmla="*/ 2147483647 h 776"/>
                <a:gd name="T18" fmla="*/ 2147483647 w 334"/>
                <a:gd name="T19" fmla="*/ 2147483647 h 776"/>
                <a:gd name="T20" fmla="*/ 2147483647 w 334"/>
                <a:gd name="T21" fmla="*/ 2147483647 h 776"/>
                <a:gd name="T22" fmla="*/ 2147483647 w 334"/>
                <a:gd name="T23" fmla="*/ 2147483647 h 776"/>
                <a:gd name="T24" fmla="*/ 2147483647 w 334"/>
                <a:gd name="T25" fmla="*/ 2147483647 h 776"/>
                <a:gd name="T26" fmla="*/ 2147483647 w 334"/>
                <a:gd name="T27" fmla="*/ 2147483647 h 776"/>
                <a:gd name="T28" fmla="*/ 2147483647 w 334"/>
                <a:gd name="T29" fmla="*/ 2147483647 h 776"/>
                <a:gd name="T30" fmla="*/ 2147483647 w 334"/>
                <a:gd name="T31" fmla="*/ 2147483647 h 776"/>
                <a:gd name="T32" fmla="*/ 2147483647 w 334"/>
                <a:gd name="T33" fmla="*/ 2147483647 h 776"/>
                <a:gd name="T34" fmla="*/ 2147483647 w 334"/>
                <a:gd name="T35" fmla="*/ 2147483647 h 776"/>
                <a:gd name="T36" fmla="*/ 2147483647 w 334"/>
                <a:gd name="T37" fmla="*/ 2147483647 h 776"/>
                <a:gd name="T38" fmla="*/ 2147483647 w 334"/>
                <a:gd name="T39" fmla="*/ 2147483647 h 776"/>
                <a:gd name="T40" fmla="*/ 2147483647 w 334"/>
                <a:gd name="T41" fmla="*/ 2147483647 h 776"/>
                <a:gd name="T42" fmla="*/ 2147483647 w 334"/>
                <a:gd name="T43" fmla="*/ 2147483647 h 776"/>
                <a:gd name="T44" fmla="*/ 2147483647 w 334"/>
                <a:gd name="T45" fmla="*/ 2147483647 h 776"/>
                <a:gd name="T46" fmla="*/ 2147483647 w 334"/>
                <a:gd name="T47" fmla="*/ 2147483647 h 776"/>
                <a:gd name="T48" fmla="*/ 2147483647 w 334"/>
                <a:gd name="T49" fmla="*/ 2147483647 h 776"/>
                <a:gd name="T50" fmla="*/ 0 w 334"/>
                <a:gd name="T51" fmla="*/ 2147483647 h 776"/>
                <a:gd name="T52" fmla="*/ 0 w 334"/>
                <a:gd name="T53" fmla="*/ 2147483647 h 776"/>
                <a:gd name="T54" fmla="*/ 2147483647 w 334"/>
                <a:gd name="T55" fmla="*/ 2147483647 h 776"/>
                <a:gd name="T56" fmla="*/ 2147483647 w 334"/>
                <a:gd name="T57" fmla="*/ 2147483647 h 776"/>
                <a:gd name="T58" fmla="*/ 2147483647 w 334"/>
                <a:gd name="T59" fmla="*/ 2147483647 h 776"/>
                <a:gd name="T60" fmla="*/ 2147483647 w 334"/>
                <a:gd name="T61" fmla="*/ 2147483647 h 776"/>
                <a:gd name="T62" fmla="*/ 2147483647 w 334"/>
                <a:gd name="T63" fmla="*/ 2147483647 h 776"/>
                <a:gd name="T64" fmla="*/ 2147483647 w 334"/>
                <a:gd name="T65" fmla="*/ 0 h 776"/>
                <a:gd name="T66" fmla="*/ 2147483647 w 334"/>
                <a:gd name="T67" fmla="*/ 0 h 7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34"/>
                <a:gd name="T103" fmla="*/ 0 h 776"/>
                <a:gd name="T104" fmla="*/ 334 w 334"/>
                <a:gd name="T105" fmla="*/ 776 h 77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34" h="776">
                  <a:moveTo>
                    <a:pt x="212" y="0"/>
                  </a:moveTo>
                  <a:lnTo>
                    <a:pt x="250" y="94"/>
                  </a:lnTo>
                  <a:lnTo>
                    <a:pt x="281" y="181"/>
                  </a:lnTo>
                  <a:lnTo>
                    <a:pt x="304" y="263"/>
                  </a:lnTo>
                  <a:lnTo>
                    <a:pt x="320" y="339"/>
                  </a:lnTo>
                  <a:lnTo>
                    <a:pt x="329" y="408"/>
                  </a:lnTo>
                  <a:lnTo>
                    <a:pt x="333" y="472"/>
                  </a:lnTo>
                  <a:lnTo>
                    <a:pt x="331" y="529"/>
                  </a:lnTo>
                  <a:lnTo>
                    <a:pt x="324" y="581"/>
                  </a:lnTo>
                  <a:lnTo>
                    <a:pt x="313" y="626"/>
                  </a:lnTo>
                  <a:lnTo>
                    <a:pt x="298" y="666"/>
                  </a:lnTo>
                  <a:lnTo>
                    <a:pt x="281" y="699"/>
                  </a:lnTo>
                  <a:lnTo>
                    <a:pt x="260" y="726"/>
                  </a:lnTo>
                  <a:lnTo>
                    <a:pt x="238" y="747"/>
                  </a:lnTo>
                  <a:lnTo>
                    <a:pt x="213" y="762"/>
                  </a:lnTo>
                  <a:lnTo>
                    <a:pt x="188" y="772"/>
                  </a:lnTo>
                  <a:lnTo>
                    <a:pt x="162" y="775"/>
                  </a:lnTo>
                  <a:lnTo>
                    <a:pt x="137" y="772"/>
                  </a:lnTo>
                  <a:lnTo>
                    <a:pt x="112" y="763"/>
                  </a:lnTo>
                  <a:lnTo>
                    <a:pt x="88" y="748"/>
                  </a:lnTo>
                  <a:lnTo>
                    <a:pt x="66" y="727"/>
                  </a:lnTo>
                  <a:lnTo>
                    <a:pt x="46" y="699"/>
                  </a:lnTo>
                  <a:lnTo>
                    <a:pt x="29" y="666"/>
                  </a:lnTo>
                  <a:lnTo>
                    <a:pt x="15" y="627"/>
                  </a:lnTo>
                  <a:lnTo>
                    <a:pt x="5" y="581"/>
                  </a:lnTo>
                  <a:lnTo>
                    <a:pt x="0" y="530"/>
                  </a:lnTo>
                  <a:lnTo>
                    <a:pt x="0" y="473"/>
                  </a:lnTo>
                  <a:lnTo>
                    <a:pt x="4" y="409"/>
                  </a:lnTo>
                  <a:lnTo>
                    <a:pt x="16" y="339"/>
                  </a:lnTo>
                  <a:lnTo>
                    <a:pt x="33" y="263"/>
                  </a:lnTo>
                  <a:lnTo>
                    <a:pt x="58" y="182"/>
                  </a:lnTo>
                  <a:lnTo>
                    <a:pt x="91" y="94"/>
                  </a:lnTo>
                  <a:lnTo>
                    <a:pt x="132" y="0"/>
                  </a:lnTo>
                  <a:lnTo>
                    <a:pt x="2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3" name="Freeform 20">
              <a:extLst>
                <a:ext uri="{FF2B5EF4-FFF2-40B4-BE49-F238E27FC236}">
                  <a16:creationId xmlns:a16="http://schemas.microsoft.com/office/drawing/2014/main" id="{8126E21B-89A3-B518-DEE8-3A15F413B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6813" y="3376613"/>
              <a:ext cx="1322387" cy="520700"/>
            </a:xfrm>
            <a:custGeom>
              <a:avLst/>
              <a:gdLst>
                <a:gd name="T0" fmla="*/ 0 w 769"/>
                <a:gd name="T1" fmla="*/ 2147483647 h 328"/>
                <a:gd name="T2" fmla="*/ 2147483647 w 769"/>
                <a:gd name="T3" fmla="*/ 2147483647 h 328"/>
                <a:gd name="T4" fmla="*/ 2147483647 w 769"/>
                <a:gd name="T5" fmla="*/ 2147483647 h 328"/>
                <a:gd name="T6" fmla="*/ 2147483647 w 769"/>
                <a:gd name="T7" fmla="*/ 2147483647 h 328"/>
                <a:gd name="T8" fmla="*/ 2147483647 w 769"/>
                <a:gd name="T9" fmla="*/ 2147483647 h 328"/>
                <a:gd name="T10" fmla="*/ 2147483647 w 769"/>
                <a:gd name="T11" fmla="*/ 2147483647 h 328"/>
                <a:gd name="T12" fmla="*/ 2147483647 w 769"/>
                <a:gd name="T13" fmla="*/ 0 h 328"/>
                <a:gd name="T14" fmla="*/ 2147483647 w 769"/>
                <a:gd name="T15" fmla="*/ 2147483647 h 328"/>
                <a:gd name="T16" fmla="*/ 2147483647 w 769"/>
                <a:gd name="T17" fmla="*/ 2147483647 h 328"/>
                <a:gd name="T18" fmla="*/ 2147483647 w 769"/>
                <a:gd name="T19" fmla="*/ 2147483647 h 328"/>
                <a:gd name="T20" fmla="*/ 2147483647 w 769"/>
                <a:gd name="T21" fmla="*/ 2147483647 h 328"/>
                <a:gd name="T22" fmla="*/ 2147483647 w 769"/>
                <a:gd name="T23" fmla="*/ 2147483647 h 328"/>
                <a:gd name="T24" fmla="*/ 2147483647 w 769"/>
                <a:gd name="T25" fmla="*/ 2147483647 h 328"/>
                <a:gd name="T26" fmla="*/ 2147483647 w 769"/>
                <a:gd name="T27" fmla="*/ 2147483647 h 328"/>
                <a:gd name="T28" fmla="*/ 2147483647 w 769"/>
                <a:gd name="T29" fmla="*/ 2147483647 h 328"/>
                <a:gd name="T30" fmla="*/ 2147483647 w 769"/>
                <a:gd name="T31" fmla="*/ 2147483647 h 328"/>
                <a:gd name="T32" fmla="*/ 2147483647 w 769"/>
                <a:gd name="T33" fmla="*/ 2147483647 h 328"/>
                <a:gd name="T34" fmla="*/ 2147483647 w 769"/>
                <a:gd name="T35" fmla="*/ 2147483647 h 328"/>
                <a:gd name="T36" fmla="*/ 2147483647 w 769"/>
                <a:gd name="T37" fmla="*/ 2147483647 h 328"/>
                <a:gd name="T38" fmla="*/ 2147483647 w 769"/>
                <a:gd name="T39" fmla="*/ 2147483647 h 328"/>
                <a:gd name="T40" fmla="*/ 2147483647 w 769"/>
                <a:gd name="T41" fmla="*/ 2147483647 h 328"/>
                <a:gd name="T42" fmla="*/ 2147483647 w 769"/>
                <a:gd name="T43" fmla="*/ 2147483647 h 328"/>
                <a:gd name="T44" fmla="*/ 2147483647 w 769"/>
                <a:gd name="T45" fmla="*/ 2147483647 h 328"/>
                <a:gd name="T46" fmla="*/ 2147483647 w 769"/>
                <a:gd name="T47" fmla="*/ 2147483647 h 328"/>
                <a:gd name="T48" fmla="*/ 2147483647 w 769"/>
                <a:gd name="T49" fmla="*/ 2147483647 h 328"/>
                <a:gd name="T50" fmla="*/ 2147483647 w 769"/>
                <a:gd name="T51" fmla="*/ 2147483647 h 328"/>
                <a:gd name="T52" fmla="*/ 2147483647 w 769"/>
                <a:gd name="T53" fmla="*/ 2147483647 h 328"/>
                <a:gd name="T54" fmla="*/ 2147483647 w 769"/>
                <a:gd name="T55" fmla="*/ 2147483647 h 328"/>
                <a:gd name="T56" fmla="*/ 2147483647 w 769"/>
                <a:gd name="T57" fmla="*/ 2147483647 h 328"/>
                <a:gd name="T58" fmla="*/ 2147483647 w 769"/>
                <a:gd name="T59" fmla="*/ 2147483647 h 328"/>
                <a:gd name="T60" fmla="*/ 2147483647 w 769"/>
                <a:gd name="T61" fmla="*/ 2147483647 h 328"/>
                <a:gd name="T62" fmla="*/ 2147483647 w 769"/>
                <a:gd name="T63" fmla="*/ 2147483647 h 328"/>
                <a:gd name="T64" fmla="*/ 0 w 769"/>
                <a:gd name="T65" fmla="*/ 2147483647 h 328"/>
                <a:gd name="T66" fmla="*/ 0 w 769"/>
                <a:gd name="T67" fmla="*/ 2147483647 h 32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69"/>
                <a:gd name="T103" fmla="*/ 0 h 328"/>
                <a:gd name="T104" fmla="*/ 769 w 769"/>
                <a:gd name="T105" fmla="*/ 328 h 32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69" h="328">
                  <a:moveTo>
                    <a:pt x="0" y="119"/>
                  </a:moveTo>
                  <a:lnTo>
                    <a:pt x="92" y="81"/>
                  </a:lnTo>
                  <a:lnTo>
                    <a:pt x="180" y="51"/>
                  </a:lnTo>
                  <a:lnTo>
                    <a:pt x="261" y="28"/>
                  </a:lnTo>
                  <a:lnTo>
                    <a:pt x="335" y="13"/>
                  </a:lnTo>
                  <a:lnTo>
                    <a:pt x="405" y="3"/>
                  </a:lnTo>
                  <a:lnTo>
                    <a:pt x="467" y="0"/>
                  </a:lnTo>
                  <a:lnTo>
                    <a:pt x="525" y="1"/>
                  </a:lnTo>
                  <a:lnTo>
                    <a:pt x="576" y="8"/>
                  </a:lnTo>
                  <a:lnTo>
                    <a:pt x="620" y="19"/>
                  </a:lnTo>
                  <a:lnTo>
                    <a:pt x="660" y="32"/>
                  </a:lnTo>
                  <a:lnTo>
                    <a:pt x="693" y="51"/>
                  </a:lnTo>
                  <a:lnTo>
                    <a:pt x="720" y="71"/>
                  </a:lnTo>
                  <a:lnTo>
                    <a:pt x="741" y="93"/>
                  </a:lnTo>
                  <a:lnTo>
                    <a:pt x="756" y="117"/>
                  </a:lnTo>
                  <a:lnTo>
                    <a:pt x="765" y="141"/>
                  </a:lnTo>
                  <a:lnTo>
                    <a:pt x="768" y="167"/>
                  </a:lnTo>
                  <a:lnTo>
                    <a:pt x="765" y="192"/>
                  </a:lnTo>
                  <a:lnTo>
                    <a:pt x="756" y="217"/>
                  </a:lnTo>
                  <a:lnTo>
                    <a:pt x="741" y="240"/>
                  </a:lnTo>
                  <a:lnTo>
                    <a:pt x="720" y="261"/>
                  </a:lnTo>
                  <a:lnTo>
                    <a:pt x="694" y="281"/>
                  </a:lnTo>
                  <a:lnTo>
                    <a:pt x="661" y="299"/>
                  </a:lnTo>
                  <a:lnTo>
                    <a:pt x="621" y="311"/>
                  </a:lnTo>
                  <a:lnTo>
                    <a:pt x="576" y="321"/>
                  </a:lnTo>
                  <a:lnTo>
                    <a:pt x="525" y="326"/>
                  </a:lnTo>
                  <a:lnTo>
                    <a:pt x="468" y="327"/>
                  </a:lnTo>
                  <a:lnTo>
                    <a:pt x="405" y="322"/>
                  </a:lnTo>
                  <a:lnTo>
                    <a:pt x="336" y="311"/>
                  </a:lnTo>
                  <a:lnTo>
                    <a:pt x="261" y="294"/>
                  </a:lnTo>
                  <a:lnTo>
                    <a:pt x="180" y="270"/>
                  </a:lnTo>
                  <a:lnTo>
                    <a:pt x="92" y="238"/>
                  </a:lnTo>
                  <a:lnTo>
                    <a:pt x="0" y="197"/>
                  </a:lnTo>
                  <a:lnTo>
                    <a:pt x="0" y="119"/>
                  </a:lnTo>
                </a:path>
              </a:pathLst>
            </a:custGeom>
            <a:gradFill rotWithShape="0">
              <a:gsLst>
                <a:gs pos="0">
                  <a:srgbClr val="CC0000"/>
                </a:gs>
                <a:gs pos="100000">
                  <a:srgbClr val="B70000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4" name="Freeform 21">
              <a:extLst>
                <a:ext uri="{FF2B5EF4-FFF2-40B4-BE49-F238E27FC236}">
                  <a16:creationId xmlns:a16="http://schemas.microsoft.com/office/drawing/2014/main" id="{2B2E74C6-2E62-3DAB-2B22-D67568310F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6813" y="3376613"/>
              <a:ext cx="1333500" cy="530225"/>
            </a:xfrm>
            <a:custGeom>
              <a:avLst/>
              <a:gdLst>
                <a:gd name="T0" fmla="*/ 0 w 775"/>
                <a:gd name="T1" fmla="*/ 2147483647 h 334"/>
                <a:gd name="T2" fmla="*/ 2147483647 w 775"/>
                <a:gd name="T3" fmla="*/ 2147483647 h 334"/>
                <a:gd name="T4" fmla="*/ 2147483647 w 775"/>
                <a:gd name="T5" fmla="*/ 2147483647 h 334"/>
                <a:gd name="T6" fmla="*/ 2147483647 w 775"/>
                <a:gd name="T7" fmla="*/ 2147483647 h 334"/>
                <a:gd name="T8" fmla="*/ 2147483647 w 775"/>
                <a:gd name="T9" fmla="*/ 2147483647 h 334"/>
                <a:gd name="T10" fmla="*/ 2147483647 w 775"/>
                <a:gd name="T11" fmla="*/ 2147483647 h 334"/>
                <a:gd name="T12" fmla="*/ 2147483647 w 775"/>
                <a:gd name="T13" fmla="*/ 0 h 334"/>
                <a:gd name="T14" fmla="*/ 2147483647 w 775"/>
                <a:gd name="T15" fmla="*/ 2147483647 h 334"/>
                <a:gd name="T16" fmla="*/ 2147483647 w 775"/>
                <a:gd name="T17" fmla="*/ 2147483647 h 334"/>
                <a:gd name="T18" fmla="*/ 2147483647 w 775"/>
                <a:gd name="T19" fmla="*/ 2147483647 h 334"/>
                <a:gd name="T20" fmla="*/ 2147483647 w 775"/>
                <a:gd name="T21" fmla="*/ 2147483647 h 334"/>
                <a:gd name="T22" fmla="*/ 2147483647 w 775"/>
                <a:gd name="T23" fmla="*/ 2147483647 h 334"/>
                <a:gd name="T24" fmla="*/ 2147483647 w 775"/>
                <a:gd name="T25" fmla="*/ 2147483647 h 334"/>
                <a:gd name="T26" fmla="*/ 2147483647 w 775"/>
                <a:gd name="T27" fmla="*/ 2147483647 h 334"/>
                <a:gd name="T28" fmla="*/ 2147483647 w 775"/>
                <a:gd name="T29" fmla="*/ 2147483647 h 334"/>
                <a:gd name="T30" fmla="*/ 2147483647 w 775"/>
                <a:gd name="T31" fmla="*/ 2147483647 h 334"/>
                <a:gd name="T32" fmla="*/ 2147483647 w 775"/>
                <a:gd name="T33" fmla="*/ 2147483647 h 334"/>
                <a:gd name="T34" fmla="*/ 2147483647 w 775"/>
                <a:gd name="T35" fmla="*/ 2147483647 h 334"/>
                <a:gd name="T36" fmla="*/ 2147483647 w 775"/>
                <a:gd name="T37" fmla="*/ 2147483647 h 334"/>
                <a:gd name="T38" fmla="*/ 2147483647 w 775"/>
                <a:gd name="T39" fmla="*/ 2147483647 h 334"/>
                <a:gd name="T40" fmla="*/ 2147483647 w 775"/>
                <a:gd name="T41" fmla="*/ 2147483647 h 334"/>
                <a:gd name="T42" fmla="*/ 2147483647 w 775"/>
                <a:gd name="T43" fmla="*/ 2147483647 h 334"/>
                <a:gd name="T44" fmla="*/ 2147483647 w 775"/>
                <a:gd name="T45" fmla="*/ 2147483647 h 334"/>
                <a:gd name="T46" fmla="*/ 2147483647 w 775"/>
                <a:gd name="T47" fmla="*/ 2147483647 h 334"/>
                <a:gd name="T48" fmla="*/ 2147483647 w 775"/>
                <a:gd name="T49" fmla="*/ 2147483647 h 334"/>
                <a:gd name="T50" fmla="*/ 2147483647 w 775"/>
                <a:gd name="T51" fmla="*/ 2147483647 h 334"/>
                <a:gd name="T52" fmla="*/ 2147483647 w 775"/>
                <a:gd name="T53" fmla="*/ 2147483647 h 334"/>
                <a:gd name="T54" fmla="*/ 2147483647 w 775"/>
                <a:gd name="T55" fmla="*/ 2147483647 h 334"/>
                <a:gd name="T56" fmla="*/ 2147483647 w 775"/>
                <a:gd name="T57" fmla="*/ 2147483647 h 334"/>
                <a:gd name="T58" fmla="*/ 2147483647 w 775"/>
                <a:gd name="T59" fmla="*/ 2147483647 h 334"/>
                <a:gd name="T60" fmla="*/ 2147483647 w 775"/>
                <a:gd name="T61" fmla="*/ 2147483647 h 334"/>
                <a:gd name="T62" fmla="*/ 2147483647 w 775"/>
                <a:gd name="T63" fmla="*/ 2147483647 h 334"/>
                <a:gd name="T64" fmla="*/ 0 w 775"/>
                <a:gd name="T65" fmla="*/ 2147483647 h 334"/>
                <a:gd name="T66" fmla="*/ 0 w 775"/>
                <a:gd name="T67" fmla="*/ 2147483647 h 33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75"/>
                <a:gd name="T103" fmla="*/ 0 h 334"/>
                <a:gd name="T104" fmla="*/ 775 w 775"/>
                <a:gd name="T105" fmla="*/ 334 h 33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75" h="334">
                  <a:moveTo>
                    <a:pt x="0" y="121"/>
                  </a:moveTo>
                  <a:lnTo>
                    <a:pt x="93" y="82"/>
                  </a:lnTo>
                  <a:lnTo>
                    <a:pt x="181" y="52"/>
                  </a:lnTo>
                  <a:lnTo>
                    <a:pt x="263" y="29"/>
                  </a:lnTo>
                  <a:lnTo>
                    <a:pt x="338" y="13"/>
                  </a:lnTo>
                  <a:lnTo>
                    <a:pt x="408" y="3"/>
                  </a:lnTo>
                  <a:lnTo>
                    <a:pt x="471" y="0"/>
                  </a:lnTo>
                  <a:lnTo>
                    <a:pt x="529" y="1"/>
                  </a:lnTo>
                  <a:lnTo>
                    <a:pt x="580" y="8"/>
                  </a:lnTo>
                  <a:lnTo>
                    <a:pt x="625" y="19"/>
                  </a:lnTo>
                  <a:lnTo>
                    <a:pt x="665" y="33"/>
                  </a:lnTo>
                  <a:lnTo>
                    <a:pt x="698" y="52"/>
                  </a:lnTo>
                  <a:lnTo>
                    <a:pt x="726" y="72"/>
                  </a:lnTo>
                  <a:lnTo>
                    <a:pt x="747" y="95"/>
                  </a:lnTo>
                  <a:lnTo>
                    <a:pt x="762" y="119"/>
                  </a:lnTo>
                  <a:lnTo>
                    <a:pt x="771" y="144"/>
                  </a:lnTo>
                  <a:lnTo>
                    <a:pt x="774" y="170"/>
                  </a:lnTo>
                  <a:lnTo>
                    <a:pt x="771" y="196"/>
                  </a:lnTo>
                  <a:lnTo>
                    <a:pt x="762" y="221"/>
                  </a:lnTo>
                  <a:lnTo>
                    <a:pt x="747" y="244"/>
                  </a:lnTo>
                  <a:lnTo>
                    <a:pt x="726" y="266"/>
                  </a:lnTo>
                  <a:lnTo>
                    <a:pt x="699" y="286"/>
                  </a:lnTo>
                  <a:lnTo>
                    <a:pt x="666" y="304"/>
                  </a:lnTo>
                  <a:lnTo>
                    <a:pt x="626" y="317"/>
                  </a:lnTo>
                  <a:lnTo>
                    <a:pt x="581" y="327"/>
                  </a:lnTo>
                  <a:lnTo>
                    <a:pt x="529" y="332"/>
                  </a:lnTo>
                  <a:lnTo>
                    <a:pt x="472" y="333"/>
                  </a:lnTo>
                  <a:lnTo>
                    <a:pt x="408" y="328"/>
                  </a:lnTo>
                  <a:lnTo>
                    <a:pt x="339" y="317"/>
                  </a:lnTo>
                  <a:lnTo>
                    <a:pt x="263" y="299"/>
                  </a:lnTo>
                  <a:lnTo>
                    <a:pt x="181" y="275"/>
                  </a:lnTo>
                  <a:lnTo>
                    <a:pt x="93" y="242"/>
                  </a:lnTo>
                  <a:lnTo>
                    <a:pt x="0" y="201"/>
                  </a:lnTo>
                  <a:lnTo>
                    <a:pt x="0" y="1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5" name="Freeform 22">
              <a:extLst>
                <a:ext uri="{FF2B5EF4-FFF2-40B4-BE49-F238E27FC236}">
                  <a16:creationId xmlns:a16="http://schemas.microsoft.com/office/drawing/2014/main" id="{F0338B7A-BC91-1341-D5AD-F0246E1DB7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7875" y="3368675"/>
              <a:ext cx="1323975" cy="522288"/>
            </a:xfrm>
            <a:custGeom>
              <a:avLst/>
              <a:gdLst>
                <a:gd name="T0" fmla="*/ 2147483647 w 770"/>
                <a:gd name="T1" fmla="*/ 2147483647 h 329"/>
                <a:gd name="T2" fmla="*/ 2147483647 w 770"/>
                <a:gd name="T3" fmla="*/ 2147483647 h 329"/>
                <a:gd name="T4" fmla="*/ 2147483647 w 770"/>
                <a:gd name="T5" fmla="*/ 2147483647 h 329"/>
                <a:gd name="T6" fmla="*/ 2147483647 w 770"/>
                <a:gd name="T7" fmla="*/ 2147483647 h 329"/>
                <a:gd name="T8" fmla="*/ 2147483647 w 770"/>
                <a:gd name="T9" fmla="*/ 2147483647 h 329"/>
                <a:gd name="T10" fmla="*/ 2147483647 w 770"/>
                <a:gd name="T11" fmla="*/ 2147483647 h 329"/>
                <a:gd name="T12" fmla="*/ 2147483647 w 770"/>
                <a:gd name="T13" fmla="*/ 2147483647 h 329"/>
                <a:gd name="T14" fmla="*/ 2147483647 w 770"/>
                <a:gd name="T15" fmla="*/ 2147483647 h 329"/>
                <a:gd name="T16" fmla="*/ 2147483647 w 770"/>
                <a:gd name="T17" fmla="*/ 2147483647 h 329"/>
                <a:gd name="T18" fmla="*/ 2147483647 w 770"/>
                <a:gd name="T19" fmla="*/ 2147483647 h 329"/>
                <a:gd name="T20" fmla="*/ 2147483647 w 770"/>
                <a:gd name="T21" fmla="*/ 2147483647 h 329"/>
                <a:gd name="T22" fmla="*/ 2147483647 w 770"/>
                <a:gd name="T23" fmla="*/ 2147483647 h 329"/>
                <a:gd name="T24" fmla="*/ 2147483647 w 770"/>
                <a:gd name="T25" fmla="*/ 2147483647 h 329"/>
                <a:gd name="T26" fmla="*/ 2147483647 w 770"/>
                <a:gd name="T27" fmla="*/ 2147483647 h 329"/>
                <a:gd name="T28" fmla="*/ 2147483647 w 770"/>
                <a:gd name="T29" fmla="*/ 2147483647 h 329"/>
                <a:gd name="T30" fmla="*/ 2147483647 w 770"/>
                <a:gd name="T31" fmla="*/ 2147483647 h 329"/>
                <a:gd name="T32" fmla="*/ 0 w 770"/>
                <a:gd name="T33" fmla="*/ 2147483647 h 329"/>
                <a:gd name="T34" fmla="*/ 2147483647 w 770"/>
                <a:gd name="T35" fmla="*/ 2147483647 h 329"/>
                <a:gd name="T36" fmla="*/ 2147483647 w 770"/>
                <a:gd name="T37" fmla="*/ 2147483647 h 329"/>
                <a:gd name="T38" fmla="*/ 2147483647 w 770"/>
                <a:gd name="T39" fmla="*/ 2147483647 h 329"/>
                <a:gd name="T40" fmla="*/ 2147483647 w 770"/>
                <a:gd name="T41" fmla="*/ 2147483647 h 329"/>
                <a:gd name="T42" fmla="*/ 2147483647 w 770"/>
                <a:gd name="T43" fmla="*/ 2147483647 h 329"/>
                <a:gd name="T44" fmla="*/ 2147483647 w 770"/>
                <a:gd name="T45" fmla="*/ 2147483647 h 329"/>
                <a:gd name="T46" fmla="*/ 2147483647 w 770"/>
                <a:gd name="T47" fmla="*/ 2147483647 h 329"/>
                <a:gd name="T48" fmla="*/ 2147483647 w 770"/>
                <a:gd name="T49" fmla="*/ 2147483647 h 329"/>
                <a:gd name="T50" fmla="*/ 2147483647 w 770"/>
                <a:gd name="T51" fmla="*/ 0 h 329"/>
                <a:gd name="T52" fmla="*/ 2147483647 w 770"/>
                <a:gd name="T53" fmla="*/ 0 h 329"/>
                <a:gd name="T54" fmla="*/ 2147483647 w 770"/>
                <a:gd name="T55" fmla="*/ 2147483647 h 329"/>
                <a:gd name="T56" fmla="*/ 2147483647 w 770"/>
                <a:gd name="T57" fmla="*/ 2147483647 h 329"/>
                <a:gd name="T58" fmla="*/ 2147483647 w 770"/>
                <a:gd name="T59" fmla="*/ 2147483647 h 329"/>
                <a:gd name="T60" fmla="*/ 2147483647 w 770"/>
                <a:gd name="T61" fmla="*/ 2147483647 h 329"/>
                <a:gd name="T62" fmla="*/ 2147483647 w 770"/>
                <a:gd name="T63" fmla="*/ 2147483647 h 329"/>
                <a:gd name="T64" fmla="*/ 2147483647 w 770"/>
                <a:gd name="T65" fmla="*/ 2147483647 h 329"/>
                <a:gd name="T66" fmla="*/ 2147483647 w 770"/>
                <a:gd name="T67" fmla="*/ 2147483647 h 3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70"/>
                <a:gd name="T103" fmla="*/ 0 h 329"/>
                <a:gd name="T104" fmla="*/ 770 w 770"/>
                <a:gd name="T105" fmla="*/ 329 h 3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70" h="329">
                  <a:moveTo>
                    <a:pt x="769" y="209"/>
                  </a:moveTo>
                  <a:lnTo>
                    <a:pt x="676" y="246"/>
                  </a:lnTo>
                  <a:lnTo>
                    <a:pt x="588" y="277"/>
                  </a:lnTo>
                  <a:lnTo>
                    <a:pt x="508" y="300"/>
                  </a:lnTo>
                  <a:lnTo>
                    <a:pt x="433" y="315"/>
                  </a:lnTo>
                  <a:lnTo>
                    <a:pt x="363" y="324"/>
                  </a:lnTo>
                  <a:lnTo>
                    <a:pt x="301" y="328"/>
                  </a:lnTo>
                  <a:lnTo>
                    <a:pt x="243" y="325"/>
                  </a:lnTo>
                  <a:lnTo>
                    <a:pt x="192" y="319"/>
                  </a:lnTo>
                  <a:lnTo>
                    <a:pt x="148" y="308"/>
                  </a:lnTo>
                  <a:lnTo>
                    <a:pt x="108" y="294"/>
                  </a:lnTo>
                  <a:lnTo>
                    <a:pt x="75" y="276"/>
                  </a:lnTo>
                  <a:lnTo>
                    <a:pt x="48" y="256"/>
                  </a:lnTo>
                  <a:lnTo>
                    <a:pt x="27" y="234"/>
                  </a:lnTo>
                  <a:lnTo>
                    <a:pt x="12" y="210"/>
                  </a:lnTo>
                  <a:lnTo>
                    <a:pt x="3" y="186"/>
                  </a:lnTo>
                  <a:lnTo>
                    <a:pt x="0" y="160"/>
                  </a:lnTo>
                  <a:lnTo>
                    <a:pt x="3" y="135"/>
                  </a:lnTo>
                  <a:lnTo>
                    <a:pt x="12" y="110"/>
                  </a:lnTo>
                  <a:lnTo>
                    <a:pt x="27" y="87"/>
                  </a:lnTo>
                  <a:lnTo>
                    <a:pt x="48" y="66"/>
                  </a:lnTo>
                  <a:lnTo>
                    <a:pt x="74" y="46"/>
                  </a:lnTo>
                  <a:lnTo>
                    <a:pt x="107" y="28"/>
                  </a:lnTo>
                  <a:lnTo>
                    <a:pt x="147" y="16"/>
                  </a:lnTo>
                  <a:lnTo>
                    <a:pt x="192" y="6"/>
                  </a:lnTo>
                  <a:lnTo>
                    <a:pt x="243" y="0"/>
                  </a:lnTo>
                  <a:lnTo>
                    <a:pt x="300" y="0"/>
                  </a:lnTo>
                  <a:lnTo>
                    <a:pt x="363" y="5"/>
                  </a:lnTo>
                  <a:lnTo>
                    <a:pt x="432" y="16"/>
                  </a:lnTo>
                  <a:lnTo>
                    <a:pt x="507" y="33"/>
                  </a:lnTo>
                  <a:lnTo>
                    <a:pt x="588" y="57"/>
                  </a:lnTo>
                  <a:lnTo>
                    <a:pt x="676" y="89"/>
                  </a:lnTo>
                  <a:lnTo>
                    <a:pt x="769" y="130"/>
                  </a:lnTo>
                  <a:lnTo>
                    <a:pt x="769" y="209"/>
                  </a:lnTo>
                </a:path>
              </a:pathLst>
            </a:custGeom>
            <a:gradFill rotWithShape="0">
              <a:gsLst>
                <a:gs pos="0">
                  <a:srgbClr val="CC0000"/>
                </a:gs>
                <a:gs pos="100000">
                  <a:srgbClr val="B70000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6" name="Freeform 23">
              <a:extLst>
                <a:ext uri="{FF2B5EF4-FFF2-40B4-BE49-F238E27FC236}">
                  <a16:creationId xmlns:a16="http://schemas.microsoft.com/office/drawing/2014/main" id="{0C6BC667-206C-DDE7-7C8E-791A34799D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7875" y="3368675"/>
              <a:ext cx="1335088" cy="531813"/>
            </a:xfrm>
            <a:custGeom>
              <a:avLst/>
              <a:gdLst>
                <a:gd name="T0" fmla="*/ 2147483647 w 776"/>
                <a:gd name="T1" fmla="*/ 2147483647 h 335"/>
                <a:gd name="T2" fmla="*/ 2147483647 w 776"/>
                <a:gd name="T3" fmla="*/ 2147483647 h 335"/>
                <a:gd name="T4" fmla="*/ 2147483647 w 776"/>
                <a:gd name="T5" fmla="*/ 2147483647 h 335"/>
                <a:gd name="T6" fmla="*/ 2147483647 w 776"/>
                <a:gd name="T7" fmla="*/ 2147483647 h 335"/>
                <a:gd name="T8" fmla="*/ 2147483647 w 776"/>
                <a:gd name="T9" fmla="*/ 2147483647 h 335"/>
                <a:gd name="T10" fmla="*/ 2147483647 w 776"/>
                <a:gd name="T11" fmla="*/ 2147483647 h 335"/>
                <a:gd name="T12" fmla="*/ 2147483647 w 776"/>
                <a:gd name="T13" fmla="*/ 2147483647 h 335"/>
                <a:gd name="T14" fmla="*/ 2147483647 w 776"/>
                <a:gd name="T15" fmla="*/ 2147483647 h 335"/>
                <a:gd name="T16" fmla="*/ 2147483647 w 776"/>
                <a:gd name="T17" fmla="*/ 2147483647 h 335"/>
                <a:gd name="T18" fmla="*/ 2147483647 w 776"/>
                <a:gd name="T19" fmla="*/ 2147483647 h 335"/>
                <a:gd name="T20" fmla="*/ 2147483647 w 776"/>
                <a:gd name="T21" fmla="*/ 2147483647 h 335"/>
                <a:gd name="T22" fmla="*/ 2147483647 w 776"/>
                <a:gd name="T23" fmla="*/ 2147483647 h 335"/>
                <a:gd name="T24" fmla="*/ 2147483647 w 776"/>
                <a:gd name="T25" fmla="*/ 2147483647 h 335"/>
                <a:gd name="T26" fmla="*/ 2147483647 w 776"/>
                <a:gd name="T27" fmla="*/ 2147483647 h 335"/>
                <a:gd name="T28" fmla="*/ 2147483647 w 776"/>
                <a:gd name="T29" fmla="*/ 2147483647 h 335"/>
                <a:gd name="T30" fmla="*/ 2147483647 w 776"/>
                <a:gd name="T31" fmla="*/ 2147483647 h 335"/>
                <a:gd name="T32" fmla="*/ 0 w 776"/>
                <a:gd name="T33" fmla="*/ 2147483647 h 335"/>
                <a:gd name="T34" fmla="*/ 2147483647 w 776"/>
                <a:gd name="T35" fmla="*/ 2147483647 h 335"/>
                <a:gd name="T36" fmla="*/ 2147483647 w 776"/>
                <a:gd name="T37" fmla="*/ 2147483647 h 335"/>
                <a:gd name="T38" fmla="*/ 2147483647 w 776"/>
                <a:gd name="T39" fmla="*/ 2147483647 h 335"/>
                <a:gd name="T40" fmla="*/ 2147483647 w 776"/>
                <a:gd name="T41" fmla="*/ 2147483647 h 335"/>
                <a:gd name="T42" fmla="*/ 2147483647 w 776"/>
                <a:gd name="T43" fmla="*/ 2147483647 h 335"/>
                <a:gd name="T44" fmla="*/ 2147483647 w 776"/>
                <a:gd name="T45" fmla="*/ 2147483647 h 335"/>
                <a:gd name="T46" fmla="*/ 2147483647 w 776"/>
                <a:gd name="T47" fmla="*/ 2147483647 h 335"/>
                <a:gd name="T48" fmla="*/ 2147483647 w 776"/>
                <a:gd name="T49" fmla="*/ 2147483647 h 335"/>
                <a:gd name="T50" fmla="*/ 2147483647 w 776"/>
                <a:gd name="T51" fmla="*/ 0 h 335"/>
                <a:gd name="T52" fmla="*/ 2147483647 w 776"/>
                <a:gd name="T53" fmla="*/ 0 h 335"/>
                <a:gd name="T54" fmla="*/ 2147483647 w 776"/>
                <a:gd name="T55" fmla="*/ 2147483647 h 335"/>
                <a:gd name="T56" fmla="*/ 2147483647 w 776"/>
                <a:gd name="T57" fmla="*/ 2147483647 h 335"/>
                <a:gd name="T58" fmla="*/ 2147483647 w 776"/>
                <a:gd name="T59" fmla="*/ 2147483647 h 335"/>
                <a:gd name="T60" fmla="*/ 2147483647 w 776"/>
                <a:gd name="T61" fmla="*/ 2147483647 h 335"/>
                <a:gd name="T62" fmla="*/ 2147483647 w 776"/>
                <a:gd name="T63" fmla="*/ 2147483647 h 335"/>
                <a:gd name="T64" fmla="*/ 2147483647 w 776"/>
                <a:gd name="T65" fmla="*/ 2147483647 h 335"/>
                <a:gd name="T66" fmla="*/ 2147483647 w 776"/>
                <a:gd name="T67" fmla="*/ 2147483647 h 33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76"/>
                <a:gd name="T103" fmla="*/ 0 h 335"/>
                <a:gd name="T104" fmla="*/ 776 w 776"/>
                <a:gd name="T105" fmla="*/ 335 h 33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76" h="335">
                  <a:moveTo>
                    <a:pt x="775" y="213"/>
                  </a:moveTo>
                  <a:lnTo>
                    <a:pt x="681" y="251"/>
                  </a:lnTo>
                  <a:lnTo>
                    <a:pt x="593" y="282"/>
                  </a:lnTo>
                  <a:lnTo>
                    <a:pt x="512" y="305"/>
                  </a:lnTo>
                  <a:lnTo>
                    <a:pt x="436" y="321"/>
                  </a:lnTo>
                  <a:lnTo>
                    <a:pt x="366" y="330"/>
                  </a:lnTo>
                  <a:lnTo>
                    <a:pt x="303" y="334"/>
                  </a:lnTo>
                  <a:lnTo>
                    <a:pt x="245" y="331"/>
                  </a:lnTo>
                  <a:lnTo>
                    <a:pt x="194" y="325"/>
                  </a:lnTo>
                  <a:lnTo>
                    <a:pt x="149" y="314"/>
                  </a:lnTo>
                  <a:lnTo>
                    <a:pt x="109" y="299"/>
                  </a:lnTo>
                  <a:lnTo>
                    <a:pt x="76" y="281"/>
                  </a:lnTo>
                  <a:lnTo>
                    <a:pt x="48" y="261"/>
                  </a:lnTo>
                  <a:lnTo>
                    <a:pt x="27" y="238"/>
                  </a:lnTo>
                  <a:lnTo>
                    <a:pt x="12" y="214"/>
                  </a:lnTo>
                  <a:lnTo>
                    <a:pt x="3" y="189"/>
                  </a:lnTo>
                  <a:lnTo>
                    <a:pt x="0" y="163"/>
                  </a:lnTo>
                  <a:lnTo>
                    <a:pt x="3" y="137"/>
                  </a:lnTo>
                  <a:lnTo>
                    <a:pt x="12" y="112"/>
                  </a:lnTo>
                  <a:lnTo>
                    <a:pt x="27" y="89"/>
                  </a:lnTo>
                  <a:lnTo>
                    <a:pt x="48" y="67"/>
                  </a:lnTo>
                  <a:lnTo>
                    <a:pt x="75" y="47"/>
                  </a:lnTo>
                  <a:lnTo>
                    <a:pt x="108" y="29"/>
                  </a:lnTo>
                  <a:lnTo>
                    <a:pt x="148" y="16"/>
                  </a:lnTo>
                  <a:lnTo>
                    <a:pt x="194" y="6"/>
                  </a:lnTo>
                  <a:lnTo>
                    <a:pt x="245" y="0"/>
                  </a:lnTo>
                  <a:lnTo>
                    <a:pt x="302" y="0"/>
                  </a:lnTo>
                  <a:lnTo>
                    <a:pt x="366" y="5"/>
                  </a:lnTo>
                  <a:lnTo>
                    <a:pt x="435" y="16"/>
                  </a:lnTo>
                  <a:lnTo>
                    <a:pt x="511" y="34"/>
                  </a:lnTo>
                  <a:lnTo>
                    <a:pt x="593" y="58"/>
                  </a:lnTo>
                  <a:lnTo>
                    <a:pt x="681" y="91"/>
                  </a:lnTo>
                  <a:lnTo>
                    <a:pt x="775" y="132"/>
                  </a:lnTo>
                  <a:lnTo>
                    <a:pt x="775" y="21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7" name="Freeform 24">
              <a:extLst>
                <a:ext uri="{FF2B5EF4-FFF2-40B4-BE49-F238E27FC236}">
                  <a16:creationId xmlns:a16="http://schemas.microsoft.com/office/drawing/2014/main" id="{0C58BCA6-DDAC-ECC6-A596-3BD899484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163" y="2600325"/>
              <a:ext cx="1031875" cy="971550"/>
            </a:xfrm>
            <a:custGeom>
              <a:avLst/>
              <a:gdLst>
                <a:gd name="T0" fmla="*/ 2147483647 w 600"/>
                <a:gd name="T1" fmla="*/ 2147483647 h 612"/>
                <a:gd name="T2" fmla="*/ 2147483647 w 600"/>
                <a:gd name="T3" fmla="*/ 2147483647 h 612"/>
                <a:gd name="T4" fmla="*/ 2147483647 w 600"/>
                <a:gd name="T5" fmla="*/ 2147483647 h 612"/>
                <a:gd name="T6" fmla="*/ 2147483647 w 600"/>
                <a:gd name="T7" fmla="*/ 2147483647 h 612"/>
                <a:gd name="T8" fmla="*/ 2147483647 w 600"/>
                <a:gd name="T9" fmla="*/ 2147483647 h 612"/>
                <a:gd name="T10" fmla="*/ 2147483647 w 600"/>
                <a:gd name="T11" fmla="*/ 2147483647 h 612"/>
                <a:gd name="T12" fmla="*/ 2147483647 w 600"/>
                <a:gd name="T13" fmla="*/ 2147483647 h 612"/>
                <a:gd name="T14" fmla="*/ 2147483647 w 600"/>
                <a:gd name="T15" fmla="*/ 2147483647 h 612"/>
                <a:gd name="T16" fmla="*/ 2147483647 w 600"/>
                <a:gd name="T17" fmla="*/ 2147483647 h 612"/>
                <a:gd name="T18" fmla="*/ 2147483647 w 600"/>
                <a:gd name="T19" fmla="*/ 2147483647 h 612"/>
                <a:gd name="T20" fmla="*/ 2147483647 w 600"/>
                <a:gd name="T21" fmla="*/ 2147483647 h 612"/>
                <a:gd name="T22" fmla="*/ 2147483647 w 600"/>
                <a:gd name="T23" fmla="*/ 2147483647 h 612"/>
                <a:gd name="T24" fmla="*/ 0 w 600"/>
                <a:gd name="T25" fmla="*/ 2147483647 h 612"/>
                <a:gd name="T26" fmla="*/ 2147483647 w 600"/>
                <a:gd name="T27" fmla="*/ 2147483647 h 612"/>
                <a:gd name="T28" fmla="*/ 2147483647 w 600"/>
                <a:gd name="T29" fmla="*/ 2147483647 h 612"/>
                <a:gd name="T30" fmla="*/ 2147483647 w 600"/>
                <a:gd name="T31" fmla="*/ 2147483647 h 612"/>
                <a:gd name="T32" fmla="*/ 2147483647 w 600"/>
                <a:gd name="T33" fmla="*/ 2147483647 h 612"/>
                <a:gd name="T34" fmla="*/ 2147483647 w 600"/>
                <a:gd name="T35" fmla="*/ 2147483647 h 612"/>
                <a:gd name="T36" fmla="*/ 2147483647 w 600"/>
                <a:gd name="T37" fmla="*/ 2147483647 h 612"/>
                <a:gd name="T38" fmla="*/ 2147483647 w 600"/>
                <a:gd name="T39" fmla="*/ 2147483647 h 612"/>
                <a:gd name="T40" fmla="*/ 2147483647 w 600"/>
                <a:gd name="T41" fmla="*/ 0 h 612"/>
                <a:gd name="T42" fmla="*/ 2147483647 w 600"/>
                <a:gd name="T43" fmla="*/ 2147483647 h 612"/>
                <a:gd name="T44" fmla="*/ 2147483647 w 600"/>
                <a:gd name="T45" fmla="*/ 2147483647 h 612"/>
                <a:gd name="T46" fmla="*/ 2147483647 w 600"/>
                <a:gd name="T47" fmla="*/ 2147483647 h 612"/>
                <a:gd name="T48" fmla="*/ 2147483647 w 600"/>
                <a:gd name="T49" fmla="*/ 2147483647 h 612"/>
                <a:gd name="T50" fmla="*/ 2147483647 w 600"/>
                <a:gd name="T51" fmla="*/ 2147483647 h 612"/>
                <a:gd name="T52" fmla="*/ 2147483647 w 600"/>
                <a:gd name="T53" fmla="*/ 2147483647 h 612"/>
                <a:gd name="T54" fmla="*/ 2147483647 w 600"/>
                <a:gd name="T55" fmla="*/ 2147483647 h 612"/>
                <a:gd name="T56" fmla="*/ 2147483647 w 600"/>
                <a:gd name="T57" fmla="*/ 2147483647 h 612"/>
                <a:gd name="T58" fmla="*/ 2147483647 w 600"/>
                <a:gd name="T59" fmla="*/ 2147483647 h 612"/>
                <a:gd name="T60" fmla="*/ 2147483647 w 600"/>
                <a:gd name="T61" fmla="*/ 2147483647 h 612"/>
                <a:gd name="T62" fmla="*/ 2147483647 w 600"/>
                <a:gd name="T63" fmla="*/ 2147483647 h 612"/>
                <a:gd name="T64" fmla="*/ 2147483647 w 600"/>
                <a:gd name="T65" fmla="*/ 2147483647 h 612"/>
                <a:gd name="T66" fmla="*/ 2147483647 w 600"/>
                <a:gd name="T67" fmla="*/ 2147483647 h 61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00"/>
                <a:gd name="T103" fmla="*/ 0 h 612"/>
                <a:gd name="T104" fmla="*/ 600 w 600"/>
                <a:gd name="T105" fmla="*/ 612 h 61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00" h="612">
                  <a:moveTo>
                    <a:pt x="542" y="611"/>
                  </a:moveTo>
                  <a:lnTo>
                    <a:pt x="449" y="572"/>
                  </a:lnTo>
                  <a:lnTo>
                    <a:pt x="366" y="533"/>
                  </a:lnTo>
                  <a:lnTo>
                    <a:pt x="294" y="491"/>
                  </a:lnTo>
                  <a:lnTo>
                    <a:pt x="230" y="450"/>
                  </a:lnTo>
                  <a:lnTo>
                    <a:pt x="174" y="407"/>
                  </a:lnTo>
                  <a:lnTo>
                    <a:pt x="128" y="365"/>
                  </a:lnTo>
                  <a:lnTo>
                    <a:pt x="88" y="324"/>
                  </a:lnTo>
                  <a:lnTo>
                    <a:pt x="57" y="283"/>
                  </a:lnTo>
                  <a:lnTo>
                    <a:pt x="33" y="244"/>
                  </a:lnTo>
                  <a:lnTo>
                    <a:pt x="16" y="206"/>
                  </a:lnTo>
                  <a:lnTo>
                    <a:pt x="5" y="170"/>
                  </a:lnTo>
                  <a:lnTo>
                    <a:pt x="0" y="137"/>
                  </a:lnTo>
                  <a:lnTo>
                    <a:pt x="1" y="106"/>
                  </a:lnTo>
                  <a:lnTo>
                    <a:pt x="8" y="78"/>
                  </a:lnTo>
                  <a:lnTo>
                    <a:pt x="19" y="54"/>
                  </a:lnTo>
                  <a:lnTo>
                    <a:pt x="35" y="35"/>
                  </a:lnTo>
                  <a:lnTo>
                    <a:pt x="54" y="19"/>
                  </a:lnTo>
                  <a:lnTo>
                    <a:pt x="78" y="7"/>
                  </a:lnTo>
                  <a:lnTo>
                    <a:pt x="105" y="1"/>
                  </a:lnTo>
                  <a:lnTo>
                    <a:pt x="136" y="0"/>
                  </a:lnTo>
                  <a:lnTo>
                    <a:pt x="168" y="6"/>
                  </a:lnTo>
                  <a:lnTo>
                    <a:pt x="204" y="17"/>
                  </a:lnTo>
                  <a:lnTo>
                    <a:pt x="242" y="35"/>
                  </a:lnTo>
                  <a:lnTo>
                    <a:pt x="280" y="59"/>
                  </a:lnTo>
                  <a:lnTo>
                    <a:pt x="320" y="92"/>
                  </a:lnTo>
                  <a:lnTo>
                    <a:pt x="360" y="132"/>
                  </a:lnTo>
                  <a:lnTo>
                    <a:pt x="401" y="180"/>
                  </a:lnTo>
                  <a:lnTo>
                    <a:pt x="443" y="237"/>
                  </a:lnTo>
                  <a:lnTo>
                    <a:pt x="482" y="302"/>
                  </a:lnTo>
                  <a:lnTo>
                    <a:pt x="523" y="376"/>
                  </a:lnTo>
                  <a:lnTo>
                    <a:pt x="561" y="460"/>
                  </a:lnTo>
                  <a:lnTo>
                    <a:pt x="599" y="556"/>
                  </a:lnTo>
                  <a:lnTo>
                    <a:pt x="542" y="611"/>
                  </a:lnTo>
                </a:path>
              </a:pathLst>
            </a:custGeom>
            <a:gradFill rotWithShape="0">
              <a:gsLst>
                <a:gs pos="0">
                  <a:srgbClr val="CC0000"/>
                </a:gs>
                <a:gs pos="100000">
                  <a:srgbClr val="B70000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8" name="Freeform 25">
              <a:extLst>
                <a:ext uri="{FF2B5EF4-FFF2-40B4-BE49-F238E27FC236}">
                  <a16:creationId xmlns:a16="http://schemas.microsoft.com/office/drawing/2014/main" id="{4B93B870-AC07-55A1-3352-6D3CAEE637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163" y="2600325"/>
              <a:ext cx="1042987" cy="981075"/>
            </a:xfrm>
            <a:custGeom>
              <a:avLst/>
              <a:gdLst>
                <a:gd name="T0" fmla="*/ 2147483647 w 606"/>
                <a:gd name="T1" fmla="*/ 2147483647 h 618"/>
                <a:gd name="T2" fmla="*/ 2147483647 w 606"/>
                <a:gd name="T3" fmla="*/ 2147483647 h 618"/>
                <a:gd name="T4" fmla="*/ 2147483647 w 606"/>
                <a:gd name="T5" fmla="*/ 2147483647 h 618"/>
                <a:gd name="T6" fmla="*/ 2147483647 w 606"/>
                <a:gd name="T7" fmla="*/ 2147483647 h 618"/>
                <a:gd name="T8" fmla="*/ 2147483647 w 606"/>
                <a:gd name="T9" fmla="*/ 2147483647 h 618"/>
                <a:gd name="T10" fmla="*/ 2147483647 w 606"/>
                <a:gd name="T11" fmla="*/ 2147483647 h 618"/>
                <a:gd name="T12" fmla="*/ 2147483647 w 606"/>
                <a:gd name="T13" fmla="*/ 2147483647 h 618"/>
                <a:gd name="T14" fmla="*/ 2147483647 w 606"/>
                <a:gd name="T15" fmla="*/ 2147483647 h 618"/>
                <a:gd name="T16" fmla="*/ 2147483647 w 606"/>
                <a:gd name="T17" fmla="*/ 2147483647 h 618"/>
                <a:gd name="T18" fmla="*/ 2147483647 w 606"/>
                <a:gd name="T19" fmla="*/ 2147483647 h 618"/>
                <a:gd name="T20" fmla="*/ 2147483647 w 606"/>
                <a:gd name="T21" fmla="*/ 2147483647 h 618"/>
                <a:gd name="T22" fmla="*/ 2147483647 w 606"/>
                <a:gd name="T23" fmla="*/ 2147483647 h 618"/>
                <a:gd name="T24" fmla="*/ 0 w 606"/>
                <a:gd name="T25" fmla="*/ 2147483647 h 618"/>
                <a:gd name="T26" fmla="*/ 2147483647 w 606"/>
                <a:gd name="T27" fmla="*/ 2147483647 h 618"/>
                <a:gd name="T28" fmla="*/ 2147483647 w 606"/>
                <a:gd name="T29" fmla="*/ 2147483647 h 618"/>
                <a:gd name="T30" fmla="*/ 2147483647 w 606"/>
                <a:gd name="T31" fmla="*/ 2147483647 h 618"/>
                <a:gd name="T32" fmla="*/ 2147483647 w 606"/>
                <a:gd name="T33" fmla="*/ 2147483647 h 618"/>
                <a:gd name="T34" fmla="*/ 2147483647 w 606"/>
                <a:gd name="T35" fmla="*/ 2147483647 h 618"/>
                <a:gd name="T36" fmla="*/ 2147483647 w 606"/>
                <a:gd name="T37" fmla="*/ 2147483647 h 618"/>
                <a:gd name="T38" fmla="*/ 2147483647 w 606"/>
                <a:gd name="T39" fmla="*/ 2147483647 h 618"/>
                <a:gd name="T40" fmla="*/ 2147483647 w 606"/>
                <a:gd name="T41" fmla="*/ 0 h 618"/>
                <a:gd name="T42" fmla="*/ 2147483647 w 606"/>
                <a:gd name="T43" fmla="*/ 2147483647 h 618"/>
                <a:gd name="T44" fmla="*/ 2147483647 w 606"/>
                <a:gd name="T45" fmla="*/ 2147483647 h 618"/>
                <a:gd name="T46" fmla="*/ 2147483647 w 606"/>
                <a:gd name="T47" fmla="*/ 2147483647 h 618"/>
                <a:gd name="T48" fmla="*/ 2147483647 w 606"/>
                <a:gd name="T49" fmla="*/ 2147483647 h 618"/>
                <a:gd name="T50" fmla="*/ 2147483647 w 606"/>
                <a:gd name="T51" fmla="*/ 2147483647 h 618"/>
                <a:gd name="T52" fmla="*/ 2147483647 w 606"/>
                <a:gd name="T53" fmla="*/ 2147483647 h 618"/>
                <a:gd name="T54" fmla="*/ 2147483647 w 606"/>
                <a:gd name="T55" fmla="*/ 2147483647 h 618"/>
                <a:gd name="T56" fmla="*/ 2147483647 w 606"/>
                <a:gd name="T57" fmla="*/ 2147483647 h 618"/>
                <a:gd name="T58" fmla="*/ 2147483647 w 606"/>
                <a:gd name="T59" fmla="*/ 2147483647 h 618"/>
                <a:gd name="T60" fmla="*/ 2147483647 w 606"/>
                <a:gd name="T61" fmla="*/ 2147483647 h 618"/>
                <a:gd name="T62" fmla="*/ 2147483647 w 606"/>
                <a:gd name="T63" fmla="*/ 2147483647 h 618"/>
                <a:gd name="T64" fmla="*/ 2147483647 w 606"/>
                <a:gd name="T65" fmla="*/ 2147483647 h 618"/>
                <a:gd name="T66" fmla="*/ 2147483647 w 606"/>
                <a:gd name="T67" fmla="*/ 2147483647 h 61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06"/>
                <a:gd name="T103" fmla="*/ 0 h 618"/>
                <a:gd name="T104" fmla="*/ 606 w 606"/>
                <a:gd name="T105" fmla="*/ 618 h 61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06" h="618">
                  <a:moveTo>
                    <a:pt x="547" y="617"/>
                  </a:moveTo>
                  <a:lnTo>
                    <a:pt x="454" y="578"/>
                  </a:lnTo>
                  <a:lnTo>
                    <a:pt x="370" y="538"/>
                  </a:lnTo>
                  <a:lnTo>
                    <a:pt x="297" y="496"/>
                  </a:lnTo>
                  <a:lnTo>
                    <a:pt x="232" y="454"/>
                  </a:lnTo>
                  <a:lnTo>
                    <a:pt x="176" y="411"/>
                  </a:lnTo>
                  <a:lnTo>
                    <a:pt x="129" y="369"/>
                  </a:lnTo>
                  <a:lnTo>
                    <a:pt x="89" y="327"/>
                  </a:lnTo>
                  <a:lnTo>
                    <a:pt x="58" y="286"/>
                  </a:lnTo>
                  <a:lnTo>
                    <a:pt x="33" y="246"/>
                  </a:lnTo>
                  <a:lnTo>
                    <a:pt x="16" y="208"/>
                  </a:lnTo>
                  <a:lnTo>
                    <a:pt x="5" y="172"/>
                  </a:lnTo>
                  <a:lnTo>
                    <a:pt x="0" y="138"/>
                  </a:lnTo>
                  <a:lnTo>
                    <a:pt x="1" y="107"/>
                  </a:lnTo>
                  <a:lnTo>
                    <a:pt x="8" y="79"/>
                  </a:lnTo>
                  <a:lnTo>
                    <a:pt x="19" y="55"/>
                  </a:lnTo>
                  <a:lnTo>
                    <a:pt x="35" y="35"/>
                  </a:lnTo>
                  <a:lnTo>
                    <a:pt x="55" y="19"/>
                  </a:lnTo>
                  <a:lnTo>
                    <a:pt x="79" y="7"/>
                  </a:lnTo>
                  <a:lnTo>
                    <a:pt x="106" y="1"/>
                  </a:lnTo>
                  <a:lnTo>
                    <a:pt x="137" y="0"/>
                  </a:lnTo>
                  <a:lnTo>
                    <a:pt x="170" y="6"/>
                  </a:lnTo>
                  <a:lnTo>
                    <a:pt x="206" y="17"/>
                  </a:lnTo>
                  <a:lnTo>
                    <a:pt x="244" y="35"/>
                  </a:lnTo>
                  <a:lnTo>
                    <a:pt x="283" y="60"/>
                  </a:lnTo>
                  <a:lnTo>
                    <a:pt x="323" y="93"/>
                  </a:lnTo>
                  <a:lnTo>
                    <a:pt x="364" y="133"/>
                  </a:lnTo>
                  <a:lnTo>
                    <a:pt x="405" y="182"/>
                  </a:lnTo>
                  <a:lnTo>
                    <a:pt x="447" y="239"/>
                  </a:lnTo>
                  <a:lnTo>
                    <a:pt x="487" y="305"/>
                  </a:lnTo>
                  <a:lnTo>
                    <a:pt x="528" y="380"/>
                  </a:lnTo>
                  <a:lnTo>
                    <a:pt x="567" y="465"/>
                  </a:lnTo>
                  <a:lnTo>
                    <a:pt x="605" y="561"/>
                  </a:lnTo>
                  <a:lnTo>
                    <a:pt x="547" y="61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9" name="Freeform 26">
              <a:extLst>
                <a:ext uri="{FF2B5EF4-FFF2-40B4-BE49-F238E27FC236}">
                  <a16:creationId xmlns:a16="http://schemas.microsoft.com/office/drawing/2014/main" id="{9E10BC10-C6F1-26CA-AEE4-23EA47D681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3000" y="3709988"/>
              <a:ext cx="1049338" cy="952500"/>
            </a:xfrm>
            <a:custGeom>
              <a:avLst/>
              <a:gdLst>
                <a:gd name="T0" fmla="*/ 2147483647 w 611"/>
                <a:gd name="T1" fmla="*/ 2147483647 h 600"/>
                <a:gd name="T2" fmla="*/ 2147483647 w 611"/>
                <a:gd name="T3" fmla="*/ 2147483647 h 600"/>
                <a:gd name="T4" fmla="*/ 2147483647 w 611"/>
                <a:gd name="T5" fmla="*/ 2147483647 h 600"/>
                <a:gd name="T6" fmla="*/ 2147483647 w 611"/>
                <a:gd name="T7" fmla="*/ 2147483647 h 600"/>
                <a:gd name="T8" fmla="*/ 2147483647 w 611"/>
                <a:gd name="T9" fmla="*/ 2147483647 h 600"/>
                <a:gd name="T10" fmla="*/ 2147483647 w 611"/>
                <a:gd name="T11" fmla="*/ 2147483647 h 600"/>
                <a:gd name="T12" fmla="*/ 2147483647 w 611"/>
                <a:gd name="T13" fmla="*/ 2147483647 h 600"/>
                <a:gd name="T14" fmla="*/ 2147483647 w 611"/>
                <a:gd name="T15" fmla="*/ 2147483647 h 600"/>
                <a:gd name="T16" fmla="*/ 2147483647 w 611"/>
                <a:gd name="T17" fmla="*/ 2147483647 h 600"/>
                <a:gd name="T18" fmla="*/ 2147483647 w 611"/>
                <a:gd name="T19" fmla="*/ 2147483647 h 600"/>
                <a:gd name="T20" fmla="*/ 2147483647 w 611"/>
                <a:gd name="T21" fmla="*/ 2147483647 h 600"/>
                <a:gd name="T22" fmla="*/ 2147483647 w 611"/>
                <a:gd name="T23" fmla="*/ 2147483647 h 600"/>
                <a:gd name="T24" fmla="*/ 2147483647 w 611"/>
                <a:gd name="T25" fmla="*/ 2147483647 h 600"/>
                <a:gd name="T26" fmla="*/ 2147483647 w 611"/>
                <a:gd name="T27" fmla="*/ 2147483647 h 600"/>
                <a:gd name="T28" fmla="*/ 2147483647 w 611"/>
                <a:gd name="T29" fmla="*/ 2147483647 h 600"/>
                <a:gd name="T30" fmla="*/ 2147483647 w 611"/>
                <a:gd name="T31" fmla="*/ 2147483647 h 600"/>
                <a:gd name="T32" fmla="*/ 2147483647 w 611"/>
                <a:gd name="T33" fmla="*/ 2147483647 h 600"/>
                <a:gd name="T34" fmla="*/ 2147483647 w 611"/>
                <a:gd name="T35" fmla="*/ 2147483647 h 600"/>
                <a:gd name="T36" fmla="*/ 2147483647 w 611"/>
                <a:gd name="T37" fmla="*/ 2147483647 h 600"/>
                <a:gd name="T38" fmla="*/ 2147483647 w 611"/>
                <a:gd name="T39" fmla="*/ 2147483647 h 600"/>
                <a:gd name="T40" fmla="*/ 0 w 611"/>
                <a:gd name="T41" fmla="*/ 2147483647 h 600"/>
                <a:gd name="T42" fmla="*/ 2147483647 w 611"/>
                <a:gd name="T43" fmla="*/ 2147483647 h 600"/>
                <a:gd name="T44" fmla="*/ 2147483647 w 611"/>
                <a:gd name="T45" fmla="*/ 2147483647 h 600"/>
                <a:gd name="T46" fmla="*/ 2147483647 w 611"/>
                <a:gd name="T47" fmla="*/ 2147483647 h 600"/>
                <a:gd name="T48" fmla="*/ 2147483647 w 611"/>
                <a:gd name="T49" fmla="*/ 2147483647 h 600"/>
                <a:gd name="T50" fmla="*/ 2147483647 w 611"/>
                <a:gd name="T51" fmla="*/ 2147483647 h 600"/>
                <a:gd name="T52" fmla="*/ 2147483647 w 611"/>
                <a:gd name="T53" fmla="*/ 2147483647 h 600"/>
                <a:gd name="T54" fmla="*/ 2147483647 w 611"/>
                <a:gd name="T55" fmla="*/ 2147483647 h 600"/>
                <a:gd name="T56" fmla="*/ 2147483647 w 611"/>
                <a:gd name="T57" fmla="*/ 2147483647 h 600"/>
                <a:gd name="T58" fmla="*/ 2147483647 w 611"/>
                <a:gd name="T59" fmla="*/ 2147483647 h 600"/>
                <a:gd name="T60" fmla="*/ 2147483647 w 611"/>
                <a:gd name="T61" fmla="*/ 2147483647 h 600"/>
                <a:gd name="T62" fmla="*/ 2147483647 w 611"/>
                <a:gd name="T63" fmla="*/ 2147483647 h 600"/>
                <a:gd name="T64" fmla="*/ 2147483647 w 611"/>
                <a:gd name="T65" fmla="*/ 0 h 600"/>
                <a:gd name="T66" fmla="*/ 2147483647 w 611"/>
                <a:gd name="T67" fmla="*/ 2147483647 h 60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11"/>
                <a:gd name="T103" fmla="*/ 0 h 600"/>
                <a:gd name="T104" fmla="*/ 611 w 611"/>
                <a:gd name="T105" fmla="*/ 600 h 60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11" h="600">
                  <a:moveTo>
                    <a:pt x="610" y="56"/>
                  </a:moveTo>
                  <a:lnTo>
                    <a:pt x="571" y="150"/>
                  </a:lnTo>
                  <a:lnTo>
                    <a:pt x="532" y="232"/>
                  </a:lnTo>
                  <a:lnTo>
                    <a:pt x="490" y="305"/>
                  </a:lnTo>
                  <a:lnTo>
                    <a:pt x="449" y="369"/>
                  </a:lnTo>
                  <a:lnTo>
                    <a:pt x="406" y="425"/>
                  </a:lnTo>
                  <a:lnTo>
                    <a:pt x="364" y="471"/>
                  </a:lnTo>
                  <a:lnTo>
                    <a:pt x="323" y="511"/>
                  </a:lnTo>
                  <a:lnTo>
                    <a:pt x="282" y="542"/>
                  </a:lnTo>
                  <a:lnTo>
                    <a:pt x="243" y="566"/>
                  </a:lnTo>
                  <a:lnTo>
                    <a:pt x="205" y="583"/>
                  </a:lnTo>
                  <a:lnTo>
                    <a:pt x="169" y="594"/>
                  </a:lnTo>
                  <a:lnTo>
                    <a:pt x="136" y="599"/>
                  </a:lnTo>
                  <a:lnTo>
                    <a:pt x="105" y="598"/>
                  </a:lnTo>
                  <a:lnTo>
                    <a:pt x="77" y="592"/>
                  </a:lnTo>
                  <a:lnTo>
                    <a:pt x="53" y="581"/>
                  </a:lnTo>
                  <a:lnTo>
                    <a:pt x="34" y="564"/>
                  </a:lnTo>
                  <a:lnTo>
                    <a:pt x="18" y="545"/>
                  </a:lnTo>
                  <a:lnTo>
                    <a:pt x="7" y="521"/>
                  </a:lnTo>
                  <a:lnTo>
                    <a:pt x="1" y="493"/>
                  </a:lnTo>
                  <a:lnTo>
                    <a:pt x="0" y="463"/>
                  </a:lnTo>
                  <a:lnTo>
                    <a:pt x="5" y="430"/>
                  </a:lnTo>
                  <a:lnTo>
                    <a:pt x="16" y="395"/>
                  </a:lnTo>
                  <a:lnTo>
                    <a:pt x="34" y="357"/>
                  </a:lnTo>
                  <a:lnTo>
                    <a:pt x="58" y="320"/>
                  </a:lnTo>
                  <a:lnTo>
                    <a:pt x="91" y="279"/>
                  </a:lnTo>
                  <a:lnTo>
                    <a:pt x="131" y="239"/>
                  </a:lnTo>
                  <a:lnTo>
                    <a:pt x="179" y="198"/>
                  </a:lnTo>
                  <a:lnTo>
                    <a:pt x="236" y="156"/>
                  </a:lnTo>
                  <a:lnTo>
                    <a:pt x="300" y="116"/>
                  </a:lnTo>
                  <a:lnTo>
                    <a:pt x="375" y="76"/>
                  </a:lnTo>
                  <a:lnTo>
                    <a:pt x="459" y="38"/>
                  </a:lnTo>
                  <a:lnTo>
                    <a:pt x="554" y="0"/>
                  </a:lnTo>
                  <a:lnTo>
                    <a:pt x="610" y="56"/>
                  </a:lnTo>
                </a:path>
              </a:pathLst>
            </a:custGeom>
            <a:gradFill rotWithShape="0">
              <a:gsLst>
                <a:gs pos="0">
                  <a:srgbClr val="CC0000"/>
                </a:gs>
                <a:gs pos="100000">
                  <a:srgbClr val="B70000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40" name="Freeform 27">
              <a:extLst>
                <a:ext uri="{FF2B5EF4-FFF2-40B4-BE49-F238E27FC236}">
                  <a16:creationId xmlns:a16="http://schemas.microsoft.com/office/drawing/2014/main" id="{52F6939E-212F-0488-AA28-0657CA61E1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3000" y="3709988"/>
              <a:ext cx="1060450" cy="962025"/>
            </a:xfrm>
            <a:custGeom>
              <a:avLst/>
              <a:gdLst>
                <a:gd name="T0" fmla="*/ 2147483647 w 617"/>
                <a:gd name="T1" fmla="*/ 2147483647 h 606"/>
                <a:gd name="T2" fmla="*/ 2147483647 w 617"/>
                <a:gd name="T3" fmla="*/ 2147483647 h 606"/>
                <a:gd name="T4" fmla="*/ 2147483647 w 617"/>
                <a:gd name="T5" fmla="*/ 2147483647 h 606"/>
                <a:gd name="T6" fmla="*/ 2147483647 w 617"/>
                <a:gd name="T7" fmla="*/ 2147483647 h 606"/>
                <a:gd name="T8" fmla="*/ 2147483647 w 617"/>
                <a:gd name="T9" fmla="*/ 2147483647 h 606"/>
                <a:gd name="T10" fmla="*/ 2147483647 w 617"/>
                <a:gd name="T11" fmla="*/ 2147483647 h 606"/>
                <a:gd name="T12" fmla="*/ 2147483647 w 617"/>
                <a:gd name="T13" fmla="*/ 2147483647 h 606"/>
                <a:gd name="T14" fmla="*/ 2147483647 w 617"/>
                <a:gd name="T15" fmla="*/ 2147483647 h 606"/>
                <a:gd name="T16" fmla="*/ 2147483647 w 617"/>
                <a:gd name="T17" fmla="*/ 2147483647 h 606"/>
                <a:gd name="T18" fmla="*/ 2147483647 w 617"/>
                <a:gd name="T19" fmla="*/ 2147483647 h 606"/>
                <a:gd name="T20" fmla="*/ 2147483647 w 617"/>
                <a:gd name="T21" fmla="*/ 2147483647 h 606"/>
                <a:gd name="T22" fmla="*/ 2147483647 w 617"/>
                <a:gd name="T23" fmla="*/ 2147483647 h 606"/>
                <a:gd name="T24" fmla="*/ 2147483647 w 617"/>
                <a:gd name="T25" fmla="*/ 2147483647 h 606"/>
                <a:gd name="T26" fmla="*/ 2147483647 w 617"/>
                <a:gd name="T27" fmla="*/ 2147483647 h 606"/>
                <a:gd name="T28" fmla="*/ 2147483647 w 617"/>
                <a:gd name="T29" fmla="*/ 2147483647 h 606"/>
                <a:gd name="T30" fmla="*/ 2147483647 w 617"/>
                <a:gd name="T31" fmla="*/ 2147483647 h 606"/>
                <a:gd name="T32" fmla="*/ 2147483647 w 617"/>
                <a:gd name="T33" fmla="*/ 2147483647 h 606"/>
                <a:gd name="T34" fmla="*/ 2147483647 w 617"/>
                <a:gd name="T35" fmla="*/ 2147483647 h 606"/>
                <a:gd name="T36" fmla="*/ 2147483647 w 617"/>
                <a:gd name="T37" fmla="*/ 2147483647 h 606"/>
                <a:gd name="T38" fmla="*/ 2147483647 w 617"/>
                <a:gd name="T39" fmla="*/ 2147483647 h 606"/>
                <a:gd name="T40" fmla="*/ 0 w 617"/>
                <a:gd name="T41" fmla="*/ 2147483647 h 606"/>
                <a:gd name="T42" fmla="*/ 2147483647 w 617"/>
                <a:gd name="T43" fmla="*/ 2147483647 h 606"/>
                <a:gd name="T44" fmla="*/ 2147483647 w 617"/>
                <a:gd name="T45" fmla="*/ 2147483647 h 606"/>
                <a:gd name="T46" fmla="*/ 2147483647 w 617"/>
                <a:gd name="T47" fmla="*/ 2147483647 h 606"/>
                <a:gd name="T48" fmla="*/ 2147483647 w 617"/>
                <a:gd name="T49" fmla="*/ 2147483647 h 606"/>
                <a:gd name="T50" fmla="*/ 2147483647 w 617"/>
                <a:gd name="T51" fmla="*/ 2147483647 h 606"/>
                <a:gd name="T52" fmla="*/ 2147483647 w 617"/>
                <a:gd name="T53" fmla="*/ 2147483647 h 606"/>
                <a:gd name="T54" fmla="*/ 2147483647 w 617"/>
                <a:gd name="T55" fmla="*/ 2147483647 h 606"/>
                <a:gd name="T56" fmla="*/ 2147483647 w 617"/>
                <a:gd name="T57" fmla="*/ 2147483647 h 606"/>
                <a:gd name="T58" fmla="*/ 2147483647 w 617"/>
                <a:gd name="T59" fmla="*/ 2147483647 h 606"/>
                <a:gd name="T60" fmla="*/ 2147483647 w 617"/>
                <a:gd name="T61" fmla="*/ 2147483647 h 606"/>
                <a:gd name="T62" fmla="*/ 2147483647 w 617"/>
                <a:gd name="T63" fmla="*/ 2147483647 h 606"/>
                <a:gd name="T64" fmla="*/ 2147483647 w 617"/>
                <a:gd name="T65" fmla="*/ 0 h 606"/>
                <a:gd name="T66" fmla="*/ 2147483647 w 617"/>
                <a:gd name="T67" fmla="*/ 2147483647 h 60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17"/>
                <a:gd name="T103" fmla="*/ 0 h 606"/>
                <a:gd name="T104" fmla="*/ 617 w 617"/>
                <a:gd name="T105" fmla="*/ 606 h 60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17" h="606">
                  <a:moveTo>
                    <a:pt x="616" y="57"/>
                  </a:moveTo>
                  <a:lnTo>
                    <a:pt x="577" y="151"/>
                  </a:lnTo>
                  <a:lnTo>
                    <a:pt x="537" y="234"/>
                  </a:lnTo>
                  <a:lnTo>
                    <a:pt x="495" y="308"/>
                  </a:lnTo>
                  <a:lnTo>
                    <a:pt x="453" y="373"/>
                  </a:lnTo>
                  <a:lnTo>
                    <a:pt x="410" y="429"/>
                  </a:lnTo>
                  <a:lnTo>
                    <a:pt x="368" y="476"/>
                  </a:lnTo>
                  <a:lnTo>
                    <a:pt x="326" y="516"/>
                  </a:lnTo>
                  <a:lnTo>
                    <a:pt x="285" y="547"/>
                  </a:lnTo>
                  <a:lnTo>
                    <a:pt x="245" y="572"/>
                  </a:lnTo>
                  <a:lnTo>
                    <a:pt x="207" y="589"/>
                  </a:lnTo>
                  <a:lnTo>
                    <a:pt x="171" y="600"/>
                  </a:lnTo>
                  <a:lnTo>
                    <a:pt x="137" y="605"/>
                  </a:lnTo>
                  <a:lnTo>
                    <a:pt x="106" y="604"/>
                  </a:lnTo>
                  <a:lnTo>
                    <a:pt x="78" y="598"/>
                  </a:lnTo>
                  <a:lnTo>
                    <a:pt x="54" y="587"/>
                  </a:lnTo>
                  <a:lnTo>
                    <a:pt x="34" y="570"/>
                  </a:lnTo>
                  <a:lnTo>
                    <a:pt x="18" y="550"/>
                  </a:lnTo>
                  <a:lnTo>
                    <a:pt x="7" y="526"/>
                  </a:lnTo>
                  <a:lnTo>
                    <a:pt x="1" y="498"/>
                  </a:lnTo>
                  <a:lnTo>
                    <a:pt x="0" y="468"/>
                  </a:lnTo>
                  <a:lnTo>
                    <a:pt x="5" y="434"/>
                  </a:lnTo>
                  <a:lnTo>
                    <a:pt x="16" y="399"/>
                  </a:lnTo>
                  <a:lnTo>
                    <a:pt x="34" y="361"/>
                  </a:lnTo>
                  <a:lnTo>
                    <a:pt x="59" y="323"/>
                  </a:lnTo>
                  <a:lnTo>
                    <a:pt x="92" y="282"/>
                  </a:lnTo>
                  <a:lnTo>
                    <a:pt x="132" y="241"/>
                  </a:lnTo>
                  <a:lnTo>
                    <a:pt x="181" y="200"/>
                  </a:lnTo>
                  <a:lnTo>
                    <a:pt x="238" y="158"/>
                  </a:lnTo>
                  <a:lnTo>
                    <a:pt x="303" y="117"/>
                  </a:lnTo>
                  <a:lnTo>
                    <a:pt x="379" y="77"/>
                  </a:lnTo>
                  <a:lnTo>
                    <a:pt x="464" y="38"/>
                  </a:lnTo>
                  <a:lnTo>
                    <a:pt x="559" y="0"/>
                  </a:lnTo>
                  <a:lnTo>
                    <a:pt x="616" y="5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41" name="Freeform 28">
              <a:extLst>
                <a:ext uri="{FF2B5EF4-FFF2-40B4-BE49-F238E27FC236}">
                  <a16:creationId xmlns:a16="http://schemas.microsoft.com/office/drawing/2014/main" id="{E47FB638-2EBE-2ED7-BEC8-A0EF04486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7388" y="3317875"/>
              <a:ext cx="639762" cy="588963"/>
            </a:xfrm>
            <a:custGeom>
              <a:avLst/>
              <a:gdLst>
                <a:gd name="T0" fmla="*/ 2147483647 w 372"/>
                <a:gd name="T1" fmla="*/ 2147483647 h 371"/>
                <a:gd name="T2" fmla="*/ 2147483647 w 372"/>
                <a:gd name="T3" fmla="*/ 2147483647 h 371"/>
                <a:gd name="T4" fmla="*/ 2147483647 w 372"/>
                <a:gd name="T5" fmla="*/ 2147483647 h 371"/>
                <a:gd name="T6" fmla="*/ 2147483647 w 372"/>
                <a:gd name="T7" fmla="*/ 2147483647 h 371"/>
                <a:gd name="T8" fmla="*/ 2147483647 w 372"/>
                <a:gd name="T9" fmla="*/ 2147483647 h 371"/>
                <a:gd name="T10" fmla="*/ 2147483647 w 372"/>
                <a:gd name="T11" fmla="*/ 2147483647 h 371"/>
                <a:gd name="T12" fmla="*/ 2147483647 w 372"/>
                <a:gd name="T13" fmla="*/ 2147483647 h 371"/>
                <a:gd name="T14" fmla="*/ 2147483647 w 372"/>
                <a:gd name="T15" fmla="*/ 2147483647 h 371"/>
                <a:gd name="T16" fmla="*/ 2147483647 w 372"/>
                <a:gd name="T17" fmla="*/ 2147483647 h 371"/>
                <a:gd name="T18" fmla="*/ 2147483647 w 372"/>
                <a:gd name="T19" fmla="*/ 2147483647 h 371"/>
                <a:gd name="T20" fmla="*/ 2147483647 w 372"/>
                <a:gd name="T21" fmla="*/ 2147483647 h 371"/>
                <a:gd name="T22" fmla="*/ 2147483647 w 372"/>
                <a:gd name="T23" fmla="*/ 2147483647 h 371"/>
                <a:gd name="T24" fmla="*/ 2147483647 w 372"/>
                <a:gd name="T25" fmla="*/ 2147483647 h 371"/>
                <a:gd name="T26" fmla="*/ 2147483647 w 372"/>
                <a:gd name="T27" fmla="*/ 2147483647 h 371"/>
                <a:gd name="T28" fmla="*/ 2147483647 w 372"/>
                <a:gd name="T29" fmla="*/ 2147483647 h 371"/>
                <a:gd name="T30" fmla="*/ 2147483647 w 372"/>
                <a:gd name="T31" fmla="*/ 2147483647 h 371"/>
                <a:gd name="T32" fmla="*/ 2147483647 w 372"/>
                <a:gd name="T33" fmla="*/ 2147483647 h 371"/>
                <a:gd name="T34" fmla="*/ 2147483647 w 372"/>
                <a:gd name="T35" fmla="*/ 2147483647 h 371"/>
                <a:gd name="T36" fmla="*/ 2147483647 w 372"/>
                <a:gd name="T37" fmla="*/ 2147483647 h 371"/>
                <a:gd name="T38" fmla="*/ 2147483647 w 372"/>
                <a:gd name="T39" fmla="*/ 2147483647 h 371"/>
                <a:gd name="T40" fmla="*/ 2147483647 w 372"/>
                <a:gd name="T41" fmla="*/ 2147483647 h 371"/>
                <a:gd name="T42" fmla="*/ 2147483647 w 372"/>
                <a:gd name="T43" fmla="*/ 2147483647 h 371"/>
                <a:gd name="T44" fmla="*/ 2147483647 w 372"/>
                <a:gd name="T45" fmla="*/ 2147483647 h 371"/>
                <a:gd name="T46" fmla="*/ 0 w 372"/>
                <a:gd name="T47" fmla="*/ 2147483647 h 371"/>
                <a:gd name="T48" fmla="*/ 2147483647 w 372"/>
                <a:gd name="T49" fmla="*/ 2147483647 h 371"/>
                <a:gd name="T50" fmla="*/ 2147483647 w 372"/>
                <a:gd name="T51" fmla="*/ 2147483647 h 371"/>
                <a:gd name="T52" fmla="*/ 2147483647 w 372"/>
                <a:gd name="T53" fmla="*/ 2147483647 h 371"/>
                <a:gd name="T54" fmla="*/ 2147483647 w 372"/>
                <a:gd name="T55" fmla="*/ 2147483647 h 371"/>
                <a:gd name="T56" fmla="*/ 2147483647 w 372"/>
                <a:gd name="T57" fmla="*/ 2147483647 h 371"/>
                <a:gd name="T58" fmla="*/ 2147483647 w 372"/>
                <a:gd name="T59" fmla="*/ 2147483647 h 371"/>
                <a:gd name="T60" fmla="*/ 2147483647 w 372"/>
                <a:gd name="T61" fmla="*/ 2147483647 h 371"/>
                <a:gd name="T62" fmla="*/ 2147483647 w 372"/>
                <a:gd name="T63" fmla="*/ 0 h 37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72"/>
                <a:gd name="T97" fmla="*/ 0 h 371"/>
                <a:gd name="T98" fmla="*/ 372 w 372"/>
                <a:gd name="T99" fmla="*/ 371 h 37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72" h="371">
                  <a:moveTo>
                    <a:pt x="195" y="0"/>
                  </a:moveTo>
                  <a:lnTo>
                    <a:pt x="214" y="1"/>
                  </a:lnTo>
                  <a:lnTo>
                    <a:pt x="232" y="5"/>
                  </a:lnTo>
                  <a:lnTo>
                    <a:pt x="249" y="11"/>
                  </a:lnTo>
                  <a:lnTo>
                    <a:pt x="266" y="18"/>
                  </a:lnTo>
                  <a:lnTo>
                    <a:pt x="281" y="26"/>
                  </a:lnTo>
                  <a:lnTo>
                    <a:pt x="296" y="36"/>
                  </a:lnTo>
                  <a:lnTo>
                    <a:pt x="310" y="47"/>
                  </a:lnTo>
                  <a:lnTo>
                    <a:pt x="323" y="60"/>
                  </a:lnTo>
                  <a:lnTo>
                    <a:pt x="334" y="74"/>
                  </a:lnTo>
                  <a:lnTo>
                    <a:pt x="343" y="89"/>
                  </a:lnTo>
                  <a:lnTo>
                    <a:pt x="352" y="104"/>
                  </a:lnTo>
                  <a:lnTo>
                    <a:pt x="359" y="121"/>
                  </a:lnTo>
                  <a:lnTo>
                    <a:pt x="365" y="138"/>
                  </a:lnTo>
                  <a:lnTo>
                    <a:pt x="369" y="155"/>
                  </a:lnTo>
                  <a:lnTo>
                    <a:pt x="371" y="174"/>
                  </a:lnTo>
                  <a:lnTo>
                    <a:pt x="371" y="193"/>
                  </a:lnTo>
                  <a:lnTo>
                    <a:pt x="369" y="212"/>
                  </a:lnTo>
                  <a:lnTo>
                    <a:pt x="365" y="230"/>
                  </a:lnTo>
                  <a:lnTo>
                    <a:pt x="360" y="248"/>
                  </a:lnTo>
                  <a:lnTo>
                    <a:pt x="352" y="265"/>
                  </a:lnTo>
                  <a:lnTo>
                    <a:pt x="344" y="280"/>
                  </a:lnTo>
                  <a:lnTo>
                    <a:pt x="335" y="295"/>
                  </a:lnTo>
                  <a:lnTo>
                    <a:pt x="323" y="309"/>
                  </a:lnTo>
                  <a:lnTo>
                    <a:pt x="311" y="322"/>
                  </a:lnTo>
                  <a:lnTo>
                    <a:pt x="296" y="333"/>
                  </a:lnTo>
                  <a:lnTo>
                    <a:pt x="282" y="342"/>
                  </a:lnTo>
                  <a:lnTo>
                    <a:pt x="267" y="351"/>
                  </a:lnTo>
                  <a:lnTo>
                    <a:pt x="250" y="358"/>
                  </a:lnTo>
                  <a:lnTo>
                    <a:pt x="232" y="364"/>
                  </a:lnTo>
                  <a:lnTo>
                    <a:pt x="215" y="368"/>
                  </a:lnTo>
                  <a:lnTo>
                    <a:pt x="196" y="370"/>
                  </a:lnTo>
                  <a:lnTo>
                    <a:pt x="177" y="370"/>
                  </a:lnTo>
                  <a:lnTo>
                    <a:pt x="158" y="368"/>
                  </a:lnTo>
                  <a:lnTo>
                    <a:pt x="140" y="364"/>
                  </a:lnTo>
                  <a:lnTo>
                    <a:pt x="123" y="359"/>
                  </a:lnTo>
                  <a:lnTo>
                    <a:pt x="106" y="352"/>
                  </a:lnTo>
                  <a:lnTo>
                    <a:pt x="90" y="343"/>
                  </a:lnTo>
                  <a:lnTo>
                    <a:pt x="75" y="334"/>
                  </a:lnTo>
                  <a:lnTo>
                    <a:pt x="62" y="322"/>
                  </a:lnTo>
                  <a:lnTo>
                    <a:pt x="49" y="310"/>
                  </a:lnTo>
                  <a:lnTo>
                    <a:pt x="37" y="296"/>
                  </a:lnTo>
                  <a:lnTo>
                    <a:pt x="28" y="281"/>
                  </a:lnTo>
                  <a:lnTo>
                    <a:pt x="19" y="266"/>
                  </a:lnTo>
                  <a:lnTo>
                    <a:pt x="12" y="249"/>
                  </a:lnTo>
                  <a:lnTo>
                    <a:pt x="6" y="231"/>
                  </a:lnTo>
                  <a:lnTo>
                    <a:pt x="3" y="214"/>
                  </a:lnTo>
                  <a:lnTo>
                    <a:pt x="0" y="195"/>
                  </a:lnTo>
                  <a:lnTo>
                    <a:pt x="0" y="176"/>
                  </a:lnTo>
                  <a:lnTo>
                    <a:pt x="3" y="157"/>
                  </a:lnTo>
                  <a:lnTo>
                    <a:pt x="6" y="139"/>
                  </a:lnTo>
                  <a:lnTo>
                    <a:pt x="12" y="122"/>
                  </a:lnTo>
                  <a:lnTo>
                    <a:pt x="19" y="104"/>
                  </a:lnTo>
                  <a:lnTo>
                    <a:pt x="28" y="89"/>
                  </a:lnTo>
                  <a:lnTo>
                    <a:pt x="37" y="74"/>
                  </a:lnTo>
                  <a:lnTo>
                    <a:pt x="49" y="60"/>
                  </a:lnTo>
                  <a:lnTo>
                    <a:pt x="62" y="47"/>
                  </a:lnTo>
                  <a:lnTo>
                    <a:pt x="75" y="36"/>
                  </a:lnTo>
                  <a:lnTo>
                    <a:pt x="90" y="27"/>
                  </a:lnTo>
                  <a:lnTo>
                    <a:pt x="105" y="18"/>
                  </a:lnTo>
                  <a:lnTo>
                    <a:pt x="122" y="11"/>
                  </a:lnTo>
                  <a:lnTo>
                    <a:pt x="140" y="6"/>
                  </a:lnTo>
                  <a:lnTo>
                    <a:pt x="157" y="2"/>
                  </a:lnTo>
                  <a:lnTo>
                    <a:pt x="176" y="0"/>
                  </a:lnTo>
                  <a:lnTo>
                    <a:pt x="195" y="0"/>
                  </a:lnTo>
                </a:path>
              </a:pathLst>
            </a:custGeom>
            <a:gradFill rotWithShape="0">
              <a:gsLst>
                <a:gs pos="0">
                  <a:srgbClr val="442900"/>
                </a:gs>
                <a:gs pos="100000">
                  <a:srgbClr val="4C2E00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42" name="Freeform 29">
              <a:extLst>
                <a:ext uri="{FF2B5EF4-FFF2-40B4-BE49-F238E27FC236}">
                  <a16:creationId xmlns:a16="http://schemas.microsoft.com/office/drawing/2014/main" id="{36E4D03D-8835-C0AD-7564-C745F1AB82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7388" y="3317875"/>
              <a:ext cx="649287" cy="598488"/>
            </a:xfrm>
            <a:custGeom>
              <a:avLst/>
              <a:gdLst>
                <a:gd name="T0" fmla="*/ 2147483647 w 378"/>
                <a:gd name="T1" fmla="*/ 2147483647 h 377"/>
                <a:gd name="T2" fmla="*/ 2147483647 w 378"/>
                <a:gd name="T3" fmla="*/ 2147483647 h 377"/>
                <a:gd name="T4" fmla="*/ 2147483647 w 378"/>
                <a:gd name="T5" fmla="*/ 2147483647 h 377"/>
                <a:gd name="T6" fmla="*/ 2147483647 w 378"/>
                <a:gd name="T7" fmla="*/ 2147483647 h 377"/>
                <a:gd name="T8" fmla="*/ 2147483647 w 378"/>
                <a:gd name="T9" fmla="*/ 2147483647 h 377"/>
                <a:gd name="T10" fmla="*/ 2147483647 w 378"/>
                <a:gd name="T11" fmla="*/ 2147483647 h 377"/>
                <a:gd name="T12" fmla="*/ 2147483647 w 378"/>
                <a:gd name="T13" fmla="*/ 2147483647 h 377"/>
                <a:gd name="T14" fmla="*/ 2147483647 w 378"/>
                <a:gd name="T15" fmla="*/ 2147483647 h 377"/>
                <a:gd name="T16" fmla="*/ 2147483647 w 378"/>
                <a:gd name="T17" fmla="*/ 2147483647 h 377"/>
                <a:gd name="T18" fmla="*/ 2147483647 w 378"/>
                <a:gd name="T19" fmla="*/ 2147483647 h 377"/>
                <a:gd name="T20" fmla="*/ 2147483647 w 378"/>
                <a:gd name="T21" fmla="*/ 2147483647 h 377"/>
                <a:gd name="T22" fmla="*/ 2147483647 w 378"/>
                <a:gd name="T23" fmla="*/ 2147483647 h 377"/>
                <a:gd name="T24" fmla="*/ 2147483647 w 378"/>
                <a:gd name="T25" fmla="*/ 2147483647 h 377"/>
                <a:gd name="T26" fmla="*/ 2147483647 w 378"/>
                <a:gd name="T27" fmla="*/ 2147483647 h 377"/>
                <a:gd name="T28" fmla="*/ 2147483647 w 378"/>
                <a:gd name="T29" fmla="*/ 2147483647 h 377"/>
                <a:gd name="T30" fmla="*/ 2147483647 w 378"/>
                <a:gd name="T31" fmla="*/ 2147483647 h 377"/>
                <a:gd name="T32" fmla="*/ 2147483647 w 378"/>
                <a:gd name="T33" fmla="*/ 2147483647 h 377"/>
                <a:gd name="T34" fmla="*/ 2147483647 w 378"/>
                <a:gd name="T35" fmla="*/ 2147483647 h 377"/>
                <a:gd name="T36" fmla="*/ 2147483647 w 378"/>
                <a:gd name="T37" fmla="*/ 2147483647 h 377"/>
                <a:gd name="T38" fmla="*/ 2147483647 w 378"/>
                <a:gd name="T39" fmla="*/ 2147483647 h 377"/>
                <a:gd name="T40" fmla="*/ 2147483647 w 378"/>
                <a:gd name="T41" fmla="*/ 2147483647 h 377"/>
                <a:gd name="T42" fmla="*/ 2147483647 w 378"/>
                <a:gd name="T43" fmla="*/ 2147483647 h 377"/>
                <a:gd name="T44" fmla="*/ 2147483647 w 378"/>
                <a:gd name="T45" fmla="*/ 2147483647 h 377"/>
                <a:gd name="T46" fmla="*/ 0 w 378"/>
                <a:gd name="T47" fmla="*/ 2147483647 h 377"/>
                <a:gd name="T48" fmla="*/ 2147483647 w 378"/>
                <a:gd name="T49" fmla="*/ 2147483647 h 377"/>
                <a:gd name="T50" fmla="*/ 2147483647 w 378"/>
                <a:gd name="T51" fmla="*/ 2147483647 h 377"/>
                <a:gd name="T52" fmla="*/ 2147483647 w 378"/>
                <a:gd name="T53" fmla="*/ 2147483647 h 377"/>
                <a:gd name="T54" fmla="*/ 2147483647 w 378"/>
                <a:gd name="T55" fmla="*/ 2147483647 h 377"/>
                <a:gd name="T56" fmla="*/ 2147483647 w 378"/>
                <a:gd name="T57" fmla="*/ 2147483647 h 377"/>
                <a:gd name="T58" fmla="*/ 2147483647 w 378"/>
                <a:gd name="T59" fmla="*/ 2147483647 h 377"/>
                <a:gd name="T60" fmla="*/ 2147483647 w 378"/>
                <a:gd name="T61" fmla="*/ 2147483647 h 377"/>
                <a:gd name="T62" fmla="*/ 2147483647 w 378"/>
                <a:gd name="T63" fmla="*/ 0 h 37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78"/>
                <a:gd name="T97" fmla="*/ 0 h 377"/>
                <a:gd name="T98" fmla="*/ 378 w 378"/>
                <a:gd name="T99" fmla="*/ 377 h 37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78" h="377">
                  <a:moveTo>
                    <a:pt x="198" y="0"/>
                  </a:moveTo>
                  <a:lnTo>
                    <a:pt x="217" y="1"/>
                  </a:lnTo>
                  <a:lnTo>
                    <a:pt x="236" y="5"/>
                  </a:lnTo>
                  <a:lnTo>
                    <a:pt x="253" y="11"/>
                  </a:lnTo>
                  <a:lnTo>
                    <a:pt x="270" y="18"/>
                  </a:lnTo>
                  <a:lnTo>
                    <a:pt x="286" y="26"/>
                  </a:lnTo>
                  <a:lnTo>
                    <a:pt x="301" y="37"/>
                  </a:lnTo>
                  <a:lnTo>
                    <a:pt x="315" y="48"/>
                  </a:lnTo>
                  <a:lnTo>
                    <a:pt x="328" y="61"/>
                  </a:lnTo>
                  <a:lnTo>
                    <a:pt x="339" y="75"/>
                  </a:lnTo>
                  <a:lnTo>
                    <a:pt x="349" y="90"/>
                  </a:lnTo>
                  <a:lnTo>
                    <a:pt x="358" y="106"/>
                  </a:lnTo>
                  <a:lnTo>
                    <a:pt x="365" y="123"/>
                  </a:lnTo>
                  <a:lnTo>
                    <a:pt x="371" y="140"/>
                  </a:lnTo>
                  <a:lnTo>
                    <a:pt x="375" y="158"/>
                  </a:lnTo>
                  <a:lnTo>
                    <a:pt x="377" y="177"/>
                  </a:lnTo>
                  <a:lnTo>
                    <a:pt x="377" y="196"/>
                  </a:lnTo>
                  <a:lnTo>
                    <a:pt x="375" y="215"/>
                  </a:lnTo>
                  <a:lnTo>
                    <a:pt x="371" y="234"/>
                  </a:lnTo>
                  <a:lnTo>
                    <a:pt x="366" y="252"/>
                  </a:lnTo>
                  <a:lnTo>
                    <a:pt x="358" y="269"/>
                  </a:lnTo>
                  <a:lnTo>
                    <a:pt x="350" y="285"/>
                  </a:lnTo>
                  <a:lnTo>
                    <a:pt x="340" y="300"/>
                  </a:lnTo>
                  <a:lnTo>
                    <a:pt x="328" y="314"/>
                  </a:lnTo>
                  <a:lnTo>
                    <a:pt x="316" y="327"/>
                  </a:lnTo>
                  <a:lnTo>
                    <a:pt x="301" y="338"/>
                  </a:lnTo>
                  <a:lnTo>
                    <a:pt x="287" y="348"/>
                  </a:lnTo>
                  <a:lnTo>
                    <a:pt x="271" y="357"/>
                  </a:lnTo>
                  <a:lnTo>
                    <a:pt x="254" y="364"/>
                  </a:lnTo>
                  <a:lnTo>
                    <a:pt x="236" y="370"/>
                  </a:lnTo>
                  <a:lnTo>
                    <a:pt x="218" y="374"/>
                  </a:lnTo>
                  <a:lnTo>
                    <a:pt x="199" y="376"/>
                  </a:lnTo>
                  <a:lnTo>
                    <a:pt x="180" y="376"/>
                  </a:lnTo>
                  <a:lnTo>
                    <a:pt x="161" y="374"/>
                  </a:lnTo>
                  <a:lnTo>
                    <a:pt x="142" y="370"/>
                  </a:lnTo>
                  <a:lnTo>
                    <a:pt x="125" y="365"/>
                  </a:lnTo>
                  <a:lnTo>
                    <a:pt x="108" y="358"/>
                  </a:lnTo>
                  <a:lnTo>
                    <a:pt x="91" y="349"/>
                  </a:lnTo>
                  <a:lnTo>
                    <a:pt x="76" y="339"/>
                  </a:lnTo>
                  <a:lnTo>
                    <a:pt x="63" y="327"/>
                  </a:lnTo>
                  <a:lnTo>
                    <a:pt x="50" y="315"/>
                  </a:lnTo>
                  <a:lnTo>
                    <a:pt x="38" y="301"/>
                  </a:lnTo>
                  <a:lnTo>
                    <a:pt x="28" y="286"/>
                  </a:lnTo>
                  <a:lnTo>
                    <a:pt x="19" y="270"/>
                  </a:lnTo>
                  <a:lnTo>
                    <a:pt x="12" y="253"/>
                  </a:lnTo>
                  <a:lnTo>
                    <a:pt x="6" y="235"/>
                  </a:lnTo>
                  <a:lnTo>
                    <a:pt x="3" y="217"/>
                  </a:lnTo>
                  <a:lnTo>
                    <a:pt x="0" y="198"/>
                  </a:lnTo>
                  <a:lnTo>
                    <a:pt x="0" y="179"/>
                  </a:lnTo>
                  <a:lnTo>
                    <a:pt x="3" y="160"/>
                  </a:lnTo>
                  <a:lnTo>
                    <a:pt x="6" y="141"/>
                  </a:lnTo>
                  <a:lnTo>
                    <a:pt x="12" y="124"/>
                  </a:lnTo>
                  <a:lnTo>
                    <a:pt x="19" y="106"/>
                  </a:lnTo>
                  <a:lnTo>
                    <a:pt x="28" y="90"/>
                  </a:lnTo>
                  <a:lnTo>
                    <a:pt x="38" y="75"/>
                  </a:lnTo>
                  <a:lnTo>
                    <a:pt x="50" y="61"/>
                  </a:lnTo>
                  <a:lnTo>
                    <a:pt x="63" y="48"/>
                  </a:lnTo>
                  <a:lnTo>
                    <a:pt x="76" y="37"/>
                  </a:lnTo>
                  <a:lnTo>
                    <a:pt x="91" y="27"/>
                  </a:lnTo>
                  <a:lnTo>
                    <a:pt x="107" y="18"/>
                  </a:lnTo>
                  <a:lnTo>
                    <a:pt x="124" y="11"/>
                  </a:lnTo>
                  <a:lnTo>
                    <a:pt x="142" y="6"/>
                  </a:lnTo>
                  <a:lnTo>
                    <a:pt x="160" y="2"/>
                  </a:lnTo>
                  <a:lnTo>
                    <a:pt x="179" y="0"/>
                  </a:lnTo>
                  <a:lnTo>
                    <a:pt x="198" y="0"/>
                  </a:lnTo>
                </a:path>
              </a:pathLst>
            </a:cu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43" name="Rectangle 30">
              <a:extLst>
                <a:ext uri="{FF2B5EF4-FFF2-40B4-BE49-F238E27FC236}">
                  <a16:creationId xmlns:a16="http://schemas.microsoft.com/office/drawing/2014/main" id="{C7CE8381-A71D-D560-8364-81F786FCC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6588" y="3416300"/>
              <a:ext cx="631695" cy="311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kumimoji="0" lang="en-US" altLang="zh-TW" sz="1800" b="1">
                  <a:solidFill>
                    <a:schemeClr val="bg1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Core</a:t>
              </a:r>
            </a:p>
          </p:txBody>
        </p:sp>
        <p:sp>
          <p:nvSpPr>
            <p:cNvPr id="13344" name="Rectangle 31">
              <a:extLst>
                <a:ext uri="{FF2B5EF4-FFF2-40B4-BE49-F238E27FC236}">
                  <a16:creationId xmlns:a16="http://schemas.microsoft.com/office/drawing/2014/main" id="{90AB96E9-5930-DDEC-AF9E-6F59E2C3A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0813" y="1792288"/>
              <a:ext cx="1419169" cy="33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kumimoji="0" lang="en-US" altLang="zh-TW" sz="2000" b="1">
                  <a:solidFill>
                    <a:srgbClr val="0000B4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Information</a:t>
              </a:r>
            </a:p>
          </p:txBody>
        </p:sp>
        <p:sp>
          <p:nvSpPr>
            <p:cNvPr id="13345" name="Rectangle 32">
              <a:extLst>
                <a:ext uri="{FF2B5EF4-FFF2-40B4-BE49-F238E27FC236}">
                  <a16:creationId xmlns:a16="http://schemas.microsoft.com/office/drawing/2014/main" id="{1ABCFFDD-28FD-8E79-3AC9-6272C5748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3450" y="2522538"/>
              <a:ext cx="1560656" cy="33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kumimoji="0" lang="en-US" altLang="zh-TW" sz="2000" b="1">
                  <a:solidFill>
                    <a:srgbClr val="8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Consultation</a:t>
              </a:r>
            </a:p>
          </p:txBody>
        </p:sp>
        <p:sp>
          <p:nvSpPr>
            <p:cNvPr id="13346" name="Rectangle 33">
              <a:extLst>
                <a:ext uri="{FF2B5EF4-FFF2-40B4-BE49-F238E27FC236}">
                  <a16:creationId xmlns:a16="http://schemas.microsoft.com/office/drawing/2014/main" id="{1A5D19C0-3317-FBE2-136A-EBC1C091A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6200" y="3436938"/>
              <a:ext cx="1580837" cy="33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kumimoji="0" lang="en-US" altLang="zh-TW" sz="2000" b="1">
                  <a:solidFill>
                    <a:srgbClr val="0000B4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Order-Taking</a:t>
              </a:r>
            </a:p>
          </p:txBody>
        </p:sp>
        <p:sp>
          <p:nvSpPr>
            <p:cNvPr id="13347" name="Rectangle 34">
              <a:extLst>
                <a:ext uri="{FF2B5EF4-FFF2-40B4-BE49-F238E27FC236}">
                  <a16:creationId xmlns:a16="http://schemas.microsoft.com/office/drawing/2014/main" id="{3B82576C-FB6B-1E7E-DC8E-12FF91685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3950" y="4427538"/>
              <a:ext cx="1330560" cy="33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kumimoji="0" lang="en-US" altLang="zh-TW" sz="2000" b="1">
                  <a:solidFill>
                    <a:srgbClr val="8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Hospitality</a:t>
              </a:r>
            </a:p>
          </p:txBody>
        </p:sp>
        <p:sp>
          <p:nvSpPr>
            <p:cNvPr id="13348" name="Rectangle 35">
              <a:extLst>
                <a:ext uri="{FF2B5EF4-FFF2-40B4-BE49-F238E27FC236}">
                  <a16:creationId xmlns:a16="http://schemas.microsoft.com/office/drawing/2014/main" id="{8BBCB1A0-B713-762A-F02A-4A190530D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1550" y="2522538"/>
              <a:ext cx="1116185" cy="33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kumimoji="0" lang="en-US" altLang="zh-TW" sz="2000" b="1">
                  <a:solidFill>
                    <a:srgbClr val="0000B4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Payment</a:t>
              </a:r>
            </a:p>
          </p:txBody>
        </p:sp>
        <p:sp>
          <p:nvSpPr>
            <p:cNvPr id="13349" name="Rectangle 36">
              <a:extLst>
                <a:ext uri="{FF2B5EF4-FFF2-40B4-BE49-F238E27FC236}">
                  <a16:creationId xmlns:a16="http://schemas.microsoft.com/office/drawing/2014/main" id="{FD15651C-2BE0-AA7C-EEAE-B035A5843B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8988" y="3436938"/>
              <a:ext cx="860363" cy="33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kumimoji="0" lang="en-US" altLang="zh-TW" sz="2000" b="1">
                  <a:solidFill>
                    <a:srgbClr val="0000B4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Billing</a:t>
              </a:r>
            </a:p>
          </p:txBody>
        </p:sp>
        <p:sp>
          <p:nvSpPr>
            <p:cNvPr id="13350" name="Rectangle 37">
              <a:extLst>
                <a:ext uri="{FF2B5EF4-FFF2-40B4-BE49-F238E27FC236}">
                  <a16:creationId xmlns:a16="http://schemas.microsoft.com/office/drawing/2014/main" id="{9A2C413B-2701-F29D-4233-3ADB8807F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5338" y="4427538"/>
              <a:ext cx="1383439" cy="33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kumimoji="0" lang="en-US" altLang="zh-TW" sz="2000" b="1">
                  <a:solidFill>
                    <a:srgbClr val="8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Exceptions</a:t>
              </a:r>
            </a:p>
          </p:txBody>
        </p:sp>
        <p:sp>
          <p:nvSpPr>
            <p:cNvPr id="13351" name="Rectangle 38">
              <a:extLst>
                <a:ext uri="{FF2B5EF4-FFF2-40B4-BE49-F238E27FC236}">
                  <a16:creationId xmlns:a16="http://schemas.microsoft.com/office/drawing/2014/main" id="{1D63F374-965C-0CD8-F917-B8B1A6B5A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3188" y="5157788"/>
              <a:ext cx="1510636" cy="33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kumimoji="0" lang="en-US" altLang="zh-TW" sz="2000" b="1">
                  <a:solidFill>
                    <a:srgbClr val="8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Safekeeping</a:t>
              </a:r>
            </a:p>
          </p:txBody>
        </p:sp>
        <p:sp>
          <p:nvSpPr>
            <p:cNvPr id="13352" name="Text Box 40">
              <a:extLst>
                <a:ext uri="{FF2B5EF4-FFF2-40B4-BE49-F238E27FC236}">
                  <a16:creationId xmlns:a16="http://schemas.microsoft.com/office/drawing/2014/main" id="{9F273813-CAAC-2AFF-2A35-8370B8BBDC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69197" y="5380084"/>
              <a:ext cx="3955948" cy="913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pPr algn="r"/>
              <a:r>
                <a:rPr kumimoji="0" lang="en-US" altLang="zh-TW" sz="2400" b="1">
                  <a:solidFill>
                    <a:srgbClr val="8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         </a:t>
              </a:r>
              <a:r>
                <a:rPr kumimoji="0" lang="zh-TW" altLang="en-US" sz="2400" b="1">
                  <a:solidFill>
                    <a:srgbClr val="8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   </a:t>
              </a:r>
              <a:r>
                <a:rPr kumimoji="0" lang="en-US" altLang="zh-TW" sz="2400">
                  <a:solidFill>
                    <a:srgbClr val="8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1.</a:t>
              </a:r>
              <a:r>
                <a:rPr kumimoji="0" lang="en-US" altLang="zh-TW" sz="2400" b="1">
                  <a:solidFill>
                    <a:srgbClr val="8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kumimoji="0" lang="en-US" altLang="zh-TW" sz="2400">
                  <a:solidFill>
                    <a:srgbClr val="00009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Facilitating elements </a:t>
              </a:r>
            </a:p>
            <a:p>
              <a:pPr algn="r"/>
              <a:r>
                <a:rPr kumimoji="0" lang="zh-TW" altLang="en-US" sz="2400">
                  <a:solidFill>
                    <a:srgbClr val="00009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kumimoji="0" lang="en-US" altLang="zh-TW" sz="2400">
                  <a:solidFill>
                    <a:srgbClr val="8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2. Enhancing elements</a:t>
              </a:r>
            </a:p>
            <a:p>
              <a:pPr algn="r"/>
              <a:r>
                <a:rPr kumimoji="0" lang="en-US" altLang="zh-TW" sz="1600">
                  <a:solidFill>
                    <a:srgbClr val="8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</a:rPr>
                <a:t>            </a:t>
              </a:r>
              <a:endParaRPr kumimoji="0" lang="en-US" altLang="zh-TW" sz="1600">
                <a:solidFill>
                  <a:srgbClr val="00009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3353" name="Text Box 41">
              <a:extLst>
                <a:ext uri="{FF2B5EF4-FFF2-40B4-BE49-F238E27FC236}">
                  <a16:creationId xmlns:a16="http://schemas.microsoft.com/office/drawing/2014/main" id="{7DA8F084-78BA-C688-0826-83917344E5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2650" y="5446713"/>
              <a:ext cx="1484313" cy="261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endParaRPr kumimoji="0" lang="en-US" altLang="zh-TW" sz="1400" b="1" i="1">
                <a:solidFill>
                  <a:srgbClr val="500093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576CD6B-628C-7958-57FC-A8E761E71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1" y="228600"/>
            <a:ext cx="9220200" cy="838200"/>
          </a:xfrm>
          <a:ln/>
        </p:spPr>
        <p:txBody>
          <a:bodyPr>
            <a:normAutofit fontScale="90000"/>
          </a:bodyPr>
          <a:lstStyle/>
          <a:p>
            <a:r>
              <a:rPr altLang="zh-TW">
                <a:ea typeface="Helvetica" panose="020B0604020202020204" pitchFamily="34" charset="0"/>
              </a:rPr>
              <a:t>1. Facilitating Services – Information, </a:t>
            </a:r>
            <a:br>
              <a:rPr altLang="zh-TW">
                <a:ea typeface="Helvetica" panose="020B0604020202020204" pitchFamily="34" charset="0"/>
              </a:rPr>
            </a:br>
            <a:r>
              <a:rPr altLang="zh-TW">
                <a:ea typeface="Helvetica" panose="020B0604020202020204" pitchFamily="34" charset="0"/>
              </a:rPr>
              <a:t>    Airlines, Amazon, RFID</a:t>
            </a:r>
          </a:p>
        </p:txBody>
      </p:sp>
      <p:pic>
        <p:nvPicPr>
          <p:cNvPr id="14339" name="Picture 4">
            <a:extLst>
              <a:ext uri="{FF2B5EF4-FFF2-40B4-BE49-F238E27FC236}">
                <a16:creationId xmlns:a16="http://schemas.microsoft.com/office/drawing/2014/main" id="{20424763-8D4E-53A7-C510-678CCA4AC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9" y="1295400"/>
            <a:ext cx="4799013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5">
            <a:extLst>
              <a:ext uri="{FF2B5EF4-FFF2-40B4-BE49-F238E27FC236}">
                <a16:creationId xmlns:a16="http://schemas.microsoft.com/office/drawing/2014/main" id="{06280A74-D67E-73B9-F482-8C91F2E9C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1" y="1600201"/>
            <a:ext cx="4495800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r>
              <a:rPr kumimoji="0" lang="en-US" altLang="zh-TW" sz="2200"/>
              <a:t>• Directions to service site</a:t>
            </a:r>
          </a:p>
          <a:p>
            <a:pPr eaLnBrk="1" hangingPunct="1"/>
            <a:r>
              <a:rPr kumimoji="0" lang="en-US" altLang="zh-TW" sz="2200"/>
              <a:t>• Schedules/service hours</a:t>
            </a:r>
          </a:p>
          <a:p>
            <a:pPr eaLnBrk="1" hangingPunct="1"/>
            <a:r>
              <a:rPr kumimoji="0" lang="en-US" altLang="zh-TW" sz="2200"/>
              <a:t>• Prices</a:t>
            </a:r>
          </a:p>
          <a:p>
            <a:pPr eaLnBrk="1" hangingPunct="1"/>
            <a:r>
              <a:rPr kumimoji="0" lang="en-US" altLang="zh-TW" sz="2200"/>
              <a:t>• Reminders</a:t>
            </a:r>
          </a:p>
          <a:p>
            <a:pPr eaLnBrk="1" hangingPunct="1"/>
            <a:r>
              <a:rPr kumimoji="0" lang="en-US" altLang="zh-TW" sz="2200"/>
              <a:t>• Warnings</a:t>
            </a:r>
          </a:p>
          <a:p>
            <a:pPr eaLnBrk="1" hangingPunct="1"/>
            <a:r>
              <a:rPr kumimoji="0" lang="en-US" altLang="zh-TW" sz="2200"/>
              <a:t>• Conditions of sale/service</a:t>
            </a:r>
          </a:p>
          <a:p>
            <a:pPr eaLnBrk="1" hangingPunct="1"/>
            <a:r>
              <a:rPr kumimoji="0" lang="en-US" altLang="zh-TW" sz="2200"/>
              <a:t>• Notification of changes</a:t>
            </a:r>
          </a:p>
          <a:p>
            <a:pPr eaLnBrk="1" hangingPunct="1"/>
            <a:r>
              <a:rPr kumimoji="0" lang="en-US" altLang="zh-TW" sz="2200"/>
              <a:t>• Documentation</a:t>
            </a:r>
          </a:p>
          <a:p>
            <a:pPr eaLnBrk="1" hangingPunct="1"/>
            <a:r>
              <a:rPr kumimoji="0" lang="en-US" altLang="zh-TW" sz="2200"/>
              <a:t>• Confirmation of reservations</a:t>
            </a:r>
          </a:p>
          <a:p>
            <a:pPr eaLnBrk="1" hangingPunct="1"/>
            <a:r>
              <a:rPr kumimoji="0" lang="en-US" altLang="zh-TW" sz="2200"/>
              <a:t>• Summaries of account 	activities</a:t>
            </a:r>
          </a:p>
          <a:p>
            <a:pPr eaLnBrk="1" hangingPunct="1"/>
            <a:r>
              <a:rPr kumimoji="0" lang="en-US" altLang="zh-TW" sz="2200"/>
              <a:t>• Receipts and tickets</a:t>
            </a:r>
          </a:p>
          <a:p>
            <a:pPr eaLnBrk="1" hangingPunct="1">
              <a:spcBef>
                <a:spcPct val="50000"/>
              </a:spcBef>
            </a:pPr>
            <a:endParaRPr kumimoji="0" lang="en-US" altLang="zh-TW" sz="2200"/>
          </a:p>
        </p:txBody>
      </p:sp>
    </p:spTree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FAAD103-29F9-D4C9-B25B-FB0659D0A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1" y="228600"/>
            <a:ext cx="8991600" cy="838200"/>
          </a:xfrm>
          <a:ln/>
        </p:spPr>
        <p:txBody>
          <a:bodyPr>
            <a:normAutofit fontScale="90000"/>
          </a:bodyPr>
          <a:lstStyle/>
          <a:p>
            <a:r>
              <a:rPr altLang="zh-TW">
                <a:ea typeface="Helvetica" panose="020B0604020202020204" pitchFamily="34" charset="0"/>
              </a:rPr>
              <a:t>Facilitating Services – Order-Taking, </a:t>
            </a:r>
            <a:br>
              <a:rPr altLang="zh-TW">
                <a:ea typeface="Helvetica" panose="020B0604020202020204" pitchFamily="34" charset="0"/>
              </a:rPr>
            </a:br>
            <a:r>
              <a:rPr altLang="zh-TW">
                <a:ea typeface="Helvetica" panose="020B0604020202020204" pitchFamily="34" charset="0"/>
              </a:rPr>
              <a:t>Banks, Insurance company, OpenTable</a:t>
            </a:r>
          </a:p>
        </p:txBody>
      </p:sp>
      <p:pic>
        <p:nvPicPr>
          <p:cNvPr id="15363" name="Picture 4">
            <a:extLst>
              <a:ext uri="{FF2B5EF4-FFF2-40B4-BE49-F238E27FC236}">
                <a16:creationId xmlns:a16="http://schemas.microsoft.com/office/drawing/2014/main" id="{4F1DE84C-3DFE-DCE6-9970-908934D84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9" y="1295400"/>
            <a:ext cx="4875213" cy="524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5">
            <a:extLst>
              <a:ext uri="{FF2B5EF4-FFF2-40B4-BE49-F238E27FC236}">
                <a16:creationId xmlns:a16="http://schemas.microsoft.com/office/drawing/2014/main" id="{C860318E-8200-0574-1F51-A5E954866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1" y="1524000"/>
            <a:ext cx="4875212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r>
              <a:rPr kumimoji="0" lang="en-US" altLang="zh-TW" sz="2200" b="1"/>
              <a:t>Applications</a:t>
            </a:r>
          </a:p>
          <a:p>
            <a:pPr eaLnBrk="1" hangingPunct="1"/>
            <a:r>
              <a:rPr kumimoji="0" lang="en-US" altLang="zh-TW" sz="2200"/>
              <a:t>• Memberships in clubs/programs</a:t>
            </a:r>
          </a:p>
          <a:p>
            <a:pPr eaLnBrk="1" hangingPunct="1"/>
            <a:r>
              <a:rPr kumimoji="0" lang="en-US" altLang="zh-TW" sz="2200"/>
              <a:t>• Subscription services</a:t>
            </a:r>
            <a:r>
              <a:rPr kumimoji="0" lang="zh-TW" altLang="en-US" sz="2200"/>
              <a:t> </a:t>
            </a:r>
            <a:r>
              <a:rPr kumimoji="0" lang="en-US" altLang="zh-TW" sz="2200"/>
              <a:t>(utilities)</a:t>
            </a:r>
          </a:p>
          <a:p>
            <a:pPr eaLnBrk="1" hangingPunct="1"/>
            <a:r>
              <a:rPr kumimoji="0" lang="en-US" altLang="zh-TW" sz="2200"/>
              <a:t>• Prerequisite based services </a:t>
            </a:r>
            <a:r>
              <a:rPr kumimoji="0" lang="zh-TW" altLang="en-US" sz="2200"/>
              <a:t>          </a:t>
            </a:r>
            <a:r>
              <a:rPr kumimoji="0" lang="en-US" altLang="zh-TW" sz="2200"/>
              <a:t>(financial credit, college enrollment)</a:t>
            </a:r>
          </a:p>
          <a:p>
            <a:pPr eaLnBrk="1" hangingPunct="1"/>
            <a:endParaRPr kumimoji="0" lang="en-US" altLang="zh-TW" sz="2200" b="1"/>
          </a:p>
          <a:p>
            <a:pPr eaLnBrk="1" hangingPunct="1"/>
            <a:r>
              <a:rPr kumimoji="0" lang="en-US" altLang="zh-TW" sz="2200" b="1"/>
              <a:t>Order Entry</a:t>
            </a:r>
          </a:p>
          <a:p>
            <a:pPr eaLnBrk="1" hangingPunct="1"/>
            <a:r>
              <a:rPr kumimoji="0" lang="en-US" altLang="zh-TW" sz="2200"/>
              <a:t>• On-site order fulfillment</a:t>
            </a:r>
          </a:p>
          <a:p>
            <a:pPr eaLnBrk="1" hangingPunct="1"/>
            <a:r>
              <a:rPr kumimoji="0" lang="en-US" altLang="zh-TW" sz="2200"/>
              <a:t>• Mail/telephone/e-mail/web order</a:t>
            </a:r>
          </a:p>
          <a:p>
            <a:pPr eaLnBrk="1" hangingPunct="1"/>
            <a:endParaRPr kumimoji="0" lang="en-US" altLang="zh-TW" sz="2200" b="1"/>
          </a:p>
          <a:p>
            <a:pPr eaLnBrk="1" hangingPunct="1"/>
            <a:r>
              <a:rPr kumimoji="0" lang="en-US" altLang="zh-TW" sz="2200" b="1"/>
              <a:t>Reservations and Check-in</a:t>
            </a:r>
          </a:p>
          <a:p>
            <a:pPr eaLnBrk="1" hangingPunct="1"/>
            <a:r>
              <a:rPr kumimoji="0" lang="en-US" altLang="zh-TW" sz="2200"/>
              <a:t>• Seats/tables/rooms</a:t>
            </a:r>
          </a:p>
          <a:p>
            <a:pPr eaLnBrk="1" hangingPunct="1"/>
            <a:r>
              <a:rPr kumimoji="0" lang="en-US" altLang="zh-TW" sz="2200"/>
              <a:t>• Vehicles or equipment rental</a:t>
            </a:r>
          </a:p>
          <a:p>
            <a:pPr eaLnBrk="1" hangingPunct="1"/>
            <a:r>
              <a:rPr kumimoji="0" lang="en-US" altLang="zh-TW" sz="2200"/>
              <a:t>• Professional appointments</a:t>
            </a:r>
          </a:p>
          <a:p>
            <a:pPr eaLnBrk="1" hangingPunct="1">
              <a:spcBef>
                <a:spcPct val="50000"/>
              </a:spcBef>
            </a:pPr>
            <a:endParaRPr kumimoji="0" lang="en-US" altLang="zh-TW" sz="2200"/>
          </a:p>
        </p:txBody>
      </p:sp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A2650DC-656C-E995-AE53-B98570CAB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1" y="381000"/>
            <a:ext cx="6400800" cy="838200"/>
          </a:xfrm>
          <a:ln/>
        </p:spPr>
        <p:txBody>
          <a:bodyPr>
            <a:normAutofit fontScale="90000"/>
          </a:bodyPr>
          <a:lstStyle/>
          <a:p>
            <a:r>
              <a:rPr altLang="zh-TW">
                <a:ea typeface="Helvetica" panose="020B0604020202020204" pitchFamily="34" charset="0"/>
              </a:rPr>
              <a:t>Facilitating Services – Billing, </a:t>
            </a:r>
            <a:br>
              <a:rPr altLang="zh-TW">
                <a:ea typeface="Helvetica" panose="020B0604020202020204" pitchFamily="34" charset="0"/>
              </a:rPr>
            </a:br>
            <a:r>
              <a:rPr altLang="zh-TW">
                <a:ea typeface="Helvetica" panose="020B0604020202020204" pitchFamily="34" charset="0"/>
              </a:rPr>
              <a:t>Hotel restaurant, Rental car lot </a:t>
            </a:r>
            <a:br>
              <a:rPr altLang="zh-TW">
                <a:ea typeface="Helvetica" panose="020B0604020202020204" pitchFamily="34" charset="0"/>
              </a:rPr>
            </a:br>
            <a:endParaRPr altLang="zh-TW">
              <a:ea typeface="Helvetica" panose="020B0604020202020204" pitchFamily="34" charset="0"/>
            </a:endParaRPr>
          </a:p>
        </p:txBody>
      </p:sp>
      <p:pic>
        <p:nvPicPr>
          <p:cNvPr id="16387" name="Picture 4">
            <a:extLst>
              <a:ext uri="{FF2B5EF4-FFF2-40B4-BE49-F238E27FC236}">
                <a16:creationId xmlns:a16="http://schemas.microsoft.com/office/drawing/2014/main" id="{9C5845DB-0ED8-1BAA-B50B-48C4D61C8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9" y="1295400"/>
            <a:ext cx="5116513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5">
            <a:extLst>
              <a:ext uri="{FF2B5EF4-FFF2-40B4-BE49-F238E27FC236}">
                <a16:creationId xmlns:a16="http://schemas.microsoft.com/office/drawing/2014/main" id="{62C9819A-0E00-8DAC-504A-03C219C7F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1" y="1371601"/>
            <a:ext cx="51816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r>
              <a:rPr kumimoji="0" lang="en-US" altLang="zh-TW" sz="2200"/>
              <a:t>• Periodic statements of account activity</a:t>
            </a:r>
          </a:p>
          <a:p>
            <a:pPr eaLnBrk="1" hangingPunct="1"/>
            <a:r>
              <a:rPr kumimoji="0" lang="en-US" altLang="zh-TW" sz="2200"/>
              <a:t>• Invoices for individual transactions</a:t>
            </a:r>
          </a:p>
          <a:p>
            <a:pPr eaLnBrk="1" hangingPunct="1"/>
            <a:r>
              <a:rPr kumimoji="0" lang="en-US" altLang="zh-TW" sz="2200"/>
              <a:t>• Verbal statements of amount due</a:t>
            </a:r>
          </a:p>
          <a:p>
            <a:pPr eaLnBrk="1" hangingPunct="1"/>
            <a:r>
              <a:rPr kumimoji="0" lang="en-US" altLang="zh-TW" sz="2200"/>
              <a:t>• Self-billing (computed by customer)</a:t>
            </a:r>
          </a:p>
          <a:p>
            <a:pPr eaLnBrk="1" hangingPunct="1"/>
            <a:r>
              <a:rPr kumimoji="0" lang="en-US" altLang="zh-TW" sz="2200"/>
              <a:t>• Machine display of amount due</a:t>
            </a:r>
          </a:p>
          <a:p>
            <a:pPr eaLnBrk="1" hangingPunct="1"/>
            <a:endParaRPr kumimoji="0" lang="en-US" altLang="zh-TW" sz="2200"/>
          </a:p>
        </p:txBody>
      </p:sp>
    </p:spTree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9E1B21C-E807-6318-A749-2FD32019B3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1" y="228600"/>
            <a:ext cx="6400800" cy="838200"/>
          </a:xfrm>
          <a:ln/>
        </p:spPr>
        <p:txBody>
          <a:bodyPr>
            <a:normAutofit fontScale="90000"/>
          </a:bodyPr>
          <a:lstStyle/>
          <a:p>
            <a:r>
              <a:rPr altLang="zh-TW">
                <a:ea typeface="Helvetica" panose="020B0604020202020204" pitchFamily="34" charset="0"/>
              </a:rPr>
              <a:t>Facilitating Services – Payment, Movie theater, Train, PayPal</a:t>
            </a:r>
          </a:p>
        </p:txBody>
      </p:sp>
      <p:pic>
        <p:nvPicPr>
          <p:cNvPr id="17411" name="Picture 4">
            <a:extLst>
              <a:ext uri="{FF2B5EF4-FFF2-40B4-BE49-F238E27FC236}">
                <a16:creationId xmlns:a16="http://schemas.microsoft.com/office/drawing/2014/main" id="{FC30C249-6AFA-B3FA-2168-FC322ECB6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9" y="1295400"/>
            <a:ext cx="4494213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5">
            <a:extLst>
              <a:ext uri="{FF2B5EF4-FFF2-40B4-BE49-F238E27FC236}">
                <a16:creationId xmlns:a16="http://schemas.microsoft.com/office/drawing/2014/main" id="{D8AF759C-1F23-0379-9946-B6C96B9FE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1" y="1314451"/>
            <a:ext cx="6172200" cy="558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r>
              <a:rPr kumimoji="0" lang="en-US" altLang="zh-TW" sz="2100" b="1"/>
              <a:t>Self-Service</a:t>
            </a:r>
          </a:p>
          <a:p>
            <a:pPr eaLnBrk="1" hangingPunct="1"/>
            <a:r>
              <a:rPr kumimoji="0" lang="en-US" altLang="zh-TW" sz="2100"/>
              <a:t>• Insert card, cash or token into machine</a:t>
            </a:r>
          </a:p>
          <a:p>
            <a:pPr eaLnBrk="1" hangingPunct="1"/>
            <a:r>
              <a:rPr kumimoji="0" lang="en-US" altLang="zh-TW" sz="2100"/>
              <a:t>• Electronic funds transfer</a:t>
            </a:r>
          </a:p>
          <a:p>
            <a:pPr eaLnBrk="1" hangingPunct="1"/>
            <a:r>
              <a:rPr kumimoji="0" lang="en-US" altLang="zh-TW" sz="2100"/>
              <a:t>• Mail a check</a:t>
            </a:r>
          </a:p>
          <a:p>
            <a:pPr eaLnBrk="1" hangingPunct="1"/>
            <a:r>
              <a:rPr kumimoji="0" lang="en-US" altLang="zh-TW" sz="2100"/>
              <a:t>• Enter credit card number online</a:t>
            </a:r>
          </a:p>
          <a:p>
            <a:pPr eaLnBrk="1" hangingPunct="1"/>
            <a:endParaRPr kumimoji="0" lang="en-US" altLang="zh-TW" sz="2100" b="1"/>
          </a:p>
          <a:p>
            <a:pPr eaLnBrk="1" hangingPunct="1"/>
            <a:r>
              <a:rPr kumimoji="0" lang="en-US" altLang="zh-TW" sz="2100" b="1"/>
              <a:t>Direct to Payee or Intermediary</a:t>
            </a:r>
          </a:p>
          <a:p>
            <a:pPr eaLnBrk="1" hangingPunct="1"/>
            <a:r>
              <a:rPr kumimoji="0" lang="en-US" altLang="zh-TW" sz="2100"/>
              <a:t>• Cash handling or change giving</a:t>
            </a:r>
          </a:p>
          <a:p>
            <a:pPr eaLnBrk="1" hangingPunct="1"/>
            <a:r>
              <a:rPr kumimoji="0" lang="en-US" altLang="zh-TW" sz="2100"/>
              <a:t>• Check handling</a:t>
            </a:r>
          </a:p>
          <a:p>
            <a:pPr eaLnBrk="1" hangingPunct="1"/>
            <a:r>
              <a:rPr kumimoji="0" lang="en-US" altLang="zh-TW" sz="2100"/>
              <a:t>• Credit/charge/debit card handling</a:t>
            </a:r>
          </a:p>
          <a:p>
            <a:pPr eaLnBrk="1" hangingPunct="1"/>
            <a:r>
              <a:rPr kumimoji="0" lang="en-US" altLang="zh-TW" sz="2100"/>
              <a:t>• Coupon redemption</a:t>
            </a:r>
          </a:p>
          <a:p>
            <a:pPr eaLnBrk="1" hangingPunct="1"/>
            <a:endParaRPr kumimoji="0" lang="en-US" altLang="zh-TW" sz="2100" b="1"/>
          </a:p>
          <a:p>
            <a:pPr eaLnBrk="1" hangingPunct="1"/>
            <a:r>
              <a:rPr kumimoji="0" lang="en-US" altLang="zh-TW" sz="2100" b="1"/>
              <a:t>Automatic Deduction from Financial Deposits</a:t>
            </a:r>
          </a:p>
          <a:p>
            <a:pPr eaLnBrk="1" hangingPunct="1"/>
            <a:r>
              <a:rPr kumimoji="0" lang="en-US" altLang="zh-TW" sz="2100"/>
              <a:t>• Automated systems (machine-readable  tickets that operate entry gate)</a:t>
            </a:r>
          </a:p>
          <a:p>
            <a:pPr eaLnBrk="1" hangingPunct="1"/>
            <a:r>
              <a:rPr kumimoji="0" lang="en-US" altLang="zh-TW" sz="2100"/>
              <a:t>• Human systems (toll collectors)</a:t>
            </a:r>
          </a:p>
          <a:p>
            <a:pPr eaLnBrk="1" hangingPunct="1"/>
            <a:endParaRPr kumimoji="0" lang="en-US" altLang="zh-TW" sz="2100"/>
          </a:p>
        </p:txBody>
      </p:sp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B0A2D78-4AD7-FA8A-EA4A-0118C03105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1" y="228600"/>
            <a:ext cx="7239000" cy="838200"/>
          </a:xfrm>
          <a:ln/>
        </p:spPr>
        <p:txBody>
          <a:bodyPr>
            <a:normAutofit fontScale="90000"/>
          </a:bodyPr>
          <a:lstStyle/>
          <a:p>
            <a:r>
              <a:rPr altLang="zh-TW">
                <a:ea typeface="Helvetica" panose="020B0604020202020204" pitchFamily="34" charset="0"/>
              </a:rPr>
              <a:t>2. Enhancing Services – Consultation, Hairstylist, Diet center, Diagnostic test</a:t>
            </a:r>
          </a:p>
        </p:txBody>
      </p:sp>
      <p:pic>
        <p:nvPicPr>
          <p:cNvPr id="18435" name="Picture 4">
            <a:extLst>
              <a:ext uri="{FF2B5EF4-FFF2-40B4-BE49-F238E27FC236}">
                <a16:creationId xmlns:a16="http://schemas.microsoft.com/office/drawing/2014/main" id="{1E68F1A0-6891-D228-07CF-03F91EE4F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9" y="1295400"/>
            <a:ext cx="4951413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5">
            <a:extLst>
              <a:ext uri="{FF2B5EF4-FFF2-40B4-BE49-F238E27FC236}">
                <a16:creationId xmlns:a16="http://schemas.microsoft.com/office/drawing/2014/main" id="{A1A00B13-178C-CCDB-DB55-70BA07FE0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1" y="1371600"/>
            <a:ext cx="4953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r>
              <a:rPr kumimoji="0" lang="en-US" altLang="zh-TW" sz="2200"/>
              <a:t>• Customized advice</a:t>
            </a:r>
          </a:p>
          <a:p>
            <a:pPr eaLnBrk="1" hangingPunct="1"/>
            <a:r>
              <a:rPr kumimoji="0" lang="en-US" altLang="zh-TW" sz="2200"/>
              <a:t>• Personal counseling</a:t>
            </a:r>
          </a:p>
          <a:p>
            <a:pPr eaLnBrk="1" hangingPunct="1"/>
            <a:r>
              <a:rPr kumimoji="0" lang="en-US" altLang="zh-TW" sz="2200"/>
              <a:t>• Tutoring/training in product use</a:t>
            </a:r>
          </a:p>
          <a:p>
            <a:pPr eaLnBrk="1" hangingPunct="1"/>
            <a:r>
              <a:rPr kumimoji="0" lang="en-US" altLang="zh-TW" sz="2200"/>
              <a:t>• Management or technical consulting</a:t>
            </a:r>
          </a:p>
          <a:p>
            <a:pPr eaLnBrk="1" hangingPunct="1"/>
            <a:endParaRPr kumimoji="0" lang="en-US" altLang="zh-TW"/>
          </a:p>
        </p:txBody>
      </p:sp>
    </p:spTree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E5224E2-C22E-9769-3B4D-8121C4358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1" y="228600"/>
            <a:ext cx="6400800" cy="838200"/>
          </a:xfrm>
          <a:ln/>
        </p:spPr>
        <p:txBody>
          <a:bodyPr>
            <a:normAutofit fontScale="90000"/>
          </a:bodyPr>
          <a:lstStyle/>
          <a:p>
            <a:r>
              <a:rPr altLang="zh-TW">
                <a:ea typeface="Helvetica" panose="020B0604020202020204" pitchFamily="34" charset="0"/>
              </a:rPr>
              <a:t>Enhancing Services – Hospitality, Private hospital, Restaurant, Airlines</a:t>
            </a:r>
          </a:p>
        </p:txBody>
      </p:sp>
      <p:pic>
        <p:nvPicPr>
          <p:cNvPr id="19459" name="Picture 4">
            <a:extLst>
              <a:ext uri="{FF2B5EF4-FFF2-40B4-BE49-F238E27FC236}">
                <a16:creationId xmlns:a16="http://schemas.microsoft.com/office/drawing/2014/main" id="{B5DD7BAF-6808-DE9B-CF09-A44CFEB51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9" y="1295401"/>
            <a:ext cx="4722813" cy="530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 Box 5">
            <a:extLst>
              <a:ext uri="{FF2B5EF4-FFF2-40B4-BE49-F238E27FC236}">
                <a16:creationId xmlns:a16="http://schemas.microsoft.com/office/drawing/2014/main" id="{1562018A-9FFB-5E8A-BCE6-718BAD7D3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1" y="1447800"/>
            <a:ext cx="5332412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r>
              <a:rPr kumimoji="0" lang="en-US" altLang="zh-TW" sz="2200" b="1"/>
              <a:t>Greeting</a:t>
            </a:r>
          </a:p>
          <a:p>
            <a:pPr eaLnBrk="1" hangingPunct="1"/>
            <a:endParaRPr kumimoji="0" lang="en-US" altLang="zh-TW" sz="2200" b="1"/>
          </a:p>
          <a:p>
            <a:pPr eaLnBrk="1" hangingPunct="1"/>
            <a:r>
              <a:rPr kumimoji="0" lang="en-US" altLang="zh-TW" sz="2200" b="1"/>
              <a:t>Food and beverages</a:t>
            </a:r>
          </a:p>
          <a:p>
            <a:pPr eaLnBrk="1" hangingPunct="1"/>
            <a:endParaRPr kumimoji="0" lang="en-US" altLang="zh-TW" sz="2200" b="1"/>
          </a:p>
          <a:p>
            <a:pPr eaLnBrk="1" hangingPunct="1"/>
            <a:r>
              <a:rPr kumimoji="0" lang="en-US" altLang="zh-TW" sz="2200" b="1"/>
              <a:t>Toilets and washrooms</a:t>
            </a:r>
          </a:p>
          <a:p>
            <a:pPr eaLnBrk="1" hangingPunct="1"/>
            <a:endParaRPr kumimoji="0" lang="en-US" altLang="zh-TW" sz="2200" b="1"/>
          </a:p>
          <a:p>
            <a:pPr eaLnBrk="1" hangingPunct="1"/>
            <a:r>
              <a:rPr kumimoji="0" lang="en-US" altLang="zh-TW" sz="2200" b="1"/>
              <a:t>Waiting facilities and amenities</a:t>
            </a:r>
          </a:p>
          <a:p>
            <a:pPr eaLnBrk="1" hangingPunct="1"/>
            <a:r>
              <a:rPr kumimoji="0" lang="en-US" altLang="zh-TW" sz="2200"/>
              <a:t>• Lounges, waiting areas, seating</a:t>
            </a:r>
          </a:p>
          <a:p>
            <a:pPr eaLnBrk="1" hangingPunct="1"/>
            <a:r>
              <a:rPr kumimoji="0" lang="en-US" altLang="zh-TW" sz="2200"/>
              <a:t>• Weather protection</a:t>
            </a:r>
          </a:p>
          <a:p>
            <a:pPr eaLnBrk="1" hangingPunct="1"/>
            <a:r>
              <a:rPr kumimoji="0" lang="en-US" altLang="zh-TW" sz="2200"/>
              <a:t>• Magazines, entertainment, newspapers</a:t>
            </a:r>
          </a:p>
          <a:p>
            <a:pPr eaLnBrk="1" hangingPunct="1"/>
            <a:endParaRPr kumimoji="0" lang="en-US" altLang="zh-TW" sz="2200" b="1"/>
          </a:p>
          <a:p>
            <a:pPr eaLnBrk="1" hangingPunct="1"/>
            <a:r>
              <a:rPr kumimoji="0" lang="en-US" altLang="zh-TW" sz="2200" b="1"/>
              <a:t>Transport</a:t>
            </a:r>
          </a:p>
          <a:p>
            <a:pPr eaLnBrk="1" hangingPunct="1"/>
            <a:endParaRPr kumimoji="0" lang="en-US" altLang="zh-TW" sz="2200" b="1"/>
          </a:p>
          <a:p>
            <a:pPr eaLnBrk="1" hangingPunct="1"/>
            <a:r>
              <a:rPr kumimoji="0" lang="en-US" altLang="zh-TW" sz="2200" b="1"/>
              <a:t>Security</a:t>
            </a:r>
            <a:endParaRPr kumimoji="0" lang="en-US" altLang="zh-TW" sz="2200"/>
          </a:p>
          <a:p>
            <a:pPr eaLnBrk="1" hangingPunct="1">
              <a:spcBef>
                <a:spcPct val="50000"/>
              </a:spcBef>
            </a:pPr>
            <a:endParaRPr kumimoji="0" lang="en-US" altLang="zh-TW" sz="2200"/>
          </a:p>
        </p:txBody>
      </p:sp>
    </p:spTree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613</Words>
  <Application>Microsoft Office PowerPoint</Application>
  <PresentationFormat>Širokoúhlá obrazovka</PresentationFormat>
  <Paragraphs>132</Paragraphs>
  <Slides>12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標楷體</vt:lpstr>
      <vt:lpstr>新細明體</vt:lpstr>
      <vt:lpstr>Aptos</vt:lpstr>
      <vt:lpstr>Aptos Display</vt:lpstr>
      <vt:lpstr>Arial</vt:lpstr>
      <vt:lpstr>Helvetica</vt:lpstr>
      <vt:lpstr>Webdings</vt:lpstr>
      <vt:lpstr>Motiv Office</vt:lpstr>
      <vt:lpstr>Prezentace aplikace PowerPoint</vt:lpstr>
      <vt:lpstr>The Flower of Service</vt:lpstr>
      <vt:lpstr>The Flower of Service</vt:lpstr>
      <vt:lpstr>1. Facilitating Services – Information,      Airlines, Amazon, RFID</vt:lpstr>
      <vt:lpstr>Facilitating Services – Order-Taking,  Banks, Insurance company, OpenTable</vt:lpstr>
      <vt:lpstr>Facilitating Services – Billing,  Hotel restaurant, Rental car lot  </vt:lpstr>
      <vt:lpstr>Facilitating Services – Payment, Movie theater, Train, PayPal</vt:lpstr>
      <vt:lpstr>2. Enhancing Services – Consultation, Hairstylist, Diet center, Diagnostic test</vt:lpstr>
      <vt:lpstr>Enhancing Services – Hospitality, Private hospital, Restaurant, Airlines</vt:lpstr>
      <vt:lpstr>Enhancing Services – Safekeeping, Bank, Department store</vt:lpstr>
      <vt:lpstr>Enhancing Services – Exceptions,  Restaurant, Airlines </vt:lpstr>
      <vt:lpstr>Managerial Implications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Klapalová</dc:creator>
  <cp:lastModifiedBy>Alena Klapalová</cp:lastModifiedBy>
  <cp:revision>1</cp:revision>
  <dcterms:created xsi:type="dcterms:W3CDTF">2024-02-25T18:39:43Z</dcterms:created>
  <dcterms:modified xsi:type="dcterms:W3CDTF">2024-02-25T18:40:25Z</dcterms:modified>
</cp:coreProperties>
</file>