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25" r:id="rId3"/>
    <p:sldId id="307" r:id="rId4"/>
    <p:sldId id="314" r:id="rId5"/>
    <p:sldId id="322" r:id="rId6"/>
    <p:sldId id="258" r:id="rId7"/>
    <p:sldId id="267" r:id="rId8"/>
    <p:sldId id="309" r:id="rId9"/>
    <p:sldId id="261" r:id="rId10"/>
    <p:sldId id="269" r:id="rId11"/>
    <p:sldId id="270" r:id="rId12"/>
    <p:sldId id="271" r:id="rId13"/>
    <p:sldId id="323" r:id="rId14"/>
    <p:sldId id="324" r:id="rId15"/>
    <p:sldId id="315" r:id="rId16"/>
    <p:sldId id="318" r:id="rId17"/>
    <p:sldId id="319" r:id="rId18"/>
    <p:sldId id="302" r:id="rId19"/>
    <p:sldId id="306" r:id="rId20"/>
    <p:sldId id="290" r:id="rId21"/>
    <p:sldId id="298" r:id="rId22"/>
    <p:sldId id="299" r:id="rId23"/>
    <p:sldId id="300" r:id="rId24"/>
    <p:sldId id="320" r:id="rId25"/>
    <p:sldId id="321" r:id="rId26"/>
    <p:sldId id="260" r:id="rId27"/>
    <p:sldId id="266" r:id="rId28"/>
    <p:sldId id="264" r:id="rId29"/>
    <p:sldId id="308" r:id="rId30"/>
    <p:sldId id="257" r:id="rId31"/>
    <p:sldId id="316" r:id="rId32"/>
    <p:sldId id="317" r:id="rId33"/>
    <p:sldId id="310" r:id="rId34"/>
    <p:sldId id="312" r:id="rId35"/>
    <p:sldId id="291" r:id="rId36"/>
    <p:sldId id="268"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A6E48-CE5B-4E8A-A3B4-F0A507F518CA}" type="datetimeFigureOut">
              <a:rPr lang="cs-CZ" smtClean="0"/>
              <a:t>17.03.2024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DBEF1-ABE5-4D46-B59A-D361B4CE6794}" type="slidenum">
              <a:rPr lang="cs-CZ" smtClean="0"/>
              <a:t>‹#›</a:t>
            </a:fld>
            <a:endParaRPr lang="cs-CZ"/>
          </a:p>
        </p:txBody>
      </p:sp>
    </p:spTree>
    <p:extLst>
      <p:ext uri="{BB962C8B-B14F-4D97-AF65-F5344CB8AC3E}">
        <p14:creationId xmlns:p14="http://schemas.microsoft.com/office/powerpoint/2010/main" val="353895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A317B47-DCC0-E3D9-4FC6-E4E5DB468026}"/>
              </a:ext>
            </a:extLst>
          </p:cNvPr>
          <p:cNvSpPr>
            <a:spLocks noGrp="1" noRot="1" noChangeAspect="1" noChangeArrowheads="1" noTextEdit="1"/>
          </p:cNvSpPr>
          <p:nvPr>
            <p:ph type="sldImg"/>
          </p:nvPr>
        </p:nvSpPr>
        <p:spPr>
          <a:xfrm>
            <a:off x="431800" y="682625"/>
            <a:ext cx="5994400" cy="3373438"/>
          </a:xfrm>
          <a:ln cap="flat"/>
        </p:spPr>
      </p:sp>
      <p:sp>
        <p:nvSpPr>
          <p:cNvPr id="49155" name="Rectangle 3">
            <a:extLst>
              <a:ext uri="{FF2B5EF4-FFF2-40B4-BE49-F238E27FC236}">
                <a16:creationId xmlns:a16="http://schemas.microsoft.com/office/drawing/2014/main" id="{AD1CE2BB-103B-6E92-4819-A02355B816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F6BB5374-6434-61FC-8B44-4BADA226B4B6}"/>
              </a:ext>
            </a:extLst>
          </p:cNvPr>
          <p:cNvSpPr>
            <a:spLocks noGrp="1" noRot="1" noChangeAspect="1" noChangeArrowheads="1" noTextEdit="1"/>
          </p:cNvSpPr>
          <p:nvPr>
            <p:ph type="sldImg"/>
          </p:nvPr>
        </p:nvSpPr>
        <p:spPr>
          <a:xfrm>
            <a:off x="431800" y="682625"/>
            <a:ext cx="5994400" cy="3373438"/>
          </a:xfrm>
          <a:ln cap="flat"/>
        </p:spPr>
      </p:sp>
      <p:sp>
        <p:nvSpPr>
          <p:cNvPr id="53251" name="Rectangle 3">
            <a:extLst>
              <a:ext uri="{FF2B5EF4-FFF2-40B4-BE49-F238E27FC236}">
                <a16:creationId xmlns:a16="http://schemas.microsoft.com/office/drawing/2014/main" id="{79FECCF5-29A4-B1F7-6DF4-B312E1D64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1C70E8E3-02FC-18A5-462A-67C2CA3DD948}"/>
              </a:ext>
            </a:extLst>
          </p:cNvPr>
          <p:cNvSpPr>
            <a:spLocks noGrp="1" noRot="1" noChangeAspect="1" noChangeArrowheads="1" noTextEdit="1"/>
          </p:cNvSpPr>
          <p:nvPr>
            <p:ph type="sldImg"/>
          </p:nvPr>
        </p:nvSpPr>
        <p:spPr>
          <a:xfrm>
            <a:off x="431800" y="682625"/>
            <a:ext cx="5994400" cy="3373438"/>
          </a:xfrm>
          <a:ln cap="flat"/>
        </p:spPr>
      </p:sp>
      <p:sp>
        <p:nvSpPr>
          <p:cNvPr id="55299" name="Rectangle 3">
            <a:extLst>
              <a:ext uri="{FF2B5EF4-FFF2-40B4-BE49-F238E27FC236}">
                <a16:creationId xmlns:a16="http://schemas.microsoft.com/office/drawing/2014/main" id="{F29673F9-B4F8-C5CE-1540-B7CDBC4B0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31B2E7-23E1-7E9B-234C-6E176F16AEB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1DD24CF-3567-DF51-7F2B-E15D2B55CA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0C41216-D6EF-05AF-7D4D-45689FE2FD36}"/>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5" name="Zástupný symbol pro zápatí 4">
            <a:extLst>
              <a:ext uri="{FF2B5EF4-FFF2-40B4-BE49-F238E27FC236}">
                <a16:creationId xmlns:a16="http://schemas.microsoft.com/office/drawing/2014/main" id="{BCF1068A-B818-C5CD-27FF-F0EC4FD7285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89FFC3-3A22-EBEF-9A2E-63AEF6706057}"/>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151893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5CA8C4-C742-8870-CD2A-23E813178AB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C181F77-4614-63E6-D1B5-25B0E758685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0117C43-7C9C-0157-B7A8-986F4B2BFAC9}"/>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5" name="Zástupný symbol pro zápatí 4">
            <a:extLst>
              <a:ext uri="{FF2B5EF4-FFF2-40B4-BE49-F238E27FC236}">
                <a16:creationId xmlns:a16="http://schemas.microsoft.com/office/drawing/2014/main" id="{5627B68D-0295-FF3F-AA88-E9780EE8B4C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F061140-BFF1-BB55-6C85-CD554269CA01}"/>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2236736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339C8F0A-DE64-F248-84BC-5D78643E647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E75ADF0-D352-7F07-54C8-7C585B2F7C1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073A75-A040-9B7D-F84A-E7D73ED1C820}"/>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5" name="Zástupný symbol pro zápatí 4">
            <a:extLst>
              <a:ext uri="{FF2B5EF4-FFF2-40B4-BE49-F238E27FC236}">
                <a16:creationId xmlns:a16="http://schemas.microsoft.com/office/drawing/2014/main" id="{328B7C89-B5C0-42CC-F467-7BA72B494D6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E2B2748-A52D-5D7C-5F1A-40B9B19F57AF}"/>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4110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A651F3-A885-660A-6FDF-900E8F144C0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A8EA6C4-F1D2-E847-C5DB-6CD5C1E54F1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CA6BFFC-068F-1307-F8BA-2D9490416D37}"/>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5" name="Zástupný symbol pro zápatí 4">
            <a:extLst>
              <a:ext uri="{FF2B5EF4-FFF2-40B4-BE49-F238E27FC236}">
                <a16:creationId xmlns:a16="http://schemas.microsoft.com/office/drawing/2014/main" id="{4CBBAA5B-DE91-86B0-89A6-BE10218B9DE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F9F255C-A1EC-2D4D-081B-F86325694B4E}"/>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345360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3C7647-1830-6BAB-6221-BCB53EF105E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399DCBB7-4777-DF2D-7D6D-A366DDAD71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7FD2F82-3314-72EF-BAD0-7362E6689A92}"/>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5" name="Zástupný symbol pro zápatí 4">
            <a:extLst>
              <a:ext uri="{FF2B5EF4-FFF2-40B4-BE49-F238E27FC236}">
                <a16:creationId xmlns:a16="http://schemas.microsoft.com/office/drawing/2014/main" id="{99309801-7461-85BD-5032-F4017176A66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80DCAA-6D17-0D8D-9058-8B0E43DAEA8F}"/>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2306234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0DB436-258D-AEFD-D006-54A086962F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AF07AF0-3226-9E60-839A-EDF05C506B16}"/>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2C96264-29E0-1604-BCDC-0455C1168F2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50A669C-E3EF-4CD2-E92F-60B54D6AD9CA}"/>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6" name="Zástupný symbol pro zápatí 5">
            <a:extLst>
              <a:ext uri="{FF2B5EF4-FFF2-40B4-BE49-F238E27FC236}">
                <a16:creationId xmlns:a16="http://schemas.microsoft.com/office/drawing/2014/main" id="{FD15257F-36F7-AE67-8356-25EDFD44B9D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75AF7A-EE37-3663-55D0-B1C646F9A0C5}"/>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417647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029917-B8EB-6953-824A-34E3A2762D8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519F8FF-E473-E691-D91F-19395B349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484227CF-6168-592D-57E7-738798F1BCB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5DB72A3-B26A-7C6F-3BFC-AA143D18B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06F6AC1-BAFF-1911-2C08-C1AADB77547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C47F293-14ED-EEB9-A65A-DD0A1D51AD36}"/>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8" name="Zástupný symbol pro zápatí 7">
            <a:extLst>
              <a:ext uri="{FF2B5EF4-FFF2-40B4-BE49-F238E27FC236}">
                <a16:creationId xmlns:a16="http://schemas.microsoft.com/office/drawing/2014/main" id="{8576B4A5-490E-B7D2-88B1-2A40370D0A4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E87EF792-7C3A-DE1A-A66C-7B74EF3A992A}"/>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3121292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776AE4-DDDD-6F25-A082-A7ACD06252E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23039A0-8018-B845-DB2C-FEFB64DE9EDB}"/>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4" name="Zástupný symbol pro zápatí 3">
            <a:extLst>
              <a:ext uri="{FF2B5EF4-FFF2-40B4-BE49-F238E27FC236}">
                <a16:creationId xmlns:a16="http://schemas.microsoft.com/office/drawing/2014/main" id="{D46F5F8A-BE5B-6F24-CD0B-C5C7FD0D8C3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3D23102-3BB4-F771-1C52-312DC5F89841}"/>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225909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7BFEC8C-B1F0-3D45-34C2-52E38A9AA865}"/>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3" name="Zástupný symbol pro zápatí 2">
            <a:extLst>
              <a:ext uri="{FF2B5EF4-FFF2-40B4-BE49-F238E27FC236}">
                <a16:creationId xmlns:a16="http://schemas.microsoft.com/office/drawing/2014/main" id="{C478B0EE-B8AF-F82D-F24F-A20EE5EEEA8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BC1A8E9-0F61-1281-632C-FD0695C0A447}"/>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213464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1B85A-40E8-0AC6-FFFE-966F88FDAD8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E87C5B9-9879-9DFA-D85C-09F6D74B8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4E181B4-0497-E0C4-28DE-66B730D81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B0BE7A1-8ED4-3947-59B7-581C41A635D9}"/>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6" name="Zástupný symbol pro zápatí 5">
            <a:extLst>
              <a:ext uri="{FF2B5EF4-FFF2-40B4-BE49-F238E27FC236}">
                <a16:creationId xmlns:a16="http://schemas.microsoft.com/office/drawing/2014/main" id="{068E3803-737B-B65F-C378-3CC61FB0E1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D42BEE-C94C-E0AE-1A16-9F445E0A43C1}"/>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69299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EC6008-2B93-5B47-44E3-F2070C5B2BA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858D853-FCAE-967A-C7DC-F7459E4889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F31844E-37D8-0722-1200-A7175ABF5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D0F2780-59AB-C4AA-49C0-E80D17B32A73}"/>
              </a:ext>
            </a:extLst>
          </p:cNvPr>
          <p:cNvSpPr>
            <a:spLocks noGrp="1"/>
          </p:cNvSpPr>
          <p:nvPr>
            <p:ph type="dt" sz="half" idx="10"/>
          </p:nvPr>
        </p:nvSpPr>
        <p:spPr/>
        <p:txBody>
          <a:bodyPr/>
          <a:lstStyle/>
          <a:p>
            <a:fld id="{BC37F010-532D-4C63-8A3C-E030A48DEF2D}" type="datetimeFigureOut">
              <a:rPr lang="cs-CZ" smtClean="0"/>
              <a:t>17.03.2024</a:t>
            </a:fld>
            <a:endParaRPr lang="cs-CZ"/>
          </a:p>
        </p:txBody>
      </p:sp>
      <p:sp>
        <p:nvSpPr>
          <p:cNvPr id="6" name="Zástupný symbol pro zápatí 5">
            <a:extLst>
              <a:ext uri="{FF2B5EF4-FFF2-40B4-BE49-F238E27FC236}">
                <a16:creationId xmlns:a16="http://schemas.microsoft.com/office/drawing/2014/main" id="{978B16E7-39B6-C0C6-8C38-DDD95615C36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06DADB-952B-160D-B7B0-1893F5C9E7FD}"/>
              </a:ext>
            </a:extLst>
          </p:cNvPr>
          <p:cNvSpPr>
            <a:spLocks noGrp="1"/>
          </p:cNvSpPr>
          <p:nvPr>
            <p:ph type="sldNum" sz="quarter" idx="12"/>
          </p:nvPr>
        </p:nvSpPr>
        <p:spPr/>
        <p:txBody>
          <a:bodyPr/>
          <a:lstStyle/>
          <a:p>
            <a:fld id="{46FC0A15-389B-489C-B25A-E7E06A03EFC7}" type="slidenum">
              <a:rPr lang="cs-CZ" smtClean="0"/>
              <a:t>‹#›</a:t>
            </a:fld>
            <a:endParaRPr lang="cs-CZ"/>
          </a:p>
        </p:txBody>
      </p:sp>
    </p:spTree>
    <p:extLst>
      <p:ext uri="{BB962C8B-B14F-4D97-AF65-F5344CB8AC3E}">
        <p14:creationId xmlns:p14="http://schemas.microsoft.com/office/powerpoint/2010/main" val="255115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EA766C6-6FD5-D1AB-C174-67FE46F70D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6D1E0CE-62E4-689F-78DE-682FF319B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58514FF-8849-7284-FCFB-1E5C89DC1A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37F010-532D-4C63-8A3C-E030A48DEF2D}" type="datetimeFigureOut">
              <a:rPr lang="cs-CZ" smtClean="0"/>
              <a:t>17.03.2024</a:t>
            </a:fld>
            <a:endParaRPr lang="cs-CZ"/>
          </a:p>
        </p:txBody>
      </p:sp>
      <p:sp>
        <p:nvSpPr>
          <p:cNvPr id="5" name="Zástupný symbol pro zápatí 4">
            <a:extLst>
              <a:ext uri="{FF2B5EF4-FFF2-40B4-BE49-F238E27FC236}">
                <a16:creationId xmlns:a16="http://schemas.microsoft.com/office/drawing/2014/main" id="{A0EB4784-2F26-79D2-0CDC-1E48297164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E01B74F0-5668-0F0D-E293-F0F916CB8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FC0A15-389B-489C-B25A-E7E06A03EFC7}" type="slidenum">
              <a:rPr lang="cs-CZ" smtClean="0"/>
              <a:t>‹#›</a:t>
            </a:fld>
            <a:endParaRPr lang="cs-CZ"/>
          </a:p>
        </p:txBody>
      </p:sp>
    </p:spTree>
    <p:extLst>
      <p:ext uri="{BB962C8B-B14F-4D97-AF65-F5344CB8AC3E}">
        <p14:creationId xmlns:p14="http://schemas.microsoft.com/office/powerpoint/2010/main" val="1371214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473467-D0EC-8D6A-A85E-5B6F1636C077}"/>
              </a:ext>
            </a:extLst>
          </p:cNvPr>
          <p:cNvSpPr>
            <a:spLocks noGrp="1"/>
          </p:cNvSpPr>
          <p:nvPr>
            <p:ph type="ctrTitle"/>
          </p:nvPr>
        </p:nvSpPr>
        <p:spPr/>
        <p:txBody>
          <a:bodyPr/>
          <a:lstStyle/>
          <a:p>
            <a:r>
              <a:rPr lang="cs-CZ" dirty="0" err="1"/>
              <a:t>Service</a:t>
            </a:r>
            <a:r>
              <a:rPr lang="cs-CZ" dirty="0"/>
              <a:t> </a:t>
            </a:r>
            <a:r>
              <a:rPr lang="cs-CZ" dirty="0" err="1"/>
              <a:t>quality</a:t>
            </a:r>
            <a:endParaRPr lang="cs-CZ" dirty="0"/>
          </a:p>
        </p:txBody>
      </p:sp>
    </p:spTree>
    <p:extLst>
      <p:ext uri="{BB962C8B-B14F-4D97-AF65-F5344CB8AC3E}">
        <p14:creationId xmlns:p14="http://schemas.microsoft.com/office/powerpoint/2010/main" val="269128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A51DBA1B-2743-5673-F133-64A13F1AD1FF}"/>
              </a:ext>
            </a:extLst>
          </p:cNvPr>
          <p:cNvSpPr>
            <a:spLocks noGrp="1"/>
          </p:cNvSpPr>
          <p:nvPr>
            <p:ph idx="1"/>
          </p:nvPr>
        </p:nvSpPr>
        <p:spPr>
          <a:xfrm>
            <a:off x="5061526" y="203200"/>
            <a:ext cx="6964219" cy="6382327"/>
          </a:xfrm>
        </p:spPr>
        <p:txBody>
          <a:bodyPr>
            <a:normAutofit fontScale="92500"/>
          </a:bodyPr>
          <a:lstStyle/>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Access </a:t>
            </a:r>
            <a:r>
              <a:rPr lang="en-US" sz="1800" b="0" i="0" u="none" strike="noStrike" baseline="0" dirty="0">
                <a:solidFill>
                  <a:srgbClr val="000000"/>
                </a:solidFill>
                <a:latin typeface="Minion-Regular"/>
              </a:rPr>
              <a:t>. The physical approachability of the service location, including the ease of finding</a:t>
            </a:r>
            <a:r>
              <a:rPr lang="cs-CZ" sz="1800" dirty="0">
                <a:solidFill>
                  <a:srgbClr val="000000"/>
                </a:solidFill>
                <a:latin typeface="Minion-Regular"/>
              </a:rPr>
              <a:t> </a:t>
            </a:r>
            <a:r>
              <a:rPr lang="en-US" sz="1800" b="0" i="0" u="none" strike="noStrike" baseline="0" dirty="0">
                <a:solidFill>
                  <a:srgbClr val="000000"/>
                </a:solidFill>
                <a:latin typeface="Minion-Regular"/>
              </a:rPr>
              <a:t>one’s way around the service process or route through the process.</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Aesthetics </a:t>
            </a:r>
            <a:r>
              <a:rPr lang="en-US" sz="1800" b="0" i="0" u="none" strike="noStrike" baseline="0" dirty="0">
                <a:solidFill>
                  <a:srgbClr val="000000"/>
                </a:solidFill>
                <a:latin typeface="Minion-Regular"/>
              </a:rPr>
              <a:t>. The extent to which the components of the service and their experience of it are</a:t>
            </a:r>
            <a:r>
              <a:rPr lang="cs-CZ" sz="1800" b="0" i="0" u="none" strike="noStrike" baseline="0" dirty="0">
                <a:solidFill>
                  <a:srgbClr val="000000"/>
                </a:solidFill>
                <a:latin typeface="Minion-Regular"/>
              </a:rPr>
              <a:t>m</a:t>
            </a:r>
            <a:r>
              <a:rPr lang="en-US" sz="1800" b="0" i="0" u="none" strike="noStrike" baseline="0" dirty="0">
                <a:solidFill>
                  <a:srgbClr val="000000"/>
                </a:solidFill>
                <a:latin typeface="Minion-Regular"/>
              </a:rPr>
              <a:t>agreeable or pleasing to the customer, including both the appearance and the ambience of</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the service environment, the appearance and presentation of service facilities, ‘products’</a:t>
            </a:r>
            <a:r>
              <a:rPr lang="cs-CZ" sz="1800" b="0" i="0" u="none" strike="noStrike" baseline="0" dirty="0">
                <a:solidFill>
                  <a:srgbClr val="000000"/>
                </a:solidFill>
                <a:latin typeface="Minion-Regular"/>
              </a:rPr>
              <a:t> and </a:t>
            </a:r>
            <a:r>
              <a:rPr lang="cs-CZ" sz="1800" b="0" i="0" u="none" strike="noStrike" baseline="0" dirty="0" err="1">
                <a:solidFill>
                  <a:srgbClr val="000000"/>
                </a:solidFill>
                <a:latin typeface="Minion-Regular"/>
              </a:rPr>
              <a:t>staff</a:t>
            </a:r>
            <a:r>
              <a:rPr lang="cs-CZ" sz="1800" b="0" i="0" u="none" strike="noStrike" baseline="0" dirty="0">
                <a:solidFill>
                  <a:srgbClr val="000000"/>
                </a:solidFill>
                <a:latin typeface="Minion-Regular"/>
              </a:rPr>
              <a:t>.</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Attentiveness/helpfulness </a:t>
            </a:r>
            <a:r>
              <a:rPr lang="en-US" sz="1800" b="0" i="0" u="none" strike="noStrike" baseline="0" dirty="0">
                <a:solidFill>
                  <a:srgbClr val="000000"/>
                </a:solidFill>
                <a:latin typeface="Minion-Regular"/>
              </a:rPr>
              <a:t>. The extent to which the service, particularly contact staff, either</a:t>
            </a:r>
            <a:r>
              <a:rPr lang="cs-CZ" sz="1800" b="0" i="0" u="none" strike="noStrike" baseline="0" dirty="0">
                <a:solidFill>
                  <a:srgbClr val="000000"/>
                </a:solidFill>
                <a:latin typeface="Minion-Regular"/>
              </a:rPr>
              <a:t>m</a:t>
            </a:r>
            <a:r>
              <a:rPr lang="en-US" sz="1800" b="0" i="0" u="none" strike="noStrike" baseline="0" dirty="0">
                <a:solidFill>
                  <a:srgbClr val="000000"/>
                </a:solidFill>
                <a:latin typeface="Minion-Regular"/>
              </a:rPr>
              <a:t>provide help to the customer or give the impression of being interested in the customer</a:t>
            </a:r>
            <a:r>
              <a:rPr lang="cs-CZ" sz="1800" b="0" i="0" u="none" strike="noStrike" baseline="0" dirty="0">
                <a:solidFill>
                  <a:srgbClr val="000000"/>
                </a:solidFill>
                <a:latin typeface="Minion-Regular"/>
              </a:rPr>
              <a:t>m</a:t>
            </a:r>
            <a:r>
              <a:rPr lang="en-US" sz="1800" b="0" i="0" u="none" strike="noStrike" baseline="0" dirty="0">
                <a:solidFill>
                  <a:srgbClr val="000000"/>
                </a:solidFill>
                <a:latin typeface="Minion-Regular"/>
              </a:rPr>
              <a:t>and show a willingness to serve.</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Availability </a:t>
            </a:r>
            <a:r>
              <a:rPr lang="en-US" sz="1800" b="0" i="0" u="none" strike="noStrike" baseline="0" dirty="0">
                <a:solidFill>
                  <a:srgbClr val="000000"/>
                </a:solidFill>
                <a:latin typeface="Minion-Regular"/>
              </a:rPr>
              <a:t>. The availability of service process, facilities, staff and ‘products’ to the customer.</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In the case of contact staff this means both the staff/customer ratio and the amount</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of time each staff member has available to spend with each customer. It also includes both</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the quantity and range of services (and ‘products’) available to the customer.</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Care </a:t>
            </a:r>
            <a:r>
              <a:rPr lang="en-US" sz="1800" b="0" i="0" u="none" strike="noStrike" baseline="0" dirty="0">
                <a:solidFill>
                  <a:srgbClr val="000000"/>
                </a:solidFill>
                <a:latin typeface="Minion-Regular"/>
              </a:rPr>
              <a:t>. The concern, consideration, sympathy and patience shown to the customer. This</a:t>
            </a:r>
            <a:r>
              <a:rPr lang="cs-CZ" sz="1800" dirty="0">
                <a:solidFill>
                  <a:srgbClr val="000000"/>
                </a:solidFill>
                <a:latin typeface="Minion-Regular"/>
              </a:rPr>
              <a:t> </a:t>
            </a:r>
            <a:r>
              <a:rPr lang="en-US" sz="1800" b="0" i="0" u="none" strike="noStrike" baseline="0" dirty="0">
                <a:solidFill>
                  <a:srgbClr val="000000"/>
                </a:solidFill>
                <a:latin typeface="Minion-Regular"/>
              </a:rPr>
              <a:t>includes the extent to which the customer is put at ease by the service and made to feel</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emotionally (rather than physically) comfortable.</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Cleanliness/tidiness </a:t>
            </a:r>
            <a:r>
              <a:rPr lang="en-US" sz="1800" b="0" i="0" u="none" strike="noStrike" baseline="0" dirty="0">
                <a:solidFill>
                  <a:srgbClr val="000000"/>
                </a:solidFill>
                <a:latin typeface="Minion-Regular"/>
              </a:rPr>
              <a:t>. The cleanliness, neat and tidy appearance of the inputs to the service</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process, including the service environment, facilities, equipment, the contact staff and even</a:t>
            </a:r>
            <a:r>
              <a:rPr lang="cs-CZ" sz="1800" b="0" i="0" u="none" strike="noStrike" baseline="0" dirty="0">
                <a:solidFill>
                  <a:srgbClr val="000000"/>
                </a:solidFill>
                <a:latin typeface="Minion-Regular"/>
              </a:rPr>
              <a:t> </a:t>
            </a:r>
            <a:r>
              <a:rPr lang="cs-CZ" sz="1800" b="0" i="0" u="none" strike="noStrike" baseline="0" dirty="0" err="1">
                <a:solidFill>
                  <a:srgbClr val="000000"/>
                </a:solidFill>
                <a:latin typeface="Minion-Regular"/>
              </a:rPr>
              <a:t>other</a:t>
            </a:r>
            <a:r>
              <a:rPr lang="cs-CZ" sz="1800" b="0" i="0" u="none" strike="noStrike" baseline="0" dirty="0">
                <a:solidFill>
                  <a:srgbClr val="000000"/>
                </a:solidFill>
                <a:latin typeface="Minion-Regular"/>
              </a:rPr>
              <a:t> </a:t>
            </a:r>
            <a:r>
              <a:rPr lang="cs-CZ" sz="1800" b="0" i="0" u="none" strike="noStrike" baseline="0" dirty="0" err="1">
                <a:solidFill>
                  <a:srgbClr val="000000"/>
                </a:solidFill>
                <a:latin typeface="Minion-Regular"/>
              </a:rPr>
              <a:t>customers</a:t>
            </a:r>
            <a:r>
              <a:rPr lang="cs-CZ" sz="1800" b="0" i="0" u="none" strike="noStrike" baseline="0" dirty="0">
                <a:solidFill>
                  <a:srgbClr val="000000"/>
                </a:solidFill>
                <a:latin typeface="Minion-Regular"/>
              </a:rPr>
              <a:t>.</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Comfort </a:t>
            </a:r>
            <a:r>
              <a:rPr lang="en-US" sz="1800" b="0" i="0" u="none" strike="noStrike" baseline="0" dirty="0">
                <a:solidFill>
                  <a:srgbClr val="000000"/>
                </a:solidFill>
                <a:latin typeface="Minion-Regular"/>
              </a:rPr>
              <a:t>. The physical comfort of the service environment and facilities.</a:t>
            </a:r>
            <a:endParaRPr lang="cs-CZ" dirty="0"/>
          </a:p>
        </p:txBody>
      </p:sp>
      <p:pic>
        <p:nvPicPr>
          <p:cNvPr id="5" name="Obrázek 4">
            <a:extLst>
              <a:ext uri="{FF2B5EF4-FFF2-40B4-BE49-F238E27FC236}">
                <a16:creationId xmlns:a16="http://schemas.microsoft.com/office/drawing/2014/main" id="{3DF583A5-0CDA-2656-DFAB-A208F666B12C}"/>
              </a:ext>
            </a:extLst>
          </p:cNvPr>
          <p:cNvPicPr>
            <a:picLocks noChangeAspect="1"/>
          </p:cNvPicPr>
          <p:nvPr/>
        </p:nvPicPr>
        <p:blipFill rotWithShape="1">
          <a:blip r:embed="rId2"/>
          <a:srcRect l="27425" t="22357" r="34166" b="43569"/>
          <a:stretch/>
        </p:blipFill>
        <p:spPr>
          <a:xfrm>
            <a:off x="267853" y="360218"/>
            <a:ext cx="4793673" cy="4257964"/>
          </a:xfrm>
          <a:prstGeom prst="rect">
            <a:avLst/>
          </a:prstGeom>
        </p:spPr>
      </p:pic>
      <p:sp>
        <p:nvSpPr>
          <p:cNvPr id="6" name="TextovéPole 5">
            <a:extLst>
              <a:ext uri="{FF2B5EF4-FFF2-40B4-BE49-F238E27FC236}">
                <a16:creationId xmlns:a16="http://schemas.microsoft.com/office/drawing/2014/main" id="{81ED37FE-5545-EF1E-DCFA-3625262E8144}"/>
              </a:ext>
            </a:extLst>
          </p:cNvPr>
          <p:cNvSpPr txBox="1"/>
          <p:nvPr/>
        </p:nvSpPr>
        <p:spPr>
          <a:xfrm>
            <a:off x="448574" y="6434141"/>
            <a:ext cx="11743426" cy="369332"/>
          </a:xfrm>
          <a:prstGeom prst="rect">
            <a:avLst/>
          </a:prstGeom>
          <a:noFill/>
        </p:spPr>
        <p:txBody>
          <a:bodyPr wrap="square">
            <a:spAutoFit/>
          </a:bodyPr>
          <a:lstStyle/>
          <a:p>
            <a:r>
              <a:rPr lang="en-US" dirty="0"/>
              <a:t>Johnston, R., &amp; Clark, G. (2005). Service operations management: improving service delivery. Pearson Education.</a:t>
            </a:r>
            <a:endParaRPr lang="cs-CZ" dirty="0"/>
          </a:p>
        </p:txBody>
      </p:sp>
    </p:spTree>
    <p:extLst>
      <p:ext uri="{BB962C8B-B14F-4D97-AF65-F5344CB8AC3E}">
        <p14:creationId xmlns:p14="http://schemas.microsoft.com/office/powerpoint/2010/main" val="158752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A52297A-A5F5-0ECB-E988-4D8677748A00}"/>
              </a:ext>
            </a:extLst>
          </p:cNvPr>
          <p:cNvSpPr>
            <a:spLocks noGrp="1"/>
          </p:cNvSpPr>
          <p:nvPr>
            <p:ph idx="1"/>
          </p:nvPr>
        </p:nvSpPr>
        <p:spPr>
          <a:xfrm>
            <a:off x="838200" y="577970"/>
            <a:ext cx="10515600" cy="5848709"/>
          </a:xfrm>
        </p:spPr>
        <p:txBody>
          <a:bodyPr>
            <a:normAutofit fontScale="92500" lnSpcReduction="20000"/>
          </a:bodyPr>
          <a:lstStyle/>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Commitment </a:t>
            </a:r>
            <a:r>
              <a:rPr lang="en-US" sz="1800" b="0" i="0" u="none" strike="noStrike" baseline="0" dirty="0">
                <a:solidFill>
                  <a:srgbClr val="000000"/>
                </a:solidFill>
                <a:latin typeface="Minion-Regular"/>
              </a:rPr>
              <a:t>. The staff ’s apparent commitment to their work, including the pride and</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satisfaction they apparently take in their job, their diligence and thoroughness.</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Communication </a:t>
            </a:r>
            <a:r>
              <a:rPr lang="en-US" sz="1800" b="0" i="0" u="none" strike="noStrike" baseline="0" dirty="0">
                <a:solidFill>
                  <a:srgbClr val="000000"/>
                </a:solidFill>
                <a:latin typeface="Minion-Regular"/>
              </a:rPr>
              <a:t>. The ability of service staff to communicate with customers in a way they</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will understand. This includes the clarity, completeness and accuracy of both verbal and</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written information communicated to the customer and the ability to listen to and understand</a:t>
            </a:r>
            <a:r>
              <a:rPr lang="cs-CZ" sz="1800" b="0" i="0" u="none" strike="noStrike" baseline="0" dirty="0">
                <a:solidFill>
                  <a:srgbClr val="000000"/>
                </a:solidFill>
                <a:latin typeface="Minion-Regular"/>
              </a:rPr>
              <a:t> the customer.</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Competence </a:t>
            </a:r>
            <a:r>
              <a:rPr lang="en-US" sz="1800" b="0" i="0" u="none" strike="noStrike" baseline="0" dirty="0">
                <a:solidFill>
                  <a:srgbClr val="000000"/>
                </a:solidFill>
                <a:latin typeface="Minion-Regular"/>
              </a:rPr>
              <a:t>. The skill, expertise and professionalism with which the service is executed.</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This includes the carrying out of correct procedures, correct execution of customer instructions,</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the degree of ‘product’ or service knowledge exhibited by contact staff, the provision</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of good, sound advice and the general ability to do a good job.</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Courtesy </a:t>
            </a:r>
            <a:r>
              <a:rPr lang="en-US" sz="1800" b="0" i="0" u="none" strike="noStrike" baseline="0" dirty="0">
                <a:solidFill>
                  <a:srgbClr val="000000"/>
                </a:solidFill>
                <a:latin typeface="Minion-Regular"/>
              </a:rPr>
              <a:t>. The politeness, respect and propriety shown by the service, usually contact staff,</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in dealing with customers and their property. This includes the ability of staff to be unobtrusive</a:t>
            </a:r>
            <a:r>
              <a:rPr lang="cs-CZ" sz="1800" b="0" i="0" u="none" strike="noStrike" baseline="0" dirty="0">
                <a:solidFill>
                  <a:srgbClr val="000000"/>
                </a:solidFill>
                <a:latin typeface="Minion-Regular"/>
              </a:rPr>
              <a:t> and </a:t>
            </a:r>
            <a:r>
              <a:rPr lang="cs-CZ" sz="1800" b="0" i="0" u="none" strike="noStrike" baseline="0" dirty="0" err="1">
                <a:solidFill>
                  <a:srgbClr val="000000"/>
                </a:solidFill>
                <a:latin typeface="Minion-Regular"/>
              </a:rPr>
              <a:t>uninterfering</a:t>
            </a:r>
            <a:r>
              <a:rPr lang="cs-CZ" sz="1800" b="0" i="0" u="none" strike="noStrike" baseline="0" dirty="0">
                <a:solidFill>
                  <a:srgbClr val="000000"/>
                </a:solidFill>
                <a:latin typeface="Minion-Regular"/>
              </a:rPr>
              <a:t> </a:t>
            </a:r>
            <a:r>
              <a:rPr lang="cs-CZ" sz="1800" b="0" i="0" u="none" strike="noStrike" baseline="0" dirty="0" err="1">
                <a:solidFill>
                  <a:srgbClr val="000000"/>
                </a:solidFill>
                <a:latin typeface="Minion-Regular"/>
              </a:rPr>
              <a:t>when</a:t>
            </a:r>
            <a:r>
              <a:rPr lang="cs-CZ" sz="1800" b="0" i="0" u="none" strike="noStrike" baseline="0" dirty="0">
                <a:solidFill>
                  <a:srgbClr val="000000"/>
                </a:solidFill>
                <a:latin typeface="Minion-Regular"/>
              </a:rPr>
              <a:t> </a:t>
            </a:r>
            <a:r>
              <a:rPr lang="cs-CZ" sz="1800" b="0" i="0" u="none" strike="noStrike" baseline="0" dirty="0" err="1">
                <a:solidFill>
                  <a:srgbClr val="000000"/>
                </a:solidFill>
                <a:latin typeface="Minion-Regular"/>
              </a:rPr>
              <a:t>appropriate</a:t>
            </a:r>
            <a:r>
              <a:rPr lang="cs-CZ" sz="1800" b="0" i="0" u="none" strike="noStrike" baseline="0" dirty="0">
                <a:solidFill>
                  <a:srgbClr val="000000"/>
                </a:solidFill>
                <a:latin typeface="Minion-Regular"/>
              </a:rPr>
              <a:t>.</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Flexibility </a:t>
            </a:r>
            <a:r>
              <a:rPr lang="en-US" sz="1800" b="0" i="0" u="none" strike="noStrike" baseline="0" dirty="0">
                <a:solidFill>
                  <a:srgbClr val="000000"/>
                </a:solidFill>
                <a:latin typeface="Minion-Regular"/>
              </a:rPr>
              <a:t>. A willingness on the part of the service worker to amend or alter the nature of</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the service to meet the needs of the customer.</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Friendliness </a:t>
            </a:r>
            <a:r>
              <a:rPr lang="en-US" sz="1800" b="0" i="0" u="none" strike="noStrike" baseline="0" dirty="0">
                <a:solidFill>
                  <a:srgbClr val="000000"/>
                </a:solidFill>
                <a:latin typeface="Minion-Regular"/>
              </a:rPr>
              <a:t>. The warmth and personal approachability (rather than physical approachability)</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of the service, particularly of contact staff, including a cheerful attitude and the</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ability to make the customer feel welcome.</a:t>
            </a:r>
            <a:endParaRPr lang="cs-CZ" sz="1800" b="0" i="0" u="none" strike="noStrike" baseline="0" dirty="0">
              <a:solidFill>
                <a:srgbClr val="000000"/>
              </a:solidFill>
              <a:latin typeface="Minion-Regular"/>
            </a:endParaRP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Functionality </a:t>
            </a:r>
            <a:r>
              <a:rPr lang="en-US" sz="1800" b="0" i="0" u="none" strike="noStrike" baseline="0" dirty="0">
                <a:solidFill>
                  <a:srgbClr val="000000"/>
                </a:solidFill>
                <a:latin typeface="Minion-Regular"/>
              </a:rPr>
              <a:t>. The serviceability and fitness for purpose of service.</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Integrity </a:t>
            </a:r>
            <a:r>
              <a:rPr lang="en-US" sz="1800" b="0" i="0" u="none" strike="noStrike" baseline="0" dirty="0">
                <a:solidFill>
                  <a:srgbClr val="000000"/>
                </a:solidFill>
                <a:latin typeface="Minion-Regular"/>
              </a:rPr>
              <a:t>. The honesty, justice, fairness and trustworthiness with which customers are</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treated by the service </a:t>
            </a:r>
            <a:r>
              <a:rPr lang="en-US" sz="1800" b="0" i="0" u="none" strike="noStrike" baseline="0" dirty="0" err="1">
                <a:solidFill>
                  <a:srgbClr val="000000"/>
                </a:solidFill>
                <a:latin typeface="Minion-Regular"/>
              </a:rPr>
              <a:t>organisation</a:t>
            </a:r>
            <a:r>
              <a:rPr lang="en-US" sz="1800" b="0" i="0" u="none" strike="noStrike" baseline="0" dirty="0">
                <a:solidFill>
                  <a:srgbClr val="000000"/>
                </a:solidFill>
                <a:latin typeface="Minion-Regular"/>
              </a:rPr>
              <a:t>.</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Reliability </a:t>
            </a:r>
            <a:r>
              <a:rPr lang="en-US" sz="1800" b="0" i="0" u="none" strike="noStrike" baseline="0" dirty="0">
                <a:solidFill>
                  <a:srgbClr val="000000"/>
                </a:solidFill>
                <a:latin typeface="Minion-Regular"/>
              </a:rPr>
              <a:t>. The reliability and consistency of performance of the service and its staff. This</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includes punctual service delivery and the ability to keep to agreements made with the</a:t>
            </a:r>
            <a:r>
              <a:rPr lang="cs-CZ" sz="1800" b="0" i="0" u="none" strike="noStrike" baseline="0" dirty="0">
                <a:solidFill>
                  <a:srgbClr val="000000"/>
                </a:solidFill>
                <a:latin typeface="Minion-Regular"/>
              </a:rPr>
              <a:t> customer.</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Responsiveness </a:t>
            </a:r>
            <a:r>
              <a:rPr lang="en-US" sz="1800" b="0" i="0" u="none" strike="noStrike" baseline="0" dirty="0">
                <a:solidFill>
                  <a:srgbClr val="000000"/>
                </a:solidFill>
                <a:latin typeface="Minion-Regular"/>
              </a:rPr>
              <a:t>. The speed and timeliness of service delivery. This includes the speed of</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throughput and the ability of the service to respond promptly to customer service requests,</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with minimal waiting and queuing time.</a:t>
            </a:r>
          </a:p>
          <a:p>
            <a:pPr algn="l"/>
            <a:r>
              <a:rPr lang="en-US" sz="1800" b="0" i="0" u="none" strike="noStrike" baseline="0" dirty="0">
                <a:solidFill>
                  <a:srgbClr val="9A0080"/>
                </a:solidFill>
                <a:latin typeface="ZapfDingbats"/>
              </a:rPr>
              <a:t>● </a:t>
            </a:r>
            <a:r>
              <a:rPr lang="en-US" sz="1800" b="1" i="1" u="none" strike="noStrike" baseline="0" dirty="0">
                <a:solidFill>
                  <a:srgbClr val="000000"/>
                </a:solidFill>
                <a:latin typeface="Minion-SemiboldItalic"/>
              </a:rPr>
              <a:t>Security </a:t>
            </a:r>
            <a:r>
              <a:rPr lang="en-US" sz="1800" b="0" i="0" u="none" strike="noStrike" baseline="0" dirty="0">
                <a:solidFill>
                  <a:srgbClr val="000000"/>
                </a:solidFill>
                <a:latin typeface="Minion-Regular"/>
              </a:rPr>
              <a:t>. The personal safety of customers and their possessions while participating in or</a:t>
            </a:r>
            <a:r>
              <a:rPr lang="cs-CZ" sz="1800" b="0" i="0" u="none" strike="noStrike" baseline="0" dirty="0">
                <a:solidFill>
                  <a:srgbClr val="000000"/>
                </a:solidFill>
                <a:latin typeface="Minion-Regular"/>
              </a:rPr>
              <a:t> </a:t>
            </a:r>
            <a:r>
              <a:rPr lang="en-US" sz="1800" b="0" i="0" u="none" strike="noStrike" baseline="0" dirty="0">
                <a:solidFill>
                  <a:srgbClr val="000000"/>
                </a:solidFill>
                <a:latin typeface="Minion-Regular"/>
              </a:rPr>
              <a:t>benefiting from the service process. This includes the maintenance of confidentiality.</a:t>
            </a:r>
            <a:endParaRPr lang="cs-CZ" dirty="0"/>
          </a:p>
        </p:txBody>
      </p:sp>
      <p:sp>
        <p:nvSpPr>
          <p:cNvPr id="4" name="TextovéPole 3">
            <a:extLst>
              <a:ext uri="{FF2B5EF4-FFF2-40B4-BE49-F238E27FC236}">
                <a16:creationId xmlns:a16="http://schemas.microsoft.com/office/drawing/2014/main" id="{6630362F-D2BC-F498-1CEF-D1E696D46D92}"/>
              </a:ext>
            </a:extLst>
          </p:cNvPr>
          <p:cNvSpPr txBox="1"/>
          <p:nvPr/>
        </p:nvSpPr>
        <p:spPr>
          <a:xfrm>
            <a:off x="448574" y="6434141"/>
            <a:ext cx="11743426" cy="369332"/>
          </a:xfrm>
          <a:prstGeom prst="rect">
            <a:avLst/>
          </a:prstGeom>
          <a:noFill/>
        </p:spPr>
        <p:txBody>
          <a:bodyPr wrap="square">
            <a:spAutoFit/>
          </a:bodyPr>
          <a:lstStyle/>
          <a:p>
            <a:r>
              <a:rPr lang="en-US" dirty="0"/>
              <a:t>Johnston, R., &amp; Clark, G. (2005). Service operations management: improving service delivery. Pearson Education.</a:t>
            </a:r>
            <a:endParaRPr lang="cs-CZ" dirty="0"/>
          </a:p>
        </p:txBody>
      </p:sp>
    </p:spTree>
    <p:extLst>
      <p:ext uri="{BB962C8B-B14F-4D97-AF65-F5344CB8AC3E}">
        <p14:creationId xmlns:p14="http://schemas.microsoft.com/office/powerpoint/2010/main" val="2754911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E28103-2E32-6F78-CF6A-36CA475BB743}"/>
              </a:ext>
            </a:extLst>
          </p:cNvPr>
          <p:cNvSpPr>
            <a:spLocks noGrp="1"/>
          </p:cNvSpPr>
          <p:nvPr>
            <p:ph type="title"/>
          </p:nvPr>
        </p:nvSpPr>
        <p:spPr>
          <a:xfrm>
            <a:off x="838200" y="365125"/>
            <a:ext cx="10515600" cy="747683"/>
          </a:xfrm>
        </p:spPr>
        <p:txBody>
          <a:bodyPr/>
          <a:lstStyle/>
          <a:p>
            <a:r>
              <a:rPr lang="cs-CZ" dirty="0" err="1"/>
              <a:t>Hygiene</a:t>
            </a:r>
            <a:r>
              <a:rPr lang="cs-CZ" dirty="0"/>
              <a:t> and </a:t>
            </a:r>
            <a:r>
              <a:rPr lang="cs-CZ" dirty="0" err="1"/>
              <a:t>enhancing</a:t>
            </a:r>
            <a:r>
              <a:rPr lang="cs-CZ" dirty="0"/>
              <a:t> </a:t>
            </a:r>
            <a:r>
              <a:rPr lang="cs-CZ" dirty="0" err="1"/>
              <a:t>factors</a:t>
            </a:r>
            <a:endParaRPr lang="cs-CZ" dirty="0"/>
          </a:p>
        </p:txBody>
      </p:sp>
      <p:pic>
        <p:nvPicPr>
          <p:cNvPr id="5" name="Obrázek 4">
            <a:extLst>
              <a:ext uri="{FF2B5EF4-FFF2-40B4-BE49-F238E27FC236}">
                <a16:creationId xmlns:a16="http://schemas.microsoft.com/office/drawing/2014/main" id="{30638FE8-4B5A-83F9-9A7A-42AFECA8CB32}"/>
              </a:ext>
            </a:extLst>
          </p:cNvPr>
          <p:cNvPicPr>
            <a:picLocks noChangeAspect="1"/>
          </p:cNvPicPr>
          <p:nvPr/>
        </p:nvPicPr>
        <p:blipFill rotWithShape="1">
          <a:blip r:embed="rId2"/>
          <a:srcRect l="28863" t="29226" r="31440" b="5324"/>
          <a:stretch/>
        </p:blipFill>
        <p:spPr>
          <a:xfrm>
            <a:off x="769187" y="1042847"/>
            <a:ext cx="9522125" cy="4236519"/>
          </a:xfrm>
          <a:prstGeom prst="rect">
            <a:avLst/>
          </a:prstGeom>
        </p:spPr>
      </p:pic>
      <p:sp>
        <p:nvSpPr>
          <p:cNvPr id="7" name="TextovéPole 6">
            <a:extLst>
              <a:ext uri="{FF2B5EF4-FFF2-40B4-BE49-F238E27FC236}">
                <a16:creationId xmlns:a16="http://schemas.microsoft.com/office/drawing/2014/main" id="{B2541C79-BB1F-9F95-3960-F76F35C69A37}"/>
              </a:ext>
            </a:extLst>
          </p:cNvPr>
          <p:cNvSpPr txBox="1"/>
          <p:nvPr/>
        </p:nvSpPr>
        <p:spPr>
          <a:xfrm>
            <a:off x="241541" y="5264590"/>
            <a:ext cx="12120112" cy="1169551"/>
          </a:xfrm>
          <a:prstGeom prst="rect">
            <a:avLst/>
          </a:prstGeom>
          <a:noFill/>
        </p:spPr>
        <p:txBody>
          <a:bodyPr wrap="square">
            <a:spAutoFit/>
          </a:bodyPr>
          <a:lstStyle/>
          <a:p>
            <a:pPr algn="l"/>
            <a:r>
              <a:rPr lang="en-US" sz="1400" b="0" i="0" u="none" strike="noStrike" baseline="0" dirty="0">
                <a:solidFill>
                  <a:srgbClr val="000000"/>
                </a:solidFill>
                <a:latin typeface="Minion-Regular"/>
              </a:rPr>
              <a:t>however, these things are not necessarily expected so, if they are not provided, their absence</a:t>
            </a:r>
            <a:r>
              <a:rPr lang="cs-CZ" sz="1400" b="0" i="0" u="none" strike="noStrike" baseline="0" dirty="0">
                <a:solidFill>
                  <a:srgbClr val="000000"/>
                </a:solidFill>
                <a:latin typeface="Minion-Regular"/>
              </a:rPr>
              <a:t> </a:t>
            </a:r>
            <a:r>
              <a:rPr lang="en-US" sz="1400" b="0" i="0" u="none" strike="noStrike" baseline="0" dirty="0">
                <a:solidFill>
                  <a:srgbClr val="000000"/>
                </a:solidFill>
                <a:latin typeface="Minion-Regular"/>
              </a:rPr>
              <a:t>may not lead to dissatisfaction.</a:t>
            </a:r>
          </a:p>
          <a:p>
            <a:pPr algn="l"/>
            <a:r>
              <a:rPr lang="en-US" sz="1400" b="0" i="0" u="none" strike="noStrike" baseline="0" dirty="0">
                <a:solidFill>
                  <a:srgbClr val="9A0080"/>
                </a:solidFill>
                <a:latin typeface="ZapfDingbats"/>
              </a:rPr>
              <a:t>● </a:t>
            </a:r>
            <a:r>
              <a:rPr lang="en-US" sz="1400" b="1" i="1" u="none" strike="noStrike" baseline="0" dirty="0">
                <a:solidFill>
                  <a:srgbClr val="000000"/>
                </a:solidFill>
                <a:latin typeface="Minion-SemiboldItalic"/>
              </a:rPr>
              <a:t>Critical factors </a:t>
            </a:r>
            <a:r>
              <a:rPr lang="en-US" sz="1400" b="0" i="0" u="none" strike="noStrike" baseline="0" dirty="0">
                <a:solidFill>
                  <a:srgbClr val="000000"/>
                </a:solidFill>
                <a:latin typeface="Minion-Regular"/>
              </a:rPr>
              <a:t>have the potential to both delight and dissatisfy. Responsiveness, communication</a:t>
            </a:r>
            <a:r>
              <a:rPr lang="cs-CZ" sz="1400" b="0" i="0" u="none" strike="noStrike" baseline="0" dirty="0">
                <a:solidFill>
                  <a:srgbClr val="000000"/>
                </a:solidFill>
                <a:latin typeface="Minion-Regular"/>
              </a:rPr>
              <a:t> </a:t>
            </a:r>
            <a:r>
              <a:rPr lang="en-US" sz="1400" b="0" i="0" u="none" strike="noStrike" baseline="0" dirty="0">
                <a:solidFill>
                  <a:srgbClr val="000000"/>
                </a:solidFill>
                <a:latin typeface="Minion-Regular"/>
              </a:rPr>
              <a:t>and competence of bank staff and systems must be at least acceptable so as not to</a:t>
            </a:r>
            <a:r>
              <a:rPr lang="cs-CZ" sz="1400" b="0" i="0" u="none" strike="noStrike" baseline="0" dirty="0">
                <a:solidFill>
                  <a:srgbClr val="000000"/>
                </a:solidFill>
                <a:latin typeface="Minion-Regular"/>
              </a:rPr>
              <a:t> </a:t>
            </a:r>
            <a:r>
              <a:rPr lang="en-US" sz="1400" b="0" i="0" u="none" strike="noStrike" baseline="0" dirty="0">
                <a:solidFill>
                  <a:srgbClr val="000000"/>
                </a:solidFill>
                <a:latin typeface="Minion-Regular"/>
              </a:rPr>
              <a:t>dissatisfy the customer, but if more than acceptable they have the potential to delight.</a:t>
            </a:r>
          </a:p>
          <a:p>
            <a:pPr algn="l"/>
            <a:r>
              <a:rPr lang="en-US" sz="1400" b="0" i="0" u="none" strike="noStrike" baseline="0" dirty="0">
                <a:solidFill>
                  <a:srgbClr val="9A0080"/>
                </a:solidFill>
                <a:latin typeface="ZapfDingbats"/>
              </a:rPr>
              <a:t>● </a:t>
            </a:r>
            <a:r>
              <a:rPr lang="en-US" sz="1400" b="1" i="1" u="none" strike="noStrike" baseline="0" dirty="0">
                <a:solidFill>
                  <a:srgbClr val="000000"/>
                </a:solidFill>
                <a:latin typeface="Minion-SemiboldItalic"/>
              </a:rPr>
              <a:t>Neutral factors </a:t>
            </a:r>
            <a:r>
              <a:rPr lang="en-US" sz="1400" b="0" i="0" u="none" strike="noStrike" baseline="0" dirty="0">
                <a:solidFill>
                  <a:srgbClr val="000000"/>
                </a:solidFill>
                <a:latin typeface="Minion-Regular"/>
              </a:rPr>
              <a:t>have little effect on satisfaction. The comfort or aesthetics of a banking hall</a:t>
            </a:r>
          </a:p>
          <a:p>
            <a:pPr algn="l"/>
            <a:r>
              <a:rPr lang="en-US" sz="1400" b="0" i="0" u="none" strike="noStrike" baseline="0" dirty="0">
                <a:solidFill>
                  <a:srgbClr val="000000"/>
                </a:solidFill>
                <a:latin typeface="Minion-Regular"/>
              </a:rPr>
              <a:t>may play no part in customers’ satisfaction or dissatisfaction</a:t>
            </a:r>
            <a:endParaRPr lang="cs-CZ" sz="1400" dirty="0"/>
          </a:p>
        </p:txBody>
      </p:sp>
      <p:sp>
        <p:nvSpPr>
          <p:cNvPr id="9" name="TextovéPole 8">
            <a:extLst>
              <a:ext uri="{FF2B5EF4-FFF2-40B4-BE49-F238E27FC236}">
                <a16:creationId xmlns:a16="http://schemas.microsoft.com/office/drawing/2014/main" id="{017C498D-0C08-14C5-8BC1-8CB1E9F0F68F}"/>
              </a:ext>
            </a:extLst>
          </p:cNvPr>
          <p:cNvSpPr txBox="1"/>
          <p:nvPr/>
        </p:nvSpPr>
        <p:spPr>
          <a:xfrm>
            <a:off x="448574" y="6434141"/>
            <a:ext cx="11743426" cy="369332"/>
          </a:xfrm>
          <a:prstGeom prst="rect">
            <a:avLst/>
          </a:prstGeom>
          <a:noFill/>
        </p:spPr>
        <p:txBody>
          <a:bodyPr wrap="square">
            <a:spAutoFit/>
          </a:bodyPr>
          <a:lstStyle/>
          <a:p>
            <a:r>
              <a:rPr lang="en-US" dirty="0"/>
              <a:t>Johnston, R., &amp; Clark, G. (2005). Service operations management: improving service delivery. Pearson Education.</a:t>
            </a:r>
            <a:endParaRPr lang="cs-CZ" dirty="0"/>
          </a:p>
        </p:txBody>
      </p:sp>
    </p:spTree>
    <p:extLst>
      <p:ext uri="{BB962C8B-B14F-4D97-AF65-F5344CB8AC3E}">
        <p14:creationId xmlns:p14="http://schemas.microsoft.com/office/powerpoint/2010/main" val="22003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E0A2FD-1CEE-2655-8C8E-5BA5B1211701}"/>
              </a:ext>
            </a:extLst>
          </p:cNvPr>
          <p:cNvSpPr>
            <a:spLocks noGrp="1"/>
          </p:cNvSpPr>
          <p:nvPr>
            <p:ph type="title"/>
          </p:nvPr>
        </p:nvSpPr>
        <p:spPr/>
        <p:txBody>
          <a:bodyPr/>
          <a:lstStyle/>
          <a:p>
            <a:r>
              <a:rPr lang="cs-CZ" dirty="0"/>
              <a:t>E-</a:t>
            </a:r>
            <a:r>
              <a:rPr lang="cs-CZ" dirty="0" err="1"/>
              <a:t>service</a:t>
            </a:r>
            <a:r>
              <a:rPr lang="cs-CZ" dirty="0"/>
              <a:t> </a:t>
            </a:r>
            <a:r>
              <a:rPr lang="cs-CZ" dirty="0" err="1"/>
              <a:t>quality</a:t>
            </a:r>
            <a:r>
              <a:rPr lang="cs-CZ" dirty="0"/>
              <a:t> </a:t>
            </a:r>
            <a:r>
              <a:rPr lang="cs-CZ" dirty="0" err="1"/>
              <a:t>dimensions</a:t>
            </a:r>
            <a:endParaRPr lang="cs-CZ" dirty="0"/>
          </a:p>
        </p:txBody>
      </p:sp>
      <p:pic>
        <p:nvPicPr>
          <p:cNvPr id="5" name="Obrázek 4">
            <a:extLst>
              <a:ext uri="{FF2B5EF4-FFF2-40B4-BE49-F238E27FC236}">
                <a16:creationId xmlns:a16="http://schemas.microsoft.com/office/drawing/2014/main" id="{67038A57-5DA3-BFBF-AB5E-775FC87E97F3}"/>
              </a:ext>
            </a:extLst>
          </p:cNvPr>
          <p:cNvPicPr>
            <a:picLocks noChangeAspect="1"/>
          </p:cNvPicPr>
          <p:nvPr/>
        </p:nvPicPr>
        <p:blipFill rotWithShape="1">
          <a:blip r:embed="rId2"/>
          <a:srcRect l="39621" t="41347" r="25985" b="21886"/>
          <a:stretch/>
        </p:blipFill>
        <p:spPr>
          <a:xfrm>
            <a:off x="838200" y="1346941"/>
            <a:ext cx="9155545" cy="4414981"/>
          </a:xfrm>
          <a:prstGeom prst="rect">
            <a:avLst/>
          </a:prstGeom>
        </p:spPr>
      </p:pic>
      <p:sp>
        <p:nvSpPr>
          <p:cNvPr id="7" name="TextovéPole 6">
            <a:extLst>
              <a:ext uri="{FF2B5EF4-FFF2-40B4-BE49-F238E27FC236}">
                <a16:creationId xmlns:a16="http://schemas.microsoft.com/office/drawing/2014/main" id="{73BEC23C-7972-B7D0-A18C-AA8E6D86153B}"/>
              </a:ext>
            </a:extLst>
          </p:cNvPr>
          <p:cNvSpPr txBox="1"/>
          <p:nvPr/>
        </p:nvSpPr>
        <p:spPr>
          <a:xfrm>
            <a:off x="1802921" y="6031210"/>
            <a:ext cx="7082286" cy="230832"/>
          </a:xfrm>
          <a:prstGeom prst="rect">
            <a:avLst/>
          </a:prstGeom>
          <a:noFill/>
        </p:spPr>
        <p:txBody>
          <a:bodyPr wrap="square">
            <a:spAutoFit/>
          </a:bodyPr>
          <a:lstStyle/>
          <a:p>
            <a:r>
              <a:rPr lang="en-US" sz="900" b="0" i="0" dirty="0" err="1">
                <a:solidFill>
                  <a:srgbClr val="222222"/>
                </a:solidFill>
                <a:effectLst/>
                <a:latin typeface="Arial" panose="020B0604020202020204" pitchFamily="34" charset="0"/>
              </a:rPr>
              <a:t>Ojasalo</a:t>
            </a:r>
            <a:r>
              <a:rPr lang="en-US" sz="900" b="0" i="0" dirty="0">
                <a:solidFill>
                  <a:srgbClr val="222222"/>
                </a:solidFill>
                <a:effectLst/>
                <a:latin typeface="Arial" panose="020B0604020202020204" pitchFamily="34" charset="0"/>
              </a:rPr>
              <a:t>, J. (2010). E-service quality: a conceptual model. </a:t>
            </a:r>
            <a:r>
              <a:rPr lang="en-US" sz="900" b="0" i="1" dirty="0">
                <a:solidFill>
                  <a:srgbClr val="222222"/>
                </a:solidFill>
                <a:effectLst/>
                <a:latin typeface="Arial" panose="020B0604020202020204" pitchFamily="34" charset="0"/>
              </a:rPr>
              <a:t>International journal of Arts and Sciences</a:t>
            </a:r>
            <a:r>
              <a:rPr lang="en-US" sz="900" b="0" i="0" dirty="0">
                <a:solidFill>
                  <a:srgbClr val="222222"/>
                </a:solidFill>
                <a:effectLst/>
                <a:latin typeface="Arial" panose="020B0604020202020204" pitchFamily="34" charset="0"/>
              </a:rPr>
              <a:t>, </a:t>
            </a:r>
            <a:r>
              <a:rPr lang="en-US" sz="900" b="0" i="1" dirty="0">
                <a:solidFill>
                  <a:srgbClr val="222222"/>
                </a:solidFill>
                <a:effectLst/>
                <a:latin typeface="Arial" panose="020B0604020202020204" pitchFamily="34" charset="0"/>
              </a:rPr>
              <a:t>3</a:t>
            </a:r>
            <a:r>
              <a:rPr lang="en-US" sz="900" b="0" i="0" dirty="0">
                <a:solidFill>
                  <a:srgbClr val="222222"/>
                </a:solidFill>
                <a:effectLst/>
                <a:latin typeface="Arial" panose="020B0604020202020204" pitchFamily="34" charset="0"/>
              </a:rPr>
              <a:t>(7), 127-143.</a:t>
            </a:r>
            <a:endParaRPr lang="cs-CZ" sz="900" dirty="0"/>
          </a:p>
        </p:txBody>
      </p:sp>
    </p:spTree>
    <p:extLst>
      <p:ext uri="{BB962C8B-B14F-4D97-AF65-F5344CB8AC3E}">
        <p14:creationId xmlns:p14="http://schemas.microsoft.com/office/powerpoint/2010/main" val="2388208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0066C48-88C1-E175-FE86-AC2D03096807}"/>
              </a:ext>
            </a:extLst>
          </p:cNvPr>
          <p:cNvPicPr>
            <a:picLocks noChangeAspect="1"/>
          </p:cNvPicPr>
          <p:nvPr/>
        </p:nvPicPr>
        <p:blipFill rotWithShape="1">
          <a:blip r:embed="rId2"/>
          <a:srcRect l="39924" t="32998" r="25682" b="25790"/>
          <a:stretch/>
        </p:blipFill>
        <p:spPr>
          <a:xfrm>
            <a:off x="295564" y="332509"/>
            <a:ext cx="5800436" cy="5855855"/>
          </a:xfrm>
          <a:prstGeom prst="rect">
            <a:avLst/>
          </a:prstGeom>
        </p:spPr>
      </p:pic>
      <p:pic>
        <p:nvPicPr>
          <p:cNvPr id="7" name="Obrázek 6">
            <a:extLst>
              <a:ext uri="{FF2B5EF4-FFF2-40B4-BE49-F238E27FC236}">
                <a16:creationId xmlns:a16="http://schemas.microsoft.com/office/drawing/2014/main" id="{9FEBD5A9-E4BC-8483-F5DC-EEB0493CDEF3}"/>
              </a:ext>
            </a:extLst>
          </p:cNvPr>
          <p:cNvPicPr>
            <a:picLocks noChangeAspect="1"/>
          </p:cNvPicPr>
          <p:nvPr/>
        </p:nvPicPr>
        <p:blipFill rotWithShape="1">
          <a:blip r:embed="rId3"/>
          <a:srcRect l="40530" t="14613" r="25531" b="9899"/>
          <a:stretch/>
        </p:blipFill>
        <p:spPr>
          <a:xfrm>
            <a:off x="6345382" y="332509"/>
            <a:ext cx="5551054" cy="6179127"/>
          </a:xfrm>
          <a:prstGeom prst="rect">
            <a:avLst/>
          </a:prstGeom>
        </p:spPr>
      </p:pic>
      <p:sp>
        <p:nvSpPr>
          <p:cNvPr id="9" name="TextovéPole 8">
            <a:extLst>
              <a:ext uri="{FF2B5EF4-FFF2-40B4-BE49-F238E27FC236}">
                <a16:creationId xmlns:a16="http://schemas.microsoft.com/office/drawing/2014/main" id="{4F8034A6-9FD5-9D1F-0DC7-84837B387A30}"/>
              </a:ext>
            </a:extLst>
          </p:cNvPr>
          <p:cNvSpPr txBox="1"/>
          <p:nvPr/>
        </p:nvSpPr>
        <p:spPr>
          <a:xfrm>
            <a:off x="295564" y="6340825"/>
            <a:ext cx="6096000" cy="369332"/>
          </a:xfrm>
          <a:prstGeom prst="rect">
            <a:avLst/>
          </a:prstGeom>
          <a:noFill/>
        </p:spPr>
        <p:txBody>
          <a:bodyPr wrap="square">
            <a:spAutoFit/>
          </a:bodyPr>
          <a:lstStyle/>
          <a:p>
            <a:r>
              <a:rPr lang="en-US" sz="900" dirty="0" err="1"/>
              <a:t>Lepmets</a:t>
            </a:r>
            <a:r>
              <a:rPr lang="en-US" sz="900" dirty="0"/>
              <a:t>, M., Cater-Steel, A., </a:t>
            </a:r>
            <a:r>
              <a:rPr lang="en-US" sz="900" dirty="0" err="1"/>
              <a:t>Gacenga</a:t>
            </a:r>
            <a:r>
              <a:rPr lang="en-US" sz="900" dirty="0"/>
              <a:t>, F., &amp; Ras, E. (2012). Extending the IT service quality measurement framework through a systematic literature review. Journal of Service Science Research, 4, 7-47.</a:t>
            </a:r>
            <a:endParaRPr lang="cs-CZ" sz="900" dirty="0"/>
          </a:p>
        </p:txBody>
      </p:sp>
    </p:spTree>
    <p:extLst>
      <p:ext uri="{BB962C8B-B14F-4D97-AF65-F5344CB8AC3E}">
        <p14:creationId xmlns:p14="http://schemas.microsoft.com/office/powerpoint/2010/main" val="212046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FC06B99F-4920-9ED3-A48C-84AD46267C1B}"/>
              </a:ext>
            </a:extLst>
          </p:cNvPr>
          <p:cNvSpPr>
            <a:spLocks noGrp="1" noChangeArrowheads="1"/>
          </p:cNvSpPr>
          <p:nvPr>
            <p:ph type="body" idx="1"/>
          </p:nvPr>
        </p:nvSpPr>
        <p:spPr>
          <a:noFill/>
        </p:spPr>
        <p:txBody>
          <a:bodyPr vert="horz" lIns="92075" tIns="46038" rIns="92075" bIns="46038" rtlCol="0">
            <a:normAutofit/>
          </a:bodyPr>
          <a:lstStyle/>
          <a:p>
            <a:pPr eaLnBrk="1" hangingPunct="1">
              <a:buFont typeface="Wingdings" panose="05000000000000000000" pitchFamily="2" charset="2"/>
              <a:buNone/>
            </a:pPr>
            <a:r>
              <a:rPr lang="en-US" altLang="cs-CZ" sz="1200">
                <a:solidFill>
                  <a:srgbClr val="000000"/>
                </a:solidFill>
              </a:rPr>
              <a:t> </a:t>
            </a:r>
          </a:p>
        </p:txBody>
      </p:sp>
      <p:grpSp>
        <p:nvGrpSpPr>
          <p:cNvPr id="11268" name="Group 23">
            <a:extLst>
              <a:ext uri="{FF2B5EF4-FFF2-40B4-BE49-F238E27FC236}">
                <a16:creationId xmlns:a16="http://schemas.microsoft.com/office/drawing/2014/main" id="{48739C07-5172-16F1-C54C-4BE76B674DE5}"/>
              </a:ext>
            </a:extLst>
          </p:cNvPr>
          <p:cNvGrpSpPr>
            <a:grpSpLocks/>
          </p:cNvGrpSpPr>
          <p:nvPr/>
        </p:nvGrpSpPr>
        <p:grpSpPr bwMode="auto">
          <a:xfrm>
            <a:off x="2597150" y="2139950"/>
            <a:ext cx="7302500" cy="3340100"/>
            <a:chOff x="676" y="1348"/>
            <a:chExt cx="4600" cy="2104"/>
          </a:xfrm>
        </p:grpSpPr>
        <p:sp>
          <p:nvSpPr>
            <p:cNvPr id="11270" name="Rectangle 4">
              <a:extLst>
                <a:ext uri="{FF2B5EF4-FFF2-40B4-BE49-F238E27FC236}">
                  <a16:creationId xmlns:a16="http://schemas.microsoft.com/office/drawing/2014/main" id="{676C4DDA-8CB8-5E1C-2B44-D6E77E0F956F}"/>
                </a:ext>
              </a:extLst>
            </p:cNvPr>
            <p:cNvSpPr>
              <a:spLocks noChangeArrowheads="1"/>
            </p:cNvSpPr>
            <p:nvPr/>
          </p:nvSpPr>
          <p:spPr bwMode="auto">
            <a:xfrm>
              <a:off x="772" y="1348"/>
              <a:ext cx="712" cy="32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cs-CZ">
                  <a:solidFill>
                    <a:srgbClr val="000000"/>
                  </a:solidFill>
                </a:rPr>
                <a:t>Word of </a:t>
              </a:r>
            </a:p>
            <a:p>
              <a:pPr algn="ctr"/>
              <a:r>
                <a:rPr lang="en-US" altLang="cs-CZ">
                  <a:solidFill>
                    <a:srgbClr val="000000"/>
                  </a:solidFill>
                </a:rPr>
                <a:t>mouth</a:t>
              </a:r>
            </a:p>
          </p:txBody>
        </p:sp>
        <p:sp>
          <p:nvSpPr>
            <p:cNvPr id="11271" name="Rectangle 5">
              <a:extLst>
                <a:ext uri="{FF2B5EF4-FFF2-40B4-BE49-F238E27FC236}">
                  <a16:creationId xmlns:a16="http://schemas.microsoft.com/office/drawing/2014/main" id="{7F9D93DC-830C-7AF0-EA5A-120F23F0451A}"/>
                </a:ext>
              </a:extLst>
            </p:cNvPr>
            <p:cNvSpPr>
              <a:spLocks noChangeArrowheads="1"/>
            </p:cNvSpPr>
            <p:nvPr/>
          </p:nvSpPr>
          <p:spPr bwMode="auto">
            <a:xfrm>
              <a:off x="2212" y="1348"/>
              <a:ext cx="712" cy="32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cs-CZ">
                  <a:solidFill>
                    <a:srgbClr val="000000"/>
                  </a:solidFill>
                </a:rPr>
                <a:t>Personal </a:t>
              </a:r>
            </a:p>
            <a:p>
              <a:pPr algn="ctr"/>
              <a:r>
                <a:rPr lang="en-US" altLang="cs-CZ">
                  <a:solidFill>
                    <a:srgbClr val="000000"/>
                  </a:solidFill>
                </a:rPr>
                <a:t>needs</a:t>
              </a:r>
            </a:p>
          </p:txBody>
        </p:sp>
        <p:sp>
          <p:nvSpPr>
            <p:cNvPr id="11272" name="Rectangle 6">
              <a:extLst>
                <a:ext uri="{FF2B5EF4-FFF2-40B4-BE49-F238E27FC236}">
                  <a16:creationId xmlns:a16="http://schemas.microsoft.com/office/drawing/2014/main" id="{663E2700-18BE-D180-C647-6CEBAFCA2B7F}"/>
                </a:ext>
              </a:extLst>
            </p:cNvPr>
            <p:cNvSpPr>
              <a:spLocks noChangeArrowheads="1"/>
            </p:cNvSpPr>
            <p:nvPr/>
          </p:nvSpPr>
          <p:spPr bwMode="auto">
            <a:xfrm>
              <a:off x="3556" y="1348"/>
              <a:ext cx="712" cy="32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cs-CZ">
                  <a:solidFill>
                    <a:srgbClr val="000000"/>
                  </a:solidFill>
                </a:rPr>
                <a:t>Past </a:t>
              </a:r>
            </a:p>
            <a:p>
              <a:pPr algn="ctr"/>
              <a:r>
                <a:rPr lang="en-US" altLang="cs-CZ">
                  <a:solidFill>
                    <a:srgbClr val="000000"/>
                  </a:solidFill>
                </a:rPr>
                <a:t>experience</a:t>
              </a:r>
            </a:p>
          </p:txBody>
        </p:sp>
        <p:sp>
          <p:nvSpPr>
            <p:cNvPr id="11273" name="Rectangle 7">
              <a:extLst>
                <a:ext uri="{FF2B5EF4-FFF2-40B4-BE49-F238E27FC236}">
                  <a16:creationId xmlns:a16="http://schemas.microsoft.com/office/drawing/2014/main" id="{D79B5052-0F1B-4DF5-5ACF-59A288D2F34E}"/>
                </a:ext>
              </a:extLst>
            </p:cNvPr>
            <p:cNvSpPr>
              <a:spLocks noChangeArrowheads="1"/>
            </p:cNvSpPr>
            <p:nvPr/>
          </p:nvSpPr>
          <p:spPr bwMode="auto">
            <a:xfrm>
              <a:off x="2212" y="2116"/>
              <a:ext cx="712" cy="32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cs-CZ">
                  <a:solidFill>
                    <a:srgbClr val="000000"/>
                  </a:solidFill>
                </a:rPr>
                <a:t>Expected</a:t>
              </a:r>
            </a:p>
            <a:p>
              <a:pPr algn="ctr"/>
              <a:r>
                <a:rPr lang="en-US" altLang="cs-CZ">
                  <a:solidFill>
                    <a:srgbClr val="000000"/>
                  </a:solidFill>
                </a:rPr>
                <a:t>service</a:t>
              </a:r>
            </a:p>
          </p:txBody>
        </p:sp>
        <p:sp>
          <p:nvSpPr>
            <p:cNvPr id="11274" name="Rectangle 8">
              <a:extLst>
                <a:ext uri="{FF2B5EF4-FFF2-40B4-BE49-F238E27FC236}">
                  <a16:creationId xmlns:a16="http://schemas.microsoft.com/office/drawing/2014/main" id="{D9D76A29-1708-522D-24C4-A85A1969DF5D}"/>
                </a:ext>
              </a:extLst>
            </p:cNvPr>
            <p:cNvSpPr>
              <a:spLocks noChangeArrowheads="1"/>
            </p:cNvSpPr>
            <p:nvPr/>
          </p:nvSpPr>
          <p:spPr bwMode="auto">
            <a:xfrm>
              <a:off x="2212" y="2740"/>
              <a:ext cx="712" cy="32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cs-CZ">
                  <a:solidFill>
                    <a:srgbClr val="000000"/>
                  </a:solidFill>
                </a:rPr>
                <a:t>Perceived</a:t>
              </a:r>
            </a:p>
            <a:p>
              <a:pPr algn="ctr"/>
              <a:r>
                <a:rPr lang="en-US" altLang="cs-CZ">
                  <a:solidFill>
                    <a:srgbClr val="000000"/>
                  </a:solidFill>
                </a:rPr>
                <a:t>service</a:t>
              </a:r>
            </a:p>
          </p:txBody>
        </p:sp>
        <p:sp>
          <p:nvSpPr>
            <p:cNvPr id="11275" name="Rectangle 9">
              <a:extLst>
                <a:ext uri="{FF2B5EF4-FFF2-40B4-BE49-F238E27FC236}">
                  <a16:creationId xmlns:a16="http://schemas.microsoft.com/office/drawing/2014/main" id="{994C5387-64FB-6E1C-282E-6C93AC0BA20E}"/>
                </a:ext>
              </a:extLst>
            </p:cNvPr>
            <p:cNvSpPr>
              <a:spLocks noChangeArrowheads="1"/>
            </p:cNvSpPr>
            <p:nvPr/>
          </p:nvSpPr>
          <p:spPr bwMode="auto">
            <a:xfrm>
              <a:off x="676" y="2068"/>
              <a:ext cx="1096" cy="128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a:r>
                <a:rPr lang="en-US" altLang="cs-CZ" b="1" dirty="0">
                  <a:solidFill>
                    <a:srgbClr val="00B050"/>
                  </a:solidFill>
                </a:rPr>
                <a:t>Service Quality </a:t>
              </a:r>
            </a:p>
            <a:p>
              <a:pPr algn="ctr"/>
              <a:r>
                <a:rPr lang="en-US" altLang="cs-CZ" b="1" dirty="0">
                  <a:solidFill>
                    <a:srgbClr val="00B050"/>
                  </a:solidFill>
                </a:rPr>
                <a:t>Dimensions</a:t>
              </a:r>
            </a:p>
            <a:p>
              <a:pPr algn="ctr"/>
              <a:r>
                <a:rPr lang="en-US" altLang="cs-CZ" dirty="0">
                  <a:solidFill>
                    <a:srgbClr val="000000"/>
                  </a:solidFill>
                </a:rPr>
                <a:t>Reliability</a:t>
              </a:r>
            </a:p>
            <a:p>
              <a:pPr algn="ctr"/>
              <a:r>
                <a:rPr lang="en-US" altLang="cs-CZ" dirty="0">
                  <a:solidFill>
                    <a:srgbClr val="000000"/>
                  </a:solidFill>
                </a:rPr>
                <a:t>Responsiveness</a:t>
              </a:r>
            </a:p>
            <a:p>
              <a:pPr algn="ctr"/>
              <a:r>
                <a:rPr lang="en-US" altLang="cs-CZ" dirty="0">
                  <a:solidFill>
                    <a:srgbClr val="000000"/>
                  </a:solidFill>
                </a:rPr>
                <a:t>Assurance</a:t>
              </a:r>
            </a:p>
            <a:p>
              <a:pPr algn="ctr"/>
              <a:r>
                <a:rPr lang="en-US" altLang="cs-CZ" dirty="0">
                  <a:solidFill>
                    <a:srgbClr val="000000"/>
                  </a:solidFill>
                </a:rPr>
                <a:t>Empathy</a:t>
              </a:r>
            </a:p>
            <a:p>
              <a:pPr algn="ctr"/>
              <a:r>
                <a:rPr lang="en-US" altLang="cs-CZ" dirty="0">
                  <a:solidFill>
                    <a:srgbClr val="000000"/>
                  </a:solidFill>
                </a:rPr>
                <a:t>Tangibles</a:t>
              </a:r>
            </a:p>
          </p:txBody>
        </p:sp>
        <p:sp>
          <p:nvSpPr>
            <p:cNvPr id="11276" name="Rectangle 10">
              <a:extLst>
                <a:ext uri="{FF2B5EF4-FFF2-40B4-BE49-F238E27FC236}">
                  <a16:creationId xmlns:a16="http://schemas.microsoft.com/office/drawing/2014/main" id="{727E6168-3B38-744F-3D92-7C0660B68A1A}"/>
                </a:ext>
              </a:extLst>
            </p:cNvPr>
            <p:cNvSpPr>
              <a:spLocks noChangeArrowheads="1"/>
            </p:cNvSpPr>
            <p:nvPr/>
          </p:nvSpPr>
          <p:spPr bwMode="auto">
            <a:xfrm>
              <a:off x="3316" y="2068"/>
              <a:ext cx="1960" cy="138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cs-CZ" b="1" dirty="0">
                  <a:solidFill>
                    <a:srgbClr val="000000"/>
                  </a:solidFill>
                </a:rPr>
                <a:t>  </a:t>
              </a:r>
              <a:r>
                <a:rPr lang="en-US" altLang="cs-CZ" b="1" dirty="0">
                  <a:solidFill>
                    <a:srgbClr val="C00000"/>
                  </a:solidFill>
                </a:rPr>
                <a:t>Service Quality Assessment</a:t>
              </a:r>
              <a:endParaRPr lang="en-US" altLang="cs-CZ" dirty="0">
                <a:solidFill>
                  <a:srgbClr val="C00000"/>
                </a:solidFill>
              </a:endParaRPr>
            </a:p>
            <a:p>
              <a:r>
                <a:rPr lang="en-US" altLang="cs-CZ" dirty="0">
                  <a:solidFill>
                    <a:srgbClr val="000000"/>
                  </a:solidFill>
                </a:rPr>
                <a:t>1. Expectations exceeded</a:t>
              </a:r>
            </a:p>
            <a:p>
              <a:r>
                <a:rPr lang="en-US" altLang="cs-CZ" dirty="0">
                  <a:solidFill>
                    <a:srgbClr val="000000"/>
                  </a:solidFill>
                </a:rPr>
                <a:t>    ES&lt;PS (Quality surprise)</a:t>
              </a:r>
            </a:p>
            <a:p>
              <a:r>
                <a:rPr lang="en-US" altLang="cs-CZ" dirty="0">
                  <a:solidFill>
                    <a:srgbClr val="000000"/>
                  </a:solidFill>
                </a:rPr>
                <a:t>2. Expectations met</a:t>
              </a:r>
            </a:p>
            <a:p>
              <a:r>
                <a:rPr lang="en-US" altLang="cs-CZ" dirty="0">
                  <a:solidFill>
                    <a:srgbClr val="000000"/>
                  </a:solidFill>
                </a:rPr>
                <a:t>    ES~PS (Satisfactory quality)</a:t>
              </a:r>
            </a:p>
            <a:p>
              <a:r>
                <a:rPr lang="en-US" altLang="cs-CZ" dirty="0">
                  <a:solidFill>
                    <a:srgbClr val="000000"/>
                  </a:solidFill>
                </a:rPr>
                <a:t>3. Expectations not met</a:t>
              </a:r>
            </a:p>
            <a:p>
              <a:r>
                <a:rPr lang="en-US" altLang="cs-CZ" dirty="0">
                  <a:solidFill>
                    <a:srgbClr val="000000"/>
                  </a:solidFill>
                </a:rPr>
                <a:t>    ES&gt;PS (Unacceptable quality)</a:t>
              </a:r>
            </a:p>
            <a:p>
              <a:endParaRPr lang="en-US" altLang="cs-CZ" dirty="0">
                <a:solidFill>
                  <a:srgbClr val="000000"/>
                </a:solidFill>
              </a:endParaRPr>
            </a:p>
          </p:txBody>
        </p:sp>
        <p:sp>
          <p:nvSpPr>
            <p:cNvPr id="11277" name="Line 11">
              <a:extLst>
                <a:ext uri="{FF2B5EF4-FFF2-40B4-BE49-F238E27FC236}">
                  <a16:creationId xmlns:a16="http://schemas.microsoft.com/office/drawing/2014/main" id="{C41A5A86-4824-DD2A-F00B-2A77350C7EA3}"/>
                </a:ext>
              </a:extLst>
            </p:cNvPr>
            <p:cNvSpPr>
              <a:spLocks noChangeShapeType="1"/>
            </p:cNvSpPr>
            <p:nvPr/>
          </p:nvSpPr>
          <p:spPr bwMode="auto">
            <a:xfrm>
              <a:off x="1104" y="1680"/>
              <a:ext cx="0" cy="1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78" name="Line 12">
              <a:extLst>
                <a:ext uri="{FF2B5EF4-FFF2-40B4-BE49-F238E27FC236}">
                  <a16:creationId xmlns:a16="http://schemas.microsoft.com/office/drawing/2014/main" id="{463C5890-F5E1-ABD9-91FD-973535057340}"/>
                </a:ext>
              </a:extLst>
            </p:cNvPr>
            <p:cNvSpPr>
              <a:spLocks noChangeShapeType="1"/>
            </p:cNvSpPr>
            <p:nvPr/>
          </p:nvSpPr>
          <p:spPr bwMode="auto">
            <a:xfrm>
              <a:off x="3888" y="1680"/>
              <a:ext cx="0" cy="144"/>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79" name="Line 13">
              <a:extLst>
                <a:ext uri="{FF2B5EF4-FFF2-40B4-BE49-F238E27FC236}">
                  <a16:creationId xmlns:a16="http://schemas.microsoft.com/office/drawing/2014/main" id="{D817F792-4BE1-9B03-C5E7-98327B191CCC}"/>
                </a:ext>
              </a:extLst>
            </p:cNvPr>
            <p:cNvSpPr>
              <a:spLocks noChangeShapeType="1"/>
            </p:cNvSpPr>
            <p:nvPr/>
          </p:nvSpPr>
          <p:spPr bwMode="auto">
            <a:xfrm>
              <a:off x="1104" y="1824"/>
              <a:ext cx="2784"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80" name="Line 14">
              <a:extLst>
                <a:ext uri="{FF2B5EF4-FFF2-40B4-BE49-F238E27FC236}">
                  <a16:creationId xmlns:a16="http://schemas.microsoft.com/office/drawing/2014/main" id="{5C258152-53DE-ED57-4FF5-EF023C203207}"/>
                </a:ext>
              </a:extLst>
            </p:cNvPr>
            <p:cNvSpPr>
              <a:spLocks noChangeShapeType="1"/>
            </p:cNvSpPr>
            <p:nvPr/>
          </p:nvSpPr>
          <p:spPr bwMode="auto">
            <a:xfrm>
              <a:off x="2544" y="1680"/>
              <a:ext cx="0" cy="432"/>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1281" name="Line 15">
              <a:extLst>
                <a:ext uri="{FF2B5EF4-FFF2-40B4-BE49-F238E27FC236}">
                  <a16:creationId xmlns:a16="http://schemas.microsoft.com/office/drawing/2014/main" id="{1AED4F56-AC4F-AD61-4B7D-133D3B710E45}"/>
                </a:ext>
              </a:extLst>
            </p:cNvPr>
            <p:cNvSpPr>
              <a:spLocks noChangeShapeType="1"/>
            </p:cNvSpPr>
            <p:nvPr/>
          </p:nvSpPr>
          <p:spPr bwMode="auto">
            <a:xfrm>
              <a:off x="1776" y="2688"/>
              <a:ext cx="1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82" name="Line 16">
              <a:extLst>
                <a:ext uri="{FF2B5EF4-FFF2-40B4-BE49-F238E27FC236}">
                  <a16:creationId xmlns:a16="http://schemas.microsoft.com/office/drawing/2014/main" id="{00C35691-F603-792C-B50B-12100421DF46}"/>
                </a:ext>
              </a:extLst>
            </p:cNvPr>
            <p:cNvSpPr>
              <a:spLocks noChangeShapeType="1"/>
            </p:cNvSpPr>
            <p:nvPr/>
          </p:nvSpPr>
          <p:spPr bwMode="auto">
            <a:xfrm>
              <a:off x="1968" y="2352"/>
              <a:ext cx="0" cy="5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83" name="Line 17">
              <a:extLst>
                <a:ext uri="{FF2B5EF4-FFF2-40B4-BE49-F238E27FC236}">
                  <a16:creationId xmlns:a16="http://schemas.microsoft.com/office/drawing/2014/main" id="{63CD23AA-C7EF-2FC6-BCC0-48A105386229}"/>
                </a:ext>
              </a:extLst>
            </p:cNvPr>
            <p:cNvSpPr>
              <a:spLocks noChangeShapeType="1"/>
            </p:cNvSpPr>
            <p:nvPr/>
          </p:nvSpPr>
          <p:spPr bwMode="auto">
            <a:xfrm>
              <a:off x="1968" y="2352"/>
              <a:ext cx="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1284" name="Line 18">
              <a:extLst>
                <a:ext uri="{FF2B5EF4-FFF2-40B4-BE49-F238E27FC236}">
                  <a16:creationId xmlns:a16="http://schemas.microsoft.com/office/drawing/2014/main" id="{FD1139BD-91AD-C6BC-5D1B-2B134A5A83D9}"/>
                </a:ext>
              </a:extLst>
            </p:cNvPr>
            <p:cNvSpPr>
              <a:spLocks noChangeShapeType="1"/>
            </p:cNvSpPr>
            <p:nvPr/>
          </p:nvSpPr>
          <p:spPr bwMode="auto">
            <a:xfrm>
              <a:off x="1968" y="2928"/>
              <a:ext cx="240"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cs-CZ"/>
            </a:p>
          </p:txBody>
        </p:sp>
        <p:sp>
          <p:nvSpPr>
            <p:cNvPr id="11285" name="Line 19">
              <a:extLst>
                <a:ext uri="{FF2B5EF4-FFF2-40B4-BE49-F238E27FC236}">
                  <a16:creationId xmlns:a16="http://schemas.microsoft.com/office/drawing/2014/main" id="{25004EAB-BBEB-D5D3-B369-9FD282B5CFA2}"/>
                </a:ext>
              </a:extLst>
            </p:cNvPr>
            <p:cNvSpPr>
              <a:spLocks noChangeShapeType="1"/>
            </p:cNvSpPr>
            <p:nvPr/>
          </p:nvSpPr>
          <p:spPr bwMode="auto">
            <a:xfrm>
              <a:off x="2928" y="2352"/>
              <a:ext cx="1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86" name="Line 20">
              <a:extLst>
                <a:ext uri="{FF2B5EF4-FFF2-40B4-BE49-F238E27FC236}">
                  <a16:creationId xmlns:a16="http://schemas.microsoft.com/office/drawing/2014/main" id="{6C20BD1B-941E-EF82-E787-CC63F591667F}"/>
                </a:ext>
              </a:extLst>
            </p:cNvPr>
            <p:cNvSpPr>
              <a:spLocks noChangeShapeType="1"/>
            </p:cNvSpPr>
            <p:nvPr/>
          </p:nvSpPr>
          <p:spPr bwMode="auto">
            <a:xfrm>
              <a:off x="2928" y="2928"/>
              <a:ext cx="19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87" name="Line 21">
              <a:extLst>
                <a:ext uri="{FF2B5EF4-FFF2-40B4-BE49-F238E27FC236}">
                  <a16:creationId xmlns:a16="http://schemas.microsoft.com/office/drawing/2014/main" id="{D065544A-89F9-0BCD-7AB0-53BCCF1A9EC8}"/>
                </a:ext>
              </a:extLst>
            </p:cNvPr>
            <p:cNvSpPr>
              <a:spLocks noChangeShapeType="1"/>
            </p:cNvSpPr>
            <p:nvPr/>
          </p:nvSpPr>
          <p:spPr bwMode="auto">
            <a:xfrm>
              <a:off x="3120" y="2352"/>
              <a:ext cx="0" cy="57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1288" name="Line 22">
              <a:extLst>
                <a:ext uri="{FF2B5EF4-FFF2-40B4-BE49-F238E27FC236}">
                  <a16:creationId xmlns:a16="http://schemas.microsoft.com/office/drawing/2014/main" id="{987A95F6-39CF-D2A2-D578-0F52CCFB9179}"/>
                </a:ext>
              </a:extLst>
            </p:cNvPr>
            <p:cNvSpPr>
              <a:spLocks noChangeShapeType="1"/>
            </p:cNvSpPr>
            <p:nvPr/>
          </p:nvSpPr>
          <p:spPr bwMode="auto">
            <a:xfrm>
              <a:off x="3120" y="2688"/>
              <a:ext cx="192" cy="0"/>
            </a:xfrm>
            <a:prstGeom prst="line">
              <a:avLst/>
            </a:prstGeom>
            <a:noFill/>
            <a:ln w="12700">
              <a:solidFill>
                <a:srgbClr val="000000"/>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cs-CZ"/>
            </a:p>
          </p:txBody>
        </p:sp>
      </p:grpSp>
      <p:sp>
        <p:nvSpPr>
          <p:cNvPr id="13336" name="Rectangle 24">
            <a:extLst>
              <a:ext uri="{FF2B5EF4-FFF2-40B4-BE49-F238E27FC236}">
                <a16:creationId xmlns:a16="http://schemas.microsoft.com/office/drawing/2014/main" id="{B522A66D-E1A3-1EC8-928E-00A8587B4B19}"/>
              </a:ext>
            </a:extLst>
          </p:cNvPr>
          <p:cNvSpPr>
            <a:spLocks noGrp="1" noChangeArrowheads="1"/>
          </p:cNvSpPr>
          <p:nvPr>
            <p:ph type="title"/>
          </p:nvPr>
        </p:nvSpPr>
        <p:spPr/>
        <p:txBody>
          <a:bodyPr/>
          <a:lstStyle/>
          <a:p>
            <a:pPr eaLnBrk="1" hangingPunct="1">
              <a:defRPr/>
            </a:pPr>
            <a:r>
              <a:rPr lang="en-US" dirty="0"/>
              <a:t>Perceived Service Quality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8989821-0BCC-CB75-2F1D-59CD55D74FED}"/>
              </a:ext>
            </a:extLst>
          </p:cNvPr>
          <p:cNvSpPr>
            <a:spLocks noGrp="1" noChangeArrowheads="1"/>
          </p:cNvSpPr>
          <p:nvPr>
            <p:ph type="title"/>
          </p:nvPr>
        </p:nvSpPr>
        <p:spPr>
          <a:xfrm>
            <a:off x="1524000" y="-33338"/>
            <a:ext cx="8077200" cy="1295401"/>
          </a:xfrm>
        </p:spPr>
        <p:txBody>
          <a:bodyPr>
            <a:normAutofit/>
          </a:bodyPr>
          <a:lstStyle/>
          <a:p>
            <a:pPr eaLnBrk="1" hangingPunct="1">
              <a:lnSpc>
                <a:spcPct val="90000"/>
              </a:lnSpc>
              <a:defRPr/>
            </a:pPr>
            <a:r>
              <a:rPr lang="en-US" dirty="0">
                <a:solidFill>
                  <a:srgbClr val="00B050"/>
                </a:solidFill>
                <a:effectDag name="">
                  <a:cont type="tree" name="">
                    <a:effect ref="fillLine"/>
                    <a:outerShdw dist="38100" dir="13500000" algn="br">
                      <a:srgbClr val="FFECBD"/>
                    </a:outerShdw>
                  </a:cont>
                  <a:cont type="tree" name="">
                    <a:effect ref="fillLine"/>
                    <a:outerShdw dist="38100" dir="2700000" algn="tl">
                      <a:srgbClr val="96855B"/>
                    </a:outerShdw>
                  </a:cont>
                  <a:effect ref="fillLine"/>
                </a:effectDag>
                <a:ea typeface="MS PGothic" charset="0"/>
              </a:rPr>
              <a:t>Customer Expectations of Service</a:t>
            </a:r>
          </a:p>
        </p:txBody>
      </p:sp>
      <p:sp>
        <p:nvSpPr>
          <p:cNvPr id="100355" name="Rectangle 3">
            <a:extLst>
              <a:ext uri="{FF2B5EF4-FFF2-40B4-BE49-F238E27FC236}">
                <a16:creationId xmlns:a16="http://schemas.microsoft.com/office/drawing/2014/main" id="{75D3B87F-7C72-8026-F8D4-1951952F7C82}"/>
              </a:ext>
            </a:extLst>
          </p:cNvPr>
          <p:cNvSpPr>
            <a:spLocks noGrp="1" noChangeArrowheads="1"/>
          </p:cNvSpPr>
          <p:nvPr>
            <p:ph idx="1"/>
          </p:nvPr>
        </p:nvSpPr>
        <p:spPr>
          <a:xfrm>
            <a:off x="484517" y="1463315"/>
            <a:ext cx="8659483" cy="4351338"/>
          </a:xfrm>
        </p:spPr>
        <p:txBody>
          <a:bodyPr>
            <a:normAutofit fontScale="92500" lnSpcReduction="10000"/>
          </a:bodyPr>
          <a:lstStyle/>
          <a:p>
            <a:pPr eaLnBrk="1" hangingPunct="1">
              <a:lnSpc>
                <a:spcPct val="90000"/>
              </a:lnSpc>
              <a:defRPr/>
            </a:pPr>
            <a:r>
              <a:rPr lang="cs-CZ" sz="2400" dirty="0">
                <a:latin typeface="Arial" pitchFamily="34" charset="0"/>
              </a:rPr>
              <a:t>C</a:t>
            </a:r>
            <a:r>
              <a:rPr lang="en-US" sz="2400" dirty="0" err="1">
                <a:latin typeface="Arial" pitchFamily="34" charset="0"/>
              </a:rPr>
              <a:t>ustomers</a:t>
            </a:r>
            <a:r>
              <a:rPr lang="en-US" sz="2400" dirty="0">
                <a:latin typeface="Arial" pitchFamily="34" charset="0"/>
              </a:rPr>
              <a:t> hold </a:t>
            </a:r>
            <a:r>
              <a:rPr lang="cs-CZ" sz="2400" dirty="0" err="1">
                <a:solidFill>
                  <a:srgbClr val="FF0000"/>
                </a:solidFill>
                <a:latin typeface="Arial" pitchFamily="34" charset="0"/>
              </a:rPr>
              <a:t>individual</a:t>
            </a:r>
            <a:r>
              <a:rPr lang="cs-CZ" sz="2400" dirty="0">
                <a:solidFill>
                  <a:srgbClr val="FF0000"/>
                </a:solidFill>
                <a:latin typeface="Arial" pitchFamily="34" charset="0"/>
              </a:rPr>
              <a:t> and </a:t>
            </a:r>
            <a:r>
              <a:rPr lang="en-US" sz="2400" dirty="0">
                <a:solidFill>
                  <a:srgbClr val="FF0000"/>
                </a:solidFill>
                <a:latin typeface="Arial" pitchFamily="34" charset="0"/>
              </a:rPr>
              <a:t>different types of expectations</a:t>
            </a:r>
            <a:r>
              <a:rPr lang="en-US" sz="2400" dirty="0">
                <a:latin typeface="Arial" pitchFamily="34" charset="0"/>
              </a:rPr>
              <a:t> for service performance</a:t>
            </a:r>
            <a:r>
              <a:rPr lang="cs-CZ" sz="2400" dirty="0">
                <a:latin typeface="Arial" pitchFamily="34" charset="0"/>
              </a:rPr>
              <a:t> – </a:t>
            </a:r>
            <a:r>
              <a:rPr lang="cs-CZ" sz="2400" dirty="0">
                <a:solidFill>
                  <a:srgbClr val="FF0000"/>
                </a:solidFill>
                <a:latin typeface="Arial" pitchFamily="34" charset="0"/>
              </a:rPr>
              <a:t>very </a:t>
            </a:r>
            <a:r>
              <a:rPr lang="cs-CZ" sz="2400" dirty="0" err="1">
                <a:solidFill>
                  <a:srgbClr val="FF0000"/>
                </a:solidFill>
                <a:latin typeface="Arial" pitchFamily="34" charset="0"/>
              </a:rPr>
              <a:t>often</a:t>
            </a:r>
            <a:r>
              <a:rPr lang="cs-CZ" sz="2400" dirty="0">
                <a:solidFill>
                  <a:srgbClr val="FF0000"/>
                </a:solidFill>
                <a:latin typeface="Arial" pitchFamily="34" charset="0"/>
              </a:rPr>
              <a:t> not </a:t>
            </a:r>
            <a:r>
              <a:rPr lang="cs-CZ" sz="2400" dirty="0" err="1">
                <a:solidFill>
                  <a:srgbClr val="FF0000"/>
                </a:solidFill>
                <a:latin typeface="Arial" pitchFamily="34" charset="0"/>
              </a:rPr>
              <a:t>able</a:t>
            </a:r>
            <a:r>
              <a:rPr lang="cs-CZ" sz="2400" dirty="0">
                <a:solidFill>
                  <a:srgbClr val="FF0000"/>
                </a:solidFill>
                <a:latin typeface="Arial" pitchFamily="34" charset="0"/>
              </a:rPr>
              <a:t> to </a:t>
            </a:r>
            <a:r>
              <a:rPr lang="cs-CZ" sz="2400" dirty="0" err="1">
                <a:solidFill>
                  <a:srgbClr val="FF0000"/>
                </a:solidFill>
                <a:latin typeface="Arial" pitchFamily="34" charset="0"/>
              </a:rPr>
              <a:t>define</a:t>
            </a:r>
            <a:r>
              <a:rPr lang="cs-CZ" sz="2400" dirty="0">
                <a:solidFill>
                  <a:srgbClr val="FF0000"/>
                </a:solidFill>
                <a:latin typeface="Arial" pitchFamily="34" charset="0"/>
              </a:rPr>
              <a:t> (</a:t>
            </a:r>
            <a:r>
              <a:rPr lang="cs-CZ" sz="2400" dirty="0" err="1">
                <a:solidFill>
                  <a:srgbClr val="FF0000"/>
                </a:solidFill>
                <a:latin typeface="Arial" pitchFamily="34" charset="0"/>
              </a:rPr>
              <a:t>esp</a:t>
            </a:r>
            <a:r>
              <a:rPr lang="cs-CZ" sz="2400" dirty="0">
                <a:solidFill>
                  <a:srgbClr val="FF0000"/>
                </a:solidFill>
                <a:latin typeface="Arial" pitchFamily="34" charset="0"/>
              </a:rPr>
              <a:t>. B2C + </a:t>
            </a:r>
            <a:r>
              <a:rPr lang="cs-CZ" sz="2400" dirty="0" err="1">
                <a:solidFill>
                  <a:srgbClr val="FF0000"/>
                </a:solidFill>
                <a:latin typeface="Arial" pitchFamily="34" charset="0"/>
              </a:rPr>
              <a:t>intangibility</a:t>
            </a:r>
            <a:r>
              <a:rPr lang="cs-CZ" sz="2400" dirty="0">
                <a:solidFill>
                  <a:srgbClr val="FF0000"/>
                </a:solidFill>
                <a:latin typeface="Arial" pitchFamily="34" charset="0"/>
              </a:rPr>
              <a:t>) </a:t>
            </a:r>
          </a:p>
          <a:p>
            <a:pPr eaLnBrk="1" hangingPunct="1">
              <a:lnSpc>
                <a:spcPct val="90000"/>
              </a:lnSpc>
              <a:defRPr/>
            </a:pPr>
            <a:r>
              <a:rPr lang="cs-CZ" sz="2400" dirty="0" err="1">
                <a:solidFill>
                  <a:srgbClr val="FF0000"/>
                </a:solidFill>
                <a:latin typeface="Arial" pitchFamily="34" charset="0"/>
              </a:rPr>
              <a:t>desires</a:t>
            </a:r>
            <a:r>
              <a:rPr lang="cs-CZ" sz="2400" dirty="0">
                <a:solidFill>
                  <a:srgbClr val="FF0000"/>
                </a:solidFill>
                <a:latin typeface="Arial" pitchFamily="34" charset="0"/>
              </a:rPr>
              <a:t>, </a:t>
            </a:r>
            <a:r>
              <a:rPr lang="cs-CZ" sz="2400" dirty="0" err="1">
                <a:solidFill>
                  <a:srgbClr val="FF0000"/>
                </a:solidFill>
                <a:latin typeface="Arial" pitchFamily="34" charset="0"/>
              </a:rPr>
              <a:t>wishes</a:t>
            </a:r>
            <a:r>
              <a:rPr lang="cs-CZ" sz="2400" dirty="0">
                <a:solidFill>
                  <a:srgbClr val="FF0000"/>
                </a:solidFill>
                <a:latin typeface="Arial" pitchFamily="34" charset="0"/>
              </a:rPr>
              <a:t>, </a:t>
            </a:r>
            <a:r>
              <a:rPr lang="cs-CZ" sz="2400" dirty="0" err="1">
                <a:solidFill>
                  <a:srgbClr val="FF0000"/>
                </a:solidFill>
                <a:latin typeface="Arial" pitchFamily="34" charset="0"/>
              </a:rPr>
              <a:t>needs</a:t>
            </a:r>
            <a:r>
              <a:rPr lang="cs-CZ" sz="2400" dirty="0">
                <a:solidFill>
                  <a:srgbClr val="FF0000"/>
                </a:solidFill>
                <a:latin typeface="Arial" pitchFamily="34" charset="0"/>
              </a:rPr>
              <a:t>, </a:t>
            </a:r>
            <a:r>
              <a:rPr lang="cs-CZ" sz="2400" dirty="0" err="1">
                <a:solidFill>
                  <a:srgbClr val="FF0000"/>
                </a:solidFill>
                <a:latin typeface="Arial" pitchFamily="34" charset="0"/>
              </a:rPr>
              <a:t>experience</a:t>
            </a:r>
            <a:r>
              <a:rPr lang="cs-CZ" sz="2400" dirty="0">
                <a:solidFill>
                  <a:srgbClr val="FF0000"/>
                </a:solidFill>
                <a:latin typeface="Arial" pitchFamily="34" charset="0"/>
              </a:rPr>
              <a:t>, </a:t>
            </a:r>
            <a:r>
              <a:rPr lang="cs-CZ" sz="2400" dirty="0" err="1">
                <a:solidFill>
                  <a:srgbClr val="FF0000"/>
                </a:solidFill>
                <a:latin typeface="Arial" pitchFamily="34" charset="0"/>
              </a:rPr>
              <a:t>standards</a:t>
            </a:r>
            <a:endParaRPr lang="en-US" sz="2400" dirty="0">
              <a:solidFill>
                <a:srgbClr val="FF0000"/>
              </a:solidFill>
              <a:latin typeface="Arial" pitchFamily="34" charset="0"/>
            </a:endParaRPr>
          </a:p>
          <a:p>
            <a:pPr eaLnBrk="1" hangingPunct="1">
              <a:lnSpc>
                <a:spcPct val="90000"/>
              </a:lnSpc>
              <a:defRPr/>
            </a:pPr>
            <a:r>
              <a:rPr lang="cs-CZ" sz="2400" dirty="0">
                <a:latin typeface="Arial" pitchFamily="34" charset="0"/>
              </a:rPr>
              <a:t>? What are </a:t>
            </a:r>
            <a:r>
              <a:rPr lang="en-US" sz="2400" dirty="0">
                <a:latin typeface="Arial" pitchFamily="34" charset="0"/>
              </a:rPr>
              <a:t>controllable and uncontrollable sources of customer expectations  </a:t>
            </a:r>
          </a:p>
          <a:p>
            <a:pPr eaLnBrk="1" hangingPunct="1">
              <a:lnSpc>
                <a:spcPct val="90000"/>
              </a:lnSpc>
              <a:defRPr/>
            </a:pPr>
            <a:r>
              <a:rPr lang="cs-CZ" sz="2400" dirty="0" err="1">
                <a:latin typeface="Arial" pitchFamily="34" charset="0"/>
              </a:rPr>
              <a:t>Necessity</a:t>
            </a:r>
            <a:r>
              <a:rPr lang="cs-CZ" sz="2400" dirty="0">
                <a:latin typeface="Arial" pitchFamily="34" charset="0"/>
              </a:rPr>
              <a:t> to d</a:t>
            </a:r>
            <a:r>
              <a:rPr lang="en-US" sz="2400" dirty="0" err="1">
                <a:latin typeface="Arial" pitchFamily="34" charset="0"/>
              </a:rPr>
              <a:t>istinguish</a:t>
            </a:r>
            <a:r>
              <a:rPr lang="en-US" sz="2400" dirty="0">
                <a:latin typeface="Arial" pitchFamily="34" charset="0"/>
              </a:rPr>
              <a:t> between customers</a:t>
            </a:r>
            <a:r>
              <a:rPr lang="ja-JP" altLang="en-US" sz="2400" dirty="0">
                <a:latin typeface="Arial" pitchFamily="34" charset="0"/>
              </a:rPr>
              <a:t>’</a:t>
            </a:r>
            <a:r>
              <a:rPr lang="en-US" altLang="ja-JP" sz="2400" dirty="0">
                <a:latin typeface="Arial" pitchFamily="34" charset="0"/>
              </a:rPr>
              <a:t> global expectations of their relationships and their expectations of the service encounter</a:t>
            </a:r>
          </a:p>
          <a:p>
            <a:pPr eaLnBrk="1" hangingPunct="1">
              <a:lnSpc>
                <a:spcPct val="90000"/>
              </a:lnSpc>
              <a:defRPr/>
            </a:pPr>
            <a:r>
              <a:rPr lang="en-US" sz="2400" dirty="0">
                <a:latin typeface="Arial" pitchFamily="34" charset="0"/>
              </a:rPr>
              <a:t>Acknowledge that expectations are similar for many different types of customers</a:t>
            </a:r>
          </a:p>
          <a:p>
            <a:pPr eaLnBrk="1" hangingPunct="1">
              <a:lnSpc>
                <a:spcPct val="90000"/>
              </a:lnSpc>
              <a:defRPr/>
            </a:pPr>
            <a:r>
              <a:rPr lang="en-US" sz="2400" dirty="0">
                <a:latin typeface="Arial" pitchFamily="34" charset="0"/>
              </a:rPr>
              <a:t>Delineate the most important current issues surrounding customer expectations</a:t>
            </a:r>
          </a:p>
        </p:txBody>
      </p:sp>
      <p:pic>
        <p:nvPicPr>
          <p:cNvPr id="3" name="Obrázek 2">
            <a:extLst>
              <a:ext uri="{FF2B5EF4-FFF2-40B4-BE49-F238E27FC236}">
                <a16:creationId xmlns:a16="http://schemas.microsoft.com/office/drawing/2014/main" id="{F189BDEC-46B9-C7B5-6DEF-25A159CE5972}"/>
              </a:ext>
            </a:extLst>
          </p:cNvPr>
          <p:cNvPicPr>
            <a:picLocks noChangeAspect="1"/>
          </p:cNvPicPr>
          <p:nvPr/>
        </p:nvPicPr>
        <p:blipFill rotWithShape="1">
          <a:blip r:embed="rId2"/>
          <a:srcRect l="51137" t="43232" r="36515" b="34141"/>
          <a:stretch/>
        </p:blipFill>
        <p:spPr>
          <a:xfrm>
            <a:off x="9601200" y="1893455"/>
            <a:ext cx="2106283" cy="2641600"/>
          </a:xfrm>
          <a:prstGeom prst="rect">
            <a:avLst/>
          </a:prstGeom>
        </p:spPr>
      </p:pic>
      <p:sp>
        <p:nvSpPr>
          <p:cNvPr id="5" name="TextovéPole 4">
            <a:extLst>
              <a:ext uri="{FF2B5EF4-FFF2-40B4-BE49-F238E27FC236}">
                <a16:creationId xmlns:a16="http://schemas.microsoft.com/office/drawing/2014/main" id="{8DF231AF-2C1D-0ABC-919C-BCD03B69D2BF}"/>
              </a:ext>
            </a:extLst>
          </p:cNvPr>
          <p:cNvSpPr txBox="1"/>
          <p:nvPr/>
        </p:nvSpPr>
        <p:spPr>
          <a:xfrm>
            <a:off x="2926511" y="5657671"/>
            <a:ext cx="6094562"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Zeithaml, V. A., Berry, L. L., &amp; Parasuraman, A. (1993). The nature and determinants of customer expectations of service. </a:t>
            </a:r>
            <a:r>
              <a:rPr lang="en-US" sz="1000" b="0" i="1" dirty="0">
                <a:solidFill>
                  <a:srgbClr val="222222"/>
                </a:solidFill>
                <a:effectLst/>
                <a:latin typeface="Arial" panose="020B0604020202020204" pitchFamily="34" charset="0"/>
              </a:rPr>
              <a:t>Journal of the academy of Marketing Science</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21</a:t>
            </a:r>
            <a:r>
              <a:rPr lang="en-US" sz="1000" b="0" i="0" dirty="0">
                <a:solidFill>
                  <a:srgbClr val="222222"/>
                </a:solidFill>
                <a:effectLst/>
                <a:latin typeface="Arial" panose="020B0604020202020204" pitchFamily="34" charset="0"/>
              </a:rPr>
              <a:t>, 1-12.</a:t>
            </a:r>
            <a:endParaRPr lang="cs-CZ" sz="1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00355">
                                            <p:txEl>
                                              <p:pRg st="3" end="3"/>
                                            </p:txEl>
                                          </p:spTgt>
                                        </p:tgtEl>
                                        <p:attrNameLst>
                                          <p:attrName>style.visibility</p:attrName>
                                        </p:attrNameLst>
                                      </p:cBhvr>
                                      <p:to>
                                        <p:strVal val="visible"/>
                                      </p:to>
                                    </p:set>
                                    <p:anim calcmode="lin" valueType="num">
                                      <p:cBhvr additive="base">
                                        <p:cTn id="25"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35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100355">
                                            <p:txEl>
                                              <p:pRg st="4" end="4"/>
                                            </p:txEl>
                                          </p:spTgt>
                                        </p:tgtEl>
                                        <p:attrNameLst>
                                          <p:attrName>style.visibility</p:attrName>
                                        </p:attrNameLst>
                                      </p:cBhvr>
                                      <p:to>
                                        <p:strVal val="visible"/>
                                      </p:to>
                                    </p:set>
                                    <p:anim calcmode="lin" valueType="num">
                                      <p:cBhvr additive="base">
                                        <p:cTn id="31"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100355">
                                            <p:txEl>
                                              <p:pRg st="5" end="5"/>
                                            </p:txEl>
                                          </p:spTgt>
                                        </p:tgtEl>
                                        <p:attrNameLst>
                                          <p:attrName>style.visibility</p:attrName>
                                        </p:attrNameLst>
                                      </p:cBhvr>
                                      <p:to>
                                        <p:strVal val="visible"/>
                                      </p:to>
                                    </p:set>
                                    <p:anim calcmode="lin" valueType="num">
                                      <p:cBhvr additive="base">
                                        <p:cTn id="3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0355">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8C6270C-D50B-8C1E-0323-41FFF462470C}"/>
              </a:ext>
            </a:extLst>
          </p:cNvPr>
          <p:cNvPicPr>
            <a:picLocks noChangeAspect="1"/>
          </p:cNvPicPr>
          <p:nvPr/>
        </p:nvPicPr>
        <p:blipFill rotWithShape="1">
          <a:blip r:embed="rId2"/>
          <a:srcRect l="34621" t="15623" r="30152" b="14613"/>
          <a:stretch/>
        </p:blipFill>
        <p:spPr>
          <a:xfrm>
            <a:off x="415637" y="314036"/>
            <a:ext cx="5495636" cy="6382328"/>
          </a:xfrm>
          <a:prstGeom prst="rect">
            <a:avLst/>
          </a:prstGeom>
        </p:spPr>
      </p:pic>
      <p:sp>
        <p:nvSpPr>
          <p:cNvPr id="7" name="TextovéPole 6">
            <a:extLst>
              <a:ext uri="{FF2B5EF4-FFF2-40B4-BE49-F238E27FC236}">
                <a16:creationId xmlns:a16="http://schemas.microsoft.com/office/drawing/2014/main" id="{1E52E434-D853-FB06-78CA-04A8416B7A9E}"/>
              </a:ext>
            </a:extLst>
          </p:cNvPr>
          <p:cNvSpPr txBox="1"/>
          <p:nvPr/>
        </p:nvSpPr>
        <p:spPr>
          <a:xfrm>
            <a:off x="6095999" y="414795"/>
            <a:ext cx="5680363" cy="4524315"/>
          </a:xfrm>
          <a:prstGeom prst="rect">
            <a:avLst/>
          </a:prstGeom>
          <a:noFill/>
        </p:spPr>
        <p:txBody>
          <a:bodyPr wrap="square">
            <a:spAutoFit/>
          </a:bodyPr>
          <a:lstStyle/>
          <a:p>
            <a:r>
              <a:rPr lang="en-US" dirty="0"/>
              <a:t>Enduring service intensifiers are individual, stable factors</a:t>
            </a:r>
            <a:r>
              <a:rPr lang="cs-CZ" dirty="0"/>
              <a:t> </a:t>
            </a:r>
            <a:r>
              <a:rPr lang="en-US" dirty="0"/>
              <a:t>that lead the customer to a heightened sensitivity to</a:t>
            </a:r>
            <a:r>
              <a:rPr lang="cs-CZ" dirty="0"/>
              <a:t> </a:t>
            </a:r>
            <a:r>
              <a:rPr lang="en-US" dirty="0"/>
              <a:t>service. One of those factors is derived service expectations,</a:t>
            </a:r>
            <a:r>
              <a:rPr lang="cs-CZ" dirty="0"/>
              <a:t> </a:t>
            </a:r>
            <a:r>
              <a:rPr lang="en-US" dirty="0"/>
              <a:t>where the customer's expectations are driven by another</a:t>
            </a:r>
            <a:r>
              <a:rPr lang="cs-CZ" dirty="0"/>
              <a:t> </a:t>
            </a:r>
            <a:r>
              <a:rPr lang="en-US" dirty="0"/>
              <a:t>party.</a:t>
            </a:r>
            <a:endParaRPr lang="cs-CZ" dirty="0"/>
          </a:p>
          <a:p>
            <a:pPr algn="l"/>
            <a:r>
              <a:rPr lang="cs-CZ" sz="1800" b="0" i="0" u="none" strike="noStrike" baseline="0" dirty="0" err="1">
                <a:solidFill>
                  <a:srgbClr val="FFFFFF"/>
                </a:solidFill>
                <a:highlight>
                  <a:srgbClr val="000000"/>
                </a:highlight>
                <a:latin typeface="Times New Roman" panose="02020603050405020304" pitchFamily="18" charset="0"/>
              </a:rPr>
              <a:t>personal</a:t>
            </a:r>
            <a:r>
              <a:rPr lang="cs-CZ" sz="1800" b="0" i="0" u="none" strike="noStrike" baseline="0" dirty="0">
                <a:solidFill>
                  <a:srgbClr val="FFFFFF"/>
                </a:solidFill>
                <a:highlight>
                  <a:srgbClr val="000000"/>
                </a:highlight>
                <a:latin typeface="Times New Roman" panose="02020603050405020304" pitchFamily="18" charset="0"/>
              </a:rPr>
              <a:t> </a:t>
            </a:r>
            <a:r>
              <a:rPr lang="cs-CZ" sz="1800" b="0" i="0" u="none" strike="noStrike" baseline="0" dirty="0" err="1">
                <a:solidFill>
                  <a:srgbClr val="FFFFFF"/>
                </a:solidFill>
                <a:highlight>
                  <a:srgbClr val="000000"/>
                </a:highlight>
                <a:latin typeface="Times New Roman" panose="02020603050405020304" pitchFamily="18" charset="0"/>
              </a:rPr>
              <a:t>service</a:t>
            </a:r>
            <a:r>
              <a:rPr lang="cs-CZ" dirty="0">
                <a:solidFill>
                  <a:srgbClr val="FFFFFF"/>
                </a:solidFill>
                <a:highlight>
                  <a:srgbClr val="000000"/>
                </a:highlight>
                <a:latin typeface="Times New Roman" panose="02020603050405020304" pitchFamily="18" charset="0"/>
              </a:rPr>
              <a:t> </a:t>
            </a:r>
            <a:r>
              <a:rPr lang="en-US" sz="1800" b="0" i="0" u="none" strike="noStrike" baseline="0" dirty="0">
                <a:solidFill>
                  <a:srgbClr val="FFFFFF"/>
                </a:solidFill>
                <a:highlight>
                  <a:srgbClr val="000000"/>
                </a:highlight>
                <a:latin typeface="Times New Roman" panose="02020603050405020304" pitchFamily="18" charset="0"/>
              </a:rPr>
              <a:t>philosophy</a:t>
            </a:r>
            <a:r>
              <a:rPr lang="cs-CZ" sz="1800" b="0" i="0" u="none" strike="noStrike" baseline="0" dirty="0">
                <a:solidFill>
                  <a:srgbClr val="FFFFFF"/>
                </a:solidFill>
                <a:highlight>
                  <a:srgbClr val="000000"/>
                </a:highlight>
                <a:latin typeface="Times New Roman" panose="02020603050405020304" pitchFamily="18" charset="0"/>
              </a:rPr>
              <a:t> </a:t>
            </a:r>
            <a:r>
              <a:rPr lang="en-US" sz="1800" b="0" i="0" u="none" strike="noStrike" baseline="0" dirty="0">
                <a:solidFill>
                  <a:srgbClr val="FFFFFF"/>
                </a:solidFill>
                <a:highlight>
                  <a:srgbClr val="000000"/>
                </a:highlight>
                <a:latin typeface="Times New Roman" panose="02020603050405020304" pitchFamily="18" charset="0"/>
              </a:rPr>
              <a:t>-the customer's underlying generic attitude</a:t>
            </a:r>
            <a:r>
              <a:rPr lang="cs-CZ" sz="1800" b="0" i="0" u="none" strike="noStrike" baseline="0" dirty="0">
                <a:solidFill>
                  <a:srgbClr val="FFFFFF"/>
                </a:solidFill>
                <a:highlight>
                  <a:srgbClr val="000000"/>
                </a:highlight>
                <a:latin typeface="Times New Roman" panose="02020603050405020304" pitchFamily="18" charset="0"/>
              </a:rPr>
              <a:t> </a:t>
            </a:r>
            <a:r>
              <a:rPr lang="en-US" sz="1800" b="0" i="0" u="none" strike="noStrike" baseline="0" dirty="0">
                <a:solidFill>
                  <a:srgbClr val="FFFFFF"/>
                </a:solidFill>
                <a:highlight>
                  <a:srgbClr val="000000"/>
                </a:highlight>
                <a:latin typeface="Times New Roman" panose="02020603050405020304" pitchFamily="18" charset="0"/>
              </a:rPr>
              <a:t>about the meaning of service and the proper conduct of</a:t>
            </a:r>
            <a:r>
              <a:rPr lang="cs-CZ" sz="1800" b="0" i="0" u="none" strike="noStrike" baseline="0" dirty="0">
                <a:solidFill>
                  <a:srgbClr val="FFFFFF"/>
                </a:solidFill>
                <a:highlight>
                  <a:srgbClr val="000000"/>
                </a:highlight>
                <a:latin typeface="Times New Roman" panose="02020603050405020304" pitchFamily="18" charset="0"/>
              </a:rPr>
              <a:t> </a:t>
            </a:r>
            <a:r>
              <a:rPr lang="cs-CZ" sz="1800" b="0" i="0" u="none" strike="noStrike" baseline="0" dirty="0" err="1">
                <a:solidFill>
                  <a:srgbClr val="FFFFFF"/>
                </a:solidFill>
                <a:highlight>
                  <a:srgbClr val="000000"/>
                </a:highlight>
                <a:latin typeface="Times New Roman" panose="02020603050405020304" pitchFamily="18" charset="0"/>
              </a:rPr>
              <a:t>service</a:t>
            </a:r>
            <a:r>
              <a:rPr lang="cs-CZ" sz="1800" b="0" i="0" u="none" strike="noStrike" baseline="0" dirty="0">
                <a:solidFill>
                  <a:srgbClr val="FFFFFF"/>
                </a:solidFill>
                <a:highlight>
                  <a:srgbClr val="000000"/>
                </a:highlight>
                <a:latin typeface="Times New Roman" panose="02020603050405020304" pitchFamily="18" charset="0"/>
              </a:rPr>
              <a:t> </a:t>
            </a:r>
            <a:r>
              <a:rPr lang="cs-CZ" sz="1800" b="0" i="0" u="none" strike="noStrike" baseline="0" dirty="0" err="1">
                <a:solidFill>
                  <a:srgbClr val="FFFFFF"/>
                </a:solidFill>
                <a:highlight>
                  <a:srgbClr val="000000"/>
                </a:highlight>
                <a:latin typeface="Times New Roman" panose="02020603050405020304" pitchFamily="18" charset="0"/>
              </a:rPr>
              <a:t>providers</a:t>
            </a:r>
            <a:r>
              <a:rPr lang="cs-CZ" sz="1800" b="0" i="0" u="none" strike="noStrike" baseline="0" dirty="0">
                <a:solidFill>
                  <a:srgbClr val="FFFFFF"/>
                </a:solidFill>
                <a:latin typeface="Times New Roman" panose="02020603050405020304" pitchFamily="18" charset="0"/>
              </a:rPr>
              <a:t>.</a:t>
            </a:r>
          </a:p>
          <a:p>
            <a:pPr algn="l"/>
            <a:endParaRPr lang="cs-CZ" dirty="0">
              <a:solidFill>
                <a:srgbClr val="FFFFFF"/>
              </a:solidFill>
              <a:highlight>
                <a:srgbClr val="000000"/>
              </a:highlight>
              <a:latin typeface="Times New Roman" panose="02020603050405020304" pitchFamily="18" charset="0"/>
            </a:endParaRPr>
          </a:p>
          <a:p>
            <a:pPr algn="l"/>
            <a:r>
              <a:rPr lang="en-US" sz="1800" b="0" i="1" u="none" strike="noStrike" baseline="0" dirty="0">
                <a:solidFill>
                  <a:srgbClr val="FFFFFF"/>
                </a:solidFill>
                <a:highlight>
                  <a:srgbClr val="000000"/>
                </a:highlight>
                <a:latin typeface="Times New Roman" panose="02020603050405020304" pitchFamily="18" charset="0"/>
              </a:rPr>
              <a:t>Transitory service intensifiers </a:t>
            </a:r>
            <a:r>
              <a:rPr lang="en-US" sz="1800" b="0" i="0" u="none" strike="noStrike" baseline="0" dirty="0">
                <a:solidFill>
                  <a:srgbClr val="FFFFFF"/>
                </a:solidFill>
                <a:highlight>
                  <a:srgbClr val="000000"/>
                </a:highlight>
                <a:latin typeface="Times New Roman" panose="02020603050405020304" pitchFamily="18" charset="0"/>
              </a:rPr>
              <a:t>are temporary, usually</a:t>
            </a:r>
          </a:p>
          <a:p>
            <a:pPr algn="l"/>
            <a:r>
              <a:rPr lang="en-US" sz="1800" b="0" i="0" u="none" strike="noStrike" baseline="0" dirty="0">
                <a:solidFill>
                  <a:srgbClr val="FFFFFF"/>
                </a:solidFill>
                <a:highlight>
                  <a:srgbClr val="000000"/>
                </a:highlight>
                <a:latin typeface="Times New Roman" panose="02020603050405020304" pitchFamily="18" charset="0"/>
              </a:rPr>
              <a:t>short-term, individual factors that lead the customer to a</a:t>
            </a:r>
          </a:p>
          <a:p>
            <a:pPr algn="l"/>
            <a:r>
              <a:rPr lang="cs-CZ" sz="1800" b="0" i="0" u="none" strike="noStrike" baseline="0" dirty="0" err="1">
                <a:solidFill>
                  <a:srgbClr val="FFFFFF"/>
                </a:solidFill>
                <a:highlight>
                  <a:srgbClr val="000000"/>
                </a:highlight>
                <a:latin typeface="Times New Roman" panose="02020603050405020304" pitchFamily="18" charset="0"/>
              </a:rPr>
              <a:t>heightened</a:t>
            </a:r>
            <a:r>
              <a:rPr lang="cs-CZ" sz="1800" b="0" i="0" u="none" strike="noStrike" baseline="0" dirty="0">
                <a:solidFill>
                  <a:srgbClr val="FFFFFF"/>
                </a:solidFill>
                <a:highlight>
                  <a:srgbClr val="000000"/>
                </a:highlight>
                <a:latin typeface="Times New Roman" panose="02020603050405020304" pitchFamily="18" charset="0"/>
              </a:rPr>
              <a:t> sensitivity to </a:t>
            </a:r>
            <a:r>
              <a:rPr lang="cs-CZ" sz="1800" b="0" i="0" u="none" strike="noStrike" baseline="0" dirty="0" err="1">
                <a:solidFill>
                  <a:srgbClr val="FFFFFF"/>
                </a:solidFill>
                <a:highlight>
                  <a:srgbClr val="000000"/>
                </a:highlight>
                <a:latin typeface="Times New Roman" panose="02020603050405020304" pitchFamily="18" charset="0"/>
              </a:rPr>
              <a:t>service</a:t>
            </a:r>
            <a:endParaRPr lang="cs-CZ" sz="1800" b="0" i="0" u="none" strike="noStrike" baseline="0" dirty="0">
              <a:solidFill>
                <a:srgbClr val="FFFFFF"/>
              </a:solidFill>
              <a:highlight>
                <a:srgbClr val="000000"/>
              </a:highlight>
              <a:latin typeface="Times New Roman" panose="02020603050405020304" pitchFamily="18" charset="0"/>
            </a:endParaRPr>
          </a:p>
          <a:p>
            <a:pPr algn="l"/>
            <a:endParaRPr lang="cs-CZ" dirty="0">
              <a:solidFill>
                <a:srgbClr val="FFFFFF"/>
              </a:solidFill>
              <a:highlight>
                <a:srgbClr val="000000"/>
              </a:highlight>
              <a:latin typeface="Times New Roman" panose="02020603050405020304" pitchFamily="18" charset="0"/>
            </a:endParaRPr>
          </a:p>
          <a:p>
            <a:pPr algn="l"/>
            <a:r>
              <a:rPr lang="en-US" sz="1800" b="0" i="1" u="none" strike="noStrike" baseline="0" dirty="0">
                <a:solidFill>
                  <a:srgbClr val="FFFFFF"/>
                </a:solidFill>
                <a:highlight>
                  <a:srgbClr val="000000"/>
                </a:highlight>
                <a:latin typeface="Times New Roman" panose="02020603050405020304" pitchFamily="18" charset="0"/>
              </a:rPr>
              <a:t>self-perceived service role</a:t>
            </a:r>
            <a:r>
              <a:rPr lang="cs-CZ" dirty="0">
                <a:solidFill>
                  <a:srgbClr val="FFFFFF"/>
                </a:solidFill>
                <a:highlight>
                  <a:srgbClr val="000000"/>
                </a:highlight>
                <a:latin typeface="Times New Roman" panose="02020603050405020304" pitchFamily="18" charset="0"/>
              </a:rPr>
              <a:t> - </a:t>
            </a:r>
            <a:r>
              <a:rPr lang="en-US" sz="1800" b="0" i="0" u="none" strike="noStrike" baseline="0" dirty="0">
                <a:solidFill>
                  <a:srgbClr val="FFFFFF"/>
                </a:solidFill>
                <a:highlight>
                  <a:srgbClr val="000000"/>
                </a:highlight>
                <a:latin typeface="Times New Roman" panose="02020603050405020304" pitchFamily="18" charset="0"/>
              </a:rPr>
              <a:t>customers' perceptions of the degree to which they themselves</a:t>
            </a:r>
            <a:r>
              <a:rPr lang="cs-CZ" sz="1800" b="0" i="0" u="none" strike="noStrike" baseline="0" dirty="0">
                <a:solidFill>
                  <a:srgbClr val="FFFFFF"/>
                </a:solidFill>
                <a:highlight>
                  <a:srgbClr val="000000"/>
                </a:highlight>
                <a:latin typeface="Times New Roman" panose="02020603050405020304" pitchFamily="18" charset="0"/>
              </a:rPr>
              <a:t> </a:t>
            </a:r>
            <a:r>
              <a:rPr lang="en-US" sz="1800" b="0" i="0" u="none" strike="noStrike" baseline="0" dirty="0">
                <a:solidFill>
                  <a:srgbClr val="FFFFFF"/>
                </a:solidFill>
                <a:highlight>
                  <a:srgbClr val="000000"/>
                </a:highlight>
                <a:latin typeface="Times New Roman" panose="02020603050405020304" pitchFamily="18" charset="0"/>
              </a:rPr>
              <a:t>influence the level of service they receive.</a:t>
            </a:r>
            <a:endParaRPr lang="cs-CZ" dirty="0">
              <a:highlight>
                <a:srgbClr val="000000"/>
              </a:highlight>
            </a:endParaRPr>
          </a:p>
        </p:txBody>
      </p:sp>
      <p:sp>
        <p:nvSpPr>
          <p:cNvPr id="8" name="TextovéPole 7">
            <a:extLst>
              <a:ext uri="{FF2B5EF4-FFF2-40B4-BE49-F238E27FC236}">
                <a16:creationId xmlns:a16="http://schemas.microsoft.com/office/drawing/2014/main" id="{EF33C82B-5BC3-F6E0-EB73-0E0C1FC131B4}"/>
              </a:ext>
            </a:extLst>
          </p:cNvPr>
          <p:cNvSpPr txBox="1"/>
          <p:nvPr/>
        </p:nvSpPr>
        <p:spPr>
          <a:xfrm>
            <a:off x="6134819" y="6257895"/>
            <a:ext cx="6094562"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Zeithaml, V. A., Berry, L. L., &amp; Parasuraman, A. (1993). The nature and determinants of customer expectations of service. </a:t>
            </a:r>
            <a:r>
              <a:rPr lang="en-US" sz="1000" b="0" i="1" dirty="0">
                <a:solidFill>
                  <a:srgbClr val="222222"/>
                </a:solidFill>
                <a:effectLst/>
                <a:latin typeface="Arial" panose="020B0604020202020204" pitchFamily="34" charset="0"/>
              </a:rPr>
              <a:t>Journal of the academy of Marketing Science</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21</a:t>
            </a:r>
            <a:r>
              <a:rPr lang="en-US" sz="1000" b="0" i="0" dirty="0">
                <a:solidFill>
                  <a:srgbClr val="222222"/>
                </a:solidFill>
                <a:effectLst/>
                <a:latin typeface="Arial" panose="020B0604020202020204" pitchFamily="34" charset="0"/>
              </a:rPr>
              <a:t>, 1-12.</a:t>
            </a:r>
            <a:endParaRPr lang="cs-CZ" sz="1000" dirty="0"/>
          </a:p>
        </p:txBody>
      </p:sp>
    </p:spTree>
    <p:extLst>
      <p:ext uri="{BB962C8B-B14F-4D97-AF65-F5344CB8AC3E}">
        <p14:creationId xmlns:p14="http://schemas.microsoft.com/office/powerpoint/2010/main" val="305682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Line 3">
            <a:extLst>
              <a:ext uri="{FF2B5EF4-FFF2-40B4-BE49-F238E27FC236}">
                <a16:creationId xmlns:a16="http://schemas.microsoft.com/office/drawing/2014/main" id="{283A909F-2FCB-AE4D-D13E-9E591219F50B}"/>
              </a:ext>
            </a:extLst>
          </p:cNvPr>
          <p:cNvSpPr>
            <a:spLocks noChangeShapeType="1"/>
          </p:cNvSpPr>
          <p:nvPr/>
        </p:nvSpPr>
        <p:spPr bwMode="auto">
          <a:xfrm>
            <a:off x="2743200" y="1917700"/>
            <a:ext cx="0" cy="4089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4452" name="Line 4">
            <a:extLst>
              <a:ext uri="{FF2B5EF4-FFF2-40B4-BE49-F238E27FC236}">
                <a16:creationId xmlns:a16="http://schemas.microsoft.com/office/drawing/2014/main" id="{A4A779CE-362A-CB6E-DDD9-26B37007B50E}"/>
              </a:ext>
            </a:extLst>
          </p:cNvPr>
          <p:cNvSpPr>
            <a:spLocks noChangeShapeType="1"/>
          </p:cNvSpPr>
          <p:nvPr/>
        </p:nvSpPr>
        <p:spPr bwMode="auto">
          <a:xfrm>
            <a:off x="2755900" y="6019800"/>
            <a:ext cx="6680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4453" name="Line 5">
            <a:extLst>
              <a:ext uri="{FF2B5EF4-FFF2-40B4-BE49-F238E27FC236}">
                <a16:creationId xmlns:a16="http://schemas.microsoft.com/office/drawing/2014/main" id="{0AC81C9D-E70A-A022-359C-D55C7EA86E9A}"/>
              </a:ext>
            </a:extLst>
          </p:cNvPr>
          <p:cNvSpPr>
            <a:spLocks noChangeShapeType="1"/>
          </p:cNvSpPr>
          <p:nvPr/>
        </p:nvSpPr>
        <p:spPr bwMode="auto">
          <a:xfrm flipV="1">
            <a:off x="2743200" y="1587500"/>
            <a:ext cx="0" cy="3302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4454" name="Rectangle 6">
            <a:extLst>
              <a:ext uri="{FF2B5EF4-FFF2-40B4-BE49-F238E27FC236}">
                <a16:creationId xmlns:a16="http://schemas.microsoft.com/office/drawing/2014/main" id="{5028D968-9ABD-2F1B-9941-934827DDCE0C}"/>
              </a:ext>
            </a:extLst>
          </p:cNvPr>
          <p:cNvSpPr>
            <a:spLocks noChangeArrowheads="1"/>
          </p:cNvSpPr>
          <p:nvPr/>
        </p:nvSpPr>
        <p:spPr bwMode="auto">
          <a:xfrm>
            <a:off x="3049589" y="6097589"/>
            <a:ext cx="35020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eaLnBrk="0" hangingPunct="0">
              <a:spcBef>
                <a:spcPct val="50000"/>
              </a:spcBef>
              <a:defRPr/>
            </a:pPr>
            <a:r>
              <a:rPr lang="en-US" sz="1600" b="1">
                <a:solidFill>
                  <a:srgbClr val="669900"/>
                </a:solidFill>
                <a:latin typeface="Arial" charset="0"/>
                <a:ea typeface="ＭＳ Ｐゴシック" charset="0"/>
              </a:rPr>
              <a:t>Most Important Factors</a:t>
            </a:r>
          </a:p>
        </p:txBody>
      </p:sp>
      <p:sp>
        <p:nvSpPr>
          <p:cNvPr id="104455" name="Rectangle 7">
            <a:extLst>
              <a:ext uri="{FF2B5EF4-FFF2-40B4-BE49-F238E27FC236}">
                <a16:creationId xmlns:a16="http://schemas.microsoft.com/office/drawing/2014/main" id="{11C97C33-DAE3-26BC-2282-C75FEA8F6F06}"/>
              </a:ext>
            </a:extLst>
          </p:cNvPr>
          <p:cNvSpPr>
            <a:spLocks noChangeArrowheads="1"/>
          </p:cNvSpPr>
          <p:nvPr/>
        </p:nvSpPr>
        <p:spPr bwMode="auto">
          <a:xfrm>
            <a:off x="6859589" y="6097589"/>
            <a:ext cx="3121025"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eaLnBrk="0" hangingPunct="0">
              <a:spcBef>
                <a:spcPct val="50000"/>
              </a:spcBef>
              <a:defRPr/>
            </a:pPr>
            <a:r>
              <a:rPr lang="en-US" sz="1600" b="1">
                <a:solidFill>
                  <a:srgbClr val="669900"/>
                </a:solidFill>
                <a:latin typeface="Arial" charset="0"/>
                <a:ea typeface="ＭＳ Ｐゴシック" charset="0"/>
              </a:rPr>
              <a:t>Least Important Factors</a:t>
            </a:r>
          </a:p>
        </p:txBody>
      </p:sp>
      <p:sp>
        <p:nvSpPr>
          <p:cNvPr id="104456" name="Rectangle 8">
            <a:extLst>
              <a:ext uri="{FF2B5EF4-FFF2-40B4-BE49-F238E27FC236}">
                <a16:creationId xmlns:a16="http://schemas.microsoft.com/office/drawing/2014/main" id="{F74A75EC-BF7F-F8F5-4127-B2CCA6AD9109}"/>
              </a:ext>
            </a:extLst>
          </p:cNvPr>
          <p:cNvSpPr>
            <a:spLocks noChangeArrowheads="1"/>
          </p:cNvSpPr>
          <p:nvPr/>
        </p:nvSpPr>
        <p:spPr bwMode="auto">
          <a:xfrm>
            <a:off x="1447801" y="2668588"/>
            <a:ext cx="1370013" cy="653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algn="ctr" eaLnBrk="0" hangingPunct="0">
              <a:lnSpc>
                <a:spcPct val="40000"/>
              </a:lnSpc>
              <a:spcBef>
                <a:spcPct val="50000"/>
              </a:spcBef>
              <a:defRPr/>
            </a:pPr>
            <a:r>
              <a:rPr lang="en-US" sz="1600" b="1">
                <a:solidFill>
                  <a:srgbClr val="669900"/>
                </a:solidFill>
                <a:latin typeface="Arial" charset="0"/>
                <a:ea typeface="ＭＳ Ｐゴシック" charset="0"/>
              </a:rPr>
              <a:t>Level </a:t>
            </a:r>
          </a:p>
          <a:p>
            <a:pPr algn="ctr" eaLnBrk="0" hangingPunct="0">
              <a:lnSpc>
                <a:spcPct val="40000"/>
              </a:lnSpc>
              <a:spcBef>
                <a:spcPct val="50000"/>
              </a:spcBef>
              <a:defRPr/>
            </a:pPr>
            <a:r>
              <a:rPr lang="en-US" sz="1600" b="1">
                <a:solidFill>
                  <a:srgbClr val="669900"/>
                </a:solidFill>
                <a:latin typeface="Arial" charset="0"/>
                <a:ea typeface="ＭＳ Ｐゴシック" charset="0"/>
              </a:rPr>
              <a:t>of </a:t>
            </a:r>
          </a:p>
          <a:p>
            <a:pPr algn="ctr" eaLnBrk="0" hangingPunct="0">
              <a:lnSpc>
                <a:spcPct val="40000"/>
              </a:lnSpc>
              <a:spcBef>
                <a:spcPct val="50000"/>
              </a:spcBef>
              <a:defRPr/>
            </a:pPr>
            <a:r>
              <a:rPr lang="en-US" sz="1600" b="1">
                <a:solidFill>
                  <a:srgbClr val="669900"/>
                </a:solidFill>
                <a:latin typeface="Arial" charset="0"/>
                <a:ea typeface="ＭＳ Ｐゴシック" charset="0"/>
              </a:rPr>
              <a:t>Expectation</a:t>
            </a:r>
            <a:endParaRPr lang="en-US" sz="1600" b="1">
              <a:latin typeface="Arial" charset="0"/>
              <a:ea typeface="ＭＳ Ｐゴシック" charset="0"/>
            </a:endParaRPr>
          </a:p>
        </p:txBody>
      </p:sp>
      <p:sp>
        <p:nvSpPr>
          <p:cNvPr id="104458" name="Rectangle 10">
            <a:extLst>
              <a:ext uri="{FF2B5EF4-FFF2-40B4-BE49-F238E27FC236}">
                <a16:creationId xmlns:a16="http://schemas.microsoft.com/office/drawing/2014/main" id="{1A8B1BC8-845C-8187-B76B-F28516E30479}"/>
              </a:ext>
            </a:extLst>
          </p:cNvPr>
          <p:cNvSpPr>
            <a:spLocks noChangeArrowheads="1"/>
          </p:cNvSpPr>
          <p:nvPr/>
        </p:nvSpPr>
        <p:spPr bwMode="auto">
          <a:xfrm>
            <a:off x="3319463" y="2166939"/>
            <a:ext cx="1985962" cy="1482725"/>
          </a:xfrm>
          <a:prstGeom prst="rect">
            <a:avLst/>
          </a:prstGeom>
          <a:solidFill>
            <a:schemeClr val="bg1"/>
          </a:solidFill>
          <a:ln w="508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4459" name="Rectangle 11">
            <a:extLst>
              <a:ext uri="{FF2B5EF4-FFF2-40B4-BE49-F238E27FC236}">
                <a16:creationId xmlns:a16="http://schemas.microsoft.com/office/drawing/2014/main" id="{9A6349BA-9F50-755E-B517-A40ED1A210EC}"/>
              </a:ext>
            </a:extLst>
          </p:cNvPr>
          <p:cNvSpPr>
            <a:spLocks noChangeArrowheads="1"/>
          </p:cNvSpPr>
          <p:nvPr/>
        </p:nvSpPr>
        <p:spPr bwMode="auto">
          <a:xfrm>
            <a:off x="3276600" y="2381250"/>
            <a:ext cx="2057400" cy="12763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4460" name="Rectangle 12">
            <a:extLst>
              <a:ext uri="{FF2B5EF4-FFF2-40B4-BE49-F238E27FC236}">
                <a16:creationId xmlns:a16="http://schemas.microsoft.com/office/drawing/2014/main" id="{357E6403-558D-EBC8-DCC0-BAD32D8EF8E7}"/>
              </a:ext>
            </a:extLst>
          </p:cNvPr>
          <p:cNvSpPr>
            <a:spLocks noChangeArrowheads="1"/>
          </p:cNvSpPr>
          <p:nvPr/>
        </p:nvSpPr>
        <p:spPr bwMode="auto">
          <a:xfrm>
            <a:off x="3479800" y="2319338"/>
            <a:ext cx="533400" cy="201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4461" name="Rectangle 13">
            <a:extLst>
              <a:ext uri="{FF2B5EF4-FFF2-40B4-BE49-F238E27FC236}">
                <a16:creationId xmlns:a16="http://schemas.microsoft.com/office/drawing/2014/main" id="{B07E7A9E-7D46-8D20-A114-85B5F05AE5BE}"/>
              </a:ext>
            </a:extLst>
          </p:cNvPr>
          <p:cNvSpPr>
            <a:spLocks noChangeArrowheads="1"/>
          </p:cNvSpPr>
          <p:nvPr/>
        </p:nvSpPr>
        <p:spPr bwMode="auto">
          <a:xfrm>
            <a:off x="3400425" y="2247900"/>
            <a:ext cx="1811338" cy="338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4462" name="Rectangle 14">
            <a:extLst>
              <a:ext uri="{FF2B5EF4-FFF2-40B4-BE49-F238E27FC236}">
                <a16:creationId xmlns:a16="http://schemas.microsoft.com/office/drawing/2014/main" id="{51A4251E-90E2-D10C-B0A9-BBEE69B4D9ED}"/>
              </a:ext>
            </a:extLst>
          </p:cNvPr>
          <p:cNvSpPr>
            <a:spLocks noChangeArrowheads="1"/>
          </p:cNvSpPr>
          <p:nvPr/>
        </p:nvSpPr>
        <p:spPr bwMode="auto">
          <a:xfrm>
            <a:off x="3276601" y="3657600"/>
            <a:ext cx="2049463" cy="222250"/>
          </a:xfrm>
          <a:prstGeom prst="rect">
            <a:avLst/>
          </a:prstGeom>
          <a:solidFill>
            <a:schemeClr val="folHlink"/>
          </a:solidFill>
          <a:ln w="25400">
            <a:solidFill>
              <a:srgbClr val="41414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38100" tIns="14288" rIns="38100" bIns="14288">
            <a:spAutoFit/>
          </a:bodyPr>
          <a:lstStyle/>
          <a:p>
            <a:pPr marL="271463" indent="-271463" algn="ctr" defTabSz="722313" eaLnBrk="0" hangingPunct="0">
              <a:lnSpc>
                <a:spcPct val="90000"/>
              </a:lnSpc>
              <a:defRPr/>
            </a:pPr>
            <a:r>
              <a:rPr lang="en-US" sz="1400" b="1">
                <a:solidFill>
                  <a:schemeClr val="bg1"/>
                </a:solidFill>
                <a:latin typeface="Arial" charset="0"/>
                <a:ea typeface="ＭＳ Ｐゴシック" charset="0"/>
              </a:rPr>
              <a:t>Adequate Service</a:t>
            </a:r>
          </a:p>
        </p:txBody>
      </p:sp>
      <p:sp>
        <p:nvSpPr>
          <p:cNvPr id="104463" name="Rectangle 15">
            <a:extLst>
              <a:ext uri="{FF2B5EF4-FFF2-40B4-BE49-F238E27FC236}">
                <a16:creationId xmlns:a16="http://schemas.microsoft.com/office/drawing/2014/main" id="{85AEE5EA-CDBA-CE76-C29F-943D33082D87}"/>
              </a:ext>
            </a:extLst>
          </p:cNvPr>
          <p:cNvSpPr>
            <a:spLocks noChangeArrowheads="1"/>
          </p:cNvSpPr>
          <p:nvPr/>
        </p:nvSpPr>
        <p:spPr bwMode="auto">
          <a:xfrm>
            <a:off x="3284538" y="2133600"/>
            <a:ext cx="2049462" cy="222250"/>
          </a:xfrm>
          <a:prstGeom prst="rect">
            <a:avLst/>
          </a:prstGeom>
          <a:solidFill>
            <a:schemeClr val="folHlink"/>
          </a:solidFill>
          <a:ln w="25400">
            <a:solidFill>
              <a:srgbClr val="41414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38100" tIns="14288" rIns="38100" bIns="14288">
            <a:spAutoFit/>
          </a:bodyPr>
          <a:lstStyle/>
          <a:p>
            <a:pPr marL="271463" indent="-271463" algn="ctr" defTabSz="722313" eaLnBrk="0" hangingPunct="0">
              <a:lnSpc>
                <a:spcPct val="90000"/>
              </a:lnSpc>
              <a:defRPr/>
            </a:pPr>
            <a:r>
              <a:rPr lang="en-US" sz="1400" b="1" dirty="0">
                <a:solidFill>
                  <a:schemeClr val="bg1"/>
                </a:solidFill>
                <a:latin typeface="Arial" charset="0"/>
                <a:ea typeface="ＭＳ Ｐゴシック" charset="0"/>
              </a:rPr>
              <a:t>Desired Service</a:t>
            </a:r>
          </a:p>
        </p:txBody>
      </p:sp>
      <p:sp>
        <p:nvSpPr>
          <p:cNvPr id="104464" name="Rectangle 16">
            <a:extLst>
              <a:ext uri="{FF2B5EF4-FFF2-40B4-BE49-F238E27FC236}">
                <a16:creationId xmlns:a16="http://schemas.microsoft.com/office/drawing/2014/main" id="{72300538-12C4-9C32-2F61-9D45E37D606C}"/>
              </a:ext>
            </a:extLst>
          </p:cNvPr>
          <p:cNvSpPr>
            <a:spLocks noChangeArrowheads="1"/>
          </p:cNvSpPr>
          <p:nvPr/>
        </p:nvSpPr>
        <p:spPr bwMode="auto">
          <a:xfrm>
            <a:off x="3714751" y="2851150"/>
            <a:ext cx="1260475" cy="58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0488" tIns="44450" rIns="90488" bIns="44450">
            <a:spAutoFit/>
          </a:bodyPr>
          <a:lstStyle/>
          <a:p>
            <a:pPr algn="ctr" eaLnBrk="0" hangingPunct="0">
              <a:lnSpc>
                <a:spcPct val="90000"/>
              </a:lnSpc>
              <a:defRPr/>
            </a:pPr>
            <a:r>
              <a:rPr lang="en-US" b="1">
                <a:latin typeface="Arial" charset="0"/>
                <a:ea typeface="ＭＳ Ｐゴシック" charset="0"/>
              </a:rPr>
              <a:t>Zone of</a:t>
            </a:r>
          </a:p>
          <a:p>
            <a:pPr algn="ctr" eaLnBrk="0" hangingPunct="0">
              <a:lnSpc>
                <a:spcPct val="90000"/>
              </a:lnSpc>
              <a:defRPr/>
            </a:pPr>
            <a:r>
              <a:rPr lang="en-US" b="1">
                <a:latin typeface="Arial" charset="0"/>
                <a:ea typeface="ＭＳ Ｐゴシック" charset="0"/>
              </a:rPr>
              <a:t>Tolerance</a:t>
            </a:r>
          </a:p>
        </p:txBody>
      </p:sp>
      <p:grpSp>
        <p:nvGrpSpPr>
          <p:cNvPr id="52241" name="Group 17">
            <a:extLst>
              <a:ext uri="{FF2B5EF4-FFF2-40B4-BE49-F238E27FC236}">
                <a16:creationId xmlns:a16="http://schemas.microsoft.com/office/drawing/2014/main" id="{9FE91449-94CC-D0ED-DAEF-32A18F533482}"/>
              </a:ext>
            </a:extLst>
          </p:cNvPr>
          <p:cNvGrpSpPr>
            <a:grpSpLocks/>
          </p:cNvGrpSpPr>
          <p:nvPr/>
        </p:nvGrpSpPr>
        <p:grpSpPr bwMode="auto">
          <a:xfrm>
            <a:off x="6934200" y="2943225"/>
            <a:ext cx="2114550" cy="2641600"/>
            <a:chOff x="3224" y="1858"/>
            <a:chExt cx="1332" cy="1664"/>
          </a:xfrm>
        </p:grpSpPr>
        <p:sp>
          <p:nvSpPr>
            <p:cNvPr id="104466" name="Rectangle 18">
              <a:extLst>
                <a:ext uri="{FF2B5EF4-FFF2-40B4-BE49-F238E27FC236}">
                  <a16:creationId xmlns:a16="http://schemas.microsoft.com/office/drawing/2014/main" id="{37921A0B-BBCC-6A34-0F46-057956BCF59F}"/>
                </a:ext>
              </a:extLst>
            </p:cNvPr>
            <p:cNvSpPr>
              <a:spLocks noChangeArrowheads="1"/>
            </p:cNvSpPr>
            <p:nvPr/>
          </p:nvSpPr>
          <p:spPr bwMode="auto">
            <a:xfrm>
              <a:off x="3226" y="1858"/>
              <a:ext cx="1330" cy="338"/>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7625" tIns="19050" rIns="47625" bIns="19050">
              <a:spAutoFit/>
            </a:bodyPr>
            <a:lstStyle/>
            <a:p>
              <a:pPr marL="342900" indent="-342900" algn="ctr" eaLnBrk="0" hangingPunct="0">
                <a:lnSpc>
                  <a:spcPct val="90000"/>
                </a:lnSpc>
                <a:defRPr/>
              </a:pPr>
              <a:r>
                <a:rPr lang="en-US" b="1">
                  <a:latin typeface="Arial" charset="0"/>
                  <a:ea typeface="ＭＳ Ｐゴシック" charset="0"/>
                </a:rPr>
                <a:t>Desired</a:t>
              </a:r>
            </a:p>
            <a:p>
              <a:pPr marL="342900" indent="-342900" algn="ctr" eaLnBrk="0" hangingPunct="0">
                <a:lnSpc>
                  <a:spcPct val="90000"/>
                </a:lnSpc>
                <a:defRPr/>
              </a:pPr>
              <a:r>
                <a:rPr lang="en-US" b="1">
                  <a:latin typeface="Arial" charset="0"/>
                  <a:ea typeface="ＭＳ Ｐゴシック" charset="0"/>
                </a:rPr>
                <a:t>Service</a:t>
              </a:r>
            </a:p>
          </p:txBody>
        </p:sp>
        <p:sp>
          <p:nvSpPr>
            <p:cNvPr id="104467" name="Rectangle 19">
              <a:extLst>
                <a:ext uri="{FF2B5EF4-FFF2-40B4-BE49-F238E27FC236}">
                  <a16:creationId xmlns:a16="http://schemas.microsoft.com/office/drawing/2014/main" id="{4D20F157-B409-0204-86C5-D0BEF52583E4}"/>
                </a:ext>
              </a:extLst>
            </p:cNvPr>
            <p:cNvSpPr>
              <a:spLocks noChangeArrowheads="1"/>
            </p:cNvSpPr>
            <p:nvPr/>
          </p:nvSpPr>
          <p:spPr bwMode="auto">
            <a:xfrm>
              <a:off x="3226" y="3184"/>
              <a:ext cx="1330" cy="338"/>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7625" tIns="19050" rIns="47625" bIns="19050">
              <a:spAutoFit/>
            </a:bodyPr>
            <a:lstStyle/>
            <a:p>
              <a:pPr marL="342900" indent="-342900" algn="ctr" eaLnBrk="0" hangingPunct="0">
                <a:lnSpc>
                  <a:spcPct val="90000"/>
                </a:lnSpc>
                <a:defRPr/>
              </a:pPr>
              <a:r>
                <a:rPr lang="en-US" b="1">
                  <a:latin typeface="Arial" charset="0"/>
                  <a:ea typeface="ＭＳ Ｐゴシック" charset="0"/>
                </a:rPr>
                <a:t>Adequate</a:t>
              </a:r>
            </a:p>
            <a:p>
              <a:pPr marL="342900" indent="-342900" algn="ctr" eaLnBrk="0" hangingPunct="0">
                <a:lnSpc>
                  <a:spcPct val="90000"/>
                </a:lnSpc>
                <a:defRPr/>
              </a:pPr>
              <a:r>
                <a:rPr lang="en-US" b="1">
                  <a:latin typeface="Arial" charset="0"/>
                  <a:ea typeface="ＭＳ Ｐゴシック" charset="0"/>
                </a:rPr>
                <a:t>Service</a:t>
              </a:r>
            </a:p>
          </p:txBody>
        </p:sp>
        <p:sp>
          <p:nvSpPr>
            <p:cNvPr id="104468" name="Rectangle 20">
              <a:extLst>
                <a:ext uri="{FF2B5EF4-FFF2-40B4-BE49-F238E27FC236}">
                  <a16:creationId xmlns:a16="http://schemas.microsoft.com/office/drawing/2014/main" id="{CC1861F8-90BA-0A5D-3ED3-24CF346787D5}"/>
                </a:ext>
              </a:extLst>
            </p:cNvPr>
            <p:cNvSpPr>
              <a:spLocks noChangeArrowheads="1"/>
            </p:cNvSpPr>
            <p:nvPr/>
          </p:nvSpPr>
          <p:spPr bwMode="auto">
            <a:xfrm>
              <a:off x="3224" y="2216"/>
              <a:ext cx="1328" cy="941"/>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nchor="ctr"/>
            <a:lstStyle/>
            <a:p>
              <a:pPr algn="ctr" eaLnBrk="0" hangingPunct="0">
                <a:defRPr/>
              </a:pPr>
              <a:r>
                <a:rPr lang="en-US" b="1">
                  <a:latin typeface="Arial" charset="0"/>
                  <a:ea typeface="ＭＳ Ｐゴシック" charset="0"/>
                </a:rPr>
                <a:t>Zone </a:t>
              </a:r>
            </a:p>
            <a:p>
              <a:pPr algn="ctr" eaLnBrk="0" hangingPunct="0">
                <a:defRPr/>
              </a:pPr>
              <a:r>
                <a:rPr lang="en-US" b="1">
                  <a:latin typeface="Arial" charset="0"/>
                  <a:ea typeface="ＭＳ Ｐゴシック" charset="0"/>
                </a:rPr>
                <a:t>of </a:t>
              </a:r>
            </a:p>
            <a:p>
              <a:pPr algn="ctr" eaLnBrk="0" hangingPunct="0">
                <a:defRPr/>
              </a:pPr>
              <a:r>
                <a:rPr lang="en-US" b="1">
                  <a:latin typeface="Arial" charset="0"/>
                  <a:ea typeface="ＭＳ Ｐゴシック" charset="0"/>
                </a:rPr>
                <a:t>Tolerance</a:t>
              </a:r>
            </a:p>
          </p:txBody>
        </p:sp>
      </p:grpSp>
      <p:sp>
        <p:nvSpPr>
          <p:cNvPr id="104469" name="Rectangle 21">
            <a:extLst>
              <a:ext uri="{FF2B5EF4-FFF2-40B4-BE49-F238E27FC236}">
                <a16:creationId xmlns:a16="http://schemas.microsoft.com/office/drawing/2014/main" id="{3D1E6123-CD4F-D807-6436-4FBF71B36259}"/>
              </a:ext>
            </a:extLst>
          </p:cNvPr>
          <p:cNvSpPr>
            <a:spLocks noChangeArrowheads="1"/>
          </p:cNvSpPr>
          <p:nvPr/>
        </p:nvSpPr>
        <p:spPr bwMode="auto">
          <a:xfrm>
            <a:off x="6940550" y="2895600"/>
            <a:ext cx="2120900" cy="596900"/>
          </a:xfrm>
          <a:prstGeom prst="rect">
            <a:avLst/>
          </a:prstGeom>
          <a:solidFill>
            <a:schemeClr val="folHlink"/>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4470" name="Rectangle 22">
            <a:extLst>
              <a:ext uri="{FF2B5EF4-FFF2-40B4-BE49-F238E27FC236}">
                <a16:creationId xmlns:a16="http://schemas.microsoft.com/office/drawing/2014/main" id="{752AD60E-6633-5FEB-BE28-D22B3CB4FF02}"/>
              </a:ext>
            </a:extLst>
          </p:cNvPr>
          <p:cNvSpPr>
            <a:spLocks noChangeArrowheads="1"/>
          </p:cNvSpPr>
          <p:nvPr/>
        </p:nvSpPr>
        <p:spPr bwMode="auto">
          <a:xfrm>
            <a:off x="6934200" y="5029200"/>
            <a:ext cx="2120900" cy="603250"/>
          </a:xfrm>
          <a:prstGeom prst="rect">
            <a:avLst/>
          </a:prstGeom>
          <a:solidFill>
            <a:schemeClr val="folHlink"/>
          </a:solidFill>
          <a:ln w="127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solidFill>
                <a:schemeClr val="bg1"/>
              </a:solidFill>
              <a:latin typeface="Arial" charset="0"/>
              <a:ea typeface="ＭＳ Ｐゴシック" charset="0"/>
            </a:endParaRPr>
          </a:p>
        </p:txBody>
      </p:sp>
      <p:sp>
        <p:nvSpPr>
          <p:cNvPr id="104471" name="Rectangle 23">
            <a:extLst>
              <a:ext uri="{FF2B5EF4-FFF2-40B4-BE49-F238E27FC236}">
                <a16:creationId xmlns:a16="http://schemas.microsoft.com/office/drawing/2014/main" id="{18F2EC4B-41BD-D319-47D8-B1FE4160B7EA}"/>
              </a:ext>
            </a:extLst>
          </p:cNvPr>
          <p:cNvSpPr>
            <a:spLocks noChangeArrowheads="1"/>
          </p:cNvSpPr>
          <p:nvPr/>
        </p:nvSpPr>
        <p:spPr bwMode="auto">
          <a:xfrm>
            <a:off x="7072314" y="3019426"/>
            <a:ext cx="1914525" cy="366713"/>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defRPr/>
            </a:pPr>
            <a:r>
              <a:rPr lang="en-US" b="1">
                <a:solidFill>
                  <a:schemeClr val="bg1"/>
                </a:solidFill>
                <a:latin typeface="Arial" charset="0"/>
                <a:ea typeface="ＭＳ Ｐゴシック" charset="0"/>
              </a:rPr>
              <a:t>Desired Service</a:t>
            </a:r>
          </a:p>
        </p:txBody>
      </p:sp>
      <p:sp>
        <p:nvSpPr>
          <p:cNvPr id="104472" name="Rectangle 24">
            <a:extLst>
              <a:ext uri="{FF2B5EF4-FFF2-40B4-BE49-F238E27FC236}">
                <a16:creationId xmlns:a16="http://schemas.microsoft.com/office/drawing/2014/main" id="{9C2E411D-570F-5797-51FE-7AE8EC0EECB6}"/>
              </a:ext>
            </a:extLst>
          </p:cNvPr>
          <p:cNvSpPr>
            <a:spLocks noChangeArrowheads="1"/>
          </p:cNvSpPr>
          <p:nvPr/>
        </p:nvSpPr>
        <p:spPr bwMode="auto">
          <a:xfrm>
            <a:off x="7010401" y="5181600"/>
            <a:ext cx="2016125" cy="350838"/>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spAutoFit/>
          </a:bodyPr>
          <a:lstStyle/>
          <a:p>
            <a:pPr eaLnBrk="0" hangingPunct="0">
              <a:defRPr/>
            </a:pPr>
            <a:r>
              <a:rPr lang="en-US" sz="1700" b="1" dirty="0">
                <a:solidFill>
                  <a:schemeClr val="bg1"/>
                </a:solidFill>
                <a:latin typeface="Arial" charset="0"/>
                <a:ea typeface="ＭＳ Ｐゴシック" charset="0"/>
              </a:rPr>
              <a:t>Adequate Service</a:t>
            </a:r>
          </a:p>
        </p:txBody>
      </p:sp>
      <p:sp useBgFill="1">
        <p:nvSpPr>
          <p:cNvPr id="104473" name="Rectangle 25">
            <a:extLst>
              <a:ext uri="{FF2B5EF4-FFF2-40B4-BE49-F238E27FC236}">
                <a16:creationId xmlns:a16="http://schemas.microsoft.com/office/drawing/2014/main" id="{2FE0E67D-7D0D-89CB-20D9-B2DA7D62C1BD}"/>
              </a:ext>
            </a:extLst>
          </p:cNvPr>
          <p:cNvSpPr>
            <a:spLocks noChangeArrowheads="1"/>
          </p:cNvSpPr>
          <p:nvPr/>
        </p:nvSpPr>
        <p:spPr bwMode="auto">
          <a:xfrm>
            <a:off x="7315200" y="6626226"/>
            <a:ext cx="2362200" cy="2317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useBgFill="1">
        <p:nvSpPr>
          <p:cNvPr id="104474" name="Rectangle 26">
            <a:extLst>
              <a:ext uri="{FF2B5EF4-FFF2-40B4-BE49-F238E27FC236}">
                <a16:creationId xmlns:a16="http://schemas.microsoft.com/office/drawing/2014/main" id="{0282F739-48A7-F478-6DB4-9D51BB7D4C06}"/>
              </a:ext>
            </a:extLst>
          </p:cNvPr>
          <p:cNvSpPr>
            <a:spLocks noChangeArrowheads="1"/>
          </p:cNvSpPr>
          <p:nvPr/>
        </p:nvSpPr>
        <p:spPr bwMode="auto">
          <a:xfrm>
            <a:off x="7467600" y="6632576"/>
            <a:ext cx="2362200" cy="2317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useBgFill="1">
        <p:nvSpPr>
          <p:cNvPr id="104475" name="Rectangle 27">
            <a:extLst>
              <a:ext uri="{FF2B5EF4-FFF2-40B4-BE49-F238E27FC236}">
                <a16:creationId xmlns:a16="http://schemas.microsoft.com/office/drawing/2014/main" id="{168E23C1-F46F-D40F-D7FA-51CBCEC9A918}"/>
              </a:ext>
            </a:extLst>
          </p:cNvPr>
          <p:cNvSpPr>
            <a:spLocks noChangeArrowheads="1"/>
          </p:cNvSpPr>
          <p:nvPr/>
        </p:nvSpPr>
        <p:spPr bwMode="auto">
          <a:xfrm>
            <a:off x="7467600" y="6632576"/>
            <a:ext cx="2362200" cy="23177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useBgFill="1">
        <p:nvSpPr>
          <p:cNvPr id="104476" name="Rectangle 28">
            <a:extLst>
              <a:ext uri="{FF2B5EF4-FFF2-40B4-BE49-F238E27FC236}">
                <a16:creationId xmlns:a16="http://schemas.microsoft.com/office/drawing/2014/main" id="{3D295BA2-5857-C6B5-1223-545C46B82059}"/>
              </a:ext>
            </a:extLst>
          </p:cNvPr>
          <p:cNvSpPr>
            <a:spLocks noChangeArrowheads="1"/>
          </p:cNvSpPr>
          <p:nvPr/>
        </p:nvSpPr>
        <p:spPr bwMode="auto">
          <a:xfrm>
            <a:off x="9829800" y="6553200"/>
            <a:ext cx="152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ＭＳ Ｐゴシック" charset="0"/>
            </a:endParaRPr>
          </a:p>
        </p:txBody>
      </p:sp>
      <p:sp>
        <p:nvSpPr>
          <p:cNvPr id="2" name="TextovéPole 1">
            <a:extLst>
              <a:ext uri="{FF2B5EF4-FFF2-40B4-BE49-F238E27FC236}">
                <a16:creationId xmlns:a16="http://schemas.microsoft.com/office/drawing/2014/main" id="{73E05B6A-7DF4-D7A8-F94A-4BFFBC9808DF}"/>
              </a:ext>
            </a:extLst>
          </p:cNvPr>
          <p:cNvSpPr txBox="1"/>
          <p:nvPr/>
        </p:nvSpPr>
        <p:spPr>
          <a:xfrm>
            <a:off x="5781136" y="6446807"/>
            <a:ext cx="6094562"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Zeithaml, V. A., Berry, L. L., &amp; Parasuraman, A. (1993). The nature and determinants of customer expectations of service. </a:t>
            </a:r>
            <a:r>
              <a:rPr lang="en-US" sz="1000" b="0" i="1" dirty="0">
                <a:solidFill>
                  <a:srgbClr val="222222"/>
                </a:solidFill>
                <a:effectLst/>
                <a:latin typeface="Arial" panose="020B0604020202020204" pitchFamily="34" charset="0"/>
              </a:rPr>
              <a:t>Journal of the academy of Marketing Science</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21</a:t>
            </a:r>
            <a:r>
              <a:rPr lang="en-US" sz="1000" b="0" i="0" dirty="0">
                <a:solidFill>
                  <a:srgbClr val="222222"/>
                </a:solidFill>
                <a:effectLst/>
                <a:latin typeface="Arial" panose="020B0604020202020204" pitchFamily="34" charset="0"/>
              </a:rPr>
              <a:t>, 1-12.</a:t>
            </a:r>
            <a:endParaRPr lang="cs-CZ" sz="10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8219B77-9624-7C29-5735-41A7FA5E4DA7}"/>
              </a:ext>
            </a:extLst>
          </p:cNvPr>
          <p:cNvSpPr>
            <a:spLocks noChangeArrowheads="1"/>
          </p:cNvSpPr>
          <p:nvPr/>
        </p:nvSpPr>
        <p:spPr bwMode="auto">
          <a:xfrm>
            <a:off x="1472840" y="381822"/>
            <a:ext cx="8801819" cy="4693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lIns="47625" tIns="19050" rIns="47625" bIns="19050">
            <a:spAutoFit/>
          </a:bodyPr>
          <a:lstStyle/>
          <a:p>
            <a:pPr eaLnBrk="0" hangingPunct="0">
              <a:defRPr/>
            </a:pPr>
            <a:r>
              <a:rPr lang="en-US" sz="2800" b="1" dirty="0">
                <a:solidFill>
                  <a:srgbClr val="FFC000"/>
                </a:solidFill>
              </a:rPr>
              <a:t>Factors that </a:t>
            </a:r>
            <a:r>
              <a:rPr lang="cs-CZ" sz="2800" b="1" dirty="0">
                <a:solidFill>
                  <a:srgbClr val="FFC000"/>
                </a:solidFill>
              </a:rPr>
              <a:t>i</a:t>
            </a:r>
            <a:r>
              <a:rPr lang="en-US" sz="2800" b="1" dirty="0" err="1">
                <a:solidFill>
                  <a:srgbClr val="FFC000"/>
                </a:solidFill>
              </a:rPr>
              <a:t>nfluence</a:t>
            </a:r>
            <a:r>
              <a:rPr lang="cs-CZ" sz="2800" b="1" dirty="0">
                <a:solidFill>
                  <a:srgbClr val="FFC000"/>
                </a:solidFill>
              </a:rPr>
              <a:t> a</a:t>
            </a:r>
            <a:r>
              <a:rPr lang="en-US" sz="2800" b="1" dirty="0" err="1">
                <a:solidFill>
                  <a:srgbClr val="FFC000"/>
                </a:solidFill>
              </a:rPr>
              <a:t>dequate</a:t>
            </a:r>
            <a:r>
              <a:rPr lang="en-US" sz="2800" b="1" dirty="0">
                <a:solidFill>
                  <a:srgbClr val="FFC000"/>
                </a:solidFill>
              </a:rPr>
              <a:t> </a:t>
            </a:r>
            <a:r>
              <a:rPr lang="cs-CZ" sz="2800" b="1" dirty="0">
                <a:solidFill>
                  <a:srgbClr val="FFC000"/>
                </a:solidFill>
              </a:rPr>
              <a:t>s</a:t>
            </a:r>
            <a:r>
              <a:rPr lang="en-US" sz="2800" b="1" dirty="0" err="1">
                <a:solidFill>
                  <a:srgbClr val="FFC000"/>
                </a:solidFill>
              </a:rPr>
              <a:t>ervice</a:t>
            </a:r>
            <a:endParaRPr lang="en-US" sz="2800" b="1" dirty="0">
              <a:solidFill>
                <a:srgbClr val="FFC000"/>
              </a:solidFill>
            </a:endParaRPr>
          </a:p>
        </p:txBody>
      </p:sp>
      <p:sp>
        <p:nvSpPr>
          <p:cNvPr id="108547" name="Rectangle 3">
            <a:extLst>
              <a:ext uri="{FF2B5EF4-FFF2-40B4-BE49-F238E27FC236}">
                <a16:creationId xmlns:a16="http://schemas.microsoft.com/office/drawing/2014/main" id="{08E76156-CA01-4B65-932B-30BAF3C14520}"/>
              </a:ext>
            </a:extLst>
          </p:cNvPr>
          <p:cNvSpPr>
            <a:spLocks noChangeArrowheads="1"/>
          </p:cNvSpPr>
          <p:nvPr/>
        </p:nvSpPr>
        <p:spPr bwMode="auto">
          <a:xfrm>
            <a:off x="7083426" y="3025776"/>
            <a:ext cx="2111375" cy="536575"/>
          </a:xfrm>
          <a:prstGeom prst="rect">
            <a:avLst/>
          </a:prstGeom>
          <a:solidFill>
            <a:schemeClr val="folHlink"/>
          </a:solidFill>
          <a:ln w="25400">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7625" tIns="19050" rIns="47625" bIns="19050">
            <a:spAutoFit/>
          </a:bodyPr>
          <a:lstStyle/>
          <a:p>
            <a:pPr marL="342900" indent="-342900" algn="ctr" eaLnBrk="0" hangingPunct="0">
              <a:lnSpc>
                <a:spcPct val="90000"/>
              </a:lnSpc>
              <a:defRPr/>
            </a:pPr>
            <a:r>
              <a:rPr lang="en-US" b="1">
                <a:solidFill>
                  <a:schemeClr val="bg1"/>
                </a:solidFill>
                <a:latin typeface="Arial" charset="0"/>
                <a:ea typeface="ＭＳ Ｐゴシック" charset="0"/>
              </a:rPr>
              <a:t>Desired</a:t>
            </a:r>
          </a:p>
          <a:p>
            <a:pPr marL="342900" indent="-342900" algn="ctr" eaLnBrk="0" hangingPunct="0">
              <a:lnSpc>
                <a:spcPct val="90000"/>
              </a:lnSpc>
              <a:defRPr/>
            </a:pPr>
            <a:r>
              <a:rPr lang="en-US" b="1">
                <a:solidFill>
                  <a:schemeClr val="bg1"/>
                </a:solidFill>
                <a:latin typeface="Arial" charset="0"/>
                <a:ea typeface="ＭＳ Ｐゴシック" charset="0"/>
              </a:rPr>
              <a:t>Service</a:t>
            </a:r>
          </a:p>
        </p:txBody>
      </p:sp>
      <p:sp>
        <p:nvSpPr>
          <p:cNvPr id="108548" name="Rectangle 4">
            <a:extLst>
              <a:ext uri="{FF2B5EF4-FFF2-40B4-BE49-F238E27FC236}">
                <a16:creationId xmlns:a16="http://schemas.microsoft.com/office/drawing/2014/main" id="{43B90089-C891-0C4B-7132-F7D92AEE48BA}"/>
              </a:ext>
            </a:extLst>
          </p:cNvPr>
          <p:cNvSpPr>
            <a:spLocks noChangeArrowheads="1"/>
          </p:cNvSpPr>
          <p:nvPr/>
        </p:nvSpPr>
        <p:spPr bwMode="auto">
          <a:xfrm>
            <a:off x="7070726" y="4813300"/>
            <a:ext cx="2136775" cy="537070"/>
          </a:xfrm>
          <a:prstGeom prst="rect">
            <a:avLst/>
          </a:prstGeom>
          <a:solidFill>
            <a:schemeClr val="accent1"/>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47625" tIns="19050" rIns="47625" bIns="19050">
            <a:spAutoFit/>
          </a:bodyPr>
          <a:lstStyle/>
          <a:p>
            <a:pPr marL="342900" indent="-342900" algn="ctr" eaLnBrk="0" hangingPunct="0">
              <a:lnSpc>
                <a:spcPct val="90000"/>
              </a:lnSpc>
              <a:defRPr/>
            </a:pPr>
            <a:r>
              <a:rPr lang="en-US" b="1">
                <a:latin typeface="Arial" charset="0"/>
                <a:ea typeface="ＭＳ Ｐゴシック" charset="0"/>
              </a:rPr>
              <a:t>Adequate</a:t>
            </a:r>
          </a:p>
          <a:p>
            <a:pPr marL="342900" indent="-342900" algn="ctr" eaLnBrk="0" hangingPunct="0">
              <a:lnSpc>
                <a:spcPct val="90000"/>
              </a:lnSpc>
              <a:defRPr/>
            </a:pPr>
            <a:r>
              <a:rPr lang="en-US" b="1">
                <a:latin typeface="Arial" charset="0"/>
                <a:ea typeface="ＭＳ Ｐゴシック" charset="0"/>
              </a:rPr>
              <a:t>Service</a:t>
            </a:r>
          </a:p>
        </p:txBody>
      </p:sp>
      <p:sp>
        <p:nvSpPr>
          <p:cNvPr id="108549" name="Rectangle 5">
            <a:extLst>
              <a:ext uri="{FF2B5EF4-FFF2-40B4-BE49-F238E27FC236}">
                <a16:creationId xmlns:a16="http://schemas.microsoft.com/office/drawing/2014/main" id="{27B5D88D-8E06-7FFC-2E9E-63D6051535CB}"/>
              </a:ext>
            </a:extLst>
          </p:cNvPr>
          <p:cNvSpPr>
            <a:spLocks noChangeArrowheads="1"/>
          </p:cNvSpPr>
          <p:nvPr/>
        </p:nvSpPr>
        <p:spPr bwMode="auto">
          <a:xfrm>
            <a:off x="7086600" y="3595688"/>
            <a:ext cx="2095500" cy="1181100"/>
          </a:xfrm>
          <a:prstGeom prst="rect">
            <a:avLst/>
          </a:prstGeom>
          <a:solidFill>
            <a:srgbClr val="FFFFCC"/>
          </a:solidFill>
          <a:ln w="38100" cmpd="dbl">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nchor="ctr"/>
          <a:lstStyle/>
          <a:p>
            <a:pPr algn="ctr" eaLnBrk="0" hangingPunct="0">
              <a:defRPr/>
            </a:pPr>
            <a:r>
              <a:rPr lang="en-US" b="1">
                <a:latin typeface="Arial" charset="0"/>
                <a:ea typeface="ＭＳ Ｐゴシック" charset="0"/>
              </a:rPr>
              <a:t>Zone </a:t>
            </a:r>
          </a:p>
          <a:p>
            <a:pPr algn="ctr" eaLnBrk="0" hangingPunct="0">
              <a:defRPr/>
            </a:pPr>
            <a:r>
              <a:rPr lang="en-US" b="1">
                <a:latin typeface="Arial" charset="0"/>
                <a:ea typeface="ＭＳ Ｐゴシック" charset="0"/>
              </a:rPr>
              <a:t>of </a:t>
            </a:r>
          </a:p>
          <a:p>
            <a:pPr algn="ctr" eaLnBrk="0" hangingPunct="0">
              <a:defRPr/>
            </a:pPr>
            <a:r>
              <a:rPr lang="en-US" b="1">
                <a:latin typeface="Arial" charset="0"/>
                <a:ea typeface="ＭＳ Ｐゴシック" charset="0"/>
              </a:rPr>
              <a:t>Tolerance</a:t>
            </a:r>
            <a:endParaRPr lang="en-US" b="1">
              <a:solidFill>
                <a:schemeClr val="folHlink"/>
              </a:solidFill>
              <a:latin typeface="Arial" charset="0"/>
              <a:ea typeface="ＭＳ Ｐゴシック" charset="0"/>
            </a:endParaRPr>
          </a:p>
        </p:txBody>
      </p:sp>
      <p:sp>
        <p:nvSpPr>
          <p:cNvPr id="108550" name="Rectangle 6">
            <a:extLst>
              <a:ext uri="{FF2B5EF4-FFF2-40B4-BE49-F238E27FC236}">
                <a16:creationId xmlns:a16="http://schemas.microsoft.com/office/drawing/2014/main" id="{6946723E-2E38-5D2F-4C17-46126547A059}"/>
              </a:ext>
            </a:extLst>
          </p:cNvPr>
          <p:cNvSpPr>
            <a:spLocks noChangeArrowheads="1"/>
          </p:cNvSpPr>
          <p:nvPr/>
        </p:nvSpPr>
        <p:spPr bwMode="auto">
          <a:xfrm>
            <a:off x="3200400" y="4445000"/>
            <a:ext cx="2012950" cy="787400"/>
          </a:xfrm>
          <a:prstGeom prst="rect">
            <a:avLst/>
          </a:prstGeom>
          <a:solidFill>
            <a:srgbClr val="CCFFCC"/>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nchor="ctr"/>
          <a:lstStyle/>
          <a:p>
            <a:pPr algn="ctr" eaLnBrk="0" hangingPunct="0">
              <a:defRPr/>
            </a:pPr>
            <a:r>
              <a:rPr lang="en-US" b="1">
                <a:latin typeface="Arial" charset="0"/>
                <a:ea typeface="ＭＳ Ｐゴシック" charset="0"/>
              </a:rPr>
              <a:t>Self-Perceived</a:t>
            </a:r>
          </a:p>
          <a:p>
            <a:pPr algn="ctr" eaLnBrk="0" hangingPunct="0">
              <a:defRPr/>
            </a:pPr>
            <a:r>
              <a:rPr lang="en-US" b="1">
                <a:latin typeface="Arial" charset="0"/>
                <a:ea typeface="ＭＳ Ｐゴシック" charset="0"/>
              </a:rPr>
              <a:t>Service Role</a:t>
            </a:r>
          </a:p>
        </p:txBody>
      </p:sp>
      <p:sp>
        <p:nvSpPr>
          <p:cNvPr id="108551" name="Rectangle 7">
            <a:extLst>
              <a:ext uri="{FF2B5EF4-FFF2-40B4-BE49-F238E27FC236}">
                <a16:creationId xmlns:a16="http://schemas.microsoft.com/office/drawing/2014/main" id="{23495FAE-0B11-A302-BD27-ADD806C980A7}"/>
              </a:ext>
            </a:extLst>
          </p:cNvPr>
          <p:cNvSpPr>
            <a:spLocks noChangeArrowheads="1"/>
          </p:cNvSpPr>
          <p:nvPr/>
        </p:nvSpPr>
        <p:spPr bwMode="auto">
          <a:xfrm>
            <a:off x="3200400" y="5740400"/>
            <a:ext cx="2012950" cy="787400"/>
          </a:xfrm>
          <a:prstGeom prst="rect">
            <a:avLst/>
          </a:prstGeom>
          <a:solidFill>
            <a:srgbClr val="CCFFCC"/>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nchor="ctr"/>
          <a:lstStyle/>
          <a:p>
            <a:pPr algn="ctr" eaLnBrk="0" hangingPunct="0">
              <a:defRPr/>
            </a:pPr>
            <a:r>
              <a:rPr lang="en-US" b="1">
                <a:latin typeface="Arial" charset="0"/>
                <a:ea typeface="ＭＳ Ｐゴシック" charset="0"/>
              </a:rPr>
              <a:t>Situational </a:t>
            </a:r>
          </a:p>
          <a:p>
            <a:pPr algn="ctr" eaLnBrk="0" hangingPunct="0">
              <a:defRPr/>
            </a:pPr>
            <a:r>
              <a:rPr lang="en-US" b="1">
                <a:latin typeface="Arial" charset="0"/>
                <a:ea typeface="ＭＳ Ｐゴシック" charset="0"/>
              </a:rPr>
              <a:t>Factors</a:t>
            </a:r>
          </a:p>
        </p:txBody>
      </p:sp>
      <p:sp>
        <p:nvSpPr>
          <p:cNvPr id="108552" name="Line 8">
            <a:extLst>
              <a:ext uri="{FF2B5EF4-FFF2-40B4-BE49-F238E27FC236}">
                <a16:creationId xmlns:a16="http://schemas.microsoft.com/office/drawing/2014/main" id="{348DC92A-4A66-B0A3-0278-A474A1C111CE}"/>
              </a:ext>
            </a:extLst>
          </p:cNvPr>
          <p:cNvSpPr>
            <a:spLocks noChangeShapeType="1"/>
          </p:cNvSpPr>
          <p:nvPr/>
        </p:nvSpPr>
        <p:spPr bwMode="auto">
          <a:xfrm>
            <a:off x="5264150" y="4876800"/>
            <a:ext cx="5588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8553" name="Line 9">
            <a:extLst>
              <a:ext uri="{FF2B5EF4-FFF2-40B4-BE49-F238E27FC236}">
                <a16:creationId xmlns:a16="http://schemas.microsoft.com/office/drawing/2014/main" id="{E2501C01-4877-E7FE-EB16-11AC5845E32F}"/>
              </a:ext>
            </a:extLst>
          </p:cNvPr>
          <p:cNvSpPr>
            <a:spLocks noChangeShapeType="1"/>
          </p:cNvSpPr>
          <p:nvPr/>
        </p:nvSpPr>
        <p:spPr bwMode="auto">
          <a:xfrm>
            <a:off x="5848350" y="4902200"/>
            <a:ext cx="0" cy="1168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8554" name="Line 10">
            <a:extLst>
              <a:ext uri="{FF2B5EF4-FFF2-40B4-BE49-F238E27FC236}">
                <a16:creationId xmlns:a16="http://schemas.microsoft.com/office/drawing/2014/main" id="{7BEB4C17-937C-54F8-36D7-DDC28E575E96}"/>
              </a:ext>
            </a:extLst>
          </p:cNvPr>
          <p:cNvSpPr>
            <a:spLocks noChangeShapeType="1"/>
          </p:cNvSpPr>
          <p:nvPr/>
        </p:nvSpPr>
        <p:spPr bwMode="auto">
          <a:xfrm flipH="1">
            <a:off x="5213350" y="6096000"/>
            <a:ext cx="660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8555" name="Line 11">
            <a:extLst>
              <a:ext uri="{FF2B5EF4-FFF2-40B4-BE49-F238E27FC236}">
                <a16:creationId xmlns:a16="http://schemas.microsoft.com/office/drawing/2014/main" id="{4E820F44-63CE-7929-FECF-A871CFC35585}"/>
              </a:ext>
            </a:extLst>
          </p:cNvPr>
          <p:cNvSpPr>
            <a:spLocks noChangeShapeType="1"/>
          </p:cNvSpPr>
          <p:nvPr/>
        </p:nvSpPr>
        <p:spPr bwMode="auto">
          <a:xfrm>
            <a:off x="5873750" y="5181600"/>
            <a:ext cx="11684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8556" name="Rectangle 12">
            <a:extLst>
              <a:ext uri="{FF2B5EF4-FFF2-40B4-BE49-F238E27FC236}">
                <a16:creationId xmlns:a16="http://schemas.microsoft.com/office/drawing/2014/main" id="{24BD521C-01B5-3F57-45E5-61FB700E49B6}"/>
              </a:ext>
            </a:extLst>
          </p:cNvPr>
          <p:cNvSpPr>
            <a:spLocks noChangeArrowheads="1"/>
          </p:cNvSpPr>
          <p:nvPr/>
        </p:nvSpPr>
        <p:spPr bwMode="auto">
          <a:xfrm>
            <a:off x="3200400" y="3225800"/>
            <a:ext cx="2012950" cy="787400"/>
          </a:xfrm>
          <a:prstGeom prst="rect">
            <a:avLst/>
          </a:prstGeom>
          <a:solidFill>
            <a:srgbClr val="CCFFCC"/>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nchor="ctr"/>
          <a:lstStyle/>
          <a:p>
            <a:pPr algn="ctr" eaLnBrk="0" hangingPunct="0">
              <a:defRPr/>
            </a:pPr>
            <a:r>
              <a:rPr lang="en-US" b="1">
                <a:latin typeface="Arial" charset="0"/>
                <a:ea typeface="ＭＳ Ｐゴシック" charset="0"/>
              </a:rPr>
              <a:t>Perceived Service</a:t>
            </a:r>
          </a:p>
          <a:p>
            <a:pPr algn="ctr" eaLnBrk="0" hangingPunct="0">
              <a:defRPr/>
            </a:pPr>
            <a:r>
              <a:rPr lang="en-US" b="1">
                <a:latin typeface="Arial" charset="0"/>
                <a:ea typeface="ＭＳ Ｐゴシック" charset="0"/>
              </a:rPr>
              <a:t>Alternatives</a:t>
            </a:r>
          </a:p>
        </p:txBody>
      </p:sp>
      <p:sp>
        <p:nvSpPr>
          <p:cNvPr id="108557" name="Rectangle 13">
            <a:extLst>
              <a:ext uri="{FF2B5EF4-FFF2-40B4-BE49-F238E27FC236}">
                <a16:creationId xmlns:a16="http://schemas.microsoft.com/office/drawing/2014/main" id="{86AA39AC-9069-1AD1-BFF6-95BB8947A13F}"/>
              </a:ext>
            </a:extLst>
          </p:cNvPr>
          <p:cNvSpPr>
            <a:spLocks noChangeArrowheads="1"/>
          </p:cNvSpPr>
          <p:nvPr/>
        </p:nvSpPr>
        <p:spPr bwMode="auto">
          <a:xfrm>
            <a:off x="3200400" y="1930400"/>
            <a:ext cx="2012950" cy="787400"/>
          </a:xfrm>
          <a:prstGeom prst="rect">
            <a:avLst/>
          </a:prstGeom>
          <a:solidFill>
            <a:srgbClr val="CCFFCC"/>
          </a:solidFill>
          <a:ln w="508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lIns="90488" tIns="44450" rIns="90488" bIns="44450" anchor="ctr"/>
          <a:lstStyle/>
          <a:p>
            <a:pPr algn="ctr" eaLnBrk="0" hangingPunct="0">
              <a:defRPr/>
            </a:pPr>
            <a:r>
              <a:rPr lang="en-US" b="1">
                <a:latin typeface="Arial" charset="0"/>
                <a:ea typeface="ＭＳ Ｐゴシック" charset="0"/>
              </a:rPr>
              <a:t>Transitory Service</a:t>
            </a:r>
          </a:p>
          <a:p>
            <a:pPr algn="ctr" eaLnBrk="0" hangingPunct="0">
              <a:defRPr/>
            </a:pPr>
            <a:r>
              <a:rPr lang="en-US" b="1">
                <a:latin typeface="Arial" charset="0"/>
                <a:ea typeface="ＭＳ Ｐゴシック" charset="0"/>
              </a:rPr>
              <a:t>Intensifiers</a:t>
            </a:r>
          </a:p>
        </p:txBody>
      </p:sp>
      <p:sp>
        <p:nvSpPr>
          <p:cNvPr id="108558" name="Line 14">
            <a:extLst>
              <a:ext uri="{FF2B5EF4-FFF2-40B4-BE49-F238E27FC236}">
                <a16:creationId xmlns:a16="http://schemas.microsoft.com/office/drawing/2014/main" id="{FEDD205F-211C-393D-412D-3FD6075E859A}"/>
              </a:ext>
            </a:extLst>
          </p:cNvPr>
          <p:cNvSpPr>
            <a:spLocks noChangeShapeType="1"/>
          </p:cNvSpPr>
          <p:nvPr/>
        </p:nvSpPr>
        <p:spPr bwMode="auto">
          <a:xfrm flipV="1">
            <a:off x="5848350" y="2260600"/>
            <a:ext cx="0" cy="26416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8559" name="Line 15">
            <a:extLst>
              <a:ext uri="{FF2B5EF4-FFF2-40B4-BE49-F238E27FC236}">
                <a16:creationId xmlns:a16="http://schemas.microsoft.com/office/drawing/2014/main" id="{F84E40CC-3387-A58C-CC13-96636780531D}"/>
              </a:ext>
            </a:extLst>
          </p:cNvPr>
          <p:cNvSpPr>
            <a:spLocks noChangeShapeType="1"/>
          </p:cNvSpPr>
          <p:nvPr/>
        </p:nvSpPr>
        <p:spPr bwMode="auto">
          <a:xfrm flipH="1">
            <a:off x="5213350" y="2286000"/>
            <a:ext cx="660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108560" name="Line 16">
            <a:extLst>
              <a:ext uri="{FF2B5EF4-FFF2-40B4-BE49-F238E27FC236}">
                <a16:creationId xmlns:a16="http://schemas.microsoft.com/office/drawing/2014/main" id="{3EC4C8E7-50D3-019C-F89A-919C0383C72F}"/>
              </a:ext>
            </a:extLst>
          </p:cNvPr>
          <p:cNvSpPr>
            <a:spLocks noChangeShapeType="1"/>
          </p:cNvSpPr>
          <p:nvPr/>
        </p:nvSpPr>
        <p:spPr bwMode="auto">
          <a:xfrm flipH="1">
            <a:off x="5213350" y="3657600"/>
            <a:ext cx="6604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latin typeface="Arial" charset="0"/>
              <a:ea typeface="MS PGothic" charset="0"/>
              <a:cs typeface="MS PGothic" charset="0"/>
            </a:endParaRPr>
          </a:p>
        </p:txBody>
      </p:sp>
      <p:sp>
        <p:nvSpPr>
          <p:cNvPr id="2" name="TextovéPole 1">
            <a:extLst>
              <a:ext uri="{FF2B5EF4-FFF2-40B4-BE49-F238E27FC236}">
                <a16:creationId xmlns:a16="http://schemas.microsoft.com/office/drawing/2014/main" id="{0910F086-519C-64C2-DD2A-4B4DA4F2A412}"/>
              </a:ext>
            </a:extLst>
          </p:cNvPr>
          <p:cNvSpPr txBox="1"/>
          <p:nvPr/>
        </p:nvSpPr>
        <p:spPr>
          <a:xfrm>
            <a:off x="6134819" y="6257895"/>
            <a:ext cx="6094562" cy="400110"/>
          </a:xfrm>
          <a:prstGeom prst="rect">
            <a:avLst/>
          </a:prstGeom>
          <a:noFill/>
        </p:spPr>
        <p:txBody>
          <a:bodyPr wrap="square">
            <a:spAutoFit/>
          </a:bodyPr>
          <a:lstStyle/>
          <a:p>
            <a:r>
              <a:rPr lang="en-US" sz="1000" b="0" i="0" dirty="0">
                <a:solidFill>
                  <a:srgbClr val="222222"/>
                </a:solidFill>
                <a:effectLst/>
                <a:latin typeface="Arial" panose="020B0604020202020204" pitchFamily="34" charset="0"/>
              </a:rPr>
              <a:t>Zeithaml, V. A., Berry, L. L., &amp; Parasuraman, A. (1993). The nature and determinants of customer expectations of service. </a:t>
            </a:r>
            <a:r>
              <a:rPr lang="en-US" sz="1000" b="0" i="1" dirty="0">
                <a:solidFill>
                  <a:srgbClr val="222222"/>
                </a:solidFill>
                <a:effectLst/>
                <a:latin typeface="Arial" panose="020B0604020202020204" pitchFamily="34" charset="0"/>
              </a:rPr>
              <a:t>Journal of the academy of Marketing Science</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21</a:t>
            </a:r>
            <a:r>
              <a:rPr lang="en-US" sz="1000" b="0" i="0" dirty="0">
                <a:solidFill>
                  <a:srgbClr val="222222"/>
                </a:solidFill>
                <a:effectLst/>
                <a:latin typeface="Arial" panose="020B0604020202020204" pitchFamily="34" charset="0"/>
              </a:rPr>
              <a:t>, 1-12.</a:t>
            </a:r>
            <a:endParaRPr lang="cs-CZ" sz="1000" dirty="0"/>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DE779-CCFC-C14A-0787-CC5F0DFAE5D8}"/>
              </a:ext>
            </a:extLst>
          </p:cNvPr>
          <p:cNvSpPr>
            <a:spLocks noGrp="1"/>
          </p:cNvSpPr>
          <p:nvPr>
            <p:ph type="title"/>
          </p:nvPr>
        </p:nvSpPr>
        <p:spPr/>
        <p:txBody>
          <a:bodyPr/>
          <a:lstStyle/>
          <a:p>
            <a:r>
              <a:rPr lang="cs-CZ" dirty="0"/>
              <a:t>Learning </a:t>
            </a:r>
            <a:r>
              <a:rPr lang="cs-CZ" dirty="0" err="1"/>
              <a:t>outcomes</a:t>
            </a:r>
            <a:endParaRPr lang="cs-CZ" dirty="0"/>
          </a:p>
        </p:txBody>
      </p:sp>
      <p:sp>
        <p:nvSpPr>
          <p:cNvPr id="3" name="Zástupný obsah 2">
            <a:extLst>
              <a:ext uri="{FF2B5EF4-FFF2-40B4-BE49-F238E27FC236}">
                <a16:creationId xmlns:a16="http://schemas.microsoft.com/office/drawing/2014/main" id="{8FACC9C6-3BA7-A77E-9285-F55DBAA89C13}"/>
              </a:ext>
            </a:extLst>
          </p:cNvPr>
          <p:cNvSpPr>
            <a:spLocks noGrp="1"/>
          </p:cNvSpPr>
          <p:nvPr>
            <p:ph idx="1"/>
          </p:nvPr>
        </p:nvSpPr>
        <p:spPr/>
        <p:txBody>
          <a:bodyPr>
            <a:normAutofit fontScale="77500" lnSpcReduction="20000"/>
          </a:bodyPr>
          <a:lstStyle/>
          <a:p>
            <a:r>
              <a:rPr lang="cs-CZ" dirty="0" err="1"/>
              <a:t>Quality</a:t>
            </a:r>
            <a:r>
              <a:rPr lang="cs-CZ" dirty="0"/>
              <a:t> </a:t>
            </a:r>
            <a:r>
              <a:rPr lang="cs-CZ" dirty="0" err="1"/>
              <a:t>concept</a:t>
            </a:r>
            <a:r>
              <a:rPr lang="cs-CZ" dirty="0"/>
              <a:t> and </a:t>
            </a:r>
            <a:r>
              <a:rPr lang="cs-CZ" dirty="0" err="1"/>
              <a:t>service</a:t>
            </a:r>
            <a:r>
              <a:rPr lang="cs-CZ" dirty="0"/>
              <a:t> </a:t>
            </a:r>
            <a:r>
              <a:rPr lang="cs-CZ" dirty="0" err="1"/>
              <a:t>quality</a:t>
            </a:r>
            <a:endParaRPr lang="cs-CZ" dirty="0"/>
          </a:p>
          <a:p>
            <a:r>
              <a:rPr lang="cs-CZ" dirty="0" err="1"/>
              <a:t>Determinants</a:t>
            </a:r>
            <a:r>
              <a:rPr lang="cs-CZ" dirty="0"/>
              <a:t>, </a:t>
            </a:r>
            <a:r>
              <a:rPr lang="cs-CZ" dirty="0" err="1"/>
              <a:t>attributes</a:t>
            </a:r>
            <a:r>
              <a:rPr lang="cs-CZ" dirty="0"/>
              <a:t>, </a:t>
            </a:r>
            <a:r>
              <a:rPr lang="cs-CZ" dirty="0" err="1"/>
              <a:t>elements</a:t>
            </a:r>
            <a:r>
              <a:rPr lang="cs-CZ" dirty="0"/>
              <a:t> of </a:t>
            </a:r>
            <a:r>
              <a:rPr lang="cs-CZ" dirty="0" err="1"/>
              <a:t>service</a:t>
            </a:r>
            <a:r>
              <a:rPr lang="cs-CZ" dirty="0"/>
              <a:t> </a:t>
            </a:r>
            <a:r>
              <a:rPr lang="cs-CZ" dirty="0" err="1"/>
              <a:t>quality</a:t>
            </a:r>
            <a:r>
              <a:rPr lang="cs-CZ" dirty="0"/>
              <a:t> – link to the </a:t>
            </a:r>
            <a:r>
              <a:rPr lang="cs-CZ" dirty="0" err="1"/>
              <a:t>previous</a:t>
            </a:r>
            <a:r>
              <a:rPr lang="cs-CZ" dirty="0"/>
              <a:t> </a:t>
            </a:r>
            <a:r>
              <a:rPr lang="cs-CZ" dirty="0" err="1"/>
              <a:t>lecture</a:t>
            </a:r>
            <a:endParaRPr lang="cs-CZ" dirty="0"/>
          </a:p>
          <a:p>
            <a:r>
              <a:rPr lang="cs-CZ" dirty="0"/>
              <a:t>Customer </a:t>
            </a:r>
            <a:r>
              <a:rPr lang="cs-CZ" dirty="0" err="1"/>
              <a:t>expectations</a:t>
            </a:r>
            <a:endParaRPr lang="cs-CZ" dirty="0"/>
          </a:p>
          <a:p>
            <a:r>
              <a:rPr lang="cs-CZ" dirty="0"/>
              <a:t>Gap model</a:t>
            </a:r>
          </a:p>
          <a:p>
            <a:r>
              <a:rPr lang="cs-CZ" dirty="0" err="1"/>
              <a:t>Servqual</a:t>
            </a:r>
            <a:endParaRPr lang="cs-CZ" dirty="0"/>
          </a:p>
          <a:p>
            <a:r>
              <a:rPr lang="cs-CZ" dirty="0"/>
              <a:t>CIT and </a:t>
            </a:r>
            <a:r>
              <a:rPr lang="cs-CZ" dirty="0" err="1"/>
              <a:t>sequential</a:t>
            </a:r>
            <a:r>
              <a:rPr lang="cs-CZ" dirty="0"/>
              <a:t> incident </a:t>
            </a:r>
            <a:r>
              <a:rPr lang="cs-CZ" dirty="0" err="1"/>
              <a:t>technique</a:t>
            </a:r>
            <a:endParaRPr lang="cs-CZ" dirty="0"/>
          </a:p>
          <a:p>
            <a:r>
              <a:rPr lang="cs-CZ" dirty="0" err="1"/>
              <a:t>Walk-through</a:t>
            </a:r>
            <a:r>
              <a:rPr lang="cs-CZ" dirty="0"/>
              <a:t> audit….link to the </a:t>
            </a:r>
            <a:r>
              <a:rPr lang="cs-CZ" dirty="0" err="1"/>
              <a:t>lecture</a:t>
            </a:r>
            <a:r>
              <a:rPr lang="cs-CZ" dirty="0"/>
              <a:t> </a:t>
            </a:r>
            <a:r>
              <a:rPr lang="cs-CZ" dirty="0" err="1"/>
              <a:t>focused</a:t>
            </a:r>
            <a:r>
              <a:rPr lang="cs-CZ" dirty="0"/>
              <a:t> on </a:t>
            </a:r>
            <a:r>
              <a:rPr lang="cs-CZ" dirty="0" err="1"/>
              <a:t>service</a:t>
            </a:r>
            <a:r>
              <a:rPr lang="cs-CZ" dirty="0"/>
              <a:t> design</a:t>
            </a:r>
          </a:p>
          <a:p>
            <a:r>
              <a:rPr lang="cs-CZ" dirty="0" err="1"/>
              <a:t>Costs</a:t>
            </a:r>
            <a:r>
              <a:rPr lang="cs-CZ" dirty="0"/>
              <a:t> of </a:t>
            </a:r>
            <a:r>
              <a:rPr lang="cs-CZ" dirty="0" err="1"/>
              <a:t>service</a:t>
            </a:r>
            <a:r>
              <a:rPr lang="cs-CZ" dirty="0"/>
              <a:t> </a:t>
            </a:r>
            <a:r>
              <a:rPr lang="cs-CZ" dirty="0" err="1"/>
              <a:t>quality</a:t>
            </a:r>
            <a:endParaRPr lang="cs-CZ" dirty="0"/>
          </a:p>
          <a:p>
            <a:r>
              <a:rPr lang="cs-CZ" dirty="0" err="1"/>
              <a:t>Service</a:t>
            </a:r>
            <a:r>
              <a:rPr lang="cs-CZ" dirty="0"/>
              <a:t> </a:t>
            </a:r>
            <a:r>
              <a:rPr lang="cs-CZ" dirty="0" err="1"/>
              <a:t>control</a:t>
            </a:r>
            <a:endParaRPr lang="cs-CZ" dirty="0"/>
          </a:p>
          <a:p>
            <a:r>
              <a:rPr lang="cs-CZ" dirty="0" err="1"/>
              <a:t>Service</a:t>
            </a:r>
            <a:r>
              <a:rPr lang="cs-CZ" dirty="0"/>
              <a:t> </a:t>
            </a:r>
            <a:r>
              <a:rPr lang="cs-CZ" dirty="0" err="1"/>
              <a:t>recovery</a:t>
            </a:r>
            <a:endParaRPr lang="cs-CZ" dirty="0"/>
          </a:p>
          <a:p>
            <a:r>
              <a:rPr lang="cs-CZ"/>
              <a:t>ISO 20000-1:2018</a:t>
            </a:r>
            <a:endParaRPr lang="cs-CZ" dirty="0"/>
          </a:p>
          <a:p>
            <a:endParaRPr lang="cs-CZ" dirty="0"/>
          </a:p>
        </p:txBody>
      </p:sp>
    </p:spTree>
    <p:extLst>
      <p:ext uri="{BB962C8B-B14F-4D97-AF65-F5344CB8AC3E}">
        <p14:creationId xmlns:p14="http://schemas.microsoft.com/office/powerpoint/2010/main" val="341145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a:extLst>
              <a:ext uri="{FF2B5EF4-FFF2-40B4-BE49-F238E27FC236}">
                <a16:creationId xmlns:a16="http://schemas.microsoft.com/office/drawing/2014/main" id="{438D8F40-2FDF-D594-C50B-48F754F5BB47}"/>
              </a:ext>
            </a:extLst>
          </p:cNvPr>
          <p:cNvSpPr>
            <a:spLocks noGrp="1" noChangeArrowheads="1"/>
          </p:cNvSpPr>
          <p:nvPr>
            <p:ph type="title"/>
          </p:nvPr>
        </p:nvSpPr>
        <p:spPr>
          <a:xfrm>
            <a:off x="1787526" y="304801"/>
            <a:ext cx="8596313" cy="1154113"/>
          </a:xfrm>
        </p:spPr>
        <p:txBody>
          <a:bodyPr/>
          <a:lstStyle/>
          <a:p>
            <a:pPr eaLnBrk="1" hangingPunct="1">
              <a:defRPr/>
            </a:pPr>
            <a:r>
              <a:rPr lang="en-US" dirty="0"/>
              <a:t>Service Quality </a:t>
            </a:r>
            <a:r>
              <a:rPr lang="en-US" dirty="0">
                <a:solidFill>
                  <a:srgbClr val="C00000"/>
                </a:solidFill>
              </a:rPr>
              <a:t>Gap Model</a:t>
            </a:r>
          </a:p>
        </p:txBody>
      </p:sp>
      <p:graphicFrame>
        <p:nvGraphicFramePr>
          <p:cNvPr id="1026" name="Object 1024">
            <a:extLst>
              <a:ext uri="{FF2B5EF4-FFF2-40B4-BE49-F238E27FC236}">
                <a16:creationId xmlns:a16="http://schemas.microsoft.com/office/drawing/2014/main" id="{25F7E98A-E8E9-3A85-9A68-88431BEDF098}"/>
              </a:ext>
            </a:extLst>
          </p:cNvPr>
          <p:cNvGraphicFramePr>
            <a:graphicFrameLocks noChangeAspect="1"/>
          </p:cNvGraphicFramePr>
          <p:nvPr/>
        </p:nvGraphicFramePr>
        <p:xfrm>
          <a:off x="1524000" y="1295400"/>
          <a:ext cx="9144000" cy="5638800"/>
        </p:xfrm>
        <a:graphic>
          <a:graphicData uri="http://schemas.openxmlformats.org/presentationml/2006/ole">
            <mc:AlternateContent xmlns:mc="http://schemas.openxmlformats.org/markup-compatibility/2006">
              <mc:Choice xmlns:v="urn:schemas-microsoft-com:vml" Requires="v">
                <p:oleObj name="Slide" r:id="rId2" imgW="3108240" imgH="2332080" progId="PowerPoint.Slide.8">
                  <p:embed/>
                </p:oleObj>
              </mc:Choice>
              <mc:Fallback>
                <p:oleObj name="Slide" r:id="rId2" imgW="3108240" imgH="2332080" progId="PowerPoint.Slide.8">
                  <p:embed/>
                  <p:pic>
                    <p:nvPicPr>
                      <p:cNvPr id="1026" name="Object 1024">
                        <a:extLst>
                          <a:ext uri="{FF2B5EF4-FFF2-40B4-BE49-F238E27FC236}">
                            <a16:creationId xmlns:a16="http://schemas.microsoft.com/office/drawing/2014/main" id="{25F7E98A-E8E9-3A85-9A68-88431BEDF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954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B9C3-5C4A-67D8-A38B-53B13026D7E4}"/>
              </a:ext>
            </a:extLst>
          </p:cNvPr>
          <p:cNvSpPr>
            <a:spLocks noGrp="1"/>
          </p:cNvSpPr>
          <p:nvPr>
            <p:ph type="title"/>
          </p:nvPr>
        </p:nvSpPr>
        <p:spPr/>
        <p:txBody>
          <a:bodyPr/>
          <a:lstStyle/>
          <a:p>
            <a:pPr eaLnBrk="1" hangingPunct="1">
              <a:defRPr/>
            </a:pPr>
            <a:r>
              <a:rPr lang="en-US" dirty="0"/>
              <a:t>Gaps in Service Quality</a:t>
            </a:r>
          </a:p>
        </p:txBody>
      </p:sp>
      <p:sp>
        <p:nvSpPr>
          <p:cNvPr id="12291" name="Content Placeholder 2">
            <a:extLst>
              <a:ext uri="{FF2B5EF4-FFF2-40B4-BE49-F238E27FC236}">
                <a16:creationId xmlns:a16="http://schemas.microsoft.com/office/drawing/2014/main" id="{F282A485-2C45-9ED4-2E76-C2DD19B0C25E}"/>
              </a:ext>
            </a:extLst>
          </p:cNvPr>
          <p:cNvSpPr>
            <a:spLocks noGrp="1"/>
          </p:cNvSpPr>
          <p:nvPr>
            <p:ph idx="1"/>
          </p:nvPr>
        </p:nvSpPr>
        <p:spPr>
          <a:xfrm>
            <a:off x="838200" y="1483743"/>
            <a:ext cx="10515600" cy="4693220"/>
          </a:xfrm>
        </p:spPr>
        <p:txBody>
          <a:bodyPr>
            <a:normAutofit fontScale="85000" lnSpcReduction="20000"/>
          </a:bodyPr>
          <a:lstStyle/>
          <a:p>
            <a:pPr eaLnBrk="1" hangingPunct="1">
              <a:buFont typeface="Wingdings" panose="05000000000000000000" pitchFamily="2" charset="2"/>
              <a:buChar char="Ø"/>
            </a:pPr>
            <a:r>
              <a:rPr lang="en-US" altLang="cs-CZ" dirty="0"/>
              <a:t>Gap1: Market research gap</a:t>
            </a:r>
          </a:p>
          <a:p>
            <a:pPr lvl="1" eaLnBrk="1" hangingPunct="1">
              <a:buFont typeface="Wingdings" panose="05000000000000000000" pitchFamily="2" charset="2"/>
              <a:buChar char="ü"/>
            </a:pPr>
            <a:r>
              <a:rPr lang="en-US" altLang="cs-CZ" sz="2000" dirty="0"/>
              <a:t>Management may not understand how customers formulate their expectations from past experience, advertising, communication with friends</a:t>
            </a:r>
          </a:p>
          <a:p>
            <a:pPr lvl="2" eaLnBrk="1" hangingPunct="1">
              <a:buFont typeface="Wingdings" panose="05000000000000000000" pitchFamily="2" charset="2"/>
              <a:buChar char="v"/>
            </a:pPr>
            <a:r>
              <a:rPr lang="en-US" altLang="cs-CZ" sz="1800" dirty="0"/>
              <a:t>Improve market research</a:t>
            </a:r>
          </a:p>
          <a:p>
            <a:pPr lvl="2" eaLnBrk="1" hangingPunct="1">
              <a:buFont typeface="Wingdings" panose="05000000000000000000" pitchFamily="2" charset="2"/>
              <a:buChar char="v"/>
            </a:pPr>
            <a:r>
              <a:rPr lang="en-US" altLang="cs-CZ" sz="1800" dirty="0"/>
              <a:t>Foster better communication between employees and its frontline employees</a:t>
            </a:r>
          </a:p>
          <a:p>
            <a:pPr lvl="2" eaLnBrk="1" hangingPunct="1">
              <a:buFont typeface="Wingdings" panose="05000000000000000000" pitchFamily="2" charset="2"/>
              <a:buChar char="v"/>
            </a:pPr>
            <a:r>
              <a:rPr lang="en-US" altLang="cs-CZ" sz="1800" dirty="0"/>
              <a:t>Reduce the number of levels of management that distance the customer</a:t>
            </a:r>
          </a:p>
          <a:p>
            <a:pPr lvl="2" eaLnBrk="1" hangingPunct="1">
              <a:buFont typeface="Wingdings" panose="05000000000000000000" pitchFamily="2" charset="2"/>
              <a:buChar char="Ø"/>
            </a:pPr>
            <a:endParaRPr lang="en-US" altLang="cs-CZ" dirty="0"/>
          </a:p>
          <a:p>
            <a:pPr eaLnBrk="1" hangingPunct="1">
              <a:buFont typeface="Wingdings" panose="05000000000000000000" pitchFamily="2" charset="2"/>
              <a:buChar char="Ø"/>
            </a:pPr>
            <a:r>
              <a:rPr lang="en-US" altLang="cs-CZ" dirty="0"/>
              <a:t>Gap 2: Design gap</a:t>
            </a:r>
          </a:p>
          <a:p>
            <a:pPr lvl="1" eaLnBrk="1" hangingPunct="1">
              <a:buFont typeface="Wingdings" panose="05000000000000000000" pitchFamily="2" charset="2"/>
              <a:buChar char="ü"/>
            </a:pPr>
            <a:r>
              <a:rPr lang="en-US" altLang="cs-CZ" sz="2000" dirty="0"/>
              <a:t>Management unable to formulate target level of service to meet customer expectations and translate them to specifications</a:t>
            </a:r>
          </a:p>
          <a:p>
            <a:pPr lvl="2" eaLnBrk="1" hangingPunct="1">
              <a:buFont typeface="Wingdings" panose="05000000000000000000" pitchFamily="2" charset="2"/>
              <a:buChar char="v"/>
            </a:pPr>
            <a:r>
              <a:rPr lang="en-US" altLang="cs-CZ" sz="1800" dirty="0"/>
              <a:t>Setting goals and standardizing service delivery tasks can close the gap</a:t>
            </a:r>
            <a:endParaRPr lang="cs-CZ" altLang="cs-CZ" sz="1800" dirty="0"/>
          </a:p>
          <a:p>
            <a:pPr marL="914400" lvl="2" indent="0" eaLnBrk="1" hangingPunct="1">
              <a:buNone/>
            </a:pPr>
            <a:endParaRPr lang="cs-CZ" altLang="cs-CZ" sz="1800" dirty="0"/>
          </a:p>
          <a:p>
            <a:pPr eaLnBrk="1" hangingPunct="1">
              <a:buFont typeface="Wingdings" panose="05000000000000000000" pitchFamily="2" charset="2"/>
              <a:buChar char="Ø"/>
            </a:pPr>
            <a:r>
              <a:rPr lang="en-US" altLang="cs-CZ" dirty="0"/>
              <a:t>Gap 3: Conformance gap</a:t>
            </a:r>
          </a:p>
          <a:p>
            <a:pPr lvl="1" eaLnBrk="1" hangingPunct="1">
              <a:buFont typeface="Wingdings" panose="05000000000000000000" pitchFamily="2" charset="2"/>
              <a:buChar char="ü"/>
            </a:pPr>
            <a:r>
              <a:rPr lang="en-US" altLang="cs-CZ" dirty="0"/>
              <a:t>Actual delivery of service cannot meet the specifications set by management</a:t>
            </a:r>
          </a:p>
          <a:p>
            <a:pPr lvl="2" eaLnBrk="1" hangingPunct="1">
              <a:buFont typeface="Wingdings" panose="05000000000000000000" pitchFamily="2" charset="2"/>
              <a:buChar char="v"/>
            </a:pPr>
            <a:r>
              <a:rPr lang="en-US" altLang="cs-CZ" dirty="0"/>
              <a:t>Lack of teamwork</a:t>
            </a:r>
          </a:p>
          <a:p>
            <a:pPr lvl="2" eaLnBrk="1" hangingPunct="1">
              <a:buFont typeface="Wingdings" panose="05000000000000000000" pitchFamily="2" charset="2"/>
              <a:buChar char="v"/>
            </a:pPr>
            <a:r>
              <a:rPr lang="en-US" altLang="cs-CZ" dirty="0"/>
              <a:t>Poor employee selection</a:t>
            </a:r>
          </a:p>
          <a:p>
            <a:pPr lvl="2" eaLnBrk="1" hangingPunct="1">
              <a:buFont typeface="Wingdings" panose="05000000000000000000" pitchFamily="2" charset="2"/>
              <a:buChar char="v"/>
            </a:pPr>
            <a:r>
              <a:rPr lang="en-US" altLang="cs-CZ" dirty="0"/>
              <a:t>Inadequate training</a:t>
            </a:r>
          </a:p>
          <a:p>
            <a:pPr lvl="2" eaLnBrk="1" hangingPunct="1">
              <a:buFont typeface="Wingdings" panose="05000000000000000000" pitchFamily="2" charset="2"/>
              <a:buChar char="v"/>
            </a:pPr>
            <a:r>
              <a:rPr lang="en-US" altLang="cs-CZ" dirty="0"/>
              <a:t>Inappropriate job design</a:t>
            </a:r>
          </a:p>
          <a:p>
            <a:pPr marL="914400" lvl="2" indent="0" eaLnBrk="1" hangingPunct="1">
              <a:buNone/>
            </a:pPr>
            <a:endParaRPr lang="en-US" altLang="cs-CZ"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8361-2B35-A3BE-2CDE-7DD9C22F03FA}"/>
              </a:ext>
            </a:extLst>
          </p:cNvPr>
          <p:cNvSpPr>
            <a:spLocks noGrp="1"/>
          </p:cNvSpPr>
          <p:nvPr>
            <p:ph type="title"/>
          </p:nvPr>
        </p:nvSpPr>
        <p:spPr/>
        <p:txBody>
          <a:bodyPr/>
          <a:lstStyle/>
          <a:p>
            <a:pPr eaLnBrk="1" hangingPunct="1">
              <a:defRPr/>
            </a:pPr>
            <a:r>
              <a:rPr lang="en-US" dirty="0"/>
              <a:t>Continued….</a:t>
            </a:r>
          </a:p>
        </p:txBody>
      </p:sp>
      <p:sp>
        <p:nvSpPr>
          <p:cNvPr id="13315" name="Content Placeholder 2">
            <a:extLst>
              <a:ext uri="{FF2B5EF4-FFF2-40B4-BE49-F238E27FC236}">
                <a16:creationId xmlns:a16="http://schemas.microsoft.com/office/drawing/2014/main" id="{86083323-8B2B-5842-6E2D-6424640962C4}"/>
              </a:ext>
            </a:extLst>
          </p:cNvPr>
          <p:cNvSpPr>
            <a:spLocks noGrp="1"/>
          </p:cNvSpPr>
          <p:nvPr>
            <p:ph idx="1"/>
          </p:nvPr>
        </p:nvSpPr>
        <p:spPr/>
        <p:txBody>
          <a:bodyPr>
            <a:normAutofit/>
          </a:bodyPr>
          <a:lstStyle/>
          <a:p>
            <a:pPr marL="914400" lvl="2" indent="0" eaLnBrk="1" hangingPunct="1">
              <a:buNone/>
            </a:pPr>
            <a:endParaRPr lang="en-US" altLang="cs-CZ" dirty="0"/>
          </a:p>
          <a:p>
            <a:pPr eaLnBrk="1" hangingPunct="1">
              <a:buFont typeface="Wingdings" panose="05000000000000000000" pitchFamily="2" charset="2"/>
              <a:buChar char="Ø"/>
            </a:pPr>
            <a:r>
              <a:rPr lang="en-US" altLang="cs-CZ" dirty="0"/>
              <a:t>Gap 4: Communication gap</a:t>
            </a:r>
          </a:p>
          <a:p>
            <a:pPr lvl="1" eaLnBrk="1" hangingPunct="1">
              <a:buFont typeface="Wingdings" panose="05000000000000000000" pitchFamily="2" charset="2"/>
              <a:buChar char="ü"/>
            </a:pPr>
            <a:r>
              <a:rPr lang="en-US" altLang="cs-CZ" dirty="0"/>
              <a:t>Discrepancy between service delivery and external communication</a:t>
            </a:r>
          </a:p>
          <a:p>
            <a:pPr lvl="2" eaLnBrk="1" hangingPunct="1">
              <a:buFont typeface="Wingdings" panose="05000000000000000000" pitchFamily="2" charset="2"/>
              <a:buChar char="v"/>
            </a:pPr>
            <a:r>
              <a:rPr lang="en-US" altLang="cs-CZ" dirty="0"/>
              <a:t>Exaggerated promises in advertising</a:t>
            </a:r>
          </a:p>
          <a:p>
            <a:pPr lvl="2" eaLnBrk="1" hangingPunct="1">
              <a:buFont typeface="Wingdings" panose="05000000000000000000" pitchFamily="2" charset="2"/>
              <a:buChar char="v"/>
            </a:pPr>
            <a:r>
              <a:rPr lang="en-US" altLang="cs-CZ" dirty="0"/>
              <a:t>Lack of information provided to contact personnel to give customers</a:t>
            </a:r>
            <a:endParaRPr lang="cs-CZ" altLang="cs-CZ" dirty="0"/>
          </a:p>
          <a:p>
            <a:pPr eaLnBrk="1" hangingPunct="1">
              <a:buFont typeface="Wingdings" panose="05000000000000000000" pitchFamily="2" charset="2"/>
              <a:buChar char="Ø"/>
            </a:pPr>
            <a:r>
              <a:rPr lang="en-US" altLang="cs-CZ" dirty="0"/>
              <a:t>Gap 5: Customer expectations and perceptions gap</a:t>
            </a:r>
          </a:p>
          <a:p>
            <a:pPr lvl="1" eaLnBrk="1" hangingPunct="1">
              <a:buFont typeface="Wingdings" panose="05000000000000000000" pitchFamily="2" charset="2"/>
              <a:buChar char="ü"/>
            </a:pPr>
            <a:r>
              <a:rPr lang="en-US" altLang="cs-CZ" dirty="0"/>
              <a:t>Customer satisfaction depends on minimizing the four gaps that are associated with service delivery</a:t>
            </a:r>
          </a:p>
          <a:p>
            <a:pPr lvl="1" eaLnBrk="1" hangingPunct="1">
              <a:buFont typeface="Wingdings" panose="05000000000000000000" pitchFamily="2" charset="2"/>
              <a:buChar char="ü"/>
            </a:pPr>
            <a:r>
              <a:rPr lang="en-US" altLang="cs-CZ" dirty="0"/>
              <a:t>Companies try to measure the gap between expected service and perceived service through the use of surveys (ex. Fig. 6.2)</a:t>
            </a:r>
          </a:p>
          <a:p>
            <a:pPr lvl="1" eaLnBrk="1" hangingPunct="1">
              <a:buFont typeface="Wingdings" panose="05000000000000000000" pitchFamily="2" charset="2"/>
              <a:buChar char="ü"/>
            </a:pPr>
            <a:r>
              <a:rPr lang="en-US" altLang="cs-CZ" dirty="0"/>
              <a:t>SERVQUAL – measures the five dimensions (table 6.1)</a:t>
            </a:r>
          </a:p>
          <a:p>
            <a:pPr lvl="2" eaLnBrk="1" hangingPunct="1">
              <a:buFont typeface="Wingdings" panose="05000000000000000000" pitchFamily="2" charset="2"/>
              <a:buChar char="v"/>
            </a:pPr>
            <a:endParaRPr lang="en-US" altLang="cs-CZ" dirty="0"/>
          </a:p>
          <a:p>
            <a:pPr lvl="2" eaLnBrk="1" hangingPunct="1"/>
            <a:endParaRPr lang="en-US" altLang="cs-CZ" dirty="0"/>
          </a:p>
        </p:txBody>
      </p:sp>
      <p:sp>
        <p:nvSpPr>
          <p:cNvPr id="13316" name="Slide Number Placeholder 3">
            <a:extLst>
              <a:ext uri="{FF2B5EF4-FFF2-40B4-BE49-F238E27FC236}">
                <a16:creationId xmlns:a16="http://schemas.microsoft.com/office/drawing/2014/main" id="{731F1DAD-5563-14E8-CA64-8A86A7655E7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en-US" altLang="cs-CZ" sz="1400"/>
              <a:t>6-</a:t>
            </a:r>
            <a:fld id="{14309BA5-EAEB-4A2A-916E-102B1EA031A1}" type="slidenum">
              <a:rPr lang="en-US" altLang="cs-CZ" sz="1400"/>
              <a:pPr/>
              <a:t>22</a:t>
            </a:fld>
            <a:endParaRPr lang="en-US" altLang="cs-CZ"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AD1E3-3B44-99FF-D311-97AEED08F588}"/>
              </a:ext>
            </a:extLst>
          </p:cNvPr>
          <p:cNvSpPr>
            <a:spLocks noGrp="1"/>
          </p:cNvSpPr>
          <p:nvPr>
            <p:ph type="title"/>
          </p:nvPr>
        </p:nvSpPr>
        <p:spPr>
          <a:xfrm>
            <a:off x="838200" y="365126"/>
            <a:ext cx="10515600" cy="703840"/>
          </a:xfrm>
        </p:spPr>
        <p:txBody>
          <a:bodyPr/>
          <a:lstStyle/>
          <a:p>
            <a:pPr eaLnBrk="1" hangingPunct="1">
              <a:defRPr/>
            </a:pPr>
            <a:r>
              <a:rPr lang="en-US" dirty="0"/>
              <a:t>Continued…..</a:t>
            </a:r>
          </a:p>
        </p:txBody>
      </p:sp>
      <p:sp>
        <p:nvSpPr>
          <p:cNvPr id="14339" name="Content Placeholder 2">
            <a:extLst>
              <a:ext uri="{FF2B5EF4-FFF2-40B4-BE49-F238E27FC236}">
                <a16:creationId xmlns:a16="http://schemas.microsoft.com/office/drawing/2014/main" id="{B10294B7-730C-45E2-6160-A1CC57D1D2F3}"/>
              </a:ext>
            </a:extLst>
          </p:cNvPr>
          <p:cNvSpPr>
            <a:spLocks noGrp="1"/>
          </p:cNvSpPr>
          <p:nvPr>
            <p:ph idx="1"/>
          </p:nvPr>
        </p:nvSpPr>
        <p:spPr>
          <a:xfrm>
            <a:off x="691029" y="1006377"/>
            <a:ext cx="10515600" cy="4351338"/>
          </a:xfrm>
        </p:spPr>
        <p:txBody>
          <a:bodyPr/>
          <a:lstStyle/>
          <a:p>
            <a:pPr eaLnBrk="1" hangingPunct="1">
              <a:buFont typeface="Wingdings" panose="05000000000000000000" pitchFamily="2" charset="2"/>
              <a:buChar char="Ø"/>
            </a:pPr>
            <a:r>
              <a:rPr lang="en-US" altLang="cs-CZ" dirty="0"/>
              <a:t>Gap 5: Customer expectations and perceptions gap</a:t>
            </a:r>
          </a:p>
          <a:p>
            <a:pPr lvl="1" eaLnBrk="1" hangingPunct="1">
              <a:buFont typeface="Wingdings" panose="05000000000000000000" pitchFamily="2" charset="2"/>
              <a:buChar char="ü"/>
            </a:pPr>
            <a:r>
              <a:rPr lang="en-US" altLang="cs-CZ" dirty="0"/>
              <a:t>Customer satisfaction depends on minimizing the four gaps that are associated with service delivery</a:t>
            </a:r>
          </a:p>
          <a:p>
            <a:pPr lvl="1" eaLnBrk="1" hangingPunct="1">
              <a:buFont typeface="Wingdings" panose="05000000000000000000" pitchFamily="2" charset="2"/>
              <a:buChar char="ü"/>
            </a:pPr>
            <a:r>
              <a:rPr lang="en-US" altLang="cs-CZ" dirty="0"/>
              <a:t>Companies try to measure the gap between expected service and perceived service through the use of surveys </a:t>
            </a:r>
            <a:endParaRPr lang="cs-CZ" altLang="cs-CZ" dirty="0"/>
          </a:p>
          <a:p>
            <a:pPr lvl="1" eaLnBrk="1" hangingPunct="1">
              <a:buFont typeface="Wingdings" panose="05000000000000000000" pitchFamily="2" charset="2"/>
              <a:buChar char="ü"/>
            </a:pPr>
            <a:r>
              <a:rPr lang="en-US" altLang="cs-CZ" b="1" dirty="0">
                <a:solidFill>
                  <a:srgbClr val="FF0000"/>
                </a:solidFill>
              </a:rPr>
              <a:t>SERVQUAL</a:t>
            </a:r>
            <a:r>
              <a:rPr lang="en-US" altLang="cs-CZ" dirty="0"/>
              <a:t> – measures the five dimensions</a:t>
            </a:r>
            <a:r>
              <a:rPr lang="cs-CZ" altLang="cs-CZ" dirty="0"/>
              <a:t> of </a:t>
            </a:r>
            <a:r>
              <a:rPr lang="cs-CZ" altLang="cs-CZ" dirty="0" err="1"/>
              <a:t>service</a:t>
            </a:r>
            <a:r>
              <a:rPr lang="cs-CZ" altLang="cs-CZ" dirty="0"/>
              <a:t> </a:t>
            </a:r>
            <a:r>
              <a:rPr lang="cs-CZ" altLang="cs-CZ" dirty="0" err="1"/>
              <a:t>quality</a:t>
            </a:r>
            <a:r>
              <a:rPr lang="cs-CZ" altLang="cs-CZ" dirty="0"/>
              <a:t> – a pair-</a:t>
            </a:r>
            <a:r>
              <a:rPr lang="cs-CZ" altLang="cs-CZ" dirty="0" err="1"/>
              <a:t>wise</a:t>
            </a:r>
            <a:r>
              <a:rPr lang="cs-CZ" altLang="cs-CZ" dirty="0"/>
              <a:t> </a:t>
            </a:r>
            <a:r>
              <a:rPr lang="cs-CZ" altLang="cs-CZ" dirty="0" err="1"/>
              <a:t>questionnaire</a:t>
            </a:r>
            <a:endParaRPr lang="en-US" altLang="cs-CZ" dirty="0"/>
          </a:p>
        </p:txBody>
      </p:sp>
      <p:pic>
        <p:nvPicPr>
          <p:cNvPr id="3" name="Obrázek 2">
            <a:extLst>
              <a:ext uri="{FF2B5EF4-FFF2-40B4-BE49-F238E27FC236}">
                <a16:creationId xmlns:a16="http://schemas.microsoft.com/office/drawing/2014/main" id="{46E288FF-30C5-D1A0-DFB9-93CA0E96B071}"/>
              </a:ext>
            </a:extLst>
          </p:cNvPr>
          <p:cNvPicPr>
            <a:picLocks noChangeAspect="1"/>
          </p:cNvPicPr>
          <p:nvPr/>
        </p:nvPicPr>
        <p:blipFill rotWithShape="1">
          <a:blip r:embed="rId2"/>
          <a:srcRect l="6340" t="11945" r="12062" b="5666"/>
          <a:stretch/>
        </p:blipFill>
        <p:spPr>
          <a:xfrm>
            <a:off x="2854036" y="3823855"/>
            <a:ext cx="6059055" cy="293716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923636" y="1585451"/>
            <a:ext cx="5339051" cy="2206625"/>
          </a:xfrm>
          <a:prstGeom prst="rect">
            <a:avLst/>
          </a:prstGeom>
          <a:noFill/>
          <a:ln w="9525">
            <a:noFill/>
            <a:miter lim="800000"/>
            <a:headEnd/>
            <a:tailEnd/>
          </a:ln>
        </p:spPr>
        <p:txBody>
          <a:bodyPr lIns="106644" tIns="52387" rIns="106644" bIns="52387"/>
          <a:lstStyle/>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Providing service as promised</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Dependability in handling customers’ service problems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Performing services right the first time</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Providing services at the promised time</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Maintaining error-free records</a:t>
            </a:r>
          </a:p>
        </p:txBody>
      </p:sp>
      <p:sp>
        <p:nvSpPr>
          <p:cNvPr id="28674" name="Rectangle 3"/>
          <p:cNvSpPr>
            <a:spLocks noChangeArrowheads="1"/>
          </p:cNvSpPr>
          <p:nvPr/>
        </p:nvSpPr>
        <p:spPr bwMode="auto">
          <a:xfrm>
            <a:off x="504536" y="3467253"/>
            <a:ext cx="5634327" cy="1447800"/>
          </a:xfrm>
          <a:prstGeom prst="rect">
            <a:avLst/>
          </a:prstGeom>
          <a:noFill/>
          <a:ln w="9525">
            <a:noFill/>
            <a:miter lim="800000"/>
            <a:headEnd/>
            <a:tailEnd/>
          </a:ln>
        </p:spPr>
        <p:txBody>
          <a:bodyPr lIns="106644" tIns="52387" rIns="106644" bIns="52387"/>
          <a:lstStyle/>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Keeping customers informed as to when services will be performed</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Prompt service to customers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Willingness to help customers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Readiness to respond to customers’ requests</a:t>
            </a:r>
          </a:p>
        </p:txBody>
      </p:sp>
      <p:sp>
        <p:nvSpPr>
          <p:cNvPr id="28675" name="Rectangle 4"/>
          <p:cNvSpPr>
            <a:spLocks noChangeArrowheads="1"/>
          </p:cNvSpPr>
          <p:nvPr/>
        </p:nvSpPr>
        <p:spPr bwMode="auto">
          <a:xfrm>
            <a:off x="2044701" y="1211826"/>
            <a:ext cx="3265487" cy="425450"/>
          </a:xfrm>
          <a:prstGeom prst="rect">
            <a:avLst/>
          </a:prstGeom>
          <a:noFill/>
          <a:ln w="9525">
            <a:noFill/>
            <a:miter lim="800000"/>
            <a:headEnd/>
            <a:tailEnd/>
          </a:ln>
        </p:spPr>
        <p:txBody>
          <a:bodyPr lIns="106644" tIns="52387" rIns="106644" bIns="52387">
            <a:spAutoFit/>
          </a:bodyPr>
          <a:lstStyle/>
          <a:p>
            <a:pPr defTabSz="1077913" eaLnBrk="0" hangingPunct="0">
              <a:spcBef>
                <a:spcPct val="50000"/>
              </a:spcBef>
            </a:pPr>
            <a:r>
              <a:rPr lang="en-US" sz="2100" b="1">
                <a:solidFill>
                  <a:srgbClr val="663300"/>
                </a:solidFill>
              </a:rPr>
              <a:t>RELIABILITY</a:t>
            </a:r>
          </a:p>
        </p:txBody>
      </p:sp>
      <p:sp>
        <p:nvSpPr>
          <p:cNvPr id="28676" name="Rectangle 5"/>
          <p:cNvSpPr>
            <a:spLocks noChangeArrowheads="1"/>
          </p:cNvSpPr>
          <p:nvPr/>
        </p:nvSpPr>
        <p:spPr bwMode="auto">
          <a:xfrm>
            <a:off x="2006600" y="3073964"/>
            <a:ext cx="5810250" cy="425450"/>
          </a:xfrm>
          <a:prstGeom prst="rect">
            <a:avLst/>
          </a:prstGeom>
          <a:noFill/>
          <a:ln w="9525">
            <a:noFill/>
            <a:miter lim="800000"/>
            <a:headEnd/>
            <a:tailEnd/>
          </a:ln>
        </p:spPr>
        <p:txBody>
          <a:bodyPr lIns="106644" tIns="52387" rIns="106644" bIns="52387">
            <a:spAutoFit/>
          </a:bodyPr>
          <a:lstStyle/>
          <a:p>
            <a:pPr defTabSz="1077913" eaLnBrk="0" hangingPunct="0">
              <a:spcBef>
                <a:spcPct val="50000"/>
              </a:spcBef>
            </a:pPr>
            <a:r>
              <a:rPr lang="en-US" sz="2100" b="1">
                <a:solidFill>
                  <a:srgbClr val="663300"/>
                </a:solidFill>
              </a:rPr>
              <a:t>RESPONSIVENESS</a:t>
            </a:r>
          </a:p>
        </p:txBody>
      </p:sp>
      <p:sp>
        <p:nvSpPr>
          <p:cNvPr id="28677" name="Rectangle 6"/>
          <p:cNvSpPr>
            <a:spLocks noChangeArrowheads="1"/>
          </p:cNvSpPr>
          <p:nvPr/>
        </p:nvSpPr>
        <p:spPr bwMode="auto">
          <a:xfrm>
            <a:off x="504536" y="5298818"/>
            <a:ext cx="6297901" cy="914400"/>
          </a:xfrm>
          <a:prstGeom prst="rect">
            <a:avLst/>
          </a:prstGeom>
          <a:noFill/>
          <a:ln w="9525">
            <a:noFill/>
            <a:miter lim="800000"/>
            <a:headEnd/>
            <a:tailEnd/>
          </a:ln>
        </p:spPr>
        <p:txBody>
          <a:bodyPr lIns="106644" tIns="52387" rIns="106644" bIns="52387"/>
          <a:lstStyle/>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Employees who instill confidence in customers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Making customers feel safe in their transactions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Employees who are consistently courteous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Employees who have the knowledge to answer customer questions</a:t>
            </a:r>
          </a:p>
        </p:txBody>
      </p:sp>
      <p:sp>
        <p:nvSpPr>
          <p:cNvPr id="28678" name="Rectangle 7"/>
          <p:cNvSpPr>
            <a:spLocks noChangeArrowheads="1"/>
          </p:cNvSpPr>
          <p:nvPr/>
        </p:nvSpPr>
        <p:spPr bwMode="auto">
          <a:xfrm>
            <a:off x="2116137" y="4927753"/>
            <a:ext cx="3265488" cy="425450"/>
          </a:xfrm>
          <a:prstGeom prst="rect">
            <a:avLst/>
          </a:prstGeom>
          <a:noFill/>
          <a:ln w="9525">
            <a:noFill/>
            <a:miter lim="800000"/>
            <a:headEnd/>
            <a:tailEnd/>
          </a:ln>
        </p:spPr>
        <p:txBody>
          <a:bodyPr lIns="106644" tIns="52387" rIns="106644" bIns="52387">
            <a:spAutoFit/>
          </a:bodyPr>
          <a:lstStyle/>
          <a:p>
            <a:pPr defTabSz="1077913" eaLnBrk="0" hangingPunct="0">
              <a:spcBef>
                <a:spcPct val="50000"/>
              </a:spcBef>
            </a:pPr>
            <a:r>
              <a:rPr lang="en-US" sz="2100" b="1">
                <a:solidFill>
                  <a:srgbClr val="663300"/>
                </a:solidFill>
              </a:rPr>
              <a:t>ASSURANCE</a:t>
            </a:r>
          </a:p>
        </p:txBody>
      </p:sp>
      <p:sp>
        <p:nvSpPr>
          <p:cNvPr id="28679" name="Rectangle 8"/>
          <p:cNvSpPr>
            <a:spLocks noChangeArrowheads="1"/>
          </p:cNvSpPr>
          <p:nvPr/>
        </p:nvSpPr>
        <p:spPr bwMode="auto">
          <a:xfrm>
            <a:off x="6248400" y="1564814"/>
            <a:ext cx="5100928" cy="2206625"/>
          </a:xfrm>
          <a:prstGeom prst="rect">
            <a:avLst/>
          </a:prstGeom>
          <a:noFill/>
          <a:ln w="9525">
            <a:noFill/>
            <a:miter lim="800000"/>
            <a:headEnd/>
            <a:tailEnd/>
          </a:ln>
        </p:spPr>
        <p:txBody>
          <a:bodyPr lIns="106644" tIns="52387" rIns="106644" bIns="52387"/>
          <a:lstStyle/>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Giving customers individual attention</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Employees who deal with customers in a caring fashion</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Having the customer’s best interest at heart</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Employees who understand the needs of their customers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Convenient business hours</a:t>
            </a:r>
          </a:p>
        </p:txBody>
      </p:sp>
      <p:sp>
        <p:nvSpPr>
          <p:cNvPr id="28680" name="Rectangle 9"/>
          <p:cNvSpPr>
            <a:spLocks noChangeArrowheads="1"/>
          </p:cNvSpPr>
          <p:nvPr/>
        </p:nvSpPr>
        <p:spPr bwMode="auto">
          <a:xfrm>
            <a:off x="6196012" y="1211826"/>
            <a:ext cx="3081338" cy="425450"/>
          </a:xfrm>
          <a:prstGeom prst="rect">
            <a:avLst/>
          </a:prstGeom>
          <a:noFill/>
          <a:ln w="9525">
            <a:noFill/>
            <a:miter lim="800000"/>
            <a:headEnd/>
            <a:tailEnd/>
          </a:ln>
        </p:spPr>
        <p:txBody>
          <a:bodyPr lIns="106644" tIns="52387" rIns="106644" bIns="52387">
            <a:spAutoFit/>
          </a:bodyPr>
          <a:lstStyle/>
          <a:p>
            <a:pPr defTabSz="1077913" eaLnBrk="0" hangingPunct="0">
              <a:spcBef>
                <a:spcPct val="50000"/>
              </a:spcBef>
            </a:pPr>
            <a:r>
              <a:rPr lang="en-US" sz="2100" b="1">
                <a:solidFill>
                  <a:srgbClr val="663300"/>
                </a:solidFill>
              </a:rPr>
              <a:t>EMPATHY</a:t>
            </a:r>
          </a:p>
        </p:txBody>
      </p:sp>
      <p:sp>
        <p:nvSpPr>
          <p:cNvPr id="28681" name="Rectangle 10"/>
          <p:cNvSpPr>
            <a:spLocks noChangeArrowheads="1"/>
          </p:cNvSpPr>
          <p:nvPr/>
        </p:nvSpPr>
        <p:spPr bwMode="auto">
          <a:xfrm>
            <a:off x="6411481" y="3902843"/>
            <a:ext cx="4937847" cy="2206625"/>
          </a:xfrm>
          <a:prstGeom prst="rect">
            <a:avLst/>
          </a:prstGeom>
          <a:noFill/>
          <a:ln w="9525">
            <a:noFill/>
            <a:miter lim="800000"/>
            <a:headEnd/>
            <a:tailEnd/>
          </a:ln>
        </p:spPr>
        <p:txBody>
          <a:bodyPr lIns="106644" tIns="52387" rIns="106644" bIns="52387"/>
          <a:lstStyle/>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Modern equipment</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Visually appealing facilities</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Employees who have a neat, professional appearance</a:t>
            </a:r>
          </a:p>
          <a:p>
            <a:pPr marL="336550" indent="-336550" defTabSz="1077913" eaLnBrk="0" hangingPunct="0">
              <a:lnSpc>
                <a:spcPct val="90000"/>
              </a:lnSpc>
              <a:spcBef>
                <a:spcPct val="30000"/>
              </a:spcBef>
              <a:buClr>
                <a:srgbClr val="996633"/>
              </a:buClr>
              <a:buSzPct val="75000"/>
              <a:buFont typeface="Wingdings" pitchFamily="2" charset="2"/>
              <a:buChar char="§"/>
            </a:pPr>
            <a:r>
              <a:rPr lang="en-US" sz="1400" b="1" dirty="0"/>
              <a:t>Visually appealing materials associated with the service</a:t>
            </a:r>
          </a:p>
        </p:txBody>
      </p:sp>
      <p:sp>
        <p:nvSpPr>
          <p:cNvPr id="28682" name="Rectangle 11"/>
          <p:cNvSpPr>
            <a:spLocks noChangeArrowheads="1"/>
          </p:cNvSpPr>
          <p:nvPr/>
        </p:nvSpPr>
        <p:spPr bwMode="auto">
          <a:xfrm>
            <a:off x="6134101" y="3333903"/>
            <a:ext cx="3081337" cy="425450"/>
          </a:xfrm>
          <a:prstGeom prst="rect">
            <a:avLst/>
          </a:prstGeom>
          <a:noFill/>
          <a:ln w="9525">
            <a:noFill/>
            <a:miter lim="800000"/>
            <a:headEnd/>
            <a:tailEnd/>
          </a:ln>
        </p:spPr>
        <p:txBody>
          <a:bodyPr lIns="106644" tIns="52387" rIns="106644" bIns="52387">
            <a:spAutoFit/>
          </a:bodyPr>
          <a:lstStyle/>
          <a:p>
            <a:pPr defTabSz="1077913" eaLnBrk="0" hangingPunct="0">
              <a:spcBef>
                <a:spcPct val="50000"/>
              </a:spcBef>
            </a:pPr>
            <a:r>
              <a:rPr lang="en-US" sz="2100" b="1">
                <a:solidFill>
                  <a:srgbClr val="663300"/>
                </a:solidFill>
              </a:rPr>
              <a:t>TANGIBLES</a:t>
            </a:r>
          </a:p>
        </p:txBody>
      </p:sp>
      <p:sp>
        <p:nvSpPr>
          <p:cNvPr id="28683" name="Rectangle 13"/>
          <p:cNvSpPr>
            <a:spLocks noGrp="1" noChangeArrowheads="1"/>
          </p:cNvSpPr>
          <p:nvPr>
            <p:ph type="title"/>
          </p:nvPr>
        </p:nvSpPr>
        <p:spPr>
          <a:xfrm>
            <a:off x="1462412" y="455614"/>
            <a:ext cx="10437284" cy="647700"/>
          </a:xfrm>
        </p:spPr>
        <p:txBody>
          <a:bodyPr>
            <a:normAutofit fontScale="90000"/>
          </a:bodyPr>
          <a:lstStyle/>
          <a:p>
            <a:r>
              <a:rPr lang="en-US" dirty="0">
                <a:latin typeface="Calibri (Body)"/>
                <a:cs typeface="Arial" panose="020B0604020202020204" pitchFamily="34" charset="0"/>
              </a:rPr>
              <a:t>SERVQUAL Attributes</a:t>
            </a:r>
          </a:p>
        </p:txBody>
      </p:sp>
      <p:sp>
        <p:nvSpPr>
          <p:cNvPr id="28685" name="Rectangle 21"/>
          <p:cNvSpPr>
            <a:spLocks noChangeArrowheads="1"/>
          </p:cNvSpPr>
          <p:nvPr/>
        </p:nvSpPr>
        <p:spPr bwMode="auto">
          <a:xfrm>
            <a:off x="8458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929C9AF0-8D8D-48A1-B21C-C6698123F2ED}" type="slidenum">
              <a:rPr lang="en-US" sz="1000">
                <a:solidFill>
                  <a:srgbClr val="51253A"/>
                </a:solidFill>
                <a:latin typeface="Times New Roman" pitchFamily="18" charset="0"/>
              </a:rPr>
              <a:pPr algn="r"/>
              <a:t>24</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5557114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F0CC0B-8171-4B79-A7E7-CBD8C5123D79}"/>
              </a:ext>
            </a:extLst>
          </p:cNvPr>
          <p:cNvSpPr>
            <a:spLocks noGrp="1"/>
          </p:cNvSpPr>
          <p:nvPr>
            <p:ph type="title"/>
          </p:nvPr>
        </p:nvSpPr>
        <p:spPr>
          <a:xfrm>
            <a:off x="838200" y="365125"/>
            <a:ext cx="10515600" cy="346075"/>
          </a:xfrm>
        </p:spPr>
        <p:txBody>
          <a:bodyPr>
            <a:normAutofit fontScale="90000"/>
          </a:bodyPr>
          <a:lstStyle/>
          <a:p>
            <a:r>
              <a:rPr lang="cs-CZ" dirty="0" err="1"/>
              <a:t>Servqual</a:t>
            </a:r>
            <a:r>
              <a:rPr lang="cs-CZ" dirty="0"/>
              <a:t> </a:t>
            </a:r>
          </a:p>
        </p:txBody>
      </p:sp>
      <p:pic>
        <p:nvPicPr>
          <p:cNvPr id="4" name="Obrázek 3">
            <a:extLst>
              <a:ext uri="{FF2B5EF4-FFF2-40B4-BE49-F238E27FC236}">
                <a16:creationId xmlns:a16="http://schemas.microsoft.com/office/drawing/2014/main" id="{8AF75253-2487-E4A1-CE44-C7E0464709B3}"/>
              </a:ext>
            </a:extLst>
          </p:cNvPr>
          <p:cNvPicPr>
            <a:picLocks noChangeAspect="1"/>
          </p:cNvPicPr>
          <p:nvPr/>
        </p:nvPicPr>
        <p:blipFill rotWithShape="1">
          <a:blip r:embed="rId2"/>
          <a:srcRect l="24697" t="11852" r="41818" b="6398"/>
          <a:stretch/>
        </p:blipFill>
        <p:spPr>
          <a:xfrm>
            <a:off x="0" y="803274"/>
            <a:ext cx="4950691" cy="5606473"/>
          </a:xfrm>
          <a:prstGeom prst="rect">
            <a:avLst/>
          </a:prstGeom>
        </p:spPr>
      </p:pic>
      <p:pic>
        <p:nvPicPr>
          <p:cNvPr id="6" name="Obrázek 5">
            <a:extLst>
              <a:ext uri="{FF2B5EF4-FFF2-40B4-BE49-F238E27FC236}">
                <a16:creationId xmlns:a16="http://schemas.microsoft.com/office/drawing/2014/main" id="{6A5E6D24-D42A-00A6-600C-849B858ECFD7}"/>
              </a:ext>
            </a:extLst>
          </p:cNvPr>
          <p:cNvPicPr>
            <a:picLocks noChangeAspect="1"/>
          </p:cNvPicPr>
          <p:nvPr/>
        </p:nvPicPr>
        <p:blipFill rotWithShape="1">
          <a:blip r:embed="rId3"/>
          <a:srcRect l="28334" t="18249" r="44848" b="10438"/>
          <a:stretch/>
        </p:blipFill>
        <p:spPr>
          <a:xfrm>
            <a:off x="4881420" y="-64655"/>
            <a:ext cx="4719782" cy="5606473"/>
          </a:xfrm>
          <a:prstGeom prst="rect">
            <a:avLst/>
          </a:prstGeom>
        </p:spPr>
      </p:pic>
      <p:pic>
        <p:nvPicPr>
          <p:cNvPr id="8" name="Obrázek 7">
            <a:extLst>
              <a:ext uri="{FF2B5EF4-FFF2-40B4-BE49-F238E27FC236}">
                <a16:creationId xmlns:a16="http://schemas.microsoft.com/office/drawing/2014/main" id="{A76E15D3-955A-A26D-0A14-4F42A095AD12}"/>
              </a:ext>
            </a:extLst>
          </p:cNvPr>
          <p:cNvPicPr>
            <a:picLocks noChangeAspect="1"/>
          </p:cNvPicPr>
          <p:nvPr/>
        </p:nvPicPr>
        <p:blipFill rotWithShape="1">
          <a:blip r:embed="rId4"/>
          <a:srcRect l="29015" t="40000" r="46364" b="36296"/>
          <a:stretch/>
        </p:blipFill>
        <p:spPr>
          <a:xfrm>
            <a:off x="4881420" y="5509202"/>
            <a:ext cx="6077527" cy="1348798"/>
          </a:xfrm>
          <a:prstGeom prst="rect">
            <a:avLst/>
          </a:prstGeom>
        </p:spPr>
      </p:pic>
      <p:sp>
        <p:nvSpPr>
          <p:cNvPr id="10" name="TextovéPole 9">
            <a:extLst>
              <a:ext uri="{FF2B5EF4-FFF2-40B4-BE49-F238E27FC236}">
                <a16:creationId xmlns:a16="http://schemas.microsoft.com/office/drawing/2014/main" id="{DBDC53B0-A586-2635-74CC-7E5C2C977A08}"/>
              </a:ext>
            </a:extLst>
          </p:cNvPr>
          <p:cNvSpPr txBox="1"/>
          <p:nvPr/>
        </p:nvSpPr>
        <p:spPr>
          <a:xfrm>
            <a:off x="97766" y="6453292"/>
            <a:ext cx="4155057" cy="369332"/>
          </a:xfrm>
          <a:prstGeom prst="rect">
            <a:avLst/>
          </a:prstGeom>
          <a:noFill/>
        </p:spPr>
        <p:txBody>
          <a:bodyPr wrap="square">
            <a:spAutoFit/>
          </a:bodyPr>
          <a:lstStyle/>
          <a:p>
            <a:r>
              <a:rPr lang="en-US" sz="900" b="0" i="0" dirty="0">
                <a:solidFill>
                  <a:srgbClr val="222222"/>
                </a:solidFill>
                <a:effectLst/>
                <a:latin typeface="Arial" panose="020B0604020202020204" pitchFamily="34" charset="0"/>
              </a:rPr>
              <a:t>Parasuraman, A., Zeithaml, V. A., &amp; Berry, L. L. (1988). </a:t>
            </a:r>
            <a:r>
              <a:rPr lang="en-US" sz="900" b="0" i="0" dirty="0" err="1">
                <a:solidFill>
                  <a:srgbClr val="222222"/>
                </a:solidFill>
                <a:effectLst/>
                <a:latin typeface="Arial" panose="020B0604020202020204" pitchFamily="34" charset="0"/>
              </a:rPr>
              <a:t>Servqual</a:t>
            </a:r>
            <a:r>
              <a:rPr lang="en-US" sz="900" b="0" i="0" dirty="0">
                <a:solidFill>
                  <a:srgbClr val="222222"/>
                </a:solidFill>
                <a:effectLst/>
                <a:latin typeface="Arial" panose="020B0604020202020204" pitchFamily="34" charset="0"/>
              </a:rPr>
              <a:t>: A multiple-item scale for measuring consumer perc. </a:t>
            </a:r>
            <a:r>
              <a:rPr lang="en-US" sz="900" b="0" i="1" dirty="0">
                <a:solidFill>
                  <a:srgbClr val="222222"/>
                </a:solidFill>
                <a:effectLst/>
                <a:latin typeface="Arial" panose="020B0604020202020204" pitchFamily="34" charset="0"/>
              </a:rPr>
              <a:t>Journal of retailing</a:t>
            </a:r>
            <a:r>
              <a:rPr lang="en-US" sz="900" b="0" i="0" dirty="0">
                <a:solidFill>
                  <a:srgbClr val="222222"/>
                </a:solidFill>
                <a:effectLst/>
                <a:latin typeface="Arial" panose="020B0604020202020204" pitchFamily="34" charset="0"/>
              </a:rPr>
              <a:t>, </a:t>
            </a:r>
            <a:r>
              <a:rPr lang="en-US" sz="900" b="0" i="1" dirty="0">
                <a:solidFill>
                  <a:srgbClr val="222222"/>
                </a:solidFill>
                <a:effectLst/>
                <a:latin typeface="Arial" panose="020B0604020202020204" pitchFamily="34" charset="0"/>
              </a:rPr>
              <a:t>64</a:t>
            </a:r>
            <a:r>
              <a:rPr lang="en-US" sz="900" b="0" i="0" dirty="0">
                <a:solidFill>
                  <a:srgbClr val="222222"/>
                </a:solidFill>
                <a:effectLst/>
                <a:latin typeface="Arial" panose="020B0604020202020204" pitchFamily="34" charset="0"/>
              </a:rPr>
              <a:t>(1), 12.</a:t>
            </a:r>
            <a:endParaRPr lang="cs-CZ" sz="900" dirty="0"/>
          </a:p>
        </p:txBody>
      </p:sp>
    </p:spTree>
    <p:extLst>
      <p:ext uri="{BB962C8B-B14F-4D97-AF65-F5344CB8AC3E}">
        <p14:creationId xmlns:p14="http://schemas.microsoft.com/office/powerpoint/2010/main" val="24618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1E928E-0ED2-D068-8216-99CCB8FB54A7}"/>
              </a:ext>
            </a:extLst>
          </p:cNvPr>
          <p:cNvSpPr>
            <a:spLocks noGrp="1"/>
          </p:cNvSpPr>
          <p:nvPr>
            <p:ph type="title"/>
          </p:nvPr>
        </p:nvSpPr>
        <p:spPr>
          <a:xfrm>
            <a:off x="838200" y="107148"/>
            <a:ext cx="10515600" cy="1325563"/>
          </a:xfrm>
        </p:spPr>
        <p:txBody>
          <a:bodyPr/>
          <a:lstStyle/>
          <a:p>
            <a:r>
              <a:rPr lang="cs-CZ" dirty="0" err="1"/>
              <a:t>Critical</a:t>
            </a:r>
            <a:r>
              <a:rPr lang="cs-CZ" dirty="0"/>
              <a:t> </a:t>
            </a:r>
            <a:r>
              <a:rPr lang="cs-CZ" dirty="0" err="1"/>
              <a:t>incidents</a:t>
            </a:r>
            <a:r>
              <a:rPr lang="cs-CZ" dirty="0"/>
              <a:t> </a:t>
            </a:r>
            <a:r>
              <a:rPr lang="cs-CZ" dirty="0" err="1"/>
              <a:t>technique</a:t>
            </a:r>
            <a:r>
              <a:rPr lang="cs-CZ" dirty="0"/>
              <a:t>  - CIT</a:t>
            </a:r>
          </a:p>
        </p:txBody>
      </p:sp>
      <p:sp>
        <p:nvSpPr>
          <p:cNvPr id="3" name="Zástupný obsah 2">
            <a:extLst>
              <a:ext uri="{FF2B5EF4-FFF2-40B4-BE49-F238E27FC236}">
                <a16:creationId xmlns:a16="http://schemas.microsoft.com/office/drawing/2014/main" id="{C000A252-5FD2-628D-2651-3FE4AFB38441}"/>
              </a:ext>
            </a:extLst>
          </p:cNvPr>
          <p:cNvSpPr>
            <a:spLocks noGrp="1"/>
          </p:cNvSpPr>
          <p:nvPr>
            <p:ph sz="half" idx="1"/>
          </p:nvPr>
        </p:nvSpPr>
        <p:spPr>
          <a:xfrm>
            <a:off x="327805" y="1363959"/>
            <a:ext cx="7134044" cy="4553761"/>
          </a:xfrm>
        </p:spPr>
        <p:txBody>
          <a:bodyPr>
            <a:normAutofit fontScale="62500" lnSpcReduction="20000"/>
          </a:bodyPr>
          <a:lstStyle/>
          <a:p>
            <a:r>
              <a:rPr lang="cs-CZ" dirty="0"/>
              <a:t>CI = </a:t>
            </a:r>
            <a:r>
              <a:rPr lang="en-US" dirty="0"/>
              <a:t>interaction incidents, which the customer perceives or remembers as unusually positive or negative when asked about them. Customers recall them and tell them as stories</a:t>
            </a:r>
            <a:endParaRPr lang="cs-CZ" dirty="0"/>
          </a:p>
          <a:p>
            <a:r>
              <a:rPr lang="en-US" dirty="0"/>
              <a:t>finding the most frequent service- quality dimensions or determinants </a:t>
            </a:r>
            <a:endParaRPr lang="cs-CZ" dirty="0"/>
          </a:p>
          <a:p>
            <a:r>
              <a:rPr lang="en-US" dirty="0"/>
              <a:t>personal interviews, focus group interviews, direct or participatory observation</a:t>
            </a:r>
            <a:r>
              <a:rPr lang="cs-CZ" dirty="0"/>
              <a:t>, ….</a:t>
            </a:r>
            <a:r>
              <a:rPr lang="cs-CZ" dirty="0" err="1"/>
              <a:t>digital</a:t>
            </a:r>
            <a:r>
              <a:rPr lang="cs-CZ" dirty="0"/>
              <a:t> </a:t>
            </a:r>
            <a:r>
              <a:rPr lang="cs-CZ" dirty="0" err="1"/>
              <a:t>technologies</a:t>
            </a:r>
            <a:r>
              <a:rPr lang="cs-CZ" dirty="0"/>
              <a:t>..(but not </a:t>
            </a:r>
            <a:r>
              <a:rPr lang="cs-CZ" dirty="0" err="1"/>
              <a:t>human</a:t>
            </a:r>
            <a:r>
              <a:rPr lang="cs-CZ" dirty="0"/>
              <a:t> </a:t>
            </a:r>
            <a:r>
              <a:rPr lang="cs-CZ" dirty="0" err="1"/>
              <a:t>side</a:t>
            </a:r>
            <a:r>
              <a:rPr lang="cs-CZ" dirty="0"/>
              <a:t> – </a:t>
            </a:r>
            <a:r>
              <a:rPr lang="cs-CZ" dirty="0" err="1"/>
              <a:t>machien</a:t>
            </a:r>
            <a:r>
              <a:rPr lang="cs-CZ" dirty="0"/>
              <a:t> </a:t>
            </a:r>
            <a:r>
              <a:rPr lang="cs-CZ" dirty="0" err="1"/>
              <a:t>failures</a:t>
            </a:r>
            <a:r>
              <a:rPr lang="cs-CZ" dirty="0"/>
              <a:t>, </a:t>
            </a:r>
            <a:r>
              <a:rPr lang="cs-CZ" dirty="0" err="1"/>
              <a:t>product</a:t>
            </a:r>
            <a:r>
              <a:rPr lang="cs-CZ" dirty="0"/>
              <a:t> </a:t>
            </a:r>
            <a:r>
              <a:rPr lang="cs-CZ" dirty="0" err="1"/>
              <a:t>failures</a:t>
            </a:r>
            <a:r>
              <a:rPr lang="cs-CZ" dirty="0"/>
              <a:t>)</a:t>
            </a:r>
          </a:p>
          <a:p>
            <a:r>
              <a:rPr lang="en-US" dirty="0"/>
              <a:t>traditional content analysis </a:t>
            </a:r>
            <a:endParaRPr lang="cs-CZ" dirty="0"/>
          </a:p>
          <a:p>
            <a:r>
              <a:rPr lang="cs-CZ" dirty="0">
                <a:solidFill>
                  <a:schemeClr val="accent1">
                    <a:lumMod val="60000"/>
                    <a:lumOff val="40000"/>
                  </a:schemeClr>
                </a:solidFill>
              </a:rPr>
              <a:t>THE BEST APPROACH</a:t>
            </a:r>
            <a:r>
              <a:rPr lang="cs-CZ" dirty="0"/>
              <a:t>: </a:t>
            </a:r>
            <a:r>
              <a:rPr lang="cs-CZ" dirty="0" err="1"/>
              <a:t>ask</a:t>
            </a:r>
            <a:r>
              <a:rPr lang="cs-CZ" dirty="0"/>
              <a:t> both – customer and </a:t>
            </a:r>
            <a:r>
              <a:rPr lang="cs-CZ" dirty="0" err="1"/>
              <a:t>employee</a:t>
            </a:r>
            <a:r>
              <a:rPr lang="cs-CZ" dirty="0"/>
              <a:t> – </a:t>
            </a:r>
            <a:r>
              <a:rPr lang="cs-CZ" dirty="0" err="1"/>
              <a:t>quantitative</a:t>
            </a:r>
            <a:r>
              <a:rPr lang="cs-CZ" dirty="0"/>
              <a:t> research (</a:t>
            </a:r>
            <a:r>
              <a:rPr lang="cs-CZ" dirty="0" err="1"/>
              <a:t>different</a:t>
            </a:r>
            <a:r>
              <a:rPr lang="cs-CZ" dirty="0"/>
              <a:t> </a:t>
            </a:r>
            <a:r>
              <a:rPr lang="cs-CZ" dirty="0" err="1"/>
              <a:t>incidents</a:t>
            </a:r>
            <a:r>
              <a:rPr lang="cs-CZ" dirty="0"/>
              <a:t>, </a:t>
            </a:r>
            <a:r>
              <a:rPr lang="cs-CZ" dirty="0" err="1"/>
              <a:t>solutions</a:t>
            </a:r>
            <a:r>
              <a:rPr lang="cs-CZ" dirty="0"/>
              <a:t>, </a:t>
            </a:r>
            <a:r>
              <a:rPr lang="cs-CZ" dirty="0" err="1"/>
              <a:t>perceptions</a:t>
            </a:r>
            <a:r>
              <a:rPr lang="cs-CZ" dirty="0"/>
              <a:t>– </a:t>
            </a:r>
            <a:r>
              <a:rPr lang="cs-CZ" dirty="0" err="1"/>
              <a:t>or</a:t>
            </a:r>
            <a:r>
              <a:rPr lang="cs-CZ" dirty="0"/>
              <a:t> for the specific </a:t>
            </a:r>
            <a:r>
              <a:rPr lang="cs-CZ" dirty="0" err="1"/>
              <a:t>one</a:t>
            </a:r>
            <a:r>
              <a:rPr lang="cs-CZ" dirty="0"/>
              <a:t> </a:t>
            </a:r>
            <a:r>
              <a:rPr lang="cs-CZ" dirty="0" err="1"/>
              <a:t>service</a:t>
            </a:r>
            <a:r>
              <a:rPr lang="cs-CZ" dirty="0"/>
              <a:t> </a:t>
            </a:r>
            <a:r>
              <a:rPr lang="cs-CZ" dirty="0" err="1"/>
              <a:t>also</a:t>
            </a:r>
            <a:r>
              <a:rPr lang="cs-CZ" dirty="0"/>
              <a:t> </a:t>
            </a:r>
            <a:r>
              <a:rPr lang="cs-CZ" dirty="0" err="1"/>
              <a:t>qualitative</a:t>
            </a:r>
            <a:r>
              <a:rPr lang="cs-CZ" dirty="0"/>
              <a:t> (</a:t>
            </a:r>
            <a:r>
              <a:rPr lang="cs-CZ" dirty="0" err="1"/>
              <a:t>different</a:t>
            </a:r>
            <a:r>
              <a:rPr lang="cs-CZ" dirty="0"/>
              <a:t> </a:t>
            </a:r>
            <a:r>
              <a:rPr lang="cs-CZ" dirty="0" err="1"/>
              <a:t>views</a:t>
            </a:r>
            <a:r>
              <a:rPr lang="cs-CZ" dirty="0"/>
              <a:t>, </a:t>
            </a:r>
            <a:r>
              <a:rPr lang="cs-CZ" dirty="0" err="1"/>
              <a:t>evaluations</a:t>
            </a:r>
            <a:r>
              <a:rPr lang="cs-CZ" dirty="0"/>
              <a:t>, </a:t>
            </a:r>
            <a:r>
              <a:rPr lang="cs-CZ" dirty="0" err="1"/>
              <a:t>perspectives</a:t>
            </a:r>
            <a:r>
              <a:rPr lang="cs-CZ" dirty="0"/>
              <a:t>)</a:t>
            </a:r>
          </a:p>
          <a:p>
            <a:pPr algn="l"/>
            <a:r>
              <a:rPr lang="cs-CZ" sz="2900" b="0" i="0" u="none" strike="noStrike" baseline="0" dirty="0"/>
              <a:t>The </a:t>
            </a:r>
            <a:r>
              <a:rPr lang="cs-CZ" sz="2900" b="0" i="0" u="none" strike="noStrike" baseline="0" dirty="0" err="1"/>
              <a:t>critical</a:t>
            </a:r>
            <a:r>
              <a:rPr lang="cs-CZ" sz="2900" b="0" i="0" u="none" strike="noStrike" baseline="0" dirty="0"/>
              <a:t> incident </a:t>
            </a:r>
            <a:r>
              <a:rPr lang="cs-CZ" sz="2900" b="0" i="0" u="none" strike="noStrike" baseline="0" dirty="0" err="1"/>
              <a:t>technique</a:t>
            </a:r>
            <a:r>
              <a:rPr lang="cs-CZ" sz="2900" b="0" i="0" u="none" strike="noStrike" baseline="0" dirty="0"/>
              <a:t> </a:t>
            </a:r>
            <a:r>
              <a:rPr lang="cs-CZ" sz="2900" b="0" i="0" u="none" strike="noStrike" baseline="0" dirty="0" err="1"/>
              <a:t>produces</a:t>
            </a:r>
            <a:r>
              <a:rPr lang="cs-CZ" sz="2900" b="0" i="0" u="none" strike="noStrike" baseline="0" dirty="0"/>
              <a:t> </a:t>
            </a:r>
            <a:r>
              <a:rPr lang="cs-CZ" sz="2900" b="0" i="0" u="none" strike="noStrike" baseline="0" dirty="0" err="1"/>
              <a:t>information</a:t>
            </a:r>
            <a:r>
              <a:rPr lang="cs-CZ" sz="2900" b="0" i="0" u="none" strike="noStrike" baseline="0" dirty="0"/>
              <a:t> on </a:t>
            </a:r>
            <a:r>
              <a:rPr lang="cs-CZ" sz="2900" b="0" i="0" u="none" strike="noStrike" baseline="0" dirty="0" err="1">
                <a:solidFill>
                  <a:srgbClr val="FF0000"/>
                </a:solidFill>
              </a:rPr>
              <a:t>service</a:t>
            </a:r>
            <a:r>
              <a:rPr lang="cs-CZ" sz="2900" b="0" i="0" u="none" strike="noStrike" baseline="0" dirty="0">
                <a:solidFill>
                  <a:srgbClr val="FF0000"/>
                </a:solidFill>
              </a:rPr>
              <a:t> </a:t>
            </a:r>
            <a:r>
              <a:rPr lang="cs-CZ" sz="2900" b="0" i="0" u="none" strike="noStrike" baseline="0" dirty="0" err="1">
                <a:solidFill>
                  <a:srgbClr val="FF0000"/>
                </a:solidFill>
              </a:rPr>
              <a:t>quality</a:t>
            </a:r>
            <a:r>
              <a:rPr lang="cs-CZ" sz="2900" dirty="0">
                <a:solidFill>
                  <a:srgbClr val="FF0000"/>
                </a:solidFill>
              </a:rPr>
              <a:t> </a:t>
            </a:r>
            <a:r>
              <a:rPr lang="en-US" sz="2900" b="1" i="0" u="sng" strike="noStrike" baseline="0" dirty="0">
                <a:solidFill>
                  <a:srgbClr val="FF0000"/>
                </a:solidFill>
              </a:rPr>
              <a:t>experiences</a:t>
            </a:r>
            <a:r>
              <a:rPr lang="en-US" sz="2900" b="1" i="0" u="sng" strike="noStrike" baseline="0" dirty="0"/>
              <a:t> </a:t>
            </a:r>
            <a:r>
              <a:rPr lang="en-US" sz="2900" b="0" i="0" u="none" strike="noStrike" baseline="0" dirty="0"/>
              <a:t>that guide consumer </a:t>
            </a:r>
            <a:r>
              <a:rPr lang="en-US" sz="2900" b="0" i="0" u="none" strike="noStrike" baseline="0" dirty="0" err="1"/>
              <a:t>behaviour</a:t>
            </a:r>
            <a:r>
              <a:rPr lang="en-US" sz="2900" b="0" i="0" u="none" strike="noStrike" baseline="0" dirty="0"/>
              <a:t>. Several studies prove that</a:t>
            </a:r>
            <a:r>
              <a:rPr lang="cs-CZ" sz="2900" b="0" i="0" u="none" strike="noStrike" baseline="0" dirty="0"/>
              <a:t> </a:t>
            </a:r>
            <a:r>
              <a:rPr lang="en-US" sz="2900" b="0" i="0" u="none" strike="noStrike" baseline="0" dirty="0"/>
              <a:t>customers remember these reported cases as being particularly</a:t>
            </a:r>
            <a:r>
              <a:rPr lang="cs-CZ" sz="2900" b="0" i="0" u="none" strike="noStrike" baseline="0" dirty="0"/>
              <a:t> </a:t>
            </a:r>
            <a:r>
              <a:rPr lang="en-US" sz="2900" b="0" i="0" u="none" strike="noStrike" baseline="0" dirty="0"/>
              <a:t>satisfying or annoying for a long time, often for years, and that they</a:t>
            </a:r>
            <a:r>
              <a:rPr lang="cs-CZ" sz="2900" b="0" i="0" u="none" strike="noStrike" baseline="0" dirty="0"/>
              <a:t> </a:t>
            </a:r>
            <a:r>
              <a:rPr lang="en-US" sz="2900" b="0" i="0" u="none" strike="noStrike" baseline="0" dirty="0"/>
              <a:t>strongly determine the customer’s evaluation of service quality</a:t>
            </a:r>
            <a:endParaRPr lang="cs-CZ" sz="2900" dirty="0"/>
          </a:p>
        </p:txBody>
      </p:sp>
      <p:pic>
        <p:nvPicPr>
          <p:cNvPr id="6" name="Zástupný obsah 5">
            <a:extLst>
              <a:ext uri="{FF2B5EF4-FFF2-40B4-BE49-F238E27FC236}">
                <a16:creationId xmlns:a16="http://schemas.microsoft.com/office/drawing/2014/main" id="{6932FEC1-B933-4607-A8AC-8C24EBA10A6E}"/>
              </a:ext>
            </a:extLst>
          </p:cNvPr>
          <p:cNvPicPr>
            <a:picLocks noGrp="1" noChangeAspect="1"/>
          </p:cNvPicPr>
          <p:nvPr>
            <p:ph sz="half" idx="2"/>
          </p:nvPr>
        </p:nvPicPr>
        <p:blipFill>
          <a:blip r:embed="rId2"/>
          <a:stretch>
            <a:fillRect/>
          </a:stretch>
        </p:blipFill>
        <p:spPr>
          <a:xfrm>
            <a:off x="8085127" y="1295324"/>
            <a:ext cx="3779068" cy="3496163"/>
          </a:xfrm>
        </p:spPr>
      </p:pic>
      <p:sp>
        <p:nvSpPr>
          <p:cNvPr id="8" name="TextovéPole 7">
            <a:extLst>
              <a:ext uri="{FF2B5EF4-FFF2-40B4-BE49-F238E27FC236}">
                <a16:creationId xmlns:a16="http://schemas.microsoft.com/office/drawing/2014/main" id="{5D73DC0E-06E3-53D9-577E-6CD6C9E5452D}"/>
              </a:ext>
            </a:extLst>
          </p:cNvPr>
          <p:cNvSpPr txBox="1"/>
          <p:nvPr/>
        </p:nvSpPr>
        <p:spPr>
          <a:xfrm>
            <a:off x="8085127" y="4899973"/>
            <a:ext cx="4028536" cy="553998"/>
          </a:xfrm>
          <a:prstGeom prst="rect">
            <a:avLst/>
          </a:prstGeom>
          <a:noFill/>
        </p:spPr>
        <p:txBody>
          <a:bodyPr wrap="square">
            <a:spAutoFit/>
          </a:bodyPr>
          <a:lstStyle/>
          <a:p>
            <a:r>
              <a:rPr lang="cs-CZ" sz="1000" b="0" i="0" dirty="0">
                <a:solidFill>
                  <a:schemeClr val="accent1">
                    <a:lumMod val="60000"/>
                    <a:lumOff val="40000"/>
                  </a:schemeClr>
                </a:solidFill>
                <a:effectLst/>
                <a:latin typeface="Arial" panose="020B0604020202020204" pitchFamily="34" charset="0"/>
              </a:rPr>
              <a:t>EXAMPLE – EMPLOYEE: </a:t>
            </a:r>
            <a:r>
              <a:rPr lang="en-US" sz="1000" b="0" i="0" dirty="0">
                <a:solidFill>
                  <a:srgbClr val="222222"/>
                </a:solidFill>
                <a:effectLst/>
                <a:latin typeface="Arial" panose="020B0604020202020204" pitchFamily="34" charset="0"/>
              </a:rPr>
              <a:t>Bitner, M. J., Booms, B. H., &amp; Mohr, L. A. (1994). Critical service encounters: The employee's viewpoint. </a:t>
            </a:r>
            <a:r>
              <a:rPr lang="en-US" sz="1000" b="0" i="1" dirty="0">
                <a:solidFill>
                  <a:srgbClr val="222222"/>
                </a:solidFill>
                <a:effectLst/>
                <a:latin typeface="Arial" panose="020B0604020202020204" pitchFamily="34" charset="0"/>
              </a:rPr>
              <a:t>Journal of marketing</a:t>
            </a:r>
            <a:r>
              <a:rPr lang="en-US" sz="1000" b="0" i="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58</a:t>
            </a:r>
            <a:r>
              <a:rPr lang="en-US" sz="1000" b="0" i="0" dirty="0">
                <a:solidFill>
                  <a:srgbClr val="222222"/>
                </a:solidFill>
                <a:effectLst/>
                <a:latin typeface="Arial" panose="020B0604020202020204" pitchFamily="34" charset="0"/>
              </a:rPr>
              <a:t>(4), 95-106.</a:t>
            </a:r>
            <a:endParaRPr lang="cs-CZ" sz="1000" dirty="0"/>
          </a:p>
        </p:txBody>
      </p:sp>
      <p:sp>
        <p:nvSpPr>
          <p:cNvPr id="10" name="TextovéPole 9">
            <a:extLst>
              <a:ext uri="{FF2B5EF4-FFF2-40B4-BE49-F238E27FC236}">
                <a16:creationId xmlns:a16="http://schemas.microsoft.com/office/drawing/2014/main" id="{53C7D3F7-276B-169D-6C85-D0D47CAF7E12}"/>
              </a:ext>
            </a:extLst>
          </p:cNvPr>
          <p:cNvSpPr txBox="1"/>
          <p:nvPr/>
        </p:nvSpPr>
        <p:spPr>
          <a:xfrm>
            <a:off x="1692215" y="5980781"/>
            <a:ext cx="8807570" cy="646331"/>
          </a:xfrm>
          <a:prstGeom prst="rect">
            <a:avLst/>
          </a:prstGeom>
          <a:noFill/>
        </p:spPr>
        <p:txBody>
          <a:bodyPr wrap="square">
            <a:spAutoFit/>
          </a:bodyPr>
          <a:lstStyle/>
          <a:p>
            <a:r>
              <a:rPr lang="cs-CZ" dirty="0">
                <a:solidFill>
                  <a:srgbClr val="FF0000"/>
                </a:solidFill>
              </a:rPr>
              <a:t>BUT!!!! </a:t>
            </a:r>
            <a:r>
              <a:rPr lang="en-US" dirty="0"/>
              <a:t>there are different aspects concerning time, memory and judgement processes that influence customers’ perceptions of criticality</a:t>
            </a:r>
            <a:endParaRPr lang="cs-CZ" dirty="0"/>
          </a:p>
        </p:txBody>
      </p:sp>
      <p:sp>
        <p:nvSpPr>
          <p:cNvPr id="12" name="TextovéPole 11">
            <a:extLst>
              <a:ext uri="{FF2B5EF4-FFF2-40B4-BE49-F238E27FC236}">
                <a16:creationId xmlns:a16="http://schemas.microsoft.com/office/drawing/2014/main" id="{857F28B3-6D91-701F-C5B2-EAAB013B11A1}"/>
              </a:ext>
            </a:extLst>
          </p:cNvPr>
          <p:cNvSpPr txBox="1"/>
          <p:nvPr/>
        </p:nvSpPr>
        <p:spPr>
          <a:xfrm>
            <a:off x="3357832" y="6556047"/>
            <a:ext cx="6094562" cy="369332"/>
          </a:xfrm>
          <a:prstGeom prst="rect">
            <a:avLst/>
          </a:prstGeom>
          <a:noFill/>
        </p:spPr>
        <p:txBody>
          <a:bodyPr wrap="square">
            <a:spAutoFit/>
          </a:bodyPr>
          <a:lstStyle/>
          <a:p>
            <a:r>
              <a:rPr lang="en-US" sz="900" b="0" i="0" dirty="0" err="1">
                <a:solidFill>
                  <a:srgbClr val="222222"/>
                </a:solidFill>
                <a:effectLst/>
                <a:latin typeface="Arial" panose="020B0604020202020204" pitchFamily="34" charset="0"/>
              </a:rPr>
              <a:t>Edvardsson</a:t>
            </a:r>
            <a:r>
              <a:rPr lang="en-US" sz="900" b="0" i="0" dirty="0">
                <a:solidFill>
                  <a:srgbClr val="222222"/>
                </a:solidFill>
                <a:effectLst/>
                <a:latin typeface="Arial" panose="020B0604020202020204" pitchFamily="34" charset="0"/>
              </a:rPr>
              <a:t>, B., &amp; </a:t>
            </a:r>
            <a:r>
              <a:rPr lang="en-US" sz="900" b="0" i="0" dirty="0" err="1">
                <a:solidFill>
                  <a:srgbClr val="222222"/>
                </a:solidFill>
                <a:effectLst/>
                <a:latin typeface="Arial" panose="020B0604020202020204" pitchFamily="34" charset="0"/>
              </a:rPr>
              <a:t>Roos</a:t>
            </a:r>
            <a:r>
              <a:rPr lang="en-US" sz="900" b="0" i="0" dirty="0">
                <a:solidFill>
                  <a:srgbClr val="222222"/>
                </a:solidFill>
                <a:effectLst/>
                <a:latin typeface="Arial" panose="020B0604020202020204" pitchFamily="34" charset="0"/>
              </a:rPr>
              <a:t>, I. (2001). Critical incident techniques: Towards a framework for </a:t>
            </a:r>
            <a:r>
              <a:rPr lang="en-US" sz="900" b="0" i="0" dirty="0" err="1">
                <a:solidFill>
                  <a:srgbClr val="222222"/>
                </a:solidFill>
                <a:effectLst/>
                <a:latin typeface="Arial" panose="020B0604020202020204" pitchFamily="34" charset="0"/>
              </a:rPr>
              <a:t>analysing</a:t>
            </a:r>
            <a:r>
              <a:rPr lang="en-US" sz="900" b="0" i="0" dirty="0">
                <a:solidFill>
                  <a:srgbClr val="222222"/>
                </a:solidFill>
                <a:effectLst/>
                <a:latin typeface="Arial" panose="020B0604020202020204" pitchFamily="34" charset="0"/>
              </a:rPr>
              <a:t> the criticality of critical incidents. </a:t>
            </a:r>
            <a:r>
              <a:rPr lang="en-US" sz="900" b="0" i="1" dirty="0">
                <a:solidFill>
                  <a:srgbClr val="222222"/>
                </a:solidFill>
                <a:effectLst/>
                <a:latin typeface="Arial" panose="020B0604020202020204" pitchFamily="34" charset="0"/>
              </a:rPr>
              <a:t>International Journal of Service Industry Management</a:t>
            </a:r>
            <a:r>
              <a:rPr lang="en-US" sz="900" b="0" i="0" dirty="0">
                <a:solidFill>
                  <a:srgbClr val="222222"/>
                </a:solidFill>
                <a:effectLst/>
                <a:latin typeface="Arial" panose="020B0604020202020204" pitchFamily="34" charset="0"/>
              </a:rPr>
              <a:t>, </a:t>
            </a:r>
            <a:r>
              <a:rPr lang="en-US" sz="900" b="0" i="1" dirty="0">
                <a:solidFill>
                  <a:srgbClr val="222222"/>
                </a:solidFill>
                <a:effectLst/>
                <a:latin typeface="Arial" panose="020B0604020202020204" pitchFamily="34" charset="0"/>
              </a:rPr>
              <a:t>12</a:t>
            </a:r>
            <a:r>
              <a:rPr lang="en-US" sz="900" b="0" i="0" dirty="0">
                <a:solidFill>
                  <a:srgbClr val="222222"/>
                </a:solidFill>
                <a:effectLst/>
                <a:latin typeface="Arial" panose="020B0604020202020204" pitchFamily="34" charset="0"/>
              </a:rPr>
              <a:t>(3), 251-268.</a:t>
            </a:r>
            <a:endParaRPr lang="cs-CZ" sz="900" dirty="0"/>
          </a:p>
        </p:txBody>
      </p:sp>
    </p:spTree>
    <p:extLst>
      <p:ext uri="{BB962C8B-B14F-4D97-AF65-F5344CB8AC3E}">
        <p14:creationId xmlns:p14="http://schemas.microsoft.com/office/powerpoint/2010/main" val="3941785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8BE73BBD-0EDE-9ED8-C8E6-75317E15B00D}"/>
              </a:ext>
            </a:extLst>
          </p:cNvPr>
          <p:cNvSpPr>
            <a:spLocks noGrp="1"/>
          </p:cNvSpPr>
          <p:nvPr>
            <p:ph type="title"/>
          </p:nvPr>
        </p:nvSpPr>
        <p:spPr>
          <a:xfrm>
            <a:off x="838200" y="847561"/>
            <a:ext cx="10515600" cy="833947"/>
          </a:xfrm>
        </p:spPr>
        <p:txBody>
          <a:bodyPr/>
          <a:lstStyle/>
          <a:p>
            <a:r>
              <a:rPr lang="cs-CZ" dirty="0" err="1"/>
              <a:t>Limitations</a:t>
            </a:r>
            <a:r>
              <a:rPr lang="cs-CZ" dirty="0"/>
              <a:t> of CIT</a:t>
            </a:r>
          </a:p>
        </p:txBody>
      </p:sp>
      <p:sp>
        <p:nvSpPr>
          <p:cNvPr id="12" name="TextovéPole 11">
            <a:extLst>
              <a:ext uri="{FF2B5EF4-FFF2-40B4-BE49-F238E27FC236}">
                <a16:creationId xmlns:a16="http://schemas.microsoft.com/office/drawing/2014/main" id="{689F0550-E368-EEEB-972D-77A99DF4668F}"/>
              </a:ext>
            </a:extLst>
          </p:cNvPr>
          <p:cNvSpPr txBox="1"/>
          <p:nvPr/>
        </p:nvSpPr>
        <p:spPr>
          <a:xfrm>
            <a:off x="5992483" y="6336594"/>
            <a:ext cx="6094562" cy="461665"/>
          </a:xfrm>
          <a:prstGeom prst="rect">
            <a:avLst/>
          </a:prstGeom>
          <a:noFill/>
        </p:spPr>
        <p:txBody>
          <a:bodyPr wrap="square">
            <a:spAutoFit/>
          </a:bodyPr>
          <a:lstStyle/>
          <a:p>
            <a:pPr algn="l"/>
            <a:r>
              <a:rPr lang="en-US" sz="1200" b="0" i="0" u="none" strike="noStrike" baseline="0" dirty="0">
                <a:latin typeface="Arial" panose="020B0604020202020204" pitchFamily="34" charset="0"/>
              </a:rPr>
              <a:t>Bernd </a:t>
            </a:r>
            <a:r>
              <a:rPr lang="en-US" sz="1200" b="0" i="0" u="none" strike="noStrike" baseline="0" dirty="0" err="1">
                <a:latin typeface="Arial" panose="020B0604020202020204" pitchFamily="34" charset="0"/>
              </a:rPr>
              <a:t>Stauss</a:t>
            </a:r>
            <a:r>
              <a:rPr lang="en-US" sz="1200" b="0" i="0" u="none" strike="noStrike" baseline="0" dirty="0">
                <a:latin typeface="Arial" panose="020B0604020202020204" pitchFamily="34" charset="0"/>
              </a:rPr>
              <a:t> Bernhard </a:t>
            </a:r>
            <a:r>
              <a:rPr lang="en-US" sz="1200" b="0" i="0" u="none" strike="noStrike" baseline="0" dirty="0" err="1">
                <a:latin typeface="Arial" panose="020B0604020202020204" pitchFamily="34" charset="0"/>
              </a:rPr>
              <a:t>Weinlich</a:t>
            </a:r>
            <a:r>
              <a:rPr lang="en-US" sz="1200" b="0" i="0" u="none" strike="noStrike" baseline="0" dirty="0">
                <a:latin typeface="Arial" panose="020B0604020202020204" pitchFamily="34" charset="0"/>
              </a:rPr>
              <a:t>, (1997),"Process-oriented measurement of service quality", European Journal of Marketing,</a:t>
            </a:r>
            <a:r>
              <a:rPr lang="cs-CZ" sz="1200" b="0" i="0" u="none" strike="noStrike" baseline="0" dirty="0">
                <a:latin typeface="Arial" panose="020B0604020202020204" pitchFamily="34" charset="0"/>
              </a:rPr>
              <a:t> </a:t>
            </a:r>
            <a:r>
              <a:rPr lang="nl-NL" sz="1200" b="0" i="0" u="none" strike="noStrike" baseline="0" dirty="0">
                <a:latin typeface="Arial" panose="020B0604020202020204" pitchFamily="34" charset="0"/>
              </a:rPr>
              <a:t>Vol. 31 Iss 1 pp. 33 - 55</a:t>
            </a:r>
            <a:endParaRPr lang="cs-CZ" sz="1200" dirty="0"/>
          </a:p>
        </p:txBody>
      </p:sp>
      <p:sp>
        <p:nvSpPr>
          <p:cNvPr id="14" name="TextovéPole 13">
            <a:extLst>
              <a:ext uri="{FF2B5EF4-FFF2-40B4-BE49-F238E27FC236}">
                <a16:creationId xmlns:a16="http://schemas.microsoft.com/office/drawing/2014/main" id="{810D17E2-6D4F-F1E6-EC4B-786053E159DA}"/>
              </a:ext>
            </a:extLst>
          </p:cNvPr>
          <p:cNvSpPr txBox="1"/>
          <p:nvPr/>
        </p:nvSpPr>
        <p:spPr>
          <a:xfrm>
            <a:off x="759125" y="2052444"/>
            <a:ext cx="10990053" cy="3754874"/>
          </a:xfrm>
          <a:prstGeom prst="rect">
            <a:avLst/>
          </a:prstGeom>
          <a:noFill/>
        </p:spPr>
        <p:txBody>
          <a:bodyPr wrap="square">
            <a:spAutoFit/>
          </a:bodyPr>
          <a:lstStyle/>
          <a:p>
            <a:pPr marL="342900" indent="-342900" algn="l">
              <a:buAutoNum type="arabicParenBoth"/>
            </a:pPr>
            <a:r>
              <a:rPr lang="en-US" sz="1400" b="0" i="0" u="none" strike="noStrike" baseline="0" dirty="0"/>
              <a:t>Critical incidents record </a:t>
            </a:r>
            <a:r>
              <a:rPr lang="en-US" sz="1400" b="0" i="0" u="none" strike="noStrike" baseline="0" dirty="0">
                <a:solidFill>
                  <a:schemeClr val="accent1">
                    <a:lumMod val="60000"/>
                    <a:lumOff val="40000"/>
                  </a:schemeClr>
                </a:solidFill>
              </a:rPr>
              <a:t>only exceptional </a:t>
            </a:r>
            <a:r>
              <a:rPr lang="en-US" sz="1400" b="0" i="0" u="none" strike="noStrike" baseline="0" dirty="0"/>
              <a:t>customer encounters. They</a:t>
            </a:r>
            <a:r>
              <a:rPr lang="cs-CZ" sz="1400" b="0" i="0" u="none" strike="noStrike" baseline="0" dirty="0"/>
              <a:t> </a:t>
            </a:r>
            <a:r>
              <a:rPr lang="en-US" sz="1400" b="0" i="0" u="none" strike="noStrike" baseline="0" dirty="0"/>
              <a:t>represent from the customer’s point of view an extensive under- or</a:t>
            </a:r>
            <a:r>
              <a:rPr lang="cs-CZ" sz="1400" b="0" i="0" u="none" strike="noStrike" baseline="0" dirty="0"/>
              <a:t> </a:t>
            </a:r>
            <a:r>
              <a:rPr lang="en-US" sz="1400" b="0" i="0" u="none" strike="noStrike" baseline="0" dirty="0" err="1"/>
              <a:t>overfulfilment</a:t>
            </a:r>
            <a:r>
              <a:rPr lang="en-US" sz="1400" b="0" i="0" u="none" strike="noStrike" baseline="0" dirty="0"/>
              <a:t> of their expectations. Of course, it is important from the</a:t>
            </a:r>
            <a:r>
              <a:rPr lang="cs-CZ" sz="1400" b="0" i="0" u="none" strike="noStrike" baseline="0" dirty="0"/>
              <a:t> </a:t>
            </a:r>
            <a:r>
              <a:rPr lang="en-US" sz="1400" b="0" i="0" u="none" strike="noStrike" baseline="0" dirty="0"/>
              <a:t>service provider’s perspective to obtain this information about minimum</a:t>
            </a:r>
            <a:r>
              <a:rPr lang="cs-CZ" sz="1400" b="0" i="0" u="none" strike="noStrike" baseline="0" dirty="0"/>
              <a:t> </a:t>
            </a:r>
            <a:r>
              <a:rPr lang="en-US" sz="1400" b="0" i="0" u="none" strike="noStrike" baseline="0" dirty="0"/>
              <a:t>requirements and value-adding qualities. But the everyday perception of</a:t>
            </a:r>
            <a:r>
              <a:rPr lang="cs-CZ" sz="1400" b="0" i="0" u="none" strike="noStrike" baseline="0" dirty="0"/>
              <a:t> </a:t>
            </a:r>
            <a:r>
              <a:rPr lang="en-US" sz="1400" b="0" i="0" u="none" strike="noStrike" baseline="0" dirty="0"/>
              <a:t>quality is normally not as dramatic as that reflected in the collection of</a:t>
            </a:r>
            <a:r>
              <a:rPr lang="cs-CZ" sz="1400" b="0" i="0" u="none" strike="noStrike" baseline="0" dirty="0"/>
              <a:t> </a:t>
            </a:r>
            <a:r>
              <a:rPr lang="en-US" sz="1400" b="0" i="0" u="none" strike="noStrike" baseline="0" dirty="0"/>
              <a:t>critical incidents. Therefore, </a:t>
            </a:r>
            <a:r>
              <a:rPr lang="en-US" sz="1400" b="0" i="0" u="none" strike="noStrike" baseline="0" dirty="0">
                <a:solidFill>
                  <a:schemeClr val="accent1">
                    <a:lumMod val="60000"/>
                    <a:lumOff val="40000"/>
                  </a:schemeClr>
                </a:solidFill>
              </a:rPr>
              <a:t>customers often find it rather difficult to</a:t>
            </a:r>
            <a:r>
              <a:rPr lang="cs-CZ" sz="1400" b="0" i="0" u="none" strike="noStrike" baseline="0" dirty="0">
                <a:solidFill>
                  <a:schemeClr val="accent1">
                    <a:lumMod val="60000"/>
                    <a:lumOff val="40000"/>
                  </a:schemeClr>
                </a:solidFill>
              </a:rPr>
              <a:t> </a:t>
            </a:r>
            <a:r>
              <a:rPr lang="en-US" sz="1400" b="0" i="0" u="none" strike="noStrike" baseline="0" dirty="0">
                <a:solidFill>
                  <a:schemeClr val="accent1">
                    <a:lumMod val="60000"/>
                    <a:lumOff val="40000"/>
                  </a:schemeClr>
                </a:solidFill>
              </a:rPr>
              <a:t>name a critical incident in a survey focusing on one specific (e.g. the last)</a:t>
            </a:r>
            <a:r>
              <a:rPr lang="cs-CZ" sz="1400" b="0" i="0" u="none" strike="noStrike" baseline="0" dirty="0">
                <a:solidFill>
                  <a:schemeClr val="accent1">
                    <a:lumMod val="60000"/>
                    <a:lumOff val="40000"/>
                  </a:schemeClr>
                </a:solidFill>
              </a:rPr>
              <a:t> </a:t>
            </a:r>
            <a:r>
              <a:rPr lang="en-US" sz="1400" b="0" i="0" u="none" strike="noStrike" baseline="0" dirty="0">
                <a:solidFill>
                  <a:schemeClr val="accent1">
                    <a:lumMod val="60000"/>
                    <a:lumOff val="40000"/>
                  </a:schemeClr>
                </a:solidFill>
              </a:rPr>
              <a:t>service encounter. At the same time, there are experiences of which</a:t>
            </a:r>
            <a:r>
              <a:rPr lang="cs-CZ" sz="1400" b="0" i="0" u="none" strike="noStrike" baseline="0" dirty="0">
                <a:solidFill>
                  <a:schemeClr val="accent1">
                    <a:lumMod val="60000"/>
                    <a:lumOff val="40000"/>
                  </a:schemeClr>
                </a:solidFill>
              </a:rPr>
              <a:t> </a:t>
            </a:r>
            <a:r>
              <a:rPr lang="en-US" sz="1400" b="0" i="0" u="none" strike="noStrike" baseline="0" dirty="0">
                <a:solidFill>
                  <a:schemeClr val="accent1">
                    <a:lumMod val="60000"/>
                    <a:lumOff val="40000"/>
                  </a:schemeClr>
                </a:solidFill>
              </a:rPr>
              <a:t>customers are aware and which accordingly influence their cognition</a:t>
            </a:r>
            <a:r>
              <a:rPr lang="cs-CZ" sz="1400" b="0" i="0" u="none" strike="noStrike" baseline="0" dirty="0">
                <a:solidFill>
                  <a:schemeClr val="accent1">
                    <a:lumMod val="60000"/>
                    <a:lumOff val="40000"/>
                  </a:schemeClr>
                </a:solidFill>
              </a:rPr>
              <a:t> </a:t>
            </a:r>
            <a:r>
              <a:rPr lang="en-US" sz="1400" b="0" i="0" u="none" strike="noStrike" baseline="0" dirty="0">
                <a:solidFill>
                  <a:schemeClr val="accent1">
                    <a:lumMod val="60000"/>
                    <a:lumOff val="40000"/>
                  </a:schemeClr>
                </a:solidFill>
              </a:rPr>
              <a:t>and </a:t>
            </a:r>
            <a:r>
              <a:rPr lang="en-US" sz="1400" b="0" i="0" u="none" strike="noStrike" baseline="0" dirty="0" err="1">
                <a:solidFill>
                  <a:schemeClr val="accent1">
                    <a:lumMod val="60000"/>
                    <a:lumOff val="40000"/>
                  </a:schemeClr>
                </a:solidFill>
              </a:rPr>
              <a:t>behaviour</a:t>
            </a:r>
            <a:r>
              <a:rPr lang="en-US" sz="1400" b="0" i="0" u="none" strike="noStrike" baseline="0" dirty="0">
                <a:solidFill>
                  <a:schemeClr val="accent1">
                    <a:lumMod val="60000"/>
                    <a:lumOff val="40000"/>
                  </a:schemeClr>
                </a:solidFill>
              </a:rPr>
              <a:t> but which they do not rate as exceptionally positive or</a:t>
            </a:r>
            <a:r>
              <a:rPr lang="cs-CZ" sz="1400" b="0" i="0" u="none" strike="noStrike" baseline="0" dirty="0">
                <a:solidFill>
                  <a:schemeClr val="accent1">
                    <a:lumMod val="60000"/>
                    <a:lumOff val="40000"/>
                  </a:schemeClr>
                </a:solidFill>
              </a:rPr>
              <a:t> </a:t>
            </a:r>
            <a:r>
              <a:rPr lang="en-US" sz="1400" b="0" i="0" u="none" strike="noStrike" baseline="0" dirty="0">
                <a:solidFill>
                  <a:schemeClr val="accent1">
                    <a:lumMod val="60000"/>
                    <a:lumOff val="40000"/>
                  </a:schemeClr>
                </a:solidFill>
              </a:rPr>
              <a:t>negative, and these experiences remain unconsidered. These incidents</a:t>
            </a:r>
            <a:r>
              <a:rPr lang="cs-CZ" sz="1400" b="0" i="0" u="none" strike="noStrike" baseline="0" dirty="0">
                <a:solidFill>
                  <a:schemeClr val="accent1">
                    <a:lumMod val="60000"/>
                    <a:lumOff val="40000"/>
                  </a:schemeClr>
                </a:solidFill>
              </a:rPr>
              <a:t> </a:t>
            </a:r>
            <a:r>
              <a:rPr lang="en-US" sz="1400" b="0" i="0" u="none" strike="noStrike" baseline="0" dirty="0">
                <a:solidFill>
                  <a:schemeClr val="accent1">
                    <a:lumMod val="60000"/>
                    <a:lumOff val="40000"/>
                  </a:schemeClr>
                </a:solidFill>
              </a:rPr>
              <a:t>can be characterized as “usual” or “ordinary” incidents </a:t>
            </a:r>
            <a:r>
              <a:rPr lang="en-US" sz="1400" b="0" i="0" u="none" strike="noStrike" baseline="0" dirty="0"/>
              <a:t>(</a:t>
            </a:r>
            <a:r>
              <a:rPr lang="en-US" sz="1400" b="0" i="0" u="none" strike="noStrike" baseline="0" dirty="0" err="1"/>
              <a:t>Stauss</a:t>
            </a:r>
            <a:r>
              <a:rPr lang="en-US" sz="1400" b="0" i="0" u="none" strike="noStrike" baseline="0" dirty="0"/>
              <a:t>, 1995).</a:t>
            </a:r>
            <a:r>
              <a:rPr lang="cs-CZ" sz="1400" b="0" i="0" u="none" strike="noStrike" baseline="0" dirty="0"/>
              <a:t> </a:t>
            </a:r>
            <a:r>
              <a:rPr lang="en-US" sz="1400" b="0" i="0" u="none" strike="noStrike" baseline="0" dirty="0">
                <a:solidFill>
                  <a:srgbClr val="FF0000"/>
                </a:solidFill>
              </a:rPr>
              <a:t>They are “the little things that customers may find satisfying or</a:t>
            </a:r>
            <a:r>
              <a:rPr lang="cs-CZ" sz="1400" b="0" i="0" u="none" strike="noStrike" baseline="0" dirty="0">
                <a:solidFill>
                  <a:srgbClr val="FF0000"/>
                </a:solidFill>
              </a:rPr>
              <a:t> </a:t>
            </a:r>
            <a:r>
              <a:rPr lang="en-US" sz="1400" b="0" i="0" u="none" strike="noStrike" baseline="0" dirty="0">
                <a:solidFill>
                  <a:srgbClr val="FF0000"/>
                </a:solidFill>
              </a:rPr>
              <a:t>dissatisfying during a service encounter but do not report in unaided</a:t>
            </a:r>
            <a:r>
              <a:rPr lang="cs-CZ" sz="1400" b="0" i="0" u="none" strike="noStrike" baseline="0" dirty="0">
                <a:solidFill>
                  <a:srgbClr val="FF0000"/>
                </a:solidFill>
              </a:rPr>
              <a:t> </a:t>
            </a:r>
            <a:r>
              <a:rPr lang="cs-CZ" sz="1400" b="0" i="0" u="none" strike="noStrike" baseline="0" dirty="0" err="1">
                <a:solidFill>
                  <a:srgbClr val="FF0000"/>
                </a:solidFill>
              </a:rPr>
              <a:t>responses</a:t>
            </a:r>
            <a:r>
              <a:rPr lang="cs-CZ" sz="1400" b="0" i="0" u="none" strike="noStrike" baseline="0" dirty="0">
                <a:solidFill>
                  <a:srgbClr val="FF0000"/>
                </a:solidFill>
              </a:rPr>
              <a:t> as </a:t>
            </a:r>
            <a:r>
              <a:rPr lang="cs-CZ" sz="1400" b="0" i="0" u="none" strike="noStrike" baseline="0" dirty="0" err="1">
                <a:solidFill>
                  <a:srgbClr val="FF0000"/>
                </a:solidFill>
              </a:rPr>
              <a:t>critical</a:t>
            </a:r>
            <a:r>
              <a:rPr lang="cs-CZ" sz="1400" b="0" i="0" u="none" strike="noStrike" baseline="0" dirty="0">
                <a:solidFill>
                  <a:srgbClr val="FF0000"/>
                </a:solidFill>
              </a:rPr>
              <a:t> </a:t>
            </a:r>
            <a:r>
              <a:rPr lang="cs-CZ" sz="1400" b="0" i="0" u="none" strike="noStrike" baseline="0" dirty="0" err="1">
                <a:solidFill>
                  <a:srgbClr val="FF0000"/>
                </a:solidFill>
              </a:rPr>
              <a:t>incidents</a:t>
            </a:r>
            <a:r>
              <a:rPr lang="cs-CZ" sz="1400" b="0" i="0" u="none" strike="noStrike" baseline="0" dirty="0"/>
              <a:t>” (</a:t>
            </a:r>
            <a:r>
              <a:rPr lang="cs-CZ" sz="1400" b="0" i="0" u="none" strike="noStrike" baseline="0" dirty="0" err="1"/>
              <a:t>Botschen</a:t>
            </a:r>
            <a:r>
              <a:rPr lang="cs-CZ" sz="1400" b="0" i="0" u="none" strike="noStrike" baseline="0" dirty="0"/>
              <a:t> </a:t>
            </a:r>
            <a:r>
              <a:rPr lang="cs-CZ" sz="1400" b="0" i="1" u="none" strike="noStrike" baseline="0" dirty="0"/>
              <a:t>et al</a:t>
            </a:r>
            <a:r>
              <a:rPr lang="cs-CZ" sz="1400" b="0" i="0" u="none" strike="noStrike" baseline="0" dirty="0"/>
              <a:t>., 1993, p. 10).</a:t>
            </a:r>
          </a:p>
          <a:p>
            <a:pPr algn="l"/>
            <a:endParaRPr lang="cs-CZ" sz="1400" dirty="0"/>
          </a:p>
          <a:p>
            <a:pPr algn="l"/>
            <a:r>
              <a:rPr lang="en-US" sz="1400" b="0" i="0" u="none" strike="noStrike" baseline="0" dirty="0"/>
              <a:t>(2) </a:t>
            </a:r>
            <a:r>
              <a:rPr lang="cs-CZ" sz="1400" b="0" i="0" u="none" strike="noStrike" baseline="0" dirty="0"/>
              <a:t>   </a:t>
            </a:r>
            <a:r>
              <a:rPr lang="en-US" sz="1400" b="0" i="0" u="none" strike="noStrike" baseline="0" dirty="0"/>
              <a:t>In CIT surveys all experiences reported are normally included</a:t>
            </a:r>
            <a:r>
              <a:rPr lang="cs-CZ" sz="1400" b="0" i="0" u="none" strike="noStrike" baseline="0" dirty="0"/>
              <a:t> </a:t>
            </a:r>
            <a:r>
              <a:rPr lang="en-US" sz="1400" b="0" i="0" u="none" strike="noStrike" baseline="0" dirty="0">
                <a:solidFill>
                  <a:srgbClr val="FF0000"/>
                </a:solidFill>
              </a:rPr>
              <a:t>regardless of how serious </a:t>
            </a:r>
            <a:r>
              <a:rPr lang="en-US" sz="1400" b="0" i="0" u="none" strike="noStrike" baseline="0" dirty="0"/>
              <a:t>these incidents are considered by the customer.</a:t>
            </a:r>
            <a:r>
              <a:rPr lang="cs-CZ" sz="1400" b="0" i="0" u="none" strike="noStrike" baseline="0" dirty="0"/>
              <a:t> </a:t>
            </a:r>
            <a:r>
              <a:rPr lang="en-US" sz="1400" b="0" i="0" u="none" strike="noStrike" baseline="0" dirty="0"/>
              <a:t>Thus, </a:t>
            </a:r>
            <a:r>
              <a:rPr lang="en-US" sz="1400" b="0" i="0" u="none" strike="noStrike" baseline="0" dirty="0">
                <a:solidFill>
                  <a:srgbClr val="FF0000"/>
                </a:solidFill>
              </a:rPr>
              <a:t>it remains unclear from which point customers start to view an</a:t>
            </a:r>
            <a:r>
              <a:rPr lang="cs-CZ" sz="1400" b="0" i="0" u="none" strike="noStrike" baseline="0" dirty="0">
                <a:solidFill>
                  <a:srgbClr val="FF0000"/>
                </a:solidFill>
              </a:rPr>
              <a:t> incident as a “</a:t>
            </a:r>
            <a:r>
              <a:rPr lang="cs-CZ" sz="1400" b="0" i="0" u="none" strike="noStrike" baseline="0" dirty="0" err="1">
                <a:solidFill>
                  <a:srgbClr val="FF0000"/>
                </a:solidFill>
              </a:rPr>
              <a:t>critical</a:t>
            </a:r>
            <a:r>
              <a:rPr lang="cs-CZ" sz="1400" b="0" i="0" u="none" strike="noStrike" baseline="0" dirty="0">
                <a:solidFill>
                  <a:srgbClr val="FF0000"/>
                </a:solidFill>
              </a:rPr>
              <a:t>” incident</a:t>
            </a:r>
            <a:r>
              <a:rPr lang="cs-CZ" sz="1400" b="0" i="0" u="none" strike="noStrike" baseline="0" dirty="0"/>
              <a:t>.</a:t>
            </a:r>
            <a:endParaRPr lang="cs-CZ" sz="1400" dirty="0"/>
          </a:p>
          <a:p>
            <a:pPr algn="l"/>
            <a:endParaRPr lang="cs-CZ" sz="1400" b="0" i="0" u="none" strike="noStrike" baseline="0" dirty="0"/>
          </a:p>
          <a:p>
            <a:pPr algn="l"/>
            <a:r>
              <a:rPr lang="en-US" sz="1400" b="0" i="0" u="none" strike="noStrike" baseline="0" dirty="0"/>
              <a:t>(3) </a:t>
            </a:r>
            <a:r>
              <a:rPr lang="cs-CZ" sz="1400" b="0" i="0" u="none" strike="noStrike" baseline="0" dirty="0"/>
              <a:t>   </a:t>
            </a:r>
            <a:r>
              <a:rPr lang="en-US" sz="1400" b="0" i="0" u="none" strike="noStrike" baseline="0" dirty="0"/>
              <a:t>As well as most other methods for measuring perceived service quality,</a:t>
            </a:r>
            <a:r>
              <a:rPr lang="cs-CZ" sz="1400" b="0" i="0" u="none" strike="noStrike" baseline="0" dirty="0"/>
              <a:t> </a:t>
            </a:r>
            <a:r>
              <a:rPr lang="en-US" sz="1400" b="0" i="0" u="none" strike="noStrike" baseline="0" dirty="0"/>
              <a:t>the critical incident technique </a:t>
            </a:r>
            <a:r>
              <a:rPr lang="en-US" sz="1400" b="0" i="0" u="none" strike="noStrike" baseline="0" dirty="0">
                <a:solidFill>
                  <a:srgbClr val="FF0000"/>
                </a:solidFill>
              </a:rPr>
              <a:t>does not take the process character of</a:t>
            </a:r>
            <a:r>
              <a:rPr lang="cs-CZ" sz="1400" b="0" i="0" u="none" strike="noStrike" baseline="0" dirty="0">
                <a:solidFill>
                  <a:srgbClr val="FF0000"/>
                </a:solidFill>
              </a:rPr>
              <a:t> </a:t>
            </a:r>
            <a:r>
              <a:rPr lang="en-US" sz="1400" b="0" i="0" u="none" strike="noStrike" baseline="0" dirty="0">
                <a:solidFill>
                  <a:srgbClr val="FF0000"/>
                </a:solidFill>
              </a:rPr>
              <a:t>service consumption into account</a:t>
            </a:r>
            <a:r>
              <a:rPr lang="en-US" sz="1400" b="0" i="0" u="none" strike="noStrike" baseline="0" dirty="0"/>
              <a:t>. This applies to both the collection of</a:t>
            </a:r>
            <a:r>
              <a:rPr lang="cs-CZ" sz="1400" b="0" i="0" u="none" strike="noStrike" baseline="0" dirty="0"/>
              <a:t> </a:t>
            </a:r>
            <a:r>
              <a:rPr lang="en-US" sz="1400" b="0" i="0" u="none" strike="noStrike" baseline="0" dirty="0"/>
              <a:t>incidents and to their categorization. Customers are not asked to report</a:t>
            </a:r>
            <a:r>
              <a:rPr lang="cs-CZ" sz="1400" b="0" i="0" u="none" strike="noStrike" baseline="0" dirty="0"/>
              <a:t> </a:t>
            </a:r>
            <a:r>
              <a:rPr lang="en-US" sz="1400" b="0" i="0" u="none" strike="noStrike" baseline="0" dirty="0"/>
              <a:t>critical incidents related to fractions of the process. The evaluation</a:t>
            </a:r>
            <a:r>
              <a:rPr lang="cs-CZ" sz="1400" b="0" i="0" u="none" strike="noStrike" baseline="0" dirty="0"/>
              <a:t> </a:t>
            </a:r>
            <a:r>
              <a:rPr lang="en-US" sz="1400" b="0" i="0" u="none" strike="noStrike" baseline="0" dirty="0"/>
              <a:t>normally follows according to quality dimensions or problem categories</a:t>
            </a:r>
            <a:r>
              <a:rPr lang="cs-CZ" sz="1400" b="0" i="0" u="none" strike="noStrike" baseline="0" dirty="0"/>
              <a:t> </a:t>
            </a:r>
            <a:r>
              <a:rPr lang="en-US" sz="1400" b="0" i="0" u="none" strike="noStrike" baseline="0" dirty="0"/>
              <a:t>and not according to phases of the process or contact points.</a:t>
            </a:r>
            <a:endParaRPr lang="cs-CZ" sz="1400" dirty="0"/>
          </a:p>
        </p:txBody>
      </p:sp>
    </p:spTree>
    <p:extLst>
      <p:ext uri="{BB962C8B-B14F-4D97-AF65-F5344CB8AC3E}">
        <p14:creationId xmlns:p14="http://schemas.microsoft.com/office/powerpoint/2010/main" val="4218601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3B6FC1-4E97-DF1A-ABE8-548D218F390A}"/>
              </a:ext>
            </a:extLst>
          </p:cNvPr>
          <p:cNvSpPr>
            <a:spLocks noGrp="1"/>
          </p:cNvSpPr>
          <p:nvPr>
            <p:ph type="title"/>
          </p:nvPr>
        </p:nvSpPr>
        <p:spPr/>
        <p:txBody>
          <a:bodyPr/>
          <a:lstStyle/>
          <a:p>
            <a:r>
              <a:rPr lang="cs-CZ" dirty="0" err="1"/>
              <a:t>Sequential</a:t>
            </a:r>
            <a:r>
              <a:rPr lang="cs-CZ" dirty="0"/>
              <a:t> incident </a:t>
            </a:r>
            <a:r>
              <a:rPr lang="cs-CZ" dirty="0" err="1"/>
              <a:t>technique</a:t>
            </a:r>
            <a:endParaRPr lang="cs-CZ" dirty="0"/>
          </a:p>
        </p:txBody>
      </p:sp>
      <p:sp>
        <p:nvSpPr>
          <p:cNvPr id="3" name="Zástupný obsah 2">
            <a:extLst>
              <a:ext uri="{FF2B5EF4-FFF2-40B4-BE49-F238E27FC236}">
                <a16:creationId xmlns:a16="http://schemas.microsoft.com/office/drawing/2014/main" id="{1BA46C74-58B6-54DE-55B4-BDB10E0CB681}"/>
              </a:ext>
            </a:extLst>
          </p:cNvPr>
          <p:cNvSpPr>
            <a:spLocks noGrp="1"/>
          </p:cNvSpPr>
          <p:nvPr>
            <p:ph sz="half" idx="1"/>
          </p:nvPr>
        </p:nvSpPr>
        <p:spPr>
          <a:xfrm>
            <a:off x="838199" y="1690688"/>
            <a:ext cx="7502237" cy="4802187"/>
          </a:xfrm>
        </p:spPr>
        <p:txBody>
          <a:bodyPr>
            <a:normAutofit fontScale="92500" lnSpcReduction="20000"/>
          </a:bodyPr>
          <a:lstStyle/>
          <a:p>
            <a:pPr algn="l"/>
            <a:r>
              <a:rPr lang="cs-CZ" sz="1800" b="1" i="0" u="none" strike="noStrike" baseline="0" dirty="0" err="1">
                <a:solidFill>
                  <a:srgbClr val="C00000"/>
                </a:solidFill>
                <a:latin typeface="Times New Roman" panose="02020603050405020304" pitchFamily="18" charset="0"/>
              </a:rPr>
              <a:t>visualized</a:t>
            </a:r>
            <a:r>
              <a:rPr lang="cs-CZ" sz="1800" b="1" i="0" u="none" strike="noStrike" baseline="0" dirty="0">
                <a:solidFill>
                  <a:srgbClr val="C00000"/>
                </a:solidFill>
                <a:latin typeface="Times New Roman" panose="02020603050405020304" pitchFamily="18" charset="0"/>
              </a:rPr>
              <a:t> customer </a:t>
            </a:r>
            <a:r>
              <a:rPr lang="cs-CZ" sz="1800" b="1" i="0" u="none" strike="noStrike" baseline="0" dirty="0" err="1">
                <a:solidFill>
                  <a:srgbClr val="C00000"/>
                </a:solidFill>
                <a:latin typeface="Times New Roman" panose="02020603050405020304" pitchFamily="18" charset="0"/>
              </a:rPr>
              <a:t>process</a:t>
            </a:r>
            <a:r>
              <a:rPr lang="cs-CZ" sz="1800" b="1" dirty="0">
                <a:solidFill>
                  <a:srgbClr val="C00000"/>
                </a:solidFill>
                <a:latin typeface="Times New Roman" panose="02020603050405020304" pitchFamily="18" charset="0"/>
              </a:rPr>
              <a:t> </a:t>
            </a:r>
            <a:r>
              <a:rPr lang="en-US" sz="1800" b="1" i="0" u="none" strike="noStrike" baseline="0" dirty="0">
                <a:solidFill>
                  <a:srgbClr val="C00000"/>
                </a:solidFill>
                <a:latin typeface="Times New Roman" panose="02020603050405020304" pitchFamily="18" charset="0"/>
              </a:rPr>
              <a:t>(customer path diagram</a:t>
            </a:r>
            <a:r>
              <a:rPr lang="en-US" sz="1800" b="0" i="0" u="none" strike="noStrike" baseline="0" dirty="0">
                <a:latin typeface="Times New Roman" panose="02020603050405020304" pitchFamily="18" charset="0"/>
              </a:rPr>
              <a:t>). Both positive and negative incidents can be collected.</a:t>
            </a:r>
          </a:p>
          <a:p>
            <a:pPr algn="l"/>
            <a:r>
              <a:rPr lang="en-US" sz="1800" b="0" i="0" u="none" strike="noStrike" baseline="0" dirty="0">
                <a:latin typeface="Times New Roman" panose="02020603050405020304" pitchFamily="18" charset="0"/>
              </a:rPr>
              <a:t>A slightly different approach – named </a:t>
            </a:r>
            <a:r>
              <a:rPr lang="en-US" sz="1800" b="0" i="0" u="none" strike="noStrike" baseline="0" dirty="0">
                <a:solidFill>
                  <a:srgbClr val="FF0000"/>
                </a:solidFill>
                <a:latin typeface="Times New Roman" panose="02020603050405020304" pitchFamily="18" charset="0"/>
              </a:rPr>
              <a:t>sequence-oriented problem identification</a:t>
            </a:r>
            <a:r>
              <a:rPr lang="cs-CZ" sz="1800" b="0" i="0" u="none" strike="noStrike" baseline="0" dirty="0">
                <a:solidFill>
                  <a:srgbClr val="FF0000"/>
                </a:solidFill>
                <a:latin typeface="Times New Roman" panose="02020603050405020304" pitchFamily="18" charset="0"/>
              </a:rPr>
              <a:t> </a:t>
            </a:r>
            <a:r>
              <a:rPr lang="en-US" sz="1800" b="0" i="0" u="none" strike="noStrike" baseline="0" dirty="0">
                <a:solidFill>
                  <a:srgbClr val="FF0000"/>
                </a:solidFill>
                <a:latin typeface="Times New Roman" panose="02020603050405020304" pitchFamily="18" charset="0"/>
              </a:rPr>
              <a:t>(SOPI) asks for negative incidents only</a:t>
            </a:r>
            <a:r>
              <a:rPr lang="cs-CZ" sz="1800" b="0" i="0" u="none" strike="noStrike" baseline="0" dirty="0">
                <a:latin typeface="Times New Roman" panose="02020603050405020304" pitchFamily="18" charset="0"/>
              </a:rPr>
              <a:t>.</a:t>
            </a:r>
          </a:p>
          <a:p>
            <a:pPr algn="l"/>
            <a:r>
              <a:rPr lang="en-US" sz="1800" b="0" i="0" u="none" strike="noStrike" baseline="0" dirty="0">
                <a:latin typeface="Times New Roman" panose="02020603050405020304" pitchFamily="18" charset="0"/>
              </a:rPr>
              <a:t>The application</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of this method consists of two essential steps: </a:t>
            </a:r>
            <a:endParaRPr lang="cs-CZ" sz="1800" b="0" i="0" u="none" strike="noStrike" baseline="0" dirty="0">
              <a:latin typeface="Times New Roman" panose="02020603050405020304" pitchFamily="18" charset="0"/>
            </a:endParaRPr>
          </a:p>
          <a:p>
            <a:pPr marL="800100" lvl="1" indent="-342900">
              <a:buAutoNum type="alphaLcParenR"/>
            </a:pPr>
            <a:r>
              <a:rPr lang="en-US" sz="1400" b="0" i="0" u="none" strike="noStrike" baseline="0" dirty="0">
                <a:latin typeface="Times New Roman" panose="02020603050405020304" pitchFamily="18" charset="0"/>
              </a:rPr>
              <a:t>the determination of the customer</a:t>
            </a:r>
            <a:r>
              <a:rPr lang="cs-CZ" sz="1400" b="0" i="0" u="none" strike="noStrike" baseline="0" dirty="0">
                <a:latin typeface="Times New Roman" panose="02020603050405020304" pitchFamily="18" charset="0"/>
              </a:rPr>
              <a:t> </a:t>
            </a:r>
            <a:r>
              <a:rPr lang="en-US" sz="1400" b="0" i="0" u="none" strike="noStrike" baseline="0" dirty="0">
                <a:latin typeface="Times New Roman" panose="02020603050405020304" pitchFamily="18" charset="0"/>
              </a:rPr>
              <a:t>path and </a:t>
            </a:r>
            <a:endParaRPr lang="cs-CZ" sz="1400" b="0" i="0" u="none" strike="noStrike" baseline="0" dirty="0">
              <a:latin typeface="Times New Roman" panose="02020603050405020304" pitchFamily="18" charset="0"/>
            </a:endParaRPr>
          </a:p>
          <a:p>
            <a:pPr marL="800100" lvl="1" indent="-342900">
              <a:buAutoNum type="alphaLcParenR"/>
            </a:pPr>
            <a:r>
              <a:rPr lang="en-US" sz="1400" b="0" i="0" u="none" strike="noStrike" baseline="0" dirty="0">
                <a:latin typeface="Times New Roman" panose="02020603050405020304" pitchFamily="18" charset="0"/>
              </a:rPr>
              <a:t>the collecting of incidents in interviews.</a:t>
            </a:r>
            <a:endParaRPr lang="cs-CZ" sz="1400" b="0" i="0" u="none" strike="noStrike" baseline="0" dirty="0">
              <a:latin typeface="Times New Roman" panose="02020603050405020304" pitchFamily="18" charset="0"/>
            </a:endParaRPr>
          </a:p>
          <a:p>
            <a:pPr algn="l"/>
            <a:r>
              <a:rPr lang="en-US" sz="1800" b="0" i="0" u="none" strike="noStrike" baseline="0" dirty="0">
                <a:latin typeface="Times New Roman" panose="02020603050405020304" pitchFamily="18" charset="0"/>
              </a:rPr>
              <a:t>The basis of every process</a:t>
            </a:r>
            <a:r>
              <a:rPr lang="cs-CZ" sz="1800" b="0" i="0" u="none" strike="noStrike" baseline="0" dirty="0">
                <a:latin typeface="Times New Roman" panose="02020603050405020304" pitchFamily="18" charset="0"/>
              </a:rPr>
              <a:t>-</a:t>
            </a:r>
            <a:r>
              <a:rPr lang="en-US" sz="1800" b="0" i="0" u="none" strike="noStrike" baseline="0" dirty="0">
                <a:latin typeface="Times New Roman" panose="02020603050405020304" pitchFamily="18" charset="0"/>
              </a:rPr>
              <a:t>oriented</a:t>
            </a:r>
            <a:r>
              <a:rPr lang="cs-CZ" sz="1800" dirty="0">
                <a:latin typeface="Times New Roman" panose="02020603050405020304" pitchFamily="18" charset="0"/>
              </a:rPr>
              <a:t> </a:t>
            </a:r>
            <a:r>
              <a:rPr lang="en-US" sz="1800" b="0" i="0" u="none" strike="noStrike" baseline="0" dirty="0">
                <a:latin typeface="Times New Roman" panose="02020603050405020304" pitchFamily="18" charset="0"/>
              </a:rPr>
              <a:t>quality measurement is the investigation of the customer process</a:t>
            </a:r>
            <a:r>
              <a:rPr lang="cs-CZ" sz="1800" b="0" i="0" u="none" strike="noStrike" baseline="0" dirty="0">
                <a:latin typeface="Times New Roman" panose="02020603050405020304" pitchFamily="18" charset="0"/>
              </a:rPr>
              <a:t>.</a:t>
            </a:r>
          </a:p>
          <a:p>
            <a:pPr algn="l"/>
            <a:r>
              <a:rPr lang="en-US" sz="1800" b="0" i="0" u="none" strike="noStrike" baseline="0" dirty="0">
                <a:latin typeface="Times New Roman" panose="02020603050405020304" pitchFamily="18" charset="0"/>
              </a:rPr>
              <a:t>This basic procedure can be varied slightly </a:t>
            </a:r>
            <a:r>
              <a:rPr lang="en-US" sz="1800" b="0" i="0" u="none" strike="noStrike" baseline="0" dirty="0">
                <a:highlight>
                  <a:srgbClr val="FFFF00"/>
                </a:highlight>
                <a:latin typeface="Times New Roman" panose="02020603050405020304" pitchFamily="18" charset="0"/>
              </a:rPr>
              <a:t>to gain additional insights</a:t>
            </a:r>
            <a:r>
              <a:rPr lang="en-US" sz="1800" b="0" i="0" u="none" strike="noStrike" baseline="0" dirty="0">
                <a:latin typeface="Times New Roman" panose="02020603050405020304" pitchFamily="18" charset="0"/>
              </a:rPr>
              <a:t>. It is</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particularly useful to ask the respondents after each incident reported </a:t>
            </a:r>
            <a:r>
              <a:rPr lang="en-US" sz="1800" b="0" i="0" u="none" strike="noStrike" baseline="0" dirty="0">
                <a:solidFill>
                  <a:srgbClr val="FF0000"/>
                </a:solidFill>
                <a:latin typeface="Times New Roman" panose="02020603050405020304" pitchFamily="18" charset="0"/>
              </a:rPr>
              <a:t>to</a:t>
            </a:r>
            <a:r>
              <a:rPr lang="cs-CZ" sz="1800" b="0" i="0" u="none" strike="noStrike" baseline="0" dirty="0">
                <a:solidFill>
                  <a:srgbClr val="FF0000"/>
                </a:solidFill>
                <a:latin typeface="Times New Roman" panose="02020603050405020304" pitchFamily="18" charset="0"/>
              </a:rPr>
              <a:t> </a:t>
            </a:r>
            <a:r>
              <a:rPr lang="en-US" sz="1800" b="0" i="0" u="none" strike="noStrike" baseline="0" dirty="0">
                <a:solidFill>
                  <a:srgbClr val="FF0000"/>
                </a:solidFill>
                <a:latin typeface="Times New Roman" panose="02020603050405020304" pitchFamily="18" charset="0"/>
              </a:rPr>
              <a:t>specify the degree of incident importance</a:t>
            </a:r>
            <a:r>
              <a:rPr lang="en-US" sz="1800" b="0" i="0" u="none" strike="noStrike" baseline="0" dirty="0">
                <a:latin typeface="Times New Roman" panose="02020603050405020304" pitchFamily="18" charset="0"/>
              </a:rPr>
              <a:t>. This provides the opportunity for</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specific analyses about incidents perceived as usual/not very important and</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critical/important. Also, this information on the frequency of negative incidents</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and the degree of perceived annoyance provided allows the additional</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application of the </a:t>
            </a:r>
            <a:r>
              <a:rPr lang="en-US" sz="1800" b="0" i="0" u="none" strike="noStrike" baseline="0" dirty="0">
                <a:solidFill>
                  <a:srgbClr val="00B050"/>
                </a:solidFill>
                <a:latin typeface="Times New Roman" panose="02020603050405020304" pitchFamily="18" charset="0"/>
              </a:rPr>
              <a:t>frequency relevance analysis of problems (FRAP)</a:t>
            </a:r>
            <a:r>
              <a:rPr lang="en-US" sz="1800" b="0" i="0" u="none" strike="noStrike" baseline="0" dirty="0">
                <a:latin typeface="Times New Roman" panose="02020603050405020304" pitchFamily="18" charset="0"/>
              </a:rPr>
              <a:t>.</a:t>
            </a:r>
          </a:p>
          <a:p>
            <a:pPr algn="l"/>
            <a:r>
              <a:rPr lang="en-US" sz="1800" b="0" i="0" u="none" strike="noStrike" baseline="0" dirty="0">
                <a:latin typeface="Times New Roman" panose="02020603050405020304" pitchFamily="18" charset="0"/>
              </a:rPr>
              <a:t>Usually, the FRAP is applied in an aided version. This means that a list of</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customer problems is created on the basis of interviews with customers or by</a:t>
            </a:r>
            <a:r>
              <a:rPr lang="cs-CZ" sz="1800" b="0" i="0" u="none" strike="noStrike" baseline="0" dirty="0">
                <a:latin typeface="Times New Roman" panose="02020603050405020304" pitchFamily="18" charset="0"/>
              </a:rPr>
              <a:t> </a:t>
            </a:r>
            <a:r>
              <a:rPr lang="en-US" sz="1800" b="0" i="0" u="none" strike="noStrike" baseline="0" dirty="0" err="1">
                <a:latin typeface="Times New Roman" panose="02020603050405020304" pitchFamily="18" charset="0"/>
              </a:rPr>
              <a:t>analysing</a:t>
            </a:r>
            <a:r>
              <a:rPr lang="en-US" sz="1800" b="0" i="0" u="none" strike="noStrike" baseline="0" dirty="0">
                <a:latin typeface="Times New Roman" panose="02020603050405020304" pitchFamily="18" charset="0"/>
              </a:rPr>
              <a:t> customer complaints. In a separate survey customers are asked about</a:t>
            </a:r>
            <a:r>
              <a:rPr lang="cs-CZ" sz="1800" b="0" i="0" u="none" strike="noStrike" baseline="0" dirty="0">
                <a:latin typeface="Times New Roman" panose="02020603050405020304" pitchFamily="18" charset="0"/>
              </a:rPr>
              <a:t> </a:t>
            </a:r>
            <a:r>
              <a:rPr lang="en-US" sz="1800" b="0" i="0" u="none" strike="noStrike" baseline="0" dirty="0">
                <a:latin typeface="Times New Roman" panose="02020603050405020304" pitchFamily="18" charset="0"/>
              </a:rPr>
              <a:t>the occurrence and the perceived importance of the listed problems.</a:t>
            </a:r>
            <a:endParaRPr lang="cs-CZ" dirty="0"/>
          </a:p>
        </p:txBody>
      </p:sp>
      <p:sp>
        <p:nvSpPr>
          <p:cNvPr id="4" name="Zástupný obsah 3">
            <a:extLst>
              <a:ext uri="{FF2B5EF4-FFF2-40B4-BE49-F238E27FC236}">
                <a16:creationId xmlns:a16="http://schemas.microsoft.com/office/drawing/2014/main" id="{F5409233-E42F-367A-35AC-71DE0E630E66}"/>
              </a:ext>
            </a:extLst>
          </p:cNvPr>
          <p:cNvSpPr>
            <a:spLocks noGrp="1"/>
          </p:cNvSpPr>
          <p:nvPr>
            <p:ph sz="half" idx="2"/>
          </p:nvPr>
        </p:nvSpPr>
        <p:spPr>
          <a:xfrm>
            <a:off x="8709891" y="1765240"/>
            <a:ext cx="3377154" cy="4351338"/>
          </a:xfrm>
        </p:spPr>
        <p:txBody>
          <a:bodyPr>
            <a:normAutofit fontScale="92500" lnSpcReduction="20000"/>
          </a:bodyPr>
          <a:lstStyle/>
          <a:p>
            <a:r>
              <a:rPr lang="cs-CZ" dirty="0"/>
              <a:t>Customer </a:t>
            </a:r>
            <a:r>
              <a:rPr lang="cs-CZ" dirty="0" err="1"/>
              <a:t>path</a:t>
            </a:r>
            <a:r>
              <a:rPr lang="cs-CZ" dirty="0"/>
              <a:t>:</a:t>
            </a:r>
          </a:p>
          <a:p>
            <a:pPr lvl="1"/>
            <a:r>
              <a:rPr lang="cs-CZ" dirty="0" err="1"/>
              <a:t>Service</a:t>
            </a:r>
            <a:r>
              <a:rPr lang="cs-CZ" dirty="0"/>
              <a:t> </a:t>
            </a:r>
            <a:r>
              <a:rPr lang="cs-CZ" dirty="0" err="1"/>
              <a:t>blueprinting</a:t>
            </a:r>
            <a:endParaRPr lang="cs-CZ" dirty="0"/>
          </a:p>
          <a:p>
            <a:pPr lvl="1"/>
            <a:r>
              <a:rPr lang="cs-CZ" dirty="0" err="1"/>
              <a:t>Service</a:t>
            </a:r>
            <a:r>
              <a:rPr lang="cs-CZ" dirty="0"/>
              <a:t> </a:t>
            </a:r>
            <a:r>
              <a:rPr lang="cs-CZ" dirty="0" err="1"/>
              <a:t>mapping</a:t>
            </a:r>
            <a:endParaRPr lang="cs-CZ" dirty="0"/>
          </a:p>
          <a:p>
            <a:r>
              <a:rPr lang="cs-CZ" dirty="0" err="1"/>
              <a:t>Discrete</a:t>
            </a:r>
            <a:r>
              <a:rPr lang="cs-CZ" dirty="0"/>
              <a:t> </a:t>
            </a:r>
            <a:r>
              <a:rPr lang="cs-CZ" dirty="0" err="1"/>
              <a:t>episode</a:t>
            </a:r>
            <a:endParaRPr lang="cs-CZ" dirty="0"/>
          </a:p>
        </p:txBody>
      </p:sp>
      <p:sp>
        <p:nvSpPr>
          <p:cNvPr id="6" name="TextovéPole 5">
            <a:extLst>
              <a:ext uri="{FF2B5EF4-FFF2-40B4-BE49-F238E27FC236}">
                <a16:creationId xmlns:a16="http://schemas.microsoft.com/office/drawing/2014/main" id="{13E1B5AA-F806-1E82-7967-D1CDB5570922}"/>
              </a:ext>
            </a:extLst>
          </p:cNvPr>
          <p:cNvSpPr txBox="1"/>
          <p:nvPr/>
        </p:nvSpPr>
        <p:spPr>
          <a:xfrm>
            <a:off x="5992483" y="6336594"/>
            <a:ext cx="6094562" cy="461665"/>
          </a:xfrm>
          <a:prstGeom prst="rect">
            <a:avLst/>
          </a:prstGeom>
          <a:noFill/>
        </p:spPr>
        <p:txBody>
          <a:bodyPr wrap="square">
            <a:spAutoFit/>
          </a:bodyPr>
          <a:lstStyle/>
          <a:p>
            <a:pPr algn="l"/>
            <a:r>
              <a:rPr lang="en-US" sz="1200" b="0" i="0" u="none" strike="noStrike" baseline="0" dirty="0">
                <a:latin typeface="Arial" panose="020B0604020202020204" pitchFamily="34" charset="0"/>
              </a:rPr>
              <a:t>Bernd </a:t>
            </a:r>
            <a:r>
              <a:rPr lang="en-US" sz="1200" b="0" i="0" u="none" strike="noStrike" baseline="0" dirty="0" err="1">
                <a:latin typeface="Arial" panose="020B0604020202020204" pitchFamily="34" charset="0"/>
              </a:rPr>
              <a:t>Stauss</a:t>
            </a:r>
            <a:r>
              <a:rPr lang="en-US" sz="1200" b="0" i="0" u="none" strike="noStrike" baseline="0" dirty="0">
                <a:latin typeface="Arial" panose="020B0604020202020204" pitchFamily="34" charset="0"/>
              </a:rPr>
              <a:t> Bernhard </a:t>
            </a:r>
            <a:r>
              <a:rPr lang="en-US" sz="1200" b="0" i="0" u="none" strike="noStrike" baseline="0" dirty="0" err="1">
                <a:latin typeface="Arial" panose="020B0604020202020204" pitchFamily="34" charset="0"/>
              </a:rPr>
              <a:t>Weinlich</a:t>
            </a:r>
            <a:r>
              <a:rPr lang="en-US" sz="1200" b="0" i="0" u="none" strike="noStrike" baseline="0" dirty="0">
                <a:latin typeface="Arial" panose="020B0604020202020204" pitchFamily="34" charset="0"/>
              </a:rPr>
              <a:t>, (1997),"Process-oriented measurement of service quality", European Journal of Marketing,</a:t>
            </a:r>
            <a:r>
              <a:rPr lang="cs-CZ" sz="1200" b="0" i="0" u="none" strike="noStrike" baseline="0" dirty="0">
                <a:latin typeface="Arial" panose="020B0604020202020204" pitchFamily="34" charset="0"/>
              </a:rPr>
              <a:t> </a:t>
            </a:r>
            <a:r>
              <a:rPr lang="nl-NL" sz="1200" b="0" i="0" u="none" strike="noStrike" baseline="0" dirty="0">
                <a:latin typeface="Arial" panose="020B0604020202020204" pitchFamily="34" charset="0"/>
              </a:rPr>
              <a:t>Vol. 31 Iss 1 pp. 33 - 55</a:t>
            </a:r>
            <a:endParaRPr lang="cs-CZ" sz="1200" dirty="0"/>
          </a:p>
        </p:txBody>
      </p:sp>
    </p:spTree>
    <p:extLst>
      <p:ext uri="{BB962C8B-B14F-4D97-AF65-F5344CB8AC3E}">
        <p14:creationId xmlns:p14="http://schemas.microsoft.com/office/powerpoint/2010/main" val="2246855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1C4DCAA5-F8CB-9AF2-B420-8DA6B154621D}"/>
              </a:ext>
            </a:extLst>
          </p:cNvPr>
          <p:cNvSpPr>
            <a:spLocks noGrp="1" noChangeArrowheads="1"/>
          </p:cNvSpPr>
          <p:nvPr>
            <p:ph type="body" idx="1"/>
          </p:nvPr>
        </p:nvSpPr>
        <p:spPr>
          <a:xfrm>
            <a:off x="399604" y="1130893"/>
            <a:ext cx="6606309" cy="3208193"/>
          </a:xfrm>
          <a:noFill/>
        </p:spPr>
        <p:txBody>
          <a:bodyPr vert="horz" lIns="92075" tIns="46038" rIns="92075" bIns="46038" rtlCol="0">
            <a:normAutofit fontScale="70000" lnSpcReduction="20000"/>
          </a:bodyPr>
          <a:lstStyle/>
          <a:p>
            <a:pPr eaLnBrk="1" hangingPunct="1">
              <a:spcBef>
                <a:spcPct val="50000"/>
              </a:spcBef>
              <a:buFont typeface="Wingdings" panose="05000000000000000000" pitchFamily="2" charset="2"/>
              <a:buChar char="Ø"/>
            </a:pPr>
            <a:r>
              <a:rPr lang="en-US" altLang="cs-CZ" sz="2200" dirty="0"/>
              <a:t>Impressions about service quality are determined by both the outcome and the process (because customers are a part of service delivery)</a:t>
            </a:r>
          </a:p>
          <a:p>
            <a:pPr eaLnBrk="1" hangingPunct="1">
              <a:spcBef>
                <a:spcPct val="50000"/>
              </a:spcBef>
              <a:buFont typeface="Wingdings" panose="05000000000000000000" pitchFamily="2" charset="2"/>
              <a:buChar char="Ø"/>
            </a:pPr>
            <a:r>
              <a:rPr lang="en-US" altLang="cs-CZ" sz="2200" dirty="0"/>
              <a:t>Walk through audit is a customer-focused survey to find the areas for improvement</a:t>
            </a:r>
          </a:p>
          <a:p>
            <a:pPr lvl="1" eaLnBrk="1" hangingPunct="1">
              <a:spcBef>
                <a:spcPct val="50000"/>
              </a:spcBef>
              <a:buFont typeface="Wingdings" panose="05000000000000000000" pitchFamily="2" charset="2"/>
              <a:buChar char="Ø"/>
            </a:pPr>
            <a:r>
              <a:rPr lang="en-US" altLang="cs-CZ" sz="1800" dirty="0"/>
              <a:t>Entire customer experience is traced from beginning to end, and a </a:t>
            </a:r>
            <a:r>
              <a:rPr lang="en-US" altLang="cs-CZ" sz="1800" dirty="0">
                <a:solidFill>
                  <a:srgbClr val="C00000"/>
                </a:solidFill>
              </a:rPr>
              <a:t>flow chart </a:t>
            </a:r>
            <a:r>
              <a:rPr lang="en-US" altLang="cs-CZ" sz="1800" dirty="0"/>
              <a:t>of customer interaction with service system is made</a:t>
            </a:r>
          </a:p>
          <a:p>
            <a:pPr lvl="1" eaLnBrk="1" hangingPunct="1">
              <a:spcBef>
                <a:spcPct val="50000"/>
              </a:spcBef>
              <a:buFont typeface="Wingdings" panose="05000000000000000000" pitchFamily="2" charset="2"/>
              <a:buChar char="Ø"/>
            </a:pPr>
            <a:r>
              <a:rPr lang="en-US" altLang="cs-CZ" sz="1800" dirty="0"/>
              <a:t>Customer is asked for his/her impressions on each of these interactions</a:t>
            </a:r>
            <a:endParaRPr lang="cs-CZ" altLang="cs-CZ" sz="1800" dirty="0"/>
          </a:p>
          <a:p>
            <a:pPr lvl="1" eaLnBrk="1" hangingPunct="1">
              <a:spcBef>
                <a:spcPct val="50000"/>
              </a:spcBef>
              <a:buFont typeface="Wingdings" panose="05000000000000000000" pitchFamily="2" charset="2"/>
              <a:buChar char="Ø"/>
            </a:pPr>
            <a:r>
              <a:rPr lang="cs-CZ" altLang="cs-CZ" sz="1800" dirty="0" err="1"/>
              <a:t>Managers</a:t>
            </a:r>
            <a:r>
              <a:rPr lang="cs-CZ" altLang="cs-CZ" sz="1800" dirty="0"/>
              <a:t> and </a:t>
            </a:r>
            <a:r>
              <a:rPr lang="cs-CZ" altLang="cs-CZ" sz="1800" dirty="0" err="1"/>
              <a:t>employees</a:t>
            </a:r>
            <a:r>
              <a:rPr lang="cs-CZ" altLang="cs-CZ" sz="1800" dirty="0"/>
              <a:t> </a:t>
            </a:r>
            <a:r>
              <a:rPr lang="cs-CZ" altLang="cs-CZ" sz="1800" dirty="0" err="1"/>
              <a:t>also</a:t>
            </a:r>
            <a:r>
              <a:rPr lang="cs-CZ" altLang="cs-CZ" sz="1800" dirty="0"/>
              <a:t> „</a:t>
            </a:r>
            <a:r>
              <a:rPr lang="cs-CZ" altLang="cs-CZ" sz="1800" dirty="0" err="1"/>
              <a:t>walk-through</a:t>
            </a:r>
            <a:r>
              <a:rPr lang="cs-CZ" altLang="cs-CZ" sz="1800" dirty="0"/>
              <a:t>“</a:t>
            </a:r>
            <a:endParaRPr lang="en-US" altLang="cs-CZ" sz="1800" dirty="0"/>
          </a:p>
          <a:p>
            <a:pPr eaLnBrk="1" hangingPunct="1">
              <a:spcBef>
                <a:spcPct val="50000"/>
              </a:spcBef>
              <a:buFont typeface="Wingdings" panose="05000000000000000000" pitchFamily="2" charset="2"/>
              <a:buChar char="Ø"/>
            </a:pPr>
            <a:r>
              <a:rPr lang="en-US" altLang="cs-CZ" sz="2200" dirty="0"/>
              <a:t>Customers can provide a</a:t>
            </a:r>
            <a:r>
              <a:rPr lang="cs-CZ" altLang="cs-CZ" sz="2200" dirty="0"/>
              <a:t> </a:t>
            </a:r>
            <a:r>
              <a:rPr lang="en-US" altLang="cs-CZ" sz="2200" dirty="0"/>
              <a:t>new perspective to service – they can notice things easily as they are new in the system</a:t>
            </a:r>
          </a:p>
          <a:p>
            <a:pPr eaLnBrk="1" hangingPunct="1">
              <a:spcBef>
                <a:spcPct val="50000"/>
              </a:spcBef>
              <a:buFont typeface="Wingdings" panose="05000000000000000000" pitchFamily="2" charset="2"/>
              <a:buChar char="Ø"/>
            </a:pPr>
            <a:r>
              <a:rPr lang="en-US" altLang="cs-CZ" sz="2200" dirty="0"/>
              <a:t>Service managers and employees can get de-sensitize to their surroundings and also may not notice marginal decreases in service levels.</a:t>
            </a:r>
          </a:p>
        </p:txBody>
      </p:sp>
      <p:sp>
        <p:nvSpPr>
          <p:cNvPr id="62468" name="Rectangle 4">
            <a:extLst>
              <a:ext uri="{FF2B5EF4-FFF2-40B4-BE49-F238E27FC236}">
                <a16:creationId xmlns:a16="http://schemas.microsoft.com/office/drawing/2014/main" id="{5830E978-F3EE-CF1C-F0E9-54819B1F382A}"/>
              </a:ext>
            </a:extLst>
          </p:cNvPr>
          <p:cNvSpPr>
            <a:spLocks noGrp="1" noChangeArrowheads="1"/>
          </p:cNvSpPr>
          <p:nvPr>
            <p:ph type="title"/>
          </p:nvPr>
        </p:nvSpPr>
        <p:spPr/>
        <p:txBody>
          <a:bodyPr/>
          <a:lstStyle/>
          <a:p>
            <a:pPr eaLnBrk="1" hangingPunct="1">
              <a:defRPr/>
            </a:pPr>
            <a:r>
              <a:rPr lang="en-US" dirty="0"/>
              <a:t>Walk-Through-Audit</a:t>
            </a:r>
            <a:br>
              <a:rPr lang="en-US" dirty="0"/>
            </a:br>
            <a:endParaRPr lang="en-US" dirty="0"/>
          </a:p>
        </p:txBody>
      </p:sp>
      <p:pic>
        <p:nvPicPr>
          <p:cNvPr id="3" name="Obrázek 2">
            <a:extLst>
              <a:ext uri="{FF2B5EF4-FFF2-40B4-BE49-F238E27FC236}">
                <a16:creationId xmlns:a16="http://schemas.microsoft.com/office/drawing/2014/main" id="{057035CA-B5A9-A91B-BD05-57ABB2E7BC0D}"/>
              </a:ext>
            </a:extLst>
          </p:cNvPr>
          <p:cNvPicPr>
            <a:picLocks noChangeAspect="1"/>
          </p:cNvPicPr>
          <p:nvPr/>
        </p:nvPicPr>
        <p:blipFill rotWithShape="1">
          <a:blip r:embed="rId3"/>
          <a:srcRect l="46061" t="20606" r="15000" b="5324"/>
          <a:stretch/>
        </p:blipFill>
        <p:spPr>
          <a:xfrm>
            <a:off x="7222837" y="480291"/>
            <a:ext cx="4747492" cy="5384511"/>
          </a:xfrm>
          <a:prstGeom prst="rect">
            <a:avLst/>
          </a:prstGeom>
        </p:spPr>
      </p:pic>
      <p:sp>
        <p:nvSpPr>
          <p:cNvPr id="5" name="TextovéPole 4">
            <a:extLst>
              <a:ext uri="{FF2B5EF4-FFF2-40B4-BE49-F238E27FC236}">
                <a16:creationId xmlns:a16="http://schemas.microsoft.com/office/drawing/2014/main" id="{50C2CE08-6E5F-C6C2-1BFE-5A764E61D1AA}"/>
              </a:ext>
            </a:extLst>
          </p:cNvPr>
          <p:cNvSpPr txBox="1"/>
          <p:nvPr/>
        </p:nvSpPr>
        <p:spPr>
          <a:xfrm>
            <a:off x="7729268" y="6123543"/>
            <a:ext cx="4088921" cy="369332"/>
          </a:xfrm>
          <a:prstGeom prst="rect">
            <a:avLst/>
          </a:prstGeom>
          <a:noFill/>
        </p:spPr>
        <p:txBody>
          <a:bodyPr wrap="square">
            <a:spAutoFit/>
          </a:bodyPr>
          <a:lstStyle/>
          <a:p>
            <a:r>
              <a:rPr lang="en-US" sz="900" dirty="0"/>
              <a:t>Rowley, J. (1999). Measuring total customer experience in museums.</a:t>
            </a:r>
            <a:endParaRPr lang="cs-CZ" sz="900" dirty="0"/>
          </a:p>
          <a:p>
            <a:r>
              <a:rPr lang="en-US" sz="900" dirty="0"/>
              <a:t> International journal of contemporary Hospitality management, 11(6), 303-308.</a:t>
            </a:r>
            <a:endParaRPr lang="cs-CZ" sz="900" dirty="0"/>
          </a:p>
        </p:txBody>
      </p:sp>
      <p:pic>
        <p:nvPicPr>
          <p:cNvPr id="7" name="Obrázek 6">
            <a:extLst>
              <a:ext uri="{FF2B5EF4-FFF2-40B4-BE49-F238E27FC236}">
                <a16:creationId xmlns:a16="http://schemas.microsoft.com/office/drawing/2014/main" id="{7582EDDC-BCD4-8458-4F75-50F5D397AB5D}"/>
              </a:ext>
            </a:extLst>
          </p:cNvPr>
          <p:cNvPicPr>
            <a:picLocks noChangeAspect="1"/>
          </p:cNvPicPr>
          <p:nvPr/>
        </p:nvPicPr>
        <p:blipFill rotWithShape="1">
          <a:blip r:embed="rId4"/>
          <a:srcRect l="17901" t="35723" r="34906" b="17497"/>
          <a:stretch/>
        </p:blipFill>
        <p:spPr>
          <a:xfrm>
            <a:off x="474453" y="3968152"/>
            <a:ext cx="6314537" cy="266904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err="1">
                <a:latin typeface="Calibri (Body)"/>
              </a:rPr>
              <a:t>Quality</a:t>
            </a:r>
            <a:r>
              <a:rPr lang="cs-CZ" b="1" dirty="0">
                <a:latin typeface="Calibri (Body)"/>
              </a:rPr>
              <a:t> </a:t>
            </a:r>
            <a:r>
              <a:rPr lang="cs-CZ" b="1" dirty="0" err="1">
                <a:latin typeface="Calibri (Body)"/>
              </a:rPr>
              <a:t>concept</a:t>
            </a:r>
            <a:endParaRPr lang="en-US" b="1" dirty="0">
              <a:latin typeface="Calibri (Body)"/>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cs-CZ" sz="2600" dirty="0">
                <a:latin typeface="Calibri (Body)"/>
              </a:rPr>
              <a:t> </a:t>
            </a:r>
            <a:r>
              <a:rPr lang="en-GB" sz="2600" dirty="0">
                <a:latin typeface="Calibri (Body)"/>
              </a:rPr>
              <a:t>“although we cannot define quality, we know what quality is” (</a:t>
            </a:r>
            <a:r>
              <a:rPr lang="en-GB" sz="2600" dirty="0" err="1">
                <a:latin typeface="Calibri (Body)"/>
              </a:rPr>
              <a:t>Pirsig</a:t>
            </a:r>
            <a:r>
              <a:rPr lang="en-GB" sz="2600" dirty="0">
                <a:latin typeface="Calibri (Body)"/>
              </a:rPr>
              <a:t>, 1987)</a:t>
            </a:r>
          </a:p>
          <a:p>
            <a:pPr>
              <a:buFont typeface="Wingdings" panose="05000000000000000000" pitchFamily="2" charset="2"/>
              <a:buChar char="q"/>
            </a:pPr>
            <a:r>
              <a:rPr lang="cs-CZ" sz="2600" dirty="0">
                <a:latin typeface="Calibri (Body)"/>
              </a:rPr>
              <a:t> </a:t>
            </a:r>
            <a:r>
              <a:rPr lang="en-GB" sz="2600" dirty="0">
                <a:latin typeface="Calibri (Body)"/>
              </a:rPr>
              <a:t>“quality is fitness for use, the extent to which the product successfully serves the purpose of the user during usage” (</a:t>
            </a:r>
            <a:r>
              <a:rPr lang="en-GB" sz="2600" dirty="0" err="1">
                <a:latin typeface="Calibri (Body)"/>
              </a:rPr>
              <a:t>Juran</a:t>
            </a:r>
            <a:r>
              <a:rPr lang="en-GB" sz="2600" dirty="0">
                <a:latin typeface="Calibri (Body)"/>
              </a:rPr>
              <a:t>, 1974)</a:t>
            </a:r>
          </a:p>
          <a:p>
            <a:pPr>
              <a:buFont typeface="Wingdings" panose="05000000000000000000" pitchFamily="2" charset="2"/>
              <a:buChar char="q"/>
            </a:pPr>
            <a:r>
              <a:rPr lang="cs-CZ" sz="2600" dirty="0">
                <a:latin typeface="Calibri (Body)"/>
              </a:rPr>
              <a:t> </a:t>
            </a:r>
            <a:r>
              <a:rPr lang="en-GB" sz="2600" dirty="0">
                <a:latin typeface="Calibri (Body)"/>
              </a:rPr>
              <a:t>“quality is zero defects - doing it right the first time”, </a:t>
            </a:r>
            <a:r>
              <a:rPr lang="en-GB" sz="2600" dirty="0" err="1">
                <a:latin typeface="Calibri (Body)"/>
              </a:rPr>
              <a:t>Parasuraman</a:t>
            </a:r>
            <a:r>
              <a:rPr lang="en-GB" sz="2600" dirty="0">
                <a:latin typeface="Calibri (Body)"/>
              </a:rPr>
              <a:t>, </a:t>
            </a:r>
            <a:r>
              <a:rPr lang="en-GB" sz="2600" dirty="0" err="1">
                <a:latin typeface="Calibri (Body)"/>
              </a:rPr>
              <a:t>Zeithaml</a:t>
            </a:r>
            <a:r>
              <a:rPr lang="en-GB" sz="2600" dirty="0">
                <a:latin typeface="Calibri (Body)"/>
              </a:rPr>
              <a:t> and Berry, 1985)</a:t>
            </a:r>
          </a:p>
          <a:p>
            <a:pPr>
              <a:buFont typeface="Wingdings" panose="05000000000000000000" pitchFamily="2" charset="2"/>
              <a:buChar char="q"/>
            </a:pPr>
            <a:r>
              <a:rPr lang="cs-CZ" sz="2600" dirty="0">
                <a:latin typeface="Calibri (Body)"/>
              </a:rPr>
              <a:t> </a:t>
            </a:r>
            <a:r>
              <a:rPr lang="en-GB" sz="2600" dirty="0">
                <a:latin typeface="Calibri (Body)"/>
              </a:rPr>
              <a:t>“quality is exceeding what customers expect from the service”, </a:t>
            </a:r>
            <a:r>
              <a:rPr lang="en-GB" sz="2600" dirty="0" err="1">
                <a:latin typeface="Calibri (Body)"/>
              </a:rPr>
              <a:t>Zeithaml</a:t>
            </a:r>
            <a:r>
              <a:rPr lang="en-GB" sz="2600" dirty="0">
                <a:latin typeface="Calibri (Body)"/>
              </a:rPr>
              <a:t>, </a:t>
            </a:r>
            <a:r>
              <a:rPr lang="en-GB" sz="2600" dirty="0" err="1">
                <a:latin typeface="Calibri (Body)"/>
              </a:rPr>
              <a:t>Parasuraman</a:t>
            </a:r>
            <a:r>
              <a:rPr lang="en-GB" sz="2600" dirty="0">
                <a:latin typeface="Calibri (Body)"/>
              </a:rPr>
              <a:t> and Berry, 1990)</a:t>
            </a:r>
          </a:p>
          <a:p>
            <a:endParaRPr lang="en-US" dirty="0">
              <a:latin typeface="Calibri (Body)"/>
            </a:endParaRPr>
          </a:p>
        </p:txBody>
      </p:sp>
    </p:spTree>
    <p:extLst>
      <p:ext uri="{BB962C8B-B14F-4D97-AF65-F5344CB8AC3E}">
        <p14:creationId xmlns:p14="http://schemas.microsoft.com/office/powerpoint/2010/main" val="1375108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a:extLst>
              <a:ext uri="{FF2B5EF4-FFF2-40B4-BE49-F238E27FC236}">
                <a16:creationId xmlns:a16="http://schemas.microsoft.com/office/drawing/2014/main" id="{3F445DF7-F52B-21D3-2BEF-6E147B3A2A73}"/>
              </a:ext>
            </a:extLst>
          </p:cNvPr>
          <p:cNvSpPr>
            <a:spLocks noGrp="1"/>
          </p:cNvSpPr>
          <p:nvPr>
            <p:ph type="title"/>
          </p:nvPr>
        </p:nvSpPr>
        <p:spPr/>
        <p:txBody>
          <a:bodyPr>
            <a:normAutofit/>
          </a:bodyPr>
          <a:lstStyle/>
          <a:p>
            <a:r>
              <a:rPr lang="cs-CZ" sz="3600" dirty="0" err="1"/>
              <a:t>Quality</a:t>
            </a:r>
            <a:r>
              <a:rPr lang="cs-CZ" sz="3600" dirty="0"/>
              <a:t> and…………</a:t>
            </a:r>
            <a:r>
              <a:rPr lang="cs-CZ" sz="3600" dirty="0" err="1"/>
              <a:t>satisfaction</a:t>
            </a:r>
            <a:r>
              <a:rPr lang="cs-CZ" sz="3600" dirty="0"/>
              <a:t> …and …</a:t>
            </a:r>
            <a:r>
              <a:rPr lang="cs-CZ" sz="3600" dirty="0" err="1"/>
              <a:t>consequencies</a:t>
            </a:r>
            <a:endParaRPr lang="cs-CZ" sz="3600" dirty="0"/>
          </a:p>
        </p:txBody>
      </p:sp>
      <p:sp>
        <p:nvSpPr>
          <p:cNvPr id="7" name="Zástupný obsah 6">
            <a:extLst>
              <a:ext uri="{FF2B5EF4-FFF2-40B4-BE49-F238E27FC236}">
                <a16:creationId xmlns:a16="http://schemas.microsoft.com/office/drawing/2014/main" id="{AB7B9DF0-9A3F-C9B8-00A5-75A21CBE400F}"/>
              </a:ext>
            </a:extLst>
          </p:cNvPr>
          <p:cNvSpPr>
            <a:spLocks noGrp="1"/>
          </p:cNvSpPr>
          <p:nvPr>
            <p:ph idx="1"/>
          </p:nvPr>
        </p:nvSpPr>
        <p:spPr>
          <a:xfrm>
            <a:off x="9735126" y="1825625"/>
            <a:ext cx="1832897" cy="4351338"/>
          </a:xfrm>
        </p:spPr>
        <p:txBody>
          <a:bodyPr>
            <a:normAutofit/>
          </a:bodyPr>
          <a:lstStyle/>
          <a:p>
            <a:r>
              <a:rPr lang="en-US" sz="1400" b="0" i="0" dirty="0">
                <a:solidFill>
                  <a:srgbClr val="222222"/>
                </a:solidFill>
                <a:effectLst/>
                <a:latin typeface="Arial" panose="020B0604020202020204" pitchFamily="34" charset="0"/>
              </a:rPr>
              <a:t>Oliver, R. L. (2006). Customer satisfaction research. </a:t>
            </a:r>
            <a:r>
              <a:rPr lang="en-US" sz="1400" b="0" i="1" dirty="0">
                <a:solidFill>
                  <a:srgbClr val="222222"/>
                </a:solidFill>
                <a:effectLst/>
                <a:latin typeface="Arial" panose="020B0604020202020204" pitchFamily="34" charset="0"/>
              </a:rPr>
              <a:t>The handbook of marketing research: Uses, misuses, and future advances</a:t>
            </a:r>
            <a:r>
              <a:rPr lang="en-US" sz="1400" b="0" i="0" dirty="0">
                <a:solidFill>
                  <a:srgbClr val="222222"/>
                </a:solidFill>
                <a:effectLst/>
                <a:latin typeface="Arial" panose="020B0604020202020204" pitchFamily="34" charset="0"/>
              </a:rPr>
              <a:t>, </a:t>
            </a:r>
            <a:r>
              <a:rPr lang="en-US" sz="1400" b="0" i="1" dirty="0">
                <a:solidFill>
                  <a:srgbClr val="222222"/>
                </a:solidFill>
                <a:effectLst/>
                <a:latin typeface="Arial" panose="020B0604020202020204" pitchFamily="34" charset="0"/>
              </a:rPr>
              <a:t>1</a:t>
            </a:r>
            <a:r>
              <a:rPr lang="en-US" sz="1400" b="0" i="0" dirty="0">
                <a:solidFill>
                  <a:srgbClr val="222222"/>
                </a:solidFill>
                <a:effectLst/>
                <a:latin typeface="Arial" panose="020B0604020202020204" pitchFamily="34" charset="0"/>
              </a:rPr>
              <a:t>, 569-587.</a:t>
            </a:r>
            <a:endParaRPr lang="cs-CZ" sz="1400" dirty="0"/>
          </a:p>
        </p:txBody>
      </p:sp>
      <p:pic>
        <p:nvPicPr>
          <p:cNvPr id="11" name="Obrázek 10">
            <a:extLst>
              <a:ext uri="{FF2B5EF4-FFF2-40B4-BE49-F238E27FC236}">
                <a16:creationId xmlns:a16="http://schemas.microsoft.com/office/drawing/2014/main" id="{D6CD3634-4513-8827-EDCF-A22632601115}"/>
              </a:ext>
            </a:extLst>
          </p:cNvPr>
          <p:cNvPicPr>
            <a:picLocks noChangeAspect="1"/>
          </p:cNvPicPr>
          <p:nvPr/>
        </p:nvPicPr>
        <p:blipFill rotWithShape="1">
          <a:blip r:embed="rId2"/>
          <a:srcRect t="8450"/>
          <a:stretch/>
        </p:blipFill>
        <p:spPr>
          <a:xfrm>
            <a:off x="923636" y="2160010"/>
            <a:ext cx="8072581" cy="4273455"/>
          </a:xfrm>
          <a:prstGeom prst="rect">
            <a:avLst/>
          </a:prstGeom>
        </p:spPr>
      </p:pic>
    </p:spTree>
    <p:extLst>
      <p:ext uri="{BB962C8B-B14F-4D97-AF65-F5344CB8AC3E}">
        <p14:creationId xmlns:p14="http://schemas.microsoft.com/office/powerpoint/2010/main" val="395914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89F6-AA5B-4992-E7BB-C05BED31631F}"/>
              </a:ext>
            </a:extLst>
          </p:cNvPr>
          <p:cNvSpPr>
            <a:spLocks noGrp="1"/>
          </p:cNvSpPr>
          <p:nvPr>
            <p:ph type="title"/>
          </p:nvPr>
        </p:nvSpPr>
        <p:spPr/>
        <p:txBody>
          <a:bodyPr/>
          <a:lstStyle/>
          <a:p>
            <a:pPr>
              <a:defRPr/>
            </a:pPr>
            <a:r>
              <a:rPr lang="en-US" dirty="0"/>
              <a:t>Cost of Quality</a:t>
            </a:r>
          </a:p>
        </p:txBody>
      </p:sp>
      <p:sp>
        <p:nvSpPr>
          <p:cNvPr id="25603" name="Content Placeholder 2">
            <a:extLst>
              <a:ext uri="{FF2B5EF4-FFF2-40B4-BE49-F238E27FC236}">
                <a16:creationId xmlns:a16="http://schemas.microsoft.com/office/drawing/2014/main" id="{71521D28-FFA2-F22D-7564-D887DCE31D77}"/>
              </a:ext>
            </a:extLst>
          </p:cNvPr>
          <p:cNvSpPr>
            <a:spLocks noGrp="1"/>
          </p:cNvSpPr>
          <p:nvPr>
            <p:ph idx="1"/>
          </p:nvPr>
        </p:nvSpPr>
        <p:spPr/>
        <p:txBody>
          <a:bodyPr>
            <a:normAutofit/>
          </a:bodyPr>
          <a:lstStyle/>
          <a:p>
            <a:pPr>
              <a:buFont typeface="Wingdings" panose="05000000000000000000" pitchFamily="2" charset="2"/>
              <a:buChar char="Ø"/>
            </a:pPr>
            <a:r>
              <a:rPr lang="en-US" altLang="cs-CZ" sz="2000" dirty="0"/>
              <a:t>Products can be returned or exchanged if faulty; but what recourse does customer have to </a:t>
            </a:r>
            <a:r>
              <a:rPr lang="en-US" altLang="cs-CZ" sz="2000" dirty="0">
                <a:solidFill>
                  <a:srgbClr val="00B050"/>
                </a:solidFill>
              </a:rPr>
              <a:t>faulty services</a:t>
            </a:r>
            <a:r>
              <a:rPr lang="en-US" altLang="cs-CZ" sz="2000" dirty="0"/>
              <a:t>?</a:t>
            </a:r>
          </a:p>
          <a:p>
            <a:pPr lvl="1">
              <a:buFont typeface="Wingdings" panose="05000000000000000000" pitchFamily="2" charset="2"/>
              <a:buChar char="ü"/>
            </a:pPr>
            <a:r>
              <a:rPr lang="en-US" altLang="cs-CZ" sz="1600" dirty="0">
                <a:solidFill>
                  <a:srgbClr val="FF0000"/>
                </a:solidFill>
              </a:rPr>
              <a:t>Legal recourse</a:t>
            </a:r>
            <a:r>
              <a:rPr lang="cs-CZ" altLang="cs-CZ" sz="1600" dirty="0"/>
              <a:t>, </a:t>
            </a:r>
            <a:r>
              <a:rPr lang="cs-CZ" altLang="cs-CZ" sz="1600" dirty="0" err="1"/>
              <a:t>claims</a:t>
            </a:r>
            <a:r>
              <a:rPr lang="cs-CZ" altLang="cs-CZ" sz="1600" dirty="0"/>
              <a:t>, </a:t>
            </a:r>
            <a:r>
              <a:rPr lang="cs-CZ" altLang="cs-CZ" sz="1600" dirty="0" err="1"/>
              <a:t>complaints</a:t>
            </a:r>
            <a:r>
              <a:rPr lang="cs-CZ" altLang="cs-CZ" sz="1600" dirty="0"/>
              <a:t>, </a:t>
            </a:r>
            <a:r>
              <a:rPr lang="cs-CZ" altLang="cs-CZ" sz="1600" dirty="0" err="1"/>
              <a:t>word</a:t>
            </a:r>
            <a:r>
              <a:rPr lang="cs-CZ" altLang="cs-CZ" sz="1600" dirty="0"/>
              <a:t>-of </a:t>
            </a:r>
            <a:r>
              <a:rPr lang="cs-CZ" altLang="cs-CZ" sz="1600" dirty="0" err="1"/>
              <a:t>mouth</a:t>
            </a:r>
            <a:endParaRPr lang="cs-CZ" altLang="cs-CZ" sz="1600" dirty="0"/>
          </a:p>
          <a:p>
            <a:pPr>
              <a:buFont typeface="Wingdings" panose="05000000000000000000" pitchFamily="2" charset="2"/>
              <a:buChar char="ü"/>
            </a:pPr>
            <a:r>
              <a:rPr lang="en-US" altLang="cs-CZ" sz="2400" dirty="0"/>
              <a:t>Prevention cost</a:t>
            </a:r>
          </a:p>
          <a:p>
            <a:pPr lvl="1">
              <a:buFont typeface="Wingdings" panose="05000000000000000000" pitchFamily="2" charset="2"/>
              <a:buChar char="ü"/>
            </a:pPr>
            <a:r>
              <a:rPr lang="en-US" altLang="cs-CZ" sz="1600" dirty="0"/>
              <a:t>Costs associated with activities that keep failure from happening and minimize detection cost</a:t>
            </a:r>
          </a:p>
          <a:p>
            <a:pPr>
              <a:buFont typeface="Wingdings" panose="05000000000000000000" pitchFamily="2" charset="2"/>
              <a:buChar char="Ø"/>
            </a:pPr>
            <a:r>
              <a:rPr lang="en-US" altLang="cs-CZ" sz="2000" dirty="0"/>
              <a:t>Detection cost</a:t>
            </a:r>
          </a:p>
          <a:p>
            <a:pPr lvl="1">
              <a:buFont typeface="Wingdings" panose="05000000000000000000" pitchFamily="2" charset="2"/>
              <a:buChar char="ü"/>
            </a:pPr>
            <a:r>
              <a:rPr lang="en-US" altLang="cs-CZ" sz="1600" dirty="0"/>
              <a:t>Costs incurred to ascertain the condition of a service to determine whether it conforms to safety standards</a:t>
            </a:r>
          </a:p>
          <a:p>
            <a:pPr>
              <a:buFont typeface="Wingdings" panose="05000000000000000000" pitchFamily="2" charset="2"/>
              <a:buChar char="Ø"/>
            </a:pPr>
            <a:r>
              <a:rPr lang="en-US" altLang="cs-CZ" sz="2000" dirty="0"/>
              <a:t>Internal failure</a:t>
            </a:r>
          </a:p>
          <a:p>
            <a:pPr lvl="1">
              <a:buFont typeface="Wingdings" panose="05000000000000000000" pitchFamily="2" charset="2"/>
              <a:buChar char="ü"/>
            </a:pPr>
            <a:r>
              <a:rPr lang="en-US" altLang="cs-CZ" sz="1600" dirty="0"/>
              <a:t>Costs incurred to correct nonconforming work prior to delivery to the customer</a:t>
            </a:r>
          </a:p>
          <a:p>
            <a:pPr>
              <a:buFont typeface="Wingdings" panose="05000000000000000000" pitchFamily="2" charset="2"/>
              <a:buChar char="Ø"/>
            </a:pPr>
            <a:r>
              <a:rPr lang="en-US" altLang="cs-CZ" sz="2000" dirty="0"/>
              <a:t>External failure</a:t>
            </a:r>
          </a:p>
          <a:p>
            <a:pPr lvl="1">
              <a:buFont typeface="Wingdings" panose="05000000000000000000" pitchFamily="2" charset="2"/>
              <a:buChar char="ü"/>
            </a:pPr>
            <a:r>
              <a:rPr lang="en-US" altLang="cs-CZ" sz="1600" dirty="0"/>
              <a:t>Costs incurred to correct nonconforming work after delivery to customer or to correct work that did not satisfy a customer’s special needs</a:t>
            </a:r>
          </a:p>
          <a:p>
            <a:pPr>
              <a:buFont typeface="Wingdings" panose="05000000000000000000" pitchFamily="2" charset="2"/>
              <a:buChar char="Ø"/>
            </a:pPr>
            <a:r>
              <a:rPr lang="en-US" altLang="cs-CZ" sz="2000" dirty="0"/>
              <a:t>$1 in invested in prevention = $100 in detection = $10,000 in failure cost (</a:t>
            </a:r>
            <a:r>
              <a:rPr lang="en-US" altLang="cs-CZ" sz="2000" dirty="0" err="1"/>
              <a:t>Juran</a:t>
            </a:r>
            <a:r>
              <a:rPr lang="en-US" altLang="cs-CZ" sz="2000" dirty="0"/>
              <a:t>)</a:t>
            </a:r>
          </a:p>
          <a:p>
            <a:pPr lvl="1">
              <a:buFont typeface="Wingdings" panose="05000000000000000000" pitchFamily="2" charset="2"/>
              <a:buNone/>
            </a:pPr>
            <a:endParaRPr lang="en-US" altLang="cs-CZ" sz="2000" dirty="0"/>
          </a:p>
        </p:txBody>
      </p:sp>
      <p:sp>
        <p:nvSpPr>
          <p:cNvPr id="3" name="TextovéPole 2">
            <a:extLst>
              <a:ext uri="{FF2B5EF4-FFF2-40B4-BE49-F238E27FC236}">
                <a16:creationId xmlns:a16="http://schemas.microsoft.com/office/drawing/2014/main" id="{A4ABFDF6-A720-D8D7-A9E7-8FEA418EBD2A}"/>
              </a:ext>
            </a:extLst>
          </p:cNvPr>
          <p:cNvSpPr txBox="1"/>
          <p:nvPr/>
        </p:nvSpPr>
        <p:spPr>
          <a:xfrm>
            <a:off x="3685636" y="6322366"/>
            <a:ext cx="6094562" cy="461665"/>
          </a:xfrm>
          <a:prstGeom prst="rect">
            <a:avLst/>
          </a:prstGeom>
          <a:noFill/>
        </p:spPr>
        <p:txBody>
          <a:bodyPr wrap="square">
            <a:spAutoFit/>
          </a:bodyPr>
          <a:lstStyle/>
          <a:p>
            <a:r>
              <a:rPr lang="cs-CZ" sz="1200" b="0" i="0" dirty="0" err="1">
                <a:solidFill>
                  <a:srgbClr val="222222"/>
                </a:solidFill>
                <a:effectLst/>
                <a:latin typeface="Arial" panose="020B0604020202020204" pitchFamily="34" charset="0"/>
              </a:rPr>
              <a:t>Bordoloi</a:t>
            </a:r>
            <a:r>
              <a:rPr lang="cs-CZ" sz="1200" b="0" i="0" dirty="0">
                <a:solidFill>
                  <a:srgbClr val="222222"/>
                </a:solidFill>
                <a:effectLst/>
                <a:latin typeface="Arial" panose="020B0604020202020204" pitchFamily="34" charset="0"/>
              </a:rPr>
              <a:t>, S.,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J. A., &amp;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M. J. (2019). </a:t>
            </a:r>
            <a:r>
              <a:rPr lang="cs-CZ" sz="1200" b="0" i="1" dirty="0" err="1">
                <a:solidFill>
                  <a:srgbClr val="222222"/>
                </a:solidFill>
                <a:effectLst/>
                <a:latin typeface="Arial" panose="020B0604020202020204" pitchFamily="34" charset="0"/>
              </a:rPr>
              <a:t>Service</a:t>
            </a:r>
            <a:r>
              <a:rPr lang="cs-CZ" sz="1200" b="0" i="1" dirty="0">
                <a:solidFill>
                  <a:srgbClr val="222222"/>
                </a:solidFill>
                <a:effectLst/>
                <a:latin typeface="Arial" panose="020B0604020202020204" pitchFamily="34" charset="0"/>
              </a:rPr>
              <a:t> management: </a:t>
            </a:r>
            <a:r>
              <a:rPr lang="cs-CZ" sz="1200" b="0" i="1" dirty="0" err="1">
                <a:solidFill>
                  <a:srgbClr val="222222"/>
                </a:solidFill>
                <a:effectLst/>
                <a:latin typeface="Arial" panose="020B0604020202020204" pitchFamily="34" charset="0"/>
              </a:rPr>
              <a:t>operations</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strategy</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information</a:t>
            </a:r>
            <a:r>
              <a:rPr lang="cs-CZ" sz="1200" b="0" i="1" dirty="0">
                <a:solidFill>
                  <a:srgbClr val="222222"/>
                </a:solidFill>
                <a:effectLst/>
                <a:latin typeface="Arial" panose="020B0604020202020204" pitchFamily="34" charset="0"/>
              </a:rPr>
              <a:t> technology</a:t>
            </a:r>
            <a:r>
              <a:rPr lang="cs-CZ" sz="1200" b="0" i="0" dirty="0">
                <a:solidFill>
                  <a:srgbClr val="222222"/>
                </a:solidFill>
                <a:effectLst/>
                <a:latin typeface="Arial" panose="020B0604020202020204" pitchFamily="34" charset="0"/>
              </a:rPr>
              <a:t>. </a:t>
            </a:r>
            <a:r>
              <a:rPr lang="cs-CZ" sz="1200" b="0" i="0" dirty="0" err="1">
                <a:solidFill>
                  <a:srgbClr val="222222"/>
                </a:solidFill>
                <a:effectLst/>
                <a:latin typeface="Arial" panose="020B0604020202020204" pitchFamily="34" charset="0"/>
              </a:rPr>
              <a:t>McGraw-Hill</a:t>
            </a:r>
            <a:r>
              <a:rPr lang="cs-CZ" sz="1200" b="0" i="0" dirty="0">
                <a:solidFill>
                  <a:srgbClr val="222222"/>
                </a:solidFill>
                <a:effectLst/>
                <a:latin typeface="Arial" panose="020B0604020202020204" pitchFamily="34" charset="0"/>
              </a:rPr>
              <a:t>.</a:t>
            </a:r>
            <a:endParaRPr lang="cs-CZ" sz="1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2">
            <a:extLst>
              <a:ext uri="{FF2B5EF4-FFF2-40B4-BE49-F238E27FC236}">
                <a16:creationId xmlns:a16="http://schemas.microsoft.com/office/drawing/2014/main" id="{C5A30F75-57F4-240C-3BA2-5165ABB0C05B}"/>
              </a:ext>
            </a:extLst>
          </p:cNvPr>
          <p:cNvGraphicFramePr>
            <a:graphicFrameLocks noGrp="1" noChangeAspect="1"/>
          </p:cNvGraphicFramePr>
          <p:nvPr>
            <p:ph idx="1"/>
          </p:nvPr>
        </p:nvGraphicFramePr>
        <p:xfrm>
          <a:off x="1828800" y="1752600"/>
          <a:ext cx="8458200" cy="4368800"/>
        </p:xfrm>
        <a:graphic>
          <a:graphicData uri="http://schemas.openxmlformats.org/presentationml/2006/ole">
            <mc:AlternateContent xmlns:mc="http://schemas.openxmlformats.org/markup-compatibility/2006">
              <mc:Choice xmlns:v="urn:schemas-microsoft-com:vml" Requires="v">
                <p:oleObj name="Document" r:id="rId3" imgW="8633656" imgH="4459636" progId="Word.Document.8">
                  <p:embed/>
                </p:oleObj>
              </mc:Choice>
              <mc:Fallback>
                <p:oleObj name="Document" r:id="rId3" imgW="8633656" imgH="4459636" progId="Word.Document.8">
                  <p:embed/>
                  <p:pic>
                    <p:nvPicPr>
                      <p:cNvPr id="3074" name="Object 12">
                        <a:extLst>
                          <a:ext uri="{FF2B5EF4-FFF2-40B4-BE49-F238E27FC236}">
                            <a16:creationId xmlns:a16="http://schemas.microsoft.com/office/drawing/2014/main" id="{C5A30F75-57F4-240C-3BA2-5165ABB0C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752600"/>
                        <a:ext cx="8458200" cy="4368800"/>
                      </a:xfrm>
                      <a:prstGeom prst="rect">
                        <a:avLst/>
                      </a:prstGeom>
                    </p:spPr>
                  </p:pic>
                </p:oleObj>
              </mc:Fallback>
            </mc:AlternateContent>
          </a:graphicData>
        </a:graphic>
      </p:graphicFrame>
      <p:sp>
        <p:nvSpPr>
          <p:cNvPr id="21517" name="Rectangle 13">
            <a:extLst>
              <a:ext uri="{FF2B5EF4-FFF2-40B4-BE49-F238E27FC236}">
                <a16:creationId xmlns:a16="http://schemas.microsoft.com/office/drawing/2014/main" id="{A1985C4D-20C1-106D-24E8-DC48B4C9015C}"/>
              </a:ext>
            </a:extLst>
          </p:cNvPr>
          <p:cNvSpPr>
            <a:spLocks noGrp="1" noChangeArrowheads="1"/>
          </p:cNvSpPr>
          <p:nvPr>
            <p:ph type="title"/>
          </p:nvPr>
        </p:nvSpPr>
        <p:spPr/>
        <p:txBody>
          <a:bodyPr/>
          <a:lstStyle/>
          <a:p>
            <a:pPr eaLnBrk="1" hangingPunct="1">
              <a:defRPr/>
            </a:pPr>
            <a:r>
              <a:rPr lang="en-US" dirty="0"/>
              <a:t>Costs of Service Quality</a:t>
            </a:r>
            <a:endParaRPr lang="en-US" sz="3000" dirty="0"/>
          </a:p>
        </p:txBody>
      </p:sp>
      <p:sp>
        <p:nvSpPr>
          <p:cNvPr id="2" name="TextovéPole 1">
            <a:extLst>
              <a:ext uri="{FF2B5EF4-FFF2-40B4-BE49-F238E27FC236}">
                <a16:creationId xmlns:a16="http://schemas.microsoft.com/office/drawing/2014/main" id="{6971E289-D2CA-B86A-F06F-FC1358B5E709}"/>
              </a:ext>
            </a:extLst>
          </p:cNvPr>
          <p:cNvSpPr txBox="1"/>
          <p:nvPr/>
        </p:nvSpPr>
        <p:spPr>
          <a:xfrm>
            <a:off x="3685636" y="6322366"/>
            <a:ext cx="6094562" cy="461665"/>
          </a:xfrm>
          <a:prstGeom prst="rect">
            <a:avLst/>
          </a:prstGeom>
          <a:noFill/>
        </p:spPr>
        <p:txBody>
          <a:bodyPr wrap="square">
            <a:spAutoFit/>
          </a:bodyPr>
          <a:lstStyle/>
          <a:p>
            <a:r>
              <a:rPr lang="cs-CZ" sz="1200" b="0" i="0" dirty="0" err="1">
                <a:solidFill>
                  <a:srgbClr val="222222"/>
                </a:solidFill>
                <a:effectLst/>
                <a:latin typeface="Arial" panose="020B0604020202020204" pitchFamily="34" charset="0"/>
              </a:rPr>
              <a:t>Bordoloi</a:t>
            </a:r>
            <a:r>
              <a:rPr lang="cs-CZ" sz="1200" b="0" i="0" dirty="0">
                <a:solidFill>
                  <a:srgbClr val="222222"/>
                </a:solidFill>
                <a:effectLst/>
                <a:latin typeface="Arial" panose="020B0604020202020204" pitchFamily="34" charset="0"/>
              </a:rPr>
              <a:t>, S.,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J. A., &amp;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M. J. (2019). </a:t>
            </a:r>
            <a:r>
              <a:rPr lang="cs-CZ" sz="1200" b="0" i="1" dirty="0" err="1">
                <a:solidFill>
                  <a:srgbClr val="222222"/>
                </a:solidFill>
                <a:effectLst/>
                <a:latin typeface="Arial" panose="020B0604020202020204" pitchFamily="34" charset="0"/>
              </a:rPr>
              <a:t>Service</a:t>
            </a:r>
            <a:r>
              <a:rPr lang="cs-CZ" sz="1200" b="0" i="1" dirty="0">
                <a:solidFill>
                  <a:srgbClr val="222222"/>
                </a:solidFill>
                <a:effectLst/>
                <a:latin typeface="Arial" panose="020B0604020202020204" pitchFamily="34" charset="0"/>
              </a:rPr>
              <a:t> management: </a:t>
            </a:r>
            <a:r>
              <a:rPr lang="cs-CZ" sz="1200" b="0" i="1" dirty="0" err="1">
                <a:solidFill>
                  <a:srgbClr val="222222"/>
                </a:solidFill>
                <a:effectLst/>
                <a:latin typeface="Arial" panose="020B0604020202020204" pitchFamily="34" charset="0"/>
              </a:rPr>
              <a:t>operations</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strategy</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information</a:t>
            </a:r>
            <a:r>
              <a:rPr lang="cs-CZ" sz="1200" b="0" i="1" dirty="0">
                <a:solidFill>
                  <a:srgbClr val="222222"/>
                </a:solidFill>
                <a:effectLst/>
                <a:latin typeface="Arial" panose="020B0604020202020204" pitchFamily="34" charset="0"/>
              </a:rPr>
              <a:t> technology</a:t>
            </a:r>
            <a:r>
              <a:rPr lang="cs-CZ" sz="1200" b="0" i="0" dirty="0">
                <a:solidFill>
                  <a:srgbClr val="222222"/>
                </a:solidFill>
                <a:effectLst/>
                <a:latin typeface="Arial" panose="020B0604020202020204" pitchFamily="34" charset="0"/>
              </a:rPr>
              <a:t>. </a:t>
            </a:r>
            <a:r>
              <a:rPr lang="cs-CZ" sz="1200" b="0" i="0" dirty="0" err="1">
                <a:solidFill>
                  <a:srgbClr val="222222"/>
                </a:solidFill>
                <a:effectLst/>
                <a:latin typeface="Arial" panose="020B0604020202020204" pitchFamily="34" charset="0"/>
              </a:rPr>
              <a:t>McGraw-Hill</a:t>
            </a:r>
            <a:r>
              <a:rPr lang="cs-CZ" sz="1200" b="0" i="0" dirty="0">
                <a:solidFill>
                  <a:srgbClr val="222222"/>
                </a:solidFill>
                <a:effectLst/>
                <a:latin typeface="Arial" panose="020B0604020202020204" pitchFamily="34" charset="0"/>
              </a:rPr>
              <a:t>.</a:t>
            </a:r>
            <a:endParaRPr lang="cs-CZ" sz="12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43E4-DF19-CB72-7499-AC8A190EFF39}"/>
              </a:ext>
            </a:extLst>
          </p:cNvPr>
          <p:cNvSpPr>
            <a:spLocks noGrp="1"/>
          </p:cNvSpPr>
          <p:nvPr>
            <p:ph type="title"/>
          </p:nvPr>
        </p:nvSpPr>
        <p:spPr/>
        <p:txBody>
          <a:bodyPr/>
          <a:lstStyle/>
          <a:p>
            <a:pPr>
              <a:defRPr/>
            </a:pPr>
            <a:r>
              <a:rPr lang="en-US" dirty="0"/>
              <a:t>Service Process Control</a:t>
            </a:r>
          </a:p>
        </p:txBody>
      </p:sp>
      <p:sp>
        <p:nvSpPr>
          <p:cNvPr id="26627" name="Content Placeholder 2">
            <a:extLst>
              <a:ext uri="{FF2B5EF4-FFF2-40B4-BE49-F238E27FC236}">
                <a16:creationId xmlns:a16="http://schemas.microsoft.com/office/drawing/2014/main" id="{79B4A9F7-D5A4-7AE0-9F46-EF2A0C39B980}"/>
              </a:ext>
            </a:extLst>
          </p:cNvPr>
          <p:cNvSpPr>
            <a:spLocks noGrp="1"/>
          </p:cNvSpPr>
          <p:nvPr>
            <p:ph idx="1"/>
          </p:nvPr>
        </p:nvSpPr>
        <p:spPr/>
        <p:txBody>
          <a:bodyPr/>
          <a:lstStyle/>
          <a:p>
            <a:pPr>
              <a:buFont typeface="Wingdings" panose="05000000000000000000" pitchFamily="2" charset="2"/>
              <a:buChar char="Ø"/>
            </a:pPr>
            <a:r>
              <a:rPr lang="en-US" altLang="cs-CZ" sz="2200" dirty="0"/>
              <a:t>The control of service quality can be viewed as a </a:t>
            </a:r>
            <a:r>
              <a:rPr lang="en-US" altLang="cs-CZ" sz="2200" dirty="0">
                <a:solidFill>
                  <a:srgbClr val="00B050"/>
                </a:solidFill>
              </a:rPr>
              <a:t>feedback control system </a:t>
            </a:r>
            <a:r>
              <a:rPr lang="en-US" altLang="cs-CZ" sz="2200" dirty="0"/>
              <a:t>– where output is compared with a standard.</a:t>
            </a:r>
          </a:p>
          <a:p>
            <a:pPr>
              <a:buFont typeface="Wingdings" panose="05000000000000000000" pitchFamily="2" charset="2"/>
              <a:buChar char="Ø"/>
            </a:pPr>
            <a:r>
              <a:rPr lang="en-US" altLang="cs-CZ" sz="2200" dirty="0"/>
              <a:t>The deviation from the standard is communicated back to the input, and adjustments are made to the process to keep the output within the defined range.</a:t>
            </a:r>
          </a:p>
          <a:p>
            <a:pPr>
              <a:buFont typeface="Wingdings" panose="05000000000000000000" pitchFamily="2" charset="2"/>
              <a:buChar char="Ø"/>
            </a:pPr>
            <a:r>
              <a:rPr lang="en-US" altLang="cs-CZ" sz="2200" dirty="0">
                <a:solidFill>
                  <a:srgbClr val="00B050"/>
                </a:solidFill>
              </a:rPr>
              <a:t>Difficult to implement </a:t>
            </a:r>
            <a:r>
              <a:rPr lang="en-US" altLang="cs-CZ" sz="2200" dirty="0"/>
              <a:t>an effective control cycle for service due to the </a:t>
            </a:r>
            <a:r>
              <a:rPr lang="en-US" altLang="cs-CZ" sz="2200" u="sng" dirty="0">
                <a:solidFill>
                  <a:srgbClr val="00B050"/>
                </a:solidFill>
              </a:rPr>
              <a:t>intangible</a:t>
            </a:r>
            <a:r>
              <a:rPr lang="en-US" altLang="cs-CZ" sz="2200" dirty="0">
                <a:solidFill>
                  <a:srgbClr val="00B050"/>
                </a:solidFill>
              </a:rPr>
              <a:t> nature of service</a:t>
            </a:r>
            <a:r>
              <a:rPr lang="en-US" altLang="cs-CZ" sz="2200" dirty="0"/>
              <a:t>, which makes direct measurement difficult – so we proxy or surrogate measures.</a:t>
            </a:r>
          </a:p>
          <a:p>
            <a:pPr>
              <a:buFont typeface="Wingdings" panose="05000000000000000000" pitchFamily="2" charset="2"/>
              <a:buChar char="Ø"/>
            </a:pPr>
            <a:r>
              <a:rPr lang="en-US" altLang="cs-CZ" sz="2200" u="sng" dirty="0"/>
              <a:t>Simultaneous</a:t>
            </a:r>
            <a:r>
              <a:rPr lang="en-US" altLang="cs-CZ" sz="2200" dirty="0"/>
              <a:t> nature of production and consumption – prevents any direct intervention in the service process to observe conformance to requirements.</a:t>
            </a:r>
          </a:p>
          <a:p>
            <a:pPr lvl="1">
              <a:buFont typeface="Wingdings" panose="05000000000000000000" pitchFamily="2" charset="2"/>
              <a:buChar char="v"/>
            </a:pPr>
            <a:r>
              <a:rPr lang="en-US" altLang="cs-CZ" sz="1600" dirty="0"/>
              <a:t>Consequently, we ask customers to express their impression of service quality </a:t>
            </a:r>
            <a:r>
              <a:rPr lang="en-US" altLang="cs-CZ" sz="1600" dirty="0">
                <a:solidFill>
                  <a:srgbClr val="00B050"/>
                </a:solidFill>
              </a:rPr>
              <a:t>after the consumption </a:t>
            </a:r>
            <a:r>
              <a:rPr lang="en-US" altLang="cs-CZ" sz="1600" dirty="0"/>
              <a:t>– by which time we are too late to avoid service failure.</a:t>
            </a:r>
          </a:p>
          <a:p>
            <a:pPr lvl="1">
              <a:buFont typeface="Wingdings" panose="05000000000000000000" pitchFamily="2" charset="2"/>
              <a:buChar char="v"/>
            </a:pPr>
            <a:r>
              <a:rPr lang="en-US" altLang="cs-CZ" sz="1600" dirty="0"/>
              <a:t>Instead, we try to focus on delivery process by employing SPC</a:t>
            </a:r>
            <a:endParaRPr lang="cs-CZ" altLang="cs-CZ" sz="1600" dirty="0"/>
          </a:p>
          <a:p>
            <a:pPr lvl="1">
              <a:buFont typeface="Wingdings" panose="05000000000000000000" pitchFamily="2" charset="2"/>
              <a:buChar char="v"/>
            </a:pPr>
            <a:r>
              <a:rPr lang="cs-CZ" altLang="cs-CZ" sz="1600" dirty="0"/>
              <a:t>In the </a:t>
            </a:r>
            <a:r>
              <a:rPr lang="cs-CZ" altLang="cs-CZ" sz="1600" dirty="0" err="1"/>
              <a:t>digital</a:t>
            </a:r>
            <a:r>
              <a:rPr lang="cs-CZ" altLang="cs-CZ" sz="1600" dirty="0"/>
              <a:t> </a:t>
            </a:r>
            <a:r>
              <a:rPr lang="cs-CZ" altLang="cs-CZ" sz="1600" dirty="0" err="1"/>
              <a:t>life</a:t>
            </a:r>
            <a:r>
              <a:rPr lang="cs-CZ" altLang="cs-CZ" sz="1600" dirty="0"/>
              <a:t> - </a:t>
            </a:r>
            <a:r>
              <a:rPr lang="cs-CZ" altLang="cs-CZ" sz="1600" dirty="0" err="1"/>
              <a:t>easier</a:t>
            </a:r>
            <a:endParaRPr lang="en-US" altLang="cs-CZ" sz="1600" dirty="0"/>
          </a:p>
        </p:txBody>
      </p:sp>
      <p:sp>
        <p:nvSpPr>
          <p:cNvPr id="3" name="TextovéPole 2">
            <a:extLst>
              <a:ext uri="{FF2B5EF4-FFF2-40B4-BE49-F238E27FC236}">
                <a16:creationId xmlns:a16="http://schemas.microsoft.com/office/drawing/2014/main" id="{88452DC9-9A3C-6D3D-2D43-A724CBF8BFEC}"/>
              </a:ext>
            </a:extLst>
          </p:cNvPr>
          <p:cNvSpPr txBox="1"/>
          <p:nvPr/>
        </p:nvSpPr>
        <p:spPr>
          <a:xfrm>
            <a:off x="3685636" y="6322366"/>
            <a:ext cx="6094562" cy="461665"/>
          </a:xfrm>
          <a:prstGeom prst="rect">
            <a:avLst/>
          </a:prstGeom>
          <a:noFill/>
        </p:spPr>
        <p:txBody>
          <a:bodyPr wrap="square">
            <a:spAutoFit/>
          </a:bodyPr>
          <a:lstStyle/>
          <a:p>
            <a:r>
              <a:rPr lang="cs-CZ" sz="1200" b="0" i="0" dirty="0" err="1">
                <a:solidFill>
                  <a:srgbClr val="222222"/>
                </a:solidFill>
                <a:effectLst/>
                <a:latin typeface="Arial" panose="020B0604020202020204" pitchFamily="34" charset="0"/>
              </a:rPr>
              <a:t>Bordoloi</a:t>
            </a:r>
            <a:r>
              <a:rPr lang="cs-CZ" sz="1200" b="0" i="0" dirty="0">
                <a:solidFill>
                  <a:srgbClr val="222222"/>
                </a:solidFill>
                <a:effectLst/>
                <a:latin typeface="Arial" panose="020B0604020202020204" pitchFamily="34" charset="0"/>
              </a:rPr>
              <a:t>, S.,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J. A., &amp;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M. J. (2019). </a:t>
            </a:r>
            <a:r>
              <a:rPr lang="cs-CZ" sz="1200" b="0" i="1" dirty="0" err="1">
                <a:solidFill>
                  <a:srgbClr val="222222"/>
                </a:solidFill>
                <a:effectLst/>
                <a:latin typeface="Arial" panose="020B0604020202020204" pitchFamily="34" charset="0"/>
              </a:rPr>
              <a:t>Service</a:t>
            </a:r>
            <a:r>
              <a:rPr lang="cs-CZ" sz="1200" b="0" i="1" dirty="0">
                <a:solidFill>
                  <a:srgbClr val="222222"/>
                </a:solidFill>
                <a:effectLst/>
                <a:latin typeface="Arial" panose="020B0604020202020204" pitchFamily="34" charset="0"/>
              </a:rPr>
              <a:t> management: </a:t>
            </a:r>
            <a:r>
              <a:rPr lang="cs-CZ" sz="1200" b="0" i="1" dirty="0" err="1">
                <a:solidFill>
                  <a:srgbClr val="222222"/>
                </a:solidFill>
                <a:effectLst/>
                <a:latin typeface="Arial" panose="020B0604020202020204" pitchFamily="34" charset="0"/>
              </a:rPr>
              <a:t>operations</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strategy</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information</a:t>
            </a:r>
            <a:r>
              <a:rPr lang="cs-CZ" sz="1200" b="0" i="1" dirty="0">
                <a:solidFill>
                  <a:srgbClr val="222222"/>
                </a:solidFill>
                <a:effectLst/>
                <a:latin typeface="Arial" panose="020B0604020202020204" pitchFamily="34" charset="0"/>
              </a:rPr>
              <a:t> technology</a:t>
            </a:r>
            <a:r>
              <a:rPr lang="cs-CZ" sz="1200" b="0" i="0" dirty="0">
                <a:solidFill>
                  <a:srgbClr val="222222"/>
                </a:solidFill>
                <a:effectLst/>
                <a:latin typeface="Arial" panose="020B0604020202020204" pitchFamily="34" charset="0"/>
              </a:rPr>
              <a:t>. </a:t>
            </a:r>
            <a:r>
              <a:rPr lang="cs-CZ" sz="1200" b="0" i="0" dirty="0" err="1">
                <a:solidFill>
                  <a:srgbClr val="222222"/>
                </a:solidFill>
                <a:effectLst/>
                <a:latin typeface="Arial" panose="020B0604020202020204" pitchFamily="34" charset="0"/>
              </a:rPr>
              <a:t>McGraw-Hill</a:t>
            </a:r>
            <a:r>
              <a:rPr lang="cs-CZ" sz="1200" b="0" i="0" dirty="0">
                <a:solidFill>
                  <a:srgbClr val="222222"/>
                </a:solidFill>
                <a:effectLst/>
                <a:latin typeface="Arial" panose="020B0604020202020204" pitchFamily="34" charset="0"/>
              </a:rPr>
              <a:t>.</a:t>
            </a:r>
            <a:endParaRPr lang="cs-CZ"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a:extLst>
              <a:ext uri="{FF2B5EF4-FFF2-40B4-BE49-F238E27FC236}">
                <a16:creationId xmlns:a16="http://schemas.microsoft.com/office/drawing/2014/main" id="{4B5AAC70-AFA5-DC4F-D614-AF57F1C54D11}"/>
              </a:ext>
            </a:extLst>
          </p:cNvPr>
          <p:cNvSpPr>
            <a:spLocks noGrp="1" noChangeArrowheads="1"/>
          </p:cNvSpPr>
          <p:nvPr>
            <p:ph type="title"/>
          </p:nvPr>
        </p:nvSpPr>
        <p:spPr>
          <a:xfrm>
            <a:off x="1787526" y="304801"/>
            <a:ext cx="8596313" cy="1154113"/>
          </a:xfrm>
        </p:spPr>
        <p:txBody>
          <a:bodyPr/>
          <a:lstStyle/>
          <a:p>
            <a:pPr eaLnBrk="1" hangingPunct="1">
              <a:defRPr/>
            </a:pPr>
            <a:r>
              <a:rPr lang="en-US" dirty="0"/>
              <a:t>Service Recovery</a:t>
            </a:r>
          </a:p>
        </p:txBody>
      </p:sp>
      <p:sp>
        <p:nvSpPr>
          <p:cNvPr id="33796" name="Rectangle 1027">
            <a:extLst>
              <a:ext uri="{FF2B5EF4-FFF2-40B4-BE49-F238E27FC236}">
                <a16:creationId xmlns:a16="http://schemas.microsoft.com/office/drawing/2014/main" id="{FAACF3F4-9917-D544-B3AA-10AAF2DE4ABE}"/>
              </a:ext>
            </a:extLst>
          </p:cNvPr>
          <p:cNvSpPr>
            <a:spLocks noGrp="1" noChangeArrowheads="1"/>
          </p:cNvSpPr>
          <p:nvPr>
            <p:ph type="body" idx="1"/>
          </p:nvPr>
        </p:nvSpPr>
        <p:spPr>
          <a:xfrm>
            <a:off x="802257" y="1524000"/>
            <a:ext cx="9560943" cy="5029200"/>
          </a:xfrm>
        </p:spPr>
        <p:txBody>
          <a:bodyPr/>
          <a:lstStyle/>
          <a:p>
            <a:pPr eaLnBrk="1" hangingPunct="1">
              <a:spcBef>
                <a:spcPct val="60000"/>
              </a:spcBef>
              <a:buFont typeface="Wingdings" panose="05000000000000000000" pitchFamily="2" charset="2"/>
              <a:buChar char="Ø"/>
            </a:pPr>
            <a:r>
              <a:rPr lang="en-US" altLang="cs-CZ" sz="2200" dirty="0"/>
              <a:t>Disasters can be turned into </a:t>
            </a:r>
            <a:r>
              <a:rPr lang="cs-CZ" altLang="cs-CZ" sz="2200" dirty="0" err="1"/>
              <a:t>satisifed</a:t>
            </a:r>
            <a:r>
              <a:rPr lang="cs-CZ" altLang="cs-CZ" sz="2200" dirty="0"/>
              <a:t> and </a:t>
            </a:r>
            <a:r>
              <a:rPr lang="en-US" altLang="cs-CZ" sz="2200" dirty="0"/>
              <a:t>loyal customers by proper and rapid service recovery</a:t>
            </a:r>
          </a:p>
          <a:p>
            <a:pPr eaLnBrk="1" hangingPunct="1">
              <a:spcBef>
                <a:spcPct val="60000"/>
              </a:spcBef>
              <a:buFont typeface="Wingdings" panose="05000000000000000000" pitchFamily="2" charset="2"/>
              <a:buChar char="Ø"/>
            </a:pPr>
            <a:r>
              <a:rPr lang="en-US" altLang="cs-CZ" sz="2200" dirty="0"/>
              <a:t>Frontline workers, therefore, need to be properly trained and given the discretion to make things right.</a:t>
            </a:r>
            <a:r>
              <a:rPr lang="en-US" altLang="cs-CZ" sz="2200" u="sng" dirty="0"/>
              <a:t> </a:t>
            </a:r>
          </a:p>
          <a:p>
            <a:pPr eaLnBrk="1" hangingPunct="1">
              <a:spcBef>
                <a:spcPct val="60000"/>
              </a:spcBef>
              <a:buFont typeface="Wingdings" panose="05000000000000000000" pitchFamily="2" charset="2"/>
              <a:buChar char="Ø"/>
            </a:pPr>
            <a:r>
              <a:rPr lang="en-US" altLang="cs-CZ" sz="2200" dirty="0"/>
              <a:t>Approaches to service recovery</a:t>
            </a:r>
          </a:p>
          <a:p>
            <a:pPr lvl="1" eaLnBrk="1" hangingPunct="1">
              <a:spcBef>
                <a:spcPct val="60000"/>
              </a:spcBef>
              <a:buFont typeface="Wingdings" panose="05000000000000000000" pitchFamily="2" charset="2"/>
              <a:buChar char="ü"/>
            </a:pPr>
            <a:r>
              <a:rPr lang="en-US" altLang="cs-CZ" sz="1800" u="sng" dirty="0"/>
              <a:t>Case-by-case</a:t>
            </a:r>
            <a:r>
              <a:rPr lang="en-US" altLang="cs-CZ" sz="1800" i="1" dirty="0"/>
              <a:t> </a:t>
            </a:r>
            <a:r>
              <a:rPr lang="en-US" altLang="cs-CZ" sz="1800" dirty="0"/>
              <a:t>addresses each customer’s complaint individually but could lead to perception of unfairness.</a:t>
            </a:r>
          </a:p>
          <a:p>
            <a:pPr lvl="1" eaLnBrk="1" hangingPunct="1">
              <a:spcBef>
                <a:spcPct val="60000"/>
              </a:spcBef>
              <a:buFont typeface="Wingdings" panose="05000000000000000000" pitchFamily="2" charset="2"/>
              <a:buChar char="ü"/>
            </a:pPr>
            <a:r>
              <a:rPr lang="en-US" altLang="cs-CZ" sz="1800" u="sng" dirty="0"/>
              <a:t>Systematic response</a:t>
            </a:r>
            <a:r>
              <a:rPr lang="en-US" altLang="cs-CZ" sz="1800" dirty="0"/>
              <a:t> uses a protocol to handle complaints but needs prior identification of critical failure points and continuous updating.</a:t>
            </a:r>
          </a:p>
          <a:p>
            <a:pPr lvl="1" eaLnBrk="1" hangingPunct="1">
              <a:spcBef>
                <a:spcPct val="60000"/>
              </a:spcBef>
              <a:buFont typeface="Wingdings" panose="05000000000000000000" pitchFamily="2" charset="2"/>
              <a:buChar char="ü"/>
            </a:pPr>
            <a:r>
              <a:rPr lang="en-US" altLang="cs-CZ" sz="1800" u="sng" dirty="0"/>
              <a:t>Early intervention</a:t>
            </a:r>
            <a:r>
              <a:rPr lang="en-US" altLang="cs-CZ" sz="1800" dirty="0"/>
              <a:t> attempts to fix problem before the customer is affected.</a:t>
            </a:r>
          </a:p>
          <a:p>
            <a:pPr lvl="1" eaLnBrk="1" hangingPunct="1">
              <a:spcBef>
                <a:spcPct val="60000"/>
              </a:spcBef>
              <a:buFont typeface="Wingdings" panose="05000000000000000000" pitchFamily="2" charset="2"/>
              <a:buChar char="ü"/>
            </a:pPr>
            <a:r>
              <a:rPr lang="en-US" altLang="cs-CZ" sz="1800" u="sng" dirty="0"/>
              <a:t>Substitute service</a:t>
            </a:r>
            <a:r>
              <a:rPr lang="en-US" altLang="cs-CZ" sz="1800" dirty="0"/>
              <a:t> allows rival firm to provide service but could lead to loss of customer.</a:t>
            </a:r>
          </a:p>
          <a:p>
            <a:pPr eaLnBrk="1" hangingPunct="1">
              <a:spcBef>
                <a:spcPct val="60000"/>
              </a:spcBef>
              <a:buFont typeface="Wingdings" panose="05000000000000000000" pitchFamily="2" charset="2"/>
              <a:buChar char="Ø"/>
            </a:pPr>
            <a:endParaRPr lang="en-US" altLang="cs-CZ" dirty="0"/>
          </a:p>
          <a:p>
            <a:pPr eaLnBrk="1" hangingPunct="1">
              <a:spcBef>
                <a:spcPct val="60000"/>
              </a:spcBef>
              <a:buFont typeface="Wingdings" panose="05000000000000000000" pitchFamily="2" charset="2"/>
              <a:buChar char="Ø"/>
            </a:pPr>
            <a:endParaRPr lang="en-US" altLang="cs-CZ" dirty="0"/>
          </a:p>
        </p:txBody>
      </p:sp>
      <p:sp>
        <p:nvSpPr>
          <p:cNvPr id="2" name="TextovéPole 1">
            <a:extLst>
              <a:ext uri="{FF2B5EF4-FFF2-40B4-BE49-F238E27FC236}">
                <a16:creationId xmlns:a16="http://schemas.microsoft.com/office/drawing/2014/main" id="{264573E2-3CA8-55EB-5C9B-9FB588057636}"/>
              </a:ext>
            </a:extLst>
          </p:cNvPr>
          <p:cNvSpPr txBox="1"/>
          <p:nvPr/>
        </p:nvSpPr>
        <p:spPr>
          <a:xfrm>
            <a:off x="3685636" y="6322366"/>
            <a:ext cx="6094562" cy="461665"/>
          </a:xfrm>
          <a:prstGeom prst="rect">
            <a:avLst/>
          </a:prstGeom>
          <a:noFill/>
        </p:spPr>
        <p:txBody>
          <a:bodyPr wrap="square">
            <a:spAutoFit/>
          </a:bodyPr>
          <a:lstStyle/>
          <a:p>
            <a:r>
              <a:rPr lang="cs-CZ" sz="1200" b="0" i="0" dirty="0" err="1">
                <a:solidFill>
                  <a:srgbClr val="222222"/>
                </a:solidFill>
                <a:effectLst/>
                <a:latin typeface="Arial" panose="020B0604020202020204" pitchFamily="34" charset="0"/>
              </a:rPr>
              <a:t>Bordoloi</a:t>
            </a:r>
            <a:r>
              <a:rPr lang="cs-CZ" sz="1200" b="0" i="0" dirty="0">
                <a:solidFill>
                  <a:srgbClr val="222222"/>
                </a:solidFill>
                <a:effectLst/>
                <a:latin typeface="Arial" panose="020B0604020202020204" pitchFamily="34" charset="0"/>
              </a:rPr>
              <a:t>, S.,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J. A., &amp;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M. J. (2019). </a:t>
            </a:r>
            <a:r>
              <a:rPr lang="cs-CZ" sz="1200" b="0" i="1" dirty="0" err="1">
                <a:solidFill>
                  <a:srgbClr val="222222"/>
                </a:solidFill>
                <a:effectLst/>
                <a:latin typeface="Arial" panose="020B0604020202020204" pitchFamily="34" charset="0"/>
              </a:rPr>
              <a:t>Service</a:t>
            </a:r>
            <a:r>
              <a:rPr lang="cs-CZ" sz="1200" b="0" i="1" dirty="0">
                <a:solidFill>
                  <a:srgbClr val="222222"/>
                </a:solidFill>
                <a:effectLst/>
                <a:latin typeface="Arial" panose="020B0604020202020204" pitchFamily="34" charset="0"/>
              </a:rPr>
              <a:t> management: </a:t>
            </a:r>
            <a:r>
              <a:rPr lang="cs-CZ" sz="1200" b="0" i="1" dirty="0" err="1">
                <a:solidFill>
                  <a:srgbClr val="222222"/>
                </a:solidFill>
                <a:effectLst/>
                <a:latin typeface="Arial" panose="020B0604020202020204" pitchFamily="34" charset="0"/>
              </a:rPr>
              <a:t>operations</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strategy</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information</a:t>
            </a:r>
            <a:r>
              <a:rPr lang="cs-CZ" sz="1200" b="0" i="1" dirty="0">
                <a:solidFill>
                  <a:srgbClr val="222222"/>
                </a:solidFill>
                <a:effectLst/>
                <a:latin typeface="Arial" panose="020B0604020202020204" pitchFamily="34" charset="0"/>
              </a:rPr>
              <a:t> technology</a:t>
            </a:r>
            <a:r>
              <a:rPr lang="cs-CZ" sz="1200" b="0" i="0" dirty="0">
                <a:solidFill>
                  <a:srgbClr val="222222"/>
                </a:solidFill>
                <a:effectLst/>
                <a:latin typeface="Arial" panose="020B0604020202020204" pitchFamily="34" charset="0"/>
              </a:rPr>
              <a:t>. </a:t>
            </a:r>
            <a:r>
              <a:rPr lang="cs-CZ" sz="1200" b="0" i="0" dirty="0" err="1">
                <a:solidFill>
                  <a:srgbClr val="222222"/>
                </a:solidFill>
                <a:effectLst/>
                <a:latin typeface="Arial" panose="020B0604020202020204" pitchFamily="34" charset="0"/>
              </a:rPr>
              <a:t>McGraw-Hill</a:t>
            </a:r>
            <a:r>
              <a:rPr lang="cs-CZ" sz="1200" b="0" i="0" dirty="0">
                <a:solidFill>
                  <a:srgbClr val="222222"/>
                </a:solidFill>
                <a:effectLst/>
                <a:latin typeface="Arial" panose="020B0604020202020204" pitchFamily="34" charset="0"/>
              </a:rPr>
              <a:t>.</a:t>
            </a:r>
            <a:endParaRPr lang="cs-CZ"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20C8F8E6-FAC5-38ED-C751-B22D5E47C527}"/>
              </a:ext>
            </a:extLst>
          </p:cNvPr>
          <p:cNvSpPr>
            <a:spLocks noChangeArrowheads="1"/>
          </p:cNvSpPr>
          <p:nvPr/>
        </p:nvSpPr>
        <p:spPr bwMode="auto">
          <a:xfrm>
            <a:off x="1787526" y="304801"/>
            <a:ext cx="8596313" cy="1154113"/>
          </a:xfrm>
          <a:prstGeom prst="rect">
            <a:avLst/>
          </a:prstGeom>
          <a:noFill/>
          <a:ln w="9525">
            <a:noFill/>
            <a:miter lim="800000"/>
            <a:headEnd/>
            <a:tailEnd/>
          </a:ln>
          <a:effectLst>
            <a:outerShdw dist="35921" dir="2700000" algn="ctr" rotWithShape="0">
              <a:schemeClr val="tx1"/>
            </a:outerShdw>
          </a:effectLst>
        </p:spPr>
        <p:txBody>
          <a:bodyPr lIns="91431" tIns="45715" rIns="91431" bIns="45715" anchor="ctr"/>
          <a:lstStyle/>
          <a:p>
            <a:pPr algn="ctr">
              <a:defRPr/>
            </a:pPr>
            <a:r>
              <a:rPr lang="cs-CZ" sz="3800" dirty="0" err="1">
                <a:solidFill>
                  <a:schemeClr val="hlink"/>
                </a:solidFill>
                <a:latin typeface="Aptos Narrow" panose="020B0004020202020204" pitchFamily="34" charset="0"/>
              </a:rPr>
              <a:t>Service</a:t>
            </a:r>
            <a:r>
              <a:rPr lang="cs-CZ" sz="3800" dirty="0">
                <a:solidFill>
                  <a:schemeClr val="hlink"/>
                </a:solidFill>
                <a:latin typeface="Aptos Narrow" panose="020B0004020202020204" pitchFamily="34" charset="0"/>
              </a:rPr>
              <a:t> </a:t>
            </a:r>
            <a:r>
              <a:rPr lang="cs-CZ" sz="3800" dirty="0" err="1">
                <a:solidFill>
                  <a:schemeClr val="hlink"/>
                </a:solidFill>
                <a:latin typeface="Aptos Narrow" panose="020B0004020202020204" pitchFamily="34" charset="0"/>
              </a:rPr>
              <a:t>recovery</a:t>
            </a:r>
            <a:r>
              <a:rPr lang="cs-CZ" sz="3800" dirty="0">
                <a:solidFill>
                  <a:schemeClr val="hlink"/>
                </a:solidFill>
                <a:latin typeface="Aptos Narrow" panose="020B0004020202020204" pitchFamily="34" charset="0"/>
              </a:rPr>
              <a:t> framework</a:t>
            </a:r>
            <a:endParaRPr lang="en-US" sz="3800" dirty="0">
              <a:solidFill>
                <a:schemeClr val="hlink"/>
              </a:solidFill>
              <a:latin typeface="Aptos Narrow" panose="020B0004020202020204" pitchFamily="34" charset="0"/>
            </a:endParaRPr>
          </a:p>
        </p:txBody>
      </p:sp>
      <p:pic>
        <p:nvPicPr>
          <p:cNvPr id="32772" name="Picture 4" descr="6-20">
            <a:extLst>
              <a:ext uri="{FF2B5EF4-FFF2-40B4-BE49-F238E27FC236}">
                <a16:creationId xmlns:a16="http://schemas.microsoft.com/office/drawing/2014/main" id="{E85DE614-B780-46C8-C9EE-054C87068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10" y="1428750"/>
            <a:ext cx="1065362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06B0ECE4-1F94-E9CE-05CA-7CC2C2D2E148}"/>
              </a:ext>
            </a:extLst>
          </p:cNvPr>
          <p:cNvSpPr txBox="1"/>
          <p:nvPr/>
        </p:nvSpPr>
        <p:spPr>
          <a:xfrm>
            <a:off x="3685636" y="6322366"/>
            <a:ext cx="6094562" cy="461665"/>
          </a:xfrm>
          <a:prstGeom prst="rect">
            <a:avLst/>
          </a:prstGeom>
          <a:noFill/>
        </p:spPr>
        <p:txBody>
          <a:bodyPr wrap="square">
            <a:spAutoFit/>
          </a:bodyPr>
          <a:lstStyle/>
          <a:p>
            <a:r>
              <a:rPr lang="cs-CZ" sz="1200" b="0" i="0" dirty="0" err="1">
                <a:solidFill>
                  <a:srgbClr val="222222"/>
                </a:solidFill>
                <a:effectLst/>
                <a:latin typeface="Arial" panose="020B0604020202020204" pitchFamily="34" charset="0"/>
              </a:rPr>
              <a:t>Bordoloi</a:t>
            </a:r>
            <a:r>
              <a:rPr lang="cs-CZ" sz="1200" b="0" i="0" dirty="0">
                <a:solidFill>
                  <a:srgbClr val="222222"/>
                </a:solidFill>
                <a:effectLst/>
                <a:latin typeface="Arial" panose="020B0604020202020204" pitchFamily="34" charset="0"/>
              </a:rPr>
              <a:t>, S.,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J. A., &amp; </a:t>
            </a:r>
            <a:r>
              <a:rPr lang="cs-CZ" sz="1200" b="0" i="0" dirty="0" err="1">
                <a:solidFill>
                  <a:srgbClr val="222222"/>
                </a:solidFill>
                <a:effectLst/>
                <a:latin typeface="Arial" panose="020B0604020202020204" pitchFamily="34" charset="0"/>
              </a:rPr>
              <a:t>Fitzsimmons</a:t>
            </a:r>
            <a:r>
              <a:rPr lang="cs-CZ" sz="1200" b="0" i="0" dirty="0">
                <a:solidFill>
                  <a:srgbClr val="222222"/>
                </a:solidFill>
                <a:effectLst/>
                <a:latin typeface="Arial" panose="020B0604020202020204" pitchFamily="34" charset="0"/>
              </a:rPr>
              <a:t>, M. J. (2019). </a:t>
            </a:r>
            <a:r>
              <a:rPr lang="cs-CZ" sz="1200" b="0" i="1" dirty="0" err="1">
                <a:solidFill>
                  <a:srgbClr val="222222"/>
                </a:solidFill>
                <a:effectLst/>
                <a:latin typeface="Arial" panose="020B0604020202020204" pitchFamily="34" charset="0"/>
              </a:rPr>
              <a:t>Service</a:t>
            </a:r>
            <a:r>
              <a:rPr lang="cs-CZ" sz="1200" b="0" i="1" dirty="0">
                <a:solidFill>
                  <a:srgbClr val="222222"/>
                </a:solidFill>
                <a:effectLst/>
                <a:latin typeface="Arial" panose="020B0604020202020204" pitchFamily="34" charset="0"/>
              </a:rPr>
              <a:t> management: </a:t>
            </a:r>
            <a:r>
              <a:rPr lang="cs-CZ" sz="1200" b="0" i="1" dirty="0" err="1">
                <a:solidFill>
                  <a:srgbClr val="222222"/>
                </a:solidFill>
                <a:effectLst/>
                <a:latin typeface="Arial" panose="020B0604020202020204" pitchFamily="34" charset="0"/>
              </a:rPr>
              <a:t>operations</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strategy</a:t>
            </a:r>
            <a:r>
              <a:rPr lang="cs-CZ" sz="1200" b="0" i="1" dirty="0">
                <a:solidFill>
                  <a:srgbClr val="222222"/>
                </a:solidFill>
                <a:effectLst/>
                <a:latin typeface="Arial" panose="020B0604020202020204" pitchFamily="34" charset="0"/>
              </a:rPr>
              <a:t>, </a:t>
            </a:r>
            <a:r>
              <a:rPr lang="cs-CZ" sz="1200" b="0" i="1" dirty="0" err="1">
                <a:solidFill>
                  <a:srgbClr val="222222"/>
                </a:solidFill>
                <a:effectLst/>
                <a:latin typeface="Arial" panose="020B0604020202020204" pitchFamily="34" charset="0"/>
              </a:rPr>
              <a:t>information</a:t>
            </a:r>
            <a:r>
              <a:rPr lang="cs-CZ" sz="1200" b="0" i="1" dirty="0">
                <a:solidFill>
                  <a:srgbClr val="222222"/>
                </a:solidFill>
                <a:effectLst/>
                <a:latin typeface="Arial" panose="020B0604020202020204" pitchFamily="34" charset="0"/>
              </a:rPr>
              <a:t> technology</a:t>
            </a:r>
            <a:r>
              <a:rPr lang="cs-CZ" sz="1200" b="0" i="0" dirty="0">
                <a:solidFill>
                  <a:srgbClr val="222222"/>
                </a:solidFill>
                <a:effectLst/>
                <a:latin typeface="Arial" panose="020B0604020202020204" pitchFamily="34" charset="0"/>
              </a:rPr>
              <a:t>. </a:t>
            </a:r>
            <a:r>
              <a:rPr lang="cs-CZ" sz="1200" b="0" i="0" dirty="0" err="1">
                <a:solidFill>
                  <a:srgbClr val="222222"/>
                </a:solidFill>
                <a:effectLst/>
                <a:latin typeface="Arial" panose="020B0604020202020204" pitchFamily="34" charset="0"/>
              </a:rPr>
              <a:t>McGraw-Hill</a:t>
            </a:r>
            <a:r>
              <a:rPr lang="cs-CZ" sz="1200" b="0" i="0" dirty="0">
                <a:solidFill>
                  <a:srgbClr val="222222"/>
                </a:solidFill>
                <a:effectLst/>
                <a:latin typeface="Arial" panose="020B0604020202020204" pitchFamily="34" charset="0"/>
              </a:rPr>
              <a:t>.</a:t>
            </a:r>
            <a:endParaRPr lang="cs-CZ" sz="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4777C-AA21-F41A-0242-30582FA06ED3}"/>
              </a:ext>
            </a:extLst>
          </p:cNvPr>
          <p:cNvSpPr>
            <a:spLocks noGrp="1"/>
          </p:cNvSpPr>
          <p:nvPr>
            <p:ph type="title"/>
          </p:nvPr>
        </p:nvSpPr>
        <p:spPr>
          <a:xfrm>
            <a:off x="838200" y="192598"/>
            <a:ext cx="10515600" cy="704550"/>
          </a:xfrm>
        </p:spPr>
        <p:txBody>
          <a:bodyPr>
            <a:normAutofit fontScale="90000"/>
          </a:bodyPr>
          <a:lstStyle/>
          <a:p>
            <a:br>
              <a:rPr lang="cs-CZ" sz="1800" b="0" i="0" u="none" strike="noStrike" baseline="0" dirty="0">
                <a:solidFill>
                  <a:srgbClr val="000000"/>
                </a:solidFill>
                <a:latin typeface="Cambria" panose="02040503050406030204" pitchFamily="18" charset="0"/>
              </a:rPr>
            </a:br>
            <a:r>
              <a:rPr lang="cs-CZ" sz="1800" b="0" i="0" u="none" strike="noStrike" baseline="0" dirty="0">
                <a:solidFill>
                  <a:srgbClr val="000000"/>
                </a:solidFill>
                <a:latin typeface="Cambria" panose="02040503050406030204" pitchFamily="18" charset="0"/>
              </a:rPr>
              <a:t> </a:t>
            </a:r>
            <a:r>
              <a:rPr lang="cs-CZ" sz="3200" b="1" i="0" u="none" strike="noStrike" baseline="0" dirty="0">
                <a:solidFill>
                  <a:srgbClr val="000000"/>
                </a:solidFill>
                <a:latin typeface="Cambria" panose="02040503050406030204" pitchFamily="18" charset="0"/>
              </a:rPr>
              <a:t>ISO/IEC</a:t>
            </a:r>
            <a:r>
              <a:rPr lang="cs-CZ" sz="3200" dirty="0">
                <a:solidFill>
                  <a:srgbClr val="000000"/>
                </a:solidFill>
                <a:latin typeface="Cambria" panose="02040503050406030204" pitchFamily="18" charset="0"/>
              </a:rPr>
              <a:t> </a:t>
            </a:r>
            <a:r>
              <a:rPr lang="cs-CZ" sz="3200" b="1" i="0" u="none" strike="noStrike" baseline="0" dirty="0">
                <a:solidFill>
                  <a:srgbClr val="000000"/>
                </a:solidFill>
                <a:latin typeface="Cambria" panose="02040503050406030204" pitchFamily="18" charset="0"/>
              </a:rPr>
              <a:t>20000-1 :2018</a:t>
            </a:r>
            <a:endParaRPr lang="cs-CZ" sz="3200" dirty="0"/>
          </a:p>
        </p:txBody>
      </p:sp>
      <p:sp>
        <p:nvSpPr>
          <p:cNvPr id="3" name="Zástupný obsah 2">
            <a:extLst>
              <a:ext uri="{FF2B5EF4-FFF2-40B4-BE49-F238E27FC236}">
                <a16:creationId xmlns:a16="http://schemas.microsoft.com/office/drawing/2014/main" id="{D694363F-409A-512E-39D4-9A738DEFEFDB}"/>
              </a:ext>
            </a:extLst>
          </p:cNvPr>
          <p:cNvSpPr>
            <a:spLocks noGrp="1"/>
          </p:cNvSpPr>
          <p:nvPr>
            <p:ph idx="1"/>
          </p:nvPr>
        </p:nvSpPr>
        <p:spPr>
          <a:xfrm>
            <a:off x="588034" y="1126886"/>
            <a:ext cx="3873130" cy="4821332"/>
          </a:xfrm>
        </p:spPr>
        <p:txBody>
          <a:bodyPr>
            <a:normAutofit fontScale="85000" lnSpcReduction="20000"/>
          </a:bodyPr>
          <a:lstStyle/>
          <a:p>
            <a:pPr algn="l"/>
            <a:endParaRPr lang="cs-CZ" sz="1800" b="0" i="0" u="none" strike="noStrike" baseline="0" dirty="0">
              <a:solidFill>
                <a:srgbClr val="000000"/>
              </a:solidFill>
              <a:latin typeface="Cambria" panose="02040503050406030204" pitchFamily="18" charset="0"/>
            </a:endParaRPr>
          </a:p>
          <a:p>
            <a:r>
              <a:rPr lang="cs-CZ" sz="1800" b="0" i="0" u="none" strike="noStrike" baseline="0" dirty="0">
                <a:solidFill>
                  <a:srgbClr val="000000"/>
                </a:solidFill>
                <a:latin typeface="Cambria" panose="02040503050406030204" pitchFamily="18" charset="0"/>
              </a:rPr>
              <a:t> </a:t>
            </a:r>
            <a:r>
              <a:rPr lang="cs-CZ" sz="1800" b="1" i="0" u="none" strike="noStrike" baseline="0" dirty="0" err="1">
                <a:solidFill>
                  <a:srgbClr val="000000"/>
                </a:solidFill>
                <a:latin typeface="Cambria" panose="02040503050406030204" pitchFamily="18" charset="0"/>
              </a:rPr>
              <a:t>Information</a:t>
            </a:r>
            <a:r>
              <a:rPr lang="cs-CZ" sz="1800" b="1" i="0" u="none" strike="noStrike" baseline="0" dirty="0">
                <a:solidFill>
                  <a:srgbClr val="000000"/>
                </a:solidFill>
                <a:latin typeface="Cambria" panose="02040503050406030204" pitchFamily="18" charset="0"/>
              </a:rPr>
              <a:t> technology — </a:t>
            </a:r>
            <a:r>
              <a:rPr lang="cs-CZ" sz="1800" b="1" i="0" u="none" strike="noStrike" baseline="0" dirty="0" err="1">
                <a:solidFill>
                  <a:srgbClr val="000000"/>
                </a:solidFill>
                <a:latin typeface="Cambria" panose="02040503050406030204" pitchFamily="18" charset="0"/>
              </a:rPr>
              <a:t>Service</a:t>
            </a:r>
            <a:r>
              <a:rPr lang="cs-CZ" sz="1800" b="1" i="0" u="none" strike="noStrike" baseline="0" dirty="0">
                <a:solidFill>
                  <a:srgbClr val="000000"/>
                </a:solidFill>
                <a:latin typeface="Cambria" panose="02040503050406030204" pitchFamily="18" charset="0"/>
              </a:rPr>
              <a:t> management —</a:t>
            </a:r>
            <a:endParaRPr lang="cs-CZ" sz="1800" b="0" i="0" u="none" strike="noStrike" baseline="0" dirty="0">
              <a:solidFill>
                <a:srgbClr val="000000"/>
              </a:solidFill>
              <a:latin typeface="Cambria" panose="02040503050406030204" pitchFamily="18" charset="0"/>
            </a:endParaRPr>
          </a:p>
          <a:p>
            <a:r>
              <a:rPr lang="cs-CZ" sz="1800" b="0" i="0" u="none" strike="noStrike" baseline="0" dirty="0">
                <a:solidFill>
                  <a:srgbClr val="000000"/>
                </a:solidFill>
                <a:latin typeface="Cambria" panose="02040503050406030204" pitchFamily="18" charset="0"/>
              </a:rPr>
              <a:t>Part 1:</a:t>
            </a:r>
            <a:r>
              <a:rPr lang="cs-CZ" sz="1800" b="1" i="0" u="none" strike="noStrike" baseline="0" dirty="0">
                <a:solidFill>
                  <a:srgbClr val="000000"/>
                </a:solidFill>
                <a:latin typeface="Cambria" panose="02040503050406030204" pitchFamily="18" charset="0"/>
              </a:rPr>
              <a:t>Service management </a:t>
            </a:r>
            <a:r>
              <a:rPr lang="cs-CZ" sz="1800" b="1" i="0" u="none" strike="noStrike" baseline="0" dirty="0" err="1">
                <a:solidFill>
                  <a:srgbClr val="000000"/>
                </a:solidFill>
                <a:latin typeface="Cambria" panose="02040503050406030204" pitchFamily="18" charset="0"/>
              </a:rPr>
              <a:t>system</a:t>
            </a:r>
            <a:r>
              <a:rPr lang="cs-CZ" sz="1800" b="1" i="0" u="none" strike="noStrike" baseline="0" dirty="0">
                <a:solidFill>
                  <a:srgbClr val="000000"/>
                </a:solidFill>
                <a:latin typeface="Cambria" panose="02040503050406030204" pitchFamily="18" charset="0"/>
              </a:rPr>
              <a:t> requirements</a:t>
            </a:r>
          </a:p>
          <a:p>
            <a:r>
              <a:rPr lang="en-US" sz="1800" b="0" i="0" u="none" strike="noStrike" baseline="0" dirty="0">
                <a:solidFill>
                  <a:srgbClr val="000000"/>
                </a:solidFill>
                <a:latin typeface="Cambria" panose="02040503050406030204" pitchFamily="18" charset="0"/>
              </a:rPr>
              <a:t>specify requirements for establishing, implementing, maintaining and continually improving a service management system (SMS). An SMS supports the management of the service lifecycle, including the planning, design, transition, delivery and improvement of services, which meet agreed requirements and deliver value for customers, users and the organization delivering the services.</a:t>
            </a:r>
            <a:endParaRPr lang="cs-CZ" sz="1800" b="1" dirty="0">
              <a:solidFill>
                <a:srgbClr val="000000"/>
              </a:solidFill>
              <a:latin typeface="Cambria" panose="02040503050406030204" pitchFamily="18" charset="0"/>
            </a:endParaRPr>
          </a:p>
          <a:p>
            <a:r>
              <a:rPr lang="en-US" sz="1800" b="0" i="0" u="none" strike="noStrike" baseline="0" dirty="0">
                <a:solidFill>
                  <a:srgbClr val="000000"/>
                </a:solidFill>
                <a:latin typeface="Cambria" panose="02040503050406030204" pitchFamily="18" charset="0"/>
              </a:rPr>
              <a:t>ISO/IEC 20000-2 provides guidance on the application of service management systems including examples of how to meet the requirements specified in this document. ISO/IEC 20000-10 provides information on all of the parts of the ISO/IEC 20000 series, benefits, misperceptions and other related standards. ISO/IEC 20000-10 lists the terms and definitions </a:t>
            </a:r>
            <a:endParaRPr lang="cs-CZ" dirty="0"/>
          </a:p>
        </p:txBody>
      </p:sp>
      <p:pic>
        <p:nvPicPr>
          <p:cNvPr id="5" name="Obrázek 4">
            <a:extLst>
              <a:ext uri="{FF2B5EF4-FFF2-40B4-BE49-F238E27FC236}">
                <a16:creationId xmlns:a16="http://schemas.microsoft.com/office/drawing/2014/main" id="{9FF31C40-2B9E-1981-9D39-882CCCFD0BC5}"/>
              </a:ext>
            </a:extLst>
          </p:cNvPr>
          <p:cNvPicPr>
            <a:picLocks noChangeAspect="1"/>
          </p:cNvPicPr>
          <p:nvPr/>
        </p:nvPicPr>
        <p:blipFill rotWithShape="1">
          <a:blip r:embed="rId2"/>
          <a:srcRect l="15758" t="16432" r="35151" b="5590"/>
          <a:stretch/>
        </p:blipFill>
        <p:spPr>
          <a:xfrm>
            <a:off x="5098473" y="415637"/>
            <a:ext cx="6945745" cy="6249766"/>
          </a:xfrm>
          <a:prstGeom prst="rect">
            <a:avLst/>
          </a:prstGeom>
        </p:spPr>
      </p:pic>
    </p:spTree>
    <p:extLst>
      <p:ext uri="{BB962C8B-B14F-4D97-AF65-F5344CB8AC3E}">
        <p14:creationId xmlns:p14="http://schemas.microsoft.com/office/powerpoint/2010/main" val="223472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latin typeface="Calibri (Body)"/>
              </a:rPr>
              <a:t>Quality in practice</a:t>
            </a:r>
            <a:endParaRPr lang="en-US" dirty="0">
              <a:latin typeface="Calibri (Body)"/>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cs-CZ" sz="2600" b="1" dirty="0">
                <a:latin typeface="Calibri (Body)"/>
              </a:rPr>
              <a:t> </a:t>
            </a:r>
            <a:r>
              <a:rPr lang="en-GB" sz="2600" b="1" dirty="0">
                <a:latin typeface="Calibri (Body)"/>
              </a:rPr>
              <a:t>Conformance quality</a:t>
            </a:r>
            <a:endParaRPr lang="cs-CZ" sz="2600" b="1" dirty="0">
              <a:latin typeface="Calibri (Body)"/>
            </a:endParaRPr>
          </a:p>
          <a:p>
            <a:pPr marL="292608" lvl="1" indent="0">
              <a:buNone/>
            </a:pPr>
            <a:r>
              <a:rPr lang="en-GB" sz="2600" dirty="0">
                <a:latin typeface="Calibri (Body)"/>
              </a:rPr>
              <a:t>producing the product/service according to specification every time, with no correction required </a:t>
            </a:r>
          </a:p>
          <a:p>
            <a:pPr>
              <a:buFont typeface="Wingdings" panose="05000000000000000000" pitchFamily="2" charset="2"/>
              <a:buChar char="q"/>
            </a:pPr>
            <a:r>
              <a:rPr lang="cs-CZ" sz="2600" b="1" dirty="0">
                <a:latin typeface="Calibri (Body)"/>
              </a:rPr>
              <a:t> </a:t>
            </a:r>
            <a:r>
              <a:rPr lang="en-GB" sz="2600" b="1" dirty="0">
                <a:latin typeface="Calibri (Body)"/>
              </a:rPr>
              <a:t>Quality-in-use</a:t>
            </a:r>
            <a:endParaRPr lang="cs-CZ" sz="2600" b="1" dirty="0">
              <a:latin typeface="Calibri (Body)"/>
            </a:endParaRPr>
          </a:p>
          <a:p>
            <a:pPr marL="201168" lvl="1" indent="0">
              <a:buNone/>
            </a:pPr>
            <a:r>
              <a:rPr lang="cs-CZ" sz="2600" dirty="0">
                <a:latin typeface="Calibri (Body)"/>
              </a:rPr>
              <a:t>  </a:t>
            </a:r>
            <a:r>
              <a:rPr lang="en-GB" sz="2600" dirty="0">
                <a:latin typeface="Calibri (Body)"/>
              </a:rPr>
              <a:t>customer judgements about quality received and resultant level of customer satisfaction </a:t>
            </a:r>
          </a:p>
          <a:p>
            <a:pPr>
              <a:buFont typeface="Wingdings" panose="05000000000000000000" pitchFamily="2" charset="2"/>
              <a:buChar char="q"/>
            </a:pPr>
            <a:r>
              <a:rPr lang="cs-CZ" sz="2600" b="1" dirty="0">
                <a:latin typeface="Calibri (Body)"/>
              </a:rPr>
              <a:t> </a:t>
            </a:r>
            <a:r>
              <a:rPr lang="en-GB" sz="2600" b="1" dirty="0">
                <a:latin typeface="Calibri (Body)"/>
              </a:rPr>
              <a:t>Technological quality</a:t>
            </a:r>
            <a:endParaRPr lang="cs-CZ" sz="2600" b="1" dirty="0">
              <a:latin typeface="Calibri (Body)"/>
            </a:endParaRPr>
          </a:p>
          <a:p>
            <a:pPr marL="292608" lvl="1" indent="0">
              <a:buNone/>
            </a:pPr>
            <a:r>
              <a:rPr lang="en-GB" sz="2600" dirty="0">
                <a:latin typeface="Calibri (Body)"/>
              </a:rPr>
              <a:t>superior performance features of product/service derived from advanced new technologies</a:t>
            </a:r>
            <a:endParaRPr lang="en-US" sz="2600" dirty="0">
              <a:latin typeface="Calibri (Body)"/>
            </a:endParaRPr>
          </a:p>
        </p:txBody>
      </p:sp>
    </p:spTree>
    <p:extLst>
      <p:ext uri="{BB962C8B-B14F-4D97-AF65-F5344CB8AC3E}">
        <p14:creationId xmlns:p14="http://schemas.microsoft.com/office/powerpoint/2010/main" val="145871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E6CB58-85E8-2EF4-3715-36074FB95C51}"/>
              </a:ext>
            </a:extLst>
          </p:cNvPr>
          <p:cNvSpPr>
            <a:spLocks noGrp="1"/>
          </p:cNvSpPr>
          <p:nvPr>
            <p:ph type="title"/>
          </p:nvPr>
        </p:nvSpPr>
        <p:spPr>
          <a:xfrm>
            <a:off x="838200" y="365125"/>
            <a:ext cx="10515600" cy="1058233"/>
          </a:xfrm>
        </p:spPr>
        <p:txBody>
          <a:bodyPr/>
          <a:lstStyle/>
          <a:p>
            <a:r>
              <a:rPr lang="cs-CZ" dirty="0" err="1"/>
              <a:t>Service</a:t>
            </a:r>
            <a:r>
              <a:rPr lang="cs-CZ" dirty="0"/>
              <a:t> </a:t>
            </a:r>
            <a:r>
              <a:rPr lang="cs-CZ" dirty="0" err="1"/>
              <a:t>quality</a:t>
            </a:r>
            <a:endParaRPr lang="cs-CZ" dirty="0"/>
          </a:p>
        </p:txBody>
      </p:sp>
      <p:sp>
        <p:nvSpPr>
          <p:cNvPr id="3" name="Zástupný obsah 2">
            <a:extLst>
              <a:ext uri="{FF2B5EF4-FFF2-40B4-BE49-F238E27FC236}">
                <a16:creationId xmlns:a16="http://schemas.microsoft.com/office/drawing/2014/main" id="{960880B4-1511-0DDB-8E56-0F919447A4AE}"/>
              </a:ext>
            </a:extLst>
          </p:cNvPr>
          <p:cNvSpPr>
            <a:spLocks noGrp="1"/>
          </p:cNvSpPr>
          <p:nvPr>
            <p:ph idx="1"/>
          </p:nvPr>
        </p:nvSpPr>
        <p:spPr>
          <a:xfrm>
            <a:off x="6873161" y="1423358"/>
            <a:ext cx="4592781" cy="4351338"/>
          </a:xfrm>
        </p:spPr>
        <p:txBody>
          <a:bodyPr>
            <a:normAutofit/>
          </a:bodyPr>
          <a:lstStyle/>
          <a:p>
            <a:r>
              <a:rPr lang="cs-CZ" dirty="0" err="1"/>
              <a:t>Nordic</a:t>
            </a:r>
            <a:r>
              <a:rPr lang="cs-CZ" dirty="0"/>
              <a:t> </a:t>
            </a:r>
            <a:r>
              <a:rPr lang="cs-CZ" dirty="0" err="1"/>
              <a:t>school</a:t>
            </a:r>
            <a:r>
              <a:rPr lang="cs-CZ" dirty="0"/>
              <a:t> – </a:t>
            </a:r>
            <a:r>
              <a:rPr lang="cs-CZ" dirty="0" err="1">
                <a:solidFill>
                  <a:srgbClr val="FF0000"/>
                </a:solidFill>
              </a:rPr>
              <a:t>what</a:t>
            </a:r>
            <a:r>
              <a:rPr lang="cs-CZ" dirty="0">
                <a:solidFill>
                  <a:srgbClr val="FF0000"/>
                </a:solidFill>
              </a:rPr>
              <a:t> and </a:t>
            </a:r>
            <a:r>
              <a:rPr lang="cs-CZ" dirty="0" err="1">
                <a:solidFill>
                  <a:srgbClr val="FF0000"/>
                </a:solidFill>
              </a:rPr>
              <a:t>how</a:t>
            </a:r>
            <a:r>
              <a:rPr lang="cs-CZ" dirty="0">
                <a:solidFill>
                  <a:srgbClr val="FF0000"/>
                </a:solidFill>
              </a:rPr>
              <a:t> </a:t>
            </a:r>
            <a:r>
              <a:rPr lang="cs-CZ" dirty="0" err="1">
                <a:solidFill>
                  <a:srgbClr val="FF0000"/>
                </a:solidFill>
              </a:rPr>
              <a:t>dimensions</a:t>
            </a:r>
            <a:r>
              <a:rPr lang="cs-CZ" dirty="0">
                <a:solidFill>
                  <a:srgbClr val="FF0000"/>
                </a:solidFill>
              </a:rPr>
              <a:t> </a:t>
            </a:r>
            <a:r>
              <a:rPr lang="cs-CZ" dirty="0"/>
              <a:t>– </a:t>
            </a:r>
            <a:r>
              <a:rPr lang="cs-CZ" dirty="0" err="1"/>
              <a:t>what</a:t>
            </a:r>
            <a:r>
              <a:rPr lang="cs-CZ" dirty="0"/>
              <a:t> is </a:t>
            </a:r>
            <a:r>
              <a:rPr lang="cs-CZ" dirty="0" err="1"/>
              <a:t>created</a:t>
            </a:r>
            <a:r>
              <a:rPr lang="cs-CZ" dirty="0"/>
              <a:t> and </a:t>
            </a:r>
            <a:r>
              <a:rPr lang="cs-CZ" dirty="0" err="1"/>
              <a:t>delivered</a:t>
            </a:r>
            <a:r>
              <a:rPr lang="cs-CZ" dirty="0"/>
              <a:t> and </a:t>
            </a:r>
            <a:r>
              <a:rPr lang="cs-CZ" dirty="0" err="1"/>
              <a:t>how</a:t>
            </a:r>
            <a:r>
              <a:rPr lang="cs-CZ" dirty="0"/>
              <a:t> </a:t>
            </a:r>
            <a:r>
              <a:rPr lang="cs-CZ" dirty="0" err="1"/>
              <a:t>it</a:t>
            </a:r>
            <a:r>
              <a:rPr lang="cs-CZ" dirty="0"/>
              <a:t> is </a:t>
            </a:r>
            <a:r>
              <a:rPr lang="cs-CZ" dirty="0" err="1"/>
              <a:t>delivered</a:t>
            </a:r>
            <a:r>
              <a:rPr lang="cs-CZ" dirty="0"/>
              <a:t> – „a play“ </a:t>
            </a:r>
            <a:r>
              <a:rPr lang="cs-CZ" dirty="0" err="1"/>
              <a:t>between</a:t>
            </a:r>
            <a:r>
              <a:rPr lang="cs-CZ" dirty="0"/>
              <a:t> the </a:t>
            </a:r>
            <a:r>
              <a:rPr lang="cs-CZ" dirty="0" err="1"/>
              <a:t>dimensions</a:t>
            </a:r>
            <a:endParaRPr lang="cs-CZ" dirty="0"/>
          </a:p>
          <a:p>
            <a:pPr marL="0" indent="0">
              <a:buNone/>
            </a:pPr>
            <a:r>
              <a:rPr lang="en-US" sz="900" b="0" i="0" dirty="0" err="1">
                <a:solidFill>
                  <a:srgbClr val="222222"/>
                </a:solidFill>
                <a:effectLst/>
                <a:latin typeface="Arial" panose="020B0604020202020204" pitchFamily="34" charset="0"/>
              </a:rPr>
              <a:t>Grönroos</a:t>
            </a:r>
            <a:r>
              <a:rPr lang="en-US" sz="900" b="0" i="0" dirty="0">
                <a:solidFill>
                  <a:srgbClr val="222222"/>
                </a:solidFill>
                <a:effectLst/>
                <a:latin typeface="Arial" panose="020B0604020202020204" pitchFamily="34" charset="0"/>
              </a:rPr>
              <a:t>, C. (1984). A service quality model and its marketing implications. </a:t>
            </a:r>
            <a:r>
              <a:rPr lang="en-US" sz="900" b="0" i="1" dirty="0">
                <a:solidFill>
                  <a:srgbClr val="222222"/>
                </a:solidFill>
                <a:effectLst/>
                <a:latin typeface="Arial" panose="020B0604020202020204" pitchFamily="34" charset="0"/>
              </a:rPr>
              <a:t>European Journal of marketing</a:t>
            </a:r>
            <a:r>
              <a:rPr lang="en-US" sz="900" b="0" i="0" dirty="0">
                <a:solidFill>
                  <a:srgbClr val="222222"/>
                </a:solidFill>
                <a:effectLst/>
                <a:latin typeface="Arial" panose="020B0604020202020204" pitchFamily="34" charset="0"/>
              </a:rPr>
              <a:t>, </a:t>
            </a:r>
            <a:r>
              <a:rPr lang="en-US" sz="900" b="0" i="1" dirty="0">
                <a:solidFill>
                  <a:srgbClr val="222222"/>
                </a:solidFill>
                <a:effectLst/>
                <a:latin typeface="Arial" panose="020B0604020202020204" pitchFamily="34" charset="0"/>
              </a:rPr>
              <a:t>18</a:t>
            </a:r>
            <a:r>
              <a:rPr lang="en-US" sz="900" b="0" i="0" dirty="0">
                <a:solidFill>
                  <a:srgbClr val="222222"/>
                </a:solidFill>
                <a:effectLst/>
                <a:latin typeface="Arial" panose="020B0604020202020204" pitchFamily="34" charset="0"/>
              </a:rPr>
              <a:t>(4), 36-44.</a:t>
            </a:r>
            <a:endParaRPr lang="cs-CZ" sz="900" dirty="0"/>
          </a:p>
        </p:txBody>
      </p:sp>
      <p:pic>
        <p:nvPicPr>
          <p:cNvPr id="5" name="Obrázek 4">
            <a:extLst>
              <a:ext uri="{FF2B5EF4-FFF2-40B4-BE49-F238E27FC236}">
                <a16:creationId xmlns:a16="http://schemas.microsoft.com/office/drawing/2014/main" id="{49040E34-B010-38A2-09A5-4DA7519438FC}"/>
              </a:ext>
            </a:extLst>
          </p:cNvPr>
          <p:cNvPicPr>
            <a:picLocks noChangeAspect="1"/>
          </p:cNvPicPr>
          <p:nvPr/>
        </p:nvPicPr>
        <p:blipFill rotWithShape="1">
          <a:blip r:embed="rId2"/>
          <a:srcRect l="46742" t="26621" r="29470" b="36027"/>
          <a:stretch/>
        </p:blipFill>
        <p:spPr>
          <a:xfrm>
            <a:off x="1145308" y="2148175"/>
            <a:ext cx="4682837" cy="3458298"/>
          </a:xfrm>
          <a:prstGeom prst="rect">
            <a:avLst/>
          </a:prstGeom>
        </p:spPr>
      </p:pic>
    </p:spTree>
    <p:extLst>
      <p:ext uri="{BB962C8B-B14F-4D97-AF65-F5344CB8AC3E}">
        <p14:creationId xmlns:p14="http://schemas.microsoft.com/office/powerpoint/2010/main" val="356459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CDCC0-3135-8E4A-160B-BEEDB957E569}"/>
              </a:ext>
            </a:extLst>
          </p:cNvPr>
          <p:cNvSpPr>
            <a:spLocks noGrp="1"/>
          </p:cNvSpPr>
          <p:nvPr>
            <p:ph type="title"/>
          </p:nvPr>
        </p:nvSpPr>
        <p:spPr/>
        <p:txBody>
          <a:bodyPr/>
          <a:lstStyle/>
          <a:p>
            <a:r>
              <a:rPr lang="cs-CZ" dirty="0" err="1"/>
              <a:t>Service</a:t>
            </a:r>
            <a:r>
              <a:rPr lang="cs-CZ" dirty="0"/>
              <a:t> </a:t>
            </a:r>
            <a:r>
              <a:rPr lang="cs-CZ" dirty="0" err="1"/>
              <a:t>quality</a:t>
            </a:r>
            <a:endParaRPr lang="cs-CZ" dirty="0"/>
          </a:p>
        </p:txBody>
      </p:sp>
      <p:sp>
        <p:nvSpPr>
          <p:cNvPr id="3" name="Zástupný obsah 2">
            <a:extLst>
              <a:ext uri="{FF2B5EF4-FFF2-40B4-BE49-F238E27FC236}">
                <a16:creationId xmlns:a16="http://schemas.microsoft.com/office/drawing/2014/main" id="{09B0255D-D7FE-AE59-A1AF-72D7C7531F7C}"/>
              </a:ext>
            </a:extLst>
          </p:cNvPr>
          <p:cNvSpPr>
            <a:spLocks noGrp="1"/>
          </p:cNvSpPr>
          <p:nvPr>
            <p:ph idx="1"/>
          </p:nvPr>
        </p:nvSpPr>
        <p:spPr>
          <a:xfrm>
            <a:off x="336429" y="1454688"/>
            <a:ext cx="11576649" cy="4954737"/>
          </a:xfrm>
        </p:spPr>
        <p:txBody>
          <a:bodyPr>
            <a:normAutofit fontScale="55000" lnSpcReduction="20000"/>
          </a:bodyPr>
          <a:lstStyle/>
          <a:p>
            <a:r>
              <a:rPr lang="en-US" dirty="0"/>
              <a:t>service quality as "the discrepancy between customers' expectations and perceptions" (Parasuraman, Zeithaml, &amp; Berry, 1994, p. 111)</a:t>
            </a:r>
            <a:endParaRPr lang="cs-CZ" dirty="0"/>
          </a:p>
          <a:p>
            <a:r>
              <a:rPr lang="en-US" dirty="0"/>
              <a:t>perceptions of quality as a function of "prior expectations of what will and what should transpire. . . and the actual delivered service" (p. 7)</a:t>
            </a:r>
            <a:r>
              <a:rPr lang="cs-CZ" dirty="0"/>
              <a:t> </a:t>
            </a:r>
            <a:r>
              <a:rPr lang="en-US" dirty="0"/>
              <a:t>Boulding et al. (1993)</a:t>
            </a:r>
            <a:endParaRPr lang="cs-CZ" dirty="0"/>
          </a:p>
          <a:p>
            <a:r>
              <a:rPr lang="en-US" dirty="0"/>
              <a:t>perceptions of quality are only a function of perceived product performance </a:t>
            </a:r>
            <a:r>
              <a:rPr lang="cs-CZ" dirty="0"/>
              <a:t>(</a:t>
            </a:r>
            <a:r>
              <a:rPr lang="en-US" dirty="0"/>
              <a:t>Cronin and Taylor</a:t>
            </a:r>
            <a:r>
              <a:rPr lang="cs-CZ" dirty="0"/>
              <a:t>, </a:t>
            </a:r>
            <a:r>
              <a:rPr lang="en-US" dirty="0"/>
              <a:t>1994) </a:t>
            </a:r>
            <a:endParaRPr lang="cs-CZ" dirty="0"/>
          </a:p>
          <a:p>
            <a:r>
              <a:rPr lang="en-US" dirty="0"/>
              <a:t>Service quality </a:t>
            </a:r>
            <a:r>
              <a:rPr lang="cs-CZ" dirty="0"/>
              <a:t>= </a:t>
            </a:r>
            <a:r>
              <a:rPr lang="en-US" dirty="0"/>
              <a:t>a comparative function between consumer expectations and actual service performance (Parasuraman et al., 1985).</a:t>
            </a:r>
            <a:endParaRPr lang="cs-CZ" dirty="0"/>
          </a:p>
          <a:p>
            <a:r>
              <a:rPr lang="en-US" dirty="0"/>
              <a:t>customer satisfaction literature</a:t>
            </a:r>
            <a:r>
              <a:rPr lang="cs-CZ" dirty="0"/>
              <a:t> = </a:t>
            </a:r>
            <a:r>
              <a:rPr lang="en-US" dirty="0"/>
              <a:t>"</a:t>
            </a:r>
            <a:r>
              <a:rPr lang="en-US" dirty="0">
                <a:solidFill>
                  <a:srgbClr val="FF0000"/>
                </a:solidFill>
              </a:rPr>
              <a:t>Disconfirmation Paradigm</a:t>
            </a:r>
            <a:r>
              <a:rPr lang="en-US" dirty="0"/>
              <a:t>„</a:t>
            </a:r>
            <a:endParaRPr lang="cs-CZ" dirty="0"/>
          </a:p>
          <a:p>
            <a:r>
              <a:rPr lang="en-US" dirty="0"/>
              <a:t> service quality literature</a:t>
            </a:r>
            <a:r>
              <a:rPr lang="cs-CZ" dirty="0"/>
              <a:t> = </a:t>
            </a:r>
            <a:r>
              <a:rPr lang="en-US" dirty="0"/>
              <a:t>"</a:t>
            </a:r>
            <a:r>
              <a:rPr lang="en-US" dirty="0">
                <a:solidFill>
                  <a:srgbClr val="FF0000"/>
                </a:solidFill>
              </a:rPr>
              <a:t>Gap Model</a:t>
            </a:r>
            <a:r>
              <a:rPr lang="cs-CZ" dirty="0"/>
              <a:t>“</a:t>
            </a:r>
          </a:p>
          <a:p>
            <a:r>
              <a:rPr lang="cs-CZ" dirty="0"/>
              <a:t>(</a:t>
            </a:r>
            <a:r>
              <a:rPr lang="cs-CZ" dirty="0" err="1"/>
              <a:t>Service</a:t>
            </a:r>
            <a:r>
              <a:rPr lang="cs-CZ" dirty="0"/>
              <a:t>) </a:t>
            </a:r>
            <a:r>
              <a:rPr lang="cs-CZ" dirty="0" err="1"/>
              <a:t>quality</a:t>
            </a:r>
            <a:r>
              <a:rPr lang="cs-CZ" dirty="0"/>
              <a:t>- very </a:t>
            </a:r>
            <a:r>
              <a:rPr lang="cs-CZ" dirty="0" err="1"/>
              <a:t>subjective</a:t>
            </a:r>
            <a:endParaRPr lang="cs-CZ" dirty="0"/>
          </a:p>
          <a:p>
            <a:pPr algn="l"/>
            <a:r>
              <a:rPr lang="cs-CZ" dirty="0" err="1"/>
              <a:t>Quality</a:t>
            </a:r>
            <a:r>
              <a:rPr lang="cs-CZ" dirty="0"/>
              <a:t> and </a:t>
            </a:r>
            <a:r>
              <a:rPr lang="cs-CZ" b="1" dirty="0">
                <a:solidFill>
                  <a:srgbClr val="00B050"/>
                </a:solidFill>
              </a:rPr>
              <a:t>value</a:t>
            </a:r>
            <a:r>
              <a:rPr lang="cs-CZ" dirty="0"/>
              <a:t> (</a:t>
            </a:r>
            <a:r>
              <a:rPr lang="cs-CZ" dirty="0" err="1"/>
              <a:t>benefits</a:t>
            </a:r>
            <a:r>
              <a:rPr lang="cs-CZ" dirty="0"/>
              <a:t> and </a:t>
            </a:r>
            <a:r>
              <a:rPr lang="en-GB" dirty="0"/>
              <a:t>sacrifices</a:t>
            </a:r>
            <a:r>
              <a:rPr lang="cs-CZ" dirty="0"/>
              <a:t>) - </a:t>
            </a:r>
            <a:r>
              <a:rPr lang="cs-CZ" sz="1800" b="0" i="0" u="none" strike="noStrike" baseline="0" dirty="0">
                <a:solidFill>
                  <a:srgbClr val="00B0F0"/>
                </a:solidFill>
                <a:latin typeface="Helvetica" panose="020B0604020202020204" pitchFamily="34" charset="0"/>
              </a:rPr>
              <a:t>Value </a:t>
            </a:r>
            <a:r>
              <a:rPr lang="cs-CZ" sz="1800" b="0" i="0" u="none" strike="noStrike" baseline="0" dirty="0" err="1">
                <a:solidFill>
                  <a:srgbClr val="00B0F0"/>
                </a:solidFill>
                <a:latin typeface="Helvetica" panose="020B0604020202020204" pitchFamily="34" charset="0"/>
              </a:rPr>
              <a:t>may</a:t>
            </a:r>
            <a:r>
              <a:rPr lang="cs-CZ" sz="1800" b="0" i="0" u="none" strike="noStrike" baseline="0" dirty="0">
                <a:solidFill>
                  <a:srgbClr val="00B0F0"/>
                </a:solidFill>
                <a:latin typeface="Helvetica" panose="020B0604020202020204" pitchFamily="34" charset="0"/>
              </a:rPr>
              <a:t> </a:t>
            </a:r>
            <a:r>
              <a:rPr lang="cs-CZ" sz="1800" b="0" i="0" u="none" strike="noStrike" baseline="0" dirty="0" err="1">
                <a:solidFill>
                  <a:srgbClr val="00B0F0"/>
                </a:solidFill>
                <a:latin typeface="Helvetica" panose="020B0604020202020204" pitchFamily="34" charset="0"/>
              </a:rPr>
              <a:t>be</a:t>
            </a:r>
            <a:r>
              <a:rPr lang="cs-CZ" sz="1800" b="0" i="0" u="none" strike="noStrike" baseline="0" dirty="0">
                <a:solidFill>
                  <a:srgbClr val="00B0F0"/>
                </a:solidFill>
                <a:latin typeface="Helvetica" panose="020B0604020202020204" pitchFamily="34" charset="0"/>
              </a:rPr>
              <a:t> </a:t>
            </a:r>
            <a:r>
              <a:rPr lang="cs-CZ" sz="1800" b="0" i="0" u="none" strike="noStrike" baseline="0" dirty="0" err="1">
                <a:solidFill>
                  <a:srgbClr val="00B0F0"/>
                </a:solidFill>
                <a:latin typeface="Helvetica" panose="020B0604020202020204" pitchFamily="34" charset="0"/>
              </a:rPr>
              <a:t>conceptualized</a:t>
            </a:r>
            <a:r>
              <a:rPr lang="cs-CZ" sz="1800" b="0" i="0" u="none" strike="noStrike" baseline="0" dirty="0">
                <a:solidFill>
                  <a:srgbClr val="00B0F0"/>
                </a:solidFill>
                <a:latin typeface="Helvetica" panose="020B0604020202020204" pitchFamily="34" charset="0"/>
              </a:rPr>
              <a:t> </a:t>
            </a:r>
            <a:r>
              <a:rPr lang="en-US" sz="1800" b="0" i="0" u="none" strike="noStrike" baseline="0" dirty="0">
                <a:solidFill>
                  <a:srgbClr val="00B0F0"/>
                </a:solidFill>
                <a:latin typeface="Helvetica" panose="020B0604020202020204" pitchFamily="34" charset="0"/>
              </a:rPr>
              <a:t>as arising from both quality and price or from what one gets and what one gives</a:t>
            </a:r>
            <a:r>
              <a:rPr lang="cs-CZ" sz="1800" b="0" i="0" u="none" strike="noStrike" baseline="0" dirty="0">
                <a:solidFill>
                  <a:srgbClr val="00B0F0"/>
                </a:solidFill>
                <a:latin typeface="Helvetica" panose="020B0604020202020204" pitchFamily="34" charset="0"/>
              </a:rPr>
              <a:t>.</a:t>
            </a:r>
            <a:endParaRPr lang="en-US" sz="1800" b="0" i="0" u="none" strike="noStrike" baseline="0" dirty="0">
              <a:solidFill>
                <a:srgbClr val="00B0F0"/>
              </a:solidFill>
              <a:latin typeface="Helvetica" panose="020B0604020202020204" pitchFamily="34" charset="0"/>
            </a:endParaRPr>
          </a:p>
          <a:p>
            <a:pPr marL="0" indent="0" algn="l">
              <a:buNone/>
            </a:pPr>
            <a:r>
              <a:rPr lang="en-US" sz="1800" b="0" i="0" u="none" strike="noStrike" baseline="0" dirty="0">
                <a:solidFill>
                  <a:srgbClr val="00B0F0"/>
                </a:solidFill>
                <a:latin typeface="Helvetica" panose="020B0604020202020204" pitchFamily="34" charset="0"/>
              </a:rPr>
              <a:t> Value increases as quality increases and as </a:t>
            </a:r>
            <a:r>
              <a:rPr lang="cs-CZ" sz="1800" b="0" i="0" u="none" strike="noStrike" baseline="0" dirty="0">
                <a:solidFill>
                  <a:srgbClr val="00B0F0"/>
                </a:solidFill>
                <a:latin typeface="Helvetica" panose="020B0604020202020204" pitchFamily="34" charset="0"/>
              </a:rPr>
              <a:t>„</a:t>
            </a:r>
            <a:r>
              <a:rPr lang="en-US" sz="1800" b="0" i="0" u="none" strike="noStrike" baseline="0" dirty="0">
                <a:solidFill>
                  <a:srgbClr val="00B0F0"/>
                </a:solidFill>
                <a:latin typeface="Helvetica" panose="020B0604020202020204" pitchFamily="34" charset="0"/>
              </a:rPr>
              <a:t>price</a:t>
            </a:r>
            <a:r>
              <a:rPr lang="cs-CZ" sz="1800" b="0" i="0" u="none" strike="noStrike" baseline="0" dirty="0">
                <a:solidFill>
                  <a:srgbClr val="00B0F0"/>
                </a:solidFill>
                <a:latin typeface="Helvetica" panose="020B0604020202020204" pitchFamily="34" charset="0"/>
              </a:rPr>
              <a:t>“</a:t>
            </a:r>
            <a:r>
              <a:rPr lang="en-US" sz="1800" b="0" i="0" u="none" strike="noStrike" baseline="0" dirty="0">
                <a:solidFill>
                  <a:srgbClr val="00B0F0"/>
                </a:solidFill>
                <a:latin typeface="Helvetica" panose="020B0604020202020204" pitchFamily="34" charset="0"/>
              </a:rPr>
              <a:t> decreases</a:t>
            </a:r>
            <a:r>
              <a:rPr lang="cs-CZ" sz="1800" b="0" i="0" u="none" strike="noStrike" baseline="0" dirty="0">
                <a:solidFill>
                  <a:srgbClr val="00B0F0"/>
                </a:solidFill>
                <a:latin typeface="Helvetica" panose="020B0604020202020204" pitchFamily="34" charset="0"/>
              </a:rPr>
              <a:t>. </a:t>
            </a:r>
            <a:r>
              <a:rPr lang="cs-CZ" sz="1800" b="1" i="0" u="none" strike="noStrike" baseline="0" dirty="0">
                <a:solidFill>
                  <a:srgbClr val="FF0000"/>
                </a:solidFill>
                <a:latin typeface="Helvetica" panose="020B0604020202020204" pitchFamily="34" charset="0"/>
              </a:rPr>
              <a:t>VALUE IS A PREFERENCE</a:t>
            </a:r>
          </a:p>
          <a:p>
            <a:pPr marL="0" indent="0" algn="l">
              <a:buNone/>
            </a:pPr>
            <a:endParaRPr lang="cs-CZ" sz="1800" b="1" dirty="0">
              <a:solidFill>
                <a:srgbClr val="FF0000"/>
              </a:solidFill>
              <a:latin typeface="Helvetica" panose="020B0604020202020204" pitchFamily="34" charset="0"/>
            </a:endParaRPr>
          </a:p>
          <a:p>
            <a:pPr marL="0" indent="0" algn="l">
              <a:buNone/>
            </a:pPr>
            <a:endParaRPr lang="cs-CZ" b="1" dirty="0">
              <a:solidFill>
                <a:srgbClr val="FF0000"/>
              </a:solidFill>
            </a:endParaRPr>
          </a:p>
          <a:p>
            <a:r>
              <a:rPr lang="cs-CZ" dirty="0"/>
              <a:t>C</a:t>
            </a:r>
            <a:r>
              <a:rPr lang="en-US" dirty="0" err="1"/>
              <a:t>ustomer</a:t>
            </a:r>
            <a:r>
              <a:rPr lang="en-US" dirty="0"/>
              <a:t> satisfaction </a:t>
            </a:r>
            <a:r>
              <a:rPr lang="cs-CZ" dirty="0"/>
              <a:t>= </a:t>
            </a:r>
            <a:r>
              <a:rPr lang="en-US" dirty="0"/>
              <a:t> a function of the discrepancy between a consumer's prior expectations and his or her perception regarding the purchase</a:t>
            </a:r>
            <a:endParaRPr lang="cs-CZ" dirty="0"/>
          </a:p>
          <a:p>
            <a:pPr algn="l"/>
            <a:r>
              <a:rPr lang="en-US" sz="1800" b="0" i="0" u="none" strike="noStrike" baseline="0" dirty="0">
                <a:latin typeface="Helvetica" panose="020B0604020202020204" pitchFamily="34" charset="0"/>
              </a:rPr>
              <a:t>the word “satisfaction” is derived from the Latin </a:t>
            </a:r>
            <a:r>
              <a:rPr lang="en-US" sz="1800" b="0" i="1" u="none" strike="noStrike" baseline="0" dirty="0" err="1">
                <a:latin typeface="Helvetica-Oblique"/>
              </a:rPr>
              <a:t>satis</a:t>
            </a:r>
            <a:r>
              <a:rPr lang="en-US" sz="1800" b="0" i="1" u="none" strike="noStrike" baseline="0" dirty="0">
                <a:latin typeface="Helvetica-Oblique"/>
              </a:rPr>
              <a:t> </a:t>
            </a:r>
            <a:r>
              <a:rPr lang="en-US" sz="1800" b="0" i="0" u="none" strike="noStrike" baseline="0" dirty="0">
                <a:latin typeface="Helvetica" panose="020B0604020202020204" pitchFamily="34" charset="0"/>
              </a:rPr>
              <a:t>(enough)</a:t>
            </a:r>
            <a:r>
              <a:rPr lang="cs-CZ"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and </a:t>
            </a:r>
            <a:r>
              <a:rPr lang="en-US" sz="1800" b="0" i="1" u="none" strike="noStrike" baseline="0" dirty="0" err="1">
                <a:latin typeface="Helvetica-Oblique"/>
              </a:rPr>
              <a:t>facere</a:t>
            </a:r>
            <a:r>
              <a:rPr lang="en-US" sz="1800" b="0" i="1" u="none" strike="noStrike" baseline="0" dirty="0">
                <a:latin typeface="Helvetica-Oblique"/>
              </a:rPr>
              <a:t> </a:t>
            </a:r>
            <a:r>
              <a:rPr lang="en-US" sz="1800" b="0" i="0" u="none" strike="noStrike" baseline="0" dirty="0">
                <a:latin typeface="Helvetica" panose="020B0604020202020204" pitchFamily="34" charset="0"/>
              </a:rPr>
              <a:t>(to do or make). A related word is </a:t>
            </a:r>
            <a:r>
              <a:rPr lang="en-US" sz="1800" b="1" i="0" u="none" strike="noStrike" baseline="0" dirty="0">
                <a:latin typeface="Helvetica-Bold"/>
              </a:rPr>
              <a:t>[p. 4 </a:t>
            </a:r>
            <a:r>
              <a:rPr lang="en-US" sz="1800" b="0" i="0" u="none" strike="noStrike" baseline="0" dirty="0">
                <a:latin typeface="Symbol" panose="05050102010706020507" pitchFamily="18" charset="2"/>
              </a:rPr>
              <a:t>¯ </a:t>
            </a:r>
            <a:r>
              <a:rPr lang="en-US" sz="1800" b="1" i="0" u="none" strike="noStrike" baseline="0" dirty="0">
                <a:latin typeface="Helvetica-Bold"/>
              </a:rPr>
              <a:t>] </a:t>
            </a:r>
            <a:r>
              <a:rPr lang="en-US" sz="1800" b="0" i="0" u="none" strike="noStrike" baseline="0" dirty="0">
                <a:latin typeface="Helvetica" panose="020B0604020202020204" pitchFamily="34" charset="0"/>
              </a:rPr>
              <a:t>“satiation,” which loosely means</a:t>
            </a:r>
            <a:r>
              <a:rPr lang="cs-CZ"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“enough” or “enough to excess.” These terms illustrate the point that satisfaction implies</a:t>
            </a:r>
            <a:r>
              <a:rPr lang="cs-CZ" sz="1800" b="0" i="0" u="none" strike="noStrike" baseline="0" dirty="0">
                <a:latin typeface="Helvetica" panose="020B0604020202020204" pitchFamily="34" charset="0"/>
              </a:rPr>
              <a:t> </a:t>
            </a:r>
            <a:r>
              <a:rPr lang="en-US" sz="1800" b="0" i="0" u="none" strike="noStrike" baseline="0" dirty="0">
                <a:latin typeface="Helvetica" panose="020B0604020202020204" pitchFamily="34" charset="0"/>
              </a:rPr>
              <a:t>a filling or fulfillment. Thus, consumer satisfaction can be viewed as the consumer‘s</a:t>
            </a:r>
            <a:r>
              <a:rPr lang="cs-CZ" sz="1800" b="0" i="0" u="none" strike="noStrike" baseline="0" dirty="0">
                <a:latin typeface="Helvetica" panose="020B0604020202020204" pitchFamily="34" charset="0"/>
              </a:rPr>
              <a:t> </a:t>
            </a:r>
            <a:r>
              <a:rPr lang="cs-CZ" sz="1800" b="0" i="0" u="none" strike="noStrike" baseline="0" dirty="0" err="1">
                <a:latin typeface="Helvetica" panose="020B0604020202020204" pitchFamily="34" charset="0"/>
              </a:rPr>
              <a:t>fulfillment</a:t>
            </a:r>
            <a:r>
              <a:rPr lang="cs-CZ" sz="1800" b="0" i="0" u="none" strike="noStrike" baseline="0" dirty="0">
                <a:latin typeface="Helvetica" panose="020B0604020202020204" pitchFamily="34" charset="0"/>
              </a:rPr>
              <a:t> response.</a:t>
            </a:r>
          </a:p>
          <a:p>
            <a:pPr algn="l"/>
            <a:r>
              <a:rPr lang="en-US" sz="2900" b="0" i="0" u="none" strike="noStrike" baseline="0" dirty="0">
                <a:solidFill>
                  <a:srgbClr val="FF0000"/>
                </a:solidFill>
              </a:rPr>
              <a:t>quality is one of the service dimensions</a:t>
            </a:r>
            <a:r>
              <a:rPr lang="cs-CZ" sz="2900" b="0" i="0" u="none" strike="noStrike" baseline="0" dirty="0">
                <a:solidFill>
                  <a:srgbClr val="FF0000"/>
                </a:solidFill>
              </a:rPr>
              <a:t> </a:t>
            </a:r>
            <a:r>
              <a:rPr lang="en-US" sz="2900" b="0" i="0" u="none" strike="noStrike" baseline="0" dirty="0">
                <a:solidFill>
                  <a:srgbClr val="FF0000"/>
                </a:solidFill>
              </a:rPr>
              <a:t>factored into the consumer's satisfaction judgment</a:t>
            </a:r>
            <a:r>
              <a:rPr lang="en-US" sz="2900" b="0" i="0" u="none" strike="noStrike" baseline="0" dirty="0"/>
              <a:t>. Subsequent to this effect,</a:t>
            </a:r>
            <a:r>
              <a:rPr lang="cs-CZ" sz="2900" b="0" i="0" u="none" strike="noStrike" baseline="0" dirty="0"/>
              <a:t> </a:t>
            </a:r>
            <a:r>
              <a:rPr lang="en-US" sz="2900" b="0" i="0" u="none" strike="noStrike" baseline="0" dirty="0"/>
              <a:t>satisfaction may </a:t>
            </a:r>
            <a:r>
              <a:rPr lang="en-US" sz="2900" b="0" i="1" u="none" strike="noStrike" baseline="0" dirty="0"/>
              <a:t>reinforce </a:t>
            </a:r>
            <a:r>
              <a:rPr lang="en-US" sz="2900" b="0" i="0" u="none" strike="noStrike" baseline="0" dirty="0"/>
              <a:t>quality perceptions, but only indirectly</a:t>
            </a:r>
            <a:endParaRPr lang="cs-CZ" sz="2900" dirty="0"/>
          </a:p>
        </p:txBody>
      </p:sp>
      <p:pic>
        <p:nvPicPr>
          <p:cNvPr id="6" name="Obrázek 5">
            <a:extLst>
              <a:ext uri="{FF2B5EF4-FFF2-40B4-BE49-F238E27FC236}">
                <a16:creationId xmlns:a16="http://schemas.microsoft.com/office/drawing/2014/main" id="{073B4A2F-88EE-650D-43AE-84D529FA9B20}"/>
              </a:ext>
            </a:extLst>
          </p:cNvPr>
          <p:cNvPicPr>
            <a:picLocks noChangeAspect="1"/>
          </p:cNvPicPr>
          <p:nvPr/>
        </p:nvPicPr>
        <p:blipFill rotWithShape="1">
          <a:blip r:embed="rId2"/>
          <a:srcRect l="32424" t="28822" r="32197" b="62963"/>
          <a:stretch/>
        </p:blipFill>
        <p:spPr>
          <a:xfrm>
            <a:off x="6216073" y="3749963"/>
            <a:ext cx="4313381" cy="563418"/>
          </a:xfrm>
          <a:prstGeom prst="rect">
            <a:avLst/>
          </a:prstGeom>
          <a:ln>
            <a:solidFill>
              <a:srgbClr val="FF0000"/>
            </a:solidFill>
          </a:ln>
        </p:spPr>
      </p:pic>
    </p:spTree>
    <p:extLst>
      <p:ext uri="{BB962C8B-B14F-4D97-AF65-F5344CB8AC3E}">
        <p14:creationId xmlns:p14="http://schemas.microsoft.com/office/powerpoint/2010/main" val="229633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0A4927-BBCA-2CBF-068A-1A00AA4E1208}"/>
              </a:ext>
            </a:extLst>
          </p:cNvPr>
          <p:cNvSpPr>
            <a:spLocks noGrp="1"/>
          </p:cNvSpPr>
          <p:nvPr>
            <p:ph type="title"/>
          </p:nvPr>
        </p:nvSpPr>
        <p:spPr/>
        <p:txBody>
          <a:bodyPr/>
          <a:lstStyle/>
          <a:p>
            <a:r>
              <a:rPr lang="cs-CZ" dirty="0" err="1"/>
              <a:t>Components</a:t>
            </a:r>
            <a:r>
              <a:rPr lang="cs-CZ" dirty="0"/>
              <a:t> of </a:t>
            </a:r>
            <a:r>
              <a:rPr lang="cs-CZ" dirty="0" err="1"/>
              <a:t>service</a:t>
            </a:r>
            <a:r>
              <a:rPr lang="cs-CZ" dirty="0"/>
              <a:t> </a:t>
            </a:r>
            <a:r>
              <a:rPr lang="cs-CZ" dirty="0" err="1"/>
              <a:t>quality</a:t>
            </a:r>
            <a:endParaRPr lang="cs-CZ" dirty="0"/>
          </a:p>
        </p:txBody>
      </p:sp>
      <p:pic>
        <p:nvPicPr>
          <p:cNvPr id="6" name="Obrázek 5">
            <a:extLst>
              <a:ext uri="{FF2B5EF4-FFF2-40B4-BE49-F238E27FC236}">
                <a16:creationId xmlns:a16="http://schemas.microsoft.com/office/drawing/2014/main" id="{BA8CFCD1-0730-5BFE-181D-DF5E5BBE0B66}"/>
              </a:ext>
            </a:extLst>
          </p:cNvPr>
          <p:cNvPicPr>
            <a:picLocks noChangeAspect="1"/>
          </p:cNvPicPr>
          <p:nvPr/>
        </p:nvPicPr>
        <p:blipFill rotWithShape="1">
          <a:blip r:embed="rId2"/>
          <a:srcRect l="17045" t="43906" r="61970" b="28350"/>
          <a:stretch/>
        </p:blipFill>
        <p:spPr>
          <a:xfrm>
            <a:off x="1551970" y="1825402"/>
            <a:ext cx="4082473" cy="2918689"/>
          </a:xfrm>
          <a:prstGeom prst="rect">
            <a:avLst/>
          </a:prstGeom>
        </p:spPr>
      </p:pic>
      <p:sp>
        <p:nvSpPr>
          <p:cNvPr id="8" name="TextovéPole 7">
            <a:extLst>
              <a:ext uri="{FF2B5EF4-FFF2-40B4-BE49-F238E27FC236}">
                <a16:creationId xmlns:a16="http://schemas.microsoft.com/office/drawing/2014/main" id="{F4AD5187-FB0B-28E1-F331-E598E3A0C171}"/>
              </a:ext>
            </a:extLst>
          </p:cNvPr>
          <p:cNvSpPr txBox="1"/>
          <p:nvPr/>
        </p:nvSpPr>
        <p:spPr>
          <a:xfrm>
            <a:off x="1840302" y="5402770"/>
            <a:ext cx="6096000" cy="646331"/>
          </a:xfrm>
          <a:prstGeom prst="rect">
            <a:avLst/>
          </a:prstGeom>
          <a:noFill/>
        </p:spPr>
        <p:txBody>
          <a:bodyPr wrap="square">
            <a:spAutoFit/>
          </a:bodyPr>
          <a:lstStyle/>
          <a:p>
            <a:r>
              <a:rPr lang="en-US" b="0" i="0" dirty="0">
                <a:solidFill>
                  <a:srgbClr val="222222"/>
                </a:solidFill>
                <a:effectLst/>
                <a:latin typeface="Arial" panose="020B0604020202020204" pitchFamily="34" charset="0"/>
              </a:rPr>
              <a:t>Rust, R. T., &amp; Oliver, R. L. (Eds.). (1993). </a:t>
            </a:r>
            <a:r>
              <a:rPr lang="en-US" b="0" i="1" dirty="0">
                <a:solidFill>
                  <a:srgbClr val="222222"/>
                </a:solidFill>
                <a:effectLst/>
                <a:latin typeface="Arial" panose="020B0604020202020204" pitchFamily="34" charset="0"/>
              </a:rPr>
              <a:t>Service quality: New directions in theory and practice</a:t>
            </a:r>
            <a:r>
              <a:rPr lang="en-US" b="0" i="0" dirty="0">
                <a:solidFill>
                  <a:srgbClr val="222222"/>
                </a:solidFill>
                <a:effectLst/>
                <a:latin typeface="Arial" panose="020B0604020202020204" pitchFamily="34" charset="0"/>
              </a:rPr>
              <a:t>. Sage Publications.</a:t>
            </a:r>
            <a:endParaRPr lang="cs-CZ" dirty="0"/>
          </a:p>
        </p:txBody>
      </p:sp>
    </p:spTree>
    <p:extLst>
      <p:ext uri="{BB962C8B-B14F-4D97-AF65-F5344CB8AC3E}">
        <p14:creationId xmlns:p14="http://schemas.microsoft.com/office/powerpoint/2010/main" val="152228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latin typeface="Calibri (Body)"/>
              </a:rPr>
              <a:t>QoS in Information Systems</a:t>
            </a:r>
            <a:endParaRPr lang="en-US" dirty="0">
              <a:latin typeface="Calibri (Body)"/>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1302" y="1462687"/>
            <a:ext cx="6413277" cy="4088222"/>
          </a:xfrm>
          <a:prstGeom prst="rect">
            <a:avLst/>
          </a:prstGeom>
        </p:spPr>
      </p:pic>
      <p:sp>
        <p:nvSpPr>
          <p:cNvPr id="5" name="Title 7"/>
          <p:cNvSpPr txBox="1">
            <a:spLocks/>
          </p:cNvSpPr>
          <p:nvPr/>
        </p:nvSpPr>
        <p:spPr>
          <a:xfrm>
            <a:off x="758200" y="5760622"/>
            <a:ext cx="10437284" cy="647700"/>
          </a:xfrm>
          <a:prstGeom prst="rect">
            <a:avLst/>
          </a:prstGeom>
        </p:spPr>
        <p:txBody>
          <a:bodyPr/>
          <a:lst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rebuchet MS" pitchFamily="34" charset="0"/>
              </a:defRPr>
            </a:lvl2pPr>
            <a:lvl3pPr algn="l" rtl="0" eaLnBrk="1" fontAlgn="base" hangingPunct="1">
              <a:spcBef>
                <a:spcPct val="0"/>
              </a:spcBef>
              <a:spcAft>
                <a:spcPct val="0"/>
              </a:spcAft>
              <a:defRPr sz="2400" b="1">
                <a:solidFill>
                  <a:srgbClr val="00287D"/>
                </a:solidFill>
                <a:latin typeface="Trebuchet MS" pitchFamily="34" charset="0"/>
              </a:defRPr>
            </a:lvl3pPr>
            <a:lvl4pPr algn="l" rtl="0" eaLnBrk="1" fontAlgn="base" hangingPunct="1">
              <a:spcBef>
                <a:spcPct val="0"/>
              </a:spcBef>
              <a:spcAft>
                <a:spcPct val="0"/>
              </a:spcAft>
              <a:defRPr sz="2400" b="1">
                <a:solidFill>
                  <a:srgbClr val="00287D"/>
                </a:solidFill>
                <a:latin typeface="Trebuchet MS" pitchFamily="34" charset="0"/>
              </a:defRPr>
            </a:lvl4pPr>
            <a:lvl5pPr algn="l" rtl="0" eaLnBrk="1" fontAlgn="base" hangingPunct="1">
              <a:spcBef>
                <a:spcPct val="0"/>
              </a:spcBef>
              <a:spcAft>
                <a:spcPct val="0"/>
              </a:spcAft>
              <a:defRPr sz="2400" b="1">
                <a:solidFill>
                  <a:srgbClr val="00287D"/>
                </a:solidFill>
                <a:latin typeface="Trebuchet MS" pitchFamily="34" charset="0"/>
              </a:defRPr>
            </a:lvl5pPr>
            <a:lvl6pPr marL="457200" algn="l" rtl="0" eaLnBrk="1" fontAlgn="base" hangingPunct="1">
              <a:spcBef>
                <a:spcPct val="0"/>
              </a:spcBef>
              <a:spcAft>
                <a:spcPct val="0"/>
              </a:spcAft>
              <a:defRPr sz="2400" b="1">
                <a:solidFill>
                  <a:srgbClr val="00287D"/>
                </a:solidFill>
                <a:latin typeface="Trebuchet MS" pitchFamily="34" charset="0"/>
              </a:defRPr>
            </a:lvl6pPr>
            <a:lvl7pPr marL="914400" algn="l" rtl="0" eaLnBrk="1" fontAlgn="base" hangingPunct="1">
              <a:spcBef>
                <a:spcPct val="0"/>
              </a:spcBef>
              <a:spcAft>
                <a:spcPct val="0"/>
              </a:spcAft>
              <a:defRPr sz="2400" b="1">
                <a:solidFill>
                  <a:srgbClr val="00287D"/>
                </a:solidFill>
                <a:latin typeface="Trebuchet MS" pitchFamily="34" charset="0"/>
              </a:defRPr>
            </a:lvl7pPr>
            <a:lvl8pPr marL="1371600" algn="l" rtl="0" eaLnBrk="1" fontAlgn="base" hangingPunct="1">
              <a:spcBef>
                <a:spcPct val="0"/>
              </a:spcBef>
              <a:spcAft>
                <a:spcPct val="0"/>
              </a:spcAft>
              <a:defRPr sz="2400" b="1">
                <a:solidFill>
                  <a:srgbClr val="00287D"/>
                </a:solidFill>
                <a:latin typeface="Trebuchet MS" pitchFamily="34" charset="0"/>
              </a:defRPr>
            </a:lvl8pPr>
            <a:lvl9pPr marL="1828800" algn="l" rtl="0" eaLnBrk="1" fontAlgn="base" hangingPunct="1">
              <a:spcBef>
                <a:spcPct val="0"/>
              </a:spcBef>
              <a:spcAft>
                <a:spcPct val="0"/>
              </a:spcAft>
              <a:defRPr sz="2400" b="1">
                <a:solidFill>
                  <a:srgbClr val="00287D"/>
                </a:solidFill>
                <a:latin typeface="Trebuchet MS" pitchFamily="34" charset="0"/>
              </a:defRPr>
            </a:lvl9pPr>
          </a:lstStyle>
          <a:p>
            <a:r>
              <a:rPr lang="cs-CZ" kern="0" dirty="0"/>
              <a:t>Delone and Mclean, Information </a:t>
            </a:r>
            <a:r>
              <a:rPr lang="en-US" altLang="zh-CN" kern="0" dirty="0"/>
              <a:t>S</a:t>
            </a:r>
            <a:r>
              <a:rPr lang="cs-CZ" kern="0" dirty="0"/>
              <a:t>ystems </a:t>
            </a:r>
            <a:r>
              <a:rPr lang="en-US" kern="0" dirty="0"/>
              <a:t>S</a:t>
            </a:r>
            <a:r>
              <a:rPr lang="cs-CZ" kern="0" dirty="0"/>
              <a:t>uccess Theory</a:t>
            </a:r>
            <a:endParaRPr lang="en-US" kern="0" dirty="0"/>
          </a:p>
        </p:txBody>
      </p:sp>
      <p:sp>
        <p:nvSpPr>
          <p:cNvPr id="6" name="TextovéPole 5">
            <a:extLst>
              <a:ext uri="{FF2B5EF4-FFF2-40B4-BE49-F238E27FC236}">
                <a16:creationId xmlns:a16="http://schemas.microsoft.com/office/drawing/2014/main" id="{7863B0B7-04D6-F573-D1DB-4450586295D2}"/>
              </a:ext>
            </a:extLst>
          </p:cNvPr>
          <p:cNvSpPr txBox="1"/>
          <p:nvPr/>
        </p:nvSpPr>
        <p:spPr>
          <a:xfrm>
            <a:off x="9325154" y="775749"/>
            <a:ext cx="2108646" cy="3693319"/>
          </a:xfrm>
          <a:prstGeom prst="rect">
            <a:avLst/>
          </a:prstGeom>
          <a:noFill/>
        </p:spPr>
        <p:txBody>
          <a:bodyPr wrap="square">
            <a:spAutoFit/>
          </a:bodyPr>
          <a:lstStyle/>
          <a:p>
            <a:r>
              <a:rPr lang="cs-CZ" dirty="0">
                <a:highlight>
                  <a:srgbClr val="FFFF00"/>
                </a:highlight>
              </a:rPr>
              <a:t>For </a:t>
            </a:r>
            <a:r>
              <a:rPr lang="cs-CZ" dirty="0" err="1">
                <a:highlight>
                  <a:srgbClr val="FFFF00"/>
                </a:highlight>
              </a:rPr>
              <a:t>those</a:t>
            </a:r>
            <a:r>
              <a:rPr lang="cs-CZ" dirty="0">
                <a:highlight>
                  <a:srgbClr val="FFFF00"/>
                </a:highlight>
              </a:rPr>
              <a:t> </a:t>
            </a:r>
            <a:r>
              <a:rPr lang="cs-CZ" dirty="0" err="1">
                <a:highlight>
                  <a:srgbClr val="FFFF00"/>
                </a:highlight>
              </a:rPr>
              <a:t>who</a:t>
            </a:r>
            <a:r>
              <a:rPr lang="cs-CZ" dirty="0">
                <a:highlight>
                  <a:srgbClr val="FFFF00"/>
                </a:highlight>
              </a:rPr>
              <a:t> </a:t>
            </a:r>
            <a:r>
              <a:rPr lang="cs-CZ" dirty="0" err="1">
                <a:highlight>
                  <a:srgbClr val="FFFF00"/>
                </a:highlight>
              </a:rPr>
              <a:t>like</a:t>
            </a:r>
            <a:r>
              <a:rPr lang="cs-CZ" dirty="0">
                <a:highlight>
                  <a:srgbClr val="FFFF00"/>
                </a:highlight>
              </a:rPr>
              <a:t> </a:t>
            </a:r>
            <a:r>
              <a:rPr lang="cs-CZ" dirty="0" err="1">
                <a:highlight>
                  <a:srgbClr val="FFFF00"/>
                </a:highlight>
              </a:rPr>
              <a:t>reading</a:t>
            </a:r>
            <a:r>
              <a:rPr lang="cs-CZ" dirty="0"/>
              <a:t>: </a:t>
            </a:r>
            <a:r>
              <a:rPr lang="en-US" dirty="0"/>
              <a:t>Gorla, N., Somers, T. M., &amp; Wong, B. (2010). Organizational impact of system quality, information quality, and service quality. The journal of strategic information systems, 19(3), 207-228.</a:t>
            </a:r>
            <a:endParaRPr lang="cs-CZ" dirty="0"/>
          </a:p>
        </p:txBody>
      </p:sp>
      <p:sp>
        <p:nvSpPr>
          <p:cNvPr id="7" name="TextovéPole 6">
            <a:extLst>
              <a:ext uri="{FF2B5EF4-FFF2-40B4-BE49-F238E27FC236}">
                <a16:creationId xmlns:a16="http://schemas.microsoft.com/office/drawing/2014/main" id="{5AEF3B16-8CC6-BF0C-0233-4C190BDB3365}"/>
              </a:ext>
            </a:extLst>
          </p:cNvPr>
          <p:cNvSpPr txBox="1"/>
          <p:nvPr/>
        </p:nvSpPr>
        <p:spPr>
          <a:xfrm>
            <a:off x="448574" y="2544792"/>
            <a:ext cx="862641" cy="646331"/>
          </a:xfrm>
          <a:prstGeom prst="rect">
            <a:avLst/>
          </a:prstGeom>
          <a:solidFill>
            <a:schemeClr val="tx2">
              <a:lumMod val="25000"/>
              <a:lumOff val="75000"/>
            </a:schemeClr>
          </a:solidFill>
        </p:spPr>
        <p:txBody>
          <a:bodyPr wrap="square" rtlCol="0">
            <a:spAutoFit/>
          </a:bodyPr>
          <a:lstStyle/>
          <a:p>
            <a:r>
              <a:rPr lang="cs-CZ" dirty="0"/>
              <a:t>Data </a:t>
            </a:r>
            <a:r>
              <a:rPr lang="cs-CZ" dirty="0" err="1"/>
              <a:t>quality</a:t>
            </a:r>
            <a:endParaRPr lang="cs-CZ" dirty="0"/>
          </a:p>
        </p:txBody>
      </p:sp>
    </p:spTree>
    <p:extLst>
      <p:ext uri="{BB962C8B-B14F-4D97-AF65-F5344CB8AC3E}">
        <p14:creationId xmlns:p14="http://schemas.microsoft.com/office/powerpoint/2010/main" val="127619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8FBCB9-13D0-14A2-BD02-B997D3185B12}"/>
              </a:ext>
            </a:extLst>
          </p:cNvPr>
          <p:cNvSpPr>
            <a:spLocks noGrp="1"/>
          </p:cNvSpPr>
          <p:nvPr>
            <p:ph type="title"/>
          </p:nvPr>
        </p:nvSpPr>
        <p:spPr/>
        <p:txBody>
          <a:bodyPr/>
          <a:lstStyle/>
          <a:p>
            <a:r>
              <a:rPr lang="cs-CZ" dirty="0" err="1"/>
              <a:t>Determinants</a:t>
            </a:r>
            <a:r>
              <a:rPr lang="cs-CZ" dirty="0"/>
              <a:t>, </a:t>
            </a:r>
            <a:r>
              <a:rPr lang="cs-CZ" dirty="0" err="1"/>
              <a:t>elements</a:t>
            </a:r>
            <a:r>
              <a:rPr lang="cs-CZ" dirty="0"/>
              <a:t>, </a:t>
            </a:r>
            <a:r>
              <a:rPr lang="cs-CZ" dirty="0" err="1"/>
              <a:t>attributes</a:t>
            </a:r>
            <a:r>
              <a:rPr lang="cs-CZ" dirty="0"/>
              <a:t> of </a:t>
            </a:r>
            <a:r>
              <a:rPr lang="cs-CZ" dirty="0" err="1"/>
              <a:t>service</a:t>
            </a:r>
            <a:r>
              <a:rPr lang="cs-CZ" dirty="0"/>
              <a:t> </a:t>
            </a:r>
            <a:r>
              <a:rPr lang="cs-CZ" dirty="0" err="1"/>
              <a:t>quality</a:t>
            </a:r>
            <a:endParaRPr lang="cs-CZ" dirty="0"/>
          </a:p>
        </p:txBody>
      </p:sp>
      <p:sp>
        <p:nvSpPr>
          <p:cNvPr id="3" name="Zástupný obsah 2">
            <a:extLst>
              <a:ext uri="{FF2B5EF4-FFF2-40B4-BE49-F238E27FC236}">
                <a16:creationId xmlns:a16="http://schemas.microsoft.com/office/drawing/2014/main" id="{D3208D1A-CAB5-D911-EA54-FBD89B9C84ED}"/>
              </a:ext>
            </a:extLst>
          </p:cNvPr>
          <p:cNvSpPr>
            <a:spLocks noGrp="1"/>
          </p:cNvSpPr>
          <p:nvPr>
            <p:ph idx="1"/>
          </p:nvPr>
        </p:nvSpPr>
        <p:spPr/>
        <p:txBody>
          <a:bodyPr>
            <a:normAutofit fontScale="62500" lnSpcReduction="20000"/>
          </a:bodyPr>
          <a:lstStyle/>
          <a:p>
            <a:r>
              <a:rPr lang="en-US" dirty="0"/>
              <a:t>access, </a:t>
            </a:r>
            <a:r>
              <a:rPr lang="en-US" dirty="0">
                <a:solidFill>
                  <a:schemeClr val="accent1">
                    <a:lumMod val="60000"/>
                    <a:lumOff val="40000"/>
                  </a:schemeClr>
                </a:solidFill>
              </a:rPr>
              <a:t>appearance/aesthetics, availability, cleanliness/tidiness</a:t>
            </a:r>
            <a:r>
              <a:rPr lang="en-US" dirty="0"/>
              <a:t>, </a:t>
            </a:r>
            <a:r>
              <a:rPr lang="en-US" dirty="0">
                <a:solidFill>
                  <a:schemeClr val="accent1">
                    <a:lumMod val="60000"/>
                    <a:lumOff val="40000"/>
                  </a:schemeClr>
                </a:solidFill>
              </a:rPr>
              <a:t>comfort</a:t>
            </a:r>
            <a:r>
              <a:rPr lang="en-US" dirty="0"/>
              <a:t>, communication, competence, courtesy, </a:t>
            </a:r>
            <a:r>
              <a:rPr lang="en-US" dirty="0">
                <a:solidFill>
                  <a:schemeClr val="accent1">
                    <a:lumMod val="60000"/>
                    <a:lumOff val="40000"/>
                  </a:schemeClr>
                </a:solidFill>
              </a:rPr>
              <a:t>friendliness, </a:t>
            </a:r>
            <a:r>
              <a:rPr lang="en-US" dirty="0"/>
              <a:t>reliability, responsiveness and security</a:t>
            </a:r>
            <a:endParaRPr lang="cs-CZ" dirty="0"/>
          </a:p>
          <a:p>
            <a:r>
              <a:rPr lang="cs-CZ" dirty="0"/>
              <a:t> ----------</a:t>
            </a:r>
            <a:r>
              <a:rPr lang="en-US" dirty="0"/>
              <a:t> </a:t>
            </a:r>
            <a:r>
              <a:rPr lang="en-US" dirty="0">
                <a:solidFill>
                  <a:schemeClr val="accent5">
                    <a:lumMod val="60000"/>
                    <a:lumOff val="40000"/>
                  </a:schemeClr>
                </a:solidFill>
              </a:rPr>
              <a:t>tangibles</a:t>
            </a:r>
            <a:r>
              <a:rPr lang="en-US" dirty="0"/>
              <a:t>, reliability, responsiveness, </a:t>
            </a:r>
            <a:r>
              <a:rPr lang="en-US" dirty="0">
                <a:solidFill>
                  <a:schemeClr val="accent5">
                    <a:lumMod val="60000"/>
                    <a:lumOff val="40000"/>
                  </a:schemeClr>
                </a:solidFill>
              </a:rPr>
              <a:t>assurance and empathy</a:t>
            </a:r>
            <a:endParaRPr lang="cs-CZ" dirty="0">
              <a:solidFill>
                <a:schemeClr val="accent5">
                  <a:lumMod val="60000"/>
                  <a:lumOff val="40000"/>
                </a:schemeClr>
              </a:solidFill>
            </a:endParaRPr>
          </a:p>
          <a:p>
            <a:r>
              <a:rPr lang="en-US" dirty="0"/>
              <a:t>access, communication, competence, courtesy, </a:t>
            </a:r>
            <a:r>
              <a:rPr lang="en-US" dirty="0">
                <a:solidFill>
                  <a:schemeClr val="accent1">
                    <a:lumMod val="60000"/>
                    <a:lumOff val="40000"/>
                  </a:schemeClr>
                </a:solidFill>
              </a:rPr>
              <a:t>credibility</a:t>
            </a:r>
            <a:r>
              <a:rPr lang="en-US" dirty="0"/>
              <a:t>, reliability, responsiveness, security, </a:t>
            </a:r>
            <a:r>
              <a:rPr lang="en-US" dirty="0">
                <a:solidFill>
                  <a:schemeClr val="accent1">
                    <a:lumMod val="60000"/>
                    <a:lumOff val="40000"/>
                  </a:schemeClr>
                </a:solidFill>
              </a:rPr>
              <a:t>understanding and </a:t>
            </a:r>
            <a:r>
              <a:rPr lang="en-US" dirty="0">
                <a:solidFill>
                  <a:schemeClr val="accent5">
                    <a:lumMod val="60000"/>
                    <a:lumOff val="40000"/>
                  </a:schemeClr>
                </a:solidFill>
              </a:rPr>
              <a:t>tangibles</a:t>
            </a:r>
            <a:endParaRPr lang="cs-CZ" dirty="0">
              <a:solidFill>
                <a:schemeClr val="accent5">
                  <a:lumMod val="60000"/>
                  <a:lumOff val="40000"/>
                </a:schemeClr>
              </a:solidFill>
            </a:endParaRPr>
          </a:p>
          <a:p>
            <a:r>
              <a:rPr lang="en-US" dirty="0"/>
              <a:t> </a:t>
            </a:r>
            <a:r>
              <a:rPr lang="cs-CZ" dirty="0"/>
              <a:t>+ </a:t>
            </a:r>
            <a:r>
              <a:rPr lang="en-US" dirty="0">
                <a:solidFill>
                  <a:schemeClr val="accent3">
                    <a:lumMod val="60000"/>
                    <a:lumOff val="40000"/>
                  </a:schemeClr>
                </a:solidFill>
              </a:rPr>
              <a:t>attentiveness/helpfulness</a:t>
            </a:r>
            <a:r>
              <a:rPr lang="en-US" dirty="0"/>
              <a:t>, </a:t>
            </a:r>
            <a:r>
              <a:rPr lang="en-US" dirty="0">
                <a:solidFill>
                  <a:schemeClr val="accent2">
                    <a:lumMod val="75000"/>
                  </a:schemeClr>
                </a:solidFill>
              </a:rPr>
              <a:t>care</a:t>
            </a:r>
            <a:r>
              <a:rPr lang="en-US" dirty="0"/>
              <a:t>, </a:t>
            </a:r>
            <a:r>
              <a:rPr lang="en-US" dirty="0">
                <a:solidFill>
                  <a:srgbClr val="FF0000"/>
                </a:solidFill>
              </a:rPr>
              <a:t>commitment, functionality, integrity</a:t>
            </a:r>
            <a:endParaRPr lang="cs-CZ" dirty="0">
              <a:solidFill>
                <a:srgbClr val="FF0000"/>
              </a:solidFill>
            </a:endParaRPr>
          </a:p>
          <a:p>
            <a:r>
              <a:rPr lang="en-US" dirty="0">
                <a:solidFill>
                  <a:srgbClr val="FF0000"/>
                </a:solidFill>
              </a:rPr>
              <a:t>professionalism and skills; attitudes and </a:t>
            </a:r>
            <a:r>
              <a:rPr lang="en-US" dirty="0" err="1">
                <a:solidFill>
                  <a:srgbClr val="FF0000"/>
                </a:solidFill>
              </a:rPr>
              <a:t>behaviour</a:t>
            </a:r>
            <a:r>
              <a:rPr lang="en-US" dirty="0"/>
              <a:t>; </a:t>
            </a:r>
            <a:endParaRPr lang="cs-CZ" dirty="0"/>
          </a:p>
          <a:p>
            <a:r>
              <a:rPr lang="en-US" dirty="0"/>
              <a:t>accessibility and </a:t>
            </a:r>
            <a:r>
              <a:rPr lang="en-US" dirty="0">
                <a:solidFill>
                  <a:srgbClr val="FF0000"/>
                </a:solidFill>
              </a:rPr>
              <a:t>flexibility</a:t>
            </a:r>
            <a:r>
              <a:rPr lang="en-US" dirty="0"/>
              <a:t>; reliability and </a:t>
            </a:r>
            <a:r>
              <a:rPr lang="en-US" dirty="0">
                <a:solidFill>
                  <a:srgbClr val="FF0000"/>
                </a:solidFill>
              </a:rPr>
              <a:t>trustworthiness; recovery; reputation</a:t>
            </a:r>
            <a:r>
              <a:rPr lang="en-US" dirty="0"/>
              <a:t> and credibility. </a:t>
            </a:r>
            <a:endParaRPr lang="cs-CZ" dirty="0"/>
          </a:p>
          <a:p>
            <a:r>
              <a:rPr lang="en-US" dirty="0">
                <a:solidFill>
                  <a:schemeClr val="accent2">
                    <a:lumMod val="75000"/>
                  </a:schemeClr>
                </a:solidFill>
              </a:rPr>
              <a:t>care</a:t>
            </a:r>
            <a:r>
              <a:rPr lang="en-US" dirty="0"/>
              <a:t> and </a:t>
            </a:r>
            <a:r>
              <a:rPr lang="en-US" dirty="0">
                <a:solidFill>
                  <a:srgbClr val="FF0000"/>
                </a:solidFill>
              </a:rPr>
              <a:t>concern, spontaneity, problem solving </a:t>
            </a:r>
            <a:r>
              <a:rPr lang="en-US" dirty="0"/>
              <a:t>and recovery</a:t>
            </a:r>
            <a:endParaRPr lang="cs-CZ" dirty="0"/>
          </a:p>
          <a:p>
            <a:r>
              <a:rPr lang="en-US" dirty="0">
                <a:highlight>
                  <a:srgbClr val="FFFF00"/>
                </a:highlight>
              </a:rPr>
              <a:t>“firm” </a:t>
            </a:r>
            <a:r>
              <a:rPr lang="cs-CZ" dirty="0">
                <a:highlight>
                  <a:srgbClr val="FFFF00"/>
                </a:highlight>
              </a:rPr>
              <a:t> </a:t>
            </a:r>
            <a:r>
              <a:rPr lang="cs-CZ" dirty="0"/>
              <a:t>- </a:t>
            </a:r>
            <a:r>
              <a:rPr lang="en-US" dirty="0"/>
              <a:t>time (including availability, waiting time and responsiveness), fault freeness (including physical items, information and advice) and flexibility (ability to recover from mistakes, to customize the service or add additional services and </a:t>
            </a:r>
            <a:endParaRPr lang="cs-CZ" dirty="0"/>
          </a:p>
          <a:p>
            <a:r>
              <a:rPr lang="en-US" dirty="0">
                <a:highlight>
                  <a:srgbClr val="FFFF00"/>
                </a:highlight>
              </a:rPr>
              <a:t>“soft”</a:t>
            </a:r>
            <a:r>
              <a:rPr lang="cs-CZ" dirty="0">
                <a:highlight>
                  <a:srgbClr val="FFFF00"/>
                </a:highlight>
              </a:rPr>
              <a:t> </a:t>
            </a:r>
            <a:r>
              <a:rPr lang="cs-CZ" dirty="0"/>
              <a:t>- </a:t>
            </a:r>
            <a:r>
              <a:rPr lang="en-US" dirty="0"/>
              <a:t>style (attitude of staff, accessibility of staff and ambience), steering (the degree to which customers feel in control of their own destiny) and safety (trust, security and confidentiality)</a:t>
            </a:r>
            <a:endParaRPr lang="cs-CZ" dirty="0"/>
          </a:p>
        </p:txBody>
      </p:sp>
    </p:spTree>
    <p:extLst>
      <p:ext uri="{BB962C8B-B14F-4D97-AF65-F5344CB8AC3E}">
        <p14:creationId xmlns:p14="http://schemas.microsoft.com/office/powerpoint/2010/main" val="16798812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1571</TotalTime>
  <Words>4393</Words>
  <Application>Microsoft Office PowerPoint</Application>
  <PresentationFormat>Širokoúhlá obrazovka</PresentationFormat>
  <Paragraphs>316</Paragraphs>
  <Slides>36</Slides>
  <Notes>3</Notes>
  <HiddenSlides>0</HiddenSlides>
  <MMClips>0</MMClips>
  <ScaleCrop>false</ScaleCrop>
  <HeadingPairs>
    <vt:vector size="8" baseType="variant">
      <vt:variant>
        <vt:lpstr>Použitá písma</vt:lpstr>
      </vt:variant>
      <vt:variant>
        <vt:i4>16</vt:i4>
      </vt:variant>
      <vt:variant>
        <vt:lpstr>Motiv</vt:lpstr>
      </vt:variant>
      <vt:variant>
        <vt:i4>1</vt:i4>
      </vt:variant>
      <vt:variant>
        <vt:lpstr>Vložené servery OLE</vt:lpstr>
      </vt:variant>
      <vt:variant>
        <vt:i4>2</vt:i4>
      </vt:variant>
      <vt:variant>
        <vt:lpstr>Nadpisy snímků</vt:lpstr>
      </vt:variant>
      <vt:variant>
        <vt:i4>36</vt:i4>
      </vt:variant>
    </vt:vector>
  </HeadingPairs>
  <TitlesOfParts>
    <vt:vector size="55" baseType="lpstr">
      <vt:lpstr>MS PGothic</vt:lpstr>
      <vt:lpstr>Aptos</vt:lpstr>
      <vt:lpstr>Aptos Display</vt:lpstr>
      <vt:lpstr>Aptos Narrow</vt:lpstr>
      <vt:lpstr>Arial</vt:lpstr>
      <vt:lpstr>Calibri (Body)</vt:lpstr>
      <vt:lpstr>Cambria</vt:lpstr>
      <vt:lpstr>Helvetica</vt:lpstr>
      <vt:lpstr>Helvetica-Bold</vt:lpstr>
      <vt:lpstr>Helvetica-Oblique</vt:lpstr>
      <vt:lpstr>Minion-Regular</vt:lpstr>
      <vt:lpstr>Minion-SemiboldItalic</vt:lpstr>
      <vt:lpstr>Symbol</vt:lpstr>
      <vt:lpstr>Times New Roman</vt:lpstr>
      <vt:lpstr>Wingdings</vt:lpstr>
      <vt:lpstr>ZapfDingbats</vt:lpstr>
      <vt:lpstr>Motiv Office</vt:lpstr>
      <vt:lpstr>Slide</vt:lpstr>
      <vt:lpstr>Document</vt:lpstr>
      <vt:lpstr>Service quality</vt:lpstr>
      <vt:lpstr>Learning outcomes</vt:lpstr>
      <vt:lpstr>Quality concept</vt:lpstr>
      <vt:lpstr>Quality in practice</vt:lpstr>
      <vt:lpstr>Service quality</vt:lpstr>
      <vt:lpstr>Service quality</vt:lpstr>
      <vt:lpstr>Components of service quality</vt:lpstr>
      <vt:lpstr>QoS in Information Systems</vt:lpstr>
      <vt:lpstr>Determinants, elements, attributes of service quality</vt:lpstr>
      <vt:lpstr>Prezentace aplikace PowerPoint</vt:lpstr>
      <vt:lpstr>Prezentace aplikace PowerPoint</vt:lpstr>
      <vt:lpstr>Hygiene and enhancing factors</vt:lpstr>
      <vt:lpstr>E-service quality dimensions</vt:lpstr>
      <vt:lpstr>Prezentace aplikace PowerPoint</vt:lpstr>
      <vt:lpstr>Perceived Service Quality</vt:lpstr>
      <vt:lpstr>Customer Expectations of Service</vt:lpstr>
      <vt:lpstr>Prezentace aplikace PowerPoint</vt:lpstr>
      <vt:lpstr>Prezentace aplikace PowerPoint</vt:lpstr>
      <vt:lpstr>Prezentace aplikace PowerPoint</vt:lpstr>
      <vt:lpstr>Service Quality Gap Model</vt:lpstr>
      <vt:lpstr>Gaps in Service Quality</vt:lpstr>
      <vt:lpstr>Continued….</vt:lpstr>
      <vt:lpstr>Continued…..</vt:lpstr>
      <vt:lpstr>SERVQUAL Attributes</vt:lpstr>
      <vt:lpstr>Servqual </vt:lpstr>
      <vt:lpstr>Critical incidents technique  - CIT</vt:lpstr>
      <vt:lpstr>Limitations of CIT</vt:lpstr>
      <vt:lpstr>Sequential incident technique</vt:lpstr>
      <vt:lpstr>Walk-Through-Audit </vt:lpstr>
      <vt:lpstr>Quality and…………satisfaction …and …consequencies</vt:lpstr>
      <vt:lpstr>Cost of Quality</vt:lpstr>
      <vt:lpstr>Costs of Service Quality</vt:lpstr>
      <vt:lpstr>Service Process Control</vt:lpstr>
      <vt:lpstr>Service Recovery</vt:lpstr>
      <vt:lpstr>Prezentace aplikace PowerPoint</vt:lpstr>
      <vt:lpstr>  ISO/IEC 20000-1 :2018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quality</dc:title>
  <dc:creator>Alena Klapalová</dc:creator>
  <cp:lastModifiedBy>Alena Klapalová</cp:lastModifiedBy>
  <cp:revision>22</cp:revision>
  <dcterms:created xsi:type="dcterms:W3CDTF">2024-03-17T13:18:35Z</dcterms:created>
  <dcterms:modified xsi:type="dcterms:W3CDTF">2024-03-18T15:29:40Z</dcterms:modified>
</cp:coreProperties>
</file>