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40"/>
  </p:notesMasterIdLst>
  <p:handoutMasterIdLst>
    <p:handoutMasterId r:id="rId41"/>
  </p:handoutMasterIdLst>
  <p:sldIdLst>
    <p:sldId id="258" r:id="rId5"/>
    <p:sldId id="261" r:id="rId6"/>
    <p:sldId id="299" r:id="rId7"/>
    <p:sldId id="260" r:id="rId8"/>
    <p:sldId id="259" r:id="rId9"/>
    <p:sldId id="280" r:id="rId10"/>
    <p:sldId id="296" r:id="rId11"/>
    <p:sldId id="297" r:id="rId12"/>
    <p:sldId id="282" r:id="rId13"/>
    <p:sldId id="284" r:id="rId14"/>
    <p:sldId id="285" r:id="rId15"/>
    <p:sldId id="286" r:id="rId16"/>
    <p:sldId id="287" r:id="rId17"/>
    <p:sldId id="289" r:id="rId18"/>
    <p:sldId id="294" r:id="rId19"/>
    <p:sldId id="290" r:id="rId20"/>
    <p:sldId id="283" r:id="rId21"/>
    <p:sldId id="291" r:id="rId22"/>
    <p:sldId id="293" r:id="rId23"/>
    <p:sldId id="298" r:id="rId24"/>
    <p:sldId id="262" r:id="rId25"/>
    <p:sldId id="263" r:id="rId26"/>
    <p:sldId id="264" r:id="rId27"/>
    <p:sldId id="265" r:id="rId28"/>
    <p:sldId id="266" r:id="rId29"/>
    <p:sldId id="267" r:id="rId30"/>
    <p:sldId id="269" r:id="rId31"/>
    <p:sldId id="270" r:id="rId32"/>
    <p:sldId id="268" r:id="rId33"/>
    <p:sldId id="271" r:id="rId34"/>
    <p:sldId id="272" r:id="rId35"/>
    <p:sldId id="273" r:id="rId36"/>
    <p:sldId id="274" r:id="rId37"/>
    <p:sldId id="275" r:id="rId38"/>
    <p:sldId id="276" r:id="rId39"/>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0000DC"/>
    <a:srgbClr val="4BC8FF"/>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2A4F24-9F97-4287-B193-DF2F923E95A5}" v="19" dt="2023-11-09T18:16:38.960"/>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11" autoAdjust="0"/>
    <p:restoredTop sz="76520" autoAdjust="0"/>
  </p:normalViewPr>
  <p:slideViewPr>
    <p:cSldViewPr snapToGrid="0">
      <p:cViewPr varScale="1">
        <p:scale>
          <a:sx n="94" d="100"/>
          <a:sy n="94" d="100"/>
        </p:scale>
        <p:origin x="1908" y="84"/>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AFFE8AB5-7F65-42F8-8D4E-23D6CE9EBE77}"/>
    <pc:docChg chg="custSel addSld delSld modSld">
      <pc:chgData name="Martin Guzi" userId="9c94691f-eac0-47a5-9145-7861125b65f7" providerId="ADAL" clId="{AFFE8AB5-7F65-42F8-8D4E-23D6CE9EBE77}" dt="2023-10-30T10:15:11.549" v="457" actId="1076"/>
      <pc:docMkLst>
        <pc:docMk/>
      </pc:docMkLst>
      <pc:sldChg chg="addSp delSp modSp add mod delAnim">
        <pc:chgData name="Martin Guzi" userId="9c94691f-eac0-47a5-9145-7861125b65f7" providerId="ADAL" clId="{AFFE8AB5-7F65-42F8-8D4E-23D6CE9EBE77}" dt="2023-10-30T10:15:11.549" v="457" actId="1076"/>
        <pc:sldMkLst>
          <pc:docMk/>
          <pc:sldMk cId="2067732509" sldId="260"/>
        </pc:sldMkLst>
        <pc:spChg chg="mod">
          <ac:chgData name="Martin Guzi" userId="9c94691f-eac0-47a5-9145-7861125b65f7" providerId="ADAL" clId="{AFFE8AB5-7F65-42F8-8D4E-23D6CE9EBE77}" dt="2023-10-30T10:13:50.478" v="433" actId="20577"/>
          <ac:spMkLst>
            <pc:docMk/>
            <pc:sldMk cId="2067732509" sldId="260"/>
            <ac:spMk id="4" creationId="{116FF162-F7BC-4D87-2854-B4A2B12D3691}"/>
          </ac:spMkLst>
        </pc:spChg>
        <pc:picChg chg="add del mod">
          <ac:chgData name="Martin Guzi" userId="9c94691f-eac0-47a5-9145-7861125b65f7" providerId="ADAL" clId="{AFFE8AB5-7F65-42F8-8D4E-23D6CE9EBE77}" dt="2023-10-30T10:15:03.334" v="455" actId="478"/>
          <ac:picMkLst>
            <pc:docMk/>
            <pc:sldMk cId="2067732509" sldId="260"/>
            <ac:picMk id="9" creationId="{D2CDE52E-8281-4090-8E8C-B1870DF04EC1}"/>
          </ac:picMkLst>
        </pc:picChg>
        <pc:picChg chg="del mod">
          <ac:chgData name="Martin Guzi" userId="9c94691f-eac0-47a5-9145-7861125b65f7" providerId="ADAL" clId="{AFFE8AB5-7F65-42F8-8D4E-23D6CE9EBE77}" dt="2023-10-30T10:14:37.719" v="441" actId="478"/>
          <ac:picMkLst>
            <pc:docMk/>
            <pc:sldMk cId="2067732509" sldId="260"/>
            <ac:picMk id="11" creationId="{6B821B00-0CBE-222A-D494-97EDC9D2BD12}"/>
          </ac:picMkLst>
        </pc:picChg>
        <pc:picChg chg="add mod">
          <ac:chgData name="Martin Guzi" userId="9c94691f-eac0-47a5-9145-7861125b65f7" providerId="ADAL" clId="{AFFE8AB5-7F65-42F8-8D4E-23D6CE9EBE77}" dt="2023-10-30T10:15:11.549" v="457" actId="1076"/>
          <ac:picMkLst>
            <pc:docMk/>
            <pc:sldMk cId="2067732509" sldId="260"/>
            <ac:picMk id="12" creationId="{91030E3D-00DA-4FCD-8376-37A8DB082E84}"/>
          </ac:picMkLst>
        </pc:picChg>
        <pc:picChg chg="del mod">
          <ac:chgData name="Martin Guzi" userId="9c94691f-eac0-47a5-9145-7861125b65f7" providerId="ADAL" clId="{AFFE8AB5-7F65-42F8-8D4E-23D6CE9EBE77}" dt="2023-10-30T10:14:41.153" v="445" actId="478"/>
          <ac:picMkLst>
            <pc:docMk/>
            <pc:sldMk cId="2067732509" sldId="260"/>
            <ac:picMk id="13" creationId="{71AAE702-26BD-6731-A4FE-2224C6182EF3}"/>
          </ac:picMkLst>
        </pc:picChg>
      </pc:sldChg>
      <pc:sldChg chg="add">
        <pc:chgData name="Martin Guzi" userId="9c94691f-eac0-47a5-9145-7861125b65f7" providerId="ADAL" clId="{AFFE8AB5-7F65-42F8-8D4E-23D6CE9EBE77}" dt="2023-10-30T09:42:37.314" v="431"/>
        <pc:sldMkLst>
          <pc:docMk/>
          <pc:sldMk cId="2720339703" sldId="261"/>
        </pc:sldMkLst>
      </pc:sldChg>
      <pc:sldChg chg="modSp del mod">
        <pc:chgData name="Martin Guzi" userId="9c94691f-eac0-47a5-9145-7861125b65f7" providerId="ADAL" clId="{AFFE8AB5-7F65-42F8-8D4E-23D6CE9EBE77}" dt="2023-10-30T08:50:03.177" v="69" actId="47"/>
        <pc:sldMkLst>
          <pc:docMk/>
          <pc:sldMk cId="3163446476" sldId="277"/>
        </pc:sldMkLst>
        <pc:spChg chg="mod">
          <ac:chgData name="Martin Guzi" userId="9c94691f-eac0-47a5-9145-7861125b65f7" providerId="ADAL" clId="{AFFE8AB5-7F65-42F8-8D4E-23D6CE9EBE77}" dt="2023-10-30T08:48:33.878" v="32" actId="20577"/>
          <ac:spMkLst>
            <pc:docMk/>
            <pc:sldMk cId="3163446476" sldId="277"/>
            <ac:spMk id="4" creationId="{A8BB5115-66FE-964D-D7B5-44D1F77E773D}"/>
          </ac:spMkLst>
        </pc:spChg>
      </pc:sldChg>
      <pc:sldChg chg="modSp mod">
        <pc:chgData name="Martin Guzi" userId="9c94691f-eac0-47a5-9145-7861125b65f7" providerId="ADAL" clId="{AFFE8AB5-7F65-42F8-8D4E-23D6CE9EBE77}" dt="2023-10-30T08:50:25.371" v="83" actId="20577"/>
        <pc:sldMkLst>
          <pc:docMk/>
          <pc:sldMk cId="1463917658" sldId="282"/>
        </pc:sldMkLst>
        <pc:spChg chg="mod">
          <ac:chgData name="Martin Guzi" userId="9c94691f-eac0-47a5-9145-7861125b65f7" providerId="ADAL" clId="{AFFE8AB5-7F65-42F8-8D4E-23D6CE9EBE77}" dt="2023-10-30T08:50:25.371" v="83" actId="20577"/>
          <ac:spMkLst>
            <pc:docMk/>
            <pc:sldMk cId="1463917658" sldId="282"/>
            <ac:spMk id="4" creationId="{D23D81F9-D770-147B-9631-4C287BC5E584}"/>
          </ac:spMkLst>
        </pc:spChg>
      </pc:sldChg>
      <pc:sldChg chg="modSp mod">
        <pc:chgData name="Martin Guzi" userId="9c94691f-eac0-47a5-9145-7861125b65f7" providerId="ADAL" clId="{AFFE8AB5-7F65-42F8-8D4E-23D6CE9EBE77}" dt="2023-10-30T08:50:44.013" v="116" actId="20577"/>
        <pc:sldMkLst>
          <pc:docMk/>
          <pc:sldMk cId="4203888548" sldId="284"/>
        </pc:sldMkLst>
        <pc:spChg chg="mod">
          <ac:chgData name="Martin Guzi" userId="9c94691f-eac0-47a5-9145-7861125b65f7" providerId="ADAL" clId="{AFFE8AB5-7F65-42F8-8D4E-23D6CE9EBE77}" dt="2023-10-30T08:50:44.013" v="116" actId="20577"/>
          <ac:spMkLst>
            <pc:docMk/>
            <pc:sldMk cId="4203888548" sldId="284"/>
            <ac:spMk id="4" creationId="{6EEE7447-70EE-8077-C547-FFD66DB31F32}"/>
          </ac:spMkLst>
        </pc:spChg>
      </pc:sldChg>
      <pc:sldChg chg="modSp mod">
        <pc:chgData name="Martin Guzi" userId="9c94691f-eac0-47a5-9145-7861125b65f7" providerId="ADAL" clId="{AFFE8AB5-7F65-42F8-8D4E-23D6CE9EBE77}" dt="2023-10-30T08:56:24.433" v="331" actId="14100"/>
        <pc:sldMkLst>
          <pc:docMk/>
          <pc:sldMk cId="2641534938" sldId="289"/>
        </pc:sldMkLst>
        <pc:spChg chg="mod">
          <ac:chgData name="Martin Guzi" userId="9c94691f-eac0-47a5-9145-7861125b65f7" providerId="ADAL" clId="{AFFE8AB5-7F65-42F8-8D4E-23D6CE9EBE77}" dt="2023-10-30T08:56:24.433" v="331" actId="14100"/>
          <ac:spMkLst>
            <pc:docMk/>
            <pc:sldMk cId="2641534938" sldId="289"/>
            <ac:spMk id="5" creationId="{3FBE1047-CE86-4419-A276-4765FC4CFFB6}"/>
          </ac:spMkLst>
        </pc:spChg>
      </pc:sldChg>
      <pc:sldChg chg="modSp mod">
        <pc:chgData name="Martin Guzi" userId="9c94691f-eac0-47a5-9145-7861125b65f7" providerId="ADAL" clId="{AFFE8AB5-7F65-42F8-8D4E-23D6CE9EBE77}" dt="2023-10-30T09:36:21.469" v="335" actId="20577"/>
        <pc:sldMkLst>
          <pc:docMk/>
          <pc:sldMk cId="2393791508" sldId="290"/>
        </pc:sldMkLst>
        <pc:spChg chg="mod">
          <ac:chgData name="Martin Guzi" userId="9c94691f-eac0-47a5-9145-7861125b65f7" providerId="ADAL" clId="{AFFE8AB5-7F65-42F8-8D4E-23D6CE9EBE77}" dt="2023-10-30T09:36:21.469" v="335" actId="20577"/>
          <ac:spMkLst>
            <pc:docMk/>
            <pc:sldMk cId="2393791508" sldId="290"/>
            <ac:spMk id="5" creationId="{A363668B-038E-41F2-A145-C4152CB73578}"/>
          </ac:spMkLst>
        </pc:spChg>
      </pc:sldChg>
      <pc:sldChg chg="modSp mod">
        <pc:chgData name="Martin Guzi" userId="9c94691f-eac0-47a5-9145-7861125b65f7" providerId="ADAL" clId="{AFFE8AB5-7F65-42F8-8D4E-23D6CE9EBE77}" dt="2023-10-30T09:38:00.320" v="339" actId="114"/>
        <pc:sldMkLst>
          <pc:docMk/>
          <pc:sldMk cId="1223168025" sldId="291"/>
        </pc:sldMkLst>
        <pc:spChg chg="mod">
          <ac:chgData name="Martin Guzi" userId="9c94691f-eac0-47a5-9145-7861125b65f7" providerId="ADAL" clId="{AFFE8AB5-7F65-42F8-8D4E-23D6CE9EBE77}" dt="2023-10-30T09:38:00.320" v="339" actId="114"/>
          <ac:spMkLst>
            <pc:docMk/>
            <pc:sldMk cId="1223168025" sldId="291"/>
            <ac:spMk id="5" creationId="{673815D6-854A-484E-ACD6-78BDAD71A3AA}"/>
          </ac:spMkLst>
        </pc:spChg>
      </pc:sldChg>
      <pc:sldChg chg="new del">
        <pc:chgData name="Martin Guzi" userId="9c94691f-eac0-47a5-9145-7861125b65f7" providerId="ADAL" clId="{AFFE8AB5-7F65-42F8-8D4E-23D6CE9EBE77}" dt="2023-10-30T08:48:45.115" v="34" actId="47"/>
        <pc:sldMkLst>
          <pc:docMk/>
          <pc:sldMk cId="1211787000" sldId="295"/>
        </pc:sldMkLst>
      </pc:sldChg>
      <pc:sldChg chg="modSp add mod">
        <pc:chgData name="Martin Guzi" userId="9c94691f-eac0-47a5-9145-7861125b65f7" providerId="ADAL" clId="{AFFE8AB5-7F65-42F8-8D4E-23D6CE9EBE77}" dt="2023-10-30T08:54:31.564" v="263" actId="20577"/>
        <pc:sldMkLst>
          <pc:docMk/>
          <pc:sldMk cId="3704592222" sldId="296"/>
        </pc:sldMkLst>
        <pc:spChg chg="mod">
          <ac:chgData name="Martin Guzi" userId="9c94691f-eac0-47a5-9145-7861125b65f7" providerId="ADAL" clId="{AFFE8AB5-7F65-42F8-8D4E-23D6CE9EBE77}" dt="2023-10-30T08:54:31.564" v="263" actId="20577"/>
          <ac:spMkLst>
            <pc:docMk/>
            <pc:sldMk cId="3704592222" sldId="296"/>
            <ac:spMk id="5" creationId="{30FBCC8C-C7F0-BA1E-5023-47E7BA09E4D1}"/>
          </ac:spMkLst>
        </pc:spChg>
      </pc:sldChg>
      <pc:sldChg chg="add">
        <pc:chgData name="Martin Guzi" userId="9c94691f-eac0-47a5-9145-7861125b65f7" providerId="ADAL" clId="{AFFE8AB5-7F65-42F8-8D4E-23D6CE9EBE77}" dt="2023-10-30T08:50:01.003" v="68"/>
        <pc:sldMkLst>
          <pc:docMk/>
          <pc:sldMk cId="1967557730" sldId="297"/>
        </pc:sldMkLst>
      </pc:sldChg>
      <pc:sldChg chg="modSp new mod modAnim">
        <pc:chgData name="Martin Guzi" userId="9c94691f-eac0-47a5-9145-7861125b65f7" providerId="ADAL" clId="{AFFE8AB5-7F65-42F8-8D4E-23D6CE9EBE77}" dt="2023-10-30T09:40:51.783" v="430" actId="20577"/>
        <pc:sldMkLst>
          <pc:docMk/>
          <pc:sldMk cId="246636155" sldId="298"/>
        </pc:sldMkLst>
        <pc:spChg chg="mod">
          <ac:chgData name="Martin Guzi" userId="9c94691f-eac0-47a5-9145-7861125b65f7" providerId="ADAL" clId="{AFFE8AB5-7F65-42F8-8D4E-23D6CE9EBE77}" dt="2023-10-30T09:40:51.783" v="430" actId="20577"/>
          <ac:spMkLst>
            <pc:docMk/>
            <pc:sldMk cId="246636155" sldId="298"/>
            <ac:spMk id="4" creationId="{FBFD611B-478A-47BE-A63F-8FD8F61140F6}"/>
          </ac:spMkLst>
        </pc:spChg>
        <pc:spChg chg="mod">
          <ac:chgData name="Martin Guzi" userId="9c94691f-eac0-47a5-9145-7861125b65f7" providerId="ADAL" clId="{AFFE8AB5-7F65-42F8-8D4E-23D6CE9EBE77}" dt="2023-10-30T09:39:41.776" v="383" actId="1076"/>
          <ac:spMkLst>
            <pc:docMk/>
            <pc:sldMk cId="246636155" sldId="298"/>
            <ac:spMk id="5" creationId="{77225245-6DDD-4DAC-81EE-804CA76E6B31}"/>
          </ac:spMkLst>
        </pc:spChg>
      </pc:sldChg>
      <pc:sldChg chg="add">
        <pc:chgData name="Martin Guzi" userId="9c94691f-eac0-47a5-9145-7861125b65f7" providerId="ADAL" clId="{AFFE8AB5-7F65-42F8-8D4E-23D6CE9EBE77}" dt="2023-10-30T09:42:37.314" v="431"/>
        <pc:sldMkLst>
          <pc:docMk/>
          <pc:sldMk cId="1075310332" sldId="299"/>
        </pc:sldMkLst>
      </pc:sldChg>
    </pc:docChg>
  </pc:docChgLst>
  <pc:docChgLst>
    <pc:chgData name="Martin Guzi" userId="9c94691f-eac0-47a5-9145-7861125b65f7" providerId="ADAL" clId="{A42A4F24-9F97-4287-B193-DF2F923E95A5}"/>
    <pc:docChg chg="modSld">
      <pc:chgData name="Martin Guzi" userId="9c94691f-eac0-47a5-9145-7861125b65f7" providerId="ADAL" clId="{A42A4F24-9F97-4287-B193-DF2F923E95A5}" dt="2023-11-09T18:16:46.525" v="20" actId="1076"/>
      <pc:docMkLst>
        <pc:docMk/>
      </pc:docMkLst>
      <pc:sldChg chg="modSp mod">
        <pc:chgData name="Martin Guzi" userId="9c94691f-eac0-47a5-9145-7861125b65f7" providerId="ADAL" clId="{A42A4F24-9F97-4287-B193-DF2F923E95A5}" dt="2023-11-09T18:16:46.525" v="20" actId="1076"/>
        <pc:sldMkLst>
          <pc:docMk/>
          <pc:sldMk cId="246636155" sldId="298"/>
        </pc:sldMkLst>
        <pc:spChg chg="mod">
          <ac:chgData name="Martin Guzi" userId="9c94691f-eac0-47a5-9145-7861125b65f7" providerId="ADAL" clId="{A42A4F24-9F97-4287-B193-DF2F923E95A5}" dt="2023-11-09T18:16:46.525" v="20" actId="1076"/>
          <ac:spMkLst>
            <pc:docMk/>
            <pc:sldMk cId="246636155" sldId="298"/>
            <ac:spMk id="5" creationId="{77225245-6DDD-4DAC-81EE-804CA76E6B3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4"/>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09.11.2023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36222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iscovery.muni.cz/"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5" Type="http://schemas.openxmlformats.org/officeDocument/2006/relationships/hyperlink" Target="https://www.aeaweb.org/journals/JEL" TargetMode="External"/><Relationship Id="rId4" Type="http://schemas.openxmlformats.org/officeDocument/2006/relationships/hyperlink" Target="https://www.sciencedirect.com/journal/economics-letters"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em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007/s10888-013-9258-3" TargetMode="External"/><Relationship Id="rId2" Type="http://schemas.openxmlformats.org/officeDocument/2006/relationships/hyperlink" Target="https://doi.org/10.1016/j.labeco.2011.08.00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007/s10888-013-9258-3" TargetMode="External"/><Relationship Id="rId2" Type="http://schemas.openxmlformats.org/officeDocument/2006/relationships/hyperlink" Target="https://doi.org/10.1016/j.labeco.2011.08.00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Annotated bibliography assignment</a:t>
            </a:r>
            <a:br>
              <a:rPr lang="en-US" dirty="0"/>
            </a:br>
            <a:r>
              <a:rPr lang="en-US" dirty="0"/>
              <a:t>Discussion</a:t>
            </a:r>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p:txBody>
          <a:bodyPr/>
          <a:lstStyle/>
          <a:p>
            <a:r>
              <a:rPr lang="en-US" dirty="0"/>
              <a:t>Academic writing</a:t>
            </a:r>
          </a:p>
          <a:p>
            <a:r>
              <a:rPr lang="en-US" dirty="0"/>
              <a:t>Seminar 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FA65168-86F6-F31C-0357-9B0BB6E50B6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860FE6F-5FF5-A968-4838-43163A59AD08}"/>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6EEE7447-70EE-8077-C547-FFD66DB31F32}"/>
              </a:ext>
            </a:extLst>
          </p:cNvPr>
          <p:cNvSpPr>
            <a:spLocks noGrp="1"/>
          </p:cNvSpPr>
          <p:nvPr>
            <p:ph type="title"/>
          </p:nvPr>
        </p:nvSpPr>
        <p:spPr/>
        <p:txBody>
          <a:bodyPr/>
          <a:lstStyle/>
          <a:p>
            <a:r>
              <a:rPr lang="en-US" dirty="0"/>
              <a:t>Avoid long sentences (over three lines)</a:t>
            </a:r>
          </a:p>
        </p:txBody>
      </p:sp>
      <p:sp>
        <p:nvSpPr>
          <p:cNvPr id="5" name="Content Placeholder 4">
            <a:extLst>
              <a:ext uri="{FF2B5EF4-FFF2-40B4-BE49-F238E27FC236}">
                <a16:creationId xmlns:a16="http://schemas.microsoft.com/office/drawing/2014/main" id="{E3DFEC4C-4802-3EA4-A713-8290A5B06D6F}"/>
              </a:ext>
            </a:extLst>
          </p:cNvPr>
          <p:cNvSpPr>
            <a:spLocks noGrp="1"/>
          </p:cNvSpPr>
          <p:nvPr>
            <p:ph idx="1"/>
          </p:nvPr>
        </p:nvSpPr>
        <p:spPr>
          <a:xfrm>
            <a:off x="162560" y="1171576"/>
            <a:ext cx="8818880" cy="4660424"/>
          </a:xfrm>
        </p:spPr>
        <p:txBody>
          <a:bodyPr/>
          <a:lstStyle/>
          <a:p>
            <a:r>
              <a:rPr lang="en-GB" sz="1400" dirty="0">
                <a:effectLst/>
                <a:latin typeface="Arial" panose="020B0604020202020204" pitchFamily="34" charset="0"/>
                <a:ea typeface="MS Mincho" panose="02020609040205080304" pitchFamily="49" charset="-128"/>
                <a:cs typeface="Times New Roman" panose="02020603050405020304" pitchFamily="18" charset="0"/>
              </a:rPr>
              <a:t>This article Martinez-Alonso et al.(2022) also supports the evidence of family involvement having a direct relation to the increase of innovation and does in fact also contradict one point by saying family bonds, in fact increase the innovation and not vice versa, the article further analyses the importance and history behind the innovation within the firms that relates to the overall long run survivability of these family run firms, the article conveys the message of innovation being a very important factor in family business and overall business logistics, it also highlights the advantages that innovation brings to these firms such as the high level decision making and the levels of control they gain by being able to be efficient and innovative, furthermore this article co relates to the first article mentioned, </a:t>
            </a:r>
            <a:r>
              <a:rPr lang="en-GB" sz="1400" dirty="0" err="1">
                <a:effectLst/>
                <a:latin typeface="Arial" panose="020B0604020202020204" pitchFamily="34" charset="0"/>
                <a:ea typeface="MS Mincho" panose="02020609040205080304" pitchFamily="49" charset="-128"/>
                <a:cs typeface="Times New Roman" panose="02020603050405020304" pitchFamily="18" charset="0"/>
              </a:rPr>
              <a:t>Rondi</a:t>
            </a:r>
            <a:r>
              <a:rPr lang="en-GB" sz="1400" dirty="0">
                <a:effectLst/>
                <a:latin typeface="Arial" panose="020B0604020202020204" pitchFamily="34" charset="0"/>
                <a:ea typeface="MS Mincho" panose="02020609040205080304" pitchFamily="49" charset="-128"/>
                <a:cs typeface="Times New Roman" panose="02020603050405020304" pitchFamily="18" charset="0"/>
              </a:rPr>
              <a:t> et al. (2022) the strength of this article is definitely the methodology used to procure such an article, the method was used for 11 years and had a good sample amount of around 3852 firm year observation which is definitely a very brilliant approach, the weakness however is the year this methodology was conducted and the year of the publishing of the report, this article was published in 2022 and the methodology was used in the year 2006-2016 these research findings may not be very useful in the future and this may also not be subjective to 2022 and more years to come hence I believe there could be an issue here in terms of the time gap.</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sz="1800" dirty="0"/>
          </a:p>
        </p:txBody>
      </p:sp>
    </p:spTree>
    <p:extLst>
      <p:ext uri="{BB962C8B-B14F-4D97-AF65-F5344CB8AC3E}">
        <p14:creationId xmlns:p14="http://schemas.microsoft.com/office/powerpoint/2010/main" val="420388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FA65168-86F6-F31C-0357-9B0BB6E50B6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860FE6F-5FF5-A968-4838-43163A59AD08}"/>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6EEE7447-70EE-8077-C547-FFD66DB31F32}"/>
              </a:ext>
            </a:extLst>
          </p:cNvPr>
          <p:cNvSpPr>
            <a:spLocks noGrp="1"/>
          </p:cNvSpPr>
          <p:nvPr>
            <p:ph type="title"/>
          </p:nvPr>
        </p:nvSpPr>
        <p:spPr/>
        <p:txBody>
          <a:bodyPr/>
          <a:lstStyle/>
          <a:p>
            <a:r>
              <a:rPr lang="en-US" dirty="0"/>
              <a:t>Long sentences</a:t>
            </a:r>
          </a:p>
        </p:txBody>
      </p:sp>
      <p:sp>
        <p:nvSpPr>
          <p:cNvPr id="5" name="Content Placeholder 4">
            <a:extLst>
              <a:ext uri="{FF2B5EF4-FFF2-40B4-BE49-F238E27FC236}">
                <a16:creationId xmlns:a16="http://schemas.microsoft.com/office/drawing/2014/main" id="{E3DFEC4C-4802-3EA4-A713-8290A5B06D6F}"/>
              </a:ext>
            </a:extLst>
          </p:cNvPr>
          <p:cNvSpPr>
            <a:spLocks noGrp="1"/>
          </p:cNvSpPr>
          <p:nvPr>
            <p:ph idx="1"/>
          </p:nvPr>
        </p:nvSpPr>
        <p:spPr>
          <a:xfrm>
            <a:off x="162560" y="1171576"/>
            <a:ext cx="8818880" cy="4660424"/>
          </a:xfrm>
        </p:spPr>
        <p:txBody>
          <a:bodyPr/>
          <a:lstStyle/>
          <a:p>
            <a:r>
              <a:rPr lang="en-GB" sz="1400" dirty="0">
                <a:effectLst/>
                <a:latin typeface="Arial" panose="020B0604020202020204" pitchFamily="34" charset="0"/>
                <a:ea typeface="MS Mincho" panose="02020609040205080304" pitchFamily="49" charset="-128"/>
                <a:cs typeface="Times New Roman" panose="02020603050405020304" pitchFamily="18" charset="0"/>
              </a:rPr>
              <a:t>This article Martinez-Alonso et al.(2022) also supports the evidence of family involvement having a direct relation to the increase of innovation and does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in fac</a:t>
            </a:r>
            <a:r>
              <a:rPr lang="en-GB" sz="1400" dirty="0">
                <a:effectLst/>
                <a:latin typeface="Arial" panose="020B0604020202020204" pitchFamily="34" charset="0"/>
                <a:ea typeface="MS Mincho" panose="02020609040205080304" pitchFamily="49" charset="-128"/>
                <a:cs typeface="Times New Roman" panose="02020603050405020304" pitchFamily="18" charset="0"/>
              </a:rPr>
              <a:t>t also contradict one point by saying family bonds,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in fact </a:t>
            </a:r>
            <a:r>
              <a:rPr lang="en-GB" sz="1400" dirty="0">
                <a:effectLst/>
                <a:latin typeface="Arial" panose="020B0604020202020204" pitchFamily="34" charset="0"/>
                <a:ea typeface="MS Mincho" panose="02020609040205080304" pitchFamily="49" charset="-128"/>
                <a:cs typeface="Times New Roman" panose="02020603050405020304" pitchFamily="18" charset="0"/>
              </a:rPr>
              <a:t>increase the innovation and not vice versa, the article further analyses the importance and history behind the innovation within the firms that relates to the overall long run survivability of these family run firms, the article conveys the message of innovation being a very important factor in family business and overall business logistics, it also highlights the advantages that innovation brings to these firms such as the high level decision making and the levels of control they gain by being able to be efficient and innovative, furthermore this article co relates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to the first article mentioned</a:t>
            </a:r>
            <a:r>
              <a:rPr lang="en-GB" sz="1400" dirty="0">
                <a:effectLst/>
                <a:latin typeface="Arial" panose="020B0604020202020204" pitchFamily="34" charset="0"/>
                <a:ea typeface="MS Mincho" panose="02020609040205080304" pitchFamily="49" charset="-128"/>
                <a:cs typeface="Times New Roman" panose="02020603050405020304" pitchFamily="18" charset="0"/>
              </a:rPr>
              <a:t>, </a:t>
            </a:r>
            <a:r>
              <a:rPr lang="en-GB" sz="1400" dirty="0" err="1">
                <a:effectLst/>
                <a:latin typeface="Arial" panose="020B0604020202020204" pitchFamily="34" charset="0"/>
                <a:ea typeface="MS Mincho" panose="02020609040205080304" pitchFamily="49" charset="-128"/>
                <a:cs typeface="Times New Roman" panose="02020603050405020304" pitchFamily="18" charset="0"/>
              </a:rPr>
              <a:t>Rondi</a:t>
            </a:r>
            <a:r>
              <a:rPr lang="en-GB" sz="1400" dirty="0">
                <a:effectLst/>
                <a:latin typeface="Arial" panose="020B0604020202020204" pitchFamily="34" charset="0"/>
                <a:ea typeface="MS Mincho" panose="02020609040205080304" pitchFamily="49" charset="-128"/>
                <a:cs typeface="Times New Roman" panose="02020603050405020304" pitchFamily="18" charset="0"/>
              </a:rPr>
              <a:t> et al. (2022) the strength of this article is definitely the methodology used to procure such an article, the method was used for 11 years and had a good sample amount of around </a:t>
            </a:r>
            <a:r>
              <a:rPr lang="en-GB"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3852</a:t>
            </a:r>
            <a:r>
              <a:rPr lang="en-GB" sz="1400" dirty="0">
                <a:effectLst/>
                <a:latin typeface="Arial" panose="020B0604020202020204" pitchFamily="34" charset="0"/>
                <a:ea typeface="MS Mincho" panose="02020609040205080304" pitchFamily="49" charset="-128"/>
                <a:cs typeface="Times New Roman" panose="02020603050405020304" pitchFamily="18" charset="0"/>
              </a:rPr>
              <a:t> firm year observation which is definitely a very brilliant approach, the weakness however is the year this methodology was conducted and the year of the publishing of the report, this article was published in 2022 and the methodology was used in the year 2006-2016 these research findings may not be very useful in the future and this may also not be subjective to 2022 and more years to come hence I believe there could be an issue here in terms of the time gap.</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sz="1800" dirty="0"/>
          </a:p>
        </p:txBody>
      </p:sp>
    </p:spTree>
    <p:extLst>
      <p:ext uri="{BB962C8B-B14F-4D97-AF65-F5344CB8AC3E}">
        <p14:creationId xmlns:p14="http://schemas.microsoft.com/office/powerpoint/2010/main" val="339298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D770A1C-C07F-4450-818C-68CD38851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1CFDC82A-8876-48F4-81A1-DDA00B559468}"/>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CB475AFE-9211-4202-897C-A12C2977DC0F}"/>
              </a:ext>
            </a:extLst>
          </p:cNvPr>
          <p:cNvSpPr>
            <a:spLocks noGrp="1"/>
          </p:cNvSpPr>
          <p:nvPr>
            <p:ph type="title"/>
          </p:nvPr>
        </p:nvSpPr>
        <p:spPr/>
        <p:txBody>
          <a:bodyPr/>
          <a:lstStyle/>
          <a:p>
            <a:r>
              <a:rPr lang="en-US" dirty="0"/>
              <a:t>Look for repetitions</a:t>
            </a:r>
            <a:endParaRPr lang="cs-CZ" dirty="0"/>
          </a:p>
        </p:txBody>
      </p:sp>
      <p:sp>
        <p:nvSpPr>
          <p:cNvPr id="5" name="Content Placeholder 4">
            <a:extLst>
              <a:ext uri="{FF2B5EF4-FFF2-40B4-BE49-F238E27FC236}">
                <a16:creationId xmlns:a16="http://schemas.microsoft.com/office/drawing/2014/main" id="{2F5875CC-6A21-411F-8E50-B71809BBCAA7}"/>
              </a:ext>
            </a:extLst>
          </p:cNvPr>
          <p:cNvSpPr>
            <a:spLocks noGrp="1"/>
          </p:cNvSpPr>
          <p:nvPr>
            <p:ph idx="1"/>
          </p:nvPr>
        </p:nvSpPr>
        <p:spPr/>
        <p:txBody>
          <a:bodyPr/>
          <a:lstStyle/>
          <a:p>
            <a:r>
              <a:rPr lang="en-US" dirty="0"/>
              <a:t>The findings of this study have important implications for policymakers, food producers, and marketers who seek to promote sustainable food consumption. Policymakers can use the measurement scale to monitor sustainable food consumption and design policies encouraging sustainable food production and consumption. Food producers and marketers can use the findings to develop sustainable food products and effective communication strategies that resonate with consumers' values, beliefs, and attitudes. Overall, this study contributes to the literature on sustainable food consumption and offers practical implications for promoting sustainable food consumption.</a:t>
            </a:r>
            <a:endParaRPr lang="cs-CZ" dirty="0"/>
          </a:p>
          <a:p>
            <a:endParaRPr lang="cs-CZ" dirty="0"/>
          </a:p>
        </p:txBody>
      </p:sp>
    </p:spTree>
    <p:extLst>
      <p:ext uri="{BB962C8B-B14F-4D97-AF65-F5344CB8AC3E}">
        <p14:creationId xmlns:p14="http://schemas.microsoft.com/office/powerpoint/2010/main" val="417233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D770A1C-C07F-4450-818C-68CD38851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1CFDC82A-8876-48F4-81A1-DDA00B559468}"/>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CB475AFE-9211-4202-897C-A12C2977DC0F}"/>
              </a:ext>
            </a:extLst>
          </p:cNvPr>
          <p:cNvSpPr>
            <a:spLocks noGrp="1"/>
          </p:cNvSpPr>
          <p:nvPr>
            <p:ph type="title"/>
          </p:nvPr>
        </p:nvSpPr>
        <p:spPr/>
        <p:txBody>
          <a:bodyPr/>
          <a:lstStyle/>
          <a:p>
            <a:r>
              <a:rPr lang="en-US" dirty="0"/>
              <a:t>Look for repetitions</a:t>
            </a:r>
            <a:endParaRPr lang="cs-CZ" dirty="0"/>
          </a:p>
        </p:txBody>
      </p:sp>
      <p:sp>
        <p:nvSpPr>
          <p:cNvPr id="5" name="Content Placeholder 4">
            <a:extLst>
              <a:ext uri="{FF2B5EF4-FFF2-40B4-BE49-F238E27FC236}">
                <a16:creationId xmlns:a16="http://schemas.microsoft.com/office/drawing/2014/main" id="{2F5875CC-6A21-411F-8E50-B71809BBCAA7}"/>
              </a:ext>
            </a:extLst>
          </p:cNvPr>
          <p:cNvSpPr>
            <a:spLocks noGrp="1"/>
          </p:cNvSpPr>
          <p:nvPr>
            <p:ph idx="1"/>
          </p:nvPr>
        </p:nvSpPr>
        <p:spPr/>
        <p:txBody>
          <a:bodyPr/>
          <a:lstStyle/>
          <a:p>
            <a:r>
              <a:rPr lang="en-US" dirty="0"/>
              <a:t>The findings of this study have important implications for policymakers, food producers, and marketers who seek to promote </a:t>
            </a:r>
            <a:r>
              <a:rPr lang="en-US" dirty="0">
                <a:highlight>
                  <a:srgbClr val="FFFF00"/>
                </a:highlight>
              </a:rPr>
              <a:t>sustainable food consumption</a:t>
            </a:r>
            <a:r>
              <a:rPr lang="en-US" dirty="0"/>
              <a:t>. Policymakers can use the measurement scale to monitor </a:t>
            </a:r>
            <a:r>
              <a:rPr lang="en-US" dirty="0">
                <a:highlight>
                  <a:srgbClr val="FFFF00"/>
                </a:highlight>
              </a:rPr>
              <a:t>sustainable food consumption </a:t>
            </a:r>
            <a:r>
              <a:rPr lang="en-US" dirty="0"/>
              <a:t>and design policies encouraging </a:t>
            </a:r>
            <a:r>
              <a:rPr lang="en-US" dirty="0">
                <a:highlight>
                  <a:srgbClr val="FFFF00"/>
                </a:highlight>
              </a:rPr>
              <a:t>sustainable food production </a:t>
            </a:r>
            <a:r>
              <a:rPr lang="en-US" dirty="0"/>
              <a:t>and consumption. Food producers and marketers can use the findings to develop </a:t>
            </a:r>
            <a:r>
              <a:rPr lang="en-US" dirty="0">
                <a:highlight>
                  <a:srgbClr val="FFFF00"/>
                </a:highlight>
              </a:rPr>
              <a:t>sustainable food products </a:t>
            </a:r>
            <a:r>
              <a:rPr lang="en-US" dirty="0"/>
              <a:t>and effective communication strategies that resonate with consumers' values, beliefs, and attitudes. Overall, this study contributes to the literature on </a:t>
            </a:r>
            <a:r>
              <a:rPr lang="en-US" dirty="0">
                <a:highlight>
                  <a:srgbClr val="FFFF00"/>
                </a:highlight>
              </a:rPr>
              <a:t>sustainable food consumption </a:t>
            </a:r>
            <a:r>
              <a:rPr lang="en-US" dirty="0"/>
              <a:t>and offers practical implications for promoting </a:t>
            </a:r>
            <a:r>
              <a:rPr lang="en-US" dirty="0">
                <a:highlight>
                  <a:srgbClr val="FFFF00"/>
                </a:highlight>
              </a:rPr>
              <a:t>sustainable food consumption</a:t>
            </a:r>
            <a:r>
              <a:rPr lang="en-US" dirty="0"/>
              <a:t>.</a:t>
            </a:r>
            <a:endParaRPr lang="cs-CZ" dirty="0"/>
          </a:p>
          <a:p>
            <a:pPr marL="54000" indent="0">
              <a:buNone/>
            </a:pPr>
            <a:r>
              <a:rPr lang="en-US" dirty="0"/>
              <a:t>  (4 sentences)</a:t>
            </a:r>
            <a:endParaRPr lang="cs-CZ" dirty="0"/>
          </a:p>
        </p:txBody>
      </p:sp>
    </p:spTree>
    <p:extLst>
      <p:ext uri="{BB962C8B-B14F-4D97-AF65-F5344CB8AC3E}">
        <p14:creationId xmlns:p14="http://schemas.microsoft.com/office/powerpoint/2010/main" val="3732082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D562769-0217-4BA6-BC64-0F8EA9BB952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957F3782-7A32-4D90-8506-64A790A80615}"/>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A3677892-B761-4D3A-8C79-F6532DBA28DC}"/>
              </a:ext>
            </a:extLst>
          </p:cNvPr>
          <p:cNvSpPr>
            <a:spLocks noGrp="1"/>
          </p:cNvSpPr>
          <p:nvPr>
            <p:ph type="title"/>
          </p:nvPr>
        </p:nvSpPr>
        <p:spPr/>
        <p:txBody>
          <a:bodyPr/>
          <a:lstStyle/>
          <a:p>
            <a:r>
              <a:rPr lang="en-US" dirty="0"/>
              <a:t>The evaluation of article</a:t>
            </a:r>
            <a:endParaRPr lang="cs-CZ" dirty="0"/>
          </a:p>
        </p:txBody>
      </p:sp>
      <p:sp>
        <p:nvSpPr>
          <p:cNvPr id="5" name="Content Placeholder 4">
            <a:extLst>
              <a:ext uri="{FF2B5EF4-FFF2-40B4-BE49-F238E27FC236}">
                <a16:creationId xmlns:a16="http://schemas.microsoft.com/office/drawing/2014/main" id="{3FBE1047-CE86-4419-A276-4765FC4CFFB6}"/>
              </a:ext>
            </a:extLst>
          </p:cNvPr>
          <p:cNvSpPr>
            <a:spLocks noGrp="1"/>
          </p:cNvSpPr>
          <p:nvPr>
            <p:ph idx="1"/>
          </p:nvPr>
        </p:nvSpPr>
        <p:spPr>
          <a:xfrm>
            <a:off x="540000" y="1371599"/>
            <a:ext cx="8064900" cy="4973053"/>
          </a:xfrm>
        </p:spPr>
        <p:txBody>
          <a:bodyPr/>
          <a:lstStyle/>
          <a:p>
            <a:pPr marL="54000" indent="0">
              <a:buNone/>
            </a:pPr>
            <a:r>
              <a:rPr lang="en-US" dirty="0"/>
              <a:t>Avoid writing very general statement: </a:t>
            </a:r>
          </a:p>
          <a:p>
            <a:r>
              <a:rPr lang="en-US" dirty="0"/>
              <a:t>This article provides a valuable resource for researchers and practitioners interested in the issue of … and providing guidance for future research.</a:t>
            </a:r>
          </a:p>
          <a:p>
            <a:endParaRPr lang="en-US" dirty="0"/>
          </a:p>
          <a:p>
            <a:pPr marL="54000" indent="0">
              <a:buNone/>
            </a:pPr>
            <a:r>
              <a:rPr lang="en-US" dirty="0"/>
              <a:t>Write more specific statements:</a:t>
            </a:r>
          </a:p>
          <a:p>
            <a:r>
              <a:rPr lang="en-US" dirty="0"/>
              <a:t>The authors conclude that blockchain has the potential to be a disruptive technology that can transform various industries, but further research is needed to address the challenges and realize its full potential.</a:t>
            </a:r>
          </a:p>
          <a:p>
            <a:r>
              <a:rPr lang="en-GB" dirty="0"/>
              <a:t>The article concludes by discussing central banks’ new era challenges including the difficulty of balancing inflation and growth objectives, the need for unconventional policy measures, and the potential risks associated with large-scale asset purchases. </a:t>
            </a:r>
            <a:endParaRPr lang="cs-CZ" dirty="0"/>
          </a:p>
        </p:txBody>
      </p:sp>
    </p:spTree>
    <p:extLst>
      <p:ext uri="{BB962C8B-B14F-4D97-AF65-F5344CB8AC3E}">
        <p14:creationId xmlns:p14="http://schemas.microsoft.com/office/powerpoint/2010/main" val="264153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135B23F-E6E3-4CC4-AEBF-7B256D88898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73F3CAD8-C48F-4422-80B5-71CC99B94D73}"/>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74FA3653-A896-47E9-9962-BE2A726B804F}"/>
              </a:ext>
            </a:extLst>
          </p:cNvPr>
          <p:cNvSpPr>
            <a:spLocks noGrp="1"/>
          </p:cNvSpPr>
          <p:nvPr>
            <p:ph type="title"/>
          </p:nvPr>
        </p:nvSpPr>
        <p:spPr/>
        <p:txBody>
          <a:bodyPr/>
          <a:lstStyle/>
          <a:p>
            <a:r>
              <a:rPr lang="en-US" dirty="0"/>
              <a:t>External validity of results</a:t>
            </a:r>
            <a:endParaRPr lang="cs-CZ" dirty="0"/>
          </a:p>
        </p:txBody>
      </p:sp>
      <p:sp>
        <p:nvSpPr>
          <p:cNvPr id="5" name="Content Placeholder 4">
            <a:extLst>
              <a:ext uri="{FF2B5EF4-FFF2-40B4-BE49-F238E27FC236}">
                <a16:creationId xmlns:a16="http://schemas.microsoft.com/office/drawing/2014/main" id="{49A475D5-CFAF-4444-989C-EB0A3F9009BA}"/>
              </a:ext>
            </a:extLst>
          </p:cNvPr>
          <p:cNvSpPr>
            <a:spLocks noGrp="1"/>
          </p:cNvSpPr>
          <p:nvPr>
            <p:ph idx="1"/>
          </p:nvPr>
        </p:nvSpPr>
        <p:spPr/>
        <p:txBody>
          <a:bodyPr/>
          <a:lstStyle/>
          <a:p>
            <a:pPr marL="54000" indent="0">
              <a:buNone/>
            </a:pPr>
            <a:r>
              <a:rPr lang="en-US" dirty="0"/>
              <a:t>Include more reasons why external validity is a problem:</a:t>
            </a:r>
          </a:p>
          <a:p>
            <a:pPr marL="54000" indent="0">
              <a:buNone/>
            </a:pPr>
            <a:endParaRPr lang="en-US" dirty="0"/>
          </a:p>
          <a:p>
            <a:r>
              <a:rPr lang="en-US" dirty="0"/>
              <a:t>The paper's disadvantage is that it exclusively focuses on the Lisbon area of Portugal, which limits mobile businesses' research possibilities.</a:t>
            </a:r>
          </a:p>
          <a:p>
            <a:endParaRPr lang="en-US" dirty="0"/>
          </a:p>
          <a:p>
            <a:r>
              <a:rPr lang="en-GB" dirty="0"/>
              <a:t>However, the paper's focus on Australia limits its generalizability to other countries. </a:t>
            </a:r>
            <a:endParaRPr lang="cs-CZ" dirty="0"/>
          </a:p>
        </p:txBody>
      </p:sp>
    </p:spTree>
    <p:extLst>
      <p:ext uri="{BB962C8B-B14F-4D97-AF65-F5344CB8AC3E}">
        <p14:creationId xmlns:p14="http://schemas.microsoft.com/office/powerpoint/2010/main" val="228690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C73876-880B-4278-B6B6-A481C1B3F54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DDDECD7-285F-463E-B671-D9D39DF0920D}"/>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8AC17FCC-3C99-4421-9E70-A8139B9FDB2B}"/>
              </a:ext>
            </a:extLst>
          </p:cNvPr>
          <p:cNvSpPr>
            <a:spLocks noGrp="1"/>
          </p:cNvSpPr>
          <p:nvPr>
            <p:ph type="title"/>
          </p:nvPr>
        </p:nvSpPr>
        <p:spPr/>
        <p:txBody>
          <a:bodyPr/>
          <a:lstStyle/>
          <a:p>
            <a:r>
              <a:rPr lang="en-US" dirty="0"/>
              <a:t>Explain terms</a:t>
            </a:r>
            <a:endParaRPr lang="cs-CZ" dirty="0"/>
          </a:p>
        </p:txBody>
      </p:sp>
      <p:sp>
        <p:nvSpPr>
          <p:cNvPr id="5" name="Content Placeholder 4">
            <a:extLst>
              <a:ext uri="{FF2B5EF4-FFF2-40B4-BE49-F238E27FC236}">
                <a16:creationId xmlns:a16="http://schemas.microsoft.com/office/drawing/2014/main" id="{A363668B-038E-41F2-A145-C4152CB73578}"/>
              </a:ext>
            </a:extLst>
          </p:cNvPr>
          <p:cNvSpPr>
            <a:spLocks noGrp="1"/>
          </p:cNvSpPr>
          <p:nvPr>
            <p:ph idx="1"/>
          </p:nvPr>
        </p:nvSpPr>
        <p:spPr/>
        <p:txBody>
          <a:bodyPr/>
          <a:lstStyle/>
          <a:p>
            <a:endParaRPr lang="en-US" dirty="0"/>
          </a:p>
          <a:p>
            <a:r>
              <a:rPr lang="tr-TR" dirty="0"/>
              <a:t>The article argues that the </a:t>
            </a:r>
            <a:r>
              <a:rPr lang="tr-TR" i="1" dirty="0"/>
              <a:t>metaverse</a:t>
            </a:r>
            <a:r>
              <a:rPr lang="tr-TR" dirty="0"/>
              <a:t> offers new opportunities </a:t>
            </a:r>
            <a:r>
              <a:rPr lang="en-US" dirty="0"/>
              <a:t>…</a:t>
            </a:r>
          </a:p>
          <a:p>
            <a:endParaRPr lang="en-US" dirty="0"/>
          </a:p>
          <a:p>
            <a:r>
              <a:rPr lang="en-US" dirty="0"/>
              <a:t>The goal of this research is to uncover the impact of country-of-origin effects on consumer purchase intentions.</a:t>
            </a:r>
          </a:p>
          <a:p>
            <a:endParaRPr lang="en-US" dirty="0"/>
          </a:p>
          <a:p>
            <a:endParaRPr lang="en-US" dirty="0"/>
          </a:p>
          <a:p>
            <a:endParaRPr lang="en-US" dirty="0"/>
          </a:p>
          <a:p>
            <a:endParaRPr lang="cs-CZ" dirty="0"/>
          </a:p>
        </p:txBody>
      </p:sp>
    </p:spTree>
    <p:extLst>
      <p:ext uri="{BB962C8B-B14F-4D97-AF65-F5344CB8AC3E}">
        <p14:creationId xmlns:p14="http://schemas.microsoft.com/office/powerpoint/2010/main" val="2393791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8ED5202-1249-5CB2-DB2E-5991AF04E493}"/>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D20A0499-86B5-034E-733D-FE283C2FAED3}"/>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le 3">
            <a:extLst>
              <a:ext uri="{FF2B5EF4-FFF2-40B4-BE49-F238E27FC236}">
                <a16:creationId xmlns:a16="http://schemas.microsoft.com/office/drawing/2014/main" id="{9A17E2BF-E8D0-F372-F2C8-3F72E7BA7CD8}"/>
              </a:ext>
            </a:extLst>
          </p:cNvPr>
          <p:cNvSpPr>
            <a:spLocks noGrp="1"/>
          </p:cNvSpPr>
          <p:nvPr>
            <p:ph type="title"/>
          </p:nvPr>
        </p:nvSpPr>
        <p:spPr/>
        <p:txBody>
          <a:bodyPr/>
          <a:lstStyle/>
          <a:p>
            <a:r>
              <a:rPr lang="en-US" dirty="0"/>
              <a:t>Use of numbers</a:t>
            </a:r>
          </a:p>
        </p:txBody>
      </p:sp>
      <p:sp>
        <p:nvSpPr>
          <p:cNvPr id="5" name="Content Placeholder 4">
            <a:extLst>
              <a:ext uri="{FF2B5EF4-FFF2-40B4-BE49-F238E27FC236}">
                <a16:creationId xmlns:a16="http://schemas.microsoft.com/office/drawing/2014/main" id="{67321ACC-68AF-3D29-A29C-EC07EBE12C59}"/>
              </a:ext>
            </a:extLst>
          </p:cNvPr>
          <p:cNvSpPr>
            <a:spLocks noGrp="1"/>
          </p:cNvSpPr>
          <p:nvPr>
            <p:ph idx="1"/>
          </p:nvPr>
        </p:nvSpPr>
        <p:spPr/>
        <p:txBody>
          <a:bodyPr/>
          <a:lstStyle/>
          <a:p>
            <a:pPr marL="54000" indent="0">
              <a:buNone/>
            </a:pPr>
            <a:r>
              <a:rPr lang="en-GB" sz="1800" dirty="0">
                <a:effectLst/>
                <a:latin typeface="+mj-lt"/>
                <a:ea typeface="MS Mincho" panose="02020609040205080304" pitchFamily="49" charset="-128"/>
                <a:cs typeface="Times New Roman" panose="02020603050405020304" pitchFamily="18" charset="0"/>
              </a:rPr>
              <a:t>This article introduces 5 propositions, 1 that professionalism in innovation management within firms leads to more innovation, 2, involvement of external management increases this innovation, 3, family involvement increases innovation efficiency, 4, higher family adaptability leads to increase in innovation and 5</a:t>
            </a:r>
          </a:p>
          <a:p>
            <a:pPr marL="54000" indent="0">
              <a:buNone/>
            </a:pPr>
            <a:endParaRPr lang="en-GB" sz="1800" dirty="0">
              <a:latin typeface="+mj-lt"/>
              <a:ea typeface="MS Mincho" panose="02020609040205080304" pitchFamily="49" charset="-128"/>
              <a:cs typeface="Times New Roman" panose="02020603050405020304" pitchFamily="18" charset="0"/>
            </a:endParaRPr>
          </a:p>
          <a:p>
            <a:pPr marL="54000" indent="0">
              <a:buNone/>
            </a:pPr>
            <a:r>
              <a:rPr lang="en-US" sz="1800" dirty="0">
                <a:latin typeface="+mj-lt"/>
              </a:rPr>
              <a:t>This article introduces four propositions: </a:t>
            </a:r>
            <a:r>
              <a:rPr lang="en-US" sz="1800" dirty="0" err="1">
                <a:latin typeface="+mj-lt"/>
              </a:rPr>
              <a:t>i</a:t>
            </a:r>
            <a:r>
              <a:rPr lang="en-US" sz="1800" dirty="0">
                <a:latin typeface="+mj-lt"/>
              </a:rPr>
              <a:t>) professionalism in innovation; </a:t>
            </a:r>
            <a:br>
              <a:rPr lang="en-US" sz="1800" dirty="0">
                <a:latin typeface="+mj-lt"/>
              </a:rPr>
            </a:br>
            <a:r>
              <a:rPr lang="en-US" sz="1800" dirty="0">
                <a:latin typeface="+mj-lt"/>
              </a:rPr>
              <a:t>ii) involvement of external management; iii) family involvement; iv) higher family adaptability and v) </a:t>
            </a:r>
            <a:r>
              <a:rPr lang="en-GB" sz="1800" dirty="0">
                <a:effectLst/>
                <a:latin typeface="Arial" panose="020B0604020202020204" pitchFamily="34" charset="0"/>
                <a:ea typeface="MS Mincho" panose="02020609040205080304" pitchFamily="49" charset="-128"/>
                <a:cs typeface="Times New Roman" panose="02020603050405020304" pitchFamily="18" charset="0"/>
              </a:rPr>
              <a:t>stronger family bonds.</a:t>
            </a:r>
            <a:endParaRPr lang="en-US" sz="1800" dirty="0">
              <a:latin typeface="+mj-lt"/>
            </a:endParaRPr>
          </a:p>
          <a:p>
            <a:pPr marL="54000" indent="0">
              <a:buNone/>
            </a:pPr>
            <a:endParaRPr lang="en-US" sz="1800" dirty="0">
              <a:latin typeface="+mj-lt"/>
            </a:endParaRPr>
          </a:p>
        </p:txBody>
      </p:sp>
    </p:spTree>
    <p:extLst>
      <p:ext uri="{BB962C8B-B14F-4D97-AF65-F5344CB8AC3E}">
        <p14:creationId xmlns:p14="http://schemas.microsoft.com/office/powerpoint/2010/main" val="1255278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E9BD27A-03B6-4EB1-BECE-B12E1C5EC24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CEAC5A0F-B515-44EE-B3A0-BDFAA8448C09}"/>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5" name="Content Placeholder 4">
            <a:extLst>
              <a:ext uri="{FF2B5EF4-FFF2-40B4-BE49-F238E27FC236}">
                <a16:creationId xmlns:a16="http://schemas.microsoft.com/office/drawing/2014/main" id="{673815D6-854A-484E-ACD6-78BDAD71A3AA}"/>
              </a:ext>
            </a:extLst>
          </p:cNvPr>
          <p:cNvSpPr>
            <a:spLocks noGrp="1"/>
          </p:cNvSpPr>
          <p:nvPr>
            <p:ph idx="1"/>
          </p:nvPr>
        </p:nvSpPr>
        <p:spPr>
          <a:xfrm>
            <a:off x="216568" y="378000"/>
            <a:ext cx="8574506" cy="5454000"/>
          </a:xfrm>
        </p:spPr>
        <p:txBody>
          <a:bodyPr/>
          <a:lstStyle/>
          <a:p>
            <a:pPr marL="54000" lvl="0" indent="0">
              <a:buNone/>
            </a:pPr>
            <a:r>
              <a:rPr lang="en-US" sz="1400" dirty="0" err="1"/>
              <a:t>Setyani</a:t>
            </a:r>
            <a:r>
              <a:rPr lang="en-US" sz="1400" dirty="0"/>
              <a:t>, V., Zhu, Y. Q., </a:t>
            </a:r>
            <a:r>
              <a:rPr lang="en-US" sz="1400" dirty="0" err="1"/>
              <a:t>Hidayanto</a:t>
            </a:r>
            <a:r>
              <a:rPr lang="en-US" sz="1400" dirty="0"/>
              <a:t>, A. N., </a:t>
            </a:r>
            <a:r>
              <a:rPr lang="en-US" sz="1400" dirty="0" err="1"/>
              <a:t>Sandhyaduhita</a:t>
            </a:r>
            <a:r>
              <a:rPr lang="en-US" sz="1400" dirty="0"/>
              <a:t>, P. I., &amp; Hsiao, B. (2019). Exploring the psychological mechanisms from personalized advertisements to urge to buy impulsively on social media. </a:t>
            </a:r>
            <a:r>
              <a:rPr lang="en-US" sz="1400" i="1" dirty="0"/>
              <a:t>International Journal of Information Management</a:t>
            </a:r>
            <a:r>
              <a:rPr lang="en-US" sz="1400" dirty="0"/>
              <a:t>, 48, 96-107.</a:t>
            </a:r>
            <a:endParaRPr lang="cs-CZ" sz="1400" dirty="0"/>
          </a:p>
          <a:p>
            <a:endParaRPr lang="en-US" sz="1400" dirty="0"/>
          </a:p>
          <a:p>
            <a:r>
              <a:rPr lang="en-US" sz="1600" dirty="0" err="1"/>
              <a:t>Setyani</a:t>
            </a:r>
            <a:r>
              <a:rPr lang="en-US" sz="1600" dirty="0"/>
              <a:t> et al. (2019) explore the psychological mechanisms underlying the relationship between personalized advertisements and impulsive buying behavior on social media. The authors conducted a survey of 315 social media users in Indonesia. The results suggest that personalized advertisements increase users' positive emotions, which in turn increases their urge to buy impulsively. Additionally, the study found that users who have a higher need for uniqueness and who experience a greater sense of identification with the brand are more likely to be influenced by personalized advertisements and to engage in impulsive buying behavior. The study has implications for social media marketers to develop more effective advertising strategies but the article does not address the potential ethical implications of using personalized advertising to target consumers. This article is important for my thesis since it investigates the relationship between personalized advertisements and buying behavior.</a:t>
            </a:r>
            <a:endParaRPr lang="cs-CZ" sz="1600" dirty="0"/>
          </a:p>
          <a:p>
            <a:endParaRPr lang="cs-CZ" sz="1400" dirty="0"/>
          </a:p>
        </p:txBody>
      </p:sp>
    </p:spTree>
    <p:extLst>
      <p:ext uri="{BB962C8B-B14F-4D97-AF65-F5344CB8AC3E}">
        <p14:creationId xmlns:p14="http://schemas.microsoft.com/office/powerpoint/2010/main" val="1223168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E9BD27A-03B6-4EB1-BECE-B12E1C5EC24B}"/>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CEAC5A0F-B515-44EE-B3A0-BDFAA8448C09}"/>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5" name="Content Placeholder 4">
            <a:extLst>
              <a:ext uri="{FF2B5EF4-FFF2-40B4-BE49-F238E27FC236}">
                <a16:creationId xmlns:a16="http://schemas.microsoft.com/office/drawing/2014/main" id="{673815D6-854A-484E-ACD6-78BDAD71A3AA}"/>
              </a:ext>
            </a:extLst>
          </p:cNvPr>
          <p:cNvSpPr>
            <a:spLocks noGrp="1"/>
          </p:cNvSpPr>
          <p:nvPr>
            <p:ph idx="1"/>
          </p:nvPr>
        </p:nvSpPr>
        <p:spPr>
          <a:xfrm>
            <a:off x="216568" y="378000"/>
            <a:ext cx="8574506" cy="5454000"/>
          </a:xfrm>
        </p:spPr>
        <p:txBody>
          <a:bodyPr/>
          <a:lstStyle/>
          <a:p>
            <a:pPr marL="54000" indent="0">
              <a:buNone/>
            </a:pPr>
            <a:r>
              <a:rPr lang="en-US" sz="1400" dirty="0"/>
              <a:t>Adam, L., </a:t>
            </a:r>
            <a:r>
              <a:rPr lang="en-US" sz="1400" dirty="0" err="1"/>
              <a:t>Soekarni</a:t>
            </a:r>
            <a:r>
              <a:rPr lang="en-US" sz="1400" dirty="0"/>
              <a:t>, M., &amp; Inayah, I. (2021). Indonesia’s Ultra Microcredit </a:t>
            </a:r>
            <a:r>
              <a:rPr lang="en-US" sz="1400" dirty="0" err="1"/>
              <a:t>Programme</a:t>
            </a:r>
            <a:r>
              <a:rPr lang="en-US" sz="1400" dirty="0"/>
              <a:t>: Financing Micro Businesses, Empowering the Poor. Journal of Southeast Asian Economies, 38(2), 263–280. </a:t>
            </a:r>
          </a:p>
          <a:p>
            <a:endParaRPr lang="en-US" sz="1600" dirty="0"/>
          </a:p>
          <a:p>
            <a:r>
              <a:rPr lang="en-US" sz="1600" dirty="0"/>
              <a:t>Adam et al. (2021) analyzed the Ultra Microcredit (</a:t>
            </a:r>
            <a:r>
              <a:rPr lang="en-US" sz="1600" dirty="0" err="1"/>
              <a:t>UMi</a:t>
            </a:r>
            <a:r>
              <a:rPr lang="en-US" sz="1600" dirty="0"/>
              <a:t>) initiative introduced by the Indonesian government. The </a:t>
            </a:r>
            <a:r>
              <a:rPr lang="en-US" sz="1600" dirty="0" err="1"/>
              <a:t>UMi</a:t>
            </a:r>
            <a:r>
              <a:rPr lang="en-US" sz="1600" dirty="0"/>
              <a:t> program is aimed at assisting micro businesses (MBs) owned by people who are poor and vulnerable by offering affordable and easy-to-obtain loans.  Despite the small number of surveyed MBs, the study does suggest that microcredit might provide positive outcomes for the people taking part in the initiative. However, the researchers also show that the program’s beneficiaries are disproportionately concentrated in Java and that the interest rate is too high for some to access the credit. While the study results are based on a statistically too small a group to bear much reliability, the positive findings do provide value for further research on the topic of Microfinance.</a:t>
            </a:r>
          </a:p>
          <a:p>
            <a:endParaRPr lang="cs-CZ" sz="1400" dirty="0"/>
          </a:p>
        </p:txBody>
      </p:sp>
    </p:spTree>
    <p:extLst>
      <p:ext uri="{BB962C8B-B14F-4D97-AF65-F5344CB8AC3E}">
        <p14:creationId xmlns:p14="http://schemas.microsoft.com/office/powerpoint/2010/main" val="2877286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8098859-7EC0-4C25-91BD-0035D01A7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6561341-AAB2-445B-B53B-9E838431C227}"/>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B6CEBAA9-E9EE-42D1-B3A5-EA6D08A38349}"/>
              </a:ext>
            </a:extLst>
          </p:cNvPr>
          <p:cNvSpPr>
            <a:spLocks noGrp="1"/>
          </p:cNvSpPr>
          <p:nvPr>
            <p:ph type="title"/>
          </p:nvPr>
        </p:nvSpPr>
        <p:spPr/>
        <p:txBody>
          <a:bodyPr/>
          <a:lstStyle/>
          <a:p>
            <a:r>
              <a:rPr lang="en-US" dirty="0"/>
              <a:t>AB assignment</a:t>
            </a:r>
          </a:p>
        </p:txBody>
      </p:sp>
      <p:sp>
        <p:nvSpPr>
          <p:cNvPr id="5" name="Content Placeholder 4">
            <a:extLst>
              <a:ext uri="{FF2B5EF4-FFF2-40B4-BE49-F238E27FC236}">
                <a16:creationId xmlns:a16="http://schemas.microsoft.com/office/drawing/2014/main" id="{487D6086-BF9B-4E76-ACC4-3F02ACE01C7A}"/>
              </a:ext>
            </a:extLst>
          </p:cNvPr>
          <p:cNvSpPr>
            <a:spLocks noGrp="1"/>
          </p:cNvSpPr>
          <p:nvPr>
            <p:ph idx="1"/>
          </p:nvPr>
        </p:nvSpPr>
        <p:spPr>
          <a:xfrm>
            <a:off x="540000" y="1259174"/>
            <a:ext cx="8064900" cy="4572826"/>
          </a:xfrm>
        </p:spPr>
        <p:txBody>
          <a:bodyPr/>
          <a:lstStyle/>
          <a:p>
            <a:pPr algn="just">
              <a:lnSpc>
                <a:spcPct val="115000"/>
              </a:lnSpc>
            </a:pPr>
            <a:r>
              <a:rPr lang="en-US" sz="1800" i="1" dirty="0">
                <a:solidFill>
                  <a:srgbClr val="000000"/>
                </a:solidFill>
                <a:effectLst/>
                <a:latin typeface="+mj-lt"/>
                <a:ea typeface="Times" panose="02020603050405020304" pitchFamily="18" charset="0"/>
              </a:rPr>
              <a:t>Your task is to write an annotated bibliography with </a:t>
            </a:r>
            <a:r>
              <a:rPr lang="en-US" sz="1800" i="1" u="sng" dirty="0">
                <a:solidFill>
                  <a:srgbClr val="000000"/>
                </a:solidFill>
                <a:effectLst/>
                <a:latin typeface="+mj-lt"/>
                <a:ea typeface="Times" panose="02020603050405020304" pitchFamily="18" charset="0"/>
              </a:rPr>
              <a:t>three</a:t>
            </a:r>
            <a:r>
              <a:rPr lang="en-US" sz="1800" i="1" dirty="0">
                <a:solidFill>
                  <a:srgbClr val="000000"/>
                </a:solidFill>
                <a:effectLst/>
                <a:latin typeface="+mj-lt"/>
                <a:ea typeface="Times" panose="02020603050405020304" pitchFamily="18" charset="0"/>
              </a:rPr>
              <a:t> annotations related to your thesis research. All the sources should be peer-reviewed research articles on the same topic. </a:t>
            </a:r>
          </a:p>
          <a:p>
            <a:pPr marL="54000" indent="0" algn="just">
              <a:lnSpc>
                <a:spcPct val="115000"/>
              </a:lnSpc>
              <a:buNone/>
            </a:pPr>
            <a:r>
              <a:rPr lang="en-US" sz="1800" i="1" dirty="0">
                <a:solidFill>
                  <a:srgbClr val="000000"/>
                </a:solidFill>
                <a:effectLst/>
                <a:latin typeface="+mj-lt"/>
                <a:ea typeface="Times" panose="02020603050405020304" pitchFamily="18" charset="0"/>
              </a:rPr>
              <a:t>For each source the annotation shall include:</a:t>
            </a:r>
          </a:p>
          <a:p>
            <a:pPr algn="just">
              <a:lnSpc>
                <a:spcPct val="115000"/>
              </a:lnSpc>
            </a:pPr>
            <a:r>
              <a:rPr lang="en-US" sz="1800" i="1" dirty="0">
                <a:solidFill>
                  <a:srgbClr val="000000"/>
                </a:solidFill>
                <a:effectLst/>
                <a:latin typeface="+mj-lt"/>
                <a:ea typeface="Times" panose="02020603050405020304" pitchFamily="18" charset="0"/>
              </a:rPr>
              <a:t>a full reference for the source using APA format (include the author name(s), publication year, article title, journal name, volume and issue number, page range.</a:t>
            </a:r>
          </a:p>
          <a:p>
            <a:pPr algn="just">
              <a:lnSpc>
                <a:spcPct val="115000"/>
              </a:lnSpc>
            </a:pPr>
            <a:r>
              <a:rPr lang="en-US" sz="1800" i="1" dirty="0">
                <a:solidFill>
                  <a:srgbClr val="000000"/>
                </a:solidFill>
                <a:effectLst/>
                <a:latin typeface="+mj-lt"/>
                <a:ea typeface="Times" panose="02020603050405020304" pitchFamily="18" charset="0"/>
              </a:rPr>
              <a:t>a brief summary of main findings written in your own words</a:t>
            </a:r>
          </a:p>
          <a:p>
            <a:pPr algn="just">
              <a:lnSpc>
                <a:spcPct val="115000"/>
              </a:lnSpc>
            </a:pPr>
            <a:r>
              <a:rPr lang="en-US" sz="1800" i="1" dirty="0">
                <a:solidFill>
                  <a:srgbClr val="000000"/>
                </a:solidFill>
                <a:effectLst/>
                <a:latin typeface="+mj-lt"/>
                <a:ea typeface="Times" panose="02020603050405020304" pitchFamily="18" charset="0"/>
              </a:rPr>
              <a:t>critical evaluation of the strengths and the weaknesses of each article</a:t>
            </a:r>
          </a:p>
          <a:p>
            <a:pPr algn="just">
              <a:lnSpc>
                <a:spcPct val="115000"/>
              </a:lnSpc>
            </a:pPr>
            <a:r>
              <a:rPr lang="en-US" sz="1800" i="1" dirty="0">
                <a:solidFill>
                  <a:srgbClr val="000000"/>
                </a:solidFill>
                <a:effectLst/>
                <a:latin typeface="+mj-lt"/>
                <a:ea typeface="Times" panose="02020603050405020304" pitchFamily="18" charset="0"/>
              </a:rPr>
              <a:t>a reflection on the usefulness/relevance of the source (e.g. how it would be useful in writing a paper on the topic, or what you have learned from it about the topic)</a:t>
            </a:r>
          </a:p>
          <a:p>
            <a:pPr algn="just">
              <a:lnSpc>
                <a:spcPct val="115000"/>
              </a:lnSpc>
            </a:pPr>
            <a:endParaRPr lang="en-US" sz="1800" i="1" dirty="0">
              <a:solidFill>
                <a:srgbClr val="000000"/>
              </a:solidFill>
              <a:effectLst/>
              <a:latin typeface="+mj-lt"/>
              <a:ea typeface="Times" panose="02020603050405020304" pitchFamily="18" charset="0"/>
            </a:endParaRPr>
          </a:p>
          <a:p>
            <a:pPr algn="just">
              <a:lnSpc>
                <a:spcPct val="115000"/>
              </a:lnSpc>
            </a:pPr>
            <a:r>
              <a:rPr lang="en-US" sz="1800" i="1" dirty="0">
                <a:solidFill>
                  <a:srgbClr val="000000"/>
                </a:solidFill>
                <a:effectLst/>
                <a:latin typeface="+mj-lt"/>
                <a:ea typeface="Times" panose="02020603050405020304" pitchFamily="18" charset="0"/>
              </a:rPr>
              <a:t>Write approximately 150 words for each annotation.</a:t>
            </a:r>
            <a:endParaRPr lang="en-US" dirty="0">
              <a:latin typeface="+mj-lt"/>
            </a:endParaRPr>
          </a:p>
          <a:p>
            <a:pPr>
              <a:buNone/>
            </a:pPr>
            <a:r>
              <a:rPr lang="en-US" sz="1600" dirty="0">
                <a:latin typeface="+mj-lt"/>
              </a:rPr>
              <a:t>Read page 9-12, 42-47, from the Reference Book</a:t>
            </a:r>
          </a:p>
          <a:p>
            <a:pPr>
              <a:buNone/>
            </a:pPr>
            <a:endParaRPr lang="en-US" dirty="0">
              <a:latin typeface="+mj-lt"/>
            </a:endParaRPr>
          </a:p>
          <a:p>
            <a:pPr marL="54000" indent="0">
              <a:buNone/>
            </a:pPr>
            <a:endParaRPr lang="en-US" dirty="0">
              <a:latin typeface="+mj-lt"/>
            </a:endParaRPr>
          </a:p>
        </p:txBody>
      </p:sp>
    </p:spTree>
    <p:extLst>
      <p:ext uri="{BB962C8B-B14F-4D97-AF65-F5344CB8AC3E}">
        <p14:creationId xmlns:p14="http://schemas.microsoft.com/office/powerpoint/2010/main" val="2720339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7A5E93D-1F19-4248-B756-464EF8BC553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96F42193-1C6C-47AF-8A7E-A785A5C776A6}"/>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le 3">
            <a:extLst>
              <a:ext uri="{FF2B5EF4-FFF2-40B4-BE49-F238E27FC236}">
                <a16:creationId xmlns:a16="http://schemas.microsoft.com/office/drawing/2014/main" id="{FBFD611B-478A-47BE-A63F-8FD8F61140F6}"/>
              </a:ext>
            </a:extLst>
          </p:cNvPr>
          <p:cNvSpPr>
            <a:spLocks noGrp="1"/>
          </p:cNvSpPr>
          <p:nvPr>
            <p:ph type="title"/>
          </p:nvPr>
        </p:nvSpPr>
        <p:spPr/>
        <p:txBody>
          <a:bodyPr/>
          <a:lstStyle/>
          <a:p>
            <a:r>
              <a:rPr lang="en-US" dirty="0"/>
              <a:t>How would you evaluate this summary?</a:t>
            </a:r>
            <a:endParaRPr lang="cs-CZ" dirty="0"/>
          </a:p>
        </p:txBody>
      </p:sp>
      <p:sp>
        <p:nvSpPr>
          <p:cNvPr id="5" name="Content Placeholder 4">
            <a:extLst>
              <a:ext uri="{FF2B5EF4-FFF2-40B4-BE49-F238E27FC236}">
                <a16:creationId xmlns:a16="http://schemas.microsoft.com/office/drawing/2014/main" id="{77225245-6DDD-4DAC-81EE-804CA76E6B31}"/>
              </a:ext>
            </a:extLst>
          </p:cNvPr>
          <p:cNvSpPr>
            <a:spLocks noGrp="1"/>
          </p:cNvSpPr>
          <p:nvPr>
            <p:ph idx="1"/>
          </p:nvPr>
        </p:nvSpPr>
        <p:spPr>
          <a:xfrm>
            <a:off x="499500" y="1171576"/>
            <a:ext cx="8268720" cy="4139998"/>
          </a:xfrm>
        </p:spPr>
        <p:txBody>
          <a:bodyPr/>
          <a:lstStyle/>
          <a:p>
            <a:r>
              <a:rPr lang="en-GB" dirty="0"/>
              <a:t>C. </a:t>
            </a:r>
            <a:r>
              <a:rPr lang="en-GB" dirty="0" err="1"/>
              <a:t>Cuesra</a:t>
            </a:r>
            <a:r>
              <a:rPr lang="en-GB" dirty="0"/>
              <a:t> et al. has discovered consumers have gotten used to digital financial services and there has been an uprise for digital financial demand. For this rising day to day financial demands all the fintech farms are expanding and there are new service providers increasing day by day. The consumers want a 24/7 that they can use for their financial needs.</a:t>
            </a:r>
          </a:p>
          <a:p>
            <a:endParaRPr lang="en-GB" dirty="0"/>
          </a:p>
          <a:p>
            <a:pPr marL="54000" indent="0">
              <a:buNone/>
            </a:pPr>
            <a:r>
              <a:rPr lang="en-GB" dirty="0"/>
              <a:t>Improved version:</a:t>
            </a:r>
          </a:p>
          <a:p>
            <a:r>
              <a:rPr lang="en-US" dirty="0"/>
              <a:t>According to </a:t>
            </a:r>
            <a:r>
              <a:rPr lang="en-US" dirty="0" err="1"/>
              <a:t>Cuesra</a:t>
            </a:r>
            <a:r>
              <a:rPr lang="en-US" dirty="0"/>
              <a:t> et al. (2015) consumers have become increasingly accustomed to digital financial services, leading to a growing demand for these services. Fintech companies are expanding rapidly, and new service providers are emerging to meet the rising day-to-day financial needs of consumers. This trend is driven by the consumer's desire for 24/7 access to financial services.</a:t>
            </a:r>
            <a:endParaRPr lang="cs-CZ" dirty="0"/>
          </a:p>
        </p:txBody>
      </p:sp>
    </p:spTree>
    <p:extLst>
      <p:ext uri="{BB962C8B-B14F-4D97-AF65-F5344CB8AC3E}">
        <p14:creationId xmlns:p14="http://schemas.microsoft.com/office/powerpoint/2010/main" val="24663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randombar(horizontal)">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DFDBEAD-2C1F-CF4B-541D-3288136955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539BD-B0DE-4BFC-C965-12D7EEBB9F83}"/>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le 3">
            <a:extLst>
              <a:ext uri="{FF2B5EF4-FFF2-40B4-BE49-F238E27FC236}">
                <a16:creationId xmlns:a16="http://schemas.microsoft.com/office/drawing/2014/main" id="{E2D38D10-6B92-54EA-53D8-5EA5FA425C48}"/>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028770E2-275D-6200-1F4F-FA3BE23D1E0A}"/>
              </a:ext>
            </a:extLst>
          </p:cNvPr>
          <p:cNvSpPr>
            <a:spLocks noGrp="1"/>
          </p:cNvSpPr>
          <p:nvPr>
            <p:ph idx="1"/>
          </p:nvPr>
        </p:nvSpPr>
        <p:spPr/>
        <p:txBody>
          <a:bodyPr/>
          <a:lstStyle/>
          <a:p>
            <a:pPr marL="358140">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Carvalho, M. M. (2008, July). Communication issues in projects management. In PICMET'08-2008 Portland International Conference on Management of Engineering &amp; Technology (pp. 1280-1284). IEEE.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Calibri" panose="020F0502020204030204" pitchFamily="34" charset="0"/>
                <a:ea typeface="Calibri" panose="020F0502020204030204" pitchFamily="34" charset="0"/>
                <a:cs typeface="Times New Roman" panose="02020603050405020304" pitchFamily="18" charset="0"/>
              </a:rPr>
              <a:t>This article's objective was to comprehend both the primary communication barriers and the importance of communication in information technology (IT) projects. The article was extremely beneficial for my research paper because communication has been the emphasis and the barrier that a corporation can encounter, as Ferreira et al. note, the paper stresses the connection between a sender and a receiver. According to </a:t>
            </a:r>
            <a:r>
              <a:rPr lang="en-IN" sz="1800" dirty="0" err="1">
                <a:effectLst/>
                <a:latin typeface="Calibri" panose="020F0502020204030204" pitchFamily="34" charset="0"/>
                <a:ea typeface="Calibri" panose="020F0502020204030204" pitchFamily="34" charset="0"/>
                <a:cs typeface="Times New Roman" panose="02020603050405020304" pitchFamily="18" charset="0"/>
              </a:rPr>
              <a:t>Penteado</a:t>
            </a:r>
            <a:r>
              <a:rPr lang="en-IN" sz="1800" dirty="0">
                <a:effectLst/>
                <a:latin typeface="Calibri" panose="020F0502020204030204" pitchFamily="34" charset="0"/>
                <a:ea typeface="Calibri" panose="020F0502020204030204" pitchFamily="34" charset="0"/>
                <a:cs typeface="Times New Roman" panose="02020603050405020304" pitchFamily="18" charset="0"/>
              </a:rPr>
              <a:t> et al., there are several techniques to detect a lack of communication in a workplace, which is crucial knowledge for my research project. The article provides some excellent examples of outstanding research that demonstrates the value of communication in project management.</a:t>
            </a:r>
            <a:endParaRPr lang="en-US" dirty="0"/>
          </a:p>
        </p:txBody>
      </p:sp>
    </p:spTree>
    <p:extLst>
      <p:ext uri="{BB962C8B-B14F-4D97-AF65-F5344CB8AC3E}">
        <p14:creationId xmlns:p14="http://schemas.microsoft.com/office/powerpoint/2010/main" val="34671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DFDBEAD-2C1F-CF4B-541D-3288136955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539BD-B0DE-4BFC-C965-12D7EEBB9F83}"/>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le 3">
            <a:extLst>
              <a:ext uri="{FF2B5EF4-FFF2-40B4-BE49-F238E27FC236}">
                <a16:creationId xmlns:a16="http://schemas.microsoft.com/office/drawing/2014/main" id="{E2D38D10-6B92-54EA-53D8-5EA5FA425C48}"/>
              </a:ext>
            </a:extLst>
          </p:cNvPr>
          <p:cNvSpPr>
            <a:spLocks noGrp="1"/>
          </p:cNvSpPr>
          <p:nvPr>
            <p:ph type="title"/>
          </p:nvPr>
        </p:nvSpPr>
        <p:spPr/>
        <p:txBody>
          <a:bodyPr/>
          <a:lstStyle/>
          <a:p>
            <a:r>
              <a:rPr lang="en-US" dirty="0"/>
              <a:t>Example 1</a:t>
            </a:r>
          </a:p>
        </p:txBody>
      </p:sp>
      <p:sp>
        <p:nvSpPr>
          <p:cNvPr id="5" name="Content Placeholder 4">
            <a:extLst>
              <a:ext uri="{FF2B5EF4-FFF2-40B4-BE49-F238E27FC236}">
                <a16:creationId xmlns:a16="http://schemas.microsoft.com/office/drawing/2014/main" id="{028770E2-275D-6200-1F4F-FA3BE23D1E0A}"/>
              </a:ext>
            </a:extLst>
          </p:cNvPr>
          <p:cNvSpPr>
            <a:spLocks noGrp="1"/>
          </p:cNvSpPr>
          <p:nvPr>
            <p:ph idx="1"/>
          </p:nvPr>
        </p:nvSpPr>
        <p:spPr>
          <a:xfrm>
            <a:off x="225040" y="1666964"/>
            <a:ext cx="8064900" cy="4139998"/>
          </a:xfrm>
        </p:spPr>
        <p:txBody>
          <a:bodyPr/>
          <a:lstStyle/>
          <a:p>
            <a:pPr marL="358140">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Carvalho, M. M. (</a:t>
            </a:r>
            <a:r>
              <a:rPr lang="en-IN"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2008, July</a:t>
            </a:r>
            <a:r>
              <a:rPr lang="en-IN" sz="1800" b="1" dirty="0">
                <a:effectLst/>
                <a:latin typeface="Calibri" panose="020F0502020204030204" pitchFamily="34" charset="0"/>
                <a:ea typeface="Calibri" panose="020F0502020204030204" pitchFamily="34" charset="0"/>
                <a:cs typeface="Times New Roman" panose="02020603050405020304" pitchFamily="18" charset="0"/>
              </a:rPr>
              <a:t>). Communication issues in projects management. In PICMET'08-2008 Portland </a:t>
            </a:r>
            <a:r>
              <a:rPr lang="en-IN" sz="18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International Conference </a:t>
            </a:r>
            <a:r>
              <a:rPr lang="en-IN" sz="1800" b="1" dirty="0">
                <a:effectLst/>
                <a:latin typeface="Calibri" panose="020F0502020204030204" pitchFamily="34" charset="0"/>
                <a:ea typeface="Calibri" panose="020F0502020204030204" pitchFamily="34" charset="0"/>
                <a:cs typeface="Times New Roman" panose="02020603050405020304" pitchFamily="18" charset="0"/>
              </a:rPr>
              <a:t>on Management of Engineering &amp; Technology (pp. 1280-1284). IEEE.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Calibri" panose="020F0502020204030204" pitchFamily="34" charset="0"/>
                <a:ea typeface="Calibri" panose="020F0502020204030204" pitchFamily="34" charset="0"/>
                <a:cs typeface="Times New Roman" panose="02020603050405020304" pitchFamily="18" charset="0"/>
              </a:rPr>
              <a:t>This article's objective was to comprehend both the primary communication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barriers</a:t>
            </a:r>
            <a:r>
              <a:rPr lang="en-IN" sz="1800" dirty="0">
                <a:effectLst/>
                <a:latin typeface="Calibri" panose="020F0502020204030204" pitchFamily="34" charset="0"/>
                <a:ea typeface="Calibri" panose="020F0502020204030204" pitchFamily="34" charset="0"/>
                <a:cs typeface="Times New Roman" panose="02020603050405020304" pitchFamily="18" charset="0"/>
              </a:rPr>
              <a:t> and the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importance</a:t>
            </a:r>
            <a:r>
              <a:rPr lang="en-IN" sz="1800" dirty="0">
                <a:effectLst/>
                <a:latin typeface="Calibri" panose="020F0502020204030204" pitchFamily="34" charset="0"/>
                <a:ea typeface="Calibri" panose="020F0502020204030204" pitchFamily="34" charset="0"/>
                <a:cs typeface="Times New Roman" panose="02020603050405020304" pitchFamily="18" charset="0"/>
              </a:rPr>
              <a:t> of communication in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information technology (IT) </a:t>
            </a:r>
            <a:r>
              <a:rPr lang="en-IN" sz="1800" dirty="0">
                <a:effectLst/>
                <a:latin typeface="Calibri" panose="020F0502020204030204" pitchFamily="34" charset="0"/>
                <a:ea typeface="Calibri" panose="020F0502020204030204" pitchFamily="34" charset="0"/>
                <a:cs typeface="Times New Roman" panose="02020603050405020304" pitchFamily="18" charset="0"/>
              </a:rPr>
              <a:t>projects. The article was extremely beneficial for my research paper because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communication has been the emphasis and the barrier </a:t>
            </a:r>
            <a:r>
              <a:rPr lang="en-IN" sz="1800" dirty="0">
                <a:effectLst/>
                <a:latin typeface="Calibri" panose="020F0502020204030204" pitchFamily="34" charset="0"/>
                <a:ea typeface="Calibri" panose="020F0502020204030204" pitchFamily="34" charset="0"/>
                <a:cs typeface="Times New Roman" panose="02020603050405020304" pitchFamily="18" charset="0"/>
              </a:rPr>
              <a:t>that a corporation can encounter, as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Ferreira et al. </a:t>
            </a:r>
            <a:r>
              <a:rPr lang="en-IN" sz="1800" dirty="0">
                <a:effectLst/>
                <a:latin typeface="Calibri" panose="020F0502020204030204" pitchFamily="34" charset="0"/>
                <a:ea typeface="Calibri" panose="020F0502020204030204" pitchFamily="34" charset="0"/>
                <a:cs typeface="Times New Roman" panose="02020603050405020304" pitchFamily="18" charset="0"/>
              </a:rPr>
              <a:t>note, the paper stresses the connection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between a sender and a receiver</a:t>
            </a:r>
            <a:r>
              <a:rPr lang="en-IN" sz="1800" dirty="0">
                <a:effectLst/>
                <a:latin typeface="Calibri" panose="020F0502020204030204" pitchFamily="34" charset="0"/>
                <a:ea typeface="Calibri" panose="020F0502020204030204" pitchFamily="34" charset="0"/>
                <a:cs typeface="Times New Roman" panose="02020603050405020304" pitchFamily="18" charset="0"/>
              </a:rPr>
              <a:t>. According to </a:t>
            </a:r>
            <a:r>
              <a:rPr lang="en-IN" sz="18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Penteado</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et al., </a:t>
            </a:r>
            <a:r>
              <a:rPr lang="en-IN" sz="1800" dirty="0">
                <a:effectLst/>
                <a:latin typeface="Calibri" panose="020F0502020204030204" pitchFamily="34" charset="0"/>
                <a:ea typeface="Calibri" panose="020F0502020204030204" pitchFamily="34" charset="0"/>
                <a:cs typeface="Times New Roman" panose="02020603050405020304" pitchFamily="18" charset="0"/>
              </a:rPr>
              <a:t>there are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several techniques</a:t>
            </a:r>
            <a:r>
              <a:rPr lang="en-IN" sz="1800" dirty="0">
                <a:effectLst/>
                <a:latin typeface="Calibri" panose="020F0502020204030204" pitchFamily="34" charset="0"/>
                <a:ea typeface="Calibri" panose="020F0502020204030204" pitchFamily="34" charset="0"/>
                <a:cs typeface="Times New Roman" panose="02020603050405020304" pitchFamily="18" charset="0"/>
              </a:rPr>
              <a:t> to detect a lack of communication in a workplace, which is crucial knowledge for my research project. The article provides some excellent examples of outstanding research that demonstrates </a:t>
            </a:r>
            <a:r>
              <a:rPr lang="en-IN"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value of communication in project management</a:t>
            </a:r>
            <a:r>
              <a:rPr lang="en-IN"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
        <p:nvSpPr>
          <p:cNvPr id="6" name="TextBox 5">
            <a:extLst>
              <a:ext uri="{FF2B5EF4-FFF2-40B4-BE49-F238E27FC236}">
                <a16:creationId xmlns:a16="http://schemas.microsoft.com/office/drawing/2014/main" id="{4822104D-CB28-17E7-F482-78E89956420F}"/>
              </a:ext>
            </a:extLst>
          </p:cNvPr>
          <p:cNvSpPr txBox="1"/>
          <p:nvPr/>
        </p:nvSpPr>
        <p:spPr>
          <a:xfrm>
            <a:off x="8434320" y="2722880"/>
            <a:ext cx="709680" cy="415498"/>
          </a:xfrm>
          <a:prstGeom prst="rect">
            <a:avLst/>
          </a:prstGeom>
          <a:noFill/>
          <a:ln>
            <a:solidFill>
              <a:schemeClr val="tx2"/>
            </a:solidFill>
          </a:ln>
        </p:spPr>
        <p:txBody>
          <a:bodyPr wrap="square" rtlCol="0">
            <a:spAutoFit/>
          </a:bodyPr>
          <a:lstStyle/>
          <a:p>
            <a:pPr algn="l"/>
            <a:r>
              <a:rPr lang="en-US" sz="1050" dirty="0">
                <a:latin typeface="+mn-lt"/>
              </a:rPr>
              <a:t>Between who?</a:t>
            </a:r>
          </a:p>
        </p:txBody>
      </p:sp>
    </p:spTree>
    <p:extLst>
      <p:ext uri="{BB962C8B-B14F-4D97-AF65-F5344CB8AC3E}">
        <p14:creationId xmlns:p14="http://schemas.microsoft.com/office/powerpoint/2010/main" val="2337988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11221F-9E13-DE20-81DA-6B2BF58C45F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666C523-A97C-E02B-BEA0-D0A6E4440FC5}"/>
              </a:ext>
            </a:extLst>
          </p:cNvPr>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le 3">
            <a:extLst>
              <a:ext uri="{FF2B5EF4-FFF2-40B4-BE49-F238E27FC236}">
                <a16:creationId xmlns:a16="http://schemas.microsoft.com/office/drawing/2014/main" id="{1EBD54F9-92E3-4C2A-EB93-F921858B3D83}"/>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1FD9ADBF-D6F6-092C-2151-205BF05675D4}"/>
              </a:ext>
            </a:extLst>
          </p:cNvPr>
          <p:cNvSpPr>
            <a:spLocks noGrp="1"/>
          </p:cNvSpPr>
          <p:nvPr>
            <p:ph idx="1"/>
          </p:nvPr>
        </p:nvSpPr>
        <p:spPr>
          <a:xfrm>
            <a:off x="540000" y="1300480"/>
            <a:ext cx="8064900" cy="4837520"/>
          </a:xfrm>
        </p:spPr>
        <p:txBody>
          <a:bodyPr/>
          <a:lstStyle/>
          <a:p>
            <a:pPr marL="54000" indent="0">
              <a:buNone/>
            </a:pPr>
            <a:r>
              <a:rPr lang="en-US" sz="1600" b="1" dirty="0"/>
              <a:t>Fearne, A., </a:t>
            </a:r>
            <a:r>
              <a:rPr lang="en-US" sz="1600" b="1" dirty="0" err="1"/>
              <a:t>Borzino</a:t>
            </a:r>
            <a:r>
              <a:rPr lang="en-US" sz="1600" b="1" dirty="0"/>
              <a:t>, N., De La </a:t>
            </a:r>
            <a:r>
              <a:rPr lang="en-US" sz="1600" b="1" dirty="0" err="1"/>
              <a:t>Iglesia</a:t>
            </a:r>
            <a:r>
              <a:rPr lang="en-US" sz="1600" b="1" dirty="0"/>
              <a:t>, B., Moffatt, P., Robbins, M., (2020) “Using supermarket loyalty card data to measure the differential impact of the UK soft drink sugar tax on buyer </a:t>
            </a:r>
            <a:r>
              <a:rPr lang="en-US" sz="1600" b="1" dirty="0" err="1"/>
              <a:t>behaviour</a:t>
            </a:r>
            <a:r>
              <a:rPr lang="en-US" sz="1600" b="1" dirty="0"/>
              <a:t>”, Journal of Agricultural Economics.</a:t>
            </a:r>
          </a:p>
          <a:p>
            <a:endParaRPr lang="en-US" sz="1600" dirty="0"/>
          </a:p>
          <a:p>
            <a:r>
              <a:rPr lang="en-US" sz="1600" dirty="0"/>
              <a:t>This article focus on consumer behavior to comprehend the varied effects of the sugar tax implemented in the UK in April 2018.  The data utilized for this study were gathered from one of the largest supermarkets in the UK. The authors analyze consumer behavior using 100 weeks of pre-tax data and their behavioral response as a result of the introduction of the tax (observed for 23 weeks).  The classification offered by Cameo, which groups households in neighborhoods with specific characteristics, such as life stage, lifestyle, affluence, ethnicity, and employment, is used to segment the sales data into ten geo-demographic subgroups. The studio demonstrates that the tax significantly affected every consumer sector in terms of overall volume and customer count. </a:t>
            </a:r>
          </a:p>
        </p:txBody>
      </p:sp>
    </p:spTree>
    <p:extLst>
      <p:ext uri="{BB962C8B-B14F-4D97-AF65-F5344CB8AC3E}">
        <p14:creationId xmlns:p14="http://schemas.microsoft.com/office/powerpoint/2010/main" val="1520697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11221F-9E13-DE20-81DA-6B2BF58C45F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666C523-A97C-E02B-BEA0-D0A6E4440FC5}"/>
              </a:ext>
            </a:extLst>
          </p:cNvPr>
          <p:cNvSpPr>
            <a:spLocks noGrp="1"/>
          </p:cNvSpPr>
          <p:nvPr>
            <p:ph type="sldNum" sz="quarter" idx="11"/>
          </p:nvPr>
        </p:nvSpPr>
        <p:spPr/>
        <p:txBody>
          <a:bodyPr/>
          <a:lstStyle/>
          <a:p>
            <a:fld id="{0970407D-EE58-4A0B-824B-1D3AE42DD9CF}" type="slidenum">
              <a:rPr lang="en-GB" altLang="cs-CZ" noProof="0" smtClean="0"/>
              <a:pPr/>
              <a:t>24</a:t>
            </a:fld>
            <a:endParaRPr lang="en-GB" altLang="cs-CZ" noProof="0" dirty="0"/>
          </a:p>
        </p:txBody>
      </p:sp>
      <p:sp>
        <p:nvSpPr>
          <p:cNvPr id="4" name="Title 3">
            <a:extLst>
              <a:ext uri="{FF2B5EF4-FFF2-40B4-BE49-F238E27FC236}">
                <a16:creationId xmlns:a16="http://schemas.microsoft.com/office/drawing/2014/main" id="{1EBD54F9-92E3-4C2A-EB93-F921858B3D83}"/>
              </a:ext>
            </a:extLst>
          </p:cNvPr>
          <p:cNvSpPr>
            <a:spLocks noGrp="1"/>
          </p:cNvSpPr>
          <p:nvPr>
            <p:ph type="title"/>
          </p:nvPr>
        </p:nvSpPr>
        <p:spPr/>
        <p:txBody>
          <a:bodyPr/>
          <a:lstStyle/>
          <a:p>
            <a:r>
              <a:rPr lang="en-US" dirty="0"/>
              <a:t>Example 2</a:t>
            </a:r>
          </a:p>
        </p:txBody>
      </p:sp>
      <p:sp>
        <p:nvSpPr>
          <p:cNvPr id="5" name="Content Placeholder 4">
            <a:extLst>
              <a:ext uri="{FF2B5EF4-FFF2-40B4-BE49-F238E27FC236}">
                <a16:creationId xmlns:a16="http://schemas.microsoft.com/office/drawing/2014/main" id="{1FD9ADBF-D6F6-092C-2151-205BF05675D4}"/>
              </a:ext>
            </a:extLst>
          </p:cNvPr>
          <p:cNvSpPr>
            <a:spLocks noGrp="1"/>
          </p:cNvSpPr>
          <p:nvPr>
            <p:ph idx="1"/>
          </p:nvPr>
        </p:nvSpPr>
        <p:spPr>
          <a:xfrm>
            <a:off x="540000" y="1300480"/>
            <a:ext cx="8064900" cy="4837520"/>
          </a:xfrm>
        </p:spPr>
        <p:txBody>
          <a:bodyPr/>
          <a:lstStyle/>
          <a:p>
            <a:pPr marL="54000" indent="0">
              <a:buNone/>
            </a:pPr>
            <a:r>
              <a:rPr lang="en-US" sz="1600" b="1" dirty="0"/>
              <a:t>Fearne, A., </a:t>
            </a:r>
            <a:r>
              <a:rPr lang="en-US" sz="1600" b="1" dirty="0" err="1"/>
              <a:t>Borzino</a:t>
            </a:r>
            <a:r>
              <a:rPr lang="en-US" sz="1600" b="1" dirty="0"/>
              <a:t>, N., De La </a:t>
            </a:r>
            <a:r>
              <a:rPr lang="en-US" sz="1600" b="1" dirty="0" err="1"/>
              <a:t>Iglesia</a:t>
            </a:r>
            <a:r>
              <a:rPr lang="en-US" sz="1600" b="1" dirty="0"/>
              <a:t>, B., Moffatt, P., Robbins, M., (2020) “Using supermarket loyalty card data to measure the differential impact of the UK soft drink sugar tax on buyer </a:t>
            </a:r>
            <a:r>
              <a:rPr lang="en-US" sz="1600" b="1" dirty="0" err="1"/>
              <a:t>behaviour</a:t>
            </a:r>
            <a:r>
              <a:rPr lang="en-US" sz="1600" b="1" dirty="0"/>
              <a:t>”, </a:t>
            </a:r>
            <a:r>
              <a:rPr lang="en-US" sz="1600" b="1" dirty="0">
                <a:highlight>
                  <a:srgbClr val="FFFF00"/>
                </a:highlight>
              </a:rPr>
              <a:t>Journal of Agricultural Economics</a:t>
            </a:r>
            <a:r>
              <a:rPr lang="en-US" sz="1600" b="1" dirty="0"/>
              <a:t>.</a:t>
            </a:r>
          </a:p>
          <a:p>
            <a:endParaRPr lang="en-US" sz="1600" dirty="0"/>
          </a:p>
          <a:p>
            <a:r>
              <a:rPr lang="en-US" sz="1600" dirty="0"/>
              <a:t>This article </a:t>
            </a:r>
            <a:r>
              <a:rPr lang="en-US" sz="1600" dirty="0">
                <a:highlight>
                  <a:srgbClr val="FFFF00"/>
                </a:highlight>
              </a:rPr>
              <a:t>focus on</a:t>
            </a:r>
            <a:r>
              <a:rPr lang="en-US" sz="1600" dirty="0"/>
              <a:t> consumer behavior to comprehend the varied effects of the sugar tax implemented in the UK in April 2018.  The data utilized for this study were gathered from one of the largest supermarkets in the UK. </a:t>
            </a:r>
            <a:r>
              <a:rPr lang="en-US" sz="1600" dirty="0">
                <a:highlight>
                  <a:srgbClr val="FFFF00"/>
                </a:highlight>
              </a:rPr>
              <a:t>The authors </a:t>
            </a:r>
            <a:r>
              <a:rPr lang="en-US" sz="1600" dirty="0"/>
              <a:t>analyze consumer behavior using </a:t>
            </a:r>
            <a:r>
              <a:rPr lang="en-US" sz="1600" dirty="0">
                <a:highlight>
                  <a:srgbClr val="FFFF00"/>
                </a:highlight>
              </a:rPr>
              <a:t>100 weeks of pre-tax data </a:t>
            </a:r>
            <a:r>
              <a:rPr lang="en-US" sz="1600" dirty="0"/>
              <a:t>and their behavioral response </a:t>
            </a:r>
            <a:r>
              <a:rPr lang="en-US" sz="1600" dirty="0">
                <a:highlight>
                  <a:srgbClr val="FFFF00"/>
                </a:highlight>
              </a:rPr>
              <a:t>as a result of the introduction of the tax (observed for 23 weeks)</a:t>
            </a:r>
            <a:r>
              <a:rPr lang="en-US" sz="1600" dirty="0"/>
              <a:t>.  </a:t>
            </a:r>
            <a:br>
              <a:rPr lang="en-US" sz="1600" dirty="0"/>
            </a:br>
            <a:r>
              <a:rPr lang="en-US" sz="1600" dirty="0"/>
              <a:t>The </a:t>
            </a:r>
            <a:r>
              <a:rPr lang="en-US" sz="1600" dirty="0">
                <a:highlight>
                  <a:srgbClr val="FFFF00"/>
                </a:highlight>
              </a:rPr>
              <a:t>classification offered by Cameo</a:t>
            </a:r>
            <a:r>
              <a:rPr lang="en-US" sz="1600" dirty="0"/>
              <a:t>, which groups households in neighborhoods with specific characteristics, such as life stage, lifestyle, affluence, ethnicity, and employment, is used to segment the sales data into ten geo-demographic subgroups. The </a:t>
            </a:r>
            <a:r>
              <a:rPr lang="en-US" sz="1600" dirty="0">
                <a:highlight>
                  <a:srgbClr val="FFFF00"/>
                </a:highlight>
              </a:rPr>
              <a:t>studio demonstrates </a:t>
            </a:r>
            <a:r>
              <a:rPr lang="en-US" sz="1600" dirty="0"/>
              <a:t>that the </a:t>
            </a:r>
            <a:r>
              <a:rPr lang="en-US" sz="1600" dirty="0">
                <a:highlight>
                  <a:srgbClr val="FFFF00"/>
                </a:highlight>
              </a:rPr>
              <a:t>tax significantly affected every consumer </a:t>
            </a:r>
            <a:r>
              <a:rPr lang="en-US" sz="1600" dirty="0"/>
              <a:t>sector in terms of </a:t>
            </a:r>
            <a:r>
              <a:rPr lang="en-US" sz="1600" dirty="0">
                <a:highlight>
                  <a:srgbClr val="FFFF00"/>
                </a:highlight>
              </a:rPr>
              <a:t>overall volume and customer count</a:t>
            </a:r>
            <a:r>
              <a:rPr lang="en-US" sz="1600" dirty="0"/>
              <a:t>. </a:t>
            </a:r>
          </a:p>
        </p:txBody>
      </p:sp>
    </p:spTree>
    <p:extLst>
      <p:ext uri="{BB962C8B-B14F-4D97-AF65-F5344CB8AC3E}">
        <p14:creationId xmlns:p14="http://schemas.microsoft.com/office/powerpoint/2010/main" val="32107034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25</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3</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p:txBody>
          <a:bodyPr/>
          <a:lstStyle/>
          <a:p>
            <a:pPr>
              <a:lnSpc>
                <a:spcPct val="107000"/>
              </a:lnSpc>
              <a:spcAft>
                <a:spcPts val="800"/>
              </a:spcAf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Digital transformation in times of Covid-19;the case of Morocco </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Hicham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Nachit</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Lhacen</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Belhcen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present paper aims to explore  the impact of Covid-19 pandemic on digital transformation implementing process and the extent to which Moroccan economic actors are ready to embrace digital transformation based on three main factors: (1) Global digital infrastructure, (2) Companies digital readiness, and (3) Customers digital reading. The literature review was focused on consequences of Covid 19. The methodology used was Qualitative Analysis but since everyone was lockdown they couldn’t get primary data so opted for secondary data from existing journals and newspapers. The results we obtained show that Covid-19 had a significant impact on the way DT is perceived in Morocco. Both public and private sectors have relatively benefited from the lockdown to take few steps forward in terms of digital transformation.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74189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26</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3</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p:txBody>
          <a:bodyPr/>
          <a:lstStyle/>
          <a:p>
            <a:pPr>
              <a:lnSpc>
                <a:spcPct val="107000"/>
              </a:lnSpc>
              <a:spcAft>
                <a:spcPts val="800"/>
              </a:spcAft>
            </a:pP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Digital transformation in times of Covid-19;the case of Morocco </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br>
              <a:rPr lang="en-US" sz="1800" dirty="0">
                <a:latin typeface="Calibri" panose="020F0502020204030204" pitchFamily="34" charset="0"/>
                <a:ea typeface="Times New Roman" panose="02020603050405020304" pitchFamily="18" charset="0"/>
                <a:cs typeface="Times New Roman" panose="02020603050405020304" pitchFamily="18" charset="0"/>
              </a:rPr>
            </a:b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Hicham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Nachit</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Lhacen</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800" b="1" dirty="0" err="1">
                <a:effectLst/>
                <a:latin typeface="Calibri" panose="020F0502020204030204" pitchFamily="34" charset="0"/>
                <a:ea typeface="Times New Roman" panose="02020603050405020304" pitchFamily="18" charset="0"/>
                <a:cs typeface="Times New Roman" panose="02020603050405020304" pitchFamily="18" charset="0"/>
              </a:rPr>
              <a:t>Belhcen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present paper aims to explore  the impact of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Covid-19</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pandemic on digital transformation implementing process and the extent to which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Moroccan economic actors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are ready to embrace digital transformation based on three main factors: (1) Global digital infrastructure, (2) Companies digital readiness, and (3) Customers digital reading.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The literature review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was focused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on consequences of Covid 19</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The methodology used was Qualitative Analysis but since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everyone was lockdown they couldn’t get primary data so opted for secondary data from existing journals and newspapers.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The results we obtained show that Covid-19 had a significant impact on the way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DT </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is perceived in Morocco. Both public and private sectors have </a:t>
            </a:r>
            <a:r>
              <a:rPr lang="en-GB" sz="18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relatively</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benefited from the lockdown to take few steps forward in terms of digital transformation.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80861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27</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4</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a:xfrm>
            <a:off x="540000" y="1523920"/>
            <a:ext cx="8064900" cy="4704080"/>
          </a:xfrm>
        </p:spPr>
        <p:txBody>
          <a:bodyPr/>
          <a:lstStyle/>
          <a:p>
            <a:pPr algn="just">
              <a:lnSpc>
                <a:spcPct val="115000"/>
              </a:lnSpc>
              <a:spcAft>
                <a:spcPts val="1000"/>
              </a:spcAft>
            </a:pP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Brell</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t>
            </a: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Dustmann</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&amp; Preston, I. (2020). The labor market integration of refugee migrants in high-income countries.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Journal of Economic Perspectives</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34</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 94-121.</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In this article </a:t>
            </a:r>
            <a:r>
              <a:rPr lang="en-US" sz="1600" dirty="0" err="1">
                <a:solidFill>
                  <a:srgbClr val="262626"/>
                </a:solidFill>
                <a:effectLst/>
                <a:latin typeface="Arial" panose="020B0604020202020204" pitchFamily="34" charset="0"/>
                <a:ea typeface="MS Mincho" panose="02020609040205080304" pitchFamily="49" charset="-128"/>
                <a:cs typeface="Arial" panose="020B0604020202020204" pitchFamily="34" charset="0"/>
              </a:rPr>
              <a:t>Brell</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 review the integration of refugees into the countries with high income labor market. The author discusses and examine the employment and wage of refugees and economic migrants and how they are differently selected and expected to perform differently in a host country’s labor market. They explain the significant heterogeneity between host countries and how in general refugee’s experience persistently worse outcomes than other migrants. They examine the employment and wages of refugees and how the gap between the groups can be seen to decrease on a timescale of a decade or two mostly in employment rates than it is in wages. They also analyze the distinct factors which effect the integration of refugees like health, language skills, social network. They provide a conclusion with insight of public policy in receiving countries and the importance of supporting refugees in labor market which can be essential for researchers</a:t>
            </a:r>
            <a:r>
              <a:rPr lang="en-US" sz="1600" dirty="0">
                <a:solidFill>
                  <a:srgbClr val="353C3F"/>
                </a:solidFill>
                <a:effectLst/>
                <a:latin typeface="Arial" panose="020B0604020202020204" pitchFamily="34" charset="0"/>
                <a:ea typeface="MS Mincho" panose="02020609040205080304" pitchFamily="49" charset="-128"/>
                <a:cs typeface="Arial" panose="020B0604020202020204" pitchFamily="34" charset="0"/>
              </a:rPr>
              <a:t>. </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1160556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00213FA-7273-AE67-96E8-5F40588EB86D}"/>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4911B67-EE6F-3EE2-5BFD-50CEA3EF50DD}"/>
              </a:ext>
            </a:extLst>
          </p:cNvPr>
          <p:cNvSpPr>
            <a:spLocks noGrp="1"/>
          </p:cNvSpPr>
          <p:nvPr>
            <p:ph type="sldNum" sz="quarter" idx="11"/>
          </p:nvPr>
        </p:nvSpPr>
        <p:spPr/>
        <p:txBody>
          <a:bodyPr/>
          <a:lstStyle/>
          <a:p>
            <a:fld id="{0970407D-EE58-4A0B-824B-1D3AE42DD9CF}" type="slidenum">
              <a:rPr lang="en-GB" altLang="cs-CZ" noProof="0" smtClean="0"/>
              <a:pPr/>
              <a:t>28</a:t>
            </a:fld>
            <a:endParaRPr lang="en-GB" altLang="cs-CZ" noProof="0" dirty="0"/>
          </a:p>
        </p:txBody>
      </p:sp>
      <p:sp>
        <p:nvSpPr>
          <p:cNvPr id="4" name="Title 3">
            <a:extLst>
              <a:ext uri="{FF2B5EF4-FFF2-40B4-BE49-F238E27FC236}">
                <a16:creationId xmlns:a16="http://schemas.microsoft.com/office/drawing/2014/main" id="{1210C83A-F5EB-1414-638E-898124DC5683}"/>
              </a:ext>
            </a:extLst>
          </p:cNvPr>
          <p:cNvSpPr>
            <a:spLocks noGrp="1"/>
          </p:cNvSpPr>
          <p:nvPr>
            <p:ph type="title"/>
          </p:nvPr>
        </p:nvSpPr>
        <p:spPr/>
        <p:txBody>
          <a:bodyPr/>
          <a:lstStyle/>
          <a:p>
            <a:r>
              <a:rPr lang="en-US" dirty="0"/>
              <a:t>Example 4</a:t>
            </a:r>
          </a:p>
        </p:txBody>
      </p:sp>
      <p:sp>
        <p:nvSpPr>
          <p:cNvPr id="5" name="Content Placeholder 4">
            <a:extLst>
              <a:ext uri="{FF2B5EF4-FFF2-40B4-BE49-F238E27FC236}">
                <a16:creationId xmlns:a16="http://schemas.microsoft.com/office/drawing/2014/main" id="{BF7754A7-A5E2-9694-C7DD-893232AE7FDE}"/>
              </a:ext>
            </a:extLst>
          </p:cNvPr>
          <p:cNvSpPr>
            <a:spLocks noGrp="1"/>
          </p:cNvSpPr>
          <p:nvPr>
            <p:ph idx="1"/>
          </p:nvPr>
        </p:nvSpPr>
        <p:spPr>
          <a:xfrm>
            <a:off x="540000" y="1523920"/>
            <a:ext cx="8064900" cy="4704080"/>
          </a:xfrm>
        </p:spPr>
        <p:txBody>
          <a:bodyPr/>
          <a:lstStyle/>
          <a:p>
            <a:pPr algn="just">
              <a:lnSpc>
                <a:spcPct val="115000"/>
              </a:lnSpc>
              <a:spcAft>
                <a:spcPts val="1000"/>
              </a:spcAft>
            </a:pP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Brell</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t>
            </a:r>
            <a:r>
              <a:rPr lang="en-US" sz="1800" b="1"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Dustmann</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&amp; Preston, I. (2020). The labor market integration of refugee migrants in high-income countries.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Journal of Economic Perspectives</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8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34</a:t>
            </a: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 94-121.</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In this article </a:t>
            </a:r>
            <a:r>
              <a:rPr lang="en-US" sz="1600" dirty="0" err="1">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Brell</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 review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the integration of refugees into the countries with high income labor market.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 author discusses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and examine the employment and wage of refugees and economic migrants and how they are differently selected and expected to perform differently in a host country’s labor market.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explain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the significant heterogeneity between host countries and how in general refugee’s experience persistently worse outcomes than other migrants.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examine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the employment and wages of refugees and how the gap between the groups can be seen to decrease on a timescale of a decade or two mostly in employment rates than it is in wages.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also analyze</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 the distinct factors which effect the integration of refugees like health, language skills, social network.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They provide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a conclusion with </a:t>
            </a:r>
            <a:r>
              <a:rPr lang="en-US" sz="1600" dirty="0">
                <a:solidFill>
                  <a:srgbClr val="262626"/>
                </a:solidFill>
                <a:effectLst/>
                <a:highlight>
                  <a:srgbClr val="FFFF00"/>
                </a:highlight>
                <a:latin typeface="Arial" panose="020B0604020202020204" pitchFamily="34" charset="0"/>
                <a:ea typeface="MS Mincho" panose="02020609040205080304" pitchFamily="49" charset="-128"/>
                <a:cs typeface="Arial" panose="020B0604020202020204" pitchFamily="34" charset="0"/>
              </a:rPr>
              <a:t>insight of public policy </a:t>
            </a:r>
            <a:r>
              <a:rPr lang="en-US" sz="1600" dirty="0">
                <a:solidFill>
                  <a:srgbClr val="262626"/>
                </a:solidFill>
                <a:effectLst/>
                <a:latin typeface="Arial" panose="020B0604020202020204" pitchFamily="34" charset="0"/>
                <a:ea typeface="MS Mincho" panose="02020609040205080304" pitchFamily="49" charset="-128"/>
                <a:cs typeface="Arial" panose="020B0604020202020204" pitchFamily="34" charset="0"/>
              </a:rPr>
              <a:t>in receiving countries and the importance of supporting refugees in labor market which can be essential for researchers</a:t>
            </a:r>
            <a:r>
              <a:rPr lang="en-US" sz="1600" dirty="0">
                <a:solidFill>
                  <a:srgbClr val="353C3F"/>
                </a:solidFill>
                <a:effectLst/>
                <a:latin typeface="Arial" panose="020B0604020202020204" pitchFamily="34" charset="0"/>
                <a:ea typeface="MS Mincho" panose="02020609040205080304" pitchFamily="49" charset="-128"/>
                <a:cs typeface="Arial" panose="020B0604020202020204" pitchFamily="34" charset="0"/>
              </a:rPr>
              <a:t>. </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25282092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B0896B-D74D-4D8A-8ACC-25D89989DC6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8BAAD96-5E5E-04C8-0252-9D3899473470}"/>
              </a:ext>
            </a:extLst>
          </p:cNvPr>
          <p:cNvSpPr>
            <a:spLocks noGrp="1"/>
          </p:cNvSpPr>
          <p:nvPr>
            <p:ph type="sldNum" sz="quarter" idx="11"/>
          </p:nvPr>
        </p:nvSpPr>
        <p:spPr/>
        <p:txBody>
          <a:bodyPr/>
          <a:lstStyle/>
          <a:p>
            <a:fld id="{0970407D-EE58-4A0B-824B-1D3AE42DD9CF}" type="slidenum">
              <a:rPr lang="en-GB" altLang="cs-CZ" noProof="0" smtClean="0"/>
              <a:pPr/>
              <a:t>29</a:t>
            </a:fld>
            <a:endParaRPr lang="en-GB" altLang="cs-CZ" noProof="0" dirty="0"/>
          </a:p>
        </p:txBody>
      </p:sp>
      <p:sp>
        <p:nvSpPr>
          <p:cNvPr id="4" name="Title 3">
            <a:extLst>
              <a:ext uri="{FF2B5EF4-FFF2-40B4-BE49-F238E27FC236}">
                <a16:creationId xmlns:a16="http://schemas.microsoft.com/office/drawing/2014/main" id="{79D22BD3-7D2C-77C9-5E94-A9877472FE90}"/>
              </a:ext>
            </a:extLst>
          </p:cNvPr>
          <p:cNvSpPr>
            <a:spLocks noGrp="1"/>
          </p:cNvSpPr>
          <p:nvPr>
            <p:ph type="title"/>
          </p:nvPr>
        </p:nvSpPr>
        <p:spPr/>
        <p:txBody>
          <a:bodyPr/>
          <a:lstStyle/>
          <a:p>
            <a:r>
              <a:rPr lang="en-US" dirty="0"/>
              <a:t>Example 5</a:t>
            </a:r>
          </a:p>
        </p:txBody>
      </p:sp>
      <p:sp>
        <p:nvSpPr>
          <p:cNvPr id="5" name="Content Placeholder 4">
            <a:extLst>
              <a:ext uri="{FF2B5EF4-FFF2-40B4-BE49-F238E27FC236}">
                <a16:creationId xmlns:a16="http://schemas.microsoft.com/office/drawing/2014/main" id="{FC63C064-694B-E778-3539-3F4F32E8826F}"/>
              </a:ext>
            </a:extLst>
          </p:cNvPr>
          <p:cNvSpPr>
            <a:spLocks noGrp="1"/>
          </p:cNvSpPr>
          <p:nvPr>
            <p:ph idx="1"/>
          </p:nvPr>
        </p:nvSpPr>
        <p:spPr>
          <a:xfrm>
            <a:off x="540000" y="1341120"/>
            <a:ext cx="8064900" cy="4490880"/>
          </a:xfrm>
        </p:spPr>
        <p:txBody>
          <a:bodyPr/>
          <a:lstStyle/>
          <a:p>
            <a:pPr algn="just">
              <a:lnSpc>
                <a:spcPct val="115000"/>
              </a:lnSpc>
              <a:spcAft>
                <a:spcPts val="1000"/>
              </a:spcAft>
            </a:pPr>
            <a:r>
              <a:rPr lang="en-GB" sz="1800" b="1" dirty="0">
                <a:effectLst/>
                <a:latin typeface="Arial" panose="020B0604020202020204" pitchFamily="34" charset="0"/>
                <a:ea typeface="MS Mincho" panose="02020609040205080304" pitchFamily="49" charset="-128"/>
                <a:cs typeface="Times New Roman" panose="02020603050405020304" pitchFamily="18" charset="0"/>
              </a:rPr>
              <a:t>Maurizio, R. (2019). Temporary employment and its impact on wages in Latin America. </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Iberoamerican</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 Journal of Development Studies, vol. 8(1):186-215. DOI: 10.26754/</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ojs_ried</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/ijds.306</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50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The paper focuses in determining the effect of the temporary employment in the formal and informal employees in different countries from Latin America. It concludes with the statement that any kind of temporary employment produces less benefits for the employees than an open-ended contract, either in the formal or the informal market. It also highlights the conditions of informality in the evaluated countries. Even though the paper is very </a:t>
            </a:r>
            <a:r>
              <a:rPr lang="en-GB" sz="1600" dirty="0" err="1">
                <a:effectLst/>
                <a:latin typeface="Arial" panose="020B0604020202020204" pitchFamily="34" charset="0"/>
                <a:ea typeface="MS Mincho" panose="02020609040205080304" pitchFamily="49" charset="-128"/>
                <a:cs typeface="Times New Roman" panose="02020603050405020304" pitchFamily="18" charset="0"/>
              </a:rPr>
              <a:t>centered</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and precise to its objective, it lacks on usability for other purposes, i.e., it does not talk in depth about the limitations on the employers to provide open-ended contracts, even though it mentions some reasons like the costs of hiring and firing these kinds of employees.</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It also can’t provide very detailed information in case a further study will be focused in one specific country. Using a region perspective is very valuable but it also limits the usage in further research.</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346124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DD3BB1E-25F2-42E8-990B-30ACC358C4C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2733FD60-2971-4BA0-8082-B86937C7AE55}"/>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B6201D7A-A36E-467D-9B28-401E02E896B0}"/>
              </a:ext>
            </a:extLst>
          </p:cNvPr>
          <p:cNvSpPr>
            <a:spLocks noGrp="1"/>
          </p:cNvSpPr>
          <p:nvPr>
            <p:ph type="title"/>
          </p:nvPr>
        </p:nvSpPr>
        <p:spPr/>
        <p:txBody>
          <a:bodyPr/>
          <a:lstStyle/>
          <a:p>
            <a:r>
              <a:rPr lang="en-US" dirty="0"/>
              <a:t>Suggested steps of writing assignment</a:t>
            </a:r>
          </a:p>
        </p:txBody>
      </p:sp>
      <p:sp>
        <p:nvSpPr>
          <p:cNvPr id="5" name="Content Placeholder 4">
            <a:extLst>
              <a:ext uri="{FF2B5EF4-FFF2-40B4-BE49-F238E27FC236}">
                <a16:creationId xmlns:a16="http://schemas.microsoft.com/office/drawing/2014/main" id="{1EC06690-D28F-4F0E-B225-7D238628463E}"/>
              </a:ext>
            </a:extLst>
          </p:cNvPr>
          <p:cNvSpPr>
            <a:spLocks noGrp="1"/>
          </p:cNvSpPr>
          <p:nvPr>
            <p:ph idx="1"/>
          </p:nvPr>
        </p:nvSpPr>
        <p:spPr>
          <a:xfrm>
            <a:off x="307298" y="1233700"/>
            <a:ext cx="8296702" cy="4660424"/>
          </a:xfrm>
        </p:spPr>
        <p:txBody>
          <a:bodyPr/>
          <a:lstStyle/>
          <a:p>
            <a:pPr marL="396900" indent="-342900">
              <a:buFont typeface="+mj-lt"/>
              <a:buAutoNum type="arabicPeriod"/>
            </a:pPr>
            <a:r>
              <a:rPr lang="en-US" sz="1800" dirty="0">
                <a:latin typeface="+mj-lt"/>
              </a:rPr>
              <a:t>Narrow the topic of your thesis research. Talk to your thesis supervisor, brainstorm, read lecture notes and recent research papers.</a:t>
            </a:r>
          </a:p>
          <a:p>
            <a:pPr marL="396900" indent="-342900">
              <a:buFont typeface="+mj-lt"/>
              <a:buAutoNum type="arabicPeriod"/>
            </a:pPr>
            <a:r>
              <a:rPr lang="en-US" sz="1800" dirty="0">
                <a:latin typeface="+mj-lt"/>
              </a:rPr>
              <a:t>Search for literature. Make a list of keywords and search </a:t>
            </a:r>
            <a:r>
              <a:rPr lang="en-US" sz="1800" b="0" i="0" dirty="0">
                <a:effectLst/>
                <a:latin typeface="+mj-lt"/>
              </a:rPr>
              <a:t> </a:t>
            </a:r>
            <a:r>
              <a:rPr lang="en-US" sz="1800" b="0" i="0" u="sng" strike="noStrike" dirty="0">
                <a:effectLst/>
                <a:latin typeface="+mj-lt"/>
                <a:hlinkClick r:id="rId2"/>
              </a:rPr>
              <a:t>Google Scholar</a:t>
            </a:r>
            <a:r>
              <a:rPr lang="en-US" sz="1800" b="0" i="0" dirty="0">
                <a:effectLst/>
                <a:latin typeface="+mj-lt"/>
              </a:rPr>
              <a:t> or </a:t>
            </a:r>
            <a:r>
              <a:rPr lang="en-US" sz="1800" b="0" i="0" u="sng" dirty="0">
                <a:effectLst/>
                <a:latin typeface="+mj-lt"/>
                <a:hlinkClick r:id="rId3"/>
              </a:rPr>
              <a:t>MUNI Discovery</a:t>
            </a:r>
            <a:r>
              <a:rPr lang="en-US" sz="1800" b="0" i="0" u="sng" dirty="0">
                <a:effectLst/>
                <a:latin typeface="+mj-lt"/>
              </a:rPr>
              <a:t> </a:t>
            </a:r>
            <a:r>
              <a:rPr lang="en-US" sz="1800" dirty="0">
                <a:latin typeface="+mj-lt"/>
              </a:rPr>
              <a:t>for a recent peer-reviewed research article on the topic written in the </a:t>
            </a:r>
            <a:r>
              <a:rPr lang="en-US" sz="1800" dirty="0">
                <a:solidFill>
                  <a:schemeClr val="accent1"/>
                </a:solidFill>
                <a:latin typeface="+mj-lt"/>
              </a:rPr>
              <a:t>last five years</a:t>
            </a:r>
            <a:r>
              <a:rPr lang="en-US" sz="1800" dirty="0">
                <a:latin typeface="+mj-lt"/>
              </a:rPr>
              <a:t>. </a:t>
            </a:r>
          </a:p>
          <a:p>
            <a:pPr marL="396900" indent="-342900">
              <a:buFont typeface="+mj-lt"/>
              <a:buAutoNum type="arabicPeriod"/>
            </a:pPr>
            <a:r>
              <a:rPr lang="en-US" sz="1800" dirty="0">
                <a:latin typeface="+mj-lt"/>
              </a:rPr>
              <a:t>You shall select at least one article from these two journals:</a:t>
            </a:r>
          </a:p>
          <a:p>
            <a:pPr lvl="1">
              <a:buFont typeface="Arial" panose="020B0604020202020204" pitchFamily="34" charset="0"/>
              <a:buChar char="•"/>
            </a:pPr>
            <a:r>
              <a:rPr lang="en-US" sz="1800" b="0" i="0" u="sng" dirty="0">
                <a:solidFill>
                  <a:srgbClr val="3A3A3A"/>
                </a:solidFill>
                <a:effectLst/>
                <a:latin typeface="+mj-lt"/>
                <a:hlinkClick r:id="rId4"/>
              </a:rPr>
              <a:t>Economics Letters journal</a:t>
            </a:r>
            <a:r>
              <a:rPr lang="en-US" sz="1800" b="0" i="0" dirty="0">
                <a:solidFill>
                  <a:srgbClr val="3A3A3A"/>
                </a:solidFill>
                <a:effectLst/>
                <a:latin typeface="+mj-lt"/>
              </a:rPr>
              <a:t>. </a:t>
            </a:r>
            <a:r>
              <a:rPr lang="en-US" sz="1800" b="0" i="0" dirty="0">
                <a:effectLst/>
                <a:latin typeface="+mj-lt"/>
              </a:rPr>
              <a:t>Articles are typically less than 3000 words, and this journal covers general topics.</a:t>
            </a:r>
          </a:p>
          <a:p>
            <a:pPr lvl="1">
              <a:buFont typeface="Arial" panose="020B0604020202020204" pitchFamily="34" charset="0"/>
              <a:buChar char="•"/>
            </a:pPr>
            <a:r>
              <a:rPr lang="en-US" sz="1800" b="0" i="0" u="sng" strike="noStrike" dirty="0">
                <a:solidFill>
                  <a:srgbClr val="3A3A3A"/>
                </a:solidFill>
                <a:effectLst/>
                <a:latin typeface="+mj-lt"/>
                <a:hlinkClick r:id="rId5"/>
              </a:rPr>
              <a:t>Journal of Economic Literature</a:t>
            </a:r>
            <a:r>
              <a:rPr lang="en-US" sz="1800" b="0" i="0" dirty="0">
                <a:solidFill>
                  <a:srgbClr val="3A3A3A"/>
                </a:solidFill>
                <a:effectLst/>
                <a:latin typeface="+mj-lt"/>
              </a:rPr>
              <a:t>. </a:t>
            </a:r>
            <a:r>
              <a:rPr lang="en-US" sz="1800" b="0" i="0" dirty="0">
                <a:effectLst/>
                <a:latin typeface="+mj-lt"/>
              </a:rPr>
              <a:t>The prestigious economic journal features essays and reviews of the recent economic literature on different topics.</a:t>
            </a:r>
          </a:p>
          <a:p>
            <a:pPr marL="396900" indent="-342900">
              <a:buFont typeface="+mj-lt"/>
              <a:buAutoNum type="arabicPeriod" startAt="3"/>
            </a:pPr>
            <a:r>
              <a:rPr lang="en-US" sz="1800" dirty="0">
                <a:latin typeface="+mj-lt"/>
              </a:rPr>
              <a:t>When you have your three research articles, read them and make notes. Use your notes to produce an annotated bibliography with three annotations.</a:t>
            </a:r>
          </a:p>
          <a:p>
            <a:pPr marL="396900" indent="-342900">
              <a:buFont typeface="+mj-lt"/>
              <a:buAutoNum type="arabicPeriod" startAt="3"/>
            </a:pPr>
            <a:r>
              <a:rPr lang="en-US" sz="1800" dirty="0">
                <a:latin typeface="+mj-lt"/>
              </a:rPr>
              <a:t>Revise, edit and proofread your work to make sure it meets the requirements above and there are no typos, and obvious referencing or language errors.</a:t>
            </a:r>
          </a:p>
          <a:p>
            <a:pPr marL="396900" indent="-342900">
              <a:buFont typeface="+mj-lt"/>
              <a:buAutoNum type="arabicPeriod" startAt="3"/>
            </a:pPr>
            <a:r>
              <a:rPr lang="en-US" sz="1800" dirty="0">
                <a:latin typeface="+mj-lt"/>
              </a:rPr>
              <a:t>Upload your annotated bibliography assignment to the homework folder</a:t>
            </a:r>
          </a:p>
          <a:p>
            <a:endParaRPr lang="en-US" sz="1800" dirty="0">
              <a:latin typeface="+mj-lt"/>
            </a:endParaRPr>
          </a:p>
        </p:txBody>
      </p:sp>
    </p:spTree>
    <p:extLst>
      <p:ext uri="{BB962C8B-B14F-4D97-AF65-F5344CB8AC3E}">
        <p14:creationId xmlns:p14="http://schemas.microsoft.com/office/powerpoint/2010/main" val="1075310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B0896B-D74D-4D8A-8ACC-25D89989DC6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8BAAD96-5E5E-04C8-0252-9D3899473470}"/>
              </a:ext>
            </a:extLst>
          </p:cNvPr>
          <p:cNvSpPr>
            <a:spLocks noGrp="1"/>
          </p:cNvSpPr>
          <p:nvPr>
            <p:ph type="sldNum" sz="quarter" idx="11"/>
          </p:nvPr>
        </p:nvSpPr>
        <p:spPr/>
        <p:txBody>
          <a:bodyPr/>
          <a:lstStyle/>
          <a:p>
            <a:fld id="{0970407D-EE58-4A0B-824B-1D3AE42DD9CF}" type="slidenum">
              <a:rPr lang="en-GB" altLang="cs-CZ" noProof="0" smtClean="0"/>
              <a:pPr/>
              <a:t>30</a:t>
            </a:fld>
            <a:endParaRPr lang="en-GB" altLang="cs-CZ" noProof="0" dirty="0"/>
          </a:p>
        </p:txBody>
      </p:sp>
      <p:sp>
        <p:nvSpPr>
          <p:cNvPr id="4" name="Title 3">
            <a:extLst>
              <a:ext uri="{FF2B5EF4-FFF2-40B4-BE49-F238E27FC236}">
                <a16:creationId xmlns:a16="http://schemas.microsoft.com/office/drawing/2014/main" id="{79D22BD3-7D2C-77C9-5E94-A9877472FE90}"/>
              </a:ext>
            </a:extLst>
          </p:cNvPr>
          <p:cNvSpPr>
            <a:spLocks noGrp="1"/>
          </p:cNvSpPr>
          <p:nvPr>
            <p:ph type="title"/>
          </p:nvPr>
        </p:nvSpPr>
        <p:spPr/>
        <p:txBody>
          <a:bodyPr/>
          <a:lstStyle/>
          <a:p>
            <a:r>
              <a:rPr lang="en-US" dirty="0"/>
              <a:t>Example 5</a:t>
            </a:r>
          </a:p>
        </p:txBody>
      </p:sp>
      <p:sp>
        <p:nvSpPr>
          <p:cNvPr id="5" name="Content Placeholder 4">
            <a:extLst>
              <a:ext uri="{FF2B5EF4-FFF2-40B4-BE49-F238E27FC236}">
                <a16:creationId xmlns:a16="http://schemas.microsoft.com/office/drawing/2014/main" id="{FC63C064-694B-E778-3539-3F4F32E8826F}"/>
              </a:ext>
            </a:extLst>
          </p:cNvPr>
          <p:cNvSpPr>
            <a:spLocks noGrp="1"/>
          </p:cNvSpPr>
          <p:nvPr>
            <p:ph idx="1"/>
          </p:nvPr>
        </p:nvSpPr>
        <p:spPr>
          <a:xfrm>
            <a:off x="540000" y="1341120"/>
            <a:ext cx="8064900" cy="4490880"/>
          </a:xfrm>
        </p:spPr>
        <p:txBody>
          <a:bodyPr/>
          <a:lstStyle/>
          <a:p>
            <a:pPr algn="just">
              <a:lnSpc>
                <a:spcPct val="115000"/>
              </a:lnSpc>
              <a:spcAft>
                <a:spcPts val="1000"/>
              </a:spcAft>
            </a:pPr>
            <a:r>
              <a:rPr lang="en-GB" sz="1800" b="1" dirty="0">
                <a:effectLst/>
                <a:latin typeface="Arial" panose="020B0604020202020204" pitchFamily="34" charset="0"/>
                <a:ea typeface="MS Mincho" panose="02020609040205080304" pitchFamily="49" charset="-128"/>
                <a:cs typeface="Times New Roman" panose="02020603050405020304" pitchFamily="18" charset="0"/>
              </a:rPr>
              <a:t>Maurizio, R. (2019). Temporary employment and its impact on wages in Latin America. </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Iberoamerican</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 Journal of Development Studies, vol. 8(1):186-215. DOI: 10.26754/</a:t>
            </a:r>
            <a:r>
              <a:rPr lang="en-GB" sz="1800" b="1" dirty="0" err="1">
                <a:effectLst/>
                <a:latin typeface="Arial" panose="020B0604020202020204" pitchFamily="34" charset="0"/>
                <a:ea typeface="MS Mincho" panose="02020609040205080304" pitchFamily="49" charset="-128"/>
                <a:cs typeface="Times New Roman" panose="02020603050405020304" pitchFamily="18" charset="0"/>
              </a:rPr>
              <a:t>ojs_ried</a:t>
            </a:r>
            <a:r>
              <a:rPr lang="en-GB" sz="1800" b="1" dirty="0">
                <a:effectLst/>
                <a:latin typeface="Arial" panose="020B0604020202020204" pitchFamily="34" charset="0"/>
                <a:ea typeface="MS Mincho" panose="02020609040205080304" pitchFamily="49" charset="-128"/>
                <a:cs typeface="Times New Roman" panose="02020603050405020304" pitchFamily="18" charset="0"/>
              </a:rPr>
              <a:t>/ijds.306</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500"/>
              </a:spcAft>
            </a:pPr>
            <a:r>
              <a:rPr lang="en-GB" sz="1600" dirty="0">
                <a:effectLst/>
                <a:latin typeface="Arial" panose="020B0604020202020204" pitchFamily="34" charset="0"/>
                <a:ea typeface="MS Mincho" panose="02020609040205080304" pitchFamily="49" charset="-128"/>
                <a:cs typeface="Times New Roman" panose="02020603050405020304" pitchFamily="18" charset="0"/>
              </a:rPr>
              <a:t>The paper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focuses in </a:t>
            </a:r>
            <a:r>
              <a:rPr lang="en-GB" sz="1600" dirty="0">
                <a:effectLst/>
                <a:latin typeface="Arial" panose="020B0604020202020204" pitchFamily="34" charset="0"/>
                <a:ea typeface="MS Mincho" panose="02020609040205080304" pitchFamily="49" charset="-128"/>
                <a:cs typeface="Times New Roman" panose="02020603050405020304" pitchFamily="18" charset="0"/>
              </a:rPr>
              <a:t>determining the effect of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the temporary employment in the formal and informal employees </a:t>
            </a:r>
            <a:r>
              <a:rPr lang="en-GB" sz="1600" dirty="0">
                <a:effectLst/>
                <a:latin typeface="Arial" panose="020B0604020202020204" pitchFamily="34" charset="0"/>
                <a:ea typeface="MS Mincho" panose="02020609040205080304" pitchFamily="49" charset="-128"/>
                <a:cs typeface="Times New Roman" panose="02020603050405020304" pitchFamily="18" charset="0"/>
              </a:rPr>
              <a:t>in different countries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from Latin America</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concludes with the statement that any kind of temporary employment produces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less benefits </a:t>
            </a:r>
            <a:r>
              <a:rPr lang="en-GB" sz="1600" dirty="0">
                <a:effectLst/>
                <a:latin typeface="Arial" panose="020B0604020202020204" pitchFamily="34" charset="0"/>
                <a:ea typeface="MS Mincho" panose="02020609040205080304" pitchFamily="49" charset="-128"/>
                <a:cs typeface="Times New Roman" panose="02020603050405020304" pitchFamily="18" charset="0"/>
              </a:rPr>
              <a:t>for the employees than an open-ended contract, either in the formal or the informal market</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 It </a:t>
            </a:r>
            <a:r>
              <a:rPr lang="en-GB" sz="1600" dirty="0">
                <a:effectLst/>
                <a:latin typeface="Arial" panose="020B0604020202020204" pitchFamily="34" charset="0"/>
                <a:ea typeface="MS Mincho" panose="02020609040205080304" pitchFamily="49" charset="-128"/>
                <a:cs typeface="Times New Roman" panose="02020603050405020304" pitchFamily="18" charset="0"/>
              </a:rPr>
              <a:t>also highlights the conditions of informality in the evaluated countries. Even though the paper is very </a:t>
            </a:r>
            <a:r>
              <a:rPr lang="en-GB" sz="1600" dirty="0" err="1">
                <a:effectLst/>
                <a:latin typeface="Arial" panose="020B0604020202020204" pitchFamily="34" charset="0"/>
                <a:ea typeface="MS Mincho" panose="02020609040205080304" pitchFamily="49" charset="-128"/>
                <a:cs typeface="Times New Roman" panose="02020603050405020304" pitchFamily="18" charset="0"/>
              </a:rPr>
              <a:t>centered</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and precise to its objective,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 lacks on usability for other purposes, </a:t>
            </a:r>
            <a:r>
              <a:rPr lang="en-GB" sz="1600" dirty="0">
                <a:effectLst/>
                <a:latin typeface="Arial" panose="020B0604020202020204" pitchFamily="34" charset="0"/>
                <a:ea typeface="MS Mincho" panose="02020609040205080304" pitchFamily="49" charset="-128"/>
                <a:cs typeface="Times New Roman" panose="02020603050405020304" pitchFamily="18" charset="0"/>
              </a:rPr>
              <a:t>i.e.,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 </a:t>
            </a:r>
            <a:r>
              <a:rPr lang="en-GB" sz="1600" dirty="0">
                <a:effectLst/>
                <a:latin typeface="Arial" panose="020B0604020202020204" pitchFamily="34" charset="0"/>
                <a:ea typeface="MS Mincho" panose="02020609040205080304" pitchFamily="49" charset="-128"/>
                <a:cs typeface="Times New Roman" panose="02020603050405020304" pitchFamily="18" charset="0"/>
              </a:rPr>
              <a:t>does not talk in depth about the limitations on the employers to provide open-ended contracts, even though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mentions some reasons like the costs of hiring and firing these kinds of employees.</a:t>
            </a:r>
            <a:endParaRPr lang="en-US" sz="16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also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can’t</a:t>
            </a:r>
            <a:r>
              <a:rPr lang="en-GB" sz="1600" dirty="0">
                <a:effectLst/>
                <a:latin typeface="Arial" panose="020B0604020202020204" pitchFamily="34" charset="0"/>
                <a:ea typeface="MS Mincho" panose="02020609040205080304" pitchFamily="49" charset="-128"/>
                <a:cs typeface="Times New Roman" panose="02020603050405020304" pitchFamily="18" charset="0"/>
              </a:rPr>
              <a:t> provide very detailed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information</a:t>
            </a:r>
            <a:r>
              <a:rPr lang="en-GB" sz="1600" dirty="0">
                <a:effectLst/>
                <a:latin typeface="Arial" panose="020B0604020202020204" pitchFamily="34" charset="0"/>
                <a:ea typeface="MS Mincho" panose="02020609040205080304" pitchFamily="49" charset="-128"/>
                <a:cs typeface="Times New Roman" panose="02020603050405020304" pitchFamily="18" charset="0"/>
              </a:rPr>
              <a:t> in case a further study will be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focused in </a:t>
            </a:r>
            <a:r>
              <a:rPr lang="en-GB" sz="1600" dirty="0">
                <a:effectLst/>
                <a:latin typeface="Arial" panose="020B0604020202020204" pitchFamily="34" charset="0"/>
                <a:ea typeface="MS Mincho" panose="02020609040205080304" pitchFamily="49" charset="-128"/>
                <a:cs typeface="Times New Roman" panose="02020603050405020304" pitchFamily="18" charset="0"/>
              </a:rPr>
              <a:t>one specific country. Using a region perspective is very valuable but </a:t>
            </a:r>
            <a:r>
              <a:rPr lang="en-GB" sz="16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it also limits the usage in further research</a:t>
            </a:r>
            <a:r>
              <a:rPr lang="en-GB" sz="1600" dirty="0">
                <a:effectLst/>
                <a:latin typeface="Arial" panose="020B0604020202020204" pitchFamily="34" charset="0"/>
                <a:ea typeface="MS Mincho" panose="02020609040205080304" pitchFamily="49" charset="-128"/>
                <a:cs typeface="Times New Roman" panose="02020603050405020304" pitchFamily="18" charset="0"/>
              </a:rPr>
              <a:t>.</a:t>
            </a:r>
            <a:endParaRPr lang="en-US" sz="14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607930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B0896B-D74D-4D8A-8ACC-25D89989DC6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8BAAD96-5E5E-04C8-0252-9D3899473470}"/>
              </a:ext>
            </a:extLst>
          </p:cNvPr>
          <p:cNvSpPr>
            <a:spLocks noGrp="1"/>
          </p:cNvSpPr>
          <p:nvPr>
            <p:ph type="sldNum" sz="quarter" idx="11"/>
          </p:nvPr>
        </p:nvSpPr>
        <p:spPr/>
        <p:txBody>
          <a:bodyPr/>
          <a:lstStyle/>
          <a:p>
            <a:fld id="{0970407D-EE58-4A0B-824B-1D3AE42DD9CF}" type="slidenum">
              <a:rPr lang="en-GB" altLang="cs-CZ" noProof="0" smtClean="0"/>
              <a:pPr/>
              <a:t>31</a:t>
            </a:fld>
            <a:endParaRPr lang="en-GB" altLang="cs-CZ" noProof="0" dirty="0"/>
          </a:p>
        </p:txBody>
      </p:sp>
      <p:sp>
        <p:nvSpPr>
          <p:cNvPr id="4" name="Title 3">
            <a:extLst>
              <a:ext uri="{FF2B5EF4-FFF2-40B4-BE49-F238E27FC236}">
                <a16:creationId xmlns:a16="http://schemas.microsoft.com/office/drawing/2014/main" id="{79D22BD3-7D2C-77C9-5E94-A9877472FE90}"/>
              </a:ext>
            </a:extLst>
          </p:cNvPr>
          <p:cNvSpPr>
            <a:spLocks noGrp="1"/>
          </p:cNvSpPr>
          <p:nvPr>
            <p:ph type="title"/>
          </p:nvPr>
        </p:nvSpPr>
        <p:spPr>
          <a:xfrm>
            <a:off x="539550" y="232320"/>
            <a:ext cx="8064900" cy="451576"/>
          </a:xfrm>
        </p:spPr>
        <p:txBody>
          <a:bodyPr/>
          <a:lstStyle/>
          <a:p>
            <a:r>
              <a:rPr lang="en-US" dirty="0"/>
              <a:t>Example 6</a:t>
            </a:r>
          </a:p>
        </p:txBody>
      </p:sp>
      <p:sp>
        <p:nvSpPr>
          <p:cNvPr id="5" name="Content Placeholder 4">
            <a:extLst>
              <a:ext uri="{FF2B5EF4-FFF2-40B4-BE49-F238E27FC236}">
                <a16:creationId xmlns:a16="http://schemas.microsoft.com/office/drawing/2014/main" id="{FC63C064-694B-E778-3539-3F4F32E8826F}"/>
              </a:ext>
            </a:extLst>
          </p:cNvPr>
          <p:cNvSpPr>
            <a:spLocks noGrp="1"/>
          </p:cNvSpPr>
          <p:nvPr>
            <p:ph idx="1"/>
          </p:nvPr>
        </p:nvSpPr>
        <p:spPr>
          <a:xfrm>
            <a:off x="540000" y="762000"/>
            <a:ext cx="8064900" cy="5466000"/>
          </a:xfrm>
        </p:spPr>
        <p:txBody>
          <a:bodyPr/>
          <a:lstStyle/>
          <a:p>
            <a:pPr algn="just">
              <a:lnSpc>
                <a:spcPct val="150000"/>
              </a:lnSpc>
              <a:spcAft>
                <a:spcPts val="1000"/>
              </a:spcAft>
            </a:pPr>
            <a:r>
              <a:rPr lang="en-US" sz="12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Li, J., Greenwood, D., &amp; Kassem, M. (2019). Blockchain in the built environment and construction industry: A systematic review, conceptual models and practical use cases. </a:t>
            </a:r>
            <a:r>
              <a:rPr lang="en-US" sz="12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Automation in construction</a:t>
            </a:r>
            <a:r>
              <a:rPr lang="en-US" sz="12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200" b="1"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102</a:t>
            </a:r>
            <a:r>
              <a:rPr lang="en-US" sz="12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288-307.</a:t>
            </a:r>
            <a:endParaRPr lang="en-US" sz="1200" dirty="0">
              <a:effectLst/>
              <a:latin typeface="Arial" panose="020B0604020202020204" pitchFamily="34" charset="0"/>
              <a:ea typeface="MS Mincho" panose="02020609040205080304" pitchFamily="49" charset="-128"/>
              <a:cs typeface="Times New Roman" panose="02020603050405020304" pitchFamily="18" charset="0"/>
            </a:endParaRPr>
          </a:p>
          <a:p>
            <a:pPr algn="just">
              <a:lnSpc>
                <a:spcPct val="150000"/>
              </a:lnSpc>
              <a:spcAft>
                <a:spcPts val="1000"/>
              </a:spcAft>
            </a:pPr>
            <a:r>
              <a:rPr lang="en-US" sz="1400" dirty="0">
                <a:solidFill>
                  <a:srgbClr val="262626"/>
                </a:solidFill>
                <a:effectLst/>
                <a:latin typeface="Times New Roman" panose="02020603050405020304" pitchFamily="18" charset="0"/>
                <a:ea typeface="MS Mincho" panose="02020609040205080304" pitchFamily="49" charset="-128"/>
                <a:cs typeface="Times New Roman" panose="02020603050405020304" pitchFamily="18" charset="0"/>
              </a:rPr>
              <a:t>This study's main objective was to examine how </a:t>
            </a:r>
            <a:r>
              <a:rPr lang="en-US" sz="1400" dirty="0">
                <a:solidFill>
                  <a:srgbClr val="262626"/>
                </a:solidFill>
                <a:effectLst/>
                <a:highlight>
                  <a:srgbClr val="FFFF00"/>
                </a:highlight>
                <a:latin typeface="Times New Roman" panose="02020603050405020304" pitchFamily="18" charset="0"/>
                <a:ea typeface="MS Mincho" panose="02020609040205080304" pitchFamily="49" charset="-128"/>
                <a:cs typeface="Times New Roman" panose="02020603050405020304" pitchFamily="18" charset="0"/>
              </a:rPr>
              <a:t>DLT</a:t>
            </a:r>
            <a:r>
              <a:rPr lang="en-US" sz="1400" dirty="0">
                <a:solidFill>
                  <a:srgbClr val="262626"/>
                </a:solidFill>
                <a:effectLst/>
                <a:latin typeface="Times New Roman" panose="02020603050405020304" pitchFamily="18" charset="0"/>
                <a:ea typeface="MS Mincho" panose="02020609040205080304" pitchFamily="49" charset="-128"/>
                <a:cs typeface="Times New Roman" panose="02020603050405020304" pitchFamily="18" charset="0"/>
              </a:rPr>
              <a:t> is currently being used in the built environment and the construction sector in order to create a cogent strategy to encourage its adoption, particularly in that sector. Low productivity, poor regulation and compliance, inadequate collaboration and information sharing, and bad payment processes are just a few of the issues the construction sector is currently dealing with. Distributed ledger technology (DLT) advancements, often known as Blockchain, are being examined more and more as a component of the construction industry's digital transformation and its response to these difficulties.</a:t>
            </a:r>
            <a:r>
              <a:rPr lang="en-US" sz="1400" dirty="0">
                <a:effectLst/>
                <a:latin typeface="Arial" panose="020B0604020202020204" pitchFamily="34" charset="0"/>
                <a:ea typeface="MS Mincho" panose="02020609040205080304" pitchFamily="49" charset="-128"/>
                <a:cs typeface="Times New Roman" panose="02020603050405020304" pitchFamily="18" charset="0"/>
              </a:rPr>
              <a:t> </a:t>
            </a:r>
            <a:r>
              <a:rPr lang="en-US" sz="1400" dirty="0">
                <a:solidFill>
                  <a:srgbClr val="262626"/>
                </a:solidFill>
                <a:effectLst/>
                <a:latin typeface="Times New Roman" panose="02020603050405020304" pitchFamily="18" charset="0"/>
                <a:ea typeface="MS Mincho" panose="02020609040205080304" pitchFamily="49" charset="-128"/>
                <a:cs typeface="Times New Roman" panose="02020603050405020304" pitchFamily="18" charset="0"/>
              </a:rPr>
              <a:t>Identifying recent construction industry difficulties and recognizes current efforts to explore blockchain as part of the solution to some of these challenges. </a:t>
            </a:r>
            <a:r>
              <a:rPr lang="en-US" sz="1400" dirty="0">
                <a:solidFill>
                  <a:srgbClr val="262626"/>
                </a:solidFill>
                <a:effectLst/>
                <a:highlight>
                  <a:srgbClr val="FFFF00"/>
                </a:highlight>
                <a:latin typeface="Times New Roman" panose="02020603050405020304" pitchFamily="18" charset="0"/>
                <a:ea typeface="MS Mincho" panose="02020609040205080304" pitchFamily="49" charset="-128"/>
                <a:cs typeface="Times New Roman" panose="02020603050405020304" pitchFamily="18" charset="0"/>
              </a:rPr>
              <a:t>A comprehensive review of blockchain applications in the built environment and construction industry is conducted, and seven main areas of application are identified. Introducing an expanded socio-technical framework for blockchain application in the construction sector, which includes two conceptual models: the Blockchain Four-Dimensional Model and the Blockchain Actors Model. Compiling a comprehensive overview of blockchain's difficulties and potential across four dimensions (technical, procedural, policy, and social) to provide a current state review. Presenting and displaying a decision support tool for evaluating the viability of use cases for blockchain applications.</a:t>
            </a:r>
            <a:endParaRPr lang="en-US" sz="1400" dirty="0">
              <a:effectLst/>
              <a:highlight>
                <a:srgbClr val="FFFF00"/>
              </a:highlight>
              <a:latin typeface="Arial" panose="020B0604020202020204" pitchFamily="34" charset="0"/>
              <a:ea typeface="MS Mincho" panose="02020609040205080304" pitchFamily="49" charset="-128"/>
              <a:cs typeface="Times New Roman" panose="02020603050405020304" pitchFamily="18" charset="0"/>
            </a:endParaRPr>
          </a:p>
          <a:p>
            <a:pPr algn="just">
              <a:lnSpc>
                <a:spcPct val="115000"/>
              </a:lnSpc>
              <a:spcAft>
                <a:spcPts val="1000"/>
              </a:spcAft>
            </a:pPr>
            <a:r>
              <a:rPr lang="en-US" sz="1800" b="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40393135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32</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7</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540000" y="1171576"/>
            <a:ext cx="8064900" cy="5056424"/>
          </a:xfrm>
        </p:spPr>
        <p:txBody>
          <a:bodyPr/>
          <a:lstStyle/>
          <a:p>
            <a:r>
              <a:rPr lang="en-US" sz="1600" b="1" i="0" u="none" strike="noStrike" baseline="0" dirty="0">
                <a:solidFill>
                  <a:srgbClr val="000000"/>
                </a:solidFill>
                <a:latin typeface="Times New Roman" panose="02020603050405020304" pitchFamily="18" charset="0"/>
              </a:rPr>
              <a:t> Schmid, J. S., </a:t>
            </a:r>
            <a:r>
              <a:rPr lang="en-US" sz="1600" b="1" i="0" u="none" strike="noStrike" baseline="0" dirty="0" err="1">
                <a:solidFill>
                  <a:srgbClr val="000000"/>
                </a:solidFill>
                <a:latin typeface="Times New Roman" panose="02020603050405020304" pitchFamily="18" charset="0"/>
              </a:rPr>
              <a:t>Sreekanti</a:t>
            </a:r>
            <a:r>
              <a:rPr lang="en-US" sz="1600" b="1" i="0" u="none" strike="noStrike" baseline="0" dirty="0">
                <a:solidFill>
                  <a:srgbClr val="000000"/>
                </a:solidFill>
                <a:latin typeface="Times New Roman" panose="02020603050405020304" pitchFamily="18" charset="0"/>
              </a:rPr>
              <a:t>, V., Khandelwal, A., </a:t>
            </a:r>
            <a:r>
              <a:rPr lang="en-US" sz="1600" b="1" i="0" u="none" strike="noStrike" baseline="0" dirty="0" err="1">
                <a:solidFill>
                  <a:srgbClr val="000000"/>
                </a:solidFill>
                <a:latin typeface="Times New Roman" panose="02020603050405020304" pitchFamily="18" charset="0"/>
              </a:rPr>
              <a:t>Carreira</a:t>
            </a:r>
            <a:r>
              <a:rPr lang="en-US" sz="1600" b="1" i="0" u="none" strike="noStrike" baseline="0" dirty="0">
                <a:solidFill>
                  <a:srgbClr val="000000"/>
                </a:solidFill>
                <a:latin typeface="Times New Roman" panose="02020603050405020304" pitchFamily="18" charset="0"/>
              </a:rPr>
              <a:t>, J., </a:t>
            </a:r>
            <a:r>
              <a:rPr lang="en-US" sz="1600" b="1" i="0" u="none" strike="noStrike" baseline="0" dirty="0" err="1">
                <a:solidFill>
                  <a:srgbClr val="000000"/>
                </a:solidFill>
                <a:latin typeface="Times New Roman" panose="02020603050405020304" pitchFamily="18" charset="0"/>
              </a:rPr>
              <a:t>Yadwadkar</a:t>
            </a:r>
            <a:r>
              <a:rPr lang="en-US" sz="1600" b="1" i="0" u="none" strike="noStrike" baseline="0" dirty="0">
                <a:solidFill>
                  <a:srgbClr val="000000"/>
                </a:solidFill>
                <a:latin typeface="Times New Roman" panose="02020603050405020304" pitchFamily="18" charset="0"/>
              </a:rPr>
              <a:t>, N. J., Popa, R. A., … Patterson, D. A. (2021). </a:t>
            </a:r>
            <a:r>
              <a:rPr lang="en-US" sz="1600" b="1" i="1" u="none" strike="noStrike" baseline="0" dirty="0">
                <a:solidFill>
                  <a:srgbClr val="000000"/>
                </a:solidFill>
                <a:latin typeface="Times New Roman" panose="02020603050405020304" pitchFamily="18" charset="0"/>
              </a:rPr>
              <a:t>Digital Library: Communications of the ACM. </a:t>
            </a:r>
            <a:r>
              <a:rPr lang="en-US" sz="1600" b="1" i="0" u="none" strike="noStrike" baseline="0" dirty="0">
                <a:solidFill>
                  <a:srgbClr val="000000"/>
                </a:solidFill>
                <a:latin typeface="Times New Roman" panose="02020603050405020304" pitchFamily="18" charset="0"/>
              </a:rPr>
              <a:t>Retrieved October 18, 2022, from </a:t>
            </a:r>
            <a:r>
              <a:rPr lang="en-US" sz="1600" b="1" i="1" u="none" strike="noStrike" baseline="0" dirty="0">
                <a:solidFill>
                  <a:srgbClr val="000000"/>
                </a:solidFill>
                <a:latin typeface="Times New Roman" panose="02020603050405020304" pitchFamily="18" charset="0"/>
              </a:rPr>
              <a:t>https://dl.acm.org/doi/fullHtml/10.1145/3406011 </a:t>
            </a:r>
          </a:p>
          <a:p>
            <a:r>
              <a:rPr lang="en-US" sz="1600" b="0" i="0" u="none" strike="noStrike" baseline="0" dirty="0">
                <a:solidFill>
                  <a:srgbClr val="000000"/>
                </a:solidFill>
                <a:latin typeface="Times New Roman" panose="02020603050405020304" pitchFamily="18" charset="0"/>
              </a:rPr>
              <a:t> The article gives an idea about different phases of cloud computing such as serverless and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The topics of the article are: Understanding what serverless is today, serverless cloud economics, the next phase of cloud computing, research challenges, risks of serverless computing, conclusion, and prediction. The group of authors analyzes the development from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to serverless cloud, also comparing them with on-premise services. Operators had to go through a change during the rising opportunities of cloud computing whereas the programming tasks almost stayed the same. The authors say that serverless technique is still not completely evolved and it may happen that in the long term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cloud computing will be more successful. They state that on-premise services are always reliable which may cause a change. The article is useful for me because I am able to comprehend the different functionalities of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and serverless cloud computing.</a:t>
            </a:r>
            <a:endParaRPr lang="en-US" sz="2000" dirty="0"/>
          </a:p>
        </p:txBody>
      </p:sp>
    </p:spTree>
    <p:extLst>
      <p:ext uri="{BB962C8B-B14F-4D97-AF65-F5344CB8AC3E}">
        <p14:creationId xmlns:p14="http://schemas.microsoft.com/office/powerpoint/2010/main" val="379734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33</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7</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540000" y="1171576"/>
            <a:ext cx="8064900" cy="5056424"/>
          </a:xfrm>
        </p:spPr>
        <p:txBody>
          <a:bodyPr/>
          <a:lstStyle/>
          <a:p>
            <a:r>
              <a:rPr lang="en-US" sz="1600" b="1" i="0" u="none" strike="noStrike" baseline="0" dirty="0">
                <a:solidFill>
                  <a:srgbClr val="000000"/>
                </a:solidFill>
                <a:latin typeface="Times New Roman" panose="02020603050405020304" pitchFamily="18" charset="0"/>
              </a:rPr>
              <a:t> Schmid, J. S., </a:t>
            </a:r>
            <a:r>
              <a:rPr lang="en-US" sz="1600" b="1" i="0" u="none" strike="noStrike" baseline="0" dirty="0" err="1">
                <a:solidFill>
                  <a:srgbClr val="000000"/>
                </a:solidFill>
                <a:latin typeface="Times New Roman" panose="02020603050405020304" pitchFamily="18" charset="0"/>
              </a:rPr>
              <a:t>Sreekanti</a:t>
            </a:r>
            <a:r>
              <a:rPr lang="en-US" sz="1600" b="1" i="0" u="none" strike="noStrike" baseline="0" dirty="0">
                <a:solidFill>
                  <a:srgbClr val="000000"/>
                </a:solidFill>
                <a:latin typeface="Times New Roman" panose="02020603050405020304" pitchFamily="18" charset="0"/>
              </a:rPr>
              <a:t>, V., Khandelwal, A., </a:t>
            </a:r>
            <a:r>
              <a:rPr lang="en-US" sz="1600" b="1" i="0" u="none" strike="noStrike" baseline="0" dirty="0" err="1">
                <a:solidFill>
                  <a:srgbClr val="000000"/>
                </a:solidFill>
                <a:latin typeface="Times New Roman" panose="02020603050405020304" pitchFamily="18" charset="0"/>
              </a:rPr>
              <a:t>Carreira</a:t>
            </a:r>
            <a:r>
              <a:rPr lang="en-US" sz="1600" b="1" i="0" u="none" strike="noStrike" baseline="0" dirty="0">
                <a:solidFill>
                  <a:srgbClr val="000000"/>
                </a:solidFill>
                <a:latin typeface="Times New Roman" panose="02020603050405020304" pitchFamily="18" charset="0"/>
              </a:rPr>
              <a:t>, J., </a:t>
            </a:r>
            <a:r>
              <a:rPr lang="en-US" sz="1600" b="1" i="0" u="none" strike="noStrike" baseline="0" dirty="0" err="1">
                <a:solidFill>
                  <a:srgbClr val="000000"/>
                </a:solidFill>
                <a:latin typeface="Times New Roman" panose="02020603050405020304" pitchFamily="18" charset="0"/>
              </a:rPr>
              <a:t>Yadwadkar</a:t>
            </a:r>
            <a:r>
              <a:rPr lang="en-US" sz="1600" b="1" i="0" u="none" strike="noStrike" baseline="0" dirty="0">
                <a:solidFill>
                  <a:srgbClr val="000000"/>
                </a:solidFill>
                <a:latin typeface="Times New Roman" panose="02020603050405020304" pitchFamily="18" charset="0"/>
              </a:rPr>
              <a:t>, N. J., Popa, R. A., … Patterson, D. A. (2021). </a:t>
            </a:r>
            <a:r>
              <a:rPr lang="en-US" sz="1600" b="1" i="1" u="none" strike="noStrike" baseline="0" dirty="0">
                <a:solidFill>
                  <a:srgbClr val="000000"/>
                </a:solidFill>
                <a:highlight>
                  <a:srgbClr val="FFFF00"/>
                </a:highlight>
                <a:latin typeface="Times New Roman" panose="02020603050405020304" pitchFamily="18" charset="0"/>
              </a:rPr>
              <a:t>Digital Library: Communications of the ACM. </a:t>
            </a:r>
            <a:r>
              <a:rPr lang="en-US" sz="1600" b="1" i="0" u="none" strike="noStrike" baseline="0" dirty="0">
                <a:solidFill>
                  <a:srgbClr val="000000"/>
                </a:solidFill>
                <a:highlight>
                  <a:srgbClr val="FFFF00"/>
                </a:highlight>
                <a:latin typeface="Times New Roman" panose="02020603050405020304" pitchFamily="18" charset="0"/>
              </a:rPr>
              <a:t>Retrieved October 18, 2022, from </a:t>
            </a:r>
            <a:r>
              <a:rPr lang="en-US" sz="1600" b="1" i="1" u="none" strike="noStrike" baseline="0" dirty="0">
                <a:solidFill>
                  <a:srgbClr val="000000"/>
                </a:solidFill>
                <a:highlight>
                  <a:srgbClr val="FFFF00"/>
                </a:highlight>
                <a:latin typeface="Times New Roman" panose="02020603050405020304" pitchFamily="18" charset="0"/>
              </a:rPr>
              <a:t>https://dl.acm.org/doi/fullHtml/10.1145/3406011 </a:t>
            </a:r>
          </a:p>
          <a:p>
            <a:r>
              <a:rPr lang="en-US" sz="1600" b="0" i="0" u="none" strike="noStrike" baseline="0" dirty="0">
                <a:solidFill>
                  <a:srgbClr val="000000"/>
                </a:solidFill>
                <a:latin typeface="Times New Roman" panose="02020603050405020304" pitchFamily="18" charset="0"/>
              </a:rPr>
              <a:t> The article gives an idea about different phases of cloud computing such as serverless and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a:t>
            </a:r>
            <a:r>
              <a:rPr lang="en-US" sz="1600" b="0" i="0" u="none" strike="noStrike" baseline="0" dirty="0">
                <a:solidFill>
                  <a:srgbClr val="000000"/>
                </a:solidFill>
                <a:highlight>
                  <a:srgbClr val="FFFF00"/>
                </a:highlight>
                <a:latin typeface="Times New Roman" panose="02020603050405020304" pitchFamily="18" charset="0"/>
              </a:rPr>
              <a:t>The topics of the article are</a:t>
            </a:r>
            <a:r>
              <a:rPr lang="en-US" sz="1600" b="0" i="0" u="none" strike="noStrike" baseline="0" dirty="0">
                <a:solidFill>
                  <a:srgbClr val="000000"/>
                </a:solidFill>
                <a:latin typeface="Times New Roman" panose="02020603050405020304" pitchFamily="18" charset="0"/>
              </a:rPr>
              <a:t>: Understanding what serverless is today, serverless cloud economics, the next phase of cloud computing, research challenges, risks of serverless computing, conclusion, and prediction. </a:t>
            </a:r>
            <a:r>
              <a:rPr lang="en-US" sz="1600" b="0" i="0" u="none" strike="noStrike" baseline="0" dirty="0">
                <a:solidFill>
                  <a:srgbClr val="000000"/>
                </a:solidFill>
                <a:highlight>
                  <a:srgbClr val="FFFF00"/>
                </a:highlight>
                <a:latin typeface="Times New Roman" panose="02020603050405020304" pitchFamily="18" charset="0"/>
              </a:rPr>
              <a:t>The group of authors </a:t>
            </a:r>
            <a:r>
              <a:rPr lang="en-US" sz="1600" b="0" i="0" u="none" strike="noStrike" baseline="0" dirty="0">
                <a:solidFill>
                  <a:srgbClr val="000000"/>
                </a:solidFill>
                <a:latin typeface="Times New Roman" panose="02020603050405020304" pitchFamily="18" charset="0"/>
              </a:rPr>
              <a:t>analyzes the development from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computing to serverless cloud, also comparing them with </a:t>
            </a:r>
            <a:r>
              <a:rPr lang="en-US" sz="1600" b="0" i="0" u="none" strike="noStrike" baseline="0" dirty="0">
                <a:solidFill>
                  <a:srgbClr val="000000"/>
                </a:solidFill>
                <a:highlight>
                  <a:srgbClr val="FFFF00"/>
                </a:highlight>
                <a:latin typeface="Times New Roman" panose="02020603050405020304" pitchFamily="18" charset="0"/>
              </a:rPr>
              <a:t>on-premise services</a:t>
            </a:r>
            <a:r>
              <a:rPr lang="en-US" sz="1600" b="0" i="0" u="none" strike="noStrike" baseline="0" dirty="0">
                <a:solidFill>
                  <a:srgbClr val="000000"/>
                </a:solidFill>
                <a:latin typeface="Times New Roman" panose="02020603050405020304" pitchFamily="18" charset="0"/>
              </a:rPr>
              <a:t>. Operators had to go through a change during the rising opportunities of cloud computing whereas </a:t>
            </a:r>
            <a:r>
              <a:rPr lang="en-US" sz="1600" b="0" i="0" u="none" strike="noStrike" baseline="0" dirty="0">
                <a:solidFill>
                  <a:srgbClr val="000000"/>
                </a:solidFill>
                <a:highlight>
                  <a:srgbClr val="FFFF00"/>
                </a:highlight>
                <a:latin typeface="Times New Roman" panose="02020603050405020304" pitchFamily="18" charset="0"/>
              </a:rPr>
              <a:t>the programming tasks almost stayed the same</a:t>
            </a:r>
            <a:r>
              <a:rPr lang="en-US" sz="1600" b="0" i="0" u="none" strike="noStrike" baseline="0" dirty="0">
                <a:solidFill>
                  <a:srgbClr val="000000"/>
                </a:solidFill>
                <a:latin typeface="Times New Roman" panose="02020603050405020304" pitchFamily="18" charset="0"/>
              </a:rPr>
              <a:t>. The authors say that serverless technique is still not completely evolved and it may happen that in the long term </a:t>
            </a:r>
            <a:r>
              <a:rPr lang="en-US" sz="1600" b="0" i="0" u="none" strike="noStrike" baseline="0" dirty="0" err="1">
                <a:solidFill>
                  <a:srgbClr val="000000"/>
                </a:solidFill>
                <a:highlight>
                  <a:srgbClr val="FFFF00"/>
                </a:highlight>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cloud computing will be more successful. </a:t>
            </a:r>
            <a:r>
              <a:rPr lang="en-US" sz="1600" b="0" i="0" u="none" strike="noStrike" baseline="0" dirty="0">
                <a:solidFill>
                  <a:srgbClr val="000000"/>
                </a:solidFill>
                <a:highlight>
                  <a:srgbClr val="FFFF00"/>
                </a:highlight>
                <a:latin typeface="Times New Roman" panose="02020603050405020304" pitchFamily="18" charset="0"/>
              </a:rPr>
              <a:t>They</a:t>
            </a:r>
            <a:r>
              <a:rPr lang="en-US" sz="1600" b="0" i="0" u="none" strike="noStrike" baseline="0" dirty="0">
                <a:solidFill>
                  <a:srgbClr val="000000"/>
                </a:solidFill>
                <a:latin typeface="Times New Roman" panose="02020603050405020304" pitchFamily="18" charset="0"/>
              </a:rPr>
              <a:t> state that on-premise services are </a:t>
            </a:r>
            <a:r>
              <a:rPr lang="en-US" sz="1600" b="0" i="0" u="none" strike="noStrike" baseline="0" dirty="0">
                <a:solidFill>
                  <a:srgbClr val="000000"/>
                </a:solidFill>
                <a:highlight>
                  <a:srgbClr val="FFFF00"/>
                </a:highlight>
                <a:latin typeface="Times New Roman" panose="02020603050405020304" pitchFamily="18" charset="0"/>
              </a:rPr>
              <a:t>always</a:t>
            </a:r>
            <a:r>
              <a:rPr lang="en-US" sz="1600" b="0" i="0" u="none" strike="noStrike" baseline="0" dirty="0">
                <a:solidFill>
                  <a:srgbClr val="000000"/>
                </a:solidFill>
                <a:latin typeface="Times New Roman" panose="02020603050405020304" pitchFamily="18" charset="0"/>
              </a:rPr>
              <a:t> reliable which may cause a change. The article is useful for me because I am able to comprehend the different functionalities of </a:t>
            </a:r>
            <a:r>
              <a:rPr lang="en-US" sz="1600" b="0" i="0" u="none" strike="noStrike" baseline="0" dirty="0" err="1">
                <a:solidFill>
                  <a:srgbClr val="000000"/>
                </a:solidFill>
                <a:latin typeface="Times New Roman" panose="02020603050405020304" pitchFamily="18" charset="0"/>
              </a:rPr>
              <a:t>serverful</a:t>
            </a:r>
            <a:r>
              <a:rPr lang="en-US" sz="1600" b="0" i="0" u="none" strike="noStrike" baseline="0" dirty="0">
                <a:solidFill>
                  <a:srgbClr val="000000"/>
                </a:solidFill>
                <a:latin typeface="Times New Roman" panose="02020603050405020304" pitchFamily="18" charset="0"/>
              </a:rPr>
              <a:t> and serverless cloud computing.</a:t>
            </a:r>
            <a:endParaRPr lang="en-US" sz="2000" dirty="0"/>
          </a:p>
        </p:txBody>
      </p:sp>
    </p:spTree>
    <p:extLst>
      <p:ext uri="{BB962C8B-B14F-4D97-AF65-F5344CB8AC3E}">
        <p14:creationId xmlns:p14="http://schemas.microsoft.com/office/powerpoint/2010/main" val="9946998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34</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8</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121920" y="1171576"/>
            <a:ext cx="8482980" cy="5056424"/>
          </a:xfrm>
        </p:spPr>
        <p:txBody>
          <a:bodyPr/>
          <a:lstStyle/>
          <a:p>
            <a:pPr algn="just">
              <a:lnSpc>
                <a:spcPct val="150000"/>
              </a:lnSpc>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Grace </a:t>
            </a:r>
            <a:r>
              <a:rPr lang="en-US" sz="1600" b="1" dirty="0" err="1">
                <a:effectLst/>
                <a:latin typeface="Times New Roman" panose="02020603050405020304" pitchFamily="18" charset="0"/>
                <a:ea typeface="Calibri" panose="020F0502020204030204" pitchFamily="34" charset="0"/>
                <a:cs typeface="Times New Roman" panose="02020603050405020304" pitchFamily="18" charset="0"/>
              </a:rPr>
              <a:t>Choge</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(2016).An Analysis of an Organization’s Budgetary Control System and its Link with Performance Management and Decision Making. International Journal of Finance and Accounting. Vol.1, Issue 3 No.1, pp 1-17, 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 this book of analysis based on the survey research, Grace attempts to find out whether organization budgetary controls system is capable of influencing performance of management and their decision making reasoning. The author achieved this by using various levels of management, combination of primary and secondary sources, with application of descriptive statistics and inferential method. However, Grace relies too heavily on his own work; she is the sole author of almost half the sources in her bibliography. She could make this work stronger by drawing from the perspectives of others' analyses. Author violates the assumption upholding census survey. The author did not reveal how she married primary and secondary data. Regression expression was not captured and proxies for variables were not clearly identified.  Author has good conceptualization of the subject matter; the sampling method is awesome and empirical review.</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17399597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E08F4F-2E31-110F-3094-9F9EDA97C53C}"/>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FAECBD8-D377-C7A9-19B2-74FBF661F226}"/>
              </a:ext>
            </a:extLst>
          </p:cNvPr>
          <p:cNvSpPr>
            <a:spLocks noGrp="1"/>
          </p:cNvSpPr>
          <p:nvPr>
            <p:ph type="sldNum" sz="quarter" idx="11"/>
          </p:nvPr>
        </p:nvSpPr>
        <p:spPr/>
        <p:txBody>
          <a:bodyPr/>
          <a:lstStyle/>
          <a:p>
            <a:fld id="{0970407D-EE58-4A0B-824B-1D3AE42DD9CF}" type="slidenum">
              <a:rPr lang="en-GB" altLang="cs-CZ" noProof="0" smtClean="0"/>
              <a:pPr/>
              <a:t>35</a:t>
            </a:fld>
            <a:endParaRPr lang="en-GB" altLang="cs-CZ" noProof="0" dirty="0"/>
          </a:p>
        </p:txBody>
      </p:sp>
      <p:sp>
        <p:nvSpPr>
          <p:cNvPr id="4" name="Title 3">
            <a:extLst>
              <a:ext uri="{FF2B5EF4-FFF2-40B4-BE49-F238E27FC236}">
                <a16:creationId xmlns:a16="http://schemas.microsoft.com/office/drawing/2014/main" id="{8B4EE6E7-E82B-EAF4-067E-4CEAD3D37A90}"/>
              </a:ext>
            </a:extLst>
          </p:cNvPr>
          <p:cNvSpPr>
            <a:spLocks noGrp="1"/>
          </p:cNvSpPr>
          <p:nvPr>
            <p:ph type="title"/>
          </p:nvPr>
        </p:nvSpPr>
        <p:spPr/>
        <p:txBody>
          <a:bodyPr/>
          <a:lstStyle/>
          <a:p>
            <a:r>
              <a:rPr lang="en-US" dirty="0"/>
              <a:t>Example 8</a:t>
            </a:r>
          </a:p>
        </p:txBody>
      </p:sp>
      <p:sp>
        <p:nvSpPr>
          <p:cNvPr id="5" name="Content Placeholder 4">
            <a:extLst>
              <a:ext uri="{FF2B5EF4-FFF2-40B4-BE49-F238E27FC236}">
                <a16:creationId xmlns:a16="http://schemas.microsoft.com/office/drawing/2014/main" id="{508AB939-69C5-CBE1-A7F0-6C7E4652874F}"/>
              </a:ext>
            </a:extLst>
          </p:cNvPr>
          <p:cNvSpPr>
            <a:spLocks noGrp="1"/>
          </p:cNvSpPr>
          <p:nvPr>
            <p:ph idx="1"/>
          </p:nvPr>
        </p:nvSpPr>
        <p:spPr>
          <a:xfrm>
            <a:off x="121920" y="1171576"/>
            <a:ext cx="8482980" cy="5056424"/>
          </a:xfrm>
        </p:spPr>
        <p:txBody>
          <a:bodyPr/>
          <a:lstStyle/>
          <a:p>
            <a:pPr algn="just">
              <a:lnSpc>
                <a:spcPct val="150000"/>
              </a:lnSpc>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Grace </a:t>
            </a:r>
            <a:r>
              <a:rPr lang="en-US" sz="1600" b="1" dirty="0" err="1">
                <a:effectLst/>
                <a:latin typeface="Times New Roman" panose="02020603050405020304" pitchFamily="18" charset="0"/>
                <a:ea typeface="Calibri" panose="020F0502020204030204" pitchFamily="34" charset="0"/>
                <a:cs typeface="Times New Roman" panose="02020603050405020304" pitchFamily="18" charset="0"/>
              </a:rPr>
              <a:t>Choge</a:t>
            </a: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(2016).An Analysis of an Organization’s Budgetary Control System and its Link with Performance Management and Decision Making. International Journal of Finance and Accounting. Vol.1, Issue 3 No.1, pp 1-17, 2016.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In this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book of analysis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based on the survey research,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Grace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attempts to find out whether organization budgetary controls system is capable of influencing performance of management and their decision making reasoning. The author achieved this by using various levels of management, combination of primary and secondary sources, with application of descriptive statistics and inferential method. However,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Grace</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relies too heavily on his own work; she is the sole author of almost half the sources in her bibliography. She could make this work stronger by drawing from the perspectives of others' analyses.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Author violates the assumption upholding census survey</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The author did not reveal how she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married</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primary and secondary data.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Regression expression was not captured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and proxies for variables were not clearly identified.  Author has good conceptualization of the subject matter; </a:t>
            </a:r>
            <a:r>
              <a:rPr lang="en-US" sz="16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sampling method is awesome and empirical review</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69985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7F1E2E-D9B9-BB3F-B62D-B5B8A0C65210}"/>
              </a:ext>
            </a:extLst>
          </p:cNvPr>
          <p:cNvSpPr>
            <a:spLocks noGrp="1"/>
          </p:cNvSpPr>
          <p:nvPr>
            <p:ph type="title"/>
          </p:nvPr>
        </p:nvSpPr>
        <p:spPr/>
        <p:txBody>
          <a:bodyPr/>
          <a:lstStyle/>
          <a:p>
            <a:r>
              <a:rPr lang="en-GB" sz="3600" dirty="0">
                <a:cs typeface="Calibri Light"/>
              </a:rPr>
              <a:t>The most important publishers</a:t>
            </a:r>
            <a:endParaRPr lang="cs-CZ" dirty="0"/>
          </a:p>
        </p:txBody>
      </p:sp>
      <p:sp>
        <p:nvSpPr>
          <p:cNvPr id="3" name="Zástupný obsah 2">
            <a:extLst>
              <a:ext uri="{FF2B5EF4-FFF2-40B4-BE49-F238E27FC236}">
                <a16:creationId xmlns:a16="http://schemas.microsoft.com/office/drawing/2014/main" id="{2C699A37-114D-627C-114C-90B4E3D29A44}"/>
              </a:ext>
            </a:extLst>
          </p:cNvPr>
          <p:cNvSpPr>
            <a:spLocks noGrp="1"/>
          </p:cNvSpPr>
          <p:nvPr>
            <p:ph idx="1"/>
          </p:nvPr>
        </p:nvSpPr>
        <p:spPr>
          <a:xfrm>
            <a:off x="627648" y="1346103"/>
            <a:ext cx="2873543" cy="2426306"/>
          </a:xfrm>
        </p:spPr>
        <p:txBody>
          <a:bodyPr vert="horz" lIns="68580" tIns="34290" rIns="68580" bIns="34290" rtlCol="0" anchor="t">
            <a:normAutofit/>
          </a:bodyPr>
          <a:lstStyle/>
          <a:p>
            <a:r>
              <a:rPr lang="en-GB" sz="2400">
                <a:ea typeface="Calibri"/>
                <a:cs typeface="Calibri"/>
              </a:rPr>
              <a:t>Cambridge UP</a:t>
            </a:r>
          </a:p>
          <a:p>
            <a:r>
              <a:rPr lang="en-GB" sz="2400">
                <a:ea typeface="Calibri"/>
                <a:cs typeface="Calibri"/>
              </a:rPr>
              <a:t>Oxford UP</a:t>
            </a:r>
          </a:p>
          <a:p>
            <a:r>
              <a:rPr lang="en-GB" sz="2400">
                <a:ea typeface="Calibri"/>
                <a:cs typeface="Calibri"/>
              </a:rPr>
              <a:t>Springer</a:t>
            </a:r>
            <a:endParaRPr lang="en-GB" sz="2400">
              <a:cs typeface="Calibri"/>
            </a:endParaRPr>
          </a:p>
          <a:p>
            <a:r>
              <a:rPr lang="en-GB" sz="2400">
                <a:cs typeface="Calibri"/>
              </a:rPr>
              <a:t>Taylor &amp; Francis</a:t>
            </a:r>
            <a:endParaRPr lang="en-GB" sz="2400">
              <a:ea typeface="Calibri"/>
              <a:cs typeface="Calibri"/>
            </a:endParaRPr>
          </a:p>
          <a:p>
            <a:r>
              <a:rPr lang="en-GB" sz="2400">
                <a:cs typeface="Calibri"/>
              </a:rPr>
              <a:t>John Wiley &amp; sons</a:t>
            </a:r>
            <a:endParaRPr lang="en-GB" sz="2400" dirty="0">
              <a:ea typeface="Calibri"/>
              <a:cs typeface="Calibri"/>
            </a:endParaRPr>
          </a:p>
        </p:txBody>
      </p:sp>
      <p:sp>
        <p:nvSpPr>
          <p:cNvPr id="5" name="Zástupný obsah 2">
            <a:extLst>
              <a:ext uri="{FF2B5EF4-FFF2-40B4-BE49-F238E27FC236}">
                <a16:creationId xmlns:a16="http://schemas.microsoft.com/office/drawing/2014/main" id="{F240814A-CD0B-24B4-E642-D73626FDF431}"/>
              </a:ext>
            </a:extLst>
          </p:cNvPr>
          <p:cNvSpPr txBox="1">
            <a:spLocks/>
          </p:cNvSpPr>
          <p:nvPr/>
        </p:nvSpPr>
        <p:spPr>
          <a:xfrm>
            <a:off x="4307276" y="1316024"/>
            <a:ext cx="2873543" cy="2486464"/>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ea typeface="Calibri"/>
                <a:cs typeface="Calibri"/>
              </a:rPr>
              <a:t>ProQuest</a:t>
            </a:r>
            <a:endParaRPr lang="en-GB" sz="2400" dirty="0"/>
          </a:p>
          <a:p>
            <a:pPr marL="0" indent="0">
              <a:buNone/>
            </a:pPr>
            <a:r>
              <a:rPr lang="en-GB" sz="2400" dirty="0">
                <a:ea typeface="Calibri"/>
                <a:cs typeface="Calibri"/>
              </a:rPr>
              <a:t>SAGE</a:t>
            </a:r>
          </a:p>
          <a:p>
            <a:pPr marL="0" indent="0">
              <a:buNone/>
            </a:pPr>
            <a:r>
              <a:rPr lang="en-GB" sz="2400" dirty="0">
                <a:ea typeface="Calibri"/>
                <a:cs typeface="Calibri"/>
              </a:rPr>
              <a:t>De Gruyter</a:t>
            </a:r>
          </a:p>
          <a:p>
            <a:pPr marL="0" indent="0">
              <a:buNone/>
            </a:pPr>
            <a:r>
              <a:rPr lang="en-GB" sz="2400" dirty="0">
                <a:cs typeface="Calibri"/>
              </a:rPr>
              <a:t>EBSCO</a:t>
            </a:r>
            <a:endParaRPr lang="en-GB" sz="2400" dirty="0">
              <a:ea typeface="Calibri"/>
              <a:cs typeface="Calibri"/>
            </a:endParaRPr>
          </a:p>
          <a:p>
            <a:pPr marL="0" indent="0">
              <a:buNone/>
            </a:pPr>
            <a:r>
              <a:rPr lang="en-GB" sz="2400" dirty="0">
                <a:cs typeface="Calibri"/>
              </a:rPr>
              <a:t>Elsevier</a:t>
            </a:r>
            <a:endParaRPr lang="en-GB" sz="2400" dirty="0">
              <a:ea typeface="Calibri"/>
              <a:cs typeface="Calibri"/>
            </a:endParaRPr>
          </a:p>
          <a:p>
            <a:pPr marL="0" indent="0">
              <a:buNone/>
            </a:pPr>
            <a:endParaRPr lang="cs-CZ" sz="2400" dirty="0"/>
          </a:p>
        </p:txBody>
      </p:sp>
      <p:sp>
        <p:nvSpPr>
          <p:cNvPr id="6" name="Zástupný obsah 2">
            <a:extLst>
              <a:ext uri="{FF2B5EF4-FFF2-40B4-BE49-F238E27FC236}">
                <a16:creationId xmlns:a16="http://schemas.microsoft.com/office/drawing/2014/main" id="{DA191E8C-6945-9730-FC66-FB9AEA6CFBFC}"/>
              </a:ext>
            </a:extLst>
          </p:cNvPr>
          <p:cNvSpPr txBox="1">
            <a:spLocks/>
          </p:cNvSpPr>
          <p:nvPr/>
        </p:nvSpPr>
        <p:spPr>
          <a:xfrm>
            <a:off x="627648" y="4817269"/>
            <a:ext cx="7686173" cy="616556"/>
          </a:xfrm>
          <a:prstGeom prst="rect">
            <a:avLst/>
          </a:prstGeom>
        </p:spPr>
        <p:txBody>
          <a:bodyPr vert="horz" lIns="68580" tIns="34290" rIns="68580" bIns="3429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2175" dirty="0">
              <a:ea typeface="Calibri"/>
              <a:cs typeface="Calibri"/>
            </a:endParaRPr>
          </a:p>
        </p:txBody>
      </p:sp>
      <p:sp>
        <p:nvSpPr>
          <p:cNvPr id="4" name="Zástupný obsah 2">
            <a:extLst>
              <a:ext uri="{FF2B5EF4-FFF2-40B4-BE49-F238E27FC236}">
                <a16:creationId xmlns:a16="http://schemas.microsoft.com/office/drawing/2014/main" id="{116FF162-F7BC-4D87-2854-B4A2B12D3691}"/>
              </a:ext>
            </a:extLst>
          </p:cNvPr>
          <p:cNvSpPr txBox="1">
            <a:spLocks/>
          </p:cNvSpPr>
          <p:nvPr/>
        </p:nvSpPr>
        <p:spPr>
          <a:xfrm>
            <a:off x="540000" y="4651005"/>
            <a:ext cx="6870994" cy="2426306"/>
          </a:xfrm>
          <a:prstGeom prst="rect">
            <a:avLst/>
          </a:prstGeom>
        </p:spPr>
        <p:txBody>
          <a:bodyPr vert="horz" lIns="68580" tIns="34290" rIns="68580" bIns="34290" rtlCol="0" anchor="t">
            <a:norm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en-GB" sz="2400" kern="0" dirty="0">
                <a:ea typeface="Calibri"/>
                <a:cs typeface="Calibri"/>
              </a:rPr>
              <a:t>MDPI (journal Sustainability)</a:t>
            </a:r>
          </a:p>
          <a:p>
            <a:r>
              <a:rPr lang="en-GB" sz="2400" kern="0" dirty="0">
                <a:ea typeface="Calibri"/>
                <a:cs typeface="Calibri"/>
              </a:rPr>
              <a:t>https://beallslist.net/</a:t>
            </a:r>
          </a:p>
        </p:txBody>
      </p:sp>
      <p:sp>
        <p:nvSpPr>
          <p:cNvPr id="7" name="Nadpis 1">
            <a:extLst>
              <a:ext uri="{FF2B5EF4-FFF2-40B4-BE49-F238E27FC236}">
                <a16:creationId xmlns:a16="http://schemas.microsoft.com/office/drawing/2014/main" id="{01CAC777-BD64-A6CF-6E11-FD292125FF35}"/>
              </a:ext>
            </a:extLst>
          </p:cNvPr>
          <p:cNvSpPr txBox="1">
            <a:spLocks/>
          </p:cNvSpPr>
          <p:nvPr/>
        </p:nvSpPr>
        <p:spPr>
          <a:xfrm>
            <a:off x="627648" y="4099130"/>
            <a:ext cx="8064900" cy="451576"/>
          </a:xfrm>
          <a:prstGeom prst="rect">
            <a:avLst/>
          </a:prstGeom>
        </p:spPr>
        <p:txBody>
          <a:bodyPr vert="horz" lIns="0" tIns="0" rIns="0" bIns="0" rtlCol="0" anchor="t" anchorCtr="0">
            <a:noAutofit/>
          </a:bodyPr>
          <a:lst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a:lstStyle>
          <a:p>
            <a:r>
              <a:rPr lang="en-GB" sz="3600" kern="0" dirty="0">
                <a:cs typeface="Calibri Light"/>
              </a:rPr>
              <a:t>Publishers with bad reputation</a:t>
            </a:r>
            <a:endParaRPr lang="cs-CZ" kern="0" dirty="0"/>
          </a:p>
        </p:txBody>
      </p:sp>
      <p:pic>
        <p:nvPicPr>
          <p:cNvPr id="12" name="Picture 11" descr="A close up of a blue and white cover&#10;&#10;Description automatically generated">
            <a:extLst>
              <a:ext uri="{FF2B5EF4-FFF2-40B4-BE49-F238E27FC236}">
                <a16:creationId xmlns:a16="http://schemas.microsoft.com/office/drawing/2014/main" id="{91030E3D-00DA-4FCD-8376-37A8DB082E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0098" y="4561066"/>
            <a:ext cx="4225242" cy="1537456"/>
          </a:xfrm>
          <a:prstGeom prst="rect">
            <a:avLst/>
          </a:prstGeom>
        </p:spPr>
      </p:pic>
    </p:spTree>
    <p:extLst>
      <p:ext uri="{BB962C8B-B14F-4D97-AF65-F5344CB8AC3E}">
        <p14:creationId xmlns:p14="http://schemas.microsoft.com/office/powerpoint/2010/main" val="206773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500"/>
                                        <p:tgtEl>
                                          <p:spTgt spid="7"/>
                                        </p:tgtEl>
                                      </p:cBhvr>
                                    </p:animEffect>
                                  </p:childTnLst>
                                </p:cTn>
                              </p:par>
                              <p:par>
                                <p:cTn id="11" presetID="14" presetClass="entr" presetSubtype="1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5F69D6-0686-1896-AE2A-B4C7058BD2C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B6CEC75-F8D9-512B-3240-76E6C98E13E5}"/>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B93F663F-866B-EEFC-3D9F-41AA339287DB}"/>
              </a:ext>
            </a:extLst>
          </p:cNvPr>
          <p:cNvSpPr>
            <a:spLocks noGrp="1"/>
          </p:cNvSpPr>
          <p:nvPr>
            <p:ph type="title"/>
          </p:nvPr>
        </p:nvSpPr>
        <p:spPr/>
        <p:txBody>
          <a:bodyPr/>
          <a:lstStyle/>
          <a:p>
            <a:r>
              <a:rPr lang="en-US" dirty="0"/>
              <a:t>Use proper APA citation format</a:t>
            </a:r>
          </a:p>
        </p:txBody>
      </p:sp>
      <p:sp>
        <p:nvSpPr>
          <p:cNvPr id="5" name="Content Placeholder 4">
            <a:extLst>
              <a:ext uri="{FF2B5EF4-FFF2-40B4-BE49-F238E27FC236}">
                <a16:creationId xmlns:a16="http://schemas.microsoft.com/office/drawing/2014/main" id="{DA4C0151-7000-A2BE-97B5-D5184A971B96}"/>
              </a:ext>
            </a:extLst>
          </p:cNvPr>
          <p:cNvSpPr>
            <a:spLocks noGrp="1"/>
          </p:cNvSpPr>
          <p:nvPr>
            <p:ph idx="1"/>
          </p:nvPr>
        </p:nvSpPr>
        <p:spPr/>
        <p:txBody>
          <a:bodyPr/>
          <a:lstStyle/>
          <a:p>
            <a:r>
              <a:rPr lang="en-US" dirty="0"/>
              <a:t>Correct APA citation:</a:t>
            </a:r>
          </a:p>
          <a:p>
            <a:pPr marL="360363" indent="-306388">
              <a:buNone/>
            </a:pPr>
            <a:r>
              <a:rPr lang="en-US" sz="1800"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Brell</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t>
            </a:r>
            <a:r>
              <a:rPr lang="en-US" sz="1800" dirty="0" err="1">
                <a:solidFill>
                  <a:srgbClr val="222222"/>
                </a:solidFill>
                <a:effectLst/>
                <a:latin typeface="Arial" panose="020B0604020202020204" pitchFamily="34" charset="0"/>
                <a:ea typeface="MS Mincho" panose="02020609040205080304" pitchFamily="49" charset="-128"/>
                <a:cs typeface="Arial" panose="020B0604020202020204" pitchFamily="34" charset="0"/>
              </a:rPr>
              <a:t>Dustmann</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C., &amp; Preston, I. (2020). The labor market integration of refugee migrants in high-income countries. </a:t>
            </a:r>
            <a:r>
              <a:rPr lang="en-US" sz="1800"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Journal of Economic Perspectives</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 </a:t>
            </a:r>
            <a:r>
              <a:rPr lang="en-US" sz="1800" i="1"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34</a:t>
            </a:r>
            <a:r>
              <a:rPr lang="en-US" sz="1800" dirty="0">
                <a:solidFill>
                  <a:srgbClr val="222222"/>
                </a:solidFill>
                <a:effectLst/>
                <a:latin typeface="Arial" panose="020B0604020202020204" pitchFamily="34" charset="0"/>
                <a:ea typeface="MS Mincho" panose="02020609040205080304" pitchFamily="49" charset="-128"/>
                <a:cs typeface="Arial" panose="020B0604020202020204" pitchFamily="34" charset="0"/>
              </a:rPr>
              <a:t>(1), 94-121.</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marL="54000" indent="0">
              <a:buNone/>
            </a:pPr>
            <a:endParaRPr lang="en-US" dirty="0"/>
          </a:p>
          <a:p>
            <a:pPr marL="54000" indent="0">
              <a:buNone/>
            </a:pPr>
            <a:r>
              <a:rPr lang="en-US" dirty="0"/>
              <a:t>- Incorrect citation</a:t>
            </a:r>
          </a:p>
          <a:p>
            <a:pPr marL="360363" indent="-306388">
              <a:buNone/>
            </a:pPr>
            <a:r>
              <a:rPr lang="en-US" sz="1800" dirty="0"/>
              <a:t>Alejandra </a:t>
            </a:r>
            <a:r>
              <a:rPr lang="en-US" sz="1800" dirty="0" err="1"/>
              <a:t>Mizala</a:t>
            </a:r>
            <a:r>
              <a:rPr lang="en-US" sz="1800" dirty="0"/>
              <a:t>, Pilar </a:t>
            </a:r>
            <a:r>
              <a:rPr lang="en-US" sz="1800" dirty="0" err="1"/>
              <a:t>Romaguera</a:t>
            </a:r>
            <a:r>
              <a:rPr lang="en-US" sz="1800" dirty="0"/>
              <a:t>, Sebastián Gallegos, Public–private wage gap in Latin America (1992–2007): A matching approach, </a:t>
            </a:r>
            <a:r>
              <a:rPr lang="en-US" sz="1800" dirty="0" err="1"/>
              <a:t>Labour</a:t>
            </a:r>
            <a:r>
              <a:rPr lang="en-US" sz="1800" dirty="0"/>
              <a:t> Economics, Volume 18, Supplement 1, 2011, Pages S115-S131, ISSN 0927-5371, </a:t>
            </a:r>
            <a:r>
              <a:rPr lang="en-US" sz="1800" dirty="0">
                <a:hlinkClick r:id="rId2"/>
              </a:rPr>
              <a:t>https://doi.org/10.1016/j.labeco.2011.08.004</a:t>
            </a:r>
            <a:r>
              <a:rPr lang="en-US" sz="1800" dirty="0"/>
              <a:t>.</a:t>
            </a:r>
          </a:p>
          <a:p>
            <a:pPr marL="360363" indent="-306388">
              <a:buNone/>
            </a:pPr>
            <a:r>
              <a:rPr lang="en-GB" sz="1800" dirty="0">
                <a:effectLst/>
                <a:latin typeface="Arial" panose="020B0604020202020204" pitchFamily="34" charset="0"/>
                <a:ea typeface="MS Mincho" panose="02020609040205080304" pitchFamily="49" charset="-128"/>
                <a:cs typeface="Times New Roman" panose="02020603050405020304" pitchFamily="18" charset="0"/>
              </a:rPr>
              <a:t>Carrillo, P., </a:t>
            </a:r>
            <a:r>
              <a:rPr lang="en-GB" sz="1800" dirty="0" err="1">
                <a:effectLst/>
                <a:latin typeface="Arial" panose="020B0604020202020204" pitchFamily="34" charset="0"/>
                <a:ea typeface="MS Mincho" panose="02020609040205080304" pitchFamily="49" charset="-128"/>
                <a:cs typeface="Times New Roman" panose="02020603050405020304" pitchFamily="18" charset="0"/>
              </a:rPr>
              <a:t>Gandelman</a:t>
            </a:r>
            <a:r>
              <a:rPr lang="en-GB" sz="1800" dirty="0">
                <a:effectLst/>
                <a:latin typeface="Arial" panose="020B0604020202020204" pitchFamily="34" charset="0"/>
                <a:ea typeface="MS Mincho" panose="02020609040205080304" pitchFamily="49" charset="-128"/>
                <a:cs typeface="Times New Roman" panose="02020603050405020304" pitchFamily="18" charset="0"/>
              </a:rPr>
              <a:t>, N. &amp; </a:t>
            </a:r>
            <a:r>
              <a:rPr lang="en-GB" sz="1800" dirty="0" err="1">
                <a:effectLst/>
                <a:latin typeface="Arial" panose="020B0604020202020204" pitchFamily="34" charset="0"/>
                <a:ea typeface="MS Mincho" panose="02020609040205080304" pitchFamily="49" charset="-128"/>
                <a:cs typeface="Times New Roman" panose="02020603050405020304" pitchFamily="18" charset="0"/>
              </a:rPr>
              <a:t>Robano</a:t>
            </a:r>
            <a:r>
              <a:rPr lang="en-GB" sz="1800" dirty="0">
                <a:effectLst/>
                <a:latin typeface="Arial" panose="020B0604020202020204" pitchFamily="34" charset="0"/>
                <a:ea typeface="MS Mincho" panose="02020609040205080304" pitchFamily="49" charset="-128"/>
                <a:cs typeface="Times New Roman" panose="02020603050405020304" pitchFamily="18" charset="0"/>
              </a:rPr>
              <a:t>, V. Sticky floors and glass ceilings in Latin America. J Econ Inequal 12, 339–361 (2014).</a:t>
            </a:r>
            <a:r>
              <a:rPr lang="en-GB" sz="1800" dirty="0">
                <a:solidFill>
                  <a:srgbClr val="333333"/>
                </a:solidFill>
                <a:effectLst/>
                <a:latin typeface="Segoe UI" panose="020B0502040204020203" pitchFamily="34" charset="0"/>
                <a:ea typeface="MS Mincho" panose="02020609040205080304" pitchFamily="49" charset="-128"/>
                <a:cs typeface="Times New Roman" panose="02020603050405020304" pitchFamily="18" charset="0"/>
              </a:rPr>
              <a:t> </a:t>
            </a:r>
            <a:r>
              <a:rPr lang="en-US" sz="1800" u="sng" dirty="0">
                <a:solidFill>
                  <a:srgbClr val="0000DC"/>
                </a:solidFill>
                <a:effectLst/>
                <a:latin typeface="Segoe UI" panose="020B0502040204020203" pitchFamily="34" charset="0"/>
                <a:ea typeface="MS Mincho" panose="02020609040205080304" pitchFamily="49" charset="-128"/>
                <a:cs typeface="Times New Roman" panose="02020603050405020304" pitchFamily="18" charset="0"/>
                <a:hlinkClick r:id="rId3"/>
              </a:rPr>
              <a:t>https://doi.org/10.1007/s10888-013-9258-3</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pPr marL="54000" indent="0">
              <a:buNone/>
            </a:pPr>
            <a:endParaRPr lang="en-US" sz="1800" dirty="0"/>
          </a:p>
        </p:txBody>
      </p:sp>
    </p:spTree>
    <p:extLst>
      <p:ext uri="{BB962C8B-B14F-4D97-AF65-F5344CB8AC3E}">
        <p14:creationId xmlns:p14="http://schemas.microsoft.com/office/powerpoint/2010/main" val="1937592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5F69D6-0686-1896-AE2A-B4C7058BD2C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B6CEC75-F8D9-512B-3240-76E6C98E13E5}"/>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B93F663F-866B-EEFC-3D9F-41AA339287DB}"/>
              </a:ext>
            </a:extLst>
          </p:cNvPr>
          <p:cNvSpPr>
            <a:spLocks noGrp="1"/>
          </p:cNvSpPr>
          <p:nvPr>
            <p:ph type="title"/>
          </p:nvPr>
        </p:nvSpPr>
        <p:spPr/>
        <p:txBody>
          <a:bodyPr/>
          <a:lstStyle/>
          <a:p>
            <a:r>
              <a:rPr lang="en-US" dirty="0"/>
              <a:t>Use proper APA citation format</a:t>
            </a:r>
          </a:p>
        </p:txBody>
      </p:sp>
      <p:sp>
        <p:nvSpPr>
          <p:cNvPr id="5" name="Content Placeholder 4">
            <a:extLst>
              <a:ext uri="{FF2B5EF4-FFF2-40B4-BE49-F238E27FC236}">
                <a16:creationId xmlns:a16="http://schemas.microsoft.com/office/drawing/2014/main" id="{DA4C0151-7000-A2BE-97B5-D5184A971B96}"/>
              </a:ext>
            </a:extLst>
          </p:cNvPr>
          <p:cNvSpPr>
            <a:spLocks noGrp="1"/>
          </p:cNvSpPr>
          <p:nvPr>
            <p:ph idx="1"/>
          </p:nvPr>
        </p:nvSpPr>
        <p:spPr/>
        <p:txBody>
          <a:bodyPr/>
          <a:lstStyle/>
          <a:p>
            <a:r>
              <a:rPr lang="en-US" sz="1800" dirty="0">
                <a:latin typeface="+mj-lt"/>
              </a:rPr>
              <a:t>Correct APA citation:</a:t>
            </a:r>
          </a:p>
          <a:p>
            <a:pPr marL="360363" indent="-306388">
              <a:buNone/>
            </a:pPr>
            <a:r>
              <a:rPr lang="en-US" sz="1800" dirty="0" err="1">
                <a:solidFill>
                  <a:srgbClr val="222222"/>
                </a:solidFill>
                <a:effectLst/>
                <a:latin typeface="+mj-lt"/>
                <a:ea typeface="MS Mincho" panose="02020609040205080304" pitchFamily="49" charset="-128"/>
                <a:cs typeface="Arial" panose="020B0604020202020204" pitchFamily="34" charset="0"/>
              </a:rPr>
              <a:t>Brell</a:t>
            </a:r>
            <a:r>
              <a:rPr lang="en-US" sz="1800" dirty="0">
                <a:solidFill>
                  <a:srgbClr val="222222"/>
                </a:solidFill>
                <a:effectLst/>
                <a:latin typeface="+mj-lt"/>
                <a:ea typeface="MS Mincho" panose="02020609040205080304" pitchFamily="49" charset="-128"/>
                <a:cs typeface="Arial" panose="020B0604020202020204" pitchFamily="34" charset="0"/>
              </a:rPr>
              <a:t>, C., </a:t>
            </a:r>
            <a:r>
              <a:rPr lang="en-US" sz="1800" dirty="0" err="1">
                <a:solidFill>
                  <a:srgbClr val="222222"/>
                </a:solidFill>
                <a:effectLst/>
                <a:latin typeface="+mj-lt"/>
                <a:ea typeface="MS Mincho" panose="02020609040205080304" pitchFamily="49" charset="-128"/>
                <a:cs typeface="Arial" panose="020B0604020202020204" pitchFamily="34" charset="0"/>
              </a:rPr>
              <a:t>Dustmann</a:t>
            </a:r>
            <a:r>
              <a:rPr lang="en-US" sz="1800" dirty="0">
                <a:solidFill>
                  <a:srgbClr val="222222"/>
                </a:solidFill>
                <a:effectLst/>
                <a:latin typeface="+mj-lt"/>
                <a:ea typeface="MS Mincho" panose="02020609040205080304" pitchFamily="49" charset="-128"/>
                <a:cs typeface="Arial" panose="020B0604020202020204" pitchFamily="34" charset="0"/>
              </a:rPr>
              <a:t>, C., &amp; Preston, I. (2020). The labor market integration of refugee migrants in high-income countries. </a:t>
            </a:r>
            <a:r>
              <a:rPr lang="en-US" sz="1800" i="1" dirty="0">
                <a:solidFill>
                  <a:srgbClr val="222222"/>
                </a:solidFill>
                <a:effectLst/>
                <a:latin typeface="+mj-lt"/>
                <a:ea typeface="MS Mincho" panose="02020609040205080304" pitchFamily="49" charset="-128"/>
                <a:cs typeface="Arial" panose="020B0604020202020204" pitchFamily="34" charset="0"/>
              </a:rPr>
              <a:t>Journal of Economic Perspectives</a:t>
            </a:r>
            <a:r>
              <a:rPr lang="en-US" sz="1800" dirty="0">
                <a:solidFill>
                  <a:srgbClr val="222222"/>
                </a:solidFill>
                <a:effectLst/>
                <a:latin typeface="+mj-lt"/>
                <a:ea typeface="MS Mincho" panose="02020609040205080304" pitchFamily="49" charset="-128"/>
                <a:cs typeface="Arial" panose="020B0604020202020204" pitchFamily="34" charset="0"/>
              </a:rPr>
              <a:t>, </a:t>
            </a:r>
            <a:r>
              <a:rPr lang="en-US" sz="1800" i="1" dirty="0">
                <a:solidFill>
                  <a:srgbClr val="222222"/>
                </a:solidFill>
                <a:effectLst/>
                <a:latin typeface="+mj-lt"/>
                <a:ea typeface="MS Mincho" panose="02020609040205080304" pitchFamily="49" charset="-128"/>
                <a:cs typeface="Arial" panose="020B0604020202020204" pitchFamily="34" charset="0"/>
              </a:rPr>
              <a:t>34</a:t>
            </a:r>
            <a:r>
              <a:rPr lang="en-US" sz="1800" dirty="0">
                <a:solidFill>
                  <a:srgbClr val="222222"/>
                </a:solidFill>
                <a:effectLst/>
                <a:latin typeface="+mj-lt"/>
                <a:ea typeface="MS Mincho" panose="02020609040205080304" pitchFamily="49" charset="-128"/>
                <a:cs typeface="Arial" panose="020B0604020202020204" pitchFamily="34" charset="0"/>
              </a:rPr>
              <a:t>(1), 94-121.</a:t>
            </a:r>
            <a:endParaRPr lang="en-US" sz="1800" dirty="0">
              <a:effectLst/>
              <a:latin typeface="+mj-lt"/>
              <a:ea typeface="MS Mincho" panose="02020609040205080304" pitchFamily="49" charset="-128"/>
              <a:cs typeface="Times New Roman" panose="02020603050405020304" pitchFamily="18" charset="0"/>
            </a:endParaRPr>
          </a:p>
          <a:p>
            <a:pPr marL="54000" indent="0">
              <a:buNone/>
            </a:pPr>
            <a:endParaRPr lang="en-US" sz="1800" dirty="0">
              <a:latin typeface="+mj-lt"/>
            </a:endParaRPr>
          </a:p>
          <a:p>
            <a:pPr marL="54000" indent="0">
              <a:buNone/>
            </a:pPr>
            <a:r>
              <a:rPr lang="en-US" sz="1800" dirty="0">
                <a:latin typeface="+mj-lt"/>
              </a:rPr>
              <a:t>- Incorrect citation</a:t>
            </a:r>
          </a:p>
          <a:p>
            <a:pPr marL="360363" indent="-306388">
              <a:buNone/>
            </a:pPr>
            <a:r>
              <a:rPr lang="en-US" sz="1800" dirty="0">
                <a:highlight>
                  <a:srgbClr val="FFFF00"/>
                </a:highlight>
                <a:latin typeface="+mj-lt"/>
              </a:rPr>
              <a:t>Alejandra </a:t>
            </a:r>
            <a:r>
              <a:rPr lang="en-US" sz="1800" dirty="0" err="1">
                <a:highlight>
                  <a:srgbClr val="FFFF00"/>
                </a:highlight>
                <a:latin typeface="+mj-lt"/>
              </a:rPr>
              <a:t>Mizala</a:t>
            </a:r>
            <a:r>
              <a:rPr lang="en-US" sz="1800" dirty="0">
                <a:highlight>
                  <a:srgbClr val="FFFF00"/>
                </a:highlight>
                <a:latin typeface="+mj-lt"/>
              </a:rPr>
              <a:t>, Pilar </a:t>
            </a:r>
            <a:r>
              <a:rPr lang="en-US" sz="1800" dirty="0" err="1">
                <a:highlight>
                  <a:srgbClr val="FFFF00"/>
                </a:highlight>
                <a:latin typeface="+mj-lt"/>
              </a:rPr>
              <a:t>Romaguera</a:t>
            </a:r>
            <a:r>
              <a:rPr lang="en-US" sz="1800" dirty="0">
                <a:highlight>
                  <a:srgbClr val="FFFF00"/>
                </a:highlight>
                <a:latin typeface="+mj-lt"/>
              </a:rPr>
              <a:t>, Sebastián Gallegos</a:t>
            </a:r>
            <a:r>
              <a:rPr lang="en-US" sz="1800" dirty="0">
                <a:latin typeface="+mj-lt"/>
              </a:rPr>
              <a:t>, Public–private wage gap in Latin America (1992–2007): A matching approach, </a:t>
            </a:r>
            <a:r>
              <a:rPr lang="en-US" sz="1800" dirty="0" err="1">
                <a:latin typeface="+mj-lt"/>
              </a:rPr>
              <a:t>Labour</a:t>
            </a:r>
            <a:r>
              <a:rPr lang="en-US" sz="1800" dirty="0">
                <a:latin typeface="+mj-lt"/>
              </a:rPr>
              <a:t> Economics, </a:t>
            </a:r>
            <a:r>
              <a:rPr lang="en-US" sz="1800" dirty="0">
                <a:highlight>
                  <a:srgbClr val="FFFF00"/>
                </a:highlight>
                <a:latin typeface="+mj-lt"/>
              </a:rPr>
              <a:t>Volume 18, Supplement 1, 2011, Pages S115-S131, ISSN 0927-5371</a:t>
            </a:r>
            <a:r>
              <a:rPr lang="en-US" sz="1800" dirty="0">
                <a:latin typeface="+mj-lt"/>
              </a:rPr>
              <a:t>, </a:t>
            </a:r>
            <a:r>
              <a:rPr lang="en-US" sz="1800" dirty="0">
                <a:latin typeface="+mj-lt"/>
                <a:hlinkClick r:id="rId2"/>
              </a:rPr>
              <a:t>https://doi.org/10.1016/j.labeco.2011.08.004</a:t>
            </a:r>
            <a:r>
              <a:rPr lang="en-US" sz="1800" dirty="0">
                <a:latin typeface="+mj-lt"/>
              </a:rPr>
              <a:t>.</a:t>
            </a:r>
          </a:p>
          <a:p>
            <a:pPr marL="360363" indent="-306388">
              <a:buNone/>
            </a:pPr>
            <a:r>
              <a:rPr lang="en-GB" sz="1800" dirty="0">
                <a:effectLst/>
                <a:latin typeface="+mj-lt"/>
                <a:ea typeface="MS Mincho" panose="02020609040205080304" pitchFamily="49" charset="-128"/>
                <a:cs typeface="Times New Roman" panose="02020603050405020304" pitchFamily="18" charset="0"/>
              </a:rPr>
              <a:t>Carrillo, P., </a:t>
            </a:r>
            <a:r>
              <a:rPr lang="en-GB" sz="1800" dirty="0" err="1">
                <a:effectLst/>
                <a:latin typeface="+mj-lt"/>
                <a:ea typeface="MS Mincho" panose="02020609040205080304" pitchFamily="49" charset="-128"/>
                <a:cs typeface="Times New Roman" panose="02020603050405020304" pitchFamily="18" charset="0"/>
              </a:rPr>
              <a:t>Gandelman</a:t>
            </a:r>
            <a:r>
              <a:rPr lang="en-GB" sz="1800" dirty="0">
                <a:effectLst/>
                <a:latin typeface="+mj-lt"/>
                <a:ea typeface="MS Mincho" panose="02020609040205080304" pitchFamily="49" charset="-128"/>
                <a:cs typeface="Times New Roman" panose="02020603050405020304" pitchFamily="18" charset="0"/>
              </a:rPr>
              <a:t>, N. &amp; </a:t>
            </a:r>
            <a:r>
              <a:rPr lang="en-GB" sz="1800" dirty="0" err="1">
                <a:effectLst/>
                <a:latin typeface="+mj-lt"/>
                <a:ea typeface="MS Mincho" panose="02020609040205080304" pitchFamily="49" charset="-128"/>
                <a:cs typeface="Times New Roman" panose="02020603050405020304" pitchFamily="18" charset="0"/>
              </a:rPr>
              <a:t>Robano</a:t>
            </a:r>
            <a:r>
              <a:rPr lang="en-GB" sz="1800" dirty="0">
                <a:effectLst/>
                <a:latin typeface="+mj-lt"/>
                <a:ea typeface="MS Mincho" panose="02020609040205080304" pitchFamily="49" charset="-128"/>
                <a:cs typeface="Times New Roman" panose="02020603050405020304" pitchFamily="18" charset="0"/>
              </a:rPr>
              <a:t>, V. Sticky floors and glass ceilings in Latin America. </a:t>
            </a:r>
            <a:r>
              <a:rPr lang="en-GB" sz="1800" dirty="0">
                <a:effectLst/>
                <a:highlight>
                  <a:srgbClr val="FFFF00"/>
                </a:highlight>
                <a:latin typeface="+mj-lt"/>
                <a:ea typeface="MS Mincho" panose="02020609040205080304" pitchFamily="49" charset="-128"/>
                <a:cs typeface="Times New Roman" panose="02020603050405020304" pitchFamily="18" charset="0"/>
              </a:rPr>
              <a:t>J Econ Inequal </a:t>
            </a:r>
            <a:r>
              <a:rPr lang="en-GB" sz="1800" dirty="0">
                <a:effectLst/>
                <a:latin typeface="+mj-lt"/>
                <a:ea typeface="MS Mincho" panose="02020609040205080304" pitchFamily="49" charset="-128"/>
                <a:cs typeface="Times New Roman" panose="02020603050405020304" pitchFamily="18" charset="0"/>
              </a:rPr>
              <a:t>12, 339–361 (2014).</a:t>
            </a:r>
            <a:r>
              <a:rPr lang="en-GB" sz="1800" dirty="0">
                <a:solidFill>
                  <a:srgbClr val="333333"/>
                </a:solidFill>
                <a:effectLst/>
                <a:latin typeface="+mj-lt"/>
                <a:ea typeface="MS Mincho" panose="02020609040205080304" pitchFamily="49" charset="-128"/>
                <a:cs typeface="Times New Roman" panose="02020603050405020304" pitchFamily="18" charset="0"/>
              </a:rPr>
              <a:t> </a:t>
            </a:r>
            <a:r>
              <a:rPr lang="en-US" sz="1800" u="sng" dirty="0">
                <a:solidFill>
                  <a:srgbClr val="0000DC"/>
                </a:solidFill>
                <a:effectLst/>
                <a:latin typeface="+mj-lt"/>
                <a:ea typeface="MS Mincho" panose="02020609040205080304" pitchFamily="49" charset="-128"/>
                <a:cs typeface="Times New Roman" panose="02020603050405020304" pitchFamily="18" charset="0"/>
                <a:hlinkClick r:id="rId3"/>
              </a:rPr>
              <a:t>https://doi.org/10.1007/s10888-013-9258-3</a:t>
            </a:r>
            <a:endParaRPr lang="en-US" sz="1800" dirty="0">
              <a:effectLst/>
              <a:latin typeface="+mj-lt"/>
              <a:ea typeface="MS Mincho" panose="02020609040205080304" pitchFamily="49" charset="-128"/>
              <a:cs typeface="Times New Roman" panose="02020603050405020304" pitchFamily="18" charset="0"/>
            </a:endParaRPr>
          </a:p>
          <a:p>
            <a:pPr marL="54000" indent="0">
              <a:buNone/>
            </a:pPr>
            <a:endParaRPr lang="en-US" sz="1800" dirty="0">
              <a:latin typeface="+mj-lt"/>
            </a:endParaRPr>
          </a:p>
        </p:txBody>
      </p:sp>
    </p:spTree>
    <p:extLst>
      <p:ext uri="{BB962C8B-B14F-4D97-AF65-F5344CB8AC3E}">
        <p14:creationId xmlns:p14="http://schemas.microsoft.com/office/powerpoint/2010/main" val="195512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0C7467-18EC-2D45-7B8D-6CA1A88D245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D31A00B-04F7-D1D9-1132-ADA1ECBBEFD0}"/>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A8BB5115-66FE-964D-D7B5-44D1F77E773D}"/>
              </a:ext>
            </a:extLst>
          </p:cNvPr>
          <p:cNvSpPr>
            <a:spLocks noGrp="1"/>
          </p:cNvSpPr>
          <p:nvPr>
            <p:ph type="title"/>
          </p:nvPr>
        </p:nvSpPr>
        <p:spPr>
          <a:xfrm>
            <a:off x="540000" y="720000"/>
            <a:ext cx="8410960" cy="451576"/>
          </a:xfrm>
        </p:spPr>
        <p:txBody>
          <a:bodyPr/>
          <a:lstStyle/>
          <a:p>
            <a:r>
              <a:rPr lang="en-US" dirty="0"/>
              <a:t>Include a proper in-text citation to the source</a:t>
            </a:r>
          </a:p>
        </p:txBody>
      </p:sp>
      <p:sp>
        <p:nvSpPr>
          <p:cNvPr id="5" name="Content Placeholder 4">
            <a:extLst>
              <a:ext uri="{FF2B5EF4-FFF2-40B4-BE49-F238E27FC236}">
                <a16:creationId xmlns:a16="http://schemas.microsoft.com/office/drawing/2014/main" id="{30FBCC8C-C7F0-BA1E-5023-47E7BA09E4D1}"/>
              </a:ext>
            </a:extLst>
          </p:cNvPr>
          <p:cNvSpPr>
            <a:spLocks noGrp="1"/>
          </p:cNvSpPr>
          <p:nvPr>
            <p:ph idx="1"/>
          </p:nvPr>
        </p:nvSpPr>
        <p:spPr>
          <a:xfrm>
            <a:off x="540000" y="1307432"/>
            <a:ext cx="8064900" cy="4830568"/>
          </a:xfrm>
        </p:spPr>
        <p:txBody>
          <a:bodyPr/>
          <a:lstStyle/>
          <a:p>
            <a:pPr marL="54000" indent="0">
              <a:buNone/>
            </a:pPr>
            <a:r>
              <a:rPr lang="en-US" dirty="0"/>
              <a:t>Find three examples that properly cite sources in the text.</a:t>
            </a:r>
          </a:p>
          <a:p>
            <a:pPr marL="54000" indent="0">
              <a:buNone/>
            </a:pPr>
            <a:endParaRPr lang="en-US" dirty="0"/>
          </a:p>
          <a:p>
            <a:pPr marL="511200" indent="-457200">
              <a:buFont typeface="+mj-lt"/>
              <a:buAutoNum type="arabicPeriod"/>
            </a:pPr>
            <a:r>
              <a:rPr lang="en-US" dirty="0"/>
              <a:t>In this article, they examine…</a:t>
            </a:r>
          </a:p>
          <a:p>
            <a:pPr marL="511200" indent="-457200">
              <a:buFont typeface="+mj-lt"/>
              <a:buAutoNum type="arabicPeriod"/>
            </a:pPr>
            <a:r>
              <a:rPr lang="en-US" dirty="0"/>
              <a:t>In this article, the authors examine…  </a:t>
            </a:r>
          </a:p>
          <a:p>
            <a:pPr marL="511200" indent="-457200">
              <a:buFont typeface="+mj-lt"/>
              <a:buAutoNum type="arabicPeriod"/>
            </a:pPr>
            <a:r>
              <a:rPr lang="en-US" dirty="0"/>
              <a:t>This article by </a:t>
            </a:r>
            <a:r>
              <a:rPr lang="en-US" dirty="0" err="1"/>
              <a:t>Reil</a:t>
            </a:r>
            <a:r>
              <a:rPr lang="en-US" dirty="0"/>
              <a:t> et al. (2021) investigates…</a:t>
            </a:r>
          </a:p>
          <a:p>
            <a:pPr marL="511200" indent="-457200">
              <a:buFont typeface="+mj-lt"/>
              <a:buAutoNum type="arabicPeriod"/>
            </a:pPr>
            <a:r>
              <a:rPr lang="en-US" dirty="0"/>
              <a:t>This study explores… </a:t>
            </a:r>
          </a:p>
          <a:p>
            <a:pPr marL="511200" indent="-457200">
              <a:buFont typeface="+mj-lt"/>
              <a:buAutoNum type="arabicPeriod"/>
            </a:pPr>
            <a:r>
              <a:rPr lang="en-US" dirty="0" err="1"/>
              <a:t>Reil</a:t>
            </a:r>
            <a:r>
              <a:rPr lang="en-US" dirty="0"/>
              <a:t> (2021) explores …</a:t>
            </a:r>
          </a:p>
          <a:p>
            <a:pPr marL="511200" indent="-457200">
              <a:buFont typeface="+mj-lt"/>
              <a:buAutoNum type="arabicPeriod"/>
            </a:pPr>
            <a:r>
              <a:rPr lang="en-US" dirty="0" err="1"/>
              <a:t>Reil</a:t>
            </a:r>
            <a:r>
              <a:rPr lang="en-US" dirty="0"/>
              <a:t> et al. (2021) review the factors … </a:t>
            </a:r>
          </a:p>
          <a:p>
            <a:pPr marL="511200" indent="-457200">
              <a:buFont typeface="+mj-lt"/>
              <a:buAutoNum type="arabicPeriod"/>
            </a:pPr>
            <a:r>
              <a:rPr lang="en-US" dirty="0" err="1"/>
              <a:t>Reil</a:t>
            </a:r>
            <a:r>
              <a:rPr lang="en-US" dirty="0"/>
              <a:t> et al. study from 2021…</a:t>
            </a:r>
          </a:p>
          <a:p>
            <a:pPr marL="511200" indent="-457200">
              <a:buFont typeface="+mj-lt"/>
              <a:buAutoNum type="arabicPeriod"/>
            </a:pPr>
            <a:r>
              <a:rPr lang="en-US" dirty="0" err="1"/>
              <a:t>Reil</a:t>
            </a:r>
            <a:r>
              <a:rPr lang="en-US" dirty="0"/>
              <a:t> et al. (2021) highlights… </a:t>
            </a:r>
          </a:p>
          <a:p>
            <a:pPr marL="511200" indent="-457200">
              <a:buFont typeface="+mj-lt"/>
              <a:buAutoNum type="arabicPeriod"/>
            </a:pPr>
            <a:r>
              <a:rPr lang="en-US" dirty="0" err="1"/>
              <a:t>Reil</a:t>
            </a:r>
            <a:r>
              <a:rPr lang="en-US" dirty="0"/>
              <a:t> et al.’s (2021) article explores… </a:t>
            </a:r>
          </a:p>
          <a:p>
            <a:pPr marL="511200" indent="-457200">
              <a:buFont typeface="+mj-lt"/>
              <a:buAutoNum type="arabicPeriod"/>
            </a:pPr>
            <a:r>
              <a:rPr lang="en-US" dirty="0" err="1"/>
              <a:t>Reil</a:t>
            </a:r>
            <a:r>
              <a:rPr lang="en-US" dirty="0"/>
              <a:t>, M. &amp; </a:t>
            </a:r>
            <a:r>
              <a:rPr lang="en-US" dirty="0" err="1"/>
              <a:t>Petkovski</a:t>
            </a:r>
            <a:r>
              <a:rPr lang="en-US" dirty="0"/>
              <a:t>, D. (2021) analyzed …</a:t>
            </a:r>
          </a:p>
          <a:p>
            <a:pPr marL="511200" indent="-457200">
              <a:buFont typeface="+mj-lt"/>
              <a:buAutoNum type="arabicPeriod"/>
            </a:pPr>
            <a:r>
              <a:rPr lang="en-US" dirty="0"/>
              <a:t>The article "Blockchain as a disruptive technology for business: A systematic review" by </a:t>
            </a:r>
            <a:r>
              <a:rPr lang="en-US" dirty="0" err="1"/>
              <a:t>Reil</a:t>
            </a:r>
            <a:r>
              <a:rPr lang="en-US" dirty="0"/>
              <a:t> et al. provides… </a:t>
            </a:r>
          </a:p>
        </p:txBody>
      </p:sp>
    </p:spTree>
    <p:extLst>
      <p:ext uri="{BB962C8B-B14F-4D97-AF65-F5344CB8AC3E}">
        <p14:creationId xmlns:p14="http://schemas.microsoft.com/office/powerpoint/2010/main" val="3704592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0C7467-18EC-2D45-7B8D-6CA1A88D245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D31A00B-04F7-D1D9-1132-ADA1ECBBEFD0}"/>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A8BB5115-66FE-964D-D7B5-44D1F77E773D}"/>
              </a:ext>
            </a:extLst>
          </p:cNvPr>
          <p:cNvSpPr>
            <a:spLocks noGrp="1"/>
          </p:cNvSpPr>
          <p:nvPr>
            <p:ph type="title"/>
          </p:nvPr>
        </p:nvSpPr>
        <p:spPr>
          <a:xfrm>
            <a:off x="540000" y="720000"/>
            <a:ext cx="8410960" cy="451576"/>
          </a:xfrm>
        </p:spPr>
        <p:txBody>
          <a:bodyPr/>
          <a:lstStyle/>
          <a:p>
            <a:r>
              <a:rPr lang="en-US" dirty="0"/>
              <a:t>Include a proper in-text citation to the source</a:t>
            </a:r>
          </a:p>
        </p:txBody>
      </p:sp>
      <p:sp>
        <p:nvSpPr>
          <p:cNvPr id="5" name="Content Placeholder 4">
            <a:extLst>
              <a:ext uri="{FF2B5EF4-FFF2-40B4-BE49-F238E27FC236}">
                <a16:creationId xmlns:a16="http://schemas.microsoft.com/office/drawing/2014/main" id="{30FBCC8C-C7F0-BA1E-5023-47E7BA09E4D1}"/>
              </a:ext>
            </a:extLst>
          </p:cNvPr>
          <p:cNvSpPr>
            <a:spLocks noGrp="1"/>
          </p:cNvSpPr>
          <p:nvPr>
            <p:ph idx="1"/>
          </p:nvPr>
        </p:nvSpPr>
        <p:spPr/>
        <p:txBody>
          <a:bodyPr/>
          <a:lstStyle/>
          <a:p>
            <a:pPr marL="511200" indent="-457200">
              <a:buFont typeface="+mj-lt"/>
              <a:buAutoNum type="arabicPeriod"/>
            </a:pPr>
            <a:r>
              <a:rPr lang="en-US" dirty="0"/>
              <a:t>In this article, they examine…</a:t>
            </a:r>
          </a:p>
          <a:p>
            <a:pPr marL="511200" indent="-457200">
              <a:buFont typeface="+mj-lt"/>
              <a:buAutoNum type="arabicPeriod"/>
            </a:pPr>
            <a:r>
              <a:rPr lang="en-US" dirty="0"/>
              <a:t>In this article, the authors examine…  </a:t>
            </a:r>
          </a:p>
          <a:p>
            <a:pPr marL="511200" indent="-457200">
              <a:buFont typeface="+mj-lt"/>
              <a:buAutoNum type="arabicPeriod"/>
            </a:pPr>
            <a:r>
              <a:rPr lang="en-US" dirty="0"/>
              <a:t>This article by </a:t>
            </a:r>
            <a:r>
              <a:rPr lang="en-US" dirty="0" err="1"/>
              <a:t>Reil</a:t>
            </a:r>
            <a:r>
              <a:rPr lang="en-US" dirty="0"/>
              <a:t> et al. (2021) investigates…</a:t>
            </a:r>
          </a:p>
          <a:p>
            <a:pPr marL="511200" indent="-457200">
              <a:buFont typeface="+mj-lt"/>
              <a:buAutoNum type="arabicPeriod"/>
            </a:pPr>
            <a:r>
              <a:rPr lang="en-US" dirty="0"/>
              <a:t>This study explores… </a:t>
            </a:r>
          </a:p>
          <a:p>
            <a:pPr marL="511200" indent="-457200">
              <a:buFont typeface="+mj-lt"/>
              <a:buAutoNum type="arabicPeriod"/>
            </a:pPr>
            <a:r>
              <a:rPr lang="en-US" dirty="0" err="1">
                <a:highlight>
                  <a:srgbClr val="00FF00"/>
                </a:highlight>
              </a:rPr>
              <a:t>Reil</a:t>
            </a:r>
            <a:r>
              <a:rPr lang="en-US" dirty="0">
                <a:highlight>
                  <a:srgbClr val="00FF00"/>
                </a:highlight>
              </a:rPr>
              <a:t> (2021) explores …</a:t>
            </a:r>
          </a:p>
          <a:p>
            <a:pPr marL="511200" indent="-457200">
              <a:buFont typeface="+mj-lt"/>
              <a:buAutoNum type="arabicPeriod"/>
            </a:pPr>
            <a:r>
              <a:rPr lang="en-US" dirty="0" err="1">
                <a:highlight>
                  <a:srgbClr val="00FF00"/>
                </a:highlight>
              </a:rPr>
              <a:t>Reil</a:t>
            </a:r>
            <a:r>
              <a:rPr lang="en-US" dirty="0">
                <a:highlight>
                  <a:srgbClr val="00FF00"/>
                </a:highlight>
              </a:rPr>
              <a:t> et al. (2021) review the factors …</a:t>
            </a:r>
            <a:r>
              <a:rPr lang="en-US" dirty="0"/>
              <a:t> </a:t>
            </a:r>
          </a:p>
          <a:p>
            <a:pPr marL="511200" indent="-457200">
              <a:buFont typeface="+mj-lt"/>
              <a:buAutoNum type="arabicPeriod"/>
            </a:pPr>
            <a:r>
              <a:rPr lang="en-US" dirty="0" err="1"/>
              <a:t>Reil</a:t>
            </a:r>
            <a:r>
              <a:rPr lang="en-US" dirty="0"/>
              <a:t> et al. study from 2021…</a:t>
            </a:r>
          </a:p>
          <a:p>
            <a:pPr marL="511200" indent="-457200">
              <a:buFont typeface="+mj-lt"/>
              <a:buAutoNum type="arabicPeriod"/>
            </a:pPr>
            <a:r>
              <a:rPr lang="en-US" dirty="0" err="1">
                <a:highlight>
                  <a:srgbClr val="00FF00"/>
                </a:highlight>
              </a:rPr>
              <a:t>Reil</a:t>
            </a:r>
            <a:r>
              <a:rPr lang="en-US" dirty="0">
                <a:highlight>
                  <a:srgbClr val="00FF00"/>
                </a:highlight>
              </a:rPr>
              <a:t> et al. (2021) highlights… </a:t>
            </a:r>
          </a:p>
          <a:p>
            <a:pPr marL="511200" indent="-457200">
              <a:buFont typeface="+mj-lt"/>
              <a:buAutoNum type="arabicPeriod"/>
            </a:pPr>
            <a:r>
              <a:rPr lang="en-US" dirty="0" err="1"/>
              <a:t>Reil</a:t>
            </a:r>
            <a:r>
              <a:rPr lang="en-US" dirty="0"/>
              <a:t> et al.’s (2021) article explores… </a:t>
            </a:r>
          </a:p>
          <a:p>
            <a:pPr marL="511200" indent="-457200">
              <a:buFont typeface="+mj-lt"/>
              <a:buAutoNum type="arabicPeriod"/>
            </a:pPr>
            <a:r>
              <a:rPr lang="en-US" dirty="0" err="1"/>
              <a:t>Reil</a:t>
            </a:r>
            <a:r>
              <a:rPr lang="en-US" dirty="0"/>
              <a:t>, M. &amp; </a:t>
            </a:r>
            <a:r>
              <a:rPr lang="en-US" dirty="0" err="1"/>
              <a:t>Petkovski</a:t>
            </a:r>
            <a:r>
              <a:rPr lang="en-US" dirty="0"/>
              <a:t>, D. (2021) analyzed</a:t>
            </a:r>
          </a:p>
          <a:p>
            <a:pPr marL="511200" indent="-457200">
              <a:buFont typeface="+mj-lt"/>
              <a:buAutoNum type="arabicPeriod"/>
            </a:pPr>
            <a:r>
              <a:rPr lang="en-US" dirty="0"/>
              <a:t>The article "Blockchain as a disruptive technology for business: A systematic review" by </a:t>
            </a:r>
            <a:r>
              <a:rPr lang="en-US" dirty="0" err="1"/>
              <a:t>Reil</a:t>
            </a:r>
            <a:r>
              <a:rPr lang="en-US" dirty="0"/>
              <a:t> et al. provides… </a:t>
            </a:r>
          </a:p>
        </p:txBody>
      </p:sp>
    </p:spTree>
    <p:extLst>
      <p:ext uri="{BB962C8B-B14F-4D97-AF65-F5344CB8AC3E}">
        <p14:creationId xmlns:p14="http://schemas.microsoft.com/office/powerpoint/2010/main" val="1967557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FDB5AB5-5F5B-65F1-1A2C-33F60DCAEA67}"/>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38914C2-BCC6-102C-6DE6-AAC0BD0CA861}"/>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D23D81F9-D770-147B-9631-4C287BC5E584}"/>
              </a:ext>
            </a:extLst>
          </p:cNvPr>
          <p:cNvSpPr>
            <a:spLocks noGrp="1"/>
          </p:cNvSpPr>
          <p:nvPr>
            <p:ph type="title"/>
          </p:nvPr>
        </p:nvSpPr>
        <p:spPr>
          <a:xfrm>
            <a:off x="531979" y="720000"/>
            <a:ext cx="8064900" cy="451576"/>
          </a:xfrm>
        </p:spPr>
        <p:txBody>
          <a:bodyPr/>
          <a:lstStyle/>
          <a:p>
            <a:r>
              <a:rPr lang="en-US" dirty="0"/>
              <a:t>Avoid monotonic structure of sentences</a:t>
            </a:r>
          </a:p>
        </p:txBody>
      </p:sp>
      <p:sp>
        <p:nvSpPr>
          <p:cNvPr id="5" name="Content Placeholder 4">
            <a:extLst>
              <a:ext uri="{FF2B5EF4-FFF2-40B4-BE49-F238E27FC236}">
                <a16:creationId xmlns:a16="http://schemas.microsoft.com/office/drawing/2014/main" id="{67B7E2B9-3846-AF1A-6C5B-1442C52593A0}"/>
              </a:ext>
            </a:extLst>
          </p:cNvPr>
          <p:cNvSpPr>
            <a:spLocks noGrp="1"/>
          </p:cNvSpPr>
          <p:nvPr>
            <p:ph idx="1"/>
          </p:nvPr>
        </p:nvSpPr>
        <p:spPr/>
        <p:txBody>
          <a:bodyPr/>
          <a:lstStyle/>
          <a:p>
            <a:pPr marL="54000" indent="0">
              <a:lnSpc>
                <a:spcPct val="150000"/>
              </a:lnSpc>
              <a:buNone/>
            </a:pPr>
            <a:r>
              <a:rPr lang="en-US" sz="2400" dirty="0"/>
              <a:t>Most students write sentences:</a:t>
            </a:r>
          </a:p>
          <a:p>
            <a:pPr marL="54000" indent="0">
              <a:lnSpc>
                <a:spcPct val="150000"/>
              </a:lnSpc>
              <a:buNone/>
            </a:pPr>
            <a:r>
              <a:rPr lang="en-US" sz="2400" dirty="0"/>
              <a:t>According to the authors … The authors demonstrate…. </a:t>
            </a:r>
          </a:p>
          <a:p>
            <a:pPr marL="54000" indent="0">
              <a:lnSpc>
                <a:spcPct val="150000"/>
              </a:lnSpc>
              <a:buNone/>
            </a:pPr>
            <a:r>
              <a:rPr lang="en-US" sz="2400" dirty="0"/>
              <a:t>The study discovered…. Additionally, the authors present…. The authors concluded….</a:t>
            </a:r>
          </a:p>
          <a:p>
            <a:pPr marL="54000" indent="0">
              <a:lnSpc>
                <a:spcPct val="150000"/>
              </a:lnSpc>
              <a:buNone/>
            </a:pPr>
            <a:endParaRPr lang="en-US" sz="2400" dirty="0"/>
          </a:p>
          <a:p>
            <a:pPr marL="54000" indent="0">
              <a:lnSpc>
                <a:spcPct val="150000"/>
              </a:lnSpc>
              <a:buNone/>
            </a:pPr>
            <a:r>
              <a:rPr lang="en-US" sz="2400" dirty="0"/>
              <a:t>The authors begin by discussing …. Then they introduce the concept of  …. Finally authors show that ….</a:t>
            </a:r>
          </a:p>
          <a:p>
            <a:pPr marL="54000" indent="0">
              <a:lnSpc>
                <a:spcPct val="150000"/>
              </a:lnSpc>
              <a:buNone/>
            </a:pPr>
            <a:endParaRPr lang="en-US" sz="2400" dirty="0"/>
          </a:p>
        </p:txBody>
      </p:sp>
    </p:spTree>
    <p:extLst>
      <p:ext uri="{BB962C8B-B14F-4D97-AF65-F5344CB8AC3E}">
        <p14:creationId xmlns:p14="http://schemas.microsoft.com/office/powerpoint/2010/main" val="146391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barn(inVertical)">
                                      <p:cBhvr>
                                        <p:cTn id="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B258A2-D650-4DEA-8A7A-2DA5851EDFFB}">
  <ds:schemaRefs>
    <ds:schemaRef ds:uri="http://schemas.microsoft.com/sharepoint/v3/contenttype/forms"/>
  </ds:schemaRefs>
</ds:datastoreItem>
</file>

<file path=customXml/itemProps2.xml><?xml version="1.0" encoding="utf-8"?>
<ds:datastoreItem xmlns:ds="http://schemas.openxmlformats.org/officeDocument/2006/customXml" ds:itemID="{354EF195-1A05-4A39-A8C8-73C6F30B7BDC}">
  <ds:schemaRefs>
    <ds:schemaRef ds:uri="http://schemas.microsoft.com/office/infopath/2007/PartnerControls"/>
    <ds:schemaRef ds:uri="http://purl.org/dc/elements/1.1/"/>
    <ds:schemaRef ds:uri="http://schemas.openxmlformats.org/package/2006/metadata/core-properties"/>
    <ds:schemaRef ds:uri="43a42a8f-c777-4557-8883-d25198a7ae98"/>
    <ds:schemaRef ds:uri="http://www.w3.org/XML/1998/namespace"/>
    <ds:schemaRef ds:uri="http://purl.org/dc/dcmitype/"/>
    <ds:schemaRef ds:uri="http://schemas.microsoft.com/office/2006/documentManagement/types"/>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1061</TotalTime>
  <Words>5728</Words>
  <Application>Microsoft Office PowerPoint</Application>
  <PresentationFormat>On-screen Show (4:3)</PresentationFormat>
  <Paragraphs>243</Paragraphs>
  <Slides>35</Slides>
  <Notes>0</Notes>
  <HiddenSlides>15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Segoe UI</vt:lpstr>
      <vt:lpstr>Tahoma</vt:lpstr>
      <vt:lpstr>Times New Roman</vt:lpstr>
      <vt:lpstr>Wingdings</vt:lpstr>
      <vt:lpstr>Presentation_MU_EN</vt:lpstr>
      <vt:lpstr>Annotated bibliography assignment Discussion</vt:lpstr>
      <vt:lpstr>AB assignment</vt:lpstr>
      <vt:lpstr>Suggested steps of writing assignment</vt:lpstr>
      <vt:lpstr>The most important publishers</vt:lpstr>
      <vt:lpstr>Use proper APA citation format</vt:lpstr>
      <vt:lpstr>Use proper APA citation format</vt:lpstr>
      <vt:lpstr>Include a proper in-text citation to the source</vt:lpstr>
      <vt:lpstr>Include a proper in-text citation to the source</vt:lpstr>
      <vt:lpstr>Avoid monotonic structure of sentences</vt:lpstr>
      <vt:lpstr>Avoid long sentences (over three lines)</vt:lpstr>
      <vt:lpstr>Long sentences</vt:lpstr>
      <vt:lpstr>Look for repetitions</vt:lpstr>
      <vt:lpstr>Look for repetitions</vt:lpstr>
      <vt:lpstr>The evaluation of article</vt:lpstr>
      <vt:lpstr>External validity of results</vt:lpstr>
      <vt:lpstr>Explain terms</vt:lpstr>
      <vt:lpstr>Use of numbers</vt:lpstr>
      <vt:lpstr>PowerPoint Presentation</vt:lpstr>
      <vt:lpstr>PowerPoint Presentation</vt:lpstr>
      <vt:lpstr>How would you evaluate this summary?</vt:lpstr>
      <vt:lpstr>Example 1</vt:lpstr>
      <vt:lpstr>Example 1</vt:lpstr>
      <vt:lpstr>Example 2</vt:lpstr>
      <vt:lpstr>Example 2</vt:lpstr>
      <vt:lpstr>Example 3</vt:lpstr>
      <vt:lpstr>Example 3</vt:lpstr>
      <vt:lpstr>Example 4</vt:lpstr>
      <vt:lpstr>Example 4</vt:lpstr>
      <vt:lpstr>Example 5</vt:lpstr>
      <vt:lpstr>Example 5</vt:lpstr>
      <vt:lpstr>Example 6</vt:lpstr>
      <vt:lpstr>Example 7</vt:lpstr>
      <vt:lpstr>Example 7</vt:lpstr>
      <vt:lpstr>Example 8</vt:lpstr>
      <vt:lpstr>Example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dc:title>
  <dc:creator>Martin Guzi</dc:creator>
  <cp:lastModifiedBy>Martin Guzi</cp:lastModifiedBy>
  <cp:revision>87</cp:revision>
  <cp:lastPrinted>2022-10-19T12:48:51Z</cp:lastPrinted>
  <dcterms:created xsi:type="dcterms:W3CDTF">2022-03-01T16:30:44Z</dcterms:created>
  <dcterms:modified xsi:type="dcterms:W3CDTF">2023-11-09T18:16:52Z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