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5" r:id="rId3"/>
    <p:sldId id="258" r:id="rId4"/>
    <p:sldId id="259" r:id="rId5"/>
    <p:sldId id="262" r:id="rId6"/>
    <p:sldId id="260" r:id="rId7"/>
    <p:sldId id="266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79" autoAdjust="0"/>
  </p:normalViewPr>
  <p:slideViewPr>
    <p:cSldViewPr>
      <p:cViewPr varScale="1">
        <p:scale>
          <a:sx n="114" d="100"/>
          <a:sy n="114" d="100"/>
        </p:scale>
        <p:origin x="1858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Guzi" userId="9c94691f-eac0-47a5-9145-7861125b65f7" providerId="ADAL" clId="{2FC47C1B-2671-4535-B67E-D4FA3245ADC5}"/>
    <pc:docChg chg="modSld">
      <pc:chgData name="Martin Guzi" userId="9c94691f-eac0-47a5-9145-7861125b65f7" providerId="ADAL" clId="{2FC47C1B-2671-4535-B67E-D4FA3245ADC5}" dt="2024-02-27T08:28:37.247" v="0"/>
      <pc:docMkLst>
        <pc:docMk/>
      </pc:docMkLst>
      <pc:sldChg chg="modSp mod">
        <pc:chgData name="Martin Guzi" userId="9c94691f-eac0-47a5-9145-7861125b65f7" providerId="ADAL" clId="{2FC47C1B-2671-4535-B67E-D4FA3245ADC5}" dt="2024-02-27T08:28:37.247" v="0"/>
        <pc:sldMkLst>
          <pc:docMk/>
          <pc:sldMk cId="2965970616" sldId="258"/>
        </pc:sldMkLst>
        <pc:spChg chg="mod">
          <ac:chgData name="Martin Guzi" userId="9c94691f-eac0-47a5-9145-7861125b65f7" providerId="ADAL" clId="{2FC47C1B-2671-4535-B67E-D4FA3245ADC5}" dt="2024-02-27T08:28:37.247" v="0"/>
          <ac:spMkLst>
            <pc:docMk/>
            <pc:sldMk cId="2965970616" sldId="258"/>
            <ac:spMk id="3" creationId="{00000000-0000-0000-0000-000000000000}"/>
          </ac:spMkLst>
        </pc:spChg>
      </pc:sldChg>
    </pc:docChg>
  </pc:docChgLst>
  <pc:docChgLst>
    <pc:chgData name="Martin Guzi" userId="9c94691f-eac0-47a5-9145-7861125b65f7" providerId="ADAL" clId="{A78A7E45-3247-45CA-907E-DCC4203D432E}"/>
    <pc:docChg chg="custSel modSld">
      <pc:chgData name="Martin Guzi" userId="9c94691f-eac0-47a5-9145-7861125b65f7" providerId="ADAL" clId="{A78A7E45-3247-45CA-907E-DCC4203D432E}" dt="2024-02-16T14:26:45.928" v="35" actId="20577"/>
      <pc:docMkLst>
        <pc:docMk/>
      </pc:docMkLst>
      <pc:sldChg chg="modSp mod">
        <pc:chgData name="Martin Guzi" userId="9c94691f-eac0-47a5-9145-7861125b65f7" providerId="ADAL" clId="{A78A7E45-3247-45CA-907E-DCC4203D432E}" dt="2024-02-16T14:25:38.359" v="1" actId="20577"/>
        <pc:sldMkLst>
          <pc:docMk/>
          <pc:sldMk cId="2257239262" sldId="257"/>
        </pc:sldMkLst>
        <pc:spChg chg="mod">
          <ac:chgData name="Martin Guzi" userId="9c94691f-eac0-47a5-9145-7861125b65f7" providerId="ADAL" clId="{A78A7E45-3247-45CA-907E-DCC4203D432E}" dt="2024-02-16T14:25:38.359" v="1" actId="20577"/>
          <ac:spMkLst>
            <pc:docMk/>
            <pc:sldMk cId="2257239262" sldId="257"/>
            <ac:spMk id="2" creationId="{00000000-0000-0000-0000-000000000000}"/>
          </ac:spMkLst>
        </pc:spChg>
      </pc:sldChg>
      <pc:sldChg chg="modSp mod">
        <pc:chgData name="Martin Guzi" userId="9c94691f-eac0-47a5-9145-7861125b65f7" providerId="ADAL" clId="{A78A7E45-3247-45CA-907E-DCC4203D432E}" dt="2024-02-16T14:26:45.928" v="35" actId="20577"/>
        <pc:sldMkLst>
          <pc:docMk/>
          <pc:sldMk cId="3517052854" sldId="261"/>
        </pc:sldMkLst>
        <pc:spChg chg="mod">
          <ac:chgData name="Martin Guzi" userId="9c94691f-eac0-47a5-9145-7861125b65f7" providerId="ADAL" clId="{A78A7E45-3247-45CA-907E-DCC4203D432E}" dt="2024-02-16T14:26:45.928" v="35" actId="20577"/>
          <ac:spMkLst>
            <pc:docMk/>
            <pc:sldMk cId="3517052854" sldId="261"/>
            <ac:spMk id="2" creationId="{00000000-0000-0000-0000-000000000000}"/>
          </ac:spMkLst>
        </pc:spChg>
      </pc:sldChg>
      <pc:sldChg chg="modSp mod">
        <pc:chgData name="Martin Guzi" userId="9c94691f-eac0-47a5-9145-7861125b65f7" providerId="ADAL" clId="{A78A7E45-3247-45CA-907E-DCC4203D432E}" dt="2024-02-16T14:26:18.552" v="3" actId="20577"/>
        <pc:sldMkLst>
          <pc:docMk/>
          <pc:sldMk cId="2816079970" sldId="265"/>
        </pc:sldMkLst>
        <pc:spChg chg="mod">
          <ac:chgData name="Martin Guzi" userId="9c94691f-eac0-47a5-9145-7861125b65f7" providerId="ADAL" clId="{A78A7E45-3247-45CA-907E-DCC4203D432E}" dt="2024-02-16T14:26:18.552" v="3" actId="20577"/>
          <ac:spMkLst>
            <pc:docMk/>
            <pc:sldMk cId="2816079970" sldId="265"/>
            <ac:spMk id="3" creationId="{00000000-0000-0000-0000-000000000000}"/>
          </ac:spMkLst>
        </pc:spChg>
      </pc:sldChg>
    </pc:docChg>
  </pc:docChgLst>
  <pc:docChgLst>
    <pc:chgData name="Martin Guzi" userId="9c94691f-eac0-47a5-9145-7861125b65f7" providerId="ADAL" clId="{B86F20E3-9B18-4AEF-AACE-1FA1949F3C74}"/>
    <pc:docChg chg="undo custSel addSld delSld modSld">
      <pc:chgData name="Martin Guzi" userId="9c94691f-eac0-47a5-9145-7861125b65f7" providerId="ADAL" clId="{B86F20E3-9B18-4AEF-AACE-1FA1949F3C74}" dt="2024-02-19T21:05:53.138" v="222" actId="20577"/>
      <pc:docMkLst>
        <pc:docMk/>
      </pc:docMkLst>
      <pc:sldChg chg="modSp mod">
        <pc:chgData name="Martin Guzi" userId="9c94691f-eac0-47a5-9145-7861125b65f7" providerId="ADAL" clId="{B86F20E3-9B18-4AEF-AACE-1FA1949F3C74}" dt="2024-02-19T21:05:53.138" v="222" actId="20577"/>
        <pc:sldMkLst>
          <pc:docMk/>
          <pc:sldMk cId="2965970616" sldId="258"/>
        </pc:sldMkLst>
        <pc:spChg chg="mod">
          <ac:chgData name="Martin Guzi" userId="9c94691f-eac0-47a5-9145-7861125b65f7" providerId="ADAL" clId="{B86F20E3-9B18-4AEF-AACE-1FA1949F3C74}" dt="2024-02-19T21:05:53.138" v="222" actId="20577"/>
          <ac:spMkLst>
            <pc:docMk/>
            <pc:sldMk cId="2965970616" sldId="258"/>
            <ac:spMk id="3" creationId="{00000000-0000-0000-0000-000000000000}"/>
          </ac:spMkLst>
        </pc:spChg>
      </pc:sldChg>
      <pc:sldChg chg="modSp mod">
        <pc:chgData name="Martin Guzi" userId="9c94691f-eac0-47a5-9145-7861125b65f7" providerId="ADAL" clId="{B86F20E3-9B18-4AEF-AACE-1FA1949F3C74}" dt="2024-02-17T10:55:42.131" v="76" actId="20577"/>
        <pc:sldMkLst>
          <pc:docMk/>
          <pc:sldMk cId="1892223575" sldId="259"/>
        </pc:sldMkLst>
        <pc:spChg chg="mod">
          <ac:chgData name="Martin Guzi" userId="9c94691f-eac0-47a5-9145-7861125b65f7" providerId="ADAL" clId="{B86F20E3-9B18-4AEF-AACE-1FA1949F3C74}" dt="2024-02-17T10:55:42.131" v="76" actId="20577"/>
          <ac:spMkLst>
            <pc:docMk/>
            <pc:sldMk cId="1892223575" sldId="259"/>
            <ac:spMk id="3" creationId="{00000000-0000-0000-0000-000000000000}"/>
          </ac:spMkLst>
        </pc:spChg>
      </pc:sldChg>
      <pc:sldChg chg="modSp add del mod modAnim">
        <pc:chgData name="Martin Guzi" userId="9c94691f-eac0-47a5-9145-7861125b65f7" providerId="ADAL" clId="{B86F20E3-9B18-4AEF-AACE-1FA1949F3C74}" dt="2024-02-17T10:59:34.252" v="136" actId="12"/>
        <pc:sldMkLst>
          <pc:docMk/>
          <pc:sldMk cId="2919336249" sldId="260"/>
        </pc:sldMkLst>
        <pc:spChg chg="mod">
          <ac:chgData name="Martin Guzi" userId="9c94691f-eac0-47a5-9145-7861125b65f7" providerId="ADAL" clId="{B86F20E3-9B18-4AEF-AACE-1FA1949F3C74}" dt="2024-02-17T10:57:24.910" v="97" actId="20577"/>
          <ac:spMkLst>
            <pc:docMk/>
            <pc:sldMk cId="2919336249" sldId="260"/>
            <ac:spMk id="2" creationId="{00000000-0000-0000-0000-000000000000}"/>
          </ac:spMkLst>
        </pc:spChg>
        <pc:spChg chg="mod">
          <ac:chgData name="Martin Guzi" userId="9c94691f-eac0-47a5-9145-7861125b65f7" providerId="ADAL" clId="{B86F20E3-9B18-4AEF-AACE-1FA1949F3C74}" dt="2024-02-17T10:59:34.252" v="136" actId="12"/>
          <ac:spMkLst>
            <pc:docMk/>
            <pc:sldMk cId="2919336249" sldId="260"/>
            <ac:spMk id="3" creationId="{00000000-0000-0000-0000-000000000000}"/>
          </ac:spMkLst>
        </pc:spChg>
      </pc:sldChg>
      <pc:sldChg chg="del">
        <pc:chgData name="Martin Guzi" userId="9c94691f-eac0-47a5-9145-7861125b65f7" providerId="ADAL" clId="{B86F20E3-9B18-4AEF-AACE-1FA1949F3C74}" dt="2024-02-17T10:57:17.768" v="79" actId="47"/>
        <pc:sldMkLst>
          <pc:docMk/>
          <pc:sldMk cId="3517052854" sldId="261"/>
        </pc:sldMkLst>
      </pc:sldChg>
      <pc:sldChg chg="modSp modAnim">
        <pc:chgData name="Martin Guzi" userId="9c94691f-eac0-47a5-9145-7861125b65f7" providerId="ADAL" clId="{B86F20E3-9B18-4AEF-AACE-1FA1949F3C74}" dt="2024-02-17T11:03:30.079" v="217" actId="20577"/>
        <pc:sldMkLst>
          <pc:docMk/>
          <pc:sldMk cId="286252156" sldId="262"/>
        </pc:sldMkLst>
        <pc:spChg chg="mod">
          <ac:chgData name="Martin Guzi" userId="9c94691f-eac0-47a5-9145-7861125b65f7" providerId="ADAL" clId="{B86F20E3-9B18-4AEF-AACE-1FA1949F3C74}" dt="2024-02-17T11:03:30.079" v="217" actId="20577"/>
          <ac:spMkLst>
            <pc:docMk/>
            <pc:sldMk cId="286252156" sldId="262"/>
            <ac:spMk id="3" creationId="{00000000-0000-0000-0000-000000000000}"/>
          </ac:spMkLst>
        </pc:spChg>
      </pc:sldChg>
      <pc:sldChg chg="addSp delSp modSp new mod modClrScheme chgLayout">
        <pc:chgData name="Martin Guzi" userId="9c94691f-eac0-47a5-9145-7861125b65f7" providerId="ADAL" clId="{B86F20E3-9B18-4AEF-AACE-1FA1949F3C74}" dt="2024-02-17T11:01:36.456" v="201" actId="20577"/>
        <pc:sldMkLst>
          <pc:docMk/>
          <pc:sldMk cId="710276731" sldId="266"/>
        </pc:sldMkLst>
        <pc:spChg chg="del mod ord">
          <ac:chgData name="Martin Guzi" userId="9c94691f-eac0-47a5-9145-7861125b65f7" providerId="ADAL" clId="{B86F20E3-9B18-4AEF-AACE-1FA1949F3C74}" dt="2024-02-17T11:00:02.261" v="138" actId="700"/>
          <ac:spMkLst>
            <pc:docMk/>
            <pc:sldMk cId="710276731" sldId="266"/>
            <ac:spMk id="2" creationId="{022D093C-14CE-6AB3-BDD9-A0492A382A54}"/>
          </ac:spMkLst>
        </pc:spChg>
        <pc:spChg chg="del">
          <ac:chgData name="Martin Guzi" userId="9c94691f-eac0-47a5-9145-7861125b65f7" providerId="ADAL" clId="{B86F20E3-9B18-4AEF-AACE-1FA1949F3C74}" dt="2024-02-17T11:00:02.261" v="138" actId="700"/>
          <ac:spMkLst>
            <pc:docMk/>
            <pc:sldMk cId="710276731" sldId="266"/>
            <ac:spMk id="3" creationId="{F5E2696A-F423-0CA5-BD39-18257C273D53}"/>
          </ac:spMkLst>
        </pc:spChg>
        <pc:spChg chg="add del mod ord">
          <ac:chgData name="Martin Guzi" userId="9c94691f-eac0-47a5-9145-7861125b65f7" providerId="ADAL" clId="{B86F20E3-9B18-4AEF-AACE-1FA1949F3C74}" dt="2024-02-17T11:00:08.927" v="139" actId="700"/>
          <ac:spMkLst>
            <pc:docMk/>
            <pc:sldMk cId="710276731" sldId="266"/>
            <ac:spMk id="4" creationId="{0F01C561-6CE6-A0F3-2158-52301156920C}"/>
          </ac:spMkLst>
        </pc:spChg>
        <pc:spChg chg="add del mod ord">
          <ac:chgData name="Martin Guzi" userId="9c94691f-eac0-47a5-9145-7861125b65f7" providerId="ADAL" clId="{B86F20E3-9B18-4AEF-AACE-1FA1949F3C74}" dt="2024-02-17T11:00:11.053" v="140" actId="478"/>
          <ac:spMkLst>
            <pc:docMk/>
            <pc:sldMk cId="710276731" sldId="266"/>
            <ac:spMk id="5" creationId="{BD52429C-5091-B783-7B39-D4A68AB32017}"/>
          </ac:spMkLst>
        </pc:spChg>
        <pc:spChg chg="add mod ord">
          <ac:chgData name="Martin Guzi" userId="9c94691f-eac0-47a5-9145-7861125b65f7" providerId="ADAL" clId="{B86F20E3-9B18-4AEF-AACE-1FA1949F3C74}" dt="2024-02-17T11:01:36.456" v="201" actId="20577"/>
          <ac:spMkLst>
            <pc:docMk/>
            <pc:sldMk cId="710276731" sldId="266"/>
            <ac:spMk id="6" creationId="{3DE9B209-F5A0-E245-2127-24698F855B7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7888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488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160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2454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683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228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77683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716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3787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4944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621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755A-B27F-4DC7-9C3B-DDB0691BC212}" type="datetimeFigureOut">
              <a:rPr lang="cs-CZ" smtClean="0"/>
              <a:t>27.02.2024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0C9B6-6343-41F1-8A3B-E8A6CC9B5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005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econ/jaro2024/MPV_PTPZ/index.qwar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mues.econ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123" y="476672"/>
            <a:ext cx="8763754" cy="3888432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Labour</a:t>
            </a:r>
            <a:r>
              <a:rPr lang="en-US" sz="3600" b="1" dirty="0"/>
              <a:t> Market and Employment</a:t>
            </a:r>
            <a:br>
              <a:rPr lang="en-US" sz="3600" b="1" dirty="0"/>
            </a:br>
            <a:r>
              <a:rPr lang="en-US" sz="3600" b="1"/>
              <a:t>Spring 2024</a:t>
            </a:r>
            <a:br>
              <a:rPr lang="en-US" sz="3600" b="1" dirty="0"/>
            </a:br>
            <a:br>
              <a:rPr lang="en-US" sz="3600" b="1" dirty="0"/>
            </a:br>
            <a:r>
              <a:rPr lang="en-US" sz="3600" b="1" dirty="0"/>
              <a:t>Welcome in the course!</a:t>
            </a:r>
            <a:endParaRPr lang="cs-CZ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3712" y="3886200"/>
            <a:ext cx="7656576" cy="1752600"/>
          </a:xfrm>
        </p:spPr>
        <p:txBody>
          <a:bodyPr>
            <a:normAutofit/>
          </a:bodyPr>
          <a:lstStyle/>
          <a:p>
            <a:pPr algn="l"/>
            <a:r>
              <a:rPr lang="en-US"/>
              <a:t>	</a:t>
            </a:r>
            <a:endParaRPr lang="cs-CZ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F481815-9384-4FDB-9CF8-BBB413B6A3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6512" y="3429000"/>
            <a:ext cx="9240752" cy="342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239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6033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We will meet Tuesdays from 10:00 to 11:40.</a:t>
            </a:r>
            <a:br>
              <a:rPr lang="en-US" sz="2800" dirty="0"/>
            </a:br>
            <a:r>
              <a:rPr lang="en-US" sz="2800" dirty="0"/>
              <a:t>Room: P304</a:t>
            </a:r>
            <a:br>
              <a:rPr lang="en-US" sz="2800" dirty="0"/>
            </a:br>
            <a:endParaRPr lang="en-US" sz="2800" dirty="0"/>
          </a:p>
          <a:p>
            <a:pPr marL="0" indent="0">
              <a:buNone/>
            </a:pPr>
            <a:r>
              <a:rPr lang="en-US" sz="2800" dirty="0"/>
              <a:t>Coordinator + lecturer: Martin Guzi </a:t>
            </a:r>
          </a:p>
          <a:p>
            <a:pPr marL="0" indent="0">
              <a:buNone/>
            </a:pPr>
            <a:r>
              <a:rPr lang="en-US" sz="2800" dirty="0"/>
              <a:t>+Guest lecturers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  <a:p>
            <a:pPr marL="0" indent="0" algn="ctr">
              <a:buNone/>
            </a:pPr>
            <a:endParaRPr lang="en-US" sz="3000" dirty="0"/>
          </a:p>
        </p:txBody>
      </p:sp>
      <p:sp>
        <p:nvSpPr>
          <p:cNvPr id="4" name="AutoShape 2" descr="Oficiální fotografie Ing. Eduard Bakoš, Ph.D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5" name="AutoShape 4" descr="Oficiální fotografie Ing. Eduard Bakoš, Ph.D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7" name="AutoShape 6">
            <a:extLst>
              <a:ext uri="{FF2B5EF4-FFF2-40B4-BE49-F238E27FC236}">
                <a16:creationId xmlns:a16="http://schemas.microsoft.com/office/drawing/2014/main" id="{39DF2093-C633-4058-9081-3584524D08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7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US" dirty="0"/>
              <a:t>Course outline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83264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dirty="0"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en-US" sz="1400" dirty="0">
              <a:latin typeface="Arial" panose="020B0604020202020204" pitchFamily="34" charset="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20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.2. 	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Labour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market characteristics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27.2. 	Wages around the globe</a:t>
            </a:r>
            <a:endParaRPr lang="en-US" sz="1000" b="0" dirty="0">
              <a:effectLst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5.3. 	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Migration (Guest </a:t>
            </a:r>
            <a:r>
              <a:rPr lang="fr-FR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lecturer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Lucie </a:t>
            </a:r>
            <a:r>
              <a:rPr lang="fr-FR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Mackova</a:t>
            </a:r>
            <a:r>
              <a:rPr lang="fr-FR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12.3. 	Cultural and social factors contributing to gender gaps in the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labour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	market (Magdalena Adamus)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19.3. 	A Study with Ukrainian Refugees Job Applicants (Luca Fumarco)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26.3. 	Work careers of university graduates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	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2.4. 	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Reading week (midterm exam - online)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9.4. 	Reforms Reducing Income Inequality and Poverty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16.4. 	Student presentations: Undeclared work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23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.4. 	Student presentations: Work-life balance 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.4. 	Student presentations: Platform work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7.5.	Future of </a:t>
            </a:r>
            <a:r>
              <a:rPr lang="en-US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labour</a:t>
            </a:r>
            <a:r>
              <a:rPr lang="en-US" sz="1800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force in ageing European societies 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14.5. 	Final exam (in clas</a:t>
            </a:r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s)</a:t>
            </a:r>
            <a:endParaRPr lang="en-US" sz="1000" b="0" dirty="0">
              <a:effectLst/>
            </a:endParaRPr>
          </a:p>
          <a:p>
            <a:pPr marL="0" indent="0">
              <a:buNone/>
            </a:pPr>
            <a:br>
              <a:rPr lang="en-US" sz="1000" dirty="0"/>
            </a:br>
            <a:endParaRPr lang="en-US" sz="1000" dirty="0"/>
          </a:p>
          <a:p>
            <a:pPr marL="0" indent="0">
              <a:buNone/>
            </a:pPr>
            <a:r>
              <a:rPr lang="en-US" sz="1000" dirty="0"/>
              <a:t>	</a:t>
            </a:r>
            <a:r>
              <a:rPr lang="en-US" sz="1600" dirty="0"/>
              <a:t>Syllabus: </a:t>
            </a:r>
            <a:r>
              <a:rPr lang="en-US" sz="1600" dirty="0">
                <a:hlinkClick r:id="rId2"/>
              </a:rPr>
              <a:t>https://is.muni.cz/auth/el/econ/jaro2024/MPV_PTPZ/index.qwarp</a:t>
            </a:r>
            <a:endParaRPr lang="en-US" sz="1600" dirty="0"/>
          </a:p>
          <a:p>
            <a:pPr marL="0" indent="0" algn="ctr">
              <a:buNone/>
              <a:tabLst>
                <a:tab pos="1079500" algn="l"/>
              </a:tabLst>
            </a:pPr>
            <a:endParaRPr lang="en-US" sz="1600" dirty="0"/>
          </a:p>
          <a:p>
            <a:pPr marL="0" indent="0" algn="ctr">
              <a:buNone/>
              <a:tabLst>
                <a:tab pos="1079500" algn="l"/>
              </a:tabLst>
            </a:pP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965970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Grade evaluation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Tx/>
              <a:buAutoNum type="arabicPeriod"/>
            </a:pPr>
            <a:r>
              <a:rPr lang="en-US" dirty="0"/>
              <a:t>Attendance (20 points)</a:t>
            </a:r>
          </a:p>
          <a:p>
            <a:pPr marL="514350" indent="-514350">
              <a:buFontTx/>
              <a:buAutoNum type="arabicPeriod"/>
            </a:pPr>
            <a:r>
              <a:rPr lang="en-US" dirty="0"/>
              <a:t>Two essays (critical summary, 2x10 points)</a:t>
            </a:r>
          </a:p>
          <a:p>
            <a:pPr marL="514350" indent="-514350">
              <a:buFontTx/>
              <a:buAutoNum type="arabicPeriod"/>
            </a:pPr>
            <a:r>
              <a:rPr lang="en-US" dirty="0"/>
              <a:t>Policy proposal (20 points)</a:t>
            </a:r>
          </a:p>
          <a:p>
            <a:pPr marL="514350" indent="-514350">
              <a:buFontTx/>
              <a:buAutoNum type="arabicPeriod"/>
            </a:pPr>
            <a:r>
              <a:rPr lang="en-US" dirty="0"/>
              <a:t>Midterm and Final exam (40 points, MCQ + open questions)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Grades:</a:t>
            </a:r>
          </a:p>
          <a:p>
            <a:pPr marL="0" indent="539750">
              <a:buNone/>
            </a:pPr>
            <a:r>
              <a:rPr lang="en-US" b="1" dirty="0"/>
              <a:t>A  100 – 91 points</a:t>
            </a:r>
          </a:p>
          <a:p>
            <a:pPr marL="0" indent="539750">
              <a:buNone/>
            </a:pPr>
            <a:r>
              <a:rPr lang="en-US" b="1" dirty="0"/>
              <a:t>B   81 – 90 points</a:t>
            </a:r>
          </a:p>
          <a:p>
            <a:pPr marL="0" indent="539750">
              <a:buNone/>
            </a:pPr>
            <a:r>
              <a:rPr lang="en-US" b="1" dirty="0"/>
              <a:t>C   71 – 80 points</a:t>
            </a:r>
          </a:p>
          <a:p>
            <a:pPr marL="0" indent="539750">
              <a:buNone/>
            </a:pPr>
            <a:r>
              <a:rPr lang="en-US" b="1" dirty="0"/>
              <a:t>D  61 – 70 points</a:t>
            </a:r>
          </a:p>
          <a:p>
            <a:pPr marL="0" indent="539750">
              <a:buNone/>
            </a:pPr>
            <a:r>
              <a:rPr lang="en-US" b="1" dirty="0"/>
              <a:t>E   56 – 60 points</a:t>
            </a:r>
          </a:p>
          <a:p>
            <a:pPr marL="0" indent="539750">
              <a:buNone/>
            </a:pPr>
            <a:r>
              <a:rPr lang="en-US" b="1" dirty="0"/>
              <a:t>F   less than 55 points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92223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Critical summary of research seminar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400" dirty="0"/>
              <a:t>Attend MUES research seminar(s) organized at the Faculty during the semester (</a:t>
            </a:r>
            <a:r>
              <a:rPr lang="en-US" sz="2400" u="sng" dirty="0">
                <a:hlinkClick r:id="rId2"/>
              </a:rPr>
              <a:t>http://mues.econ.muni.cz/</a:t>
            </a:r>
            <a:r>
              <a:rPr lang="en-US" sz="2400" u="sng" dirty="0"/>
              <a:t>)</a:t>
            </a:r>
            <a:r>
              <a:rPr lang="en-US" sz="2400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Your task is to summarize and critically assess the main contribution and methods of the presented research. I will grade your own elaboration that may include your personal view on the topic, the potential extension of the research idea or a discussion about the strengths and weaknesses of presented research.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Critical summary should be around 700 words and you should upload it to </a:t>
            </a:r>
            <a:r>
              <a:rPr lang="en-US" sz="2400" u="sng" dirty="0"/>
              <a:t>homework folder</a:t>
            </a:r>
            <a:r>
              <a:rPr lang="en-US" sz="2400" dirty="0"/>
              <a:t> within 2 weeks after participating in the seminar.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6252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n-US" dirty="0"/>
              <a:t>Policy proposal (debate)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9600" cy="5256584"/>
          </a:xfrm>
        </p:spPr>
        <p:txBody>
          <a:bodyPr>
            <a:normAutofit/>
          </a:bodyPr>
          <a:lstStyle/>
          <a:p>
            <a:r>
              <a:rPr lang="en-US" sz="2400" dirty="0"/>
              <a:t>The exercise is based on intensive team work. </a:t>
            </a:r>
          </a:p>
          <a:p>
            <a:r>
              <a:rPr lang="en-US" sz="2400" dirty="0"/>
              <a:t>Three groups, each consisting of 6-7 students, will be formed. Each group will work on one topic and the group will be further divided into two teams. One team will write a policy proposal using the perspective of Western European countries. The other team will write a proposal using the perspective of Central European countries.</a:t>
            </a:r>
          </a:p>
          <a:p>
            <a:r>
              <a:rPr lang="en-US" sz="2400" dirty="0"/>
              <a:t>Debates will take place in weeks 9, 10 and 11. Each team will have about 30 minutes for the proposal presentation.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2400" dirty="0"/>
              <a:t>Topic 1: Policies tackling undeclared work</a:t>
            </a:r>
          </a:p>
          <a:p>
            <a:pPr marL="0" indent="0">
              <a:buNone/>
            </a:pPr>
            <a:r>
              <a:rPr lang="en-US" sz="2400" dirty="0"/>
              <a:t>Topic 2: Work-life balance and family-friendly policies</a:t>
            </a:r>
          </a:p>
          <a:p>
            <a:pPr marL="0" indent="0">
              <a:buNone/>
            </a:pPr>
            <a:r>
              <a:rPr lang="en-US" sz="2400" dirty="0"/>
              <a:t>Topic 3: Policy plans concerned with platform work</a:t>
            </a:r>
          </a:p>
        </p:txBody>
      </p:sp>
    </p:spTree>
    <p:extLst>
      <p:ext uri="{BB962C8B-B14F-4D97-AF65-F5344CB8AC3E}">
        <p14:creationId xmlns:p14="http://schemas.microsoft.com/office/powerpoint/2010/main" val="2919336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DE9B209-F5A0-E245-2127-24698F855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8072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1600" b="1" dirty="0">
                <a:effectLst/>
              </a:rPr>
              <a:t>Topic 1: Tackling undeclared work</a:t>
            </a:r>
            <a:endParaRPr lang="en-US" sz="1600" dirty="0">
              <a:effectLst/>
            </a:endParaRPr>
          </a:p>
          <a:p>
            <a:pPr marL="0" indent="0">
              <a:buNone/>
            </a:pPr>
            <a:r>
              <a:rPr lang="en-US" sz="1600" dirty="0">
                <a:effectLst/>
              </a:rPr>
              <a:t>What is the size and trends in undeclared employment? How does it vary across countries? 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Who engages in such work and what is the motivation behind this?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are the employment relationships (e.g., full-time/part-time, permanent/temporary)?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have been the impacts of the COVID-19 pandemic on undeclared employment? 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policy approaches are currently used to tackle undeclared work?</a:t>
            </a:r>
            <a:br>
              <a:rPr lang="en-US" sz="1600" dirty="0">
                <a:effectLst/>
              </a:rPr>
            </a:br>
            <a:r>
              <a:rPr lang="en-US" sz="1600" dirty="0">
                <a:effectLst/>
              </a:rPr>
              <a:t>What does the evidence tell us about what works and what does not work?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policy initiatives can be identified as best practices?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To what extent does undeclared work call for EU-wide solutions (legislation)? </a:t>
            </a:r>
          </a:p>
          <a:p>
            <a:pPr marL="0" indent="0">
              <a:buNone/>
            </a:pPr>
            <a:endParaRPr lang="en-US" sz="1600" b="1" dirty="0">
              <a:effectLst/>
            </a:endParaRPr>
          </a:p>
          <a:p>
            <a:pPr marL="0" indent="0">
              <a:buNone/>
            </a:pPr>
            <a:r>
              <a:rPr lang="en-US" sz="1600" b="1" dirty="0">
                <a:effectLst/>
              </a:rPr>
              <a:t>Topic 2: Work-life balance and family-friendly policies</a:t>
            </a:r>
            <a:br>
              <a:rPr lang="en-US" sz="1600" dirty="0">
                <a:effectLst/>
              </a:rPr>
            </a:br>
            <a:r>
              <a:rPr lang="en-US" sz="1600" dirty="0">
                <a:effectLst/>
              </a:rPr>
              <a:t>How does everyday employment impact workers’ personal life and well-being?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How do societal expectations around gender roles impact perceptions of work-life balance?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How does achieving a balance between work and personal life contribute to overall well-being? 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have been the impacts of the COVID-19 pandemic on work-life balance?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specific policies do you believe would benefit employees with family responsibilities?</a:t>
            </a:r>
          </a:p>
          <a:p>
            <a:pPr marL="0" indent="0">
              <a:buNone/>
            </a:pPr>
            <a:endParaRPr lang="en-US" sz="1600" b="1" dirty="0">
              <a:effectLst/>
            </a:endParaRPr>
          </a:p>
          <a:p>
            <a:pPr marL="0" indent="0">
              <a:buNone/>
            </a:pPr>
            <a:r>
              <a:rPr lang="en-US" sz="1600" b="1" dirty="0">
                <a:effectLst/>
              </a:rPr>
              <a:t>Topic 3: New policy plans concerned with platform work</a:t>
            </a:r>
            <a:br>
              <a:rPr lang="en-US" sz="1600" dirty="0">
                <a:effectLst/>
              </a:rPr>
            </a:br>
            <a:r>
              <a:rPr lang="en-US" sz="1600" dirty="0">
                <a:effectLst/>
              </a:rPr>
              <a:t>What is the size and trends in platform work?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Who engages in such work and what is the motivation behind this?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are the employment relationships (e.g., full-time/part-time, permanent/temporary employment)?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What have been the impacts of the COVID-19 pandemic on platform work?</a:t>
            </a:r>
          </a:p>
          <a:p>
            <a:pPr marL="0" indent="0">
              <a:buNone/>
            </a:pPr>
            <a:r>
              <a:rPr lang="en-US" sz="1600" dirty="0">
                <a:effectLst/>
              </a:rPr>
              <a:t>New policy initiatives aimed at improving the working conditions and social rights of people working through platforms.</a:t>
            </a:r>
          </a:p>
        </p:txBody>
      </p:sp>
    </p:spTree>
    <p:extLst>
      <p:ext uri="{BB962C8B-B14F-4D97-AF65-F5344CB8AC3E}">
        <p14:creationId xmlns:p14="http://schemas.microsoft.com/office/powerpoint/2010/main" val="710276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781</Words>
  <Application>Microsoft Office PowerPoint</Application>
  <PresentationFormat>On-screen Show (4:3)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Labour Market and Employment Spring 2024  Welcome in the course!</vt:lpstr>
      <vt:lpstr>PowerPoint Presentation</vt:lpstr>
      <vt:lpstr>Course outline</vt:lpstr>
      <vt:lpstr>Grade evaluation</vt:lpstr>
      <vt:lpstr>Critical summary of research seminar</vt:lpstr>
      <vt:lpstr>Policy proposal (debate)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Selected Issues of the Public Sector Fall 2016</dc:title>
  <dc:creator>Guzi Martin</dc:creator>
  <cp:lastModifiedBy>Martin Guzi</cp:lastModifiedBy>
  <cp:revision>32</cp:revision>
  <dcterms:created xsi:type="dcterms:W3CDTF">2016-09-21T09:15:41Z</dcterms:created>
  <dcterms:modified xsi:type="dcterms:W3CDTF">2024-02-27T08:28:38Z</dcterms:modified>
</cp:coreProperties>
</file>