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90" r:id="rId3"/>
    <p:sldId id="360" r:id="rId4"/>
    <p:sldId id="386" r:id="rId5"/>
    <p:sldId id="260" r:id="rId6"/>
    <p:sldId id="263" r:id="rId7"/>
    <p:sldId id="262" r:id="rId8"/>
    <p:sldId id="383" r:id="rId9"/>
    <p:sldId id="382" r:id="rId10"/>
    <p:sldId id="298" r:id="rId11"/>
    <p:sldId id="269" r:id="rId12"/>
    <p:sldId id="285" r:id="rId13"/>
    <p:sldId id="300" r:id="rId14"/>
    <p:sldId id="301" r:id="rId15"/>
    <p:sldId id="302" r:id="rId16"/>
    <p:sldId id="303" r:id="rId17"/>
    <p:sldId id="304" r:id="rId18"/>
    <p:sldId id="273" r:id="rId19"/>
    <p:sldId id="305" r:id="rId20"/>
    <p:sldId id="306" r:id="rId21"/>
    <p:sldId id="378" r:id="rId22"/>
    <p:sldId id="387" r:id="rId23"/>
    <p:sldId id="258" r:id="rId24"/>
    <p:sldId id="379" r:id="rId25"/>
    <p:sldId id="380" r:id="rId26"/>
    <p:sldId id="287" r:id="rId27"/>
    <p:sldId id="381" r:id="rId28"/>
    <p:sldId id="384" r:id="rId29"/>
    <p:sldId id="259" r:id="rId30"/>
    <p:sldId id="275" r:id="rId31"/>
    <p:sldId id="294" r:id="rId32"/>
    <p:sldId id="267" r:id="rId33"/>
    <p:sldId id="296" r:id="rId34"/>
    <p:sldId id="276" r:id="rId35"/>
    <p:sldId id="286" r:id="rId36"/>
    <p:sldId id="288" r:id="rId37"/>
    <p:sldId id="293" r:id="rId38"/>
    <p:sldId id="289" r:id="rId39"/>
    <p:sldId id="279" r:id="rId40"/>
    <p:sldId id="277" r:id="rId41"/>
  </p:sldIdLst>
  <p:sldSz cx="9144000" cy="6858000" type="screen4x3"/>
  <p:notesSz cx="6734175"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C18E4-8F41-49FD-8E56-89B1E9D35045}" v="9" dt="2024-02-27T08:59:03.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95" autoAdjust="0"/>
  </p:normalViewPr>
  <p:slideViewPr>
    <p:cSldViewPr>
      <p:cViewPr varScale="1">
        <p:scale>
          <a:sx n="101" d="100"/>
          <a:sy n="101" d="100"/>
        </p:scale>
        <p:origin x="221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2AAC18E4-8F41-49FD-8E56-89B1E9D35045}"/>
    <pc:docChg chg="custSel addSld delSld modSld sldOrd">
      <pc:chgData name="Martin Guzi" userId="9c94691f-eac0-47a5-9145-7861125b65f7" providerId="ADAL" clId="{2AAC18E4-8F41-49FD-8E56-89B1E9D35045}" dt="2024-02-27T08:59:03.284" v="101"/>
      <pc:docMkLst>
        <pc:docMk/>
      </pc:docMkLst>
      <pc:sldChg chg="add">
        <pc:chgData name="Martin Guzi" userId="9c94691f-eac0-47a5-9145-7861125b65f7" providerId="ADAL" clId="{2AAC18E4-8F41-49FD-8E56-89B1E9D35045}" dt="2024-02-27T08:56:23.847" v="93"/>
        <pc:sldMkLst>
          <pc:docMk/>
          <pc:sldMk cId="4279823069" sldId="260"/>
        </pc:sldMkLst>
      </pc:sldChg>
      <pc:sldChg chg="add">
        <pc:chgData name="Martin Guzi" userId="9c94691f-eac0-47a5-9145-7861125b65f7" providerId="ADAL" clId="{2AAC18E4-8F41-49FD-8E56-89B1E9D35045}" dt="2024-02-27T08:56:23.847" v="93"/>
        <pc:sldMkLst>
          <pc:docMk/>
          <pc:sldMk cId="2131632499" sldId="262"/>
        </pc:sldMkLst>
      </pc:sldChg>
      <pc:sldChg chg="add">
        <pc:chgData name="Martin Guzi" userId="9c94691f-eac0-47a5-9145-7861125b65f7" providerId="ADAL" clId="{2AAC18E4-8F41-49FD-8E56-89B1E9D35045}" dt="2024-02-27T08:56:23.847" v="93"/>
        <pc:sldMkLst>
          <pc:docMk/>
          <pc:sldMk cId="3159663424" sldId="263"/>
        </pc:sldMkLst>
      </pc:sldChg>
      <pc:sldChg chg="del">
        <pc:chgData name="Martin Guzi" userId="9c94691f-eac0-47a5-9145-7861125b65f7" providerId="ADAL" clId="{2AAC18E4-8F41-49FD-8E56-89B1E9D35045}" dt="2024-02-27T08:56:48.705" v="94" actId="2696"/>
        <pc:sldMkLst>
          <pc:docMk/>
          <pc:sldMk cId="1487398165" sldId="269"/>
        </pc:sldMkLst>
      </pc:sldChg>
      <pc:sldChg chg="add">
        <pc:chgData name="Martin Guzi" userId="9c94691f-eac0-47a5-9145-7861125b65f7" providerId="ADAL" clId="{2AAC18E4-8F41-49FD-8E56-89B1E9D35045}" dt="2024-02-27T08:56:52.612" v="96"/>
        <pc:sldMkLst>
          <pc:docMk/>
          <pc:sldMk cId="2863140966" sldId="269"/>
        </pc:sldMkLst>
      </pc:sldChg>
      <pc:sldChg chg="add">
        <pc:chgData name="Martin Guzi" userId="9c94691f-eac0-47a5-9145-7861125b65f7" providerId="ADAL" clId="{2AAC18E4-8F41-49FD-8E56-89B1E9D35045}" dt="2024-02-27T08:59:03.284" v="101"/>
        <pc:sldMkLst>
          <pc:docMk/>
          <pc:sldMk cId="2316454853" sldId="275"/>
        </pc:sldMkLst>
      </pc:sldChg>
      <pc:sldChg chg="modSp mod">
        <pc:chgData name="Martin Guzi" userId="9c94691f-eac0-47a5-9145-7861125b65f7" providerId="ADAL" clId="{2AAC18E4-8F41-49FD-8E56-89B1E9D35045}" dt="2024-02-27T08:51:55.117" v="61" actId="20577"/>
        <pc:sldMkLst>
          <pc:docMk/>
          <pc:sldMk cId="4186331579" sldId="285"/>
        </pc:sldMkLst>
        <pc:spChg chg="mod">
          <ac:chgData name="Martin Guzi" userId="9c94691f-eac0-47a5-9145-7861125b65f7" providerId="ADAL" clId="{2AAC18E4-8F41-49FD-8E56-89B1E9D35045}" dt="2024-02-27T08:51:55.117" v="61" actId="20577"/>
          <ac:spMkLst>
            <pc:docMk/>
            <pc:sldMk cId="4186331579" sldId="285"/>
            <ac:spMk id="2" creationId="{00000000-0000-0000-0000-000000000000}"/>
          </ac:spMkLst>
        </pc:spChg>
      </pc:sldChg>
      <pc:sldChg chg="addSp modSp">
        <pc:chgData name="Martin Guzi" userId="9c94691f-eac0-47a5-9145-7861125b65f7" providerId="ADAL" clId="{2AAC18E4-8F41-49FD-8E56-89B1E9D35045}" dt="2024-02-27T08:48:42.685" v="1"/>
        <pc:sldMkLst>
          <pc:docMk/>
          <pc:sldMk cId="3671114025" sldId="290"/>
        </pc:sldMkLst>
        <pc:picChg chg="add mod">
          <ac:chgData name="Martin Guzi" userId="9c94691f-eac0-47a5-9145-7861125b65f7" providerId="ADAL" clId="{2AAC18E4-8F41-49FD-8E56-89B1E9D35045}" dt="2024-02-27T08:48:42.685" v="1"/>
          <ac:picMkLst>
            <pc:docMk/>
            <pc:sldMk cId="3671114025" sldId="290"/>
            <ac:picMk id="4" creationId="{A49E6403-4B57-2036-85FD-F2FAB349AF89}"/>
          </ac:picMkLst>
        </pc:picChg>
      </pc:sldChg>
      <pc:sldChg chg="modSp mod">
        <pc:chgData name="Martin Guzi" userId="9c94691f-eac0-47a5-9145-7861125b65f7" providerId="ADAL" clId="{2AAC18E4-8F41-49FD-8E56-89B1E9D35045}" dt="2024-02-27T08:55:33.346" v="92" actId="20577"/>
        <pc:sldMkLst>
          <pc:docMk/>
          <pc:sldMk cId="4079481316" sldId="293"/>
        </pc:sldMkLst>
        <pc:spChg chg="mod">
          <ac:chgData name="Martin Guzi" userId="9c94691f-eac0-47a5-9145-7861125b65f7" providerId="ADAL" clId="{2AAC18E4-8F41-49FD-8E56-89B1E9D35045}" dt="2024-02-27T08:55:33.346" v="92" actId="20577"/>
          <ac:spMkLst>
            <pc:docMk/>
            <pc:sldMk cId="4079481316" sldId="293"/>
            <ac:spMk id="5" creationId="{00000000-0000-0000-0000-000000000000}"/>
          </ac:spMkLst>
        </pc:spChg>
      </pc:sldChg>
      <pc:sldChg chg="ord">
        <pc:chgData name="Martin Guzi" userId="9c94691f-eac0-47a5-9145-7861125b65f7" providerId="ADAL" clId="{2AAC18E4-8F41-49FD-8E56-89B1E9D35045}" dt="2024-02-27T08:51:37.322" v="9"/>
        <pc:sldMkLst>
          <pc:docMk/>
          <pc:sldMk cId="346689086" sldId="298"/>
        </pc:sldMkLst>
      </pc:sldChg>
      <pc:sldChg chg="add">
        <pc:chgData name="Martin Guzi" userId="9c94691f-eac0-47a5-9145-7861125b65f7" providerId="ADAL" clId="{2AAC18E4-8F41-49FD-8E56-89B1E9D35045}" dt="2024-02-27T08:48:55.441" v="2"/>
        <pc:sldMkLst>
          <pc:docMk/>
          <pc:sldMk cId="3966209656" sldId="360"/>
        </pc:sldMkLst>
      </pc:sldChg>
      <pc:sldChg chg="del">
        <pc:chgData name="Martin Guzi" userId="9c94691f-eac0-47a5-9145-7861125b65f7" providerId="ADAL" clId="{2AAC18E4-8F41-49FD-8E56-89B1E9D35045}" dt="2024-02-27T08:49:52.561" v="7" actId="47"/>
        <pc:sldMkLst>
          <pc:docMk/>
          <pc:sldMk cId="1075653902" sldId="377"/>
        </pc:sldMkLst>
      </pc:sldChg>
      <pc:sldChg chg="del">
        <pc:chgData name="Martin Guzi" userId="9c94691f-eac0-47a5-9145-7861125b65f7" providerId="ADAL" clId="{2AAC18E4-8F41-49FD-8E56-89B1E9D35045}" dt="2024-02-27T08:57:41.953" v="99" actId="2696"/>
        <pc:sldMkLst>
          <pc:docMk/>
          <pc:sldMk cId="214555405" sldId="382"/>
        </pc:sldMkLst>
      </pc:sldChg>
      <pc:sldChg chg="add">
        <pc:chgData name="Martin Guzi" userId="9c94691f-eac0-47a5-9145-7861125b65f7" providerId="ADAL" clId="{2AAC18E4-8F41-49FD-8E56-89B1E9D35045}" dt="2024-02-27T08:57:49.263" v="100"/>
        <pc:sldMkLst>
          <pc:docMk/>
          <pc:sldMk cId="3175615065" sldId="382"/>
        </pc:sldMkLst>
      </pc:sldChg>
      <pc:sldChg chg="add">
        <pc:chgData name="Martin Guzi" userId="9c94691f-eac0-47a5-9145-7861125b65f7" providerId="ADAL" clId="{2AAC18E4-8F41-49FD-8E56-89B1E9D35045}" dt="2024-02-27T08:57:20.843" v="98"/>
        <pc:sldMkLst>
          <pc:docMk/>
          <pc:sldMk cId="1896893439" sldId="383"/>
        </pc:sldMkLst>
      </pc:sldChg>
      <pc:sldChg chg="del">
        <pc:chgData name="Martin Guzi" userId="9c94691f-eac0-47a5-9145-7861125b65f7" providerId="ADAL" clId="{2AAC18E4-8F41-49FD-8E56-89B1E9D35045}" dt="2024-02-27T08:57:08.012" v="97" actId="2696"/>
        <pc:sldMkLst>
          <pc:docMk/>
          <pc:sldMk cId="3364101610" sldId="383"/>
        </pc:sldMkLst>
      </pc:sldChg>
      <pc:sldChg chg="new del">
        <pc:chgData name="Martin Guzi" userId="9c94691f-eac0-47a5-9145-7861125b65f7" providerId="ADAL" clId="{2AAC18E4-8F41-49FD-8E56-89B1E9D35045}" dt="2024-02-27T08:56:51.089" v="95" actId="47"/>
        <pc:sldMkLst>
          <pc:docMk/>
          <pc:sldMk cId="844101026" sldId="385"/>
        </pc:sldMkLst>
      </pc:sldChg>
      <pc:sldChg chg="modSp add mod">
        <pc:chgData name="Martin Guzi" userId="9c94691f-eac0-47a5-9145-7861125b65f7" providerId="ADAL" clId="{2AAC18E4-8F41-49FD-8E56-89B1E9D35045}" dt="2024-02-27T08:49:15.032" v="6" actId="1076"/>
        <pc:sldMkLst>
          <pc:docMk/>
          <pc:sldMk cId="3497271944" sldId="386"/>
        </pc:sldMkLst>
        <pc:spChg chg="mod">
          <ac:chgData name="Martin Guzi" userId="9c94691f-eac0-47a5-9145-7861125b65f7" providerId="ADAL" clId="{2AAC18E4-8F41-49FD-8E56-89B1E9D35045}" dt="2024-02-27T08:49:06.299" v="4" actId="27636"/>
          <ac:spMkLst>
            <pc:docMk/>
            <pc:sldMk cId="3497271944" sldId="386"/>
            <ac:spMk id="2" creationId="{00000000-0000-0000-0000-000000000000}"/>
          </ac:spMkLst>
        </pc:spChg>
        <pc:spChg chg="mod">
          <ac:chgData name="Martin Guzi" userId="9c94691f-eac0-47a5-9145-7861125b65f7" providerId="ADAL" clId="{2AAC18E4-8F41-49FD-8E56-89B1E9D35045}" dt="2024-02-27T08:49:15.032" v="6" actId="1076"/>
          <ac:spMkLst>
            <pc:docMk/>
            <pc:sldMk cId="3497271944" sldId="386"/>
            <ac:spMk id="3" creationId="{00000000-0000-0000-0000-000000000000}"/>
          </ac:spMkLst>
        </pc:spChg>
      </pc:sldChg>
      <pc:sldChg chg="add">
        <pc:chgData name="Martin Guzi" userId="9c94691f-eac0-47a5-9145-7861125b65f7" providerId="ADAL" clId="{2AAC18E4-8F41-49FD-8E56-89B1E9D35045}" dt="2024-02-27T08:52:57.917" v="62"/>
        <pc:sldMkLst>
          <pc:docMk/>
          <pc:sldMk cId="864861227" sldId="38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ekcov\Downloads\earn_ses10_1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kcov\Downloads\earn_ses10_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85739282589675E-2"/>
          <c:y val="3.1848880335741167E-2"/>
          <c:w val="0.67976027996500432"/>
          <c:h val="0.88563026007291257"/>
        </c:manualLayout>
      </c:layout>
      <c:lineChart>
        <c:grouping val="standard"/>
        <c:varyColors val="0"/>
        <c:ser>
          <c:idx val="0"/>
          <c:order val="0"/>
          <c:tx>
            <c:strRef>
              <c:f>Sheet1!$A$2</c:f>
              <c:strCache>
                <c:ptCount val="1"/>
                <c:pt idx="0">
                  <c:v>Denmark</c:v>
                </c:pt>
              </c:strCache>
            </c:strRef>
          </c:tx>
          <c:marker>
            <c:symbol val="none"/>
          </c:marker>
          <c:cat>
            <c:strRef>
              <c:f>Sheet1!$B$1:$E$1</c:f>
              <c:strCache>
                <c:ptCount val="4"/>
                <c:pt idx="0">
                  <c:v>20-30y</c:v>
                </c:pt>
                <c:pt idx="1">
                  <c:v>30-39y</c:v>
                </c:pt>
                <c:pt idx="2">
                  <c:v>40-49y</c:v>
                </c:pt>
                <c:pt idx="3">
                  <c:v>50-59y</c:v>
                </c:pt>
              </c:strCache>
            </c:strRef>
          </c:cat>
          <c:val>
            <c:numRef>
              <c:f>Sheet1!$B$2:$E$2</c:f>
              <c:numCache>
                <c:formatCode>0.00</c:formatCode>
                <c:ptCount val="4"/>
                <c:pt idx="0">
                  <c:v>1.2884728005997825</c:v>
                </c:pt>
                <c:pt idx="1">
                  <c:v>1.4260230156898761</c:v>
                </c:pt>
                <c:pt idx="2">
                  <c:v>1.4644895474339714</c:v>
                </c:pt>
                <c:pt idx="3">
                  <c:v>1.4596939764779706</c:v>
                </c:pt>
              </c:numCache>
            </c:numRef>
          </c:val>
          <c:smooth val="0"/>
          <c:extLst>
            <c:ext xmlns:c16="http://schemas.microsoft.com/office/drawing/2014/chart" uri="{C3380CC4-5D6E-409C-BE32-E72D297353CC}">
              <c16:uniqueId val="{00000000-2338-447A-BFB3-8B884DC94602}"/>
            </c:ext>
          </c:extLst>
        </c:ser>
        <c:ser>
          <c:idx val="1"/>
          <c:order val="1"/>
          <c:tx>
            <c:strRef>
              <c:f>Sheet1!$A$3</c:f>
              <c:strCache>
                <c:ptCount val="1"/>
                <c:pt idx="0">
                  <c:v>Ireland</c:v>
                </c:pt>
              </c:strCache>
            </c:strRef>
          </c:tx>
          <c:marker>
            <c:symbol val="none"/>
          </c:marker>
          <c:cat>
            <c:strRef>
              <c:f>Sheet1!$B$1:$E$1</c:f>
              <c:strCache>
                <c:ptCount val="4"/>
                <c:pt idx="0">
                  <c:v>20-30y</c:v>
                </c:pt>
                <c:pt idx="1">
                  <c:v>30-39y</c:v>
                </c:pt>
                <c:pt idx="2">
                  <c:v>40-49y</c:v>
                </c:pt>
                <c:pt idx="3">
                  <c:v>50-59y</c:v>
                </c:pt>
              </c:strCache>
            </c:strRef>
          </c:cat>
          <c:val>
            <c:numRef>
              <c:f>Sheet1!$B$3:$E$3</c:f>
              <c:numCache>
                <c:formatCode>0.0</c:formatCode>
                <c:ptCount val="4"/>
                <c:pt idx="0" formatCode="0.00">
                  <c:v>1.180125875164054</c:v>
                </c:pt>
                <c:pt idx="1">
                  <c:v>1.3263358609287514</c:v>
                </c:pt>
                <c:pt idx="2" formatCode="0.00">
                  <c:v>1.4019172505175745</c:v>
                </c:pt>
                <c:pt idx="3">
                  <c:v>1.4116197059632303</c:v>
                </c:pt>
              </c:numCache>
            </c:numRef>
          </c:val>
          <c:smooth val="0"/>
          <c:extLst>
            <c:ext xmlns:c16="http://schemas.microsoft.com/office/drawing/2014/chart" uri="{C3380CC4-5D6E-409C-BE32-E72D297353CC}">
              <c16:uniqueId val="{00000001-2338-447A-BFB3-8B884DC94602}"/>
            </c:ext>
          </c:extLst>
        </c:ser>
        <c:ser>
          <c:idx val="2"/>
          <c:order val="2"/>
          <c:tx>
            <c:strRef>
              <c:f>Sheet1!$A$4</c:f>
              <c:strCache>
                <c:ptCount val="1"/>
                <c:pt idx="0">
                  <c:v>Luxembourg</c:v>
                </c:pt>
              </c:strCache>
            </c:strRef>
          </c:tx>
          <c:marker>
            <c:symbol val="none"/>
          </c:marker>
          <c:cat>
            <c:strRef>
              <c:f>Sheet1!$B$1:$E$1</c:f>
              <c:strCache>
                <c:ptCount val="4"/>
                <c:pt idx="0">
                  <c:v>20-30y</c:v>
                </c:pt>
                <c:pt idx="1">
                  <c:v>30-39y</c:v>
                </c:pt>
                <c:pt idx="2">
                  <c:v>40-49y</c:v>
                </c:pt>
                <c:pt idx="3">
                  <c:v>50-59y</c:v>
                </c:pt>
              </c:strCache>
            </c:strRef>
          </c:cat>
          <c:val>
            <c:numRef>
              <c:f>Sheet1!$B$4:$E$4</c:f>
              <c:numCache>
                <c:formatCode>0.00</c:formatCode>
                <c:ptCount val="4"/>
                <c:pt idx="0">
                  <c:v>1.1928461151888416</c:v>
                </c:pt>
                <c:pt idx="1">
                  <c:v>1.3334472744967505</c:v>
                </c:pt>
                <c:pt idx="2">
                  <c:v>1.3895204658463773</c:v>
                </c:pt>
                <c:pt idx="3">
                  <c:v>1.409087369447835</c:v>
                </c:pt>
              </c:numCache>
            </c:numRef>
          </c:val>
          <c:smooth val="0"/>
          <c:extLst>
            <c:ext xmlns:c16="http://schemas.microsoft.com/office/drawing/2014/chart" uri="{C3380CC4-5D6E-409C-BE32-E72D297353CC}">
              <c16:uniqueId val="{00000002-2338-447A-BFB3-8B884DC94602}"/>
            </c:ext>
          </c:extLst>
        </c:ser>
        <c:ser>
          <c:idx val="3"/>
          <c:order val="3"/>
          <c:tx>
            <c:strRef>
              <c:f>Sheet1!$A$5</c:f>
              <c:strCache>
                <c:ptCount val="1"/>
                <c:pt idx="0">
                  <c:v>Belgium</c:v>
                </c:pt>
              </c:strCache>
            </c:strRef>
          </c:tx>
          <c:marker>
            <c:symbol val="none"/>
          </c:marker>
          <c:cat>
            <c:strRef>
              <c:f>Sheet1!$B$1:$E$1</c:f>
              <c:strCache>
                <c:ptCount val="4"/>
                <c:pt idx="0">
                  <c:v>20-30y</c:v>
                </c:pt>
                <c:pt idx="1">
                  <c:v>30-39y</c:v>
                </c:pt>
                <c:pt idx="2">
                  <c:v>40-49y</c:v>
                </c:pt>
                <c:pt idx="3">
                  <c:v>50-59y</c:v>
                </c:pt>
              </c:strCache>
            </c:strRef>
          </c:cat>
          <c:val>
            <c:numRef>
              <c:f>Sheet1!$B$5:$E$5</c:f>
              <c:numCache>
                <c:formatCode>0</c:formatCode>
                <c:ptCount val="4"/>
                <c:pt idx="0" formatCode="0.00">
                  <c:v>1.1556396337597763</c:v>
                </c:pt>
                <c:pt idx="1">
                  <c:v>1.255272505103306</c:v>
                </c:pt>
                <c:pt idx="2" formatCode="0.00">
                  <c:v>1.3051363189436394</c:v>
                </c:pt>
                <c:pt idx="3" formatCode="0.00">
                  <c:v>1.3436055081041718</c:v>
                </c:pt>
              </c:numCache>
            </c:numRef>
          </c:val>
          <c:smooth val="0"/>
          <c:extLst>
            <c:ext xmlns:c16="http://schemas.microsoft.com/office/drawing/2014/chart" uri="{C3380CC4-5D6E-409C-BE32-E72D297353CC}">
              <c16:uniqueId val="{00000003-2338-447A-BFB3-8B884DC94602}"/>
            </c:ext>
          </c:extLst>
        </c:ser>
        <c:ser>
          <c:idx val="4"/>
          <c:order val="4"/>
          <c:tx>
            <c:strRef>
              <c:f>Sheet1!$A$6</c:f>
              <c:strCache>
                <c:ptCount val="1"/>
                <c:pt idx="0">
                  <c:v>Netherlands</c:v>
                </c:pt>
              </c:strCache>
            </c:strRef>
          </c:tx>
          <c:marker>
            <c:symbol val="none"/>
          </c:marker>
          <c:cat>
            <c:strRef>
              <c:f>Sheet1!$B$1:$E$1</c:f>
              <c:strCache>
                <c:ptCount val="4"/>
                <c:pt idx="0">
                  <c:v>20-30y</c:v>
                </c:pt>
                <c:pt idx="1">
                  <c:v>30-39y</c:v>
                </c:pt>
                <c:pt idx="2">
                  <c:v>40-49y</c:v>
                </c:pt>
                <c:pt idx="3">
                  <c:v>50-59y</c:v>
                </c:pt>
              </c:strCache>
            </c:strRef>
          </c:cat>
          <c:val>
            <c:numRef>
              <c:f>Sheet1!$B$6:$E$6</c:f>
              <c:numCache>
                <c:formatCode>0.00</c:formatCode>
                <c:ptCount val="4"/>
                <c:pt idx="0">
                  <c:v>1.0526939419249679</c:v>
                </c:pt>
                <c:pt idx="1">
                  <c:v>1.2615007731982801</c:v>
                </c:pt>
                <c:pt idx="2">
                  <c:v>1.2977605110991339</c:v>
                </c:pt>
                <c:pt idx="3">
                  <c:v>1.3085644135612389</c:v>
                </c:pt>
              </c:numCache>
            </c:numRef>
          </c:val>
          <c:smooth val="0"/>
          <c:extLst>
            <c:ext xmlns:c16="http://schemas.microsoft.com/office/drawing/2014/chart" uri="{C3380CC4-5D6E-409C-BE32-E72D297353CC}">
              <c16:uniqueId val="{00000004-2338-447A-BFB3-8B884DC94602}"/>
            </c:ext>
          </c:extLst>
        </c:ser>
        <c:ser>
          <c:idx val="5"/>
          <c:order val="5"/>
          <c:tx>
            <c:strRef>
              <c:f>Sheet1!$A$7</c:f>
              <c:strCache>
                <c:ptCount val="1"/>
                <c:pt idx="0">
                  <c:v>Germany</c:v>
                </c:pt>
              </c:strCache>
            </c:strRef>
          </c:tx>
          <c:marker>
            <c:symbol val="none"/>
          </c:marker>
          <c:cat>
            <c:strRef>
              <c:f>Sheet1!$B$1:$E$1</c:f>
              <c:strCache>
                <c:ptCount val="4"/>
                <c:pt idx="0">
                  <c:v>20-30y</c:v>
                </c:pt>
                <c:pt idx="1">
                  <c:v>30-39y</c:v>
                </c:pt>
                <c:pt idx="2">
                  <c:v>40-49y</c:v>
                </c:pt>
                <c:pt idx="3">
                  <c:v>50-59y</c:v>
                </c:pt>
              </c:strCache>
            </c:strRef>
          </c:cat>
          <c:val>
            <c:numRef>
              <c:f>Sheet1!$B$7:$E$7</c:f>
              <c:numCache>
                <c:formatCode>0.00</c:formatCode>
                <c:ptCount val="4"/>
                <c:pt idx="0">
                  <c:v>1.0285712526925377</c:v>
                </c:pt>
                <c:pt idx="1">
                  <c:v>1.2377949932739225</c:v>
                </c:pt>
                <c:pt idx="2">
                  <c:v>1.2780673308886625</c:v>
                </c:pt>
                <c:pt idx="3">
                  <c:v>1.2835273648616936</c:v>
                </c:pt>
              </c:numCache>
            </c:numRef>
          </c:val>
          <c:smooth val="0"/>
          <c:extLst>
            <c:ext xmlns:c16="http://schemas.microsoft.com/office/drawing/2014/chart" uri="{C3380CC4-5D6E-409C-BE32-E72D297353CC}">
              <c16:uniqueId val="{00000005-2338-447A-BFB3-8B884DC94602}"/>
            </c:ext>
          </c:extLst>
        </c:ser>
        <c:ser>
          <c:idx val="6"/>
          <c:order val="6"/>
          <c:tx>
            <c:strRef>
              <c:f>Sheet1!$A$8</c:f>
              <c:strCache>
                <c:ptCount val="1"/>
                <c:pt idx="0">
                  <c:v>Finland</c:v>
                </c:pt>
              </c:strCache>
            </c:strRef>
          </c:tx>
          <c:marker>
            <c:symbol val="none"/>
          </c:marker>
          <c:cat>
            <c:strRef>
              <c:f>Sheet1!$B$1:$E$1</c:f>
              <c:strCache>
                <c:ptCount val="4"/>
                <c:pt idx="0">
                  <c:v>20-30y</c:v>
                </c:pt>
                <c:pt idx="1">
                  <c:v>30-39y</c:v>
                </c:pt>
                <c:pt idx="2">
                  <c:v>40-49y</c:v>
                </c:pt>
                <c:pt idx="3">
                  <c:v>50-59y</c:v>
                </c:pt>
              </c:strCache>
            </c:strRef>
          </c:cat>
          <c:val>
            <c:numRef>
              <c:f>Sheet1!$B$8:$E$8</c:f>
              <c:numCache>
                <c:formatCode>0.00</c:formatCode>
                <c:ptCount val="4"/>
                <c:pt idx="0">
                  <c:v>1.1565491513317814</c:v>
                </c:pt>
                <c:pt idx="1">
                  <c:v>1.2633993313340022</c:v>
                </c:pt>
                <c:pt idx="2">
                  <c:v>1.2866809693549301</c:v>
                </c:pt>
                <c:pt idx="3">
                  <c:v>1.2762319579218335</c:v>
                </c:pt>
              </c:numCache>
            </c:numRef>
          </c:val>
          <c:smooth val="0"/>
          <c:extLst>
            <c:ext xmlns:c16="http://schemas.microsoft.com/office/drawing/2014/chart" uri="{C3380CC4-5D6E-409C-BE32-E72D297353CC}">
              <c16:uniqueId val="{00000006-2338-447A-BFB3-8B884DC94602}"/>
            </c:ext>
          </c:extLst>
        </c:ser>
        <c:ser>
          <c:idx val="7"/>
          <c:order val="7"/>
          <c:tx>
            <c:strRef>
              <c:f>Sheet1!$A$9</c:f>
              <c:strCache>
                <c:ptCount val="1"/>
                <c:pt idx="0">
                  <c:v>France</c:v>
                </c:pt>
              </c:strCache>
            </c:strRef>
          </c:tx>
          <c:marker>
            <c:symbol val="none"/>
          </c:marker>
          <c:cat>
            <c:strRef>
              <c:f>Sheet1!$B$1:$E$1</c:f>
              <c:strCache>
                <c:ptCount val="4"/>
                <c:pt idx="0">
                  <c:v>20-30y</c:v>
                </c:pt>
                <c:pt idx="1">
                  <c:v>30-39y</c:v>
                </c:pt>
                <c:pt idx="2">
                  <c:v>40-49y</c:v>
                </c:pt>
                <c:pt idx="3">
                  <c:v>50-59y</c:v>
                </c:pt>
              </c:strCache>
            </c:strRef>
          </c:cat>
          <c:val>
            <c:numRef>
              <c:f>Sheet1!$B$9:$E$9</c:f>
              <c:numCache>
                <c:formatCode>0.00</c:formatCode>
                <c:ptCount val="4"/>
                <c:pt idx="0">
                  <c:v>1.0715138050950892</c:v>
                </c:pt>
                <c:pt idx="1">
                  <c:v>1.1928461151888416</c:v>
                </c:pt>
                <c:pt idx="2">
                  <c:v>1.2357808703275603</c:v>
                </c:pt>
                <c:pt idx="3">
                  <c:v>1.2593549273080344</c:v>
                </c:pt>
              </c:numCache>
            </c:numRef>
          </c:val>
          <c:smooth val="0"/>
          <c:extLst>
            <c:ext xmlns:c16="http://schemas.microsoft.com/office/drawing/2014/chart" uri="{C3380CC4-5D6E-409C-BE32-E72D297353CC}">
              <c16:uniqueId val="{00000007-2338-447A-BFB3-8B884DC94602}"/>
            </c:ext>
          </c:extLst>
        </c:ser>
        <c:ser>
          <c:idx val="8"/>
          <c:order val="8"/>
          <c:tx>
            <c:strRef>
              <c:f>Sheet1!$A$10</c:f>
              <c:strCache>
                <c:ptCount val="1"/>
                <c:pt idx="0">
                  <c:v>United Kingdom</c:v>
                </c:pt>
              </c:strCache>
            </c:strRef>
          </c:tx>
          <c:marker>
            <c:symbol val="none"/>
          </c:marker>
          <c:cat>
            <c:strRef>
              <c:f>Sheet1!$B$1:$E$1</c:f>
              <c:strCache>
                <c:ptCount val="4"/>
                <c:pt idx="0">
                  <c:v>20-30y</c:v>
                </c:pt>
                <c:pt idx="1">
                  <c:v>30-39y</c:v>
                </c:pt>
                <c:pt idx="2">
                  <c:v>40-49y</c:v>
                </c:pt>
                <c:pt idx="3">
                  <c:v>50-59y</c:v>
                </c:pt>
              </c:strCache>
            </c:strRef>
          </c:cat>
          <c:val>
            <c:numRef>
              <c:f>Sheet1!$B$10:$E$10</c:f>
              <c:numCache>
                <c:formatCode>0</c:formatCode>
                <c:ptCount val="4"/>
                <c:pt idx="0" formatCode="0.00">
                  <c:v>1.0588054866759067</c:v>
                </c:pt>
                <c:pt idx="1">
                  <c:v>1.2787536009528289</c:v>
                </c:pt>
                <c:pt idx="2" formatCode="0.00">
                  <c:v>1.2739267801005256</c:v>
                </c:pt>
                <c:pt idx="3" formatCode="0.00">
                  <c:v>1.2586372827240764</c:v>
                </c:pt>
              </c:numCache>
            </c:numRef>
          </c:val>
          <c:smooth val="0"/>
          <c:extLst>
            <c:ext xmlns:c16="http://schemas.microsoft.com/office/drawing/2014/chart" uri="{C3380CC4-5D6E-409C-BE32-E72D297353CC}">
              <c16:uniqueId val="{00000008-2338-447A-BFB3-8B884DC94602}"/>
            </c:ext>
          </c:extLst>
        </c:ser>
        <c:ser>
          <c:idx val="9"/>
          <c:order val="9"/>
          <c:tx>
            <c:strRef>
              <c:f>Sheet1!$A$11</c:f>
              <c:strCache>
                <c:ptCount val="1"/>
                <c:pt idx="0">
                  <c:v>Sweden</c:v>
                </c:pt>
              </c:strCache>
            </c:strRef>
          </c:tx>
          <c:marker>
            <c:symbol val="none"/>
          </c:marker>
          <c:cat>
            <c:strRef>
              <c:f>Sheet1!$B$1:$E$1</c:f>
              <c:strCache>
                <c:ptCount val="4"/>
                <c:pt idx="0">
                  <c:v>20-30y</c:v>
                </c:pt>
                <c:pt idx="1">
                  <c:v>30-39y</c:v>
                </c:pt>
                <c:pt idx="2">
                  <c:v>40-49y</c:v>
                </c:pt>
                <c:pt idx="3">
                  <c:v>50-59y</c:v>
                </c:pt>
              </c:strCache>
            </c:strRef>
          </c:cat>
          <c:val>
            <c:numRef>
              <c:f>Sheet1!$B$11:$E$11</c:f>
              <c:numCache>
                <c:formatCode>0.00</c:formatCode>
                <c:ptCount val="4"/>
                <c:pt idx="1">
                  <c:v>1.2221960463017199</c:v>
                </c:pt>
                <c:pt idx="2">
                  <c:v>1.2530955858490316</c:v>
                </c:pt>
                <c:pt idx="3">
                  <c:v>1.2437819160937951</c:v>
                </c:pt>
              </c:numCache>
            </c:numRef>
          </c:val>
          <c:smooth val="0"/>
          <c:extLst>
            <c:ext xmlns:c16="http://schemas.microsoft.com/office/drawing/2014/chart" uri="{C3380CC4-5D6E-409C-BE32-E72D297353CC}">
              <c16:uniqueId val="{00000009-2338-447A-BFB3-8B884DC94602}"/>
            </c:ext>
          </c:extLst>
        </c:ser>
        <c:ser>
          <c:idx val="10"/>
          <c:order val="10"/>
          <c:tx>
            <c:strRef>
              <c:f>Sheet1!$A$12</c:f>
              <c:strCache>
                <c:ptCount val="1"/>
                <c:pt idx="0">
                  <c:v>Italy</c:v>
                </c:pt>
              </c:strCache>
            </c:strRef>
          </c:tx>
          <c:marker>
            <c:symbol val="none"/>
          </c:marker>
          <c:cat>
            <c:strRef>
              <c:f>Sheet1!$B$1:$E$1</c:f>
              <c:strCache>
                <c:ptCount val="4"/>
                <c:pt idx="0">
                  <c:v>20-30y</c:v>
                </c:pt>
                <c:pt idx="1">
                  <c:v>30-39y</c:v>
                </c:pt>
                <c:pt idx="2">
                  <c:v>40-49y</c:v>
                </c:pt>
                <c:pt idx="3">
                  <c:v>50-59y</c:v>
                </c:pt>
              </c:strCache>
            </c:strRef>
          </c:cat>
          <c:val>
            <c:numRef>
              <c:f>Sheet1!$B$12:$E$12</c:f>
              <c:numCache>
                <c:formatCode>0.00</c:formatCode>
                <c:ptCount val="4"/>
                <c:pt idx="0">
                  <c:v>0.99431715266963672</c:v>
                </c:pt>
                <c:pt idx="1">
                  <c:v>1.1007150865730817</c:v>
                </c:pt>
                <c:pt idx="2">
                  <c:v>1.1714339009430084</c:v>
                </c:pt>
                <c:pt idx="3">
                  <c:v>1.2412973871099933</c:v>
                </c:pt>
              </c:numCache>
            </c:numRef>
          </c:val>
          <c:smooth val="0"/>
          <c:extLst>
            <c:ext xmlns:c16="http://schemas.microsoft.com/office/drawing/2014/chart" uri="{C3380CC4-5D6E-409C-BE32-E72D297353CC}">
              <c16:uniqueId val="{0000000A-2338-447A-BFB3-8B884DC94602}"/>
            </c:ext>
          </c:extLst>
        </c:ser>
        <c:ser>
          <c:idx val="11"/>
          <c:order val="11"/>
          <c:tx>
            <c:strRef>
              <c:f>Sheet1!$A$13</c:f>
              <c:strCache>
                <c:ptCount val="1"/>
                <c:pt idx="0">
                  <c:v>Austria</c:v>
                </c:pt>
              </c:strCache>
            </c:strRef>
          </c:tx>
          <c:marker>
            <c:symbol val="none"/>
          </c:marker>
          <c:cat>
            <c:strRef>
              <c:f>Sheet1!$B$1:$E$1</c:f>
              <c:strCache>
                <c:ptCount val="4"/>
                <c:pt idx="0">
                  <c:v>20-30y</c:v>
                </c:pt>
                <c:pt idx="1">
                  <c:v>30-39y</c:v>
                </c:pt>
                <c:pt idx="2">
                  <c:v>40-49y</c:v>
                </c:pt>
                <c:pt idx="3">
                  <c:v>50-59y</c:v>
                </c:pt>
              </c:strCache>
            </c:strRef>
          </c:cat>
          <c:val>
            <c:numRef>
              <c:f>Sheet1!$B$13:$E$13</c:f>
              <c:numCache>
                <c:formatCode>0.00</c:formatCode>
                <c:ptCount val="4"/>
                <c:pt idx="0">
                  <c:v>1.0232524596337116</c:v>
                </c:pt>
                <c:pt idx="1">
                  <c:v>1.1798389280231867</c:v>
                </c:pt>
                <c:pt idx="2" formatCode="0.0">
                  <c:v>1.2201080880400552</c:v>
                </c:pt>
                <c:pt idx="3">
                  <c:v>1.2387985627139169</c:v>
                </c:pt>
              </c:numCache>
            </c:numRef>
          </c:val>
          <c:smooth val="0"/>
          <c:extLst>
            <c:ext xmlns:c16="http://schemas.microsoft.com/office/drawing/2014/chart" uri="{C3380CC4-5D6E-409C-BE32-E72D297353CC}">
              <c16:uniqueId val="{0000000B-2338-447A-BFB3-8B884DC94602}"/>
            </c:ext>
          </c:extLst>
        </c:ser>
        <c:ser>
          <c:idx val="12"/>
          <c:order val="12"/>
          <c:tx>
            <c:strRef>
              <c:f>Sheet1!$A$14</c:f>
              <c:strCache>
                <c:ptCount val="1"/>
                <c:pt idx="0">
                  <c:v>Cyprus</c:v>
                </c:pt>
              </c:strCache>
            </c:strRef>
          </c:tx>
          <c:marker>
            <c:symbol val="none"/>
          </c:marker>
          <c:cat>
            <c:strRef>
              <c:f>Sheet1!$B$1:$E$1</c:f>
              <c:strCache>
                <c:ptCount val="4"/>
                <c:pt idx="0">
                  <c:v>20-30y</c:v>
                </c:pt>
                <c:pt idx="1">
                  <c:v>30-39y</c:v>
                </c:pt>
                <c:pt idx="2">
                  <c:v>40-49y</c:v>
                </c:pt>
                <c:pt idx="3">
                  <c:v>50-59y</c:v>
                </c:pt>
              </c:strCache>
            </c:strRef>
          </c:cat>
          <c:val>
            <c:numRef>
              <c:f>Sheet1!$B$14:$E$14</c:f>
              <c:numCache>
                <c:formatCode>0.00</c:formatCode>
                <c:ptCount val="4"/>
                <c:pt idx="0" formatCode="0.0">
                  <c:v>0.88649072517248184</c:v>
                </c:pt>
                <c:pt idx="1">
                  <c:v>1.0770043267933502</c:v>
                </c:pt>
                <c:pt idx="2">
                  <c:v>1.1383026981662814</c:v>
                </c:pt>
                <c:pt idx="3">
                  <c:v>1.1855421548543752</c:v>
                </c:pt>
              </c:numCache>
            </c:numRef>
          </c:val>
          <c:smooth val="0"/>
          <c:extLst>
            <c:ext xmlns:c16="http://schemas.microsoft.com/office/drawing/2014/chart" uri="{C3380CC4-5D6E-409C-BE32-E72D297353CC}">
              <c16:uniqueId val="{0000000C-2338-447A-BFB3-8B884DC94602}"/>
            </c:ext>
          </c:extLst>
        </c:ser>
        <c:ser>
          <c:idx val="13"/>
          <c:order val="13"/>
          <c:tx>
            <c:strRef>
              <c:f>Sheet1!$A$15</c:f>
              <c:strCache>
                <c:ptCount val="1"/>
                <c:pt idx="0">
                  <c:v>Greece</c:v>
                </c:pt>
              </c:strCache>
            </c:strRef>
          </c:tx>
          <c:marker>
            <c:symbol val="none"/>
          </c:marker>
          <c:cat>
            <c:strRef>
              <c:f>Sheet1!$B$1:$E$1</c:f>
              <c:strCache>
                <c:ptCount val="4"/>
                <c:pt idx="0">
                  <c:v>20-30y</c:v>
                </c:pt>
                <c:pt idx="1">
                  <c:v>30-39y</c:v>
                </c:pt>
                <c:pt idx="2">
                  <c:v>40-49y</c:v>
                </c:pt>
                <c:pt idx="3">
                  <c:v>50-59y</c:v>
                </c:pt>
              </c:strCache>
            </c:strRef>
          </c:cat>
          <c:val>
            <c:numRef>
              <c:f>Sheet1!$B$15:$E$15</c:f>
              <c:numCache>
                <c:formatCode>0.00</c:formatCode>
                <c:ptCount val="4"/>
                <c:pt idx="0">
                  <c:v>0.86213137931303718</c:v>
                </c:pt>
                <c:pt idx="1">
                  <c:v>0.9849771264154934</c:v>
                </c:pt>
                <c:pt idx="2">
                  <c:v>1.0788191830988487</c:v>
                </c:pt>
                <c:pt idx="3">
                  <c:v>1.1482940974347458</c:v>
                </c:pt>
              </c:numCache>
            </c:numRef>
          </c:val>
          <c:smooth val="0"/>
          <c:extLst>
            <c:ext xmlns:c16="http://schemas.microsoft.com/office/drawing/2014/chart" uri="{C3380CC4-5D6E-409C-BE32-E72D297353CC}">
              <c16:uniqueId val="{0000000D-2338-447A-BFB3-8B884DC94602}"/>
            </c:ext>
          </c:extLst>
        </c:ser>
        <c:ser>
          <c:idx val="14"/>
          <c:order val="14"/>
          <c:tx>
            <c:strRef>
              <c:f>Sheet1!$A$16</c:f>
              <c:strCache>
                <c:ptCount val="1"/>
                <c:pt idx="0">
                  <c:v>Spain</c:v>
                </c:pt>
              </c:strCache>
            </c:strRef>
          </c:tx>
          <c:marker>
            <c:symbol val="none"/>
          </c:marker>
          <c:cat>
            <c:strRef>
              <c:f>Sheet1!$B$1:$E$1</c:f>
              <c:strCache>
                <c:ptCount val="4"/>
                <c:pt idx="0">
                  <c:v>20-30y</c:v>
                </c:pt>
                <c:pt idx="1">
                  <c:v>30-39y</c:v>
                </c:pt>
                <c:pt idx="2">
                  <c:v>40-49y</c:v>
                </c:pt>
                <c:pt idx="3">
                  <c:v>50-59y</c:v>
                </c:pt>
              </c:strCache>
            </c:strRef>
          </c:cat>
          <c:val>
            <c:numRef>
              <c:f>Sheet1!$B$16:$E$16</c:f>
              <c:numCache>
                <c:formatCode>0.00</c:formatCode>
                <c:ptCount val="4"/>
                <c:pt idx="0">
                  <c:v>0.94349451590610256</c:v>
                </c:pt>
                <c:pt idx="1">
                  <c:v>1.0406023401140732</c:v>
                </c:pt>
                <c:pt idx="2" formatCode="0">
                  <c:v>1.0791812460476249</c:v>
                </c:pt>
                <c:pt idx="3" formatCode="0.0">
                  <c:v>1.1205739312058498</c:v>
                </c:pt>
              </c:numCache>
            </c:numRef>
          </c:val>
          <c:smooth val="0"/>
          <c:extLst>
            <c:ext xmlns:c16="http://schemas.microsoft.com/office/drawing/2014/chart" uri="{C3380CC4-5D6E-409C-BE32-E72D297353CC}">
              <c16:uniqueId val="{0000000E-2338-447A-BFB3-8B884DC94602}"/>
            </c:ext>
          </c:extLst>
        </c:ser>
        <c:ser>
          <c:idx val="15"/>
          <c:order val="15"/>
          <c:tx>
            <c:strRef>
              <c:f>Sheet1!$A$17</c:f>
              <c:strCache>
                <c:ptCount val="1"/>
                <c:pt idx="0">
                  <c:v>Slovenia</c:v>
                </c:pt>
              </c:strCache>
            </c:strRef>
          </c:tx>
          <c:marker>
            <c:symbol val="none"/>
          </c:marker>
          <c:cat>
            <c:strRef>
              <c:f>Sheet1!$B$1:$E$1</c:f>
              <c:strCache>
                <c:ptCount val="4"/>
                <c:pt idx="0">
                  <c:v>20-30y</c:v>
                </c:pt>
                <c:pt idx="1">
                  <c:v>30-39y</c:v>
                </c:pt>
                <c:pt idx="2">
                  <c:v>40-49y</c:v>
                </c:pt>
                <c:pt idx="3">
                  <c:v>50-59y</c:v>
                </c:pt>
              </c:strCache>
            </c:strRef>
          </c:cat>
          <c:val>
            <c:numRef>
              <c:f>Sheet1!$B$17:$E$17</c:f>
              <c:numCache>
                <c:formatCode>0.00</c:formatCode>
                <c:ptCount val="4"/>
                <c:pt idx="0">
                  <c:v>0.84633711212980522</c:v>
                </c:pt>
                <c:pt idx="1">
                  <c:v>0.95375969173322883</c:v>
                </c:pt>
                <c:pt idx="2">
                  <c:v>0.97358962342725697</c:v>
                </c:pt>
                <c:pt idx="3">
                  <c:v>0.9947569445876282</c:v>
                </c:pt>
              </c:numCache>
            </c:numRef>
          </c:val>
          <c:smooth val="0"/>
          <c:extLst>
            <c:ext xmlns:c16="http://schemas.microsoft.com/office/drawing/2014/chart" uri="{C3380CC4-5D6E-409C-BE32-E72D297353CC}">
              <c16:uniqueId val="{0000000F-2338-447A-BFB3-8B884DC94602}"/>
            </c:ext>
          </c:extLst>
        </c:ser>
        <c:ser>
          <c:idx val="16"/>
          <c:order val="16"/>
          <c:tx>
            <c:strRef>
              <c:f>Sheet1!$A$18</c:f>
              <c:strCache>
                <c:ptCount val="1"/>
                <c:pt idx="0">
                  <c:v>Portugal</c:v>
                </c:pt>
              </c:strCache>
            </c:strRef>
          </c:tx>
          <c:marker>
            <c:symbol val="none"/>
          </c:marker>
          <c:cat>
            <c:strRef>
              <c:f>Sheet1!$B$1:$E$1</c:f>
              <c:strCache>
                <c:ptCount val="4"/>
                <c:pt idx="0">
                  <c:v>20-30y</c:v>
                </c:pt>
                <c:pt idx="1">
                  <c:v>30-39y</c:v>
                </c:pt>
                <c:pt idx="2">
                  <c:v>40-49y</c:v>
                </c:pt>
                <c:pt idx="3">
                  <c:v>50-59y</c:v>
                </c:pt>
              </c:strCache>
            </c:strRef>
          </c:cat>
          <c:val>
            <c:numRef>
              <c:f>Sheet1!$B$18:$E$18</c:f>
              <c:numCache>
                <c:formatCode>0.00</c:formatCode>
                <c:ptCount val="4"/>
                <c:pt idx="0">
                  <c:v>0.71264970162721142</c:v>
                </c:pt>
                <c:pt idx="1">
                  <c:v>0.85973856619714695</c:v>
                </c:pt>
                <c:pt idx="2">
                  <c:v>0.9329808219231982</c:v>
                </c:pt>
                <c:pt idx="3" formatCode="0.0">
                  <c:v>0.99122607569249488</c:v>
                </c:pt>
              </c:numCache>
            </c:numRef>
          </c:val>
          <c:smooth val="0"/>
          <c:extLst>
            <c:ext xmlns:c16="http://schemas.microsoft.com/office/drawing/2014/chart" uri="{C3380CC4-5D6E-409C-BE32-E72D297353CC}">
              <c16:uniqueId val="{00000010-2338-447A-BFB3-8B884DC94602}"/>
            </c:ext>
          </c:extLst>
        </c:ser>
        <c:ser>
          <c:idx val="17"/>
          <c:order val="17"/>
          <c:tx>
            <c:strRef>
              <c:f>Sheet1!$A$19</c:f>
              <c:strCache>
                <c:ptCount val="1"/>
                <c:pt idx="0">
                  <c:v>Malta</c:v>
                </c:pt>
              </c:strCache>
            </c:strRef>
          </c:tx>
          <c:marker>
            <c:symbol val="none"/>
          </c:marker>
          <c:cat>
            <c:strRef>
              <c:f>Sheet1!$B$1:$E$1</c:f>
              <c:strCache>
                <c:ptCount val="4"/>
                <c:pt idx="0">
                  <c:v>20-30y</c:v>
                </c:pt>
                <c:pt idx="1">
                  <c:v>30-39y</c:v>
                </c:pt>
                <c:pt idx="2">
                  <c:v>40-49y</c:v>
                </c:pt>
                <c:pt idx="3">
                  <c:v>50-59y</c:v>
                </c:pt>
              </c:strCache>
            </c:strRef>
          </c:cat>
          <c:val>
            <c:numRef>
              <c:f>Sheet1!$B$19:$E$19</c:f>
              <c:numCache>
                <c:formatCode>0.0</c:formatCode>
                <c:ptCount val="4"/>
                <c:pt idx="0" formatCode="0.00">
                  <c:v>0.85612444424230028</c:v>
                </c:pt>
                <c:pt idx="1">
                  <c:v>0.96848294855393513</c:v>
                </c:pt>
                <c:pt idx="2" formatCode="0">
                  <c:v>0.95424250943932487</c:v>
                </c:pt>
                <c:pt idx="3" formatCode="0.00">
                  <c:v>0.93701610746481423</c:v>
                </c:pt>
              </c:numCache>
            </c:numRef>
          </c:val>
          <c:smooth val="0"/>
          <c:extLst>
            <c:ext xmlns:c16="http://schemas.microsoft.com/office/drawing/2014/chart" uri="{C3380CC4-5D6E-409C-BE32-E72D297353CC}">
              <c16:uniqueId val="{00000011-2338-447A-BFB3-8B884DC94602}"/>
            </c:ext>
          </c:extLst>
        </c:ser>
        <c:ser>
          <c:idx val="18"/>
          <c:order val="18"/>
          <c:tx>
            <c:strRef>
              <c:f>Sheet1!$A$20</c:f>
              <c:strCache>
                <c:ptCount val="1"/>
                <c:pt idx="0">
                  <c:v>Croatia</c:v>
                </c:pt>
              </c:strCache>
            </c:strRef>
          </c:tx>
          <c:marker>
            <c:symbol val="none"/>
          </c:marker>
          <c:cat>
            <c:strRef>
              <c:f>Sheet1!$B$1:$E$1</c:f>
              <c:strCache>
                <c:ptCount val="4"/>
                <c:pt idx="0">
                  <c:v>20-30y</c:v>
                </c:pt>
                <c:pt idx="1">
                  <c:v>30-39y</c:v>
                </c:pt>
                <c:pt idx="2">
                  <c:v>40-49y</c:v>
                </c:pt>
                <c:pt idx="3">
                  <c:v>50-59y</c:v>
                </c:pt>
              </c:strCache>
            </c:strRef>
          </c:cat>
          <c:val>
            <c:numRef>
              <c:f>Sheet1!$B$20:$E$20</c:f>
              <c:numCache>
                <c:formatCode>0.00</c:formatCode>
                <c:ptCount val="4"/>
                <c:pt idx="0" formatCode="0.0">
                  <c:v>0.71600334363479923</c:v>
                </c:pt>
                <c:pt idx="1">
                  <c:v>0.80550085815840011</c:v>
                </c:pt>
                <c:pt idx="2">
                  <c:v>0.80550085815840011</c:v>
                </c:pt>
                <c:pt idx="3">
                  <c:v>0.8208579894396999</c:v>
                </c:pt>
              </c:numCache>
            </c:numRef>
          </c:val>
          <c:smooth val="0"/>
          <c:extLst>
            <c:ext xmlns:c16="http://schemas.microsoft.com/office/drawing/2014/chart" uri="{C3380CC4-5D6E-409C-BE32-E72D297353CC}">
              <c16:uniqueId val="{00000012-2338-447A-BFB3-8B884DC94602}"/>
            </c:ext>
          </c:extLst>
        </c:ser>
        <c:ser>
          <c:idx val="19"/>
          <c:order val="19"/>
          <c:tx>
            <c:strRef>
              <c:f>Sheet1!$A$21</c:f>
              <c:strCache>
                <c:ptCount val="1"/>
                <c:pt idx="0">
                  <c:v>Czech Republic</c:v>
                </c:pt>
              </c:strCache>
            </c:strRef>
          </c:tx>
          <c:marker>
            <c:symbol val="none"/>
          </c:marker>
          <c:cat>
            <c:strRef>
              <c:f>Sheet1!$B$1:$E$1</c:f>
              <c:strCache>
                <c:ptCount val="4"/>
                <c:pt idx="0">
                  <c:v>20-30y</c:v>
                </c:pt>
                <c:pt idx="1">
                  <c:v>30-39y</c:v>
                </c:pt>
                <c:pt idx="2">
                  <c:v>40-49y</c:v>
                </c:pt>
                <c:pt idx="3">
                  <c:v>50-59y</c:v>
                </c:pt>
              </c:strCache>
            </c:strRef>
          </c:cat>
          <c:val>
            <c:numRef>
              <c:f>Sheet1!$B$21:$E$21</c:f>
              <c:numCache>
                <c:formatCode>0.00</c:formatCode>
                <c:ptCount val="4"/>
                <c:pt idx="0">
                  <c:v>0.64542226934909186</c:v>
                </c:pt>
                <c:pt idx="1">
                  <c:v>0.75204844781943858</c:v>
                </c:pt>
                <c:pt idx="2">
                  <c:v>0.74115159885178505</c:v>
                </c:pt>
                <c:pt idx="3">
                  <c:v>0.71349054309394255</c:v>
                </c:pt>
              </c:numCache>
            </c:numRef>
          </c:val>
          <c:smooth val="0"/>
          <c:extLst>
            <c:ext xmlns:c16="http://schemas.microsoft.com/office/drawing/2014/chart" uri="{C3380CC4-5D6E-409C-BE32-E72D297353CC}">
              <c16:uniqueId val="{00000013-2338-447A-BFB3-8B884DC94602}"/>
            </c:ext>
          </c:extLst>
        </c:ser>
        <c:ser>
          <c:idx val="20"/>
          <c:order val="20"/>
          <c:tx>
            <c:strRef>
              <c:f>Sheet1!$A$22</c:f>
              <c:strCache>
                <c:ptCount val="1"/>
                <c:pt idx="0">
                  <c:v>Poland</c:v>
                </c:pt>
              </c:strCache>
            </c:strRef>
          </c:tx>
          <c:marker>
            <c:symbol val="none"/>
          </c:marker>
          <c:cat>
            <c:strRef>
              <c:f>Sheet1!$B$1:$E$1</c:f>
              <c:strCache>
                <c:ptCount val="4"/>
                <c:pt idx="0">
                  <c:v>20-30y</c:v>
                </c:pt>
                <c:pt idx="1">
                  <c:v>30-39y</c:v>
                </c:pt>
                <c:pt idx="2">
                  <c:v>40-49y</c:v>
                </c:pt>
                <c:pt idx="3">
                  <c:v>50-59y</c:v>
                </c:pt>
              </c:strCache>
            </c:strRef>
          </c:cat>
          <c:val>
            <c:numRef>
              <c:f>Sheet1!$B$22:$E$22</c:f>
              <c:numCache>
                <c:formatCode>0.00</c:formatCode>
                <c:ptCount val="4"/>
                <c:pt idx="0">
                  <c:v>0.59879050676311507</c:v>
                </c:pt>
                <c:pt idx="1">
                  <c:v>0.73719264270473728</c:v>
                </c:pt>
                <c:pt idx="2">
                  <c:v>0.74429298312267622</c:v>
                </c:pt>
                <c:pt idx="3">
                  <c:v>0.70415051683979912</c:v>
                </c:pt>
              </c:numCache>
            </c:numRef>
          </c:val>
          <c:smooth val="0"/>
          <c:extLst>
            <c:ext xmlns:c16="http://schemas.microsoft.com/office/drawing/2014/chart" uri="{C3380CC4-5D6E-409C-BE32-E72D297353CC}">
              <c16:uniqueId val="{00000014-2338-447A-BFB3-8B884DC94602}"/>
            </c:ext>
          </c:extLst>
        </c:ser>
        <c:ser>
          <c:idx val="21"/>
          <c:order val="21"/>
          <c:tx>
            <c:strRef>
              <c:f>Sheet1!$A$23</c:f>
              <c:strCache>
                <c:ptCount val="1"/>
                <c:pt idx="0">
                  <c:v>Slovakia</c:v>
                </c:pt>
              </c:strCache>
            </c:strRef>
          </c:tx>
          <c:marker>
            <c:symbol val="none"/>
          </c:marker>
          <c:cat>
            <c:strRef>
              <c:f>Sheet1!$B$1:$E$1</c:f>
              <c:strCache>
                <c:ptCount val="4"/>
                <c:pt idx="0">
                  <c:v>20-30y</c:v>
                </c:pt>
                <c:pt idx="1">
                  <c:v>30-39y</c:v>
                </c:pt>
                <c:pt idx="2">
                  <c:v>40-49y</c:v>
                </c:pt>
                <c:pt idx="3">
                  <c:v>50-59y</c:v>
                </c:pt>
              </c:strCache>
            </c:strRef>
          </c:cat>
          <c:val>
            <c:numRef>
              <c:f>Sheet1!$B$23:$E$23</c:f>
              <c:numCache>
                <c:formatCode>0.00</c:formatCode>
                <c:ptCount val="4"/>
                <c:pt idx="0">
                  <c:v>0.62117628177503514</c:v>
                </c:pt>
                <c:pt idx="1">
                  <c:v>0.71011736511181622</c:v>
                </c:pt>
                <c:pt idx="2" formatCode="0.0">
                  <c:v>0.68124123737558717</c:v>
                </c:pt>
                <c:pt idx="3">
                  <c:v>0.6637009253896482</c:v>
                </c:pt>
              </c:numCache>
            </c:numRef>
          </c:val>
          <c:smooth val="0"/>
          <c:extLst>
            <c:ext xmlns:c16="http://schemas.microsoft.com/office/drawing/2014/chart" uri="{C3380CC4-5D6E-409C-BE32-E72D297353CC}">
              <c16:uniqueId val="{00000015-2338-447A-BFB3-8B884DC94602}"/>
            </c:ext>
          </c:extLst>
        </c:ser>
        <c:ser>
          <c:idx val="22"/>
          <c:order val="22"/>
          <c:tx>
            <c:strRef>
              <c:f>Sheet1!$A$24</c:f>
              <c:strCache>
                <c:ptCount val="1"/>
                <c:pt idx="0">
                  <c:v>Estonia</c:v>
                </c:pt>
              </c:strCache>
            </c:strRef>
          </c:tx>
          <c:marker>
            <c:symbol val="none"/>
          </c:marker>
          <c:cat>
            <c:strRef>
              <c:f>Sheet1!$B$1:$E$1</c:f>
              <c:strCache>
                <c:ptCount val="4"/>
                <c:pt idx="0">
                  <c:v>20-30y</c:v>
                </c:pt>
                <c:pt idx="1">
                  <c:v>30-39y</c:v>
                </c:pt>
                <c:pt idx="2">
                  <c:v>40-49y</c:v>
                </c:pt>
                <c:pt idx="3">
                  <c:v>50-59y</c:v>
                </c:pt>
              </c:strCache>
            </c:strRef>
          </c:cat>
          <c:val>
            <c:numRef>
              <c:f>Sheet1!$B$24:$E$24</c:f>
              <c:numCache>
                <c:formatCode>0.00</c:formatCode>
                <c:ptCount val="4"/>
                <c:pt idx="0">
                  <c:v>0.65801139665711239</c:v>
                </c:pt>
                <c:pt idx="1">
                  <c:v>0.75204844781943858</c:v>
                </c:pt>
                <c:pt idx="2">
                  <c:v>0.70671778233675875</c:v>
                </c:pt>
                <c:pt idx="3">
                  <c:v>0.64542226934909186</c:v>
                </c:pt>
              </c:numCache>
            </c:numRef>
          </c:val>
          <c:smooth val="0"/>
          <c:extLst>
            <c:ext xmlns:c16="http://schemas.microsoft.com/office/drawing/2014/chart" uri="{C3380CC4-5D6E-409C-BE32-E72D297353CC}">
              <c16:uniqueId val="{00000016-2338-447A-BFB3-8B884DC94602}"/>
            </c:ext>
          </c:extLst>
        </c:ser>
        <c:ser>
          <c:idx val="23"/>
          <c:order val="23"/>
          <c:tx>
            <c:strRef>
              <c:f>Sheet1!$A$25</c:f>
              <c:strCache>
                <c:ptCount val="1"/>
                <c:pt idx="0">
                  <c:v>Hungary</c:v>
                </c:pt>
              </c:strCache>
            </c:strRef>
          </c:tx>
          <c:marker>
            <c:symbol val="none"/>
          </c:marker>
          <c:cat>
            <c:strRef>
              <c:f>Sheet1!$B$1:$E$1</c:f>
              <c:strCache>
                <c:ptCount val="4"/>
                <c:pt idx="0">
                  <c:v>20-30y</c:v>
                </c:pt>
                <c:pt idx="1">
                  <c:v>30-39y</c:v>
                </c:pt>
                <c:pt idx="2">
                  <c:v>40-49y</c:v>
                </c:pt>
                <c:pt idx="3">
                  <c:v>50-59y</c:v>
                </c:pt>
              </c:strCache>
            </c:strRef>
          </c:cat>
          <c:val>
            <c:numRef>
              <c:f>Sheet1!$B$25:$E$25</c:f>
              <c:numCache>
                <c:formatCode>0.00</c:formatCode>
                <c:ptCount val="4"/>
                <c:pt idx="0">
                  <c:v>0.58206336291170868</c:v>
                </c:pt>
                <c:pt idx="1">
                  <c:v>0.67669360962486658</c:v>
                </c:pt>
                <c:pt idx="2">
                  <c:v>0.65705585285710388</c:v>
                </c:pt>
                <c:pt idx="3">
                  <c:v>0.6444385894678385</c:v>
                </c:pt>
              </c:numCache>
            </c:numRef>
          </c:val>
          <c:smooth val="0"/>
          <c:extLst>
            <c:ext xmlns:c16="http://schemas.microsoft.com/office/drawing/2014/chart" uri="{C3380CC4-5D6E-409C-BE32-E72D297353CC}">
              <c16:uniqueId val="{00000017-2338-447A-BFB3-8B884DC94602}"/>
            </c:ext>
          </c:extLst>
        </c:ser>
        <c:ser>
          <c:idx val="24"/>
          <c:order val="24"/>
          <c:tx>
            <c:strRef>
              <c:f>Sheet1!$A$26</c:f>
              <c:strCache>
                <c:ptCount val="1"/>
                <c:pt idx="0">
                  <c:v>Latvia</c:v>
                </c:pt>
              </c:strCache>
            </c:strRef>
          </c:tx>
          <c:marker>
            <c:symbol val="none"/>
          </c:marker>
          <c:cat>
            <c:strRef>
              <c:f>Sheet1!$B$1:$E$1</c:f>
              <c:strCache>
                <c:ptCount val="4"/>
                <c:pt idx="0">
                  <c:v>20-30y</c:v>
                </c:pt>
                <c:pt idx="1">
                  <c:v>30-39y</c:v>
                </c:pt>
                <c:pt idx="2">
                  <c:v>40-49y</c:v>
                </c:pt>
                <c:pt idx="3">
                  <c:v>50-59y</c:v>
                </c:pt>
              </c:strCache>
            </c:strRef>
          </c:cat>
          <c:val>
            <c:numRef>
              <c:f>Sheet1!$B$26:$E$26</c:f>
              <c:numCache>
                <c:formatCode>0.00</c:formatCode>
                <c:ptCount val="4"/>
                <c:pt idx="0">
                  <c:v>0.55990662503611255</c:v>
                </c:pt>
                <c:pt idx="1">
                  <c:v>0.63245729218472424</c:v>
                </c:pt>
                <c:pt idx="2">
                  <c:v>0.57287160220048017</c:v>
                </c:pt>
                <c:pt idx="3">
                  <c:v>0.54654266347813107</c:v>
                </c:pt>
              </c:numCache>
            </c:numRef>
          </c:val>
          <c:smooth val="0"/>
          <c:extLst>
            <c:ext xmlns:c16="http://schemas.microsoft.com/office/drawing/2014/chart" uri="{C3380CC4-5D6E-409C-BE32-E72D297353CC}">
              <c16:uniqueId val="{00000018-2338-447A-BFB3-8B884DC94602}"/>
            </c:ext>
          </c:extLst>
        </c:ser>
        <c:ser>
          <c:idx val="25"/>
          <c:order val="25"/>
          <c:tx>
            <c:strRef>
              <c:f>Sheet1!$A$27</c:f>
              <c:strCache>
                <c:ptCount val="1"/>
                <c:pt idx="0">
                  <c:v>Lithuania</c:v>
                </c:pt>
              </c:strCache>
            </c:strRef>
          </c:tx>
          <c:marker>
            <c:symbol val="none"/>
          </c:marker>
          <c:cat>
            <c:strRef>
              <c:f>Sheet1!$B$1:$E$1</c:f>
              <c:strCache>
                <c:ptCount val="4"/>
                <c:pt idx="0">
                  <c:v>20-30y</c:v>
                </c:pt>
                <c:pt idx="1">
                  <c:v>30-39y</c:v>
                </c:pt>
                <c:pt idx="2">
                  <c:v>40-49y</c:v>
                </c:pt>
                <c:pt idx="3">
                  <c:v>50-59y</c:v>
                </c:pt>
              </c:strCache>
            </c:strRef>
          </c:cat>
          <c:val>
            <c:numRef>
              <c:f>Sheet1!$B$27:$E$27</c:f>
              <c:numCache>
                <c:formatCode>0.00</c:formatCode>
                <c:ptCount val="4"/>
                <c:pt idx="0">
                  <c:v>0.51454775266028607</c:v>
                </c:pt>
                <c:pt idx="1">
                  <c:v>0.55990662503611255</c:v>
                </c:pt>
                <c:pt idx="2" formatCode="0.0">
                  <c:v>0.53147891704225514</c:v>
                </c:pt>
                <c:pt idx="3">
                  <c:v>0.52891670027765469</c:v>
                </c:pt>
              </c:numCache>
            </c:numRef>
          </c:val>
          <c:smooth val="0"/>
          <c:extLst>
            <c:ext xmlns:c16="http://schemas.microsoft.com/office/drawing/2014/chart" uri="{C3380CC4-5D6E-409C-BE32-E72D297353CC}">
              <c16:uniqueId val="{00000019-2338-447A-BFB3-8B884DC94602}"/>
            </c:ext>
          </c:extLst>
        </c:ser>
        <c:ser>
          <c:idx val="26"/>
          <c:order val="26"/>
          <c:tx>
            <c:strRef>
              <c:f>Sheet1!$A$28</c:f>
              <c:strCache>
                <c:ptCount val="1"/>
                <c:pt idx="0">
                  <c:v>Romania</c:v>
                </c:pt>
              </c:strCache>
            </c:strRef>
          </c:tx>
          <c:marker>
            <c:symbol val="none"/>
          </c:marker>
          <c:cat>
            <c:strRef>
              <c:f>Sheet1!$B$1:$E$1</c:f>
              <c:strCache>
                <c:ptCount val="4"/>
                <c:pt idx="0">
                  <c:v>20-30y</c:v>
                </c:pt>
                <c:pt idx="1">
                  <c:v>30-39y</c:v>
                </c:pt>
                <c:pt idx="2">
                  <c:v>40-49y</c:v>
                </c:pt>
                <c:pt idx="3">
                  <c:v>50-59y</c:v>
                </c:pt>
              </c:strCache>
            </c:strRef>
          </c:cat>
          <c:val>
            <c:numRef>
              <c:f>Sheet1!$B$28:$E$28</c:f>
              <c:numCache>
                <c:formatCode>0.00</c:formatCode>
                <c:ptCount val="4"/>
                <c:pt idx="0" formatCode="0.0">
                  <c:v>0.36172783601759284</c:v>
                </c:pt>
                <c:pt idx="1">
                  <c:v>0.42813479402878885</c:v>
                </c:pt>
                <c:pt idx="2">
                  <c:v>0.42813479402878885</c:v>
                </c:pt>
                <c:pt idx="3">
                  <c:v>0.45788189673399232</c:v>
                </c:pt>
              </c:numCache>
            </c:numRef>
          </c:val>
          <c:smooth val="0"/>
          <c:extLst>
            <c:ext xmlns:c16="http://schemas.microsoft.com/office/drawing/2014/chart" uri="{C3380CC4-5D6E-409C-BE32-E72D297353CC}">
              <c16:uniqueId val="{0000001A-2338-447A-BFB3-8B884DC94602}"/>
            </c:ext>
          </c:extLst>
        </c:ser>
        <c:ser>
          <c:idx val="27"/>
          <c:order val="27"/>
          <c:tx>
            <c:strRef>
              <c:f>Sheet1!$A$29</c:f>
              <c:strCache>
                <c:ptCount val="1"/>
                <c:pt idx="0">
                  <c:v>Bulgaria</c:v>
                </c:pt>
              </c:strCache>
            </c:strRef>
          </c:tx>
          <c:marker>
            <c:symbol val="none"/>
          </c:marker>
          <c:cat>
            <c:strRef>
              <c:f>Sheet1!$B$1:$E$1</c:f>
              <c:strCache>
                <c:ptCount val="4"/>
                <c:pt idx="0">
                  <c:v>20-30y</c:v>
                </c:pt>
                <c:pt idx="1">
                  <c:v>30-39y</c:v>
                </c:pt>
                <c:pt idx="2">
                  <c:v>40-49y</c:v>
                </c:pt>
                <c:pt idx="3">
                  <c:v>50-59y</c:v>
                </c:pt>
              </c:strCache>
            </c:strRef>
          </c:cat>
          <c:val>
            <c:numRef>
              <c:f>Sheet1!$B$29:$E$29</c:f>
              <c:numCache>
                <c:formatCode>0.00</c:formatCode>
                <c:ptCount val="4"/>
                <c:pt idx="0">
                  <c:v>0.26245108973042947</c:v>
                </c:pt>
                <c:pt idx="1">
                  <c:v>0.33645973384852951</c:v>
                </c:pt>
                <c:pt idx="2">
                  <c:v>0.32428245529769262</c:v>
                </c:pt>
                <c:pt idx="3">
                  <c:v>0.30535136944662378</c:v>
                </c:pt>
              </c:numCache>
            </c:numRef>
          </c:val>
          <c:smooth val="0"/>
          <c:extLst>
            <c:ext xmlns:c16="http://schemas.microsoft.com/office/drawing/2014/chart" uri="{C3380CC4-5D6E-409C-BE32-E72D297353CC}">
              <c16:uniqueId val="{0000001B-2338-447A-BFB3-8B884DC94602}"/>
            </c:ext>
          </c:extLst>
        </c:ser>
        <c:dLbls>
          <c:showLegendKey val="0"/>
          <c:showVal val="0"/>
          <c:showCatName val="0"/>
          <c:showSerName val="0"/>
          <c:showPercent val="0"/>
          <c:showBubbleSize val="0"/>
        </c:dLbls>
        <c:smooth val="0"/>
        <c:axId val="87989632"/>
        <c:axId val="88003712"/>
      </c:lineChart>
      <c:catAx>
        <c:axId val="87989632"/>
        <c:scaling>
          <c:orientation val="minMax"/>
        </c:scaling>
        <c:delete val="0"/>
        <c:axPos val="b"/>
        <c:numFmt formatCode="General" sourceLinked="0"/>
        <c:majorTickMark val="out"/>
        <c:minorTickMark val="none"/>
        <c:tickLblPos val="nextTo"/>
        <c:txPr>
          <a:bodyPr/>
          <a:lstStyle/>
          <a:p>
            <a:pPr>
              <a:defRPr sz="1200"/>
            </a:pPr>
            <a:endParaRPr lang="cs-CZ"/>
          </a:p>
        </c:txPr>
        <c:crossAx val="88003712"/>
        <c:crosses val="autoZero"/>
        <c:auto val="1"/>
        <c:lblAlgn val="ctr"/>
        <c:lblOffset val="100"/>
        <c:noMultiLvlLbl val="0"/>
      </c:catAx>
      <c:valAx>
        <c:axId val="88003712"/>
        <c:scaling>
          <c:orientation val="minMax"/>
          <c:min val="0.2"/>
        </c:scaling>
        <c:delete val="0"/>
        <c:axPos val="l"/>
        <c:majorGridlines/>
        <c:numFmt formatCode="0.0" sourceLinked="0"/>
        <c:majorTickMark val="out"/>
        <c:minorTickMark val="none"/>
        <c:tickLblPos val="nextTo"/>
        <c:txPr>
          <a:bodyPr/>
          <a:lstStyle/>
          <a:p>
            <a:pPr>
              <a:defRPr sz="1400"/>
            </a:pPr>
            <a:endParaRPr lang="cs-CZ"/>
          </a:p>
        </c:txPr>
        <c:crossAx val="87989632"/>
        <c:crosses val="autoZero"/>
        <c:crossBetween val="between"/>
      </c:valAx>
    </c:plotArea>
    <c:legend>
      <c:legendPos val="r"/>
      <c:layout>
        <c:manualLayout>
          <c:xMode val="edge"/>
          <c:yMode val="edge"/>
          <c:x val="0.74466120766548138"/>
          <c:y val="3.0393565262173555E-2"/>
          <c:w val="0.24144997792447132"/>
          <c:h val="0.88757753172419718"/>
        </c:manualLayout>
      </c:layout>
      <c:overlay val="0"/>
      <c:txPr>
        <a:bodyPr/>
        <a:lstStyle/>
        <a:p>
          <a:pPr>
            <a:defRPr sz="1400"/>
          </a:pPr>
          <a:endParaRPr lang="cs-CZ"/>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[earn_ses10_18.xls]Data!$K$14</c:f>
              <c:strCache>
                <c:ptCount val="1"/>
                <c:pt idx="0">
                  <c:v>DK</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[earn_ses10_18.xls]Data!$L$14:$P$14</c:f>
              <c:numCache>
                <c:formatCode>0.00</c:formatCode>
                <c:ptCount val="5"/>
                <c:pt idx="0">
                  <c:v>1.3953263930693509</c:v>
                </c:pt>
                <c:pt idx="1">
                  <c:v>1.4412236742426126</c:v>
                </c:pt>
                <c:pt idx="2">
                  <c:v>1.4537768596904421</c:v>
                </c:pt>
                <c:pt idx="3">
                  <c:v>1.379305517750582</c:v>
                </c:pt>
                <c:pt idx="4">
                  <c:v>1.6261349786353887</c:v>
                </c:pt>
              </c:numCache>
            </c:numRef>
          </c:val>
          <c:smooth val="0"/>
          <c:extLst>
            <c:ext xmlns:c16="http://schemas.microsoft.com/office/drawing/2014/chart" uri="{C3380CC4-5D6E-409C-BE32-E72D297353CC}">
              <c16:uniqueId val="{00000000-C6C0-4664-9BB2-C78C8DED85B1}"/>
            </c:ext>
          </c:extLst>
        </c:ser>
        <c:ser>
          <c:idx val="1"/>
          <c:order val="1"/>
          <c:tx>
            <c:strRef>
              <c:f>[earn_ses10_18.xls]Data!$K$15</c:f>
              <c:strCache>
                <c:ptCount val="1"/>
                <c:pt idx="0">
                  <c:v>LU</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[earn_ses10_18.xls]Data!$L$15:$P$15</c:f>
              <c:numCache>
                <c:formatCode>0.00</c:formatCode>
                <c:ptCount val="5"/>
                <c:pt idx="0">
                  <c:v>1.2920344359947364</c:v>
                </c:pt>
                <c:pt idx="1">
                  <c:v>1.2771506139637967</c:v>
                </c:pt>
                <c:pt idx="2">
                  <c:v>1.2581581933407944</c:v>
                </c:pt>
                <c:pt idx="3">
                  <c:v>1.2977605110991339</c:v>
                </c:pt>
                <c:pt idx="4">
                  <c:v>1.436162647040756</c:v>
                </c:pt>
              </c:numCache>
            </c:numRef>
          </c:val>
          <c:smooth val="0"/>
          <c:extLst>
            <c:ext xmlns:c16="http://schemas.microsoft.com/office/drawing/2014/chart" uri="{C3380CC4-5D6E-409C-BE32-E72D297353CC}">
              <c16:uniqueId val="{00000001-C6C0-4664-9BB2-C78C8DED85B1}"/>
            </c:ext>
          </c:extLst>
        </c:ser>
        <c:ser>
          <c:idx val="2"/>
          <c:order val="2"/>
          <c:tx>
            <c:strRef>
              <c:f>[earn_ses10_18.xls]Data!$K$16</c:f>
              <c:strCache>
                <c:ptCount val="1"/>
                <c:pt idx="0">
                  <c:v>FI</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[earn_ses10_18.xls]Data!$L$16:$P$16</c:f>
              <c:numCache>
                <c:formatCode>0.00</c:formatCode>
                <c:ptCount val="5"/>
                <c:pt idx="0">
                  <c:v>1.2543063323312855</c:v>
                </c:pt>
                <c:pt idx="1">
                  <c:v>1.3203540328176719</c:v>
                </c:pt>
                <c:pt idx="2">
                  <c:v>1.2586372827240764</c:v>
                </c:pt>
                <c:pt idx="3">
                  <c:v>1.308777773664721</c:v>
                </c:pt>
                <c:pt idx="4">
                  <c:v>1.3079237036118816</c:v>
                </c:pt>
              </c:numCache>
            </c:numRef>
          </c:val>
          <c:smooth val="0"/>
          <c:extLst>
            <c:ext xmlns:c16="http://schemas.microsoft.com/office/drawing/2014/chart" uri="{C3380CC4-5D6E-409C-BE32-E72D297353CC}">
              <c16:uniqueId val="{00000002-C6C0-4664-9BB2-C78C8DED85B1}"/>
            </c:ext>
          </c:extLst>
        </c:ser>
        <c:ser>
          <c:idx val="3"/>
          <c:order val="3"/>
          <c:tx>
            <c:strRef>
              <c:f>[earn_ses10_18.xls]Data!$K$17</c:f>
              <c:strCache>
                <c:ptCount val="1"/>
                <c:pt idx="0">
                  <c:v>NL</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[earn_ses10_18.xls]Data!$L$17:$P$17</c:f>
              <c:numCache>
                <c:formatCode>0.00</c:formatCode>
                <c:ptCount val="5"/>
                <c:pt idx="0">
                  <c:v>1.2216749970707688</c:v>
                </c:pt>
                <c:pt idx="1">
                  <c:v>1.2617385473525378</c:v>
                </c:pt>
                <c:pt idx="2">
                  <c:v>1.2648178230095364</c:v>
                </c:pt>
                <c:pt idx="3">
                  <c:v>1.4432629874586951</c:v>
                </c:pt>
                <c:pt idx="4">
                  <c:v>1.2278867046136734</c:v>
                </c:pt>
              </c:numCache>
            </c:numRef>
          </c:val>
          <c:smooth val="0"/>
          <c:extLst>
            <c:ext xmlns:c16="http://schemas.microsoft.com/office/drawing/2014/chart" uri="{C3380CC4-5D6E-409C-BE32-E72D297353CC}">
              <c16:uniqueId val="{00000003-C6C0-4664-9BB2-C78C8DED85B1}"/>
            </c:ext>
          </c:extLst>
        </c:ser>
        <c:ser>
          <c:idx val="4"/>
          <c:order val="4"/>
          <c:tx>
            <c:strRef>
              <c:f>[earn_ses10_18.xls]Data!$K$18</c:f>
              <c:strCache>
                <c:ptCount val="1"/>
                <c:pt idx="0">
                  <c:v>BE</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[earn_ses10_18.xls]Data!$L$18:$P$18</c:f>
              <c:numCache>
                <c:formatCode>0.00</c:formatCode>
                <c:ptCount val="5"/>
                <c:pt idx="0">
                  <c:v>1.2105860249051565</c:v>
                </c:pt>
                <c:pt idx="1">
                  <c:v>1.2951270852521912</c:v>
                </c:pt>
                <c:pt idx="2">
                  <c:v>1.2755416884013095</c:v>
                </c:pt>
                <c:pt idx="3">
                  <c:v>1.3157604906657345</c:v>
                </c:pt>
                <c:pt idx="4">
                  <c:v>1.2846562827885157</c:v>
                </c:pt>
              </c:numCache>
            </c:numRef>
          </c:val>
          <c:smooth val="0"/>
          <c:extLst>
            <c:ext xmlns:c16="http://schemas.microsoft.com/office/drawing/2014/chart" uri="{C3380CC4-5D6E-409C-BE32-E72D297353CC}">
              <c16:uniqueId val="{00000004-C6C0-4664-9BB2-C78C8DED85B1}"/>
            </c:ext>
          </c:extLst>
        </c:ser>
        <c:ser>
          <c:idx val="5"/>
          <c:order val="5"/>
          <c:tx>
            <c:strRef>
              <c:f>[earn_ses10_18.xls]Data!$K$19</c:f>
              <c:strCache>
                <c:ptCount val="1"/>
                <c:pt idx="0">
                  <c:v>SE</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[earn_ses10_18.xls]Data!$L$19:$P$19</c:f>
              <c:numCache>
                <c:formatCode>0.00</c:formatCode>
                <c:ptCount val="5"/>
                <c:pt idx="0">
                  <c:v>1.2057455409426621</c:v>
                </c:pt>
                <c:pt idx="1">
                  <c:v>1.2201080880400552</c:v>
                </c:pt>
                <c:pt idx="2">
                  <c:v>1.271841606536499</c:v>
                </c:pt>
                <c:pt idx="3">
                  <c:v>1.252610340567373</c:v>
                </c:pt>
                <c:pt idx="4">
                  <c:v>1.2073650374690719</c:v>
                </c:pt>
              </c:numCache>
            </c:numRef>
          </c:val>
          <c:smooth val="0"/>
          <c:extLst>
            <c:ext xmlns:c16="http://schemas.microsoft.com/office/drawing/2014/chart" uri="{C3380CC4-5D6E-409C-BE32-E72D297353CC}">
              <c16:uniqueId val="{00000005-C6C0-4664-9BB2-C78C8DED85B1}"/>
            </c:ext>
          </c:extLst>
        </c:ser>
        <c:ser>
          <c:idx val="6"/>
          <c:order val="6"/>
          <c:tx>
            <c:strRef>
              <c:f>[earn_ses10_18.xls]Data!$K$20</c:f>
              <c:strCache>
                <c:ptCount val="1"/>
                <c:pt idx="0">
                  <c:v>FR</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[earn_ses10_18.xls]Data!$L$20:$P$20</c:f>
              <c:numCache>
                <c:formatCode>0.00</c:formatCode>
                <c:ptCount val="5"/>
                <c:pt idx="0">
                  <c:v>1.1755118133634477</c:v>
                </c:pt>
                <c:pt idx="1">
                  <c:v>1.2198463860243607</c:v>
                </c:pt>
                <c:pt idx="2">
                  <c:v>1.2113875529368587</c:v>
                </c:pt>
                <c:pt idx="3">
                  <c:v>1.3104808914626751</c:v>
                </c:pt>
                <c:pt idx="4">
                  <c:v>1.3161800988934527</c:v>
                </c:pt>
              </c:numCache>
            </c:numRef>
          </c:val>
          <c:smooth val="0"/>
          <c:extLst>
            <c:ext xmlns:c16="http://schemas.microsoft.com/office/drawing/2014/chart" uri="{C3380CC4-5D6E-409C-BE32-E72D297353CC}">
              <c16:uniqueId val="{00000006-C6C0-4664-9BB2-C78C8DED85B1}"/>
            </c:ext>
          </c:extLst>
        </c:ser>
        <c:ser>
          <c:idx val="7"/>
          <c:order val="7"/>
          <c:tx>
            <c:strRef>
              <c:f>[earn_ses10_18.xls]Data!$K$21</c:f>
              <c:strCache>
                <c:ptCount val="1"/>
                <c:pt idx="0">
                  <c:v>UK</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[earn_ses10_18.xls]Data!$L$21:$P$21</c:f>
              <c:numCache>
                <c:formatCode>0.00</c:formatCode>
                <c:ptCount val="5"/>
                <c:pt idx="0">
                  <c:v>1.1401936785786313</c:v>
                </c:pt>
                <c:pt idx="1">
                  <c:v>1.1769589805869081</c:v>
                </c:pt>
                <c:pt idx="2">
                  <c:v>1.2281436075977417</c:v>
                </c:pt>
                <c:pt idx="3">
                  <c:v>1.2437819160937951</c:v>
                </c:pt>
                <c:pt idx="4">
                  <c:v>1.2773799746672547</c:v>
                </c:pt>
              </c:numCache>
            </c:numRef>
          </c:val>
          <c:smooth val="0"/>
          <c:extLst>
            <c:ext xmlns:c16="http://schemas.microsoft.com/office/drawing/2014/chart" uri="{C3380CC4-5D6E-409C-BE32-E72D297353CC}">
              <c16:uniqueId val="{00000007-C6C0-4664-9BB2-C78C8DED85B1}"/>
            </c:ext>
          </c:extLst>
        </c:ser>
        <c:ser>
          <c:idx val="8"/>
          <c:order val="8"/>
          <c:tx>
            <c:strRef>
              <c:f>[earn_ses10_18.xls]Data!$K$22</c:f>
              <c:strCache>
                <c:ptCount val="1"/>
                <c:pt idx="0">
                  <c:v>DE</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[earn_ses10_18.xls]Data!$L$22:$P$22</c:f>
              <c:numCache>
                <c:formatCode>0.00</c:formatCode>
                <c:ptCount val="5"/>
                <c:pt idx="0">
                  <c:v>1.1386184338994925</c:v>
                </c:pt>
                <c:pt idx="1">
                  <c:v>1.1699681739968923</c:v>
                </c:pt>
                <c:pt idx="2">
                  <c:v>1.2382970678753937</c:v>
                </c:pt>
                <c:pt idx="3">
                  <c:v>1.3117538610557542</c:v>
                </c:pt>
                <c:pt idx="4">
                  <c:v>1.3098430047160705</c:v>
                </c:pt>
              </c:numCache>
            </c:numRef>
          </c:val>
          <c:smooth val="0"/>
          <c:extLst>
            <c:ext xmlns:c16="http://schemas.microsoft.com/office/drawing/2014/chart" uri="{C3380CC4-5D6E-409C-BE32-E72D297353CC}">
              <c16:uniqueId val="{00000008-C6C0-4664-9BB2-C78C8DED85B1}"/>
            </c:ext>
          </c:extLst>
        </c:ser>
        <c:ser>
          <c:idx val="9"/>
          <c:order val="9"/>
          <c:tx>
            <c:strRef>
              <c:f>[earn_ses10_18.xls]Data!$K$23</c:f>
              <c:strCache>
                <c:ptCount val="1"/>
                <c:pt idx="0">
                  <c:v>IE</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[earn_ses10_18.xls]Data!$L$23:$P$23</c:f>
              <c:numCache>
                <c:formatCode>0.00</c:formatCode>
                <c:ptCount val="5"/>
                <c:pt idx="0">
                  <c:v>1.1095785469043866</c:v>
                </c:pt>
                <c:pt idx="1">
                  <c:v>1.2981978671098151</c:v>
                </c:pt>
                <c:pt idx="2">
                  <c:v>1.5542468081661105</c:v>
                </c:pt>
                <c:pt idx="3">
                  <c:v>1.4435758797502576</c:v>
                </c:pt>
                <c:pt idx="4">
                  <c:v>1.4153072922255674</c:v>
                </c:pt>
              </c:numCache>
            </c:numRef>
          </c:val>
          <c:smooth val="0"/>
          <c:extLst>
            <c:ext xmlns:c16="http://schemas.microsoft.com/office/drawing/2014/chart" uri="{C3380CC4-5D6E-409C-BE32-E72D297353CC}">
              <c16:uniqueId val="{00000009-C6C0-4664-9BB2-C78C8DED85B1}"/>
            </c:ext>
          </c:extLst>
        </c:ser>
        <c:ser>
          <c:idx val="10"/>
          <c:order val="10"/>
          <c:tx>
            <c:strRef>
              <c:f>[earn_ses10_18.xls]Data!$K$24</c:f>
              <c:strCache>
                <c:ptCount val="1"/>
                <c:pt idx="0">
                  <c:v>EU27</c:v>
                </c:pt>
              </c:strCache>
            </c:strRef>
          </c:tx>
          <c:spPr>
            <a:ln w="57150">
              <a:solidFill>
                <a:schemeClr val="tx1"/>
              </a:solidFill>
            </a:ln>
          </c:spPr>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[earn_ses10_18.xls]Data!$L$24:$P$24</c:f>
              <c:numCache>
                <c:formatCode>0.00</c:formatCode>
                <c:ptCount val="5"/>
                <c:pt idx="0">
                  <c:v>1.0549958615291415</c:v>
                </c:pt>
                <c:pt idx="1">
                  <c:v>1.0740846890282438</c:v>
                </c:pt>
                <c:pt idx="2">
                  <c:v>1.1498346967157849</c:v>
                </c:pt>
                <c:pt idx="3">
                  <c:v>1.1525940779274697</c:v>
                </c:pt>
                <c:pt idx="4">
                  <c:v>1.0744507189545911</c:v>
                </c:pt>
              </c:numCache>
            </c:numRef>
          </c:val>
          <c:smooth val="0"/>
          <c:extLst>
            <c:ext xmlns:c16="http://schemas.microsoft.com/office/drawing/2014/chart" uri="{C3380CC4-5D6E-409C-BE32-E72D297353CC}">
              <c16:uniqueId val="{0000000A-C6C0-4664-9BB2-C78C8DED85B1}"/>
            </c:ext>
          </c:extLst>
        </c:ser>
        <c:ser>
          <c:idx val="11"/>
          <c:order val="11"/>
          <c:tx>
            <c:strRef>
              <c:f>[earn_ses10_18.xls]Data!$K$25</c:f>
              <c:strCache>
                <c:ptCount val="1"/>
                <c:pt idx="0">
                  <c:v>MT</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[earn_ses10_18.xls]Data!$L$25:$P$25</c:f>
              <c:numCache>
                <c:formatCode>0.00</c:formatCode>
                <c:ptCount val="5"/>
                <c:pt idx="0">
                  <c:v>0.98721922990800492</c:v>
                </c:pt>
                <c:pt idx="1">
                  <c:v>0.86391737695786042</c:v>
                </c:pt>
                <c:pt idx="2">
                  <c:v>0.90794852161227224</c:v>
                </c:pt>
                <c:pt idx="3">
                  <c:v>0.92634244662565501</c:v>
                </c:pt>
                <c:pt idx="4">
                  <c:v>0.94546858513181975</c:v>
                </c:pt>
              </c:numCache>
            </c:numRef>
          </c:val>
          <c:smooth val="0"/>
          <c:extLst>
            <c:ext xmlns:c16="http://schemas.microsoft.com/office/drawing/2014/chart" uri="{C3380CC4-5D6E-409C-BE32-E72D297353CC}">
              <c16:uniqueId val="{0000000B-C6C0-4664-9BB2-C78C8DED85B1}"/>
            </c:ext>
          </c:extLst>
        </c:ser>
        <c:ser>
          <c:idx val="12"/>
          <c:order val="12"/>
          <c:tx>
            <c:strRef>
              <c:f>[earn_ses10_18.xls]Data!$K$26</c:f>
              <c:strCache>
                <c:ptCount val="1"/>
                <c:pt idx="0">
                  <c:v>ES</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[earn_ses10_18.xls]Data!$L$26:$P$26</c:f>
              <c:numCache>
                <c:formatCode>0.00</c:formatCode>
                <c:ptCount val="5"/>
                <c:pt idx="0">
                  <c:v>0.98677173426624487</c:v>
                </c:pt>
                <c:pt idx="1">
                  <c:v>1.1235249809427319</c:v>
                </c:pt>
                <c:pt idx="2">
                  <c:v>1.1781132523146318</c:v>
                </c:pt>
                <c:pt idx="3">
                  <c:v>1.2377949932739225</c:v>
                </c:pt>
                <c:pt idx="4">
                  <c:v>1.1872386198314788</c:v>
                </c:pt>
              </c:numCache>
            </c:numRef>
          </c:val>
          <c:smooth val="0"/>
          <c:extLst>
            <c:ext xmlns:c16="http://schemas.microsoft.com/office/drawing/2014/chart" uri="{C3380CC4-5D6E-409C-BE32-E72D297353CC}">
              <c16:uniqueId val="{0000000C-C6C0-4664-9BB2-C78C8DED85B1}"/>
            </c:ext>
          </c:extLst>
        </c:ser>
        <c:ser>
          <c:idx val="13"/>
          <c:order val="13"/>
          <c:tx>
            <c:strRef>
              <c:f>[earn_ses10_18.xls]Data!$K$27</c:f>
              <c:strCache>
                <c:ptCount val="1"/>
                <c:pt idx="0">
                  <c:v>EL</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[earn_ses10_18.xls]Data!$L$27:$P$27</c:f>
              <c:numCache>
                <c:formatCode>0.00</c:formatCode>
                <c:ptCount val="5"/>
                <c:pt idx="0">
                  <c:v>0.93550726582471277</c:v>
                </c:pt>
                <c:pt idx="1">
                  <c:v>1.0595634179012676</c:v>
                </c:pt>
                <c:pt idx="2">
                  <c:v>0.99825933842369874</c:v>
                </c:pt>
                <c:pt idx="3">
                  <c:v>1.1218879851036812</c:v>
                </c:pt>
                <c:pt idx="4">
                  <c:v>1.3664229572259727</c:v>
                </c:pt>
              </c:numCache>
            </c:numRef>
          </c:val>
          <c:smooth val="0"/>
          <c:extLst>
            <c:ext xmlns:c16="http://schemas.microsoft.com/office/drawing/2014/chart" uri="{C3380CC4-5D6E-409C-BE32-E72D297353CC}">
              <c16:uniqueId val="{0000000D-C6C0-4664-9BB2-C78C8DED85B1}"/>
            </c:ext>
          </c:extLst>
        </c:ser>
        <c:ser>
          <c:idx val="14"/>
          <c:order val="14"/>
          <c:tx>
            <c:strRef>
              <c:f>[earn_ses10_18.xls]Data!$K$28</c:f>
              <c:strCache>
                <c:ptCount val="1"/>
                <c:pt idx="0">
                  <c:v>PT</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[earn_ses10_18.xls]Data!$L$28:$P$28</c:f>
              <c:numCache>
                <c:formatCode>0.00</c:formatCode>
                <c:ptCount val="5"/>
                <c:pt idx="0">
                  <c:v>0.77378644498119353</c:v>
                </c:pt>
                <c:pt idx="1">
                  <c:v>0.76863810124761445</c:v>
                </c:pt>
                <c:pt idx="2">
                  <c:v>0.90036712865647028</c:v>
                </c:pt>
                <c:pt idx="3">
                  <c:v>0.94051648493256723</c:v>
                </c:pt>
                <c:pt idx="4">
                  <c:v>0.67394199863408777</c:v>
                </c:pt>
              </c:numCache>
            </c:numRef>
          </c:val>
          <c:smooth val="0"/>
          <c:extLst>
            <c:ext xmlns:c16="http://schemas.microsoft.com/office/drawing/2014/chart" uri="{C3380CC4-5D6E-409C-BE32-E72D297353CC}">
              <c16:uniqueId val="{0000000E-C6C0-4664-9BB2-C78C8DED85B1}"/>
            </c:ext>
          </c:extLst>
        </c:ser>
        <c:ser>
          <c:idx val="15"/>
          <c:order val="15"/>
          <c:tx>
            <c:strRef>
              <c:f>[earn_ses10_18.xls]Data!$K$29</c:f>
              <c:strCache>
                <c:ptCount val="1"/>
                <c:pt idx="0">
                  <c:v>SK</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[earn_ses10_18.xls]Data!$L$29:$P$29</c:f>
              <c:numCache>
                <c:formatCode>0.00</c:formatCode>
                <c:ptCount val="5"/>
                <c:pt idx="0">
                  <c:v>0.66558099101795309</c:v>
                </c:pt>
                <c:pt idx="1">
                  <c:v>0.66838591669000014</c:v>
                </c:pt>
                <c:pt idx="2">
                  <c:v>0.64147411050409953</c:v>
                </c:pt>
                <c:pt idx="3">
                  <c:v>0.82412583391654892</c:v>
                </c:pt>
                <c:pt idx="4">
                  <c:v>0.50514997831990605</c:v>
                </c:pt>
              </c:numCache>
            </c:numRef>
          </c:val>
          <c:smooth val="0"/>
          <c:extLst>
            <c:ext xmlns:c16="http://schemas.microsoft.com/office/drawing/2014/chart" uri="{C3380CC4-5D6E-409C-BE32-E72D297353CC}">
              <c16:uniqueId val="{0000000F-C6C0-4664-9BB2-C78C8DED85B1}"/>
            </c:ext>
          </c:extLst>
        </c:ser>
        <c:ser>
          <c:idx val="16"/>
          <c:order val="16"/>
          <c:tx>
            <c:strRef>
              <c:f>[earn_ses10_18.xls]Data!$K$30</c:f>
              <c:strCache>
                <c:ptCount val="1"/>
                <c:pt idx="0">
                  <c:v>LV</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[earn_ses10_18.xls]Data!$L$30:$P$30</c:f>
              <c:numCache>
                <c:formatCode>0.00</c:formatCode>
                <c:ptCount val="5"/>
                <c:pt idx="0">
                  <c:v>0.6503075231319364</c:v>
                </c:pt>
                <c:pt idx="1">
                  <c:v>0.60422605308446997</c:v>
                </c:pt>
                <c:pt idx="2">
                  <c:v>0.69284691927722997</c:v>
                </c:pt>
                <c:pt idx="3">
                  <c:v>0.63144376901317201</c:v>
                </c:pt>
                <c:pt idx="4">
                  <c:v>0.6263403673750424</c:v>
                </c:pt>
              </c:numCache>
            </c:numRef>
          </c:val>
          <c:smooth val="0"/>
          <c:extLst>
            <c:ext xmlns:c16="http://schemas.microsoft.com/office/drawing/2014/chart" uri="{C3380CC4-5D6E-409C-BE32-E72D297353CC}">
              <c16:uniqueId val="{00000010-C6C0-4664-9BB2-C78C8DED85B1}"/>
            </c:ext>
          </c:extLst>
        </c:ser>
        <c:ser>
          <c:idx val="17"/>
          <c:order val="17"/>
          <c:tx>
            <c:strRef>
              <c:f>[earn_ses10_18.xls]Data!$K$31</c:f>
              <c:strCache>
                <c:ptCount val="1"/>
                <c:pt idx="0">
                  <c:v>CZ</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[earn_ses10_18.xls]Data!$L$31:$P$31</c:f>
              <c:numCache>
                <c:formatCode>0.00</c:formatCode>
                <c:ptCount val="5"/>
                <c:pt idx="0">
                  <c:v>0.59328606702045728</c:v>
                </c:pt>
                <c:pt idx="1">
                  <c:v>0.70842090013471271</c:v>
                </c:pt>
                <c:pt idx="2">
                  <c:v>0.84509804001425681</c:v>
                </c:pt>
                <c:pt idx="3">
                  <c:v>0.73559889969817993</c:v>
                </c:pt>
                <c:pt idx="4">
                  <c:v>0.81690383937566025</c:v>
                </c:pt>
              </c:numCache>
            </c:numRef>
          </c:val>
          <c:smooth val="0"/>
          <c:extLst>
            <c:ext xmlns:c16="http://schemas.microsoft.com/office/drawing/2014/chart" uri="{C3380CC4-5D6E-409C-BE32-E72D297353CC}">
              <c16:uniqueId val="{00000011-C6C0-4664-9BB2-C78C8DED85B1}"/>
            </c:ext>
          </c:extLst>
        </c:ser>
        <c:ser>
          <c:idx val="18"/>
          <c:order val="18"/>
          <c:tx>
            <c:strRef>
              <c:f>[earn_ses10_18.xls]Data!$K$32</c:f>
              <c:strCache>
                <c:ptCount val="1"/>
                <c:pt idx="0">
                  <c:v>PL</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[earn_ses10_18.xls]Data!$L$32:$P$32</c:f>
              <c:numCache>
                <c:formatCode>0.00</c:formatCode>
                <c:ptCount val="5"/>
                <c:pt idx="0">
                  <c:v>0.53147891704225514</c:v>
                </c:pt>
                <c:pt idx="1">
                  <c:v>0.78675142214556115</c:v>
                </c:pt>
                <c:pt idx="2">
                  <c:v>0.66838591669000014</c:v>
                </c:pt>
                <c:pt idx="3">
                  <c:v>0.72835378202122847</c:v>
                </c:pt>
                <c:pt idx="4">
                  <c:v>0.83758843823551132</c:v>
                </c:pt>
              </c:numCache>
            </c:numRef>
          </c:val>
          <c:smooth val="0"/>
          <c:extLst>
            <c:ext xmlns:c16="http://schemas.microsoft.com/office/drawing/2014/chart" uri="{C3380CC4-5D6E-409C-BE32-E72D297353CC}">
              <c16:uniqueId val="{00000012-C6C0-4664-9BB2-C78C8DED85B1}"/>
            </c:ext>
          </c:extLst>
        </c:ser>
        <c:ser>
          <c:idx val="19"/>
          <c:order val="19"/>
          <c:tx>
            <c:strRef>
              <c:f>[earn_ses10_18.xls]Data!$K$33</c:f>
              <c:strCache>
                <c:ptCount val="1"/>
                <c:pt idx="0">
                  <c:v>RO</c:v>
                </c:pt>
              </c:strCache>
            </c:strRef>
          </c:tx>
          <c:marker>
            <c:symbol val="none"/>
          </c:marker>
          <c:cat>
            <c:strRef>
              <c:f>[earn_ses10_18.xls]Data!$L$13:$P$13</c:f>
              <c:strCache>
                <c:ptCount val="5"/>
                <c:pt idx="0">
                  <c:v>From 10 to 49 employees</c:v>
                </c:pt>
                <c:pt idx="1">
                  <c:v>From 50 to 249 employees</c:v>
                </c:pt>
                <c:pt idx="2">
                  <c:v>From 250 to 499 employees</c:v>
                </c:pt>
                <c:pt idx="3">
                  <c:v>From 500 to 999 employees</c:v>
                </c:pt>
                <c:pt idx="4">
                  <c:v>1 000 employees or more</c:v>
                </c:pt>
              </c:strCache>
            </c:strRef>
          </c:cat>
          <c:val>
            <c:numRef>
              <c:f>[earn_ses10_18.xls]Data!$L$33:$P$33</c:f>
              <c:numCache>
                <c:formatCode>0.00</c:formatCode>
                <c:ptCount val="5"/>
                <c:pt idx="0">
                  <c:v>0.32633586092875144</c:v>
                </c:pt>
                <c:pt idx="1">
                  <c:v>0.4668676203541095</c:v>
                </c:pt>
                <c:pt idx="2">
                  <c:v>0.59439255037542671</c:v>
                </c:pt>
                <c:pt idx="3">
                  <c:v>0.61489721603313463</c:v>
                </c:pt>
                <c:pt idx="4">
                  <c:v>0.70156798505592743</c:v>
                </c:pt>
              </c:numCache>
            </c:numRef>
          </c:val>
          <c:smooth val="0"/>
          <c:extLst>
            <c:ext xmlns:c16="http://schemas.microsoft.com/office/drawing/2014/chart" uri="{C3380CC4-5D6E-409C-BE32-E72D297353CC}">
              <c16:uniqueId val="{00000013-C6C0-4664-9BB2-C78C8DED85B1}"/>
            </c:ext>
          </c:extLst>
        </c:ser>
        <c:dLbls>
          <c:showLegendKey val="0"/>
          <c:showVal val="0"/>
          <c:showCatName val="0"/>
          <c:showSerName val="0"/>
          <c:showPercent val="0"/>
          <c:showBubbleSize val="0"/>
        </c:dLbls>
        <c:smooth val="0"/>
        <c:axId val="88535808"/>
        <c:axId val="88537344"/>
      </c:lineChart>
      <c:catAx>
        <c:axId val="88535808"/>
        <c:scaling>
          <c:orientation val="minMax"/>
        </c:scaling>
        <c:delete val="0"/>
        <c:axPos val="b"/>
        <c:numFmt formatCode="General" sourceLinked="0"/>
        <c:majorTickMark val="out"/>
        <c:minorTickMark val="none"/>
        <c:tickLblPos val="nextTo"/>
        <c:txPr>
          <a:bodyPr/>
          <a:lstStyle/>
          <a:p>
            <a:pPr>
              <a:defRPr sz="1200"/>
            </a:pPr>
            <a:endParaRPr lang="cs-CZ"/>
          </a:p>
        </c:txPr>
        <c:crossAx val="88537344"/>
        <c:crosses val="autoZero"/>
        <c:auto val="1"/>
        <c:lblAlgn val="ctr"/>
        <c:lblOffset val="100"/>
        <c:noMultiLvlLbl val="0"/>
      </c:catAx>
      <c:valAx>
        <c:axId val="88537344"/>
        <c:scaling>
          <c:orientation val="minMax"/>
          <c:min val="0.30000000000000004"/>
        </c:scaling>
        <c:delete val="0"/>
        <c:axPos val="l"/>
        <c:majorGridlines/>
        <c:numFmt formatCode="0.00" sourceLinked="1"/>
        <c:majorTickMark val="out"/>
        <c:minorTickMark val="none"/>
        <c:tickLblPos val="nextTo"/>
        <c:txPr>
          <a:bodyPr/>
          <a:lstStyle/>
          <a:p>
            <a:pPr>
              <a:defRPr sz="1400"/>
            </a:pPr>
            <a:endParaRPr lang="cs-CZ"/>
          </a:p>
        </c:txPr>
        <c:crossAx val="88535808"/>
        <c:crosses val="autoZero"/>
        <c:crossBetween val="between"/>
      </c:valAx>
    </c:plotArea>
    <c:legend>
      <c:legendPos val="r"/>
      <c:layout>
        <c:manualLayout>
          <c:xMode val="edge"/>
          <c:yMode val="edge"/>
          <c:x val="0.89418563964551612"/>
          <c:y val="1.3583752850565815E-2"/>
          <c:w val="9.5527805556575515E-2"/>
          <c:h val="0.89534581069815744"/>
        </c:manualLayout>
      </c:layout>
      <c:overlay val="0"/>
      <c:txPr>
        <a:bodyPr/>
        <a:lstStyle/>
        <a:p>
          <a:pPr>
            <a:defRPr sz="1400"/>
          </a:pPr>
          <a:endParaRPr lang="cs-CZ"/>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43" cy="4933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474" y="0"/>
            <a:ext cx="2918143" cy="493395"/>
          </a:xfrm>
          <a:prstGeom prst="rect">
            <a:avLst/>
          </a:prstGeom>
        </p:spPr>
        <p:txBody>
          <a:bodyPr vert="horz" lIns="91440" tIns="45720" rIns="91440" bIns="45720" rtlCol="0"/>
          <a:lstStyle>
            <a:lvl1pPr algn="r">
              <a:defRPr sz="1200"/>
            </a:lvl1pPr>
          </a:lstStyle>
          <a:p>
            <a:fld id="{5FA5A52E-852E-44DA-90D2-10D5F93D534E}" type="datetimeFigureOut">
              <a:rPr lang="en-US" smtClean="0"/>
              <a:t>2/27/2024</a:t>
            </a:fld>
            <a:endParaRPr lang="en-US"/>
          </a:p>
        </p:txBody>
      </p:sp>
      <p:sp>
        <p:nvSpPr>
          <p:cNvPr id="4" name="Slide Image Placeholder 3"/>
          <p:cNvSpPr>
            <a:spLocks noGrp="1" noRot="1" noChangeAspect="1"/>
          </p:cNvSpPr>
          <p:nvPr>
            <p:ph type="sldImg" idx="2"/>
          </p:nvPr>
        </p:nvSpPr>
        <p:spPr>
          <a:xfrm>
            <a:off x="900113" y="739775"/>
            <a:ext cx="4933950"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418" y="4687253"/>
            <a:ext cx="5387340" cy="4440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2792"/>
            <a:ext cx="2918143" cy="49339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474" y="9372792"/>
            <a:ext cx="2918143" cy="493395"/>
          </a:xfrm>
          <a:prstGeom prst="rect">
            <a:avLst/>
          </a:prstGeom>
        </p:spPr>
        <p:txBody>
          <a:bodyPr vert="horz" lIns="91440" tIns="45720" rIns="91440" bIns="45720" rtlCol="0" anchor="b"/>
          <a:lstStyle>
            <a:lvl1pPr algn="r">
              <a:defRPr sz="1200"/>
            </a:lvl1pPr>
          </a:lstStyle>
          <a:p>
            <a:fld id="{BB56026B-1D13-4221-8022-750BD9F97F98}" type="slidenum">
              <a:rPr lang="en-US" smtClean="0"/>
              <a:t>‹#›</a:t>
            </a:fld>
            <a:endParaRPr lang="en-US"/>
          </a:p>
        </p:txBody>
      </p:sp>
    </p:spTree>
    <p:extLst>
      <p:ext uri="{BB962C8B-B14F-4D97-AF65-F5344CB8AC3E}">
        <p14:creationId xmlns:p14="http://schemas.microsoft.com/office/powerpoint/2010/main" val="56308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1</a:t>
            </a:fld>
            <a:endParaRPr lang="en-US"/>
          </a:p>
        </p:txBody>
      </p:sp>
    </p:spTree>
    <p:extLst>
      <p:ext uri="{BB962C8B-B14F-4D97-AF65-F5344CB8AC3E}">
        <p14:creationId xmlns:p14="http://schemas.microsoft.com/office/powerpoint/2010/main" val="173252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A956F-D4F1-4F23-A701-D95800CFCA62}" type="slidenum">
              <a:rPr lang="cs-CZ"/>
              <a:pPr/>
              <a:t>13</a:t>
            </a:fld>
            <a:endParaRPr lang="cs-CZ"/>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r>
              <a:rPr lang="en-US"/>
              <a:t>McWage rates are used to have a common currency for comparison of the cost of labor.</a:t>
            </a:r>
          </a:p>
          <a:p>
            <a:pPr marL="228600" indent="-228600"/>
            <a:endParaRPr lang="en-US"/>
          </a:p>
          <a:p>
            <a:pPr marL="228600" indent="-228600"/>
            <a:r>
              <a:rPr lang="en-US"/>
              <a:t>The Big Mac is a standardized hamburger that is produced by all McDonald’s restaurants. </a:t>
            </a:r>
          </a:p>
          <a:p>
            <a:pPr marL="228600" indent="-228600"/>
            <a:r>
              <a:rPr lang="en-US"/>
              <a:t>Various studies in economics have gathered and compiled the prices of Big Macs across the globe (McDonald’s exist in over 140 countries) as a measure of Purchasing Power Parity.</a:t>
            </a:r>
          </a:p>
          <a:p>
            <a:pPr marL="228600" indent="-228600"/>
            <a:endParaRPr lang="en-US"/>
          </a:p>
          <a:p>
            <a:pPr marL="228600" indent="-228600"/>
            <a:r>
              <a:rPr lang="en-US"/>
              <a:t>The hourly wages are measured in local currency, then converted to USD given exchange rates, and then in units of Big Macs.</a:t>
            </a:r>
          </a:p>
          <a:p>
            <a:pPr marL="228600" indent="-228600"/>
            <a:r>
              <a:rPr lang="en-US"/>
              <a:t>The measurement of McWages in Big Macs provide a measurement of worker’s welfare adjusted for PPP.</a:t>
            </a:r>
          </a:p>
          <a:p>
            <a:pPr marL="228600" indent="-228600"/>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8D895-805A-4F5D-87C9-6F334F9367EA}" type="slidenum">
              <a:rPr lang="cs-CZ"/>
              <a:pPr/>
              <a:t>14</a:t>
            </a:fld>
            <a:endParaRPr lang="cs-CZ"/>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marL="228600" indent="-228600"/>
            <a:r>
              <a:rPr lang="en-US" dirty="0"/>
              <a:t>To avoid many of these interpretation problems …</a:t>
            </a:r>
          </a:p>
          <a:p>
            <a:pPr marL="228600" indent="-228600"/>
            <a:endParaRPr lang="en-US" dirty="0"/>
          </a:p>
          <a:p>
            <a:pPr marL="228600" indent="-228600"/>
            <a:r>
              <a:rPr lang="en-US" dirty="0"/>
              <a:t>Food ingredients are delivered to the restaurants and stored in coolers and freezers. These ingredients are handled using a highly mechanized food preparation system with equipment that differs very little from place to place. Although the skills necessary to handle contracts with suppliers or to manage and select employees may differ among restaurants, the basic food  preparation work in each restaurant is highly standardized. Operations are monitored using the 600-page Operations and Training Manual, which covers every aspect of food preparation and includes precise time tables as well as color photographs.</a:t>
            </a:r>
          </a:p>
          <a:p>
            <a:pPr marL="228600" indent="-228600"/>
            <a:endParaRPr lang="en-US" dirty="0"/>
          </a:p>
          <a:p>
            <a:pPr marL="228600" indent="-228600"/>
            <a:r>
              <a:rPr lang="en-US" dirty="0"/>
              <a:t>Another important consideration for working with McDonald’s data is the impact of European labor regulations, such as Labor Unions. The authors present the data that McDonald’s was able to use legal independence of its franchise restaurants to implement US-style work practices. (Except Sweden)&gt;</a:t>
            </a:r>
          </a:p>
          <a:p>
            <a:pPr marL="228600" indent="-22860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EB942-C00E-4844-9D4B-7A1F88B73799}" type="slidenum">
              <a:rPr lang="cs-CZ"/>
              <a:pPr/>
              <a:t>15</a:t>
            </a:fld>
            <a:endParaRPr lang="cs-CZ"/>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marL="228600" indent="-228600"/>
            <a:r>
              <a:rPr lang="en-US"/>
              <a:t>The results of our analysis indicate that there are extraordinarily large differences in the wage rates of workers doing identical jobs in countries at differentl evels of economic development.</a:t>
            </a:r>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900E2-3472-4359-8A8D-10876F57408F}" type="slidenum">
              <a:rPr lang="cs-CZ"/>
              <a:pPr/>
              <a:t>16</a:t>
            </a:fld>
            <a:endParaRPr lang="cs-CZ"/>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marL="228600" indent="-228600"/>
            <a:r>
              <a:rPr lang="en-US"/>
              <a:t>Slope relation is below unity: 0.17 (price on wage)</a:t>
            </a:r>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FC2C6-F3FA-4358-B8C9-C8CE08D292A6}" type="slidenum">
              <a:rPr lang="cs-CZ"/>
              <a:pPr/>
              <a:t>17</a:t>
            </a:fld>
            <a:endParaRPr lang="cs-CZ"/>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marL="228600" indent="-228600"/>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http://darussophile.com/2012/06/russian-wages-are-fast-converging-to-western-levels/</a:t>
            </a:r>
          </a:p>
        </p:txBody>
      </p:sp>
      <p:sp>
        <p:nvSpPr>
          <p:cNvPr id="4" name="Slide Number Placeholder 3"/>
          <p:cNvSpPr>
            <a:spLocks noGrp="1"/>
          </p:cNvSpPr>
          <p:nvPr>
            <p:ph type="sldNum" sz="quarter" idx="10"/>
          </p:nvPr>
        </p:nvSpPr>
        <p:spPr/>
        <p:txBody>
          <a:bodyPr/>
          <a:lstStyle/>
          <a:p>
            <a:fld id="{BB56026B-1D13-4221-8022-750BD9F97F98}" type="slidenum">
              <a:rPr lang="en-US" smtClean="0"/>
              <a:t>18</a:t>
            </a:fld>
            <a:endParaRPr lang="en-US"/>
          </a:p>
        </p:txBody>
      </p:sp>
    </p:spTree>
    <p:extLst>
      <p:ext uri="{BB962C8B-B14F-4D97-AF65-F5344CB8AC3E}">
        <p14:creationId xmlns:p14="http://schemas.microsoft.com/office/powerpoint/2010/main" val="1750852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22</a:t>
            </a:fld>
            <a:endParaRPr lang="en-US"/>
          </a:p>
        </p:txBody>
      </p:sp>
    </p:spTree>
    <p:extLst>
      <p:ext uri="{BB962C8B-B14F-4D97-AF65-F5344CB8AC3E}">
        <p14:creationId xmlns:p14="http://schemas.microsoft.com/office/powerpoint/2010/main" val="2325154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23</a:t>
            </a:fld>
            <a:endParaRPr lang="en-US"/>
          </a:p>
        </p:txBody>
      </p:sp>
    </p:spTree>
    <p:extLst>
      <p:ext uri="{BB962C8B-B14F-4D97-AF65-F5344CB8AC3E}">
        <p14:creationId xmlns:p14="http://schemas.microsoft.com/office/powerpoint/2010/main" val="302397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024F7C-227A-4AFC-AEEC-C81B815849DB}"/>
              </a:ext>
            </a:extLst>
          </p:cNvPr>
          <p:cNvSpPr>
            <a:spLocks noGrp="1" noChangeArrowheads="1"/>
          </p:cNvSpPr>
          <p:nvPr>
            <p:ph type="sldNum" sz="quarter" idx="5"/>
          </p:nvPr>
        </p:nvSpPr>
        <p:spPr>
          <a:ln/>
        </p:spPr>
        <p:txBody>
          <a:bodyPr/>
          <a:lstStyle/>
          <a:p>
            <a:fld id="{9A8015E4-9CBD-486D-9317-BBFB7DA0F0AF}" type="slidenum">
              <a:rPr lang="en-GB" altLang="cs-CZ"/>
              <a:pPr/>
              <a:t>24</a:t>
            </a:fld>
            <a:endParaRPr lang="en-GB" altLang="cs-CZ"/>
          </a:p>
        </p:txBody>
      </p:sp>
      <p:sp>
        <p:nvSpPr>
          <p:cNvPr id="49154" name="Rectangle 2">
            <a:extLst>
              <a:ext uri="{FF2B5EF4-FFF2-40B4-BE49-F238E27FC236}">
                <a16:creationId xmlns:a16="http://schemas.microsoft.com/office/drawing/2014/main" id="{6016AD86-0F1C-40F8-9D30-E63161B4CD29}"/>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3F28FAC-0681-4F6D-A71B-BBAC68114AB7}"/>
              </a:ext>
            </a:extLst>
          </p:cNvPr>
          <p:cNvSpPr>
            <a:spLocks noGrp="1" noChangeArrowheads="1"/>
          </p:cNvSpPr>
          <p:nvPr>
            <p:ph type="body" idx="1"/>
          </p:nvPr>
        </p:nvSpPr>
        <p:spPr/>
        <p:txBody>
          <a:bodyPr/>
          <a:lstStyle/>
          <a:p>
            <a:endParaRPr lang="en-US"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79D44D-453D-4916-A6B9-A22BBD97BE72}"/>
              </a:ext>
            </a:extLst>
          </p:cNvPr>
          <p:cNvSpPr>
            <a:spLocks noGrp="1" noChangeArrowheads="1"/>
          </p:cNvSpPr>
          <p:nvPr>
            <p:ph type="sldNum" sz="quarter" idx="5"/>
          </p:nvPr>
        </p:nvSpPr>
        <p:spPr>
          <a:ln/>
        </p:spPr>
        <p:txBody>
          <a:bodyPr/>
          <a:lstStyle/>
          <a:p>
            <a:fld id="{0641F64A-4D86-4611-9D5A-ABD2BCD44FB8}" type="slidenum">
              <a:rPr lang="en-GB" altLang="cs-CZ"/>
              <a:pPr/>
              <a:t>25</a:t>
            </a:fld>
            <a:endParaRPr lang="en-GB" altLang="cs-CZ"/>
          </a:p>
        </p:txBody>
      </p:sp>
      <p:sp>
        <p:nvSpPr>
          <p:cNvPr id="99330" name="Rectangle 2">
            <a:extLst>
              <a:ext uri="{FF2B5EF4-FFF2-40B4-BE49-F238E27FC236}">
                <a16:creationId xmlns:a16="http://schemas.microsoft.com/office/drawing/2014/main" id="{20B5F0A6-779E-49FA-8C5F-E6E9F14A266E}"/>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DA8BC74B-5B4F-45A8-8D21-EFCA12BDF660}"/>
              </a:ext>
            </a:extLst>
          </p:cNvPr>
          <p:cNvSpPr>
            <a:spLocks noGrp="1" noChangeArrowheads="1"/>
          </p:cNvSpPr>
          <p:nvPr>
            <p:ph type="body" idx="1"/>
          </p:nvPr>
        </p:nvSpPr>
        <p:spPr/>
        <p:txBody>
          <a:bodyPr/>
          <a:lstStyle/>
          <a:p>
            <a:endParaRPr lang="en-US"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2</a:t>
            </a:fld>
            <a:endParaRPr lang="en-US"/>
          </a:p>
        </p:txBody>
      </p:sp>
    </p:spTree>
    <p:extLst>
      <p:ext uri="{BB962C8B-B14F-4D97-AF65-F5344CB8AC3E}">
        <p14:creationId xmlns:p14="http://schemas.microsoft.com/office/powerpoint/2010/main" val="270669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C5ED0E-C8CF-4715-A266-56572FE3989B}"/>
              </a:ext>
            </a:extLst>
          </p:cNvPr>
          <p:cNvSpPr>
            <a:spLocks noGrp="1" noChangeArrowheads="1"/>
          </p:cNvSpPr>
          <p:nvPr>
            <p:ph type="sldNum" sz="quarter" idx="5"/>
          </p:nvPr>
        </p:nvSpPr>
        <p:spPr>
          <a:ln/>
        </p:spPr>
        <p:txBody>
          <a:bodyPr/>
          <a:lstStyle/>
          <a:p>
            <a:fld id="{B34CB52E-3EC7-4870-A9B0-F9E150C1705A}" type="slidenum">
              <a:rPr lang="en-GB" altLang="cs-CZ"/>
              <a:pPr/>
              <a:t>26</a:t>
            </a:fld>
            <a:endParaRPr lang="en-GB" altLang="cs-CZ"/>
          </a:p>
        </p:txBody>
      </p:sp>
      <p:sp>
        <p:nvSpPr>
          <p:cNvPr id="77826" name="Rectangle 2">
            <a:extLst>
              <a:ext uri="{FF2B5EF4-FFF2-40B4-BE49-F238E27FC236}">
                <a16:creationId xmlns:a16="http://schemas.microsoft.com/office/drawing/2014/main" id="{66C50BDF-AE94-43D0-B393-B013F3B5F959}"/>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9D5B5BD6-9CD1-45BC-953F-14BC9A29C100}"/>
              </a:ext>
            </a:extLst>
          </p:cNvPr>
          <p:cNvSpPr>
            <a:spLocks noGrp="1" noChangeArrowheads="1"/>
          </p:cNvSpPr>
          <p:nvPr>
            <p:ph type="body" idx="1"/>
          </p:nvPr>
        </p:nvSpPr>
        <p:spPr/>
        <p:txBody>
          <a:bodyPr/>
          <a:lstStyle/>
          <a:p>
            <a:endParaRPr lang="en-US"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95E354-0B7B-4163-AD36-1A1FC80F0311}"/>
              </a:ext>
            </a:extLst>
          </p:cNvPr>
          <p:cNvSpPr>
            <a:spLocks noGrp="1" noChangeArrowheads="1"/>
          </p:cNvSpPr>
          <p:nvPr>
            <p:ph type="sldNum" sz="quarter" idx="5"/>
          </p:nvPr>
        </p:nvSpPr>
        <p:spPr>
          <a:ln/>
        </p:spPr>
        <p:txBody>
          <a:bodyPr/>
          <a:lstStyle/>
          <a:p>
            <a:fld id="{209D56C1-C884-49B2-A273-4C076D9EA45B}" type="slidenum">
              <a:rPr lang="en-GB" altLang="cs-CZ"/>
              <a:pPr/>
              <a:t>27</a:t>
            </a:fld>
            <a:endParaRPr lang="en-GB" altLang="cs-CZ"/>
          </a:p>
        </p:txBody>
      </p:sp>
      <p:sp>
        <p:nvSpPr>
          <p:cNvPr id="78850" name="Rectangle 2">
            <a:extLst>
              <a:ext uri="{FF2B5EF4-FFF2-40B4-BE49-F238E27FC236}">
                <a16:creationId xmlns:a16="http://schemas.microsoft.com/office/drawing/2014/main" id="{AAB2B4CD-9808-4FBB-9388-08FAC1BC307E}"/>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ED588233-1A21-4915-BF31-B3DD5DF91707}"/>
              </a:ext>
            </a:extLst>
          </p:cNvPr>
          <p:cNvSpPr>
            <a:spLocks noGrp="1" noChangeArrowheads="1"/>
          </p:cNvSpPr>
          <p:nvPr>
            <p:ph type="body" idx="1"/>
          </p:nvPr>
        </p:nvSpPr>
        <p:spPr/>
        <p:txBody>
          <a:bodyPr/>
          <a:lstStyle/>
          <a:p>
            <a:endParaRPr lang="en-US"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C8E897-8479-4874-9BBF-BC0FD66F7870}"/>
              </a:ext>
            </a:extLst>
          </p:cNvPr>
          <p:cNvSpPr>
            <a:spLocks noGrp="1" noChangeArrowheads="1"/>
          </p:cNvSpPr>
          <p:nvPr>
            <p:ph type="sldNum" sz="quarter" idx="5"/>
          </p:nvPr>
        </p:nvSpPr>
        <p:spPr>
          <a:ln/>
        </p:spPr>
        <p:txBody>
          <a:bodyPr/>
          <a:lstStyle/>
          <a:p>
            <a:fld id="{0D9B6577-AC10-4E11-BFE5-1E2DDE5D7530}" type="slidenum">
              <a:rPr lang="en-GB" altLang="cs-CZ"/>
              <a:pPr/>
              <a:t>28</a:t>
            </a:fld>
            <a:endParaRPr lang="en-GB" altLang="cs-CZ"/>
          </a:p>
        </p:txBody>
      </p:sp>
      <p:sp>
        <p:nvSpPr>
          <p:cNvPr id="83970" name="Rectangle 2">
            <a:extLst>
              <a:ext uri="{FF2B5EF4-FFF2-40B4-BE49-F238E27FC236}">
                <a16:creationId xmlns:a16="http://schemas.microsoft.com/office/drawing/2014/main" id="{786FCF0D-01C4-4845-92FD-E4ECAD919C0E}"/>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510590FC-E223-4BC5-9316-31662DD9A2BB}"/>
              </a:ext>
            </a:extLst>
          </p:cNvPr>
          <p:cNvSpPr>
            <a:spLocks noGrp="1" noChangeArrowheads="1"/>
          </p:cNvSpPr>
          <p:nvPr>
            <p:ph type="body" idx="1"/>
          </p:nvPr>
        </p:nvSpPr>
        <p:spPr/>
        <p:txBody>
          <a:bodyPr/>
          <a:lstStyle/>
          <a:p>
            <a:endParaRPr lang="en-US"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29</a:t>
            </a:fld>
            <a:endParaRPr lang="en-US"/>
          </a:p>
        </p:txBody>
      </p:sp>
    </p:spTree>
    <p:extLst>
      <p:ext uri="{BB962C8B-B14F-4D97-AF65-F5344CB8AC3E}">
        <p14:creationId xmlns:p14="http://schemas.microsoft.com/office/powerpoint/2010/main" val="151258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30</a:t>
            </a:fld>
            <a:endParaRPr lang="en-US"/>
          </a:p>
        </p:txBody>
      </p:sp>
    </p:spTree>
    <p:extLst>
      <p:ext uri="{BB962C8B-B14F-4D97-AF65-F5344CB8AC3E}">
        <p14:creationId xmlns:p14="http://schemas.microsoft.com/office/powerpoint/2010/main" val="400571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Returns to education measure the wage premium on higher educational</a:t>
            </a:r>
          </a:p>
          <a:p>
            <a:r>
              <a:rPr lang="en-US" sz="1200" kern="1200" dirty="0">
                <a:solidFill>
                  <a:schemeClr val="tx1"/>
                </a:solidFill>
                <a:latin typeface="+mn-lt"/>
                <a:ea typeface="+mn-ea"/>
                <a:cs typeface="+mn-cs"/>
              </a:rPr>
              <a:t>attainment for workers of the same sex with the</a:t>
            </a:r>
          </a:p>
          <a:p>
            <a:r>
              <a:rPr lang="en-US" sz="1200" kern="1200" dirty="0">
                <a:solidFill>
                  <a:schemeClr val="tx1"/>
                </a:solidFill>
                <a:latin typeface="+mn-lt"/>
                <a:ea typeface="+mn-ea"/>
                <a:cs typeface="+mn-cs"/>
              </a:rPr>
              <a:t>same age and work experience. In all regions,</a:t>
            </a:r>
          </a:p>
          <a:p>
            <a:r>
              <a:rPr lang="en-US" sz="1200" kern="1200" dirty="0">
                <a:solidFill>
                  <a:schemeClr val="tx1"/>
                </a:solidFill>
                <a:latin typeface="+mn-lt"/>
                <a:ea typeface="+mn-ea"/>
                <a:cs typeface="+mn-cs"/>
              </a:rPr>
              <a:t>more schooling is associated with higher labor</a:t>
            </a:r>
          </a:p>
          <a:p>
            <a:r>
              <a:rPr lang="en-US" sz="1200" kern="1200" dirty="0">
                <a:solidFill>
                  <a:schemeClr val="tx1"/>
                </a:solidFill>
                <a:latin typeface="+mn-lt"/>
                <a:ea typeface="+mn-ea"/>
                <a:cs typeface="+mn-cs"/>
              </a:rPr>
              <a:t>earnings, but the gain is not linear. The labor</a:t>
            </a:r>
          </a:p>
          <a:p>
            <a:r>
              <a:rPr lang="en-US" sz="1200" kern="1200" dirty="0">
                <a:solidFill>
                  <a:schemeClr val="tx1"/>
                </a:solidFill>
                <a:latin typeface="+mn-lt"/>
                <a:ea typeface="+mn-ea"/>
                <a:cs typeface="+mn-cs"/>
              </a:rPr>
              <a:t>earnings of workers with tertiary education are</a:t>
            </a:r>
          </a:p>
          <a:p>
            <a:r>
              <a:rPr lang="en-US" sz="1200" kern="1200" dirty="0">
                <a:solidFill>
                  <a:schemeClr val="tx1"/>
                </a:solidFill>
                <a:latin typeface="+mn-lt"/>
                <a:ea typeface="+mn-ea"/>
                <a:cs typeface="+mn-cs"/>
              </a:rPr>
              <a:t>double or more than those of workers with sec</a:t>
            </a:r>
          </a:p>
          <a:p>
            <a:r>
              <a:rPr lang="en-US" sz="1200" kern="1200" dirty="0" err="1">
                <a:solidFill>
                  <a:schemeClr val="tx1"/>
                </a:solidFill>
                <a:latin typeface="+mn-lt"/>
                <a:ea typeface="+mn-ea"/>
                <a:cs typeface="+mn-cs"/>
              </a:rPr>
              <a:t>ondary</a:t>
            </a:r>
            <a:r>
              <a:rPr lang="en-US" sz="1200" kern="1200" dirty="0">
                <a:solidFill>
                  <a:schemeClr val="tx1"/>
                </a:solidFill>
                <a:latin typeface="+mn-lt"/>
                <a:ea typeface="+mn-ea"/>
                <a:cs typeface="+mn-cs"/>
              </a:rPr>
              <a:t> education only. However, workers with</a:t>
            </a:r>
          </a:p>
          <a:p>
            <a:r>
              <a:rPr lang="en-US" sz="1200" kern="1200" dirty="0">
                <a:solidFill>
                  <a:schemeClr val="tx1"/>
                </a:solidFill>
                <a:latin typeface="+mn-lt"/>
                <a:ea typeface="+mn-ea"/>
                <a:cs typeface="+mn-cs"/>
              </a:rPr>
              <a:t>only a secondary education earn little more than</a:t>
            </a:r>
          </a:p>
          <a:p>
            <a:r>
              <a:rPr lang="en-US" sz="1200" kern="1200" dirty="0">
                <a:solidFill>
                  <a:schemeClr val="tx1"/>
                </a:solidFill>
                <a:latin typeface="+mn-lt"/>
                <a:ea typeface="+mn-ea"/>
                <a:cs typeface="+mn-cs"/>
              </a:rPr>
              <a:t>those with elementary education. The education</a:t>
            </a:r>
          </a:p>
          <a:p>
            <a:r>
              <a:rPr lang="en-US" sz="1200" kern="1200" dirty="0">
                <a:solidFill>
                  <a:schemeClr val="tx1"/>
                </a:solidFill>
                <a:latin typeface="+mn-lt"/>
                <a:ea typeface="+mn-ea"/>
                <a:cs typeface="+mn-cs"/>
              </a:rPr>
              <a:t>premium is generally higher the lower the income</a:t>
            </a:r>
          </a:p>
          <a:p>
            <a:r>
              <a:rPr lang="en-US" sz="1200" kern="1200" dirty="0">
                <a:solidFill>
                  <a:schemeClr val="tx1"/>
                </a:solidFill>
                <a:latin typeface="+mn-lt"/>
                <a:ea typeface="+mn-ea"/>
                <a:cs typeface="+mn-cs"/>
              </a:rPr>
              <a:t>Level of the country</a:t>
            </a:r>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31</a:t>
            </a:fld>
            <a:endParaRPr lang="en-US"/>
          </a:p>
        </p:txBody>
      </p:sp>
    </p:spTree>
    <p:extLst>
      <p:ext uri="{BB962C8B-B14F-4D97-AF65-F5344CB8AC3E}">
        <p14:creationId xmlns:p14="http://schemas.microsoft.com/office/powerpoint/2010/main" val="2268028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Older workers may have a wage that is higher than their productivity.</a:t>
            </a:r>
          </a:p>
          <a:p>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32</a:t>
            </a:fld>
            <a:endParaRPr lang="en-US"/>
          </a:p>
        </p:txBody>
      </p:sp>
    </p:spTree>
    <p:extLst>
      <p:ext uri="{BB962C8B-B14F-4D97-AF65-F5344CB8AC3E}">
        <p14:creationId xmlns:p14="http://schemas.microsoft.com/office/powerpoint/2010/main" val="305570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33</a:t>
            </a:fld>
            <a:endParaRPr lang="en-US"/>
          </a:p>
        </p:txBody>
      </p:sp>
    </p:spTree>
    <p:extLst>
      <p:ext uri="{BB962C8B-B14F-4D97-AF65-F5344CB8AC3E}">
        <p14:creationId xmlns:p14="http://schemas.microsoft.com/office/powerpoint/2010/main" val="280246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34</a:t>
            </a:fld>
            <a:endParaRPr lang="en-US"/>
          </a:p>
        </p:txBody>
      </p:sp>
    </p:spTree>
    <p:extLst>
      <p:ext uri="{BB962C8B-B14F-4D97-AF65-F5344CB8AC3E}">
        <p14:creationId xmlns:p14="http://schemas.microsoft.com/office/powerpoint/2010/main" val="2752279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35</a:t>
            </a:fld>
            <a:endParaRPr lang="en-US"/>
          </a:p>
        </p:txBody>
      </p:sp>
    </p:spTree>
    <p:extLst>
      <p:ext uri="{BB962C8B-B14F-4D97-AF65-F5344CB8AC3E}">
        <p14:creationId xmlns:p14="http://schemas.microsoft.com/office/powerpoint/2010/main" val="27573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living wage shown is the hourly rate that an </a:t>
            </a:r>
            <a:r>
              <a:rPr lang="en-US" b="1" dirty="0"/>
              <a:t>individual</a:t>
            </a:r>
            <a:r>
              <a:rPr lang="en-US" dirty="0"/>
              <a:t> in a household must earn to support his or herself and their family. The assumption is the sole provider is working full-time (2080 hours per year). The tool provides information for individuals, and households with one or two working adults and zero to three children. In the case of households with two working adults, all values are </a:t>
            </a:r>
            <a:r>
              <a:rPr lang="en-US" b="1" dirty="0"/>
              <a:t>per working adult, single or in a family</a:t>
            </a:r>
            <a:r>
              <a:rPr lang="en-US" dirty="0"/>
              <a:t> unless otherwise noted. </a:t>
            </a:r>
            <a:br>
              <a:rPr lang="en-US" dirty="0"/>
            </a:br>
            <a:br>
              <a:rPr lang="en-US" dirty="0"/>
            </a:br>
            <a:r>
              <a:rPr lang="en-US" dirty="0"/>
              <a:t>The state minimum wage is the same for all individuals, regardless of how many dependents they may have. Data are updated annually, in the first quarter of the new year. State minimum wages are determined based on the posted value of the minimum wage as of January one of the coming year (National Conference of State Legislatures, 2019). The poverty rate reflects a person's gross annual income. We have converted it to an hourly wage for the sake of comparison. </a:t>
            </a:r>
          </a:p>
          <a:p>
            <a:endParaRPr lang="en-US" dirty="0"/>
          </a:p>
          <a:p>
            <a:r>
              <a:rPr lang="en-US" dirty="0"/>
              <a:t>Federal taxes are taken from the Urban-Brookings Tax Policy Center Microsimulation Model (version 0217-1) 24 and include: </a:t>
            </a:r>
          </a:p>
          <a:p>
            <a:r>
              <a:rPr lang="en-US" dirty="0"/>
              <a:t>individual income taxes (after tax credits including the refundable portion of earned income and child tax credits), payroll taxes (including both the</a:t>
            </a:r>
          </a:p>
          <a:p>
            <a:r>
              <a:rPr lang="en-US" dirty="0"/>
              <a:t>employee and employer portion of social security and </a:t>
            </a:r>
            <a:r>
              <a:rPr lang="en-US" dirty="0" err="1"/>
              <a:t>medicare</a:t>
            </a:r>
            <a:r>
              <a:rPr lang="en-US" dirty="0"/>
              <a:t> taxes), corporate income tax,</a:t>
            </a:r>
          </a:p>
          <a:p>
            <a:r>
              <a:rPr lang="en-US" dirty="0"/>
              <a:t>estate tax, and excise tax. The federal tax rate for the middle quintile was 14.0% in 2017.</a:t>
            </a:r>
          </a:p>
        </p:txBody>
      </p:sp>
      <p:sp>
        <p:nvSpPr>
          <p:cNvPr id="4" name="Slide Number Placeholder 3"/>
          <p:cNvSpPr>
            <a:spLocks noGrp="1"/>
          </p:cNvSpPr>
          <p:nvPr>
            <p:ph type="sldNum" sz="quarter" idx="10"/>
          </p:nvPr>
        </p:nvSpPr>
        <p:spPr/>
        <p:txBody>
          <a:bodyPr/>
          <a:lstStyle/>
          <a:p>
            <a:fld id="{213ABB71-0628-4AC9-955F-C2B5A24C3A29}" type="slidenum">
              <a:rPr lang="en-US" smtClean="0"/>
              <a:t>4</a:t>
            </a:fld>
            <a:endParaRPr lang="en-US"/>
          </a:p>
        </p:txBody>
      </p:sp>
    </p:spTree>
    <p:extLst>
      <p:ext uri="{BB962C8B-B14F-4D97-AF65-F5344CB8AC3E}">
        <p14:creationId xmlns:p14="http://schemas.microsoft.com/office/powerpoint/2010/main" val="647285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While large firms are more productive, they</a:t>
            </a:r>
          </a:p>
          <a:p>
            <a:r>
              <a:rPr lang="en-US" sz="1200" kern="1200" dirty="0">
                <a:solidFill>
                  <a:schemeClr val="tx1"/>
                </a:solidFill>
                <a:latin typeface="+mn-lt"/>
                <a:ea typeface="+mn-ea"/>
                <a:cs typeface="+mn-cs"/>
              </a:rPr>
              <a:t>were not all born large. In industrial countries,</a:t>
            </a:r>
          </a:p>
          <a:p>
            <a:r>
              <a:rPr lang="en-US" sz="1200" kern="1200" dirty="0">
                <a:solidFill>
                  <a:schemeClr val="tx1"/>
                </a:solidFill>
                <a:latin typeface="+mn-lt"/>
                <a:ea typeface="+mn-ea"/>
                <a:cs typeface="+mn-cs"/>
              </a:rPr>
              <a:t>some of the more resounding successes, from</a:t>
            </a:r>
          </a:p>
          <a:p>
            <a:r>
              <a:rPr lang="en-US" sz="1200" kern="1200" dirty="0">
                <a:solidFill>
                  <a:schemeClr val="tx1"/>
                </a:solidFill>
                <a:latin typeface="+mn-lt"/>
                <a:ea typeface="+mn-ea"/>
                <a:cs typeface="+mn-cs"/>
              </a:rPr>
              <a:t>Honda to Microsoft, started in garages. </a:t>
            </a:r>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36</a:t>
            </a:fld>
            <a:endParaRPr lang="en-US"/>
          </a:p>
        </p:txBody>
      </p:sp>
    </p:spTree>
    <p:extLst>
      <p:ext uri="{BB962C8B-B14F-4D97-AF65-F5344CB8AC3E}">
        <p14:creationId xmlns:p14="http://schemas.microsoft.com/office/powerpoint/2010/main" val="2426842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37</a:t>
            </a:fld>
            <a:endParaRPr lang="en-US"/>
          </a:p>
        </p:txBody>
      </p:sp>
    </p:spTree>
    <p:extLst>
      <p:ext uri="{BB962C8B-B14F-4D97-AF65-F5344CB8AC3E}">
        <p14:creationId xmlns:p14="http://schemas.microsoft.com/office/powerpoint/2010/main" val="2359438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Large firms are both more innovative and more productive. They invest more in machinery. They are much more likely than small firms to develop new product lines, to introduce new technology, to open and close plants, to outsource, and to engage in joint ventures with foreign partners. These firms produce more with a given amount of labor, and export more as well. They also pay substantively higher wages than micro- and small enterprises. In developing countries, however, many people work in very small and not necessarily very dynamic economic units.</a:t>
            </a:r>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38</a:t>
            </a:fld>
            <a:endParaRPr lang="en-US"/>
          </a:p>
        </p:txBody>
      </p:sp>
    </p:spTree>
    <p:extLst>
      <p:ext uri="{BB962C8B-B14F-4D97-AF65-F5344CB8AC3E}">
        <p14:creationId xmlns:p14="http://schemas.microsoft.com/office/powerpoint/2010/main" val="1392376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Protecting jobs may be warranted in times of systemic crises</a:t>
            </a:r>
          </a:p>
          <a:p>
            <a:r>
              <a:rPr lang="en-US" sz="1200" kern="1200" dirty="0">
                <a:solidFill>
                  <a:schemeClr val="tx1"/>
                </a:solidFill>
                <a:latin typeface="+mn-lt"/>
                <a:ea typeface="+mn-ea"/>
                <a:cs typeface="+mn-cs"/>
              </a:rPr>
              <a:t>or major economic restructuring. But job protection policies</a:t>
            </a:r>
          </a:p>
          <a:p>
            <a:r>
              <a:rPr lang="en-US" sz="1200" kern="1200" dirty="0">
                <a:solidFill>
                  <a:schemeClr val="tx1"/>
                </a:solidFill>
                <a:latin typeface="+mn-lt"/>
                <a:ea typeface="+mn-ea"/>
                <a:cs typeface="+mn-cs"/>
              </a:rPr>
              <a:t>can create permanent inefficiency, especially in countries</a:t>
            </a:r>
          </a:p>
          <a:p>
            <a:r>
              <a:rPr lang="en-US" sz="1200" kern="1200" dirty="0">
                <a:solidFill>
                  <a:schemeClr val="tx1"/>
                </a:solidFill>
                <a:latin typeface="+mn-lt"/>
                <a:ea typeface="+mn-ea"/>
                <a:cs typeface="+mn-cs"/>
              </a:rPr>
              <a:t>with weak institutions, making it indispensable to establish</a:t>
            </a:r>
          </a:p>
          <a:p>
            <a:r>
              <a:rPr lang="en-US" sz="1200" kern="1200" dirty="0">
                <a:solidFill>
                  <a:schemeClr val="tx1"/>
                </a:solidFill>
                <a:latin typeface="+mn-lt"/>
                <a:ea typeface="+mn-ea"/>
                <a:cs typeface="+mn-cs"/>
              </a:rPr>
              <a:t>and enforce trigger rules and sunset clauses that define the</a:t>
            </a:r>
          </a:p>
          <a:p>
            <a:r>
              <a:rPr lang="en-US" sz="1200" kern="1200" dirty="0">
                <a:solidFill>
                  <a:schemeClr val="tx1"/>
                </a:solidFill>
                <a:latin typeface="+mn-lt"/>
                <a:ea typeface="+mn-ea"/>
                <a:cs typeface="+mn-cs"/>
              </a:rPr>
              <a:t>extent and size of the protection.</a:t>
            </a:r>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39</a:t>
            </a:fld>
            <a:endParaRPr lang="en-US"/>
          </a:p>
        </p:txBody>
      </p:sp>
    </p:spTree>
    <p:extLst>
      <p:ext uri="{BB962C8B-B14F-4D97-AF65-F5344CB8AC3E}">
        <p14:creationId xmlns:p14="http://schemas.microsoft.com/office/powerpoint/2010/main" val="612537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40</a:t>
            </a:fld>
            <a:endParaRPr lang="en-US"/>
          </a:p>
        </p:txBody>
      </p:sp>
    </p:spTree>
    <p:extLst>
      <p:ext uri="{BB962C8B-B14F-4D97-AF65-F5344CB8AC3E}">
        <p14:creationId xmlns:p14="http://schemas.microsoft.com/office/powerpoint/2010/main" val="272783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5</a:t>
            </a:fld>
            <a:endParaRPr lang="en-US"/>
          </a:p>
        </p:txBody>
      </p:sp>
    </p:spTree>
    <p:extLst>
      <p:ext uri="{BB962C8B-B14F-4D97-AF65-F5344CB8AC3E}">
        <p14:creationId xmlns:p14="http://schemas.microsoft.com/office/powerpoint/2010/main" val="334163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6</a:t>
            </a:fld>
            <a:endParaRPr lang="en-US"/>
          </a:p>
        </p:txBody>
      </p:sp>
    </p:spTree>
    <p:extLst>
      <p:ext uri="{BB962C8B-B14F-4D97-AF65-F5344CB8AC3E}">
        <p14:creationId xmlns:p14="http://schemas.microsoft.com/office/powerpoint/2010/main" val="319099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7</a:t>
            </a:fld>
            <a:endParaRPr lang="en-US"/>
          </a:p>
        </p:txBody>
      </p:sp>
    </p:spTree>
    <p:extLst>
      <p:ext uri="{BB962C8B-B14F-4D97-AF65-F5344CB8AC3E}">
        <p14:creationId xmlns:p14="http://schemas.microsoft.com/office/powerpoint/2010/main" val="422910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ECD18-C188-438E-9F15-D34269AAA47A}" type="slidenum">
              <a:rPr lang="cs-CZ"/>
              <a:pPr/>
              <a:t>10</a:t>
            </a:fld>
            <a:endParaRPr lang="cs-CZ"/>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marL="228600" indent="-228600">
              <a:buFontTx/>
              <a:buAutoNum type="arabicPeriod"/>
            </a:pPr>
            <a:r>
              <a:rPr lang="en-US"/>
              <a:t>When looking at countries with different stages of economic development.</a:t>
            </a:r>
          </a:p>
          <a:p>
            <a:pPr marL="228600" indent="-228600">
              <a:buFontTx/>
              <a:buAutoNum type="arabicPeriod"/>
            </a:pPr>
            <a:r>
              <a:rPr lang="en-US"/>
              <a:t>Trying to evaluate the success of economic reforms, as countries move towards market economy</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Differences in wage levels across countries and regions remain considerable</a:t>
            </a:r>
          </a:p>
          <a:p>
            <a:endParaRPr lang="en-US" sz="1200" dirty="0"/>
          </a:p>
          <a:p>
            <a:r>
              <a:rPr lang="en-US" sz="1200" dirty="0"/>
              <a:t>Adapted from ILO</a:t>
            </a:r>
            <a:r>
              <a:rPr lang="en-US" sz="1200" baseline="0" dirty="0"/>
              <a:t> </a:t>
            </a:r>
            <a:r>
              <a:rPr lang="en-US" sz="1200" kern="1200" dirty="0">
                <a:solidFill>
                  <a:schemeClr val="tx1"/>
                </a:solidFill>
                <a:latin typeface="+mn-lt"/>
                <a:ea typeface="+mn-ea"/>
                <a:cs typeface="+mn-cs"/>
              </a:rPr>
              <a:t>Global Wage Report 2012/13</a:t>
            </a:r>
            <a:endParaRPr lang="en-US" sz="1200" dirty="0"/>
          </a:p>
          <a:p>
            <a:r>
              <a:rPr lang="en-US" sz="1200" dirty="0"/>
              <a:t>Source: US Department of Labor, Bureau of Labor Statistics, 2011. </a:t>
            </a:r>
            <a:br>
              <a:rPr lang="en-US" sz="1200" dirty="0"/>
            </a:br>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11</a:t>
            </a:fld>
            <a:endParaRPr lang="en-US"/>
          </a:p>
        </p:txBody>
      </p:sp>
    </p:spTree>
    <p:extLst>
      <p:ext uri="{BB962C8B-B14F-4D97-AF65-F5344CB8AC3E}">
        <p14:creationId xmlns:p14="http://schemas.microsoft.com/office/powerpoint/2010/main" val="298314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12</a:t>
            </a:fld>
            <a:endParaRPr lang="en-US"/>
          </a:p>
        </p:txBody>
      </p:sp>
    </p:spTree>
    <p:extLst>
      <p:ext uri="{BB962C8B-B14F-4D97-AF65-F5344CB8AC3E}">
        <p14:creationId xmlns:p14="http://schemas.microsoft.com/office/powerpoint/2010/main" val="17187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9A443F-537F-44D8-AD40-50DEE4675C4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55422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A443F-537F-44D8-AD40-50DEE4675C4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13756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A443F-537F-44D8-AD40-50DEE4675C4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117260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E055-5D79-4780-ACA8-FA1CE7556FD5}"/>
              </a:ext>
            </a:extLst>
          </p:cNvPr>
          <p:cNvSpPr>
            <a:spLocks noGrp="1"/>
          </p:cNvSpPr>
          <p:nvPr>
            <p:ph type="title"/>
          </p:nvPr>
        </p:nvSpPr>
        <p:spPr>
          <a:xfrm>
            <a:off x="457200" y="274638"/>
            <a:ext cx="8229600" cy="1143000"/>
          </a:xfrm>
        </p:spPr>
        <p:txBody>
          <a:bodyPr/>
          <a:lstStyle/>
          <a:p>
            <a:r>
              <a:rPr lang="en-US"/>
              <a:t>Click to edit Master title style</a:t>
            </a:r>
            <a:endParaRPr lang="cs-CZ"/>
          </a:p>
        </p:txBody>
      </p:sp>
      <p:sp>
        <p:nvSpPr>
          <p:cNvPr id="3" name="Table Placeholder 2">
            <a:extLst>
              <a:ext uri="{FF2B5EF4-FFF2-40B4-BE49-F238E27FC236}">
                <a16:creationId xmlns:a16="http://schemas.microsoft.com/office/drawing/2014/main" id="{5AE32E6D-3CB0-4B2C-97E7-5CF098BE03DB}"/>
              </a:ext>
            </a:extLst>
          </p:cNvPr>
          <p:cNvSpPr>
            <a:spLocks noGrp="1"/>
          </p:cNvSpPr>
          <p:nvPr>
            <p:ph type="tbl" idx="1"/>
          </p:nvPr>
        </p:nvSpPr>
        <p:spPr>
          <a:xfrm>
            <a:off x="457200" y="1600200"/>
            <a:ext cx="8229600" cy="4525963"/>
          </a:xfrm>
        </p:spPr>
        <p:txBody>
          <a:bodyPr/>
          <a:lstStyle/>
          <a:p>
            <a:endParaRPr lang="cs-CZ"/>
          </a:p>
        </p:txBody>
      </p:sp>
      <p:sp>
        <p:nvSpPr>
          <p:cNvPr id="4" name="Date Placeholder 3">
            <a:extLst>
              <a:ext uri="{FF2B5EF4-FFF2-40B4-BE49-F238E27FC236}">
                <a16:creationId xmlns:a16="http://schemas.microsoft.com/office/drawing/2014/main" id="{56C2DCE9-6FA5-4711-9573-ECB67AAE559A}"/>
              </a:ext>
            </a:extLst>
          </p:cNvPr>
          <p:cNvSpPr>
            <a:spLocks noGrp="1"/>
          </p:cNvSpPr>
          <p:nvPr>
            <p:ph type="dt" sz="half" idx="10"/>
          </p:nvPr>
        </p:nvSpPr>
        <p:spPr>
          <a:xfrm>
            <a:off x="457200" y="6245225"/>
            <a:ext cx="2133600" cy="476250"/>
          </a:xfrm>
        </p:spPr>
        <p:txBody>
          <a:bodyPr/>
          <a:lstStyle>
            <a:lvl1pPr>
              <a:defRPr/>
            </a:lvl1pPr>
          </a:lstStyle>
          <a:p>
            <a:endParaRPr lang="en-GB" altLang="cs-CZ"/>
          </a:p>
        </p:txBody>
      </p:sp>
      <p:sp>
        <p:nvSpPr>
          <p:cNvPr id="5" name="Footer Placeholder 4">
            <a:extLst>
              <a:ext uri="{FF2B5EF4-FFF2-40B4-BE49-F238E27FC236}">
                <a16:creationId xmlns:a16="http://schemas.microsoft.com/office/drawing/2014/main" id="{D62AD446-9EF4-47C6-B908-9069737371A3}"/>
              </a:ext>
            </a:extLst>
          </p:cNvPr>
          <p:cNvSpPr>
            <a:spLocks noGrp="1"/>
          </p:cNvSpPr>
          <p:nvPr>
            <p:ph type="ftr" sz="quarter" idx="11"/>
          </p:nvPr>
        </p:nvSpPr>
        <p:spPr>
          <a:xfrm>
            <a:off x="3124200" y="6245225"/>
            <a:ext cx="2895600" cy="476250"/>
          </a:xfrm>
        </p:spPr>
        <p:txBody>
          <a:bodyPr/>
          <a:lstStyle>
            <a:lvl1pPr>
              <a:defRPr/>
            </a:lvl1pPr>
          </a:lstStyle>
          <a:p>
            <a:endParaRPr lang="en-GB" altLang="cs-CZ"/>
          </a:p>
        </p:txBody>
      </p:sp>
      <p:sp>
        <p:nvSpPr>
          <p:cNvPr id="6" name="Slide Number Placeholder 5">
            <a:extLst>
              <a:ext uri="{FF2B5EF4-FFF2-40B4-BE49-F238E27FC236}">
                <a16:creationId xmlns:a16="http://schemas.microsoft.com/office/drawing/2014/main" id="{83EA7F40-E995-4A12-9114-9ACD90C1E047}"/>
              </a:ext>
            </a:extLst>
          </p:cNvPr>
          <p:cNvSpPr>
            <a:spLocks noGrp="1"/>
          </p:cNvSpPr>
          <p:nvPr>
            <p:ph type="sldNum" sz="quarter" idx="12"/>
          </p:nvPr>
        </p:nvSpPr>
        <p:spPr>
          <a:xfrm>
            <a:off x="6553200" y="6245225"/>
            <a:ext cx="2133600" cy="476250"/>
          </a:xfrm>
        </p:spPr>
        <p:txBody>
          <a:bodyPr/>
          <a:lstStyle>
            <a:lvl1pPr>
              <a:defRPr/>
            </a:lvl1pPr>
          </a:lstStyle>
          <a:p>
            <a:fld id="{C7604A83-7369-459D-BD46-ABF55CE0D192}" type="slidenum">
              <a:rPr lang="en-GB" altLang="cs-CZ"/>
              <a:pPr/>
              <a:t>‹#›</a:t>
            </a:fld>
            <a:endParaRPr lang="en-GB" altLang="cs-CZ"/>
          </a:p>
        </p:txBody>
      </p:sp>
    </p:spTree>
    <p:extLst>
      <p:ext uri="{BB962C8B-B14F-4D97-AF65-F5344CB8AC3E}">
        <p14:creationId xmlns:p14="http://schemas.microsoft.com/office/powerpoint/2010/main" val="58699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A443F-537F-44D8-AD40-50DEE4675C4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115676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A443F-537F-44D8-AD40-50DEE4675C4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163806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A443F-537F-44D8-AD40-50DEE4675C4C}"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390174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A443F-537F-44D8-AD40-50DEE4675C4C}"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63798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A443F-537F-44D8-AD40-50DEE4675C4C}"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14257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A443F-537F-44D8-AD40-50DEE4675C4C}"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14322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A443F-537F-44D8-AD40-50DEE4675C4C}"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193170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A443F-537F-44D8-AD40-50DEE4675C4C}"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1FA58-3840-4CC1-9FEB-35FEC54D6C62}" type="slidenum">
              <a:rPr lang="en-US" smtClean="0"/>
              <a:t>‹#›</a:t>
            </a:fld>
            <a:endParaRPr lang="en-US"/>
          </a:p>
        </p:txBody>
      </p:sp>
    </p:spTree>
    <p:extLst>
      <p:ext uri="{BB962C8B-B14F-4D97-AF65-F5344CB8AC3E}">
        <p14:creationId xmlns:p14="http://schemas.microsoft.com/office/powerpoint/2010/main" val="169087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A443F-537F-44D8-AD40-50DEE4675C4C}" type="datetimeFigureOut">
              <a:rPr lang="en-US" smtClean="0"/>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1FA58-3840-4CC1-9FEB-35FEC54D6C62}" type="slidenum">
              <a:rPr lang="en-US" smtClean="0"/>
              <a:t>‹#›</a:t>
            </a:fld>
            <a:endParaRPr lang="en-US"/>
          </a:p>
        </p:txBody>
      </p:sp>
    </p:spTree>
    <p:extLst>
      <p:ext uri="{BB962C8B-B14F-4D97-AF65-F5344CB8AC3E}">
        <p14:creationId xmlns:p14="http://schemas.microsoft.com/office/powerpoint/2010/main" val="97968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tin.guzi@econ.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vingwage.mit.edu/metros/4266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healthcare.gov/glossary/federal-poverty-level-fpl/" TargetMode="External"/><Relationship Id="rId4" Type="http://schemas.openxmlformats.org/officeDocument/2006/relationships/hyperlink" Target="https://www.thebalance.com/federal-poverty-level-definition-guidelines-chart-330584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noAutofit/>
          </a:bodyPr>
          <a:lstStyle/>
          <a:p>
            <a:endParaRPr lang="cs-CZ" sz="3600" dirty="0">
              <a:solidFill>
                <a:schemeClr val="bg1">
                  <a:lumMod val="75000"/>
                </a:schemeClr>
              </a:solidFill>
            </a:endParaRPr>
          </a:p>
        </p:txBody>
      </p:sp>
      <p:sp>
        <p:nvSpPr>
          <p:cNvPr id="3" name="Subtitle 2"/>
          <p:cNvSpPr>
            <a:spLocks noGrp="1"/>
          </p:cNvSpPr>
          <p:nvPr>
            <p:ph type="subTitle" idx="1"/>
          </p:nvPr>
        </p:nvSpPr>
        <p:spPr>
          <a:xfrm>
            <a:off x="1627584" y="4653136"/>
            <a:ext cx="6400800" cy="1705744"/>
          </a:xfrm>
        </p:spPr>
        <p:txBody>
          <a:bodyPr>
            <a:normAutofit lnSpcReduction="10000"/>
          </a:bodyPr>
          <a:lstStyle/>
          <a:p>
            <a:r>
              <a:rPr lang="en-US" dirty="0"/>
              <a:t>Martin GUZI</a:t>
            </a:r>
          </a:p>
          <a:p>
            <a:r>
              <a:rPr lang="en-US" dirty="0"/>
              <a:t>Masaryk University</a:t>
            </a:r>
          </a:p>
          <a:p>
            <a:r>
              <a:rPr lang="en-US" dirty="0">
                <a:hlinkClick r:id="rId3"/>
              </a:rPr>
              <a:t>martin.guzi@econ.muni.cz</a:t>
            </a:r>
            <a:endParaRPr lang="en-US" dirty="0"/>
          </a:p>
        </p:txBody>
      </p:sp>
      <p:sp>
        <p:nvSpPr>
          <p:cNvPr id="4" name="TextBox 3"/>
          <p:cNvSpPr txBox="1"/>
          <p:nvPr/>
        </p:nvSpPr>
        <p:spPr>
          <a:xfrm>
            <a:off x="801764" y="2204864"/>
            <a:ext cx="7992888" cy="1015663"/>
          </a:xfrm>
          <a:prstGeom prst="rect">
            <a:avLst/>
          </a:prstGeom>
          <a:noFill/>
        </p:spPr>
        <p:txBody>
          <a:bodyPr wrap="square" rtlCol="0">
            <a:spAutoFit/>
          </a:bodyPr>
          <a:lstStyle/>
          <a:p>
            <a:pPr algn="ctr"/>
            <a:r>
              <a:rPr lang="en-US" sz="6000" dirty="0"/>
              <a:t>Wages around the globe</a:t>
            </a:r>
          </a:p>
        </p:txBody>
      </p:sp>
    </p:spTree>
    <p:extLst>
      <p:ext uri="{BB962C8B-B14F-4D97-AF65-F5344CB8AC3E}">
        <p14:creationId xmlns:p14="http://schemas.microsoft.com/office/powerpoint/2010/main" val="383253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dirty="0"/>
              <a:t>How do we compare economies?</a:t>
            </a:r>
            <a:endParaRPr lang="cs-CZ" dirty="0"/>
          </a:p>
        </p:txBody>
      </p:sp>
      <p:sp>
        <p:nvSpPr>
          <p:cNvPr id="2053" name="Rectangle 5"/>
          <p:cNvSpPr>
            <a:spLocks noGrp="1" noChangeArrowheads="1"/>
          </p:cNvSpPr>
          <p:nvPr>
            <p:ph type="body" idx="1"/>
          </p:nvPr>
        </p:nvSpPr>
        <p:spPr>
          <a:xfrm>
            <a:off x="457200" y="1981200"/>
            <a:ext cx="8229600" cy="1636713"/>
          </a:xfrm>
        </p:spPr>
        <p:txBody>
          <a:bodyPr/>
          <a:lstStyle/>
          <a:p>
            <a:pPr lvl="1"/>
            <a:r>
              <a:rPr lang="en-US" dirty="0"/>
              <a:t>comparison of one country vs. another</a:t>
            </a:r>
          </a:p>
          <a:p>
            <a:pPr lvl="1"/>
            <a:r>
              <a:rPr lang="en-US" dirty="0"/>
              <a:t>comparison of same country at different time</a:t>
            </a:r>
          </a:p>
          <a:p>
            <a:pPr lvl="1"/>
            <a:endParaRPr lang="cs-CZ" dirty="0"/>
          </a:p>
        </p:txBody>
      </p:sp>
      <p:sp>
        <p:nvSpPr>
          <p:cNvPr id="2054" name="Rectangle 6"/>
          <p:cNvSpPr>
            <a:spLocks noChangeArrowheads="1"/>
          </p:cNvSpPr>
          <p:nvPr/>
        </p:nvSpPr>
        <p:spPr bwMode="auto">
          <a:xfrm>
            <a:off x="533400" y="3733800"/>
            <a:ext cx="8305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r>
              <a:rPr lang="en-US" sz="2800" dirty="0"/>
              <a:t>We look at: </a:t>
            </a:r>
          </a:p>
          <a:p>
            <a:pPr marL="742950" lvl="1" indent="-285750">
              <a:spcBef>
                <a:spcPct val="20000"/>
              </a:spcBef>
              <a:buClr>
                <a:schemeClr val="accent2"/>
              </a:buClr>
              <a:buSzPct val="80000"/>
              <a:buFont typeface="Wingdings" pitchFamily="2" charset="2"/>
              <a:buChar char="¨"/>
            </a:pPr>
            <a:r>
              <a:rPr lang="en-US" sz="2800" dirty="0"/>
              <a:t>GDP</a:t>
            </a:r>
          </a:p>
          <a:p>
            <a:pPr marL="742950" lvl="1" indent="-285750">
              <a:spcBef>
                <a:spcPct val="20000"/>
              </a:spcBef>
              <a:buClr>
                <a:schemeClr val="accent2"/>
              </a:buClr>
              <a:buSzPct val="80000"/>
              <a:buFont typeface="Wingdings" pitchFamily="2" charset="2"/>
              <a:buChar char="¨"/>
            </a:pPr>
            <a:r>
              <a:rPr lang="en-US" sz="2800" dirty="0"/>
              <a:t>Inflation</a:t>
            </a:r>
          </a:p>
          <a:p>
            <a:pPr marL="742950" lvl="1" indent="-285750">
              <a:spcBef>
                <a:spcPct val="20000"/>
              </a:spcBef>
              <a:buClr>
                <a:schemeClr val="accent2"/>
              </a:buClr>
              <a:buSzPct val="80000"/>
              <a:buFont typeface="Wingdings" pitchFamily="2" charset="2"/>
              <a:buChar char="¨"/>
            </a:pPr>
            <a:r>
              <a:rPr lang="en-US" sz="2800" dirty="0"/>
              <a:t>Unemployment</a:t>
            </a:r>
          </a:p>
          <a:p>
            <a:pPr marL="742950" lvl="1" indent="-285750">
              <a:spcBef>
                <a:spcPct val="20000"/>
              </a:spcBef>
              <a:buClr>
                <a:schemeClr val="accent2"/>
              </a:buClr>
              <a:buSzPct val="80000"/>
              <a:buFont typeface="Wingdings" pitchFamily="2" charset="2"/>
              <a:buChar char="¨"/>
            </a:pPr>
            <a:r>
              <a:rPr lang="en-US" sz="2800" b="1" dirty="0"/>
              <a:t>Wage rates</a:t>
            </a:r>
            <a:endParaRPr lang="cs-CZ" sz="2800" b="1" dirty="0"/>
          </a:p>
        </p:txBody>
      </p:sp>
    </p:spTree>
    <p:extLst>
      <p:ext uri="{BB962C8B-B14F-4D97-AF65-F5344CB8AC3E}">
        <p14:creationId xmlns:p14="http://schemas.microsoft.com/office/powerpoint/2010/main" val="3466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5112568" cy="67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95736" y="548680"/>
            <a:ext cx="6491064" cy="1728192"/>
          </a:xfrm>
        </p:spPr>
        <p:txBody>
          <a:bodyPr>
            <a:noAutofit/>
          </a:bodyPr>
          <a:lstStyle/>
          <a:p>
            <a:r>
              <a:rPr lang="en-US" sz="2000" b="1" dirty="0"/>
              <a:t>International comparison of hourly direct pay for time worked in manufacturing,  2010 (US$) </a:t>
            </a:r>
            <a:br>
              <a:rPr lang="en-US" sz="2000" b="1" dirty="0"/>
            </a:br>
            <a:br>
              <a:rPr lang="en-US" sz="2000" b="1" dirty="0"/>
            </a:br>
            <a:br>
              <a:rPr lang="en-US" sz="2000" b="1" dirty="0"/>
            </a:br>
            <a:endParaRPr lang="en-US" sz="2000" dirty="0"/>
          </a:p>
        </p:txBody>
      </p:sp>
      <p:sp>
        <p:nvSpPr>
          <p:cNvPr id="3" name="Content Placeholder 2"/>
          <p:cNvSpPr>
            <a:spLocks noGrp="1"/>
          </p:cNvSpPr>
          <p:nvPr>
            <p:ph idx="1"/>
          </p:nvPr>
        </p:nvSpPr>
        <p:spPr>
          <a:xfrm>
            <a:off x="4633664" y="6564485"/>
            <a:ext cx="4546848" cy="896963"/>
          </a:xfrm>
        </p:spPr>
        <p:txBody>
          <a:bodyPr>
            <a:normAutofit/>
          </a:bodyPr>
          <a:lstStyle/>
          <a:p>
            <a:pPr marL="0" indent="0">
              <a:buNone/>
            </a:pPr>
            <a:r>
              <a:rPr lang="en-US" sz="1400" dirty="0"/>
              <a:t>Source: Adapted from ILO</a:t>
            </a:r>
            <a:r>
              <a:rPr lang="en-US" sz="1400" baseline="0" dirty="0"/>
              <a:t> </a:t>
            </a:r>
            <a:r>
              <a:rPr lang="en-US" sz="1400" dirty="0"/>
              <a:t>Global Wage Report 2012/13</a:t>
            </a:r>
            <a:br>
              <a:rPr lang="en-US" sz="1400" dirty="0"/>
            </a:br>
            <a:br>
              <a:rPr lang="en-US" sz="1400" b="1" dirty="0"/>
            </a:br>
            <a:endParaRPr lang="en-US" sz="1400" dirty="0"/>
          </a:p>
        </p:txBody>
      </p:sp>
    </p:spTree>
    <p:extLst>
      <p:ext uri="{BB962C8B-B14F-4D97-AF65-F5344CB8AC3E}">
        <p14:creationId xmlns:p14="http://schemas.microsoft.com/office/powerpoint/2010/main" val="286314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384"/>
            <a:ext cx="5482952" cy="1143000"/>
          </a:xfrm>
        </p:spPr>
        <p:txBody>
          <a:bodyPr>
            <a:normAutofit fontScale="90000"/>
          </a:bodyPr>
          <a:lstStyle/>
          <a:p>
            <a:r>
              <a:rPr lang="en-US" sz="3600" dirty="0"/>
              <a:t>Prof. </a:t>
            </a:r>
            <a:r>
              <a:rPr lang="en-US" sz="3600" dirty="0" err="1"/>
              <a:t>Orley</a:t>
            </a:r>
            <a:r>
              <a:rPr lang="en-US" sz="3600" dirty="0"/>
              <a:t> </a:t>
            </a:r>
            <a:r>
              <a:rPr lang="en-US" sz="3600" dirty="0" err="1"/>
              <a:t>Ashenfelter</a:t>
            </a:r>
            <a:br>
              <a:rPr lang="en-US" sz="3600" dirty="0"/>
            </a:br>
            <a:r>
              <a:rPr lang="en-US" sz="3600" dirty="0"/>
              <a:t>(Princeton University)</a:t>
            </a:r>
          </a:p>
        </p:txBody>
      </p:sp>
      <p:sp>
        <p:nvSpPr>
          <p:cNvPr id="3" name="Content Placeholder 2"/>
          <p:cNvSpPr>
            <a:spLocks noGrp="1"/>
          </p:cNvSpPr>
          <p:nvPr>
            <p:ph idx="1"/>
          </p:nvPr>
        </p:nvSpPr>
        <p:spPr>
          <a:xfrm>
            <a:off x="3923928" y="1124744"/>
            <a:ext cx="4762871" cy="5400599"/>
          </a:xfrm>
        </p:spPr>
        <p:txBody>
          <a:bodyPr>
            <a:normAutofit fontScale="85000" lnSpcReduction="10000"/>
          </a:bodyPr>
          <a:lstStyle/>
          <a:p>
            <a:pPr marL="0" indent="0">
              <a:buNone/>
            </a:pPr>
            <a:r>
              <a:rPr lang="en-US" dirty="0" err="1"/>
              <a:t>Orley</a:t>
            </a:r>
            <a:r>
              <a:rPr lang="en-US" dirty="0"/>
              <a:t> pioneered empirical testing of economic hypotheses and creative data collection. He used data on wage rates of workers at McDonald’s restaurants around the world, for a simple convincing measure of comparable wage rates.</a:t>
            </a:r>
          </a:p>
          <a:p>
            <a:pPr marL="0" indent="0">
              <a:buNone/>
            </a:pPr>
            <a:r>
              <a:rPr lang="en-US" dirty="0"/>
              <a:t>He also works on non-labor topics - the study of wine prices and quality determinants or an analysis of the famous ‘</a:t>
            </a:r>
            <a:r>
              <a:rPr lang="en-US" dirty="0" err="1"/>
              <a:t>Judgement</a:t>
            </a:r>
            <a:r>
              <a:rPr lang="en-US" dirty="0"/>
              <a:t> of Paris.’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099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3709481"/>
            <a:ext cx="3240360" cy="1015663"/>
          </a:xfrm>
          <a:prstGeom prst="rect">
            <a:avLst/>
          </a:prstGeom>
          <a:noFill/>
        </p:spPr>
        <p:txBody>
          <a:bodyPr wrap="square" rtlCol="0">
            <a:spAutoFit/>
          </a:bodyPr>
          <a:lstStyle/>
          <a:p>
            <a:r>
              <a:rPr lang="en-US" sz="2000" i="1" dirty="0"/>
              <a:t>"The best indicator of country development is the wage rate of ordinary people"</a:t>
            </a:r>
          </a:p>
        </p:txBody>
      </p:sp>
    </p:spTree>
    <p:extLst>
      <p:ext uri="{BB962C8B-B14F-4D97-AF65-F5344CB8AC3E}">
        <p14:creationId xmlns:p14="http://schemas.microsoft.com/office/powerpoint/2010/main" val="41863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err="1"/>
              <a:t>Ashenfelter’s</a:t>
            </a:r>
            <a:r>
              <a:rPr lang="en-US" dirty="0"/>
              <a:t>  study</a:t>
            </a:r>
            <a:endParaRPr lang="cs-CZ" dirty="0"/>
          </a:p>
        </p:txBody>
      </p:sp>
      <p:sp>
        <p:nvSpPr>
          <p:cNvPr id="44035" name="Rectangle 3"/>
          <p:cNvSpPr>
            <a:spLocks noGrp="1" noChangeArrowheads="1"/>
          </p:cNvSpPr>
          <p:nvPr>
            <p:ph type="body" idx="1"/>
          </p:nvPr>
        </p:nvSpPr>
        <p:spPr>
          <a:xfrm>
            <a:off x="457200" y="1484784"/>
            <a:ext cx="8229600" cy="2514600"/>
          </a:xfrm>
        </p:spPr>
        <p:txBody>
          <a:bodyPr/>
          <a:lstStyle/>
          <a:p>
            <a:r>
              <a:rPr lang="en-US" sz="2800" dirty="0"/>
              <a:t>Measurements of wages for:</a:t>
            </a:r>
          </a:p>
          <a:p>
            <a:pPr lvl="1"/>
            <a:r>
              <a:rPr lang="en-US" dirty="0"/>
              <a:t> Identical jobs</a:t>
            </a:r>
          </a:p>
          <a:p>
            <a:pPr lvl="1"/>
            <a:r>
              <a:rPr lang="en-US" dirty="0"/>
              <a:t> Producing identical products</a:t>
            </a:r>
          </a:p>
          <a:p>
            <a:pPr lvl="1"/>
            <a:r>
              <a:rPr lang="en-US" dirty="0"/>
              <a:t> Firms with identical technology</a:t>
            </a:r>
          </a:p>
        </p:txBody>
      </p:sp>
      <p:sp>
        <p:nvSpPr>
          <p:cNvPr id="44037" name="Rectangle 5"/>
          <p:cNvSpPr>
            <a:spLocks noChangeArrowheads="1"/>
          </p:cNvSpPr>
          <p:nvPr/>
        </p:nvSpPr>
        <p:spPr bwMode="auto">
          <a:xfrm>
            <a:off x="533400" y="3717032"/>
            <a:ext cx="82296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r>
              <a:rPr lang="en-US" sz="2800" dirty="0"/>
              <a:t>Units of Measurements:</a:t>
            </a:r>
          </a:p>
          <a:p>
            <a:pPr marL="742950" lvl="1" indent="-285750">
              <a:spcBef>
                <a:spcPct val="20000"/>
              </a:spcBef>
              <a:buClr>
                <a:schemeClr val="accent2"/>
              </a:buClr>
              <a:buSzPct val="80000"/>
              <a:buFont typeface="Wingdings" pitchFamily="2" charset="2"/>
              <a:buChar char="¨"/>
            </a:pPr>
            <a:r>
              <a:rPr lang="en-US" sz="2800" dirty="0"/>
              <a:t> The price of </a:t>
            </a:r>
            <a:r>
              <a:rPr lang="en-US" sz="2800" dirty="0" err="1"/>
              <a:t>BigMac</a:t>
            </a:r>
            <a:endParaRPr lang="en-US" sz="2800" dirty="0"/>
          </a:p>
          <a:p>
            <a:pPr marL="742950" lvl="1" indent="-285750">
              <a:spcBef>
                <a:spcPct val="20000"/>
              </a:spcBef>
              <a:buClr>
                <a:schemeClr val="accent2"/>
              </a:buClr>
              <a:buSzPct val="80000"/>
              <a:buFont typeface="Wingdings" pitchFamily="2" charset="2"/>
              <a:buChar char="¨"/>
            </a:pPr>
            <a:r>
              <a:rPr lang="en-US" sz="2800" dirty="0"/>
              <a:t> Wage rate in the basic entry-level job at McDonald's restaurants</a:t>
            </a:r>
          </a:p>
          <a:p>
            <a:pPr marL="742950" lvl="1" indent="-285750">
              <a:spcBef>
                <a:spcPct val="20000"/>
              </a:spcBef>
              <a:buClr>
                <a:schemeClr val="accent2"/>
              </a:buClr>
              <a:buSzPct val="80000"/>
              <a:buFont typeface="Wingdings" pitchFamily="2" charset="2"/>
              <a:buChar char="¨"/>
            </a:pPr>
            <a:r>
              <a:rPr lang="en-US" sz="2800" b="1" dirty="0"/>
              <a:t> </a:t>
            </a:r>
            <a:r>
              <a:rPr lang="en-US" sz="2800" i="1" dirty="0" err="1"/>
              <a:t>McWage</a:t>
            </a:r>
            <a:r>
              <a:rPr lang="en-US" sz="2800" i="1" dirty="0"/>
              <a:t> </a:t>
            </a:r>
            <a:r>
              <a:rPr lang="en-US" sz="2800" dirty="0"/>
              <a:t>expressed in </a:t>
            </a:r>
            <a:r>
              <a:rPr lang="en-US" sz="2800" b="1" dirty="0"/>
              <a:t>Big Macs per Hour</a:t>
            </a:r>
            <a:r>
              <a:rPr lang="en-US" sz="2800" dirty="0"/>
              <a:t> </a:t>
            </a:r>
          </a:p>
          <a:p>
            <a:pPr marL="742950" lvl="1" indent="-285750">
              <a:spcBef>
                <a:spcPct val="20000"/>
              </a:spcBef>
              <a:buClr>
                <a:schemeClr val="accent2"/>
              </a:buClr>
              <a:buSzPct val="80000"/>
              <a:buFont typeface="Wingdings" pitchFamily="2" charset="2"/>
              <a:buChar char="¨"/>
            </a:pPr>
            <a:endParaRPr lang="en-US" sz="2800" i="1" dirty="0"/>
          </a:p>
        </p:txBody>
      </p:sp>
      <p:pic>
        <p:nvPicPr>
          <p:cNvPr id="44039" name="Picture 7" descr="hero_big-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197" y="2780928"/>
            <a:ext cx="2438400" cy="225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6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wipe(down)">
                                      <p:cBhvr>
                                        <p:cTn id="7" dur="500"/>
                                        <p:tgtEl>
                                          <p:spTgt spid="440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fade">
                                      <p:cBhvr>
                                        <p:cTn id="12" dur="1000"/>
                                        <p:tgtEl>
                                          <p:spTgt spid="44037"/>
                                        </p:tgtEl>
                                      </p:cBhvr>
                                    </p:animEffect>
                                    <p:anim calcmode="lin" valueType="num">
                                      <p:cBhvr>
                                        <p:cTn id="13" dur="1000" fill="hold"/>
                                        <p:tgtEl>
                                          <p:spTgt spid="44037"/>
                                        </p:tgtEl>
                                        <p:attrNameLst>
                                          <p:attrName>ppt_x</p:attrName>
                                        </p:attrNameLst>
                                      </p:cBhvr>
                                      <p:tavLst>
                                        <p:tav tm="0">
                                          <p:val>
                                            <p:strVal val="#ppt_x"/>
                                          </p:val>
                                        </p:tav>
                                        <p:tav tm="100000">
                                          <p:val>
                                            <p:strVal val="#ppt_x"/>
                                          </p:val>
                                        </p:tav>
                                      </p:tavLst>
                                    </p:anim>
                                    <p:anim calcmode="lin" valueType="num">
                                      <p:cBhvr>
                                        <p:cTn id="14" dur="1000" fill="hold"/>
                                        <p:tgtEl>
                                          <p:spTgt spid="44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McDonald’s Restaurants</a:t>
            </a:r>
            <a:endParaRPr lang="cs-CZ"/>
          </a:p>
        </p:txBody>
      </p:sp>
      <p:sp>
        <p:nvSpPr>
          <p:cNvPr id="50179" name="Rectangle 3"/>
          <p:cNvSpPr>
            <a:spLocks noGrp="1" noChangeArrowheads="1"/>
          </p:cNvSpPr>
          <p:nvPr>
            <p:ph type="body" idx="1"/>
          </p:nvPr>
        </p:nvSpPr>
        <p:spPr>
          <a:xfrm>
            <a:off x="457200" y="1981200"/>
            <a:ext cx="8534400" cy="3886200"/>
          </a:xfrm>
        </p:spPr>
        <p:txBody>
          <a:bodyPr>
            <a:normAutofit lnSpcReduction="10000"/>
          </a:bodyPr>
          <a:lstStyle/>
          <a:p>
            <a:r>
              <a:rPr lang="en-US" sz="2800" dirty="0"/>
              <a:t>Reasons for selection</a:t>
            </a:r>
          </a:p>
          <a:p>
            <a:pPr lvl="1"/>
            <a:r>
              <a:rPr lang="en-US" dirty="0"/>
              <a:t> Standardized protocol for employee work</a:t>
            </a:r>
          </a:p>
          <a:p>
            <a:pPr lvl="1"/>
            <a:r>
              <a:rPr lang="en-US" dirty="0"/>
              <a:t> Little/no variation in food ingredients</a:t>
            </a:r>
          </a:p>
          <a:p>
            <a:pPr lvl="1"/>
            <a:r>
              <a:rPr lang="en-US" dirty="0"/>
              <a:t> Little/no variation in food preparation</a:t>
            </a:r>
          </a:p>
          <a:p>
            <a:pPr lvl="1"/>
            <a:r>
              <a:rPr lang="en-US" dirty="0"/>
              <a:t> Same technology</a:t>
            </a:r>
          </a:p>
          <a:p>
            <a:pPr lvl="1"/>
            <a:r>
              <a:rPr lang="en-US" dirty="0"/>
              <a:t> Standard work operations manual</a:t>
            </a:r>
          </a:p>
          <a:p>
            <a:pPr lvl="1"/>
            <a:r>
              <a:rPr lang="en-US" dirty="0"/>
              <a:t> U.S.-style work practices (franchise) </a:t>
            </a:r>
          </a:p>
          <a:p>
            <a:pPr lvl="1"/>
            <a:r>
              <a:rPr lang="en-US" dirty="0"/>
              <a:t>The Big Mac is a standardized hamburger sandwich</a:t>
            </a:r>
          </a:p>
        </p:txBody>
      </p:sp>
      <p:pic>
        <p:nvPicPr>
          <p:cNvPr id="50184" name="Picture 8" descr="McDonalds-French-Fries-262x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492896"/>
            <a:ext cx="24955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220px-Mcdonalds-90s-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1663452" cy="126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0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Result of Study</a:t>
            </a:r>
            <a:endParaRPr lang="cs-CZ"/>
          </a:p>
        </p:txBody>
      </p:sp>
      <p:sp>
        <p:nvSpPr>
          <p:cNvPr id="46083" name="Rectangle 3"/>
          <p:cNvSpPr>
            <a:spLocks noGrp="1" noChangeArrowheads="1"/>
          </p:cNvSpPr>
          <p:nvPr>
            <p:ph type="body" idx="1"/>
          </p:nvPr>
        </p:nvSpPr>
        <p:spPr>
          <a:xfrm>
            <a:off x="457200" y="1981200"/>
            <a:ext cx="8229600" cy="2057400"/>
          </a:xfrm>
        </p:spPr>
        <p:txBody>
          <a:bodyPr/>
          <a:lstStyle/>
          <a:p>
            <a:pPr>
              <a:buFont typeface="Wingdings" pitchFamily="2" charset="2"/>
              <a:buNone/>
            </a:pPr>
            <a:r>
              <a:rPr lang="en-US"/>
              <a:t>Extraordinary differences in wage rates of </a:t>
            </a:r>
          </a:p>
          <a:p>
            <a:pPr>
              <a:buFont typeface="Wingdings" pitchFamily="2" charset="2"/>
              <a:buNone/>
            </a:pPr>
            <a:r>
              <a:rPr lang="en-US"/>
              <a:t>workers doing the same job in countries at</a:t>
            </a:r>
          </a:p>
          <a:p>
            <a:pPr>
              <a:buFont typeface="Wingdings" pitchFamily="2" charset="2"/>
              <a:buNone/>
            </a:pPr>
            <a:r>
              <a:rPr lang="en-US"/>
              <a:t>different level of economic development.</a:t>
            </a:r>
          </a:p>
        </p:txBody>
      </p:sp>
      <p:sp>
        <p:nvSpPr>
          <p:cNvPr id="46084" name="Rectangle 4"/>
          <p:cNvSpPr>
            <a:spLocks noChangeArrowheads="1"/>
          </p:cNvSpPr>
          <p:nvPr/>
        </p:nvSpPr>
        <p:spPr bwMode="auto">
          <a:xfrm>
            <a:off x="533400" y="4343400"/>
            <a:ext cx="8229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None/>
            </a:pPr>
            <a:r>
              <a:rPr lang="en-US" sz="2800"/>
              <a:t>Western Europe, US, Japan rates are </a:t>
            </a:r>
          </a:p>
          <a:p>
            <a:pPr marL="742950" lvl="1" indent="-285750">
              <a:spcBef>
                <a:spcPct val="20000"/>
              </a:spcBef>
              <a:buClr>
                <a:schemeClr val="accent2"/>
              </a:buClr>
              <a:buSzPct val="80000"/>
              <a:buFont typeface="Wingdings" pitchFamily="2" charset="2"/>
              <a:buChar char="¨"/>
            </a:pPr>
            <a:r>
              <a:rPr lang="en-US" sz="2400"/>
              <a:t>3 – 5 times higher than Eastern Europe, Korea, Brazil</a:t>
            </a:r>
          </a:p>
          <a:p>
            <a:pPr marL="742950" lvl="1" indent="-285750">
              <a:spcBef>
                <a:spcPct val="20000"/>
              </a:spcBef>
              <a:buClr>
                <a:schemeClr val="accent2"/>
              </a:buClr>
              <a:buSzPct val="80000"/>
              <a:buFont typeface="Wingdings" pitchFamily="2" charset="2"/>
              <a:buChar char="¨"/>
            </a:pPr>
            <a:r>
              <a:rPr lang="en-US" sz="2400"/>
              <a:t>More than 5x higher than China, India, Colombia</a:t>
            </a:r>
          </a:p>
          <a:p>
            <a:pPr marL="742950" lvl="1" indent="-285750">
              <a:spcBef>
                <a:spcPct val="20000"/>
              </a:spcBef>
              <a:buClr>
                <a:schemeClr val="accent2"/>
              </a:buClr>
              <a:buSzPct val="80000"/>
              <a:buFont typeface="Wingdings" pitchFamily="2" charset="2"/>
              <a:buNone/>
            </a:pPr>
            <a:endParaRPr lang="en-US" sz="2800"/>
          </a:p>
        </p:txBody>
      </p:sp>
    </p:spTree>
    <p:extLst>
      <p:ext uri="{BB962C8B-B14F-4D97-AF65-F5344CB8AC3E}">
        <p14:creationId xmlns:p14="http://schemas.microsoft.com/office/powerpoint/2010/main" val="3281697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457200"/>
            <a:ext cx="8686800" cy="1371600"/>
          </a:xfrm>
        </p:spPr>
        <p:txBody>
          <a:bodyPr/>
          <a:lstStyle/>
          <a:p>
            <a:r>
              <a:rPr lang="en-US"/>
              <a:t>McDonald's Prices and Wages</a:t>
            </a:r>
            <a:endParaRPr lang="cs-CZ"/>
          </a:p>
        </p:txBody>
      </p:sp>
      <p:pic>
        <p:nvPicPr>
          <p:cNvPr id="7066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343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4953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400800"/>
            <a:ext cx="30099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150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Empirical Findings</a:t>
            </a:r>
            <a:endParaRPr lang="cs-CZ"/>
          </a:p>
        </p:txBody>
      </p:sp>
      <p:sp>
        <p:nvSpPr>
          <p:cNvPr id="66563" name="Rectangle 3"/>
          <p:cNvSpPr>
            <a:spLocks noGrp="1" noChangeArrowheads="1"/>
          </p:cNvSpPr>
          <p:nvPr>
            <p:ph type="body" idx="1"/>
          </p:nvPr>
        </p:nvSpPr>
        <p:spPr>
          <a:xfrm>
            <a:off x="457200" y="1981200"/>
            <a:ext cx="8686800" cy="4648200"/>
          </a:xfrm>
        </p:spPr>
        <p:txBody>
          <a:bodyPr/>
          <a:lstStyle/>
          <a:p>
            <a:r>
              <a:rPr lang="en-US" sz="2800" dirty="0"/>
              <a:t>Great variance in overall wage rates</a:t>
            </a:r>
          </a:p>
          <a:p>
            <a:pPr lvl="1"/>
            <a:r>
              <a:rPr lang="en-US" dirty="0"/>
              <a:t> </a:t>
            </a:r>
            <a:r>
              <a:rPr lang="en-US" sz="2700" dirty="0"/>
              <a:t>From </a:t>
            </a:r>
            <a:r>
              <a:rPr lang="en-US" sz="2700" b="1" dirty="0"/>
              <a:t>$0.29</a:t>
            </a:r>
            <a:r>
              <a:rPr lang="en-US" sz="2700" dirty="0"/>
              <a:t> in India to </a:t>
            </a:r>
            <a:r>
              <a:rPr lang="en-US" sz="2700" b="1" dirty="0"/>
              <a:t>$7.73</a:t>
            </a:r>
            <a:r>
              <a:rPr lang="en-US" sz="2700" dirty="0"/>
              <a:t> in Japan</a:t>
            </a:r>
          </a:p>
          <a:p>
            <a:r>
              <a:rPr lang="en-US" sz="2800" dirty="0"/>
              <a:t>Relative equality within developed countries</a:t>
            </a:r>
          </a:p>
          <a:p>
            <a:pPr lvl="1"/>
            <a:r>
              <a:rPr lang="en-US" sz="2700" dirty="0"/>
              <a:t> Western Europe (e.g. Italy </a:t>
            </a:r>
            <a:r>
              <a:rPr lang="en-US" sz="2700" b="1" dirty="0"/>
              <a:t>$6.00</a:t>
            </a:r>
            <a:r>
              <a:rPr lang="en-US" sz="2700" dirty="0"/>
              <a:t>, Sweden </a:t>
            </a:r>
            <a:r>
              <a:rPr lang="en-US" sz="2700" b="1" dirty="0"/>
              <a:t>$7.07</a:t>
            </a:r>
            <a:r>
              <a:rPr lang="en-US" sz="2700" dirty="0"/>
              <a:t>), </a:t>
            </a:r>
          </a:p>
          <a:p>
            <a:pPr lvl="1">
              <a:buFont typeface="Wingdings" pitchFamily="2" charset="2"/>
              <a:buNone/>
            </a:pPr>
            <a:r>
              <a:rPr lang="en-US" sz="2700" dirty="0"/>
              <a:t>USA </a:t>
            </a:r>
            <a:r>
              <a:rPr lang="en-US" sz="2700" b="1" dirty="0"/>
              <a:t>$6.50</a:t>
            </a:r>
            <a:r>
              <a:rPr lang="en-US" sz="2700" dirty="0"/>
              <a:t>, Japan </a:t>
            </a:r>
            <a:r>
              <a:rPr lang="en-US" sz="2700" b="1" dirty="0"/>
              <a:t>$7.73</a:t>
            </a:r>
          </a:p>
          <a:p>
            <a:r>
              <a:rPr lang="en-US" sz="2800" dirty="0"/>
              <a:t>Prices of Big Mac vary less than wages</a:t>
            </a:r>
          </a:p>
          <a:p>
            <a:pPr lvl="1"/>
            <a:r>
              <a:rPr lang="en-US" sz="2700" dirty="0"/>
              <a:t>From </a:t>
            </a:r>
            <a:r>
              <a:rPr lang="en-US" sz="2700" b="1" dirty="0"/>
              <a:t>$1.07</a:t>
            </a:r>
            <a:r>
              <a:rPr lang="en-US" sz="2700" dirty="0"/>
              <a:t> in Russia to </a:t>
            </a:r>
            <a:r>
              <a:rPr lang="en-US" sz="2700" b="1" dirty="0"/>
              <a:t>$3.19</a:t>
            </a:r>
            <a:r>
              <a:rPr lang="en-US" sz="2700" dirty="0"/>
              <a:t> in Venezuela</a:t>
            </a:r>
          </a:p>
        </p:txBody>
      </p:sp>
    </p:spTree>
    <p:extLst>
      <p:ext uri="{BB962C8B-B14F-4D97-AF65-F5344CB8AC3E}">
        <p14:creationId xmlns:p14="http://schemas.microsoft.com/office/powerpoint/2010/main" val="639047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5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darussophile.com/wp-content/uploads/2012/06/bmph-2000-2011-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33003"/>
            <a:ext cx="88392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1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 of study </a:t>
            </a:r>
            <a:endParaRPr lang="sk-SK" dirty="0"/>
          </a:p>
        </p:txBody>
      </p:sp>
      <p:sp>
        <p:nvSpPr>
          <p:cNvPr id="3" name="Content Placeholder 2"/>
          <p:cNvSpPr>
            <a:spLocks noGrp="1"/>
          </p:cNvSpPr>
          <p:nvPr>
            <p:ph idx="1"/>
          </p:nvPr>
        </p:nvSpPr>
        <p:spPr/>
        <p:txBody>
          <a:bodyPr>
            <a:normAutofit lnSpcReduction="10000"/>
          </a:bodyPr>
          <a:lstStyle/>
          <a:p>
            <a:pPr marL="228600" indent="-228600"/>
            <a:r>
              <a:rPr lang="en-US" dirty="0"/>
              <a:t>The reported wages are “gross wages” without tax adjustments</a:t>
            </a:r>
            <a:br>
              <a:rPr lang="en-US" dirty="0"/>
            </a:br>
            <a:r>
              <a:rPr lang="en-US" dirty="0"/>
              <a:t>(while personal income taxes are different across countries, the adjusted data will have the same order of ranking).</a:t>
            </a:r>
          </a:p>
          <a:p>
            <a:pPr marL="228600" indent="-228600"/>
            <a:r>
              <a:rPr lang="en-US" dirty="0"/>
              <a:t>The impact of minimum wage legislation, affect reporting of the wage data.</a:t>
            </a:r>
          </a:p>
          <a:p>
            <a:pPr marL="228600" indent="-228600"/>
            <a:r>
              <a:rPr lang="en-US" dirty="0"/>
              <a:t>The </a:t>
            </a:r>
            <a:r>
              <a:rPr lang="en-US" dirty="0" err="1"/>
              <a:t>BigMac</a:t>
            </a:r>
            <a:r>
              <a:rPr lang="en-US" dirty="0"/>
              <a:t> price is affected by local prices (e.g. rental prices, energy prices)</a:t>
            </a:r>
            <a:endParaRPr lang="cs-CZ" dirty="0"/>
          </a:p>
          <a:p>
            <a:endParaRPr lang="sk-SK" dirty="0"/>
          </a:p>
        </p:txBody>
      </p:sp>
    </p:spTree>
    <p:extLst>
      <p:ext uri="{BB962C8B-B14F-4D97-AF65-F5344CB8AC3E}">
        <p14:creationId xmlns:p14="http://schemas.microsoft.com/office/powerpoint/2010/main" val="346818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wage?</a:t>
            </a:r>
          </a:p>
        </p:txBody>
      </p:sp>
      <p:sp>
        <p:nvSpPr>
          <p:cNvPr id="3" name="Content Placeholder 2"/>
          <p:cNvSpPr>
            <a:spLocks noGrp="1"/>
          </p:cNvSpPr>
          <p:nvPr>
            <p:ph idx="1"/>
          </p:nvPr>
        </p:nvSpPr>
        <p:spPr>
          <a:xfrm>
            <a:off x="1921397" y="1600200"/>
            <a:ext cx="5301206" cy="4525963"/>
          </a:xfrm>
        </p:spPr>
        <p:txBody>
          <a:bodyPr/>
          <a:lstStyle/>
          <a:p>
            <a:pPr marL="0" indent="0">
              <a:buNone/>
            </a:pPr>
            <a:endParaRPr lang="en-US" i="1" dirty="0"/>
          </a:p>
          <a:p>
            <a:pPr marL="0" indent="0" algn="ctr">
              <a:buNone/>
            </a:pPr>
            <a:r>
              <a:rPr lang="en-US" i="1" dirty="0"/>
              <a:t>Wage is monetary compensation paid by an employer to an employee in exchange for work done. </a:t>
            </a:r>
          </a:p>
        </p:txBody>
      </p:sp>
      <p:pic>
        <p:nvPicPr>
          <p:cNvPr id="4" name="Picture 3">
            <a:extLst>
              <a:ext uri="{FF2B5EF4-FFF2-40B4-BE49-F238E27FC236}">
                <a16:creationId xmlns:a16="http://schemas.microsoft.com/office/drawing/2014/main" id="{A49E6403-4B57-2036-85FD-F2FAB349AF89}"/>
              </a:ext>
            </a:extLst>
          </p:cNvPr>
          <p:cNvPicPr>
            <a:picLocks noChangeAspect="1"/>
          </p:cNvPicPr>
          <p:nvPr/>
        </p:nvPicPr>
        <p:blipFill>
          <a:blip r:embed="rId3"/>
          <a:stretch>
            <a:fillRect/>
          </a:stretch>
        </p:blipFill>
        <p:spPr>
          <a:xfrm>
            <a:off x="-311888" y="416667"/>
            <a:ext cx="10040680" cy="5647882"/>
          </a:xfrm>
          <a:prstGeom prst="rect">
            <a:avLst/>
          </a:prstGeom>
        </p:spPr>
      </p:pic>
    </p:spTree>
    <p:extLst>
      <p:ext uri="{BB962C8B-B14F-4D97-AF65-F5344CB8AC3E}">
        <p14:creationId xmlns:p14="http://schemas.microsoft.com/office/powerpoint/2010/main" val="36711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73FA-85A3-43CA-9987-F7E1F8959309}"/>
              </a:ext>
            </a:extLst>
          </p:cNvPr>
          <p:cNvSpPr>
            <a:spLocks noGrp="1"/>
          </p:cNvSpPr>
          <p:nvPr>
            <p:ph type="title"/>
          </p:nvPr>
        </p:nvSpPr>
        <p:spPr/>
        <p:txBody>
          <a:bodyPr>
            <a:normAutofit fontScale="90000"/>
          </a:bodyPr>
          <a:lstStyle/>
          <a:p>
            <a:r>
              <a:rPr lang="en-US" dirty="0"/>
              <a:t>Do pay levels of low-skilled respond to </a:t>
            </a:r>
            <a:br>
              <a:rPr lang="en-US" dirty="0"/>
            </a:br>
            <a:r>
              <a:rPr lang="cs-CZ" dirty="0"/>
              <a:t>minimum </a:t>
            </a:r>
            <a:r>
              <a:rPr lang="cs-CZ" dirty="0" err="1"/>
              <a:t>wage</a:t>
            </a:r>
            <a:r>
              <a:rPr lang="cs-CZ" dirty="0"/>
              <a:t> </a:t>
            </a:r>
            <a:r>
              <a:rPr lang="cs-CZ" dirty="0" err="1"/>
              <a:t>legislation</a:t>
            </a:r>
            <a:r>
              <a:rPr lang="en-US" dirty="0"/>
              <a:t>?</a:t>
            </a:r>
            <a:endParaRPr lang="cs-CZ" dirty="0"/>
          </a:p>
        </p:txBody>
      </p:sp>
      <p:sp>
        <p:nvSpPr>
          <p:cNvPr id="3" name="Content Placeholder 2">
            <a:extLst>
              <a:ext uri="{FF2B5EF4-FFF2-40B4-BE49-F238E27FC236}">
                <a16:creationId xmlns:a16="http://schemas.microsoft.com/office/drawing/2014/main" id="{8070D8BC-7A3B-427B-B6F4-A04B668F346B}"/>
              </a:ext>
            </a:extLst>
          </p:cNvPr>
          <p:cNvSpPr>
            <a:spLocks noGrp="1"/>
          </p:cNvSpPr>
          <p:nvPr>
            <p:ph idx="1"/>
          </p:nvPr>
        </p:nvSpPr>
        <p:spPr/>
        <p:txBody>
          <a:bodyPr/>
          <a:lstStyle/>
          <a:p>
            <a:r>
              <a:rPr lang="en-US" dirty="0"/>
              <a:t>Entry-level wages of crew from 10 thousand McDonald’s restaurants in the US (2016-2020)</a:t>
            </a:r>
          </a:p>
          <a:p>
            <a:r>
              <a:rPr lang="en-US" dirty="0"/>
              <a:t>Variation in min. wages across US counties</a:t>
            </a:r>
          </a:p>
          <a:p>
            <a:r>
              <a:rPr lang="en-US" dirty="0"/>
              <a:t>Possible effects of minimum wage increase</a:t>
            </a:r>
          </a:p>
          <a:p>
            <a:pPr lvl="1"/>
            <a:r>
              <a:rPr lang="en-US" dirty="0"/>
              <a:t>Product price increase</a:t>
            </a:r>
          </a:p>
          <a:p>
            <a:pPr lvl="1"/>
            <a:r>
              <a:rPr lang="en-US" dirty="0"/>
              <a:t>Technology introduction</a:t>
            </a:r>
          </a:p>
          <a:p>
            <a:pPr lvl="1"/>
            <a:r>
              <a:rPr lang="en-US" dirty="0"/>
              <a:t>Employment effects</a:t>
            </a:r>
          </a:p>
          <a:p>
            <a:endParaRPr lang="cs-CZ" dirty="0"/>
          </a:p>
        </p:txBody>
      </p:sp>
    </p:spTree>
    <p:extLst>
      <p:ext uri="{BB962C8B-B14F-4D97-AF65-F5344CB8AC3E}">
        <p14:creationId xmlns:p14="http://schemas.microsoft.com/office/powerpoint/2010/main" val="594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FF2F-7EF0-4674-A456-E9E8C6E41B6C}"/>
              </a:ext>
            </a:extLst>
          </p:cNvPr>
          <p:cNvSpPr>
            <a:spLocks noGrp="1"/>
          </p:cNvSpPr>
          <p:nvPr>
            <p:ph type="title"/>
          </p:nvPr>
        </p:nvSpPr>
        <p:spPr/>
        <p:txBody>
          <a:bodyPr/>
          <a:lstStyle/>
          <a:p>
            <a:r>
              <a:rPr lang="en-US" dirty="0"/>
              <a:t>The effects of min. wage increase</a:t>
            </a:r>
            <a:endParaRPr lang="cs-CZ" dirty="0"/>
          </a:p>
        </p:txBody>
      </p:sp>
      <p:sp>
        <p:nvSpPr>
          <p:cNvPr id="3" name="Content Placeholder 2">
            <a:extLst>
              <a:ext uri="{FF2B5EF4-FFF2-40B4-BE49-F238E27FC236}">
                <a16:creationId xmlns:a16="http://schemas.microsoft.com/office/drawing/2014/main" id="{6BE4DDB6-0AB2-413C-8712-6A87B59A465D}"/>
              </a:ext>
            </a:extLst>
          </p:cNvPr>
          <p:cNvSpPr>
            <a:spLocks noGrp="1"/>
          </p:cNvSpPr>
          <p:nvPr>
            <p:ph idx="1"/>
          </p:nvPr>
        </p:nvSpPr>
        <p:spPr/>
        <p:txBody>
          <a:bodyPr/>
          <a:lstStyle/>
          <a:p>
            <a:r>
              <a:rPr lang="en-US" dirty="0"/>
              <a:t>Restaurants preserve pay ‘premium’ above the (increasing) minimum wage level</a:t>
            </a:r>
          </a:p>
          <a:p>
            <a:r>
              <a:rPr lang="en-US" dirty="0"/>
              <a:t>Touch-screen ordering kiosks were not introduced in response to min. wage increase.</a:t>
            </a:r>
          </a:p>
          <a:p>
            <a:r>
              <a:rPr lang="en-US" dirty="0"/>
              <a:t>Very little effect on prices of Big Mac sandwich </a:t>
            </a:r>
          </a:p>
          <a:p>
            <a:r>
              <a:rPr lang="en-US" dirty="0"/>
              <a:t>Literature documents no/small min. wage employment effects in the fast food industry</a:t>
            </a:r>
          </a:p>
          <a:p>
            <a:endParaRPr lang="cs-CZ" dirty="0"/>
          </a:p>
        </p:txBody>
      </p:sp>
    </p:spTree>
    <p:extLst>
      <p:ext uri="{BB962C8B-B14F-4D97-AF65-F5344CB8AC3E}">
        <p14:creationId xmlns:p14="http://schemas.microsoft.com/office/powerpoint/2010/main" val="12541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wage?</a:t>
            </a:r>
          </a:p>
        </p:txBody>
      </p:sp>
      <p:sp>
        <p:nvSpPr>
          <p:cNvPr id="3" name="Content Placeholder 2"/>
          <p:cNvSpPr>
            <a:spLocks noGrp="1"/>
          </p:cNvSpPr>
          <p:nvPr>
            <p:ph idx="1"/>
          </p:nvPr>
        </p:nvSpPr>
        <p:spPr>
          <a:xfrm>
            <a:off x="1921397" y="1600200"/>
            <a:ext cx="5301206" cy="4525963"/>
          </a:xfrm>
        </p:spPr>
        <p:txBody>
          <a:bodyPr/>
          <a:lstStyle/>
          <a:p>
            <a:pPr marL="0" indent="0">
              <a:buNone/>
            </a:pPr>
            <a:endParaRPr lang="en-US" i="1" dirty="0"/>
          </a:p>
          <a:p>
            <a:pPr marL="0" indent="0" algn="ctr">
              <a:buNone/>
            </a:pPr>
            <a:r>
              <a:rPr lang="en-US" i="1" dirty="0"/>
              <a:t>Wage is monetary compensation paid by an employer to an employee in exchange for work done. </a:t>
            </a:r>
          </a:p>
        </p:txBody>
      </p:sp>
    </p:spTree>
    <p:extLst>
      <p:ext uri="{BB962C8B-B14F-4D97-AF65-F5344CB8AC3E}">
        <p14:creationId xmlns:p14="http://schemas.microsoft.com/office/powerpoint/2010/main" val="8648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determines wages?</a:t>
            </a:r>
          </a:p>
        </p:txBody>
      </p:sp>
      <p:sp>
        <p:nvSpPr>
          <p:cNvPr id="3" name="Content Placeholder 2"/>
          <p:cNvSpPr>
            <a:spLocks noGrp="1"/>
          </p:cNvSpPr>
          <p:nvPr>
            <p:ph idx="1"/>
          </p:nvPr>
        </p:nvSpPr>
        <p:spPr/>
        <p:txBody>
          <a:bodyPr>
            <a:normAutofit fontScale="92500" lnSpcReduction="10000"/>
          </a:bodyPr>
          <a:lstStyle/>
          <a:p>
            <a:r>
              <a:rPr lang="en-US" dirty="0"/>
              <a:t>Country and region</a:t>
            </a:r>
          </a:p>
          <a:p>
            <a:r>
              <a:rPr lang="en-US" dirty="0"/>
              <a:t>Productivity (education, experience)</a:t>
            </a:r>
          </a:p>
          <a:p>
            <a:r>
              <a:rPr lang="en-US" dirty="0"/>
              <a:t>Gender</a:t>
            </a:r>
          </a:p>
          <a:p>
            <a:r>
              <a:rPr lang="en-US" dirty="0"/>
              <a:t>Firm characteristics </a:t>
            </a:r>
          </a:p>
          <a:p>
            <a:r>
              <a:rPr lang="en-US" dirty="0"/>
              <a:t>Job characteristics</a:t>
            </a:r>
          </a:p>
          <a:p>
            <a:r>
              <a:rPr lang="en-US" dirty="0"/>
              <a:t>Public/private sector</a:t>
            </a:r>
          </a:p>
          <a:p>
            <a:r>
              <a:rPr lang="en-US" dirty="0"/>
              <a:t>Institutions (e.g. minimum wage, unions)</a:t>
            </a:r>
          </a:p>
          <a:p>
            <a:r>
              <a:rPr lang="en-US" dirty="0"/>
              <a:t>Other: appearance, ethnicity, agility, motivation, persistence, creativity, ingenuity, </a:t>
            </a:r>
            <a:r>
              <a:rPr lang="en-US" dirty="0" err="1"/>
              <a:t>ect</a:t>
            </a:r>
            <a:r>
              <a:rPr lang="en-US" dirty="0"/>
              <a:t>.</a:t>
            </a:r>
          </a:p>
          <a:p>
            <a:endParaRPr lang="en-US" dirty="0"/>
          </a:p>
          <a:p>
            <a:endParaRPr lang="en-US" dirty="0"/>
          </a:p>
        </p:txBody>
      </p:sp>
    </p:spTree>
    <p:extLst>
      <p:ext uri="{BB962C8B-B14F-4D97-AF65-F5344CB8AC3E}">
        <p14:creationId xmlns:p14="http://schemas.microsoft.com/office/powerpoint/2010/main" val="419544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08EF045-6F3A-42C6-86C3-427651DF916E}"/>
              </a:ext>
            </a:extLst>
          </p:cNvPr>
          <p:cNvSpPr>
            <a:spLocks noGrp="1" noChangeArrowheads="1"/>
          </p:cNvSpPr>
          <p:nvPr>
            <p:ph type="title"/>
          </p:nvPr>
        </p:nvSpPr>
        <p:spPr/>
        <p:txBody>
          <a:bodyPr/>
          <a:lstStyle/>
          <a:p>
            <a:r>
              <a:rPr lang="en-GB" altLang="cs-CZ"/>
              <a:t>The Earnings Function</a:t>
            </a:r>
          </a:p>
        </p:txBody>
      </p:sp>
      <p:sp>
        <p:nvSpPr>
          <p:cNvPr id="38915" name="Rectangle 3">
            <a:extLst>
              <a:ext uri="{FF2B5EF4-FFF2-40B4-BE49-F238E27FC236}">
                <a16:creationId xmlns:a16="http://schemas.microsoft.com/office/drawing/2014/main" id="{7357E882-B6CD-4DFA-AD6E-C92B4914B4CB}"/>
              </a:ext>
            </a:extLst>
          </p:cNvPr>
          <p:cNvSpPr>
            <a:spLocks noGrp="1" noChangeArrowheads="1"/>
          </p:cNvSpPr>
          <p:nvPr>
            <p:ph type="body" idx="1"/>
          </p:nvPr>
        </p:nvSpPr>
        <p:spPr/>
        <p:txBody>
          <a:bodyPr>
            <a:normAutofit fontScale="92500" lnSpcReduction="10000"/>
          </a:bodyPr>
          <a:lstStyle/>
          <a:p>
            <a:r>
              <a:rPr lang="en-GB" altLang="cs-CZ" dirty="0"/>
              <a:t>Main tool for looking at wage inequality is the earnings function (first used by Mincer 1958) – a regression of log hourly wages on some characteristics:</a:t>
            </a:r>
          </a:p>
          <a:p>
            <a:endParaRPr lang="en-GB" altLang="cs-CZ" dirty="0"/>
          </a:p>
          <a:p>
            <a:r>
              <a:rPr lang="en-GB" altLang="cs-CZ" dirty="0"/>
              <a:t>Earnings functions contain information about both absolute and relative wages but we will focus on latter</a:t>
            </a:r>
          </a:p>
          <a:p>
            <a:r>
              <a:rPr lang="en-GB" altLang="cs-CZ" dirty="0"/>
              <a:t>Think of the equation as an estimate of the expectation of log wages conditional on x</a:t>
            </a:r>
          </a:p>
          <a:p>
            <a:pPr>
              <a:buFontTx/>
              <a:buNone/>
            </a:pPr>
            <a:endParaRPr lang="en-GB" altLang="cs-CZ" dirty="0"/>
          </a:p>
        </p:txBody>
      </p:sp>
      <p:sp>
        <p:nvSpPr>
          <p:cNvPr id="38917" name="Rectangle 5">
            <a:extLst>
              <a:ext uri="{FF2B5EF4-FFF2-40B4-BE49-F238E27FC236}">
                <a16:creationId xmlns:a16="http://schemas.microsoft.com/office/drawing/2014/main" id="{B6E44D95-ACC2-4E46-96A3-71AFE42763E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38916" name="Object 4">
            <a:extLst>
              <a:ext uri="{FF2B5EF4-FFF2-40B4-BE49-F238E27FC236}">
                <a16:creationId xmlns:a16="http://schemas.microsoft.com/office/drawing/2014/main" id="{74606B70-9751-44D5-8DAB-4480C1CA2CBB}"/>
              </a:ext>
            </a:extLst>
          </p:cNvPr>
          <p:cNvGraphicFramePr>
            <a:graphicFrameLocks noChangeAspect="1"/>
          </p:cNvGraphicFramePr>
          <p:nvPr>
            <p:extLst>
              <p:ext uri="{D42A27DB-BD31-4B8C-83A1-F6EECF244321}">
                <p14:modId xmlns:p14="http://schemas.microsoft.com/office/powerpoint/2010/main" val="2074945433"/>
              </p:ext>
            </p:extLst>
          </p:nvPr>
        </p:nvGraphicFramePr>
        <p:xfrm>
          <a:off x="2915816" y="3284984"/>
          <a:ext cx="2447925" cy="654050"/>
        </p:xfrm>
        <a:graphic>
          <a:graphicData uri="http://schemas.openxmlformats.org/presentationml/2006/ole">
            <mc:AlternateContent xmlns:mc="http://schemas.openxmlformats.org/markup-compatibility/2006">
              <mc:Choice xmlns:v="urn:schemas-microsoft-com:vml" Requires="v">
                <p:oleObj name="Equation" r:id="rId3" imgW="965200" imgH="254000" progId="Equation.DSMT4">
                  <p:embed/>
                </p:oleObj>
              </mc:Choice>
              <mc:Fallback>
                <p:oleObj name="Equation" r:id="rId3" imgW="965200" imgH="254000" progId="Equation.DSMT4">
                  <p:embed/>
                  <p:pic>
                    <p:nvPicPr>
                      <p:cNvPr id="38916" name="Object 4">
                        <a:extLst>
                          <a:ext uri="{FF2B5EF4-FFF2-40B4-BE49-F238E27FC236}">
                            <a16:creationId xmlns:a16="http://schemas.microsoft.com/office/drawing/2014/main" id="{74606B70-9751-44D5-8DAB-4480C1CA2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284984"/>
                        <a:ext cx="24479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C69FFC0-887A-4A02-ABF1-4C10125EF42E}"/>
              </a:ext>
            </a:extLst>
          </p:cNvPr>
          <p:cNvSpPr>
            <a:spLocks noGrp="1" noChangeArrowheads="1"/>
          </p:cNvSpPr>
          <p:nvPr>
            <p:ph type="title"/>
          </p:nvPr>
        </p:nvSpPr>
        <p:spPr/>
        <p:txBody>
          <a:bodyPr/>
          <a:lstStyle/>
          <a:p>
            <a:r>
              <a:rPr lang="en-GB" altLang="cs-CZ" sz="4000" dirty="0"/>
              <a:t>Results of wage equation for Czechia</a:t>
            </a:r>
          </a:p>
        </p:txBody>
      </p:sp>
      <p:graphicFrame>
        <p:nvGraphicFramePr>
          <p:cNvPr id="98683" name="Group 379">
            <a:extLst>
              <a:ext uri="{FF2B5EF4-FFF2-40B4-BE49-F238E27FC236}">
                <a16:creationId xmlns:a16="http://schemas.microsoft.com/office/drawing/2014/main" id="{422973E3-B91A-4C78-AE55-A6D38E7A858A}"/>
              </a:ext>
            </a:extLst>
          </p:cNvPr>
          <p:cNvGraphicFramePr>
            <a:graphicFrameLocks noGrp="1"/>
          </p:cNvGraphicFramePr>
          <p:nvPr>
            <p:ph idx="1"/>
            <p:extLst>
              <p:ext uri="{D42A27DB-BD31-4B8C-83A1-F6EECF244321}">
                <p14:modId xmlns:p14="http://schemas.microsoft.com/office/powerpoint/2010/main" val="1249800247"/>
              </p:ext>
            </p:extLst>
          </p:nvPr>
        </p:nvGraphicFramePr>
        <p:xfrm>
          <a:off x="250825" y="1341438"/>
          <a:ext cx="8785225" cy="5486400"/>
        </p:xfrm>
        <a:graphic>
          <a:graphicData uri="http://schemas.openxmlformats.org/drawingml/2006/table">
            <a:tbl>
              <a:tblPr/>
              <a:tblGrid>
                <a:gridCol w="2632075">
                  <a:extLst>
                    <a:ext uri="{9D8B030D-6E8A-4147-A177-3AD203B41FA5}">
                      <a16:colId xmlns:a16="http://schemas.microsoft.com/office/drawing/2014/main" val="646617845"/>
                    </a:ext>
                  </a:extLst>
                </a:gridCol>
                <a:gridCol w="887413">
                  <a:extLst>
                    <a:ext uri="{9D8B030D-6E8A-4147-A177-3AD203B41FA5}">
                      <a16:colId xmlns:a16="http://schemas.microsoft.com/office/drawing/2014/main" val="3377684186"/>
                    </a:ext>
                  </a:extLst>
                </a:gridCol>
                <a:gridCol w="1017587">
                  <a:extLst>
                    <a:ext uri="{9D8B030D-6E8A-4147-A177-3AD203B41FA5}">
                      <a16:colId xmlns:a16="http://schemas.microsoft.com/office/drawing/2014/main" val="3042445460"/>
                    </a:ext>
                  </a:extLst>
                </a:gridCol>
                <a:gridCol w="2030413">
                  <a:extLst>
                    <a:ext uri="{9D8B030D-6E8A-4147-A177-3AD203B41FA5}">
                      <a16:colId xmlns:a16="http://schemas.microsoft.com/office/drawing/2014/main" val="2258987686"/>
                    </a:ext>
                  </a:extLst>
                </a:gridCol>
                <a:gridCol w="981075">
                  <a:extLst>
                    <a:ext uri="{9D8B030D-6E8A-4147-A177-3AD203B41FA5}">
                      <a16:colId xmlns:a16="http://schemas.microsoft.com/office/drawing/2014/main" val="460355172"/>
                    </a:ext>
                  </a:extLst>
                </a:gridCol>
                <a:gridCol w="1236662">
                  <a:extLst>
                    <a:ext uri="{9D8B030D-6E8A-4147-A177-3AD203B41FA5}">
                      <a16:colId xmlns:a16="http://schemas.microsoft.com/office/drawing/2014/main" val="1830660306"/>
                    </a:ext>
                  </a:extLst>
                </a:gridCol>
              </a:tblGrid>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358433206"/>
                  </a:ext>
                </a:extLst>
              </a:tr>
              <a:tr h="2444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Female</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-0.26</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1" u="none" strike="noStrike" cap="none" normalizeH="0" baseline="0">
                          <a:ln>
                            <a:noFill/>
                          </a:ln>
                          <a:solidFill>
                            <a:schemeClr val="tx1"/>
                          </a:solidFill>
                          <a:effectLst/>
                          <a:latin typeface="Arial" panose="020B0604020202020204" pitchFamily="34" charset="0"/>
                          <a:cs typeface="Arial" panose="020B0604020202020204" pitchFamily="34" charset="0"/>
                        </a:rPr>
                        <a:t>Industry relat. to Agriculture</a:t>
                      </a:r>
                      <a:endParaRPr kumimoji="0" lang="en-GB" altLang="cs-CZ" sz="1800" b="0" i="1"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813608337"/>
                  </a:ext>
                </a:extLst>
              </a:tr>
              <a:tr h="2444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1" u="none" strike="noStrike" cap="none" normalizeH="0" baseline="0">
                          <a:ln>
                            <a:noFill/>
                          </a:ln>
                          <a:solidFill>
                            <a:schemeClr val="tx1"/>
                          </a:solidFill>
                          <a:effectLst/>
                          <a:latin typeface="Arial" panose="020B0604020202020204" pitchFamily="34" charset="0"/>
                          <a:cs typeface="Arial" panose="020B0604020202020204" pitchFamily="34" charset="0"/>
                        </a:rPr>
                        <a:t>Educ. Relat. to Primary</a:t>
                      </a:r>
                      <a:endParaRPr kumimoji="0" lang="en-GB" altLang="cs-CZ" sz="1800" b="0" i="1"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Mining</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0.26</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0.32</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188818760"/>
                  </a:ext>
                </a:extLst>
              </a:tr>
              <a:tr h="2095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Apprenticeship</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0.08</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0.07</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Manufacturing</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0.21</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0.21</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99642523"/>
                  </a:ext>
                </a:extLst>
              </a:tr>
              <a:tr h="2079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Secondary w/ GCE</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0.34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0.32</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Utilities</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0.39</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0.36</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46751265"/>
                  </a:ext>
                </a:extLst>
              </a:tr>
              <a:tr h="2079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College and University</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0.82</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0.82</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Construction</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0.22</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0.21</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416669095"/>
                  </a:ext>
                </a:extLst>
              </a:tr>
              <a:tr h="2095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Post-graduate</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1.04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Retail</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0.10</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0.08</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591447875"/>
                  </a:ext>
                </a:extLst>
              </a:tr>
              <a:tr h="2079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Age</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0.04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Hotels</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0.07</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0.15</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477404993"/>
                  </a:ext>
                </a:extLst>
              </a:tr>
              <a:tr h="2095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Age squared</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-0.04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Transport</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0.25</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0.25</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650489658"/>
                  </a:ext>
                </a:extLst>
              </a:tr>
              <a:tr h="2079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Part-time</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-0.05</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-0.05</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Banks</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0.54</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0.63</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54713630"/>
                  </a:ext>
                </a:extLst>
              </a:tr>
              <a:tr h="2079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Firm size (employment)</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0.06</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0.07</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RealEstate+R&amp;D.</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-0.02</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-0.03</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23688710"/>
                  </a:ext>
                </a:extLst>
              </a:tr>
              <a:tr h="2095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Firm size squared</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-0.02</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Other Services</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0.12</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0.11</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733113668"/>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_const</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3.49</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3.48</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24072052"/>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Trade unions</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0.004</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905449916"/>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1m</a:t>
                      </a:r>
                      <a:endParaRPr kumimoji="0" lang="en-GB" altLang="cs-CZ" sz="18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0.5m</a:t>
                      </a:r>
                      <a:endParaRPr kumimoji="0" lang="en-GB" altLang="cs-CZ" sz="18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8382711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8ACEAB9-FEFF-4768-BA45-48EEB7359786}"/>
              </a:ext>
            </a:extLst>
          </p:cNvPr>
          <p:cNvSpPr>
            <a:spLocks noGrp="1" noChangeArrowheads="1"/>
          </p:cNvSpPr>
          <p:nvPr>
            <p:ph type="title"/>
          </p:nvPr>
        </p:nvSpPr>
        <p:spPr/>
        <p:txBody>
          <a:bodyPr>
            <a:normAutofit fontScale="90000"/>
          </a:bodyPr>
          <a:lstStyle/>
          <a:p>
            <a:r>
              <a:rPr lang="en-GB" altLang="cs-CZ" sz="4000"/>
              <a:t>Stylized facts to be deduced from this earnings function</a:t>
            </a:r>
          </a:p>
        </p:txBody>
      </p:sp>
      <p:sp>
        <p:nvSpPr>
          <p:cNvPr id="67587" name="Rectangle 3">
            <a:extLst>
              <a:ext uri="{FF2B5EF4-FFF2-40B4-BE49-F238E27FC236}">
                <a16:creationId xmlns:a16="http://schemas.microsoft.com/office/drawing/2014/main" id="{4DF638BE-A639-48B6-A529-A08B10A32287}"/>
              </a:ext>
            </a:extLst>
          </p:cNvPr>
          <p:cNvSpPr>
            <a:spLocks noGrp="1" noChangeArrowheads="1"/>
          </p:cNvSpPr>
          <p:nvPr>
            <p:ph type="body" idx="1"/>
          </p:nvPr>
        </p:nvSpPr>
        <p:spPr>
          <a:xfrm>
            <a:off x="457200" y="1600200"/>
            <a:ext cx="8229600" cy="4983162"/>
          </a:xfrm>
        </p:spPr>
        <p:txBody>
          <a:bodyPr/>
          <a:lstStyle/>
          <a:p>
            <a:pPr>
              <a:lnSpc>
                <a:spcPct val="80000"/>
              </a:lnSpc>
            </a:pPr>
            <a:r>
              <a:rPr lang="en-GB" altLang="cs-CZ" sz="2800" dirty="0"/>
              <a:t>women earn less than men</a:t>
            </a:r>
          </a:p>
          <a:p>
            <a:pPr>
              <a:lnSpc>
                <a:spcPct val="80000"/>
              </a:lnSpc>
            </a:pPr>
            <a:r>
              <a:rPr lang="en-GB" altLang="cs-CZ" sz="2800" dirty="0"/>
              <a:t>ethnic minorities earn less than whites</a:t>
            </a:r>
          </a:p>
          <a:p>
            <a:pPr>
              <a:lnSpc>
                <a:spcPct val="80000"/>
              </a:lnSpc>
            </a:pPr>
            <a:r>
              <a:rPr lang="en-GB" altLang="cs-CZ" sz="2800" dirty="0"/>
              <a:t>education is associated with higher earnings </a:t>
            </a:r>
          </a:p>
          <a:p>
            <a:pPr>
              <a:lnSpc>
                <a:spcPct val="80000"/>
              </a:lnSpc>
            </a:pPr>
            <a:r>
              <a:rPr lang="en-GB" altLang="cs-CZ" sz="2800" dirty="0"/>
              <a:t>wages are a concave function of experience, first increasing and then decreasing slightly</a:t>
            </a:r>
          </a:p>
          <a:p>
            <a:pPr>
              <a:lnSpc>
                <a:spcPct val="80000"/>
              </a:lnSpc>
            </a:pPr>
            <a:r>
              <a:rPr lang="en-GB" altLang="cs-CZ" sz="2800" dirty="0"/>
              <a:t>wages are a concave function of job tenure</a:t>
            </a:r>
          </a:p>
          <a:p>
            <a:pPr>
              <a:lnSpc>
                <a:spcPct val="80000"/>
              </a:lnSpc>
            </a:pPr>
            <a:r>
              <a:rPr lang="en-GB" altLang="cs-CZ" sz="2800" dirty="0"/>
              <a:t>wages are related to ‘family’ characteristics</a:t>
            </a:r>
          </a:p>
          <a:p>
            <a:pPr>
              <a:lnSpc>
                <a:spcPct val="80000"/>
              </a:lnSpc>
            </a:pPr>
            <a:r>
              <a:rPr lang="en-GB" altLang="cs-CZ" sz="2800" dirty="0"/>
              <a:t>wages are related to employer characteristics </a:t>
            </a:r>
            <a:br>
              <a:rPr lang="en-GB" altLang="cs-CZ" sz="2800" dirty="0"/>
            </a:br>
            <a:r>
              <a:rPr lang="en-GB" altLang="cs-CZ" sz="2800" dirty="0"/>
              <a:t>e.g. industry, firm size, private/public</a:t>
            </a:r>
          </a:p>
          <a:p>
            <a:pPr>
              <a:lnSpc>
                <a:spcPct val="80000"/>
              </a:lnSpc>
            </a:pPr>
            <a:r>
              <a:rPr lang="en-GB" altLang="cs-CZ" sz="2800" dirty="0"/>
              <a:t>union workers tend to earn more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5D24EC4-4D6D-4A6B-9CE6-439F6741897D}"/>
              </a:ext>
            </a:extLst>
          </p:cNvPr>
          <p:cNvSpPr>
            <a:spLocks noGrp="1" noChangeArrowheads="1"/>
          </p:cNvSpPr>
          <p:nvPr>
            <p:ph type="title"/>
          </p:nvPr>
        </p:nvSpPr>
        <p:spPr/>
        <p:txBody>
          <a:bodyPr>
            <a:normAutofit/>
          </a:bodyPr>
          <a:lstStyle/>
          <a:p>
            <a:r>
              <a:rPr lang="en-GB" altLang="cs-CZ" sz="3200" dirty="0"/>
              <a:t>The variables included here are common </a:t>
            </a:r>
            <a:br>
              <a:rPr lang="en-GB" altLang="cs-CZ" sz="3200" dirty="0"/>
            </a:br>
            <a:r>
              <a:rPr lang="en-GB" altLang="cs-CZ" sz="3200" dirty="0"/>
              <a:t>but there are many others factors affecting wage</a:t>
            </a:r>
          </a:p>
        </p:txBody>
      </p:sp>
      <p:sp>
        <p:nvSpPr>
          <p:cNvPr id="68611" name="Rectangle 3">
            <a:extLst>
              <a:ext uri="{FF2B5EF4-FFF2-40B4-BE49-F238E27FC236}">
                <a16:creationId xmlns:a16="http://schemas.microsoft.com/office/drawing/2014/main" id="{DF3FB44C-270B-4AA9-92B1-0690F44EE65B}"/>
              </a:ext>
            </a:extLst>
          </p:cNvPr>
          <p:cNvSpPr>
            <a:spLocks noGrp="1" noChangeArrowheads="1"/>
          </p:cNvSpPr>
          <p:nvPr>
            <p:ph type="body" idx="1"/>
          </p:nvPr>
        </p:nvSpPr>
        <p:spPr/>
        <p:txBody>
          <a:bodyPr/>
          <a:lstStyle/>
          <a:p>
            <a:pPr>
              <a:lnSpc>
                <a:spcPct val="90000"/>
              </a:lnSpc>
            </a:pPr>
            <a:r>
              <a:rPr lang="en-GB" altLang="cs-CZ" sz="2800" dirty="0"/>
              <a:t>Labour market conditions – e.g. unemployment rate, ‘cohort’ size</a:t>
            </a:r>
          </a:p>
          <a:p>
            <a:pPr>
              <a:lnSpc>
                <a:spcPct val="90000"/>
              </a:lnSpc>
            </a:pPr>
            <a:r>
              <a:rPr lang="en-GB" altLang="cs-CZ" sz="2800" dirty="0"/>
              <a:t>Other employer characteristics e.g. profitability</a:t>
            </a:r>
          </a:p>
          <a:p>
            <a:pPr>
              <a:lnSpc>
                <a:spcPct val="90000"/>
              </a:lnSpc>
            </a:pPr>
            <a:r>
              <a:rPr lang="en-GB" altLang="cs-CZ" sz="2800" dirty="0"/>
              <a:t>Computer use- e.g. Krueger, QJE 1993</a:t>
            </a:r>
          </a:p>
          <a:p>
            <a:pPr>
              <a:lnSpc>
                <a:spcPct val="90000"/>
              </a:lnSpc>
            </a:pPr>
            <a:r>
              <a:rPr lang="en-GB" altLang="cs-CZ" sz="2800" dirty="0"/>
              <a:t>Beauty – Hamermesh and Biddle, AER 1994</a:t>
            </a:r>
          </a:p>
          <a:p>
            <a:pPr>
              <a:lnSpc>
                <a:spcPct val="90000"/>
              </a:lnSpc>
            </a:pPr>
            <a:r>
              <a:rPr lang="en-GB" altLang="cs-CZ" sz="2800" dirty="0"/>
              <a:t>Height – Persico, </a:t>
            </a:r>
            <a:r>
              <a:rPr lang="en-GB" altLang="cs-CZ" sz="2800" dirty="0" err="1"/>
              <a:t>Postlewaite</a:t>
            </a:r>
            <a:r>
              <a:rPr lang="en-GB" altLang="cs-CZ" sz="2800" dirty="0"/>
              <a:t>, Silverman, JPE 2004</a:t>
            </a:r>
          </a:p>
          <a:p>
            <a:pPr>
              <a:lnSpc>
                <a:spcPct val="90000"/>
              </a:lnSpc>
            </a:pPr>
            <a:r>
              <a:rPr lang="en-GB" altLang="cs-CZ" sz="2800" dirty="0"/>
              <a:t>Sexual orientation – </a:t>
            </a:r>
            <a:r>
              <a:rPr lang="en-GB" altLang="cs-CZ" sz="2800" dirty="0" err="1"/>
              <a:t>Arabshebaini</a:t>
            </a:r>
            <a:r>
              <a:rPr lang="en-GB" altLang="cs-CZ" sz="2800" dirty="0"/>
              <a:t> et al., 2005</a:t>
            </a:r>
          </a:p>
          <a:p>
            <a:pPr>
              <a:lnSpc>
                <a:spcPct val="90000"/>
              </a:lnSpc>
            </a:pPr>
            <a:r>
              <a:rPr lang="en-GB" altLang="cs-CZ" sz="2800" dirty="0"/>
              <a:t>R2 in wage equation is not very high – rarely above 0.5 and often about 0.3.  So, there is a lot of unexplained wage variation</a:t>
            </a:r>
          </a:p>
          <a:p>
            <a:pPr>
              <a:lnSpc>
                <a:spcPct val="90000"/>
              </a:lnSpc>
              <a:buFontTx/>
              <a:buNone/>
            </a:pPr>
            <a:endParaRPr lang="en-GB" altLang="cs-CZ"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6AABC8A-1AEB-4B6D-9A0C-D6BA836C2928}"/>
              </a:ext>
            </a:extLst>
          </p:cNvPr>
          <p:cNvSpPr>
            <a:spLocks noGrp="1" noChangeArrowheads="1"/>
          </p:cNvSpPr>
          <p:nvPr>
            <p:ph type="title"/>
          </p:nvPr>
        </p:nvSpPr>
        <p:spPr/>
        <p:txBody>
          <a:bodyPr>
            <a:normAutofit fontScale="90000"/>
          </a:bodyPr>
          <a:lstStyle/>
          <a:p>
            <a:r>
              <a:rPr lang="en-GB" altLang="cs-CZ" sz="4000"/>
              <a:t>Problems with Interpreting Earnings Functions</a:t>
            </a:r>
          </a:p>
        </p:txBody>
      </p:sp>
      <p:sp>
        <p:nvSpPr>
          <p:cNvPr id="80899" name="Rectangle 3">
            <a:extLst>
              <a:ext uri="{FF2B5EF4-FFF2-40B4-BE49-F238E27FC236}">
                <a16:creationId xmlns:a16="http://schemas.microsoft.com/office/drawing/2014/main" id="{878F30A2-513A-40F9-82A3-A5C39CBD7E02}"/>
              </a:ext>
            </a:extLst>
          </p:cNvPr>
          <p:cNvSpPr>
            <a:spLocks noGrp="1" noChangeArrowheads="1"/>
          </p:cNvSpPr>
          <p:nvPr>
            <p:ph type="body" idx="1"/>
          </p:nvPr>
        </p:nvSpPr>
        <p:spPr/>
        <p:txBody>
          <a:bodyPr/>
          <a:lstStyle/>
          <a:p>
            <a:r>
              <a:rPr lang="en-GB" altLang="cs-CZ" sz="2800" dirty="0"/>
              <a:t>Earnings functions are regressions so potentially have all usual problems:</a:t>
            </a:r>
          </a:p>
          <a:p>
            <a:pPr lvl="1"/>
            <a:r>
              <a:rPr lang="en-GB" altLang="cs-CZ" sz="2400" dirty="0"/>
              <a:t>endogeneity e.g. correlation between job tenure and wages</a:t>
            </a:r>
          </a:p>
          <a:p>
            <a:pPr lvl="1"/>
            <a:r>
              <a:rPr lang="en-GB" altLang="cs-CZ" sz="2400" dirty="0"/>
              <a:t>omitted variable e.g. ‘ability’</a:t>
            </a:r>
          </a:p>
          <a:p>
            <a:pPr lvl="1"/>
            <a:r>
              <a:rPr lang="en-GB" altLang="cs-CZ" sz="2400" dirty="0"/>
              <a:t>selection – not everyone works e.g. the earnings of women with very young children</a:t>
            </a:r>
          </a:p>
          <a:p>
            <a:r>
              <a:rPr lang="en-GB" altLang="cs-CZ" sz="2800" dirty="0"/>
              <a:t>Tell us about correlation but we are interested in causal effects and ‘correlation is not causation’</a:t>
            </a:r>
          </a:p>
          <a:p>
            <a:pPr>
              <a:buFontTx/>
              <a:buNone/>
            </a:pPr>
            <a:endParaRPr lang="en-GB" altLang="cs-CZ"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Earn More</a:t>
            </a:r>
          </a:p>
        </p:txBody>
      </p:sp>
      <p:sp>
        <p:nvSpPr>
          <p:cNvPr id="3" name="Content Placeholder 2"/>
          <p:cNvSpPr>
            <a:spLocks noGrp="1"/>
          </p:cNvSpPr>
          <p:nvPr>
            <p:ph idx="1"/>
          </p:nvPr>
        </p:nvSpPr>
        <p:spPr/>
        <p:txBody>
          <a:bodyPr/>
          <a:lstStyle/>
          <a:p>
            <a:r>
              <a:rPr lang="en-US" dirty="0"/>
              <a:t>Having a tertiary degree is linked to higher pay</a:t>
            </a:r>
          </a:p>
          <a:p>
            <a:r>
              <a:rPr lang="en-US" dirty="0"/>
              <a:t>Diploma as a signal of high-ability or </a:t>
            </a:r>
            <a:br>
              <a:rPr lang="en-US" dirty="0"/>
            </a:br>
            <a:r>
              <a:rPr lang="en-US" dirty="0"/>
              <a:t>more human capital (quality of education)</a:t>
            </a:r>
          </a:p>
          <a:p>
            <a:r>
              <a:rPr lang="en-GB" altLang="cs-CZ" dirty="0"/>
              <a:t>Education is access to better occupations</a:t>
            </a:r>
            <a:endParaRPr lang="en-US" dirty="0"/>
          </a:p>
          <a:p>
            <a:r>
              <a:rPr lang="en-US" dirty="0"/>
              <a:t>Less education often means fewer choices</a:t>
            </a:r>
          </a:p>
          <a:p>
            <a:r>
              <a:rPr lang="en-US" dirty="0"/>
              <a:t>With more graduates returns to education decline</a:t>
            </a:r>
          </a:p>
          <a:p>
            <a:endParaRPr lang="en-US" dirty="0"/>
          </a:p>
          <a:p>
            <a:endParaRPr lang="en-US" dirty="0"/>
          </a:p>
        </p:txBody>
      </p:sp>
    </p:spTree>
    <p:extLst>
      <p:ext uri="{BB962C8B-B14F-4D97-AF65-F5344CB8AC3E}">
        <p14:creationId xmlns:p14="http://schemas.microsoft.com/office/powerpoint/2010/main" val="21357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3A3A79-9ECC-4CB1-B30F-C1BB153F4B7C}"/>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736BEB27-C200-4DC8-8456-62E44A0BDCF0}"/>
              </a:ext>
            </a:extLst>
          </p:cNvPr>
          <p:cNvSpPr txBox="1"/>
          <p:nvPr/>
        </p:nvSpPr>
        <p:spPr>
          <a:xfrm>
            <a:off x="948269" y="6095037"/>
            <a:ext cx="7368148" cy="646331"/>
          </a:xfrm>
          <a:prstGeom prst="rect">
            <a:avLst/>
          </a:prstGeom>
          <a:solidFill>
            <a:srgbClr val="FFC000"/>
          </a:solidFill>
        </p:spPr>
        <p:txBody>
          <a:bodyPr wrap="square">
            <a:spAutoFit/>
          </a:bodyPr>
          <a:lstStyle/>
          <a:p>
            <a:r>
              <a:rPr lang="en-US" dirty="0"/>
              <a:t>As of August 2022, 30 states had a minimum wage higher than the federal minimum. </a:t>
            </a:r>
          </a:p>
        </p:txBody>
      </p:sp>
      <p:pic>
        <p:nvPicPr>
          <p:cNvPr id="2050" name="Picture 2">
            <a:extLst>
              <a:ext uri="{FF2B5EF4-FFF2-40B4-BE49-F238E27FC236}">
                <a16:creationId xmlns:a16="http://schemas.microsoft.com/office/drawing/2014/main" id="{1FCE2786-0A89-B63A-71CB-B23AF0B1B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9" y="116632"/>
            <a:ext cx="8846288" cy="590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247650"/>
            <a:ext cx="8334375"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45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returns to education differ with the country development?</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96" y="1696808"/>
            <a:ext cx="8748810" cy="461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42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experience</a:t>
            </a:r>
          </a:p>
        </p:txBody>
      </p:sp>
      <p:sp>
        <p:nvSpPr>
          <p:cNvPr id="3" name="Content Placeholder 2"/>
          <p:cNvSpPr>
            <a:spLocks noGrp="1"/>
          </p:cNvSpPr>
          <p:nvPr>
            <p:ph idx="1"/>
          </p:nvPr>
        </p:nvSpPr>
        <p:spPr/>
        <p:txBody>
          <a:bodyPr>
            <a:normAutofit/>
          </a:bodyPr>
          <a:lstStyle/>
          <a:p>
            <a:r>
              <a:rPr lang="en-US" dirty="0"/>
              <a:t>How do earnings vary with work experience?</a:t>
            </a:r>
          </a:p>
          <a:p>
            <a:r>
              <a:rPr lang="en-US" dirty="0"/>
              <a:t>When do young people earn more than old?</a:t>
            </a:r>
          </a:p>
          <a:p>
            <a:r>
              <a:rPr lang="en-US" dirty="0"/>
              <a:t>Workers and firms engage in long-term relationships in which the worker is initially underpaid – the wage is lower than the value of the marginal product – but later on in life the worker is overpaid.</a:t>
            </a:r>
          </a:p>
          <a:p>
            <a:pPr marL="0" indent="0">
              <a:buNone/>
            </a:pPr>
            <a:endParaRPr lang="en-US" dirty="0"/>
          </a:p>
        </p:txBody>
      </p:sp>
    </p:spTree>
    <p:extLst>
      <p:ext uri="{BB962C8B-B14F-4D97-AF65-F5344CB8AC3E}">
        <p14:creationId xmlns:p14="http://schemas.microsoft.com/office/powerpoint/2010/main" val="55604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4638"/>
            <a:ext cx="5787342" cy="602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0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882679536"/>
              </p:ext>
            </p:extLst>
          </p:nvPr>
        </p:nvGraphicFramePr>
        <p:xfrm>
          <a:off x="1215342" y="178636"/>
          <a:ext cx="6713316" cy="65007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7283152" cy="778098"/>
          </a:xfrm>
        </p:spPr>
        <p:txBody>
          <a:bodyPr>
            <a:normAutofit/>
          </a:bodyPr>
          <a:lstStyle/>
          <a:p>
            <a:r>
              <a:rPr lang="en-US" sz="2400" dirty="0"/>
              <a:t>Raw hourly earnings (log) by age</a:t>
            </a:r>
          </a:p>
        </p:txBody>
      </p:sp>
      <p:sp>
        <p:nvSpPr>
          <p:cNvPr id="6" name="Content Placeholder 2"/>
          <p:cNvSpPr txBox="1">
            <a:spLocks/>
          </p:cNvSpPr>
          <p:nvPr/>
        </p:nvSpPr>
        <p:spPr>
          <a:xfrm>
            <a:off x="4633664" y="6564485"/>
            <a:ext cx="4546848" cy="89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Source: Eurostat, SES, 2010</a:t>
            </a:r>
          </a:p>
        </p:txBody>
      </p:sp>
    </p:spTree>
    <p:extLst>
      <p:ext uri="{BB962C8B-B14F-4D97-AF65-F5344CB8AC3E}">
        <p14:creationId xmlns:p14="http://schemas.microsoft.com/office/powerpoint/2010/main" val="3398088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private sector</a:t>
            </a:r>
          </a:p>
        </p:txBody>
      </p:sp>
      <p:sp>
        <p:nvSpPr>
          <p:cNvPr id="3" name="Content Placeholder 2"/>
          <p:cNvSpPr>
            <a:spLocks noGrp="1"/>
          </p:cNvSpPr>
          <p:nvPr>
            <p:ph idx="1"/>
          </p:nvPr>
        </p:nvSpPr>
        <p:spPr/>
        <p:txBody>
          <a:bodyPr>
            <a:normAutofit fontScale="92500"/>
          </a:bodyPr>
          <a:lstStyle/>
          <a:p>
            <a:r>
              <a:rPr lang="en-US" dirty="0"/>
              <a:t>The private sector is the main engine of job creation and the source of almost 9 of every 10 jobs in the world.</a:t>
            </a:r>
          </a:p>
          <a:p>
            <a:r>
              <a:rPr lang="en-US" dirty="0"/>
              <a:t>Programs targeted to small business owners with entrepreneurial potential are vital and likely to improve living standards and productivity.</a:t>
            </a:r>
          </a:p>
          <a:p>
            <a:r>
              <a:rPr lang="en-US" dirty="0"/>
              <a:t>Firms are vulnerable to economic downturns.</a:t>
            </a:r>
          </a:p>
          <a:p>
            <a:r>
              <a:rPr lang="en-US" dirty="0"/>
              <a:t>Most people prefer job security to higher earnings.</a:t>
            </a:r>
          </a:p>
          <a:p>
            <a:endParaRPr lang="en-US" dirty="0"/>
          </a:p>
        </p:txBody>
      </p:sp>
    </p:spTree>
    <p:extLst>
      <p:ext uri="{BB962C8B-B14F-4D97-AF65-F5344CB8AC3E}">
        <p14:creationId xmlns:p14="http://schemas.microsoft.com/office/powerpoint/2010/main" val="14363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 characteristics</a:t>
            </a:r>
          </a:p>
        </p:txBody>
      </p:sp>
      <p:sp>
        <p:nvSpPr>
          <p:cNvPr id="3" name="Content Placeholder 2"/>
          <p:cNvSpPr>
            <a:spLocks noGrp="1"/>
          </p:cNvSpPr>
          <p:nvPr>
            <p:ph idx="1"/>
          </p:nvPr>
        </p:nvSpPr>
        <p:spPr/>
        <p:txBody>
          <a:bodyPr/>
          <a:lstStyle/>
          <a:p>
            <a:r>
              <a:rPr lang="en-US" dirty="0"/>
              <a:t>Do foreign or domestic company pay more?</a:t>
            </a:r>
          </a:p>
          <a:p>
            <a:r>
              <a:rPr lang="en-US" dirty="0"/>
              <a:t>Do multinationals pay more?</a:t>
            </a:r>
          </a:p>
          <a:p>
            <a:r>
              <a:rPr lang="en-US" dirty="0"/>
              <a:t>Is there link between the size of firm and earnings?</a:t>
            </a:r>
          </a:p>
          <a:p>
            <a:r>
              <a:rPr lang="en-US" dirty="0"/>
              <a:t>Firm size is positively linked with some dimension of worker quality</a:t>
            </a:r>
            <a:br>
              <a:rPr lang="en-US" dirty="0"/>
            </a:br>
            <a:r>
              <a:rPr lang="en-US" dirty="0"/>
              <a:t>(e.g. productivity, motivation, prestige) </a:t>
            </a:r>
          </a:p>
          <a:p>
            <a:pPr marL="0" indent="0">
              <a:buNone/>
            </a:pPr>
            <a:endParaRPr lang="en-US" dirty="0"/>
          </a:p>
        </p:txBody>
      </p:sp>
    </p:spTree>
    <p:extLst>
      <p:ext uri="{BB962C8B-B14F-4D97-AF65-F5344CB8AC3E}">
        <p14:creationId xmlns:p14="http://schemas.microsoft.com/office/powerpoint/2010/main" val="30685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67480934"/>
              </p:ext>
            </p:extLst>
          </p:nvPr>
        </p:nvGraphicFramePr>
        <p:xfrm>
          <a:off x="536121" y="587828"/>
          <a:ext cx="8071757" cy="568234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noGrp="1"/>
          </p:cNvSpPr>
          <p:nvPr>
            <p:ph type="title"/>
          </p:nvPr>
        </p:nvSpPr>
        <p:spPr>
          <a:xfrm>
            <a:off x="457200" y="-9939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Hourly earnings (log) higher in larger firms</a:t>
            </a:r>
          </a:p>
        </p:txBody>
      </p:sp>
      <p:sp>
        <p:nvSpPr>
          <p:cNvPr id="6" name="Content Placeholder 2"/>
          <p:cNvSpPr txBox="1">
            <a:spLocks/>
          </p:cNvSpPr>
          <p:nvPr/>
        </p:nvSpPr>
        <p:spPr>
          <a:xfrm>
            <a:off x="4633664" y="6564485"/>
            <a:ext cx="4546848" cy="89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Source: Eurostat, SES, 2010</a:t>
            </a:r>
          </a:p>
        </p:txBody>
      </p:sp>
    </p:spTree>
    <p:extLst>
      <p:ext uri="{BB962C8B-B14F-4D97-AF65-F5344CB8AC3E}">
        <p14:creationId xmlns:p14="http://schemas.microsoft.com/office/powerpoint/2010/main" val="4079481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siteresources.worldbank.org/EXTNWDR2013/Resources/8258024-1320950747192/8260293-1348761228103/fig_8_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5062"/>
            <a:ext cx="5974085" cy="660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05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Protecting workers or protecting jobs?</a:t>
            </a:r>
          </a:p>
        </p:txBody>
      </p:sp>
      <p:sp>
        <p:nvSpPr>
          <p:cNvPr id="3" name="Content Placeholder 2"/>
          <p:cNvSpPr>
            <a:spLocks noGrp="1"/>
          </p:cNvSpPr>
          <p:nvPr>
            <p:ph idx="1"/>
          </p:nvPr>
        </p:nvSpPr>
        <p:spPr/>
        <p:txBody>
          <a:bodyPr>
            <a:normAutofit lnSpcReduction="10000"/>
          </a:bodyPr>
          <a:lstStyle/>
          <a:p>
            <a:r>
              <a:rPr lang="en-US" dirty="0"/>
              <a:t>Institutional indicators include union density, minimum wage legislation, unemployment benefits, coverage, severance pay, or employment protection legislation.</a:t>
            </a:r>
          </a:p>
          <a:p>
            <a:r>
              <a:rPr lang="en-US" dirty="0"/>
              <a:t>Unions help workers’ to negotiate a larger share of the pie for </a:t>
            </a:r>
            <a:r>
              <a:rPr lang="en-US" dirty="0" err="1"/>
              <a:t>labour</a:t>
            </a:r>
            <a:r>
              <a:rPr lang="en-US" dirty="0"/>
              <a:t> compensation.</a:t>
            </a:r>
          </a:p>
          <a:p>
            <a:r>
              <a:rPr lang="en-US" dirty="0"/>
              <a:t>Unemployment benefit can have an impact on workers’ reservation wages</a:t>
            </a:r>
          </a:p>
          <a:p>
            <a:r>
              <a:rPr lang="en-US" dirty="0"/>
              <a:t>Protecting jobs in times of crises</a:t>
            </a:r>
          </a:p>
          <a:p>
            <a:endParaRPr lang="en-US" dirty="0"/>
          </a:p>
        </p:txBody>
      </p:sp>
    </p:spTree>
    <p:extLst>
      <p:ext uri="{BB962C8B-B14F-4D97-AF65-F5344CB8AC3E}">
        <p14:creationId xmlns:p14="http://schemas.microsoft.com/office/powerpoint/2010/main" val="133587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07" y="274638"/>
            <a:ext cx="8825023" cy="1143000"/>
          </a:xfrm>
        </p:spPr>
        <p:txBody>
          <a:bodyPr>
            <a:normAutofit fontScale="90000"/>
          </a:bodyPr>
          <a:lstStyle/>
          <a:p>
            <a:r>
              <a:rPr lang="en-US" dirty="0"/>
              <a:t>Minimum wage in US makes people poor in 2023 </a:t>
            </a:r>
            <a:endParaRPr lang="sk-SK" dirty="0"/>
          </a:p>
        </p:txBody>
      </p:sp>
      <p:sp>
        <p:nvSpPr>
          <p:cNvPr id="3" name="Content Placeholder 2"/>
          <p:cNvSpPr>
            <a:spLocks noGrp="1"/>
          </p:cNvSpPr>
          <p:nvPr>
            <p:ph idx="1"/>
          </p:nvPr>
        </p:nvSpPr>
        <p:spPr>
          <a:xfrm>
            <a:off x="226236" y="1586006"/>
            <a:ext cx="8691527" cy="3438090"/>
          </a:xfrm>
        </p:spPr>
        <p:txBody>
          <a:bodyPr>
            <a:normAutofit/>
          </a:bodyPr>
          <a:lstStyle/>
          <a:p>
            <a:pPr>
              <a:lnSpc>
                <a:spcPct val="170000"/>
              </a:lnSpc>
            </a:pPr>
            <a:r>
              <a:rPr lang="en-US" sz="2000" dirty="0">
                <a:solidFill>
                  <a:schemeClr val="tx1"/>
                </a:solidFill>
              </a:rPr>
              <a:t>Individuals earning below $14,580 per year are considered poor</a:t>
            </a:r>
          </a:p>
          <a:p>
            <a:pPr>
              <a:lnSpc>
                <a:spcPct val="170000"/>
              </a:lnSpc>
            </a:pPr>
            <a:r>
              <a:rPr lang="en-US" sz="2000" dirty="0">
                <a:solidFill>
                  <a:schemeClr val="tx1"/>
                </a:solidFill>
              </a:rPr>
              <a:t>Poverty threshold is $30,000 per year for family 2+2</a:t>
            </a:r>
            <a:r>
              <a:rPr lang="en-US" sz="2000" dirty="0"/>
              <a:t>.</a:t>
            </a:r>
            <a:endParaRPr lang="en-US" sz="2000" dirty="0">
              <a:solidFill>
                <a:schemeClr val="tx1"/>
              </a:solidFill>
            </a:endParaRPr>
          </a:p>
          <a:p>
            <a:pPr>
              <a:lnSpc>
                <a:spcPct val="170000"/>
              </a:lnSpc>
            </a:pPr>
            <a:r>
              <a:rPr lang="en-US" sz="2000" dirty="0">
                <a:solidFill>
                  <a:schemeClr val="tx1"/>
                </a:solidFill>
              </a:rPr>
              <a:t>Federal minimum wage of </a:t>
            </a:r>
            <a:r>
              <a:rPr lang="en-US" sz="2000" b="1" dirty="0">
                <a:solidFill>
                  <a:schemeClr val="tx1"/>
                </a:solidFill>
              </a:rPr>
              <a:t>$7.25</a:t>
            </a:r>
            <a:r>
              <a:rPr lang="en-US" sz="2000" dirty="0">
                <a:solidFill>
                  <a:schemeClr val="tx1"/>
                </a:solidFill>
              </a:rPr>
              <a:t> per hour provides a full-time worker with $15,000 annual income (working 40 hours per week for 52 weeks). </a:t>
            </a:r>
          </a:p>
          <a:p>
            <a:pPr>
              <a:lnSpc>
                <a:spcPct val="170000"/>
              </a:lnSpc>
            </a:pPr>
            <a:r>
              <a:rPr lang="en-US" sz="2000" dirty="0">
                <a:solidFill>
                  <a:schemeClr val="tx1"/>
                </a:solidFill>
              </a:rPr>
              <a:t>Family depending on minimum income (determined by government) is therefore considered poor by the same government. </a:t>
            </a:r>
          </a:p>
        </p:txBody>
      </p:sp>
      <p:sp>
        <p:nvSpPr>
          <p:cNvPr id="4" name="Rectangle 3"/>
          <p:cNvSpPr/>
          <p:nvPr/>
        </p:nvSpPr>
        <p:spPr>
          <a:xfrm>
            <a:off x="297707" y="5157364"/>
            <a:ext cx="7509941" cy="1077218"/>
          </a:xfrm>
          <a:prstGeom prst="rect">
            <a:avLst/>
          </a:prstGeom>
        </p:spPr>
        <p:txBody>
          <a:bodyPr wrap="none">
            <a:spAutoFit/>
          </a:bodyPr>
          <a:lstStyle/>
          <a:p>
            <a:r>
              <a:rPr lang="en-US" sz="1600" dirty="0">
                <a:hlinkClick r:id="rId3"/>
              </a:rPr>
              <a:t>http://livingwage.mit.edu/metros/42660</a:t>
            </a:r>
            <a:endParaRPr lang="en-US" sz="1600" dirty="0"/>
          </a:p>
          <a:p>
            <a:r>
              <a:rPr lang="en-US" sz="1600" dirty="0">
                <a:hlinkClick r:id="rId4"/>
              </a:rPr>
              <a:t>https://www.thebalance.com/federal-poverty-level-definition-guidelines-chart-3305843</a:t>
            </a:r>
            <a:endParaRPr lang="en-US" sz="1600" dirty="0"/>
          </a:p>
          <a:p>
            <a:r>
              <a:rPr lang="en-US" sz="1600" dirty="0">
                <a:hlinkClick r:id="rId5"/>
              </a:rPr>
              <a:t>https://www.healthcare.gov/glossary/federal-poverty-level-fpl/</a:t>
            </a:r>
            <a:endParaRPr lang="en-US" sz="1600" dirty="0"/>
          </a:p>
          <a:p>
            <a:endParaRPr lang="en-US" sz="1600" dirty="0"/>
          </a:p>
        </p:txBody>
      </p:sp>
    </p:spTree>
    <p:extLst>
      <p:ext uri="{BB962C8B-B14F-4D97-AF65-F5344CB8AC3E}">
        <p14:creationId xmlns:p14="http://schemas.microsoft.com/office/powerpoint/2010/main" val="3497271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800" dirty="0"/>
              <a:t>Check your wage before accepting a job offer</a:t>
            </a:r>
          </a:p>
          <a:p>
            <a:pPr marL="0" indent="0">
              <a:buNone/>
            </a:pPr>
            <a:r>
              <a:rPr lang="en-US" sz="2800" dirty="0"/>
              <a:t>www.WageIndicator.org</a:t>
            </a:r>
          </a:p>
        </p:txBody>
      </p:sp>
      <p:pic>
        <p:nvPicPr>
          <p:cNvPr id="12290" name="Picture 2" descr="WageIndicator.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 y="3645024"/>
            <a:ext cx="9154460" cy="66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1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W map EUR January 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8656"/>
            <a:ext cx="5616624" cy="744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2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 y="260648"/>
            <a:ext cx="910878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67544" y="-18256"/>
            <a:ext cx="77048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Minimum wages in Europe</a:t>
            </a:r>
            <a:endParaRPr lang="en-US" sz="3600" dirty="0"/>
          </a:p>
        </p:txBody>
      </p:sp>
    </p:spTree>
    <p:extLst>
      <p:ext uri="{BB962C8B-B14F-4D97-AF65-F5344CB8AC3E}">
        <p14:creationId xmlns:p14="http://schemas.microsoft.com/office/powerpoint/2010/main" val="315966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17232"/>
            <a:ext cx="8229600" cy="1296144"/>
          </a:xfrm>
        </p:spPr>
        <p:txBody>
          <a:bodyPr>
            <a:noAutofit/>
          </a:bodyPr>
          <a:lstStyle/>
          <a:p>
            <a:pPr marL="0" indent="0">
              <a:buNone/>
            </a:pPr>
            <a:r>
              <a:rPr lang="en-US" sz="2000" dirty="0"/>
              <a:t>Source: Eurostat, 2011</a:t>
            </a:r>
          </a:p>
          <a:p>
            <a:pPr marL="0" indent="0">
              <a:buNone/>
            </a:pPr>
            <a:r>
              <a:rPr lang="en-US" sz="2000" dirty="0"/>
              <a:t>Note: Monthly minimum wage as a proportion of average monthly earnings in industry and services.</a:t>
            </a:r>
          </a:p>
          <a:p>
            <a:pPr marL="0" indent="0">
              <a:buNone/>
            </a:pPr>
            <a:endParaRPr lang="en-US" sz="2000" dirty="0"/>
          </a:p>
        </p:txBody>
      </p:sp>
      <p:pic>
        <p:nvPicPr>
          <p:cNvPr id="3074" name="Picture 2" descr="File:MW as % of mean January 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 y="764704"/>
            <a:ext cx="9049926" cy="4730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8864" y="116632"/>
            <a:ext cx="8229600" cy="1143000"/>
          </a:xfrm>
        </p:spPr>
        <p:txBody>
          <a:bodyPr>
            <a:noAutofit/>
          </a:bodyPr>
          <a:lstStyle/>
          <a:p>
            <a:r>
              <a:rPr lang="en-US" sz="3200" b="1" dirty="0"/>
              <a:t>Monthly minimum wage as a proportion of average monthly earnings (%)</a:t>
            </a:r>
            <a:endParaRPr lang="en-US" sz="3200" dirty="0"/>
          </a:p>
        </p:txBody>
      </p:sp>
    </p:spTree>
    <p:extLst>
      <p:ext uri="{BB962C8B-B14F-4D97-AF65-F5344CB8AC3E}">
        <p14:creationId xmlns:p14="http://schemas.microsoft.com/office/powerpoint/2010/main" val="213163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821F-4A92-4068-BA2A-64DD14702C62}"/>
              </a:ext>
            </a:extLst>
          </p:cNvPr>
          <p:cNvSpPr>
            <a:spLocks noGrp="1"/>
          </p:cNvSpPr>
          <p:nvPr>
            <p:ph type="title"/>
          </p:nvPr>
        </p:nvSpPr>
        <p:spPr>
          <a:xfrm>
            <a:off x="3373016" y="160337"/>
            <a:ext cx="5313784" cy="1143000"/>
          </a:xfrm>
        </p:spPr>
        <p:txBody>
          <a:bodyPr>
            <a:noAutofit/>
          </a:bodyPr>
          <a:lstStyle/>
          <a:p>
            <a:r>
              <a:rPr lang="en-US" sz="3200" b="1" dirty="0"/>
              <a:t>Collectively agreed minimum wages for low-paid jobs </a:t>
            </a:r>
            <a:endParaRPr lang="cs-CZ" sz="3200" dirty="0"/>
          </a:p>
        </p:txBody>
      </p:sp>
      <p:sp>
        <p:nvSpPr>
          <p:cNvPr id="3" name="Content Placeholder 2">
            <a:extLst>
              <a:ext uri="{FF2B5EF4-FFF2-40B4-BE49-F238E27FC236}">
                <a16:creationId xmlns:a16="http://schemas.microsoft.com/office/drawing/2014/main" id="{49AFBA82-9BB1-4554-A751-046826943343}"/>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491C2AC4-CC18-4C64-814B-CC9EE5674DFC}"/>
              </a:ext>
            </a:extLst>
          </p:cNvPr>
          <p:cNvPicPr>
            <a:picLocks noChangeAspect="1"/>
          </p:cNvPicPr>
          <p:nvPr/>
        </p:nvPicPr>
        <p:blipFill>
          <a:blip r:embed="rId2"/>
          <a:stretch>
            <a:fillRect/>
          </a:stretch>
        </p:blipFill>
        <p:spPr>
          <a:xfrm>
            <a:off x="1115616" y="1880229"/>
            <a:ext cx="7308304" cy="4817434"/>
          </a:xfrm>
          <a:prstGeom prst="rect">
            <a:avLst/>
          </a:prstGeom>
        </p:spPr>
      </p:pic>
      <p:sp>
        <p:nvSpPr>
          <p:cNvPr id="5" name="Rectangle 4">
            <a:extLst>
              <a:ext uri="{FF2B5EF4-FFF2-40B4-BE49-F238E27FC236}">
                <a16:creationId xmlns:a16="http://schemas.microsoft.com/office/drawing/2014/main" id="{C0E8AE8B-9147-454A-B5A4-28922B2F54E3}"/>
              </a:ext>
            </a:extLst>
          </p:cNvPr>
          <p:cNvSpPr/>
          <p:nvPr/>
        </p:nvSpPr>
        <p:spPr>
          <a:xfrm>
            <a:off x="107504" y="0"/>
            <a:ext cx="3265512" cy="1938992"/>
          </a:xfrm>
          <a:prstGeom prst="rect">
            <a:avLst/>
          </a:prstGeom>
          <a:solidFill>
            <a:schemeClr val="bg1"/>
          </a:solidFill>
        </p:spPr>
        <p:txBody>
          <a:bodyPr wrap="square">
            <a:spAutoFit/>
          </a:bodyPr>
          <a:lstStyle/>
          <a:p>
            <a:r>
              <a:rPr lang="en-US" sz="1200" dirty="0">
                <a:solidFill>
                  <a:srgbClr val="211D1E"/>
                </a:solidFill>
                <a:latin typeface="OKAMFI+SourceSansPro"/>
              </a:rPr>
              <a:t>These 10 low-paid jobs are: </a:t>
            </a:r>
          </a:p>
          <a:p>
            <a:r>
              <a:rPr lang="cs-CZ" sz="500" dirty="0">
                <a:solidFill>
                  <a:srgbClr val="939698"/>
                </a:solidFill>
                <a:latin typeface="OKAMNL+Wingdings"/>
              </a:rPr>
              <a:t>£</a:t>
            </a:r>
            <a:r>
              <a:rPr lang="cs-CZ" sz="1200" dirty="0" err="1">
                <a:solidFill>
                  <a:srgbClr val="211D1E"/>
                </a:solidFill>
                <a:latin typeface="OKAMFI+SourceSansPro"/>
              </a:rPr>
              <a:t>domestic</a:t>
            </a:r>
            <a:r>
              <a:rPr lang="cs-CZ" sz="1200" dirty="0">
                <a:solidFill>
                  <a:srgbClr val="211D1E"/>
                </a:solidFill>
                <a:latin typeface="OKAMFI+SourceSansPro"/>
              </a:rPr>
              <a:t> </a:t>
            </a:r>
            <a:r>
              <a:rPr lang="cs-CZ" sz="1200" dirty="0" err="1">
                <a:solidFill>
                  <a:srgbClr val="211D1E"/>
                </a:solidFill>
                <a:latin typeface="OKAMFI+SourceSansPro"/>
              </a:rPr>
              <a:t>cleaners</a:t>
            </a:r>
            <a:r>
              <a:rPr lang="cs-CZ" sz="1200" dirty="0">
                <a:solidFill>
                  <a:srgbClr val="211D1E"/>
                </a:solidFill>
                <a:latin typeface="OKAMFI+SourceSansPro"/>
              </a:rPr>
              <a:t> </a:t>
            </a:r>
          </a:p>
          <a:p>
            <a:r>
              <a:rPr lang="en-US" sz="500" dirty="0">
                <a:solidFill>
                  <a:srgbClr val="939698"/>
                </a:solidFill>
                <a:latin typeface="OKAMNL+Wingdings"/>
              </a:rPr>
              <a:t>£</a:t>
            </a:r>
            <a:r>
              <a:rPr lang="en-US" sz="1200" dirty="0">
                <a:solidFill>
                  <a:srgbClr val="211D1E"/>
                </a:solidFill>
                <a:latin typeface="OKAMFI+SourceSansPro"/>
              </a:rPr>
              <a:t>cleaners and helpers in offices</a:t>
            </a:r>
          </a:p>
          <a:p>
            <a:r>
              <a:rPr lang="cs-CZ" sz="500" dirty="0">
                <a:solidFill>
                  <a:srgbClr val="939698"/>
                </a:solidFill>
                <a:latin typeface="OKAMNL+Wingdings"/>
              </a:rPr>
              <a:t>£</a:t>
            </a:r>
            <a:r>
              <a:rPr lang="cs-CZ" sz="1200" dirty="0">
                <a:solidFill>
                  <a:srgbClr val="211D1E"/>
                </a:solidFill>
                <a:latin typeface="OKAMFI+SourceSansPro"/>
              </a:rPr>
              <a:t>shop sales </a:t>
            </a:r>
            <a:r>
              <a:rPr lang="cs-CZ" sz="1200" dirty="0" err="1">
                <a:solidFill>
                  <a:srgbClr val="211D1E"/>
                </a:solidFill>
                <a:latin typeface="OKAMFI+SourceSansPro"/>
              </a:rPr>
              <a:t>assistants</a:t>
            </a:r>
            <a:r>
              <a:rPr lang="cs-CZ" sz="1200" dirty="0">
                <a:solidFill>
                  <a:srgbClr val="211D1E"/>
                </a:solidFill>
                <a:latin typeface="OKAMFI+SourceSansPro"/>
              </a:rPr>
              <a:t> </a:t>
            </a:r>
          </a:p>
          <a:p>
            <a:r>
              <a:rPr lang="cs-CZ" sz="500" dirty="0">
                <a:solidFill>
                  <a:srgbClr val="939698"/>
                </a:solidFill>
                <a:latin typeface="OKAMNL+Wingdings"/>
              </a:rPr>
              <a:t>£</a:t>
            </a:r>
            <a:r>
              <a:rPr lang="cs-CZ" sz="1200" dirty="0" err="1">
                <a:solidFill>
                  <a:srgbClr val="211D1E"/>
                </a:solidFill>
                <a:latin typeface="OKAMFI+SourceSansPro"/>
              </a:rPr>
              <a:t>waiters</a:t>
            </a:r>
            <a:r>
              <a:rPr lang="cs-CZ" sz="1200" dirty="0">
                <a:solidFill>
                  <a:srgbClr val="211D1E"/>
                </a:solidFill>
                <a:latin typeface="OKAMFI+SourceSansPro"/>
              </a:rPr>
              <a:t> and </a:t>
            </a:r>
            <a:r>
              <a:rPr lang="cs-CZ" sz="1200" dirty="0" err="1">
                <a:solidFill>
                  <a:srgbClr val="211D1E"/>
                </a:solidFill>
                <a:latin typeface="OKAMFI+SourceSansPro"/>
              </a:rPr>
              <a:t>bartenders</a:t>
            </a:r>
            <a:r>
              <a:rPr lang="cs-CZ" sz="1200" dirty="0">
                <a:solidFill>
                  <a:srgbClr val="211D1E"/>
                </a:solidFill>
                <a:latin typeface="OKAMFI+SourceSansPro"/>
              </a:rPr>
              <a:t> </a:t>
            </a:r>
          </a:p>
          <a:p>
            <a:r>
              <a:rPr lang="cs-CZ" sz="500" dirty="0">
                <a:solidFill>
                  <a:srgbClr val="939698"/>
                </a:solidFill>
                <a:latin typeface="OKAMNL+Wingdings"/>
              </a:rPr>
              <a:t>£</a:t>
            </a:r>
            <a:r>
              <a:rPr lang="cs-CZ" sz="1200" dirty="0" err="1">
                <a:solidFill>
                  <a:srgbClr val="211D1E"/>
                </a:solidFill>
                <a:latin typeface="OKAMFI+SourceSansPro"/>
              </a:rPr>
              <a:t>cooks</a:t>
            </a:r>
            <a:r>
              <a:rPr lang="cs-CZ" sz="1200" dirty="0">
                <a:solidFill>
                  <a:srgbClr val="211D1E"/>
                </a:solidFill>
                <a:latin typeface="OKAMFI+SourceSansPro"/>
              </a:rPr>
              <a:t> </a:t>
            </a:r>
          </a:p>
          <a:p>
            <a:r>
              <a:rPr lang="cs-CZ" sz="500" dirty="0">
                <a:solidFill>
                  <a:srgbClr val="939698"/>
                </a:solidFill>
                <a:latin typeface="OKAMNL+Wingdings"/>
              </a:rPr>
              <a:t>£</a:t>
            </a:r>
            <a:r>
              <a:rPr lang="cs-CZ" sz="1200" dirty="0" err="1">
                <a:solidFill>
                  <a:srgbClr val="211D1E"/>
                </a:solidFill>
                <a:latin typeface="OKAMFI+SourceSansPro"/>
              </a:rPr>
              <a:t>home-based</a:t>
            </a:r>
            <a:r>
              <a:rPr lang="cs-CZ" sz="1200" dirty="0">
                <a:solidFill>
                  <a:srgbClr val="211D1E"/>
                </a:solidFill>
                <a:latin typeface="OKAMFI+SourceSansPro"/>
              </a:rPr>
              <a:t> </a:t>
            </a:r>
            <a:r>
              <a:rPr lang="cs-CZ" sz="1200" dirty="0" err="1">
                <a:solidFill>
                  <a:srgbClr val="211D1E"/>
                </a:solidFill>
                <a:latin typeface="OKAMFI+SourceSansPro"/>
              </a:rPr>
              <a:t>personal</a:t>
            </a:r>
            <a:r>
              <a:rPr lang="cs-CZ" sz="1200" dirty="0">
                <a:solidFill>
                  <a:srgbClr val="211D1E"/>
                </a:solidFill>
                <a:latin typeface="OKAMFI+SourceSansPro"/>
              </a:rPr>
              <a:t> care </a:t>
            </a:r>
            <a:r>
              <a:rPr lang="cs-CZ" sz="1200" dirty="0" err="1">
                <a:solidFill>
                  <a:srgbClr val="211D1E"/>
                </a:solidFill>
                <a:latin typeface="OKAMFI+SourceSansPro"/>
              </a:rPr>
              <a:t>workers</a:t>
            </a:r>
            <a:r>
              <a:rPr lang="cs-CZ" sz="1200" dirty="0">
                <a:solidFill>
                  <a:srgbClr val="211D1E"/>
                </a:solidFill>
                <a:latin typeface="OKAMFI+SourceSansPro"/>
              </a:rPr>
              <a:t> </a:t>
            </a:r>
          </a:p>
          <a:p>
            <a:r>
              <a:rPr lang="cs-CZ" sz="500" dirty="0">
                <a:solidFill>
                  <a:srgbClr val="939698"/>
                </a:solidFill>
                <a:latin typeface="OKAMNL+Wingdings"/>
              </a:rPr>
              <a:t>£</a:t>
            </a:r>
            <a:r>
              <a:rPr lang="cs-CZ" sz="1200" dirty="0" err="1">
                <a:solidFill>
                  <a:srgbClr val="211D1E"/>
                </a:solidFill>
                <a:latin typeface="OKAMFI+SourceSansPro"/>
              </a:rPr>
              <a:t>childcare</a:t>
            </a:r>
            <a:r>
              <a:rPr lang="cs-CZ" sz="1200" dirty="0">
                <a:solidFill>
                  <a:srgbClr val="211D1E"/>
                </a:solidFill>
                <a:latin typeface="OKAMFI+SourceSansPro"/>
              </a:rPr>
              <a:t> </a:t>
            </a:r>
            <a:r>
              <a:rPr lang="cs-CZ" sz="1200" dirty="0" err="1">
                <a:solidFill>
                  <a:srgbClr val="211D1E"/>
                </a:solidFill>
                <a:latin typeface="OKAMFI+SourceSansPro"/>
              </a:rPr>
              <a:t>workers</a:t>
            </a:r>
            <a:r>
              <a:rPr lang="cs-CZ" sz="1200" dirty="0">
                <a:solidFill>
                  <a:srgbClr val="211D1E"/>
                </a:solidFill>
                <a:latin typeface="OKAMFI+SourceSansPro"/>
              </a:rPr>
              <a:t> </a:t>
            </a:r>
          </a:p>
          <a:p>
            <a:r>
              <a:rPr lang="en-US" sz="500" dirty="0">
                <a:solidFill>
                  <a:srgbClr val="939698"/>
                </a:solidFill>
                <a:latin typeface="OKAMNL+Wingdings"/>
              </a:rPr>
              <a:t>£</a:t>
            </a:r>
            <a:r>
              <a:rPr lang="en-US" sz="1200" dirty="0">
                <a:solidFill>
                  <a:srgbClr val="211D1E"/>
                </a:solidFill>
                <a:latin typeface="OKAMFI+SourceSansPro"/>
              </a:rPr>
              <a:t>agricultural, forestry and fishery </a:t>
            </a:r>
            <a:r>
              <a:rPr lang="en-US" sz="1200" dirty="0" err="1">
                <a:solidFill>
                  <a:srgbClr val="211D1E"/>
                </a:solidFill>
                <a:latin typeface="OKAMFI+SourceSansPro"/>
              </a:rPr>
              <a:t>labourers</a:t>
            </a:r>
            <a:endParaRPr lang="en-US" sz="1200" dirty="0">
              <a:solidFill>
                <a:srgbClr val="211D1E"/>
              </a:solidFill>
              <a:latin typeface="OKAMFI+SourceSansPro"/>
            </a:endParaRPr>
          </a:p>
          <a:p>
            <a:r>
              <a:rPr lang="en-US" sz="500" dirty="0">
                <a:solidFill>
                  <a:srgbClr val="939698"/>
                </a:solidFill>
                <a:latin typeface="OKAMNL+Wingdings"/>
              </a:rPr>
              <a:t>£</a:t>
            </a:r>
            <a:r>
              <a:rPr lang="en-US" sz="1200" dirty="0">
                <a:solidFill>
                  <a:srgbClr val="211D1E"/>
                </a:solidFill>
                <a:latin typeface="OKAMFI+SourceSansPro"/>
              </a:rPr>
              <a:t>couriers and newspaper or parcel deliverers </a:t>
            </a:r>
            <a:endParaRPr lang="cs-CZ" sz="1200" dirty="0"/>
          </a:p>
        </p:txBody>
      </p:sp>
    </p:spTree>
    <p:extLst>
      <p:ext uri="{BB962C8B-B14F-4D97-AF65-F5344CB8AC3E}">
        <p14:creationId xmlns:p14="http://schemas.microsoft.com/office/powerpoint/2010/main" val="189689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EB910-17D2-4D2C-9FDA-260EE941CA14}"/>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8AB4F30A-01DD-4946-9564-2F7C1FC42503}"/>
              </a:ext>
            </a:extLst>
          </p:cNvPr>
          <p:cNvPicPr>
            <a:picLocks noChangeAspect="1"/>
          </p:cNvPicPr>
          <p:nvPr/>
        </p:nvPicPr>
        <p:blipFill>
          <a:blip r:embed="rId2"/>
          <a:stretch>
            <a:fillRect/>
          </a:stretch>
        </p:blipFill>
        <p:spPr>
          <a:xfrm>
            <a:off x="0" y="-459432"/>
            <a:ext cx="6444208" cy="7468182"/>
          </a:xfrm>
          <a:prstGeom prst="rect">
            <a:avLst/>
          </a:prstGeom>
        </p:spPr>
      </p:pic>
      <p:sp>
        <p:nvSpPr>
          <p:cNvPr id="2" name="Title 1">
            <a:extLst>
              <a:ext uri="{FF2B5EF4-FFF2-40B4-BE49-F238E27FC236}">
                <a16:creationId xmlns:a16="http://schemas.microsoft.com/office/drawing/2014/main" id="{F780213A-9BF4-4DE1-9EB5-5022361C45C8}"/>
              </a:ext>
            </a:extLst>
          </p:cNvPr>
          <p:cNvSpPr>
            <a:spLocks noGrp="1"/>
          </p:cNvSpPr>
          <p:nvPr>
            <p:ph type="title"/>
          </p:nvPr>
        </p:nvSpPr>
        <p:spPr>
          <a:xfrm>
            <a:off x="4813176" y="-11405"/>
            <a:ext cx="4176464" cy="1303920"/>
          </a:xfrm>
        </p:spPr>
        <p:txBody>
          <a:bodyPr>
            <a:noAutofit/>
          </a:bodyPr>
          <a:lstStyle/>
          <a:p>
            <a:r>
              <a:rPr lang="en-US" sz="2000" b="1" dirty="0"/>
              <a:t>Proportion of EU employees earning close to the minimum wage (%), by sociodemographic and employment characteristics, EU, 2018 </a:t>
            </a:r>
            <a:endParaRPr lang="cs-CZ" sz="2000" dirty="0"/>
          </a:p>
        </p:txBody>
      </p:sp>
      <p:pic>
        <p:nvPicPr>
          <p:cNvPr id="5" name="Picture 4">
            <a:extLst>
              <a:ext uri="{FF2B5EF4-FFF2-40B4-BE49-F238E27FC236}">
                <a16:creationId xmlns:a16="http://schemas.microsoft.com/office/drawing/2014/main" id="{FF6D9CC2-125A-4E7A-9D79-98DB22C70AB1}"/>
              </a:ext>
            </a:extLst>
          </p:cNvPr>
          <p:cNvPicPr>
            <a:picLocks noChangeAspect="1"/>
          </p:cNvPicPr>
          <p:nvPr/>
        </p:nvPicPr>
        <p:blipFill>
          <a:blip r:embed="rId3"/>
          <a:stretch>
            <a:fillRect/>
          </a:stretch>
        </p:blipFill>
        <p:spPr>
          <a:xfrm>
            <a:off x="5994412" y="1340768"/>
            <a:ext cx="2970076" cy="5466662"/>
          </a:xfrm>
          <a:prstGeom prst="rect">
            <a:avLst/>
          </a:prstGeom>
        </p:spPr>
      </p:pic>
    </p:spTree>
    <p:extLst>
      <p:ext uri="{BB962C8B-B14F-4D97-AF65-F5344CB8AC3E}">
        <p14:creationId xmlns:p14="http://schemas.microsoft.com/office/powerpoint/2010/main" val="31756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2634</Words>
  <Application>Microsoft Office PowerPoint</Application>
  <PresentationFormat>On-screen Show (4:3)</PresentationFormat>
  <Paragraphs>328</Paragraphs>
  <Slides>40</Slides>
  <Notes>34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OKAMFI+SourceSansPro</vt:lpstr>
      <vt:lpstr>OKAMNL+Wingdings</vt:lpstr>
      <vt:lpstr>Wingdings</vt:lpstr>
      <vt:lpstr>Office Theme</vt:lpstr>
      <vt:lpstr>Equation</vt:lpstr>
      <vt:lpstr>PowerPoint Presentation</vt:lpstr>
      <vt:lpstr>What is wage?</vt:lpstr>
      <vt:lpstr>PowerPoint Presentation</vt:lpstr>
      <vt:lpstr>Minimum wage in US makes people poor in 2023 </vt:lpstr>
      <vt:lpstr>PowerPoint Presentation</vt:lpstr>
      <vt:lpstr>PowerPoint Presentation</vt:lpstr>
      <vt:lpstr>Monthly minimum wage as a proportion of average monthly earnings (%)</vt:lpstr>
      <vt:lpstr>Collectively agreed minimum wages for low-paid jobs </vt:lpstr>
      <vt:lpstr>Proportion of EU employees earning close to the minimum wage (%), by sociodemographic and employment characteristics, EU, 2018 </vt:lpstr>
      <vt:lpstr>How do we compare economies?</vt:lpstr>
      <vt:lpstr>International comparison of hourly direct pay for time worked in manufacturing,  2010 (US$)    </vt:lpstr>
      <vt:lpstr>Prof. Orley Ashenfelter (Princeton University)</vt:lpstr>
      <vt:lpstr>Ashenfelter’s  study</vt:lpstr>
      <vt:lpstr>McDonald’s Restaurants</vt:lpstr>
      <vt:lpstr>Result of Study</vt:lpstr>
      <vt:lpstr>McDonald's Prices and Wages</vt:lpstr>
      <vt:lpstr>Empirical Findings</vt:lpstr>
      <vt:lpstr>PowerPoint Presentation</vt:lpstr>
      <vt:lpstr>Limitation of study </vt:lpstr>
      <vt:lpstr>Do pay levels of low-skilled respond to  minimum wage legislation?</vt:lpstr>
      <vt:lpstr>The effects of min. wage increase</vt:lpstr>
      <vt:lpstr>What is wage?</vt:lpstr>
      <vt:lpstr>What determines wages?</vt:lpstr>
      <vt:lpstr>The Earnings Function</vt:lpstr>
      <vt:lpstr>Results of wage equation for Czechia</vt:lpstr>
      <vt:lpstr>Stylized facts to be deduced from this earnings function</vt:lpstr>
      <vt:lpstr>The variables included here are common  but there are many others factors affecting wage</vt:lpstr>
      <vt:lpstr>Problems with Interpreting Earnings Functions</vt:lpstr>
      <vt:lpstr>Learn More, Earn More</vt:lpstr>
      <vt:lpstr>PowerPoint Presentation</vt:lpstr>
      <vt:lpstr>How do returns to education differ with the country development?</vt:lpstr>
      <vt:lpstr>Work experience</vt:lpstr>
      <vt:lpstr>PowerPoint Presentation</vt:lpstr>
      <vt:lpstr>Raw hourly earnings (log) by age</vt:lpstr>
      <vt:lpstr>The role of the private sector</vt:lpstr>
      <vt:lpstr>Firm characteristics</vt:lpstr>
      <vt:lpstr>Hourly earnings (log) higher in larger firms</vt:lpstr>
      <vt:lpstr>PowerPoint Presentation</vt:lpstr>
      <vt:lpstr>Protecting workers or protecting jobs?</vt:lpstr>
      <vt:lpstr>PowerPoint Presentation</vt:lpstr>
    </vt:vector>
  </TitlesOfParts>
  <Company>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dc:creator>
  <cp:lastModifiedBy>Martin Guzi</cp:lastModifiedBy>
  <cp:revision>72</cp:revision>
  <cp:lastPrinted>2014-03-10T13:37:19Z</cp:lastPrinted>
  <dcterms:created xsi:type="dcterms:W3CDTF">2014-03-09T08:12:44Z</dcterms:created>
  <dcterms:modified xsi:type="dcterms:W3CDTF">2024-02-27T08:59:04Z</dcterms:modified>
</cp:coreProperties>
</file>