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8" r:id="rId2"/>
    <p:sldId id="452" r:id="rId3"/>
    <p:sldId id="422" r:id="rId4"/>
    <p:sldId id="443" r:id="rId5"/>
    <p:sldId id="262" r:id="rId6"/>
    <p:sldId id="453" r:id="rId7"/>
    <p:sldId id="435" r:id="rId8"/>
    <p:sldId id="437" r:id="rId9"/>
    <p:sldId id="465" r:id="rId10"/>
    <p:sldId id="447" r:id="rId11"/>
    <p:sldId id="293" r:id="rId12"/>
    <p:sldId id="295" r:id="rId13"/>
    <p:sldId id="292" r:id="rId14"/>
    <p:sldId id="464" r:id="rId15"/>
    <p:sldId id="463" r:id="rId16"/>
    <p:sldId id="445" r:id="rId17"/>
    <p:sldId id="459" r:id="rId18"/>
    <p:sldId id="369" r:id="rId19"/>
    <p:sldId id="370" r:id="rId20"/>
    <p:sldId id="361" r:id="rId21"/>
    <p:sldId id="448" r:id="rId22"/>
    <p:sldId id="359" r:id="rId23"/>
    <p:sldId id="364" r:id="rId24"/>
    <p:sldId id="298" r:id="rId25"/>
    <p:sldId id="362" r:id="rId26"/>
    <p:sldId id="363" r:id="rId27"/>
    <p:sldId id="365" r:id="rId28"/>
    <p:sldId id="263" r:id="rId29"/>
    <p:sldId id="265" r:id="rId30"/>
    <p:sldId id="275" r:id="rId31"/>
    <p:sldId id="457" r:id="rId32"/>
    <p:sldId id="456" r:id="rId33"/>
    <p:sldId id="454" r:id="rId34"/>
    <p:sldId id="460" r:id="rId35"/>
    <p:sldId id="462" r:id="rId36"/>
    <p:sldId id="461" r:id="rId37"/>
    <p:sldId id="455" r:id="rId38"/>
    <p:sldId id="260" r:id="rId39"/>
    <p:sldId id="446" r:id="rId40"/>
    <p:sldId id="345" r:id="rId41"/>
    <p:sldId id="346" r:id="rId42"/>
    <p:sldId id="281" r:id="rId43"/>
    <p:sldId id="350" r:id="rId44"/>
    <p:sldId id="351" r:id="rId45"/>
    <p:sldId id="267" r:id="rId46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92" y="44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B64C0-2785-204F-CE73-636DB8C28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1D46001-5851-2539-C4CE-30FF07E100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D04C544-B668-42A6-76AB-99A4059E6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50CADC-C064-70A7-B1D4-A723D13CD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274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Quality of opportunities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Unemployment rate of the foreign-born with education ISCED 7-8; Over-qualification rate of the foreign-born with education ISCED 7-8; Share of the ISCED 7-8 educated foreign-born with temporary contracts; Share of foreign-born part-time workers with education ISCED 7-8. </a:t>
            </a:r>
          </a:p>
          <a:p>
            <a:r>
              <a:rPr lang="cs-CZ" dirty="0"/>
              <a:t>OECD Talent </a:t>
            </a:r>
            <a:r>
              <a:rPr lang="cs-CZ" dirty="0" err="1"/>
              <a:t>Attractiveness</a:t>
            </a:r>
            <a:r>
              <a:rPr lang="cs-CZ" dirty="0"/>
              <a:t>: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country </a:t>
            </a:r>
            <a:r>
              <a:rPr lang="cs-CZ" dirty="0" err="1"/>
              <a:t>compare</a:t>
            </a:r>
            <a:r>
              <a:rPr lang="cs-CZ" dirty="0"/>
              <a:t> in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dimension</a:t>
            </a:r>
            <a:r>
              <a:rPr lang="cs-CZ" dirty="0"/>
              <a:t>?</a:t>
            </a:r>
          </a:p>
          <a:p>
            <a:pPr lvl="1"/>
            <a:r>
              <a:rPr lang="cs-CZ" b="1" dirty="0" err="1"/>
              <a:t>Quality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opportunities</a:t>
            </a:r>
            <a:r>
              <a:rPr lang="cs-CZ" dirty="0"/>
              <a:t>, </a:t>
            </a:r>
            <a:r>
              <a:rPr lang="cs-CZ" dirty="0" err="1"/>
              <a:t>income</a:t>
            </a:r>
            <a:r>
              <a:rPr lang="cs-CZ" dirty="0"/>
              <a:t> and tax, </a:t>
            </a:r>
            <a:r>
              <a:rPr lang="cs-CZ" dirty="0" err="1"/>
              <a:t>future</a:t>
            </a:r>
            <a:r>
              <a:rPr lang="cs-CZ" dirty="0"/>
              <a:t> </a:t>
            </a:r>
            <a:r>
              <a:rPr lang="cs-CZ" dirty="0" err="1"/>
              <a:t>prospects</a:t>
            </a:r>
            <a:r>
              <a:rPr lang="cs-CZ" dirty="0"/>
              <a:t>, </a:t>
            </a:r>
            <a:r>
              <a:rPr lang="cs-CZ" dirty="0" err="1"/>
              <a:t>family</a:t>
            </a:r>
            <a:r>
              <a:rPr lang="cs-CZ" dirty="0"/>
              <a:t> environment, </a:t>
            </a:r>
            <a:r>
              <a:rPr lang="cs-CZ" dirty="0" err="1"/>
              <a:t>skills</a:t>
            </a:r>
            <a:r>
              <a:rPr lang="cs-CZ" dirty="0"/>
              <a:t> environment, </a:t>
            </a:r>
            <a:r>
              <a:rPr lang="cs-CZ" dirty="0" err="1"/>
              <a:t>inclusiveness</a:t>
            </a:r>
            <a:r>
              <a:rPr lang="cs-CZ" dirty="0"/>
              <a:t>,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71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Skills environment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Internet access; English proficiency; Gross domestic spending on R&amp;D; Patents.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79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ft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mpd.org/blog/2023/same-but-different-strategies-in-the-global-race-for-talent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oecd.org/migration/talent-attractiveness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/>
              <a:t>skilled</a:t>
            </a:r>
            <a:r>
              <a:rPr lang="cs-CZ" dirty="0"/>
              <a:t> </a:t>
            </a:r>
            <a:r>
              <a:rPr lang="cs-CZ" dirty="0" err="1"/>
              <a:t>migration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Lucie Macková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7728C-8234-5941-E4C9-0A1EF34D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skilled migration in the countries of destination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6A4F5C-7E64-8B08-8726-C796CE51F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Innovation = </a:t>
            </a:r>
            <a:r>
              <a:rPr lang="cs-CZ" dirty="0" err="1"/>
              <a:t>new</a:t>
            </a:r>
            <a:r>
              <a:rPr lang="cs-CZ" dirty="0"/>
              <a:t> idea, </a:t>
            </a:r>
            <a:r>
              <a:rPr lang="cs-CZ" dirty="0" err="1"/>
              <a:t>device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method</a:t>
            </a:r>
            <a:endParaRPr lang="cs-CZ" dirty="0"/>
          </a:p>
          <a:p>
            <a:r>
              <a:rPr lang="cs-CZ" dirty="0"/>
              <a:t>It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a </a:t>
            </a:r>
            <a:r>
              <a:rPr lang="cs-CZ" dirty="0" err="1"/>
              <a:t>catalyst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and development</a:t>
            </a:r>
          </a:p>
          <a:p>
            <a:r>
              <a:rPr lang="cs-CZ" dirty="0" err="1"/>
              <a:t>Steady</a:t>
            </a:r>
            <a:r>
              <a:rPr lang="cs-CZ" dirty="0"/>
              <a:t> </a:t>
            </a:r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educated</a:t>
            </a:r>
            <a:r>
              <a:rPr lang="cs-CZ" dirty="0"/>
              <a:t> </a:t>
            </a:r>
            <a:r>
              <a:rPr lang="cs-CZ" dirty="0" err="1"/>
              <a:t>persons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migration</a:t>
            </a:r>
            <a:r>
              <a:rPr lang="cs-CZ" dirty="0"/>
              <a:t> </a:t>
            </a:r>
            <a:r>
              <a:rPr lang="cs-CZ" dirty="0" err="1"/>
              <a:t>flows</a:t>
            </a:r>
            <a:endParaRPr lang="cs-CZ" dirty="0"/>
          </a:p>
          <a:p>
            <a:r>
              <a:rPr lang="cs-CZ" dirty="0" err="1"/>
              <a:t>Circulation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scientists</a:t>
            </a:r>
            <a:r>
              <a:rPr lang="cs-CZ" dirty="0"/>
              <a:t>, </a:t>
            </a:r>
            <a:r>
              <a:rPr lang="cs-CZ" dirty="0" err="1"/>
              <a:t>researchers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r>
              <a:rPr lang="cs-CZ" dirty="0" err="1"/>
              <a:t>Migration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domestic</a:t>
            </a:r>
            <a:r>
              <a:rPr lang="cs-CZ" dirty="0"/>
              <a:t> </a:t>
            </a:r>
            <a:r>
              <a:rPr lang="cs-CZ" dirty="0" err="1"/>
              <a:t>innovative</a:t>
            </a:r>
            <a:r>
              <a:rPr lang="cs-CZ" dirty="0"/>
              <a:t> </a:t>
            </a:r>
            <a:r>
              <a:rPr lang="cs-CZ" dirty="0" err="1"/>
              <a:t>companies</a:t>
            </a:r>
            <a:r>
              <a:rPr lang="cs-CZ" dirty="0"/>
              <a:t> in </a:t>
            </a:r>
            <a:r>
              <a:rPr lang="cs-CZ" dirty="0" err="1"/>
              <a:t>overcoming</a:t>
            </a:r>
            <a:r>
              <a:rPr lang="cs-CZ" dirty="0"/>
              <a:t> </a:t>
            </a:r>
            <a:r>
              <a:rPr lang="cs-CZ" dirty="0" err="1"/>
              <a:t>labour</a:t>
            </a:r>
            <a:r>
              <a:rPr lang="cs-CZ" dirty="0"/>
              <a:t> </a:t>
            </a:r>
            <a:r>
              <a:rPr lang="cs-CZ" dirty="0" err="1"/>
              <a:t>shortages</a:t>
            </a:r>
            <a:r>
              <a:rPr lang="cs-CZ" dirty="0"/>
              <a:t>, </a:t>
            </a:r>
            <a:r>
              <a:rPr lang="cs-CZ" dirty="0" err="1"/>
              <a:t>diffusion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)</a:t>
            </a:r>
            <a:endParaRPr lang="en-GB" dirty="0"/>
          </a:p>
          <a:p>
            <a:pPr lvl="1"/>
            <a:r>
              <a:rPr lang="en-GB" dirty="0"/>
              <a:t>Higher rate of patents among migrants in the 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40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29AB7-595C-3FDD-612F-6BC89922A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58519-3070-5283-A6E7-CDB28BFE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Mette </a:t>
            </a:r>
            <a:r>
              <a:rPr lang="en-US" dirty="0" err="1"/>
              <a:t>Foged</a:t>
            </a:r>
            <a:r>
              <a:rPr lang="cs-CZ" dirty="0"/>
              <a:t> and</a:t>
            </a:r>
            <a:r>
              <a:rPr lang="en-US" dirty="0"/>
              <a:t> Giovanni Peri</a:t>
            </a:r>
            <a:r>
              <a:rPr lang="cs-CZ" dirty="0"/>
              <a:t> </a:t>
            </a:r>
            <a:r>
              <a:rPr lang="en-US" dirty="0"/>
              <a:t>(2013)</a:t>
            </a:r>
            <a:br>
              <a:rPr lang="en-US" dirty="0"/>
            </a:br>
            <a:r>
              <a:rPr lang="en-US" dirty="0"/>
              <a:t>Study on </a:t>
            </a:r>
            <a:r>
              <a:rPr lang="cs-CZ" dirty="0"/>
              <a:t>I</a:t>
            </a:r>
            <a:r>
              <a:rPr lang="en-US" dirty="0" err="1"/>
              <a:t>mmigration</a:t>
            </a:r>
            <a:r>
              <a:rPr lang="en-US" dirty="0"/>
              <a:t> to Denmark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914CAD-4F1F-0385-21A7-3AB3275EE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73" y="2448692"/>
            <a:ext cx="6892084" cy="3898669"/>
          </a:xfrm>
        </p:spPr>
        <p:txBody>
          <a:bodyPr/>
          <a:lstStyle/>
          <a:p>
            <a:endParaRPr lang="cs-CZ" dirty="0"/>
          </a:p>
          <a:p>
            <a:r>
              <a:rPr lang="en-US" dirty="0"/>
              <a:t>Less skilled domestic workers moved into more complex occupations thanks to immigration </a:t>
            </a:r>
          </a:p>
          <a:p>
            <a:r>
              <a:rPr lang="en-US" dirty="0"/>
              <a:t>Immigration raised the wages of the low-skilled domestic population </a:t>
            </a:r>
          </a:p>
          <a:p>
            <a:r>
              <a:rPr lang="en-US" dirty="0"/>
              <a:t>No higher probability of unemployment was found for low-skilled Danes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11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E081C-AE38-2B14-35B1-F094AF6C4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66CB5-65C2-5534-2C12-21E0D0D5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20000"/>
            <a:ext cx="7743280" cy="748080"/>
          </a:xfrm>
        </p:spPr>
        <p:txBody>
          <a:bodyPr>
            <a:noAutofit/>
          </a:bodyPr>
          <a:lstStyle/>
          <a:p>
            <a:r>
              <a:rPr lang="en-US" dirty="0"/>
              <a:t>Christian </a:t>
            </a:r>
            <a:r>
              <a:rPr lang="en-US" dirty="0" err="1"/>
              <a:t>Dustmann</a:t>
            </a:r>
            <a:r>
              <a:rPr lang="en-US" dirty="0"/>
              <a:t> and Tommaso Frattini</a:t>
            </a:r>
            <a:r>
              <a:rPr lang="cs-CZ" dirty="0"/>
              <a:t> </a:t>
            </a:r>
            <a:r>
              <a:rPr lang="en-US" dirty="0"/>
              <a:t>(2014) The Fiscal Effects of Immigration to the UK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B54CA7-A27C-BE4F-93E8-CDA974FB6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460567"/>
            <a:ext cx="6737705" cy="3898669"/>
          </a:xfrm>
        </p:spPr>
        <p:txBody>
          <a:bodyPr/>
          <a:lstStyle/>
          <a:p>
            <a:endParaRPr lang="en-GB" dirty="0"/>
          </a:p>
          <a:p>
            <a:r>
              <a:rPr lang="en-US" dirty="0"/>
              <a:t>2000-2011: immigrants from EU countries contributed more than £20 billion to the UK budget </a:t>
            </a:r>
          </a:p>
          <a:p>
            <a:r>
              <a:rPr lang="en-US" dirty="0"/>
              <a:t>Their human capital (education) was calculated at £6.8 billion. </a:t>
            </a:r>
          </a:p>
          <a:p>
            <a:r>
              <a:rPr lang="en-US" dirty="0"/>
              <a:t>Those who arrived since 2000 were 43% less likely than Brits to be on welfare </a:t>
            </a:r>
          </a:p>
          <a:p>
            <a:r>
              <a:rPr lang="en-US" dirty="0"/>
              <a:t>Migrants from EU-15 countries: handed over 64% more than they received in benefits </a:t>
            </a:r>
          </a:p>
          <a:p>
            <a:r>
              <a:rPr lang="en-US" dirty="0"/>
              <a:t>Migrants from new member countries: contributed 12% more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49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EBE36-0AFA-9BBC-97C2-AF99CA152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0B54B-4424-16B5-497A-621287C4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OECD study</a:t>
            </a:r>
            <a:r>
              <a:rPr lang="cs-CZ" dirty="0"/>
              <a:t> </a:t>
            </a:r>
            <a:r>
              <a:rPr lang="en-US" dirty="0"/>
              <a:t>(2014) </a:t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206C94-8311-F35A-D0C9-83D52565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460567"/>
            <a:ext cx="6666452" cy="3898669"/>
          </a:xfrm>
        </p:spPr>
        <p:txBody>
          <a:bodyPr/>
          <a:lstStyle/>
          <a:p>
            <a:r>
              <a:rPr lang="en-US" dirty="0"/>
              <a:t>The impact of migrants who have arrived in OECD countries over the last 50 years is almost zero </a:t>
            </a:r>
          </a:p>
          <a:p>
            <a:r>
              <a:rPr lang="en-US" dirty="0"/>
              <a:t>Only rarely it exceeded the threshold of 0.5% of GDP (positively or negatively) </a:t>
            </a:r>
          </a:p>
          <a:p>
            <a:r>
              <a:rPr lang="en-US" dirty="0"/>
              <a:t>Luxembourg and Switzerland - 2% positive contribution</a:t>
            </a:r>
          </a:p>
          <a:p>
            <a:r>
              <a:rPr lang="en-US" dirty="0"/>
              <a:t>In most countries (except those with a higher proportion of older migrants), migrants contribute more in taxes than they receive in benefits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88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1CC64-E3D3-C3DD-B6F1-C918F69C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37120"/>
            <a:ext cx="7560000" cy="748080"/>
          </a:xfrm>
        </p:spPr>
        <p:txBody>
          <a:bodyPr>
            <a:noAutofit/>
          </a:bodyPr>
          <a:lstStyle/>
          <a:p>
            <a:r>
              <a:rPr lang="cs-CZ" dirty="0" err="1"/>
              <a:t>Mayda</a:t>
            </a:r>
            <a:r>
              <a:rPr lang="cs-CZ" dirty="0"/>
              <a:t> et al. (2022) </a:t>
            </a:r>
            <a:r>
              <a:rPr lang="en-US" dirty="0"/>
              <a:t>The fiscal impact of immigration in the United States:</a:t>
            </a:r>
            <a:r>
              <a:rPr lang="cs-CZ" dirty="0"/>
              <a:t> </a:t>
            </a:r>
            <a:r>
              <a:rPr lang="en-US" dirty="0"/>
              <a:t>Evidence at the local level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B499E-97BA-7FB4-5FF7-86A617311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A</a:t>
            </a:r>
            <a:r>
              <a:rPr lang="en-US" dirty="0"/>
              <a:t>n increase in the population share of immigrants of</a:t>
            </a:r>
            <a:r>
              <a:rPr lang="cs-CZ" dirty="0"/>
              <a:t> </a:t>
            </a:r>
            <a:r>
              <a:rPr lang="en-US" dirty="0"/>
              <a:t>a U.S. county does not significantly affect, on average, local public revenues and</a:t>
            </a:r>
            <a:r>
              <a:rPr lang="cs-CZ" dirty="0"/>
              <a:t> </a:t>
            </a:r>
            <a:r>
              <a:rPr lang="en-US" dirty="0"/>
              <a:t>expenditures</a:t>
            </a:r>
            <a:endParaRPr lang="cs-CZ" dirty="0"/>
          </a:p>
          <a:p>
            <a:r>
              <a:rPr lang="cs-CZ" dirty="0"/>
              <a:t>H</a:t>
            </a:r>
            <a:r>
              <a:rPr lang="en-US" dirty="0" err="1"/>
              <a:t>eterogeneity</a:t>
            </a:r>
            <a:r>
              <a:rPr lang="en-US" dirty="0"/>
              <a:t> in terms of the impact</a:t>
            </a:r>
            <a:r>
              <a:rPr lang="cs-CZ" dirty="0"/>
              <a:t> </a:t>
            </a:r>
            <a:r>
              <a:rPr lang="en-US" dirty="0"/>
              <a:t>of immigrants with different skill levels </a:t>
            </a:r>
            <a:endParaRPr lang="cs-CZ" dirty="0"/>
          </a:p>
          <a:p>
            <a:r>
              <a:rPr lang="en-US" dirty="0"/>
              <a:t>Inflows of high-skilled immigrants improve</a:t>
            </a:r>
            <a:r>
              <a:rPr lang="cs-CZ" dirty="0"/>
              <a:t> </a:t>
            </a:r>
            <a:r>
              <a:rPr lang="en-US" dirty="0"/>
              <a:t>the fiscal health of local governments - by increasing county-level revenues and</a:t>
            </a:r>
            <a:r>
              <a:rPr lang="cs-CZ" dirty="0"/>
              <a:t> </a:t>
            </a:r>
            <a:r>
              <a:rPr lang="en-US" dirty="0"/>
              <a:t>expenditures - while the arrival of low-skilled immigrants has the opposite impact</a:t>
            </a:r>
          </a:p>
          <a:p>
            <a:r>
              <a:rPr lang="cs-CZ" dirty="0"/>
              <a:t>T</a:t>
            </a:r>
            <a:r>
              <a:rPr lang="en-US" dirty="0" err="1"/>
              <a:t>ransfers</a:t>
            </a:r>
            <a:r>
              <a:rPr lang="en-US" dirty="0"/>
              <a:t> to the county from the federal government (only) partially offset the local</a:t>
            </a:r>
            <a:r>
              <a:rPr lang="cs-CZ" dirty="0"/>
              <a:t> </a:t>
            </a:r>
            <a:r>
              <a:rPr lang="en-US" dirty="0"/>
              <a:t>fiscal impact of immigration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563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57B46-5522-EC1B-73DB-838A2CED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366000"/>
            <a:ext cx="7560000" cy="748080"/>
          </a:xfrm>
        </p:spPr>
        <p:txBody>
          <a:bodyPr>
            <a:noAutofit/>
          </a:bodyPr>
          <a:lstStyle/>
          <a:p>
            <a:r>
              <a:rPr lang="en-GB" dirty="0"/>
              <a:t>Patricia Cort</a:t>
            </a:r>
            <a:r>
              <a:rPr lang="cs-CZ" dirty="0" err="1"/>
              <a:t>és</a:t>
            </a:r>
            <a:r>
              <a:rPr lang="cs-CZ" dirty="0"/>
              <a:t> (2023) </a:t>
            </a:r>
            <a:r>
              <a:rPr lang="en-US" dirty="0"/>
              <a:t>Immigration, household production, and</a:t>
            </a:r>
            <a:r>
              <a:rPr lang="cs-CZ" dirty="0"/>
              <a:t> n</a:t>
            </a:r>
            <a:r>
              <a:rPr lang="en-US" dirty="0" err="1"/>
              <a:t>ative</a:t>
            </a:r>
            <a:r>
              <a:rPr lang="en-US" dirty="0"/>
              <a:t> women's labor market outcomes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BC7410-D1E5-894C-D36C-61FE37B78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en-US" dirty="0"/>
              <a:t>more than 12 million foreign domestic workers in the world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T</a:t>
            </a:r>
            <a:r>
              <a:rPr lang="en-US" dirty="0"/>
              <a:t>hey represent 7.7% of all migrant workers and 17.2% of all female migrant workers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</a:t>
            </a:r>
            <a:r>
              <a:rPr lang="en-US" dirty="0"/>
              <a:t>70% </a:t>
            </a:r>
            <a:r>
              <a:rPr lang="cs-CZ" dirty="0" err="1"/>
              <a:t>Filipino</a:t>
            </a:r>
            <a:r>
              <a:rPr lang="cs-CZ" dirty="0"/>
              <a:t> migrant </a:t>
            </a:r>
            <a:r>
              <a:rPr lang="cs-CZ" dirty="0" err="1"/>
              <a:t>women</a:t>
            </a:r>
            <a:r>
              <a:rPr lang="cs-CZ" dirty="0"/>
              <a:t> </a:t>
            </a:r>
            <a:r>
              <a:rPr lang="en-US" dirty="0"/>
              <a:t>migrate as</a:t>
            </a:r>
            <a:r>
              <a:rPr lang="cs-CZ" dirty="0"/>
              <a:t> </a:t>
            </a:r>
            <a:r>
              <a:rPr lang="en-US" dirty="0"/>
              <a:t>domestic workers</a:t>
            </a:r>
            <a:r>
              <a:rPr lang="cs-CZ" dirty="0"/>
              <a:t>, </a:t>
            </a:r>
            <a:r>
              <a:rPr lang="en-US" dirty="0"/>
              <a:t>88% in Indonesia and 80%</a:t>
            </a:r>
            <a:r>
              <a:rPr lang="cs-CZ" dirty="0"/>
              <a:t> in </a:t>
            </a:r>
            <a:r>
              <a:rPr lang="en-US" dirty="0"/>
              <a:t>Sri Lanka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L</a:t>
            </a:r>
            <a:r>
              <a:rPr lang="en-US" dirty="0"/>
              <a:t>ow-skilled immigrants provide services that</a:t>
            </a:r>
            <a:r>
              <a:rPr lang="cs-CZ" dirty="0"/>
              <a:t> </a:t>
            </a:r>
            <a:r>
              <a:rPr lang="en-US" dirty="0"/>
              <a:t>are close substitutes for household production and enable high-skilled native women to participate</a:t>
            </a:r>
            <a:r>
              <a:rPr lang="cs-CZ" dirty="0"/>
              <a:t> </a:t>
            </a:r>
            <a:r>
              <a:rPr lang="en-US" dirty="0"/>
              <a:t>more actively in the </a:t>
            </a:r>
            <a:r>
              <a:rPr lang="en-US" dirty="0" err="1"/>
              <a:t>labo</a:t>
            </a:r>
            <a:r>
              <a:rPr lang="cs-CZ" dirty="0"/>
              <a:t>u</a:t>
            </a:r>
            <a:r>
              <a:rPr lang="en-US" dirty="0"/>
              <a:t>r market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M</a:t>
            </a:r>
            <a:r>
              <a:rPr lang="en-US" dirty="0" err="1"/>
              <a:t>igrant</a:t>
            </a:r>
            <a:r>
              <a:rPr lang="en-US" dirty="0"/>
              <a:t> domestic</a:t>
            </a:r>
            <a:r>
              <a:rPr lang="cs-CZ" dirty="0"/>
              <a:t> </a:t>
            </a:r>
            <a:r>
              <a:rPr lang="en-US" dirty="0"/>
              <a:t>workers have large positive effects on the </a:t>
            </a:r>
            <a:r>
              <a:rPr lang="en-US" dirty="0" err="1"/>
              <a:t>labour</a:t>
            </a:r>
            <a:r>
              <a:rPr lang="en-US" dirty="0"/>
              <a:t> supply of highly</a:t>
            </a:r>
            <a:r>
              <a:rPr lang="cs-CZ" dirty="0"/>
              <a:t> </a:t>
            </a:r>
            <a:r>
              <a:rPr lang="en-US" dirty="0"/>
              <a:t>educated women’s labor supply</a:t>
            </a:r>
            <a:r>
              <a:rPr lang="cs-CZ" dirty="0"/>
              <a:t> </a:t>
            </a:r>
            <a:r>
              <a:rPr lang="en-US" dirty="0"/>
              <a:t>and on the gender pay gap for high-powered occupations</a:t>
            </a:r>
          </a:p>
        </p:txBody>
      </p:sp>
    </p:spTree>
    <p:extLst>
      <p:ext uri="{BB962C8B-B14F-4D97-AF65-F5344CB8AC3E}">
        <p14:creationId xmlns:p14="http://schemas.microsoft.com/office/powerpoint/2010/main" val="147859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8D5CC-8D2F-190F-C15B-A5168CD1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skilled</a:t>
            </a:r>
            <a:r>
              <a:rPr lang="cs-CZ" dirty="0"/>
              <a:t> </a:t>
            </a:r>
            <a:r>
              <a:rPr lang="cs-CZ" dirty="0" err="1"/>
              <a:t>migrants</a:t>
            </a:r>
            <a:r>
              <a:rPr lang="cs-CZ" dirty="0"/>
              <a:t> and </a:t>
            </a:r>
            <a:r>
              <a:rPr lang="cs-CZ" dirty="0" err="1"/>
              <a:t>integration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B2B918-3D06-377D-1197-702FC9439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cs-CZ" dirty="0" err="1"/>
              <a:t>iterature</a:t>
            </a:r>
            <a:r>
              <a:rPr lang="cs-CZ" dirty="0"/>
              <a:t> on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integration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highly-skilled</a:t>
            </a:r>
            <a:r>
              <a:rPr lang="cs-CZ" dirty="0"/>
              <a:t> </a:t>
            </a:r>
            <a:r>
              <a:rPr lang="cs-CZ" dirty="0" err="1"/>
              <a:t>migrants</a:t>
            </a:r>
            <a:r>
              <a:rPr lang="cs-CZ" dirty="0"/>
              <a:t> (</a:t>
            </a:r>
            <a:r>
              <a:rPr lang="cs-CZ" dirty="0" err="1"/>
              <a:t>Nohl</a:t>
            </a:r>
            <a:r>
              <a:rPr lang="cs-CZ" dirty="0"/>
              <a:t> et al. 2014; </a:t>
            </a:r>
            <a:r>
              <a:rPr lang="cs-CZ" dirty="0" err="1"/>
              <a:t>Duchêne-Lacroix</a:t>
            </a:r>
            <a:r>
              <a:rPr lang="cs-CZ" dirty="0"/>
              <a:t> and </a:t>
            </a:r>
            <a:r>
              <a:rPr lang="cs-CZ" dirty="0" err="1"/>
              <a:t>Koukoutsaki</a:t>
            </a:r>
            <a:r>
              <a:rPr lang="cs-CZ" dirty="0"/>
              <a:t>-Monnier 2016; Ryan and </a:t>
            </a:r>
            <a:r>
              <a:rPr lang="cs-CZ" dirty="0" err="1"/>
              <a:t>Mulholland</a:t>
            </a:r>
            <a:r>
              <a:rPr lang="cs-CZ" dirty="0"/>
              <a:t> 2014; </a:t>
            </a:r>
            <a:r>
              <a:rPr lang="cs-CZ" dirty="0" err="1"/>
              <a:t>Raghuram</a:t>
            </a:r>
            <a:r>
              <a:rPr lang="cs-CZ" dirty="0"/>
              <a:t> 2013; </a:t>
            </a:r>
            <a:r>
              <a:rPr lang="cs-CZ" dirty="0" err="1"/>
              <a:t>Piekut</a:t>
            </a:r>
            <a:r>
              <a:rPr lang="cs-CZ" dirty="0"/>
              <a:t> 2013; </a:t>
            </a:r>
            <a:r>
              <a:rPr lang="cs-CZ" dirty="0" err="1"/>
              <a:t>Fechter</a:t>
            </a:r>
            <a:r>
              <a:rPr lang="cs-CZ" dirty="0"/>
              <a:t> and </a:t>
            </a:r>
            <a:r>
              <a:rPr lang="cs-CZ" dirty="0" err="1"/>
              <a:t>Walsh</a:t>
            </a:r>
            <a:r>
              <a:rPr lang="cs-CZ" dirty="0"/>
              <a:t> 2010; </a:t>
            </a:r>
            <a:r>
              <a:rPr lang="cs-CZ" dirty="0" err="1"/>
              <a:t>Fechter</a:t>
            </a:r>
            <a:r>
              <a:rPr lang="cs-CZ" dirty="0"/>
              <a:t> 2007)</a:t>
            </a:r>
          </a:p>
          <a:p>
            <a:r>
              <a:rPr lang="cs-CZ" dirty="0" err="1"/>
              <a:t>Migration</a:t>
            </a:r>
            <a:r>
              <a:rPr lang="cs-CZ" dirty="0"/>
              <a:t> vs. mobility</a:t>
            </a:r>
          </a:p>
          <a:p>
            <a:r>
              <a:rPr lang="cs-CZ" dirty="0" err="1"/>
              <a:t>Skills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not </a:t>
            </a:r>
            <a:r>
              <a:rPr lang="cs-CZ" dirty="0" err="1"/>
              <a:t>recognised</a:t>
            </a:r>
            <a:r>
              <a:rPr lang="cs-CZ" dirty="0"/>
              <a:t> (</a:t>
            </a:r>
            <a:r>
              <a:rPr lang="cs-CZ" dirty="0" err="1"/>
              <a:t>spouses</a:t>
            </a:r>
            <a:r>
              <a:rPr lang="cs-CZ" dirty="0"/>
              <a:t>, </a:t>
            </a:r>
            <a:r>
              <a:rPr lang="cs-CZ" dirty="0" err="1"/>
              <a:t>refugees</a:t>
            </a:r>
            <a:r>
              <a:rPr lang="cs-CZ" dirty="0"/>
              <a:t>)</a:t>
            </a:r>
          </a:p>
          <a:p>
            <a:r>
              <a:rPr lang="cs-CZ" dirty="0"/>
              <a:t>I</a:t>
            </a:r>
            <a:r>
              <a:rPr lang="en-US" dirty="0" err="1"/>
              <a:t>ntegration</a:t>
            </a:r>
            <a:r>
              <a:rPr lang="en-US" dirty="0"/>
              <a:t> support in the host countries focuses on low-skilled immigration and the highly-skilled are often left to their own devices to create a life on their own (</a:t>
            </a:r>
            <a:r>
              <a:rPr lang="en-US" dirty="0" err="1"/>
              <a:t>Buzdugan</a:t>
            </a:r>
            <a:r>
              <a:rPr lang="en-US" dirty="0"/>
              <a:t> and Halli 2009; She and </a:t>
            </a:r>
            <a:r>
              <a:rPr lang="en-US" dirty="0" err="1"/>
              <a:t>Wotherspoon</a:t>
            </a:r>
            <a:r>
              <a:rPr lang="en-US" dirty="0"/>
              <a:t> 2013)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438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10F1A-3BBF-3240-24E5-6319B5131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1170E-6956-7362-9515-E70D95C3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Integration</a:t>
            </a:r>
            <a:r>
              <a:rPr lang="cs-CZ" dirty="0"/>
              <a:t> paradox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E4B129-1E21-E4DC-4148-2DBF539C5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point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fact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immigrants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to mainstream society report more </a:t>
            </a:r>
            <a:r>
              <a:rPr lang="cs-CZ" dirty="0" err="1"/>
              <a:t>discrimination</a:t>
            </a:r>
            <a:endParaRPr lang="en-GB" dirty="0"/>
          </a:p>
          <a:p>
            <a:r>
              <a:rPr lang="en-GB" dirty="0"/>
              <a:t>Especially if they </a:t>
            </a:r>
            <a:r>
              <a:rPr lang="en-US" dirty="0"/>
              <a:t>possess characteristics that distinguish them from the </a:t>
            </a:r>
            <a:r>
              <a:rPr lang="en-US" dirty="0" err="1"/>
              <a:t>mainstrea</a:t>
            </a:r>
            <a:r>
              <a:rPr lang="cs-CZ" dirty="0"/>
              <a:t>m society </a:t>
            </a:r>
            <a:r>
              <a:rPr lang="en-US" dirty="0"/>
              <a:t>and live in countries with a more open socio-political context of reception</a:t>
            </a:r>
          </a:p>
          <a:p>
            <a:endParaRPr lang="en-GB" dirty="0"/>
          </a:p>
          <a:p>
            <a:pPr lvl="1"/>
            <a:r>
              <a:rPr lang="en-US" b="1" dirty="0"/>
              <a:t>higher education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length of residence, </a:t>
            </a:r>
          </a:p>
          <a:p>
            <a:pPr lvl="1"/>
            <a:r>
              <a:rPr lang="en-US" dirty="0"/>
              <a:t>language skills, </a:t>
            </a:r>
          </a:p>
          <a:p>
            <a:pPr lvl="1"/>
            <a:r>
              <a:rPr lang="en-US" dirty="0"/>
              <a:t>news media consumption,</a:t>
            </a:r>
            <a:r>
              <a:rPr lang="cs-CZ" dirty="0"/>
              <a:t> </a:t>
            </a:r>
            <a:endParaRPr lang="en-GB" dirty="0"/>
          </a:p>
          <a:p>
            <a:pPr lvl="1"/>
            <a:r>
              <a:rPr lang="en-US" dirty="0"/>
              <a:t>increased social exposure to mainstream members</a:t>
            </a:r>
            <a:r>
              <a:rPr lang="cs-CZ" dirty="0"/>
              <a:t> (</a:t>
            </a:r>
            <a:r>
              <a:rPr lang="cs-CZ" dirty="0" err="1"/>
              <a:t>Schaeffer</a:t>
            </a:r>
            <a:r>
              <a:rPr lang="cs-CZ" dirty="0"/>
              <a:t> and Kas, 2023)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526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A07EFE-FB72-47A4-BD52-C5481199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</a:t>
            </a:r>
            <a:r>
              <a:rPr lang="en-GB" dirty="0"/>
              <a:t>ow skilled migration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05094F-3688-4338-9318-30340268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in </a:t>
            </a:r>
            <a:r>
              <a:rPr lang="cs-CZ" dirty="0" err="1"/>
              <a:t>jobs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do not </a:t>
            </a:r>
            <a:r>
              <a:rPr lang="cs-CZ" dirty="0" err="1"/>
              <a:t>require</a:t>
            </a:r>
            <a:r>
              <a:rPr lang="cs-CZ" dirty="0"/>
              <a:t> </a:t>
            </a:r>
            <a:r>
              <a:rPr lang="cs-CZ" dirty="0" err="1"/>
              <a:t>formal</a:t>
            </a:r>
            <a:r>
              <a:rPr lang="cs-CZ" dirty="0"/>
              <a:t> </a:t>
            </a:r>
            <a:r>
              <a:rPr lang="cs-CZ" dirty="0" err="1"/>
              <a:t>qualification</a:t>
            </a:r>
            <a:endParaRPr lang="cs-CZ" dirty="0"/>
          </a:p>
          <a:p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qualifications</a:t>
            </a:r>
            <a:endParaRPr lang="cs-CZ" dirty="0"/>
          </a:p>
          <a:p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in </a:t>
            </a:r>
            <a:r>
              <a:rPr lang="cs-CZ" dirty="0" err="1"/>
              <a:t>low-wage</a:t>
            </a:r>
            <a:r>
              <a:rPr lang="cs-CZ" dirty="0"/>
              <a:t> </a:t>
            </a:r>
            <a:r>
              <a:rPr lang="cs-CZ" dirty="0" err="1"/>
              <a:t>positions</a:t>
            </a:r>
            <a:endParaRPr lang="cs-CZ" dirty="0"/>
          </a:p>
          <a:p>
            <a:endParaRPr lang="cs-CZ" dirty="0"/>
          </a:p>
          <a:p>
            <a:r>
              <a:rPr lang="cs-CZ" dirty="0"/>
              <a:t>Semi-</a:t>
            </a:r>
            <a:r>
              <a:rPr lang="cs-CZ" dirty="0" err="1"/>
              <a:t>skilled</a:t>
            </a:r>
            <a:r>
              <a:rPr lang="cs-CZ" dirty="0"/>
              <a:t> </a:t>
            </a:r>
            <a:r>
              <a:rPr lang="cs-CZ" dirty="0" err="1"/>
              <a:t>workers</a:t>
            </a:r>
            <a:r>
              <a:rPr lang="cs-CZ" dirty="0"/>
              <a:t> (</a:t>
            </a:r>
            <a:r>
              <a:rPr lang="cs-CZ" dirty="0" err="1"/>
              <a:t>waiters</a:t>
            </a:r>
            <a:r>
              <a:rPr lang="cs-CZ" dirty="0"/>
              <a:t>, taxi </a:t>
            </a:r>
            <a:r>
              <a:rPr lang="cs-CZ" dirty="0" err="1"/>
              <a:t>drivers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Issue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recognition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qualifications</a:t>
            </a:r>
            <a:endParaRPr lang="cs-CZ" dirty="0"/>
          </a:p>
          <a:p>
            <a:r>
              <a:rPr lang="cs-CZ" dirty="0" err="1"/>
              <a:t>Employment-skills</a:t>
            </a:r>
            <a:r>
              <a:rPr lang="cs-CZ" dirty="0"/>
              <a:t> </a:t>
            </a:r>
            <a:r>
              <a:rPr lang="cs-CZ" dirty="0" err="1"/>
              <a:t>mismatch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144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66E03-097B-4AD0-8F50-41871750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Unskilled migration?</a:t>
            </a:r>
            <a:endParaRPr lang="cs-CZ" dirty="0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30C31ECF-30EB-4D9F-93A1-15CB9B857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8" y="2368081"/>
            <a:ext cx="7723914" cy="356599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B91CC8C-EEEF-46FA-80A8-076A8DFDB059}"/>
              </a:ext>
            </a:extLst>
          </p:cNvPr>
          <p:cNvSpPr txBox="1"/>
          <p:nvPr/>
        </p:nvSpPr>
        <p:spPr>
          <a:xfrm>
            <a:off x="720000" y="6048375"/>
            <a:ext cx="746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Patrick McGovern (2020). Who are you calling unskilled? </a:t>
            </a:r>
            <a:r>
              <a:rPr lang="cs-CZ" sz="1600" dirty="0"/>
              <a:t>https://blogs.lse.ac.uk/brexit/2020/03/06/long-read-who-are-you-calling-unskilled/</a:t>
            </a:r>
          </a:p>
        </p:txBody>
      </p:sp>
    </p:spTree>
    <p:extLst>
      <p:ext uri="{BB962C8B-B14F-4D97-AF65-F5344CB8AC3E}">
        <p14:creationId xmlns:p14="http://schemas.microsoft.com/office/powerpoint/2010/main" val="6398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3FD3DCB-8637-E753-0831-50A1C9842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4456113"/>
            <a:ext cx="3576637" cy="23844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E0FE114-52A6-6A22-5DBF-B1EC8B50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highly skilled migrants?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B52C79-74C0-338E-AC77-57A2BE4A9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Other terms like expats, intra-company transferees…</a:t>
            </a:r>
          </a:p>
          <a:p>
            <a:r>
              <a:rPr lang="en-GB" dirty="0"/>
              <a:t>‘Global race for talent’</a:t>
            </a:r>
          </a:p>
          <a:p>
            <a:r>
              <a:rPr lang="en-GB" dirty="0"/>
              <a:t>No universal definition but often those with tertiary education</a:t>
            </a:r>
          </a:p>
          <a:p>
            <a:r>
              <a:rPr lang="en-GB" dirty="0"/>
              <a:t>Different types of visa categories</a:t>
            </a:r>
          </a:p>
          <a:p>
            <a:r>
              <a:rPr lang="en-GB" dirty="0"/>
              <a:t>Some countries define skilled migrants by:</a:t>
            </a:r>
          </a:p>
          <a:p>
            <a:pPr lvl="1"/>
            <a:r>
              <a:rPr lang="en-GB" dirty="0"/>
              <a:t>Salary</a:t>
            </a:r>
          </a:p>
          <a:p>
            <a:pPr lvl="1"/>
            <a:r>
              <a:rPr lang="en-GB" dirty="0"/>
              <a:t>Talent/merit</a:t>
            </a:r>
          </a:p>
          <a:p>
            <a:pPr lvl="1"/>
            <a:r>
              <a:rPr lang="en-GB" dirty="0"/>
              <a:t>Points (Siegel, 2022)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437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87E3F-503F-4567-B8B1-7A0F82A1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Deskilling (brain waste)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6714D9-7527-4D78-BBF9-9C2FDC6FB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does not match the worker's qualifications</a:t>
            </a:r>
          </a:p>
          <a:p>
            <a:r>
              <a:rPr lang="en-US" dirty="0"/>
              <a:t>Complexity of recognition of qualifications – formal education and previous work experience</a:t>
            </a:r>
          </a:p>
          <a:p>
            <a:r>
              <a:rPr lang="en-GB" dirty="0"/>
              <a:t>Also</a:t>
            </a:r>
            <a:r>
              <a:rPr lang="cs-CZ" dirty="0"/>
              <a:t>: </a:t>
            </a:r>
            <a:r>
              <a:rPr lang="cs-CZ" dirty="0" err="1"/>
              <a:t>underemployment</a:t>
            </a:r>
            <a:r>
              <a:rPr lang="cs-CZ" dirty="0"/>
              <a:t> (</a:t>
            </a:r>
            <a:r>
              <a:rPr lang="cs-CZ" dirty="0" err="1"/>
              <a:t>Jong</a:t>
            </a:r>
            <a:r>
              <a:rPr lang="cs-CZ" dirty="0"/>
              <a:t> and </a:t>
            </a:r>
            <a:r>
              <a:rPr lang="cs-CZ" dirty="0" err="1"/>
              <a:t>Madamba</a:t>
            </a:r>
            <a:r>
              <a:rPr lang="cs-CZ" dirty="0"/>
              <a:t>, 2001), </a:t>
            </a:r>
            <a:r>
              <a:rPr lang="cs-CZ" dirty="0" err="1"/>
              <a:t>downward</a:t>
            </a:r>
            <a:r>
              <a:rPr lang="cs-CZ" dirty="0"/>
              <a:t> </a:t>
            </a:r>
            <a:r>
              <a:rPr lang="cs-CZ" dirty="0" err="1"/>
              <a:t>occupational</a:t>
            </a:r>
            <a:r>
              <a:rPr lang="cs-CZ" dirty="0"/>
              <a:t> mobility (Bauer and Zimmermann, 1999), </a:t>
            </a:r>
            <a:r>
              <a:rPr lang="cs-CZ" dirty="0" err="1"/>
              <a:t>degrading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 (</a:t>
            </a:r>
            <a:r>
              <a:rPr lang="cs-CZ" dirty="0" err="1"/>
              <a:t>Grandea</a:t>
            </a:r>
            <a:r>
              <a:rPr lang="cs-CZ" dirty="0"/>
              <a:t>, 2008), </a:t>
            </a:r>
            <a:r>
              <a:rPr lang="cs-CZ" dirty="0" err="1"/>
              <a:t>over-qualification</a:t>
            </a:r>
            <a:r>
              <a:rPr lang="cs-CZ" dirty="0"/>
              <a:t> (</a:t>
            </a:r>
            <a:r>
              <a:rPr lang="cs-CZ" dirty="0" err="1"/>
              <a:t>Chen</a:t>
            </a:r>
            <a:r>
              <a:rPr lang="cs-CZ" dirty="0"/>
              <a:t> et al., 2010), </a:t>
            </a:r>
            <a:r>
              <a:rPr lang="cs-CZ" dirty="0" err="1"/>
              <a:t>over-education</a:t>
            </a:r>
            <a:r>
              <a:rPr lang="cs-CZ" dirty="0"/>
              <a:t> (</a:t>
            </a:r>
            <a:r>
              <a:rPr lang="cs-CZ" dirty="0" err="1"/>
              <a:t>Chiswick</a:t>
            </a:r>
            <a:r>
              <a:rPr lang="cs-CZ" dirty="0"/>
              <a:t> and Miller, 2009), </a:t>
            </a:r>
            <a:r>
              <a:rPr lang="cs-CZ" dirty="0" err="1"/>
              <a:t>job</a:t>
            </a:r>
            <a:r>
              <a:rPr lang="cs-CZ" dirty="0"/>
              <a:t> </a:t>
            </a:r>
            <a:r>
              <a:rPr lang="cs-CZ" dirty="0" err="1"/>
              <a:t>mismatch</a:t>
            </a:r>
            <a:r>
              <a:rPr lang="cs-CZ" dirty="0"/>
              <a:t> (</a:t>
            </a:r>
            <a:r>
              <a:rPr lang="cs-CZ" dirty="0" err="1"/>
              <a:t>Pecoraro</a:t>
            </a:r>
            <a:r>
              <a:rPr lang="cs-CZ" dirty="0"/>
              <a:t>, 2011) and </a:t>
            </a:r>
            <a:r>
              <a:rPr lang="cs-CZ" dirty="0" err="1"/>
              <a:t>skill</a:t>
            </a:r>
            <a:r>
              <a:rPr lang="cs-CZ" dirty="0"/>
              <a:t> </a:t>
            </a:r>
            <a:r>
              <a:rPr lang="cs-CZ" dirty="0" err="1"/>
              <a:t>erosion</a:t>
            </a:r>
            <a:r>
              <a:rPr lang="cs-CZ" dirty="0"/>
              <a:t> (</a:t>
            </a:r>
            <a:r>
              <a:rPr lang="cs-CZ" dirty="0" err="1"/>
              <a:t>Galgóczi</a:t>
            </a:r>
            <a:r>
              <a:rPr lang="cs-CZ" dirty="0"/>
              <a:t> et al., 2009)</a:t>
            </a:r>
            <a:endParaRPr lang="en-GB" dirty="0"/>
          </a:p>
          <a:p>
            <a:r>
              <a:rPr lang="en-US" dirty="0" err="1"/>
              <a:t>Valenta</a:t>
            </a:r>
            <a:r>
              <a:rPr lang="en-US" dirty="0"/>
              <a:t> and </a:t>
            </a:r>
            <a:r>
              <a:rPr lang="en-US" dirty="0" err="1"/>
              <a:t>Drbohlav</a:t>
            </a:r>
            <a:r>
              <a:rPr lang="en-US" dirty="0"/>
              <a:t> (2018) describe the mismatch between the qualifications that skilled migrants have and the jobs they hold on the </a:t>
            </a:r>
            <a:r>
              <a:rPr lang="en-US" dirty="0" err="1"/>
              <a:t>labour</a:t>
            </a:r>
            <a:r>
              <a:rPr lang="en-US" dirty="0"/>
              <a:t> market in the Czech Republic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111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AB620-7E2F-3509-BACE-1377F0852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3616D-B7FD-121B-1CB8-3C4A1635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skilled migration in the countries of origin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192209-07B3-5814-A6F0-102D34C29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Remittances as a source of income to invest in technologies</a:t>
            </a:r>
          </a:p>
          <a:p>
            <a:r>
              <a:rPr lang="en-GB" dirty="0"/>
              <a:t>Social remittances = the transfer of knowledge, values and norms can lead to changing institutions</a:t>
            </a:r>
          </a:p>
          <a:p>
            <a:r>
              <a:rPr lang="en-GB" dirty="0"/>
              <a:t>Return migration – facilitating knowledge transfer and international cooperation</a:t>
            </a:r>
          </a:p>
          <a:p>
            <a:r>
              <a:rPr lang="en-GB" dirty="0"/>
              <a:t>Transnational networks and specific policies on diaspora engagement</a:t>
            </a:r>
          </a:p>
          <a:p>
            <a:r>
              <a:rPr lang="en-GB" dirty="0"/>
              <a:t>BUT it can also hinder the ability to innovate (brain drain)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170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C0B93-31DA-4D85-94C3-D1738E5B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Brain </a:t>
            </a:r>
            <a:r>
              <a:rPr lang="cs-CZ" dirty="0" err="1"/>
              <a:t>drain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CA9DC4-5AD0-45A5-81EE-ACC3F543B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cs-CZ" b="1" dirty="0"/>
              <a:t>Brain </a:t>
            </a:r>
            <a:r>
              <a:rPr lang="cs-CZ" b="1" dirty="0" err="1"/>
              <a:t>drain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flight</a:t>
            </a:r>
            <a:r>
              <a:rPr lang="cs-CZ" dirty="0"/>
              <a:t>)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phrase</a:t>
            </a:r>
            <a:r>
              <a:rPr lang="cs-CZ" dirty="0"/>
              <a:t> </a:t>
            </a:r>
            <a:r>
              <a:rPr lang="cs-CZ" dirty="0" err="1"/>
              <a:t>denoting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one-way</a:t>
            </a:r>
            <a:r>
              <a:rPr lang="cs-CZ" dirty="0"/>
              <a:t> </a:t>
            </a:r>
            <a:r>
              <a:rPr lang="cs-CZ" dirty="0" err="1"/>
              <a:t>migration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educated</a:t>
            </a:r>
            <a:r>
              <a:rPr lang="cs-CZ" dirty="0"/>
              <a:t> and </a:t>
            </a:r>
            <a:r>
              <a:rPr lang="cs-CZ" dirty="0" err="1"/>
              <a:t>qualified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</a:p>
          <a:p>
            <a:pPr rtl="0"/>
            <a:r>
              <a:rPr lang="cs-CZ" dirty="0"/>
              <a:t>In </a:t>
            </a:r>
            <a:r>
              <a:rPr lang="cs-CZ" dirty="0" err="1"/>
              <a:t>contrast</a:t>
            </a:r>
            <a:r>
              <a:rPr lang="cs-CZ" dirty="0"/>
              <a:t> to </a:t>
            </a:r>
            <a:r>
              <a:rPr lang="cs-CZ" dirty="0" err="1"/>
              <a:t>outflow</a:t>
            </a:r>
            <a:r>
              <a:rPr lang="cs-CZ" dirty="0"/>
              <a:t>, </a:t>
            </a:r>
            <a:r>
              <a:rPr lang="cs-CZ" b="1" dirty="0"/>
              <a:t>brain </a:t>
            </a:r>
            <a:r>
              <a:rPr lang="cs-CZ" b="1" dirty="0" err="1"/>
              <a:t>gain</a:t>
            </a:r>
            <a:r>
              <a:rPr lang="cs-CZ" b="1" dirty="0"/>
              <a:t> </a:t>
            </a:r>
            <a:r>
              <a:rPr lang="cs-CZ" dirty="0"/>
              <a:t>has </a:t>
            </a:r>
            <a:r>
              <a:rPr lang="cs-CZ" dirty="0" err="1"/>
              <a:t>mainly</a:t>
            </a:r>
            <a:r>
              <a:rPr lang="cs-CZ" dirty="0"/>
              <a:t> positive </a:t>
            </a:r>
            <a:r>
              <a:rPr lang="cs-CZ" dirty="0" err="1"/>
              <a:t>effects</a:t>
            </a:r>
            <a:r>
              <a:rPr lang="cs-CZ" dirty="0"/>
              <a:t>,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country in </a:t>
            </a:r>
            <a:r>
              <a:rPr lang="cs-CZ" dirty="0" err="1"/>
              <a:t>question</a:t>
            </a:r>
            <a:r>
              <a:rPr lang="cs-CZ" dirty="0"/>
              <a:t> and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in </a:t>
            </a:r>
            <a:r>
              <a:rPr lang="cs-CZ" dirty="0" err="1"/>
              <a:t>question</a:t>
            </a:r>
            <a:r>
              <a:rPr lang="cs-CZ" dirty="0"/>
              <a:t> </a:t>
            </a:r>
          </a:p>
          <a:p>
            <a:pPr rtl="0"/>
            <a:r>
              <a:rPr lang="cs-CZ" b="1" dirty="0"/>
              <a:t>Brain </a:t>
            </a:r>
            <a:r>
              <a:rPr lang="cs-CZ" b="1" dirty="0" err="1"/>
              <a:t>circulation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temporary</a:t>
            </a:r>
            <a:r>
              <a:rPr lang="cs-CZ" dirty="0"/>
              <a:t> </a:t>
            </a:r>
            <a:r>
              <a:rPr lang="cs-CZ" dirty="0" err="1"/>
              <a:t>migration</a:t>
            </a:r>
            <a:r>
              <a:rPr lang="cs-CZ" dirty="0"/>
              <a:t>, </a:t>
            </a:r>
            <a:r>
              <a:rPr lang="cs-CZ" dirty="0" err="1"/>
              <a:t>migrants</a:t>
            </a:r>
            <a:r>
              <a:rPr lang="cs-CZ" dirty="0"/>
              <a:t> return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skills</a:t>
            </a:r>
            <a:endParaRPr lang="cs-CZ" dirty="0"/>
          </a:p>
          <a:p>
            <a:pPr rtl="0"/>
            <a:r>
              <a:rPr lang="cs-CZ" dirty="0"/>
              <a:t>Triple-</a:t>
            </a:r>
            <a:r>
              <a:rPr lang="cs-CZ" dirty="0" err="1"/>
              <a:t>win</a:t>
            </a:r>
            <a:r>
              <a:rPr lang="cs-CZ" dirty="0"/>
              <a:t> </a:t>
            </a:r>
            <a:r>
              <a:rPr lang="cs-CZ" dirty="0" err="1"/>
              <a:t>situation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208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197CA-3309-FB51-EC84-4B8D80F1D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88347-2218-CC5D-7B1C-3EFDE3DD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Skilled migration according to income level</a:t>
            </a:r>
            <a:endParaRPr lang="cs-CZ" dirty="0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461B2ECA-F419-28E2-532F-38ED71F27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2537944"/>
            <a:ext cx="7559675" cy="3744262"/>
          </a:xfrm>
        </p:spPr>
      </p:pic>
    </p:spTree>
    <p:extLst>
      <p:ext uri="{BB962C8B-B14F-4D97-AF65-F5344CB8AC3E}">
        <p14:creationId xmlns:p14="http://schemas.microsoft.com/office/powerpoint/2010/main" val="915504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720000" y="1620000"/>
            <a:ext cx="7559999" cy="7480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6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20000" y="2460566"/>
            <a:ext cx="7559999" cy="38986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66700" marR="0" lvl="0" indent="-2667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150" y="1398958"/>
            <a:ext cx="8015860" cy="501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297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57F99-A34C-4EB1-8A40-FC83C55B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Reverse brain </a:t>
            </a:r>
            <a:r>
              <a:rPr lang="cs-CZ" dirty="0" err="1"/>
              <a:t>drain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F9901F-CA81-4A4B-9289-263713A37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 of brain drain where human capital leaves a more developed country for a less developed country </a:t>
            </a:r>
            <a:endParaRPr lang="cs-CZ" dirty="0"/>
          </a:p>
          <a:p>
            <a:r>
              <a:rPr lang="cs-CZ" dirty="0"/>
              <a:t>S</a:t>
            </a:r>
            <a:r>
              <a:rPr lang="en-US" dirty="0"/>
              <a:t>killed workforce can further their education, gain work experience and then return to capitalize on that experience</a:t>
            </a:r>
            <a:endParaRPr lang="cs-CZ" dirty="0"/>
          </a:p>
          <a:p>
            <a:r>
              <a:rPr lang="en-US" dirty="0"/>
              <a:t>Some countries have active policies that support this form of (return) migration, e.g. China</a:t>
            </a:r>
            <a:endParaRPr lang="cs-CZ" dirty="0"/>
          </a:p>
          <a:p>
            <a:endParaRPr lang="cs-CZ" dirty="0"/>
          </a:p>
          <a:p>
            <a:r>
              <a:rPr lang="en-US" i="1" dirty="0"/>
              <a:t>“</a:t>
            </a:r>
            <a:r>
              <a:rPr lang="en-US" b="1" i="1" dirty="0"/>
              <a:t>Sea turtles</a:t>
            </a:r>
            <a:r>
              <a:rPr lang="en-US" i="1" dirty="0"/>
              <a:t>,” or </a:t>
            </a:r>
            <a:r>
              <a:rPr lang="en-US" i="1" dirty="0" err="1"/>
              <a:t>haigui</a:t>
            </a:r>
            <a:r>
              <a:rPr lang="en-US" i="1" dirty="0"/>
              <a:t> in </a:t>
            </a:r>
            <a:r>
              <a:rPr lang="en-US" b="1" i="1" dirty="0"/>
              <a:t>Chinese</a:t>
            </a:r>
            <a:r>
              <a:rPr lang="en-US" i="1" dirty="0"/>
              <a:t>, is slang for people who are born in mainland </a:t>
            </a:r>
            <a:r>
              <a:rPr lang="en-US" b="1" i="1" dirty="0"/>
              <a:t>China</a:t>
            </a:r>
            <a:r>
              <a:rPr lang="en-US" i="1" dirty="0"/>
              <a:t>, spend a few years abroad studying or working, and return home as high-skilled talent. (Sun, 2013)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4785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27056-0613-408F-9C8A-19769C21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China</a:t>
            </a:r>
            <a:r>
              <a:rPr lang="cs-CZ" dirty="0"/>
              <a:t> a</a:t>
            </a:r>
            <a:r>
              <a:rPr lang="en-GB" dirty="0" err="1"/>
              <a:t>nd</a:t>
            </a:r>
            <a:r>
              <a:rPr lang="cs-CZ" dirty="0"/>
              <a:t> brain </a:t>
            </a:r>
            <a:r>
              <a:rPr lang="cs-CZ" dirty="0" err="1"/>
              <a:t>drain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D717036-A044-4FAF-92F3-CFAC3587D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2736363"/>
            <a:ext cx="7559675" cy="3347424"/>
          </a:xfrm>
        </p:spPr>
      </p:pic>
    </p:spTree>
    <p:extLst>
      <p:ext uri="{BB962C8B-B14F-4D97-AF65-F5344CB8AC3E}">
        <p14:creationId xmlns:p14="http://schemas.microsoft.com/office/powerpoint/2010/main" val="4195579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A76697B-5A88-4998-99A8-F67FED76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</p:spPr>
        <p:txBody>
          <a:bodyPr/>
          <a:lstStyle/>
          <a:p>
            <a:r>
              <a:rPr lang="en-GB" dirty="0"/>
              <a:t>Morocco</a:t>
            </a:r>
            <a:r>
              <a:rPr lang="cs-CZ" dirty="0"/>
              <a:t> a</a:t>
            </a:r>
            <a:r>
              <a:rPr lang="en-GB" dirty="0" err="1"/>
              <a:t>nd</a:t>
            </a:r>
            <a:r>
              <a:rPr lang="cs-CZ" dirty="0"/>
              <a:t> USA</a:t>
            </a:r>
            <a:r>
              <a:rPr lang="en-GB" dirty="0"/>
              <a:t> - examples</a:t>
            </a: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F27A4A1-299D-45B9-A4BD-37CB7434E8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96180"/>
            <a:ext cx="3622702" cy="3031240"/>
          </a:xfrm>
          <a:noFill/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6C719F32-EE3D-4C5D-978E-2E362EA7DF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73" y="2462213"/>
            <a:ext cx="3321578" cy="3898900"/>
          </a:xfrm>
        </p:spPr>
      </p:pic>
    </p:spTree>
    <p:extLst>
      <p:ext uri="{BB962C8B-B14F-4D97-AF65-F5344CB8AC3E}">
        <p14:creationId xmlns:p14="http://schemas.microsoft.com/office/powerpoint/2010/main" val="1868940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“Give us your best, your brightest, your most energetic and talented” instead of “give us your poor, huddled masses” (Moore 1993) </a:t>
            </a:r>
          </a:p>
          <a:p>
            <a:r>
              <a:rPr lang="cs-CZ" dirty="0"/>
              <a:t>Silicon Valley: 30% of new companies between 1995-98 were founded by Indian and Chinese immigrants</a:t>
            </a:r>
          </a:p>
          <a:p>
            <a:r>
              <a:rPr lang="cs-CZ" dirty="0"/>
              <a:t>US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Council</a:t>
            </a:r>
            <a:r>
              <a:rPr lang="cs-CZ" dirty="0"/>
              <a:t> (1988): „a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fraction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technological</a:t>
            </a:r>
            <a:r>
              <a:rPr lang="cs-CZ" dirty="0"/>
              <a:t> output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United </a:t>
            </a:r>
            <a:r>
              <a:rPr lang="cs-CZ" dirty="0" err="1"/>
              <a:t>States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dependent</a:t>
            </a:r>
            <a:r>
              <a:rPr lang="cs-CZ" dirty="0"/>
              <a:t> </a:t>
            </a:r>
            <a:r>
              <a:rPr lang="cs-CZ" dirty="0" err="1"/>
              <a:t>upon</a:t>
            </a:r>
            <a:r>
              <a:rPr lang="cs-CZ" dirty="0"/>
              <a:t> </a:t>
            </a:r>
            <a:r>
              <a:rPr lang="cs-CZ" dirty="0" err="1"/>
              <a:t>foreign</a:t>
            </a:r>
            <a:r>
              <a:rPr lang="cs-CZ" dirty="0"/>
              <a:t> talent and such </a:t>
            </a:r>
            <a:r>
              <a:rPr lang="cs-CZ" dirty="0" err="1"/>
              <a:t>dependency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growing</a:t>
            </a:r>
            <a:r>
              <a:rPr lang="cs-CZ" dirty="0"/>
              <a:t>“</a:t>
            </a:r>
          </a:p>
          <a:p>
            <a:r>
              <a:rPr lang="cs-CZ" dirty="0"/>
              <a:t>1 out of 3 engineers in the USA is an immigrant</a:t>
            </a:r>
          </a:p>
          <a:p>
            <a:r>
              <a:rPr lang="cs-CZ" dirty="0"/>
              <a:t>The US competetiveness also thanks to the ability to attract and retain talented workers from foreign countries</a:t>
            </a:r>
          </a:p>
          <a:p>
            <a:r>
              <a:rPr lang="cs-CZ" dirty="0"/>
              <a:t>More Russian Nobel prize winners live in the USA than in Russia</a:t>
            </a:r>
          </a:p>
        </p:txBody>
      </p:sp>
    </p:spTree>
    <p:extLst>
      <p:ext uri="{BB962C8B-B14F-4D97-AF65-F5344CB8AC3E}">
        <p14:creationId xmlns:p14="http://schemas.microsoft.com/office/powerpoint/2010/main" val="3715406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Immigrant enterpreneurship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 small corner shop or transnational company…</a:t>
            </a:r>
          </a:p>
          <a:p>
            <a:r>
              <a:rPr lang="cs-CZ" dirty="0"/>
              <a:t>In Los Angeles: Koreans are 3x more likely to be entrepreneurs than other population</a:t>
            </a:r>
          </a:p>
          <a:p>
            <a:r>
              <a:rPr lang="cs-CZ" dirty="0"/>
              <a:t>Miami: businesses owned by the Cubans</a:t>
            </a:r>
          </a:p>
          <a:p>
            <a:pPr lvl="1"/>
            <a:r>
              <a:rPr lang="cs-CZ" dirty="0"/>
              <a:t>1967: 919</a:t>
            </a:r>
          </a:p>
          <a:p>
            <a:pPr lvl="1"/>
            <a:r>
              <a:rPr lang="cs-CZ" dirty="0"/>
              <a:t>1976: 8 000</a:t>
            </a:r>
          </a:p>
          <a:p>
            <a:pPr lvl="1"/>
            <a:r>
              <a:rPr lang="cs-CZ" dirty="0"/>
              <a:t>1990: 28 000</a:t>
            </a:r>
          </a:p>
          <a:p>
            <a:r>
              <a:rPr lang="cs-CZ" dirty="0"/>
              <a:t>An average business employing 2-4 workers</a:t>
            </a:r>
            <a:endParaRPr lang="cs-CZ" b="1" dirty="0"/>
          </a:p>
          <a:p>
            <a:r>
              <a:rPr lang="cs-CZ" dirty="0"/>
              <a:t>The effect can be positive as well as negative (long work hours, neglecting the legislation…)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15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D3579-67B1-5E4C-E453-FB5E8E3C8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73480-15AC-CF91-5367-ACC1FAE3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Highly skilled migration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3CB72-B43E-9E56-3866-C010083AF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The issue of brain drain (Bhagwati, 1976), brain gain (Lucas, 2005) and talent circulation (</a:t>
            </a:r>
            <a:r>
              <a:rPr lang="en-US" dirty="0" err="1"/>
              <a:t>Saxenian</a:t>
            </a:r>
            <a:r>
              <a:rPr lang="en-US" dirty="0"/>
              <a:t>, 2006) </a:t>
            </a:r>
          </a:p>
          <a:p>
            <a:pPr rtl="0"/>
            <a:r>
              <a:rPr lang="en-US" dirty="0"/>
              <a:t>Moving away from education (</a:t>
            </a:r>
            <a:r>
              <a:rPr lang="en-US" dirty="0" err="1"/>
              <a:t>Kuvik</a:t>
            </a:r>
            <a:r>
              <a:rPr lang="en-US" dirty="0"/>
              <a:t>, 2012) and description according to occupation </a:t>
            </a:r>
          </a:p>
          <a:p>
            <a:pPr rtl="0"/>
            <a:r>
              <a:rPr lang="en-US" dirty="0"/>
              <a:t>The CZ-ISCO classification (2019) includes 3 categories of employment at a highly qualified level: </a:t>
            </a:r>
          </a:p>
          <a:p>
            <a:pPr lvl="1"/>
            <a:r>
              <a:rPr lang="en-US" dirty="0"/>
              <a:t>senior management </a:t>
            </a:r>
          </a:p>
          <a:p>
            <a:pPr lvl="1"/>
            <a:r>
              <a:rPr lang="en-US" dirty="0"/>
              <a:t>researchers </a:t>
            </a:r>
          </a:p>
          <a:p>
            <a:pPr lvl="1"/>
            <a:r>
              <a:rPr lang="en-US" dirty="0"/>
              <a:t>technical, health and teaching staff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778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USA – selected companies founded by foreigners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519113" algn="ctr"/>
                <a:tab pos="2743200" algn="ctr"/>
                <a:tab pos="5486400" algn="ctr"/>
                <a:tab pos="7883525" algn="ctr"/>
              </a:tabLst>
            </a:pPr>
            <a:r>
              <a:rPr lang="en-US" sz="1600" b="1" u="sng" dirty="0"/>
              <a:t>Company</a:t>
            </a:r>
            <a:r>
              <a:rPr lang="en-US" sz="1600" b="1" dirty="0"/>
              <a:t>	</a:t>
            </a:r>
            <a:r>
              <a:rPr lang="en-US" sz="1600" b="1" u="sng" dirty="0"/>
              <a:t>Founder</a:t>
            </a:r>
            <a:r>
              <a:rPr lang="en-US" sz="1600" b="1" dirty="0"/>
              <a:t>	</a:t>
            </a:r>
            <a:r>
              <a:rPr lang="en-US" sz="1600" b="1" u="sng" dirty="0"/>
              <a:t>Country of</a:t>
            </a:r>
            <a:r>
              <a:rPr lang="cs-CZ" sz="1600" b="1" u="sng" dirty="0"/>
              <a:t> </a:t>
            </a:r>
            <a:r>
              <a:rPr lang="en-US" sz="1600" b="1" u="sng" dirty="0"/>
              <a:t>Origin</a:t>
            </a:r>
            <a:r>
              <a:rPr lang="en-US" sz="1600" b="1" dirty="0"/>
              <a:t>	</a:t>
            </a:r>
            <a:r>
              <a:rPr lang="en-US" sz="1600" b="1" u="sng" dirty="0"/>
              <a:t>Employees</a:t>
            </a:r>
          </a:p>
          <a:p>
            <a:pPr>
              <a:tabLst>
                <a:tab pos="519113" algn="ctr"/>
                <a:tab pos="2743200" algn="ctr"/>
                <a:tab pos="5486400" algn="ctr"/>
                <a:tab pos="7883525" algn="ctr"/>
              </a:tabLst>
            </a:pPr>
            <a:endParaRPr lang="en-US" dirty="0"/>
          </a:p>
          <a:p>
            <a:pPr>
              <a:tabLst>
                <a:tab pos="519113" algn="ctr"/>
                <a:tab pos="2743200" algn="ctr"/>
                <a:tab pos="5486400" algn="ctr"/>
                <a:tab pos="7883525" algn="ctr"/>
              </a:tabLst>
            </a:pPr>
            <a:r>
              <a:rPr lang="en-US" dirty="0"/>
              <a:t>Intel	Andy Grove	Hungary	86,300</a:t>
            </a:r>
          </a:p>
          <a:p>
            <a:pPr>
              <a:tabLst>
                <a:tab pos="519113" algn="ctr"/>
                <a:tab pos="2743200" algn="ctr"/>
                <a:tab pos="5486400" algn="ctr"/>
                <a:tab pos="7883525" algn="ctr"/>
              </a:tabLst>
            </a:pPr>
            <a:r>
              <a:rPr lang="en-US" dirty="0"/>
              <a:t>	Sun	</a:t>
            </a:r>
            <a:r>
              <a:rPr lang="en-US" dirty="0" err="1"/>
              <a:t>Bechtolsheim</a:t>
            </a:r>
            <a:r>
              <a:rPr lang="en-US" dirty="0"/>
              <a:t>/</a:t>
            </a:r>
            <a:r>
              <a:rPr lang="en-US" dirty="0" err="1"/>
              <a:t>Khosla</a:t>
            </a:r>
            <a:r>
              <a:rPr lang="en-US" dirty="0"/>
              <a:t>	Germany/India	34,900</a:t>
            </a:r>
          </a:p>
          <a:p>
            <a:pPr>
              <a:tabLst>
                <a:tab pos="519113" algn="ctr"/>
                <a:tab pos="2743200" algn="ctr"/>
                <a:tab pos="5486400" algn="ctr"/>
                <a:tab pos="7883525" algn="ctr"/>
              </a:tabLst>
            </a:pPr>
            <a:r>
              <a:rPr lang="en-US" dirty="0"/>
              <a:t>	Yahoo	Jerry Yang	Taiwan	13,600</a:t>
            </a:r>
          </a:p>
          <a:p>
            <a:pPr>
              <a:tabLst>
                <a:tab pos="519113" algn="ctr"/>
                <a:tab pos="2743200" algn="ctr"/>
                <a:tab pos="5486400" algn="ctr"/>
                <a:tab pos="7883525" algn="ctr"/>
              </a:tabLst>
            </a:pPr>
            <a:r>
              <a:rPr lang="en-US" dirty="0"/>
              <a:t>	Google	Sergey </a:t>
            </a:r>
            <a:r>
              <a:rPr lang="en-US" dirty="0" err="1"/>
              <a:t>Brin</a:t>
            </a:r>
            <a:r>
              <a:rPr lang="en-US" dirty="0"/>
              <a:t>	Russia	20,222</a:t>
            </a:r>
          </a:p>
          <a:p>
            <a:pPr>
              <a:tabLst>
                <a:tab pos="519113" algn="ctr"/>
                <a:tab pos="2743200" algn="ctr"/>
                <a:tab pos="5486400" algn="ctr"/>
                <a:tab pos="7883525" algn="ctr"/>
              </a:tabLst>
            </a:pPr>
            <a:r>
              <a:rPr lang="en-US" dirty="0"/>
              <a:t>	eBay	Pierre </a:t>
            </a:r>
            <a:r>
              <a:rPr lang="en-US" dirty="0" err="1"/>
              <a:t>Omidyar</a:t>
            </a:r>
            <a:r>
              <a:rPr lang="en-US" dirty="0"/>
              <a:t>	France	16,200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6DDA7-5359-F62F-7CBC-76ED45981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677B6-AB8E-2CEE-455B-B807EA8F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 visa types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A6709-293B-4DD4-E7C1-654942495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H1-B visa</a:t>
            </a:r>
          </a:p>
          <a:p>
            <a:r>
              <a:rPr lang="en-GB" dirty="0"/>
              <a:t>To work in a specialty </a:t>
            </a:r>
            <a:r>
              <a:rPr lang="cs-CZ" dirty="0" err="1"/>
              <a:t>field</a:t>
            </a:r>
            <a:endParaRPr lang="en-GB" dirty="0"/>
          </a:p>
          <a:p>
            <a:r>
              <a:rPr lang="en-GB" dirty="0"/>
              <a:t>Post-secondary education of at least 4 year</a:t>
            </a:r>
          </a:p>
          <a:p>
            <a:r>
              <a:rPr lang="en-GB" dirty="0"/>
              <a:t>H1-B1 (for Chilean and Singaporean nationals)</a:t>
            </a:r>
          </a:p>
          <a:p>
            <a:r>
              <a:rPr lang="en-GB" dirty="0"/>
              <a:t>0-1 visa for individuals with extraordinary ability and achievements in different fields</a:t>
            </a:r>
            <a:r>
              <a:rPr lang="cs-CZ" dirty="0"/>
              <a:t> (</a:t>
            </a:r>
            <a:r>
              <a:rPr lang="en-GB" dirty="0"/>
              <a:t>‘</a:t>
            </a:r>
            <a:r>
              <a:rPr lang="cs-CZ" dirty="0"/>
              <a:t>Einstein visa</a:t>
            </a:r>
            <a:r>
              <a:rPr lang="en-GB" dirty="0"/>
              <a:t>’</a:t>
            </a:r>
            <a:r>
              <a:rPr lang="cs-CZ" dirty="0"/>
              <a:t>)</a:t>
            </a:r>
            <a:endParaRPr lang="en-GB" dirty="0"/>
          </a:p>
          <a:p>
            <a:r>
              <a:rPr lang="en-GB" dirty="0"/>
              <a:t>L – intra-company transferees (managerial or executive capacity or specialized knowledge)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803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36270-B117-6818-7322-BBBA23929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93B2B-BFA7-A751-806B-F05F4522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Canada and Australia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D46519-C1AA-4601-569B-3E6F8FE8E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Expression of Interest (EoI) system, point-based system</a:t>
            </a:r>
          </a:p>
          <a:p>
            <a:r>
              <a:rPr lang="cs-CZ" dirty="0"/>
              <a:t>T</a:t>
            </a:r>
            <a:r>
              <a:rPr lang="en-US" dirty="0"/>
              <a:t>o address </a:t>
            </a:r>
            <a:r>
              <a:rPr lang="en-US" dirty="0" err="1"/>
              <a:t>labour</a:t>
            </a:r>
            <a:r>
              <a:rPr lang="en-US" dirty="0"/>
              <a:t> shortages, especially in healthcare, manufacturing, engineering, and trade</a:t>
            </a:r>
          </a:p>
          <a:p>
            <a:r>
              <a:rPr lang="en-US" dirty="0"/>
              <a:t>In September 2022, Australia adjusted its planning levels upwards by 30 per cent, leading to a total of 142,400 visas for skilled </a:t>
            </a:r>
            <a:r>
              <a:rPr lang="en-US" dirty="0" err="1"/>
              <a:t>labour</a:t>
            </a:r>
            <a:r>
              <a:rPr lang="en-US" dirty="0"/>
              <a:t> in the upcoming year. </a:t>
            </a:r>
          </a:p>
          <a:p>
            <a:r>
              <a:rPr lang="en-US" dirty="0"/>
              <a:t>In November 2022, Canada announced new plans to expand its highly skilled workforce by making over 300,000 visas available to highly skilled migrants through its federal Express Entry </a:t>
            </a:r>
            <a:r>
              <a:rPr lang="en-US" dirty="0" err="1"/>
              <a:t>Programme</a:t>
            </a:r>
            <a:r>
              <a:rPr lang="en-US" dirty="0"/>
              <a:t> between 2023 and 2025.</a:t>
            </a:r>
          </a:p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ICMPD</a:t>
            </a:r>
            <a:r>
              <a:rPr lang="en-US" dirty="0"/>
              <a:t>,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574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7D1A2-6B31-0179-B864-03840C0C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Blue Card Directive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ED0A3C-22EA-61A1-FEF3-98542240C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gross salary at least 1.5 times average national salary</a:t>
            </a:r>
          </a:p>
          <a:p>
            <a:r>
              <a:rPr lang="en-US" dirty="0"/>
              <a:t>Contract for at least one year</a:t>
            </a:r>
          </a:p>
          <a:p>
            <a:r>
              <a:rPr lang="en-US" dirty="0"/>
              <a:t>In 2021, first residence permits issued for employment-related reasons hit a record high of 1.3 million, with only 24,500 Blue Cards issued across the EU for highly skilled workers.</a:t>
            </a:r>
          </a:p>
          <a:p>
            <a:r>
              <a:rPr lang="en-US" dirty="0"/>
              <a:t>The reforms introduce simplified procedures, lower requirements, and more </a:t>
            </a:r>
            <a:r>
              <a:rPr lang="en-US" dirty="0" err="1"/>
              <a:t>favourable</a:t>
            </a:r>
            <a:r>
              <a:rPr lang="en-US" dirty="0"/>
              <a:t> conditions, including better use of intra-EU mobility benefits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9197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E500A-8B49-32BB-24BB-304BAC9AC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EFB9E2BD-6232-2990-25F2-422E7C5FA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8" y="413226"/>
            <a:ext cx="7859138" cy="6014085"/>
          </a:xfrm>
        </p:spPr>
      </p:pic>
    </p:spTree>
    <p:extLst>
      <p:ext uri="{BB962C8B-B14F-4D97-AF65-F5344CB8AC3E}">
        <p14:creationId xmlns:p14="http://schemas.microsoft.com/office/powerpoint/2010/main" val="2081505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E9EA3-D03B-2C4B-0402-1FBCE7BA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Blue </a:t>
            </a:r>
            <a:r>
              <a:rPr lang="cs-CZ" dirty="0" err="1"/>
              <a:t>Card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CA7CC3-8D69-827E-6765-FC208A7DB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Germany issued 63 200 EU Blue Cards in 2022 </a:t>
            </a:r>
            <a:endParaRPr lang="cs-CZ" dirty="0"/>
          </a:p>
          <a:p>
            <a:pPr lvl="1"/>
            <a:r>
              <a:rPr lang="en-US" dirty="0"/>
              <a:t>77 % of all EU Blue Cards issued</a:t>
            </a:r>
            <a:r>
              <a:rPr lang="cs-CZ" dirty="0"/>
              <a:t> (</a:t>
            </a:r>
            <a:r>
              <a:rPr lang="cs-CZ" dirty="0" err="1"/>
              <a:t>Eurostat</a:t>
            </a:r>
            <a:r>
              <a:rPr lang="cs-CZ" dirty="0"/>
              <a:t>, 2023)</a:t>
            </a:r>
            <a:endParaRPr lang="en-US" dirty="0"/>
          </a:p>
          <a:p>
            <a:endParaRPr lang="en-US" dirty="0"/>
          </a:p>
          <a:p>
            <a:r>
              <a:rPr lang="cs-CZ" dirty="0"/>
              <a:t>I</a:t>
            </a:r>
            <a:r>
              <a:rPr lang="en-US" dirty="0"/>
              <a:t>n 2022, the majority of EU Blue Cards issued in the EU were issued in four countries: </a:t>
            </a:r>
            <a:endParaRPr lang="cs-CZ" dirty="0"/>
          </a:p>
          <a:p>
            <a:pPr lvl="1"/>
            <a:r>
              <a:rPr lang="en-US" dirty="0"/>
              <a:t>Germany (63 242, 77.3 % of the total), </a:t>
            </a:r>
            <a:endParaRPr lang="cs-CZ" dirty="0"/>
          </a:p>
          <a:p>
            <a:pPr lvl="1"/>
            <a:r>
              <a:rPr lang="en-US" dirty="0"/>
              <a:t>Poland (4 831, 6.0 %), </a:t>
            </a:r>
            <a:endParaRPr lang="cs-CZ" dirty="0"/>
          </a:p>
          <a:p>
            <a:pPr lvl="1"/>
            <a:r>
              <a:rPr lang="en-US" dirty="0"/>
              <a:t>Lithuania (3 924 or 4.8 %)</a:t>
            </a:r>
            <a:r>
              <a:rPr lang="cs-CZ" dirty="0"/>
              <a:t>,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/>
              <a:t>France (3 876, 4.7 %)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598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97E386-9A2C-F5D4-28BC-B9E623C2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4530AAC6-F424-BC7E-AA1A-295715C46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5" y="519589"/>
            <a:ext cx="8329547" cy="5801360"/>
          </a:xfrm>
        </p:spPr>
      </p:pic>
    </p:spTree>
    <p:extLst>
      <p:ext uri="{BB962C8B-B14F-4D97-AF65-F5344CB8AC3E}">
        <p14:creationId xmlns:p14="http://schemas.microsoft.com/office/powerpoint/2010/main" val="1322246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C0A25-8C26-F0AB-000B-C7B886D7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talent partnerships</a:t>
            </a:r>
            <a:endParaRPr lang="cs-CZ" dirty="0"/>
          </a:p>
        </p:txBody>
      </p:sp>
      <p:pic>
        <p:nvPicPr>
          <p:cNvPr id="5" name="Zástupný obsah 4" descr="Obsah obrázku text, snímek obrazovky, Webové stránky, Webová stránka&#10;&#10;Popis byl vytvořen automaticky">
            <a:extLst>
              <a:ext uri="{FF2B5EF4-FFF2-40B4-BE49-F238E27FC236}">
                <a16:creationId xmlns:a16="http://schemas.microsoft.com/office/drawing/2014/main" id="{12C0E4A3-3411-9CE8-72CB-0D7A50A3F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74" y="2460625"/>
            <a:ext cx="6931377" cy="3898900"/>
          </a:xfrm>
        </p:spPr>
      </p:pic>
    </p:spTree>
    <p:extLst>
      <p:ext uri="{BB962C8B-B14F-4D97-AF65-F5344CB8AC3E}">
        <p14:creationId xmlns:p14="http://schemas.microsoft.com/office/powerpoint/2010/main" val="176111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D291D-F777-1DF0-8CB1-013E3B61E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8CD63-D93E-F129-5CD8-AC0FE3E2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</p:spPr>
        <p:txBody>
          <a:bodyPr anchor="t">
            <a:normAutofit/>
          </a:bodyPr>
          <a:lstStyle/>
          <a:p>
            <a:r>
              <a:rPr lang="cs-CZ" dirty="0"/>
              <a:t>Czech Republic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4BB7E-62C9-EE87-B049-B28F62DE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>
            <a:normAutofit/>
          </a:bodyPr>
          <a:lstStyle/>
          <a:p>
            <a:r>
              <a:rPr lang="en-GB" sz="1700" dirty="0"/>
              <a:t>Czech Republic as a country of immigration </a:t>
            </a:r>
          </a:p>
          <a:p>
            <a:r>
              <a:rPr lang="en-GB" sz="1700" dirty="0"/>
              <a:t>More than 800 thousand employed foreigners in 2021</a:t>
            </a:r>
          </a:p>
          <a:p>
            <a:r>
              <a:rPr lang="en-US" sz="1700" dirty="0"/>
              <a:t>Approximately </a:t>
            </a:r>
            <a:r>
              <a:rPr lang="en-US" sz="1700" dirty="0">
                <a:solidFill>
                  <a:srgbClr val="FF0000"/>
                </a:solidFill>
              </a:rPr>
              <a:t>124 thousand immigrants worked in jobs requiring a high level of skills </a:t>
            </a:r>
            <a:r>
              <a:rPr lang="en-US" sz="1700" dirty="0"/>
              <a:t>as of 2020, and the numbers of highly skilled migrants have tripled over the past decade (CZSO, 2021)</a:t>
            </a:r>
          </a:p>
          <a:p>
            <a:r>
              <a:rPr lang="en-US" sz="1700" dirty="0"/>
              <a:t>Quality of opportunities for highly skilled workers (OECD, 2023)</a:t>
            </a:r>
          </a:p>
          <a:p>
            <a:endParaRPr lang="cs-CZ" sz="1700" dirty="0"/>
          </a:p>
        </p:txBody>
      </p:sp>
      <p:pic>
        <p:nvPicPr>
          <p:cNvPr id="5" name="Obrázek 4" descr="Obsah obrázku kreslené, klipart, ilustrace&#10;&#10;Popis byl vytvořen automaticky">
            <a:extLst>
              <a:ext uri="{FF2B5EF4-FFF2-40B4-BE49-F238E27FC236}">
                <a16:creationId xmlns:a16="http://schemas.microsoft.com/office/drawing/2014/main" id="{2FB49B71-0FD4-1A18-0567-4B86664F0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98" y="2900615"/>
            <a:ext cx="3622702" cy="3022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0365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838A1-DF00-9732-4AAC-3A6FEC13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24E964BD-C1CC-3333-5778-042FCB2EB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840"/>
            <a:ext cx="9021994" cy="5516880"/>
          </a:xfrm>
        </p:spPr>
      </p:pic>
    </p:spTree>
    <p:extLst>
      <p:ext uri="{BB962C8B-B14F-4D97-AF65-F5344CB8AC3E}">
        <p14:creationId xmlns:p14="http://schemas.microsoft.com/office/powerpoint/2010/main" val="307960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1F848-4B56-9F3A-7C7B-A9454D268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8AFFF0-C148-4B2D-1519-5C4EF4EC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Definitions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C87CF0-8361-A7F0-1CD3-6A722F2CE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Highly-qualified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highly-educated</a:t>
            </a:r>
            <a:r>
              <a:rPr lang="cs-CZ" dirty="0"/>
              <a:t> </a:t>
            </a:r>
            <a:r>
              <a:rPr lang="cs-CZ" dirty="0" err="1"/>
              <a:t>migrants</a:t>
            </a:r>
            <a:endParaRPr lang="cs-CZ" dirty="0"/>
          </a:p>
          <a:p>
            <a:r>
              <a:rPr lang="cs-CZ" dirty="0"/>
              <a:t>Not a universal </a:t>
            </a:r>
            <a:r>
              <a:rPr lang="cs-CZ" dirty="0" err="1"/>
              <a:t>definition</a:t>
            </a:r>
            <a:endParaRPr lang="cs-CZ" dirty="0"/>
          </a:p>
          <a:p>
            <a:pPr lvl="1"/>
            <a:r>
              <a:rPr lang="en-US" dirty="0"/>
              <a:t>the level of education, rather than the salary scale is the appropriate measure (Smith and Favell 2006; </a:t>
            </a:r>
            <a:r>
              <a:rPr lang="en-US" dirty="0" err="1"/>
              <a:t>Triandafyllidou</a:t>
            </a:r>
            <a:r>
              <a:rPr lang="en-US" dirty="0"/>
              <a:t> and </a:t>
            </a:r>
            <a:r>
              <a:rPr lang="en-US" dirty="0" err="1"/>
              <a:t>Gropas</a:t>
            </a:r>
            <a:r>
              <a:rPr lang="en-US" dirty="0"/>
              <a:t> 2014)</a:t>
            </a:r>
            <a:endParaRPr lang="cs-CZ" dirty="0"/>
          </a:p>
          <a:p>
            <a:pPr lvl="1"/>
            <a:r>
              <a:rPr lang="en-US" dirty="0"/>
              <a:t>Students are a special category, considered highly-skilled in some cases, yet not in others (She and </a:t>
            </a:r>
            <a:r>
              <a:rPr lang="en-US" dirty="0" err="1"/>
              <a:t>Wotherspoon</a:t>
            </a:r>
            <a:r>
              <a:rPr lang="en-US" dirty="0"/>
              <a:t> 2013; Raghuram 2013)</a:t>
            </a:r>
            <a:endParaRPr lang="cs-CZ" dirty="0"/>
          </a:p>
          <a:p>
            <a:pPr lvl="1"/>
            <a:r>
              <a:rPr lang="cs-CZ" dirty="0"/>
              <a:t>“</a:t>
            </a:r>
            <a:r>
              <a:rPr lang="cs-CZ" dirty="0" err="1"/>
              <a:t>expatriates</a:t>
            </a:r>
            <a:r>
              <a:rPr lang="cs-CZ" dirty="0"/>
              <a:t>,” “lifestyle </a:t>
            </a:r>
            <a:r>
              <a:rPr lang="cs-CZ" dirty="0" err="1"/>
              <a:t>migrants</a:t>
            </a:r>
            <a:r>
              <a:rPr lang="cs-CZ" dirty="0"/>
              <a:t>” (</a:t>
            </a:r>
            <a:r>
              <a:rPr lang="cs-CZ" dirty="0" err="1"/>
              <a:t>Benson</a:t>
            </a:r>
            <a:r>
              <a:rPr lang="cs-CZ" dirty="0"/>
              <a:t> and </a:t>
            </a:r>
            <a:r>
              <a:rPr lang="cs-CZ" dirty="0" err="1"/>
              <a:t>O’Reilly</a:t>
            </a:r>
            <a:r>
              <a:rPr lang="cs-CZ" dirty="0"/>
              <a:t> 2009), “</a:t>
            </a:r>
            <a:r>
              <a:rPr lang="cs-CZ" dirty="0" err="1"/>
              <a:t>cosmopolitans</a:t>
            </a:r>
            <a:r>
              <a:rPr lang="cs-CZ" dirty="0"/>
              <a:t>” (</a:t>
            </a:r>
            <a:r>
              <a:rPr lang="cs-CZ" dirty="0" err="1"/>
              <a:t>Brimm</a:t>
            </a:r>
            <a:r>
              <a:rPr lang="cs-CZ" dirty="0"/>
              <a:t> 2010), “</a:t>
            </a:r>
            <a:r>
              <a:rPr lang="cs-CZ" dirty="0" err="1"/>
              <a:t>Eurostars</a:t>
            </a:r>
            <a:r>
              <a:rPr lang="cs-CZ" dirty="0"/>
              <a:t>” (</a:t>
            </a:r>
            <a:r>
              <a:rPr lang="cs-CZ" dirty="0" err="1"/>
              <a:t>Favell</a:t>
            </a:r>
            <a:r>
              <a:rPr lang="cs-CZ" dirty="0"/>
              <a:t> 2011), “</a:t>
            </a:r>
            <a:r>
              <a:rPr lang="cs-CZ" dirty="0" err="1"/>
              <a:t>elite</a:t>
            </a:r>
            <a:r>
              <a:rPr lang="cs-CZ" dirty="0"/>
              <a:t> </a:t>
            </a:r>
            <a:r>
              <a:rPr lang="cs-CZ" dirty="0" err="1"/>
              <a:t>migrants</a:t>
            </a:r>
            <a:r>
              <a:rPr lang="cs-CZ" dirty="0"/>
              <a:t>” (</a:t>
            </a:r>
            <a:r>
              <a:rPr lang="cs-CZ" dirty="0" err="1"/>
              <a:t>Beaverstock</a:t>
            </a:r>
            <a:r>
              <a:rPr lang="cs-CZ" dirty="0"/>
              <a:t> 2005) </a:t>
            </a:r>
            <a:r>
              <a:rPr lang="cs-CZ" dirty="0" err="1"/>
              <a:t>or</a:t>
            </a:r>
            <a:r>
              <a:rPr lang="cs-CZ" dirty="0"/>
              <a:t> “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migrants</a:t>
            </a:r>
            <a:r>
              <a:rPr lang="cs-CZ" dirty="0"/>
              <a:t>”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Ackers</a:t>
            </a:r>
            <a:r>
              <a:rPr lang="cs-CZ" dirty="0"/>
              <a:t> 2005)</a:t>
            </a:r>
          </a:p>
        </p:txBody>
      </p:sp>
    </p:spTree>
    <p:extLst>
      <p:ext uri="{BB962C8B-B14F-4D97-AF65-F5344CB8AC3E}">
        <p14:creationId xmlns:p14="http://schemas.microsoft.com/office/powerpoint/2010/main" val="2823252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5C2B2C-CCFD-4C46-95F1-FC6658E0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 migration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F3A44-1FF9-4C53-935C-2DC0C7155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US" dirty="0"/>
              <a:t>“the movement of a person returning to his or her country of origin or habitual residence usually after spending at least one year in another country” (IOM, 2011)</a:t>
            </a:r>
          </a:p>
          <a:p>
            <a:r>
              <a:rPr lang="en-GB" b="1" dirty="0"/>
              <a:t> </a:t>
            </a:r>
            <a:r>
              <a:rPr lang="cs-CZ" b="1" dirty="0"/>
              <a:t>Voluntary</a:t>
            </a:r>
            <a:r>
              <a:rPr lang="cs-CZ" dirty="0"/>
              <a:t> vs. </a:t>
            </a:r>
            <a:r>
              <a:rPr lang="cs-CZ" b="1" dirty="0"/>
              <a:t>Forced</a:t>
            </a:r>
            <a:r>
              <a:rPr lang="cs-CZ" dirty="0"/>
              <a:t> return</a:t>
            </a:r>
          </a:p>
          <a:p>
            <a:r>
              <a:rPr lang="en-GB" dirty="0"/>
              <a:t> </a:t>
            </a:r>
            <a:r>
              <a:rPr lang="cs-CZ" dirty="0"/>
              <a:t>Criticism</a:t>
            </a:r>
            <a:r>
              <a:rPr lang="en-US" dirty="0"/>
              <a:t> that the link between return migration and development is often taken for granted and not critically interrogated (van </a:t>
            </a:r>
            <a:r>
              <a:rPr lang="en-US" dirty="0" err="1"/>
              <a:t>Houte</a:t>
            </a:r>
            <a:r>
              <a:rPr lang="en-US" dirty="0"/>
              <a:t> and </a:t>
            </a:r>
            <a:r>
              <a:rPr lang="en-US" dirty="0" err="1"/>
              <a:t>Davids</a:t>
            </a:r>
            <a:r>
              <a:rPr lang="en-US" dirty="0"/>
              <a:t> 2008) </a:t>
            </a:r>
            <a:endParaRPr lang="cs-CZ" dirty="0"/>
          </a:p>
          <a:p>
            <a:r>
              <a:rPr lang="en-GB" dirty="0"/>
              <a:t> </a:t>
            </a:r>
            <a:r>
              <a:rPr lang="cs-CZ" dirty="0"/>
              <a:t>T</a:t>
            </a:r>
            <a:r>
              <a:rPr lang="en-US" dirty="0"/>
              <a:t>he impact of return migration depends on the magnitude of the flows and selection of participants </a:t>
            </a:r>
            <a:r>
              <a:rPr lang="cs-CZ" dirty="0"/>
              <a:t>(</a:t>
            </a:r>
            <a:r>
              <a:rPr lang="en-US" dirty="0"/>
              <a:t>Radu and Straubhaar 2012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113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5C2B2C-CCFD-4C46-95F1-FC6658E0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Cassarino</a:t>
            </a:r>
            <a:r>
              <a:rPr lang="en-GB" dirty="0"/>
              <a:t> (2004)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F3A44-1FF9-4C53-935C-2DC0C7155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580C55-8CA9-4C71-9364-8A12FA58F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406" y="2124125"/>
            <a:ext cx="828872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4573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 can be the benefits of return migration?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Remittances (investment and social remittances/innovations)</a:t>
            </a:r>
          </a:p>
          <a:p>
            <a:r>
              <a:rPr lang="cs-CZ" dirty="0"/>
              <a:t>Occupational choices or returnee entrepreneurship (Wahba and Zenou 2012; Dustmann and Kirchkamp 2002).</a:t>
            </a:r>
          </a:p>
          <a:p>
            <a:r>
              <a:rPr lang="cs-CZ" dirty="0"/>
              <a:t>B</a:t>
            </a:r>
            <a:r>
              <a:rPr lang="en-US" dirty="0"/>
              <a:t>rain-circulation (</a:t>
            </a:r>
            <a:r>
              <a:rPr lang="en-US" dirty="0" err="1"/>
              <a:t>Docquier</a:t>
            </a:r>
            <a:r>
              <a:rPr lang="en-US" dirty="0"/>
              <a:t> and </a:t>
            </a:r>
            <a:r>
              <a:rPr lang="en-US" dirty="0" err="1"/>
              <a:t>Rapoport</a:t>
            </a:r>
            <a:r>
              <a:rPr lang="en-US" dirty="0"/>
              <a:t> 2011; </a:t>
            </a:r>
            <a:r>
              <a:rPr lang="en-US" dirty="0" err="1"/>
              <a:t>Saxenian</a:t>
            </a:r>
            <a:r>
              <a:rPr lang="en-US" dirty="0"/>
              <a:t> 2006</a:t>
            </a:r>
            <a:r>
              <a:rPr lang="cs-CZ" dirty="0"/>
              <a:t>) or increase in</a:t>
            </a:r>
            <a:r>
              <a:rPr lang="en-US" dirty="0"/>
              <a:t> </a:t>
            </a:r>
            <a:r>
              <a:rPr lang="cs-CZ" dirty="0"/>
              <a:t>the </a:t>
            </a:r>
            <a:r>
              <a:rPr lang="en-US" dirty="0"/>
              <a:t>human capital</a:t>
            </a:r>
            <a:r>
              <a:rPr lang="cs-CZ" dirty="0"/>
              <a:t>/productive skills</a:t>
            </a:r>
            <a:r>
              <a:rPr lang="en-US" dirty="0"/>
              <a:t> (Adams 2006; Adams and Page 2005;</a:t>
            </a:r>
            <a:r>
              <a:rPr lang="cs-CZ" dirty="0"/>
              <a:t> </a:t>
            </a:r>
            <a:r>
              <a:rPr lang="fr-FR" dirty="0"/>
              <a:t>De </a:t>
            </a:r>
            <a:r>
              <a:rPr lang="fr-FR" dirty="0" err="1"/>
              <a:t>Coulon</a:t>
            </a:r>
            <a:r>
              <a:rPr lang="fr-FR" dirty="0"/>
              <a:t> and </a:t>
            </a:r>
            <a:r>
              <a:rPr lang="fr-FR" dirty="0" err="1"/>
              <a:t>Piracha</a:t>
            </a:r>
            <a:r>
              <a:rPr lang="fr-FR" dirty="0"/>
              <a:t> 2005</a:t>
            </a:r>
            <a:r>
              <a:rPr lang="en-US" dirty="0"/>
              <a:t>) </a:t>
            </a:r>
            <a:endParaRPr lang="cs-CZ" dirty="0"/>
          </a:p>
          <a:p>
            <a:r>
              <a:rPr lang="cs-CZ" dirty="0"/>
              <a:t>Dependent on </a:t>
            </a:r>
            <a:r>
              <a:rPr lang="cs-CZ" b="1" dirty="0"/>
              <a:t>skill level</a:t>
            </a:r>
            <a:r>
              <a:rPr lang="cs-CZ" dirty="0"/>
              <a:t>? (Klagge and Klein-Hitpaß 2010) </a:t>
            </a:r>
          </a:p>
          <a:p>
            <a:r>
              <a:rPr lang="cs-CZ" dirty="0"/>
              <a:t>I</a:t>
            </a:r>
            <a:r>
              <a:rPr lang="en-US" dirty="0"/>
              <a:t>n the Netherlands, highly skilled migrants are in a better position to contribute to the development in their countries of origin, by the way of economic and social remittances (</a:t>
            </a:r>
            <a:r>
              <a:rPr lang="en-US" dirty="0" err="1"/>
              <a:t>Sturge</a:t>
            </a:r>
            <a:r>
              <a:rPr lang="en-US" dirty="0"/>
              <a:t>, </a:t>
            </a:r>
            <a:r>
              <a:rPr lang="en-US" dirty="0" err="1"/>
              <a:t>Bilgili</a:t>
            </a:r>
            <a:r>
              <a:rPr lang="en-US" dirty="0"/>
              <a:t>, and Siegel 2016)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483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17BF2C-88D0-487F-82E0-5B021848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Returnee entrepreneurship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9DC5E-3780-4605-B733-F1F6637F8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b="1" dirty="0"/>
              <a:t>W</a:t>
            </a:r>
            <a:r>
              <a:rPr lang="en-US" b="1" dirty="0" err="1"/>
              <a:t>ork</a:t>
            </a:r>
            <a:r>
              <a:rPr lang="en-US" b="1" dirty="0"/>
              <a:t> experience abroad </a:t>
            </a:r>
            <a:r>
              <a:rPr lang="en-US" dirty="0"/>
              <a:t>is the most significant predictor of entrepreneurial activity among return migrants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 O</a:t>
            </a:r>
            <a:r>
              <a:rPr lang="en-US" dirty="0" err="1"/>
              <a:t>ther</a:t>
            </a:r>
            <a:r>
              <a:rPr lang="en-US" dirty="0"/>
              <a:t> factors included </a:t>
            </a:r>
            <a:r>
              <a:rPr lang="en-US" b="1" dirty="0"/>
              <a:t>savings, reasons for return as well as frequency of home visits </a:t>
            </a:r>
            <a:r>
              <a:rPr lang="en-US" dirty="0"/>
              <a:t>(Black and Castaldo, 2009). </a:t>
            </a:r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  <a:r>
              <a:rPr lang="en-US" dirty="0"/>
              <a:t>Qin and Estrin (2015) f</a:t>
            </a:r>
            <a:r>
              <a:rPr lang="cs-CZ" dirty="0"/>
              <a:t>ound</a:t>
            </a:r>
            <a:r>
              <a:rPr lang="en-US" dirty="0"/>
              <a:t> that peer influence shapes the likelihood of returnee entrepreneurship.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291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1A97D0-59CA-471B-BC30-93B8A5FE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TOKTEN </a:t>
            </a:r>
            <a:r>
              <a:rPr lang="en-US" dirty="0" err="1"/>
              <a:t>Programme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A72E14-38DC-4837-BE31-68FA88024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/>
              <a:t> </a:t>
            </a:r>
            <a:r>
              <a:rPr lang="en-US" i="1" dirty="0"/>
              <a:t>Transfer of knowledge through expatriate nationals</a:t>
            </a:r>
            <a:endParaRPr lang="cs-CZ" i="1" dirty="0"/>
          </a:p>
          <a:p>
            <a:r>
              <a:rPr lang="cs-CZ" dirty="0"/>
              <a:t> </a:t>
            </a:r>
            <a:r>
              <a:rPr lang="en-US" dirty="0"/>
              <a:t>Created in 1977 by UNDP</a:t>
            </a:r>
            <a:endParaRPr lang="cs-CZ" dirty="0"/>
          </a:p>
          <a:p>
            <a:r>
              <a:rPr lang="cs-CZ" dirty="0"/>
              <a:t> </a:t>
            </a:r>
            <a:r>
              <a:rPr lang="en-US" dirty="0"/>
              <a:t>Operated in 50 countries and recruited 5 000 experts</a:t>
            </a:r>
            <a:endParaRPr lang="cs-CZ" dirty="0"/>
          </a:p>
          <a:p>
            <a:r>
              <a:rPr lang="cs-CZ" dirty="0"/>
              <a:t> </a:t>
            </a:r>
            <a:r>
              <a:rPr lang="en-US" dirty="0"/>
              <a:t>Connects migrant professionals to specific </a:t>
            </a:r>
            <a:r>
              <a:rPr lang="en-US" dirty="0" err="1"/>
              <a:t>programmes</a:t>
            </a:r>
            <a:r>
              <a:rPr lang="en-US" dirty="0"/>
              <a:t> in their countries of origin</a:t>
            </a:r>
            <a:endParaRPr lang="cs-CZ" dirty="0"/>
          </a:p>
          <a:p>
            <a:pPr lvl="1"/>
            <a:r>
              <a:rPr lang="cs-CZ" dirty="0"/>
              <a:t>Advantage: knowledge about the local circumstances</a:t>
            </a:r>
          </a:p>
          <a:p>
            <a:r>
              <a:rPr lang="cs-CZ" dirty="0"/>
              <a:t> </a:t>
            </a:r>
            <a:r>
              <a:rPr lang="en-US" dirty="0"/>
              <a:t>Some volunteers end up returning to home country permanently</a:t>
            </a:r>
          </a:p>
          <a:p>
            <a:endParaRPr lang="en-US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171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Returnee entrepreneurship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CEB330F-BFF4-4176-8DC3-E202692FA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74125"/>
            <a:ext cx="5474995" cy="4483875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463CBF7-F59A-44E7-AE38-C4209770A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94" y="4225023"/>
            <a:ext cx="3778188" cy="261551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244076E-A3AD-4042-8403-BA841D418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93" y="0"/>
            <a:ext cx="4846579" cy="42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2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F7103-39B8-4837-4E80-90F33150C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4D7A7-0E67-3CFD-FD05-43379C60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skilled</a:t>
            </a:r>
            <a:r>
              <a:rPr lang="cs-CZ" dirty="0"/>
              <a:t> </a:t>
            </a:r>
            <a:r>
              <a:rPr lang="cs-CZ" dirty="0" err="1"/>
              <a:t>migration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EE7804-6C73-B45E-5499-50B555671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skilled</a:t>
            </a:r>
            <a:r>
              <a:rPr lang="cs-CZ" dirty="0"/>
              <a:t> </a:t>
            </a:r>
            <a:r>
              <a:rPr lang="cs-CZ" dirty="0" err="1"/>
              <a:t>workers</a:t>
            </a:r>
            <a:r>
              <a:rPr lang="cs-CZ" dirty="0"/>
              <a:t> </a:t>
            </a:r>
            <a:r>
              <a:rPr lang="cs-CZ" dirty="0" err="1"/>
              <a:t>generally</a:t>
            </a:r>
            <a:r>
              <a:rPr lang="cs-CZ" dirty="0"/>
              <a:t> </a:t>
            </a:r>
            <a:r>
              <a:rPr lang="cs-CZ" dirty="0" err="1"/>
              <a:t>welcomed</a:t>
            </a:r>
            <a:r>
              <a:rPr lang="cs-CZ" dirty="0"/>
              <a:t> by </a:t>
            </a:r>
            <a:r>
              <a:rPr lang="cs-CZ" dirty="0" err="1"/>
              <a:t>destination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</a:p>
          <a:p>
            <a:r>
              <a:rPr lang="cs-CZ" dirty="0" err="1"/>
              <a:t>Still</a:t>
            </a:r>
            <a:r>
              <a:rPr lang="cs-CZ" dirty="0"/>
              <a:t> face</a:t>
            </a:r>
            <a:r>
              <a:rPr lang="en-US" dirty="0"/>
              <a:t> deficits in terms of rights and hurdles in their transition to a long-term status</a:t>
            </a:r>
            <a:r>
              <a:rPr lang="cs-CZ" dirty="0"/>
              <a:t> (</a:t>
            </a:r>
            <a:r>
              <a:rPr lang="cs-CZ" dirty="0" err="1"/>
              <a:t>Triandafyllidou</a:t>
            </a:r>
            <a:r>
              <a:rPr lang="cs-CZ" dirty="0"/>
              <a:t>, 2022)</a:t>
            </a:r>
          </a:p>
          <a:p>
            <a:r>
              <a:rPr lang="cs-CZ" dirty="0">
                <a:ea typeface="Times New Roman" panose="02020603050405020304" pitchFamily="18" charset="0"/>
              </a:rPr>
              <a:t>L</a:t>
            </a:r>
            <a:r>
              <a:rPr lang="en-GB" dirty="0">
                <a:effectLst/>
                <a:ea typeface="Times New Roman" panose="02020603050405020304" pitchFamily="18" charset="0"/>
              </a:rPr>
              <a:t>ess attention to the local experiences of skilled migrants (Van </a:t>
            </a:r>
            <a:r>
              <a:rPr lang="en-GB" dirty="0" err="1">
                <a:effectLst/>
                <a:ea typeface="Times New Roman" panose="02020603050405020304" pitchFamily="18" charset="0"/>
              </a:rPr>
              <a:t>Riemsdijk</a:t>
            </a:r>
            <a:r>
              <a:rPr lang="en-GB" dirty="0">
                <a:effectLst/>
                <a:ea typeface="Times New Roman" panose="02020603050405020304" pitchFamily="18" charset="0"/>
              </a:rPr>
              <a:t>, 2014)</a:t>
            </a:r>
            <a:endParaRPr lang="cs-CZ" dirty="0">
              <a:ea typeface="Times New Roman" panose="02020603050405020304" pitchFamily="18" charset="0"/>
            </a:endParaRPr>
          </a:p>
          <a:p>
            <a:r>
              <a:rPr lang="cs-CZ" dirty="0" err="1"/>
              <a:t>Research</a:t>
            </a:r>
            <a:r>
              <a:rPr lang="cs-CZ" dirty="0"/>
              <a:t> on </a:t>
            </a:r>
            <a:r>
              <a:rPr lang="cs-CZ" dirty="0" err="1"/>
              <a:t>skilled</a:t>
            </a:r>
            <a:r>
              <a:rPr lang="cs-CZ" dirty="0"/>
              <a:t> </a:t>
            </a:r>
            <a:r>
              <a:rPr lang="cs-CZ" dirty="0" err="1"/>
              <a:t>women</a:t>
            </a:r>
            <a:r>
              <a:rPr lang="cs-CZ" dirty="0"/>
              <a:t> in STEM </a:t>
            </a:r>
            <a:r>
              <a:rPr lang="cs-CZ" dirty="0" err="1"/>
              <a:t>professions</a:t>
            </a:r>
            <a:r>
              <a:rPr lang="cs-CZ" dirty="0"/>
              <a:t> in Germany (</a:t>
            </a:r>
            <a:r>
              <a:rPr lang="cs-CZ" dirty="0" err="1"/>
              <a:t>Grigoleit</a:t>
            </a:r>
            <a:r>
              <a:rPr lang="cs-CZ" dirty="0"/>
              <a:t>-Richter, 2017) </a:t>
            </a:r>
          </a:p>
          <a:p>
            <a:pPr lvl="1"/>
            <a:r>
              <a:rPr lang="en-US" dirty="0"/>
              <a:t>though privileged compared with other immigrant</a:t>
            </a:r>
            <a:r>
              <a:rPr lang="cs-CZ" dirty="0"/>
              <a:t> </a:t>
            </a:r>
            <a:r>
              <a:rPr lang="en-US" dirty="0"/>
              <a:t>women, face barriers in the highly gender-segregated German technology industry</a:t>
            </a:r>
            <a:endParaRPr lang="cs-CZ" dirty="0"/>
          </a:p>
          <a:p>
            <a:r>
              <a:rPr lang="cs-CZ" dirty="0"/>
              <a:t>M</a:t>
            </a:r>
            <a:r>
              <a:rPr lang="en-US" dirty="0" err="1"/>
              <a:t>igration</a:t>
            </a:r>
            <a:r>
              <a:rPr lang="en-US" dirty="0"/>
              <a:t> and settling-in processes of highly skilled</a:t>
            </a:r>
            <a:r>
              <a:rPr lang="cs-CZ" dirty="0"/>
              <a:t> p</a:t>
            </a:r>
            <a:r>
              <a:rPr lang="en-US" dirty="0" err="1"/>
              <a:t>rofessionals</a:t>
            </a:r>
            <a:r>
              <a:rPr lang="en-US" dirty="0"/>
              <a:t> and their families</a:t>
            </a:r>
            <a:r>
              <a:rPr lang="cs-CZ" dirty="0"/>
              <a:t> in Germany and </a:t>
            </a:r>
            <a:r>
              <a:rPr lang="cs-CZ" dirty="0" err="1"/>
              <a:t>the</a:t>
            </a:r>
            <a:r>
              <a:rPr lang="cs-CZ" dirty="0"/>
              <a:t> UK (</a:t>
            </a:r>
            <a:r>
              <a:rPr lang="en-US" dirty="0" err="1"/>
              <a:t>Föbker</a:t>
            </a:r>
            <a:r>
              <a:rPr lang="cs-CZ" dirty="0"/>
              <a:t> and</a:t>
            </a:r>
            <a:r>
              <a:rPr lang="en-US" dirty="0"/>
              <a:t> Imani, 2017)</a:t>
            </a:r>
          </a:p>
          <a:p>
            <a:pPr lvl="1"/>
            <a:r>
              <a:rPr lang="en-US" dirty="0"/>
              <a:t>the role of language, the establishment of new</a:t>
            </a:r>
            <a:r>
              <a:rPr lang="cs-CZ" dirty="0"/>
              <a:t> </a:t>
            </a:r>
            <a:r>
              <a:rPr lang="en-US" dirty="0"/>
              <a:t>social networks and </a:t>
            </a:r>
            <a:r>
              <a:rPr lang="en-US" dirty="0" err="1"/>
              <a:t>labour</a:t>
            </a:r>
            <a:r>
              <a:rPr lang="en-US" dirty="0"/>
              <a:t> market participation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90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82917-CF74-1A0D-D496-75B833952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90E11-266D-6D0B-AC0B-3604299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OECD talent attractiveness </a:t>
            </a:r>
            <a:endParaRPr lang="cs-CZ" dirty="0"/>
          </a:p>
        </p:txBody>
      </p:sp>
      <p:pic>
        <p:nvPicPr>
          <p:cNvPr id="5" name="Zástupný obsah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DFF0BAAF-746C-9D2A-C8AF-7FC692A8D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95" y="2460625"/>
            <a:ext cx="6634335" cy="3898900"/>
          </a:xfrm>
        </p:spPr>
      </p:pic>
    </p:spTree>
    <p:extLst>
      <p:ext uri="{BB962C8B-B14F-4D97-AF65-F5344CB8AC3E}">
        <p14:creationId xmlns:p14="http://schemas.microsoft.com/office/powerpoint/2010/main" val="9045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656E9-55B0-4299-A605-CA588653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C4BE569-AF9B-4610-957A-99F1366FF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" y="436880"/>
            <a:ext cx="8974445" cy="5526405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9960F51-50CD-4614-A79D-57B86B405118}"/>
              </a:ext>
            </a:extLst>
          </p:cNvPr>
          <p:cNvSpPr txBox="1"/>
          <p:nvPr/>
        </p:nvSpPr>
        <p:spPr>
          <a:xfrm>
            <a:off x="416560" y="6009541"/>
            <a:ext cx="849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Tuccio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M. (2019), "Measuring and assessing talent attractiveness in OECD countries", OECD Social, Employment and Migration Working Papers, No. 229, OECD Publishing, Paris, https://doi.org/10.1787/b4e677ca-en.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1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AC355-4ECA-43E2-8305-8400F9753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8241FF7-45C8-4F17-8287-BE1E5A92B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943"/>
            <a:ext cx="8999538" cy="5467902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0B2EE1-88FE-42AE-A10A-2181115EAC4D}"/>
              </a:ext>
            </a:extLst>
          </p:cNvPr>
          <p:cNvSpPr txBox="1"/>
          <p:nvPr/>
        </p:nvSpPr>
        <p:spPr>
          <a:xfrm>
            <a:off x="416560" y="6009541"/>
            <a:ext cx="849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Tuccio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M. (2019), "Measuring and assessing talent attractiveness in OECD countries", OECD Social, Employment and Migration Working Papers, No. 229, OECD Publishing, Paris, https://doi.org/10.1787/b4e677ca-en.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3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348BD-3000-AFCB-2FF9-383FFF44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30ABA2-67C3-58D2-DD70-D7513FDF5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i="1" dirty="0"/>
              <a:t>“Migration can be a powerful force for prosperity and development. When it is managed properly, it provides benefits for all people — in origin and destination societies.”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GB" dirty="0"/>
              <a:t>(</a:t>
            </a:r>
            <a:r>
              <a:rPr lang="en-US" b="1" dirty="0"/>
              <a:t>World </a:t>
            </a:r>
            <a:r>
              <a:rPr lang="en-US" b="1"/>
              <a:t>Development Report, </a:t>
            </a:r>
            <a:r>
              <a:rPr lang="en-US" b="1" dirty="0"/>
              <a:t>World Bank, 2023</a:t>
            </a:r>
            <a:r>
              <a:rPr lang="en-GB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4260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UP_prezentace_en_4x3(2)</Template>
  <TotalTime>676</TotalTime>
  <Words>2660</Words>
  <Application>Microsoft Office PowerPoint</Application>
  <PresentationFormat>Vlastní</PresentationFormat>
  <Paragraphs>223</Paragraphs>
  <Slides>45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Motiv Office</vt:lpstr>
      <vt:lpstr>Highly skilled migration</vt:lpstr>
      <vt:lpstr>Who are highly skilled migrants?</vt:lpstr>
      <vt:lpstr>Highly skilled migration</vt:lpstr>
      <vt:lpstr>Definitions</vt:lpstr>
      <vt:lpstr>Highly skilled migration</vt:lpstr>
      <vt:lpstr>OECD talent attractiveness </vt:lpstr>
      <vt:lpstr>Prezentace aplikace PowerPoint</vt:lpstr>
      <vt:lpstr>Prezentace aplikace PowerPoint</vt:lpstr>
      <vt:lpstr>Prezentace aplikace PowerPoint</vt:lpstr>
      <vt:lpstr>Impact of skilled migration in the countries of destination</vt:lpstr>
      <vt:lpstr>Mette Foged and Giovanni Peri (2013) Study on Immigration to Denmark</vt:lpstr>
      <vt:lpstr>Christian Dustmann and Tommaso Frattini (2014) The Fiscal Effects of Immigration to the UK</vt:lpstr>
      <vt:lpstr>OECD study (2014)  </vt:lpstr>
      <vt:lpstr>Mayda et al. (2022) The fiscal impact of immigration in the United States: Evidence at the local level</vt:lpstr>
      <vt:lpstr>Patricia Cortés (2023) Immigration, household production, and native women's labor market outcomes</vt:lpstr>
      <vt:lpstr>Highly skilled migrants and integration</vt:lpstr>
      <vt:lpstr>Integration paradox</vt:lpstr>
      <vt:lpstr>Low skilled migration</vt:lpstr>
      <vt:lpstr>Unskilled migration?</vt:lpstr>
      <vt:lpstr>Deskilling (brain waste)</vt:lpstr>
      <vt:lpstr>Impact of skilled migration in the countries of origin</vt:lpstr>
      <vt:lpstr>Brain drain</vt:lpstr>
      <vt:lpstr>Skilled migration according to income level</vt:lpstr>
      <vt:lpstr>Prezentace aplikace PowerPoint</vt:lpstr>
      <vt:lpstr>Reverse brain drain</vt:lpstr>
      <vt:lpstr>China and brain drain</vt:lpstr>
      <vt:lpstr>Morocco and USA - examples</vt:lpstr>
      <vt:lpstr>USA</vt:lpstr>
      <vt:lpstr>Immigrant enterpreneurship</vt:lpstr>
      <vt:lpstr>USA – selected companies founded by foreigners</vt:lpstr>
      <vt:lpstr>USA visa types</vt:lpstr>
      <vt:lpstr>Canada and Australia</vt:lpstr>
      <vt:lpstr>The Blue Card Directive</vt:lpstr>
      <vt:lpstr>Prezentace aplikace PowerPoint</vt:lpstr>
      <vt:lpstr>Blue Card</vt:lpstr>
      <vt:lpstr>Prezentace aplikace PowerPoint</vt:lpstr>
      <vt:lpstr>EU talent partnerships</vt:lpstr>
      <vt:lpstr>Czech Republic</vt:lpstr>
      <vt:lpstr>Prezentace aplikace PowerPoint</vt:lpstr>
      <vt:lpstr>Return migration</vt:lpstr>
      <vt:lpstr>Cassarino (2004)</vt:lpstr>
      <vt:lpstr>What can be the benefits of return migration?</vt:lpstr>
      <vt:lpstr>Returnee entrepreneurship</vt:lpstr>
      <vt:lpstr>TOKTEN Programme</vt:lpstr>
      <vt:lpstr>Returnee entrepreneurship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recenzent</dc:creator>
  <cp:lastModifiedBy>recenzent</cp:lastModifiedBy>
  <cp:revision>21</cp:revision>
  <dcterms:created xsi:type="dcterms:W3CDTF">2024-02-14T16:37:17Z</dcterms:created>
  <dcterms:modified xsi:type="dcterms:W3CDTF">2024-03-05T07:47:26Z</dcterms:modified>
</cp:coreProperties>
</file>