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65" r:id="rId2"/>
    <p:sldId id="391" r:id="rId3"/>
    <p:sldId id="381" r:id="rId4"/>
    <p:sldId id="363" r:id="rId5"/>
    <p:sldId id="399" r:id="rId6"/>
    <p:sldId id="382" r:id="rId7"/>
    <p:sldId id="387" r:id="rId8"/>
    <p:sldId id="392" r:id="rId9"/>
    <p:sldId id="393" r:id="rId10"/>
    <p:sldId id="364" r:id="rId11"/>
    <p:sldId id="386" r:id="rId12"/>
    <p:sldId id="306" r:id="rId13"/>
    <p:sldId id="394" r:id="rId14"/>
    <p:sldId id="465" r:id="rId15"/>
    <p:sldId id="466" r:id="rId16"/>
    <p:sldId id="374" r:id="rId17"/>
    <p:sldId id="375" r:id="rId18"/>
    <p:sldId id="467" r:id="rId19"/>
    <p:sldId id="377" r:id="rId20"/>
    <p:sldId id="266" r:id="rId21"/>
    <p:sldId id="262" r:id="rId22"/>
    <p:sldId id="267" r:id="rId23"/>
    <p:sldId id="384" r:id="rId24"/>
    <p:sldId id="376" r:id="rId25"/>
    <p:sldId id="277" r:id="rId26"/>
    <p:sldId id="289" r:id="rId27"/>
    <p:sldId id="290" r:id="rId28"/>
    <p:sldId id="268" r:id="rId29"/>
    <p:sldId id="468" r:id="rId30"/>
    <p:sldId id="469" r:id="rId31"/>
    <p:sldId id="470" r:id="rId32"/>
    <p:sldId id="269" r:id="rId33"/>
    <p:sldId id="270" r:id="rId34"/>
    <p:sldId id="271" r:id="rId35"/>
    <p:sldId id="383" r:id="rId36"/>
    <p:sldId id="380" r:id="rId37"/>
    <p:sldId id="385" r:id="rId38"/>
  </p:sldIdLst>
  <p:sldSz cx="12192000" cy="6858000"/>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AC684B-51D5-4B11-9E89-DCC744D3BE57}" v="2" dt="2024-03-26T08:27:47.6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98" autoAdjust="0"/>
    <p:restoredTop sz="94025" autoAdjust="0"/>
  </p:normalViewPr>
  <p:slideViewPr>
    <p:cSldViewPr snapToGrid="0">
      <p:cViewPr varScale="1">
        <p:scale>
          <a:sx n="110" d="100"/>
          <a:sy n="110" d="100"/>
        </p:scale>
        <p:origin x="86" y="23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Guzi" userId="9c94691f-eac0-47a5-9145-7861125b65f7" providerId="ADAL" clId="{6EAC684B-51D5-4B11-9E89-DCC744D3BE57}"/>
    <pc:docChg chg="undo custSel addSld delSld modSld sldOrd">
      <pc:chgData name="Martin Guzi" userId="9c94691f-eac0-47a5-9145-7861125b65f7" providerId="ADAL" clId="{6EAC684B-51D5-4B11-9E89-DCC744D3BE57}" dt="2024-03-26T08:56:49.284" v="170" actId="22"/>
      <pc:docMkLst>
        <pc:docMk/>
      </pc:docMkLst>
      <pc:sldChg chg="modSp mod">
        <pc:chgData name="Martin Guzi" userId="9c94691f-eac0-47a5-9145-7861125b65f7" providerId="ADAL" clId="{6EAC684B-51D5-4B11-9E89-DCC744D3BE57}" dt="2024-03-26T08:27:43.974" v="24" actId="27636"/>
        <pc:sldMkLst>
          <pc:docMk/>
          <pc:sldMk cId="2176341340" sldId="271"/>
        </pc:sldMkLst>
        <pc:spChg chg="mod">
          <ac:chgData name="Martin Guzi" userId="9c94691f-eac0-47a5-9145-7861125b65f7" providerId="ADAL" clId="{6EAC684B-51D5-4B11-9E89-DCC744D3BE57}" dt="2024-03-26T08:27:43.974" v="24" actId="27636"/>
          <ac:spMkLst>
            <pc:docMk/>
            <pc:sldMk cId="2176341340" sldId="271"/>
            <ac:spMk id="3" creationId="{4BF818A6-A534-43CD-9A61-E5DDA4B053CD}"/>
          </ac:spMkLst>
        </pc:spChg>
      </pc:sldChg>
      <pc:sldChg chg="del">
        <pc:chgData name="Martin Guzi" userId="9c94691f-eac0-47a5-9145-7861125b65f7" providerId="ADAL" clId="{6EAC684B-51D5-4B11-9E89-DCC744D3BE57}" dt="2024-03-26T08:32:16.955" v="34" actId="47"/>
        <pc:sldMkLst>
          <pc:docMk/>
          <pc:sldMk cId="723588774" sldId="295"/>
        </pc:sldMkLst>
      </pc:sldChg>
      <pc:sldChg chg="modSp mod">
        <pc:chgData name="Martin Guzi" userId="9c94691f-eac0-47a5-9145-7861125b65f7" providerId="ADAL" clId="{6EAC684B-51D5-4B11-9E89-DCC744D3BE57}" dt="2024-03-26T08:30:08.109" v="29" actId="1076"/>
        <pc:sldMkLst>
          <pc:docMk/>
          <pc:sldMk cId="1203443811" sldId="364"/>
        </pc:sldMkLst>
        <pc:picChg chg="mod">
          <ac:chgData name="Martin Guzi" userId="9c94691f-eac0-47a5-9145-7861125b65f7" providerId="ADAL" clId="{6EAC684B-51D5-4B11-9E89-DCC744D3BE57}" dt="2024-03-26T08:30:08.109" v="29" actId="1076"/>
          <ac:picMkLst>
            <pc:docMk/>
            <pc:sldMk cId="1203443811" sldId="364"/>
            <ac:picMk id="3" creationId="{AB0C9EB6-DA28-41F9-B755-1BC6A14DB4BD}"/>
          </ac:picMkLst>
        </pc:picChg>
      </pc:sldChg>
      <pc:sldChg chg="modSp mod">
        <pc:chgData name="Martin Guzi" userId="9c94691f-eac0-47a5-9145-7861125b65f7" providerId="ADAL" clId="{6EAC684B-51D5-4B11-9E89-DCC744D3BE57}" dt="2024-03-26T08:32:51.479" v="46" actId="20577"/>
        <pc:sldMkLst>
          <pc:docMk/>
          <pc:sldMk cId="2031363934" sldId="377"/>
        </pc:sldMkLst>
        <pc:spChg chg="mod">
          <ac:chgData name="Martin Guzi" userId="9c94691f-eac0-47a5-9145-7861125b65f7" providerId="ADAL" clId="{6EAC684B-51D5-4B11-9E89-DCC744D3BE57}" dt="2024-03-26T08:32:51.479" v="46" actId="20577"/>
          <ac:spMkLst>
            <pc:docMk/>
            <pc:sldMk cId="2031363934" sldId="377"/>
            <ac:spMk id="2" creationId="{BB22B6F1-D41D-460E-9687-5726D32E5780}"/>
          </ac:spMkLst>
        </pc:spChg>
      </pc:sldChg>
      <pc:sldChg chg="add">
        <pc:chgData name="Martin Guzi" userId="9c94691f-eac0-47a5-9145-7861125b65f7" providerId="ADAL" clId="{6EAC684B-51D5-4B11-9E89-DCC744D3BE57}" dt="2024-03-26T08:27:43.765" v="23"/>
        <pc:sldMkLst>
          <pc:docMk/>
          <pc:sldMk cId="3181377532" sldId="386"/>
        </pc:sldMkLst>
      </pc:sldChg>
      <pc:sldChg chg="modSp del mod">
        <pc:chgData name="Martin Guzi" userId="9c94691f-eac0-47a5-9145-7861125b65f7" providerId="ADAL" clId="{6EAC684B-51D5-4B11-9E89-DCC744D3BE57}" dt="2024-03-26T08:27:35.072" v="22" actId="2696"/>
        <pc:sldMkLst>
          <pc:docMk/>
          <pc:sldMk cId="4254903639" sldId="386"/>
        </pc:sldMkLst>
        <pc:spChg chg="mod">
          <ac:chgData name="Martin Guzi" userId="9c94691f-eac0-47a5-9145-7861125b65f7" providerId="ADAL" clId="{6EAC684B-51D5-4B11-9E89-DCC744D3BE57}" dt="2024-03-26T08:23:25.561" v="21" actId="6549"/>
          <ac:spMkLst>
            <pc:docMk/>
            <pc:sldMk cId="4254903639" sldId="386"/>
            <ac:spMk id="3" creationId="{C6F85263-D142-4FA6-A73D-434118192609}"/>
          </ac:spMkLst>
        </pc:spChg>
      </pc:sldChg>
      <pc:sldChg chg="del">
        <pc:chgData name="Martin Guzi" userId="9c94691f-eac0-47a5-9145-7861125b65f7" providerId="ADAL" clId="{6EAC684B-51D5-4B11-9E89-DCC744D3BE57}" dt="2024-03-26T08:27:45.354" v="25" actId="2696"/>
        <pc:sldMkLst>
          <pc:docMk/>
          <pc:sldMk cId="1064817778" sldId="391"/>
        </pc:sldMkLst>
      </pc:sldChg>
      <pc:sldChg chg="add">
        <pc:chgData name="Martin Guzi" userId="9c94691f-eac0-47a5-9145-7861125b65f7" providerId="ADAL" clId="{6EAC684B-51D5-4B11-9E89-DCC744D3BE57}" dt="2024-03-26T08:27:47.621" v="26"/>
        <pc:sldMkLst>
          <pc:docMk/>
          <pc:sldMk cId="2310398340" sldId="391"/>
        </pc:sldMkLst>
      </pc:sldChg>
      <pc:sldChg chg="ord">
        <pc:chgData name="Martin Guzi" userId="9c94691f-eac0-47a5-9145-7861125b65f7" providerId="ADAL" clId="{6EAC684B-51D5-4B11-9E89-DCC744D3BE57}" dt="2024-03-26T08:30:29.751" v="31"/>
        <pc:sldMkLst>
          <pc:docMk/>
          <pc:sldMk cId="350309210" sldId="392"/>
        </pc:sldMkLst>
      </pc:sldChg>
      <pc:sldChg chg="ord">
        <pc:chgData name="Martin Guzi" userId="9c94691f-eac0-47a5-9145-7861125b65f7" providerId="ADAL" clId="{6EAC684B-51D5-4B11-9E89-DCC744D3BE57}" dt="2024-03-26T08:30:51.288" v="33"/>
        <pc:sldMkLst>
          <pc:docMk/>
          <pc:sldMk cId="127514861" sldId="393"/>
        </pc:sldMkLst>
      </pc:sldChg>
      <pc:sldChg chg="del">
        <pc:chgData name="Martin Guzi" userId="9c94691f-eac0-47a5-9145-7861125b65f7" providerId="ADAL" clId="{6EAC684B-51D5-4B11-9E89-DCC744D3BE57}" dt="2024-03-26T08:29:40.233" v="27" actId="47"/>
        <pc:sldMkLst>
          <pc:docMk/>
          <pc:sldMk cId="2320951789" sldId="464"/>
        </pc:sldMkLst>
      </pc:sldChg>
      <pc:sldChg chg="addSp modSp mod">
        <pc:chgData name="Martin Guzi" userId="9c94691f-eac0-47a5-9145-7861125b65f7" providerId="ADAL" clId="{6EAC684B-51D5-4B11-9E89-DCC744D3BE57}" dt="2024-03-26T08:39:49.963" v="159" actId="20577"/>
        <pc:sldMkLst>
          <pc:docMk/>
          <pc:sldMk cId="3969364878" sldId="467"/>
        </pc:sldMkLst>
        <pc:spChg chg="mod">
          <ac:chgData name="Martin Guzi" userId="9c94691f-eac0-47a5-9145-7861125b65f7" providerId="ADAL" clId="{6EAC684B-51D5-4B11-9E89-DCC744D3BE57}" dt="2024-03-26T08:39:18.461" v="140" actId="6549"/>
          <ac:spMkLst>
            <pc:docMk/>
            <pc:sldMk cId="3969364878" sldId="467"/>
            <ac:spMk id="2" creationId="{709CD109-36BE-40C1-88FD-03036EA41691}"/>
          </ac:spMkLst>
        </pc:spChg>
        <pc:spChg chg="mod">
          <ac:chgData name="Martin Guzi" userId="9c94691f-eac0-47a5-9145-7861125b65f7" providerId="ADAL" clId="{6EAC684B-51D5-4B11-9E89-DCC744D3BE57}" dt="2024-03-26T08:39:49.963" v="159" actId="20577"/>
          <ac:spMkLst>
            <pc:docMk/>
            <pc:sldMk cId="3969364878" sldId="467"/>
            <ac:spMk id="3" creationId="{170E9732-1B8C-427E-9979-9468ACA87B34}"/>
          </ac:spMkLst>
        </pc:spChg>
        <pc:spChg chg="add mod">
          <ac:chgData name="Martin Guzi" userId="9c94691f-eac0-47a5-9145-7861125b65f7" providerId="ADAL" clId="{6EAC684B-51D5-4B11-9E89-DCC744D3BE57}" dt="2024-03-26T08:36:47.504" v="63" actId="1076"/>
          <ac:spMkLst>
            <pc:docMk/>
            <pc:sldMk cId="3969364878" sldId="467"/>
            <ac:spMk id="6" creationId="{AB42EB25-BED4-1616-6174-A0FECC733B80}"/>
          </ac:spMkLst>
        </pc:spChg>
        <pc:picChg chg="mod">
          <ac:chgData name="Martin Guzi" userId="9c94691f-eac0-47a5-9145-7861125b65f7" providerId="ADAL" clId="{6EAC684B-51D5-4B11-9E89-DCC744D3BE57}" dt="2024-03-26T08:36:51.593" v="64" actId="1076"/>
          <ac:picMkLst>
            <pc:docMk/>
            <pc:sldMk cId="3969364878" sldId="467"/>
            <ac:picMk id="4" creationId="{BEBD29C6-C2CA-4802-B970-A38972610131}"/>
          </ac:picMkLst>
        </pc:picChg>
      </pc:sldChg>
      <pc:sldChg chg="addSp modSp new mod">
        <pc:chgData name="Martin Guzi" userId="9c94691f-eac0-47a5-9145-7861125b65f7" providerId="ADAL" clId="{6EAC684B-51D5-4B11-9E89-DCC744D3BE57}" dt="2024-03-26T08:51:14.958" v="163" actId="1076"/>
        <pc:sldMkLst>
          <pc:docMk/>
          <pc:sldMk cId="1739400165" sldId="468"/>
        </pc:sldMkLst>
        <pc:picChg chg="add mod">
          <ac:chgData name="Martin Guzi" userId="9c94691f-eac0-47a5-9145-7861125b65f7" providerId="ADAL" clId="{6EAC684B-51D5-4B11-9E89-DCC744D3BE57}" dt="2024-03-26T08:51:14.958" v="163" actId="1076"/>
          <ac:picMkLst>
            <pc:docMk/>
            <pc:sldMk cId="1739400165" sldId="468"/>
            <ac:picMk id="5" creationId="{FB87E511-CBAE-6571-0490-79E9A4465F3A}"/>
          </ac:picMkLst>
        </pc:picChg>
      </pc:sldChg>
      <pc:sldChg chg="addSp modSp new mod">
        <pc:chgData name="Martin Guzi" userId="9c94691f-eac0-47a5-9145-7861125b65f7" providerId="ADAL" clId="{6EAC684B-51D5-4B11-9E89-DCC744D3BE57}" dt="2024-03-26T08:51:30.842" v="166" actId="14100"/>
        <pc:sldMkLst>
          <pc:docMk/>
          <pc:sldMk cId="2550148189" sldId="469"/>
        </pc:sldMkLst>
        <pc:picChg chg="add mod">
          <ac:chgData name="Martin Guzi" userId="9c94691f-eac0-47a5-9145-7861125b65f7" providerId="ADAL" clId="{6EAC684B-51D5-4B11-9E89-DCC744D3BE57}" dt="2024-03-26T08:51:30.842" v="166" actId="14100"/>
          <ac:picMkLst>
            <pc:docMk/>
            <pc:sldMk cId="2550148189" sldId="469"/>
            <ac:picMk id="5" creationId="{5CA13080-05EF-5A97-17B6-66CBE42D523F}"/>
          </ac:picMkLst>
        </pc:picChg>
      </pc:sldChg>
      <pc:sldChg chg="addSp delSp new mod">
        <pc:chgData name="Martin Guzi" userId="9c94691f-eac0-47a5-9145-7861125b65f7" providerId="ADAL" clId="{6EAC684B-51D5-4B11-9E89-DCC744D3BE57}" dt="2024-03-26T08:56:49.284" v="170" actId="22"/>
        <pc:sldMkLst>
          <pc:docMk/>
          <pc:sldMk cId="1732173958" sldId="470"/>
        </pc:sldMkLst>
        <pc:spChg chg="add del">
          <ac:chgData name="Martin Guzi" userId="9c94691f-eac0-47a5-9145-7861125b65f7" providerId="ADAL" clId="{6EAC684B-51D5-4B11-9E89-DCC744D3BE57}" dt="2024-03-26T08:56:25.354" v="169" actId="22"/>
          <ac:spMkLst>
            <pc:docMk/>
            <pc:sldMk cId="1732173958" sldId="470"/>
            <ac:spMk id="5" creationId="{6CEEBB0D-9FCF-BBE3-C904-96952B774CAA}"/>
          </ac:spMkLst>
        </pc:spChg>
        <pc:picChg chg="add">
          <ac:chgData name="Martin Guzi" userId="9c94691f-eac0-47a5-9145-7861125b65f7" providerId="ADAL" clId="{6EAC684B-51D5-4B11-9E89-DCC744D3BE57}" dt="2024-03-26T08:56:49.284" v="170" actId="22"/>
          <ac:picMkLst>
            <pc:docMk/>
            <pc:sldMk cId="1732173958" sldId="470"/>
            <ac:picMk id="7" creationId="{101CB927-2D4D-FACB-9242-729F050C5B6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hlavičk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Zástupný objekt pre dá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490EB1-0BB4-4A77-BC7B-9416FDEE8EAF}" type="datetimeFigureOut">
              <a:rPr lang="sk-SK" smtClean="0"/>
              <a:t>26. 3. 2024</a:t>
            </a:fld>
            <a:endParaRPr lang="sk-SK"/>
          </a:p>
        </p:txBody>
      </p:sp>
      <p:sp>
        <p:nvSpPr>
          <p:cNvPr id="4" name="Zástupný objekt pre obrázok snímky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objekt pre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6" name="Zástupný objekt pre pät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Zástupný objekt pre číslo snímk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D15088-1368-49E9-B7A2-27E9AD1B57A7}" type="slidenum">
              <a:rPr lang="sk-SK" smtClean="0"/>
              <a:t>‹#›</a:t>
            </a:fld>
            <a:endParaRPr lang="sk-SK"/>
          </a:p>
        </p:txBody>
      </p:sp>
    </p:spTree>
    <p:extLst>
      <p:ext uri="{BB962C8B-B14F-4D97-AF65-F5344CB8AC3E}">
        <p14:creationId xmlns:p14="http://schemas.microsoft.com/office/powerpoint/2010/main" val="734509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56026B-1D13-4221-8022-750BD9F97F98}" type="slidenum">
              <a:rPr lang="en-US" smtClean="0"/>
              <a:t>1</a:t>
            </a:fld>
            <a:endParaRPr lang="en-US"/>
          </a:p>
        </p:txBody>
      </p:sp>
    </p:spTree>
    <p:extLst>
      <p:ext uri="{BB962C8B-B14F-4D97-AF65-F5344CB8AC3E}">
        <p14:creationId xmlns:p14="http://schemas.microsoft.com/office/powerpoint/2010/main" val="1732525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Eurostat</a:t>
            </a:r>
            <a:endParaRPr lang="sk-SK" dirty="0"/>
          </a:p>
        </p:txBody>
      </p:sp>
      <p:sp>
        <p:nvSpPr>
          <p:cNvPr id="4" name="Slide Number Placeholder 3"/>
          <p:cNvSpPr>
            <a:spLocks noGrp="1"/>
          </p:cNvSpPr>
          <p:nvPr>
            <p:ph type="sldNum" sz="quarter" idx="10"/>
          </p:nvPr>
        </p:nvSpPr>
        <p:spPr/>
        <p:txBody>
          <a:bodyPr/>
          <a:lstStyle/>
          <a:p>
            <a:fld id="{7EE0BB66-66DB-48D2-80AF-3F287C8EB7CE}" type="slidenum">
              <a:rPr lang="sk-SK" smtClean="0"/>
              <a:t>2</a:t>
            </a:fld>
            <a:endParaRPr lang="sk-SK"/>
          </a:p>
        </p:txBody>
      </p:sp>
    </p:spTree>
    <p:extLst>
      <p:ext uri="{BB962C8B-B14F-4D97-AF65-F5344CB8AC3E}">
        <p14:creationId xmlns:p14="http://schemas.microsoft.com/office/powerpoint/2010/main" val="2943539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en-US" dirty="0"/>
              <a:t>Countries and fields of education covered in the Survey of Adult Skills</a:t>
            </a:r>
          </a:p>
          <a:p>
            <a:r>
              <a:rPr lang="en-US" dirty="0"/>
              <a:t>The data source for this publication is the Survey of Adult Skills. This survey was not specifically designed to </a:t>
            </a:r>
            <a:r>
              <a:rPr lang="en-US" dirty="0" err="1"/>
              <a:t>analyse</a:t>
            </a:r>
            <a:r>
              <a:rPr lang="en-US" dirty="0"/>
              <a:t> the tertiary-</a:t>
            </a:r>
          </a:p>
          <a:p>
            <a:r>
              <a:rPr lang="en-US" dirty="0"/>
              <a:t>educated population, so the sample size for specific fields of education can be small and should therefore be interpreted with </a:t>
            </a:r>
          </a:p>
          <a:p>
            <a:r>
              <a:rPr lang="en-US" dirty="0"/>
              <a:t>caution.</a:t>
            </a:r>
          </a:p>
          <a:p>
            <a:r>
              <a:rPr lang="en-US" dirty="0"/>
              <a:t>The national and subnational entities included in this analysis are Australia, Austria, Canada, the Czech Republic, Denmark, </a:t>
            </a:r>
          </a:p>
          <a:p>
            <a:r>
              <a:rPr lang="en-US" dirty="0"/>
              <a:t>Estonia, England (United Kingdom), Finland, Flanders (Belgium), France, Germany, Ireland, Italy, Japan, Korea, the Netherlands, </a:t>
            </a:r>
          </a:p>
          <a:p>
            <a:r>
              <a:rPr lang="en-US" dirty="0"/>
              <a:t>Northern Ireland (United Kingdom), Norway, Poland, the Russian Federation, the Slovak Republic, Spain, Sweden, </a:t>
            </a:r>
          </a:p>
          <a:p>
            <a:r>
              <a:rPr lang="en-US" dirty="0"/>
              <a:t>the United States, for 2012, and Chile, Greece, Israel, Lithuania, New Zealand, Singapore, Slovenia and Turkey, for 2015.</a:t>
            </a:r>
            <a:endParaRPr lang="sk-SK" dirty="0"/>
          </a:p>
        </p:txBody>
      </p:sp>
      <p:sp>
        <p:nvSpPr>
          <p:cNvPr id="4" name="Zástupný objekt pre číslo snímky 3"/>
          <p:cNvSpPr>
            <a:spLocks noGrp="1"/>
          </p:cNvSpPr>
          <p:nvPr>
            <p:ph type="sldNum" sz="quarter" idx="5"/>
          </p:nvPr>
        </p:nvSpPr>
        <p:spPr/>
        <p:txBody>
          <a:bodyPr/>
          <a:lstStyle/>
          <a:p>
            <a:fld id="{87D15088-1368-49E9-B7A2-27E9AD1B57A7}" type="slidenum">
              <a:rPr lang="sk-SK" smtClean="0"/>
              <a:t>8</a:t>
            </a:fld>
            <a:endParaRPr lang="sk-SK"/>
          </a:p>
        </p:txBody>
      </p:sp>
    </p:spTree>
    <p:extLst>
      <p:ext uri="{BB962C8B-B14F-4D97-AF65-F5344CB8AC3E}">
        <p14:creationId xmlns:p14="http://schemas.microsoft.com/office/powerpoint/2010/main" val="1725485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87D15088-1368-49E9-B7A2-27E9AD1B57A7}" type="slidenum">
              <a:rPr lang="sk-SK" smtClean="0"/>
              <a:t>9</a:t>
            </a:fld>
            <a:endParaRPr lang="sk-SK"/>
          </a:p>
        </p:txBody>
      </p:sp>
    </p:spTree>
    <p:extLst>
      <p:ext uri="{BB962C8B-B14F-4D97-AF65-F5344CB8AC3E}">
        <p14:creationId xmlns:p14="http://schemas.microsoft.com/office/powerpoint/2010/main" val="1466252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87D15088-1368-49E9-B7A2-27E9AD1B57A7}" type="slidenum">
              <a:rPr lang="sk-SK" smtClean="0"/>
              <a:t>12</a:t>
            </a:fld>
            <a:endParaRPr lang="sk-SK"/>
          </a:p>
        </p:txBody>
      </p:sp>
    </p:spTree>
    <p:extLst>
      <p:ext uri="{BB962C8B-B14F-4D97-AF65-F5344CB8AC3E}">
        <p14:creationId xmlns:p14="http://schemas.microsoft.com/office/powerpoint/2010/main" val="3191283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t>
            </a:r>
            <a:r>
              <a:rPr lang="en-US" dirty="0" err="1"/>
              <a:t>compayre</a:t>
            </a:r>
            <a:r>
              <a:rPr lang="en-US" dirty="0"/>
              <a:t> (1893), year</a:t>
            </a:r>
            <a:r>
              <a:rPr lang="en-US" baseline="0" dirty="0"/>
              <a:t>s adapted from </a:t>
            </a:r>
            <a:r>
              <a:rPr lang="en-US" baseline="0" dirty="0" err="1"/>
              <a:t>Ritzen</a:t>
            </a:r>
            <a:r>
              <a:rPr lang="en-US" baseline="0" dirty="0"/>
              <a:t> 2010</a:t>
            </a:r>
            <a:endParaRPr lang="sk-SK" dirty="0"/>
          </a:p>
        </p:txBody>
      </p:sp>
      <p:sp>
        <p:nvSpPr>
          <p:cNvPr id="4" name="Slide Number Placeholder 3"/>
          <p:cNvSpPr>
            <a:spLocks noGrp="1"/>
          </p:cNvSpPr>
          <p:nvPr>
            <p:ph type="sldNum" sz="quarter" idx="10"/>
          </p:nvPr>
        </p:nvSpPr>
        <p:spPr/>
        <p:txBody>
          <a:bodyPr/>
          <a:lstStyle/>
          <a:p>
            <a:fld id="{7EE0BB66-66DB-48D2-80AF-3F287C8EB7CE}" type="slidenum">
              <a:rPr lang="sk-SK" smtClean="0"/>
              <a:t>21</a:t>
            </a:fld>
            <a:endParaRPr lang="sk-SK"/>
          </a:p>
        </p:txBody>
      </p:sp>
    </p:spTree>
    <p:extLst>
      <p:ext uri="{BB962C8B-B14F-4D97-AF65-F5344CB8AC3E}">
        <p14:creationId xmlns:p14="http://schemas.microsoft.com/office/powerpoint/2010/main" val="3589363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Going to university provides individuals with the opportunity to:</a:t>
            </a:r>
          </a:p>
          <a:p>
            <a:r>
              <a:rPr lang="en-US" dirty="0"/>
              <a:t> Gain in-depth knowledge of a particular subject and engage in learning for its own sake.</a:t>
            </a:r>
          </a:p>
          <a:p>
            <a:r>
              <a:rPr lang="en-US" dirty="0"/>
              <a:t> Develop vocational knowledge and skills which enable entry to a particular job or profession (e.g. teaching, medicine).</a:t>
            </a:r>
          </a:p>
          <a:p>
            <a:r>
              <a:rPr lang="en-US" dirty="0"/>
              <a:t> Increase lifetime earnings compared with non-graduates.</a:t>
            </a:r>
          </a:p>
          <a:p>
            <a:r>
              <a:rPr lang="en-US" dirty="0"/>
              <a:t> Make friends, meet future life partners and develop social networks.</a:t>
            </a:r>
          </a:p>
        </p:txBody>
      </p:sp>
      <p:sp>
        <p:nvSpPr>
          <p:cNvPr id="4" name="Slide Number Placeholder 3"/>
          <p:cNvSpPr>
            <a:spLocks noGrp="1"/>
          </p:cNvSpPr>
          <p:nvPr>
            <p:ph type="sldNum" sz="quarter" idx="10"/>
          </p:nvPr>
        </p:nvSpPr>
        <p:spPr/>
        <p:txBody>
          <a:bodyPr/>
          <a:lstStyle/>
          <a:p>
            <a:fld id="{7EE0BB66-66DB-48D2-80AF-3F287C8EB7CE}" type="slidenum">
              <a:rPr lang="sk-SK" smtClean="0"/>
              <a:t>24</a:t>
            </a:fld>
            <a:endParaRPr lang="sk-SK"/>
          </a:p>
        </p:txBody>
      </p:sp>
    </p:spTree>
    <p:extLst>
      <p:ext uri="{BB962C8B-B14F-4D97-AF65-F5344CB8AC3E}">
        <p14:creationId xmlns:p14="http://schemas.microsoft.com/office/powerpoint/2010/main" val="1857516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Going to university provides individuals with the opportunity to:</a:t>
            </a:r>
          </a:p>
          <a:p>
            <a:r>
              <a:rPr lang="en-US" dirty="0"/>
              <a:t> Gain in-depth knowledge of a particular subject and engage in learning for its own sake.</a:t>
            </a:r>
          </a:p>
          <a:p>
            <a:r>
              <a:rPr lang="en-US" dirty="0"/>
              <a:t> Develop vocational knowledge and skills which enable entry to a particular job or profession (e.g. teaching, medicine).</a:t>
            </a:r>
          </a:p>
          <a:p>
            <a:r>
              <a:rPr lang="en-US" dirty="0"/>
              <a:t> Increase lifetime earnings compared with non-graduates.</a:t>
            </a:r>
          </a:p>
          <a:p>
            <a:r>
              <a:rPr lang="en-US" dirty="0"/>
              <a:t> Make friends, meet future life partners and develop social networks.</a:t>
            </a:r>
          </a:p>
        </p:txBody>
      </p:sp>
      <p:sp>
        <p:nvSpPr>
          <p:cNvPr id="4" name="Slide Number Placeholder 3"/>
          <p:cNvSpPr>
            <a:spLocks noGrp="1"/>
          </p:cNvSpPr>
          <p:nvPr>
            <p:ph type="sldNum" sz="quarter" idx="10"/>
          </p:nvPr>
        </p:nvSpPr>
        <p:spPr/>
        <p:txBody>
          <a:bodyPr/>
          <a:lstStyle/>
          <a:p>
            <a:fld id="{7EE0BB66-66DB-48D2-80AF-3F287C8EB7CE}" type="slidenum">
              <a:rPr lang="sk-SK" smtClean="0"/>
              <a:t>25</a:t>
            </a:fld>
            <a:endParaRPr lang="sk-SK"/>
          </a:p>
        </p:txBody>
      </p:sp>
    </p:spTree>
    <p:extLst>
      <p:ext uri="{BB962C8B-B14F-4D97-AF65-F5344CB8AC3E}">
        <p14:creationId xmlns:p14="http://schemas.microsoft.com/office/powerpoint/2010/main" val="3012121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B70750-E80E-46FC-8645-E07E372156EF}"/>
              </a:ext>
            </a:extLst>
          </p:cNvPr>
          <p:cNvSpPr>
            <a:spLocks noGrp="1"/>
          </p:cNvSpPr>
          <p:nvPr>
            <p:ph type="ctrTitle"/>
          </p:nvPr>
        </p:nvSpPr>
        <p:spPr>
          <a:xfrm>
            <a:off x="1524000" y="1122363"/>
            <a:ext cx="9144000" cy="2387600"/>
          </a:xfrm>
        </p:spPr>
        <p:txBody>
          <a:bodyPr anchor="b"/>
          <a:lstStyle>
            <a:lvl1pPr algn="ctr">
              <a:defRPr sz="6000"/>
            </a:lvl1pPr>
          </a:lstStyle>
          <a:p>
            <a:r>
              <a:rPr lang="sk-SK"/>
              <a:t>Kliknutím upravte štýl predlohy nadpisu</a:t>
            </a:r>
          </a:p>
        </p:txBody>
      </p:sp>
      <p:sp>
        <p:nvSpPr>
          <p:cNvPr id="3" name="Podnadpis 2">
            <a:extLst>
              <a:ext uri="{FF2B5EF4-FFF2-40B4-BE49-F238E27FC236}">
                <a16:creationId xmlns:a16="http://schemas.microsoft.com/office/drawing/2014/main" id="{4417AF5B-ADB0-4850-9E4C-13B1A7F8AC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a:t>Kliknutím upravte štýl predlohy podnadpisu</a:t>
            </a:r>
          </a:p>
        </p:txBody>
      </p:sp>
      <p:sp>
        <p:nvSpPr>
          <p:cNvPr id="4" name="Zástupný objekt pre dátum 3">
            <a:extLst>
              <a:ext uri="{FF2B5EF4-FFF2-40B4-BE49-F238E27FC236}">
                <a16:creationId xmlns:a16="http://schemas.microsoft.com/office/drawing/2014/main" id="{3D37B28A-F0DF-47EA-B079-34F96EE09B5E}"/>
              </a:ext>
            </a:extLst>
          </p:cNvPr>
          <p:cNvSpPr>
            <a:spLocks noGrp="1"/>
          </p:cNvSpPr>
          <p:nvPr>
            <p:ph type="dt" sz="half" idx="10"/>
          </p:nvPr>
        </p:nvSpPr>
        <p:spPr/>
        <p:txBody>
          <a:bodyPr/>
          <a:lstStyle/>
          <a:p>
            <a:fld id="{18B505EE-001A-4EFC-91DB-73282776C95F}" type="datetimeFigureOut">
              <a:rPr lang="sk-SK" smtClean="0"/>
              <a:t>26. 3. 2024</a:t>
            </a:fld>
            <a:endParaRPr lang="sk-SK"/>
          </a:p>
        </p:txBody>
      </p:sp>
      <p:sp>
        <p:nvSpPr>
          <p:cNvPr id="5" name="Zástupný objekt pre pätu 4">
            <a:extLst>
              <a:ext uri="{FF2B5EF4-FFF2-40B4-BE49-F238E27FC236}">
                <a16:creationId xmlns:a16="http://schemas.microsoft.com/office/drawing/2014/main" id="{917A3EA9-1C9F-47B5-B64E-8EDB7065ECE7}"/>
              </a:ext>
            </a:extLst>
          </p:cNvPr>
          <p:cNvSpPr>
            <a:spLocks noGrp="1"/>
          </p:cNvSpPr>
          <p:nvPr>
            <p:ph type="ftr" sz="quarter" idx="11"/>
          </p:nvPr>
        </p:nvSpPr>
        <p:spPr/>
        <p:txBody>
          <a:bodyPr/>
          <a:lstStyle/>
          <a:p>
            <a:endParaRPr lang="sk-SK"/>
          </a:p>
        </p:txBody>
      </p:sp>
      <p:sp>
        <p:nvSpPr>
          <p:cNvPr id="6" name="Zástupný objekt pre číslo snímky 5">
            <a:extLst>
              <a:ext uri="{FF2B5EF4-FFF2-40B4-BE49-F238E27FC236}">
                <a16:creationId xmlns:a16="http://schemas.microsoft.com/office/drawing/2014/main" id="{F35E97FF-D4A3-4F32-AD4B-99773FBF7BA0}"/>
              </a:ext>
            </a:extLst>
          </p:cNvPr>
          <p:cNvSpPr>
            <a:spLocks noGrp="1"/>
          </p:cNvSpPr>
          <p:nvPr>
            <p:ph type="sldNum" sz="quarter" idx="12"/>
          </p:nvPr>
        </p:nvSpPr>
        <p:spPr/>
        <p:txBody>
          <a:bodyPr/>
          <a:lstStyle/>
          <a:p>
            <a:fld id="{58F76D7E-0C99-4585-AF65-DB662306DF86}" type="slidenum">
              <a:rPr lang="sk-SK" smtClean="0"/>
              <a:t>‹#›</a:t>
            </a:fld>
            <a:endParaRPr lang="sk-SK"/>
          </a:p>
        </p:txBody>
      </p:sp>
    </p:spTree>
    <p:extLst>
      <p:ext uri="{BB962C8B-B14F-4D97-AF65-F5344CB8AC3E}">
        <p14:creationId xmlns:p14="http://schemas.microsoft.com/office/powerpoint/2010/main" val="398393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1B39309-1E11-460D-89F5-F76DF55B5756}"/>
              </a:ext>
            </a:extLst>
          </p:cNvPr>
          <p:cNvSpPr>
            <a:spLocks noGrp="1"/>
          </p:cNvSpPr>
          <p:nvPr>
            <p:ph type="title"/>
          </p:nvPr>
        </p:nvSpPr>
        <p:spPr/>
        <p:txBody>
          <a:bodyPr/>
          <a:lstStyle/>
          <a:p>
            <a:r>
              <a:rPr lang="sk-SK"/>
              <a:t>Kliknutím upravte štýl predlohy nadpisu</a:t>
            </a:r>
          </a:p>
        </p:txBody>
      </p:sp>
      <p:sp>
        <p:nvSpPr>
          <p:cNvPr id="3" name="Zástupný objekt pre zvislý text 2">
            <a:extLst>
              <a:ext uri="{FF2B5EF4-FFF2-40B4-BE49-F238E27FC236}">
                <a16:creationId xmlns:a16="http://schemas.microsoft.com/office/drawing/2014/main" id="{87107A0A-3681-4DD9-8085-A692D1917407}"/>
              </a:ext>
            </a:extLst>
          </p:cNvPr>
          <p:cNvSpPr>
            <a:spLocks noGrp="1"/>
          </p:cNvSpPr>
          <p:nvPr>
            <p:ph type="body" orient="vert" idx="1"/>
          </p:nvPr>
        </p:nvSpPr>
        <p:spPr/>
        <p:txBody>
          <a:bodyPr vert="eaVert"/>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dátum 3">
            <a:extLst>
              <a:ext uri="{FF2B5EF4-FFF2-40B4-BE49-F238E27FC236}">
                <a16:creationId xmlns:a16="http://schemas.microsoft.com/office/drawing/2014/main" id="{285F40E9-19A1-4A0E-A5E2-B5500540FBD1}"/>
              </a:ext>
            </a:extLst>
          </p:cNvPr>
          <p:cNvSpPr>
            <a:spLocks noGrp="1"/>
          </p:cNvSpPr>
          <p:nvPr>
            <p:ph type="dt" sz="half" idx="10"/>
          </p:nvPr>
        </p:nvSpPr>
        <p:spPr/>
        <p:txBody>
          <a:bodyPr/>
          <a:lstStyle/>
          <a:p>
            <a:fld id="{18B505EE-001A-4EFC-91DB-73282776C95F}" type="datetimeFigureOut">
              <a:rPr lang="sk-SK" smtClean="0"/>
              <a:t>26. 3. 2024</a:t>
            </a:fld>
            <a:endParaRPr lang="sk-SK"/>
          </a:p>
        </p:txBody>
      </p:sp>
      <p:sp>
        <p:nvSpPr>
          <p:cNvPr id="5" name="Zástupný objekt pre pätu 4">
            <a:extLst>
              <a:ext uri="{FF2B5EF4-FFF2-40B4-BE49-F238E27FC236}">
                <a16:creationId xmlns:a16="http://schemas.microsoft.com/office/drawing/2014/main" id="{1118475B-AC2A-4233-9F34-EE5288326EE5}"/>
              </a:ext>
            </a:extLst>
          </p:cNvPr>
          <p:cNvSpPr>
            <a:spLocks noGrp="1"/>
          </p:cNvSpPr>
          <p:nvPr>
            <p:ph type="ftr" sz="quarter" idx="11"/>
          </p:nvPr>
        </p:nvSpPr>
        <p:spPr/>
        <p:txBody>
          <a:bodyPr/>
          <a:lstStyle/>
          <a:p>
            <a:endParaRPr lang="sk-SK"/>
          </a:p>
        </p:txBody>
      </p:sp>
      <p:sp>
        <p:nvSpPr>
          <p:cNvPr id="6" name="Zástupný objekt pre číslo snímky 5">
            <a:extLst>
              <a:ext uri="{FF2B5EF4-FFF2-40B4-BE49-F238E27FC236}">
                <a16:creationId xmlns:a16="http://schemas.microsoft.com/office/drawing/2014/main" id="{C449EA2F-10BD-4AAF-B51B-678BB5A968B4}"/>
              </a:ext>
            </a:extLst>
          </p:cNvPr>
          <p:cNvSpPr>
            <a:spLocks noGrp="1"/>
          </p:cNvSpPr>
          <p:nvPr>
            <p:ph type="sldNum" sz="quarter" idx="12"/>
          </p:nvPr>
        </p:nvSpPr>
        <p:spPr/>
        <p:txBody>
          <a:bodyPr/>
          <a:lstStyle/>
          <a:p>
            <a:fld id="{58F76D7E-0C99-4585-AF65-DB662306DF86}" type="slidenum">
              <a:rPr lang="sk-SK" smtClean="0"/>
              <a:t>‹#›</a:t>
            </a:fld>
            <a:endParaRPr lang="sk-SK"/>
          </a:p>
        </p:txBody>
      </p:sp>
    </p:spTree>
    <p:extLst>
      <p:ext uri="{BB962C8B-B14F-4D97-AF65-F5344CB8AC3E}">
        <p14:creationId xmlns:p14="http://schemas.microsoft.com/office/powerpoint/2010/main" val="629188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a:extLst>
              <a:ext uri="{FF2B5EF4-FFF2-40B4-BE49-F238E27FC236}">
                <a16:creationId xmlns:a16="http://schemas.microsoft.com/office/drawing/2014/main" id="{62B5170C-8C16-43C3-B1FD-259D2688B823}"/>
              </a:ext>
            </a:extLst>
          </p:cNvPr>
          <p:cNvSpPr>
            <a:spLocks noGrp="1"/>
          </p:cNvSpPr>
          <p:nvPr>
            <p:ph type="title" orient="vert"/>
          </p:nvPr>
        </p:nvSpPr>
        <p:spPr>
          <a:xfrm>
            <a:off x="8724900" y="365125"/>
            <a:ext cx="2628900" cy="5811838"/>
          </a:xfrm>
        </p:spPr>
        <p:txBody>
          <a:bodyPr vert="eaVert"/>
          <a:lstStyle/>
          <a:p>
            <a:r>
              <a:rPr lang="sk-SK"/>
              <a:t>Kliknutím upravte štýl predlohy nadpisu</a:t>
            </a:r>
          </a:p>
        </p:txBody>
      </p:sp>
      <p:sp>
        <p:nvSpPr>
          <p:cNvPr id="3" name="Zástupný objekt pre zvislý text 2">
            <a:extLst>
              <a:ext uri="{FF2B5EF4-FFF2-40B4-BE49-F238E27FC236}">
                <a16:creationId xmlns:a16="http://schemas.microsoft.com/office/drawing/2014/main" id="{6D198004-F132-407A-8889-4255AA332350}"/>
              </a:ext>
            </a:extLst>
          </p:cNvPr>
          <p:cNvSpPr>
            <a:spLocks noGrp="1"/>
          </p:cNvSpPr>
          <p:nvPr>
            <p:ph type="body" orient="vert" idx="1"/>
          </p:nvPr>
        </p:nvSpPr>
        <p:spPr>
          <a:xfrm>
            <a:off x="838200" y="365125"/>
            <a:ext cx="7734300" cy="5811838"/>
          </a:xfrm>
        </p:spPr>
        <p:txBody>
          <a:bodyPr vert="eaVert"/>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dátum 3">
            <a:extLst>
              <a:ext uri="{FF2B5EF4-FFF2-40B4-BE49-F238E27FC236}">
                <a16:creationId xmlns:a16="http://schemas.microsoft.com/office/drawing/2014/main" id="{85B03E66-7C89-473B-BCA7-51FC3B9AB984}"/>
              </a:ext>
            </a:extLst>
          </p:cNvPr>
          <p:cNvSpPr>
            <a:spLocks noGrp="1"/>
          </p:cNvSpPr>
          <p:nvPr>
            <p:ph type="dt" sz="half" idx="10"/>
          </p:nvPr>
        </p:nvSpPr>
        <p:spPr/>
        <p:txBody>
          <a:bodyPr/>
          <a:lstStyle/>
          <a:p>
            <a:fld id="{18B505EE-001A-4EFC-91DB-73282776C95F}" type="datetimeFigureOut">
              <a:rPr lang="sk-SK" smtClean="0"/>
              <a:t>26. 3. 2024</a:t>
            </a:fld>
            <a:endParaRPr lang="sk-SK"/>
          </a:p>
        </p:txBody>
      </p:sp>
      <p:sp>
        <p:nvSpPr>
          <p:cNvPr id="5" name="Zástupný objekt pre pätu 4">
            <a:extLst>
              <a:ext uri="{FF2B5EF4-FFF2-40B4-BE49-F238E27FC236}">
                <a16:creationId xmlns:a16="http://schemas.microsoft.com/office/drawing/2014/main" id="{8A86DDF3-C2A0-4854-BF2E-9A756820EA7B}"/>
              </a:ext>
            </a:extLst>
          </p:cNvPr>
          <p:cNvSpPr>
            <a:spLocks noGrp="1"/>
          </p:cNvSpPr>
          <p:nvPr>
            <p:ph type="ftr" sz="quarter" idx="11"/>
          </p:nvPr>
        </p:nvSpPr>
        <p:spPr/>
        <p:txBody>
          <a:bodyPr/>
          <a:lstStyle/>
          <a:p>
            <a:endParaRPr lang="sk-SK"/>
          </a:p>
        </p:txBody>
      </p:sp>
      <p:sp>
        <p:nvSpPr>
          <p:cNvPr id="6" name="Zástupný objekt pre číslo snímky 5">
            <a:extLst>
              <a:ext uri="{FF2B5EF4-FFF2-40B4-BE49-F238E27FC236}">
                <a16:creationId xmlns:a16="http://schemas.microsoft.com/office/drawing/2014/main" id="{222997F2-97C8-44EA-B771-BB86EB45B8BA}"/>
              </a:ext>
            </a:extLst>
          </p:cNvPr>
          <p:cNvSpPr>
            <a:spLocks noGrp="1"/>
          </p:cNvSpPr>
          <p:nvPr>
            <p:ph type="sldNum" sz="quarter" idx="12"/>
          </p:nvPr>
        </p:nvSpPr>
        <p:spPr/>
        <p:txBody>
          <a:bodyPr/>
          <a:lstStyle/>
          <a:p>
            <a:fld id="{58F76D7E-0C99-4585-AF65-DB662306DF86}" type="slidenum">
              <a:rPr lang="sk-SK" smtClean="0"/>
              <a:t>‹#›</a:t>
            </a:fld>
            <a:endParaRPr lang="sk-SK"/>
          </a:p>
        </p:txBody>
      </p:sp>
    </p:spTree>
    <p:extLst>
      <p:ext uri="{BB962C8B-B14F-4D97-AF65-F5344CB8AC3E}">
        <p14:creationId xmlns:p14="http://schemas.microsoft.com/office/powerpoint/2010/main" val="2329670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74237AB-C33A-4929-8BB4-72268FC9F120}"/>
              </a:ext>
            </a:extLst>
          </p:cNvPr>
          <p:cNvSpPr>
            <a:spLocks noGrp="1"/>
          </p:cNvSpPr>
          <p:nvPr>
            <p:ph type="title"/>
          </p:nvPr>
        </p:nvSpPr>
        <p:spPr/>
        <p:txBody>
          <a:bodyPr/>
          <a:lstStyle/>
          <a:p>
            <a:r>
              <a:rPr lang="sk-SK"/>
              <a:t>Kliknutím upravte štýl predlohy nadpisu</a:t>
            </a:r>
          </a:p>
        </p:txBody>
      </p:sp>
      <p:sp>
        <p:nvSpPr>
          <p:cNvPr id="3" name="Zástupný objekt pre obsah 2">
            <a:extLst>
              <a:ext uri="{FF2B5EF4-FFF2-40B4-BE49-F238E27FC236}">
                <a16:creationId xmlns:a16="http://schemas.microsoft.com/office/drawing/2014/main" id="{855789C2-5AB7-4912-B6E6-083B4B5877C2}"/>
              </a:ext>
            </a:extLst>
          </p:cNvPr>
          <p:cNvSpPr>
            <a:spLocks noGrp="1"/>
          </p:cNvSpPr>
          <p:nvPr>
            <p:ph idx="1"/>
          </p:nvPr>
        </p:nvSpPr>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dátum 3">
            <a:extLst>
              <a:ext uri="{FF2B5EF4-FFF2-40B4-BE49-F238E27FC236}">
                <a16:creationId xmlns:a16="http://schemas.microsoft.com/office/drawing/2014/main" id="{8DF0D4D7-990F-49D0-98C7-4542FB839284}"/>
              </a:ext>
            </a:extLst>
          </p:cNvPr>
          <p:cNvSpPr>
            <a:spLocks noGrp="1"/>
          </p:cNvSpPr>
          <p:nvPr>
            <p:ph type="dt" sz="half" idx="10"/>
          </p:nvPr>
        </p:nvSpPr>
        <p:spPr/>
        <p:txBody>
          <a:bodyPr/>
          <a:lstStyle/>
          <a:p>
            <a:fld id="{18B505EE-001A-4EFC-91DB-73282776C95F}" type="datetimeFigureOut">
              <a:rPr lang="sk-SK" smtClean="0"/>
              <a:t>26. 3. 2024</a:t>
            </a:fld>
            <a:endParaRPr lang="sk-SK"/>
          </a:p>
        </p:txBody>
      </p:sp>
      <p:sp>
        <p:nvSpPr>
          <p:cNvPr id="5" name="Zástupný objekt pre pätu 4">
            <a:extLst>
              <a:ext uri="{FF2B5EF4-FFF2-40B4-BE49-F238E27FC236}">
                <a16:creationId xmlns:a16="http://schemas.microsoft.com/office/drawing/2014/main" id="{9BAD5CC7-627C-46E7-A1FD-47524E7202C5}"/>
              </a:ext>
            </a:extLst>
          </p:cNvPr>
          <p:cNvSpPr>
            <a:spLocks noGrp="1"/>
          </p:cNvSpPr>
          <p:nvPr>
            <p:ph type="ftr" sz="quarter" idx="11"/>
          </p:nvPr>
        </p:nvSpPr>
        <p:spPr/>
        <p:txBody>
          <a:bodyPr/>
          <a:lstStyle/>
          <a:p>
            <a:endParaRPr lang="sk-SK"/>
          </a:p>
        </p:txBody>
      </p:sp>
      <p:sp>
        <p:nvSpPr>
          <p:cNvPr id="6" name="Zástupný objekt pre číslo snímky 5">
            <a:extLst>
              <a:ext uri="{FF2B5EF4-FFF2-40B4-BE49-F238E27FC236}">
                <a16:creationId xmlns:a16="http://schemas.microsoft.com/office/drawing/2014/main" id="{12A1E233-37C1-41F3-882C-4471B86BF0F0}"/>
              </a:ext>
            </a:extLst>
          </p:cNvPr>
          <p:cNvSpPr>
            <a:spLocks noGrp="1"/>
          </p:cNvSpPr>
          <p:nvPr>
            <p:ph type="sldNum" sz="quarter" idx="12"/>
          </p:nvPr>
        </p:nvSpPr>
        <p:spPr/>
        <p:txBody>
          <a:bodyPr/>
          <a:lstStyle/>
          <a:p>
            <a:fld id="{58F76D7E-0C99-4585-AF65-DB662306DF86}" type="slidenum">
              <a:rPr lang="sk-SK" smtClean="0"/>
              <a:t>‹#›</a:t>
            </a:fld>
            <a:endParaRPr lang="sk-SK"/>
          </a:p>
        </p:txBody>
      </p:sp>
    </p:spTree>
    <p:extLst>
      <p:ext uri="{BB962C8B-B14F-4D97-AF65-F5344CB8AC3E}">
        <p14:creationId xmlns:p14="http://schemas.microsoft.com/office/powerpoint/2010/main" val="3572636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2B0D366-C820-4F4B-A5CD-930DAF7E9959}"/>
              </a:ext>
            </a:extLst>
          </p:cNvPr>
          <p:cNvSpPr>
            <a:spLocks noGrp="1"/>
          </p:cNvSpPr>
          <p:nvPr>
            <p:ph type="title"/>
          </p:nvPr>
        </p:nvSpPr>
        <p:spPr>
          <a:xfrm>
            <a:off x="831850" y="1709738"/>
            <a:ext cx="10515600" cy="2852737"/>
          </a:xfrm>
        </p:spPr>
        <p:txBody>
          <a:bodyPr anchor="b"/>
          <a:lstStyle>
            <a:lvl1pPr>
              <a:defRPr sz="6000"/>
            </a:lvl1pPr>
          </a:lstStyle>
          <a:p>
            <a:r>
              <a:rPr lang="sk-SK"/>
              <a:t>Kliknutím upravte štýl predlohy nadpisu</a:t>
            </a:r>
          </a:p>
        </p:txBody>
      </p:sp>
      <p:sp>
        <p:nvSpPr>
          <p:cNvPr id="3" name="Zástupný objekt pre text 2">
            <a:extLst>
              <a:ext uri="{FF2B5EF4-FFF2-40B4-BE49-F238E27FC236}">
                <a16:creationId xmlns:a16="http://schemas.microsoft.com/office/drawing/2014/main" id="{01C0ED64-CDCD-437C-936D-0948FBF316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k-SK"/>
              <a:t>Upraviť štýly predlohy textu</a:t>
            </a:r>
          </a:p>
        </p:txBody>
      </p:sp>
      <p:sp>
        <p:nvSpPr>
          <p:cNvPr id="4" name="Zástupný objekt pre dátum 3">
            <a:extLst>
              <a:ext uri="{FF2B5EF4-FFF2-40B4-BE49-F238E27FC236}">
                <a16:creationId xmlns:a16="http://schemas.microsoft.com/office/drawing/2014/main" id="{C46D5247-0AA3-45DA-8E61-6F8BB7E41D3F}"/>
              </a:ext>
            </a:extLst>
          </p:cNvPr>
          <p:cNvSpPr>
            <a:spLocks noGrp="1"/>
          </p:cNvSpPr>
          <p:nvPr>
            <p:ph type="dt" sz="half" idx="10"/>
          </p:nvPr>
        </p:nvSpPr>
        <p:spPr/>
        <p:txBody>
          <a:bodyPr/>
          <a:lstStyle/>
          <a:p>
            <a:fld id="{18B505EE-001A-4EFC-91DB-73282776C95F}" type="datetimeFigureOut">
              <a:rPr lang="sk-SK" smtClean="0"/>
              <a:t>26. 3. 2024</a:t>
            </a:fld>
            <a:endParaRPr lang="sk-SK"/>
          </a:p>
        </p:txBody>
      </p:sp>
      <p:sp>
        <p:nvSpPr>
          <p:cNvPr id="5" name="Zástupný objekt pre pätu 4">
            <a:extLst>
              <a:ext uri="{FF2B5EF4-FFF2-40B4-BE49-F238E27FC236}">
                <a16:creationId xmlns:a16="http://schemas.microsoft.com/office/drawing/2014/main" id="{5236BAD2-AC8C-47B8-9765-CAF86E7698B3}"/>
              </a:ext>
            </a:extLst>
          </p:cNvPr>
          <p:cNvSpPr>
            <a:spLocks noGrp="1"/>
          </p:cNvSpPr>
          <p:nvPr>
            <p:ph type="ftr" sz="quarter" idx="11"/>
          </p:nvPr>
        </p:nvSpPr>
        <p:spPr/>
        <p:txBody>
          <a:bodyPr/>
          <a:lstStyle/>
          <a:p>
            <a:endParaRPr lang="sk-SK"/>
          </a:p>
        </p:txBody>
      </p:sp>
      <p:sp>
        <p:nvSpPr>
          <p:cNvPr id="6" name="Zástupný objekt pre číslo snímky 5">
            <a:extLst>
              <a:ext uri="{FF2B5EF4-FFF2-40B4-BE49-F238E27FC236}">
                <a16:creationId xmlns:a16="http://schemas.microsoft.com/office/drawing/2014/main" id="{16AE4804-D660-40D3-AECF-A6F198D5B62B}"/>
              </a:ext>
            </a:extLst>
          </p:cNvPr>
          <p:cNvSpPr>
            <a:spLocks noGrp="1"/>
          </p:cNvSpPr>
          <p:nvPr>
            <p:ph type="sldNum" sz="quarter" idx="12"/>
          </p:nvPr>
        </p:nvSpPr>
        <p:spPr/>
        <p:txBody>
          <a:bodyPr/>
          <a:lstStyle/>
          <a:p>
            <a:fld id="{58F76D7E-0C99-4585-AF65-DB662306DF86}" type="slidenum">
              <a:rPr lang="sk-SK" smtClean="0"/>
              <a:t>‹#›</a:t>
            </a:fld>
            <a:endParaRPr lang="sk-SK"/>
          </a:p>
        </p:txBody>
      </p:sp>
    </p:spTree>
    <p:extLst>
      <p:ext uri="{BB962C8B-B14F-4D97-AF65-F5344CB8AC3E}">
        <p14:creationId xmlns:p14="http://schemas.microsoft.com/office/powerpoint/2010/main" val="3716623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66E06CF-1942-4B00-8003-DDC5CEEA49A1}"/>
              </a:ext>
            </a:extLst>
          </p:cNvPr>
          <p:cNvSpPr>
            <a:spLocks noGrp="1"/>
          </p:cNvSpPr>
          <p:nvPr>
            <p:ph type="title"/>
          </p:nvPr>
        </p:nvSpPr>
        <p:spPr/>
        <p:txBody>
          <a:bodyPr/>
          <a:lstStyle/>
          <a:p>
            <a:r>
              <a:rPr lang="sk-SK"/>
              <a:t>Kliknutím upravte štýl predlohy nadpisu</a:t>
            </a:r>
          </a:p>
        </p:txBody>
      </p:sp>
      <p:sp>
        <p:nvSpPr>
          <p:cNvPr id="3" name="Zástupný objekt pre obsah 2">
            <a:extLst>
              <a:ext uri="{FF2B5EF4-FFF2-40B4-BE49-F238E27FC236}">
                <a16:creationId xmlns:a16="http://schemas.microsoft.com/office/drawing/2014/main" id="{B0658380-392C-40CC-AFB9-9176DE54EFEC}"/>
              </a:ext>
            </a:extLst>
          </p:cNvPr>
          <p:cNvSpPr>
            <a:spLocks noGrp="1"/>
          </p:cNvSpPr>
          <p:nvPr>
            <p:ph sz="half" idx="1"/>
          </p:nvPr>
        </p:nvSpPr>
        <p:spPr>
          <a:xfrm>
            <a:off x="838200" y="1825625"/>
            <a:ext cx="5181600" cy="4351338"/>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obsah 3">
            <a:extLst>
              <a:ext uri="{FF2B5EF4-FFF2-40B4-BE49-F238E27FC236}">
                <a16:creationId xmlns:a16="http://schemas.microsoft.com/office/drawing/2014/main" id="{298FAEC4-0336-46A3-8C97-FC597CB6C9E7}"/>
              </a:ext>
            </a:extLst>
          </p:cNvPr>
          <p:cNvSpPr>
            <a:spLocks noGrp="1"/>
          </p:cNvSpPr>
          <p:nvPr>
            <p:ph sz="half" idx="2"/>
          </p:nvPr>
        </p:nvSpPr>
        <p:spPr>
          <a:xfrm>
            <a:off x="6172200" y="1825625"/>
            <a:ext cx="5181600" cy="4351338"/>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5" name="Zástupný objekt pre dátum 4">
            <a:extLst>
              <a:ext uri="{FF2B5EF4-FFF2-40B4-BE49-F238E27FC236}">
                <a16:creationId xmlns:a16="http://schemas.microsoft.com/office/drawing/2014/main" id="{4D373C4B-17FC-44D5-9304-3E082B0BFB2A}"/>
              </a:ext>
            </a:extLst>
          </p:cNvPr>
          <p:cNvSpPr>
            <a:spLocks noGrp="1"/>
          </p:cNvSpPr>
          <p:nvPr>
            <p:ph type="dt" sz="half" idx="10"/>
          </p:nvPr>
        </p:nvSpPr>
        <p:spPr/>
        <p:txBody>
          <a:bodyPr/>
          <a:lstStyle/>
          <a:p>
            <a:fld id="{18B505EE-001A-4EFC-91DB-73282776C95F}" type="datetimeFigureOut">
              <a:rPr lang="sk-SK" smtClean="0"/>
              <a:t>26. 3. 2024</a:t>
            </a:fld>
            <a:endParaRPr lang="sk-SK"/>
          </a:p>
        </p:txBody>
      </p:sp>
      <p:sp>
        <p:nvSpPr>
          <p:cNvPr id="6" name="Zástupný objekt pre pätu 5">
            <a:extLst>
              <a:ext uri="{FF2B5EF4-FFF2-40B4-BE49-F238E27FC236}">
                <a16:creationId xmlns:a16="http://schemas.microsoft.com/office/drawing/2014/main" id="{5A02EFBA-02FB-4EC9-8917-2EFA57EB0729}"/>
              </a:ext>
            </a:extLst>
          </p:cNvPr>
          <p:cNvSpPr>
            <a:spLocks noGrp="1"/>
          </p:cNvSpPr>
          <p:nvPr>
            <p:ph type="ftr" sz="quarter" idx="11"/>
          </p:nvPr>
        </p:nvSpPr>
        <p:spPr/>
        <p:txBody>
          <a:bodyPr/>
          <a:lstStyle/>
          <a:p>
            <a:endParaRPr lang="sk-SK"/>
          </a:p>
        </p:txBody>
      </p:sp>
      <p:sp>
        <p:nvSpPr>
          <p:cNvPr id="7" name="Zástupný objekt pre číslo snímky 6">
            <a:extLst>
              <a:ext uri="{FF2B5EF4-FFF2-40B4-BE49-F238E27FC236}">
                <a16:creationId xmlns:a16="http://schemas.microsoft.com/office/drawing/2014/main" id="{FFB7854E-DBBB-4887-8A18-F9621FE3735E}"/>
              </a:ext>
            </a:extLst>
          </p:cNvPr>
          <p:cNvSpPr>
            <a:spLocks noGrp="1"/>
          </p:cNvSpPr>
          <p:nvPr>
            <p:ph type="sldNum" sz="quarter" idx="12"/>
          </p:nvPr>
        </p:nvSpPr>
        <p:spPr/>
        <p:txBody>
          <a:bodyPr/>
          <a:lstStyle/>
          <a:p>
            <a:fld id="{58F76D7E-0C99-4585-AF65-DB662306DF86}" type="slidenum">
              <a:rPr lang="sk-SK" smtClean="0"/>
              <a:t>‹#›</a:t>
            </a:fld>
            <a:endParaRPr lang="sk-SK"/>
          </a:p>
        </p:txBody>
      </p:sp>
    </p:spTree>
    <p:extLst>
      <p:ext uri="{BB962C8B-B14F-4D97-AF65-F5344CB8AC3E}">
        <p14:creationId xmlns:p14="http://schemas.microsoft.com/office/powerpoint/2010/main" val="3964690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83FAD42-FEA8-4A5E-B104-3E1735B64C0A}"/>
              </a:ext>
            </a:extLst>
          </p:cNvPr>
          <p:cNvSpPr>
            <a:spLocks noGrp="1"/>
          </p:cNvSpPr>
          <p:nvPr>
            <p:ph type="title"/>
          </p:nvPr>
        </p:nvSpPr>
        <p:spPr>
          <a:xfrm>
            <a:off x="839788" y="365125"/>
            <a:ext cx="10515600" cy="1325563"/>
          </a:xfrm>
        </p:spPr>
        <p:txBody>
          <a:bodyPr/>
          <a:lstStyle/>
          <a:p>
            <a:r>
              <a:rPr lang="sk-SK"/>
              <a:t>Kliknutím upravte štýl predlohy nadpisu</a:t>
            </a:r>
          </a:p>
        </p:txBody>
      </p:sp>
      <p:sp>
        <p:nvSpPr>
          <p:cNvPr id="3" name="Zástupný objekt pre text 2">
            <a:extLst>
              <a:ext uri="{FF2B5EF4-FFF2-40B4-BE49-F238E27FC236}">
                <a16:creationId xmlns:a16="http://schemas.microsoft.com/office/drawing/2014/main" id="{E9B97928-0867-467D-88C9-DBF3B909DA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Upraviť štýly predlohy textu</a:t>
            </a:r>
          </a:p>
        </p:txBody>
      </p:sp>
      <p:sp>
        <p:nvSpPr>
          <p:cNvPr id="4" name="Zástupný objekt pre obsah 3">
            <a:extLst>
              <a:ext uri="{FF2B5EF4-FFF2-40B4-BE49-F238E27FC236}">
                <a16:creationId xmlns:a16="http://schemas.microsoft.com/office/drawing/2014/main" id="{9FC48297-DE61-4F57-AE45-6D3F13B78F21}"/>
              </a:ext>
            </a:extLst>
          </p:cNvPr>
          <p:cNvSpPr>
            <a:spLocks noGrp="1"/>
          </p:cNvSpPr>
          <p:nvPr>
            <p:ph sz="half" idx="2"/>
          </p:nvPr>
        </p:nvSpPr>
        <p:spPr>
          <a:xfrm>
            <a:off x="839788" y="2505075"/>
            <a:ext cx="5157787" cy="3684588"/>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5" name="Zástupný objekt pre text 4">
            <a:extLst>
              <a:ext uri="{FF2B5EF4-FFF2-40B4-BE49-F238E27FC236}">
                <a16:creationId xmlns:a16="http://schemas.microsoft.com/office/drawing/2014/main" id="{EB4E8D43-CAC1-47BE-BB57-BA205657C1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Upraviť štýly predlohy textu</a:t>
            </a:r>
          </a:p>
        </p:txBody>
      </p:sp>
      <p:sp>
        <p:nvSpPr>
          <p:cNvPr id="6" name="Zástupný objekt pre obsah 5">
            <a:extLst>
              <a:ext uri="{FF2B5EF4-FFF2-40B4-BE49-F238E27FC236}">
                <a16:creationId xmlns:a16="http://schemas.microsoft.com/office/drawing/2014/main" id="{4C75FAD2-84A5-467A-A6E9-EEF60CC5FF53}"/>
              </a:ext>
            </a:extLst>
          </p:cNvPr>
          <p:cNvSpPr>
            <a:spLocks noGrp="1"/>
          </p:cNvSpPr>
          <p:nvPr>
            <p:ph sz="quarter" idx="4"/>
          </p:nvPr>
        </p:nvSpPr>
        <p:spPr>
          <a:xfrm>
            <a:off x="6172200" y="2505075"/>
            <a:ext cx="5183188" cy="3684588"/>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7" name="Zástupný objekt pre dátum 6">
            <a:extLst>
              <a:ext uri="{FF2B5EF4-FFF2-40B4-BE49-F238E27FC236}">
                <a16:creationId xmlns:a16="http://schemas.microsoft.com/office/drawing/2014/main" id="{08CF4175-2CB3-4490-94CA-55BF6BE268EE}"/>
              </a:ext>
            </a:extLst>
          </p:cNvPr>
          <p:cNvSpPr>
            <a:spLocks noGrp="1"/>
          </p:cNvSpPr>
          <p:nvPr>
            <p:ph type="dt" sz="half" idx="10"/>
          </p:nvPr>
        </p:nvSpPr>
        <p:spPr/>
        <p:txBody>
          <a:bodyPr/>
          <a:lstStyle/>
          <a:p>
            <a:fld id="{18B505EE-001A-4EFC-91DB-73282776C95F}" type="datetimeFigureOut">
              <a:rPr lang="sk-SK" smtClean="0"/>
              <a:t>26. 3. 2024</a:t>
            </a:fld>
            <a:endParaRPr lang="sk-SK"/>
          </a:p>
        </p:txBody>
      </p:sp>
      <p:sp>
        <p:nvSpPr>
          <p:cNvPr id="8" name="Zástupný objekt pre pätu 7">
            <a:extLst>
              <a:ext uri="{FF2B5EF4-FFF2-40B4-BE49-F238E27FC236}">
                <a16:creationId xmlns:a16="http://schemas.microsoft.com/office/drawing/2014/main" id="{FC1FFEC5-7AF5-4FF6-BC32-A23D995FCF72}"/>
              </a:ext>
            </a:extLst>
          </p:cNvPr>
          <p:cNvSpPr>
            <a:spLocks noGrp="1"/>
          </p:cNvSpPr>
          <p:nvPr>
            <p:ph type="ftr" sz="quarter" idx="11"/>
          </p:nvPr>
        </p:nvSpPr>
        <p:spPr/>
        <p:txBody>
          <a:bodyPr/>
          <a:lstStyle/>
          <a:p>
            <a:endParaRPr lang="sk-SK"/>
          </a:p>
        </p:txBody>
      </p:sp>
      <p:sp>
        <p:nvSpPr>
          <p:cNvPr id="9" name="Zástupný objekt pre číslo snímky 8">
            <a:extLst>
              <a:ext uri="{FF2B5EF4-FFF2-40B4-BE49-F238E27FC236}">
                <a16:creationId xmlns:a16="http://schemas.microsoft.com/office/drawing/2014/main" id="{4EE4687C-E6C2-49B9-89EA-BDF313833BDF}"/>
              </a:ext>
            </a:extLst>
          </p:cNvPr>
          <p:cNvSpPr>
            <a:spLocks noGrp="1"/>
          </p:cNvSpPr>
          <p:nvPr>
            <p:ph type="sldNum" sz="quarter" idx="12"/>
          </p:nvPr>
        </p:nvSpPr>
        <p:spPr/>
        <p:txBody>
          <a:bodyPr/>
          <a:lstStyle/>
          <a:p>
            <a:fld id="{58F76D7E-0C99-4585-AF65-DB662306DF86}" type="slidenum">
              <a:rPr lang="sk-SK" smtClean="0"/>
              <a:t>‹#›</a:t>
            </a:fld>
            <a:endParaRPr lang="sk-SK"/>
          </a:p>
        </p:txBody>
      </p:sp>
    </p:spTree>
    <p:extLst>
      <p:ext uri="{BB962C8B-B14F-4D97-AF65-F5344CB8AC3E}">
        <p14:creationId xmlns:p14="http://schemas.microsoft.com/office/powerpoint/2010/main" val="423604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7F1B125-39A1-4580-8172-A704DF0558C5}"/>
              </a:ext>
            </a:extLst>
          </p:cNvPr>
          <p:cNvSpPr>
            <a:spLocks noGrp="1"/>
          </p:cNvSpPr>
          <p:nvPr>
            <p:ph type="title"/>
          </p:nvPr>
        </p:nvSpPr>
        <p:spPr/>
        <p:txBody>
          <a:bodyPr/>
          <a:lstStyle/>
          <a:p>
            <a:r>
              <a:rPr lang="sk-SK"/>
              <a:t>Kliknutím upravte štýl predlohy nadpisu</a:t>
            </a:r>
          </a:p>
        </p:txBody>
      </p:sp>
      <p:sp>
        <p:nvSpPr>
          <p:cNvPr id="3" name="Zástupný objekt pre dátum 2">
            <a:extLst>
              <a:ext uri="{FF2B5EF4-FFF2-40B4-BE49-F238E27FC236}">
                <a16:creationId xmlns:a16="http://schemas.microsoft.com/office/drawing/2014/main" id="{0537E391-4E0A-4CD6-A766-DFD8022653CB}"/>
              </a:ext>
            </a:extLst>
          </p:cNvPr>
          <p:cNvSpPr>
            <a:spLocks noGrp="1"/>
          </p:cNvSpPr>
          <p:nvPr>
            <p:ph type="dt" sz="half" idx="10"/>
          </p:nvPr>
        </p:nvSpPr>
        <p:spPr/>
        <p:txBody>
          <a:bodyPr/>
          <a:lstStyle/>
          <a:p>
            <a:fld id="{18B505EE-001A-4EFC-91DB-73282776C95F}" type="datetimeFigureOut">
              <a:rPr lang="sk-SK" smtClean="0"/>
              <a:t>26. 3. 2024</a:t>
            </a:fld>
            <a:endParaRPr lang="sk-SK"/>
          </a:p>
        </p:txBody>
      </p:sp>
      <p:sp>
        <p:nvSpPr>
          <p:cNvPr id="4" name="Zástupný objekt pre pätu 3">
            <a:extLst>
              <a:ext uri="{FF2B5EF4-FFF2-40B4-BE49-F238E27FC236}">
                <a16:creationId xmlns:a16="http://schemas.microsoft.com/office/drawing/2014/main" id="{41EC5E42-58BC-41B8-8252-575017CBF99E}"/>
              </a:ext>
            </a:extLst>
          </p:cNvPr>
          <p:cNvSpPr>
            <a:spLocks noGrp="1"/>
          </p:cNvSpPr>
          <p:nvPr>
            <p:ph type="ftr" sz="quarter" idx="11"/>
          </p:nvPr>
        </p:nvSpPr>
        <p:spPr/>
        <p:txBody>
          <a:bodyPr/>
          <a:lstStyle/>
          <a:p>
            <a:endParaRPr lang="sk-SK"/>
          </a:p>
        </p:txBody>
      </p:sp>
      <p:sp>
        <p:nvSpPr>
          <p:cNvPr id="5" name="Zástupný objekt pre číslo snímky 4">
            <a:extLst>
              <a:ext uri="{FF2B5EF4-FFF2-40B4-BE49-F238E27FC236}">
                <a16:creationId xmlns:a16="http://schemas.microsoft.com/office/drawing/2014/main" id="{1F410640-DB1D-45C3-9E76-3B7FD830ABDF}"/>
              </a:ext>
            </a:extLst>
          </p:cNvPr>
          <p:cNvSpPr>
            <a:spLocks noGrp="1"/>
          </p:cNvSpPr>
          <p:nvPr>
            <p:ph type="sldNum" sz="quarter" idx="12"/>
          </p:nvPr>
        </p:nvSpPr>
        <p:spPr/>
        <p:txBody>
          <a:bodyPr/>
          <a:lstStyle/>
          <a:p>
            <a:fld id="{58F76D7E-0C99-4585-AF65-DB662306DF86}" type="slidenum">
              <a:rPr lang="sk-SK" smtClean="0"/>
              <a:t>‹#›</a:t>
            </a:fld>
            <a:endParaRPr lang="sk-SK"/>
          </a:p>
        </p:txBody>
      </p:sp>
    </p:spTree>
    <p:extLst>
      <p:ext uri="{BB962C8B-B14F-4D97-AF65-F5344CB8AC3E}">
        <p14:creationId xmlns:p14="http://schemas.microsoft.com/office/powerpoint/2010/main" val="1865976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objekt pre dátum 1">
            <a:extLst>
              <a:ext uri="{FF2B5EF4-FFF2-40B4-BE49-F238E27FC236}">
                <a16:creationId xmlns:a16="http://schemas.microsoft.com/office/drawing/2014/main" id="{1AA095E3-1C23-4EAE-967B-8B8A8379254A}"/>
              </a:ext>
            </a:extLst>
          </p:cNvPr>
          <p:cNvSpPr>
            <a:spLocks noGrp="1"/>
          </p:cNvSpPr>
          <p:nvPr>
            <p:ph type="dt" sz="half" idx="10"/>
          </p:nvPr>
        </p:nvSpPr>
        <p:spPr/>
        <p:txBody>
          <a:bodyPr/>
          <a:lstStyle/>
          <a:p>
            <a:fld id="{18B505EE-001A-4EFC-91DB-73282776C95F}" type="datetimeFigureOut">
              <a:rPr lang="sk-SK" smtClean="0"/>
              <a:t>26. 3. 2024</a:t>
            </a:fld>
            <a:endParaRPr lang="sk-SK"/>
          </a:p>
        </p:txBody>
      </p:sp>
      <p:sp>
        <p:nvSpPr>
          <p:cNvPr id="3" name="Zástupný objekt pre pätu 2">
            <a:extLst>
              <a:ext uri="{FF2B5EF4-FFF2-40B4-BE49-F238E27FC236}">
                <a16:creationId xmlns:a16="http://schemas.microsoft.com/office/drawing/2014/main" id="{9DE2FE9E-E4F8-4280-8D9A-DEF2298EDEEA}"/>
              </a:ext>
            </a:extLst>
          </p:cNvPr>
          <p:cNvSpPr>
            <a:spLocks noGrp="1"/>
          </p:cNvSpPr>
          <p:nvPr>
            <p:ph type="ftr" sz="quarter" idx="11"/>
          </p:nvPr>
        </p:nvSpPr>
        <p:spPr/>
        <p:txBody>
          <a:bodyPr/>
          <a:lstStyle/>
          <a:p>
            <a:endParaRPr lang="sk-SK"/>
          </a:p>
        </p:txBody>
      </p:sp>
      <p:sp>
        <p:nvSpPr>
          <p:cNvPr id="4" name="Zástupný objekt pre číslo snímky 3">
            <a:extLst>
              <a:ext uri="{FF2B5EF4-FFF2-40B4-BE49-F238E27FC236}">
                <a16:creationId xmlns:a16="http://schemas.microsoft.com/office/drawing/2014/main" id="{A8592DB0-C3F8-4B1D-BE44-601171F5D275}"/>
              </a:ext>
            </a:extLst>
          </p:cNvPr>
          <p:cNvSpPr>
            <a:spLocks noGrp="1"/>
          </p:cNvSpPr>
          <p:nvPr>
            <p:ph type="sldNum" sz="quarter" idx="12"/>
          </p:nvPr>
        </p:nvSpPr>
        <p:spPr/>
        <p:txBody>
          <a:bodyPr/>
          <a:lstStyle/>
          <a:p>
            <a:fld id="{58F76D7E-0C99-4585-AF65-DB662306DF86}" type="slidenum">
              <a:rPr lang="sk-SK" smtClean="0"/>
              <a:t>‹#›</a:t>
            </a:fld>
            <a:endParaRPr lang="sk-SK"/>
          </a:p>
        </p:txBody>
      </p:sp>
    </p:spTree>
    <p:extLst>
      <p:ext uri="{BB962C8B-B14F-4D97-AF65-F5344CB8AC3E}">
        <p14:creationId xmlns:p14="http://schemas.microsoft.com/office/powerpoint/2010/main" val="2926527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F9EC283-826B-409F-96B8-A88693C681A9}"/>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p>
        </p:txBody>
      </p:sp>
      <p:sp>
        <p:nvSpPr>
          <p:cNvPr id="3" name="Zástupný objekt pre obsah 2">
            <a:extLst>
              <a:ext uri="{FF2B5EF4-FFF2-40B4-BE49-F238E27FC236}">
                <a16:creationId xmlns:a16="http://schemas.microsoft.com/office/drawing/2014/main" id="{18798896-F7EB-4656-9C58-8D898AB1E9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text 3">
            <a:extLst>
              <a:ext uri="{FF2B5EF4-FFF2-40B4-BE49-F238E27FC236}">
                <a16:creationId xmlns:a16="http://schemas.microsoft.com/office/drawing/2014/main" id="{5BC2D9FE-16B6-4CDE-B9FF-FC2AB2751C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Upraviť štýly predlohy textu</a:t>
            </a:r>
          </a:p>
        </p:txBody>
      </p:sp>
      <p:sp>
        <p:nvSpPr>
          <p:cNvPr id="5" name="Zástupný objekt pre dátum 4">
            <a:extLst>
              <a:ext uri="{FF2B5EF4-FFF2-40B4-BE49-F238E27FC236}">
                <a16:creationId xmlns:a16="http://schemas.microsoft.com/office/drawing/2014/main" id="{CD3F67D7-10D8-49BF-9ACA-165DA270F60E}"/>
              </a:ext>
            </a:extLst>
          </p:cNvPr>
          <p:cNvSpPr>
            <a:spLocks noGrp="1"/>
          </p:cNvSpPr>
          <p:nvPr>
            <p:ph type="dt" sz="half" idx="10"/>
          </p:nvPr>
        </p:nvSpPr>
        <p:spPr/>
        <p:txBody>
          <a:bodyPr/>
          <a:lstStyle/>
          <a:p>
            <a:fld id="{18B505EE-001A-4EFC-91DB-73282776C95F}" type="datetimeFigureOut">
              <a:rPr lang="sk-SK" smtClean="0"/>
              <a:t>26. 3. 2024</a:t>
            </a:fld>
            <a:endParaRPr lang="sk-SK"/>
          </a:p>
        </p:txBody>
      </p:sp>
      <p:sp>
        <p:nvSpPr>
          <p:cNvPr id="6" name="Zástupný objekt pre pätu 5">
            <a:extLst>
              <a:ext uri="{FF2B5EF4-FFF2-40B4-BE49-F238E27FC236}">
                <a16:creationId xmlns:a16="http://schemas.microsoft.com/office/drawing/2014/main" id="{22ED3FA7-D8D2-43A3-B4E5-54E8C395C72D}"/>
              </a:ext>
            </a:extLst>
          </p:cNvPr>
          <p:cNvSpPr>
            <a:spLocks noGrp="1"/>
          </p:cNvSpPr>
          <p:nvPr>
            <p:ph type="ftr" sz="quarter" idx="11"/>
          </p:nvPr>
        </p:nvSpPr>
        <p:spPr/>
        <p:txBody>
          <a:bodyPr/>
          <a:lstStyle/>
          <a:p>
            <a:endParaRPr lang="sk-SK"/>
          </a:p>
        </p:txBody>
      </p:sp>
      <p:sp>
        <p:nvSpPr>
          <p:cNvPr id="7" name="Zástupný objekt pre číslo snímky 6">
            <a:extLst>
              <a:ext uri="{FF2B5EF4-FFF2-40B4-BE49-F238E27FC236}">
                <a16:creationId xmlns:a16="http://schemas.microsoft.com/office/drawing/2014/main" id="{D0D3DD1C-8829-4F6A-B916-6F45058CE527}"/>
              </a:ext>
            </a:extLst>
          </p:cNvPr>
          <p:cNvSpPr>
            <a:spLocks noGrp="1"/>
          </p:cNvSpPr>
          <p:nvPr>
            <p:ph type="sldNum" sz="quarter" idx="12"/>
          </p:nvPr>
        </p:nvSpPr>
        <p:spPr/>
        <p:txBody>
          <a:bodyPr/>
          <a:lstStyle/>
          <a:p>
            <a:fld id="{58F76D7E-0C99-4585-AF65-DB662306DF86}" type="slidenum">
              <a:rPr lang="sk-SK" smtClean="0"/>
              <a:t>‹#›</a:t>
            </a:fld>
            <a:endParaRPr lang="sk-SK"/>
          </a:p>
        </p:txBody>
      </p:sp>
    </p:spTree>
    <p:extLst>
      <p:ext uri="{BB962C8B-B14F-4D97-AF65-F5344CB8AC3E}">
        <p14:creationId xmlns:p14="http://schemas.microsoft.com/office/powerpoint/2010/main" val="618259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2E5BD9B-41A2-4DFE-A501-BAAB915A51D6}"/>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p>
        </p:txBody>
      </p:sp>
      <p:sp>
        <p:nvSpPr>
          <p:cNvPr id="3" name="Zástupný objekt pre obrázok 2">
            <a:extLst>
              <a:ext uri="{FF2B5EF4-FFF2-40B4-BE49-F238E27FC236}">
                <a16:creationId xmlns:a16="http://schemas.microsoft.com/office/drawing/2014/main" id="{6712C86C-A6D9-4BF2-8A49-F2D273514C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objekt pre text 3">
            <a:extLst>
              <a:ext uri="{FF2B5EF4-FFF2-40B4-BE49-F238E27FC236}">
                <a16:creationId xmlns:a16="http://schemas.microsoft.com/office/drawing/2014/main" id="{370875E2-A815-4BBF-B8FB-C1AB7A3FCC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Upraviť štýly predlohy textu</a:t>
            </a:r>
          </a:p>
        </p:txBody>
      </p:sp>
      <p:sp>
        <p:nvSpPr>
          <p:cNvPr id="5" name="Zástupný objekt pre dátum 4">
            <a:extLst>
              <a:ext uri="{FF2B5EF4-FFF2-40B4-BE49-F238E27FC236}">
                <a16:creationId xmlns:a16="http://schemas.microsoft.com/office/drawing/2014/main" id="{A8217A04-882E-4B21-8086-42671CB45AC1}"/>
              </a:ext>
            </a:extLst>
          </p:cNvPr>
          <p:cNvSpPr>
            <a:spLocks noGrp="1"/>
          </p:cNvSpPr>
          <p:nvPr>
            <p:ph type="dt" sz="half" idx="10"/>
          </p:nvPr>
        </p:nvSpPr>
        <p:spPr/>
        <p:txBody>
          <a:bodyPr/>
          <a:lstStyle/>
          <a:p>
            <a:fld id="{18B505EE-001A-4EFC-91DB-73282776C95F}" type="datetimeFigureOut">
              <a:rPr lang="sk-SK" smtClean="0"/>
              <a:t>26. 3. 2024</a:t>
            </a:fld>
            <a:endParaRPr lang="sk-SK"/>
          </a:p>
        </p:txBody>
      </p:sp>
      <p:sp>
        <p:nvSpPr>
          <p:cNvPr id="6" name="Zástupný objekt pre pätu 5">
            <a:extLst>
              <a:ext uri="{FF2B5EF4-FFF2-40B4-BE49-F238E27FC236}">
                <a16:creationId xmlns:a16="http://schemas.microsoft.com/office/drawing/2014/main" id="{67EF6C65-E9FB-4E44-AD1A-11135A00E67D}"/>
              </a:ext>
            </a:extLst>
          </p:cNvPr>
          <p:cNvSpPr>
            <a:spLocks noGrp="1"/>
          </p:cNvSpPr>
          <p:nvPr>
            <p:ph type="ftr" sz="quarter" idx="11"/>
          </p:nvPr>
        </p:nvSpPr>
        <p:spPr/>
        <p:txBody>
          <a:bodyPr/>
          <a:lstStyle/>
          <a:p>
            <a:endParaRPr lang="sk-SK"/>
          </a:p>
        </p:txBody>
      </p:sp>
      <p:sp>
        <p:nvSpPr>
          <p:cNvPr id="7" name="Zástupný objekt pre číslo snímky 6">
            <a:extLst>
              <a:ext uri="{FF2B5EF4-FFF2-40B4-BE49-F238E27FC236}">
                <a16:creationId xmlns:a16="http://schemas.microsoft.com/office/drawing/2014/main" id="{54AABB39-C246-4CC5-9AA3-9AE4C413CCD3}"/>
              </a:ext>
            </a:extLst>
          </p:cNvPr>
          <p:cNvSpPr>
            <a:spLocks noGrp="1"/>
          </p:cNvSpPr>
          <p:nvPr>
            <p:ph type="sldNum" sz="quarter" idx="12"/>
          </p:nvPr>
        </p:nvSpPr>
        <p:spPr/>
        <p:txBody>
          <a:bodyPr/>
          <a:lstStyle/>
          <a:p>
            <a:fld id="{58F76D7E-0C99-4585-AF65-DB662306DF86}" type="slidenum">
              <a:rPr lang="sk-SK" smtClean="0"/>
              <a:t>‹#›</a:t>
            </a:fld>
            <a:endParaRPr lang="sk-SK"/>
          </a:p>
        </p:txBody>
      </p:sp>
    </p:spTree>
    <p:extLst>
      <p:ext uri="{BB962C8B-B14F-4D97-AF65-F5344CB8AC3E}">
        <p14:creationId xmlns:p14="http://schemas.microsoft.com/office/powerpoint/2010/main" val="2307933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nadpis 1">
            <a:extLst>
              <a:ext uri="{FF2B5EF4-FFF2-40B4-BE49-F238E27FC236}">
                <a16:creationId xmlns:a16="http://schemas.microsoft.com/office/drawing/2014/main" id="{6AF9B15D-9F99-47D5-8527-77F26A0F2E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k-SK"/>
              <a:t>Kliknutím upravte štýl predlohy nadpisu</a:t>
            </a:r>
          </a:p>
        </p:txBody>
      </p:sp>
      <p:sp>
        <p:nvSpPr>
          <p:cNvPr id="3" name="Zástupný objekt pre text 2">
            <a:extLst>
              <a:ext uri="{FF2B5EF4-FFF2-40B4-BE49-F238E27FC236}">
                <a16:creationId xmlns:a16="http://schemas.microsoft.com/office/drawing/2014/main" id="{03C9D05A-1A55-4EEA-A375-4B2D7FDF17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dátum 3">
            <a:extLst>
              <a:ext uri="{FF2B5EF4-FFF2-40B4-BE49-F238E27FC236}">
                <a16:creationId xmlns:a16="http://schemas.microsoft.com/office/drawing/2014/main" id="{5715D311-9440-480E-8969-57BDB680A0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B505EE-001A-4EFC-91DB-73282776C95F}" type="datetimeFigureOut">
              <a:rPr lang="sk-SK" smtClean="0"/>
              <a:t>26. 3. 2024</a:t>
            </a:fld>
            <a:endParaRPr lang="sk-SK"/>
          </a:p>
        </p:txBody>
      </p:sp>
      <p:sp>
        <p:nvSpPr>
          <p:cNvPr id="5" name="Zástupný objekt pre pätu 4">
            <a:extLst>
              <a:ext uri="{FF2B5EF4-FFF2-40B4-BE49-F238E27FC236}">
                <a16:creationId xmlns:a16="http://schemas.microsoft.com/office/drawing/2014/main" id="{4599888A-D319-4A6C-854C-23778F21DA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Zástupný objekt pre číslo snímky 5">
            <a:extLst>
              <a:ext uri="{FF2B5EF4-FFF2-40B4-BE49-F238E27FC236}">
                <a16:creationId xmlns:a16="http://schemas.microsoft.com/office/drawing/2014/main" id="{801D8313-5E5F-4C89-BC74-CD38A6E4C6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F76D7E-0C99-4585-AF65-DB662306DF86}" type="slidenum">
              <a:rPr lang="sk-SK" smtClean="0"/>
              <a:t>‹#›</a:t>
            </a:fld>
            <a:endParaRPr lang="sk-SK"/>
          </a:p>
        </p:txBody>
      </p:sp>
    </p:spTree>
    <p:extLst>
      <p:ext uri="{BB962C8B-B14F-4D97-AF65-F5344CB8AC3E}">
        <p14:creationId xmlns:p14="http://schemas.microsoft.com/office/powerpoint/2010/main" val="13484150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hyperlink" Target="https://www.universal-sci.com/article/effect-of-spelling-mistakes-on-chances-for-job-interview"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7568" y="260649"/>
            <a:ext cx="7772400" cy="1470025"/>
          </a:xfrm>
        </p:spPr>
        <p:txBody>
          <a:bodyPr>
            <a:noAutofit/>
          </a:bodyPr>
          <a:lstStyle/>
          <a:p>
            <a:r>
              <a:rPr lang="en-US" sz="3600" b="1" dirty="0" err="1">
                <a:solidFill>
                  <a:schemeClr val="bg1">
                    <a:lumMod val="75000"/>
                  </a:schemeClr>
                </a:solidFill>
              </a:rPr>
              <a:t>Labour</a:t>
            </a:r>
            <a:r>
              <a:rPr lang="en-US" sz="3600" b="1" dirty="0">
                <a:solidFill>
                  <a:schemeClr val="bg1">
                    <a:lumMod val="75000"/>
                  </a:schemeClr>
                </a:solidFill>
              </a:rPr>
              <a:t> Market and Employment Policy</a:t>
            </a:r>
            <a:br>
              <a:rPr lang="en-US" sz="3600" b="1" dirty="0">
                <a:solidFill>
                  <a:schemeClr val="bg1">
                    <a:lumMod val="75000"/>
                  </a:schemeClr>
                </a:solidFill>
              </a:rPr>
            </a:br>
            <a:r>
              <a:rPr lang="en-US" sz="3600" b="1" dirty="0">
                <a:solidFill>
                  <a:schemeClr val="bg1">
                    <a:lumMod val="75000"/>
                  </a:schemeClr>
                </a:solidFill>
              </a:rPr>
              <a:t>Spring 2024</a:t>
            </a:r>
            <a:endParaRPr lang="en-US" sz="3600" dirty="0">
              <a:solidFill>
                <a:schemeClr val="bg1">
                  <a:lumMod val="75000"/>
                </a:schemeClr>
              </a:solidFill>
            </a:endParaRPr>
          </a:p>
        </p:txBody>
      </p:sp>
      <p:sp>
        <p:nvSpPr>
          <p:cNvPr id="3" name="Subtitle 2"/>
          <p:cNvSpPr>
            <a:spLocks noGrp="1"/>
          </p:cNvSpPr>
          <p:nvPr>
            <p:ph type="subTitle" idx="1"/>
          </p:nvPr>
        </p:nvSpPr>
        <p:spPr>
          <a:xfrm>
            <a:off x="3151584" y="5157192"/>
            <a:ext cx="6400800" cy="1201688"/>
          </a:xfrm>
        </p:spPr>
        <p:txBody>
          <a:bodyPr/>
          <a:lstStyle/>
          <a:p>
            <a:r>
              <a:rPr lang="en-US"/>
              <a:t>Martin GUZI</a:t>
            </a:r>
          </a:p>
          <a:p>
            <a:r>
              <a:rPr lang="en-US"/>
              <a:t>martin.guzi@econ.muni.cz</a:t>
            </a:r>
          </a:p>
        </p:txBody>
      </p:sp>
      <p:sp>
        <p:nvSpPr>
          <p:cNvPr id="4" name="TextBox 3"/>
          <p:cNvSpPr txBox="1"/>
          <p:nvPr/>
        </p:nvSpPr>
        <p:spPr>
          <a:xfrm>
            <a:off x="2333032" y="2204865"/>
            <a:ext cx="7992888" cy="2062103"/>
          </a:xfrm>
          <a:prstGeom prst="rect">
            <a:avLst/>
          </a:prstGeom>
          <a:noFill/>
        </p:spPr>
        <p:txBody>
          <a:bodyPr wrap="square" rtlCol="0">
            <a:spAutoFit/>
          </a:bodyPr>
          <a:lstStyle/>
          <a:p>
            <a:pPr algn="ctr"/>
            <a:r>
              <a:rPr lang="en-US" sz="4800" b="1" dirty="0"/>
              <a:t>Work careers of </a:t>
            </a:r>
            <a:br>
              <a:rPr lang="en-US" sz="4800" b="1" dirty="0"/>
            </a:br>
            <a:r>
              <a:rPr lang="en-US" sz="4800" b="1" dirty="0"/>
              <a:t>university graduates</a:t>
            </a:r>
          </a:p>
          <a:p>
            <a:pPr algn="ctr"/>
            <a:r>
              <a:rPr lang="en-US" sz="3200"/>
              <a:t>Week 6</a:t>
            </a:r>
            <a:endParaRPr lang="en-US" sz="3200" dirty="0"/>
          </a:p>
        </p:txBody>
      </p:sp>
    </p:spTree>
    <p:extLst>
      <p:ext uri="{BB962C8B-B14F-4D97-AF65-F5344CB8AC3E}">
        <p14:creationId xmlns:p14="http://schemas.microsoft.com/office/powerpoint/2010/main" val="239820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0C9EB6-DA28-41F9-B755-1BC6A14DB4BD}"/>
              </a:ext>
            </a:extLst>
          </p:cNvPr>
          <p:cNvPicPr>
            <a:picLocks noChangeAspect="1"/>
          </p:cNvPicPr>
          <p:nvPr/>
        </p:nvPicPr>
        <p:blipFill>
          <a:blip r:embed="rId2"/>
          <a:stretch>
            <a:fillRect/>
          </a:stretch>
        </p:blipFill>
        <p:spPr>
          <a:xfrm>
            <a:off x="276422" y="162560"/>
            <a:ext cx="11639156" cy="6532880"/>
          </a:xfrm>
          <a:prstGeom prst="rect">
            <a:avLst/>
          </a:prstGeom>
        </p:spPr>
      </p:pic>
    </p:spTree>
    <p:extLst>
      <p:ext uri="{BB962C8B-B14F-4D97-AF65-F5344CB8AC3E}">
        <p14:creationId xmlns:p14="http://schemas.microsoft.com/office/powerpoint/2010/main" val="1203443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16A6880-3E65-4E3A-9061-540A203A446F}"/>
              </a:ext>
            </a:extLst>
          </p:cNvPr>
          <p:cNvSpPr>
            <a:spLocks noGrp="1"/>
          </p:cNvSpPr>
          <p:nvPr>
            <p:ph type="title"/>
          </p:nvPr>
        </p:nvSpPr>
        <p:spPr/>
        <p:txBody>
          <a:bodyPr/>
          <a:lstStyle/>
          <a:p>
            <a:r>
              <a:rPr lang="en-US" dirty="0"/>
              <a:t>Gender equality in e</a:t>
            </a:r>
            <a:r>
              <a:rPr lang="sk-SK" dirty="0" err="1"/>
              <a:t>mployment</a:t>
            </a:r>
            <a:endParaRPr lang="sk-SK" dirty="0"/>
          </a:p>
        </p:txBody>
      </p:sp>
      <p:sp>
        <p:nvSpPr>
          <p:cNvPr id="3" name="Zástupný objekt pre obsah 2">
            <a:extLst>
              <a:ext uri="{FF2B5EF4-FFF2-40B4-BE49-F238E27FC236}">
                <a16:creationId xmlns:a16="http://schemas.microsoft.com/office/drawing/2014/main" id="{C6F85263-D142-4FA6-A73D-434118192609}"/>
              </a:ext>
            </a:extLst>
          </p:cNvPr>
          <p:cNvSpPr>
            <a:spLocks noGrp="1"/>
          </p:cNvSpPr>
          <p:nvPr>
            <p:ph idx="1"/>
          </p:nvPr>
        </p:nvSpPr>
        <p:spPr>
          <a:xfrm>
            <a:off x="637259" y="1690688"/>
            <a:ext cx="6778451" cy="4351338"/>
          </a:xfrm>
        </p:spPr>
        <p:txBody>
          <a:bodyPr/>
          <a:lstStyle/>
          <a:p>
            <a:r>
              <a:rPr lang="en-US" dirty="0"/>
              <a:t>Women work fewer hours and have lower participation in the labor market</a:t>
            </a:r>
          </a:p>
          <a:p>
            <a:r>
              <a:rPr lang="en-US" dirty="0"/>
              <a:t>Women are over-represented in contractual employment, lower job categories, and part-time work.</a:t>
            </a:r>
          </a:p>
          <a:p>
            <a:r>
              <a:rPr lang="en-US" dirty="0"/>
              <a:t>High concentration of males or females in certain occupations and sectors (Gender-stereotyped  profiles of occupations)</a:t>
            </a:r>
          </a:p>
          <a:p>
            <a:endParaRPr lang="en-US" dirty="0"/>
          </a:p>
          <a:p>
            <a:endParaRPr lang="en-US" dirty="0"/>
          </a:p>
        </p:txBody>
      </p:sp>
      <p:pic>
        <p:nvPicPr>
          <p:cNvPr id="5" name="Picture 4" descr="A screenshot of a cell phone&#10;&#10;Description automatically generated">
            <a:extLst>
              <a:ext uri="{FF2B5EF4-FFF2-40B4-BE49-F238E27FC236}">
                <a16:creationId xmlns:a16="http://schemas.microsoft.com/office/drawing/2014/main" id="{D24D231E-58C3-4D23-B5F5-2685261ABC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6193" y="1591565"/>
            <a:ext cx="4776290" cy="4698877"/>
          </a:xfrm>
          <a:prstGeom prst="rect">
            <a:avLst/>
          </a:prstGeom>
        </p:spPr>
      </p:pic>
    </p:spTree>
    <p:extLst>
      <p:ext uri="{BB962C8B-B14F-4D97-AF65-F5344CB8AC3E}">
        <p14:creationId xmlns:p14="http://schemas.microsoft.com/office/powerpoint/2010/main" val="3181377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policy messages</a:t>
            </a:r>
            <a:endParaRPr lang="sk-SK" dirty="0"/>
          </a:p>
        </p:txBody>
      </p:sp>
      <p:sp>
        <p:nvSpPr>
          <p:cNvPr id="3" name="Content Placeholder 2"/>
          <p:cNvSpPr>
            <a:spLocks noGrp="1"/>
          </p:cNvSpPr>
          <p:nvPr>
            <p:ph idx="1"/>
          </p:nvPr>
        </p:nvSpPr>
        <p:spPr>
          <a:xfrm>
            <a:off x="419100" y="1814867"/>
            <a:ext cx="11353800" cy="3606987"/>
          </a:xfrm>
        </p:spPr>
        <p:txBody>
          <a:bodyPr>
            <a:normAutofit/>
          </a:bodyPr>
          <a:lstStyle/>
          <a:p>
            <a:r>
              <a:rPr lang="en-US" dirty="0"/>
              <a:t>Collect and share data (promote pay t</a:t>
            </a:r>
            <a:r>
              <a:rPr lang="cs-CZ" dirty="0" err="1"/>
              <a:t>ransparen</a:t>
            </a:r>
            <a:r>
              <a:rPr lang="en-US" dirty="0"/>
              <a:t>cy)</a:t>
            </a:r>
          </a:p>
          <a:p>
            <a:r>
              <a:rPr lang="en-US" dirty="0"/>
              <a:t>Combat all forms of pay discrimination </a:t>
            </a:r>
          </a:p>
          <a:p>
            <a:r>
              <a:rPr lang="en-US" dirty="0"/>
              <a:t>Address other barriers to gender equality (e.g. cultural)</a:t>
            </a:r>
          </a:p>
          <a:p>
            <a:r>
              <a:rPr lang="en-US" dirty="0"/>
              <a:t>Set targets for women in senior management positions in the public service</a:t>
            </a:r>
          </a:p>
          <a:p>
            <a:r>
              <a:rPr lang="en-US" dirty="0"/>
              <a:t>Get girls more interested in science and boys in reading</a:t>
            </a:r>
          </a:p>
          <a:p>
            <a:r>
              <a:rPr lang="en-US" dirty="0"/>
              <a:t>Ensure that work pays to both parents (via tax and benefit systems)</a:t>
            </a:r>
          </a:p>
          <a:p>
            <a:r>
              <a:rPr lang="en-US" dirty="0"/>
              <a:t>Promote support for female-owned enterprises in high-tech sectors.</a:t>
            </a:r>
          </a:p>
          <a:p>
            <a:endParaRPr lang="en-US" dirty="0"/>
          </a:p>
          <a:p>
            <a:endParaRPr lang="sk-SK" dirty="0"/>
          </a:p>
        </p:txBody>
      </p:sp>
    </p:spTree>
    <p:extLst>
      <p:ext uri="{BB962C8B-B14F-4D97-AF65-F5344CB8AC3E}">
        <p14:creationId xmlns:p14="http://schemas.microsoft.com/office/powerpoint/2010/main" val="322488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Case study: Portugal</a:t>
            </a:r>
            <a:endParaRPr lang="cs-CZ" dirty="0"/>
          </a:p>
        </p:txBody>
      </p:sp>
      <p:sp>
        <p:nvSpPr>
          <p:cNvPr id="5" name="Text Placeholder 4"/>
          <p:cNvSpPr>
            <a:spLocks noGrp="1"/>
          </p:cNvSpPr>
          <p:nvPr>
            <p:ph type="body" idx="1"/>
          </p:nvPr>
        </p:nvSpPr>
        <p:spPr/>
        <p:txBody>
          <a:bodyPr>
            <a:normAutofit/>
          </a:bodyPr>
          <a:lstStyle/>
          <a:p>
            <a:r>
              <a:rPr lang="en-US" dirty="0"/>
              <a:t>Ana </a:t>
            </a:r>
            <a:r>
              <a:rPr lang="en-US" dirty="0" err="1"/>
              <a:t>Rute</a:t>
            </a:r>
            <a:r>
              <a:rPr lang="en-US" dirty="0"/>
              <a:t> Cardoso and Louis-Philippe Morin, 2018, Can Economic Pressure Overcome Social Norms? The Case of Female Labor Force Participation</a:t>
            </a:r>
          </a:p>
        </p:txBody>
      </p:sp>
    </p:spTree>
    <p:extLst>
      <p:ext uri="{BB962C8B-B14F-4D97-AF65-F5344CB8AC3E}">
        <p14:creationId xmlns:p14="http://schemas.microsoft.com/office/powerpoint/2010/main" val="1891021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A074F4F-2DC9-49E0-BA17-CAB623352BC5}"/>
              </a:ext>
            </a:extLst>
          </p:cNvPr>
          <p:cNvSpPr>
            <a:spLocks noGrp="1"/>
          </p:cNvSpPr>
          <p:nvPr>
            <p:ph type="title"/>
          </p:nvPr>
        </p:nvSpPr>
        <p:spPr/>
        <p:txBody>
          <a:bodyPr/>
          <a:lstStyle/>
          <a:p>
            <a:r>
              <a:rPr lang="en-US" dirty="0"/>
              <a:t>Portugal: Institutional setting, 1926-1974</a:t>
            </a:r>
            <a:endParaRPr lang="sk-SK" dirty="0"/>
          </a:p>
        </p:txBody>
      </p:sp>
      <p:sp>
        <p:nvSpPr>
          <p:cNvPr id="3" name="Zástupný objekt pre obsah 2">
            <a:extLst>
              <a:ext uri="{FF2B5EF4-FFF2-40B4-BE49-F238E27FC236}">
                <a16:creationId xmlns:a16="http://schemas.microsoft.com/office/drawing/2014/main" id="{D82437D3-CF2B-471E-8418-CCF69C88F7AE}"/>
              </a:ext>
            </a:extLst>
          </p:cNvPr>
          <p:cNvSpPr>
            <a:spLocks noGrp="1"/>
          </p:cNvSpPr>
          <p:nvPr>
            <p:ph idx="1"/>
          </p:nvPr>
        </p:nvSpPr>
        <p:spPr>
          <a:xfrm>
            <a:off x="838200" y="1378858"/>
            <a:ext cx="11165114" cy="5718628"/>
          </a:xfrm>
        </p:spPr>
        <p:txBody>
          <a:bodyPr>
            <a:normAutofit/>
          </a:bodyPr>
          <a:lstStyle/>
          <a:p>
            <a:pPr marL="0" indent="0">
              <a:buNone/>
            </a:pPr>
            <a:r>
              <a:rPr lang="en-US" dirty="0"/>
              <a:t>• Constitution 1933, equality of all citizens before the law, with the exception  “in the case of the woman, the differences that result from her nature and the good of the family" (art. 5)</a:t>
            </a:r>
          </a:p>
          <a:p>
            <a:pPr marL="0" indent="0">
              <a:buNone/>
            </a:pPr>
            <a:r>
              <a:rPr lang="en-US" dirty="0"/>
              <a:t>• 1956, compulsory schooling: 4 </a:t>
            </a:r>
            <a:r>
              <a:rPr lang="en-US" dirty="0" err="1"/>
              <a:t>yrs</a:t>
            </a:r>
            <a:r>
              <a:rPr lang="en-US" dirty="0"/>
              <a:t> for boys and 3 </a:t>
            </a:r>
            <a:r>
              <a:rPr lang="en-US" dirty="0" err="1"/>
              <a:t>yrs</a:t>
            </a:r>
            <a:r>
              <a:rPr lang="en-US" dirty="0"/>
              <a:t> for girls; </a:t>
            </a:r>
            <a:br>
              <a:rPr lang="en-US" dirty="0"/>
            </a:br>
            <a:r>
              <a:rPr lang="en-US" dirty="0"/>
              <a:t>Diploma of 4 </a:t>
            </a:r>
            <a:r>
              <a:rPr lang="en-US" dirty="0" err="1"/>
              <a:t>yrs</a:t>
            </a:r>
            <a:r>
              <a:rPr lang="en-US" dirty="0"/>
              <a:t> required to access jobs in public admin, manufacturing, the services, get a driver’s license, or participate in official sports competitions</a:t>
            </a:r>
          </a:p>
          <a:p>
            <a:pPr marL="0" indent="0">
              <a:buNone/>
            </a:pPr>
            <a:r>
              <a:rPr lang="en-US" dirty="0"/>
              <a:t> • Right to vote: different requirements on males and females</a:t>
            </a:r>
          </a:p>
          <a:p>
            <a:pPr marL="0" indent="0">
              <a:buNone/>
            </a:pPr>
            <a:r>
              <a:rPr lang="en-US" dirty="0"/>
              <a:t>• Employment contract, passport: husband’s consent required</a:t>
            </a:r>
          </a:p>
          <a:p>
            <a:pPr marL="0" indent="0">
              <a:buNone/>
            </a:pPr>
            <a:r>
              <a:rPr lang="en-US" dirty="0"/>
              <a:t>• Divorce and contraception outlawed</a:t>
            </a:r>
          </a:p>
          <a:p>
            <a:pPr marL="0" indent="0">
              <a:buNone/>
            </a:pPr>
            <a:r>
              <a:rPr lang="en-US" dirty="0"/>
              <a:t>• Gender norms were pervasive: women’s participation should be restricted to the household</a:t>
            </a:r>
            <a:endParaRPr lang="sk-SK" dirty="0"/>
          </a:p>
        </p:txBody>
      </p:sp>
    </p:spTree>
    <p:extLst>
      <p:ext uri="{BB962C8B-B14F-4D97-AF65-F5344CB8AC3E}">
        <p14:creationId xmlns:p14="http://schemas.microsoft.com/office/powerpoint/2010/main" val="37528768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ok 3">
            <a:extLst>
              <a:ext uri="{FF2B5EF4-FFF2-40B4-BE49-F238E27FC236}">
                <a16:creationId xmlns:a16="http://schemas.microsoft.com/office/drawing/2014/main" id="{10430776-9E4D-495D-97F5-1A29D45616F8}"/>
              </a:ext>
            </a:extLst>
          </p:cNvPr>
          <p:cNvPicPr>
            <a:picLocks noChangeAspect="1"/>
          </p:cNvPicPr>
          <p:nvPr/>
        </p:nvPicPr>
        <p:blipFill>
          <a:blip r:embed="rId2"/>
          <a:stretch>
            <a:fillRect/>
          </a:stretch>
        </p:blipFill>
        <p:spPr>
          <a:xfrm>
            <a:off x="264886" y="1027905"/>
            <a:ext cx="8737600" cy="5663493"/>
          </a:xfrm>
          <a:prstGeom prst="rect">
            <a:avLst/>
          </a:prstGeom>
        </p:spPr>
      </p:pic>
      <p:sp>
        <p:nvSpPr>
          <p:cNvPr id="2" name="Nadpis 1">
            <a:extLst>
              <a:ext uri="{FF2B5EF4-FFF2-40B4-BE49-F238E27FC236}">
                <a16:creationId xmlns:a16="http://schemas.microsoft.com/office/drawing/2014/main" id="{A6C63854-375D-49A7-8751-EC8A9F4A6EC1}"/>
              </a:ext>
            </a:extLst>
          </p:cNvPr>
          <p:cNvSpPr>
            <a:spLocks noGrp="1"/>
          </p:cNvSpPr>
          <p:nvPr>
            <p:ph type="title"/>
          </p:nvPr>
        </p:nvSpPr>
        <p:spPr>
          <a:xfrm>
            <a:off x="446314" y="166602"/>
            <a:ext cx="10515600" cy="1325563"/>
          </a:xfrm>
        </p:spPr>
        <p:txBody>
          <a:bodyPr>
            <a:normAutofit fontScale="90000"/>
          </a:bodyPr>
          <a:lstStyle/>
          <a:p>
            <a:r>
              <a:rPr lang="en-US" dirty="0"/>
              <a:t>Trends in female participation in the labor market</a:t>
            </a:r>
            <a:br>
              <a:rPr lang="en-US" dirty="0"/>
            </a:br>
            <a:endParaRPr lang="sk-SK" dirty="0"/>
          </a:p>
        </p:txBody>
      </p:sp>
      <p:sp>
        <p:nvSpPr>
          <p:cNvPr id="3" name="Zástupný objekt pre obsah 2">
            <a:extLst>
              <a:ext uri="{FF2B5EF4-FFF2-40B4-BE49-F238E27FC236}">
                <a16:creationId xmlns:a16="http://schemas.microsoft.com/office/drawing/2014/main" id="{0AF9DF15-EB93-47BD-96E5-A615FEB06110}"/>
              </a:ext>
            </a:extLst>
          </p:cNvPr>
          <p:cNvSpPr>
            <a:spLocks noGrp="1"/>
          </p:cNvSpPr>
          <p:nvPr>
            <p:ph idx="1"/>
          </p:nvPr>
        </p:nvSpPr>
        <p:spPr>
          <a:xfrm>
            <a:off x="9091386" y="1027905"/>
            <a:ext cx="2529114" cy="4351338"/>
          </a:xfrm>
        </p:spPr>
        <p:txBody>
          <a:bodyPr/>
          <a:lstStyle/>
          <a:p>
            <a:r>
              <a:rPr lang="en-US" dirty="0"/>
              <a:t>Widespread rise in female labor force participation</a:t>
            </a:r>
          </a:p>
          <a:p>
            <a:r>
              <a:rPr lang="en-US" dirty="0"/>
              <a:t>The puzzle of Portugal</a:t>
            </a:r>
            <a:endParaRPr lang="sk-SK" dirty="0"/>
          </a:p>
        </p:txBody>
      </p:sp>
    </p:spTree>
    <p:extLst>
      <p:ext uri="{BB962C8B-B14F-4D97-AF65-F5344CB8AC3E}">
        <p14:creationId xmlns:p14="http://schemas.microsoft.com/office/powerpoint/2010/main" val="13760639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601F882-E22F-4868-B532-D24FAB96142E}"/>
              </a:ext>
            </a:extLst>
          </p:cNvPr>
          <p:cNvSpPr>
            <a:spLocks noGrp="1"/>
          </p:cNvSpPr>
          <p:nvPr>
            <p:ph type="title"/>
          </p:nvPr>
        </p:nvSpPr>
        <p:spPr/>
        <p:txBody>
          <a:bodyPr/>
          <a:lstStyle/>
          <a:p>
            <a:r>
              <a:rPr lang="en-US" dirty="0"/>
              <a:t>Portuguese Colonial War</a:t>
            </a:r>
            <a:endParaRPr lang="sk-SK" dirty="0"/>
          </a:p>
        </p:txBody>
      </p:sp>
      <p:sp>
        <p:nvSpPr>
          <p:cNvPr id="3" name="Zástupný objekt pre obsah 2">
            <a:extLst>
              <a:ext uri="{FF2B5EF4-FFF2-40B4-BE49-F238E27FC236}">
                <a16:creationId xmlns:a16="http://schemas.microsoft.com/office/drawing/2014/main" id="{4D57354C-2664-4E48-BBCF-E839C4C71454}"/>
              </a:ext>
            </a:extLst>
          </p:cNvPr>
          <p:cNvSpPr>
            <a:spLocks noGrp="1"/>
          </p:cNvSpPr>
          <p:nvPr>
            <p:ph idx="1"/>
          </p:nvPr>
        </p:nvSpPr>
        <p:spPr/>
        <p:txBody>
          <a:bodyPr>
            <a:normAutofit lnSpcReduction="10000"/>
          </a:bodyPr>
          <a:lstStyle/>
          <a:p>
            <a:r>
              <a:rPr lang="it-IT" dirty="0"/>
              <a:t>War in Africa, 1961-74: Angola, Mozambique, Guinea-Bissau</a:t>
            </a:r>
          </a:p>
          <a:p>
            <a:r>
              <a:rPr lang="en-US" dirty="0"/>
              <a:t>Major drain of human resources: males drafted for 2-4 years, starting the year they turned 21</a:t>
            </a:r>
          </a:p>
          <a:p>
            <a:pPr lvl="1"/>
            <a:r>
              <a:rPr lang="en-US" i="1" dirty="0"/>
              <a:t>[A]round one per cent of the country’s population was called up to fight. By way of comparison: had the Americans called up the same proportion for the war in Vietnam, they would have had to have recruited and deployed 2.5 million troops instead of the 500,000 that were actually mobilized </a:t>
            </a:r>
            <a:br>
              <a:rPr lang="en-US" i="1" dirty="0"/>
            </a:br>
            <a:r>
              <a:rPr lang="en-US" dirty="0"/>
              <a:t>(Pinto 2011)</a:t>
            </a:r>
          </a:p>
          <a:p>
            <a:r>
              <a:rPr lang="en-US" dirty="0"/>
              <a:t>Major drain of financial resources: military expenses reached 63% of Central Govt budget in 1968</a:t>
            </a:r>
          </a:p>
          <a:p>
            <a:r>
              <a:rPr lang="en-US" dirty="0"/>
              <a:t>Poverty and war, combined motivation to emigrate</a:t>
            </a:r>
            <a:endParaRPr lang="sk-SK" dirty="0"/>
          </a:p>
        </p:txBody>
      </p:sp>
    </p:spTree>
    <p:extLst>
      <p:ext uri="{BB962C8B-B14F-4D97-AF65-F5344CB8AC3E}">
        <p14:creationId xmlns:p14="http://schemas.microsoft.com/office/powerpoint/2010/main" val="152932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2BBBE09-98FB-4B26-A48D-ACB06AE65681}"/>
              </a:ext>
            </a:extLst>
          </p:cNvPr>
          <p:cNvSpPr>
            <a:spLocks noGrp="1"/>
          </p:cNvSpPr>
          <p:nvPr>
            <p:ph type="title"/>
          </p:nvPr>
        </p:nvSpPr>
        <p:spPr/>
        <p:txBody>
          <a:bodyPr/>
          <a:lstStyle/>
          <a:p>
            <a:r>
              <a:rPr lang="sk-SK" dirty="0"/>
              <a:t>Male </a:t>
            </a:r>
            <a:r>
              <a:rPr lang="sk-SK" dirty="0" err="1"/>
              <a:t>Emigration</a:t>
            </a:r>
            <a:r>
              <a:rPr lang="sk-SK" dirty="0"/>
              <a:t> </a:t>
            </a:r>
            <a:r>
              <a:rPr lang="sk-SK" dirty="0" err="1"/>
              <a:t>Rates</a:t>
            </a:r>
            <a:r>
              <a:rPr lang="sk-SK" dirty="0"/>
              <a:t>, Spain </a:t>
            </a:r>
            <a:r>
              <a:rPr lang="sk-SK" dirty="0" err="1"/>
              <a:t>vs</a:t>
            </a:r>
            <a:r>
              <a:rPr lang="sk-SK" dirty="0"/>
              <a:t> </a:t>
            </a:r>
            <a:r>
              <a:rPr lang="sk-SK" dirty="0" err="1"/>
              <a:t>Portugal</a:t>
            </a:r>
            <a:endParaRPr lang="sk-SK" dirty="0"/>
          </a:p>
        </p:txBody>
      </p:sp>
      <p:sp>
        <p:nvSpPr>
          <p:cNvPr id="7" name="Zástupný objekt pre obsah 6">
            <a:extLst>
              <a:ext uri="{FF2B5EF4-FFF2-40B4-BE49-F238E27FC236}">
                <a16:creationId xmlns:a16="http://schemas.microsoft.com/office/drawing/2014/main" id="{785DA6F7-390D-41FA-8978-4F6986E70A41}"/>
              </a:ext>
            </a:extLst>
          </p:cNvPr>
          <p:cNvSpPr>
            <a:spLocks noGrp="1"/>
          </p:cNvSpPr>
          <p:nvPr>
            <p:ph idx="1"/>
          </p:nvPr>
        </p:nvSpPr>
        <p:spPr>
          <a:xfrm>
            <a:off x="308620" y="1725576"/>
            <a:ext cx="5787380" cy="4351338"/>
          </a:xfrm>
        </p:spPr>
        <p:txBody>
          <a:bodyPr>
            <a:normAutofit fontScale="92500" lnSpcReduction="10000"/>
          </a:bodyPr>
          <a:lstStyle/>
          <a:p>
            <a:r>
              <a:rPr lang="en-US" dirty="0"/>
              <a:t>Emigration: 1.5 million left Portugal during 1960s and first half of 1970s, out of initial 9 million inhabitants</a:t>
            </a:r>
          </a:p>
          <a:p>
            <a:r>
              <a:rPr lang="en-US" dirty="0"/>
              <a:t>Spain also 1.5 million emigrants, but out of initial 30 million</a:t>
            </a:r>
          </a:p>
          <a:p>
            <a:r>
              <a:rPr lang="en-US" dirty="0"/>
              <a:t>By 1969, France absorbed 72% of Portuguese emigrants; Germany, Switzerland and France absorbed the majority of Spanish ones</a:t>
            </a:r>
          </a:p>
          <a:p>
            <a:r>
              <a:rPr lang="en-US" dirty="0"/>
              <a:t>Major drain of human resources from Portugal: as much as 8%-12% of male cohorts born in 1940s</a:t>
            </a:r>
            <a:endParaRPr lang="sk-SK" dirty="0"/>
          </a:p>
        </p:txBody>
      </p:sp>
      <p:pic>
        <p:nvPicPr>
          <p:cNvPr id="9" name="Obrázok 8">
            <a:extLst>
              <a:ext uri="{FF2B5EF4-FFF2-40B4-BE49-F238E27FC236}">
                <a16:creationId xmlns:a16="http://schemas.microsoft.com/office/drawing/2014/main" id="{9D4706D6-CF61-429D-8787-F146C1A5ED68}"/>
              </a:ext>
            </a:extLst>
          </p:cNvPr>
          <p:cNvPicPr>
            <a:picLocks noChangeAspect="1"/>
          </p:cNvPicPr>
          <p:nvPr/>
        </p:nvPicPr>
        <p:blipFill>
          <a:blip r:embed="rId2"/>
          <a:stretch>
            <a:fillRect/>
          </a:stretch>
        </p:blipFill>
        <p:spPr>
          <a:xfrm>
            <a:off x="6096000" y="1445041"/>
            <a:ext cx="6007100" cy="4733473"/>
          </a:xfrm>
          <a:prstGeom prst="rect">
            <a:avLst/>
          </a:prstGeom>
        </p:spPr>
      </p:pic>
    </p:spTree>
    <p:extLst>
      <p:ext uri="{BB962C8B-B14F-4D97-AF65-F5344CB8AC3E}">
        <p14:creationId xmlns:p14="http://schemas.microsoft.com/office/powerpoint/2010/main" val="491003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09CD109-36BE-40C1-88FD-03036EA41691}"/>
              </a:ext>
            </a:extLst>
          </p:cNvPr>
          <p:cNvSpPr>
            <a:spLocks noGrp="1"/>
          </p:cNvSpPr>
          <p:nvPr>
            <p:ph type="title"/>
          </p:nvPr>
        </p:nvSpPr>
        <p:spPr/>
        <p:txBody>
          <a:bodyPr>
            <a:normAutofit fontScale="90000"/>
          </a:bodyPr>
          <a:lstStyle/>
          <a:p>
            <a:r>
              <a:rPr lang="en-US" dirty="0"/>
              <a:t>Sex ratio among Portuguese and Spanish emigrants at destination countries (late 1960s)</a:t>
            </a:r>
            <a:endParaRPr lang="sk-SK" dirty="0"/>
          </a:p>
        </p:txBody>
      </p:sp>
      <p:sp>
        <p:nvSpPr>
          <p:cNvPr id="3" name="Zástupný objekt pre obsah 2">
            <a:extLst>
              <a:ext uri="{FF2B5EF4-FFF2-40B4-BE49-F238E27FC236}">
                <a16:creationId xmlns:a16="http://schemas.microsoft.com/office/drawing/2014/main" id="{170E9732-1B8C-427E-9979-9468ACA87B34}"/>
              </a:ext>
            </a:extLst>
          </p:cNvPr>
          <p:cNvSpPr>
            <a:spLocks noGrp="1"/>
          </p:cNvSpPr>
          <p:nvPr>
            <p:ph idx="1"/>
          </p:nvPr>
        </p:nvSpPr>
        <p:spPr>
          <a:xfrm>
            <a:off x="417285" y="1825625"/>
            <a:ext cx="8044544" cy="4351338"/>
          </a:xfrm>
        </p:spPr>
        <p:txBody>
          <a:bodyPr>
            <a:normAutofit/>
          </a:bodyPr>
          <a:lstStyle/>
          <a:p>
            <a:r>
              <a:rPr lang="en-US" dirty="0"/>
              <a:t>The Spanish emigration rate was not only remarkably lower than the Portuguese, </a:t>
            </a:r>
            <a:br>
              <a:rPr lang="en-US" dirty="0"/>
            </a:br>
            <a:r>
              <a:rPr lang="en-US" dirty="0"/>
              <a:t>it was also much more gender balanced</a:t>
            </a:r>
          </a:p>
          <a:p>
            <a:r>
              <a:rPr lang="en-US" dirty="0"/>
              <a:t>Men left first, women followed later)</a:t>
            </a:r>
          </a:p>
          <a:p>
            <a:r>
              <a:rPr lang="en-US" dirty="0"/>
              <a:t>Scarcity of male human resources in economy</a:t>
            </a:r>
          </a:p>
          <a:p>
            <a:r>
              <a:rPr lang="en-US" dirty="0"/>
              <a:t>Until 1968, large gender imbalance in</a:t>
            </a:r>
            <a:br>
              <a:rPr lang="en-US" dirty="0"/>
            </a:br>
            <a:r>
              <a:rPr lang="en-US" dirty="0"/>
              <a:t>emigration</a:t>
            </a:r>
          </a:p>
          <a:p>
            <a:r>
              <a:rPr lang="en-US" dirty="0"/>
              <a:t>From 1969 to 1974, large magnitude of </a:t>
            </a:r>
            <a:br>
              <a:rPr lang="en-US" dirty="0"/>
            </a:br>
            <a:r>
              <a:rPr lang="en-US" dirty="0"/>
              <a:t>outflow</a:t>
            </a:r>
            <a:endParaRPr lang="sk-SK" dirty="0"/>
          </a:p>
        </p:txBody>
      </p:sp>
      <p:pic>
        <p:nvPicPr>
          <p:cNvPr id="4" name="Obrázok 3">
            <a:extLst>
              <a:ext uri="{FF2B5EF4-FFF2-40B4-BE49-F238E27FC236}">
                <a16:creationId xmlns:a16="http://schemas.microsoft.com/office/drawing/2014/main" id="{BEBD29C6-C2CA-4802-B970-A38972610131}"/>
              </a:ext>
            </a:extLst>
          </p:cNvPr>
          <p:cNvPicPr>
            <a:picLocks noChangeAspect="1"/>
          </p:cNvPicPr>
          <p:nvPr/>
        </p:nvPicPr>
        <p:blipFill>
          <a:blip r:embed="rId2"/>
          <a:stretch>
            <a:fillRect/>
          </a:stretch>
        </p:blipFill>
        <p:spPr>
          <a:xfrm>
            <a:off x="7408091" y="2703526"/>
            <a:ext cx="4688114" cy="3419962"/>
          </a:xfrm>
          <a:prstGeom prst="rect">
            <a:avLst/>
          </a:prstGeom>
        </p:spPr>
      </p:pic>
      <p:sp>
        <p:nvSpPr>
          <p:cNvPr id="6" name="TextBox 5">
            <a:extLst>
              <a:ext uri="{FF2B5EF4-FFF2-40B4-BE49-F238E27FC236}">
                <a16:creationId xmlns:a16="http://schemas.microsoft.com/office/drawing/2014/main" id="{AB42EB25-BED4-1616-6174-A0FECC733B80}"/>
              </a:ext>
            </a:extLst>
          </p:cNvPr>
          <p:cNvSpPr txBox="1"/>
          <p:nvPr/>
        </p:nvSpPr>
        <p:spPr>
          <a:xfrm>
            <a:off x="5928904" y="6176963"/>
            <a:ext cx="6097088" cy="430887"/>
          </a:xfrm>
          <a:prstGeom prst="rect">
            <a:avLst/>
          </a:prstGeom>
          <a:noFill/>
        </p:spPr>
        <p:txBody>
          <a:bodyPr wrap="square">
            <a:spAutoFit/>
          </a:bodyPr>
          <a:lstStyle/>
          <a:p>
            <a:pPr algn="l"/>
            <a:r>
              <a:rPr lang="en-US" sz="1100" b="0" i="0" u="none" strike="noStrike" baseline="0" dirty="0">
                <a:latin typeface="LMRoman10-Regular-Identity-H"/>
              </a:rPr>
              <a:t>Note: The sex ratio for each cohort is the number of Portuguese (Spanish) males per female observed in the Census in France 1968 and in Germany and Switzerland 1970.</a:t>
            </a:r>
            <a:endParaRPr lang="cs-CZ" sz="1100" dirty="0"/>
          </a:p>
        </p:txBody>
      </p:sp>
    </p:spTree>
    <p:extLst>
      <p:ext uri="{BB962C8B-B14F-4D97-AF65-F5344CB8AC3E}">
        <p14:creationId xmlns:p14="http://schemas.microsoft.com/office/powerpoint/2010/main" val="39693648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B22B6F1-D41D-460E-9687-5726D32E5780}"/>
              </a:ext>
            </a:extLst>
          </p:cNvPr>
          <p:cNvSpPr>
            <a:spLocks noGrp="1"/>
          </p:cNvSpPr>
          <p:nvPr>
            <p:ph type="title"/>
          </p:nvPr>
        </p:nvSpPr>
        <p:spPr/>
        <p:txBody>
          <a:bodyPr/>
          <a:lstStyle/>
          <a:p>
            <a:r>
              <a:rPr lang="sk-SK" dirty="0" err="1"/>
              <a:t>Occupational</a:t>
            </a:r>
            <a:r>
              <a:rPr lang="sk-SK" dirty="0"/>
              <a:t> </a:t>
            </a:r>
            <a:r>
              <a:rPr lang="sk-SK" dirty="0" err="1"/>
              <a:t>upgrading</a:t>
            </a:r>
            <a:r>
              <a:rPr lang="en-US" dirty="0"/>
              <a:t> in Portugal</a:t>
            </a:r>
            <a:endParaRPr lang="sk-SK" dirty="0"/>
          </a:p>
        </p:txBody>
      </p:sp>
      <p:sp>
        <p:nvSpPr>
          <p:cNvPr id="3" name="Zástupný objekt pre obsah 2">
            <a:extLst>
              <a:ext uri="{FF2B5EF4-FFF2-40B4-BE49-F238E27FC236}">
                <a16:creationId xmlns:a16="http://schemas.microsoft.com/office/drawing/2014/main" id="{5D73E927-7C9E-4C5D-A02B-02ECA6E59726}"/>
              </a:ext>
            </a:extLst>
          </p:cNvPr>
          <p:cNvSpPr>
            <a:spLocks noGrp="1"/>
          </p:cNvSpPr>
          <p:nvPr>
            <p:ph idx="1"/>
          </p:nvPr>
        </p:nvSpPr>
        <p:spPr/>
        <p:txBody>
          <a:bodyPr/>
          <a:lstStyle/>
          <a:p>
            <a:r>
              <a:rPr lang="en-US" dirty="0"/>
              <a:t>1960 Census: classify occupations as "male" or "female"</a:t>
            </a:r>
          </a:p>
          <a:p>
            <a:r>
              <a:rPr lang="en-US" dirty="0"/>
              <a:t>1980 Census: major occupational upgrading, as women increasingly represented in the following “male" occupations: legislators, senior officials, managers; plant and machine operators and assemblers; skilled agricultural workers;</a:t>
            </a:r>
          </a:p>
          <a:p>
            <a:r>
              <a:rPr lang="en-US" dirty="0"/>
              <a:t>declining female representation in "elementary occupations“</a:t>
            </a:r>
          </a:p>
          <a:p>
            <a:r>
              <a:rPr lang="en-US" dirty="0"/>
              <a:t>reduction of gender segregation across occupations </a:t>
            </a:r>
          </a:p>
          <a:p>
            <a:r>
              <a:rPr lang="en-US" dirty="0"/>
              <a:t>reduction of gender pay gap by 7-8 p.p.</a:t>
            </a:r>
            <a:endParaRPr lang="sk-SK" dirty="0"/>
          </a:p>
        </p:txBody>
      </p:sp>
    </p:spTree>
    <p:extLst>
      <p:ext uri="{BB962C8B-B14F-4D97-AF65-F5344CB8AC3E}">
        <p14:creationId xmlns:p14="http://schemas.microsoft.com/office/powerpoint/2010/main" val="2031363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728" y="1222781"/>
            <a:ext cx="11254750" cy="4412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49943" y="46191"/>
            <a:ext cx="11292114" cy="1325563"/>
          </a:xfrm>
        </p:spPr>
        <p:txBody>
          <a:bodyPr>
            <a:noAutofit/>
          </a:bodyPr>
          <a:lstStyle/>
          <a:p>
            <a:r>
              <a:rPr lang="en-US" sz="3600" dirty="0"/>
              <a:t>Proportion of the population aged 30 to 34 having a tertiary education, 2011</a:t>
            </a:r>
            <a:endParaRPr lang="sk-SK" sz="3600" dirty="0"/>
          </a:p>
        </p:txBody>
      </p:sp>
      <p:sp>
        <p:nvSpPr>
          <p:cNvPr id="3" name="Content Placeholder 2"/>
          <p:cNvSpPr>
            <a:spLocks noGrp="1"/>
          </p:cNvSpPr>
          <p:nvPr>
            <p:ph idx="1"/>
          </p:nvPr>
        </p:nvSpPr>
        <p:spPr>
          <a:xfrm>
            <a:off x="838200" y="5547959"/>
            <a:ext cx="10515600" cy="1136316"/>
          </a:xfrm>
          <a:solidFill>
            <a:schemeClr val="accent4">
              <a:lumMod val="20000"/>
              <a:lumOff val="80000"/>
            </a:schemeClr>
          </a:solidFill>
          <a:ln>
            <a:solidFill>
              <a:schemeClr val="tx1"/>
            </a:solidFill>
          </a:ln>
        </p:spPr>
        <p:txBody>
          <a:bodyPr>
            <a:normAutofit/>
          </a:bodyPr>
          <a:lstStyle/>
          <a:p>
            <a:r>
              <a:rPr lang="en-US" sz="2600" dirty="0"/>
              <a:t>Young women </a:t>
            </a:r>
            <a:r>
              <a:rPr lang="sk-SK" sz="2600" dirty="0"/>
              <a:t>are </a:t>
            </a:r>
            <a:r>
              <a:rPr lang="en-US" sz="2600" dirty="0"/>
              <a:t>increasingly better </a:t>
            </a:r>
            <a:r>
              <a:rPr lang="sk-SK" sz="2600" dirty="0" err="1"/>
              <a:t>educated</a:t>
            </a:r>
            <a:r>
              <a:rPr lang="sk-SK" sz="2600" dirty="0"/>
              <a:t> </a:t>
            </a:r>
            <a:r>
              <a:rPr lang="sk-SK" sz="2600" dirty="0" err="1"/>
              <a:t>than</a:t>
            </a:r>
            <a:r>
              <a:rPr lang="sk-SK" sz="2600" dirty="0"/>
              <a:t> </a:t>
            </a:r>
            <a:r>
              <a:rPr lang="en-US" sz="2600" dirty="0"/>
              <a:t>young </a:t>
            </a:r>
            <a:r>
              <a:rPr lang="sk-SK" sz="2600" dirty="0" err="1"/>
              <a:t>men</a:t>
            </a:r>
            <a:r>
              <a:rPr lang="sk-SK" sz="2600" dirty="0"/>
              <a:t>.</a:t>
            </a:r>
            <a:r>
              <a:rPr lang="en-US" sz="2600" dirty="0"/>
              <a:t> </a:t>
            </a:r>
            <a:br>
              <a:rPr lang="en-US" sz="2600" dirty="0"/>
            </a:br>
            <a:r>
              <a:rPr lang="en-US" sz="2600" dirty="0"/>
              <a:t>Boys are also more likely than girls to drop out from secondary education.</a:t>
            </a:r>
            <a:endParaRPr lang="sk-SK" sz="2600" dirty="0"/>
          </a:p>
        </p:txBody>
      </p:sp>
    </p:spTree>
    <p:extLst>
      <p:ext uri="{BB962C8B-B14F-4D97-AF65-F5344CB8AC3E}">
        <p14:creationId xmlns:p14="http://schemas.microsoft.com/office/powerpoint/2010/main" val="2310398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par>
                                <p:cTn id="8" presetID="22" presetClass="entr" presetSubtype="4" fill="hold" grpId="0" nodeType="withEffect">
                                  <p:stCondLst>
                                    <p:cond delay="5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4FC9A-12CF-4582-A248-07822841F31B}"/>
              </a:ext>
            </a:extLst>
          </p:cNvPr>
          <p:cNvSpPr>
            <a:spLocks noGrp="1"/>
          </p:cNvSpPr>
          <p:nvPr>
            <p:ph type="title"/>
          </p:nvPr>
        </p:nvSpPr>
        <p:spPr/>
        <p:txBody>
          <a:bodyPr/>
          <a:lstStyle/>
          <a:p>
            <a:r>
              <a:rPr lang="en-US" dirty="0"/>
              <a:t>Work careers of university graduates</a:t>
            </a:r>
          </a:p>
        </p:txBody>
      </p:sp>
      <p:sp>
        <p:nvSpPr>
          <p:cNvPr id="3" name="Content Placeholder 2">
            <a:extLst>
              <a:ext uri="{FF2B5EF4-FFF2-40B4-BE49-F238E27FC236}">
                <a16:creationId xmlns:a16="http://schemas.microsoft.com/office/drawing/2014/main" id="{1696E5E1-D3E3-482B-A4C5-2A0FB2FA5ED5}"/>
              </a:ext>
            </a:extLst>
          </p:cNvPr>
          <p:cNvSpPr>
            <a:spLocks noGrp="1"/>
          </p:cNvSpPr>
          <p:nvPr>
            <p:ph idx="1"/>
          </p:nvPr>
        </p:nvSpPr>
        <p:spPr/>
        <p:txBody>
          <a:bodyPr/>
          <a:lstStyle/>
          <a:p>
            <a:r>
              <a:rPr lang="en-US" dirty="0"/>
              <a:t>The importance of education in the society</a:t>
            </a:r>
          </a:p>
          <a:p>
            <a:endParaRPr lang="en-US" dirty="0"/>
          </a:p>
          <a:p>
            <a:r>
              <a:rPr lang="en-US" dirty="0"/>
              <a:t>Earnings advantages from education</a:t>
            </a:r>
          </a:p>
          <a:p>
            <a:endParaRPr lang="cs-CZ" dirty="0"/>
          </a:p>
          <a:p>
            <a:r>
              <a:rPr lang="en-US" dirty="0"/>
              <a:t>Why starting your career during a strong economy is better? </a:t>
            </a:r>
          </a:p>
          <a:p>
            <a:endParaRPr lang="en-US" dirty="0"/>
          </a:p>
          <a:p>
            <a:r>
              <a:rPr lang="en-US" dirty="0"/>
              <a:t>Why finding a matching job is important?</a:t>
            </a:r>
          </a:p>
          <a:p>
            <a:endParaRPr lang="en-US" dirty="0"/>
          </a:p>
          <a:p>
            <a:endParaRPr lang="en-US" dirty="0"/>
          </a:p>
          <a:p>
            <a:endParaRPr lang="en-US" dirty="0"/>
          </a:p>
        </p:txBody>
      </p:sp>
    </p:spTree>
    <p:extLst>
      <p:ext uri="{BB962C8B-B14F-4D97-AF65-F5344CB8AC3E}">
        <p14:creationId xmlns:p14="http://schemas.microsoft.com/office/powerpoint/2010/main" val="27302291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of university education</a:t>
            </a:r>
            <a:endParaRPr lang="sk-SK" dirty="0"/>
          </a:p>
        </p:txBody>
      </p:sp>
      <p:sp>
        <p:nvSpPr>
          <p:cNvPr id="3" name="Content Placeholder 2"/>
          <p:cNvSpPr>
            <a:spLocks noGrp="1"/>
          </p:cNvSpPr>
          <p:nvPr>
            <p:ph idx="1"/>
          </p:nvPr>
        </p:nvSpPr>
        <p:spPr/>
        <p:txBody>
          <a:bodyPr>
            <a:normAutofit/>
          </a:bodyPr>
          <a:lstStyle/>
          <a:p>
            <a:r>
              <a:rPr lang="en-US" dirty="0"/>
              <a:t>First European universities established in Bologna (1088), Paris (1150), Oxford (1167), Cambridge (1209), Salamanca (1218), Montpellier, Padua, Naples, Toulouse, Prague (1348), Heidelberg, Louvain (1425).</a:t>
            </a:r>
          </a:p>
          <a:p>
            <a:r>
              <a:rPr lang="en-US" dirty="0"/>
              <a:t>Participation in university at that time was at 1.75% (almost all clerics)</a:t>
            </a:r>
          </a:p>
          <a:p>
            <a:r>
              <a:rPr lang="en-US" dirty="0"/>
              <a:t>In 2021 more than 40% of 25 to 34 year olds in OECD countries have a tertiary-level education.</a:t>
            </a:r>
          </a:p>
          <a:p>
            <a:endParaRPr lang="sk-SK" dirty="0"/>
          </a:p>
        </p:txBody>
      </p:sp>
    </p:spTree>
    <p:extLst>
      <p:ext uri="{BB962C8B-B14F-4D97-AF65-F5344CB8AC3E}">
        <p14:creationId xmlns:p14="http://schemas.microsoft.com/office/powerpoint/2010/main" val="3295233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92BB4C-01C9-4FF5-811F-BA29FED93F6A}"/>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5C77665C-98F7-4C3A-B444-ABAC0A416B08}"/>
              </a:ext>
            </a:extLst>
          </p:cNvPr>
          <p:cNvPicPr>
            <a:picLocks noChangeAspect="1"/>
          </p:cNvPicPr>
          <p:nvPr/>
        </p:nvPicPr>
        <p:blipFill>
          <a:blip r:embed="rId2"/>
          <a:stretch>
            <a:fillRect/>
          </a:stretch>
        </p:blipFill>
        <p:spPr>
          <a:xfrm>
            <a:off x="339140" y="1053093"/>
            <a:ext cx="11014660" cy="5804907"/>
          </a:xfrm>
          <a:prstGeom prst="rect">
            <a:avLst/>
          </a:prstGeom>
        </p:spPr>
      </p:pic>
      <p:sp>
        <p:nvSpPr>
          <p:cNvPr id="2" name="Title 1">
            <a:extLst>
              <a:ext uri="{FF2B5EF4-FFF2-40B4-BE49-F238E27FC236}">
                <a16:creationId xmlns:a16="http://schemas.microsoft.com/office/drawing/2014/main" id="{C7907510-9108-4ABC-877E-B7F0C18BAE95}"/>
              </a:ext>
            </a:extLst>
          </p:cNvPr>
          <p:cNvSpPr>
            <a:spLocks noGrp="1"/>
          </p:cNvSpPr>
          <p:nvPr>
            <p:ph type="title"/>
          </p:nvPr>
        </p:nvSpPr>
        <p:spPr>
          <a:xfrm>
            <a:off x="339140" y="-70936"/>
            <a:ext cx="11931316" cy="1325563"/>
          </a:xfrm>
        </p:spPr>
        <p:txBody>
          <a:bodyPr>
            <a:noAutofit/>
          </a:bodyPr>
          <a:lstStyle/>
          <a:p>
            <a:r>
              <a:rPr lang="en-US" sz="3200" b="1" i="0" dirty="0">
                <a:solidFill>
                  <a:srgbClr val="494444"/>
                </a:solidFill>
                <a:effectLst/>
                <a:latin typeface="Caecilia"/>
              </a:rPr>
              <a:t>Population with tertiary education, 2021 </a:t>
            </a:r>
            <a:br>
              <a:rPr lang="en-US" sz="3200" b="1" i="0" dirty="0">
                <a:solidFill>
                  <a:srgbClr val="494444"/>
                </a:solidFill>
                <a:effectLst/>
                <a:latin typeface="Caecilia"/>
              </a:rPr>
            </a:br>
            <a:r>
              <a:rPr lang="en-US" sz="3200" b="1" i="0" dirty="0">
                <a:solidFill>
                  <a:srgbClr val="666666"/>
                </a:solidFill>
                <a:effectLst/>
                <a:latin typeface="Bernini Narrow"/>
              </a:rPr>
              <a:t>25-34 year-olds / 55-64 year-olds, % in same age group</a:t>
            </a:r>
            <a:endParaRPr lang="en-US" sz="3200" dirty="0"/>
          </a:p>
        </p:txBody>
      </p:sp>
      <p:sp>
        <p:nvSpPr>
          <p:cNvPr id="7" name="TextBox 6">
            <a:extLst>
              <a:ext uri="{FF2B5EF4-FFF2-40B4-BE49-F238E27FC236}">
                <a16:creationId xmlns:a16="http://schemas.microsoft.com/office/drawing/2014/main" id="{CB59607F-55DC-4A1E-AF43-F247F6B17441}"/>
              </a:ext>
            </a:extLst>
          </p:cNvPr>
          <p:cNvSpPr txBox="1"/>
          <p:nvPr/>
        </p:nvSpPr>
        <p:spPr>
          <a:xfrm>
            <a:off x="7686675" y="6609461"/>
            <a:ext cx="6134100" cy="276999"/>
          </a:xfrm>
          <a:prstGeom prst="rect">
            <a:avLst/>
          </a:prstGeom>
          <a:noFill/>
        </p:spPr>
        <p:txBody>
          <a:bodyPr wrap="square">
            <a:spAutoFit/>
          </a:bodyPr>
          <a:lstStyle/>
          <a:p>
            <a:r>
              <a:rPr lang="en-US" sz="1200" dirty="0">
                <a:solidFill>
                  <a:schemeClr val="bg1">
                    <a:lumMod val="75000"/>
                  </a:schemeClr>
                </a:solidFill>
              </a:rPr>
              <a:t>https://data.oecd.org/eduatt/population-with-tertiary-education.htm</a:t>
            </a:r>
          </a:p>
        </p:txBody>
      </p:sp>
    </p:spTree>
    <p:extLst>
      <p:ext uri="{BB962C8B-B14F-4D97-AF65-F5344CB8AC3E}">
        <p14:creationId xmlns:p14="http://schemas.microsoft.com/office/powerpoint/2010/main" val="35502331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B60B3-6D5C-2B36-E162-E797EFA32FD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00B16FB-6422-04B8-7BA4-A86E8BC5A266}"/>
              </a:ext>
            </a:extLst>
          </p:cNvPr>
          <p:cNvSpPr>
            <a:spLocks noGrp="1"/>
          </p:cNvSpPr>
          <p:nvPr>
            <p:ph idx="1"/>
          </p:nvPr>
        </p:nvSpPr>
        <p:spPr>
          <a:xfrm>
            <a:off x="9786553" y="345003"/>
            <a:ext cx="2240690" cy="1590889"/>
          </a:xfrm>
          <a:solidFill>
            <a:schemeClr val="accent4">
              <a:lumMod val="20000"/>
              <a:lumOff val="80000"/>
            </a:schemeClr>
          </a:solidFill>
        </p:spPr>
        <p:txBody>
          <a:bodyPr>
            <a:normAutofit/>
          </a:bodyPr>
          <a:lstStyle/>
          <a:p>
            <a:pPr marL="0" indent="0" algn="l">
              <a:buNone/>
            </a:pPr>
            <a:r>
              <a:rPr lang="en-US" sz="1800" b="0" i="0" u="none" strike="noStrike" baseline="0" dirty="0">
                <a:latin typeface="ArialMT"/>
              </a:rPr>
              <a:t>In OECD countries, almost half of </a:t>
            </a:r>
            <a:r>
              <a:rPr lang="en-US" sz="1800" dirty="0">
                <a:latin typeface="ArialMT"/>
              </a:rPr>
              <a:t>young is t</a:t>
            </a:r>
            <a:r>
              <a:rPr lang="en-US" sz="1800" b="0" i="0" u="none" strike="noStrike" baseline="0" dirty="0">
                <a:latin typeface="ArialMT"/>
              </a:rPr>
              <a:t>ertiary educated but differences between countries are large.</a:t>
            </a:r>
          </a:p>
          <a:p>
            <a:pPr marL="0" indent="0" algn="l">
              <a:buNone/>
            </a:pPr>
            <a:endParaRPr lang="en-US" sz="1800" dirty="0"/>
          </a:p>
        </p:txBody>
      </p:sp>
      <p:pic>
        <p:nvPicPr>
          <p:cNvPr id="5" name="Picture 4">
            <a:extLst>
              <a:ext uri="{FF2B5EF4-FFF2-40B4-BE49-F238E27FC236}">
                <a16:creationId xmlns:a16="http://schemas.microsoft.com/office/drawing/2014/main" id="{D1620493-D9D1-9DDB-E92F-64C5E20BF534}"/>
              </a:ext>
            </a:extLst>
          </p:cNvPr>
          <p:cNvPicPr>
            <a:picLocks noChangeAspect="1"/>
          </p:cNvPicPr>
          <p:nvPr/>
        </p:nvPicPr>
        <p:blipFill>
          <a:blip r:embed="rId2"/>
          <a:stretch>
            <a:fillRect/>
          </a:stretch>
        </p:blipFill>
        <p:spPr>
          <a:xfrm>
            <a:off x="82379" y="238897"/>
            <a:ext cx="9565944" cy="6380205"/>
          </a:xfrm>
          <a:prstGeom prst="rect">
            <a:avLst/>
          </a:prstGeom>
        </p:spPr>
      </p:pic>
    </p:spTree>
    <p:extLst>
      <p:ext uri="{BB962C8B-B14F-4D97-AF65-F5344CB8AC3E}">
        <p14:creationId xmlns:p14="http://schemas.microsoft.com/office/powerpoint/2010/main" val="667120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977" y="283889"/>
            <a:ext cx="7458025" cy="6574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6672064" y="4005066"/>
            <a:ext cx="3456384" cy="1368151"/>
          </a:xfrm>
          <a:ln>
            <a:solidFill>
              <a:schemeClr val="tx1"/>
            </a:solidFill>
          </a:ln>
        </p:spPr>
        <p:txBody>
          <a:bodyPr>
            <a:normAutofit/>
          </a:bodyPr>
          <a:lstStyle/>
          <a:p>
            <a:pPr marL="0" indent="0" algn="ctr">
              <a:buNone/>
            </a:pPr>
            <a:r>
              <a:rPr lang="en-US" sz="2400" b="1" dirty="0">
                <a:solidFill>
                  <a:srgbClr val="0070C0"/>
                </a:solidFill>
              </a:rPr>
              <a:t>What are the benefits of higher education for individuals and society ?</a:t>
            </a:r>
            <a:endParaRPr lang="sk-SK" sz="2400" dirty="0">
              <a:solidFill>
                <a:srgbClr val="0070C0"/>
              </a:solidFill>
            </a:endParaRPr>
          </a:p>
        </p:txBody>
      </p:sp>
      <p:sp>
        <p:nvSpPr>
          <p:cNvPr id="4" name="Rectangle 3">
            <a:extLst>
              <a:ext uri="{FF2B5EF4-FFF2-40B4-BE49-F238E27FC236}">
                <a16:creationId xmlns:a16="http://schemas.microsoft.com/office/drawing/2014/main" id="{C9FE6443-476D-4C68-B739-836F502930A5}"/>
              </a:ext>
            </a:extLst>
          </p:cNvPr>
          <p:cNvSpPr/>
          <p:nvPr/>
        </p:nvSpPr>
        <p:spPr>
          <a:xfrm>
            <a:off x="2061411" y="433138"/>
            <a:ext cx="3296652" cy="194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6314364-6182-4C15-B9DE-98AB177F16EB}"/>
              </a:ext>
            </a:extLst>
          </p:cNvPr>
          <p:cNvSpPr/>
          <p:nvPr/>
        </p:nvSpPr>
        <p:spPr>
          <a:xfrm>
            <a:off x="5751784" y="489283"/>
            <a:ext cx="3576699" cy="2021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4ECEAA7-1DD3-4A0C-A06B-9261B51AE6E9}"/>
              </a:ext>
            </a:extLst>
          </p:cNvPr>
          <p:cNvSpPr/>
          <p:nvPr/>
        </p:nvSpPr>
        <p:spPr>
          <a:xfrm>
            <a:off x="2021649" y="2679031"/>
            <a:ext cx="3456383" cy="3505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6E93362-D3FB-4532-A0FB-2543651EA53D}"/>
              </a:ext>
            </a:extLst>
          </p:cNvPr>
          <p:cNvSpPr/>
          <p:nvPr/>
        </p:nvSpPr>
        <p:spPr>
          <a:xfrm>
            <a:off x="5831995" y="2803661"/>
            <a:ext cx="3127521" cy="902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5DF3295-92FC-4346-B716-D245C7300434}"/>
              </a:ext>
            </a:extLst>
          </p:cNvPr>
          <p:cNvSpPr/>
          <p:nvPr/>
        </p:nvSpPr>
        <p:spPr>
          <a:xfrm>
            <a:off x="7269380" y="6184232"/>
            <a:ext cx="3127521" cy="3268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DDB5B45-1E35-48BD-AF38-13116F9701B7}"/>
              </a:ext>
            </a:extLst>
          </p:cNvPr>
          <p:cNvSpPr/>
          <p:nvPr/>
        </p:nvSpPr>
        <p:spPr>
          <a:xfrm>
            <a:off x="1667686" y="6184231"/>
            <a:ext cx="3127521" cy="617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8791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6988" y="259192"/>
            <a:ext cx="7458025" cy="6574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6672064" y="4005066"/>
            <a:ext cx="3456384" cy="1368151"/>
          </a:xfrm>
          <a:ln>
            <a:solidFill>
              <a:schemeClr val="tx1"/>
            </a:solidFill>
          </a:ln>
        </p:spPr>
        <p:txBody>
          <a:bodyPr>
            <a:normAutofit/>
          </a:bodyPr>
          <a:lstStyle/>
          <a:p>
            <a:pPr marL="0" indent="0" algn="ctr">
              <a:buNone/>
            </a:pPr>
            <a:r>
              <a:rPr lang="en-US" sz="2400" b="1" dirty="0">
                <a:solidFill>
                  <a:srgbClr val="0070C0"/>
                </a:solidFill>
              </a:rPr>
              <a:t>What are the benefits of higher education for individuals and society ?</a:t>
            </a:r>
            <a:endParaRPr lang="sk-SK" sz="2400" dirty="0">
              <a:solidFill>
                <a:srgbClr val="0070C0"/>
              </a:solidFill>
            </a:endParaRPr>
          </a:p>
        </p:txBody>
      </p:sp>
    </p:spTree>
    <p:extLst>
      <p:ext uri="{BB962C8B-B14F-4D97-AF65-F5344CB8AC3E}">
        <p14:creationId xmlns:p14="http://schemas.microsoft.com/office/powerpoint/2010/main" val="1232683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5074" y="341052"/>
            <a:ext cx="8281852" cy="6175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86380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8865" y="574767"/>
            <a:ext cx="8834272" cy="5708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28740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6F56A-85D1-4157-8711-DACA890DA22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19F48A6-E443-4780-A904-00CBA36F848E}"/>
              </a:ext>
            </a:extLst>
          </p:cNvPr>
          <p:cNvSpPr>
            <a:spLocks noGrp="1"/>
          </p:cNvSpPr>
          <p:nvPr>
            <p:ph idx="1"/>
          </p:nvPr>
        </p:nvSpPr>
        <p:spPr>
          <a:xfrm>
            <a:off x="9384630" y="232611"/>
            <a:ext cx="2735180" cy="5025190"/>
          </a:xfrm>
          <a:solidFill>
            <a:schemeClr val="accent2">
              <a:lumMod val="20000"/>
              <a:lumOff val="80000"/>
            </a:schemeClr>
          </a:solidFill>
        </p:spPr>
        <p:txBody>
          <a:bodyPr>
            <a:normAutofit/>
          </a:bodyPr>
          <a:lstStyle/>
          <a:p>
            <a:pPr algn="l"/>
            <a:r>
              <a:rPr lang="en-US" sz="1800" b="0" i="0" u="none" strike="noStrike" baseline="0" dirty="0">
                <a:latin typeface="ArialMT"/>
              </a:rPr>
              <a:t>On average across OECD countries, 25-64 year-olds with a tertiary degree earn on average 54% more for full-time employment than those with upper secondary attainment.</a:t>
            </a:r>
          </a:p>
          <a:p>
            <a:pPr algn="l"/>
            <a:r>
              <a:rPr lang="en-US" sz="1800" dirty="0">
                <a:latin typeface="ArialMT"/>
              </a:rPr>
              <a:t>Premia differs by type of tertiary education (20% for </a:t>
            </a:r>
            <a:r>
              <a:rPr lang="en-US" sz="1800" b="0" i="0" u="none" strike="noStrike" baseline="0" dirty="0">
                <a:latin typeface="ArialMT"/>
              </a:rPr>
              <a:t>a short-cycle tertiary degree, 43% for bachelor’s degree and 90% master’s or doctoral degree).</a:t>
            </a:r>
          </a:p>
          <a:p>
            <a:pPr algn="l"/>
            <a:r>
              <a:rPr lang="en-US" sz="1800" b="0" i="0" u="none" strike="noStrike" baseline="0" dirty="0">
                <a:solidFill>
                  <a:srgbClr val="0070C0"/>
                </a:solidFill>
                <a:latin typeface="ArialMT"/>
              </a:rPr>
              <a:t>Which countries have the largest premium for education?</a:t>
            </a:r>
          </a:p>
        </p:txBody>
      </p:sp>
      <p:pic>
        <p:nvPicPr>
          <p:cNvPr id="5" name="Picture 4">
            <a:extLst>
              <a:ext uri="{FF2B5EF4-FFF2-40B4-BE49-F238E27FC236}">
                <a16:creationId xmlns:a16="http://schemas.microsoft.com/office/drawing/2014/main" id="{E757BE99-F551-4A91-9E9E-88235D75A2D6}"/>
              </a:ext>
            </a:extLst>
          </p:cNvPr>
          <p:cNvPicPr>
            <a:picLocks noChangeAspect="1"/>
          </p:cNvPicPr>
          <p:nvPr/>
        </p:nvPicPr>
        <p:blipFill>
          <a:blip r:embed="rId2"/>
          <a:stretch>
            <a:fillRect/>
          </a:stretch>
        </p:blipFill>
        <p:spPr>
          <a:xfrm>
            <a:off x="554084" y="77704"/>
            <a:ext cx="8647438" cy="6858000"/>
          </a:xfrm>
          <a:prstGeom prst="rect">
            <a:avLst/>
          </a:prstGeom>
        </p:spPr>
      </p:pic>
    </p:spTree>
    <p:extLst>
      <p:ext uri="{BB962C8B-B14F-4D97-AF65-F5344CB8AC3E}">
        <p14:creationId xmlns:p14="http://schemas.microsoft.com/office/powerpoint/2010/main" val="26117167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29875-B346-C94A-3F02-26E51B74A8A8}"/>
              </a:ext>
            </a:extLst>
          </p:cNvPr>
          <p:cNvSpPr>
            <a:spLocks noGrp="1"/>
          </p:cNvSpPr>
          <p:nvPr>
            <p:ph type="title"/>
          </p:nvPr>
        </p:nvSpPr>
        <p:spPr/>
        <p:txBody>
          <a:bodyPr/>
          <a:lstStyle/>
          <a:p>
            <a:endParaRPr lang="cs-CZ"/>
          </a:p>
        </p:txBody>
      </p:sp>
      <p:sp>
        <p:nvSpPr>
          <p:cNvPr id="3" name="Content Placeholder 2">
            <a:extLst>
              <a:ext uri="{FF2B5EF4-FFF2-40B4-BE49-F238E27FC236}">
                <a16:creationId xmlns:a16="http://schemas.microsoft.com/office/drawing/2014/main" id="{27EB4638-140F-FE8D-A2B1-F46C3F80CAB6}"/>
              </a:ext>
            </a:extLst>
          </p:cNvPr>
          <p:cNvSpPr>
            <a:spLocks noGrp="1"/>
          </p:cNvSpPr>
          <p:nvPr>
            <p:ph idx="1"/>
          </p:nvPr>
        </p:nvSpPr>
        <p:spPr/>
        <p:txBody>
          <a:bodyPr/>
          <a:lstStyle/>
          <a:p>
            <a:endParaRPr lang="cs-CZ"/>
          </a:p>
        </p:txBody>
      </p:sp>
      <p:pic>
        <p:nvPicPr>
          <p:cNvPr id="5" name="Picture 4">
            <a:extLst>
              <a:ext uri="{FF2B5EF4-FFF2-40B4-BE49-F238E27FC236}">
                <a16:creationId xmlns:a16="http://schemas.microsoft.com/office/drawing/2014/main" id="{FB87E511-CBAE-6571-0490-79E9A4465F3A}"/>
              </a:ext>
            </a:extLst>
          </p:cNvPr>
          <p:cNvPicPr>
            <a:picLocks noChangeAspect="1"/>
          </p:cNvPicPr>
          <p:nvPr/>
        </p:nvPicPr>
        <p:blipFill>
          <a:blip r:embed="rId2"/>
          <a:stretch>
            <a:fillRect/>
          </a:stretch>
        </p:blipFill>
        <p:spPr>
          <a:xfrm>
            <a:off x="838200" y="249580"/>
            <a:ext cx="10566378" cy="5721530"/>
          </a:xfrm>
          <a:prstGeom prst="rect">
            <a:avLst/>
          </a:prstGeom>
        </p:spPr>
      </p:pic>
    </p:spTree>
    <p:extLst>
      <p:ext uri="{BB962C8B-B14F-4D97-AF65-F5344CB8AC3E}">
        <p14:creationId xmlns:p14="http://schemas.microsoft.com/office/powerpoint/2010/main" val="1739400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E16E093-95A9-4F89-8D8D-22D892EE1757}"/>
              </a:ext>
            </a:extLst>
          </p:cNvPr>
          <p:cNvPicPr>
            <a:picLocks noChangeAspect="1"/>
          </p:cNvPicPr>
          <p:nvPr/>
        </p:nvPicPr>
        <p:blipFill>
          <a:blip r:embed="rId2"/>
          <a:stretch>
            <a:fillRect/>
          </a:stretch>
        </p:blipFill>
        <p:spPr>
          <a:xfrm>
            <a:off x="599440" y="192860"/>
            <a:ext cx="7172960" cy="6665140"/>
          </a:xfrm>
          <a:prstGeom prst="rect">
            <a:avLst/>
          </a:prstGeom>
        </p:spPr>
      </p:pic>
      <p:sp>
        <p:nvSpPr>
          <p:cNvPr id="3" name="Rectangle 2">
            <a:extLst>
              <a:ext uri="{FF2B5EF4-FFF2-40B4-BE49-F238E27FC236}">
                <a16:creationId xmlns:a16="http://schemas.microsoft.com/office/drawing/2014/main" id="{64F39E98-80B6-463A-B5E3-166ED582D40F}"/>
              </a:ext>
            </a:extLst>
          </p:cNvPr>
          <p:cNvSpPr/>
          <p:nvPr/>
        </p:nvSpPr>
        <p:spPr>
          <a:xfrm>
            <a:off x="7884160" y="5869355"/>
            <a:ext cx="4307840" cy="738664"/>
          </a:xfrm>
          <a:prstGeom prst="rect">
            <a:avLst/>
          </a:prstGeom>
        </p:spPr>
        <p:txBody>
          <a:bodyPr wrap="square">
            <a:spAutoFit/>
          </a:bodyPr>
          <a:lstStyle/>
          <a:p>
            <a:r>
              <a:rPr lang="en-US" sz="1400" dirty="0"/>
              <a:t>Part-time employment refers to persons who usually work less than 30 hours per week in their main job.</a:t>
            </a:r>
          </a:p>
          <a:p>
            <a:r>
              <a:rPr lang="en-US" sz="1400" dirty="0"/>
              <a:t>Source: OECD Employment Database 2012.</a:t>
            </a:r>
          </a:p>
        </p:txBody>
      </p:sp>
      <p:sp>
        <p:nvSpPr>
          <p:cNvPr id="4" name="Rectangle 3"/>
          <p:cNvSpPr/>
          <p:nvPr/>
        </p:nvSpPr>
        <p:spPr>
          <a:xfrm>
            <a:off x="8104094" y="1603815"/>
            <a:ext cx="3686287" cy="3387734"/>
          </a:xfrm>
          <a:prstGeom prst="rect">
            <a:avLst/>
          </a:prstGeom>
          <a:solidFill>
            <a:schemeClr val="accent4">
              <a:lumMod val="20000"/>
              <a:lumOff val="80000"/>
            </a:schemeClr>
          </a:solidFill>
          <a:ln>
            <a:solidFill>
              <a:schemeClr val="tx1"/>
            </a:solidFill>
          </a:ln>
        </p:spPr>
        <p:txBody>
          <a:bodyPr vert="horz" lIns="91440" tIns="45720" rIns="91440" bIns="45720" rtlCol="0">
            <a:normAutofit/>
          </a:bodyPr>
          <a:lstStyle/>
          <a:p>
            <a:pPr marL="228600" indent="-228600">
              <a:lnSpc>
                <a:spcPct val="90000"/>
              </a:lnSpc>
              <a:spcBef>
                <a:spcPts val="1000"/>
              </a:spcBef>
              <a:buFont typeface="Arial" panose="020B0604020202020204" pitchFamily="34" charset="0"/>
              <a:buChar char="•"/>
            </a:pPr>
            <a:r>
              <a:rPr lang="en-US" sz="2600" dirty="0"/>
              <a:t>Working part-time on a long-term basis tends to have a negative effect on women’s career opportunities as it limits their abilities to develop</a:t>
            </a:r>
            <a:br>
              <a:rPr lang="en-US" sz="2600" dirty="0"/>
            </a:br>
            <a:r>
              <a:rPr lang="en-US" sz="2600" dirty="0"/>
              <a:t>leadership skills and take on jobs with high levels of responsibility.</a:t>
            </a:r>
            <a:endParaRPr lang="cs-CZ" sz="2600" dirty="0"/>
          </a:p>
        </p:txBody>
      </p:sp>
    </p:spTree>
    <p:extLst>
      <p:ext uri="{BB962C8B-B14F-4D97-AF65-F5344CB8AC3E}">
        <p14:creationId xmlns:p14="http://schemas.microsoft.com/office/powerpoint/2010/main" val="3206677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34C6C-3F5E-FFDA-4CF7-3160C34E1186}"/>
              </a:ext>
            </a:extLst>
          </p:cNvPr>
          <p:cNvSpPr>
            <a:spLocks noGrp="1"/>
          </p:cNvSpPr>
          <p:nvPr>
            <p:ph type="title"/>
          </p:nvPr>
        </p:nvSpPr>
        <p:spPr/>
        <p:txBody>
          <a:bodyPr/>
          <a:lstStyle/>
          <a:p>
            <a:endParaRPr lang="cs-CZ"/>
          </a:p>
        </p:txBody>
      </p:sp>
      <p:sp>
        <p:nvSpPr>
          <p:cNvPr id="3" name="Content Placeholder 2">
            <a:extLst>
              <a:ext uri="{FF2B5EF4-FFF2-40B4-BE49-F238E27FC236}">
                <a16:creationId xmlns:a16="http://schemas.microsoft.com/office/drawing/2014/main" id="{4B4814ED-3051-420E-1588-9C65F0ADC3BE}"/>
              </a:ext>
            </a:extLst>
          </p:cNvPr>
          <p:cNvSpPr>
            <a:spLocks noGrp="1"/>
          </p:cNvSpPr>
          <p:nvPr>
            <p:ph idx="1"/>
          </p:nvPr>
        </p:nvSpPr>
        <p:spPr/>
        <p:txBody>
          <a:bodyPr/>
          <a:lstStyle/>
          <a:p>
            <a:endParaRPr lang="cs-CZ"/>
          </a:p>
        </p:txBody>
      </p:sp>
      <p:pic>
        <p:nvPicPr>
          <p:cNvPr id="5" name="Picture 4">
            <a:extLst>
              <a:ext uri="{FF2B5EF4-FFF2-40B4-BE49-F238E27FC236}">
                <a16:creationId xmlns:a16="http://schemas.microsoft.com/office/drawing/2014/main" id="{5CA13080-05EF-5A97-17B6-66CBE42D523F}"/>
              </a:ext>
            </a:extLst>
          </p:cNvPr>
          <p:cNvPicPr>
            <a:picLocks noChangeAspect="1"/>
          </p:cNvPicPr>
          <p:nvPr/>
        </p:nvPicPr>
        <p:blipFill>
          <a:blip r:embed="rId2"/>
          <a:stretch>
            <a:fillRect/>
          </a:stretch>
        </p:blipFill>
        <p:spPr>
          <a:xfrm>
            <a:off x="1059531" y="547255"/>
            <a:ext cx="10072938" cy="5763490"/>
          </a:xfrm>
          <a:prstGeom prst="rect">
            <a:avLst/>
          </a:prstGeom>
        </p:spPr>
      </p:pic>
    </p:spTree>
    <p:extLst>
      <p:ext uri="{BB962C8B-B14F-4D97-AF65-F5344CB8AC3E}">
        <p14:creationId xmlns:p14="http://schemas.microsoft.com/office/powerpoint/2010/main" val="25501481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1453F-89AE-8422-551A-67858C8705AD}"/>
              </a:ext>
            </a:extLst>
          </p:cNvPr>
          <p:cNvSpPr>
            <a:spLocks noGrp="1"/>
          </p:cNvSpPr>
          <p:nvPr>
            <p:ph type="title"/>
          </p:nvPr>
        </p:nvSpPr>
        <p:spPr/>
        <p:txBody>
          <a:bodyPr/>
          <a:lstStyle/>
          <a:p>
            <a:endParaRPr lang="cs-CZ"/>
          </a:p>
        </p:txBody>
      </p:sp>
      <p:sp>
        <p:nvSpPr>
          <p:cNvPr id="3" name="Content Placeholder 2">
            <a:extLst>
              <a:ext uri="{FF2B5EF4-FFF2-40B4-BE49-F238E27FC236}">
                <a16:creationId xmlns:a16="http://schemas.microsoft.com/office/drawing/2014/main" id="{E747B1C5-4012-9188-BFB8-F65180213AE1}"/>
              </a:ext>
            </a:extLst>
          </p:cNvPr>
          <p:cNvSpPr>
            <a:spLocks noGrp="1"/>
          </p:cNvSpPr>
          <p:nvPr>
            <p:ph idx="1"/>
          </p:nvPr>
        </p:nvSpPr>
        <p:spPr/>
        <p:txBody>
          <a:bodyPr/>
          <a:lstStyle/>
          <a:p>
            <a:endParaRPr lang="cs-CZ"/>
          </a:p>
        </p:txBody>
      </p:sp>
      <p:pic>
        <p:nvPicPr>
          <p:cNvPr id="7" name="Picture 6">
            <a:extLst>
              <a:ext uri="{FF2B5EF4-FFF2-40B4-BE49-F238E27FC236}">
                <a16:creationId xmlns:a16="http://schemas.microsoft.com/office/drawing/2014/main" id="{101CB927-2D4D-FACB-9242-729F050C5B67}"/>
              </a:ext>
            </a:extLst>
          </p:cNvPr>
          <p:cNvPicPr>
            <a:picLocks noChangeAspect="1"/>
          </p:cNvPicPr>
          <p:nvPr/>
        </p:nvPicPr>
        <p:blipFill>
          <a:blip r:embed="rId2"/>
          <a:stretch>
            <a:fillRect/>
          </a:stretch>
        </p:blipFill>
        <p:spPr>
          <a:xfrm>
            <a:off x="2177142" y="0"/>
            <a:ext cx="7837715" cy="6858000"/>
          </a:xfrm>
          <a:prstGeom prst="rect">
            <a:avLst/>
          </a:prstGeom>
        </p:spPr>
      </p:pic>
    </p:spTree>
    <p:extLst>
      <p:ext uri="{BB962C8B-B14F-4D97-AF65-F5344CB8AC3E}">
        <p14:creationId xmlns:p14="http://schemas.microsoft.com/office/powerpoint/2010/main" val="17321739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C0818-A390-4B07-8262-9EC86BA0BE4E}"/>
              </a:ext>
            </a:extLst>
          </p:cNvPr>
          <p:cNvSpPr>
            <a:spLocks noGrp="1"/>
          </p:cNvSpPr>
          <p:nvPr>
            <p:ph type="title"/>
          </p:nvPr>
        </p:nvSpPr>
        <p:spPr>
          <a:xfrm>
            <a:off x="459259" y="414552"/>
            <a:ext cx="10933670" cy="1325563"/>
          </a:xfrm>
        </p:spPr>
        <p:txBody>
          <a:bodyPr/>
          <a:lstStyle/>
          <a:p>
            <a:r>
              <a:rPr lang="en-US" dirty="0"/>
              <a:t>Choice of field of studies and expected earnings</a:t>
            </a:r>
          </a:p>
        </p:txBody>
      </p:sp>
      <p:sp>
        <p:nvSpPr>
          <p:cNvPr id="3" name="Content Placeholder 2">
            <a:extLst>
              <a:ext uri="{FF2B5EF4-FFF2-40B4-BE49-F238E27FC236}">
                <a16:creationId xmlns:a16="http://schemas.microsoft.com/office/drawing/2014/main" id="{EB865AD8-1BAB-4A22-BA6C-79832E4664C9}"/>
              </a:ext>
            </a:extLst>
          </p:cNvPr>
          <p:cNvSpPr>
            <a:spLocks noGrp="1"/>
          </p:cNvSpPr>
          <p:nvPr>
            <p:ph idx="1"/>
          </p:nvPr>
        </p:nvSpPr>
        <p:spPr>
          <a:xfrm>
            <a:off x="838200" y="1825625"/>
            <a:ext cx="10728158" cy="4351338"/>
          </a:xfrm>
        </p:spPr>
        <p:txBody>
          <a:bodyPr>
            <a:normAutofit/>
          </a:bodyPr>
          <a:lstStyle/>
          <a:p>
            <a:r>
              <a:rPr lang="en-US" dirty="0"/>
              <a:t>The earnings advantage for tertiary-educated adults also varies </a:t>
            </a:r>
            <a:br>
              <a:rPr lang="en-US" dirty="0"/>
            </a:br>
            <a:r>
              <a:rPr lang="en-US" dirty="0"/>
              <a:t>by their field of study.</a:t>
            </a:r>
          </a:p>
          <a:p>
            <a:r>
              <a:rPr lang="en-US" dirty="0"/>
              <a:t>The fields of study with the highest earnings (80% premium) are engineering, manufacturing and construction, and ICT. Fields of study with the lowest earnings (20%) are arts/humanities, and education.</a:t>
            </a:r>
          </a:p>
          <a:p>
            <a:r>
              <a:rPr lang="en-US" dirty="0">
                <a:solidFill>
                  <a:srgbClr val="0070C0"/>
                </a:solidFill>
              </a:rPr>
              <a:t>Are students’ preferences in field of study related to relative earnings?</a:t>
            </a:r>
          </a:p>
          <a:p>
            <a:r>
              <a:rPr lang="en-US" dirty="0"/>
              <a:t>Other factors are more important: limited admission of students in some fields of study, lack of information on expected earnings in different fields, and students’ personal interests and motivation.</a:t>
            </a:r>
          </a:p>
        </p:txBody>
      </p:sp>
    </p:spTree>
    <p:extLst>
      <p:ext uri="{BB962C8B-B14F-4D97-AF65-F5344CB8AC3E}">
        <p14:creationId xmlns:p14="http://schemas.microsoft.com/office/powerpoint/2010/main" val="3215783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8E4D7-C293-4DE8-BE95-691EDD86397E}"/>
              </a:ext>
            </a:extLst>
          </p:cNvPr>
          <p:cNvSpPr>
            <a:spLocks noGrp="1"/>
          </p:cNvSpPr>
          <p:nvPr>
            <p:ph type="title"/>
          </p:nvPr>
        </p:nvSpPr>
        <p:spPr>
          <a:xfrm>
            <a:off x="782052" y="18255"/>
            <a:ext cx="10515600" cy="1325563"/>
          </a:xfrm>
        </p:spPr>
        <p:txBody>
          <a:bodyPr>
            <a:noAutofit/>
          </a:bodyPr>
          <a:lstStyle/>
          <a:p>
            <a:r>
              <a:rPr lang="en-US" sz="3200" dirty="0"/>
              <a:t>Relationship between the share of tertiary new entrants and relative earnings, by field of study (2017)</a:t>
            </a:r>
          </a:p>
        </p:txBody>
      </p:sp>
      <p:sp>
        <p:nvSpPr>
          <p:cNvPr id="3" name="Content Placeholder 2">
            <a:extLst>
              <a:ext uri="{FF2B5EF4-FFF2-40B4-BE49-F238E27FC236}">
                <a16:creationId xmlns:a16="http://schemas.microsoft.com/office/drawing/2014/main" id="{EFF42ACB-8CF7-4D6B-A68B-8FAF70BDCBF1}"/>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0AA1DF54-4333-4E85-BB30-CB5E1D757527}"/>
              </a:ext>
            </a:extLst>
          </p:cNvPr>
          <p:cNvPicPr>
            <a:picLocks noChangeAspect="1"/>
          </p:cNvPicPr>
          <p:nvPr/>
        </p:nvPicPr>
        <p:blipFill>
          <a:blip r:embed="rId2"/>
          <a:stretch>
            <a:fillRect/>
          </a:stretch>
        </p:blipFill>
        <p:spPr>
          <a:xfrm>
            <a:off x="1365798" y="1061515"/>
            <a:ext cx="9027268" cy="5778230"/>
          </a:xfrm>
          <a:prstGeom prst="rect">
            <a:avLst/>
          </a:prstGeom>
        </p:spPr>
      </p:pic>
    </p:spTree>
    <p:extLst>
      <p:ext uri="{BB962C8B-B14F-4D97-AF65-F5344CB8AC3E}">
        <p14:creationId xmlns:p14="http://schemas.microsoft.com/office/powerpoint/2010/main" val="1383012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9E7F0-7087-46D3-AD30-29EF36108801}"/>
              </a:ext>
            </a:extLst>
          </p:cNvPr>
          <p:cNvSpPr>
            <a:spLocks noGrp="1"/>
          </p:cNvSpPr>
          <p:nvPr>
            <p:ph type="title"/>
          </p:nvPr>
        </p:nvSpPr>
        <p:spPr>
          <a:xfrm>
            <a:off x="782053" y="605757"/>
            <a:ext cx="10515600" cy="1325563"/>
          </a:xfrm>
        </p:spPr>
        <p:txBody>
          <a:bodyPr>
            <a:normAutofit fontScale="90000"/>
          </a:bodyPr>
          <a:lstStyle/>
          <a:p>
            <a:r>
              <a:rPr lang="en-US" dirty="0"/>
              <a:t>For younger workers, less favorable outcomes early in their careers, may negatively impact future labor market success</a:t>
            </a:r>
          </a:p>
        </p:txBody>
      </p:sp>
      <p:sp>
        <p:nvSpPr>
          <p:cNvPr id="3" name="Content Placeholder 2">
            <a:extLst>
              <a:ext uri="{FF2B5EF4-FFF2-40B4-BE49-F238E27FC236}">
                <a16:creationId xmlns:a16="http://schemas.microsoft.com/office/drawing/2014/main" id="{4BF818A6-A534-43CD-9A61-E5DDA4B053CD}"/>
              </a:ext>
            </a:extLst>
          </p:cNvPr>
          <p:cNvSpPr>
            <a:spLocks noGrp="1"/>
          </p:cNvSpPr>
          <p:nvPr>
            <p:ph idx="1"/>
          </p:nvPr>
        </p:nvSpPr>
        <p:spPr>
          <a:xfrm>
            <a:off x="838200" y="2558715"/>
            <a:ext cx="10515600" cy="3618247"/>
          </a:xfrm>
        </p:spPr>
        <p:txBody>
          <a:bodyPr>
            <a:normAutofit fontScale="92500" lnSpcReduction="20000"/>
          </a:bodyPr>
          <a:lstStyle/>
          <a:p>
            <a:pPr>
              <a:lnSpc>
                <a:spcPct val="170000"/>
              </a:lnSpc>
            </a:pPr>
            <a:r>
              <a:rPr lang="en-US" dirty="0">
                <a:solidFill>
                  <a:srgbClr val="000000"/>
                </a:solidFill>
                <a:latin typeface="Open Sans Bold"/>
              </a:rPr>
              <a:t>Business cycle </a:t>
            </a:r>
          </a:p>
          <a:p>
            <a:pPr lvl="1">
              <a:lnSpc>
                <a:spcPct val="170000"/>
              </a:lnSpc>
            </a:pPr>
            <a:r>
              <a:rPr lang="en-US" dirty="0">
                <a:solidFill>
                  <a:srgbClr val="0070C0"/>
                </a:solidFill>
                <a:latin typeface="Open Sans Bold"/>
              </a:rPr>
              <a:t>Think why youths graduating in a recession incur permanent career losses.</a:t>
            </a:r>
          </a:p>
          <a:p>
            <a:pPr>
              <a:lnSpc>
                <a:spcPct val="170000"/>
              </a:lnSpc>
            </a:pPr>
            <a:r>
              <a:rPr lang="en-US" dirty="0"/>
              <a:t>Employment mismatch</a:t>
            </a:r>
          </a:p>
          <a:p>
            <a:pPr lvl="1">
              <a:lnSpc>
                <a:spcPct val="170000"/>
              </a:lnSpc>
            </a:pPr>
            <a:r>
              <a:rPr lang="en-US" dirty="0">
                <a:solidFill>
                  <a:srgbClr val="0070C0"/>
                </a:solidFill>
              </a:rPr>
              <a:t>Think why the supply of and demand for graduates might not match in a labor market</a:t>
            </a:r>
            <a:r>
              <a:rPr lang="en-US" dirty="0"/>
              <a:t>. </a:t>
            </a:r>
          </a:p>
          <a:p>
            <a:pPr>
              <a:lnSpc>
                <a:spcPct val="170000"/>
              </a:lnSpc>
            </a:pPr>
            <a:endParaRPr lang="en-US" dirty="0"/>
          </a:p>
        </p:txBody>
      </p:sp>
    </p:spTree>
    <p:extLst>
      <p:ext uri="{BB962C8B-B14F-4D97-AF65-F5344CB8AC3E}">
        <p14:creationId xmlns:p14="http://schemas.microsoft.com/office/powerpoint/2010/main" val="21763413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3363B-45F8-422C-8382-3ABC9935766B}"/>
              </a:ext>
            </a:extLst>
          </p:cNvPr>
          <p:cNvSpPr>
            <a:spLocks noGrp="1"/>
          </p:cNvSpPr>
          <p:nvPr>
            <p:ph type="title"/>
          </p:nvPr>
        </p:nvSpPr>
        <p:spPr/>
        <p:txBody>
          <a:bodyPr/>
          <a:lstStyle/>
          <a:p>
            <a:r>
              <a:rPr lang="en-US" dirty="0"/>
              <a:t>Evidence from literature</a:t>
            </a:r>
            <a:endParaRPr lang="cs-CZ" dirty="0"/>
          </a:p>
        </p:txBody>
      </p:sp>
      <p:sp>
        <p:nvSpPr>
          <p:cNvPr id="3" name="Content Placeholder 2">
            <a:extLst>
              <a:ext uri="{FF2B5EF4-FFF2-40B4-BE49-F238E27FC236}">
                <a16:creationId xmlns:a16="http://schemas.microsoft.com/office/drawing/2014/main" id="{42CF192D-CCEE-4E59-AE63-894073F28DA6}"/>
              </a:ext>
            </a:extLst>
          </p:cNvPr>
          <p:cNvSpPr>
            <a:spLocks noGrp="1"/>
          </p:cNvSpPr>
          <p:nvPr>
            <p:ph idx="1"/>
          </p:nvPr>
        </p:nvSpPr>
        <p:spPr/>
        <p:txBody>
          <a:bodyPr/>
          <a:lstStyle/>
          <a:p>
            <a:r>
              <a:rPr lang="en-US" dirty="0"/>
              <a:t>Individuals who enter the labor market in a recession, when the unemployment rate increases by 3-4 points, earn 6-16% less than their graduates who start career during a strong economy</a:t>
            </a:r>
          </a:p>
          <a:p>
            <a:r>
              <a:rPr lang="en-US" dirty="0"/>
              <a:t>In a recession it takes longer to find a job and hourly wages are lower</a:t>
            </a:r>
          </a:p>
          <a:p>
            <a:r>
              <a:rPr lang="en-US" dirty="0"/>
              <a:t>Despite these losses, university graduates perform much better than individuals without a university degree. </a:t>
            </a:r>
          </a:p>
          <a:p>
            <a:r>
              <a:rPr lang="en-US" dirty="0"/>
              <a:t>Graduating in a recession also has the effect of delaying marriage and having kids for men. This finding does not hold for women.</a:t>
            </a:r>
            <a:endParaRPr lang="cs-CZ" dirty="0"/>
          </a:p>
        </p:txBody>
      </p:sp>
    </p:spTree>
    <p:extLst>
      <p:ext uri="{BB962C8B-B14F-4D97-AF65-F5344CB8AC3E}">
        <p14:creationId xmlns:p14="http://schemas.microsoft.com/office/powerpoint/2010/main" val="32461090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4A7E92-CA8D-4F4A-83AF-956E0F3B43E7}"/>
              </a:ext>
            </a:extLst>
          </p:cNvPr>
          <p:cNvSpPr>
            <a:spLocks noGrp="1"/>
          </p:cNvSpPr>
          <p:nvPr>
            <p:ph type="title"/>
          </p:nvPr>
        </p:nvSpPr>
        <p:spPr>
          <a:xfrm>
            <a:off x="831850" y="1709739"/>
            <a:ext cx="10515600" cy="412976"/>
          </a:xfrm>
        </p:spPr>
        <p:txBody>
          <a:bodyPr>
            <a:normAutofit fontScale="90000"/>
          </a:bodyPr>
          <a:lstStyle/>
          <a:p>
            <a:r>
              <a:rPr lang="en-US" sz="4400" dirty="0"/>
              <a:t>How to improve your chances of </a:t>
            </a:r>
            <a:br>
              <a:rPr lang="en-US" sz="4400" dirty="0"/>
            </a:br>
            <a:r>
              <a:rPr lang="en-US" sz="4400" dirty="0"/>
              <a:t>finding a great job after university?</a:t>
            </a:r>
          </a:p>
        </p:txBody>
      </p:sp>
      <p:sp>
        <p:nvSpPr>
          <p:cNvPr id="5" name="Text Placeholder 4">
            <a:extLst>
              <a:ext uri="{FF2B5EF4-FFF2-40B4-BE49-F238E27FC236}">
                <a16:creationId xmlns:a16="http://schemas.microsoft.com/office/drawing/2014/main" id="{30B6ECBB-B04D-468C-81A0-9C78960C073C}"/>
              </a:ext>
            </a:extLst>
          </p:cNvPr>
          <p:cNvSpPr>
            <a:spLocks noGrp="1"/>
          </p:cNvSpPr>
          <p:nvPr>
            <p:ph type="body" idx="1"/>
          </p:nvPr>
        </p:nvSpPr>
        <p:spPr>
          <a:xfrm>
            <a:off x="831850" y="2821577"/>
            <a:ext cx="10515600" cy="3268073"/>
          </a:xfrm>
        </p:spPr>
        <p:txBody>
          <a:bodyPr/>
          <a:lstStyle/>
          <a:p>
            <a:pPr marL="342900" indent="-342900">
              <a:buFontTx/>
              <a:buChar char="-"/>
            </a:pPr>
            <a:r>
              <a:rPr lang="en-US" dirty="0">
                <a:solidFill>
                  <a:schemeClr val="tx1"/>
                </a:solidFill>
                <a:latin typeface="Arial" panose="020B0604020202020204" pitchFamily="34" charset="0"/>
                <a:cs typeface="Arial" panose="020B0604020202020204" pitchFamily="34" charset="0"/>
              </a:rPr>
              <a:t>It may help to enhance your CV and make it more attractive to employer</a:t>
            </a:r>
          </a:p>
          <a:p>
            <a:pPr marL="342900" indent="-342900">
              <a:buFontTx/>
              <a:buChar char="-"/>
            </a:pPr>
            <a:r>
              <a:rPr lang="en-US" dirty="0">
                <a:solidFill>
                  <a:schemeClr val="tx1"/>
                </a:solidFill>
                <a:latin typeface="Arial" panose="020B0604020202020204" pitchFamily="34" charset="0"/>
                <a:cs typeface="Arial" panose="020B0604020202020204" pitchFamily="34" charset="0"/>
              </a:rPr>
              <a:t>Include any volunteering activities (</a:t>
            </a:r>
            <a:r>
              <a:rPr lang="en-US" b="0" i="0" dirty="0">
                <a:solidFill>
                  <a:srgbClr val="000000"/>
                </a:solidFill>
                <a:effectLst/>
                <a:latin typeface="Arial" panose="020B0604020202020204" pitchFamily="34" charset="0"/>
              </a:rPr>
              <a:t>gold for your CV) </a:t>
            </a:r>
            <a:r>
              <a:rPr lang="en-US" dirty="0">
                <a:solidFill>
                  <a:schemeClr val="tx1"/>
                </a:solidFill>
                <a:latin typeface="Arial" panose="020B0604020202020204" pitchFamily="34" charset="0"/>
                <a:cs typeface="Arial" panose="020B0604020202020204" pitchFamily="34" charset="0"/>
              </a:rPr>
              <a:t>or student mobility </a:t>
            </a:r>
          </a:p>
          <a:p>
            <a:pPr marL="342900" indent="-342900">
              <a:buFontTx/>
              <a:buChar char="-"/>
            </a:pPr>
            <a:r>
              <a:rPr lang="en-US" dirty="0">
                <a:solidFill>
                  <a:schemeClr val="tx1"/>
                </a:solidFill>
                <a:latin typeface="Arial" panose="020B0604020202020204" pitchFamily="34" charset="0"/>
                <a:cs typeface="Arial" panose="020B0604020202020204" pitchFamily="34" charset="0"/>
              </a:rPr>
              <a:t>Signal other skills </a:t>
            </a:r>
          </a:p>
          <a:p>
            <a:pPr marL="342900" indent="-342900">
              <a:buFontTx/>
              <a:buChar char="-"/>
            </a:pPr>
            <a:r>
              <a:rPr lang="en-US" dirty="0">
                <a:solidFill>
                  <a:schemeClr val="tx1"/>
                </a:solidFill>
                <a:latin typeface="Arial" panose="020B0604020202020204" pitchFamily="34" charset="0"/>
                <a:cs typeface="Arial" panose="020B0604020202020204" pitchFamily="34" charset="0"/>
              </a:rPr>
              <a:t>Correct all spelling mistakes in your CV</a:t>
            </a:r>
          </a:p>
          <a:p>
            <a:pPr marL="342900" indent="-342900">
              <a:buFontTx/>
              <a:buChar char="-"/>
            </a:pPr>
            <a:endParaRPr lang="en-US" dirty="0">
              <a:solidFill>
                <a:schemeClr val="tx1"/>
              </a:solidFill>
              <a:latin typeface="Arial" panose="020B0604020202020204" pitchFamily="34" charset="0"/>
              <a:cs typeface="Arial" panose="020B0604020202020204" pitchFamily="34" charset="0"/>
            </a:endParaRPr>
          </a:p>
          <a:p>
            <a:pPr marL="342900" indent="-342900">
              <a:buFontTx/>
              <a:buChar char="-"/>
            </a:pPr>
            <a:endParaRPr lang="en-US" dirty="0">
              <a:solidFill>
                <a:schemeClr val="tx1"/>
              </a:solidFill>
              <a:latin typeface="Arial" panose="020B0604020202020204" pitchFamily="34" charset="0"/>
              <a:cs typeface="Arial" panose="020B0604020202020204" pitchFamily="34" charset="0"/>
            </a:endParaRPr>
          </a:p>
          <a:p>
            <a:pPr marL="342900" indent="-342900">
              <a:buFontTx/>
              <a:buChar char="-"/>
            </a:pPr>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89429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C2BAD9-E477-EE82-672B-0597D8C96D71}"/>
              </a:ext>
            </a:extLst>
          </p:cNvPr>
          <p:cNvSpPr>
            <a:spLocks noGrp="1"/>
          </p:cNvSpPr>
          <p:nvPr>
            <p:ph type="title"/>
          </p:nvPr>
        </p:nvSpPr>
        <p:spPr/>
        <p:txBody>
          <a:bodyPr/>
          <a:lstStyle/>
          <a:p>
            <a:r>
              <a:rPr lang="en-US" dirty="0"/>
              <a:t>Spelling mistakes in your resume can cost you a job interview</a:t>
            </a:r>
          </a:p>
        </p:txBody>
      </p:sp>
      <p:sp>
        <p:nvSpPr>
          <p:cNvPr id="5" name="Content Placeholder 4">
            <a:extLst>
              <a:ext uri="{FF2B5EF4-FFF2-40B4-BE49-F238E27FC236}">
                <a16:creationId xmlns:a16="http://schemas.microsoft.com/office/drawing/2014/main" id="{0C1EF0C7-C95A-7BEF-8AF3-4CD31700D0F4}"/>
              </a:ext>
            </a:extLst>
          </p:cNvPr>
          <p:cNvSpPr>
            <a:spLocks noGrp="1"/>
          </p:cNvSpPr>
          <p:nvPr>
            <p:ph idx="1"/>
          </p:nvPr>
        </p:nvSpPr>
        <p:spPr/>
        <p:txBody>
          <a:bodyPr>
            <a:normAutofit/>
          </a:bodyPr>
          <a:lstStyle/>
          <a:p>
            <a:r>
              <a:rPr lang="en-US" sz="2400" dirty="0">
                <a:solidFill>
                  <a:srgbClr val="000000"/>
                </a:solidFill>
                <a:latin typeface="Arial" panose="020B0604020202020204" pitchFamily="34" charset="0"/>
                <a:cs typeface="Arial" panose="020B0604020202020204" pitchFamily="34" charset="0"/>
              </a:rPr>
              <a:t>sent 1335 CVs of three fictitious job candidates. These three candidates differed in the number of spelling errors in their CV: zero, two, or five.</a:t>
            </a:r>
            <a:endParaRPr lang="en-US" sz="2400" b="0" i="0" dirty="0">
              <a:solidFill>
                <a:srgbClr val="000000"/>
              </a:solidFill>
              <a:effectLst/>
              <a:latin typeface="Arial" panose="020B0604020202020204" pitchFamily="34" charset="0"/>
              <a:cs typeface="Arial" panose="020B0604020202020204" pitchFamily="34" charset="0"/>
            </a:endParaRPr>
          </a:p>
          <a:p>
            <a:r>
              <a:rPr lang="en-US" sz="2400" dirty="0">
                <a:solidFill>
                  <a:srgbClr val="000000"/>
                </a:solidFill>
                <a:latin typeface="Arial" panose="020B0604020202020204" pitchFamily="34" charset="0"/>
                <a:cs typeface="Arial" panose="020B0604020202020204" pitchFamily="34" charset="0"/>
              </a:rPr>
              <a:t>t</a:t>
            </a:r>
            <a:r>
              <a:rPr lang="en-US" sz="2400" b="0" i="0" dirty="0">
                <a:solidFill>
                  <a:srgbClr val="000000"/>
                </a:solidFill>
                <a:effectLst/>
                <a:latin typeface="Arial" panose="020B0604020202020204" pitchFamily="34" charset="0"/>
                <a:cs typeface="Arial" panose="020B0604020202020204" pitchFamily="34" charset="0"/>
              </a:rPr>
              <a:t>he probability of a job interview was 65.6% for those who made no spelling mistakes, compared to 58.1% for those with two spelling errors and 46.6% for those with five spelling errors.</a:t>
            </a:r>
          </a:p>
          <a:p>
            <a:r>
              <a:rPr lang="en-US" sz="2400" b="0" i="0" dirty="0">
                <a:solidFill>
                  <a:srgbClr val="000000"/>
                </a:solidFill>
                <a:effectLst/>
                <a:latin typeface="Arial" panose="020B0604020202020204" pitchFamily="34" charset="0"/>
                <a:cs typeface="Arial" panose="020B0604020202020204" pitchFamily="34" charset="0"/>
              </a:rPr>
              <a:t>the effect of two spelling mistakes was equally damaging as the positive effect derived from volunteering work</a:t>
            </a:r>
          </a:p>
          <a:p>
            <a:r>
              <a:rPr lang="en-US" sz="2400" dirty="0">
                <a:latin typeface="Arial" panose="020B0604020202020204" pitchFamily="34" charset="0"/>
                <a:cs typeface="Arial" panose="020B0604020202020204" pitchFamily="34" charset="0"/>
              </a:rPr>
              <a:t>applicants for low-skilled occupations are penalized more heavily for making many spelling mistakes</a:t>
            </a:r>
          </a:p>
          <a:p>
            <a:r>
              <a:rPr lang="en-US" sz="2400" dirty="0">
                <a:latin typeface="Arial" panose="020B0604020202020204" pitchFamily="34" charset="0"/>
                <a:cs typeface="Arial" panose="020B0604020202020204" pitchFamily="34" charset="0"/>
              </a:rPr>
              <a:t> spelling errors as a signal of lower interpersonal skills </a:t>
            </a:r>
            <a:br>
              <a:rPr lang="en-US" sz="2400" dirty="0">
                <a:latin typeface="Arial" panose="020B0604020202020204" pitchFamily="34" charset="0"/>
                <a:cs typeface="Arial" panose="020B0604020202020204" pitchFamily="34" charset="0"/>
              </a:rPr>
            </a:br>
            <a:r>
              <a:rPr lang="en-US" sz="2000" dirty="0" err="1">
                <a:latin typeface="Arial" panose="020B0604020202020204" pitchFamily="34" charset="0"/>
                <a:cs typeface="Arial" panose="020B0604020202020204" pitchFamily="34" charset="0"/>
              </a:rPr>
              <a:t>i</a:t>
            </a:r>
            <a:r>
              <a:rPr lang="en-US" sz="2000" dirty="0">
                <a:latin typeface="Arial" panose="020B0604020202020204" pitchFamily="34" charset="0"/>
                <a:cs typeface="Arial" panose="020B0604020202020204" pitchFamily="34" charset="0"/>
              </a:rPr>
              <a:t>) hardworking, (ii) organized, (iii) thorough, (iv) responsible, and (v) systematic</a:t>
            </a:r>
            <a:endParaRPr lang="en-US" sz="24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65265763-DA09-AC0B-7956-FEF2F0CD342D}"/>
              </a:ext>
            </a:extLst>
          </p:cNvPr>
          <p:cNvSpPr txBox="1"/>
          <p:nvPr/>
        </p:nvSpPr>
        <p:spPr>
          <a:xfrm>
            <a:off x="387177" y="6027003"/>
            <a:ext cx="10223157" cy="830997"/>
          </a:xfrm>
          <a:prstGeom prst="rect">
            <a:avLst/>
          </a:prstGeom>
          <a:noFill/>
        </p:spPr>
        <p:txBody>
          <a:bodyPr wrap="square">
            <a:spAutoFit/>
          </a:bodyPr>
          <a:lstStyle/>
          <a:p>
            <a:r>
              <a:rPr lang="en-US" sz="1600" dirty="0">
                <a:hlinkClick r:id="rId2"/>
              </a:rPr>
              <a:t>https://www.universal-sci.com/article/effect-of-spelling-mistakes-on-chances-for-job-interview</a:t>
            </a:r>
            <a:endParaRPr lang="en-US" sz="1600" dirty="0"/>
          </a:p>
          <a:p>
            <a:r>
              <a:rPr lang="en-US" sz="1600" dirty="0"/>
              <a:t>Source: IZA DP No. 14614: Costly Mistakes: Why and When Spelling Errors in Resumes </a:t>
            </a:r>
            <a:r>
              <a:rPr lang="en-US" sz="1600" dirty="0" err="1"/>
              <a:t>Jeopardise</a:t>
            </a:r>
            <a:r>
              <a:rPr lang="en-US" sz="1600" dirty="0"/>
              <a:t> Interview Chances by Philippe </a:t>
            </a:r>
            <a:r>
              <a:rPr lang="en-US" sz="1600" dirty="0" err="1"/>
              <a:t>Sterkens</a:t>
            </a:r>
            <a:r>
              <a:rPr lang="en-US" sz="1600" dirty="0"/>
              <a:t>, Ralf </a:t>
            </a:r>
            <a:r>
              <a:rPr lang="en-US" sz="1600" dirty="0" err="1"/>
              <a:t>Caers</a:t>
            </a:r>
            <a:r>
              <a:rPr lang="en-US" sz="1600" dirty="0"/>
              <a:t>, Marijke De </a:t>
            </a:r>
            <a:r>
              <a:rPr lang="en-US" sz="1600" dirty="0" err="1"/>
              <a:t>Couck</a:t>
            </a:r>
            <a:r>
              <a:rPr lang="en-US" sz="1600" dirty="0"/>
              <a:t>, Michael </a:t>
            </a:r>
            <a:r>
              <a:rPr lang="en-US" sz="1600" dirty="0" err="1"/>
              <a:t>Geamanu</a:t>
            </a:r>
            <a:r>
              <a:rPr lang="en-US" sz="1600" dirty="0"/>
              <a:t>, Victor Van </a:t>
            </a:r>
            <a:r>
              <a:rPr lang="en-US" sz="1600" dirty="0" err="1"/>
              <a:t>Driessche</a:t>
            </a:r>
            <a:r>
              <a:rPr lang="en-US" sz="1600" dirty="0"/>
              <a:t>, Stijn </a:t>
            </a:r>
            <a:r>
              <a:rPr lang="en-US" sz="1600" dirty="0" err="1"/>
              <a:t>Baert</a:t>
            </a:r>
            <a:endParaRPr lang="en-US" sz="1600" dirty="0"/>
          </a:p>
        </p:txBody>
      </p:sp>
    </p:spTree>
    <p:extLst>
      <p:ext uri="{BB962C8B-B14F-4D97-AF65-F5344CB8AC3E}">
        <p14:creationId xmlns:p14="http://schemas.microsoft.com/office/powerpoint/2010/main" val="38857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FC057F-EB35-4992-BD04-D9D794B47EAC}"/>
              </a:ext>
            </a:extLst>
          </p:cNvPr>
          <p:cNvPicPr>
            <a:picLocks noChangeAspect="1"/>
          </p:cNvPicPr>
          <p:nvPr/>
        </p:nvPicPr>
        <p:blipFill>
          <a:blip r:embed="rId2"/>
          <a:stretch>
            <a:fillRect/>
          </a:stretch>
        </p:blipFill>
        <p:spPr>
          <a:xfrm>
            <a:off x="922590" y="186770"/>
            <a:ext cx="10578530" cy="6769830"/>
          </a:xfrm>
          <a:prstGeom prst="rect">
            <a:avLst/>
          </a:prstGeom>
        </p:spPr>
      </p:pic>
      <p:cxnSp>
        <p:nvCxnSpPr>
          <p:cNvPr id="4" name="Straight Connector 3"/>
          <p:cNvCxnSpPr/>
          <p:nvPr/>
        </p:nvCxnSpPr>
        <p:spPr>
          <a:xfrm>
            <a:off x="3905026" y="419548"/>
            <a:ext cx="4324574"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2306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57340D-7ADF-4F5B-9313-E1CE6F1912BB}"/>
              </a:ext>
            </a:extLst>
          </p:cNvPr>
          <p:cNvSpPr>
            <a:spLocks noGrp="1"/>
          </p:cNvSpPr>
          <p:nvPr>
            <p:ph idx="1"/>
          </p:nvPr>
        </p:nvSpPr>
        <p:spPr>
          <a:xfrm>
            <a:off x="9248775" y="214312"/>
            <a:ext cx="2914650" cy="6398142"/>
          </a:xfrm>
        </p:spPr>
        <p:txBody>
          <a:bodyPr>
            <a:normAutofit lnSpcReduction="10000"/>
          </a:bodyPr>
          <a:lstStyle/>
          <a:p>
            <a:pPr marL="0" indent="0">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There is an inverse relationship between wage and employment gender gaps. </a:t>
            </a:r>
          </a:p>
          <a:p>
            <a:pPr marL="0" indent="0">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For example 48% of women participate in the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labour</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market in Italy in comparison to </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70</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in Germany. The employment gender gap is larger in Italy and the gender wage gap is lower in Italy relative to Germany. </a:t>
            </a:r>
          </a:p>
          <a:p>
            <a:pPr marL="0" indent="0">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One explanation is that women who choose to be employed have the highest earning potential and the higher selectivity in employment contributes to low wage gap in Italy. </a:t>
            </a:r>
          </a:p>
          <a:p>
            <a:pPr marL="0" indent="0">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 other explanation is the flexibility of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labour</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contracts. In Germany, for example, 48% of working women use part-time jobs, while it is 31% in Italy and only 5.7% in Czechia. </a:t>
            </a:r>
            <a:endParaRPr lang="en-US" dirty="0"/>
          </a:p>
        </p:txBody>
      </p:sp>
      <p:pic>
        <p:nvPicPr>
          <p:cNvPr id="4" name="Picture 3" descr="Calendar&#10;&#10;Description automatically generated with medium confidence">
            <a:extLst>
              <a:ext uri="{FF2B5EF4-FFF2-40B4-BE49-F238E27FC236}">
                <a16:creationId xmlns:a16="http://schemas.microsoft.com/office/drawing/2014/main" id="{77831E35-EB28-4C3A-8438-D8E779BB968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391"/>
          <a:stretch/>
        </p:blipFill>
        <p:spPr bwMode="auto">
          <a:xfrm>
            <a:off x="28575" y="765235"/>
            <a:ext cx="9205494" cy="5853113"/>
          </a:xfrm>
          <a:prstGeom prst="rect">
            <a:avLst/>
          </a:prstGeom>
          <a:noFill/>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3D059FD0-719D-444D-A136-731C3957AC61}"/>
              </a:ext>
            </a:extLst>
          </p:cNvPr>
          <p:cNvSpPr txBox="1"/>
          <p:nvPr/>
        </p:nvSpPr>
        <p:spPr>
          <a:xfrm>
            <a:off x="390526" y="245546"/>
            <a:ext cx="9115424" cy="400110"/>
          </a:xfrm>
          <a:prstGeom prst="rect">
            <a:avLst/>
          </a:prstGeom>
          <a:noFill/>
        </p:spPr>
        <p:txBody>
          <a:bodyPr wrap="square">
            <a:spAutoFit/>
          </a:bodyPr>
          <a:lstStyle/>
          <a:p>
            <a:r>
              <a:rPr lang="en-US" sz="2000" b="1" dirty="0">
                <a:effectLst/>
                <a:latin typeface="Calibri" panose="020F0502020204030204" pitchFamily="34" charset="0"/>
                <a:ea typeface="Times New Roman" panose="02020603050405020304" pitchFamily="18" charset="0"/>
                <a:cs typeface="Times New Roman" panose="02020603050405020304" pitchFamily="18" charset="0"/>
              </a:rPr>
              <a:t>The employment and wage gaps between men and women are related. </a:t>
            </a:r>
            <a:endParaRPr lang="en-US" sz="2000" b="1" dirty="0"/>
          </a:p>
        </p:txBody>
      </p:sp>
    </p:spTree>
    <p:extLst>
      <p:ext uri="{BB962C8B-B14F-4D97-AF65-F5344CB8AC3E}">
        <p14:creationId xmlns:p14="http://schemas.microsoft.com/office/powerpoint/2010/main" val="3259358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F4668-775F-4C7D-81B9-2593D02F048E}"/>
              </a:ext>
            </a:extLst>
          </p:cNvPr>
          <p:cNvSpPr>
            <a:spLocks noGrp="1"/>
          </p:cNvSpPr>
          <p:nvPr>
            <p:ph type="title"/>
          </p:nvPr>
        </p:nvSpPr>
        <p:spPr>
          <a:xfrm>
            <a:off x="838200" y="71121"/>
            <a:ext cx="10515600" cy="1619568"/>
          </a:xfrm>
        </p:spPr>
        <p:txBody>
          <a:bodyPr>
            <a:normAutofit/>
          </a:bodyPr>
          <a:lstStyle/>
          <a:p>
            <a:r>
              <a:rPr lang="en-US" sz="3600" dirty="0"/>
              <a:t>The pay gap is higher for incomes at the top of the earnings distribution</a:t>
            </a:r>
          </a:p>
        </p:txBody>
      </p:sp>
      <p:pic>
        <p:nvPicPr>
          <p:cNvPr id="5" name="Picture 4">
            <a:extLst>
              <a:ext uri="{FF2B5EF4-FFF2-40B4-BE49-F238E27FC236}">
                <a16:creationId xmlns:a16="http://schemas.microsoft.com/office/drawing/2014/main" id="{D1DEAFAB-A702-4CCA-B350-5C8DD0E0CEC0}"/>
              </a:ext>
            </a:extLst>
          </p:cNvPr>
          <p:cNvPicPr>
            <a:picLocks noChangeAspect="1"/>
          </p:cNvPicPr>
          <p:nvPr/>
        </p:nvPicPr>
        <p:blipFill>
          <a:blip r:embed="rId2"/>
          <a:stretch>
            <a:fillRect/>
          </a:stretch>
        </p:blipFill>
        <p:spPr>
          <a:xfrm>
            <a:off x="370975" y="1690688"/>
            <a:ext cx="9038293" cy="4913312"/>
          </a:xfrm>
          <a:prstGeom prst="rect">
            <a:avLst/>
          </a:prstGeom>
        </p:spPr>
      </p:pic>
      <p:sp>
        <p:nvSpPr>
          <p:cNvPr id="6" name="Rectangle 5">
            <a:extLst>
              <a:ext uri="{FF2B5EF4-FFF2-40B4-BE49-F238E27FC236}">
                <a16:creationId xmlns:a16="http://schemas.microsoft.com/office/drawing/2014/main" id="{1F04F526-914C-4581-933E-7BADE4B93F00}"/>
              </a:ext>
            </a:extLst>
          </p:cNvPr>
          <p:cNvSpPr/>
          <p:nvPr/>
        </p:nvSpPr>
        <p:spPr>
          <a:xfrm>
            <a:off x="9592148" y="5384879"/>
            <a:ext cx="2463246" cy="1107996"/>
          </a:xfrm>
          <a:prstGeom prst="rect">
            <a:avLst/>
          </a:prstGeom>
        </p:spPr>
        <p:txBody>
          <a:bodyPr wrap="square">
            <a:spAutoFit/>
          </a:bodyPr>
          <a:lstStyle/>
          <a:p>
            <a:r>
              <a:rPr lang="en-US" sz="1100" dirty="0"/>
              <a:t>The wage gap is defined as the difference between male and female wages divided by male wages</a:t>
            </a:r>
          </a:p>
          <a:p>
            <a:r>
              <a:rPr lang="en-US" sz="1100" dirty="0"/>
              <a:t>(at the first decile, median and ninth decile of the earnings distribution).</a:t>
            </a:r>
          </a:p>
          <a:p>
            <a:r>
              <a:rPr lang="en-US" sz="1100" dirty="0"/>
              <a:t>OECD Database on Earnings Distribution</a:t>
            </a:r>
          </a:p>
        </p:txBody>
      </p:sp>
    </p:spTree>
    <p:extLst>
      <p:ext uri="{BB962C8B-B14F-4D97-AF65-F5344CB8AC3E}">
        <p14:creationId xmlns:p14="http://schemas.microsoft.com/office/powerpoint/2010/main" val="2464659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ĺžnik 2">
            <a:extLst>
              <a:ext uri="{FF2B5EF4-FFF2-40B4-BE49-F238E27FC236}">
                <a16:creationId xmlns:a16="http://schemas.microsoft.com/office/drawing/2014/main" id="{D423CF3E-5CFA-4172-BA1F-1EADEB33897F}"/>
              </a:ext>
            </a:extLst>
          </p:cNvPr>
          <p:cNvSpPr/>
          <p:nvPr/>
        </p:nvSpPr>
        <p:spPr>
          <a:xfrm>
            <a:off x="6870700" y="6007100"/>
            <a:ext cx="1828800" cy="2159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pic>
        <p:nvPicPr>
          <p:cNvPr id="4" name="Picture 3">
            <a:extLst>
              <a:ext uri="{FF2B5EF4-FFF2-40B4-BE49-F238E27FC236}">
                <a16:creationId xmlns:a16="http://schemas.microsoft.com/office/drawing/2014/main" id="{CF59F0F3-3CC2-4C83-A8C2-7FEF21779B31}"/>
              </a:ext>
            </a:extLst>
          </p:cNvPr>
          <p:cNvPicPr>
            <a:picLocks noChangeAspect="1"/>
          </p:cNvPicPr>
          <p:nvPr/>
        </p:nvPicPr>
        <p:blipFill>
          <a:blip r:embed="rId2"/>
          <a:stretch>
            <a:fillRect/>
          </a:stretch>
        </p:blipFill>
        <p:spPr>
          <a:xfrm>
            <a:off x="2471353" y="20320"/>
            <a:ext cx="7249294" cy="6817360"/>
          </a:xfrm>
          <a:prstGeom prst="rect">
            <a:avLst/>
          </a:prstGeom>
        </p:spPr>
      </p:pic>
    </p:spTree>
    <p:extLst>
      <p:ext uri="{BB962C8B-B14F-4D97-AF65-F5344CB8AC3E}">
        <p14:creationId xmlns:p14="http://schemas.microsoft.com/office/powerpoint/2010/main" val="2045798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939D5A01-FF83-4F9C-8F5D-F8A74AF1D0DD}"/>
              </a:ext>
            </a:extLst>
          </p:cNvPr>
          <p:cNvSpPr>
            <a:spLocks noGrp="1"/>
          </p:cNvSpPr>
          <p:nvPr>
            <p:ph idx="1"/>
          </p:nvPr>
        </p:nvSpPr>
        <p:spPr>
          <a:xfrm>
            <a:off x="838200" y="5301089"/>
            <a:ext cx="10515600" cy="1445151"/>
          </a:xfrm>
          <a:solidFill>
            <a:schemeClr val="accent4">
              <a:lumMod val="20000"/>
              <a:lumOff val="80000"/>
            </a:schemeClr>
          </a:solidFill>
          <a:ln>
            <a:solidFill>
              <a:schemeClr val="tx1"/>
            </a:solidFill>
          </a:ln>
        </p:spPr>
        <p:txBody>
          <a:bodyPr vert="horz" lIns="91440" tIns="45720" rIns="91440" bIns="45720" rtlCol="0">
            <a:normAutofit fontScale="92500" lnSpcReduction="10000"/>
          </a:bodyPr>
          <a:lstStyle/>
          <a:p>
            <a:r>
              <a:rPr lang="en-US" dirty="0"/>
              <a:t>Education fields with a larger share of women are typically associated with lower employment rates and lower earnings. However, even within the same field of education, employment rates and earnings are generally higher for men than for women. Gender stereotypes at school (young age).</a:t>
            </a:r>
            <a:endParaRPr lang="sk-SK" dirty="0"/>
          </a:p>
        </p:txBody>
      </p:sp>
      <p:pic>
        <p:nvPicPr>
          <p:cNvPr id="4" name="Obrázok 3">
            <a:extLst>
              <a:ext uri="{FF2B5EF4-FFF2-40B4-BE49-F238E27FC236}">
                <a16:creationId xmlns:a16="http://schemas.microsoft.com/office/drawing/2014/main" id="{3A3B1842-176B-47E0-85C8-16C9A9F8D6AC}"/>
              </a:ext>
            </a:extLst>
          </p:cNvPr>
          <p:cNvPicPr>
            <a:picLocks noChangeAspect="1"/>
          </p:cNvPicPr>
          <p:nvPr/>
        </p:nvPicPr>
        <p:blipFill>
          <a:blip r:embed="rId3"/>
          <a:stretch>
            <a:fillRect/>
          </a:stretch>
        </p:blipFill>
        <p:spPr>
          <a:xfrm>
            <a:off x="1645121" y="190708"/>
            <a:ext cx="8901757" cy="5006202"/>
          </a:xfrm>
          <a:prstGeom prst="rect">
            <a:avLst/>
          </a:prstGeom>
        </p:spPr>
      </p:pic>
    </p:spTree>
    <p:extLst>
      <p:ext uri="{BB962C8B-B14F-4D97-AF65-F5344CB8AC3E}">
        <p14:creationId xmlns:p14="http://schemas.microsoft.com/office/powerpoint/2010/main" val="350309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par>
                                <p:cTn id="8" presetID="16" presetClass="entr" presetSubtype="21" fill="hold" grpId="0" nodeType="withEffect">
                                  <p:stCondLst>
                                    <p:cond delay="5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9536E26-6149-4D61-B077-CF486D42EFF8}"/>
              </a:ext>
            </a:extLst>
          </p:cNvPr>
          <p:cNvSpPr>
            <a:spLocks noGrp="1"/>
          </p:cNvSpPr>
          <p:nvPr>
            <p:ph type="title"/>
          </p:nvPr>
        </p:nvSpPr>
        <p:spPr/>
        <p:txBody>
          <a:bodyPr/>
          <a:lstStyle/>
          <a:p>
            <a:endParaRPr lang="sk-SK"/>
          </a:p>
        </p:txBody>
      </p:sp>
      <p:sp>
        <p:nvSpPr>
          <p:cNvPr id="3" name="Zástupný objekt pre obsah 2">
            <a:extLst>
              <a:ext uri="{FF2B5EF4-FFF2-40B4-BE49-F238E27FC236}">
                <a16:creationId xmlns:a16="http://schemas.microsoft.com/office/drawing/2014/main" id="{B4D8CD39-5C0A-42CC-92ED-6243BCF849D7}"/>
              </a:ext>
            </a:extLst>
          </p:cNvPr>
          <p:cNvSpPr>
            <a:spLocks noGrp="1"/>
          </p:cNvSpPr>
          <p:nvPr>
            <p:ph idx="1"/>
          </p:nvPr>
        </p:nvSpPr>
        <p:spPr/>
        <p:txBody>
          <a:bodyPr/>
          <a:lstStyle/>
          <a:p>
            <a:endParaRPr lang="sk-SK"/>
          </a:p>
        </p:txBody>
      </p:sp>
      <p:pic>
        <p:nvPicPr>
          <p:cNvPr id="4" name="Obrázok 3">
            <a:extLst>
              <a:ext uri="{FF2B5EF4-FFF2-40B4-BE49-F238E27FC236}">
                <a16:creationId xmlns:a16="http://schemas.microsoft.com/office/drawing/2014/main" id="{46286A13-EE76-4345-B421-3DBD47D0E2F3}"/>
              </a:ext>
            </a:extLst>
          </p:cNvPr>
          <p:cNvPicPr>
            <a:picLocks noChangeAspect="1"/>
          </p:cNvPicPr>
          <p:nvPr/>
        </p:nvPicPr>
        <p:blipFill>
          <a:blip r:embed="rId3"/>
          <a:stretch>
            <a:fillRect/>
          </a:stretch>
        </p:blipFill>
        <p:spPr>
          <a:xfrm>
            <a:off x="404787" y="157944"/>
            <a:ext cx="9719894" cy="6251806"/>
          </a:xfrm>
          <a:prstGeom prst="rect">
            <a:avLst/>
          </a:prstGeom>
        </p:spPr>
      </p:pic>
      <p:sp>
        <p:nvSpPr>
          <p:cNvPr id="5" name="Obdĺžnik 4">
            <a:extLst>
              <a:ext uri="{FF2B5EF4-FFF2-40B4-BE49-F238E27FC236}">
                <a16:creationId xmlns:a16="http://schemas.microsoft.com/office/drawing/2014/main" id="{0890D7AA-A037-4CD0-BAB2-44A3BD218D9B}"/>
              </a:ext>
            </a:extLst>
          </p:cNvPr>
          <p:cNvSpPr/>
          <p:nvPr/>
        </p:nvSpPr>
        <p:spPr>
          <a:xfrm>
            <a:off x="8744990" y="4688378"/>
            <a:ext cx="3308466" cy="2031325"/>
          </a:xfrm>
          <a:prstGeom prst="rect">
            <a:avLst/>
          </a:prstGeom>
          <a:solidFill>
            <a:schemeClr val="accent4">
              <a:lumMod val="20000"/>
              <a:lumOff val="80000"/>
            </a:schemeClr>
          </a:solidFill>
          <a:ln>
            <a:solidFill>
              <a:schemeClr val="tx1"/>
            </a:solidFill>
          </a:ln>
        </p:spPr>
        <p:txBody>
          <a:bodyPr wrap="square">
            <a:spAutoFit/>
          </a:bodyPr>
          <a:lstStyle/>
          <a:p>
            <a:r>
              <a:rPr lang="sk-SK" dirty="0" err="1"/>
              <a:t>Social</a:t>
            </a:r>
            <a:r>
              <a:rPr lang="sk-SK" dirty="0"/>
              <a:t> </a:t>
            </a:r>
            <a:r>
              <a:rPr lang="sk-SK" dirty="0" err="1"/>
              <a:t>sciences</a:t>
            </a:r>
            <a:r>
              <a:rPr lang="sk-SK" dirty="0"/>
              <a:t>, business and </a:t>
            </a:r>
            <a:r>
              <a:rPr lang="sk-SK" dirty="0" err="1"/>
              <a:t>law</a:t>
            </a:r>
            <a:r>
              <a:rPr lang="sk-SK" dirty="0"/>
              <a:t>, </a:t>
            </a:r>
            <a:r>
              <a:rPr lang="sk-SK" dirty="0" err="1"/>
              <a:t>which</a:t>
            </a:r>
            <a:r>
              <a:rPr lang="sk-SK" dirty="0"/>
              <a:t> </a:t>
            </a:r>
            <a:r>
              <a:rPr lang="sk-SK" dirty="0" err="1"/>
              <a:t>was</a:t>
            </a:r>
            <a:r>
              <a:rPr lang="sk-SK" dirty="0"/>
              <a:t> </a:t>
            </a:r>
            <a:r>
              <a:rPr lang="sk-SK" dirty="0" err="1"/>
              <a:t>studied</a:t>
            </a:r>
            <a:r>
              <a:rPr lang="sk-SK" dirty="0"/>
              <a:t> by a </a:t>
            </a:r>
            <a:r>
              <a:rPr lang="sk-SK" dirty="0" err="1"/>
              <a:t>relatively</a:t>
            </a:r>
            <a:r>
              <a:rPr lang="sk-SK" dirty="0"/>
              <a:t> </a:t>
            </a:r>
            <a:r>
              <a:rPr lang="sk-SK" dirty="0" err="1"/>
              <a:t>large</a:t>
            </a:r>
            <a:r>
              <a:rPr lang="sk-SK" dirty="0"/>
              <a:t> </a:t>
            </a:r>
            <a:r>
              <a:rPr lang="sk-SK" dirty="0" err="1"/>
              <a:t>share</a:t>
            </a:r>
            <a:r>
              <a:rPr lang="sk-SK" dirty="0"/>
              <a:t> of </a:t>
            </a:r>
            <a:r>
              <a:rPr lang="sk-SK" dirty="0" err="1"/>
              <a:t>both</a:t>
            </a:r>
            <a:r>
              <a:rPr lang="sk-SK" dirty="0"/>
              <a:t> </a:t>
            </a:r>
            <a:r>
              <a:rPr lang="sk-SK" dirty="0" err="1"/>
              <a:t>women</a:t>
            </a:r>
            <a:r>
              <a:rPr lang="sk-SK" dirty="0"/>
              <a:t> and </a:t>
            </a:r>
            <a:r>
              <a:rPr lang="sk-SK" dirty="0" err="1"/>
              <a:t>men</a:t>
            </a:r>
            <a:r>
              <a:rPr lang="sk-SK" dirty="0"/>
              <a:t> in OECD </a:t>
            </a:r>
            <a:r>
              <a:rPr lang="sk-SK" dirty="0" err="1"/>
              <a:t>countries</a:t>
            </a:r>
            <a:r>
              <a:rPr lang="sk-SK" dirty="0"/>
              <a:t> and </a:t>
            </a:r>
            <a:r>
              <a:rPr lang="sk-SK" dirty="0" err="1"/>
              <a:t>is</a:t>
            </a:r>
            <a:r>
              <a:rPr lang="sk-SK" dirty="0"/>
              <a:t> </a:t>
            </a:r>
            <a:r>
              <a:rPr lang="sk-SK" dirty="0" err="1"/>
              <a:t>associated</a:t>
            </a:r>
            <a:r>
              <a:rPr lang="sk-SK" dirty="0"/>
              <a:t> </a:t>
            </a:r>
            <a:r>
              <a:rPr lang="sk-SK" dirty="0" err="1"/>
              <a:t>with</a:t>
            </a:r>
            <a:r>
              <a:rPr lang="sk-SK" dirty="0"/>
              <a:t> </a:t>
            </a:r>
            <a:r>
              <a:rPr lang="sk-SK" dirty="0" err="1"/>
              <a:t>relatively</a:t>
            </a:r>
            <a:r>
              <a:rPr lang="sk-SK" dirty="0"/>
              <a:t> </a:t>
            </a:r>
            <a:r>
              <a:rPr lang="sk-SK" dirty="0" err="1"/>
              <a:t>high</a:t>
            </a:r>
            <a:r>
              <a:rPr lang="sk-SK" dirty="0"/>
              <a:t> </a:t>
            </a:r>
            <a:r>
              <a:rPr lang="sk-SK" dirty="0" err="1"/>
              <a:t>earnings</a:t>
            </a:r>
            <a:r>
              <a:rPr lang="sk-SK" dirty="0"/>
              <a:t>, </a:t>
            </a:r>
            <a:r>
              <a:rPr lang="sk-SK" dirty="0" err="1"/>
              <a:t>women</a:t>
            </a:r>
            <a:r>
              <a:rPr lang="sk-SK" dirty="0"/>
              <a:t> </a:t>
            </a:r>
            <a:r>
              <a:rPr lang="sk-SK" dirty="0" err="1"/>
              <a:t>earn</a:t>
            </a:r>
            <a:r>
              <a:rPr lang="sk-SK" dirty="0"/>
              <a:t> </a:t>
            </a:r>
            <a:r>
              <a:rPr lang="sk-SK" dirty="0" err="1"/>
              <a:t>only</a:t>
            </a:r>
            <a:r>
              <a:rPr lang="sk-SK" dirty="0"/>
              <a:t> </a:t>
            </a:r>
            <a:r>
              <a:rPr lang="sk-SK" dirty="0" err="1"/>
              <a:t>about</a:t>
            </a:r>
            <a:r>
              <a:rPr lang="sk-SK" dirty="0"/>
              <a:t> 75% as </a:t>
            </a:r>
            <a:r>
              <a:rPr lang="sk-SK" dirty="0" err="1"/>
              <a:t>much</a:t>
            </a:r>
            <a:r>
              <a:rPr lang="sk-SK" dirty="0"/>
              <a:t> as </a:t>
            </a:r>
            <a:r>
              <a:rPr lang="sk-SK" dirty="0" err="1"/>
              <a:t>men</a:t>
            </a:r>
            <a:r>
              <a:rPr lang="sk-SK" dirty="0"/>
              <a:t>. </a:t>
            </a:r>
          </a:p>
        </p:txBody>
      </p:sp>
    </p:spTree>
    <p:extLst>
      <p:ext uri="{BB962C8B-B14F-4D97-AF65-F5344CB8AC3E}">
        <p14:creationId xmlns:p14="http://schemas.microsoft.com/office/powerpoint/2010/main" val="12751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Motív balík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ív balík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2008</TotalTime>
  <Words>2193</Words>
  <Application>Microsoft Office PowerPoint</Application>
  <PresentationFormat>Widescreen</PresentationFormat>
  <Paragraphs>148</Paragraphs>
  <Slides>37</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Arial</vt:lpstr>
      <vt:lpstr>ArialMT</vt:lpstr>
      <vt:lpstr>Bernini Narrow</vt:lpstr>
      <vt:lpstr>Caecilia</vt:lpstr>
      <vt:lpstr>Calibri</vt:lpstr>
      <vt:lpstr>Calibri Light</vt:lpstr>
      <vt:lpstr>LMRoman10-Regular-Identity-H</vt:lpstr>
      <vt:lpstr>Open Sans Bold</vt:lpstr>
      <vt:lpstr>Motív balíka Office</vt:lpstr>
      <vt:lpstr>Labour Market and Employment Policy Spring 2024</vt:lpstr>
      <vt:lpstr>Proportion of the population aged 30 to 34 having a tertiary education, 2011</vt:lpstr>
      <vt:lpstr>PowerPoint Presentation</vt:lpstr>
      <vt:lpstr>PowerPoint Presentation</vt:lpstr>
      <vt:lpstr>PowerPoint Presentation</vt:lpstr>
      <vt:lpstr>The pay gap is higher for incomes at the top of the earnings distribution</vt:lpstr>
      <vt:lpstr>PowerPoint Presentation</vt:lpstr>
      <vt:lpstr>PowerPoint Presentation</vt:lpstr>
      <vt:lpstr>PowerPoint Presentation</vt:lpstr>
      <vt:lpstr>PowerPoint Presentation</vt:lpstr>
      <vt:lpstr>Gender equality in employment</vt:lpstr>
      <vt:lpstr>Key policy messages</vt:lpstr>
      <vt:lpstr>Case study: Portugal</vt:lpstr>
      <vt:lpstr>Portugal: Institutional setting, 1926-1974</vt:lpstr>
      <vt:lpstr>Trends in female participation in the labor market </vt:lpstr>
      <vt:lpstr>Portuguese Colonial War</vt:lpstr>
      <vt:lpstr>Male Emigration Rates, Spain vs Portugal</vt:lpstr>
      <vt:lpstr>Sex ratio among Portuguese and Spanish emigrants at destination countries (late 1960s)</vt:lpstr>
      <vt:lpstr>Occupational upgrading in Portugal</vt:lpstr>
      <vt:lpstr>Work careers of university graduates</vt:lpstr>
      <vt:lpstr>History of university education</vt:lpstr>
      <vt:lpstr>Population with tertiary education, 2021  25-34 year-olds / 55-64 year-olds, % in same age group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Choice of field of studies and expected earnings</vt:lpstr>
      <vt:lpstr>Relationship between the share of tertiary new entrants and relative earnings, by field of study (2017)</vt:lpstr>
      <vt:lpstr>For younger workers, less favorable outcomes early in their careers, may negatively impact future labor market success</vt:lpstr>
      <vt:lpstr>Evidence from literature</vt:lpstr>
      <vt:lpstr>How to improve your chances of  finding a great job after university?</vt:lpstr>
      <vt:lpstr>Spelling mistakes in your resume can cost you a job interview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Selected Issues of the Public Sector  Fall 2018</dc:title>
  <dc:creator>mirabelka</dc:creator>
  <cp:lastModifiedBy>Martin Guzi</cp:lastModifiedBy>
  <cp:revision>103</cp:revision>
  <dcterms:created xsi:type="dcterms:W3CDTF">2018-09-29T07:07:46Z</dcterms:created>
  <dcterms:modified xsi:type="dcterms:W3CDTF">2024-03-26T08:56:58Z</dcterms:modified>
</cp:coreProperties>
</file>