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43" r:id="rId3"/>
    <p:sldId id="344" r:id="rId4"/>
    <p:sldId id="333" r:id="rId5"/>
    <p:sldId id="293" r:id="rId6"/>
    <p:sldId id="295" r:id="rId7"/>
    <p:sldId id="364" r:id="rId8"/>
    <p:sldId id="346" r:id="rId9"/>
    <p:sldId id="262" r:id="rId10"/>
    <p:sldId id="310" r:id="rId11"/>
    <p:sldId id="326" r:id="rId12"/>
    <p:sldId id="327" r:id="rId13"/>
    <p:sldId id="329" r:id="rId14"/>
    <p:sldId id="330" r:id="rId15"/>
    <p:sldId id="342" r:id="rId16"/>
    <p:sldId id="358" r:id="rId17"/>
    <p:sldId id="361" r:id="rId18"/>
    <p:sldId id="350" r:id="rId19"/>
    <p:sldId id="320" r:id="rId20"/>
    <p:sldId id="321" r:id="rId21"/>
    <p:sldId id="319" r:id="rId22"/>
    <p:sldId id="331" r:id="rId23"/>
    <p:sldId id="359" r:id="rId24"/>
    <p:sldId id="324" r:id="rId25"/>
    <p:sldId id="347" r:id="rId26"/>
    <p:sldId id="287" r:id="rId27"/>
    <p:sldId id="317" r:id="rId28"/>
    <p:sldId id="318" r:id="rId29"/>
    <p:sldId id="322" r:id="rId30"/>
    <p:sldId id="323" r:id="rId31"/>
    <p:sldId id="307" r:id="rId32"/>
    <p:sldId id="335" r:id="rId33"/>
    <p:sldId id="362" r:id="rId34"/>
    <p:sldId id="363" r:id="rId35"/>
    <p:sldId id="336" r:id="rId36"/>
    <p:sldId id="353" r:id="rId37"/>
    <p:sldId id="354" r:id="rId38"/>
    <p:sldId id="355" r:id="rId39"/>
    <p:sldId id="325" r:id="rId40"/>
    <p:sldId id="337" r:id="rId41"/>
    <p:sldId id="349" r:id="rId42"/>
    <p:sldId id="340" r:id="rId43"/>
    <p:sldId id="306" r:id="rId44"/>
    <p:sldId id="312" r:id="rId45"/>
    <p:sldId id="315" r:id="rId46"/>
    <p:sldId id="300" r:id="rId47"/>
    <p:sldId id="259" r:id="rId48"/>
    <p:sldId id="257" r:id="rId49"/>
    <p:sldId id="260" r:id="rId50"/>
    <p:sldId id="258" r:id="rId51"/>
    <p:sldId id="261" r:id="rId52"/>
    <p:sldId id="303" r:id="rId53"/>
    <p:sldId id="304" r:id="rId54"/>
    <p:sldId id="265" r:id="rId55"/>
    <p:sldId id="263" r:id="rId56"/>
    <p:sldId id="264" r:id="rId57"/>
    <p:sldId id="332" r:id="rId5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99" autoAdjust="0"/>
  </p:normalViewPr>
  <p:slideViewPr>
    <p:cSldViewPr>
      <p:cViewPr varScale="1">
        <p:scale>
          <a:sx n="85" d="100"/>
          <a:sy n="85" d="100"/>
        </p:scale>
        <p:origin x="26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D:\Temp\downloads\OECD2016-Inequality-Update-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mato!$A$6:$A$41</c:f>
              <c:strCache>
                <c:ptCount val="36"/>
                <c:pt idx="0">
                  <c:v>Iceland</c:v>
                </c:pt>
                <c:pt idx="1">
                  <c:v>Norway</c:v>
                </c:pt>
                <c:pt idx="2">
                  <c:v>Denmark</c:v>
                </c:pt>
                <c:pt idx="3">
                  <c:v>Slovenia</c:v>
                </c:pt>
                <c:pt idx="4">
                  <c:v>Finland</c:v>
                </c:pt>
                <c:pt idx="5">
                  <c:v>Czech Republic</c:v>
                </c:pt>
                <c:pt idx="6">
                  <c:v>Belgium</c:v>
                </c:pt>
                <c:pt idx="7">
                  <c:v>Slovak Republic</c:v>
                </c:pt>
                <c:pt idx="8">
                  <c:v>Austria</c:v>
                </c:pt>
                <c:pt idx="9">
                  <c:v>Sweden</c:v>
                </c:pt>
                <c:pt idx="10">
                  <c:v>Luxembourg</c:v>
                </c:pt>
                <c:pt idx="11">
                  <c:v>Netherlands</c:v>
                </c:pt>
                <c:pt idx="12">
                  <c:v>Hungary</c:v>
                </c:pt>
                <c:pt idx="13">
                  <c:v>Germany</c:v>
                </c:pt>
                <c:pt idx="14">
                  <c:v>France</c:v>
                </c:pt>
                <c:pt idx="15">
                  <c:v>Switzerland</c:v>
                </c:pt>
                <c:pt idx="16">
                  <c:v>Poland</c:v>
                </c:pt>
                <c:pt idx="17">
                  <c:v>Korea</c:v>
                </c:pt>
                <c:pt idx="18">
                  <c:v>Ireland</c:v>
                </c:pt>
                <c:pt idx="19">
                  <c:v>OECD</c:v>
                </c:pt>
                <c:pt idx="20">
                  <c:v>Canada</c:v>
                </c:pt>
                <c:pt idx="21">
                  <c:v>Italy</c:v>
                </c:pt>
                <c:pt idx="22">
                  <c:v>Japan</c:v>
                </c:pt>
                <c:pt idx="23">
                  <c:v>New Zealand</c:v>
                </c:pt>
                <c:pt idx="24">
                  <c:v>Australia</c:v>
                </c:pt>
                <c:pt idx="25">
                  <c:v>Portugal</c:v>
                </c:pt>
                <c:pt idx="26">
                  <c:v>Greece</c:v>
                </c:pt>
                <c:pt idx="27">
                  <c:v>Spain</c:v>
                </c:pt>
                <c:pt idx="28">
                  <c:v>Latvia</c:v>
                </c:pt>
                <c:pt idx="29">
                  <c:v>United Kingdom</c:v>
                </c:pt>
                <c:pt idx="30">
                  <c:v>Estonia</c:v>
                </c:pt>
                <c:pt idx="31">
                  <c:v>Israel</c:v>
                </c:pt>
                <c:pt idx="32">
                  <c:v>Turkey</c:v>
                </c:pt>
                <c:pt idx="33">
                  <c:v>United States</c:v>
                </c:pt>
                <c:pt idx="34">
                  <c:v>Mexico</c:v>
                </c:pt>
                <c:pt idx="35">
                  <c:v>Chile</c:v>
                </c:pt>
              </c:strCache>
            </c:strRef>
          </c:cat>
          <c:val>
            <c:numRef>
              <c:f>mato!$B$6:$B$41</c:f>
              <c:numCache>
                <c:formatCode>0.0</c:formatCode>
                <c:ptCount val="36"/>
                <c:pt idx="0">
                  <c:v>3.418266329188445</c:v>
                </c:pt>
                <c:pt idx="1">
                  <c:v>3.7714834986611936</c:v>
                </c:pt>
                <c:pt idx="2">
                  <c:v>3.5804332112371786</c:v>
                </c:pt>
                <c:pt idx="3">
                  <c:v>3.8220452065073975</c:v>
                </c:pt>
                <c:pt idx="4">
                  <c:v>3.7005784188553905</c:v>
                </c:pt>
                <c:pt idx="5">
                  <c:v>3.7361493929271345</c:v>
                </c:pt>
                <c:pt idx="6">
                  <c:v>4.0007444901018889</c:v>
                </c:pt>
                <c:pt idx="7">
                  <c:v>4.0627898358571288</c:v>
                </c:pt>
                <c:pt idx="8">
                  <c:v>4.233199956415489</c:v>
                </c:pt>
                <c:pt idx="9">
                  <c:v>4.2112117934104552</c:v>
                </c:pt>
                <c:pt idx="10">
                  <c:v>4.2436849527340508</c:v>
                </c:pt>
                <c:pt idx="11">
                  <c:v>4.2789699570815438</c:v>
                </c:pt>
                <c:pt idx="12">
                  <c:v>4.4679230183705139</c:v>
                </c:pt>
                <c:pt idx="13">
                  <c:v>4.3964200477326969</c:v>
                </c:pt>
                <c:pt idx="14">
                  <c:v>4.4010889292196005</c:v>
                </c:pt>
                <c:pt idx="15">
                  <c:v>4.4380372071350012</c:v>
                </c:pt>
                <c:pt idx="16">
                  <c:v>4.7179916857540549</c:v>
                </c:pt>
                <c:pt idx="17">
                  <c:v>5.4128645916685558</c:v>
                </c:pt>
                <c:pt idx="18">
                  <c:v>4.7982842987114624</c:v>
                </c:pt>
                <c:pt idx="19">
                  <c:v>5.4788189850843478</c:v>
                </c:pt>
                <c:pt idx="20">
                  <c:v>5.4625715017718122</c:v>
                </c:pt>
                <c:pt idx="21">
                  <c:v>5.819151434918739</c:v>
                </c:pt>
                <c:pt idx="22">
                  <c:v>6.0679182771949201</c:v>
                </c:pt>
                <c:pt idx="23">
                  <c:v>5.3263579056446257</c:v>
                </c:pt>
                <c:pt idx="24">
                  <c:v>5.6628820750168751</c:v>
                </c:pt>
                <c:pt idx="25">
                  <c:v>6.0519653100484945</c:v>
                </c:pt>
                <c:pt idx="26">
                  <c:v>6.3227256105307355</c:v>
                </c:pt>
                <c:pt idx="27">
                  <c:v>6.654986809879845</c:v>
                </c:pt>
                <c:pt idx="28">
                  <c:v>6.3416071149479052</c:v>
                </c:pt>
                <c:pt idx="29">
                  <c:v>5.9649387160792013</c:v>
                </c:pt>
                <c:pt idx="30">
                  <c:v>6.6917590580205077</c:v>
                </c:pt>
                <c:pt idx="31">
                  <c:v>7.3883318959079212</c:v>
                </c:pt>
                <c:pt idx="32">
                  <c:v>7.5510713542750176</c:v>
                </c:pt>
                <c:pt idx="33">
                  <c:v>8.6567595656248937</c:v>
                </c:pt>
                <c:pt idx="34">
                  <c:v>10.42894572295395</c:v>
                </c:pt>
                <c:pt idx="35">
                  <c:v>10.633743525618211</c:v>
                </c:pt>
              </c:numCache>
            </c:numRef>
          </c:val>
          <c:extLst>
            <c:ext xmlns:c16="http://schemas.microsoft.com/office/drawing/2014/chart" uri="{C3380CC4-5D6E-409C-BE32-E72D297353CC}">
              <c16:uniqueId val="{00000000-1B3B-467E-A4AA-864C4CD495C3}"/>
            </c:ext>
          </c:extLst>
        </c:ser>
        <c:dLbls>
          <c:showLegendKey val="0"/>
          <c:showVal val="0"/>
          <c:showCatName val="0"/>
          <c:showSerName val="0"/>
          <c:showPercent val="0"/>
          <c:showBubbleSize val="0"/>
        </c:dLbls>
        <c:gapWidth val="150"/>
        <c:axId val="153708032"/>
        <c:axId val="153709568"/>
      </c:barChart>
      <c:catAx>
        <c:axId val="153708032"/>
        <c:scaling>
          <c:orientation val="minMax"/>
        </c:scaling>
        <c:delete val="0"/>
        <c:axPos val="b"/>
        <c:numFmt formatCode="General" sourceLinked="0"/>
        <c:majorTickMark val="out"/>
        <c:minorTickMark val="none"/>
        <c:tickLblPos val="nextTo"/>
        <c:txPr>
          <a:bodyPr rot="-4200000"/>
          <a:lstStyle/>
          <a:p>
            <a:pPr>
              <a:defRPr/>
            </a:pPr>
            <a:endParaRPr lang="cs-CZ"/>
          </a:p>
        </c:txPr>
        <c:crossAx val="153709568"/>
        <c:crosses val="autoZero"/>
        <c:auto val="1"/>
        <c:lblAlgn val="ctr"/>
        <c:lblOffset val="100"/>
        <c:noMultiLvlLbl val="0"/>
      </c:catAx>
      <c:valAx>
        <c:axId val="153709568"/>
        <c:scaling>
          <c:orientation val="minMax"/>
          <c:max val="11"/>
          <c:min val="0"/>
        </c:scaling>
        <c:delete val="0"/>
        <c:axPos val="l"/>
        <c:majorGridlines/>
        <c:numFmt formatCode="0" sourceLinked="0"/>
        <c:majorTickMark val="out"/>
        <c:minorTickMark val="none"/>
        <c:tickLblPos val="nextTo"/>
        <c:crossAx val="153708032"/>
        <c:crosses val="autoZero"/>
        <c:crossBetween val="between"/>
      </c:valAx>
    </c:plotArea>
    <c:plotVisOnly val="1"/>
    <c:dispBlanksAs val="gap"/>
    <c:showDLblsOverMax val="0"/>
  </c:chart>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0-04-14T08:09:39.823"/>
    </inkml:context>
    <inkml:brush xml:id="br0">
      <inkml:brushProperty name="width" value="0.05292" units="cm"/>
      <inkml:brushProperty name="height" value="0.05292" units="cm"/>
      <inkml:brushProperty name="color" value="#0070C0"/>
    </inkml:brush>
  </inkml:definitions>
  <inkml:trace contextRef="#ctx0" brushRef="#br0">12402 14016 314 0,'0'0'137'0,"0"0"-49"16,0 0-13-16,0 0-27 15,0 0-17-15,0 0-7 0,0 0-6 16,-22-44-3 0,22 34 4-16,0-6 1 0,0 0 4 15,0 0 1-15,0-4-4 16,0-4-8-16,2 0-3 16,10-4 0-16,-2-1-2 15,3 0-6-15,1 5-1 16,-3 2-1-16,-2 5 1 15,-1 2-1-15,-3 1 2 16,0-1 3-16,-3 3 3 16,0-3 4-16,0-3 2 15,3-4-3-15,2-6-5 16,0-7-4-16,-1-3-1 16,3 2 1-16,0 2 0 15,0 8-1-15,-1 6-1 0,-1 8 0 16,0 2 0-16,-4 4 2 15,-1 2 0-15,0 1-2 16,0 2 0-16,2-1 0 16,-1-2 0-16,-3-2 0 15,1-3-1-15,4 2 1 16,-3-4 0-16,3 6 0 16,0-4-1-16,-3 4-1 15,0 1-1-15,0 2-6 16,-2-5-2-16,0 2 1 0,2-4-7 15,-2 0-10 1,5-3-13-16,-1-4-26 0,2-1-20 16,4 0-37-16,-8 11-83 15</inkml:trace>
  <inkml:trace contextRef="#ctx0" brushRef="#br0" timeOffset="868.94">12380 13269 316 0,'0'0'137'15,"0"0"-89"-15,0 0 6 0,0 0-22 16,0 0-29 0,0 0-1-16,0 0 4 0,-3 0 0 15,3 0 1-15,0 0 5 16,5 0-1-16,9 0 11 16,3-7-8-16,1-2-3 15,-3-1 0-15,3 1-3 16,-5 0 6-16,-3 0 3 15,-1 1-2-15,-7 4-5 16,4 0-4-16,-1 0-2 16,-1 1-3-16,6-1 0 15,-6-1 2-15,0 4-2 16,-2-2-1-16,3 1 1 0,-1 2-1 16,1-1 1-16,0 1 0 15,-3 0-1-15,0 0 0 16,-2 0-1-16,0 0 1 15,4 0 0-15,1 0 0 16,3 0 1-16,2 0-1 16,1 0 0-16,-3 0 0 15,4 0 0-15,-1 0 0 16,-1 0 0-16,-1 0 0 16,1 0 0-16,-4 0 1 15,-1 0-1-15,0 0-1 16,1 0 1-16,-1 0 1 15,3 0 1-15,1 6 1 16,0 0 3-16,0 3-2 0,0 1-1 16,-2 0 0-16,2 0-2 15,-1 2-1-15,1-1 1 16,-1-1-1-16,-2 0 1 16,-1-3 0-16,1 2 0 15,0-2-1-15,-4 0 3 16,4 1-3-16,-4-5-3 15,2 4-9-15,0-4-29 16,3 3-47-16,-5-6-107 16,0 3-207-16</inkml:trace>
  <inkml:trace contextRef="#ctx0" brushRef="#br0" timeOffset="55749.2">15378 6782 273 0,'0'0'124'0,"0"0"-29"15,0 0-7-15,0 0-30 16,0 0-18-16,0 0-4 16,0 0-3-16,0 0-7 0,-40-4-3 15,34 4-7-15,-1 0-2 16,-4 0-2-16,-1 0-9 15,2 0 5-15,-4 0-2 16,1 0-2-16,1 0 3 16,2 0-1-16,1 0-2 15,-1 0 4-15,4 0 1 16,-5 0-4-16,3 0 0 16,0 0-2-16,-1 0-1 15,3 0 2-15,-1 0-4 16,0 0 1-16,1 0 0 15,-3 0 0-15,0 0-1 16,-2 4 1-16,2 2-1 16,0 2 2-16,0-2-2 0,0-1 2 15,0 4-2-15,1 0 0 16,0 4 0-16,0-1-1 16,1 1 0-16,1 2 1 15,1 3-2-15,0-3 1 16,1 2-1-16,0 1 0 15,-1-3 1-15,3 2 1 16,0 2-2-16,0-7 2 16,2 1-2-16,0 1 0 15,0-3-3-15,0-2 0 16,0 1-4-16,0-2-1 16,6 2 2-16,3-2 4 15,3-1-1-15,1 0-3 0,0-4-3 16,0 1 2-16,5-3-1 15,-2 3 0-15,2 0 2 16,-3-2 1-16,1 2 4 16,-1-1-1-16,-2-2-3 15,1 2 1-15,-3 0 2 16,1 0-3-16,-4-3 3 16,0 1 1-16,3-1 0 15,-3 0 1-15,1 0 1 16,5 0 1-16,0 0 1 15,5 0 5-15,-2-6-2 16,2-3 0-16,-2 0 6 16,-1 0 1-16,-3-3-3 0,-1 3 4 15,-4-2-2 1,1 0 0-16,1 1 5 0,-4-2 0 16,0 0-6-16,-1-2 3 15,-1-1-3-15,0 2-2 16,-1 1-2-16,2 0-1 15,-1 2 3-15,-2 0 0 16,-2-2 1-16,2 1 2 16,-2 1-1-16,0 1 0 15,0 1-2-15,0 0-2 16,0-2-2-16,0 1 1 16,0-1-1-16,0-2 0 15,0 3-1-15,0-1 1 16,0-1 2-16,0 4-1 0,-4-1 3 15,-5-1-3-15,2 4 0 16,-2-1-1-16,-1-1 1 16,-2 4-3-16,1-2 0 15,-3 1 1-15,3 2 1 16,1 1-3-16,-4 1 0 16,3 0-1-16,0 0 0 15,-1 0 1-15,4 0 0 16,-1 0 0-16,0 0 1 15,-1 0-1-15,2 0 0 0,-1 0 1 16,0 0-1 0,-2 0-1-16,3 0 1 0,-3 0 0 15,1 0-1-15,2 0-2 16,-4 0 2-16,-1 1 0 16,1 4-3-16,1-2 2 15,0 3-3-15,0-2 0 16,2 1-1-16,1 0 0 15,-2 2-2-15,1-1-6 16,1 3-24-16,-3 3-35 16,1 8-35-16,6-11-78 15,2 0-197-15</inkml:trace>
  <inkml:trace contextRef="#ctx0" brushRef="#br0" timeOffset="68504.45">12912 8704 26 0,'0'0'134'15,"0"0"-54"-15,0 0-20 16,0 0 5-16,0 0-11 16,0 0-11-16,0 0 0 15,0 0 9-15,0 0 1 16,0 0-3-16,0-16-6 16,0 15-3-16,0-4-19 0,0 4-11 15,0-2-5 1,0 0 1-16,0 0-4 0,-5-1-2 15,1 3 1-15,0-3 0 16,0 1-1-16,-3 3 0 16,2 0 0-16,0 0-1 15,1 0-1-15,0 0 0 16,0 0 1-16,-3 0-3 16,0 0 0-16,2 0-1 15,-1 0-4-15,1 0 1 16,-1 4 0-16,2 4 3 15,-2-2 1-15,2 3-1 16,-2-2-1-16,1 3 1 0,-1 1 0 16,2-4 2-1,-2 2 1-15,4 1-2 0,0-2-1 16,0 0 1-16,2 0 1 16,0 1-5-16,0-4 2 15,0 4-1-15,0 0 0 16,0-3 0-16,0 2 0 15,0 0 4-15,0-1-1 16,0-1-1-16,6 3-2 16,2-3-1-16,-2 0-4 15,3 0 1-15,-1-2 3 16,4 1 3-16,-1-2 0 0,3-3 3 16,-1 0 0-16,0 0 1 15,5 0 0-15,0 0 0 16,-1 0 0-16,4 0 1 15,-4-3 0-15,1-6-1 16,1 1 1-16,-4-2 1 16,-1 0-1-16,-1-2 1 15,-3 0 1-15,2 0 8 16,-1-4 2-16,2 2-6 16,-1 0-2-16,-4 1-4 15,-1 4-1-15,0 1 1 16,-2 0 0-16,-1-1 0 15,-4 1 2-15,2 0 5 16,-2 2 0-16,0 0 0 16,0 1-4-16,0-3-1 0,0 2 0 15,0-1-2-15,-6 0 0 16,-8 2 2-16,3-1-2 16,-3 0 0-16,1 4 0 15,0-4-1-15,1 2 1 16,1 0-1-16,3 4 0 15,-2 0-1-15,2 0-6 16,1 0-13-16,1 0-10 16,-2 0-19-16,0 0-49 15,3 0-93-15,1 0-101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0-04-14T08:24:15.151"/>
    </inkml:context>
    <inkml:brush xml:id="br0">
      <inkml:brushProperty name="width" value="0.05292" units="cm"/>
      <inkml:brushProperty name="height" value="0.05292" units="cm"/>
      <inkml:brushProperty name="color" value="#0070C0"/>
    </inkml:brush>
  </inkml:definitions>
  <inkml:trace contextRef="#ctx0" brushRef="#br0">8507 15691 99 0,'0'0'162'16,"0"0"-112"-16,0 0-19 16,0 0 11-16,0 0-22 15,0 0 17-15,-36-14 1 16,32 10-8-16,0-1 0 0,-5 2-8 16,0 0-21-1,-2 2 0-15,0-1-1 0,1 2-3 16,2-4-8-16,-3 0 4 15,1 4 0-15,2-4-4 16,-1 2 3-16,3 0 5 16,-2 0-9-16,2-1-31 15,1 3 5-15,1-1 23 16,2 1 15-16,0 0 5 16,2 0 11-16,-2 0 20 15,2 0 3-15,0 0-16 16,0 0-5-16,0 0 2 15,0 0 4-15,0 0 2 16,0 0-2-16,0 0-5 0,0 0-3 16,0 0 3-1,0 0-2-15,0 0-4 0,0 0-3 16,0 0-2-16,0 0-1 16,0 0-2-16,0 0 4 15,6 0-2-15,5 0 0 16,3 0 3-16,-1 0 1 15,3 0-3-15,-1 0 1 16,1 0 0-16,1 1-6 16,2 2 6-16,0 1-1 15,-1-2 0-15,3 2 3 16,-2 0 0-16,1-4 1 16,7 0-3-16,-2 0-3 15,-1 0-1-15,-2 0 0 16,-1 0 3-16,1 0 0 0,-2 0 0 15,0 0-3-15,-1 0-1 16,2 0-1-16,1 0-2 16,1 0 2-16,-2 0 1 15,4-4-1-15,-2 0 0 16,-4 2-1-16,2-2 0 16,-3 1 1-16,-3 2-1 15,3 1 4-15,-1-4-3 16,4 0 3-16,-1 2-4 15,0-1 0-15,0 2 1 16,3-4-1-16,-4 5 1 16,3-3 0-16,3-1-1 0,2-2-2 15,-4 2 2 1,5 0 0-16,-4 0-2 0,-1 4 1 16,-3-5 0-16,-2 5 0 15,-2-1 0-15,-1-2 0 16,-1-1 0-16,1 3 1 15,1 1-2-15,-1-5 2 16,1 5-1-16,-1-3 0 16,-1-2 0-16,3 1-1 15,-1 3 0-15,-1 1 0 16,2-4 1-16,-5 4 2 16,1 0-3-16,4-5 0 15,-5 5 1-15,2-4 0 0,-1 3-1 16,-1-2 0-1,1 2 0-15,-2 1 0 0,1-3 0 16,-3 1 0-16,4 2 0 16,-4 0 1-16,2 0 0 15,-3 0-1-15,2 0 0 16,-2 0 1-16,1 0-1 16,-1 0 0-16,-2 0 0 15,0 0 0-15,1 0 0 16,-1-4 0-16,4 4 0 15,-4 0 0-15,3 0 0 16,-2 0 0-16,-2 0 0 16,1 0 0-16,-1 0 0 0,1 0 1 15,1 0-1-15,0 0 0 16,0 0 0-16,-3 0 1 16,4 0-2-16,-3 0 2 15,2 0-1-15,-2 0 0 16,-1 0 0-16,2 0 1 15,-1 0-1-15,2 0-1 16,-3 0 1-16,2 0 0 16,1 0 0-16,-2 0 0 15,-1 0 0-15,1 0 0 16,0 0 0-16,1 0 0 16,-2-4 0-16,-1 4 0 0,1 0 0 15,-2 0 0 1,0 0 0-16,0 0 0 0,-2 0 0 15,0 0 0-15,3 0 1 16,-3 0-1-16,0 0 0 16,0 0 0-16,3 0 1 15,-3 0-1-15,2 0 1 16,-2 0-1-16,0 0 0 16,0 0 0-16,0 0 1 15,0 0-1-15,0 0 0 16,0 0-1-16,0 0 1 15,0 0 0-15,0 0 0 16,0 0 0-16,0 0 0 16,0 0 0-16,0 0 0 0,2 0 0 15,-2 0 0-15,0 0 1 16,0 0-1-16,0 0 0 16,0 0 0-16,0 0 0 15,0-1 0-15,0 1 0 16,0 0 1-16,0 0-1 15,0 0 0-15,0 0 1 16,0 0 0-16,0 0-1 16,0 0 0-16,0 0 0 15,0 0 0-15,0 0 0 16,0 0 1-16,0 0 0 16,0 0 0-16,0 0 0 15,0 0 0-15,0 0 0 0,0 0 1 16,0 0-2-1,0 0 3-15,0 0-2 0,0 0 1 16,0 0 0-16,0 0-2 16,0 0 1-16,0 0-1 15,0 0 0-15,0 0 1 16,0 0-1-16,0 0 0 16,0 0 0-16,0 0 1 15,0 0 0-15,0 0-1 16,0 0 0-16,0 0 1 15,0 0-1-15,0 0 1 16,0 0 0-16,0 0 2 16,0 0-2-16,0 0 0 15,0 0 0-15,0 0-1 0,0 0 0 16,0 0 1-16,0 0-1 16,0 0 0-16,0 0 1 15,0 0-1-15,0 0 0 16,0 0 0-16,0 0 1 15,0 0-1-15,0 0 0 16,0 0 0-16,0 0 0 16,0 0 0-16,0 0 0 15,0 0-1-15,0 0 1 16,0 0 0-16,0 0 0 16,0 0 0-16,0 0 0 15,0 0 1-15,0 0-1 16,0 0 0-16,0 0 0 0,0 0 1 15,0 0-1-15,0 0-1 16,0 0 1-16,0 0 0 16,0 0 0-16,0 0 0 15,0 0 0-15,0 0 0 16,0 0 0-16,0 0 1 16,0 0-1-16,0 0 0 15,0 0 0-15,0 0 0 16,0 0 0-16,0 0 0 15,0 0 0-15,0 0 1 16,0 0-1-16,0 0 0 16,0 0 0-16,0 0 0 0,0 0 0 15,0 0 0-15,0 0 0 16,0 0 0-16,0 0 0 16,0 0 1-16,0 0-1 15,0-2 2-15,0 2-2 16,0 0 2-16,0 0 0 15,0 0-1-15,0 0 2 16,0 0 1-16,0-3-1 16,0 3 0-16,0 0-1 15,0 0-1-15,0 0 0 16,0 0-1-16,0 0 1 16,0 0-1-16,0-1 0 15,0 1-1-15,0 0 1 0,0 0 1 16,0 0-1-16,0 0 0 15,0 0 0-15,0 0 0 16,0 0 0-16,0 0 0 16,0 0 0-16,0 0 1 15,0 0-1-15,0 0 1 16,0 0 0-16,0 0-1 16,0 0 1-16,0 0-1 15,0 0 1-15,0 0-1 16,0 0 1-16,0 0 1 15,0 0-1-15,0 0 1 16,0 0-1-16,0 0 2 0,0 0-2 16,0 0 1-16,0 0 0 15,0 0-2-15,0 0 2 16,0 0 0-16,0 0-2 16,0 0 1-16,0 0 0 15,0 0 1-15,0 0-1 16,0 0 0-16,0 0 0 15,0 0 2-15,0 0-2 16,0 0 0-16,0 0 0 16,0 0 2-16,0 0-2 15,0 0 2-15,0 0 0 16,0 0 0-16,0 0-2 16,0 0 1-16,0 0 0 15,0 0-1-15,0 0 0 16,0 0 0-16,0 0-1 0,0 0 0 15,0 0 0-15,0 0 0 16,0 0 0-16,0 0 0 16,0 0-1-16,0 0 1 15,0 0 0-15,0 0 1 16,0 0-1-16,0 0 0 16,0 0 0-16,0 0 0 15,0 0 0-15,0 0 0 16,0 0 0-16,0 0 0 15,0 0 1-15,0 0-1 16,0 0 0-16,0 0 1 16,0 0 2-16,0 0-3 0,0 0 4 15,0 0 0-15,0 0 4 16,0 0 0-16,0 0 0 16,0 0-2-16,0 0-1 15,0 0-1-15,0 0 0 16,0 0 2-16,0 0-2 15,0 0-1-15,0 0 1 16,0 0-2-16,0 0 0 16,0 0-2-16,0 0 1 15,0 0 1-15,0 0-2 16,0 0 2-16,0 0 0 16,0 0 0-16,0 0-2 15,0 0 1-15,0 0-1 0,0 0 1 16,0 0-1-16,0 0 0 15,0 0 0-15,0 0 0 16,0 0 0-16,0 0 0 16,0 0 0-16,0 0 1 15,0 0-1-15,0 0 0 16,0 0 1-16,0 0-1 16,0 0 0-16,0 0 0 15,0 0 0-15,0 0 0 16,0 0 0-16,0 0 1 15,0 0-1-15,0 0 1 16,0 0 0-16,0 0-1 16,0-2 1-16,0 2 1 0,0 0-2 15,0 0 1-15,0 0 1 16,0 0-1-16,0 0 1 16,0 0-1-16,0 0 0 15,0 0 0-15,0 0-1 16,0 0 1-16,0 0-1 15,0 0 0-15,0 0 1 16,0 0-1-16,0 0 0 16,0 0 0-16,0 0 0 15,0 0 0-15,0 0 0 16,0 0 0-16,0 0 0 16,0 0-1-16,0 0 1 15,0 0 0-15,0 0 0 16,0 0-1-16,0 0 1 0,0 0-1 15,0-5-4-15,0 5-45 16,0-12-75-16,0 6-97 16,0-6-58-16</inkml:trace>
  <inkml:trace contextRef="#ctx0" brushRef="#br0" timeOffset="42196.03">13090 14066 191 0,'0'0'138'0,"0"0"-90"15,0 0-24-15,0 0-8 16,0 0-9-16,0 0 0 16,0 0 1-16,18 6 5 0,-18-6 1 15,0 0-1-15,3 0-4 16,-3 0-4-16,4 0-5 15,2 0 0-15,8-11 1 16,4-13-1-16,2-1 1 16,3 2 2-16,-4-4-3 15,1 1 1-15,-2 2-1 16,-2 2 2-16,-6 2-2 16,2 4 0-16,-3 2 1 15,-3 4 0-15,-3 4 0 16,-2 0 1-16,-1 2 9 15,0 4 8-15,0-2-8 0,0 2-1 16,0 0-1 0,0 0-1-16,0 0-4 0,0 0 5 15,0 0 0-15,0 0-4 16,0 0-1-16,0 0-3 16,0 0 3-16,0 0-2 15,0 0 13-15,0 0-1 16,0 12-14-16,0 5 2 15,0 12-1-15,0-1 0 16,0 1-1-16,0-2 0 16,0-3 0-16,0-4 0 15,0 3 0-15,0-10 0 16,0 1 0-16,0-1 0 0,0-5 0 16,0 0-14-1,0-1-41-15,0-7-71 0,0 0-116 16</inkml:trace>
  <inkml:trace contextRef="#ctx0" brushRef="#br0" timeOffset="42853.61">13587 13839 36 0,'0'0'137'16,"0"0"-81"-16,0 0-20 16,0 0 10-16,0 0 1 15,0 0 12-15,2-55-13 16,-2 51-7-16,0 4-8 15,0 0-5-15,0 0-9 16,-2 0-8-16,-7 0-9 16,1 0-10-16,-6 0-12 15,1 10-13-15,-1 8-5 16,1 4 22-16,2-2 3 16,1 0 7-16,6 0 0 0,2-6 0 15,2 0 5-15,0-5-1 16,0-6-2-16,0 1 1 15,0-4 1-15,11 0 4 16,3 0 6-16,3-4 14 16,3-12 0-16,1 2 6 15,-6 0-7-15,-1 6-10 16,-8 4-6-16,-1 2-2 16,-3 2 0-16,-2 0 3 15,0 0 6-15,0 0 27 0,0 0-18 16,0 0-15-1,0 2-3-15,0 10-1 0,0 2 1 16,4-2 2-16,-2 3-1 16,0-2 4-16,2 5 6 15,-2 1 5-15,-1 1 2 16,-1 4-6-16,0-8-10 16,3 4-1-16,-1-5-2 15,0 0-1-15,1 0-6 16,-1 2-41-16,2-5-49 15,-2-12-49-15,-2 0-51 16</inkml:trace>
  <inkml:trace contextRef="#ctx0" brushRef="#br0" timeOffset="43620.31">13890 13878 138 0,'0'0'159'16,"0"0"-102"-16,0 0-3 0,0 0-20 15,0 0-18 1,0 0-5-16,71-82-1 0,-55 75-8 16,-1 2-1-16,1 4 3 15,-3 1 4-15,-1 0 2 16,1 0-2-16,1 0 6 16,-1 0 1-16,1 0-3 15,-1 0 4-15,-2 0-5 16,-2 6 10-16,-2-1-5 15,-3 3-8-15,-3-2-1 16,2 4 2-16,-3 0-3 16,0 3-3-16,0 0 4 15,0-1-3-15,-8 0-1 16,-6 0 0-16,5 2-2 16,-4 4-1-16,1-4 0 0,2 2-1 15,-1-2-2-15,1 0-1 16,4-1-6-16,-1-4 6 15,5 1 0-15,0-1 0 16,0-3 4-16,2 0 0 16,0-2 0-16,0 2-2 15,0-5 1-15,0 3-1 16,0 0 0-16,0-1 1 16,0-1 1-16,0 2 1 15,0-4 1-15,0 4 3 16,0 0-1-16,2-1 3 15,2 2-2-15,3-4 0 0,1 1 3 16,2 2 1-16,-1-1 1 16,4-1 1-16,0 0-1 15,0 0-2-15,4-2-2 16,-5 2-2-16,5-2-3 16,-2 0 0-16,0 0 0 15,-1 0 0-15,0 0 0 16,-4 0-1-16,-1 0 0 15,5 0-18-15,-1 0-54 16,-11 0-75-16,2 0-91 16</inkml:trace>
  <inkml:trace contextRef="#ctx0" brushRef="#br0" timeOffset="44438.12">14532 13844 59 0,'0'0'114'0,"0"0"-35"16,0 0-16-16,0 0 2 0,0 0-7 16,0 0-4-16,9-82-11 15,-9 72-14-15,0 2-6 16,0 3-6-16,-7 0-7 16,1-2-7-16,-3 2-2 15,-1 1 0-15,2 0-1 16,1 2 2-16,-2 2-2 15,2 0 0-15,1 0 2 16,-3 0 1-16,3 0-2 16,-4 0 0-16,1 0-1 15,1 6-4-15,0 6-1 0,2-1-3 16,2 6-2 0,-1-3 1-16,1 0 4 0,2 0-2 15,2-2 0-15,0 0 6 16,0-6-2-16,0 0-3 15,0-3 0-15,0-3-3 16,6 0 2-16,9 0 5 16,6 0 2-16,1-3 13 15,3-9-5-15,-3 0-3 16,-4 2-1-16,-5 2 0 16,-4 4-4-16,-4 0 1 15,-4 4 0-15,-1-2 1 0,0 2 0 16,0 0 2-1,0 0 0-15,0 0-1 0,0 0-2 16,0 0 6 0,0 6-4-16,0 4-1 0,0 2 0 15,0 0 0-15,3 0 0 16,-1 2-2-16,-2 0 2 16,0 2 0-16,0 0-1 15,2 0 0-15,-2-4 0 16,0 3 0-16,0-2 2 15,0-1 0-15,0 2-2 16,0 1 0-16,0-1 0 16,0 0 0-16,0-2-1 15,0 2 0-15,0-4 0 16,0-1-1-16,0-1-5 16,0 1-15-16,0 1-21 0,0-8-57 15,0-2-92-15</inkml:trace>
  <inkml:trace contextRef="#ctx0" brushRef="#br0" timeOffset="48672.73">15704 12408 342 0,'0'0'136'0,"0"0"-79"15,0 0-6-15,0 0-23 0,0 0-7 16,0 0 0-16,0 0-3 16,0 0-3-16,-11 0-5 15,11 0-1-15,0 0-1 16,0-17-1-16,0-2-3 16,20-7-4-16,4-2 0 15,7 0 0-15,-4 4 0 16,-2 2 1-16,-8 6-1 15,-3 2 1-15,-3 3-1 16,-5 8 0-16,2-1 1 16,-8 4-1-16,2 0 3 0,0 0 0 15,-2 0-1 1,0 0 2-16,0 0-4 0,0 0-2 16,0 0-1-16,2 4 1 15,-2 18 2-15,0 3 3 16,0 6 0-16,0 1-2 15,0-1 0-15,0 2-1 16,0-4-1-16,-6-5 0 16,-6-5-3-16,4-3-6 15,1-3-19-15,3-5-14 16,4-5-37-16,0-3-75 16,0 0-57-16</inkml:trace>
  <inkml:trace contextRef="#ctx0" brushRef="#br0" timeOffset="49237.24">16154 12326 73 0,'0'0'103'0,"0"0"8"16,0 0-23-16,0 0-5 15,0 0-25-15,0 0-24 16,44-92-6-16,-44 78-9 16,0 3-9-16,0-1-3 15,0 2-2-15,0 3-3 0,0-1-2 16,0 2 0-16,0 4-4 16,-6 2-14-16,-5 0-8 15,-3 0-24-15,-3 0 18 16,-3 5-6-16,-3 12 9 15,3-1 23-15,7 0 3 16,0 0-7-16,5-3-4 16,4 0 10-16,1-3 2 15,3-2-2-15,0-3 0 16,0-5 0-16,3 0 4 16,17 0 11-16,5 0 24 15,2-15-2-15,-1 0-19 16,-1 2-4-16,-7 5 8 15,-5 2-8-15,-7 6-5 16,0 0-1-16,-6 0 11 0,0 0 27 16,0 0-6-16,0 4-33 15,0 12-3-15,0 4 0 16,0 0 0-16,0 0 0 16,0-2 0-16,0-5 0 15,0-6 0-15,0-1 0 16,0-2 0-16,0 0-2 15,0 4-20-15,0-2-77 16,0-4-63-16,0-2-129 16</inkml:trace>
  <inkml:trace contextRef="#ctx0" brushRef="#br0" timeOffset="49933.18">16573 12224 20 0,'0'0'176'0,"0"0"-61"16,0 0-20-16,0 0-2 15,0 0-18-15,0 0-38 0,24-30-18 16,-24 23-4-16,0 2-6 16,0-1-5-16,0-1-2 15,0 6 0-15,0 1-2 16,-10 0-4-16,-2 0-34 16,-3 0-8-16,-4 0 20 15,2 1-6-15,1 10 17 16,3-4 8-16,4 0 7 15,2-1-1-15,3-3-6 16,2 6 2-16,2-3-1 16,0 0 0-16,0-2 4 15,0 2-1-15,0 0 2 0,0-2 0 16,0-2-1-16,6-1 0 16,8-1 2-16,1 0 0 15,6 0 18-15,-1-6 8 16,1-3-6-16,0-1-5 15,-8 0 1-15,-1 4 1 16,-8 3-9-16,-2 3-3 16,-2 0 4-16,0 0 8 15,0 0-3-15,0 0-8 16,0 0-2-16,0 0 1 16,0 0-5-16,0 5 0 15,2 11 3-15,-2 0-1 16,0 2 0-16,0 2 0 15,0-2 0-15,0 2 1 16,0-6-2-16,0 2 4 0,-6-2-4 16,-2-4-1-16,2 4-5 15,-1-2-16-15,1 0-14 16,4-2-20-16,0 0-28 16,2-10-41-16,0 0-53 15</inkml:trace>
  <inkml:trace contextRef="#ctx0" brushRef="#br0" timeOffset="50746.85">16898 12212 12 0,'0'0'112'0,"0"0"-61"16,0 0-14-16,0 0 14 15,0 0-3-15,0 0 21 16,9-34 14-16,-9 25-26 15,0 2-13-15,0-3-8 0,0-1-16 16,0 2-11-16,0-1-6 16,0 3-1-16,0 4 2 15,0 0-1-15,0 2 0 16,-2 1-2-16,-2 0-1 16,-1 0-5-16,-1 0-6 15,-2 0 2-15,0 0-1 16,1 4 3-16,1 6 6 15,-2 1-1-15,6 2-4 16,-2 3 4-16,-1 2 0 16,3-1 1-16,-2 4 1 15,0-3-2-15,-2 2-6 0,4 0-5 16,0 0-10 0,2 0 9-16,0-2 7 0,0-5-3 15,0 2-1-15,0-5 3 16,0-1 7-16,0-3-1 15,0-3 0-15,10-2-3 16,0-1 4-16,3 0 1 16,4 0 7-16,-2 0 1 15,1 0 0-15,-3-4 0 16,1-9-3-16,-2 3 5 16,0-2 1-16,-1-3 6 15,-2 0 4-15,0-3 0 16,0 4-7-16,-3 0 0 0,1-2-2 15,-5 2-1 1,0 0 2-16,0 0-2 0,-2 4-1 16,0-1 6-16,0 4-4 15,0-3-3-15,0 2-2 16,0 4-6-16,0-2 1 16,-4 2 2-16,-2 2-2 15,-3 2-2-15,-3 0-3 16,-1 0-31-16,2 0-4 15,-3 0-2-15,2 0-49 16,7 0-85-16,0 0-88 16</inkml:trace>
  <inkml:trace contextRef="#ctx0" brushRef="#br0" timeOffset="51621.33">16154 12290 32 0,'0'0'52'0,"0"0"-41"15,0 0-8-15,0 0 3 16,0 0 19-16,0 0 16 16,0 0 15-16,0 34 4 15,0-30-16-15,0 2 4 16,0 0 4-16,0 1-18 15,-2 4-22-15,0 1-12 16,-3 2 1-16,0 2-1 16,3 0 0-16,0-1 2 15,0 0-2-15,-2 0 1 16,-2 1 0-16,3-3-1 0,-2 0 0 16,3-4 0-16,-1 0 0 15,1 1 0-15,0-2 0 16,2 4 0-16,0-2 0 15,0 1-4-15,0 1-29 16,0 3-48-16,-2-13-38 16,0 0-115-16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DB1EE-CEE1-432A-ADBA-D8ABF8DFEED8}" type="datetimeFigureOut">
              <a:rPr lang="sk-SK" smtClean="0"/>
              <a:t>9. 4. 2024</a:t>
            </a:fld>
            <a:endParaRPr lang="sk-S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520A5-EE13-40E9-B610-8D57F68329A8}" type="slidenum">
              <a:rPr lang="sk-SK" smtClean="0"/>
              <a:t>‹#›</a:t>
            </a:fld>
            <a:endParaRPr lang="sk-SK"/>
          </a:p>
        </p:txBody>
      </p:sp>
    </p:spTree>
    <p:extLst>
      <p:ext uri="{BB962C8B-B14F-4D97-AF65-F5344CB8AC3E}">
        <p14:creationId xmlns:p14="http://schemas.microsoft.com/office/powerpoint/2010/main" val="198920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urworldindata.org/income-inequality/#note-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pi.org/publication/the-new-gilded-age-income-inequality-in-the-u-s-by-state-metropolitan-area-and-county/"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epi.org/multimedia/unequal-states-of-america/" TargetMode="External"/><Relationship Id="rId4" Type="http://schemas.openxmlformats.org/officeDocument/2006/relationships/hyperlink" Target="https://www150.statcan.gc.ca/t1/tbl1/en/tv.action?pid=111000550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E520A5-EE13-40E9-B610-8D57F68329A8}" type="slidenum">
              <a:rPr lang="sk-SK" smtClean="0"/>
              <a:t>1</a:t>
            </a:fld>
            <a:endParaRPr lang="sk-SK"/>
          </a:p>
        </p:txBody>
      </p:sp>
    </p:spTree>
    <p:extLst>
      <p:ext uri="{BB962C8B-B14F-4D97-AF65-F5344CB8AC3E}">
        <p14:creationId xmlns:p14="http://schemas.microsoft.com/office/powerpoint/2010/main" val="299296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https://www.bbc.com/news/blogs-magazine-monitor-31847943</a:t>
            </a:r>
          </a:p>
          <a:p>
            <a:endParaRPr lang="en-US" dirty="0"/>
          </a:p>
          <a:p>
            <a:r>
              <a:rPr lang="en-US" sz="1200" b="0" i="0" kern="1200" dirty="0">
                <a:solidFill>
                  <a:schemeClr val="tx1"/>
                </a:solidFill>
                <a:effectLst/>
                <a:latin typeface="+mn-lt"/>
                <a:ea typeface="+mn-ea"/>
                <a:cs typeface="+mn-cs"/>
              </a:rPr>
              <a:t>But the Gini coefficient also has limitations. For one, it takes all the data from the Lorenz curve and converts it to a single number. Two different income distributions can have the same Gini coefficient, and a lot of information is lost in the conversion to a graph. Cowell asks, "Why not just look at the Lorenz curve?"</a:t>
            </a:r>
            <a:endParaRPr lang="en-US" dirty="0"/>
          </a:p>
        </p:txBody>
      </p:sp>
      <p:sp>
        <p:nvSpPr>
          <p:cNvPr id="4" name="Slide Number Placeholder 3"/>
          <p:cNvSpPr>
            <a:spLocks noGrp="1"/>
          </p:cNvSpPr>
          <p:nvPr>
            <p:ph type="sldNum" sz="quarter" idx="5"/>
          </p:nvPr>
        </p:nvSpPr>
        <p:spPr/>
        <p:txBody>
          <a:bodyPr/>
          <a:lstStyle/>
          <a:p>
            <a:fld id="{9109D0BE-852C-44CC-985E-42A780A6B49B}" type="slidenum">
              <a:rPr lang="sk-SK" smtClean="0"/>
              <a:t>21</a:t>
            </a:fld>
            <a:endParaRPr lang="sk-SK"/>
          </a:p>
        </p:txBody>
      </p:sp>
    </p:spTree>
    <p:extLst>
      <p:ext uri="{BB962C8B-B14F-4D97-AF65-F5344CB8AC3E}">
        <p14:creationId xmlns:p14="http://schemas.microsoft.com/office/powerpoint/2010/main" val="188125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http://www.oecd.org/social/income-distribution-database.htm</a:t>
            </a:r>
          </a:p>
          <a:p>
            <a:r>
              <a:rPr lang="en-US" sz="1200" dirty="0"/>
              <a:t>Income distribution data refer to the total population and are based on </a:t>
            </a:r>
            <a:r>
              <a:rPr lang="en-US" sz="1200" dirty="0" err="1"/>
              <a:t>equivalised</a:t>
            </a:r>
            <a:r>
              <a:rPr lang="en-US" sz="1200" dirty="0"/>
              <a:t> household disposable income, i.e. disposable income adjusted for household size. The </a:t>
            </a:r>
            <a:r>
              <a:rPr lang="en-US" sz="1200" dirty="0" err="1"/>
              <a:t>Gini</a:t>
            </a:r>
            <a:r>
              <a:rPr lang="en-US" sz="1200" dirty="0"/>
              <a:t> coefficient takes values between 0 (where every person has the same income), and 1 (where all income goes to one person). The S80/S20 income share ratio refers to the ratio of average income of the top 20% to the average income of the bottom 20% of the income distribution. The poverty threshold is 50% of median disposable income in each country. The income-based poverty rates exclude lump-sum payments which are frequent in the retirement schemes of some countries (e.g. Australia, Switzerland). Working poor are those with income below the poverty line, living in households with a working age head and at least one worker.</a:t>
            </a:r>
            <a:endParaRPr lang="sk-SK" dirty="0"/>
          </a:p>
        </p:txBody>
      </p:sp>
      <p:sp>
        <p:nvSpPr>
          <p:cNvPr id="4" name="Slide Number Placeholder 3"/>
          <p:cNvSpPr>
            <a:spLocks noGrp="1"/>
          </p:cNvSpPr>
          <p:nvPr>
            <p:ph type="sldNum" sz="quarter" idx="10"/>
          </p:nvPr>
        </p:nvSpPr>
        <p:spPr/>
        <p:txBody>
          <a:bodyPr/>
          <a:lstStyle/>
          <a:p>
            <a:fld id="{9109D0BE-852C-44CC-985E-42A780A6B49B}" type="slidenum">
              <a:rPr lang="sk-SK" smtClean="0"/>
              <a:t>25</a:t>
            </a:fld>
            <a:endParaRPr lang="sk-SK"/>
          </a:p>
        </p:txBody>
      </p:sp>
    </p:spTree>
    <p:extLst>
      <p:ext uri="{BB962C8B-B14F-4D97-AF65-F5344CB8AC3E}">
        <p14:creationId xmlns:p14="http://schemas.microsoft.com/office/powerpoint/2010/main" val="38772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Inequality in selected countries,</a:t>
            </a:r>
            <a:r>
              <a:rPr lang="en-US" baseline="0" dirty="0"/>
              <a:t> 2010</a:t>
            </a:r>
          </a:p>
          <a:p>
            <a:r>
              <a:rPr lang="en-US" baseline="0" dirty="0"/>
              <a:t>Based on equalized household disposable income (after taxes and </a:t>
            </a:r>
            <a:r>
              <a:rPr lang="en-US" baseline="0" dirty="0" err="1"/>
              <a:t>transfes</a:t>
            </a:r>
            <a:r>
              <a:rPr lang="en-US" baseline="0" dirty="0"/>
              <a:t>). </a:t>
            </a:r>
            <a:endParaRPr lang="sk-SK" dirty="0"/>
          </a:p>
        </p:txBody>
      </p:sp>
    </p:spTree>
    <p:extLst>
      <p:ext uri="{BB962C8B-B14F-4D97-AF65-F5344CB8AC3E}">
        <p14:creationId xmlns:p14="http://schemas.microsoft.com/office/powerpoint/2010/main" val="3357679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https://ourworldindata.org/income-inequality/#how-does-income-inequality-differ-from-consumption-inequality</a:t>
            </a:r>
            <a:endParaRPr lang="en-US" dirty="0"/>
          </a:p>
          <a:p>
            <a:r>
              <a:rPr lang="en-US" sz="1200" b="0" i="0" kern="1200" dirty="0">
                <a:solidFill>
                  <a:schemeClr val="tx1"/>
                </a:solidFill>
                <a:effectLst/>
                <a:latin typeface="+mn-lt"/>
                <a:ea typeface="+mn-ea"/>
                <a:cs typeface="+mn-cs"/>
              </a:rPr>
              <a:t>As can be seen, consumption inequality in almost all countries is lower than income inequality. This is intuitive, since consumption can be smoothed over time, for example, by saving earned income. In principle, saving and borrowing allows agrarian societies to have consumption levels that are less volatile – and less reliant on seasonal variation – than incomes.</a:t>
            </a:r>
            <a:r>
              <a:rPr lang="en-US" sz="1200" b="1" i="0" u="none" strike="noStrike" kern="1200" baseline="30000" dirty="0">
                <a:solidFill>
                  <a:schemeClr val="tx1"/>
                </a:solidFill>
                <a:effectLst/>
                <a:latin typeface="+mn-lt"/>
                <a:ea typeface="+mn-ea"/>
                <a:cs typeface="+mn-cs"/>
                <a:hlinkClick r:id="rId3"/>
              </a:rPr>
              <a:t>8</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Saving and borrowing is usually harder at low income levels; so consumption and income measures of inequality tend to be closer for poor populations. But as opportunities for saving and borrowing increase, important differences emerge. The following visualization shows that in middle-income countries differences are indeed substantial.</a:t>
            </a:r>
          </a:p>
          <a:p>
            <a:endParaRPr lang="sk-SK" dirty="0"/>
          </a:p>
        </p:txBody>
      </p:sp>
      <p:sp>
        <p:nvSpPr>
          <p:cNvPr id="4" name="Slide Number Placeholder 3"/>
          <p:cNvSpPr>
            <a:spLocks noGrp="1"/>
          </p:cNvSpPr>
          <p:nvPr>
            <p:ph type="sldNum" sz="quarter" idx="10"/>
          </p:nvPr>
        </p:nvSpPr>
        <p:spPr/>
        <p:txBody>
          <a:bodyPr/>
          <a:lstStyle/>
          <a:p>
            <a:fld id="{9109D0BE-852C-44CC-985E-42A780A6B49B}" type="slidenum">
              <a:rPr lang="sk-SK" smtClean="0"/>
              <a:t>31</a:t>
            </a:fld>
            <a:endParaRPr lang="sk-SK"/>
          </a:p>
        </p:txBody>
      </p:sp>
    </p:spTree>
    <p:extLst>
      <p:ext uri="{BB962C8B-B14F-4D97-AF65-F5344CB8AC3E}">
        <p14:creationId xmlns:p14="http://schemas.microsoft.com/office/powerpoint/2010/main" val="1109587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composition of household income in socialist countries</a:t>
            </a:r>
          </a:p>
          <a:p>
            <a:r>
              <a:rPr lang="en-US" sz="1200" b="0" i="0" u="none" strike="noStrike" kern="1200" baseline="0" dirty="0">
                <a:solidFill>
                  <a:schemeClr val="tx1"/>
                </a:solidFill>
                <a:latin typeface="+mn-lt"/>
                <a:ea typeface="+mn-ea"/>
                <a:cs typeface="+mn-cs"/>
              </a:rPr>
              <a:t>before the transition. Countries are arranged, from left to right, in the order of</a:t>
            </a:r>
          </a:p>
          <a:p>
            <a:r>
              <a:rPr lang="en-US" sz="1200" b="0" i="0" u="none" strike="noStrike" kern="1200" baseline="0" dirty="0">
                <a:solidFill>
                  <a:schemeClr val="tx1"/>
                </a:solidFill>
                <a:latin typeface="+mn-lt"/>
                <a:ea typeface="+mn-ea"/>
                <a:cs typeface="+mn-cs"/>
              </a:rPr>
              <a:t>the increasing importance of private sources in total gross income.1 At one</a:t>
            </a:r>
          </a:p>
          <a:p>
            <a:r>
              <a:rPr lang="en-US" sz="1200" b="0" i="0" u="none" strike="noStrike" kern="1200" baseline="0" dirty="0">
                <a:solidFill>
                  <a:schemeClr val="tx1"/>
                </a:solidFill>
                <a:latin typeface="+mn-lt"/>
                <a:ea typeface="+mn-ea"/>
                <a:cs typeface="+mn-cs"/>
              </a:rPr>
              <a:t>end of the spectrum is Czechoslovakia, where an almost total “socialization”</a:t>
            </a:r>
          </a:p>
          <a:p>
            <a:r>
              <a:rPr lang="en-US" sz="1200" b="0" i="0" u="none" strike="noStrike" kern="1200" baseline="0" dirty="0">
                <a:solidFill>
                  <a:schemeClr val="tx1"/>
                </a:solidFill>
                <a:latin typeface="+mn-lt"/>
                <a:ea typeface="+mn-ea"/>
                <a:cs typeface="+mn-cs"/>
              </a:rPr>
              <a:t>of agriculture and severe restrictions on non-agricultural private business</a:t>
            </a:r>
          </a:p>
          <a:p>
            <a:r>
              <a:rPr lang="en-US" sz="1200" b="0" i="0" u="none" strike="noStrike" kern="1200" baseline="0" dirty="0">
                <a:solidFill>
                  <a:schemeClr val="tx1"/>
                </a:solidFill>
                <a:latin typeface="+mn-lt"/>
                <a:ea typeface="+mn-ea"/>
                <a:cs typeface="+mn-cs"/>
              </a:rPr>
              <a:t>meant that only a small fraction (5 percent) of total income was not received</a:t>
            </a:r>
          </a:p>
          <a:p>
            <a:r>
              <a:rPr lang="en-US" sz="1200" b="0" i="0" u="none" strike="noStrike" kern="1200" baseline="0" dirty="0">
                <a:solidFill>
                  <a:schemeClr val="tx1"/>
                </a:solidFill>
                <a:latin typeface="+mn-lt"/>
                <a:ea typeface="+mn-ea"/>
                <a:cs typeface="+mn-cs"/>
              </a:rPr>
              <a:t>through state mediation. In the Soviet Union, approximately 14.4 percent of</a:t>
            </a:r>
          </a:p>
          <a:p>
            <a:r>
              <a:rPr lang="en-US" sz="1200" b="0" i="0" u="none" strike="noStrike" kern="1200" baseline="0" dirty="0">
                <a:solidFill>
                  <a:schemeClr val="tx1"/>
                </a:solidFill>
                <a:latin typeface="+mn-lt"/>
                <a:ea typeface="+mn-ea"/>
                <a:cs typeface="+mn-cs"/>
              </a:rPr>
              <a:t>gross income was derived from private sources. In Bulgaria, Hungary, Yugoslavia,</a:t>
            </a:r>
          </a:p>
          <a:p>
            <a:r>
              <a:rPr lang="en-US" sz="1200" b="0" i="0" u="none" strike="noStrike" kern="1200" baseline="0" dirty="0">
                <a:solidFill>
                  <a:schemeClr val="tx1"/>
                </a:solidFill>
                <a:latin typeface="+mn-lt"/>
                <a:ea typeface="+mn-ea"/>
                <a:cs typeface="+mn-cs"/>
              </a:rPr>
              <a:t>and Poland, the private income share was greater than 20 percent.</a:t>
            </a:r>
          </a:p>
          <a:p>
            <a:r>
              <a:rPr lang="en-US" sz="1200" b="0" i="0" u="none" strike="noStrike" kern="1200" baseline="0" dirty="0">
                <a:solidFill>
                  <a:schemeClr val="tx1"/>
                </a:solidFill>
                <a:latin typeface="+mn-lt"/>
                <a:ea typeface="+mn-ea"/>
                <a:cs typeface="+mn-cs"/>
              </a:rPr>
              <a:t>Labor income—virtually all of it derived from the state—ranged from 53</a:t>
            </a:r>
          </a:p>
          <a:p>
            <a:r>
              <a:rPr lang="en-US" sz="1200" b="0" i="0" u="none" strike="noStrike" kern="1200" baseline="0" dirty="0">
                <a:solidFill>
                  <a:schemeClr val="tx1"/>
                </a:solidFill>
                <a:latin typeface="+mn-lt"/>
                <a:ea typeface="+mn-ea"/>
                <a:cs typeface="+mn-cs"/>
              </a:rPr>
              <a:t>percent of total gross income (in Poland) to 72 percent (in the U.S.S.R.). Social</a:t>
            </a:r>
          </a:p>
          <a:p>
            <a:r>
              <a:rPr lang="en-US" sz="1200" b="0" i="0" u="none" strike="noStrike" kern="1200" baseline="0" dirty="0">
                <a:solidFill>
                  <a:schemeClr val="tx1"/>
                </a:solidFill>
                <a:latin typeface="+mn-lt"/>
                <a:ea typeface="+mn-ea"/>
                <a:cs typeface="+mn-cs"/>
              </a:rPr>
              <a:t>transfers ranged between 13 percent (Yugoslavia and the U.S.S.R.) and 25</a:t>
            </a:r>
          </a:p>
          <a:p>
            <a:r>
              <a:rPr lang="en-US" sz="1200" b="0" i="0" u="none" strike="noStrike" kern="1200" baseline="0" dirty="0">
                <a:solidFill>
                  <a:schemeClr val="tx1"/>
                </a:solidFill>
                <a:latin typeface="+mn-lt"/>
                <a:ea typeface="+mn-ea"/>
                <a:cs typeface="+mn-cs"/>
              </a:rPr>
              <a:t>percent (Czechoslovakia) of gross income.</a:t>
            </a:r>
            <a:endParaRPr lang="cs-CZ" dirty="0"/>
          </a:p>
        </p:txBody>
      </p:sp>
      <p:sp>
        <p:nvSpPr>
          <p:cNvPr id="4" name="Slide Number Placeholder 3"/>
          <p:cNvSpPr>
            <a:spLocks noGrp="1"/>
          </p:cNvSpPr>
          <p:nvPr>
            <p:ph type="sldNum" sz="quarter" idx="10"/>
          </p:nvPr>
        </p:nvSpPr>
        <p:spPr/>
        <p:txBody>
          <a:bodyPr/>
          <a:lstStyle/>
          <a:p>
            <a:fld id="{82E520A5-EE13-40E9-B610-8D57F68329A8}" type="slidenum">
              <a:rPr lang="sk-SK" smtClean="0"/>
              <a:t>50</a:t>
            </a:fld>
            <a:endParaRPr lang="sk-SK"/>
          </a:p>
        </p:txBody>
      </p:sp>
    </p:spTree>
    <p:extLst>
      <p:ext uri="{BB962C8B-B14F-4D97-AF65-F5344CB8AC3E}">
        <p14:creationId xmlns:p14="http://schemas.microsoft.com/office/powerpoint/2010/main" val="1672422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82E520A5-EE13-40E9-B610-8D57F68329A8}" type="slidenum">
              <a:rPr lang="sk-SK" smtClean="0"/>
              <a:t>54</a:t>
            </a:fld>
            <a:endParaRPr lang="sk-SK"/>
          </a:p>
        </p:txBody>
      </p:sp>
    </p:spTree>
    <p:extLst>
      <p:ext uri="{BB962C8B-B14F-4D97-AF65-F5344CB8AC3E}">
        <p14:creationId xmlns:p14="http://schemas.microsoft.com/office/powerpoint/2010/main" val="593344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82E520A5-EE13-40E9-B610-8D57F68329A8}" type="slidenum">
              <a:rPr lang="sk-SK" smtClean="0"/>
              <a:t>55</a:t>
            </a:fld>
            <a:endParaRPr lang="sk-SK"/>
          </a:p>
        </p:txBody>
      </p:sp>
    </p:spTree>
    <p:extLst>
      <p:ext uri="{BB962C8B-B14F-4D97-AF65-F5344CB8AC3E}">
        <p14:creationId xmlns:p14="http://schemas.microsoft.com/office/powerpoint/2010/main" val="158346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http://www.theguardian.com/business/2014/mar/17/oxfam-report-scale-britain-growing-financial-inequality</a:t>
            </a:r>
          </a:p>
        </p:txBody>
      </p:sp>
      <p:sp>
        <p:nvSpPr>
          <p:cNvPr id="4" name="Slide Number Placeholder 3"/>
          <p:cNvSpPr>
            <a:spLocks noGrp="1"/>
          </p:cNvSpPr>
          <p:nvPr>
            <p:ph type="sldNum" sz="quarter" idx="10"/>
          </p:nvPr>
        </p:nvSpPr>
        <p:spPr/>
        <p:txBody>
          <a:bodyPr/>
          <a:lstStyle/>
          <a:p>
            <a:fld id="{8E0FD0A3-9761-421B-94EA-BB7B8F4AC308}" type="slidenum">
              <a:rPr lang="en-US" smtClean="0"/>
              <a:t>3</a:t>
            </a:fld>
            <a:endParaRPr lang="en-US"/>
          </a:p>
        </p:txBody>
      </p:sp>
    </p:spTree>
    <p:extLst>
      <p:ext uri="{BB962C8B-B14F-4D97-AF65-F5344CB8AC3E}">
        <p14:creationId xmlns:p14="http://schemas.microsoft.com/office/powerpoint/2010/main" val="195229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UK:</a:t>
            </a:r>
          </a:p>
          <a:p>
            <a:r>
              <a:rPr lang="sk-SK" dirty="0"/>
              <a:t>https://www.theguardian.com/money/2017/apr/19/how-much-earn-rich-70000-labour</a:t>
            </a:r>
            <a:endParaRPr lang="en-US" dirty="0"/>
          </a:p>
          <a:p>
            <a:r>
              <a:rPr lang="sk-SK" dirty="0"/>
              <a:t>https://www.gov</a:t>
            </a:r>
            <a:endParaRPr lang="en-US" dirty="0"/>
          </a:p>
          <a:p>
            <a:endParaRPr lang="en-US" dirty="0"/>
          </a:p>
          <a:p>
            <a:r>
              <a:rPr lang="en-US" dirty="0">
                <a:hlinkClick r:id="rId3"/>
              </a:rPr>
              <a:t>Canada: </a:t>
            </a:r>
          </a:p>
          <a:p>
            <a:r>
              <a:rPr lang="en-US" dirty="0">
                <a:hlinkClick r:id="rId4"/>
              </a:rPr>
              <a:t>https://www150.statcan.gc.ca/t1/tbl1/en/tv.action?pid=1110005501</a:t>
            </a:r>
            <a:endParaRPr lang="en-US" dirty="0">
              <a:hlinkClick r:id="rId3"/>
            </a:endParaRPr>
          </a:p>
          <a:p>
            <a:endParaRPr lang="en-US" dirty="0">
              <a:hlinkClick r:id="rId3"/>
            </a:endParaRPr>
          </a:p>
          <a:p>
            <a:endParaRPr lang="en-US" dirty="0"/>
          </a:p>
          <a:p>
            <a:r>
              <a:rPr lang="en-US" dirty="0"/>
              <a:t>US 2015 wage data</a:t>
            </a:r>
          </a:p>
          <a:p>
            <a:r>
              <a:rPr lang="en-US" dirty="0">
                <a:hlinkClick r:id="rId5"/>
              </a:rPr>
              <a:t>https://www.epi.org/multimedia/unequal-states-of-america/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https://www.epi.org/publication/the-new-gilded-age-income-inequality-in-the-u-s-by-state-metropolitan-area-and-county/</a:t>
            </a:r>
            <a:endParaRPr lang="en-US" dirty="0"/>
          </a:p>
          <a:p>
            <a:endParaRPr lang="sk-SK"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060064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82E520A5-EE13-40E9-B610-8D57F68329A8}" type="slidenum">
              <a:rPr lang="sk-SK" smtClean="0"/>
              <a:t>7</a:t>
            </a:fld>
            <a:endParaRPr lang="sk-SK"/>
          </a:p>
        </p:txBody>
      </p:sp>
    </p:spTree>
    <p:extLst>
      <p:ext uri="{BB962C8B-B14F-4D97-AF65-F5344CB8AC3E}">
        <p14:creationId xmlns:p14="http://schemas.microsoft.com/office/powerpoint/2010/main" val="682555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https://www.epi.org/multimedia/unequal-states-of-america/</a:t>
            </a:r>
          </a:p>
        </p:txBody>
      </p:sp>
      <p:sp>
        <p:nvSpPr>
          <p:cNvPr id="4" name="Slide Number Placeholder 3"/>
          <p:cNvSpPr>
            <a:spLocks noGrp="1"/>
          </p:cNvSpPr>
          <p:nvPr>
            <p:ph type="sldNum" sz="quarter" idx="5"/>
          </p:nvPr>
        </p:nvSpPr>
        <p:spPr/>
        <p:txBody>
          <a:bodyPr/>
          <a:lstStyle/>
          <a:p>
            <a:fld id="{9109D0BE-852C-44CC-985E-42A780A6B49B}" type="slidenum">
              <a:rPr lang="sk-SK" smtClean="0"/>
              <a:t>10</a:t>
            </a:fld>
            <a:endParaRPr lang="sk-SK"/>
          </a:p>
        </p:txBody>
      </p:sp>
    </p:spTree>
    <p:extLst>
      <p:ext uri="{BB962C8B-B14F-4D97-AF65-F5344CB8AC3E}">
        <p14:creationId xmlns:p14="http://schemas.microsoft.com/office/powerpoint/2010/main" val="2186081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9D0BE-852C-44CC-985E-42A780A6B49B}" type="slidenum">
              <a:rPr lang="sk-SK" smtClean="0"/>
              <a:t>13</a:t>
            </a:fld>
            <a:endParaRPr lang="sk-SK"/>
          </a:p>
        </p:txBody>
      </p:sp>
    </p:spTree>
    <p:extLst>
      <p:ext uri="{BB962C8B-B14F-4D97-AF65-F5344CB8AC3E}">
        <p14:creationId xmlns:p14="http://schemas.microsoft.com/office/powerpoint/2010/main" val="5580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9D0BE-852C-44CC-985E-42A780A6B49B}" type="slidenum">
              <a:rPr lang="sk-SK" smtClean="0"/>
              <a:t>14</a:t>
            </a:fld>
            <a:endParaRPr lang="sk-SK"/>
          </a:p>
        </p:txBody>
      </p:sp>
    </p:spTree>
    <p:extLst>
      <p:ext uri="{BB962C8B-B14F-4D97-AF65-F5344CB8AC3E}">
        <p14:creationId xmlns:p14="http://schemas.microsoft.com/office/powerpoint/2010/main" val="303609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determinant of your income is the country. </a:t>
            </a:r>
          </a:p>
        </p:txBody>
      </p:sp>
    </p:spTree>
    <p:extLst>
      <p:ext uri="{BB962C8B-B14F-4D97-AF65-F5344CB8AC3E}">
        <p14:creationId xmlns:p14="http://schemas.microsoft.com/office/powerpoint/2010/main" val="393266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9D0BE-852C-44CC-985E-42A780A6B49B}" type="slidenum">
              <a:rPr lang="sk-SK" smtClean="0"/>
              <a:t>20</a:t>
            </a:fld>
            <a:endParaRPr lang="sk-SK"/>
          </a:p>
        </p:txBody>
      </p:sp>
    </p:spTree>
    <p:extLst>
      <p:ext uri="{BB962C8B-B14F-4D97-AF65-F5344CB8AC3E}">
        <p14:creationId xmlns:p14="http://schemas.microsoft.com/office/powerpoint/2010/main" val="411647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6D493B94-8151-4FF0-8F3B-277A9B1685F0}" type="datetimeFigureOut">
              <a:rPr lang="sk-SK" smtClean="0"/>
              <a:t>9. 4. 2024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76082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6D493B94-8151-4FF0-8F3B-277A9B1685F0}" type="datetimeFigureOut">
              <a:rPr lang="sk-SK" smtClean="0"/>
              <a:t>9. 4. 2024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247289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6D493B94-8151-4FF0-8F3B-277A9B1685F0}" type="datetimeFigureOut">
              <a:rPr lang="sk-SK" smtClean="0"/>
              <a:t>9. 4. 2024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146980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6D493B94-8151-4FF0-8F3B-277A9B1685F0}" type="datetimeFigureOut">
              <a:rPr lang="sk-SK" smtClean="0"/>
              <a:t>9. 4. 2024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343135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93B94-8151-4FF0-8F3B-277A9B1685F0}" type="datetimeFigureOut">
              <a:rPr lang="sk-SK" smtClean="0"/>
              <a:t>9. 4. 2024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165042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6D493B94-8151-4FF0-8F3B-277A9B1685F0}" type="datetimeFigureOut">
              <a:rPr lang="sk-SK" smtClean="0"/>
              <a:t>9. 4. 2024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324789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6D493B94-8151-4FF0-8F3B-277A9B1685F0}" type="datetimeFigureOut">
              <a:rPr lang="sk-SK" smtClean="0"/>
              <a:t>9. 4. 2024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162208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6D493B94-8151-4FF0-8F3B-277A9B1685F0}" type="datetimeFigureOut">
              <a:rPr lang="sk-SK" smtClean="0"/>
              <a:t>9. 4. 2024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361755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93B94-8151-4FF0-8F3B-277A9B1685F0}" type="datetimeFigureOut">
              <a:rPr lang="sk-SK" smtClean="0"/>
              <a:t>9. 4. 2024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99277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93B94-8151-4FF0-8F3B-277A9B1685F0}" type="datetimeFigureOut">
              <a:rPr lang="sk-SK" smtClean="0"/>
              <a:t>9. 4. 2024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243705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93B94-8151-4FF0-8F3B-277A9B1685F0}" type="datetimeFigureOut">
              <a:rPr lang="sk-SK" smtClean="0"/>
              <a:t>9. 4. 2024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414331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93B94-8151-4FF0-8F3B-277A9B1685F0}" type="datetimeFigureOut">
              <a:rPr lang="sk-SK" smtClean="0"/>
              <a:t>9. 4. 2024</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438C4-6BC6-4762-9A62-ED82485FA115}" type="slidenum">
              <a:rPr lang="sk-SK" smtClean="0"/>
              <a:t>‹#›</a:t>
            </a:fld>
            <a:endParaRPr lang="sk-SK"/>
          </a:p>
        </p:txBody>
      </p:sp>
    </p:spTree>
    <p:extLst>
      <p:ext uri="{BB962C8B-B14F-4D97-AF65-F5344CB8AC3E}">
        <p14:creationId xmlns:p14="http://schemas.microsoft.com/office/powerpoint/2010/main" val="1059365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jackblun.github.io/Globalinc/html/fig_2014.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data.oecd.org/inequality/income-inequality.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legeris.com/gini" TargetMode="External"/><Relationship Id="rId2" Type="http://schemas.openxmlformats.org/officeDocument/2006/relationships/hyperlink" Target="https://ourworldindata.org/income-inequality" TargetMode="External"/><Relationship Id="rId1" Type="http://schemas.openxmlformats.org/officeDocument/2006/relationships/slideLayout" Target="../slideLayouts/slideLayout2.xml"/><Relationship Id="rId4" Type="http://schemas.openxmlformats.org/officeDocument/2006/relationships/hyperlink" Target="https://onlinelibrary.wiley.com/doi/abs/10.1111/j.1467-923X.1996.tb01568.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customXml" Target="../ink/ink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hlegeris.com/gini"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nytimes.com/2011/08/15/opinion/stop-coddling-the-super-rich.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onlinelibrary.wiley.com/doi/abs/10.1111/j.1467-923X.1996.tb01568.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4896543"/>
          </a:xfrm>
        </p:spPr>
        <p:txBody>
          <a:bodyPr>
            <a:normAutofit/>
          </a:bodyPr>
          <a:lstStyle/>
          <a:p>
            <a:br>
              <a:rPr lang="en-US" dirty="0"/>
            </a:br>
            <a:br>
              <a:rPr lang="en-US" dirty="0"/>
            </a:br>
            <a:r>
              <a:rPr lang="en-US" dirty="0"/>
              <a:t>Reforms Reducing </a:t>
            </a:r>
            <a:br>
              <a:rPr lang="en-US" dirty="0"/>
            </a:br>
            <a:r>
              <a:rPr lang="en-US" dirty="0"/>
              <a:t>Income Inequality and Poverty</a:t>
            </a:r>
            <a:br>
              <a:rPr lang="en-US" dirty="0"/>
            </a:br>
            <a:br>
              <a:rPr lang="en-US" dirty="0"/>
            </a:br>
            <a:br>
              <a:rPr lang="en-US" dirty="0"/>
            </a:br>
            <a:endParaRPr lang="sk-SK" dirty="0"/>
          </a:p>
        </p:txBody>
      </p:sp>
      <p:sp>
        <p:nvSpPr>
          <p:cNvPr id="3" name="Subtitle 2"/>
          <p:cNvSpPr>
            <a:spLocks noGrp="1"/>
          </p:cNvSpPr>
          <p:nvPr>
            <p:ph type="subTitle" idx="1"/>
          </p:nvPr>
        </p:nvSpPr>
        <p:spPr>
          <a:xfrm>
            <a:off x="1371600" y="5517232"/>
            <a:ext cx="6400800" cy="1057672"/>
          </a:xfrm>
        </p:spPr>
        <p:txBody>
          <a:bodyPr>
            <a:normAutofit fontScale="92500" lnSpcReduction="10000"/>
          </a:bodyPr>
          <a:lstStyle/>
          <a:p>
            <a:r>
              <a:rPr lang="en-US" b="1" dirty="0"/>
              <a:t>Martin GUZI</a:t>
            </a:r>
          </a:p>
          <a:p>
            <a:r>
              <a:rPr lang="en-US" dirty="0"/>
              <a:t>martin.guzi@econ.muni.cz</a:t>
            </a:r>
          </a:p>
        </p:txBody>
      </p:sp>
    </p:spTree>
    <p:extLst>
      <p:ext uri="{BB962C8B-B14F-4D97-AF65-F5344CB8AC3E}">
        <p14:creationId xmlns:p14="http://schemas.microsoft.com/office/powerpoint/2010/main" val="160077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92317C-4A86-477E-A810-2D9601CEE801}"/>
              </a:ext>
            </a:extLst>
          </p:cNvPr>
          <p:cNvPicPr>
            <a:picLocks noChangeAspect="1"/>
          </p:cNvPicPr>
          <p:nvPr/>
        </p:nvPicPr>
        <p:blipFill>
          <a:blip r:embed="rId3"/>
          <a:stretch>
            <a:fillRect/>
          </a:stretch>
        </p:blipFill>
        <p:spPr>
          <a:xfrm>
            <a:off x="467544" y="1196752"/>
            <a:ext cx="8058150" cy="3886200"/>
          </a:xfrm>
          <a:prstGeom prst="rect">
            <a:avLst/>
          </a:prstGeom>
        </p:spPr>
      </p:pic>
      <p:sp>
        <p:nvSpPr>
          <p:cNvPr id="5" name="Rectangle 4">
            <a:extLst>
              <a:ext uri="{FF2B5EF4-FFF2-40B4-BE49-F238E27FC236}">
                <a16:creationId xmlns:a16="http://schemas.microsoft.com/office/drawing/2014/main" id="{07A06111-6397-45A4-842B-5CC7F86DBD7D}"/>
              </a:ext>
            </a:extLst>
          </p:cNvPr>
          <p:cNvSpPr/>
          <p:nvPr/>
        </p:nvSpPr>
        <p:spPr>
          <a:xfrm>
            <a:off x="490295" y="6398696"/>
            <a:ext cx="7408395" cy="369332"/>
          </a:xfrm>
          <a:prstGeom prst="rect">
            <a:avLst/>
          </a:prstGeom>
        </p:spPr>
        <p:txBody>
          <a:bodyPr wrap="square">
            <a:spAutoFit/>
          </a:bodyPr>
          <a:lstStyle/>
          <a:p>
            <a:r>
              <a:rPr lang="en-US" dirty="0"/>
              <a:t>https://www.epi.org/multimedia/unequal-states-of-america/</a:t>
            </a:r>
          </a:p>
        </p:txBody>
      </p:sp>
      <p:sp>
        <p:nvSpPr>
          <p:cNvPr id="6" name="Rectangle 5">
            <a:extLst>
              <a:ext uri="{FF2B5EF4-FFF2-40B4-BE49-F238E27FC236}">
                <a16:creationId xmlns:a16="http://schemas.microsoft.com/office/drawing/2014/main" id="{6064F3D4-6D85-4513-BDD1-BA75ABCB9D68}"/>
              </a:ext>
            </a:extLst>
          </p:cNvPr>
          <p:cNvSpPr/>
          <p:nvPr/>
        </p:nvSpPr>
        <p:spPr>
          <a:xfrm>
            <a:off x="542924" y="5086925"/>
            <a:ext cx="7845499" cy="1477328"/>
          </a:xfrm>
          <a:prstGeom prst="rect">
            <a:avLst/>
          </a:prstGeom>
        </p:spPr>
        <p:txBody>
          <a:bodyPr wrap="square">
            <a:spAutoFit/>
          </a:bodyPr>
          <a:lstStyle/>
          <a:p>
            <a:r>
              <a:rPr lang="en-US" dirty="0">
                <a:solidFill>
                  <a:srgbClr val="333333"/>
                </a:solidFill>
                <a:latin typeface="proxima-nova"/>
              </a:rPr>
              <a:t>To be in the top 1 percent nationally in 2015, a family needed an income of $421,926. </a:t>
            </a:r>
            <a:r>
              <a:rPr lang="en-US" dirty="0"/>
              <a:t> The highest thresholds were in Connecticut ($700,800), New Jersey ($588,575), New York ($550,174), and California ($514,694). In New Mexico, you need $255,429. Overall in the U.S., the top 1 percent took home 22.03 percent of all income in 2015. </a:t>
            </a:r>
          </a:p>
        </p:txBody>
      </p:sp>
      <p:sp>
        <p:nvSpPr>
          <p:cNvPr id="2" name="Title 1">
            <a:extLst>
              <a:ext uri="{FF2B5EF4-FFF2-40B4-BE49-F238E27FC236}">
                <a16:creationId xmlns:a16="http://schemas.microsoft.com/office/drawing/2014/main" id="{740E51A3-3A94-41B6-B8F2-82E0CC2509C1}"/>
              </a:ext>
            </a:extLst>
          </p:cNvPr>
          <p:cNvSpPr>
            <a:spLocks noGrp="1"/>
          </p:cNvSpPr>
          <p:nvPr>
            <p:ph type="title"/>
          </p:nvPr>
        </p:nvSpPr>
        <p:spPr>
          <a:xfrm>
            <a:off x="457200" y="116300"/>
            <a:ext cx="8229600" cy="1143000"/>
          </a:xfrm>
        </p:spPr>
        <p:txBody>
          <a:bodyPr>
            <a:noAutofit/>
          </a:bodyPr>
          <a:lstStyle/>
          <a:p>
            <a:r>
              <a:rPr lang="en-US" sz="3600" b="1" dirty="0"/>
              <a:t>Share of income captured by the top 1% varies between states in the U.S.</a:t>
            </a:r>
            <a:endParaRPr lang="en-US" sz="3600" dirty="0"/>
          </a:p>
        </p:txBody>
      </p:sp>
    </p:spTree>
    <p:extLst>
      <p:ext uri="{BB962C8B-B14F-4D97-AF65-F5344CB8AC3E}">
        <p14:creationId xmlns:p14="http://schemas.microsoft.com/office/powerpoint/2010/main" val="1225018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sk-SK"/>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541015"/>
            <a:ext cx="8937834" cy="591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44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dirty="0"/>
          </a:p>
        </p:txBody>
      </p:sp>
      <p:sp>
        <p:nvSpPr>
          <p:cNvPr id="3" name="Content Placeholder 2"/>
          <p:cNvSpPr>
            <a:spLocks noGrp="1"/>
          </p:cNvSpPr>
          <p:nvPr>
            <p:ph idx="1"/>
          </p:nvPr>
        </p:nvSpPr>
        <p:spPr/>
        <p:txBody>
          <a:bodyPr/>
          <a:lstStyle/>
          <a:p>
            <a:endParaRPr lang="sk-SK"/>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8" y="408384"/>
            <a:ext cx="8897930" cy="597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084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44DD-CF25-49BB-ACB9-F0234F07C2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1EB805-F7F7-4F51-8BCE-BA0B262E1AC8}"/>
              </a:ext>
            </a:extLst>
          </p:cNvPr>
          <p:cNvSpPr>
            <a:spLocks noGrp="1"/>
          </p:cNvSpPr>
          <p:nvPr>
            <p:ph idx="1"/>
          </p:nvPr>
        </p:nvSpPr>
        <p:spPr/>
        <p:txBody>
          <a:bodyPr/>
          <a:lstStyle/>
          <a:p>
            <a:endParaRPr lang="en-US"/>
          </a:p>
        </p:txBody>
      </p:sp>
      <p:pic>
        <p:nvPicPr>
          <p:cNvPr id="1026" name="Picture 2" descr="https://ourworldindata.org/wp-content/uploads/2018/07/Top-Incomes-750x536.png">
            <a:extLst>
              <a:ext uri="{FF2B5EF4-FFF2-40B4-BE49-F238E27FC236}">
                <a16:creationId xmlns:a16="http://schemas.microsoft.com/office/drawing/2014/main" id="{6DEB5CB0-5F00-4D5A-A516-F9D3B7749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97" y="378372"/>
            <a:ext cx="8537206" cy="610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9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F673-C1DC-4D96-92D2-58A59D5CACE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9405ED3-146D-4812-A17A-B1C9FA58DAE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485557"/>
            <a:ext cx="8638557" cy="6097805"/>
          </a:xfrm>
        </p:spPr>
      </p:pic>
      <p:sp>
        <p:nvSpPr>
          <p:cNvPr id="6" name="Rectangle 5">
            <a:extLst>
              <a:ext uri="{FF2B5EF4-FFF2-40B4-BE49-F238E27FC236}">
                <a16:creationId xmlns:a16="http://schemas.microsoft.com/office/drawing/2014/main" id="{722DFC13-1F5D-4020-965C-523A87E0DF5B}"/>
              </a:ext>
            </a:extLst>
          </p:cNvPr>
          <p:cNvSpPr/>
          <p:nvPr/>
        </p:nvSpPr>
        <p:spPr>
          <a:xfrm>
            <a:off x="1043608" y="4941168"/>
            <a:ext cx="6408712" cy="954107"/>
          </a:xfrm>
          <a:prstGeom prst="rect">
            <a:avLst/>
          </a:prstGeom>
        </p:spPr>
        <p:txBody>
          <a:bodyPr wrap="square">
            <a:spAutoFit/>
          </a:bodyPr>
          <a:lstStyle/>
          <a:p>
            <a:r>
              <a:rPr lang="en-US" sz="1400" dirty="0"/>
              <a:t>Lopez-Calva and Lustig (2010) suggest that the main factors contributing to declining inequality in Latin countries are</a:t>
            </a:r>
          </a:p>
          <a:p>
            <a:pPr marL="400050" indent="-400050">
              <a:buAutoNum type="romanLcParenR"/>
            </a:pPr>
            <a:r>
              <a:rPr lang="en-US" sz="1400" dirty="0"/>
              <a:t>a decrease in the earnings gap between skilled and low-skilled workers and  </a:t>
            </a:r>
          </a:p>
          <a:p>
            <a:pPr marL="400050" indent="-400050">
              <a:buAutoNum type="romanLcParenR"/>
            </a:pPr>
            <a:r>
              <a:rPr lang="en-US" sz="1400" dirty="0"/>
              <a:t>an increase in government transfers to the poor.</a:t>
            </a:r>
            <a:endParaRPr lang="sk-SK" sz="1400" dirty="0"/>
          </a:p>
        </p:txBody>
      </p:sp>
    </p:spTree>
    <p:extLst>
      <p:ext uri="{BB962C8B-B14F-4D97-AF65-F5344CB8AC3E}">
        <p14:creationId xmlns:p14="http://schemas.microsoft.com/office/powerpoint/2010/main" val="74519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1D177-4437-465C-98AA-7F4DF617F72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926122C-D3B4-43A2-83A1-D9881B7AEE95}"/>
              </a:ext>
            </a:extLst>
          </p:cNvPr>
          <p:cNvSpPr>
            <a:spLocks noGrp="1"/>
          </p:cNvSpPr>
          <p:nvPr>
            <p:ph idx="1"/>
          </p:nvPr>
        </p:nvSpPr>
        <p:spPr>
          <a:xfrm>
            <a:off x="457200" y="1340768"/>
            <a:ext cx="8229600" cy="4525963"/>
          </a:xfrm>
        </p:spPr>
        <p:txBody>
          <a:bodyPr>
            <a:normAutofit fontScale="85000" lnSpcReduction="20000"/>
          </a:bodyPr>
          <a:lstStyle/>
          <a:p>
            <a:pPr>
              <a:lnSpc>
                <a:spcPct val="120000"/>
              </a:lnSpc>
            </a:pPr>
            <a:r>
              <a:rPr lang="en-US" dirty="0"/>
              <a:t>Income inequality has been rising over the last decades, but magnitudes are very different between countries. </a:t>
            </a:r>
            <a:endParaRPr lang="sk-SK" dirty="0"/>
          </a:p>
          <a:p>
            <a:pPr>
              <a:lnSpc>
                <a:spcPct val="120000"/>
              </a:lnSpc>
            </a:pPr>
            <a:r>
              <a:rPr lang="en-US" dirty="0"/>
              <a:t>A universal trend of increasing inequality is determined by global market forces and technological progress. </a:t>
            </a:r>
            <a:r>
              <a:rPr lang="sk-SK" dirty="0"/>
              <a:t>P</a:t>
            </a:r>
            <a:r>
              <a:rPr lang="en-US" dirty="0" err="1"/>
              <a:t>olitical</a:t>
            </a:r>
            <a:r>
              <a:rPr lang="en-US" dirty="0"/>
              <a:t> forces on the national level are important for how incomes are distributed. The different inequality trends within countries suggests that the institutional and political frameworks </a:t>
            </a:r>
            <a:r>
              <a:rPr lang="sk-SK" dirty="0"/>
              <a:t>are </a:t>
            </a:r>
            <a:r>
              <a:rPr lang="sk-SK" dirty="0" err="1"/>
              <a:t>important</a:t>
            </a:r>
            <a:r>
              <a:rPr lang="sk-SK" dirty="0"/>
              <a:t> </a:t>
            </a:r>
            <a:r>
              <a:rPr lang="en-US" dirty="0"/>
              <a:t>in shaping inequality of incomes.</a:t>
            </a:r>
          </a:p>
          <a:p>
            <a:pPr>
              <a:lnSpc>
                <a:spcPct val="120000"/>
              </a:lnSpc>
            </a:pPr>
            <a:endParaRPr lang="en-US" dirty="0"/>
          </a:p>
        </p:txBody>
      </p:sp>
    </p:spTree>
    <p:extLst>
      <p:ext uri="{BB962C8B-B14F-4D97-AF65-F5344CB8AC3E}">
        <p14:creationId xmlns:p14="http://schemas.microsoft.com/office/powerpoint/2010/main" val="7704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able&#10;&#10;Description automatically generated">
            <a:extLst>
              <a:ext uri="{FF2B5EF4-FFF2-40B4-BE49-F238E27FC236}">
                <a16:creationId xmlns:a16="http://schemas.microsoft.com/office/drawing/2014/main" id="{F4BE7B80-AFCD-458A-8E30-04223346EE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171591"/>
            <a:ext cx="10362634" cy="4138430"/>
          </a:xfrm>
        </p:spPr>
      </p:pic>
      <p:sp>
        <p:nvSpPr>
          <p:cNvPr id="6" name="Content Placeholder 2">
            <a:extLst>
              <a:ext uri="{FF2B5EF4-FFF2-40B4-BE49-F238E27FC236}">
                <a16:creationId xmlns:a16="http://schemas.microsoft.com/office/drawing/2014/main" id="{03DC4CC4-92C5-4FE3-9969-6B55F72ABFBC}"/>
              </a:ext>
            </a:extLst>
          </p:cNvPr>
          <p:cNvSpPr txBox="1">
            <a:spLocks/>
          </p:cNvSpPr>
          <p:nvPr/>
        </p:nvSpPr>
        <p:spPr>
          <a:xfrm>
            <a:off x="457200" y="168923"/>
            <a:ext cx="8229600"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Do you choose option 1 or option 2? </a:t>
            </a:r>
          </a:p>
          <a:p>
            <a:pPr marL="0" indent="0">
              <a:buNone/>
            </a:pPr>
            <a:r>
              <a:rPr lang="en-US" sz="2800" dirty="0"/>
              <a:t>1. You can choose the decile you are to be born in, </a:t>
            </a:r>
            <a:br>
              <a:rPr lang="en-US" sz="2800" dirty="0"/>
            </a:br>
            <a:r>
              <a:rPr lang="en-US" sz="2800" dirty="0"/>
              <a:t>but not the country.</a:t>
            </a:r>
          </a:p>
          <a:p>
            <a:pPr marL="0" indent="0">
              <a:buNone/>
            </a:pPr>
            <a:r>
              <a:rPr lang="en-US" sz="2800" dirty="0"/>
              <a:t>2. You can choose the country you are born and live in, but not the decile. </a:t>
            </a:r>
            <a:endParaRPr lang="sk-SK" sz="2800" dirty="0"/>
          </a:p>
        </p:txBody>
      </p:sp>
      <p:sp>
        <p:nvSpPr>
          <p:cNvPr id="7" name="Rectangle 6">
            <a:extLst>
              <a:ext uri="{FF2B5EF4-FFF2-40B4-BE49-F238E27FC236}">
                <a16:creationId xmlns:a16="http://schemas.microsoft.com/office/drawing/2014/main" id="{70AA1CDA-B9A1-49FD-BB38-DAB12D3B08A6}"/>
              </a:ext>
            </a:extLst>
          </p:cNvPr>
          <p:cNvSpPr/>
          <p:nvPr/>
        </p:nvSpPr>
        <p:spPr>
          <a:xfrm>
            <a:off x="179512" y="6550577"/>
            <a:ext cx="7488832" cy="276999"/>
          </a:xfrm>
          <a:prstGeom prst="rect">
            <a:avLst/>
          </a:prstGeom>
        </p:spPr>
        <p:txBody>
          <a:bodyPr wrap="square">
            <a:spAutoFit/>
          </a:bodyPr>
          <a:lstStyle/>
          <a:p>
            <a:r>
              <a:rPr lang="en-US" sz="1200" dirty="0">
                <a:hlinkClick r:id="rId4"/>
              </a:rPr>
              <a:t>https://jackblun.github.io/Globalinc/html/fig_2014.html</a:t>
            </a:r>
            <a:endParaRPr lang="en-US" sz="1200" dirty="0"/>
          </a:p>
        </p:txBody>
      </p:sp>
    </p:spTree>
    <p:extLst>
      <p:ext uri="{BB962C8B-B14F-4D97-AF65-F5344CB8AC3E}">
        <p14:creationId xmlns:p14="http://schemas.microsoft.com/office/powerpoint/2010/main" val="262559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5FB0-BE0B-4C7B-BBB8-4946F8D13F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2FCEB0-7538-4596-AABC-51B778433ABE}"/>
              </a:ext>
            </a:extLst>
          </p:cNvPr>
          <p:cNvSpPr>
            <a:spLocks noGrp="1"/>
          </p:cNvSpPr>
          <p:nvPr>
            <p:ph idx="1"/>
          </p:nvPr>
        </p:nvSpPr>
        <p:spPr/>
        <p:txBody>
          <a:bodyPr/>
          <a:lstStyle/>
          <a:p>
            <a:endParaRPr lang="en-US"/>
          </a:p>
        </p:txBody>
      </p:sp>
      <p:pic>
        <p:nvPicPr>
          <p:cNvPr id="2050" name="Picture 2" descr="https://ourworldindata.org/wp-content/uploads/2013/12/inequality-of-incomes-before-and-after-taxes-and-transfers.png">
            <a:extLst>
              <a:ext uri="{FF2B5EF4-FFF2-40B4-BE49-F238E27FC236}">
                <a16:creationId xmlns:a16="http://schemas.microsoft.com/office/drawing/2014/main" id="{ED3731F7-4930-4F6E-9787-DB18D2DB99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7B40451-B962-4951-851B-6BAAC72BBA26}"/>
              </a:ext>
            </a:extLst>
          </p:cNvPr>
          <p:cNvSpPr/>
          <p:nvPr/>
        </p:nvSpPr>
        <p:spPr>
          <a:xfrm>
            <a:off x="611560" y="1988840"/>
            <a:ext cx="2520280" cy="1169551"/>
          </a:xfrm>
          <a:prstGeom prst="rect">
            <a:avLst/>
          </a:prstGeom>
          <a:solidFill>
            <a:schemeClr val="accent6">
              <a:lumMod val="20000"/>
              <a:lumOff val="80000"/>
            </a:schemeClr>
          </a:solidFill>
        </p:spPr>
        <p:txBody>
          <a:bodyPr wrap="square">
            <a:spAutoFit/>
          </a:bodyPr>
          <a:lstStyle/>
          <a:p>
            <a:r>
              <a:rPr lang="en-US" sz="1400" dirty="0"/>
              <a:t>Redistribution through tax and welfare contributions is high in Germany (top 10 richest taxpayers contribute about 50 percent of income tax).</a:t>
            </a:r>
          </a:p>
        </p:txBody>
      </p:sp>
    </p:spTree>
    <p:extLst>
      <p:ext uri="{BB962C8B-B14F-4D97-AF65-F5344CB8AC3E}">
        <p14:creationId xmlns:p14="http://schemas.microsoft.com/office/powerpoint/2010/main" val="343495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0 ratio and inequality">
            <a:extLst>
              <a:ext uri="{FF2B5EF4-FFF2-40B4-BE49-F238E27FC236}">
                <a16:creationId xmlns:a16="http://schemas.microsoft.com/office/drawing/2014/main" id="{EB104D0D-0644-4CBC-A3A9-EF70C62CC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9" y="693683"/>
            <a:ext cx="9065622" cy="547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3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en-US" sz="4000" b="1" dirty="0"/>
              <a:t>The many ways to measure </a:t>
            </a:r>
            <a:br>
              <a:rPr lang="en-US" sz="4000" b="1" dirty="0"/>
            </a:br>
            <a:r>
              <a:rPr lang="en-US" sz="4000" b="1" dirty="0"/>
              <a:t>income inequality</a:t>
            </a:r>
          </a:p>
        </p:txBody>
      </p:sp>
      <p:sp>
        <p:nvSpPr>
          <p:cNvPr id="3" name="Content Placeholder 2"/>
          <p:cNvSpPr>
            <a:spLocks noGrp="1"/>
          </p:cNvSpPr>
          <p:nvPr>
            <p:ph idx="1"/>
          </p:nvPr>
        </p:nvSpPr>
        <p:spPr>
          <a:xfrm>
            <a:off x="457200" y="1412776"/>
            <a:ext cx="8229600" cy="5184576"/>
          </a:xfrm>
        </p:spPr>
        <p:txBody>
          <a:bodyPr>
            <a:normAutofit fontScale="92500" lnSpcReduction="20000"/>
          </a:bodyPr>
          <a:lstStyle/>
          <a:p>
            <a:r>
              <a:rPr lang="sk-SK" b="1" dirty="0" err="1"/>
              <a:t>Share</a:t>
            </a:r>
            <a:r>
              <a:rPr lang="sk-SK" b="1" dirty="0"/>
              <a:t> </a:t>
            </a:r>
            <a:r>
              <a:rPr lang="sk-SK" b="1" dirty="0" err="1"/>
              <a:t>of</a:t>
            </a:r>
            <a:r>
              <a:rPr lang="sk-SK" b="1" dirty="0"/>
              <a:t> </a:t>
            </a:r>
            <a:r>
              <a:rPr lang="sk-SK" b="1" dirty="0" err="1"/>
              <a:t>incom</a:t>
            </a:r>
            <a:r>
              <a:rPr lang="en-US" b="1" dirty="0"/>
              <a:t>e </a:t>
            </a:r>
            <a:r>
              <a:rPr lang="en-US" dirty="0"/>
              <a:t>(top 10%, 1%, .1%, .01%)</a:t>
            </a:r>
            <a:endParaRPr lang="sk-SK" b="1" dirty="0"/>
          </a:p>
          <a:p>
            <a:r>
              <a:rPr lang="sk-SK" b="1" dirty="0" err="1"/>
              <a:t>Gini</a:t>
            </a:r>
            <a:r>
              <a:rPr lang="sk-SK" b="1" dirty="0"/>
              <a:t> index</a:t>
            </a:r>
            <a:endParaRPr lang="en-US" b="1" dirty="0"/>
          </a:p>
          <a:p>
            <a:pPr lvl="1"/>
            <a:r>
              <a:rPr lang="en-US" dirty="0"/>
              <a:t>The range of the </a:t>
            </a:r>
            <a:r>
              <a:rPr lang="en-US" dirty="0" err="1"/>
              <a:t>Gini</a:t>
            </a:r>
            <a:r>
              <a:rPr lang="en-US" dirty="0"/>
              <a:t> index is between 0 and 1 (0% and 100%), where 0 indicates perfect equality and 1 (100%) indicates maximum inequality.</a:t>
            </a:r>
            <a:endParaRPr lang="sk-SK" b="1" dirty="0"/>
          </a:p>
          <a:p>
            <a:r>
              <a:rPr lang="sk-SK" b="1" dirty="0"/>
              <a:t>20:20 </a:t>
            </a:r>
            <a:r>
              <a:rPr lang="sk-SK" b="1" dirty="0" err="1"/>
              <a:t>Ratio</a:t>
            </a:r>
            <a:r>
              <a:rPr lang="en-US" b="1" dirty="0"/>
              <a:t> </a:t>
            </a:r>
            <a:r>
              <a:rPr lang="en-US" dirty="0"/>
              <a:t>(or </a:t>
            </a:r>
            <a:r>
              <a:rPr lang="sk-SK" dirty="0" err="1"/>
              <a:t>decile</a:t>
            </a:r>
            <a:r>
              <a:rPr lang="sk-SK" dirty="0"/>
              <a:t> </a:t>
            </a:r>
            <a:r>
              <a:rPr lang="sk-SK" dirty="0" err="1"/>
              <a:t>ratio</a:t>
            </a:r>
            <a:r>
              <a:rPr lang="en-US" dirty="0"/>
              <a:t> can be used)</a:t>
            </a:r>
            <a:endParaRPr lang="en-US" b="1" dirty="0"/>
          </a:p>
          <a:p>
            <a:pPr lvl="1"/>
            <a:r>
              <a:rPr lang="en-US" dirty="0"/>
              <a:t>Compares how much richer the top 20% of populations are to the bottom 20% (SE=4,UK=7,US=8)</a:t>
            </a:r>
          </a:p>
          <a:p>
            <a:r>
              <a:rPr lang="en-US" b="1" dirty="0"/>
              <a:t>Palma ratio </a:t>
            </a:r>
            <a:r>
              <a:rPr lang="en-US" dirty="0"/>
              <a:t>(the ratio of the income share of the top 10% to that of the bottom 40%).</a:t>
            </a:r>
          </a:p>
          <a:p>
            <a:r>
              <a:rPr lang="en-US" b="1" dirty="0"/>
              <a:t>Other: the Robin Hood index, the Atkinson index and Theil index</a:t>
            </a:r>
            <a:r>
              <a:rPr lang="en-US" dirty="0"/>
              <a:t>.</a:t>
            </a:r>
          </a:p>
          <a:p>
            <a:endParaRPr lang="sk-SK" b="1" dirty="0"/>
          </a:p>
        </p:txBody>
      </p:sp>
      <p:sp>
        <p:nvSpPr>
          <p:cNvPr id="4" name="Rectangle 3">
            <a:extLst>
              <a:ext uri="{FF2B5EF4-FFF2-40B4-BE49-F238E27FC236}">
                <a16:creationId xmlns:a16="http://schemas.microsoft.com/office/drawing/2014/main" id="{FED9F005-03A5-41FA-A6D3-40C4E126CB72}"/>
              </a:ext>
            </a:extLst>
          </p:cNvPr>
          <p:cNvSpPr/>
          <p:nvPr/>
        </p:nvSpPr>
        <p:spPr>
          <a:xfrm>
            <a:off x="251520" y="6412686"/>
            <a:ext cx="7704856" cy="369332"/>
          </a:xfrm>
          <a:prstGeom prst="rect">
            <a:avLst/>
          </a:prstGeom>
        </p:spPr>
        <p:txBody>
          <a:bodyPr wrap="square">
            <a:spAutoFit/>
          </a:bodyPr>
          <a:lstStyle/>
          <a:p>
            <a:r>
              <a:rPr lang="en-US" dirty="0">
                <a:hlinkClick r:id="rId2"/>
              </a:rPr>
              <a:t>https://data.oecd.org/inequality/income-inequality.htm</a:t>
            </a:r>
            <a:endParaRPr lang="en-US" dirty="0"/>
          </a:p>
        </p:txBody>
      </p:sp>
    </p:spTree>
    <p:extLst>
      <p:ext uri="{BB962C8B-B14F-4D97-AF65-F5344CB8AC3E}">
        <p14:creationId xmlns:p14="http://schemas.microsoft.com/office/powerpoint/2010/main" val="46323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6DF5-2631-4FED-80E3-3E523EAE9679}"/>
              </a:ext>
            </a:extLst>
          </p:cNvPr>
          <p:cNvSpPr>
            <a:spLocks noGrp="1"/>
          </p:cNvSpPr>
          <p:nvPr>
            <p:ph type="title"/>
          </p:nvPr>
        </p:nvSpPr>
        <p:spPr/>
        <p:txBody>
          <a:bodyPr/>
          <a:lstStyle/>
          <a:p>
            <a:r>
              <a:rPr lang="en-US" dirty="0"/>
              <a:t>What to learn</a:t>
            </a:r>
          </a:p>
        </p:txBody>
      </p:sp>
      <p:sp>
        <p:nvSpPr>
          <p:cNvPr id="3" name="Content Placeholder 2">
            <a:extLst>
              <a:ext uri="{FF2B5EF4-FFF2-40B4-BE49-F238E27FC236}">
                <a16:creationId xmlns:a16="http://schemas.microsoft.com/office/drawing/2014/main" id="{8FCC6DCC-96EB-45D3-86BD-74C5D10C79F5}"/>
              </a:ext>
            </a:extLst>
          </p:cNvPr>
          <p:cNvSpPr>
            <a:spLocks noGrp="1"/>
          </p:cNvSpPr>
          <p:nvPr>
            <p:ph idx="1"/>
          </p:nvPr>
        </p:nvSpPr>
        <p:spPr/>
        <p:txBody>
          <a:bodyPr>
            <a:normAutofit/>
          </a:bodyPr>
          <a:lstStyle/>
          <a:p>
            <a:r>
              <a:rPr lang="en-US" dirty="0"/>
              <a:t>Study materials</a:t>
            </a:r>
          </a:p>
          <a:p>
            <a:pPr marL="0" indent="0">
              <a:buNone/>
            </a:pPr>
            <a:r>
              <a:rPr lang="en-US" sz="2800" dirty="0">
                <a:hlinkClick r:id="rId2"/>
              </a:rPr>
              <a:t>https://ourworldindata.org/income-inequality</a:t>
            </a:r>
            <a:endParaRPr lang="en-US" sz="2800" dirty="0"/>
          </a:p>
          <a:p>
            <a:r>
              <a:rPr lang="en-US" dirty="0"/>
              <a:t>Learn and practice to construct Lorenz Curve and to calculate Gini index  </a:t>
            </a:r>
          </a:p>
          <a:p>
            <a:pPr marL="0" indent="0">
              <a:buNone/>
            </a:pPr>
            <a:r>
              <a:rPr lang="en-US" dirty="0"/>
              <a:t> </a:t>
            </a:r>
            <a:r>
              <a:rPr lang="en-US" sz="2800" dirty="0">
                <a:hlinkClick r:id="rId3"/>
              </a:rPr>
              <a:t>http://shlegeris.com/gini</a:t>
            </a:r>
            <a:endParaRPr lang="en-US" sz="2800" dirty="0"/>
          </a:p>
          <a:p>
            <a:r>
              <a:rPr lang="en-US" dirty="0"/>
              <a:t>Understand principles of participation income</a:t>
            </a:r>
          </a:p>
          <a:p>
            <a:pPr marL="0" indent="0">
              <a:buNone/>
            </a:pPr>
            <a:r>
              <a:rPr lang="en-US" sz="1800" dirty="0">
                <a:hlinkClick r:id="rId4"/>
              </a:rPr>
              <a:t>https://onlinelibrary.wiley.com/doi/abs/10.1111/j.1467-923X.1996.tb01568.x</a:t>
            </a:r>
            <a:endParaRPr lang="en-US" sz="1800" dirty="0"/>
          </a:p>
          <a:p>
            <a:pPr marL="0" indent="0">
              <a:buNone/>
            </a:pPr>
            <a:r>
              <a:rPr lang="en-US" sz="1800" dirty="0"/>
              <a:t>(pdf uploaded to study material folder – 3 pages)</a:t>
            </a:r>
          </a:p>
        </p:txBody>
      </p:sp>
    </p:spTree>
    <p:extLst>
      <p:ext uri="{BB962C8B-B14F-4D97-AF65-F5344CB8AC3E}">
        <p14:creationId xmlns:p14="http://schemas.microsoft.com/office/powerpoint/2010/main" val="10823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D511FD-1311-464B-98B8-CE09E345BE6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414" y="455940"/>
            <a:ext cx="9069586" cy="6402060"/>
          </a:xfr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030B05F-FFF4-41AC-BF70-B59793A15F2C}"/>
                  </a:ext>
                </a:extLst>
              </p14:cNvPr>
              <p14:cNvContentPartPr/>
              <p14:nvPr/>
            </p14:nvContentPartPr>
            <p14:xfrm>
              <a:off x="4455720" y="2433600"/>
              <a:ext cx="1118520" cy="2612520"/>
            </p14:xfrm>
          </p:contentPart>
        </mc:Choice>
        <mc:Fallback xmlns="">
          <p:pic>
            <p:nvPicPr>
              <p:cNvPr id="2" name="Ink 1">
                <a:extLst>
                  <a:ext uri="{FF2B5EF4-FFF2-40B4-BE49-F238E27FC236}">
                    <a16:creationId xmlns:a16="http://schemas.microsoft.com/office/drawing/2014/main" id="{4030B05F-FFF4-41AC-BF70-B59793A15F2C}"/>
                  </a:ext>
                </a:extLst>
              </p:cNvPr>
              <p:cNvPicPr/>
              <p:nvPr/>
            </p:nvPicPr>
            <p:blipFill>
              <a:blip r:embed="rId5"/>
              <a:stretch>
                <a:fillRect/>
              </a:stretch>
            </p:blipFill>
            <p:spPr>
              <a:xfrm>
                <a:off x="4446360" y="2424240"/>
                <a:ext cx="1137240" cy="2631240"/>
              </a:xfrm>
              <a:prstGeom prst="rect">
                <a:avLst/>
              </a:prstGeom>
            </p:spPr>
          </p:pic>
        </mc:Fallback>
      </mc:AlternateContent>
    </p:spTree>
    <p:extLst>
      <p:ext uri="{BB962C8B-B14F-4D97-AF65-F5344CB8AC3E}">
        <p14:creationId xmlns:p14="http://schemas.microsoft.com/office/powerpoint/2010/main" val="605063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BE2780-EA33-4F3C-8D4F-7D94C659CC9B}"/>
              </a:ext>
            </a:extLst>
          </p:cNvPr>
          <p:cNvPicPr>
            <a:picLocks noGrp="1" noChangeAspect="1"/>
          </p:cNvPicPr>
          <p:nvPr>
            <p:ph idx="1"/>
          </p:nvPr>
        </p:nvPicPr>
        <p:blipFill>
          <a:blip r:embed="rId3"/>
          <a:stretch>
            <a:fillRect/>
          </a:stretch>
        </p:blipFill>
        <p:spPr>
          <a:xfrm>
            <a:off x="1" y="1"/>
            <a:ext cx="1331639" cy="1797460"/>
          </a:xfrm>
          <a:prstGeom prst="rect">
            <a:avLst/>
          </a:prstGeom>
        </p:spPr>
      </p:pic>
      <p:sp>
        <p:nvSpPr>
          <p:cNvPr id="5" name="Rectangle 4">
            <a:extLst>
              <a:ext uri="{FF2B5EF4-FFF2-40B4-BE49-F238E27FC236}">
                <a16:creationId xmlns:a16="http://schemas.microsoft.com/office/drawing/2014/main" id="{5F01C355-65FD-4EC1-B62F-A03764128797}"/>
              </a:ext>
            </a:extLst>
          </p:cNvPr>
          <p:cNvSpPr/>
          <p:nvPr/>
        </p:nvSpPr>
        <p:spPr>
          <a:xfrm>
            <a:off x="1399122" y="67714"/>
            <a:ext cx="6989302" cy="1200329"/>
          </a:xfrm>
          <a:prstGeom prst="rect">
            <a:avLst/>
          </a:prstGeom>
        </p:spPr>
        <p:txBody>
          <a:bodyPr wrap="square">
            <a:spAutoFit/>
          </a:bodyPr>
          <a:lstStyle/>
          <a:p>
            <a:r>
              <a:rPr lang="en-US" dirty="0" err="1">
                <a:solidFill>
                  <a:srgbClr val="404040"/>
                </a:solidFill>
                <a:latin typeface="Helmet"/>
              </a:rPr>
              <a:t>Corrado</a:t>
            </a:r>
            <a:r>
              <a:rPr lang="en-US" dirty="0">
                <a:solidFill>
                  <a:srgbClr val="404040"/>
                </a:solidFill>
                <a:latin typeface="Helmet"/>
              </a:rPr>
              <a:t> Gini died in Rome on 13 March 1965, he could not have known that 50 years on, the UN would still use his name in their annual rankings of nations. Gini developed his coefficient in 1912, building on the work of American economist Max Lorenz.</a:t>
            </a:r>
            <a:endParaRPr lang="en-US" dirty="0"/>
          </a:p>
        </p:txBody>
      </p:sp>
      <p:pic>
        <p:nvPicPr>
          <p:cNvPr id="5122" name="Picture 2" descr="https://ourworldindata.org/wp-content/uploads/2013/12/Gini-measure-schematic-1-703x550.png">
            <a:extLst>
              <a:ext uri="{FF2B5EF4-FFF2-40B4-BE49-F238E27FC236}">
                <a16:creationId xmlns:a16="http://schemas.microsoft.com/office/drawing/2014/main" id="{B3973275-2544-4586-AAA4-FDB6405A1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72816"/>
            <a:ext cx="6413238" cy="50174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files.transtutors.com/book/qimg/7508cd60-8f70-4cdb-8838-5d57904654d1.png">
            <a:extLst>
              <a:ext uri="{FF2B5EF4-FFF2-40B4-BE49-F238E27FC236}">
                <a16:creationId xmlns:a16="http://schemas.microsoft.com/office/drawing/2014/main" id="{8FE0C4AA-610E-440C-8893-61728FABB9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203" y="3321434"/>
            <a:ext cx="2855797"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9121945-263E-4874-A288-E7016E268779}"/>
              </a:ext>
            </a:extLst>
          </p:cNvPr>
          <p:cNvSpPr/>
          <p:nvPr/>
        </p:nvSpPr>
        <p:spPr>
          <a:xfrm>
            <a:off x="7164288" y="6328621"/>
            <a:ext cx="1442325" cy="461665"/>
          </a:xfrm>
          <a:prstGeom prst="rect">
            <a:avLst/>
          </a:prstGeom>
        </p:spPr>
        <p:txBody>
          <a:bodyPr wrap="square">
            <a:spAutoFit/>
          </a:bodyPr>
          <a:lstStyle/>
          <a:p>
            <a:r>
              <a:rPr lang="en-US" sz="1200" dirty="0">
                <a:solidFill>
                  <a:srgbClr val="181818"/>
                </a:solidFill>
                <a:latin typeface="Roboto"/>
              </a:rPr>
              <a:t>The more curved, the more unequal</a:t>
            </a:r>
            <a:endParaRPr lang="en-US" sz="1200" b="0" i="0" u="none" strike="noStrike" dirty="0">
              <a:solidFill>
                <a:srgbClr val="181818"/>
              </a:solidFill>
              <a:effectLst/>
              <a:latin typeface="Roboto"/>
            </a:endParaRPr>
          </a:p>
        </p:txBody>
      </p:sp>
      <p:sp>
        <p:nvSpPr>
          <p:cNvPr id="3" name="Rectangle 2">
            <a:extLst>
              <a:ext uri="{FF2B5EF4-FFF2-40B4-BE49-F238E27FC236}">
                <a16:creationId xmlns:a16="http://schemas.microsoft.com/office/drawing/2014/main" id="{ED1A8C0D-96D8-41E1-9BF8-59FD7D8608EC}"/>
              </a:ext>
            </a:extLst>
          </p:cNvPr>
          <p:cNvSpPr/>
          <p:nvPr/>
        </p:nvSpPr>
        <p:spPr>
          <a:xfrm>
            <a:off x="6950795" y="1762295"/>
            <a:ext cx="2003241" cy="523220"/>
          </a:xfrm>
          <a:prstGeom prst="rect">
            <a:avLst/>
          </a:prstGeom>
        </p:spPr>
        <p:txBody>
          <a:bodyPr wrap="none">
            <a:spAutoFit/>
          </a:bodyPr>
          <a:lstStyle/>
          <a:p>
            <a:r>
              <a:rPr lang="en-US" sz="1400" dirty="0"/>
              <a:t>Gini Calculator: </a:t>
            </a:r>
            <a:endParaRPr lang="en-US" sz="1400" dirty="0">
              <a:hlinkClick r:id="rId6"/>
            </a:endParaRPr>
          </a:p>
          <a:p>
            <a:r>
              <a:rPr lang="en-US" sz="1400" dirty="0">
                <a:hlinkClick r:id="rId6"/>
              </a:rPr>
              <a:t>http://shlegeris.com/gini</a:t>
            </a:r>
            <a:endParaRPr lang="en-US" sz="1400" dirty="0"/>
          </a:p>
        </p:txBody>
      </p:sp>
    </p:spTree>
    <p:extLst>
      <p:ext uri="{BB962C8B-B14F-4D97-AF65-F5344CB8AC3E}">
        <p14:creationId xmlns:p14="http://schemas.microsoft.com/office/powerpoint/2010/main" val="246260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8148-28DD-4BB3-954C-F3B679ACC5A6}"/>
              </a:ext>
            </a:extLst>
          </p:cNvPr>
          <p:cNvSpPr>
            <a:spLocks noGrp="1"/>
          </p:cNvSpPr>
          <p:nvPr>
            <p:ph type="title"/>
          </p:nvPr>
        </p:nvSpPr>
        <p:spPr>
          <a:xfrm>
            <a:off x="457200" y="274638"/>
            <a:ext cx="8229600" cy="850106"/>
          </a:xfrm>
        </p:spPr>
        <p:txBody>
          <a:bodyPr/>
          <a:lstStyle/>
          <a:p>
            <a:r>
              <a:rPr lang="en-US" dirty="0"/>
              <a:t>Compare Gini of two economies</a:t>
            </a:r>
          </a:p>
        </p:txBody>
      </p:sp>
      <p:sp>
        <p:nvSpPr>
          <p:cNvPr id="3" name="Content Placeholder 2">
            <a:extLst>
              <a:ext uri="{FF2B5EF4-FFF2-40B4-BE49-F238E27FC236}">
                <a16:creationId xmlns:a16="http://schemas.microsoft.com/office/drawing/2014/main" id="{5433ECD6-40E3-46EB-AF15-38E2E793A71A}"/>
              </a:ext>
            </a:extLst>
          </p:cNvPr>
          <p:cNvSpPr>
            <a:spLocks noGrp="1"/>
          </p:cNvSpPr>
          <p:nvPr>
            <p:ph idx="1"/>
          </p:nvPr>
        </p:nvSpPr>
        <p:spPr>
          <a:xfrm>
            <a:off x="457200" y="1124744"/>
            <a:ext cx="8229600" cy="5001419"/>
          </a:xfrm>
        </p:spPr>
        <p:txBody>
          <a:bodyPr/>
          <a:lstStyle/>
          <a:p>
            <a:pPr marL="514350" indent="-514350">
              <a:buFont typeface="+mj-lt"/>
              <a:buAutoNum type="arabicPeriod"/>
            </a:pPr>
            <a:r>
              <a:rPr lang="en-US" dirty="0"/>
              <a:t>In the first economy half of the households have no income, and the other half share income equally.</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In the second economy there is a complete income equality, except for one wealthy household that has half the total income. </a:t>
            </a:r>
          </a:p>
        </p:txBody>
      </p:sp>
    </p:spTree>
    <p:extLst>
      <p:ext uri="{BB962C8B-B14F-4D97-AF65-F5344CB8AC3E}">
        <p14:creationId xmlns:p14="http://schemas.microsoft.com/office/powerpoint/2010/main" val="54232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2FD1-F0D5-43F8-8769-8C7AF0A39083}"/>
              </a:ext>
            </a:extLst>
          </p:cNvPr>
          <p:cNvSpPr>
            <a:spLocks noGrp="1"/>
          </p:cNvSpPr>
          <p:nvPr>
            <p:ph type="title"/>
          </p:nvPr>
        </p:nvSpPr>
        <p:spPr/>
        <p:txBody>
          <a:bodyPr/>
          <a:lstStyle/>
          <a:p>
            <a:r>
              <a:rPr lang="en-US" dirty="0"/>
              <a:t>Discuss how Gini is affected by</a:t>
            </a:r>
            <a:endParaRPr lang="cs-CZ" dirty="0"/>
          </a:p>
        </p:txBody>
      </p:sp>
      <p:sp>
        <p:nvSpPr>
          <p:cNvPr id="3" name="Content Placeholder 2">
            <a:extLst>
              <a:ext uri="{FF2B5EF4-FFF2-40B4-BE49-F238E27FC236}">
                <a16:creationId xmlns:a16="http://schemas.microsoft.com/office/drawing/2014/main" id="{D84D493E-F4DF-4AC3-86AE-46377309DA4F}"/>
              </a:ext>
            </a:extLst>
          </p:cNvPr>
          <p:cNvSpPr>
            <a:spLocks noGrp="1"/>
          </p:cNvSpPr>
          <p:nvPr>
            <p:ph idx="1"/>
          </p:nvPr>
        </p:nvSpPr>
        <p:spPr/>
        <p:txBody>
          <a:bodyPr/>
          <a:lstStyle/>
          <a:p>
            <a:pPr marL="514350" indent="-514350">
              <a:buFont typeface="+mj-lt"/>
              <a:buAutoNum type="arabicPeriod"/>
            </a:pPr>
            <a:r>
              <a:rPr lang="en-US" dirty="0"/>
              <a:t>Size of country (large vs small)</a:t>
            </a:r>
          </a:p>
          <a:p>
            <a:pPr marL="514350" indent="-514350">
              <a:buFont typeface="+mj-lt"/>
              <a:buAutoNum type="arabicPeriod"/>
            </a:pPr>
            <a:r>
              <a:rPr lang="en-US" dirty="0"/>
              <a:t>Population demography</a:t>
            </a:r>
          </a:p>
          <a:p>
            <a:pPr marL="514350" indent="-514350">
              <a:buFont typeface="+mj-lt"/>
              <a:buAutoNum type="arabicPeriod"/>
            </a:pPr>
            <a:r>
              <a:rPr lang="en-US" dirty="0"/>
              <a:t>Child benefits (fixed amount) given to every family with children</a:t>
            </a:r>
            <a:endParaRPr lang="cs-CZ" dirty="0"/>
          </a:p>
        </p:txBody>
      </p:sp>
    </p:spTree>
    <p:extLst>
      <p:ext uri="{BB962C8B-B14F-4D97-AF65-F5344CB8AC3E}">
        <p14:creationId xmlns:p14="http://schemas.microsoft.com/office/powerpoint/2010/main" val="287533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96EE-EE6A-403C-BECF-9E3D7C1668B9}"/>
              </a:ext>
            </a:extLst>
          </p:cNvPr>
          <p:cNvSpPr>
            <a:spLocks noGrp="1"/>
          </p:cNvSpPr>
          <p:nvPr>
            <p:ph type="title"/>
          </p:nvPr>
        </p:nvSpPr>
        <p:spPr/>
        <p:txBody>
          <a:bodyPr/>
          <a:lstStyle/>
          <a:p>
            <a:r>
              <a:rPr lang="en-US" b="1" dirty="0"/>
              <a:t>Limitations of the Gini index</a:t>
            </a:r>
            <a:endParaRPr lang="en-US" dirty="0"/>
          </a:p>
        </p:txBody>
      </p:sp>
      <p:sp>
        <p:nvSpPr>
          <p:cNvPr id="3" name="Content Placeholder 2">
            <a:extLst>
              <a:ext uri="{FF2B5EF4-FFF2-40B4-BE49-F238E27FC236}">
                <a16:creationId xmlns:a16="http://schemas.microsoft.com/office/drawing/2014/main" id="{FA457B68-2F8B-49B4-9F0D-3E6A095726F7}"/>
              </a:ext>
            </a:extLst>
          </p:cNvPr>
          <p:cNvSpPr>
            <a:spLocks noGrp="1"/>
          </p:cNvSpPr>
          <p:nvPr>
            <p:ph idx="1"/>
          </p:nvPr>
        </p:nvSpPr>
        <p:spPr>
          <a:xfrm>
            <a:off x="457200" y="1412776"/>
            <a:ext cx="8229600" cy="5141168"/>
          </a:xfrm>
        </p:spPr>
        <p:txBody>
          <a:bodyPr>
            <a:normAutofit fontScale="85000" lnSpcReduction="20000"/>
          </a:bodyPr>
          <a:lstStyle/>
          <a:p>
            <a:pPr marL="514350" indent="-514350">
              <a:buFont typeface="+mj-lt"/>
              <a:buAutoNum type="arabicPeriod"/>
            </a:pPr>
            <a:r>
              <a:rPr lang="en-US" dirty="0"/>
              <a:t>Income concept matters</a:t>
            </a:r>
            <a:br>
              <a:rPr lang="en-US" dirty="0"/>
            </a:br>
            <a:r>
              <a:rPr lang="en-US" dirty="0"/>
              <a:t>A Gini based on individual incomes is different to a Gini based on household incomes.</a:t>
            </a:r>
          </a:p>
          <a:p>
            <a:pPr marL="514350" indent="-514350">
              <a:buFont typeface="+mj-lt"/>
              <a:buAutoNum type="arabicPeriod"/>
            </a:pPr>
            <a:r>
              <a:rPr lang="en-US" dirty="0"/>
              <a:t>Gini depends on reliable income data</a:t>
            </a:r>
            <a:br>
              <a:rPr lang="en-US" dirty="0"/>
            </a:br>
            <a:r>
              <a:rPr lang="en-US" dirty="0"/>
              <a:t>Shadow economies and informal economic activity are not included (developing countries).</a:t>
            </a:r>
          </a:p>
          <a:p>
            <a:pPr marL="514350" indent="-514350">
              <a:buFont typeface="+mj-lt"/>
              <a:buAutoNum type="arabicPeriod"/>
            </a:pPr>
            <a:r>
              <a:rPr lang="en-US" dirty="0"/>
              <a:t>Gini is sensitive to outliers—a few very wealthy or poor individuals can change the statistic significantly, even in a large sample.</a:t>
            </a:r>
          </a:p>
          <a:p>
            <a:pPr marL="514350" indent="-514350">
              <a:buFont typeface="+mj-lt"/>
              <a:buAutoNum type="arabicPeriod"/>
            </a:pPr>
            <a:r>
              <a:rPr lang="en-US" dirty="0"/>
              <a:t>Gini index is a relative measure (absolute income does not matter)</a:t>
            </a:r>
          </a:p>
          <a:p>
            <a:pPr marL="514350" indent="-514350">
              <a:buFont typeface="+mj-lt"/>
              <a:buAutoNum type="arabicPeriod"/>
            </a:pPr>
            <a:r>
              <a:rPr lang="en-US" dirty="0"/>
              <a:t>Demographics matters (pensioners push Gini up)</a:t>
            </a:r>
          </a:p>
          <a:p>
            <a:pPr marL="514350" indent="-514350">
              <a:buFont typeface="+mj-lt"/>
              <a:buAutoNum type="arabicPeriod"/>
            </a:pPr>
            <a:r>
              <a:rPr lang="en-US" dirty="0"/>
              <a:t>Very different income distributions can result in identical Gini  (use Lorenz curve)</a:t>
            </a:r>
          </a:p>
        </p:txBody>
      </p:sp>
    </p:spTree>
    <p:extLst>
      <p:ext uri="{BB962C8B-B14F-4D97-AF65-F5344CB8AC3E}">
        <p14:creationId xmlns:p14="http://schemas.microsoft.com/office/powerpoint/2010/main" val="26846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32048" y="3786539"/>
            <a:ext cx="8244408" cy="2875603"/>
            <a:chOff x="0" y="3800653"/>
            <a:chExt cx="9144000" cy="2875603"/>
          </a:xfrm>
        </p:grpSpPr>
        <p:graphicFrame>
          <p:nvGraphicFramePr>
            <p:cNvPr id="7" name="Chart 6"/>
            <p:cNvGraphicFramePr>
              <a:graphicFrameLocks/>
            </p:cNvGraphicFramePr>
            <p:nvPr/>
          </p:nvGraphicFramePr>
          <p:xfrm>
            <a:off x="0" y="3933056"/>
            <a:ext cx="9144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23528" y="3800653"/>
              <a:ext cx="5226539" cy="400110"/>
            </a:xfrm>
            <a:prstGeom prst="rect">
              <a:avLst/>
            </a:prstGeom>
          </p:spPr>
          <p:txBody>
            <a:bodyPr wrap="square">
              <a:spAutoFit/>
            </a:bodyPr>
            <a:lstStyle/>
            <a:p>
              <a:r>
                <a:rPr lang="sk-SK" sz="2000" b="1" dirty="0"/>
                <a:t>20:20 </a:t>
              </a:r>
              <a:r>
                <a:rPr lang="en-US" sz="2000" b="1" dirty="0"/>
                <a:t>r</a:t>
              </a:r>
              <a:r>
                <a:rPr lang="sk-SK" sz="2000" b="1" dirty="0" err="1"/>
                <a:t>atio</a:t>
              </a:r>
              <a:r>
                <a:rPr lang="en-US" sz="2000" b="1" dirty="0"/>
                <a:t> (countries ordered by </a:t>
              </a:r>
              <a:r>
                <a:rPr lang="en-US" sz="2000" b="1" dirty="0" err="1"/>
                <a:t>Gini</a:t>
              </a:r>
              <a:r>
                <a:rPr lang="en-US" sz="2000" b="1" dirty="0"/>
                <a:t>)</a:t>
              </a:r>
            </a:p>
          </p:txBody>
        </p:sp>
      </p:grpSp>
      <p:sp>
        <p:nvSpPr>
          <p:cNvPr id="3" name="Content Placeholder 2">
            <a:extLst>
              <a:ext uri="{FF2B5EF4-FFF2-40B4-BE49-F238E27FC236}">
                <a16:creationId xmlns:a16="http://schemas.microsoft.com/office/drawing/2014/main" id="{957E4FF2-E7DB-4A0F-821A-5F10C0116FBC}"/>
              </a:ext>
            </a:extLst>
          </p:cNvPr>
          <p:cNvSpPr>
            <a:spLocks noGrp="1"/>
          </p:cNvSpPr>
          <p:nvPr>
            <p:ph idx="1"/>
          </p:nvPr>
        </p:nvSpPr>
        <p:spPr>
          <a:xfrm>
            <a:off x="457200" y="620689"/>
            <a:ext cx="8219256" cy="2880320"/>
          </a:xfrm>
        </p:spPr>
        <p:txBody>
          <a:bodyPr/>
          <a:lstStyle/>
          <a:p>
            <a:r>
              <a:rPr lang="en-US" dirty="0"/>
              <a:t>The 20:20 or 20/20 ratio compares how much richer is the top 20% of a population to the bottom 20% of the given population. </a:t>
            </a:r>
            <a:r>
              <a:rPr lang="cs-CZ" dirty="0"/>
              <a:t>In </a:t>
            </a:r>
            <a:r>
              <a:rPr lang="cs-CZ" dirty="0" err="1"/>
              <a:t>Czechia</a:t>
            </a:r>
            <a:r>
              <a:rPr lang="cs-CZ" dirty="0"/>
              <a:t> </a:t>
            </a:r>
            <a:r>
              <a:rPr lang="en-US" dirty="0"/>
              <a:t>the richest 20% only earn 4 times the poorest 20%</a:t>
            </a:r>
            <a:r>
              <a:rPr lang="cs-CZ" dirty="0"/>
              <a:t>.</a:t>
            </a:r>
            <a:endParaRPr lang="en-US" dirty="0"/>
          </a:p>
        </p:txBody>
      </p:sp>
    </p:spTree>
    <p:extLst>
      <p:ext uri="{BB962C8B-B14F-4D97-AF65-F5344CB8AC3E}">
        <p14:creationId xmlns:p14="http://schemas.microsoft.com/office/powerpoint/2010/main" val="194701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828675" y="333375"/>
            <a:ext cx="7704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600" b="1" dirty="0">
                <a:solidFill>
                  <a:srgbClr val="0070C0"/>
                </a:solidFill>
              </a:rPr>
              <a:t>How much richer are the richest 20% than the poorest 20%?</a:t>
            </a:r>
          </a:p>
        </p:txBody>
      </p:sp>
      <p:grpSp>
        <p:nvGrpSpPr>
          <p:cNvPr id="16387" name="Group 4"/>
          <p:cNvGrpSpPr>
            <a:grpSpLocks/>
          </p:cNvGrpSpPr>
          <p:nvPr/>
        </p:nvGrpSpPr>
        <p:grpSpPr bwMode="auto">
          <a:xfrm>
            <a:off x="6659563" y="6515100"/>
            <a:ext cx="2484437" cy="342900"/>
            <a:chOff x="4195" y="4104"/>
            <a:chExt cx="1565" cy="216"/>
          </a:xfrm>
        </p:grpSpPr>
        <p:pic>
          <p:nvPicPr>
            <p:cNvPr id="1639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7" y="4104"/>
              <a:ext cx="493"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6"/>
            <p:cNvSpPr txBox="1">
              <a:spLocks noChangeArrowheads="1"/>
            </p:cNvSpPr>
            <p:nvPr/>
          </p:nvSpPr>
          <p:spPr bwMode="auto">
            <a:xfrm>
              <a:off x="4195" y="4166"/>
              <a:ext cx="1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b="1">
                  <a:solidFill>
                    <a:srgbClr val="009900"/>
                  </a:solidFill>
                </a:rPr>
                <a:t>www.equalitytrust.org.uk</a:t>
              </a:r>
            </a:p>
          </p:txBody>
        </p:sp>
      </p:grpSp>
      <p:sp>
        <p:nvSpPr>
          <p:cNvPr id="16388" name="Text Box 7"/>
          <p:cNvSpPr txBox="1">
            <a:spLocks noChangeArrowheads="1"/>
          </p:cNvSpPr>
          <p:nvPr/>
        </p:nvSpPr>
        <p:spPr bwMode="auto">
          <a:xfrm>
            <a:off x="15875" y="6546850"/>
            <a:ext cx="3913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i="1">
                <a:solidFill>
                  <a:schemeClr val="accent2"/>
                </a:solidFill>
              </a:rPr>
              <a:t>Source: Wilkinson &amp; Pickett, The Spirit Level (2009)</a:t>
            </a:r>
          </a:p>
        </p:txBody>
      </p:sp>
      <p:pic>
        <p:nvPicPr>
          <p:cNvPr id="16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928813"/>
            <a:ext cx="896461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665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2111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104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4624"/>
            <a:ext cx="457466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60032" y="5949280"/>
            <a:ext cx="4032448" cy="738664"/>
          </a:xfrm>
          <a:prstGeom prst="rect">
            <a:avLst/>
          </a:prstGeom>
        </p:spPr>
        <p:txBody>
          <a:bodyPr wrap="square">
            <a:spAutoFit/>
          </a:bodyPr>
          <a:lstStyle/>
          <a:p>
            <a:r>
              <a:rPr lang="en-US" sz="1400" dirty="0"/>
              <a:t>Inequality in selected countries, 2010</a:t>
            </a:r>
          </a:p>
          <a:p>
            <a:r>
              <a:rPr lang="en-US" sz="1400" b="1" dirty="0"/>
              <a:t>Based on equalized household disposable income </a:t>
            </a:r>
            <a:r>
              <a:rPr lang="en-US" sz="1400" dirty="0"/>
              <a:t>(after taxes and transfers). </a:t>
            </a:r>
            <a:endParaRPr lang="sk-SK" sz="1400" dirty="0"/>
          </a:p>
        </p:txBody>
      </p:sp>
    </p:spTree>
    <p:extLst>
      <p:ext uri="{BB962C8B-B14F-4D97-AF65-F5344CB8AC3E}">
        <p14:creationId xmlns:p14="http://schemas.microsoft.com/office/powerpoint/2010/main" val="280077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Income Inequality gets media attention</a:t>
            </a:r>
            <a:endParaRPr lang="cs-CZ" sz="3600" dirty="0"/>
          </a:p>
        </p:txBody>
      </p:sp>
      <p:sp>
        <p:nvSpPr>
          <p:cNvPr id="3" name="Content Placeholder 2"/>
          <p:cNvSpPr>
            <a:spLocks noGrp="1"/>
          </p:cNvSpPr>
          <p:nvPr>
            <p:ph idx="1"/>
          </p:nvPr>
        </p:nvSpPr>
        <p:spPr/>
        <p:txBody>
          <a:bodyPr>
            <a:normAutofit/>
          </a:bodyPr>
          <a:lstStyle/>
          <a:p>
            <a:pPr marL="0" indent="0" fontAlgn="base">
              <a:buNone/>
            </a:pPr>
            <a:r>
              <a:rPr lang="en-US" sz="2800" b="1" dirty="0"/>
              <a:t>Inequality: </a:t>
            </a:r>
            <a:r>
              <a:rPr lang="en-US" sz="2800" dirty="0"/>
              <a:t>The rich and the rest</a:t>
            </a:r>
          </a:p>
          <a:p>
            <a:pPr marL="0" indent="0" fontAlgn="base">
              <a:buNone/>
            </a:pPr>
            <a:r>
              <a:rPr lang="en-US" sz="2800" b="1" dirty="0"/>
              <a:t>Income inequality: </a:t>
            </a:r>
            <a:r>
              <a:rPr lang="en-US" sz="2800" dirty="0"/>
              <a:t>Rich and poor, growing apart</a:t>
            </a:r>
          </a:p>
          <a:p>
            <a:pPr marL="0" indent="0" fontAlgn="base">
              <a:buNone/>
            </a:pPr>
            <a:r>
              <a:rPr lang="en-US" sz="2800" b="1" dirty="0"/>
              <a:t>Financial inequality: </a:t>
            </a:r>
            <a:r>
              <a:rPr lang="en-US" sz="2800" dirty="0"/>
              <a:t>Are the rich making you poor?</a:t>
            </a:r>
          </a:p>
          <a:p>
            <a:pPr marL="0" indent="0" fontAlgn="base">
              <a:buNone/>
            </a:pPr>
            <a:r>
              <a:rPr lang="en-US" sz="2800" b="1" dirty="0" err="1"/>
              <a:t>Globalisation</a:t>
            </a:r>
            <a:r>
              <a:rPr lang="en-US" sz="2800" b="1" dirty="0"/>
              <a:t> and the rise of inequality</a:t>
            </a:r>
            <a:r>
              <a:rPr lang="en-US" sz="2800" dirty="0"/>
              <a:t>	</a:t>
            </a:r>
            <a:endParaRPr lang="en-US" sz="2800" b="1" dirty="0"/>
          </a:p>
          <a:p>
            <a:pPr marL="0" indent="0" fontAlgn="base">
              <a:buNone/>
            </a:pPr>
            <a:r>
              <a:rPr lang="en-US" sz="2800" b="1" dirty="0"/>
              <a:t>Poverty wages in the land of plenty</a:t>
            </a:r>
            <a:endParaRPr lang="en-US" sz="2800" dirty="0"/>
          </a:p>
          <a:p>
            <a:pPr marL="0" indent="0">
              <a:buNone/>
            </a:pPr>
            <a:r>
              <a:rPr lang="en-US" sz="2800" b="1" dirty="0"/>
              <a:t>Income Gap Grows Wider (and Faster)</a:t>
            </a:r>
            <a:endParaRPr lang="en-US" sz="2800" dirty="0"/>
          </a:p>
          <a:p>
            <a:pPr marL="0" indent="0" fontAlgn="base">
              <a:buNone/>
            </a:pPr>
            <a:r>
              <a:rPr lang="en-US" sz="2800" b="1" dirty="0"/>
              <a:t>Richest 8 boast same wealth as half the world (2017)</a:t>
            </a:r>
          </a:p>
          <a:p>
            <a:pPr marL="0" indent="0" fontAlgn="base">
              <a:buNone/>
            </a:pPr>
            <a:endParaRPr lang="en-US" sz="2800" b="1" dirty="0"/>
          </a:p>
          <a:p>
            <a:pPr marL="0" indent="0" fontAlgn="base">
              <a:buNone/>
            </a:pPr>
            <a:endParaRPr lang="en-US" sz="2800" dirty="0"/>
          </a:p>
          <a:p>
            <a:pPr marL="0" indent="0" fontAlgn="base">
              <a:buNone/>
            </a:pPr>
            <a:endParaRPr lang="en-US" sz="2800" dirty="0"/>
          </a:p>
          <a:p>
            <a:pPr marL="0" indent="0">
              <a:buNone/>
            </a:pPr>
            <a:endParaRPr lang="cs-CZ" sz="2800" dirty="0"/>
          </a:p>
        </p:txBody>
      </p:sp>
      <p:sp>
        <p:nvSpPr>
          <p:cNvPr id="4" name="Rectangle 3">
            <a:extLst>
              <a:ext uri="{FF2B5EF4-FFF2-40B4-BE49-F238E27FC236}">
                <a16:creationId xmlns:a16="http://schemas.microsoft.com/office/drawing/2014/main" id="{B8F7D2BA-2FEB-44CB-B86C-8D3E3EDB6881}"/>
              </a:ext>
            </a:extLst>
          </p:cNvPr>
          <p:cNvSpPr/>
          <p:nvPr/>
        </p:nvSpPr>
        <p:spPr>
          <a:xfrm>
            <a:off x="1979712" y="5752365"/>
            <a:ext cx="6984776" cy="830997"/>
          </a:xfrm>
          <a:prstGeom prst="rect">
            <a:avLst/>
          </a:prstGeom>
        </p:spPr>
        <p:txBody>
          <a:bodyPr wrap="square">
            <a:spAutoFit/>
          </a:bodyPr>
          <a:lstStyle/>
          <a:p>
            <a:pPr>
              <a:lnSpc>
                <a:spcPct val="100000"/>
              </a:lnSpc>
            </a:pPr>
            <a:r>
              <a:rPr lang="en-US" sz="2400" dirty="0"/>
              <a:t>In April 2014 Pope Francis tweeted: </a:t>
            </a:r>
            <a:br>
              <a:rPr lang="en-US" sz="2400" dirty="0"/>
            </a:br>
            <a:r>
              <a:rPr lang="en-US" sz="2400" dirty="0"/>
              <a:t>	“</a:t>
            </a:r>
            <a:r>
              <a:rPr lang="en-US" sz="2400" b="1" dirty="0">
                <a:solidFill>
                  <a:schemeClr val="accent5"/>
                </a:solidFill>
              </a:rPr>
              <a:t>Inequality is the root of social evil</a:t>
            </a:r>
            <a:r>
              <a:rPr lang="en-US" sz="2400" dirty="0"/>
              <a:t>".</a:t>
            </a:r>
            <a:endParaRPr lang="cs-CZ" sz="2400" dirty="0"/>
          </a:p>
        </p:txBody>
      </p:sp>
    </p:spTree>
    <p:extLst>
      <p:ext uri="{BB962C8B-B14F-4D97-AF65-F5344CB8AC3E}">
        <p14:creationId xmlns:p14="http://schemas.microsoft.com/office/powerpoint/2010/main" val="76891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964488" cy="5688632"/>
          </a:xfrm>
        </p:spPr>
        <p:txBody>
          <a:bodyPr>
            <a:normAutofit fontScale="92500" lnSpcReduction="10000"/>
          </a:bodyPr>
          <a:lstStyle/>
          <a:p>
            <a:pPr marL="0" indent="0">
              <a:buNone/>
            </a:pPr>
            <a:r>
              <a:rPr lang="en-US" dirty="0"/>
              <a:t>Three key measures of economic inequality: </a:t>
            </a:r>
          </a:p>
          <a:p>
            <a:pPr marL="400050" lvl="1" indent="0">
              <a:buNone/>
            </a:pPr>
            <a:r>
              <a:rPr lang="en-US" sz="3200" dirty="0"/>
              <a:t>1. Inequality of income</a:t>
            </a:r>
            <a:br>
              <a:rPr lang="en-US" sz="3200" dirty="0"/>
            </a:br>
            <a:r>
              <a:rPr lang="en-US" sz="3200" dirty="0"/>
              <a:t>(based on individual earnings data)</a:t>
            </a:r>
          </a:p>
          <a:p>
            <a:pPr marL="400050" lvl="1" indent="0">
              <a:buNone/>
            </a:pPr>
            <a:r>
              <a:rPr lang="en-US" sz="3200" dirty="0"/>
              <a:t>2. Inequality of consumption</a:t>
            </a:r>
          </a:p>
          <a:p>
            <a:pPr marL="400050" lvl="1" indent="0">
              <a:buNone/>
            </a:pPr>
            <a:r>
              <a:rPr lang="en-US" sz="3200" dirty="0"/>
              <a:t>(based on individual expenses data)</a:t>
            </a:r>
          </a:p>
          <a:p>
            <a:pPr marL="400050" lvl="1" indent="0">
              <a:buNone/>
            </a:pPr>
            <a:r>
              <a:rPr lang="en-US" sz="3200" dirty="0"/>
              <a:t>3. Inequality of wealth</a:t>
            </a:r>
          </a:p>
          <a:p>
            <a:pPr marL="400050" lvl="1" indent="0">
              <a:buNone/>
            </a:pPr>
            <a:endParaRPr lang="en-US" sz="3200" dirty="0"/>
          </a:p>
          <a:p>
            <a:pPr marL="400050" lvl="1" indent="0">
              <a:buNone/>
            </a:pPr>
            <a:r>
              <a:rPr lang="en-US" sz="3200" dirty="0"/>
              <a:t>Q1: Which inequality is the most difficult to calculate because of data availability?</a:t>
            </a:r>
          </a:p>
          <a:p>
            <a:pPr marL="400050" lvl="1" indent="0">
              <a:buNone/>
            </a:pPr>
            <a:r>
              <a:rPr lang="en-US" sz="3200" dirty="0"/>
              <a:t>Q2: Which inequality is likely to be the  highest/lowest (when calculated with data covering the same population)? </a:t>
            </a:r>
          </a:p>
        </p:txBody>
      </p:sp>
    </p:spTree>
    <p:extLst>
      <p:ext uri="{BB962C8B-B14F-4D97-AF65-F5344CB8AC3E}">
        <p14:creationId xmlns:p14="http://schemas.microsoft.com/office/powerpoint/2010/main" val="49194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income inequality differ from consumption inequality?</a:t>
            </a:r>
            <a:endParaRPr lang="sk-SK" dirty="0"/>
          </a:p>
        </p:txBody>
      </p:sp>
      <p:pic>
        <p:nvPicPr>
          <p:cNvPr id="13314" name="Picture 2" descr="consumption-vs-income-inequality-w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28800"/>
            <a:ext cx="6480720" cy="495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25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628800"/>
            <a:ext cx="7416824" cy="4024439"/>
          </a:xfrm>
        </p:spPr>
        <p:txBody>
          <a:bodyPr>
            <a:noAutofit/>
          </a:bodyPr>
          <a:lstStyle/>
          <a:p>
            <a:pPr marL="0" indent="0">
              <a:buNone/>
            </a:pPr>
            <a:r>
              <a:rPr lang="en-US" sz="2800" dirty="0"/>
              <a:t>Income inequality isn’t going to go away, and </a:t>
            </a:r>
            <a:br>
              <a:rPr lang="en-US" sz="2800" dirty="0"/>
            </a:br>
            <a:r>
              <a:rPr lang="en-US" sz="2800" dirty="0"/>
              <a:t>it probably will get worse. Only policies that directly address the problem — in particular, progressive taxation — can help us change course. </a:t>
            </a:r>
          </a:p>
          <a:p>
            <a:pPr marL="0" indent="0">
              <a:buNone/>
            </a:pPr>
            <a:r>
              <a:rPr lang="en-US" sz="2800" dirty="0"/>
              <a:t>				    Thomas </a:t>
            </a:r>
            <a:r>
              <a:rPr lang="cs-CZ" sz="2800" dirty="0" err="1"/>
              <a:t>Piketty</a:t>
            </a:r>
            <a:endParaRPr lang="cs-CZ" sz="2800" dirty="0"/>
          </a:p>
          <a:p>
            <a:pPr marL="0" indent="0">
              <a:buNone/>
            </a:pPr>
            <a:endParaRPr lang="sk-SK" sz="2800" dirty="0"/>
          </a:p>
        </p:txBody>
      </p:sp>
    </p:spTree>
    <p:extLst>
      <p:ext uri="{BB962C8B-B14F-4D97-AF65-F5344CB8AC3E}">
        <p14:creationId xmlns:p14="http://schemas.microsoft.com/office/powerpoint/2010/main" val="48446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F49C-4A49-4637-8BEE-C2F2FCF58D49}"/>
              </a:ext>
            </a:extLst>
          </p:cNvPr>
          <p:cNvSpPr>
            <a:spLocks noGrp="1"/>
          </p:cNvSpPr>
          <p:nvPr>
            <p:ph type="title"/>
          </p:nvPr>
        </p:nvSpPr>
        <p:spPr/>
        <p:txBody>
          <a:bodyPr>
            <a:normAutofit fontScale="90000"/>
          </a:bodyPr>
          <a:lstStyle/>
          <a:p>
            <a:r>
              <a:rPr lang="en-US" dirty="0"/>
              <a:t>Progressive vs Regressive Tax System</a:t>
            </a:r>
          </a:p>
        </p:txBody>
      </p:sp>
      <p:grpSp>
        <p:nvGrpSpPr>
          <p:cNvPr id="7" name="Group 6">
            <a:extLst>
              <a:ext uri="{FF2B5EF4-FFF2-40B4-BE49-F238E27FC236}">
                <a16:creationId xmlns:a16="http://schemas.microsoft.com/office/drawing/2014/main" id="{64280E26-0B5F-4A84-8B19-0B9969F00CCF}"/>
              </a:ext>
            </a:extLst>
          </p:cNvPr>
          <p:cNvGrpSpPr/>
          <p:nvPr/>
        </p:nvGrpSpPr>
        <p:grpSpPr>
          <a:xfrm>
            <a:off x="0" y="1196752"/>
            <a:ext cx="9144000" cy="3440000"/>
            <a:chOff x="35496" y="1484784"/>
            <a:chExt cx="9144000" cy="3440000"/>
          </a:xfrm>
        </p:grpSpPr>
        <p:pic>
          <p:nvPicPr>
            <p:cNvPr id="5" name="Picture 4">
              <a:extLst>
                <a:ext uri="{FF2B5EF4-FFF2-40B4-BE49-F238E27FC236}">
                  <a16:creationId xmlns:a16="http://schemas.microsoft.com/office/drawing/2014/main" id="{AE183244-4DAF-4644-8CF0-ABBDA61A8F48}"/>
                </a:ext>
              </a:extLst>
            </p:cNvPr>
            <p:cNvPicPr>
              <a:picLocks noChangeAspect="1"/>
            </p:cNvPicPr>
            <p:nvPr/>
          </p:nvPicPr>
          <p:blipFill>
            <a:blip r:embed="rId2"/>
            <a:stretch>
              <a:fillRect/>
            </a:stretch>
          </p:blipFill>
          <p:spPr>
            <a:xfrm>
              <a:off x="35496" y="1484784"/>
              <a:ext cx="9144000" cy="3440000"/>
            </a:xfrm>
            <a:prstGeom prst="rect">
              <a:avLst/>
            </a:prstGeom>
          </p:spPr>
        </p:pic>
        <p:sp>
          <p:nvSpPr>
            <p:cNvPr id="6" name="Rectangle 5">
              <a:extLst>
                <a:ext uri="{FF2B5EF4-FFF2-40B4-BE49-F238E27FC236}">
                  <a16:creationId xmlns:a16="http://schemas.microsoft.com/office/drawing/2014/main" id="{1359EA88-4912-40A7-83F1-D78B3C026985}"/>
                </a:ext>
              </a:extLst>
            </p:cNvPr>
            <p:cNvSpPr/>
            <p:nvPr/>
          </p:nvSpPr>
          <p:spPr>
            <a:xfrm>
              <a:off x="1907704" y="1600200"/>
              <a:ext cx="6912768" cy="23976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0377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F49C-4A49-4637-8BEE-C2F2FCF58D49}"/>
              </a:ext>
            </a:extLst>
          </p:cNvPr>
          <p:cNvSpPr>
            <a:spLocks noGrp="1"/>
          </p:cNvSpPr>
          <p:nvPr>
            <p:ph type="title"/>
          </p:nvPr>
        </p:nvSpPr>
        <p:spPr/>
        <p:txBody>
          <a:bodyPr>
            <a:normAutofit fontScale="90000"/>
          </a:bodyPr>
          <a:lstStyle/>
          <a:p>
            <a:r>
              <a:rPr lang="en-US" dirty="0"/>
              <a:t>Progressive vs Regressive Tax System</a:t>
            </a:r>
          </a:p>
        </p:txBody>
      </p:sp>
      <p:sp>
        <p:nvSpPr>
          <p:cNvPr id="3" name="Content Placeholder 2">
            <a:extLst>
              <a:ext uri="{FF2B5EF4-FFF2-40B4-BE49-F238E27FC236}">
                <a16:creationId xmlns:a16="http://schemas.microsoft.com/office/drawing/2014/main" id="{15A2E78E-4850-41A6-981D-D4FBFB48CA8C}"/>
              </a:ext>
            </a:extLst>
          </p:cNvPr>
          <p:cNvSpPr>
            <a:spLocks noGrp="1"/>
          </p:cNvSpPr>
          <p:nvPr>
            <p:ph idx="1"/>
          </p:nvPr>
        </p:nvSpPr>
        <p:spPr>
          <a:xfrm>
            <a:off x="107504" y="4752168"/>
            <a:ext cx="8579296" cy="2105832"/>
          </a:xfrm>
        </p:spPr>
        <p:txBody>
          <a:bodyPr>
            <a:normAutofit/>
          </a:bodyPr>
          <a:lstStyle/>
          <a:p>
            <a:pPr marL="0" indent="0" algn="l">
              <a:buNone/>
            </a:pPr>
            <a:r>
              <a:rPr lang="en-US" sz="1050" b="0" i="0" dirty="0">
                <a:solidFill>
                  <a:srgbClr val="57595D"/>
                </a:solidFill>
                <a:effectLst/>
                <a:latin typeface="Open Sans" panose="020B0606030504020204" pitchFamily="34" charset="0"/>
              </a:rPr>
              <a:t>Take an example of a person earning $70,000 per annum, then his/her tax liability under the progressive tax system is as follows:</a:t>
            </a:r>
          </a:p>
          <a:p>
            <a:pPr marL="0" indent="0" algn="l">
              <a:buNone/>
            </a:pPr>
            <a:r>
              <a:rPr lang="en-US" sz="1050" b="0" i="0" dirty="0">
                <a:solidFill>
                  <a:srgbClr val="57595D"/>
                </a:solidFill>
                <a:effectLst/>
                <a:latin typeface="Open Sans" panose="020B0606030504020204" pitchFamily="34" charset="0"/>
              </a:rPr>
              <a:t>The first $10,000 at 10% = $1,000</a:t>
            </a:r>
          </a:p>
          <a:p>
            <a:pPr marL="0" indent="0" algn="l">
              <a:buNone/>
            </a:pPr>
            <a:r>
              <a:rPr lang="en-US" sz="1050" b="0" i="0" dirty="0">
                <a:solidFill>
                  <a:srgbClr val="57595D"/>
                </a:solidFill>
                <a:effectLst/>
                <a:latin typeface="Open Sans" panose="020B0606030504020204" pitchFamily="34" charset="0"/>
              </a:rPr>
              <a:t>The second $10,000 at 15% = $1,500</a:t>
            </a:r>
          </a:p>
          <a:p>
            <a:pPr marL="0" indent="0" algn="l">
              <a:buNone/>
            </a:pPr>
            <a:r>
              <a:rPr lang="en-US" sz="1050" b="0" i="0" dirty="0">
                <a:solidFill>
                  <a:srgbClr val="57595D"/>
                </a:solidFill>
                <a:effectLst/>
                <a:latin typeface="Open Sans" panose="020B0606030504020204" pitchFamily="34" charset="0"/>
              </a:rPr>
              <a:t>The third $10,000 at 20% = $2,000</a:t>
            </a:r>
          </a:p>
          <a:p>
            <a:pPr marL="0" indent="0" algn="l">
              <a:buNone/>
            </a:pPr>
            <a:r>
              <a:rPr lang="en-US" sz="1050" b="0" i="0" dirty="0">
                <a:solidFill>
                  <a:srgbClr val="57595D"/>
                </a:solidFill>
                <a:effectLst/>
                <a:latin typeface="Open Sans" panose="020B0606030504020204" pitchFamily="34" charset="0"/>
              </a:rPr>
              <a:t>The forth $10,000 at 25% = $2,500</a:t>
            </a:r>
          </a:p>
          <a:p>
            <a:pPr marL="0" indent="0" algn="l">
              <a:buNone/>
            </a:pPr>
            <a:r>
              <a:rPr lang="en-US" sz="1050" b="0" i="0" dirty="0">
                <a:solidFill>
                  <a:srgbClr val="57595D"/>
                </a:solidFill>
                <a:effectLst/>
                <a:latin typeface="Open Sans" panose="020B0606030504020204" pitchFamily="34" charset="0"/>
              </a:rPr>
              <a:t>The fifth $10,000 at 30% = $3,000</a:t>
            </a:r>
          </a:p>
          <a:p>
            <a:pPr marL="0" indent="0" algn="l">
              <a:buNone/>
            </a:pPr>
            <a:r>
              <a:rPr lang="en-US" sz="1050" b="0" i="0" dirty="0">
                <a:solidFill>
                  <a:srgbClr val="57595D"/>
                </a:solidFill>
                <a:effectLst/>
                <a:latin typeface="Open Sans" panose="020B0606030504020204" pitchFamily="34" charset="0"/>
              </a:rPr>
              <a:t>The excess of $20,000 at 35% = $7,000</a:t>
            </a:r>
          </a:p>
          <a:p>
            <a:pPr marL="0" indent="0" algn="l">
              <a:buNone/>
            </a:pPr>
            <a:r>
              <a:rPr lang="en-US" sz="1050" b="0" i="0" dirty="0">
                <a:solidFill>
                  <a:srgbClr val="57595D"/>
                </a:solidFill>
                <a:effectLst/>
                <a:latin typeface="Open Sans" panose="020B0606030504020204" pitchFamily="34" charset="0"/>
              </a:rPr>
              <a:t>The total tax liability will be $(1,000+1,500+2,000+2,500+3,000+7,000) = $17,000</a:t>
            </a:r>
          </a:p>
          <a:p>
            <a:pPr marL="0" indent="0" algn="l">
              <a:buNone/>
            </a:pPr>
            <a:r>
              <a:rPr lang="en-US" sz="1050" b="0" i="0" dirty="0">
                <a:solidFill>
                  <a:srgbClr val="57595D"/>
                </a:solidFill>
                <a:effectLst/>
                <a:latin typeface="Open Sans" panose="020B0606030504020204" pitchFamily="34" charset="0"/>
              </a:rPr>
              <a:t>The total tax liability is $17,000 on a taxable income of $70,000. This implies that the average tax rate will be $(17,000/70,000) = 24.3%. From the calculations, it is evident that the average tax rate of 24.3% is less than the marginal rate of 35%.</a:t>
            </a:r>
          </a:p>
        </p:txBody>
      </p:sp>
      <p:pic>
        <p:nvPicPr>
          <p:cNvPr id="5" name="Picture 4">
            <a:extLst>
              <a:ext uri="{FF2B5EF4-FFF2-40B4-BE49-F238E27FC236}">
                <a16:creationId xmlns:a16="http://schemas.microsoft.com/office/drawing/2014/main" id="{AE183244-4DAF-4644-8CF0-ABBDA61A8F48}"/>
              </a:ext>
            </a:extLst>
          </p:cNvPr>
          <p:cNvPicPr>
            <a:picLocks noChangeAspect="1"/>
          </p:cNvPicPr>
          <p:nvPr/>
        </p:nvPicPr>
        <p:blipFill>
          <a:blip r:embed="rId2"/>
          <a:stretch>
            <a:fillRect/>
          </a:stretch>
        </p:blipFill>
        <p:spPr>
          <a:xfrm>
            <a:off x="0" y="1196752"/>
            <a:ext cx="9144000" cy="3440000"/>
          </a:xfrm>
          <a:prstGeom prst="rect">
            <a:avLst/>
          </a:prstGeom>
        </p:spPr>
      </p:pic>
    </p:spTree>
    <p:extLst>
      <p:ext uri="{BB962C8B-B14F-4D97-AF65-F5344CB8AC3E}">
        <p14:creationId xmlns:p14="http://schemas.microsoft.com/office/powerpoint/2010/main" val="419043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Progressive taxation</a:t>
            </a:r>
            <a:endParaRPr lang="sk-SK" dirty="0"/>
          </a:p>
        </p:txBody>
      </p:sp>
      <p:sp>
        <p:nvSpPr>
          <p:cNvPr id="3" name="Content Placeholder 2"/>
          <p:cNvSpPr>
            <a:spLocks noGrp="1"/>
          </p:cNvSpPr>
          <p:nvPr>
            <p:ph idx="1"/>
          </p:nvPr>
        </p:nvSpPr>
        <p:spPr/>
        <p:txBody>
          <a:bodyPr/>
          <a:lstStyle/>
          <a:p>
            <a:r>
              <a:rPr lang="en-US" dirty="0"/>
              <a:t>Additional tax revenue helps government to finance redistribution</a:t>
            </a:r>
          </a:p>
          <a:p>
            <a:r>
              <a:rPr lang="en-US" dirty="0"/>
              <a:t>Top marginal rate of taxation, corresponds to the tax rate that applies to the </a:t>
            </a:r>
            <a:r>
              <a:rPr lang="en-US" i="1" dirty="0"/>
              <a:t>last dollar</a:t>
            </a:r>
            <a:r>
              <a:rPr lang="en-US" dirty="0"/>
              <a:t> of income earned by the rich.</a:t>
            </a:r>
          </a:p>
          <a:p>
            <a:r>
              <a:rPr lang="en-US" dirty="0"/>
              <a:t>Personal income taxes should be made more progressive, with a maximum rate of 65 percent (suggested by Sir Tony Atkinson).</a:t>
            </a:r>
          </a:p>
          <a:p>
            <a:endParaRPr lang="sk-SK" dirty="0"/>
          </a:p>
        </p:txBody>
      </p:sp>
    </p:spTree>
    <p:extLst>
      <p:ext uri="{BB962C8B-B14F-4D97-AF65-F5344CB8AC3E}">
        <p14:creationId xmlns:p14="http://schemas.microsoft.com/office/powerpoint/2010/main" val="71651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126BF-93BA-47A5-8D38-926F792D4BA4}"/>
              </a:ext>
            </a:extLst>
          </p:cNvPr>
          <p:cNvSpPr>
            <a:spLocks noGrp="1"/>
          </p:cNvSpPr>
          <p:nvPr>
            <p:ph idx="1"/>
          </p:nvPr>
        </p:nvSpPr>
        <p:spPr>
          <a:xfrm>
            <a:off x="1158766" y="1124744"/>
            <a:ext cx="6826468" cy="5733256"/>
          </a:xfrm>
        </p:spPr>
        <p:txBody>
          <a:bodyPr>
            <a:normAutofit/>
          </a:bodyPr>
          <a:lstStyle/>
          <a:p>
            <a:pPr marL="0" indent="0">
              <a:buNone/>
            </a:pPr>
            <a:r>
              <a:rPr lang="en-US" sz="2800" dirty="0"/>
              <a:t>Last year my federal tax bill — the income tax I paid, as well as payroll taxes paid by me and on my behalf — was $6,938,744. That sounds like a lot of money. But what I paid was only 17.4 percent of my taxable income — and that’s actually a lower percentage than was paid by any of the other 20 people in our office. Their tax burdens ranged from 33 percent to 41 percent and averaged 36 percent.</a:t>
            </a:r>
          </a:p>
          <a:p>
            <a:pPr marL="0" indent="0">
              <a:buNone/>
            </a:pPr>
            <a:r>
              <a:rPr lang="en-US" sz="2800" dirty="0"/>
              <a:t>			      Warren E. Buffett, 2011</a:t>
            </a:r>
          </a:p>
        </p:txBody>
      </p:sp>
      <p:sp>
        <p:nvSpPr>
          <p:cNvPr id="4" name="Rectangle 3">
            <a:extLst>
              <a:ext uri="{FF2B5EF4-FFF2-40B4-BE49-F238E27FC236}">
                <a16:creationId xmlns:a16="http://schemas.microsoft.com/office/drawing/2014/main" id="{18ACF7DD-7156-4F9D-8D64-3FBEA7B9B72B}"/>
              </a:ext>
            </a:extLst>
          </p:cNvPr>
          <p:cNvSpPr/>
          <p:nvPr/>
        </p:nvSpPr>
        <p:spPr>
          <a:xfrm>
            <a:off x="107504" y="6581001"/>
            <a:ext cx="8280920" cy="276999"/>
          </a:xfrm>
          <a:prstGeom prst="rect">
            <a:avLst/>
          </a:prstGeom>
        </p:spPr>
        <p:txBody>
          <a:bodyPr wrap="square">
            <a:spAutoFit/>
          </a:bodyPr>
          <a:lstStyle/>
          <a:p>
            <a:r>
              <a:rPr lang="en-US" sz="1200" dirty="0">
                <a:hlinkClick r:id="rId2"/>
              </a:rPr>
              <a:t>https://www.nytimes.com/2011/08/15/opinion/stop-coddling-the-super-rich.html</a:t>
            </a:r>
            <a:endParaRPr lang="en-US" sz="1200" dirty="0"/>
          </a:p>
        </p:txBody>
      </p:sp>
    </p:spTree>
    <p:extLst>
      <p:ext uri="{BB962C8B-B14F-4D97-AF65-F5344CB8AC3E}">
        <p14:creationId xmlns:p14="http://schemas.microsoft.com/office/powerpoint/2010/main" val="55021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5CEA1-8344-4757-814B-2D7E6A58FA7A}"/>
              </a:ext>
            </a:extLst>
          </p:cNvPr>
          <p:cNvPicPr>
            <a:picLocks noChangeAspect="1"/>
          </p:cNvPicPr>
          <p:nvPr/>
        </p:nvPicPr>
        <p:blipFill>
          <a:blip r:embed="rId2"/>
          <a:stretch>
            <a:fillRect/>
          </a:stretch>
        </p:blipFill>
        <p:spPr>
          <a:xfrm>
            <a:off x="5580112" y="3261113"/>
            <a:ext cx="3466257" cy="3499781"/>
          </a:xfrm>
          <a:prstGeom prst="rect">
            <a:avLst/>
          </a:prstGeom>
        </p:spPr>
      </p:pic>
      <p:sp>
        <p:nvSpPr>
          <p:cNvPr id="3" name="Content Placeholder 2">
            <a:extLst>
              <a:ext uri="{FF2B5EF4-FFF2-40B4-BE49-F238E27FC236}">
                <a16:creationId xmlns:a16="http://schemas.microsoft.com/office/drawing/2014/main" id="{745B1497-E6B6-4A86-9F1C-56074A2DA8A4}"/>
              </a:ext>
            </a:extLst>
          </p:cNvPr>
          <p:cNvSpPr>
            <a:spLocks noGrp="1"/>
          </p:cNvSpPr>
          <p:nvPr>
            <p:ph idx="1"/>
          </p:nvPr>
        </p:nvSpPr>
        <p:spPr>
          <a:xfrm>
            <a:off x="334068" y="332656"/>
            <a:ext cx="6758212" cy="6336704"/>
          </a:xfrm>
        </p:spPr>
        <p:txBody>
          <a:bodyPr>
            <a:normAutofit lnSpcReduction="10000"/>
          </a:bodyPr>
          <a:lstStyle/>
          <a:p>
            <a:pPr marL="0" indent="0">
              <a:buNone/>
            </a:pPr>
            <a:r>
              <a:rPr lang="en-US" sz="2400" dirty="0"/>
              <a:t>New Book by </a:t>
            </a:r>
            <a:r>
              <a:rPr lang="en-US" sz="2400" dirty="0" err="1"/>
              <a:t>Saez</a:t>
            </a:r>
            <a:r>
              <a:rPr lang="en-US" sz="2400" dirty="0"/>
              <a:t> and Zucman provides the most comprehensive estimates of income in the US:</a:t>
            </a:r>
          </a:p>
          <a:p>
            <a:pPr>
              <a:buFontTx/>
              <a:buChar char="-"/>
            </a:pPr>
            <a:r>
              <a:rPr lang="en-US" sz="2400" dirty="0"/>
              <a:t>In 2018 the average annual income of Americans was $75,000 (before tax and transfers)</a:t>
            </a:r>
          </a:p>
          <a:p>
            <a:pPr>
              <a:buFontTx/>
              <a:buChar char="-"/>
            </a:pPr>
            <a:r>
              <a:rPr lang="en-US" sz="2400" dirty="0"/>
              <a:t>Working class (bottom 50%, 122m) earns $18,500 </a:t>
            </a:r>
          </a:p>
          <a:p>
            <a:pPr>
              <a:buFontTx/>
              <a:buChar char="-"/>
            </a:pPr>
            <a:r>
              <a:rPr lang="en-US" sz="2400" dirty="0"/>
              <a:t>Middle class (next 40%, 100m) earns $75,000</a:t>
            </a:r>
          </a:p>
          <a:p>
            <a:pPr>
              <a:buFontTx/>
              <a:buChar char="-"/>
            </a:pPr>
            <a:r>
              <a:rPr lang="en-US" sz="2400" dirty="0"/>
              <a:t>Upper middle class (9%, 22m) earns $220,000 </a:t>
            </a:r>
          </a:p>
          <a:p>
            <a:pPr>
              <a:buFontTx/>
              <a:buChar char="-"/>
            </a:pPr>
            <a:r>
              <a:rPr lang="en-US" sz="2400" dirty="0"/>
              <a:t>Rich class (1 %, 2.4m) earns $1.5m</a:t>
            </a:r>
          </a:p>
          <a:p>
            <a:pPr marL="0" indent="0">
              <a:buNone/>
            </a:pPr>
            <a:endParaRPr lang="en-US" sz="2400" dirty="0"/>
          </a:p>
          <a:p>
            <a:pPr marL="0" indent="0">
              <a:buNone/>
            </a:pPr>
            <a:r>
              <a:rPr lang="en-US" sz="2400" dirty="0"/>
              <a:t>The average income tax is 28%</a:t>
            </a:r>
          </a:p>
          <a:p>
            <a:pPr>
              <a:buFontTx/>
              <a:buChar char="-"/>
            </a:pPr>
            <a:r>
              <a:rPr lang="en-US" sz="2400" dirty="0"/>
              <a:t>Working class pays 25% income tax</a:t>
            </a:r>
          </a:p>
          <a:p>
            <a:pPr>
              <a:buFontTx/>
              <a:buChar char="-"/>
            </a:pPr>
            <a:r>
              <a:rPr lang="en-US" sz="2400" dirty="0"/>
              <a:t>Middle class pays bit more </a:t>
            </a:r>
          </a:p>
          <a:p>
            <a:pPr>
              <a:buFontTx/>
              <a:buChar char="-"/>
            </a:pPr>
            <a:r>
              <a:rPr lang="en-US" sz="2400" dirty="0"/>
              <a:t>Upper middle class pays at around 28% </a:t>
            </a:r>
          </a:p>
          <a:p>
            <a:pPr>
              <a:buFontTx/>
              <a:buChar char="-"/>
            </a:pPr>
            <a:r>
              <a:rPr lang="en-US" sz="2400" dirty="0"/>
              <a:t>Rich pay at around 30%</a:t>
            </a:r>
          </a:p>
          <a:p>
            <a:pPr>
              <a:buFontTx/>
              <a:buChar char="-"/>
            </a:pPr>
            <a:r>
              <a:rPr lang="en-US" sz="2400" dirty="0"/>
              <a:t>400 richest Americans pay 23%.</a:t>
            </a:r>
          </a:p>
        </p:txBody>
      </p:sp>
      <p:pic>
        <p:nvPicPr>
          <p:cNvPr id="1026" name="Picture 2" descr="Image result for The Triumph of Injustice: How the Rich Dodge Taxes and How to Make Them Pay">
            <a:extLst>
              <a:ext uri="{FF2B5EF4-FFF2-40B4-BE49-F238E27FC236}">
                <a16:creationId xmlns:a16="http://schemas.microsoft.com/office/drawing/2014/main" id="{DE016A57-EBC8-4D20-9550-02415274B4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75" r="12773"/>
          <a:stretch/>
        </p:blipFill>
        <p:spPr bwMode="auto">
          <a:xfrm>
            <a:off x="7092280" y="116632"/>
            <a:ext cx="1944217"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4068" y="6424283"/>
            <a:ext cx="2857898" cy="369332"/>
          </a:xfrm>
          <a:prstGeom prst="rect">
            <a:avLst/>
          </a:prstGeom>
        </p:spPr>
        <p:txBody>
          <a:bodyPr wrap="none">
            <a:spAutoFit/>
          </a:bodyPr>
          <a:lstStyle/>
          <a:p>
            <a:r>
              <a:rPr lang="en-US" dirty="0"/>
              <a:t>https://taxjusticenow.org/#/</a:t>
            </a:r>
          </a:p>
        </p:txBody>
      </p:sp>
    </p:spTree>
    <p:extLst>
      <p:ext uri="{BB962C8B-B14F-4D97-AF65-F5344CB8AC3E}">
        <p14:creationId xmlns:p14="http://schemas.microsoft.com/office/powerpoint/2010/main" val="73084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tgtEl>
                                          <p:spTgt spid="3">
                                            <p:txEl>
                                              <p:pRg st="8" end="8"/>
                                            </p:txEl>
                                          </p:spTgt>
                                        </p:tgtEl>
                                      </p:cBhvr>
                                    </p:animEffect>
                                    <p:anim calcmode="lin" valueType="num">
                                      <p:cBhvr>
                                        <p:cTn id="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1000"/>
                                        <p:tgtEl>
                                          <p:spTgt spid="3">
                                            <p:txEl>
                                              <p:pRg st="10" end="10"/>
                                            </p:txEl>
                                          </p:spTgt>
                                        </p:tgtEl>
                                      </p:cBhvr>
                                    </p:animEffect>
                                    <p:anim calcmode="lin" valueType="num">
                                      <p:cBhvr>
                                        <p:cTn id="2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1000"/>
                                        <p:tgtEl>
                                          <p:spTgt spid="3">
                                            <p:txEl>
                                              <p:pRg st="11" end="11"/>
                                            </p:txEl>
                                          </p:spTgt>
                                        </p:tgtEl>
                                      </p:cBhvr>
                                    </p:animEffect>
                                    <p:anim calcmode="lin" valueType="num">
                                      <p:cBhvr>
                                        <p:cTn id="2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1000"/>
                                        <p:tgtEl>
                                          <p:spTgt spid="3">
                                            <p:txEl>
                                              <p:pRg st="12" end="12"/>
                                            </p:txEl>
                                          </p:spTgt>
                                        </p:tgtEl>
                                      </p:cBhvr>
                                    </p:animEffect>
                                    <p:anim calcmode="lin" valueType="num">
                                      <p:cBhvr>
                                        <p:cTn id="3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36B102-365E-4129-B74D-229BF32E7E3E}"/>
              </a:ext>
            </a:extLst>
          </p:cNvPr>
          <p:cNvPicPr>
            <a:picLocks noChangeAspect="1"/>
          </p:cNvPicPr>
          <p:nvPr/>
        </p:nvPicPr>
        <p:blipFill>
          <a:blip r:embed="rId2"/>
          <a:stretch>
            <a:fillRect/>
          </a:stretch>
        </p:blipFill>
        <p:spPr>
          <a:xfrm>
            <a:off x="1746447" y="0"/>
            <a:ext cx="5651106" cy="6858000"/>
          </a:xfrm>
          <a:prstGeom prst="rect">
            <a:avLst/>
          </a:prstGeom>
        </p:spPr>
      </p:pic>
    </p:spTree>
    <p:extLst>
      <p:ext uri="{BB962C8B-B14F-4D97-AF65-F5344CB8AC3E}">
        <p14:creationId xmlns:p14="http://schemas.microsoft.com/office/powerpoint/2010/main" val="1885355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F15E52BF-DFC2-483B-89DB-B1CBAE7AA7D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445" y="260648"/>
            <a:ext cx="8345109" cy="5890666"/>
          </a:xfrm>
        </p:spPr>
      </p:pic>
    </p:spTree>
    <p:extLst>
      <p:ext uri="{BB962C8B-B14F-4D97-AF65-F5344CB8AC3E}">
        <p14:creationId xmlns:p14="http://schemas.microsoft.com/office/powerpoint/2010/main" val="12534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BD369C-8393-44F5-8BE4-8A6D9D9DA8FC}"/>
              </a:ext>
            </a:extLst>
          </p:cNvPr>
          <p:cNvSpPr/>
          <p:nvPr/>
        </p:nvSpPr>
        <p:spPr>
          <a:xfrm>
            <a:off x="395536" y="262389"/>
            <a:ext cx="8892480" cy="646331"/>
          </a:xfrm>
          <a:prstGeom prst="rect">
            <a:avLst/>
          </a:prstGeom>
          <a:solidFill>
            <a:schemeClr val="bg1"/>
          </a:solidFill>
        </p:spPr>
        <p:txBody>
          <a:bodyPr wrap="square">
            <a:spAutoFit/>
          </a:bodyPr>
          <a:lstStyle/>
          <a:p>
            <a:r>
              <a:rPr lang="en-US" i="1" dirty="0">
                <a:solidFill>
                  <a:srgbClr val="000000"/>
                </a:solidFill>
                <a:latin typeface="Droid Sans"/>
              </a:rPr>
              <a:t>Figure 1: Wealth of the Four Main Mexican Multimillionaires as a Percentage of GDP</a:t>
            </a:r>
            <a:br>
              <a:rPr lang="en-US" i="1" dirty="0">
                <a:solidFill>
                  <a:srgbClr val="000000"/>
                </a:solidFill>
                <a:latin typeface="Droid Sans"/>
              </a:rPr>
            </a:br>
            <a:endParaRPr lang="en-US" dirty="0"/>
          </a:p>
        </p:txBody>
      </p:sp>
      <p:sp>
        <p:nvSpPr>
          <p:cNvPr id="4" name="Title 3">
            <a:extLst>
              <a:ext uri="{FF2B5EF4-FFF2-40B4-BE49-F238E27FC236}">
                <a16:creationId xmlns:a16="http://schemas.microsoft.com/office/drawing/2014/main" id="{2FB5784A-ACAF-420F-BD07-428ADAC96A9A}"/>
              </a:ext>
            </a:extLst>
          </p:cNvPr>
          <p:cNvSpPr>
            <a:spLocks noGrp="1"/>
          </p:cNvSpPr>
          <p:nvPr>
            <p:ph type="title"/>
          </p:nvPr>
        </p:nvSpPr>
        <p:spPr>
          <a:xfrm>
            <a:off x="721198" y="5877272"/>
            <a:ext cx="7772400" cy="1362075"/>
          </a:xfrm>
        </p:spPr>
        <p:txBody>
          <a:bodyPr>
            <a:normAutofit/>
          </a:bodyPr>
          <a:lstStyle/>
          <a:p>
            <a:r>
              <a:rPr lang="en-US" sz="2800" dirty="0"/>
              <a:t>Inequality Income and Poverty in Mexico</a:t>
            </a:r>
          </a:p>
        </p:txBody>
      </p:sp>
      <p:sp>
        <p:nvSpPr>
          <p:cNvPr id="5" name="Text Placeholder 4">
            <a:extLst>
              <a:ext uri="{FF2B5EF4-FFF2-40B4-BE49-F238E27FC236}">
                <a16:creationId xmlns:a16="http://schemas.microsoft.com/office/drawing/2014/main" id="{57F9BDF7-B543-48F7-B655-4CF9E32EF52D}"/>
              </a:ext>
            </a:extLst>
          </p:cNvPr>
          <p:cNvSpPr>
            <a:spLocks noGrp="1"/>
          </p:cNvSpPr>
          <p:nvPr>
            <p:ph type="body" idx="1"/>
          </p:nvPr>
        </p:nvSpPr>
        <p:spPr/>
        <p:txBody>
          <a:bodyPr/>
          <a:lstStyle/>
          <a:p>
            <a:endParaRPr lang="en-US" dirty="0"/>
          </a:p>
        </p:txBody>
      </p:sp>
      <p:pic>
        <p:nvPicPr>
          <p:cNvPr id="1026" name="Picture 2" descr="https://blogs.lse.ac.uk/government/files/2017/03/Fig-1-1024x743.png">
            <a:extLst>
              <a:ext uri="{FF2B5EF4-FFF2-40B4-BE49-F238E27FC236}">
                <a16:creationId xmlns:a16="http://schemas.microsoft.com/office/drawing/2014/main" id="{DFB8CBFD-5E89-43D1-9265-321A27C9DF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07"/>
          <a:stretch/>
        </p:blipFill>
        <p:spPr bwMode="auto">
          <a:xfrm>
            <a:off x="539552" y="690955"/>
            <a:ext cx="7772400" cy="50352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F572836-6DBD-4A14-B8A6-CB90AB1F3F4E}"/>
              </a:ext>
            </a:extLst>
          </p:cNvPr>
          <p:cNvSpPr/>
          <p:nvPr/>
        </p:nvSpPr>
        <p:spPr>
          <a:xfrm>
            <a:off x="179512" y="6558309"/>
            <a:ext cx="7128792" cy="276999"/>
          </a:xfrm>
          <a:prstGeom prst="rect">
            <a:avLst/>
          </a:prstGeom>
        </p:spPr>
        <p:txBody>
          <a:bodyPr wrap="square">
            <a:spAutoFit/>
          </a:bodyPr>
          <a:lstStyle/>
          <a:p>
            <a:r>
              <a:rPr lang="cs-CZ" sz="1200" dirty="0"/>
              <a:t>https://blogs.lse.ac.uk/government/2017/03/24/inequality-in-mexico-and-how-to-address-it/</a:t>
            </a:r>
          </a:p>
        </p:txBody>
      </p:sp>
    </p:spTree>
    <p:extLst>
      <p:ext uri="{BB962C8B-B14F-4D97-AF65-F5344CB8AC3E}">
        <p14:creationId xmlns:p14="http://schemas.microsoft.com/office/powerpoint/2010/main" val="2128749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539A1BF0-58AB-4733-A5F8-5861CAB5ABB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7170" y="116632"/>
            <a:ext cx="7647222" cy="5398040"/>
          </a:xfrm>
        </p:spPr>
      </p:pic>
      <p:sp>
        <p:nvSpPr>
          <p:cNvPr id="6" name="Rectangle 5">
            <a:extLst>
              <a:ext uri="{FF2B5EF4-FFF2-40B4-BE49-F238E27FC236}">
                <a16:creationId xmlns:a16="http://schemas.microsoft.com/office/drawing/2014/main" id="{25DE058F-C489-4C0C-AB9E-2B0B4146E19B}"/>
              </a:ext>
            </a:extLst>
          </p:cNvPr>
          <p:cNvSpPr/>
          <p:nvPr/>
        </p:nvSpPr>
        <p:spPr>
          <a:xfrm>
            <a:off x="637588" y="5589240"/>
            <a:ext cx="7868823" cy="954107"/>
          </a:xfrm>
          <a:prstGeom prst="rect">
            <a:avLst/>
          </a:prstGeom>
        </p:spPr>
        <p:txBody>
          <a:bodyPr wrap="square">
            <a:spAutoFit/>
          </a:bodyPr>
          <a:lstStyle/>
          <a:p>
            <a:r>
              <a:rPr lang="en-US" sz="1400" dirty="0">
                <a:latin typeface="Arial" panose="020B0604020202020204" pitchFamily="34" charset="0"/>
              </a:rPr>
              <a:t>Until 1920 tax revenues were low across all these countries. Less than 10% of national income was collected through taxation (enough to maintain order and enforcing property rights).</a:t>
            </a:r>
          </a:p>
          <a:p>
            <a:r>
              <a:rPr lang="en-US" sz="1400" dirty="0">
                <a:latin typeface="Arial" panose="020B0604020202020204" pitchFamily="34" charset="0"/>
              </a:rPr>
              <a:t>After the WWI, taxation started growing considerably. In the period 1920-1980 taxation as a share of national income increased drastically, more than doubling across all these countries.</a:t>
            </a:r>
            <a:endParaRPr lang="en-US" sz="1400" b="0" i="0" dirty="0">
              <a:effectLst/>
              <a:latin typeface="Arial" panose="020B0604020202020204" pitchFamily="34" charset="0"/>
            </a:endParaRPr>
          </a:p>
        </p:txBody>
      </p:sp>
    </p:spTree>
    <p:extLst>
      <p:ext uri="{BB962C8B-B14F-4D97-AF65-F5344CB8AC3E}">
        <p14:creationId xmlns:p14="http://schemas.microsoft.com/office/powerpoint/2010/main" val="78986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C7AC87-AC95-4855-BF9D-3B99AF151934}"/>
              </a:ext>
            </a:extLst>
          </p:cNvPr>
          <p:cNvSpPr>
            <a:spLocks noGrp="1"/>
          </p:cNvSpPr>
          <p:nvPr>
            <p:ph idx="1"/>
          </p:nvPr>
        </p:nvSpPr>
        <p:spPr>
          <a:xfrm>
            <a:off x="204216" y="124516"/>
            <a:ext cx="1919512" cy="1412776"/>
          </a:xfrm>
          <a:solidFill>
            <a:schemeClr val="accent2">
              <a:lumMod val="20000"/>
              <a:lumOff val="80000"/>
            </a:schemeClr>
          </a:solidFill>
        </p:spPr>
        <p:txBody>
          <a:bodyPr>
            <a:normAutofit fontScale="92500" lnSpcReduction="10000"/>
          </a:bodyPr>
          <a:lstStyle/>
          <a:p>
            <a:pPr marL="0" indent="0">
              <a:buNone/>
            </a:pPr>
            <a:r>
              <a:rPr lang="cs-CZ" dirty="0" err="1"/>
              <a:t>Personal</a:t>
            </a:r>
            <a:r>
              <a:rPr lang="cs-CZ" dirty="0"/>
              <a:t> </a:t>
            </a:r>
            <a:r>
              <a:rPr lang="cs-CZ" dirty="0" err="1"/>
              <a:t>income</a:t>
            </a:r>
            <a:r>
              <a:rPr lang="cs-CZ" dirty="0"/>
              <a:t> tax </a:t>
            </a:r>
            <a:r>
              <a:rPr lang="cs-CZ" dirty="0" err="1"/>
              <a:t>rates</a:t>
            </a:r>
            <a:r>
              <a:rPr lang="cs-CZ" dirty="0"/>
              <a:t> </a:t>
            </a:r>
            <a:endParaRPr lang="en-US" dirty="0"/>
          </a:p>
        </p:txBody>
      </p:sp>
      <p:pic>
        <p:nvPicPr>
          <p:cNvPr id="4" name="Picture 3">
            <a:extLst>
              <a:ext uri="{FF2B5EF4-FFF2-40B4-BE49-F238E27FC236}">
                <a16:creationId xmlns:a16="http://schemas.microsoft.com/office/drawing/2014/main" id="{92A44045-49B6-4800-BDE3-D96C0B1C51A6}"/>
              </a:ext>
            </a:extLst>
          </p:cNvPr>
          <p:cNvPicPr>
            <a:picLocks noChangeAspect="1"/>
          </p:cNvPicPr>
          <p:nvPr/>
        </p:nvPicPr>
        <p:blipFill>
          <a:blip r:embed="rId2"/>
          <a:stretch>
            <a:fillRect/>
          </a:stretch>
        </p:blipFill>
        <p:spPr>
          <a:xfrm>
            <a:off x="3635897" y="116632"/>
            <a:ext cx="5303887" cy="2563741"/>
          </a:xfrm>
          <a:prstGeom prst="rect">
            <a:avLst/>
          </a:prstGeom>
        </p:spPr>
      </p:pic>
      <p:pic>
        <p:nvPicPr>
          <p:cNvPr id="5" name="Picture 4">
            <a:extLst>
              <a:ext uri="{FF2B5EF4-FFF2-40B4-BE49-F238E27FC236}">
                <a16:creationId xmlns:a16="http://schemas.microsoft.com/office/drawing/2014/main" id="{78CEDB53-9D2E-4815-B8D8-EE1DE4B701C8}"/>
              </a:ext>
            </a:extLst>
          </p:cNvPr>
          <p:cNvPicPr>
            <a:picLocks noChangeAspect="1"/>
          </p:cNvPicPr>
          <p:nvPr/>
        </p:nvPicPr>
        <p:blipFill>
          <a:blip r:embed="rId3"/>
          <a:stretch>
            <a:fillRect/>
          </a:stretch>
        </p:blipFill>
        <p:spPr>
          <a:xfrm>
            <a:off x="3644219" y="2745882"/>
            <a:ext cx="5427560" cy="1885181"/>
          </a:xfrm>
          <a:prstGeom prst="rect">
            <a:avLst/>
          </a:prstGeom>
        </p:spPr>
      </p:pic>
      <p:sp>
        <p:nvSpPr>
          <p:cNvPr id="6" name="Content Placeholder 2">
            <a:extLst>
              <a:ext uri="{FF2B5EF4-FFF2-40B4-BE49-F238E27FC236}">
                <a16:creationId xmlns:a16="http://schemas.microsoft.com/office/drawing/2014/main" id="{5D326F19-440C-4036-B1B2-CC9E8F8D5788}"/>
              </a:ext>
            </a:extLst>
          </p:cNvPr>
          <p:cNvSpPr txBox="1">
            <a:spLocks/>
          </p:cNvSpPr>
          <p:nvPr/>
        </p:nvSpPr>
        <p:spPr>
          <a:xfrm>
            <a:off x="6804248" y="23650"/>
            <a:ext cx="3034680" cy="50250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dirty="0"/>
              <a:t>United </a:t>
            </a:r>
            <a:r>
              <a:rPr lang="cs-CZ" dirty="0" err="1"/>
              <a:t>States</a:t>
            </a:r>
            <a:endParaRPr lang="en-US" dirty="0"/>
          </a:p>
        </p:txBody>
      </p:sp>
      <p:sp>
        <p:nvSpPr>
          <p:cNvPr id="7" name="Content Placeholder 2">
            <a:extLst>
              <a:ext uri="{FF2B5EF4-FFF2-40B4-BE49-F238E27FC236}">
                <a16:creationId xmlns:a16="http://schemas.microsoft.com/office/drawing/2014/main" id="{4844795D-26F7-4A90-ACF6-E8A379BDA39B}"/>
              </a:ext>
            </a:extLst>
          </p:cNvPr>
          <p:cNvSpPr txBox="1">
            <a:spLocks/>
          </p:cNvSpPr>
          <p:nvPr/>
        </p:nvSpPr>
        <p:spPr>
          <a:xfrm>
            <a:off x="7626660" y="2652900"/>
            <a:ext cx="3034680" cy="50250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dirty="0" err="1"/>
              <a:t>Finland</a:t>
            </a:r>
            <a:endParaRPr lang="en-US" dirty="0"/>
          </a:p>
        </p:txBody>
      </p:sp>
      <p:pic>
        <p:nvPicPr>
          <p:cNvPr id="8" name="Picture 7">
            <a:extLst>
              <a:ext uri="{FF2B5EF4-FFF2-40B4-BE49-F238E27FC236}">
                <a16:creationId xmlns:a16="http://schemas.microsoft.com/office/drawing/2014/main" id="{3D706BD2-9832-4F04-BE5F-2A230B290E33}"/>
              </a:ext>
            </a:extLst>
          </p:cNvPr>
          <p:cNvPicPr>
            <a:picLocks noChangeAspect="1"/>
          </p:cNvPicPr>
          <p:nvPr/>
        </p:nvPicPr>
        <p:blipFill>
          <a:blip r:embed="rId4"/>
          <a:stretch>
            <a:fillRect/>
          </a:stretch>
        </p:blipFill>
        <p:spPr>
          <a:xfrm>
            <a:off x="3644219" y="4724045"/>
            <a:ext cx="5427560" cy="2017323"/>
          </a:xfrm>
          <a:prstGeom prst="rect">
            <a:avLst/>
          </a:prstGeom>
        </p:spPr>
      </p:pic>
      <p:sp>
        <p:nvSpPr>
          <p:cNvPr id="9" name="Content Placeholder 2">
            <a:extLst>
              <a:ext uri="{FF2B5EF4-FFF2-40B4-BE49-F238E27FC236}">
                <a16:creationId xmlns:a16="http://schemas.microsoft.com/office/drawing/2014/main" id="{DE9B4902-75B5-40DC-A10D-087F047B9350}"/>
              </a:ext>
            </a:extLst>
          </p:cNvPr>
          <p:cNvSpPr txBox="1">
            <a:spLocks/>
          </p:cNvSpPr>
          <p:nvPr/>
        </p:nvSpPr>
        <p:spPr>
          <a:xfrm>
            <a:off x="7626660" y="4631063"/>
            <a:ext cx="3034680" cy="50250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dirty="0"/>
              <a:t>Germany</a:t>
            </a:r>
            <a:endParaRPr lang="en-US" dirty="0"/>
          </a:p>
        </p:txBody>
      </p:sp>
      <p:sp>
        <p:nvSpPr>
          <p:cNvPr id="11" name="Content Placeholder 2">
            <a:extLst>
              <a:ext uri="{FF2B5EF4-FFF2-40B4-BE49-F238E27FC236}">
                <a16:creationId xmlns:a16="http://schemas.microsoft.com/office/drawing/2014/main" id="{50983A95-3C20-4344-AAA2-503C49350C1B}"/>
              </a:ext>
            </a:extLst>
          </p:cNvPr>
          <p:cNvSpPr txBox="1">
            <a:spLocks/>
          </p:cNvSpPr>
          <p:nvPr/>
        </p:nvSpPr>
        <p:spPr>
          <a:xfrm>
            <a:off x="3275856" y="352112"/>
            <a:ext cx="674249" cy="5957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dirty="0"/>
              <a:t>A</a:t>
            </a:r>
          </a:p>
          <a:p>
            <a:pPr marL="0" indent="0">
              <a:buNone/>
            </a:pPr>
            <a:endParaRPr lang="cs-CZ" dirty="0"/>
          </a:p>
          <a:p>
            <a:pPr marL="0" indent="0">
              <a:buNone/>
            </a:pPr>
            <a:endParaRPr lang="cs-CZ" dirty="0"/>
          </a:p>
          <a:p>
            <a:pPr marL="0" indent="0">
              <a:buNone/>
            </a:pPr>
            <a:endParaRPr lang="cs-CZ" dirty="0"/>
          </a:p>
          <a:p>
            <a:pPr marL="0" indent="0">
              <a:buNone/>
            </a:pPr>
            <a:r>
              <a:rPr lang="cs-CZ" dirty="0"/>
              <a:t>B</a:t>
            </a:r>
          </a:p>
          <a:p>
            <a:pPr marL="0" indent="0">
              <a:buNone/>
            </a:pPr>
            <a:endParaRPr lang="cs-CZ" dirty="0"/>
          </a:p>
          <a:p>
            <a:pPr marL="0" indent="0">
              <a:buNone/>
            </a:pPr>
            <a:endParaRPr lang="cs-CZ" dirty="0"/>
          </a:p>
          <a:p>
            <a:pPr marL="0" indent="0">
              <a:buNone/>
            </a:pPr>
            <a:r>
              <a:rPr lang="cs-CZ" dirty="0"/>
              <a:t>C</a:t>
            </a:r>
            <a:endParaRPr lang="en-US" dirty="0"/>
          </a:p>
        </p:txBody>
      </p:sp>
      <p:sp>
        <p:nvSpPr>
          <p:cNvPr id="12" name="Content Placeholder 2">
            <a:extLst>
              <a:ext uri="{FF2B5EF4-FFF2-40B4-BE49-F238E27FC236}">
                <a16:creationId xmlns:a16="http://schemas.microsoft.com/office/drawing/2014/main" id="{67975AA0-20A6-4D5B-B1C0-05E0FDF7769F}"/>
              </a:ext>
            </a:extLst>
          </p:cNvPr>
          <p:cNvSpPr txBox="1">
            <a:spLocks/>
          </p:cNvSpPr>
          <p:nvPr/>
        </p:nvSpPr>
        <p:spPr>
          <a:xfrm>
            <a:off x="204217" y="2652900"/>
            <a:ext cx="2999632" cy="38724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Q1: </a:t>
            </a:r>
            <a:r>
              <a:rPr lang="cs-CZ" sz="2400" dirty="0" err="1"/>
              <a:t>Which</a:t>
            </a:r>
            <a:r>
              <a:rPr lang="cs-CZ" sz="2400" dirty="0"/>
              <a:t> country has </a:t>
            </a:r>
            <a:r>
              <a:rPr lang="cs-CZ" sz="2400" dirty="0" err="1"/>
              <a:t>the</a:t>
            </a:r>
            <a:r>
              <a:rPr lang="cs-CZ" sz="2400" dirty="0"/>
              <a:t> least  </a:t>
            </a:r>
            <a:r>
              <a:rPr lang="cs-CZ" sz="2400" dirty="0" err="1"/>
              <a:t>progresive</a:t>
            </a:r>
            <a:r>
              <a:rPr lang="cs-CZ" sz="2400" dirty="0"/>
              <a:t> tax </a:t>
            </a:r>
            <a:r>
              <a:rPr lang="cs-CZ" sz="2400" dirty="0" err="1"/>
              <a:t>system</a:t>
            </a:r>
            <a:r>
              <a:rPr lang="cs-CZ" sz="2400" dirty="0"/>
              <a:t>?</a:t>
            </a:r>
          </a:p>
          <a:p>
            <a:pPr marL="0" indent="0">
              <a:buNone/>
            </a:pPr>
            <a:endParaRPr lang="cs-CZ" sz="2400" dirty="0"/>
          </a:p>
          <a:p>
            <a:pPr marL="0" indent="0">
              <a:buNone/>
            </a:pPr>
            <a:r>
              <a:rPr lang="en-US" sz="2400" dirty="0"/>
              <a:t>Q2: </a:t>
            </a:r>
            <a:r>
              <a:rPr lang="cs-CZ" sz="2400" dirty="0" err="1"/>
              <a:t>The</a:t>
            </a:r>
            <a:r>
              <a:rPr lang="cs-CZ" sz="2400" dirty="0"/>
              <a:t> </a:t>
            </a:r>
            <a:r>
              <a:rPr lang="cs-CZ" sz="2400" dirty="0" err="1"/>
              <a:t>highest</a:t>
            </a:r>
            <a:r>
              <a:rPr lang="cs-CZ" sz="2400" dirty="0"/>
              <a:t> </a:t>
            </a:r>
            <a:r>
              <a:rPr lang="cs-CZ" sz="2400" dirty="0" err="1"/>
              <a:t>marginal</a:t>
            </a:r>
            <a:r>
              <a:rPr lang="cs-CZ" sz="2400" dirty="0"/>
              <a:t> tax </a:t>
            </a:r>
            <a:r>
              <a:rPr lang="cs-CZ" sz="2400" dirty="0" err="1"/>
              <a:t>rate</a:t>
            </a:r>
            <a:r>
              <a:rPr lang="cs-CZ" sz="2400" dirty="0"/>
              <a:t>?</a:t>
            </a:r>
            <a:endParaRPr lang="en-US" sz="2400" dirty="0"/>
          </a:p>
        </p:txBody>
      </p:sp>
    </p:spTree>
    <p:extLst>
      <p:ext uri="{BB962C8B-B14F-4D97-AF65-F5344CB8AC3E}">
        <p14:creationId xmlns:p14="http://schemas.microsoft.com/office/powerpoint/2010/main" val="222913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on executive pay</a:t>
            </a:r>
          </a:p>
        </p:txBody>
      </p:sp>
      <p:sp>
        <p:nvSpPr>
          <p:cNvPr id="3" name="Content Placeholder 2"/>
          <p:cNvSpPr>
            <a:spLocks noGrp="1"/>
          </p:cNvSpPr>
          <p:nvPr>
            <p:ph idx="1"/>
          </p:nvPr>
        </p:nvSpPr>
        <p:spPr/>
        <p:txBody>
          <a:bodyPr/>
          <a:lstStyle/>
          <a:p>
            <a:r>
              <a:rPr lang="en-US" dirty="0">
                <a:solidFill>
                  <a:srgbClr val="000000"/>
                </a:solidFill>
                <a:latin typeface="Linux Libertine"/>
              </a:rPr>
              <a:t>The principle to govern the spread of pay between top and bottom</a:t>
            </a:r>
          </a:p>
          <a:p>
            <a:r>
              <a:rPr lang="en-US" dirty="0">
                <a:solidFill>
                  <a:srgbClr val="000000"/>
                </a:solidFill>
                <a:latin typeface="Linux Libertine"/>
              </a:rPr>
              <a:t>Swiss executive pay referendum, 2013</a:t>
            </a:r>
          </a:p>
          <a:p>
            <a:pPr lvl="1"/>
            <a:r>
              <a:rPr lang="en-US" dirty="0">
                <a:solidFill>
                  <a:srgbClr val="000000"/>
                </a:solidFill>
                <a:latin typeface="Linux Libertine"/>
              </a:rPr>
              <a:t>Proposal to limit executive pay to 12 times that of the lowest paid </a:t>
            </a:r>
            <a:r>
              <a:rPr lang="en-US" sz="2000" dirty="0">
                <a:solidFill>
                  <a:srgbClr val="000000"/>
                </a:solidFill>
                <a:latin typeface="Linux Libertine"/>
              </a:rPr>
              <a:t>(</a:t>
            </a:r>
            <a:r>
              <a:rPr lang="en-US" sz="2000" dirty="0"/>
              <a:t>companies listed on the stock market)</a:t>
            </a:r>
            <a:endParaRPr lang="en-US" dirty="0">
              <a:solidFill>
                <a:srgbClr val="000000"/>
              </a:solidFill>
              <a:latin typeface="Linux Libertine"/>
            </a:endParaRPr>
          </a:p>
          <a:p>
            <a:pPr lvl="1"/>
            <a:r>
              <a:rPr lang="en-US" dirty="0"/>
              <a:t>Voters rejected the proposal with a majority of 67.9% (with 46% turnout)</a:t>
            </a:r>
          </a:p>
          <a:p>
            <a:pPr lvl="1"/>
            <a:endParaRPr lang="en-US" dirty="0">
              <a:solidFill>
                <a:srgbClr val="000000"/>
              </a:solidFill>
              <a:latin typeface="Linux Libertine"/>
            </a:endParaRPr>
          </a:p>
          <a:p>
            <a:endParaRPr lang="en-US" dirty="0">
              <a:solidFill>
                <a:srgbClr val="000000"/>
              </a:solidFill>
              <a:latin typeface="Linux Libertine"/>
            </a:endParaRPr>
          </a:p>
          <a:p>
            <a:endParaRPr lang="en-US" dirty="0">
              <a:solidFill>
                <a:srgbClr val="000000"/>
              </a:solidFill>
              <a:latin typeface="Linux Libertine"/>
            </a:endParaRPr>
          </a:p>
          <a:p>
            <a:endParaRPr lang="en-US" dirty="0">
              <a:solidFill>
                <a:srgbClr val="000000"/>
              </a:solidFill>
              <a:latin typeface="Linux Libertine"/>
            </a:endParaRPr>
          </a:p>
        </p:txBody>
      </p:sp>
    </p:spTree>
    <p:extLst>
      <p:ext uri="{BB962C8B-B14F-4D97-AF65-F5344CB8AC3E}">
        <p14:creationId xmlns:p14="http://schemas.microsoft.com/office/powerpoint/2010/main" val="76050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5544616" cy="4853136"/>
          </a:xfrm>
        </p:spPr>
        <p:txBody>
          <a:bodyPr>
            <a:normAutofit/>
          </a:bodyPr>
          <a:lstStyle/>
          <a:p>
            <a:r>
              <a:rPr lang="en-US" dirty="0"/>
              <a:t>Book by Tony Atkinson (2015) presents concrete proposals aimed at reducing income inequality</a:t>
            </a:r>
          </a:p>
          <a:p>
            <a:pPr marL="971550" lvl="1" indent="-514350">
              <a:buFont typeface="+mj-lt"/>
              <a:buAutoNum type="arabicPeriod"/>
            </a:pPr>
            <a:r>
              <a:rPr lang="en-US" dirty="0"/>
              <a:t>Progressive income tax</a:t>
            </a:r>
          </a:p>
          <a:p>
            <a:pPr marL="971550" lvl="1" indent="-514350">
              <a:buFont typeface="+mj-lt"/>
              <a:buAutoNum type="arabicPeriod"/>
            </a:pPr>
            <a:r>
              <a:rPr lang="en-US" dirty="0"/>
              <a:t>Increase in minimum wage</a:t>
            </a:r>
          </a:p>
          <a:p>
            <a:pPr marL="971550" lvl="1" indent="-514350">
              <a:buFont typeface="+mj-lt"/>
              <a:buAutoNum type="arabicPeriod"/>
            </a:pPr>
            <a:r>
              <a:rPr lang="en-US" dirty="0"/>
              <a:t>Universal Child Benefit</a:t>
            </a:r>
          </a:p>
          <a:p>
            <a:pPr marL="971550" lvl="1" indent="-514350">
              <a:buFont typeface="+mj-lt"/>
              <a:buAutoNum type="arabicPeriod"/>
            </a:pPr>
            <a:r>
              <a:rPr lang="sk-SK" dirty="0" err="1"/>
              <a:t>Participation</a:t>
            </a:r>
            <a:r>
              <a:rPr lang="sk-SK" dirty="0"/>
              <a:t> </a:t>
            </a:r>
            <a:r>
              <a:rPr lang="sk-SK" dirty="0" err="1"/>
              <a:t>Income</a:t>
            </a:r>
            <a:endParaRPr lang="en-US" dirty="0"/>
          </a:p>
        </p:txBody>
      </p:sp>
      <p:pic>
        <p:nvPicPr>
          <p:cNvPr id="4" name="Picture 2" descr="Image result for Atkinsonâs book Inequality: What Can Be D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221" y="1556792"/>
            <a:ext cx="25241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629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Progressive income taxation</a:t>
            </a:r>
            <a:endParaRPr lang="sk-SK" dirty="0"/>
          </a:p>
        </p:txBody>
      </p:sp>
      <p:sp>
        <p:nvSpPr>
          <p:cNvPr id="3" name="Content Placeholder 2"/>
          <p:cNvSpPr>
            <a:spLocks noGrp="1"/>
          </p:cNvSpPr>
          <p:nvPr>
            <p:ph idx="1"/>
          </p:nvPr>
        </p:nvSpPr>
        <p:spPr/>
        <p:txBody>
          <a:bodyPr/>
          <a:lstStyle/>
          <a:p>
            <a:r>
              <a:rPr lang="en-US" dirty="0"/>
              <a:t>Additional tax revenue helps government to finance redistribution</a:t>
            </a:r>
          </a:p>
          <a:p>
            <a:r>
              <a:rPr lang="en-US" dirty="0"/>
              <a:t>Initial rate of 25%, intermediate rates of 35-55%, and a top rate of 65%.</a:t>
            </a:r>
          </a:p>
          <a:p>
            <a:r>
              <a:rPr lang="en-US" dirty="0"/>
              <a:t>Low-incomes tax only 20%</a:t>
            </a:r>
            <a:endParaRPr lang="sk-SK" dirty="0"/>
          </a:p>
        </p:txBody>
      </p:sp>
    </p:spTree>
    <p:extLst>
      <p:ext uri="{BB962C8B-B14F-4D97-AF65-F5344CB8AC3E}">
        <p14:creationId xmlns:p14="http://schemas.microsoft.com/office/powerpoint/2010/main" val="214353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a:t>Participation</a:t>
            </a:r>
            <a:r>
              <a:rPr lang="sk-SK" dirty="0"/>
              <a:t> </a:t>
            </a:r>
            <a:r>
              <a:rPr lang="sk-SK" dirty="0" err="1"/>
              <a:t>Income</a:t>
            </a:r>
            <a:endParaRPr lang="sk-SK" dirty="0"/>
          </a:p>
        </p:txBody>
      </p:sp>
      <p:sp>
        <p:nvSpPr>
          <p:cNvPr id="3" name="Content Placeholder 2"/>
          <p:cNvSpPr>
            <a:spLocks noGrp="1"/>
          </p:cNvSpPr>
          <p:nvPr>
            <p:ph idx="1"/>
          </p:nvPr>
        </p:nvSpPr>
        <p:spPr>
          <a:xfrm>
            <a:off x="395536" y="1268760"/>
            <a:ext cx="8352928" cy="5040560"/>
          </a:xfrm>
        </p:spPr>
        <p:txBody>
          <a:bodyPr>
            <a:normAutofit/>
          </a:bodyPr>
          <a:lstStyle/>
          <a:p>
            <a:r>
              <a:rPr lang="en-US" dirty="0"/>
              <a:t>Universal (unconditional) basic income is big</a:t>
            </a:r>
          </a:p>
          <a:p>
            <a:r>
              <a:rPr lang="en-US" dirty="0"/>
              <a:t>Participation income is paid conditional on social contribution.</a:t>
            </a:r>
          </a:p>
          <a:p>
            <a:r>
              <a:rPr lang="en-US" dirty="0"/>
              <a:t>Paid to adults meeting a participation condition, that includes formal work, but also unpaid work such as caring for a child or an adult, seeking job training, doing voluntary work and include those unable to work. </a:t>
            </a:r>
          </a:p>
          <a:p>
            <a:r>
              <a:rPr lang="en-US" dirty="0"/>
              <a:t>Proposed by Tony Atkinson already in 1990s</a:t>
            </a:r>
          </a:p>
        </p:txBody>
      </p:sp>
      <p:sp>
        <p:nvSpPr>
          <p:cNvPr id="4" name="Rectangle 3">
            <a:extLst>
              <a:ext uri="{FF2B5EF4-FFF2-40B4-BE49-F238E27FC236}">
                <a16:creationId xmlns:a16="http://schemas.microsoft.com/office/drawing/2014/main" id="{BB5E5BD7-B231-4A8B-9577-322336F262D8}"/>
              </a:ext>
            </a:extLst>
          </p:cNvPr>
          <p:cNvSpPr/>
          <p:nvPr/>
        </p:nvSpPr>
        <p:spPr>
          <a:xfrm>
            <a:off x="333872" y="6469196"/>
            <a:ext cx="8352928" cy="307777"/>
          </a:xfrm>
          <a:prstGeom prst="rect">
            <a:avLst/>
          </a:prstGeom>
        </p:spPr>
        <p:txBody>
          <a:bodyPr wrap="square">
            <a:spAutoFit/>
          </a:bodyPr>
          <a:lstStyle/>
          <a:p>
            <a:r>
              <a:rPr lang="en-US" sz="1400" dirty="0">
                <a:hlinkClick r:id="rId2"/>
              </a:rPr>
              <a:t>https://onlinelibrary.wiley.com/doi/abs/10.1111/j.1467-923X.1996.tb01568.x</a:t>
            </a:r>
            <a:endParaRPr lang="en-US" sz="1400" dirty="0"/>
          </a:p>
        </p:txBody>
      </p:sp>
    </p:spTree>
    <p:extLst>
      <p:ext uri="{BB962C8B-B14F-4D97-AF65-F5344CB8AC3E}">
        <p14:creationId xmlns:p14="http://schemas.microsoft.com/office/powerpoint/2010/main" val="4056287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91415"/>
            <a:ext cx="4396296" cy="664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2920DBE-E183-465B-A032-F8A7D5E004DB}"/>
                  </a:ext>
                </a:extLst>
              </p14:cNvPr>
              <p14:cNvContentPartPr/>
              <p14:nvPr/>
            </p14:nvContentPartPr>
            <p14:xfrm>
              <a:off x="2999520" y="4358880"/>
              <a:ext cx="3124800" cy="1290240"/>
            </p14:xfrm>
          </p:contentPart>
        </mc:Choice>
        <mc:Fallback xmlns="">
          <p:pic>
            <p:nvPicPr>
              <p:cNvPr id="2" name="Ink 1">
                <a:extLst>
                  <a:ext uri="{FF2B5EF4-FFF2-40B4-BE49-F238E27FC236}">
                    <a16:creationId xmlns:a16="http://schemas.microsoft.com/office/drawing/2014/main" id="{B2920DBE-E183-465B-A032-F8A7D5E004DB}"/>
                  </a:ext>
                </a:extLst>
              </p:cNvPr>
              <p:cNvPicPr/>
              <p:nvPr/>
            </p:nvPicPr>
            <p:blipFill>
              <a:blip r:embed="rId4"/>
              <a:stretch>
                <a:fillRect/>
              </a:stretch>
            </p:blipFill>
            <p:spPr>
              <a:xfrm>
                <a:off x="2990160" y="4349520"/>
                <a:ext cx="3143520" cy="1308960"/>
              </a:xfrm>
              <a:prstGeom prst="rect">
                <a:avLst/>
              </a:prstGeom>
            </p:spPr>
          </p:pic>
        </mc:Fallback>
      </mc:AlternateContent>
    </p:spTree>
    <p:extLst>
      <p:ext uri="{BB962C8B-B14F-4D97-AF65-F5344CB8AC3E}">
        <p14:creationId xmlns:p14="http://schemas.microsoft.com/office/powerpoint/2010/main" val="426009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Situation in the communist countries before the fall of Iron Curtain</a:t>
            </a:r>
            <a:endParaRPr lang="cs-CZ" dirty="0"/>
          </a:p>
        </p:txBody>
      </p:sp>
      <p:sp>
        <p:nvSpPr>
          <p:cNvPr id="3" name="Content Placeholder 2"/>
          <p:cNvSpPr>
            <a:spLocks noGrp="1"/>
          </p:cNvSpPr>
          <p:nvPr>
            <p:ph idx="1"/>
          </p:nvPr>
        </p:nvSpPr>
        <p:spPr/>
        <p:txBody>
          <a:bodyPr>
            <a:normAutofit lnSpcReduction="10000"/>
          </a:bodyPr>
          <a:lstStyle/>
          <a:p>
            <a:r>
              <a:rPr lang="en-US" dirty="0"/>
              <a:t>The defining characteristic of socialist countries was state ownership of the </a:t>
            </a:r>
            <a:r>
              <a:rPr lang="cs-CZ" dirty="0"/>
              <a:t>means of production.</a:t>
            </a:r>
            <a:endParaRPr lang="en-US" dirty="0"/>
          </a:p>
          <a:p>
            <a:r>
              <a:rPr lang="en-US" dirty="0"/>
              <a:t>On average, 90 percent of the labor force was employed by the state and most income was paid by the state.</a:t>
            </a:r>
          </a:p>
          <a:p>
            <a:r>
              <a:rPr lang="en-US" dirty="0"/>
              <a:t>All land was typically owned by state (Russia).</a:t>
            </a:r>
          </a:p>
          <a:p>
            <a:r>
              <a:rPr lang="en-US" dirty="0"/>
              <a:t>In some countries </a:t>
            </a:r>
            <a:r>
              <a:rPr lang="cs-CZ" dirty="0"/>
              <a:t>private agriculture </a:t>
            </a:r>
            <a:r>
              <a:rPr lang="en-US" dirty="0"/>
              <a:t>was allowed </a:t>
            </a:r>
            <a:r>
              <a:rPr lang="cs-CZ" sz="2800" dirty="0"/>
              <a:t>(Poland,</a:t>
            </a:r>
            <a:r>
              <a:rPr lang="en-US" sz="2800" dirty="0"/>
              <a:t> Yugoslavia, Bulgaria and Hungary).</a:t>
            </a:r>
            <a:endParaRPr lang="cs-CZ" sz="2800" dirty="0"/>
          </a:p>
        </p:txBody>
      </p:sp>
    </p:spTree>
    <p:extLst>
      <p:ext uri="{BB962C8B-B14F-4D97-AF65-F5344CB8AC3E}">
        <p14:creationId xmlns:p14="http://schemas.microsoft.com/office/powerpoint/2010/main" val="10798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employment as a proportion </a:t>
            </a:r>
            <a:br>
              <a:rPr lang="en-US" dirty="0"/>
            </a:br>
            <a:r>
              <a:rPr lang="en-US" dirty="0"/>
              <a:t>of the labor force in 1988 [%]</a:t>
            </a:r>
            <a:endParaRPr lang="cs-CZ"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652588"/>
            <a:ext cx="642937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756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Composition of Gross Income in Socialist, </a:t>
            </a:r>
            <a:br>
              <a:rPr lang="en-US" sz="2800" dirty="0"/>
            </a:br>
            <a:r>
              <a:rPr lang="en-US" sz="2800" dirty="0"/>
              <a:t>Market, and Developing Countries, 1980s</a:t>
            </a:r>
            <a:endParaRPr lang="cs-CZ" sz="2800" dirty="0"/>
          </a:p>
        </p:txBody>
      </p:sp>
      <p:sp>
        <p:nvSpPr>
          <p:cNvPr id="3" name="Content Placeholder 2"/>
          <p:cNvSpPr>
            <a:spLocks noGrp="1"/>
          </p:cNvSpPr>
          <p:nvPr>
            <p:ph idx="1"/>
          </p:nvPr>
        </p:nvSpPr>
        <p:spPr/>
        <p:txBody>
          <a:bodyPr/>
          <a:lstStyle/>
          <a:p>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46023"/>
            <a:ext cx="6622157" cy="723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797549" y="2627771"/>
            <a:ext cx="1358627" cy="2563329"/>
            <a:chOff x="4797549" y="2627771"/>
            <a:chExt cx="1358627" cy="2563329"/>
          </a:xfrm>
        </p:grpSpPr>
        <p:sp>
          <p:nvSpPr>
            <p:cNvPr id="4" name="Rectangle 3"/>
            <p:cNvSpPr/>
            <p:nvPr/>
          </p:nvSpPr>
          <p:spPr>
            <a:xfrm>
              <a:off x="4815433" y="3447281"/>
              <a:ext cx="1340743" cy="41376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Rectangle 5"/>
            <p:cNvSpPr/>
            <p:nvPr/>
          </p:nvSpPr>
          <p:spPr>
            <a:xfrm>
              <a:off x="4815432" y="2627771"/>
              <a:ext cx="1340743" cy="20688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Rectangle 6"/>
            <p:cNvSpPr/>
            <p:nvPr/>
          </p:nvSpPr>
          <p:spPr>
            <a:xfrm>
              <a:off x="4797549" y="4543028"/>
              <a:ext cx="1340743" cy="64807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Tree>
    <p:extLst>
      <p:ext uri="{BB962C8B-B14F-4D97-AF65-F5344CB8AC3E}">
        <p14:creationId xmlns:p14="http://schemas.microsoft.com/office/powerpoint/2010/main" val="39182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27733"/>
            <a:ext cx="7166037" cy="536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6EABF75C-6F7B-4DAD-A8F2-64454B59B13F}"/>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1D3D63"/>
                </a:solidFill>
                <a:latin typeface="Playfair Display"/>
              </a:rPr>
              <a:t>Income inequality in rich countries</a:t>
            </a:r>
          </a:p>
        </p:txBody>
      </p:sp>
    </p:spTree>
    <p:extLst>
      <p:ext uri="{BB962C8B-B14F-4D97-AF65-F5344CB8AC3E}">
        <p14:creationId xmlns:p14="http://schemas.microsoft.com/office/powerpoint/2010/main" val="3285010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Composition of income, 1988</a:t>
            </a:r>
            <a:br>
              <a:rPr lang="en-US" dirty="0"/>
            </a:br>
            <a:r>
              <a:rPr lang="en-US" sz="2700" dirty="0"/>
              <a:t>(gross income=100)</a:t>
            </a:r>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12776"/>
            <a:ext cx="631507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713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Communist economies</a:t>
            </a:r>
            <a:endParaRPr lang="cs-CZ" sz="3600" dirty="0"/>
          </a:p>
        </p:txBody>
      </p:sp>
      <p:sp>
        <p:nvSpPr>
          <p:cNvPr id="3" name="Content Placeholder 2"/>
          <p:cNvSpPr>
            <a:spLocks noGrp="1"/>
          </p:cNvSpPr>
          <p:nvPr>
            <p:ph idx="1"/>
          </p:nvPr>
        </p:nvSpPr>
        <p:spPr/>
        <p:txBody>
          <a:bodyPr>
            <a:normAutofit fontScale="92500" lnSpcReduction="10000"/>
          </a:bodyPr>
          <a:lstStyle/>
          <a:p>
            <a:r>
              <a:rPr lang="en-US" dirty="0"/>
              <a:t>A</a:t>
            </a:r>
            <a:r>
              <a:rPr lang="cs-CZ" dirty="0"/>
              <a:t>bsence of property incomes</a:t>
            </a:r>
            <a:endParaRPr lang="en-US" dirty="0"/>
          </a:p>
          <a:p>
            <a:r>
              <a:rPr lang="en-US" dirty="0"/>
              <a:t>Small gaps between average pay of non-manual and manual workers</a:t>
            </a:r>
          </a:p>
          <a:p>
            <a:r>
              <a:rPr lang="cs-CZ" dirty="0"/>
              <a:t>Low</a:t>
            </a:r>
            <a:r>
              <a:rPr lang="en-US" dirty="0"/>
              <a:t> </a:t>
            </a:r>
            <a:r>
              <a:rPr lang="cs-CZ" dirty="0"/>
              <a:t>direct tax</a:t>
            </a:r>
            <a:r>
              <a:rPr lang="en-US" dirty="0" err="1"/>
              <a:t>es</a:t>
            </a:r>
            <a:r>
              <a:rPr lang="en-US" dirty="0"/>
              <a:t> (</a:t>
            </a:r>
            <a:r>
              <a:rPr lang="cs-CZ" dirty="0"/>
              <a:t>proportional</a:t>
            </a:r>
            <a:r>
              <a:rPr lang="en-US" dirty="0"/>
              <a:t> or flat tax) </a:t>
            </a:r>
          </a:p>
          <a:p>
            <a:r>
              <a:rPr lang="en-US" dirty="0"/>
              <a:t>But t</a:t>
            </a:r>
            <a:r>
              <a:rPr lang="cs-CZ" dirty="0"/>
              <a:t>otal </a:t>
            </a:r>
            <a:r>
              <a:rPr lang="en-US" dirty="0"/>
              <a:t>tax burden was high</a:t>
            </a:r>
          </a:p>
          <a:p>
            <a:r>
              <a:rPr lang="en-US" dirty="0"/>
              <a:t>Greater importance of income redistribution</a:t>
            </a:r>
          </a:p>
          <a:p>
            <a:r>
              <a:rPr lang="en-US" dirty="0"/>
              <a:t>High </a:t>
            </a:r>
            <a:r>
              <a:rPr lang="cs-CZ" dirty="0"/>
              <a:t>family allowances</a:t>
            </a:r>
            <a:r>
              <a:rPr lang="en-US" dirty="0"/>
              <a:t> relative to wages</a:t>
            </a:r>
          </a:p>
          <a:p>
            <a:r>
              <a:rPr lang="en-US" dirty="0"/>
              <a:t>The Gini coefficient was in the range of 23-26 like in the </a:t>
            </a:r>
            <a:r>
              <a:rPr lang="cs-CZ" dirty="0"/>
              <a:t>very egalitarian Nordic</a:t>
            </a:r>
            <a:r>
              <a:rPr lang="en-US" dirty="0"/>
              <a:t> </a:t>
            </a:r>
            <a:r>
              <a:rPr lang="cs-CZ" dirty="0"/>
              <a:t>countries</a:t>
            </a:r>
          </a:p>
        </p:txBody>
      </p:sp>
    </p:spTree>
    <p:extLst>
      <p:ext uri="{BB962C8B-B14F-4D97-AF65-F5344CB8AC3E}">
        <p14:creationId xmlns:p14="http://schemas.microsoft.com/office/powerpoint/2010/main" val="400998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Centrally planned economy</a:t>
            </a:r>
            <a:endParaRPr lang="sk-SK" dirty="0"/>
          </a:p>
        </p:txBody>
      </p:sp>
      <p:sp>
        <p:nvSpPr>
          <p:cNvPr id="3" name="Content Placeholder 2"/>
          <p:cNvSpPr>
            <a:spLocks noGrp="1"/>
          </p:cNvSpPr>
          <p:nvPr>
            <p:ph idx="1"/>
          </p:nvPr>
        </p:nvSpPr>
        <p:spPr/>
        <p:txBody>
          <a:bodyPr>
            <a:normAutofit/>
          </a:bodyPr>
          <a:lstStyle/>
          <a:p>
            <a:r>
              <a:rPr lang="en-US" dirty="0"/>
              <a:t>Production dictated by Plan from above rather than in response to consumer demand </a:t>
            </a:r>
          </a:p>
          <a:p>
            <a:r>
              <a:rPr lang="en-US" dirty="0"/>
              <a:t>Total price control </a:t>
            </a:r>
          </a:p>
          <a:p>
            <a:r>
              <a:rPr lang="en-US" dirty="0"/>
              <a:t>In 1980s many countries experienced shortages of almost everything</a:t>
            </a:r>
          </a:p>
          <a:p>
            <a:r>
              <a:rPr lang="en-US" dirty="0"/>
              <a:t>Top party members and state officials got a privilege access to goods and lower prices. </a:t>
            </a:r>
          </a:p>
          <a:p>
            <a:r>
              <a:rPr lang="en-US" dirty="0"/>
              <a:t>Loyalty to the regime was a price for privilege.</a:t>
            </a:r>
          </a:p>
          <a:p>
            <a:endParaRPr lang="en-US" dirty="0"/>
          </a:p>
          <a:p>
            <a:endParaRPr lang="sk-SK" dirty="0"/>
          </a:p>
        </p:txBody>
      </p:sp>
    </p:spTree>
    <p:extLst>
      <p:ext uri="{BB962C8B-B14F-4D97-AF65-F5344CB8AC3E}">
        <p14:creationId xmlns:p14="http://schemas.microsoft.com/office/powerpoint/2010/main" val="67109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788" y="320292"/>
            <a:ext cx="2580445" cy="1754326"/>
          </a:xfrm>
          <a:prstGeom prst="rect">
            <a:avLst/>
          </a:prstGeom>
          <a:solidFill>
            <a:schemeClr val="accent3">
              <a:lumMod val="20000"/>
              <a:lumOff val="80000"/>
            </a:schemeClr>
          </a:solidFill>
        </p:spPr>
        <p:txBody>
          <a:bodyPr wrap="square">
            <a:spAutoFit/>
          </a:bodyPr>
          <a:lstStyle/>
          <a:p>
            <a:r>
              <a:rPr lang="en-US" dirty="0"/>
              <a:t>Leningrad can be overstocked with cross-country skis and yet go several months without soap for washing dishes.</a:t>
            </a:r>
          </a:p>
          <a:p>
            <a:r>
              <a:rPr lang="en-US" dirty="0"/>
              <a:t>(</a:t>
            </a:r>
            <a:r>
              <a:rPr lang="sk-SK" dirty="0" err="1"/>
              <a:t>Hedrick</a:t>
            </a:r>
            <a:r>
              <a:rPr lang="sk-SK" dirty="0"/>
              <a:t> </a:t>
            </a:r>
            <a:r>
              <a:rPr lang="sk-SK" dirty="0" err="1"/>
              <a:t>Smith</a:t>
            </a:r>
            <a:r>
              <a:rPr lang="en-US" dirty="0"/>
              <a:t>, </a:t>
            </a:r>
            <a:r>
              <a:rPr lang="sk-SK" dirty="0"/>
              <a:t>1976</a:t>
            </a:r>
            <a:r>
              <a:rPr lang="en-US" dirty="0"/>
              <a:t>)</a:t>
            </a:r>
            <a:endParaRPr lang="sk-SK" dirty="0"/>
          </a:p>
        </p:txBody>
      </p:sp>
      <p:sp>
        <p:nvSpPr>
          <p:cNvPr id="5" name="Rectangle 4"/>
          <p:cNvSpPr/>
          <p:nvPr/>
        </p:nvSpPr>
        <p:spPr>
          <a:xfrm>
            <a:off x="5182838" y="127769"/>
            <a:ext cx="3744416" cy="1754326"/>
          </a:xfrm>
          <a:prstGeom prst="rect">
            <a:avLst/>
          </a:prstGeom>
          <a:solidFill>
            <a:schemeClr val="accent4">
              <a:lumMod val="20000"/>
              <a:lumOff val="80000"/>
            </a:schemeClr>
          </a:solidFill>
          <a:ln>
            <a:solidFill>
              <a:schemeClr val="accent4">
                <a:lumMod val="20000"/>
                <a:lumOff val="80000"/>
              </a:schemeClr>
            </a:solidFill>
          </a:ln>
        </p:spPr>
        <p:txBody>
          <a:bodyPr wrap="square">
            <a:spAutoFit/>
          </a:bodyPr>
          <a:lstStyle/>
          <a:p>
            <a:r>
              <a:rPr lang="en-US" dirty="0"/>
              <a:t>The Armenian capital of Yerevan, had an ample supply of accordions but local people complained that they had gone for weeks without ordinary kitchen spoons or tea samovars.</a:t>
            </a:r>
          </a:p>
          <a:p>
            <a:r>
              <a:rPr lang="en-US" dirty="0"/>
              <a:t>(</a:t>
            </a:r>
            <a:r>
              <a:rPr lang="sk-SK" dirty="0" err="1"/>
              <a:t>Hedrick</a:t>
            </a:r>
            <a:r>
              <a:rPr lang="sk-SK" dirty="0"/>
              <a:t> </a:t>
            </a:r>
            <a:r>
              <a:rPr lang="sk-SK" dirty="0" err="1"/>
              <a:t>Smith</a:t>
            </a:r>
            <a:r>
              <a:rPr lang="en-US" dirty="0"/>
              <a:t>, </a:t>
            </a:r>
            <a:r>
              <a:rPr lang="sk-SK" dirty="0"/>
              <a:t>1976</a:t>
            </a:r>
            <a:r>
              <a:rPr lang="en-US" dirty="0"/>
              <a:t>)</a:t>
            </a:r>
            <a:endParaRPr lang="sk-SK" dirty="0"/>
          </a:p>
        </p:txBody>
      </p:sp>
      <p:sp>
        <p:nvSpPr>
          <p:cNvPr id="6" name="Rectangle 5"/>
          <p:cNvSpPr/>
          <p:nvPr/>
        </p:nvSpPr>
        <p:spPr>
          <a:xfrm>
            <a:off x="3059832" y="758806"/>
            <a:ext cx="1925960" cy="2031325"/>
          </a:xfrm>
          <a:prstGeom prst="rect">
            <a:avLst/>
          </a:prstGeom>
          <a:solidFill>
            <a:schemeClr val="accent6">
              <a:lumMod val="20000"/>
              <a:lumOff val="80000"/>
            </a:schemeClr>
          </a:solidFill>
        </p:spPr>
        <p:txBody>
          <a:bodyPr wrap="square">
            <a:spAutoFit/>
          </a:bodyPr>
          <a:lstStyle/>
          <a:p>
            <a:r>
              <a:rPr lang="en-US" dirty="0"/>
              <a:t>In Hungary, milk was packed in plastic bags and thus could not be sold the next day and had to be destroyed. </a:t>
            </a:r>
            <a:endParaRPr lang="sk-SK" dirty="0"/>
          </a:p>
        </p:txBody>
      </p:sp>
      <p:sp>
        <p:nvSpPr>
          <p:cNvPr id="7" name="Rectangle 6"/>
          <p:cNvSpPr/>
          <p:nvPr/>
        </p:nvSpPr>
        <p:spPr>
          <a:xfrm>
            <a:off x="6444208" y="2049726"/>
            <a:ext cx="2491380" cy="1754326"/>
          </a:xfrm>
          <a:prstGeom prst="rect">
            <a:avLst/>
          </a:prstGeom>
          <a:solidFill>
            <a:srgbClr val="FFFF00"/>
          </a:solidFill>
        </p:spPr>
        <p:txBody>
          <a:bodyPr wrap="square">
            <a:spAutoFit/>
          </a:bodyPr>
          <a:lstStyle/>
          <a:p>
            <a:r>
              <a:rPr lang="sk-SK" dirty="0" err="1"/>
              <a:t>Because</a:t>
            </a:r>
            <a:r>
              <a:rPr lang="sk-SK" dirty="0"/>
              <a:t> </a:t>
            </a:r>
            <a:r>
              <a:rPr lang="sk-SK" dirty="0" err="1"/>
              <a:t>bread</a:t>
            </a:r>
            <a:r>
              <a:rPr lang="sk-SK" dirty="0"/>
              <a:t> </a:t>
            </a:r>
            <a:r>
              <a:rPr lang="sk-SK" dirty="0" err="1"/>
              <a:t>was</a:t>
            </a:r>
            <a:r>
              <a:rPr lang="sk-SK" dirty="0"/>
              <a:t> </a:t>
            </a:r>
            <a:r>
              <a:rPr lang="sk-SK" dirty="0" err="1"/>
              <a:t>overproduced</a:t>
            </a:r>
            <a:r>
              <a:rPr lang="en-US" dirty="0"/>
              <a:t> in Hungary animals were fed on bread, not only on household plots (Shane 1994)</a:t>
            </a:r>
            <a:endParaRPr lang="sk-SK" dirty="0"/>
          </a:p>
        </p:txBody>
      </p:sp>
      <p:sp>
        <p:nvSpPr>
          <p:cNvPr id="9" name="Rectangle 8"/>
          <p:cNvSpPr/>
          <p:nvPr/>
        </p:nvSpPr>
        <p:spPr>
          <a:xfrm>
            <a:off x="2681723" y="3068960"/>
            <a:ext cx="3510457" cy="1200329"/>
          </a:xfrm>
          <a:prstGeom prst="rect">
            <a:avLst/>
          </a:prstGeom>
          <a:solidFill>
            <a:schemeClr val="accent2">
              <a:lumMod val="20000"/>
              <a:lumOff val="80000"/>
            </a:schemeClr>
          </a:solidFill>
        </p:spPr>
        <p:txBody>
          <a:bodyPr wrap="square">
            <a:spAutoFit/>
          </a:bodyPr>
          <a:lstStyle/>
          <a:p>
            <a:r>
              <a:rPr lang="en-US" dirty="0"/>
              <a:t>Indeed, the crop failure was so serious that Russia was forced to buy wheat from the United States” (Hammond 1966)</a:t>
            </a:r>
            <a:endParaRPr lang="sk-SK" dirty="0"/>
          </a:p>
        </p:txBody>
      </p:sp>
      <p:sp>
        <p:nvSpPr>
          <p:cNvPr id="10" name="Rectangle 9"/>
          <p:cNvSpPr/>
          <p:nvPr/>
        </p:nvSpPr>
        <p:spPr>
          <a:xfrm>
            <a:off x="4870766" y="4454987"/>
            <a:ext cx="3960440" cy="1200329"/>
          </a:xfrm>
          <a:prstGeom prst="rect">
            <a:avLst/>
          </a:prstGeom>
          <a:solidFill>
            <a:schemeClr val="accent6">
              <a:lumMod val="20000"/>
              <a:lumOff val="80000"/>
            </a:schemeClr>
          </a:solidFill>
        </p:spPr>
        <p:txBody>
          <a:bodyPr wrap="square">
            <a:spAutoFit/>
          </a:bodyPr>
          <a:lstStyle/>
          <a:p>
            <a:r>
              <a:rPr lang="en-US" dirty="0"/>
              <a:t>A basic rule of thumb was: “If you see something for sale that you want, buy it, because tomorrow there probably won’t be any” (Hammond 1966)</a:t>
            </a:r>
            <a:endParaRPr lang="sk-SK" dirty="0"/>
          </a:p>
        </p:txBody>
      </p:sp>
      <p:sp>
        <p:nvSpPr>
          <p:cNvPr id="11" name="Rectangle 10"/>
          <p:cNvSpPr/>
          <p:nvPr/>
        </p:nvSpPr>
        <p:spPr>
          <a:xfrm>
            <a:off x="3761977" y="5805264"/>
            <a:ext cx="5059538" cy="923330"/>
          </a:xfrm>
          <a:prstGeom prst="rect">
            <a:avLst/>
          </a:prstGeom>
          <a:solidFill>
            <a:schemeClr val="accent1">
              <a:lumMod val="20000"/>
              <a:lumOff val="80000"/>
            </a:schemeClr>
          </a:solidFill>
        </p:spPr>
        <p:txBody>
          <a:bodyPr wrap="square">
            <a:spAutoFit/>
          </a:bodyPr>
          <a:lstStyle/>
          <a:p>
            <a:r>
              <a:rPr lang="en-US" dirty="0"/>
              <a:t>Another common saying was, “If you see something for sale that you do not need, buy it anyway. You can trade it with others for what you need.” </a:t>
            </a:r>
            <a:endParaRPr lang="sk-SK" dirty="0"/>
          </a:p>
        </p:txBody>
      </p:sp>
      <p:sp>
        <p:nvSpPr>
          <p:cNvPr id="12" name="Rectangle 11"/>
          <p:cNvSpPr/>
          <p:nvPr/>
        </p:nvSpPr>
        <p:spPr>
          <a:xfrm>
            <a:off x="510580" y="4549770"/>
            <a:ext cx="2527945" cy="2031325"/>
          </a:xfrm>
          <a:prstGeom prst="rect">
            <a:avLst/>
          </a:prstGeom>
          <a:solidFill>
            <a:schemeClr val="bg1">
              <a:lumMod val="95000"/>
            </a:schemeClr>
          </a:solidFill>
        </p:spPr>
        <p:txBody>
          <a:bodyPr wrap="square">
            <a:spAutoFit/>
          </a:bodyPr>
          <a:lstStyle/>
          <a:p>
            <a:r>
              <a:rPr lang="en-US" dirty="0"/>
              <a:t>People had to wait in lines and pay bribes to shopkeepers to obtain products that were common in the marked-based economies of the West.</a:t>
            </a:r>
            <a:endParaRPr lang="sk-SK" dirty="0"/>
          </a:p>
        </p:txBody>
      </p:sp>
      <p:sp>
        <p:nvSpPr>
          <p:cNvPr id="13" name="Rectangle 12"/>
          <p:cNvSpPr/>
          <p:nvPr/>
        </p:nvSpPr>
        <p:spPr>
          <a:xfrm>
            <a:off x="145090" y="2361077"/>
            <a:ext cx="2160240" cy="1754326"/>
          </a:xfrm>
          <a:prstGeom prst="rect">
            <a:avLst/>
          </a:prstGeom>
          <a:solidFill>
            <a:schemeClr val="bg1"/>
          </a:solidFill>
          <a:ln>
            <a:solidFill>
              <a:schemeClr val="tx1"/>
            </a:solidFill>
          </a:ln>
        </p:spPr>
        <p:txBody>
          <a:bodyPr wrap="square">
            <a:spAutoFit/>
          </a:bodyPr>
          <a:lstStyle/>
          <a:p>
            <a:r>
              <a:rPr lang="en-US" dirty="0"/>
              <a:t>The accepted norm is that the Soviet woman daily spends two hours in line, seven days a week. (Hedrick Smith 1976)</a:t>
            </a:r>
            <a:endParaRPr lang="sk-SK" dirty="0"/>
          </a:p>
        </p:txBody>
      </p:sp>
    </p:spTree>
    <p:extLst>
      <p:ext uri="{BB962C8B-B14F-4D97-AF65-F5344CB8AC3E}">
        <p14:creationId xmlns:p14="http://schemas.microsoft.com/office/powerpoint/2010/main" val="13410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750" fill="hold"/>
                                        <p:tgtEl>
                                          <p:spTgt spid="11"/>
                                        </p:tgtEl>
                                        <p:attrNameLst>
                                          <p:attrName>ppt_x</p:attrName>
                                        </p:attrNameLst>
                                      </p:cBhvr>
                                      <p:tavLst>
                                        <p:tav tm="0">
                                          <p:val>
                                            <p:strVal val="#ppt_x"/>
                                          </p:val>
                                        </p:tav>
                                        <p:tav tm="100000">
                                          <p:val>
                                            <p:strVal val="#ppt_x"/>
                                          </p:val>
                                        </p:tav>
                                      </p:tavLst>
                                    </p:anim>
                                    <p:anim calcmode="lin" valueType="num">
                                      <p:cBhvr additive="base">
                                        <p:cTn id="14"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Transformation process</a:t>
            </a:r>
            <a:endParaRPr lang="cs-CZ" dirty="0"/>
          </a:p>
        </p:txBody>
      </p:sp>
      <p:sp>
        <p:nvSpPr>
          <p:cNvPr id="3" name="Content Placeholder 2"/>
          <p:cNvSpPr>
            <a:spLocks noGrp="1"/>
          </p:cNvSpPr>
          <p:nvPr>
            <p:ph idx="1"/>
          </p:nvPr>
        </p:nvSpPr>
        <p:spPr/>
        <p:txBody>
          <a:bodyPr>
            <a:normAutofit/>
          </a:bodyPr>
          <a:lstStyle/>
          <a:p>
            <a:r>
              <a:rPr lang="en-US" dirty="0"/>
              <a:t>Drop in GDP (by 33% and more) </a:t>
            </a:r>
          </a:p>
          <a:p>
            <a:r>
              <a:rPr lang="en-US" dirty="0"/>
              <a:t>Many local currencies have depreciated</a:t>
            </a:r>
          </a:p>
          <a:p>
            <a:r>
              <a:rPr lang="en-US" dirty="0"/>
              <a:t>High inflation &amp; unemployment </a:t>
            </a:r>
          </a:p>
          <a:p>
            <a:r>
              <a:rPr lang="en-US" dirty="0"/>
              <a:t>State ownership replaced </a:t>
            </a:r>
            <a:r>
              <a:rPr lang="cs-CZ" dirty="0"/>
              <a:t>by private</a:t>
            </a:r>
            <a:endParaRPr lang="en-US" dirty="0"/>
          </a:p>
          <a:p>
            <a:r>
              <a:rPr lang="en-US" dirty="0"/>
              <a:t>Increasing share of </a:t>
            </a:r>
            <a:r>
              <a:rPr lang="cs-CZ" dirty="0"/>
              <a:t>informal economy</a:t>
            </a:r>
            <a:endParaRPr lang="en-US" dirty="0"/>
          </a:p>
          <a:p>
            <a:r>
              <a:rPr lang="en-US" dirty="0"/>
              <a:t>Political instability </a:t>
            </a:r>
            <a:r>
              <a:rPr lang="en-US" sz="2400" dirty="0"/>
              <a:t>(7 countries in war, 8 mil refugees) </a:t>
            </a:r>
            <a:endParaRPr lang="en-US" dirty="0"/>
          </a:p>
          <a:p>
            <a:r>
              <a:rPr lang="en-US" dirty="0"/>
              <a:t>Rapidly increasing income inequalities</a:t>
            </a:r>
          </a:p>
          <a:p>
            <a:endParaRPr lang="en-US" dirty="0"/>
          </a:p>
        </p:txBody>
      </p:sp>
    </p:spTree>
    <p:extLst>
      <p:ext uri="{BB962C8B-B14F-4D97-AF65-F5344CB8AC3E}">
        <p14:creationId xmlns:p14="http://schemas.microsoft.com/office/powerpoint/2010/main" val="4092017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851842"/>
            <a:ext cx="6162675" cy="790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384"/>
            <a:ext cx="8229600" cy="1143000"/>
          </a:xfrm>
        </p:spPr>
        <p:txBody>
          <a:bodyPr>
            <a:normAutofit/>
          </a:bodyPr>
          <a:lstStyle/>
          <a:p>
            <a:r>
              <a:rPr lang="en-US" sz="3600" dirty="0"/>
              <a:t>Inequality rises during the transition</a:t>
            </a:r>
            <a:endParaRPr lang="cs-CZ" sz="3600" dirty="0"/>
          </a:p>
        </p:txBody>
      </p:sp>
    </p:spTree>
    <p:extLst>
      <p:ext uri="{BB962C8B-B14F-4D97-AF65-F5344CB8AC3E}">
        <p14:creationId xmlns:p14="http://schemas.microsoft.com/office/powerpoint/2010/main" val="2359935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596" y="1183558"/>
            <a:ext cx="6942807" cy="538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173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1FB3-3939-4C05-BB68-FA604CF7BA93}"/>
              </a:ext>
            </a:extLst>
          </p:cNvPr>
          <p:cNvSpPr>
            <a:spLocks noGrp="1"/>
          </p:cNvSpPr>
          <p:nvPr>
            <p:ph type="title"/>
          </p:nvPr>
        </p:nvSpPr>
        <p:spPr/>
        <p:txBody>
          <a:bodyPr>
            <a:normAutofit fontScale="90000"/>
          </a:bodyPr>
          <a:lstStyle/>
          <a:p>
            <a:r>
              <a:rPr lang="en-US" dirty="0"/>
              <a:t>What is true about Gini coefficient?</a:t>
            </a:r>
            <a:br>
              <a:rPr lang="en-US" dirty="0"/>
            </a:br>
            <a:endParaRPr lang="en-US" dirty="0"/>
          </a:p>
        </p:txBody>
      </p:sp>
      <p:sp>
        <p:nvSpPr>
          <p:cNvPr id="3" name="Content Placeholder 2">
            <a:extLst>
              <a:ext uri="{FF2B5EF4-FFF2-40B4-BE49-F238E27FC236}">
                <a16:creationId xmlns:a16="http://schemas.microsoft.com/office/drawing/2014/main" id="{4C494526-BEC9-4644-B2E2-3DCD244B9824}"/>
              </a:ext>
            </a:extLst>
          </p:cNvPr>
          <p:cNvSpPr>
            <a:spLocks noGrp="1"/>
          </p:cNvSpPr>
          <p:nvPr>
            <p:ph idx="1"/>
          </p:nvPr>
        </p:nvSpPr>
        <p:spPr>
          <a:xfrm>
            <a:off x="457200" y="1600200"/>
            <a:ext cx="8229600" cy="4525963"/>
          </a:xfrm>
        </p:spPr>
        <p:txBody>
          <a:bodyPr>
            <a:normAutofit/>
          </a:bodyPr>
          <a:lstStyle/>
          <a:p>
            <a:pPr marL="514350" lvl="0" indent="-514350">
              <a:buFont typeface="+mj-lt"/>
              <a:buAutoNum type="arabicPeriod"/>
            </a:pPr>
            <a:r>
              <a:rPr lang="en-GB" dirty="0"/>
              <a:t>The </a:t>
            </a:r>
            <a:r>
              <a:rPr lang="en-US" dirty="0"/>
              <a:t>calculation</a:t>
            </a:r>
            <a:r>
              <a:rPr lang="en-GB" dirty="0"/>
              <a:t> of </a:t>
            </a:r>
            <a:r>
              <a:rPr lang="en-US" dirty="0"/>
              <a:t>Gini</a:t>
            </a:r>
            <a:r>
              <a:rPr lang="en-GB" dirty="0"/>
              <a:t> coefficient does not consider the size of the economy </a:t>
            </a:r>
            <a:endParaRPr lang="en-US" dirty="0"/>
          </a:p>
          <a:p>
            <a:pPr marL="514350" lvl="0" indent="-514350">
              <a:buFont typeface="+mj-lt"/>
              <a:buAutoNum type="arabicPeriod"/>
            </a:pPr>
            <a:r>
              <a:rPr lang="en-US" dirty="0"/>
              <a:t>Gini coefficients can be used to measure the poverty across the world</a:t>
            </a:r>
          </a:p>
          <a:p>
            <a:pPr marL="514350" lvl="0" indent="-514350">
              <a:buFont typeface="+mj-lt"/>
              <a:buAutoNum type="arabicPeriod"/>
            </a:pPr>
            <a:r>
              <a:rPr lang="en-US" dirty="0"/>
              <a:t>The poorer countries have always higher Gini than rich societies </a:t>
            </a:r>
          </a:p>
          <a:p>
            <a:pPr marL="514350" lvl="0" indent="-514350">
              <a:buFont typeface="+mj-lt"/>
              <a:buAutoNum type="arabicPeriod"/>
            </a:pPr>
            <a:r>
              <a:rPr lang="en-US" dirty="0"/>
              <a:t>Gini stands for General Index of National Inequality</a:t>
            </a:r>
          </a:p>
          <a:p>
            <a:endParaRPr lang="en-US" dirty="0"/>
          </a:p>
        </p:txBody>
      </p:sp>
    </p:spTree>
    <p:extLst>
      <p:ext uri="{BB962C8B-B14F-4D97-AF65-F5344CB8AC3E}">
        <p14:creationId xmlns:p14="http://schemas.microsoft.com/office/powerpoint/2010/main" val="176277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 income share</a:t>
            </a:r>
            <a:endParaRPr lang="sk-SK" dirty="0"/>
          </a:p>
        </p:txBody>
      </p:sp>
      <p:sp>
        <p:nvSpPr>
          <p:cNvPr id="3" name="Content Placeholder 2"/>
          <p:cNvSpPr>
            <a:spLocks noGrp="1"/>
          </p:cNvSpPr>
          <p:nvPr>
            <p:ph idx="1"/>
          </p:nvPr>
        </p:nvSpPr>
        <p:spPr>
          <a:xfrm>
            <a:off x="628650" y="1340768"/>
            <a:ext cx="7886700" cy="5328592"/>
          </a:xfrm>
        </p:spPr>
        <p:txBody>
          <a:bodyPr>
            <a:normAutofit fontScale="85000" lnSpcReduction="10000"/>
          </a:bodyPr>
          <a:lstStyle/>
          <a:p>
            <a:pPr>
              <a:lnSpc>
                <a:spcPct val="110000"/>
              </a:lnSpc>
            </a:pPr>
            <a:r>
              <a:rPr lang="en-US" dirty="0"/>
              <a:t>The share of income earned by top 1 percent (super rich) is a good fit of overall inequality in the country</a:t>
            </a:r>
          </a:p>
          <a:p>
            <a:pPr>
              <a:lnSpc>
                <a:spcPct val="110000"/>
              </a:lnSpc>
            </a:pPr>
            <a:r>
              <a:rPr lang="en-US" dirty="0"/>
              <a:t>In Germany top 1% earns more than 150,000 EUR</a:t>
            </a:r>
          </a:p>
          <a:p>
            <a:pPr>
              <a:lnSpc>
                <a:spcPct val="110000"/>
              </a:lnSpc>
            </a:pPr>
            <a:r>
              <a:rPr lang="en-US" dirty="0"/>
              <a:t>In 2014-15 UK top 1% earns more than </a:t>
            </a:r>
            <a:r>
              <a:rPr lang="sk-SK" dirty="0"/>
              <a:t>£</a:t>
            </a:r>
            <a:r>
              <a:rPr lang="en-US" dirty="0"/>
              <a:t>150,000  </a:t>
            </a:r>
            <a:br>
              <a:rPr lang="en-US" dirty="0"/>
            </a:br>
            <a:r>
              <a:rPr lang="en-US" dirty="0"/>
              <a:t>(top 5% earns more than </a:t>
            </a:r>
            <a:r>
              <a:rPr lang="sk-SK" dirty="0"/>
              <a:t>£</a:t>
            </a:r>
            <a:r>
              <a:rPr lang="en-US" dirty="0"/>
              <a:t>70,000)</a:t>
            </a:r>
          </a:p>
          <a:p>
            <a:pPr>
              <a:lnSpc>
                <a:spcPct val="110000"/>
              </a:lnSpc>
            </a:pPr>
            <a:r>
              <a:rPr lang="en-US" dirty="0"/>
              <a:t>In 2017 Canada top 1% threshold is 236,000 CAN </a:t>
            </a:r>
          </a:p>
          <a:p>
            <a:pPr>
              <a:lnSpc>
                <a:spcPct val="110000"/>
              </a:lnSpc>
            </a:pPr>
            <a:r>
              <a:rPr lang="en-US" dirty="0"/>
              <a:t>In the US the annual income of $700,000 (2023) $422,000  (2015) opens the door the top 1% club ($389,000 in 2011). The average income earned by top 1% is $1,3 million that is 26 times higher than average income $50,000 of bottom 99%. </a:t>
            </a:r>
          </a:p>
          <a:p>
            <a:pPr>
              <a:lnSpc>
                <a:spcPct val="110000"/>
              </a:lnSpc>
            </a:pPr>
            <a:endParaRPr lang="en-US" dirty="0"/>
          </a:p>
          <a:p>
            <a:pPr>
              <a:lnSpc>
                <a:spcPct val="110000"/>
              </a:lnSpc>
            </a:pPr>
            <a:endParaRPr lang="en-US" dirty="0"/>
          </a:p>
        </p:txBody>
      </p:sp>
    </p:spTree>
    <p:extLst>
      <p:ext uri="{BB962C8B-B14F-4D97-AF65-F5344CB8AC3E}">
        <p14:creationId xmlns:p14="http://schemas.microsoft.com/office/powerpoint/2010/main" val="154117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AA6E-B6DB-54AA-DFFA-3DF6BDA66EFB}"/>
              </a:ext>
            </a:extLst>
          </p:cNvPr>
          <p:cNvSpPr>
            <a:spLocks noGrp="1"/>
          </p:cNvSpPr>
          <p:nvPr>
            <p:ph type="title"/>
          </p:nvPr>
        </p:nvSpPr>
        <p:spPr/>
        <p:txBody>
          <a:bodyPr/>
          <a:lstStyle/>
          <a:p>
            <a:endParaRPr lang="cs-CZ"/>
          </a:p>
        </p:txBody>
      </p:sp>
      <p:pic>
        <p:nvPicPr>
          <p:cNvPr id="7" name="Content Placeholder 6">
            <a:extLst>
              <a:ext uri="{FF2B5EF4-FFF2-40B4-BE49-F238E27FC236}">
                <a16:creationId xmlns:a16="http://schemas.microsoft.com/office/drawing/2014/main" id="{CB28DBD4-5BEF-3BEF-8A12-38B82CF8C281}"/>
              </a:ext>
            </a:extLst>
          </p:cNvPr>
          <p:cNvPicPr>
            <a:picLocks noGrp="1" noChangeAspect="1"/>
          </p:cNvPicPr>
          <p:nvPr>
            <p:ph idx="1"/>
          </p:nvPr>
        </p:nvPicPr>
        <p:blipFill>
          <a:blip r:embed="rId3"/>
          <a:stretch>
            <a:fillRect/>
          </a:stretch>
        </p:blipFill>
        <p:spPr>
          <a:xfrm>
            <a:off x="1341476" y="85010"/>
            <a:ext cx="7632848" cy="5762801"/>
          </a:xfrm>
        </p:spPr>
      </p:pic>
      <p:pic>
        <p:nvPicPr>
          <p:cNvPr id="5" name="Picture 4">
            <a:extLst>
              <a:ext uri="{FF2B5EF4-FFF2-40B4-BE49-F238E27FC236}">
                <a16:creationId xmlns:a16="http://schemas.microsoft.com/office/drawing/2014/main" id="{DCC6297E-8904-00D0-51B7-72369E7A149E}"/>
              </a:ext>
            </a:extLst>
          </p:cNvPr>
          <p:cNvPicPr>
            <a:picLocks noChangeAspect="1"/>
          </p:cNvPicPr>
          <p:nvPr/>
        </p:nvPicPr>
        <p:blipFill rotWithShape="1">
          <a:blip r:embed="rId4"/>
          <a:srcRect t="52570"/>
          <a:stretch/>
        </p:blipFill>
        <p:spPr>
          <a:xfrm>
            <a:off x="0" y="4154112"/>
            <a:ext cx="3786210" cy="2592438"/>
          </a:xfrm>
          <a:prstGeom prst="rect">
            <a:avLst/>
          </a:prstGeom>
        </p:spPr>
      </p:pic>
      <p:sp>
        <p:nvSpPr>
          <p:cNvPr id="9" name="TextBox 8">
            <a:extLst>
              <a:ext uri="{FF2B5EF4-FFF2-40B4-BE49-F238E27FC236}">
                <a16:creationId xmlns:a16="http://schemas.microsoft.com/office/drawing/2014/main" id="{7F182F4D-9777-C419-2A9C-8DCE266F0FF3}"/>
              </a:ext>
            </a:extLst>
          </p:cNvPr>
          <p:cNvSpPr txBox="1"/>
          <p:nvPr/>
        </p:nvSpPr>
        <p:spPr>
          <a:xfrm>
            <a:off x="4538754" y="6403658"/>
            <a:ext cx="4572000" cy="369332"/>
          </a:xfrm>
          <a:prstGeom prst="rect">
            <a:avLst/>
          </a:prstGeom>
          <a:noFill/>
        </p:spPr>
        <p:txBody>
          <a:bodyPr wrap="square">
            <a:spAutoFit/>
          </a:bodyPr>
          <a:lstStyle/>
          <a:p>
            <a:r>
              <a:rPr lang="cs-CZ" sz="900" dirty="0"/>
              <a:t>https://www.cnbc.com/2023/09/30/how-much-money-you-need-to-make-to-be-in-the-top-1-percent-in-every-state.html</a:t>
            </a:r>
          </a:p>
        </p:txBody>
      </p:sp>
    </p:spTree>
    <p:extLst>
      <p:ext uri="{BB962C8B-B14F-4D97-AF65-F5344CB8AC3E}">
        <p14:creationId xmlns:p14="http://schemas.microsoft.com/office/powerpoint/2010/main" val="41287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6" y="476672"/>
            <a:ext cx="9075678"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64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07"/>
          <a:stretch/>
        </p:blipFill>
        <p:spPr bwMode="auto">
          <a:xfrm>
            <a:off x="0" y="20284"/>
            <a:ext cx="9100723" cy="50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ECD9BB86-3DF8-4ADE-8439-B1A76ED533F0}"/>
              </a:ext>
            </a:extLst>
          </p:cNvPr>
          <p:cNvSpPr/>
          <p:nvPr/>
        </p:nvSpPr>
        <p:spPr>
          <a:xfrm>
            <a:off x="323528" y="5229200"/>
            <a:ext cx="3672408" cy="1477328"/>
          </a:xfrm>
          <a:prstGeom prst="rect">
            <a:avLst/>
          </a:prstGeom>
          <a:solidFill>
            <a:schemeClr val="accent2">
              <a:lumMod val="20000"/>
              <a:lumOff val="80000"/>
            </a:schemeClr>
          </a:solidFill>
        </p:spPr>
        <p:txBody>
          <a:bodyPr wrap="square">
            <a:spAutoFit/>
          </a:bodyPr>
          <a:lstStyle/>
          <a:p>
            <a:r>
              <a:rPr lang="en-US" dirty="0">
                <a:solidFill>
                  <a:srgbClr val="1D3D63"/>
                </a:solidFill>
                <a:latin typeface="Lato"/>
              </a:rPr>
              <a:t>Top income inequality is measured as the share of total income that goes to the income earners at the very top of the distribution. Usually the top 1%.</a:t>
            </a:r>
            <a:endParaRPr lang="en-US" dirty="0"/>
          </a:p>
        </p:txBody>
      </p:sp>
      <p:sp>
        <p:nvSpPr>
          <p:cNvPr id="8" name="Rectangle 7">
            <a:extLst>
              <a:ext uri="{FF2B5EF4-FFF2-40B4-BE49-F238E27FC236}">
                <a16:creationId xmlns:a16="http://schemas.microsoft.com/office/drawing/2014/main" id="{23555D06-A88C-4C80-980D-BA0113B34B7D}"/>
              </a:ext>
            </a:extLst>
          </p:cNvPr>
          <p:cNvSpPr/>
          <p:nvPr/>
        </p:nvSpPr>
        <p:spPr>
          <a:xfrm>
            <a:off x="4283968" y="5192032"/>
            <a:ext cx="4572000" cy="1477328"/>
          </a:xfrm>
          <a:prstGeom prst="rect">
            <a:avLst/>
          </a:prstGeom>
          <a:solidFill>
            <a:srgbClr val="FFFF99"/>
          </a:solidFill>
        </p:spPr>
        <p:txBody>
          <a:bodyPr>
            <a:spAutoFit/>
          </a:bodyPr>
          <a:lstStyle/>
          <a:p>
            <a:r>
              <a:rPr lang="en-US" dirty="0">
                <a:solidFill>
                  <a:srgbClr val="1D3D63"/>
                </a:solidFill>
                <a:latin typeface="Lato"/>
              </a:rPr>
              <a:t>Historical top income inequality estimates are reconstructed from income tax records, and for many countries these estimates give us insights into the evolution of inequality over more than 100 years. </a:t>
            </a:r>
            <a:endParaRPr lang="en-US" dirty="0"/>
          </a:p>
        </p:txBody>
      </p:sp>
    </p:spTree>
    <p:extLst>
      <p:ext uri="{BB962C8B-B14F-4D97-AF65-F5344CB8AC3E}">
        <p14:creationId xmlns:p14="http://schemas.microsoft.com/office/powerpoint/2010/main" val="27510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3550</TotalTime>
  <Words>3381</Words>
  <Application>Microsoft Office PowerPoint</Application>
  <PresentationFormat>On-screen Show (4:3)</PresentationFormat>
  <Paragraphs>264</Paragraphs>
  <Slides>57</Slides>
  <Notes>17</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Calibri</vt:lpstr>
      <vt:lpstr>Droid Sans</vt:lpstr>
      <vt:lpstr>Helmet</vt:lpstr>
      <vt:lpstr>Lato</vt:lpstr>
      <vt:lpstr>Linux Libertine</vt:lpstr>
      <vt:lpstr>Open Sans</vt:lpstr>
      <vt:lpstr>Playfair Display</vt:lpstr>
      <vt:lpstr>proxima-nova</vt:lpstr>
      <vt:lpstr>Roboto</vt:lpstr>
      <vt:lpstr>Office Theme</vt:lpstr>
      <vt:lpstr>  Reforms Reducing  Income Inequality and Poverty   </vt:lpstr>
      <vt:lpstr>What to learn</vt:lpstr>
      <vt:lpstr>Income Inequality gets media attention</vt:lpstr>
      <vt:lpstr>Inequality Income and Poverty in Mexico</vt:lpstr>
      <vt:lpstr>PowerPoint Presentation</vt:lpstr>
      <vt:lpstr>Top 1% income share</vt:lpstr>
      <vt:lpstr>PowerPoint Presentation</vt:lpstr>
      <vt:lpstr>PowerPoint Presentation</vt:lpstr>
      <vt:lpstr>PowerPoint Presentation</vt:lpstr>
      <vt:lpstr>Share of income captured by the top 1% varies between states in the U.S.</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The many ways to measure  income inequality</vt:lpstr>
      <vt:lpstr>PowerPoint Presentation</vt:lpstr>
      <vt:lpstr>PowerPoint Presentation</vt:lpstr>
      <vt:lpstr>Compare Gini of two economies</vt:lpstr>
      <vt:lpstr>Discuss how Gini is affected by</vt:lpstr>
      <vt:lpstr>Limitations of the Gini index</vt:lpstr>
      <vt:lpstr>PowerPoint Presentation</vt:lpstr>
      <vt:lpstr>PowerPoint Presentation</vt:lpstr>
      <vt:lpstr>PowerPoint Presentation</vt:lpstr>
      <vt:lpstr>PowerPoint Presentation</vt:lpstr>
      <vt:lpstr>PowerPoint Presentation</vt:lpstr>
      <vt:lpstr>PowerPoint Presentation</vt:lpstr>
      <vt:lpstr>How does income inequality differ from consumption inequality?</vt:lpstr>
      <vt:lpstr>PowerPoint Presentation</vt:lpstr>
      <vt:lpstr>Progressive vs Regressive Tax System</vt:lpstr>
      <vt:lpstr>Progressive vs Regressive Tax System</vt:lpstr>
      <vt:lpstr>Progressive taxation</vt:lpstr>
      <vt:lpstr>PowerPoint Presentation</vt:lpstr>
      <vt:lpstr>PowerPoint Presentation</vt:lpstr>
      <vt:lpstr>PowerPoint Presentation</vt:lpstr>
      <vt:lpstr>PowerPoint Presentation</vt:lpstr>
      <vt:lpstr>PowerPoint Presentation</vt:lpstr>
      <vt:lpstr>PowerPoint Presentation</vt:lpstr>
      <vt:lpstr>Cap on executive pay</vt:lpstr>
      <vt:lpstr>PowerPoint Presentation</vt:lpstr>
      <vt:lpstr>Progressive income taxation</vt:lpstr>
      <vt:lpstr>Participation Income</vt:lpstr>
      <vt:lpstr>PowerPoint Presentation</vt:lpstr>
      <vt:lpstr>Situation in the communist countries before the fall of Iron Curtain</vt:lpstr>
      <vt:lpstr>State employment as a proportion  of the labor force in 1988 [%]</vt:lpstr>
      <vt:lpstr>Composition of Gross Income in Socialist,  Market, and Developing Countries, 1980s</vt:lpstr>
      <vt:lpstr>Composition of income, 1988 (gross income=100)</vt:lpstr>
      <vt:lpstr>Communist economies</vt:lpstr>
      <vt:lpstr>Centrally planned economy</vt:lpstr>
      <vt:lpstr>PowerPoint Presentation</vt:lpstr>
      <vt:lpstr>Transformation process</vt:lpstr>
      <vt:lpstr>Inequality rises during the transition</vt:lpstr>
      <vt:lpstr>PowerPoint Presentation</vt:lpstr>
      <vt:lpstr>What is true about Gini coefficient? </vt:lpstr>
    </vt:vector>
  </TitlesOfParts>
  <Company>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 of the Public Sector  (Week 1)</dc:title>
  <dc:creator>MG</dc:creator>
  <cp:lastModifiedBy>Martin Guzi</cp:lastModifiedBy>
  <cp:revision>220</cp:revision>
  <dcterms:created xsi:type="dcterms:W3CDTF">2014-02-15T13:54:04Z</dcterms:created>
  <dcterms:modified xsi:type="dcterms:W3CDTF">2024-04-09T07:54:24Z</dcterms:modified>
</cp:coreProperties>
</file>