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8.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7.xml" ContentType="application/vnd.openxmlformats-officedocument.drawingml.chart+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07" r:id="rId2"/>
    <p:sldId id="1246" r:id="rId3"/>
    <p:sldId id="1267" r:id="rId4"/>
    <p:sldId id="557" r:id="rId5"/>
    <p:sldId id="1252" r:id="rId6"/>
    <p:sldId id="1251" r:id="rId7"/>
    <p:sldId id="1280" r:id="rId8"/>
    <p:sldId id="1275" r:id="rId9"/>
    <p:sldId id="1247" r:id="rId10"/>
    <p:sldId id="1201" r:id="rId11"/>
    <p:sldId id="1248" r:id="rId12"/>
    <p:sldId id="1249" r:id="rId13"/>
    <p:sldId id="1268" r:id="rId14"/>
    <p:sldId id="573" r:id="rId15"/>
    <p:sldId id="1250" r:id="rId16"/>
    <p:sldId id="1276" r:id="rId17"/>
    <p:sldId id="1272" r:id="rId18"/>
    <p:sldId id="1258" r:id="rId19"/>
    <p:sldId id="1273" r:id="rId20"/>
    <p:sldId id="1278" r:id="rId21"/>
    <p:sldId id="1255" r:id="rId22"/>
    <p:sldId id="1277" r:id="rId23"/>
    <p:sldId id="1259" r:id="rId24"/>
    <p:sldId id="1262" r:id="rId25"/>
    <p:sldId id="1274" r:id="rId26"/>
    <p:sldId id="1269" r:id="rId27"/>
    <p:sldId id="1254" r:id="rId28"/>
    <p:sldId id="1271" r:id="rId29"/>
    <p:sldId id="322" r:id="rId30"/>
    <p:sldId id="302" r:id="rId31"/>
    <p:sldId id="300" r:id="rId32"/>
    <p:sldId id="313" r:id="rId33"/>
    <p:sldId id="323" r:id="rId34"/>
    <p:sldId id="1281" r:id="rId35"/>
    <p:sldId id="296" r:id="rId36"/>
    <p:sldId id="315" r:id="rId37"/>
    <p:sldId id="324" r:id="rId38"/>
    <p:sldId id="326" r:id="rId39"/>
    <p:sldId id="291" r:id="rId40"/>
    <p:sldId id="1261" r:id="rId41"/>
    <p:sldId id="1245" r:id="rId42"/>
    <p:sldId id="331" r:id="rId43"/>
    <p:sldId id="1260" r:id="rId44"/>
    <p:sldId id="285" r:id="rId45"/>
    <p:sldId id="1209" r:id="rId46"/>
    <p:sldId id="1204" r:id="rId47"/>
    <p:sldId id="340" r:id="rId48"/>
    <p:sldId id="335" r:id="rId49"/>
    <p:sldId id="352" r:id="rId50"/>
    <p:sldId id="350" r:id="rId51"/>
    <p:sldId id="336" r:id="rId52"/>
    <p:sldId id="320" r:id="rId53"/>
    <p:sldId id="1270" r:id="rId54"/>
    <p:sldId id="314" r:id="rId55"/>
    <p:sldId id="319" r:id="rId56"/>
    <p:sldId id="1256" r:id="rId57"/>
    <p:sldId id="1264" r:id="rId58"/>
    <p:sldId id="1266" r:id="rId59"/>
    <p:sldId id="318" r:id="rId60"/>
    <p:sldId id="298" r:id="rId61"/>
    <p:sldId id="1279" r:id="rId62"/>
    <p:sldId id="290" r:id="rId63"/>
    <p:sldId id="316" r:id="rId64"/>
    <p:sldId id="392" r:id="rId65"/>
    <p:sldId id="308" r:id="rId66"/>
    <p:sldId id="325" r:id="rId67"/>
    <p:sldId id="303" r:id="rId68"/>
    <p:sldId id="309" r:id="rId69"/>
    <p:sldId id="328" r:id="rId70"/>
    <p:sldId id="263" r:id="rId71"/>
    <p:sldId id="321" r:id="rId7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58" d="100"/>
          <a:sy n="58" d="100"/>
        </p:scale>
        <p:origin x="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11.xml.rels><?xml version="1.0" encoding="UTF-8" standalone="yes"?>
<Relationships xmlns="http://schemas.openxmlformats.org/package/2006/relationships"><Relationship Id="rId3" Type="http://schemas.openxmlformats.org/officeDocument/2006/relationships/oleObject" Target="file:///\\pdrive\share\link\potancok.pdrv\pop.general\QuantMig\Output\RESULTS___\results_charts_baseline.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pdrive\share\link\potancok.pdrv\pop.general\QuantMig\Output\RESULTS___\results_charts_baseline.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pdrive\share\link\potancok.pdrv\pop.general\QuantMig\Output\RESULTS___\results_charts_baseline.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pdrive\share\link\potancok.pdrv\pop.general\QuantMig\Output\RESULTS___\results_charts_baseline.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pdrive\share\link\potancok.pdrv\pop.general\QuantMig\Output\RESULTS___\results_charts_baseline.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xlsx"/></Relationships>
</file>

<file path=ppt/charts/_rels/chart17.xml.rels><?xml version="1.0" encoding="UTF-8" standalone="yes"?>
<Relationships xmlns="http://schemas.openxmlformats.org/package/2006/relationships"><Relationship Id="rId1" Type="http://schemas.openxmlformats.org/officeDocument/2006/relationships/oleObject" Target="file:///C:\Users\goujon\AppData\Local\Temp\Microsim_emplscenarios_results_charts.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oleObject" Target="file:///\\hdrive\home$\u050\potancok\Charts_IHS.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hdrive\home$\u050\potancok\Charts_IHS.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Guillaume\Dropbox\IIASA\PNAS\AgePyramid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Guillaume\Dropbox\IIASA\PNAS\AgePyramid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Guillaume\Dropbox\IIASA\PNAS\AgePyramid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Guillaume\Dropbox\IIASA\PNAS\AgePyramid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89632545931758E-2"/>
          <c:y val="0.16847796216261435"/>
          <c:w val="0.90825576506016736"/>
          <c:h val="0.46136137902278168"/>
        </c:manualLayout>
      </c:layout>
      <c:barChart>
        <c:barDir val="col"/>
        <c:grouping val="clustered"/>
        <c:varyColors val="0"/>
        <c:ser>
          <c:idx val="0"/>
          <c:order val="0"/>
          <c:tx>
            <c:strRef>
              <c:f>Employ!$E$3:$E$4</c:f>
              <c:strCache>
                <c:ptCount val="2"/>
                <c:pt idx="0">
                  <c:v>Edu =</c:v>
                </c:pt>
                <c:pt idx="1">
                  <c:v>Low</c:v>
                </c:pt>
              </c:strCache>
            </c:strRef>
          </c:tx>
          <c:spPr>
            <a:solidFill>
              <a:schemeClr val="accent1"/>
            </a:solidFill>
            <a:ln>
              <a:noFill/>
            </a:ln>
            <a:effectLst/>
          </c:spPr>
          <c:invertIfNegative val="0"/>
          <c:cat>
            <c:multiLvlStrRef>
              <c:f>Employ!$C$5:$D$14</c:f>
              <c:multiLvlStrCache>
                <c:ptCount val="10"/>
                <c:lvl>
                  <c:pt idx="0">
                    <c:v>Born in EU28</c:v>
                  </c:pt>
                  <c:pt idx="1">
                    <c:v>Born outside EU28, arrived before the age of 15;</c:v>
                  </c:pt>
                  <c:pt idx="2">
                    <c:v>Born outside EU28, arrived after the age of 15, duration of stay &lt;5;</c:v>
                  </c:pt>
                  <c:pt idx="3">
                    <c:v>Born outside EU28, arrived after the age of 15, 5&lt;=duration of stay &lt;10;</c:v>
                  </c:pt>
                  <c:pt idx="4">
                    <c:v>Born outside EU28, arrived after the age of 15, 10&lt;=duration of stay;</c:v>
                  </c:pt>
                  <c:pt idx="5">
                    <c:v>Born in EU28</c:v>
                  </c:pt>
                  <c:pt idx="6">
                    <c:v>Born outside EU28, arrived before the age of 15;</c:v>
                  </c:pt>
                  <c:pt idx="7">
                    <c:v>Born outside EU28, arrived after the age of 15, duration of stay &lt;5;</c:v>
                  </c:pt>
                  <c:pt idx="8">
                    <c:v>Born outside EU28, arrived after the age of 15, 5&lt;=duration of stay &lt;10;</c:v>
                  </c:pt>
                  <c:pt idx="9">
                    <c:v>Born outside EU28, arrived after the age of 15, 10&lt;=duration of stay;</c:v>
                  </c:pt>
                </c:lvl>
                <c:lvl>
                  <c:pt idx="0">
                    <c:v>Male</c:v>
                  </c:pt>
                  <c:pt idx="5">
                    <c:v>Female</c:v>
                  </c:pt>
                </c:lvl>
              </c:multiLvlStrCache>
            </c:multiLvlStrRef>
          </c:cat>
          <c:val>
            <c:numRef>
              <c:f>Employ!$E$5:$E$14</c:f>
              <c:numCache>
                <c:formatCode>General</c:formatCode>
                <c:ptCount val="10"/>
                <c:pt idx="0">
                  <c:v>0.16</c:v>
                </c:pt>
                <c:pt idx="1">
                  <c:v>0.21</c:v>
                </c:pt>
                <c:pt idx="2">
                  <c:v>0.23</c:v>
                </c:pt>
                <c:pt idx="3">
                  <c:v>0.21</c:v>
                </c:pt>
                <c:pt idx="4">
                  <c:v>0.23</c:v>
                </c:pt>
                <c:pt idx="5">
                  <c:v>0.2</c:v>
                </c:pt>
                <c:pt idx="6">
                  <c:v>0.22</c:v>
                </c:pt>
                <c:pt idx="7">
                  <c:v>0.31</c:v>
                </c:pt>
                <c:pt idx="8">
                  <c:v>0.26</c:v>
                </c:pt>
                <c:pt idx="9">
                  <c:v>0.25</c:v>
                </c:pt>
              </c:numCache>
            </c:numRef>
          </c:val>
          <c:extLst>
            <c:ext xmlns:c16="http://schemas.microsoft.com/office/drawing/2014/chart" uri="{C3380CC4-5D6E-409C-BE32-E72D297353CC}">
              <c16:uniqueId val="{00000000-31D0-4EC0-8252-D22C6E7D3E87}"/>
            </c:ext>
          </c:extLst>
        </c:ser>
        <c:ser>
          <c:idx val="1"/>
          <c:order val="1"/>
          <c:tx>
            <c:strRef>
              <c:f>Employ!$F$3:$F$4</c:f>
              <c:strCache>
                <c:ptCount val="2"/>
                <c:pt idx="0">
                  <c:v>Edu =</c:v>
                </c:pt>
                <c:pt idx="1">
                  <c:v>Medium</c:v>
                </c:pt>
              </c:strCache>
            </c:strRef>
          </c:tx>
          <c:spPr>
            <a:solidFill>
              <a:schemeClr val="accent2"/>
            </a:solidFill>
            <a:ln>
              <a:noFill/>
            </a:ln>
            <a:effectLst/>
          </c:spPr>
          <c:invertIfNegative val="0"/>
          <c:cat>
            <c:multiLvlStrRef>
              <c:f>Employ!$C$5:$D$14</c:f>
              <c:multiLvlStrCache>
                <c:ptCount val="10"/>
                <c:lvl>
                  <c:pt idx="0">
                    <c:v>Born in EU28</c:v>
                  </c:pt>
                  <c:pt idx="1">
                    <c:v>Born outside EU28, arrived before the age of 15;</c:v>
                  </c:pt>
                  <c:pt idx="2">
                    <c:v>Born outside EU28, arrived after the age of 15, duration of stay &lt;5;</c:v>
                  </c:pt>
                  <c:pt idx="3">
                    <c:v>Born outside EU28, arrived after the age of 15, 5&lt;=duration of stay &lt;10;</c:v>
                  </c:pt>
                  <c:pt idx="4">
                    <c:v>Born outside EU28, arrived after the age of 15, 10&lt;=duration of stay;</c:v>
                  </c:pt>
                  <c:pt idx="5">
                    <c:v>Born in EU28</c:v>
                  </c:pt>
                  <c:pt idx="6">
                    <c:v>Born outside EU28, arrived before the age of 15;</c:v>
                  </c:pt>
                  <c:pt idx="7">
                    <c:v>Born outside EU28, arrived after the age of 15, duration of stay &lt;5;</c:v>
                  </c:pt>
                  <c:pt idx="8">
                    <c:v>Born outside EU28, arrived after the age of 15, 5&lt;=duration of stay &lt;10;</c:v>
                  </c:pt>
                  <c:pt idx="9">
                    <c:v>Born outside EU28, arrived after the age of 15, 10&lt;=duration of stay;</c:v>
                  </c:pt>
                </c:lvl>
                <c:lvl>
                  <c:pt idx="0">
                    <c:v>Male</c:v>
                  </c:pt>
                  <c:pt idx="5">
                    <c:v>Female</c:v>
                  </c:pt>
                </c:lvl>
              </c:multiLvlStrCache>
            </c:multiLvlStrRef>
          </c:cat>
          <c:val>
            <c:numRef>
              <c:f>Employ!$F$5:$F$14</c:f>
              <c:numCache>
                <c:formatCode>General</c:formatCode>
                <c:ptCount val="10"/>
                <c:pt idx="0">
                  <c:v>7.0000000000000007E-2</c:v>
                </c:pt>
                <c:pt idx="1">
                  <c:v>0.1</c:v>
                </c:pt>
                <c:pt idx="2">
                  <c:v>0.15</c:v>
                </c:pt>
                <c:pt idx="3">
                  <c:v>0.15</c:v>
                </c:pt>
                <c:pt idx="4">
                  <c:v>0.17</c:v>
                </c:pt>
                <c:pt idx="5">
                  <c:v>0.09</c:v>
                </c:pt>
                <c:pt idx="6">
                  <c:v>0.12</c:v>
                </c:pt>
                <c:pt idx="7">
                  <c:v>0.21</c:v>
                </c:pt>
                <c:pt idx="8">
                  <c:v>0.18</c:v>
                </c:pt>
                <c:pt idx="9">
                  <c:v>0.19</c:v>
                </c:pt>
              </c:numCache>
            </c:numRef>
          </c:val>
          <c:extLst>
            <c:ext xmlns:c16="http://schemas.microsoft.com/office/drawing/2014/chart" uri="{C3380CC4-5D6E-409C-BE32-E72D297353CC}">
              <c16:uniqueId val="{00000001-31D0-4EC0-8252-D22C6E7D3E87}"/>
            </c:ext>
          </c:extLst>
        </c:ser>
        <c:ser>
          <c:idx val="2"/>
          <c:order val="2"/>
          <c:tx>
            <c:strRef>
              <c:f>Employ!$G$3:$G$4</c:f>
              <c:strCache>
                <c:ptCount val="2"/>
                <c:pt idx="0">
                  <c:v>Edu =</c:v>
                </c:pt>
                <c:pt idx="1">
                  <c:v>High</c:v>
                </c:pt>
              </c:strCache>
            </c:strRef>
          </c:tx>
          <c:spPr>
            <a:solidFill>
              <a:schemeClr val="accent3"/>
            </a:solidFill>
            <a:ln>
              <a:noFill/>
            </a:ln>
            <a:effectLst/>
          </c:spPr>
          <c:invertIfNegative val="0"/>
          <c:cat>
            <c:multiLvlStrRef>
              <c:f>Employ!$C$5:$D$14</c:f>
              <c:multiLvlStrCache>
                <c:ptCount val="10"/>
                <c:lvl>
                  <c:pt idx="0">
                    <c:v>Born in EU28</c:v>
                  </c:pt>
                  <c:pt idx="1">
                    <c:v>Born outside EU28, arrived before the age of 15;</c:v>
                  </c:pt>
                  <c:pt idx="2">
                    <c:v>Born outside EU28, arrived after the age of 15, duration of stay &lt;5;</c:v>
                  </c:pt>
                  <c:pt idx="3">
                    <c:v>Born outside EU28, arrived after the age of 15, 5&lt;=duration of stay &lt;10;</c:v>
                  </c:pt>
                  <c:pt idx="4">
                    <c:v>Born outside EU28, arrived after the age of 15, 10&lt;=duration of stay;</c:v>
                  </c:pt>
                  <c:pt idx="5">
                    <c:v>Born in EU28</c:v>
                  </c:pt>
                  <c:pt idx="6">
                    <c:v>Born outside EU28, arrived before the age of 15;</c:v>
                  </c:pt>
                  <c:pt idx="7">
                    <c:v>Born outside EU28, arrived after the age of 15, duration of stay &lt;5;</c:v>
                  </c:pt>
                  <c:pt idx="8">
                    <c:v>Born outside EU28, arrived after the age of 15, 5&lt;=duration of stay &lt;10;</c:v>
                  </c:pt>
                  <c:pt idx="9">
                    <c:v>Born outside EU28, arrived after the age of 15, 10&lt;=duration of stay;</c:v>
                  </c:pt>
                </c:lvl>
                <c:lvl>
                  <c:pt idx="0">
                    <c:v>Male</c:v>
                  </c:pt>
                  <c:pt idx="5">
                    <c:v>Female</c:v>
                  </c:pt>
                </c:lvl>
              </c:multiLvlStrCache>
            </c:multiLvlStrRef>
          </c:cat>
          <c:val>
            <c:numRef>
              <c:f>Employ!$G$5:$G$14</c:f>
              <c:numCache>
                <c:formatCode>General</c:formatCode>
                <c:ptCount val="10"/>
                <c:pt idx="0">
                  <c:v>0.04</c:v>
                </c:pt>
                <c:pt idx="1">
                  <c:v>0.06</c:v>
                </c:pt>
                <c:pt idx="2">
                  <c:v>0.09</c:v>
                </c:pt>
                <c:pt idx="3">
                  <c:v>0.09</c:v>
                </c:pt>
                <c:pt idx="4">
                  <c:v>0.1</c:v>
                </c:pt>
                <c:pt idx="5">
                  <c:v>0.05</c:v>
                </c:pt>
                <c:pt idx="6">
                  <c:v>7.0000000000000007E-2</c:v>
                </c:pt>
                <c:pt idx="7">
                  <c:v>0.17</c:v>
                </c:pt>
                <c:pt idx="8">
                  <c:v>0.15</c:v>
                </c:pt>
                <c:pt idx="9">
                  <c:v>0.14000000000000001</c:v>
                </c:pt>
              </c:numCache>
            </c:numRef>
          </c:val>
          <c:extLst>
            <c:ext xmlns:c16="http://schemas.microsoft.com/office/drawing/2014/chart" uri="{C3380CC4-5D6E-409C-BE32-E72D297353CC}">
              <c16:uniqueId val="{00000002-31D0-4EC0-8252-D22C6E7D3E87}"/>
            </c:ext>
          </c:extLst>
        </c:ser>
        <c:dLbls>
          <c:showLegendKey val="0"/>
          <c:showVal val="0"/>
          <c:showCatName val="0"/>
          <c:showSerName val="0"/>
          <c:showPercent val="0"/>
          <c:showBubbleSize val="0"/>
        </c:dLbls>
        <c:gapWidth val="219"/>
        <c:overlap val="-27"/>
        <c:axId val="170062208"/>
        <c:axId val="170063744"/>
      </c:barChart>
      <c:catAx>
        <c:axId val="17006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AT"/>
          </a:p>
        </c:txPr>
        <c:crossAx val="170063744"/>
        <c:crosses val="autoZero"/>
        <c:auto val="1"/>
        <c:lblAlgn val="ctr"/>
        <c:lblOffset val="100"/>
        <c:noMultiLvlLbl val="0"/>
      </c:catAx>
      <c:valAx>
        <c:axId val="170063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AT"/>
          </a:p>
        </c:txPr>
        <c:crossAx val="170062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AT"/>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Raleway Medium" pitchFamily="2" charset="0"/>
                <a:ea typeface="+mn-ea"/>
                <a:cs typeface="+mn-cs"/>
              </a:defRPr>
            </a:pPr>
            <a:r>
              <a:rPr lang="en-US"/>
              <a:t>Immigrantion to Austria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Raleway Medium" pitchFamily="2" charset="0"/>
              <a:ea typeface="+mn-ea"/>
              <a:cs typeface="+mn-cs"/>
            </a:defRPr>
          </a:pPr>
          <a:endParaRPr lang="en-AT"/>
        </a:p>
      </c:txPr>
    </c:title>
    <c:autoTitleDeleted val="0"/>
    <c:plotArea>
      <c:layout/>
      <c:lineChart>
        <c:grouping val="standard"/>
        <c:varyColors val="0"/>
        <c:ser>
          <c:idx val="0"/>
          <c:order val="0"/>
          <c:tx>
            <c:v>Immigrants</c:v>
          </c:tx>
          <c:spPr>
            <a:ln w="28575" cap="rnd">
              <a:solidFill>
                <a:srgbClr val="2695D2"/>
              </a:solidFill>
              <a:round/>
            </a:ln>
            <a:effectLst/>
          </c:spPr>
          <c:marker>
            <c:symbol val="none"/>
          </c:marker>
          <c:cat>
            <c:numRef>
              <c:f>'A2'!$B$2:$V$2</c:f>
              <c:numCache>
                <c:formatCode>General</c:formatCod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numCache>
            </c:numRef>
          </c:cat>
          <c:val>
            <c:numRef>
              <c:f>'A2'!$B$6:$V$6</c:f>
              <c:numCache>
                <c:formatCode>#,##0</c:formatCode>
                <c:ptCount val="21"/>
                <c:pt idx="0">
                  <c:v>108125</c:v>
                </c:pt>
                <c:pt idx="1">
                  <c:v>111869</c:v>
                </c:pt>
                <c:pt idx="2">
                  <c:v>122547</c:v>
                </c:pt>
                <c:pt idx="3">
                  <c:v>114465</c:v>
                </c:pt>
                <c:pt idx="4">
                  <c:v>98535</c:v>
                </c:pt>
                <c:pt idx="5">
                  <c:v>106470</c:v>
                </c:pt>
                <c:pt idx="6">
                  <c:v>109713</c:v>
                </c:pt>
                <c:pt idx="7">
                  <c:v>107523</c:v>
                </c:pt>
                <c:pt idx="8">
                  <c:v>112691</c:v>
                </c:pt>
                <c:pt idx="9">
                  <c:v>124619</c:v>
                </c:pt>
                <c:pt idx="10">
                  <c:v>140358</c:v>
                </c:pt>
                <c:pt idx="11">
                  <c:v>151280</c:v>
                </c:pt>
                <c:pt idx="12">
                  <c:v>170115</c:v>
                </c:pt>
                <c:pt idx="13">
                  <c:v>214410</c:v>
                </c:pt>
                <c:pt idx="14">
                  <c:v>174310</c:v>
                </c:pt>
                <c:pt idx="15">
                  <c:v>154749</c:v>
                </c:pt>
                <c:pt idx="16">
                  <c:v>146856</c:v>
                </c:pt>
                <c:pt idx="17">
                  <c:v>150419</c:v>
                </c:pt>
                <c:pt idx="18">
                  <c:v>136343</c:v>
                </c:pt>
                <c:pt idx="19">
                  <c:v>154202</c:v>
                </c:pt>
                <c:pt idx="20">
                  <c:v>261937</c:v>
                </c:pt>
              </c:numCache>
            </c:numRef>
          </c:val>
          <c:smooth val="0"/>
          <c:extLst>
            <c:ext xmlns:c16="http://schemas.microsoft.com/office/drawing/2014/chart" uri="{C3380CC4-5D6E-409C-BE32-E72D297353CC}">
              <c16:uniqueId val="{00000000-545F-42EC-BCDE-E627F528D1BF}"/>
            </c:ext>
          </c:extLst>
        </c:ser>
        <c:dLbls>
          <c:showLegendKey val="0"/>
          <c:showVal val="0"/>
          <c:showCatName val="0"/>
          <c:showSerName val="0"/>
          <c:showPercent val="0"/>
          <c:showBubbleSize val="0"/>
        </c:dLbls>
        <c:smooth val="0"/>
        <c:axId val="1124484943"/>
        <c:axId val="277616799"/>
      </c:lineChart>
      <c:catAx>
        <c:axId val="112448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aleway Medium" pitchFamily="2" charset="0"/>
                <a:ea typeface="+mn-ea"/>
                <a:cs typeface="+mn-cs"/>
              </a:defRPr>
            </a:pPr>
            <a:endParaRPr lang="en-AT"/>
          </a:p>
        </c:txPr>
        <c:crossAx val="277616799"/>
        <c:crosses val="autoZero"/>
        <c:auto val="1"/>
        <c:lblAlgn val="ctr"/>
        <c:lblOffset val="100"/>
        <c:noMultiLvlLbl val="0"/>
      </c:catAx>
      <c:valAx>
        <c:axId val="277616799"/>
        <c:scaling>
          <c:orientation val="minMax"/>
        </c:scaling>
        <c:delete val="0"/>
        <c:axPos val="l"/>
        <c:majorGridlines>
          <c:spPr>
            <a:ln w="9525" cap="flat" cmpd="sng" algn="ctr">
              <a:solidFill>
                <a:schemeClr val="tx1">
                  <a:lumMod val="15000"/>
                  <a:lumOff val="85000"/>
                </a:schemeClr>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aleway Medium" pitchFamily="2" charset="0"/>
                <a:ea typeface="+mn-ea"/>
                <a:cs typeface="+mn-cs"/>
              </a:defRPr>
            </a:pPr>
            <a:endParaRPr lang="en-AT"/>
          </a:p>
        </c:txPr>
        <c:crossAx val="1124484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Raleway Medium" pitchFamily="2" charset="0"/>
        </a:defRPr>
      </a:pPr>
      <a:endParaRPr lang="en-AT"/>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Italy</a:t>
            </a:r>
          </a:p>
        </c:rich>
      </c:tx>
      <c:layout>
        <c:manualLayout>
          <c:xMode val="edge"/>
          <c:yMode val="edge"/>
          <c:x val="0.83884118147615383"/>
          <c:y val="5.865765283409547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T"/>
        </a:p>
      </c:txPr>
    </c:title>
    <c:autoTitleDeleted val="0"/>
    <c:plotArea>
      <c:layout>
        <c:manualLayout>
          <c:layoutTarget val="inner"/>
          <c:xMode val="edge"/>
          <c:yMode val="edge"/>
          <c:x val="9.3118336000625038E-2"/>
          <c:y val="3.6909200014069311E-2"/>
          <c:w val="0.87097795584280802"/>
          <c:h val="0.62378452354602032"/>
        </c:manualLayout>
      </c:layout>
      <c:lineChart>
        <c:grouping val="standard"/>
        <c:varyColors val="0"/>
        <c:ser>
          <c:idx val="0"/>
          <c:order val="0"/>
          <c:tx>
            <c:strRef>
              <c:f>Sheet8!$C$32</c:f>
              <c:strCache>
                <c:ptCount val="1"/>
                <c:pt idx="0">
                  <c:v>Baseline</c:v>
                </c:pt>
              </c:strCache>
            </c:strRef>
          </c:tx>
          <c:spPr>
            <a:ln w="28575" cap="rnd">
              <a:solidFill>
                <a:srgbClr val="CC3399"/>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Sheet8!$D$32:$L$32</c:f>
              <c:numCache>
                <c:formatCode>0</c:formatCode>
                <c:ptCount val="9"/>
                <c:pt idx="0" formatCode="General">
                  <c:v>100</c:v>
                </c:pt>
                <c:pt idx="1">
                  <c:v>98.211689124776655</c:v>
                </c:pt>
                <c:pt idx="2">
                  <c:v>98.402662946464702</c:v>
                </c:pt>
                <c:pt idx="3">
                  <c:v>96.410450641627037</c:v>
                </c:pt>
                <c:pt idx="4">
                  <c:v>93.719965433016853</c:v>
                </c:pt>
                <c:pt idx="5">
                  <c:v>90.451542765149611</c:v>
                </c:pt>
                <c:pt idx="6">
                  <c:v>88.247384302863281</c:v>
                </c:pt>
                <c:pt idx="7">
                  <c:v>85.827268916900977</c:v>
                </c:pt>
                <c:pt idx="8">
                  <c:v>84.629072737456895</c:v>
                </c:pt>
              </c:numCache>
            </c:numRef>
          </c:val>
          <c:smooth val="0"/>
          <c:extLst>
            <c:ext xmlns:c16="http://schemas.microsoft.com/office/drawing/2014/chart" uri="{C3380CC4-5D6E-409C-BE32-E72D297353CC}">
              <c16:uniqueId val="{00000000-EFF0-478D-A775-8DB00B7EB24C}"/>
            </c:ext>
          </c:extLst>
        </c:ser>
        <c:ser>
          <c:idx val="1"/>
          <c:order val="1"/>
          <c:tx>
            <c:strRef>
              <c:f>Sheet8!$C$33</c:f>
              <c:strCache>
                <c:ptCount val="1"/>
                <c:pt idx="0">
                  <c:v>Other Europe</c:v>
                </c:pt>
              </c:strCache>
            </c:strRef>
          </c:tx>
          <c:spPr>
            <a:ln w="19050" cap="rnd">
              <a:solidFill>
                <a:schemeClr val="bg1">
                  <a:lumMod val="65000"/>
                </a:schemeClr>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Sheet8!$D$33:$L$33</c:f>
              <c:numCache>
                <c:formatCode>0</c:formatCode>
                <c:ptCount val="9"/>
                <c:pt idx="0" formatCode="General">
                  <c:v>100</c:v>
                </c:pt>
                <c:pt idx="1">
                  <c:v>97.922612465318963</c:v>
                </c:pt>
                <c:pt idx="2">
                  <c:v>98.433001120235687</c:v>
                </c:pt>
                <c:pt idx="3">
                  <c:v>97.499788000064868</c:v>
                </c:pt>
                <c:pt idx="4">
                  <c:v>94.900442968802992</c:v>
                </c:pt>
                <c:pt idx="5">
                  <c:v>91.856161648231478</c:v>
                </c:pt>
                <c:pt idx="6">
                  <c:v>89.513491515110502</c:v>
                </c:pt>
                <c:pt idx="7">
                  <c:v>87.768409623101192</c:v>
                </c:pt>
                <c:pt idx="8">
                  <c:v>86.258352433607214</c:v>
                </c:pt>
              </c:numCache>
            </c:numRef>
          </c:val>
          <c:smooth val="0"/>
          <c:extLst>
            <c:ext xmlns:c16="http://schemas.microsoft.com/office/drawing/2014/chart" uri="{C3380CC4-5D6E-409C-BE32-E72D297353CC}">
              <c16:uniqueId val="{00000001-EFF0-478D-A775-8DB00B7EB24C}"/>
            </c:ext>
          </c:extLst>
        </c:ser>
        <c:ser>
          <c:idx val="2"/>
          <c:order val="2"/>
          <c:tx>
            <c:strRef>
              <c:f>Sheet8!$C$34</c:f>
              <c:strCache>
                <c:ptCount val="1"/>
                <c:pt idx="0">
                  <c:v>West Asia</c:v>
                </c:pt>
              </c:strCache>
            </c:strRef>
          </c:tx>
          <c:spPr>
            <a:ln w="19050" cap="rnd">
              <a:solidFill>
                <a:schemeClr val="tx1">
                  <a:lumMod val="50000"/>
                  <a:lumOff val="50000"/>
                </a:schemeClr>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Sheet8!$D$34:$L$34</c:f>
              <c:numCache>
                <c:formatCode>0</c:formatCode>
                <c:ptCount val="9"/>
                <c:pt idx="0" formatCode="General">
                  <c:v>100</c:v>
                </c:pt>
                <c:pt idx="1">
                  <c:v>97.736545545186033</c:v>
                </c:pt>
                <c:pt idx="2">
                  <c:v>98.086822345825922</c:v>
                </c:pt>
                <c:pt idx="3">
                  <c:v>96.714486090114136</c:v>
                </c:pt>
                <c:pt idx="4">
                  <c:v>93.789610077988172</c:v>
                </c:pt>
                <c:pt idx="5">
                  <c:v>91.193531858482586</c:v>
                </c:pt>
                <c:pt idx="6">
                  <c:v>88.498766080501056</c:v>
                </c:pt>
                <c:pt idx="7">
                  <c:v>86.831136461669161</c:v>
                </c:pt>
                <c:pt idx="8">
                  <c:v>85.263351624112076</c:v>
                </c:pt>
              </c:numCache>
            </c:numRef>
          </c:val>
          <c:smooth val="0"/>
          <c:extLst>
            <c:ext xmlns:c16="http://schemas.microsoft.com/office/drawing/2014/chart" uri="{C3380CC4-5D6E-409C-BE32-E72D297353CC}">
              <c16:uniqueId val="{00000002-EFF0-478D-A775-8DB00B7EB24C}"/>
            </c:ext>
          </c:extLst>
        </c:ser>
        <c:ser>
          <c:idx val="3"/>
          <c:order val="3"/>
          <c:tx>
            <c:strRef>
              <c:f>Sheet8!$C$35</c:f>
              <c:strCache>
                <c:ptCount val="1"/>
                <c:pt idx="0">
                  <c:v>North Africa</c:v>
                </c:pt>
              </c:strCache>
            </c:strRef>
          </c:tx>
          <c:spPr>
            <a:ln w="15875" cap="rnd">
              <a:solidFill>
                <a:schemeClr val="tx1"/>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Sheet8!$D$35:$L$35</c:f>
              <c:numCache>
                <c:formatCode>0</c:formatCode>
                <c:ptCount val="9"/>
                <c:pt idx="0" formatCode="General">
                  <c:v>100</c:v>
                </c:pt>
                <c:pt idx="1">
                  <c:v>97.68249423043325</c:v>
                </c:pt>
                <c:pt idx="2">
                  <c:v>98.131486876054623</c:v>
                </c:pt>
                <c:pt idx="3">
                  <c:v>96.679966740449814</c:v>
                </c:pt>
                <c:pt idx="4">
                  <c:v>94.069171921847072</c:v>
                </c:pt>
                <c:pt idx="5">
                  <c:v>91.329875315149479</c:v>
                </c:pt>
                <c:pt idx="6">
                  <c:v>88.750288223990594</c:v>
                </c:pt>
                <c:pt idx="7">
                  <c:v>86.705078457262857</c:v>
                </c:pt>
                <c:pt idx="8">
                  <c:v>85.405083016248312</c:v>
                </c:pt>
              </c:numCache>
            </c:numRef>
          </c:val>
          <c:smooth val="0"/>
          <c:extLst>
            <c:ext xmlns:c16="http://schemas.microsoft.com/office/drawing/2014/chart" uri="{C3380CC4-5D6E-409C-BE32-E72D297353CC}">
              <c16:uniqueId val="{00000003-EFF0-478D-A775-8DB00B7EB24C}"/>
            </c:ext>
          </c:extLst>
        </c:ser>
        <c:ser>
          <c:idx val="4"/>
          <c:order val="4"/>
          <c:tx>
            <c:strRef>
              <c:f>Sheet8!$C$36</c:f>
              <c:strCache>
                <c:ptCount val="1"/>
                <c:pt idx="0">
                  <c:v>Latin America</c:v>
                </c:pt>
              </c:strCache>
            </c:strRef>
          </c:tx>
          <c:spPr>
            <a:ln w="19050" cap="rnd">
              <a:solidFill>
                <a:schemeClr val="bg1">
                  <a:lumMod val="75000"/>
                </a:schemeClr>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Sheet8!$D$36:$L$36</c:f>
              <c:numCache>
                <c:formatCode>0</c:formatCode>
                <c:ptCount val="9"/>
                <c:pt idx="0" formatCode="General">
                  <c:v>100</c:v>
                </c:pt>
                <c:pt idx="1">
                  <c:v>97.878438883949286</c:v>
                </c:pt>
                <c:pt idx="2">
                  <c:v>98.402903934795404</c:v>
                </c:pt>
                <c:pt idx="3">
                  <c:v>97.369807929562143</c:v>
                </c:pt>
                <c:pt idx="4">
                  <c:v>94.876231164347487</c:v>
                </c:pt>
                <c:pt idx="5">
                  <c:v>91.958945971192819</c:v>
                </c:pt>
                <c:pt idx="6">
                  <c:v>89.414775513905525</c:v>
                </c:pt>
                <c:pt idx="7">
                  <c:v>87.557441396774863</c:v>
                </c:pt>
                <c:pt idx="8">
                  <c:v>86.274574698387511</c:v>
                </c:pt>
              </c:numCache>
            </c:numRef>
          </c:val>
          <c:smooth val="0"/>
          <c:extLst>
            <c:ext xmlns:c16="http://schemas.microsoft.com/office/drawing/2014/chart" uri="{C3380CC4-5D6E-409C-BE32-E72D297353CC}">
              <c16:uniqueId val="{00000004-EFF0-478D-A775-8DB00B7EB24C}"/>
            </c:ext>
          </c:extLst>
        </c:ser>
        <c:ser>
          <c:idx val="5"/>
          <c:order val="5"/>
          <c:tx>
            <c:strRef>
              <c:f>Sheet8!$C$37</c:f>
              <c:strCache>
                <c:ptCount val="1"/>
                <c:pt idx="0">
                  <c:v>South&amp;South-East Asia</c:v>
                </c:pt>
              </c:strCache>
            </c:strRef>
          </c:tx>
          <c:spPr>
            <a:ln w="19050" cap="rnd">
              <a:solidFill>
                <a:schemeClr val="tx1">
                  <a:lumMod val="50000"/>
                  <a:lumOff val="50000"/>
                </a:schemeClr>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Sheet8!$D$37:$L$37</c:f>
              <c:numCache>
                <c:formatCode>0</c:formatCode>
                <c:ptCount val="9"/>
                <c:pt idx="0" formatCode="General">
                  <c:v>100</c:v>
                </c:pt>
                <c:pt idx="1">
                  <c:v>97.717205973135549</c:v>
                </c:pt>
                <c:pt idx="2">
                  <c:v>98.165677782195829</c:v>
                </c:pt>
                <c:pt idx="3">
                  <c:v>97.054237969845175</c:v>
                </c:pt>
                <c:pt idx="4">
                  <c:v>94.569179356889649</c:v>
                </c:pt>
                <c:pt idx="5">
                  <c:v>91.933674165308602</c:v>
                </c:pt>
                <c:pt idx="6">
                  <c:v>89.335997507207892</c:v>
                </c:pt>
                <c:pt idx="7">
                  <c:v>87.370311529543429</c:v>
                </c:pt>
                <c:pt idx="8">
                  <c:v>85.770818021235669</c:v>
                </c:pt>
              </c:numCache>
            </c:numRef>
          </c:val>
          <c:smooth val="0"/>
          <c:extLst>
            <c:ext xmlns:c16="http://schemas.microsoft.com/office/drawing/2014/chart" uri="{C3380CC4-5D6E-409C-BE32-E72D297353CC}">
              <c16:uniqueId val="{00000005-EFF0-478D-A775-8DB00B7EB24C}"/>
            </c:ext>
          </c:extLst>
        </c:ser>
        <c:ser>
          <c:idx val="6"/>
          <c:order val="6"/>
          <c:tx>
            <c:strRef>
              <c:f>Sheet8!$C$38</c:f>
              <c:strCache>
                <c:ptCount val="1"/>
                <c:pt idx="0">
                  <c:v>Sub-Saharan Africa</c:v>
                </c:pt>
              </c:strCache>
            </c:strRef>
          </c:tx>
          <c:spPr>
            <a:ln w="28575" cap="rnd">
              <a:solidFill>
                <a:srgbClr val="7C7CDE"/>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Sheet8!$D$38:$L$38</c:f>
              <c:numCache>
                <c:formatCode>0</c:formatCode>
                <c:ptCount val="9"/>
                <c:pt idx="0" formatCode="General">
                  <c:v>100</c:v>
                </c:pt>
                <c:pt idx="1">
                  <c:v>97.876738403119035</c:v>
                </c:pt>
                <c:pt idx="2">
                  <c:v>98.362942214211273</c:v>
                </c:pt>
                <c:pt idx="3">
                  <c:v>97.404179927142692</c:v>
                </c:pt>
                <c:pt idx="4">
                  <c:v>95.245072021084084</c:v>
                </c:pt>
                <c:pt idx="5">
                  <c:v>92.124416409741386</c:v>
                </c:pt>
                <c:pt idx="6">
                  <c:v>89.652334218161059</c:v>
                </c:pt>
                <c:pt idx="7">
                  <c:v>87.639991094327897</c:v>
                </c:pt>
                <c:pt idx="8">
                  <c:v>86.308172873875279</c:v>
                </c:pt>
              </c:numCache>
            </c:numRef>
          </c:val>
          <c:smooth val="0"/>
          <c:extLst>
            <c:ext xmlns:c16="http://schemas.microsoft.com/office/drawing/2014/chart" uri="{C3380CC4-5D6E-409C-BE32-E72D297353CC}">
              <c16:uniqueId val="{00000006-EFF0-478D-A775-8DB00B7EB24C}"/>
            </c:ext>
          </c:extLst>
        </c:ser>
        <c:ser>
          <c:idx val="7"/>
          <c:order val="7"/>
          <c:tx>
            <c:strRef>
              <c:f>Sheet8!$C$39</c:f>
              <c:strCache>
                <c:ptCount val="1"/>
                <c:pt idx="0">
                  <c:v>East Asia</c:v>
                </c:pt>
              </c:strCache>
            </c:strRef>
          </c:tx>
          <c:spPr>
            <a:ln w="19050" cap="rnd">
              <a:solidFill>
                <a:schemeClr val="bg1">
                  <a:lumMod val="65000"/>
                </a:schemeClr>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Sheet8!$D$39:$L$39</c:f>
              <c:numCache>
                <c:formatCode>0</c:formatCode>
                <c:ptCount val="9"/>
                <c:pt idx="0" formatCode="General">
                  <c:v>100</c:v>
                </c:pt>
                <c:pt idx="1">
                  <c:v>97.935201489148682</c:v>
                </c:pt>
                <c:pt idx="2">
                  <c:v>98.136375405143582</c:v>
                </c:pt>
                <c:pt idx="3">
                  <c:v>96.921104700907975</c:v>
                </c:pt>
                <c:pt idx="4">
                  <c:v>93.917680608037116</c:v>
                </c:pt>
                <c:pt idx="5">
                  <c:v>91.302241597081078</c:v>
                </c:pt>
                <c:pt idx="6">
                  <c:v>88.976288717796976</c:v>
                </c:pt>
                <c:pt idx="7">
                  <c:v>86.721648687304565</c:v>
                </c:pt>
                <c:pt idx="8">
                  <c:v>85.252735601320126</c:v>
                </c:pt>
              </c:numCache>
            </c:numRef>
          </c:val>
          <c:smooth val="0"/>
          <c:extLst>
            <c:ext xmlns:c16="http://schemas.microsoft.com/office/drawing/2014/chart" uri="{C3380CC4-5D6E-409C-BE32-E72D297353CC}">
              <c16:uniqueId val="{00000007-EFF0-478D-A775-8DB00B7EB24C}"/>
            </c:ext>
          </c:extLst>
        </c:ser>
        <c:dLbls>
          <c:showLegendKey val="0"/>
          <c:showVal val="0"/>
          <c:showCatName val="0"/>
          <c:showSerName val="0"/>
          <c:showPercent val="0"/>
          <c:showBubbleSize val="0"/>
        </c:dLbls>
        <c:smooth val="0"/>
        <c:axId val="112751263"/>
        <c:axId val="112748383"/>
      </c:lineChart>
      <c:catAx>
        <c:axId val="112751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112748383"/>
        <c:crosses val="autoZero"/>
        <c:auto val="1"/>
        <c:lblAlgn val="ctr"/>
        <c:lblOffset val="100"/>
        <c:noMultiLvlLbl val="0"/>
      </c:catAx>
      <c:valAx>
        <c:axId val="112748383"/>
        <c:scaling>
          <c:orientation val="minMax"/>
          <c:max val="100"/>
          <c:min val="8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112751263"/>
        <c:crosses val="autoZero"/>
        <c:crossBetween val="between"/>
      </c:valAx>
      <c:spPr>
        <a:noFill/>
        <a:ln>
          <a:noFill/>
        </a:ln>
        <a:effectLst/>
      </c:spPr>
    </c:plotArea>
    <c:legend>
      <c:legendPos val="b"/>
      <c:layout>
        <c:manualLayout>
          <c:xMode val="edge"/>
          <c:yMode val="edge"/>
          <c:x val="9.531470743874973E-2"/>
          <c:y val="0.75183087552675532"/>
          <c:w val="0.81263430158549432"/>
          <c:h val="0.1985357259213176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A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Germany</a:t>
            </a:r>
            <a:r>
              <a:rPr lang="en-US" baseline="0"/>
              <a:t> </a:t>
            </a:r>
            <a:endParaRPr lang="en-US"/>
          </a:p>
        </c:rich>
      </c:tx>
      <c:layout>
        <c:manualLayout>
          <c:xMode val="edge"/>
          <c:yMode val="edge"/>
          <c:x val="0.74418595088156836"/>
          <c:y val="4.963339855192694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T"/>
        </a:p>
      </c:txPr>
    </c:title>
    <c:autoTitleDeleted val="0"/>
    <c:plotArea>
      <c:layout>
        <c:manualLayout>
          <c:layoutTarget val="inner"/>
          <c:xMode val="edge"/>
          <c:yMode val="edge"/>
          <c:x val="9.3118336000625038E-2"/>
          <c:y val="3.6909200014069311E-2"/>
          <c:w val="0.87097795584280802"/>
          <c:h val="0.62378452354602032"/>
        </c:manualLayout>
      </c:layout>
      <c:lineChart>
        <c:grouping val="standard"/>
        <c:varyColors val="0"/>
        <c:ser>
          <c:idx val="0"/>
          <c:order val="0"/>
          <c:tx>
            <c:strRef>
              <c:f>Sheet8!$C$2</c:f>
              <c:strCache>
                <c:ptCount val="1"/>
                <c:pt idx="0">
                  <c:v>Baseline</c:v>
                </c:pt>
              </c:strCache>
            </c:strRef>
          </c:tx>
          <c:spPr>
            <a:ln w="28575" cap="rnd">
              <a:solidFill>
                <a:srgbClr val="CC3399"/>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Sheet8!$D$2:$L$2</c:f>
              <c:numCache>
                <c:formatCode>0</c:formatCode>
                <c:ptCount val="9"/>
                <c:pt idx="0" formatCode="General">
                  <c:v>100</c:v>
                </c:pt>
                <c:pt idx="1">
                  <c:v>97.451193141161468</c:v>
                </c:pt>
                <c:pt idx="2">
                  <c:v>95.688147654112768</c:v>
                </c:pt>
                <c:pt idx="3">
                  <c:v>93.527708935790187</c:v>
                </c:pt>
                <c:pt idx="4">
                  <c:v>92.674425898825021</c:v>
                </c:pt>
                <c:pt idx="5">
                  <c:v>92.010883947169717</c:v>
                </c:pt>
                <c:pt idx="6">
                  <c:v>91.435319782543445</c:v>
                </c:pt>
                <c:pt idx="7">
                  <c:v>90.15522192969145</c:v>
                </c:pt>
                <c:pt idx="8">
                  <c:v>89.258373570462595</c:v>
                </c:pt>
              </c:numCache>
            </c:numRef>
          </c:val>
          <c:smooth val="0"/>
          <c:extLst>
            <c:ext xmlns:c16="http://schemas.microsoft.com/office/drawing/2014/chart" uri="{C3380CC4-5D6E-409C-BE32-E72D297353CC}">
              <c16:uniqueId val="{00000000-F880-4107-A949-58D19B97E292}"/>
            </c:ext>
          </c:extLst>
        </c:ser>
        <c:ser>
          <c:idx val="1"/>
          <c:order val="1"/>
          <c:tx>
            <c:strRef>
              <c:f>Sheet8!$C$3</c:f>
              <c:strCache>
                <c:ptCount val="1"/>
                <c:pt idx="0">
                  <c:v>Other Europe</c:v>
                </c:pt>
              </c:strCache>
            </c:strRef>
          </c:tx>
          <c:spPr>
            <a:ln w="28575" cap="rnd">
              <a:solidFill>
                <a:srgbClr val="3333CC"/>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Sheet8!$D$3:$L$3</c:f>
              <c:numCache>
                <c:formatCode>0</c:formatCode>
                <c:ptCount val="9"/>
                <c:pt idx="0" formatCode="General">
                  <c:v>100</c:v>
                </c:pt>
                <c:pt idx="1">
                  <c:v>97.604691723226438</c:v>
                </c:pt>
                <c:pt idx="2">
                  <c:v>96.610127274974843</c:v>
                </c:pt>
                <c:pt idx="3">
                  <c:v>95.504199913774229</c:v>
                </c:pt>
                <c:pt idx="4">
                  <c:v>94.635540861394389</c:v>
                </c:pt>
                <c:pt idx="5">
                  <c:v>93.747419347608471</c:v>
                </c:pt>
                <c:pt idx="6">
                  <c:v>93.095862532120776</c:v>
                </c:pt>
                <c:pt idx="7">
                  <c:v>92.111083699836698</c:v>
                </c:pt>
                <c:pt idx="8">
                  <c:v>91.200873724128996</c:v>
                </c:pt>
              </c:numCache>
            </c:numRef>
          </c:val>
          <c:smooth val="0"/>
          <c:extLst>
            <c:ext xmlns:c16="http://schemas.microsoft.com/office/drawing/2014/chart" uri="{C3380CC4-5D6E-409C-BE32-E72D297353CC}">
              <c16:uniqueId val="{00000001-F880-4107-A949-58D19B97E292}"/>
            </c:ext>
          </c:extLst>
        </c:ser>
        <c:ser>
          <c:idx val="2"/>
          <c:order val="2"/>
          <c:tx>
            <c:strRef>
              <c:f>Sheet8!$C$4</c:f>
              <c:strCache>
                <c:ptCount val="1"/>
                <c:pt idx="0">
                  <c:v>West Asia</c:v>
                </c:pt>
              </c:strCache>
            </c:strRef>
          </c:tx>
          <c:spPr>
            <a:ln w="28575" cap="rnd">
              <a:solidFill>
                <a:srgbClr val="6699FF"/>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Sheet8!$D$4:$L$4</c:f>
              <c:numCache>
                <c:formatCode>0</c:formatCode>
                <c:ptCount val="9"/>
                <c:pt idx="0" formatCode="General">
                  <c:v>100</c:v>
                </c:pt>
                <c:pt idx="1">
                  <c:v>97.397320117365155</c:v>
                </c:pt>
                <c:pt idx="2">
                  <c:v>96.842384993343288</c:v>
                </c:pt>
                <c:pt idx="3">
                  <c:v>95.952245829272101</c:v>
                </c:pt>
                <c:pt idx="4">
                  <c:v>95.225275105465229</c:v>
                </c:pt>
                <c:pt idx="5">
                  <c:v>94.755909307923986</c:v>
                </c:pt>
                <c:pt idx="6">
                  <c:v>94.200449473912514</c:v>
                </c:pt>
                <c:pt idx="7">
                  <c:v>93.151483597488834</c:v>
                </c:pt>
                <c:pt idx="8">
                  <c:v>92.44014760126143</c:v>
                </c:pt>
              </c:numCache>
            </c:numRef>
          </c:val>
          <c:smooth val="0"/>
          <c:extLst>
            <c:ext xmlns:c16="http://schemas.microsoft.com/office/drawing/2014/chart" uri="{C3380CC4-5D6E-409C-BE32-E72D297353CC}">
              <c16:uniqueId val="{00000002-F880-4107-A949-58D19B97E292}"/>
            </c:ext>
          </c:extLst>
        </c:ser>
        <c:ser>
          <c:idx val="3"/>
          <c:order val="3"/>
          <c:tx>
            <c:strRef>
              <c:f>Sheet8!$C$5</c:f>
              <c:strCache>
                <c:ptCount val="1"/>
                <c:pt idx="0">
                  <c:v>North Africa</c:v>
                </c:pt>
              </c:strCache>
            </c:strRef>
          </c:tx>
          <c:spPr>
            <a:ln w="15875" cap="rnd">
              <a:solidFill>
                <a:schemeClr val="bg1">
                  <a:lumMod val="65000"/>
                </a:schemeClr>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Sheet8!$D$5:$L$5</c:f>
              <c:numCache>
                <c:formatCode>0</c:formatCode>
                <c:ptCount val="9"/>
                <c:pt idx="0" formatCode="General">
                  <c:v>100</c:v>
                </c:pt>
                <c:pt idx="1">
                  <c:v>97.359316328367157</c:v>
                </c:pt>
                <c:pt idx="2">
                  <c:v>95.399613130478244</c:v>
                </c:pt>
                <c:pt idx="3">
                  <c:v>93.718414759044123</c:v>
                </c:pt>
                <c:pt idx="4">
                  <c:v>92.794405612408653</c:v>
                </c:pt>
                <c:pt idx="5">
                  <c:v>92.187899109431541</c:v>
                </c:pt>
                <c:pt idx="6">
                  <c:v>91.481298050450391</c:v>
                </c:pt>
                <c:pt idx="7">
                  <c:v>90.132423373655996</c:v>
                </c:pt>
                <c:pt idx="8">
                  <c:v>89.309817397896182</c:v>
                </c:pt>
              </c:numCache>
            </c:numRef>
          </c:val>
          <c:smooth val="0"/>
          <c:extLst>
            <c:ext xmlns:c16="http://schemas.microsoft.com/office/drawing/2014/chart" uri="{C3380CC4-5D6E-409C-BE32-E72D297353CC}">
              <c16:uniqueId val="{00000003-F880-4107-A949-58D19B97E292}"/>
            </c:ext>
          </c:extLst>
        </c:ser>
        <c:ser>
          <c:idx val="4"/>
          <c:order val="4"/>
          <c:tx>
            <c:strRef>
              <c:f>Sheet8!$C$6</c:f>
              <c:strCache>
                <c:ptCount val="1"/>
                <c:pt idx="0">
                  <c:v>Latin America</c:v>
                </c:pt>
              </c:strCache>
            </c:strRef>
          </c:tx>
          <c:spPr>
            <a:ln w="19050" cap="rnd">
              <a:solidFill>
                <a:schemeClr val="bg1">
                  <a:lumMod val="75000"/>
                </a:schemeClr>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Sheet8!$D$6:$L$6</c:f>
              <c:numCache>
                <c:formatCode>0</c:formatCode>
                <c:ptCount val="9"/>
                <c:pt idx="0" formatCode="General">
                  <c:v>100</c:v>
                </c:pt>
                <c:pt idx="1">
                  <c:v>97.560303102663582</c:v>
                </c:pt>
                <c:pt idx="2">
                  <c:v>95.619776353270112</c:v>
                </c:pt>
                <c:pt idx="3">
                  <c:v>94.040636456599501</c:v>
                </c:pt>
                <c:pt idx="4">
                  <c:v>93.05623594569515</c:v>
                </c:pt>
                <c:pt idx="5">
                  <c:v>92.595761723617869</c:v>
                </c:pt>
                <c:pt idx="6">
                  <c:v>91.90760109326267</c:v>
                </c:pt>
                <c:pt idx="7">
                  <c:v>90.467022680895951</c:v>
                </c:pt>
                <c:pt idx="8">
                  <c:v>89.811664070794862</c:v>
                </c:pt>
              </c:numCache>
            </c:numRef>
          </c:val>
          <c:smooth val="0"/>
          <c:extLst>
            <c:ext xmlns:c16="http://schemas.microsoft.com/office/drawing/2014/chart" uri="{C3380CC4-5D6E-409C-BE32-E72D297353CC}">
              <c16:uniqueId val="{00000004-F880-4107-A949-58D19B97E292}"/>
            </c:ext>
          </c:extLst>
        </c:ser>
        <c:ser>
          <c:idx val="5"/>
          <c:order val="5"/>
          <c:tx>
            <c:strRef>
              <c:f>Sheet8!$C$7</c:f>
              <c:strCache>
                <c:ptCount val="1"/>
                <c:pt idx="0">
                  <c:v>South&amp;South-East Asia</c:v>
                </c:pt>
              </c:strCache>
            </c:strRef>
          </c:tx>
          <c:spPr>
            <a:ln w="19050" cap="rnd">
              <a:solidFill>
                <a:schemeClr val="tx1">
                  <a:lumMod val="65000"/>
                  <a:lumOff val="35000"/>
                </a:schemeClr>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Sheet8!$D$7:$L$7</c:f>
              <c:numCache>
                <c:formatCode>0</c:formatCode>
                <c:ptCount val="9"/>
                <c:pt idx="0" formatCode="General">
                  <c:v>100</c:v>
                </c:pt>
                <c:pt idx="1">
                  <c:v>97.502595620094311</c:v>
                </c:pt>
                <c:pt idx="2">
                  <c:v>96.262078471321189</c:v>
                </c:pt>
                <c:pt idx="3">
                  <c:v>94.63968408594998</c:v>
                </c:pt>
                <c:pt idx="4">
                  <c:v>93.775519387593661</c:v>
                </c:pt>
                <c:pt idx="5">
                  <c:v>93.021790629537335</c:v>
                </c:pt>
                <c:pt idx="6">
                  <c:v>92.183286132429458</c:v>
                </c:pt>
                <c:pt idx="7">
                  <c:v>91.106348997170201</c:v>
                </c:pt>
                <c:pt idx="8">
                  <c:v>90.424732266208323</c:v>
                </c:pt>
              </c:numCache>
            </c:numRef>
          </c:val>
          <c:smooth val="0"/>
          <c:extLst>
            <c:ext xmlns:c16="http://schemas.microsoft.com/office/drawing/2014/chart" uri="{C3380CC4-5D6E-409C-BE32-E72D297353CC}">
              <c16:uniqueId val="{00000005-F880-4107-A949-58D19B97E292}"/>
            </c:ext>
          </c:extLst>
        </c:ser>
        <c:ser>
          <c:idx val="6"/>
          <c:order val="6"/>
          <c:tx>
            <c:strRef>
              <c:f>Sheet8!$C$8</c:f>
              <c:strCache>
                <c:ptCount val="1"/>
                <c:pt idx="0">
                  <c:v>Sub-Saharan Africa</c:v>
                </c:pt>
              </c:strCache>
            </c:strRef>
          </c:tx>
          <c:spPr>
            <a:ln w="19050" cap="rnd">
              <a:solidFill>
                <a:schemeClr val="bg1">
                  <a:lumMod val="75000"/>
                </a:schemeClr>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Sheet8!$D$8:$L$8</c:f>
              <c:numCache>
                <c:formatCode>0</c:formatCode>
                <c:ptCount val="9"/>
                <c:pt idx="0" formatCode="General">
                  <c:v>100</c:v>
                </c:pt>
                <c:pt idx="1">
                  <c:v>97.31376247311222</c:v>
                </c:pt>
                <c:pt idx="2">
                  <c:v>95.783830985832793</c:v>
                </c:pt>
                <c:pt idx="3">
                  <c:v>93.991719196938234</c:v>
                </c:pt>
                <c:pt idx="4">
                  <c:v>93.296964348037122</c:v>
                </c:pt>
                <c:pt idx="5">
                  <c:v>92.670646263279039</c:v>
                </c:pt>
                <c:pt idx="6">
                  <c:v>92.050129061344023</c:v>
                </c:pt>
                <c:pt idx="7">
                  <c:v>90.74020561750919</c:v>
                </c:pt>
                <c:pt idx="8">
                  <c:v>90.008712620362431</c:v>
                </c:pt>
              </c:numCache>
            </c:numRef>
          </c:val>
          <c:smooth val="0"/>
          <c:extLst>
            <c:ext xmlns:c16="http://schemas.microsoft.com/office/drawing/2014/chart" uri="{C3380CC4-5D6E-409C-BE32-E72D297353CC}">
              <c16:uniqueId val="{00000006-F880-4107-A949-58D19B97E292}"/>
            </c:ext>
          </c:extLst>
        </c:ser>
        <c:ser>
          <c:idx val="7"/>
          <c:order val="7"/>
          <c:tx>
            <c:strRef>
              <c:f>Sheet8!$C$9</c:f>
              <c:strCache>
                <c:ptCount val="1"/>
                <c:pt idx="0">
                  <c:v>East Asia</c:v>
                </c:pt>
              </c:strCache>
            </c:strRef>
          </c:tx>
          <c:spPr>
            <a:ln w="19050" cap="rnd">
              <a:solidFill>
                <a:schemeClr val="bg1">
                  <a:lumMod val="65000"/>
                </a:schemeClr>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Sheet8!$D$9:$L$9</c:f>
              <c:numCache>
                <c:formatCode>0</c:formatCode>
                <c:ptCount val="9"/>
                <c:pt idx="0" formatCode="General">
                  <c:v>100</c:v>
                </c:pt>
                <c:pt idx="1">
                  <c:v>97.611116515731993</c:v>
                </c:pt>
                <c:pt idx="2">
                  <c:v>95.997043636617519</c:v>
                </c:pt>
                <c:pt idx="3">
                  <c:v>94.055367703856589</c:v>
                </c:pt>
                <c:pt idx="4">
                  <c:v>93.166789284834991</c:v>
                </c:pt>
                <c:pt idx="5">
                  <c:v>92.615258225376905</c:v>
                </c:pt>
                <c:pt idx="6">
                  <c:v>91.715108933278842</c:v>
                </c:pt>
                <c:pt idx="7">
                  <c:v>90.643157391699944</c:v>
                </c:pt>
                <c:pt idx="8">
                  <c:v>89.886098148708612</c:v>
                </c:pt>
              </c:numCache>
            </c:numRef>
          </c:val>
          <c:smooth val="0"/>
          <c:extLst>
            <c:ext xmlns:c16="http://schemas.microsoft.com/office/drawing/2014/chart" uri="{C3380CC4-5D6E-409C-BE32-E72D297353CC}">
              <c16:uniqueId val="{00000007-F880-4107-A949-58D19B97E292}"/>
            </c:ext>
          </c:extLst>
        </c:ser>
        <c:dLbls>
          <c:showLegendKey val="0"/>
          <c:showVal val="0"/>
          <c:showCatName val="0"/>
          <c:showSerName val="0"/>
          <c:showPercent val="0"/>
          <c:showBubbleSize val="0"/>
        </c:dLbls>
        <c:smooth val="0"/>
        <c:axId val="112751263"/>
        <c:axId val="112748383"/>
      </c:lineChart>
      <c:catAx>
        <c:axId val="112751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112748383"/>
        <c:crosses val="autoZero"/>
        <c:auto val="1"/>
        <c:lblAlgn val="ctr"/>
        <c:lblOffset val="100"/>
        <c:noMultiLvlLbl val="0"/>
      </c:catAx>
      <c:valAx>
        <c:axId val="112748383"/>
        <c:scaling>
          <c:orientation val="minMax"/>
          <c:max val="100"/>
          <c:min val="8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112751263"/>
        <c:crosses val="autoZero"/>
        <c:crossBetween val="between"/>
      </c:valAx>
      <c:spPr>
        <a:noFill/>
        <a:ln>
          <a:noFill/>
        </a:ln>
        <a:effectLst/>
      </c:spPr>
    </c:plotArea>
    <c:legend>
      <c:legendPos val="b"/>
      <c:layout>
        <c:manualLayout>
          <c:xMode val="edge"/>
          <c:yMode val="edge"/>
          <c:x val="9.531470743874973E-2"/>
          <c:y val="0.75183087552675532"/>
          <c:w val="0.81263430158549432"/>
          <c:h val="0.1985357259213176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A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France</a:t>
            </a:r>
          </a:p>
        </c:rich>
      </c:tx>
      <c:layout>
        <c:manualLayout>
          <c:xMode val="edge"/>
          <c:yMode val="edge"/>
          <c:x val="0.81599336719470217"/>
          <c:y val="5.865765283409547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T"/>
        </a:p>
      </c:txPr>
    </c:title>
    <c:autoTitleDeleted val="0"/>
    <c:plotArea>
      <c:layout>
        <c:manualLayout>
          <c:layoutTarget val="inner"/>
          <c:xMode val="edge"/>
          <c:yMode val="edge"/>
          <c:x val="9.3118336000625038E-2"/>
          <c:y val="3.6909200014069311E-2"/>
          <c:w val="0.87097795584280802"/>
          <c:h val="0.62378452354602032"/>
        </c:manualLayout>
      </c:layout>
      <c:lineChart>
        <c:grouping val="standard"/>
        <c:varyColors val="0"/>
        <c:ser>
          <c:idx val="0"/>
          <c:order val="0"/>
          <c:tx>
            <c:strRef>
              <c:f>Sheet8!$C$17</c:f>
              <c:strCache>
                <c:ptCount val="1"/>
                <c:pt idx="0">
                  <c:v>Baseline</c:v>
                </c:pt>
              </c:strCache>
            </c:strRef>
          </c:tx>
          <c:spPr>
            <a:ln w="28575" cap="rnd">
              <a:solidFill>
                <a:srgbClr val="CC3399"/>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Sheet8!$D$17:$L$17</c:f>
              <c:numCache>
                <c:formatCode>0</c:formatCode>
                <c:ptCount val="9"/>
                <c:pt idx="0" formatCode="General">
                  <c:v>100</c:v>
                </c:pt>
                <c:pt idx="1">
                  <c:v>100.26570135498677</c:v>
                </c:pt>
                <c:pt idx="2">
                  <c:v>101.4183531223977</c:v>
                </c:pt>
                <c:pt idx="3">
                  <c:v>101.97797875329128</c:v>
                </c:pt>
                <c:pt idx="4">
                  <c:v>102.24215325571373</c:v>
                </c:pt>
                <c:pt idx="5">
                  <c:v>102.07153996292068</c:v>
                </c:pt>
                <c:pt idx="6">
                  <c:v>102.17648574546448</c:v>
                </c:pt>
                <c:pt idx="7">
                  <c:v>101.7690969011324</c:v>
                </c:pt>
                <c:pt idx="8">
                  <c:v>102.10230842596675</c:v>
                </c:pt>
              </c:numCache>
            </c:numRef>
          </c:val>
          <c:smooth val="0"/>
          <c:extLst>
            <c:ext xmlns:c16="http://schemas.microsoft.com/office/drawing/2014/chart" uri="{C3380CC4-5D6E-409C-BE32-E72D297353CC}">
              <c16:uniqueId val="{00000000-D977-4F7F-B469-7C92339A02A8}"/>
            </c:ext>
          </c:extLst>
        </c:ser>
        <c:ser>
          <c:idx val="1"/>
          <c:order val="1"/>
          <c:tx>
            <c:strRef>
              <c:f>Sheet8!$C$18</c:f>
              <c:strCache>
                <c:ptCount val="1"/>
                <c:pt idx="0">
                  <c:v>Other Europe</c:v>
                </c:pt>
              </c:strCache>
            </c:strRef>
          </c:tx>
          <c:spPr>
            <a:ln w="19050" cap="rnd">
              <a:solidFill>
                <a:schemeClr val="bg1">
                  <a:lumMod val="65000"/>
                </a:schemeClr>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Sheet8!$D$18:$L$18</c:f>
              <c:numCache>
                <c:formatCode>0</c:formatCode>
                <c:ptCount val="9"/>
                <c:pt idx="0" formatCode="General">
                  <c:v>100</c:v>
                </c:pt>
                <c:pt idx="1">
                  <c:v>100.04282611783924</c:v>
                </c:pt>
                <c:pt idx="2">
                  <c:v>101.38508109786801</c:v>
                </c:pt>
                <c:pt idx="3">
                  <c:v>102.20612568504501</c:v>
                </c:pt>
                <c:pt idx="4">
                  <c:v>102.51313247329912</c:v>
                </c:pt>
                <c:pt idx="5">
                  <c:v>102.54831094952779</c:v>
                </c:pt>
                <c:pt idx="6">
                  <c:v>102.43638078221812</c:v>
                </c:pt>
                <c:pt idx="7">
                  <c:v>102.37754059985926</c:v>
                </c:pt>
                <c:pt idx="8">
                  <c:v>102.39145517392048</c:v>
                </c:pt>
              </c:numCache>
            </c:numRef>
          </c:val>
          <c:smooth val="0"/>
          <c:extLst>
            <c:ext xmlns:c16="http://schemas.microsoft.com/office/drawing/2014/chart" uri="{C3380CC4-5D6E-409C-BE32-E72D297353CC}">
              <c16:uniqueId val="{00000001-D977-4F7F-B469-7C92339A02A8}"/>
            </c:ext>
          </c:extLst>
        </c:ser>
        <c:ser>
          <c:idx val="2"/>
          <c:order val="2"/>
          <c:tx>
            <c:strRef>
              <c:f>Sheet8!$C$19</c:f>
              <c:strCache>
                <c:ptCount val="1"/>
                <c:pt idx="0">
                  <c:v>West Asia</c:v>
                </c:pt>
              </c:strCache>
            </c:strRef>
          </c:tx>
          <c:spPr>
            <a:ln w="19050" cap="rnd">
              <a:solidFill>
                <a:schemeClr val="tx1">
                  <a:lumMod val="50000"/>
                  <a:lumOff val="50000"/>
                </a:schemeClr>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Sheet8!$D$19:$L$19</c:f>
              <c:numCache>
                <c:formatCode>0</c:formatCode>
                <c:ptCount val="9"/>
                <c:pt idx="0" formatCode="General">
                  <c:v>100</c:v>
                </c:pt>
                <c:pt idx="1">
                  <c:v>100.24663902631016</c:v>
                </c:pt>
                <c:pt idx="2">
                  <c:v>101.61634068574715</c:v>
                </c:pt>
                <c:pt idx="3">
                  <c:v>102.55907562465613</c:v>
                </c:pt>
                <c:pt idx="4">
                  <c:v>102.88330210769416</c:v>
                </c:pt>
                <c:pt idx="5">
                  <c:v>102.93571700310986</c:v>
                </c:pt>
                <c:pt idx="6">
                  <c:v>102.75739223954305</c:v>
                </c:pt>
                <c:pt idx="7">
                  <c:v>102.85103287821083</c:v>
                </c:pt>
                <c:pt idx="8">
                  <c:v>102.96110176104349</c:v>
                </c:pt>
              </c:numCache>
            </c:numRef>
          </c:val>
          <c:smooth val="0"/>
          <c:extLst>
            <c:ext xmlns:c16="http://schemas.microsoft.com/office/drawing/2014/chart" uri="{C3380CC4-5D6E-409C-BE32-E72D297353CC}">
              <c16:uniqueId val="{00000002-D977-4F7F-B469-7C92339A02A8}"/>
            </c:ext>
          </c:extLst>
        </c:ser>
        <c:ser>
          <c:idx val="3"/>
          <c:order val="3"/>
          <c:tx>
            <c:strRef>
              <c:f>Sheet8!$C$20</c:f>
              <c:strCache>
                <c:ptCount val="1"/>
                <c:pt idx="0">
                  <c:v>North Africa</c:v>
                </c:pt>
              </c:strCache>
            </c:strRef>
          </c:tx>
          <c:spPr>
            <a:ln w="15875" cap="rnd">
              <a:solidFill>
                <a:schemeClr val="tx1"/>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Sheet8!$D$20:$L$20</c:f>
              <c:numCache>
                <c:formatCode>0</c:formatCode>
                <c:ptCount val="9"/>
                <c:pt idx="0" formatCode="General">
                  <c:v>100</c:v>
                </c:pt>
                <c:pt idx="1">
                  <c:v>100.23612897005346</c:v>
                </c:pt>
                <c:pt idx="2">
                  <c:v>101.88673676161726</c:v>
                </c:pt>
                <c:pt idx="3">
                  <c:v>102.75521839962163</c:v>
                </c:pt>
                <c:pt idx="4">
                  <c:v>103.19637776399581</c:v>
                </c:pt>
                <c:pt idx="5">
                  <c:v>103.37493088195917</c:v>
                </c:pt>
                <c:pt idx="6">
                  <c:v>103.47610530960156</c:v>
                </c:pt>
                <c:pt idx="7">
                  <c:v>103.67986614687801</c:v>
                </c:pt>
                <c:pt idx="8">
                  <c:v>104.39581555560198</c:v>
                </c:pt>
              </c:numCache>
            </c:numRef>
          </c:val>
          <c:smooth val="0"/>
          <c:extLst>
            <c:ext xmlns:c16="http://schemas.microsoft.com/office/drawing/2014/chart" uri="{C3380CC4-5D6E-409C-BE32-E72D297353CC}">
              <c16:uniqueId val="{00000003-D977-4F7F-B469-7C92339A02A8}"/>
            </c:ext>
          </c:extLst>
        </c:ser>
        <c:ser>
          <c:idx val="4"/>
          <c:order val="4"/>
          <c:tx>
            <c:strRef>
              <c:f>Sheet8!$C$21</c:f>
              <c:strCache>
                <c:ptCount val="1"/>
                <c:pt idx="0">
                  <c:v>Latin America</c:v>
                </c:pt>
              </c:strCache>
            </c:strRef>
          </c:tx>
          <c:spPr>
            <a:ln w="19050" cap="rnd">
              <a:solidFill>
                <a:schemeClr val="bg1">
                  <a:lumMod val="75000"/>
                </a:schemeClr>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Sheet8!$D$21:$L$21</c:f>
              <c:numCache>
                <c:formatCode>0</c:formatCode>
                <c:ptCount val="9"/>
                <c:pt idx="0" formatCode="General">
                  <c:v>100</c:v>
                </c:pt>
                <c:pt idx="1">
                  <c:v>99.93173874385657</c:v>
                </c:pt>
                <c:pt idx="2">
                  <c:v>101.95753489679325</c:v>
                </c:pt>
                <c:pt idx="3">
                  <c:v>102.82096021152729</c:v>
                </c:pt>
                <c:pt idx="4">
                  <c:v>103.22817563527032</c:v>
                </c:pt>
                <c:pt idx="5">
                  <c:v>103.58926271576661</c:v>
                </c:pt>
                <c:pt idx="6">
                  <c:v>103.26840704253391</c:v>
                </c:pt>
                <c:pt idx="7">
                  <c:v>103.03573403782021</c:v>
                </c:pt>
                <c:pt idx="8">
                  <c:v>103.05562865183148</c:v>
                </c:pt>
              </c:numCache>
            </c:numRef>
          </c:val>
          <c:smooth val="0"/>
          <c:extLst>
            <c:ext xmlns:c16="http://schemas.microsoft.com/office/drawing/2014/chart" uri="{C3380CC4-5D6E-409C-BE32-E72D297353CC}">
              <c16:uniqueId val="{00000004-D977-4F7F-B469-7C92339A02A8}"/>
            </c:ext>
          </c:extLst>
        </c:ser>
        <c:ser>
          <c:idx val="5"/>
          <c:order val="5"/>
          <c:tx>
            <c:strRef>
              <c:f>Sheet8!$C$22</c:f>
              <c:strCache>
                <c:ptCount val="1"/>
                <c:pt idx="0">
                  <c:v>South&amp;South-East Asia</c:v>
                </c:pt>
              </c:strCache>
            </c:strRef>
          </c:tx>
          <c:spPr>
            <a:ln w="19050" cap="rnd">
              <a:solidFill>
                <a:schemeClr val="tx1">
                  <a:lumMod val="50000"/>
                  <a:lumOff val="50000"/>
                </a:schemeClr>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Sheet8!$D$22:$L$22</c:f>
              <c:numCache>
                <c:formatCode>0</c:formatCode>
                <c:ptCount val="9"/>
                <c:pt idx="0" formatCode="General">
                  <c:v>100</c:v>
                </c:pt>
                <c:pt idx="1">
                  <c:v>100.25093451632357</c:v>
                </c:pt>
                <c:pt idx="2">
                  <c:v>101.92403291083151</c:v>
                </c:pt>
                <c:pt idx="3">
                  <c:v>102.79330437525584</c:v>
                </c:pt>
                <c:pt idx="4">
                  <c:v>103.32074655068769</c:v>
                </c:pt>
                <c:pt idx="5">
                  <c:v>103.20459697793764</c:v>
                </c:pt>
                <c:pt idx="6">
                  <c:v>103.14781978409877</c:v>
                </c:pt>
                <c:pt idx="7">
                  <c:v>103.32613587283883</c:v>
                </c:pt>
                <c:pt idx="8">
                  <c:v>103.31286478160524</c:v>
                </c:pt>
              </c:numCache>
            </c:numRef>
          </c:val>
          <c:smooth val="0"/>
          <c:extLst>
            <c:ext xmlns:c16="http://schemas.microsoft.com/office/drawing/2014/chart" uri="{C3380CC4-5D6E-409C-BE32-E72D297353CC}">
              <c16:uniqueId val="{00000005-D977-4F7F-B469-7C92339A02A8}"/>
            </c:ext>
          </c:extLst>
        </c:ser>
        <c:ser>
          <c:idx val="6"/>
          <c:order val="6"/>
          <c:tx>
            <c:strRef>
              <c:f>Sheet8!$C$23</c:f>
              <c:strCache>
                <c:ptCount val="1"/>
                <c:pt idx="0">
                  <c:v>Sub-Saharan Africa</c:v>
                </c:pt>
              </c:strCache>
            </c:strRef>
          </c:tx>
          <c:spPr>
            <a:ln w="28575" cap="rnd">
              <a:solidFill>
                <a:srgbClr val="7C7CDE"/>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Sheet8!$D$23:$L$23</c:f>
              <c:numCache>
                <c:formatCode>0</c:formatCode>
                <c:ptCount val="9"/>
                <c:pt idx="0" formatCode="General">
                  <c:v>100</c:v>
                </c:pt>
                <c:pt idx="1">
                  <c:v>100.18820168741112</c:v>
                </c:pt>
                <c:pt idx="2">
                  <c:v>101.76086651466353</c:v>
                </c:pt>
                <c:pt idx="3">
                  <c:v>103.34594969554087</c:v>
                </c:pt>
                <c:pt idx="4">
                  <c:v>103.54506975223636</c:v>
                </c:pt>
                <c:pt idx="5">
                  <c:v>103.41832949323427</c:v>
                </c:pt>
                <c:pt idx="6">
                  <c:v>103.59338429426195</c:v>
                </c:pt>
                <c:pt idx="7">
                  <c:v>103.71827744011593</c:v>
                </c:pt>
                <c:pt idx="8">
                  <c:v>104.04998678743613</c:v>
                </c:pt>
              </c:numCache>
            </c:numRef>
          </c:val>
          <c:smooth val="0"/>
          <c:extLst>
            <c:ext xmlns:c16="http://schemas.microsoft.com/office/drawing/2014/chart" uri="{C3380CC4-5D6E-409C-BE32-E72D297353CC}">
              <c16:uniqueId val="{00000006-D977-4F7F-B469-7C92339A02A8}"/>
            </c:ext>
          </c:extLst>
        </c:ser>
        <c:ser>
          <c:idx val="7"/>
          <c:order val="7"/>
          <c:tx>
            <c:strRef>
              <c:f>Sheet8!$C$24</c:f>
              <c:strCache>
                <c:ptCount val="1"/>
                <c:pt idx="0">
                  <c:v>East Asia</c:v>
                </c:pt>
              </c:strCache>
            </c:strRef>
          </c:tx>
          <c:spPr>
            <a:ln w="19050" cap="rnd">
              <a:solidFill>
                <a:schemeClr val="bg1">
                  <a:lumMod val="65000"/>
                </a:schemeClr>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Sheet8!$D$24:$L$24</c:f>
              <c:numCache>
                <c:formatCode>0</c:formatCode>
                <c:ptCount val="9"/>
                <c:pt idx="0" formatCode="General">
                  <c:v>100</c:v>
                </c:pt>
                <c:pt idx="1">
                  <c:v>100.0855997617514</c:v>
                </c:pt>
                <c:pt idx="2">
                  <c:v>101.69252666587634</c:v>
                </c:pt>
                <c:pt idx="3">
                  <c:v>102.45758676951522</c:v>
                </c:pt>
                <c:pt idx="4">
                  <c:v>102.70443633936731</c:v>
                </c:pt>
                <c:pt idx="5">
                  <c:v>102.69830477054138</c:v>
                </c:pt>
                <c:pt idx="6">
                  <c:v>102.72061355876217</c:v>
                </c:pt>
                <c:pt idx="7">
                  <c:v>102.50071192562697</c:v>
                </c:pt>
                <c:pt idx="8">
                  <c:v>102.96093739555383</c:v>
                </c:pt>
              </c:numCache>
            </c:numRef>
          </c:val>
          <c:smooth val="0"/>
          <c:extLst>
            <c:ext xmlns:c16="http://schemas.microsoft.com/office/drawing/2014/chart" uri="{C3380CC4-5D6E-409C-BE32-E72D297353CC}">
              <c16:uniqueId val="{00000007-D977-4F7F-B469-7C92339A02A8}"/>
            </c:ext>
          </c:extLst>
        </c:ser>
        <c:dLbls>
          <c:showLegendKey val="0"/>
          <c:showVal val="0"/>
          <c:showCatName val="0"/>
          <c:showSerName val="0"/>
          <c:showPercent val="0"/>
          <c:showBubbleSize val="0"/>
        </c:dLbls>
        <c:smooth val="0"/>
        <c:axId val="112751263"/>
        <c:axId val="112748383"/>
      </c:lineChart>
      <c:catAx>
        <c:axId val="112751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112748383"/>
        <c:crosses val="autoZero"/>
        <c:auto val="1"/>
        <c:lblAlgn val="ctr"/>
        <c:lblOffset val="100"/>
        <c:noMultiLvlLbl val="0"/>
      </c:catAx>
      <c:valAx>
        <c:axId val="112748383"/>
        <c:scaling>
          <c:orientation val="minMax"/>
          <c:max val="110"/>
          <c:min val="9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112751263"/>
        <c:crosses val="autoZero"/>
        <c:crossBetween val="between"/>
      </c:valAx>
      <c:spPr>
        <a:noFill/>
        <a:ln>
          <a:noFill/>
        </a:ln>
        <a:effectLst/>
      </c:spPr>
    </c:plotArea>
    <c:legend>
      <c:legendPos val="b"/>
      <c:layout>
        <c:manualLayout>
          <c:xMode val="edge"/>
          <c:yMode val="edge"/>
          <c:x val="9.531470743874973E-2"/>
          <c:y val="0.75183087552675532"/>
          <c:w val="0.81263430158549432"/>
          <c:h val="0.1985357259213176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A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UK</a:t>
            </a:r>
          </a:p>
        </c:rich>
      </c:tx>
      <c:layout>
        <c:manualLayout>
          <c:xMode val="edge"/>
          <c:yMode val="edge"/>
          <c:x val="0.88127283657027833"/>
          <c:y val="3.609701712867414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T"/>
        </a:p>
      </c:txPr>
    </c:title>
    <c:autoTitleDeleted val="0"/>
    <c:plotArea>
      <c:layout>
        <c:manualLayout>
          <c:layoutTarget val="inner"/>
          <c:xMode val="edge"/>
          <c:yMode val="edge"/>
          <c:x val="9.3118336000625038E-2"/>
          <c:y val="3.6909200014069311E-2"/>
          <c:w val="0.87097795584280802"/>
          <c:h val="0.62378452354602032"/>
        </c:manualLayout>
      </c:layout>
      <c:lineChart>
        <c:grouping val="standard"/>
        <c:varyColors val="0"/>
        <c:ser>
          <c:idx val="0"/>
          <c:order val="0"/>
          <c:tx>
            <c:strRef>
              <c:f>Sheet8!$C$47</c:f>
              <c:strCache>
                <c:ptCount val="1"/>
                <c:pt idx="0">
                  <c:v>Baseline</c:v>
                </c:pt>
              </c:strCache>
            </c:strRef>
          </c:tx>
          <c:spPr>
            <a:ln w="28575" cap="rnd">
              <a:solidFill>
                <a:srgbClr val="CC3399"/>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Sheet8!$D$47:$L$47</c:f>
              <c:numCache>
                <c:formatCode>0</c:formatCode>
                <c:ptCount val="9"/>
                <c:pt idx="0" formatCode="General">
                  <c:v>100</c:v>
                </c:pt>
                <c:pt idx="1">
                  <c:v>101.24135902463402</c:v>
                </c:pt>
                <c:pt idx="2">
                  <c:v>103.52496727173938</c:v>
                </c:pt>
                <c:pt idx="3">
                  <c:v>104.73747221582354</c:v>
                </c:pt>
                <c:pt idx="4">
                  <c:v>104.85204702503594</c:v>
                </c:pt>
                <c:pt idx="5">
                  <c:v>104.17244064463237</c:v>
                </c:pt>
                <c:pt idx="6">
                  <c:v>103.13984024633527</c:v>
                </c:pt>
                <c:pt idx="7">
                  <c:v>102.77589956613053</c:v>
                </c:pt>
                <c:pt idx="8">
                  <c:v>102.54467105668135</c:v>
                </c:pt>
              </c:numCache>
            </c:numRef>
          </c:val>
          <c:smooth val="0"/>
          <c:extLst>
            <c:ext xmlns:c16="http://schemas.microsoft.com/office/drawing/2014/chart" uri="{C3380CC4-5D6E-409C-BE32-E72D297353CC}">
              <c16:uniqueId val="{00000000-60CE-48B8-8C40-9F64CA3AC5AE}"/>
            </c:ext>
          </c:extLst>
        </c:ser>
        <c:ser>
          <c:idx val="1"/>
          <c:order val="1"/>
          <c:tx>
            <c:strRef>
              <c:f>Sheet8!$C$48</c:f>
              <c:strCache>
                <c:ptCount val="1"/>
                <c:pt idx="0">
                  <c:v>Other Europe</c:v>
                </c:pt>
              </c:strCache>
            </c:strRef>
          </c:tx>
          <c:spPr>
            <a:ln w="19050" cap="rnd">
              <a:solidFill>
                <a:schemeClr val="bg1">
                  <a:lumMod val="65000"/>
                </a:schemeClr>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Sheet8!$D$48:$L$48</c:f>
              <c:numCache>
                <c:formatCode>0</c:formatCode>
                <c:ptCount val="9"/>
                <c:pt idx="0" formatCode="General">
                  <c:v>100</c:v>
                </c:pt>
                <c:pt idx="1">
                  <c:v>101.10442815655014</c:v>
                </c:pt>
                <c:pt idx="2">
                  <c:v>103.55520179862287</c:v>
                </c:pt>
                <c:pt idx="3">
                  <c:v>104.93063721580558</c:v>
                </c:pt>
                <c:pt idx="4">
                  <c:v>105.34826687238572</c:v>
                </c:pt>
                <c:pt idx="5">
                  <c:v>104.67959479869546</c:v>
                </c:pt>
                <c:pt idx="6">
                  <c:v>103.81603642251494</c:v>
                </c:pt>
                <c:pt idx="7">
                  <c:v>103.38275748677374</c:v>
                </c:pt>
                <c:pt idx="8">
                  <c:v>103.43680751452841</c:v>
                </c:pt>
              </c:numCache>
            </c:numRef>
          </c:val>
          <c:smooth val="0"/>
          <c:extLst>
            <c:ext xmlns:c16="http://schemas.microsoft.com/office/drawing/2014/chart" uri="{C3380CC4-5D6E-409C-BE32-E72D297353CC}">
              <c16:uniqueId val="{00000001-60CE-48B8-8C40-9F64CA3AC5AE}"/>
            </c:ext>
          </c:extLst>
        </c:ser>
        <c:ser>
          <c:idx val="2"/>
          <c:order val="2"/>
          <c:tx>
            <c:strRef>
              <c:f>Sheet8!$C$49</c:f>
              <c:strCache>
                <c:ptCount val="1"/>
                <c:pt idx="0">
                  <c:v>West Asia</c:v>
                </c:pt>
              </c:strCache>
            </c:strRef>
          </c:tx>
          <c:spPr>
            <a:ln w="19050" cap="rnd">
              <a:solidFill>
                <a:schemeClr val="tx1">
                  <a:lumMod val="50000"/>
                  <a:lumOff val="50000"/>
                </a:schemeClr>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Sheet8!$D$49:$L$49</c:f>
              <c:numCache>
                <c:formatCode>0</c:formatCode>
                <c:ptCount val="9"/>
                <c:pt idx="0" formatCode="General">
                  <c:v>100</c:v>
                </c:pt>
                <c:pt idx="1">
                  <c:v>100.88320937501014</c:v>
                </c:pt>
                <c:pt idx="2">
                  <c:v>103.47754129602527</c:v>
                </c:pt>
                <c:pt idx="3">
                  <c:v>104.85653356116353</c:v>
                </c:pt>
                <c:pt idx="4">
                  <c:v>105.22427574510891</c:v>
                </c:pt>
                <c:pt idx="5">
                  <c:v>104.81251730959261</c:v>
                </c:pt>
                <c:pt idx="6">
                  <c:v>103.76340012901555</c:v>
                </c:pt>
                <c:pt idx="7">
                  <c:v>103.25399467905021</c:v>
                </c:pt>
                <c:pt idx="8">
                  <c:v>103.28315513030918</c:v>
                </c:pt>
              </c:numCache>
            </c:numRef>
          </c:val>
          <c:smooth val="0"/>
          <c:extLst>
            <c:ext xmlns:c16="http://schemas.microsoft.com/office/drawing/2014/chart" uri="{C3380CC4-5D6E-409C-BE32-E72D297353CC}">
              <c16:uniqueId val="{00000002-60CE-48B8-8C40-9F64CA3AC5AE}"/>
            </c:ext>
          </c:extLst>
        </c:ser>
        <c:ser>
          <c:idx val="3"/>
          <c:order val="3"/>
          <c:tx>
            <c:strRef>
              <c:f>Sheet8!$C$50</c:f>
              <c:strCache>
                <c:ptCount val="1"/>
                <c:pt idx="0">
                  <c:v>North Africa</c:v>
                </c:pt>
              </c:strCache>
            </c:strRef>
          </c:tx>
          <c:spPr>
            <a:ln w="15875" cap="rnd">
              <a:solidFill>
                <a:schemeClr val="tx1"/>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Sheet8!$D$50:$L$50</c:f>
              <c:numCache>
                <c:formatCode>0</c:formatCode>
                <c:ptCount val="9"/>
                <c:pt idx="0" formatCode="General">
                  <c:v>100</c:v>
                </c:pt>
                <c:pt idx="1">
                  <c:v>101.05870658512279</c:v>
                </c:pt>
                <c:pt idx="2">
                  <c:v>103.78780580368527</c:v>
                </c:pt>
                <c:pt idx="3">
                  <c:v>104.9155005559988</c:v>
                </c:pt>
                <c:pt idx="4">
                  <c:v>104.99449947479317</c:v>
                </c:pt>
                <c:pt idx="5">
                  <c:v>104.4263554908524</c:v>
                </c:pt>
                <c:pt idx="6">
                  <c:v>103.7461339564459</c:v>
                </c:pt>
                <c:pt idx="7">
                  <c:v>102.97030752945338</c:v>
                </c:pt>
                <c:pt idx="8">
                  <c:v>102.88967153461084</c:v>
                </c:pt>
              </c:numCache>
            </c:numRef>
          </c:val>
          <c:smooth val="0"/>
          <c:extLst>
            <c:ext xmlns:c16="http://schemas.microsoft.com/office/drawing/2014/chart" uri="{C3380CC4-5D6E-409C-BE32-E72D297353CC}">
              <c16:uniqueId val="{00000003-60CE-48B8-8C40-9F64CA3AC5AE}"/>
            </c:ext>
          </c:extLst>
        </c:ser>
        <c:ser>
          <c:idx val="4"/>
          <c:order val="4"/>
          <c:tx>
            <c:strRef>
              <c:f>Sheet8!$C$51</c:f>
              <c:strCache>
                <c:ptCount val="1"/>
                <c:pt idx="0">
                  <c:v>Latin America</c:v>
                </c:pt>
              </c:strCache>
            </c:strRef>
          </c:tx>
          <c:spPr>
            <a:ln w="19050" cap="rnd">
              <a:solidFill>
                <a:schemeClr val="bg1">
                  <a:lumMod val="75000"/>
                </a:schemeClr>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Sheet8!$D$51:$L$51</c:f>
              <c:numCache>
                <c:formatCode>0</c:formatCode>
                <c:ptCount val="9"/>
                <c:pt idx="0" formatCode="General">
                  <c:v>100</c:v>
                </c:pt>
                <c:pt idx="1">
                  <c:v>101.08259714627907</c:v>
                </c:pt>
                <c:pt idx="2">
                  <c:v>103.28023125243784</c:v>
                </c:pt>
                <c:pt idx="3">
                  <c:v>105.08217429403959</c:v>
                </c:pt>
                <c:pt idx="4">
                  <c:v>105.28783056594546</c:v>
                </c:pt>
                <c:pt idx="5">
                  <c:v>104.30029734215391</c:v>
                </c:pt>
                <c:pt idx="6">
                  <c:v>103.66105507482528</c:v>
                </c:pt>
                <c:pt idx="7">
                  <c:v>102.90837812093527</c:v>
                </c:pt>
                <c:pt idx="8">
                  <c:v>102.88560929465697</c:v>
                </c:pt>
              </c:numCache>
            </c:numRef>
          </c:val>
          <c:smooth val="0"/>
          <c:extLst>
            <c:ext xmlns:c16="http://schemas.microsoft.com/office/drawing/2014/chart" uri="{C3380CC4-5D6E-409C-BE32-E72D297353CC}">
              <c16:uniqueId val="{00000004-60CE-48B8-8C40-9F64CA3AC5AE}"/>
            </c:ext>
          </c:extLst>
        </c:ser>
        <c:ser>
          <c:idx val="5"/>
          <c:order val="5"/>
          <c:tx>
            <c:strRef>
              <c:f>Sheet8!$C$52</c:f>
              <c:strCache>
                <c:ptCount val="1"/>
                <c:pt idx="0">
                  <c:v>South&amp;South-East Asia</c:v>
                </c:pt>
              </c:strCache>
            </c:strRef>
          </c:tx>
          <c:spPr>
            <a:ln w="25400" cap="rnd">
              <a:solidFill>
                <a:schemeClr val="accent2"/>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Sheet8!$D$52:$L$52</c:f>
              <c:numCache>
                <c:formatCode>0</c:formatCode>
                <c:ptCount val="9"/>
                <c:pt idx="0" formatCode="General">
                  <c:v>100</c:v>
                </c:pt>
                <c:pt idx="1">
                  <c:v>101.11434315069619</c:v>
                </c:pt>
                <c:pt idx="2">
                  <c:v>104.17378350235171</c:v>
                </c:pt>
                <c:pt idx="3">
                  <c:v>106.57729143159081</c:v>
                </c:pt>
                <c:pt idx="4">
                  <c:v>106.87669543027664</c:v>
                </c:pt>
                <c:pt idx="5">
                  <c:v>106.11293865508023</c:v>
                </c:pt>
                <c:pt idx="6">
                  <c:v>105.25858570431659</c:v>
                </c:pt>
                <c:pt idx="7">
                  <c:v>104.83507425130591</c:v>
                </c:pt>
                <c:pt idx="8">
                  <c:v>104.96155324924257</c:v>
                </c:pt>
              </c:numCache>
            </c:numRef>
          </c:val>
          <c:smooth val="0"/>
          <c:extLst>
            <c:ext xmlns:c16="http://schemas.microsoft.com/office/drawing/2014/chart" uri="{C3380CC4-5D6E-409C-BE32-E72D297353CC}">
              <c16:uniqueId val="{00000005-60CE-48B8-8C40-9F64CA3AC5AE}"/>
            </c:ext>
          </c:extLst>
        </c:ser>
        <c:ser>
          <c:idx val="6"/>
          <c:order val="6"/>
          <c:tx>
            <c:strRef>
              <c:f>Sheet8!$C$53</c:f>
              <c:strCache>
                <c:ptCount val="1"/>
                <c:pt idx="0">
                  <c:v>Sub-Saharan Africa</c:v>
                </c:pt>
              </c:strCache>
            </c:strRef>
          </c:tx>
          <c:spPr>
            <a:ln w="28575" cap="rnd">
              <a:solidFill>
                <a:srgbClr val="7C7CDE"/>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Sheet8!$D$53:$L$53</c:f>
              <c:numCache>
                <c:formatCode>0</c:formatCode>
                <c:ptCount val="9"/>
                <c:pt idx="0" formatCode="General">
                  <c:v>100</c:v>
                </c:pt>
                <c:pt idx="1">
                  <c:v>100.67094496418285</c:v>
                </c:pt>
                <c:pt idx="2">
                  <c:v>103.46187670403606</c:v>
                </c:pt>
                <c:pt idx="3">
                  <c:v>105.42285505184222</c:v>
                </c:pt>
                <c:pt idx="4">
                  <c:v>105.40958998969884</c:v>
                </c:pt>
                <c:pt idx="5">
                  <c:v>105.13166209275954</c:v>
                </c:pt>
                <c:pt idx="6">
                  <c:v>104.08358213957054</c:v>
                </c:pt>
                <c:pt idx="7">
                  <c:v>103.7576541018623</c:v>
                </c:pt>
                <c:pt idx="8">
                  <c:v>103.99546213263579</c:v>
                </c:pt>
              </c:numCache>
            </c:numRef>
          </c:val>
          <c:smooth val="0"/>
          <c:extLst>
            <c:ext xmlns:c16="http://schemas.microsoft.com/office/drawing/2014/chart" uri="{C3380CC4-5D6E-409C-BE32-E72D297353CC}">
              <c16:uniqueId val="{00000006-60CE-48B8-8C40-9F64CA3AC5AE}"/>
            </c:ext>
          </c:extLst>
        </c:ser>
        <c:ser>
          <c:idx val="7"/>
          <c:order val="7"/>
          <c:tx>
            <c:strRef>
              <c:f>Sheet8!$C$54</c:f>
              <c:strCache>
                <c:ptCount val="1"/>
                <c:pt idx="0">
                  <c:v>East Asia</c:v>
                </c:pt>
              </c:strCache>
            </c:strRef>
          </c:tx>
          <c:spPr>
            <a:ln w="19050" cap="rnd">
              <a:solidFill>
                <a:schemeClr val="bg1">
                  <a:lumMod val="75000"/>
                </a:schemeClr>
              </a:solidFill>
              <a:round/>
            </a:ln>
            <a:effectLst/>
          </c:spPr>
          <c:marker>
            <c:symbol val="none"/>
          </c:marker>
          <c:cat>
            <c:numRef>
              <c:f>Sheet8!$D$1:$L$1</c:f>
              <c:numCache>
                <c:formatCode>General</c:formatCode>
                <c:ptCount val="9"/>
                <c:pt idx="0">
                  <c:v>2020</c:v>
                </c:pt>
                <c:pt idx="1">
                  <c:v>2025</c:v>
                </c:pt>
                <c:pt idx="2">
                  <c:v>2030</c:v>
                </c:pt>
                <c:pt idx="3">
                  <c:v>2035</c:v>
                </c:pt>
                <c:pt idx="4">
                  <c:v>2040</c:v>
                </c:pt>
                <c:pt idx="5">
                  <c:v>2045</c:v>
                </c:pt>
                <c:pt idx="6">
                  <c:v>2050</c:v>
                </c:pt>
                <c:pt idx="7">
                  <c:v>2055</c:v>
                </c:pt>
                <c:pt idx="8">
                  <c:v>2060</c:v>
                </c:pt>
              </c:numCache>
            </c:numRef>
          </c:cat>
          <c:val>
            <c:numRef>
              <c:f>Sheet8!$D$54:$L$54</c:f>
              <c:numCache>
                <c:formatCode>0</c:formatCode>
                <c:ptCount val="9"/>
                <c:pt idx="0" formatCode="General">
                  <c:v>100</c:v>
                </c:pt>
                <c:pt idx="1">
                  <c:v>101.07978311552839</c:v>
                </c:pt>
                <c:pt idx="2">
                  <c:v>103.68960081992785</c:v>
                </c:pt>
                <c:pt idx="3">
                  <c:v>105.75108602180605</c:v>
                </c:pt>
                <c:pt idx="4">
                  <c:v>105.75193266437238</c:v>
                </c:pt>
                <c:pt idx="5">
                  <c:v>104.81517810907918</c:v>
                </c:pt>
                <c:pt idx="6">
                  <c:v>104.20678015027447</c:v>
                </c:pt>
                <c:pt idx="7">
                  <c:v>103.58943657225805</c:v>
                </c:pt>
                <c:pt idx="8">
                  <c:v>103.59506225762448</c:v>
                </c:pt>
              </c:numCache>
            </c:numRef>
          </c:val>
          <c:smooth val="0"/>
          <c:extLst>
            <c:ext xmlns:c16="http://schemas.microsoft.com/office/drawing/2014/chart" uri="{C3380CC4-5D6E-409C-BE32-E72D297353CC}">
              <c16:uniqueId val="{00000007-60CE-48B8-8C40-9F64CA3AC5AE}"/>
            </c:ext>
          </c:extLst>
        </c:ser>
        <c:dLbls>
          <c:showLegendKey val="0"/>
          <c:showVal val="0"/>
          <c:showCatName val="0"/>
          <c:showSerName val="0"/>
          <c:showPercent val="0"/>
          <c:showBubbleSize val="0"/>
        </c:dLbls>
        <c:smooth val="0"/>
        <c:axId val="112751263"/>
        <c:axId val="112748383"/>
      </c:lineChart>
      <c:catAx>
        <c:axId val="112751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112748383"/>
        <c:crosses val="autoZero"/>
        <c:auto val="1"/>
        <c:lblAlgn val="ctr"/>
        <c:lblOffset val="100"/>
        <c:noMultiLvlLbl val="0"/>
      </c:catAx>
      <c:valAx>
        <c:axId val="112748383"/>
        <c:scaling>
          <c:orientation val="minMax"/>
          <c:max val="110"/>
          <c:min val="9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112751263"/>
        <c:crosses val="autoZero"/>
        <c:crossBetween val="between"/>
      </c:valAx>
      <c:spPr>
        <a:noFill/>
        <a:ln>
          <a:noFill/>
        </a:ln>
        <a:effectLst/>
      </c:spPr>
    </c:plotArea>
    <c:legend>
      <c:legendPos val="b"/>
      <c:layout>
        <c:manualLayout>
          <c:xMode val="edge"/>
          <c:yMode val="edge"/>
          <c:x val="9.531470743874973E-2"/>
          <c:y val="0.75183087552675532"/>
          <c:w val="0.81263430158549432"/>
          <c:h val="0.1985357259213176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A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Projected foreign-born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AT"/>
        </a:p>
      </c:txPr>
    </c:title>
    <c:autoTitleDeleted val="0"/>
    <c:plotArea>
      <c:layout>
        <c:manualLayout>
          <c:layoutTarget val="inner"/>
          <c:xMode val="edge"/>
          <c:yMode val="edge"/>
          <c:x val="8.4456036745406818E-2"/>
          <c:y val="0.17171296296296296"/>
          <c:w val="0.88498840769903764"/>
          <c:h val="0.36334791484397783"/>
        </c:manualLayout>
      </c:layout>
      <c:barChart>
        <c:barDir val="col"/>
        <c:grouping val="clustered"/>
        <c:varyColors val="0"/>
        <c:ser>
          <c:idx val="0"/>
          <c:order val="0"/>
          <c:tx>
            <c:strRef>
              <c:f>'%for'!$C$48</c:f>
              <c:strCache>
                <c:ptCount val="1"/>
                <c:pt idx="0">
                  <c:v>2020</c:v>
                </c:pt>
              </c:strCache>
            </c:strRef>
          </c:tx>
          <c:spPr>
            <a:solidFill>
              <a:schemeClr val="accent1"/>
            </a:solidFill>
            <a:ln>
              <a:noFill/>
            </a:ln>
            <a:effectLst/>
          </c:spPr>
          <c:invertIfNegative val="0"/>
          <c:cat>
            <c:multiLvlStrRef>
              <c:f>'%for'!$A$49:$B$58</c:f>
              <c:multiLvlStrCache>
                <c:ptCount val="10"/>
                <c:lvl>
                  <c:pt idx="0">
                    <c:v>Foreign-born</c:v>
                  </c:pt>
                  <c:pt idx="1">
                    <c:v>Born outside EU+</c:v>
                  </c:pt>
                  <c:pt idx="2">
                    <c:v>Foreign-born</c:v>
                  </c:pt>
                  <c:pt idx="3">
                    <c:v>Born outside EU+</c:v>
                  </c:pt>
                  <c:pt idx="4">
                    <c:v>Foreign-born</c:v>
                  </c:pt>
                  <c:pt idx="5">
                    <c:v>Born outside EU+</c:v>
                  </c:pt>
                  <c:pt idx="6">
                    <c:v>Foreign-born</c:v>
                  </c:pt>
                  <c:pt idx="7">
                    <c:v>Born outside EU+</c:v>
                  </c:pt>
                  <c:pt idx="8">
                    <c:v>Foreign-born</c:v>
                  </c:pt>
                  <c:pt idx="9">
                    <c:v>Born outside EU+</c:v>
                  </c:pt>
                </c:lvl>
                <c:lvl>
                  <c:pt idx="0">
                    <c:v>France</c:v>
                  </c:pt>
                  <c:pt idx="2">
                    <c:v>Germany</c:v>
                  </c:pt>
                  <c:pt idx="4">
                    <c:v>Italy</c:v>
                  </c:pt>
                  <c:pt idx="6">
                    <c:v>EU27</c:v>
                  </c:pt>
                  <c:pt idx="8">
                    <c:v>UK</c:v>
                  </c:pt>
                </c:lvl>
              </c:multiLvlStrCache>
            </c:multiLvlStrRef>
          </c:cat>
          <c:val>
            <c:numRef>
              <c:f>'%for'!$C$49:$C$58</c:f>
              <c:numCache>
                <c:formatCode>0%</c:formatCode>
                <c:ptCount val="10"/>
                <c:pt idx="0">
                  <c:v>0.12627216757265897</c:v>
                </c:pt>
                <c:pt idx="1">
                  <c:v>9.0076920063833152E-2</c:v>
                </c:pt>
                <c:pt idx="2">
                  <c:v>0.17932211268396309</c:v>
                </c:pt>
                <c:pt idx="3">
                  <c:v>0.10729132612620762</c:v>
                </c:pt>
                <c:pt idx="4">
                  <c:v>0.12159609986907916</c:v>
                </c:pt>
                <c:pt idx="5">
                  <c:v>8.15877291950034E-2</c:v>
                </c:pt>
                <c:pt idx="6">
                  <c:v>0.13159226827138834</c:v>
                </c:pt>
                <c:pt idx="7">
                  <c:v>8.2000183722648709E-2</c:v>
                </c:pt>
                <c:pt idx="8">
                  <c:v>0.17426688409486846</c:v>
                </c:pt>
                <c:pt idx="9">
                  <c:v>0.1106237350970912</c:v>
                </c:pt>
              </c:numCache>
            </c:numRef>
          </c:val>
          <c:extLst>
            <c:ext xmlns:c16="http://schemas.microsoft.com/office/drawing/2014/chart" uri="{C3380CC4-5D6E-409C-BE32-E72D297353CC}">
              <c16:uniqueId val="{00000000-1723-4BDF-A49B-4DDD1F5EBA51}"/>
            </c:ext>
          </c:extLst>
        </c:ser>
        <c:ser>
          <c:idx val="1"/>
          <c:order val="1"/>
          <c:tx>
            <c:strRef>
              <c:f>'%for'!$D$48</c:f>
              <c:strCache>
                <c:ptCount val="1"/>
                <c:pt idx="0">
                  <c:v>2025</c:v>
                </c:pt>
              </c:strCache>
            </c:strRef>
          </c:tx>
          <c:spPr>
            <a:solidFill>
              <a:schemeClr val="accent2"/>
            </a:solidFill>
            <a:ln>
              <a:noFill/>
            </a:ln>
            <a:effectLst/>
          </c:spPr>
          <c:invertIfNegative val="0"/>
          <c:cat>
            <c:multiLvlStrRef>
              <c:f>'%for'!$A$49:$B$58</c:f>
              <c:multiLvlStrCache>
                <c:ptCount val="10"/>
                <c:lvl>
                  <c:pt idx="0">
                    <c:v>Foreign-born</c:v>
                  </c:pt>
                  <c:pt idx="1">
                    <c:v>Born outside EU+</c:v>
                  </c:pt>
                  <c:pt idx="2">
                    <c:v>Foreign-born</c:v>
                  </c:pt>
                  <c:pt idx="3">
                    <c:v>Born outside EU+</c:v>
                  </c:pt>
                  <c:pt idx="4">
                    <c:v>Foreign-born</c:v>
                  </c:pt>
                  <c:pt idx="5">
                    <c:v>Born outside EU+</c:v>
                  </c:pt>
                  <c:pt idx="6">
                    <c:v>Foreign-born</c:v>
                  </c:pt>
                  <c:pt idx="7">
                    <c:v>Born outside EU+</c:v>
                  </c:pt>
                  <c:pt idx="8">
                    <c:v>Foreign-born</c:v>
                  </c:pt>
                  <c:pt idx="9">
                    <c:v>Born outside EU+</c:v>
                  </c:pt>
                </c:lvl>
                <c:lvl>
                  <c:pt idx="0">
                    <c:v>France</c:v>
                  </c:pt>
                  <c:pt idx="2">
                    <c:v>Germany</c:v>
                  </c:pt>
                  <c:pt idx="4">
                    <c:v>Italy</c:v>
                  </c:pt>
                  <c:pt idx="6">
                    <c:v>EU27</c:v>
                  </c:pt>
                  <c:pt idx="8">
                    <c:v>UK</c:v>
                  </c:pt>
                </c:lvl>
              </c:multiLvlStrCache>
            </c:multiLvlStrRef>
          </c:cat>
          <c:val>
            <c:numRef>
              <c:f>'%for'!$D$49:$D$58</c:f>
            </c:numRef>
          </c:val>
          <c:extLst>
            <c:ext xmlns:c16="http://schemas.microsoft.com/office/drawing/2014/chart" uri="{C3380CC4-5D6E-409C-BE32-E72D297353CC}">
              <c16:uniqueId val="{00000001-1723-4BDF-A49B-4DDD1F5EBA51}"/>
            </c:ext>
          </c:extLst>
        </c:ser>
        <c:ser>
          <c:idx val="2"/>
          <c:order val="2"/>
          <c:tx>
            <c:strRef>
              <c:f>'%for'!$E$48</c:f>
              <c:strCache>
                <c:ptCount val="1"/>
                <c:pt idx="0">
                  <c:v>2030</c:v>
                </c:pt>
              </c:strCache>
            </c:strRef>
          </c:tx>
          <c:spPr>
            <a:solidFill>
              <a:schemeClr val="accent3"/>
            </a:solidFill>
            <a:ln>
              <a:noFill/>
            </a:ln>
            <a:effectLst/>
          </c:spPr>
          <c:invertIfNegative val="0"/>
          <c:cat>
            <c:multiLvlStrRef>
              <c:f>'%for'!$A$49:$B$58</c:f>
              <c:multiLvlStrCache>
                <c:ptCount val="10"/>
                <c:lvl>
                  <c:pt idx="0">
                    <c:v>Foreign-born</c:v>
                  </c:pt>
                  <c:pt idx="1">
                    <c:v>Born outside EU+</c:v>
                  </c:pt>
                  <c:pt idx="2">
                    <c:v>Foreign-born</c:v>
                  </c:pt>
                  <c:pt idx="3">
                    <c:v>Born outside EU+</c:v>
                  </c:pt>
                  <c:pt idx="4">
                    <c:v>Foreign-born</c:v>
                  </c:pt>
                  <c:pt idx="5">
                    <c:v>Born outside EU+</c:v>
                  </c:pt>
                  <c:pt idx="6">
                    <c:v>Foreign-born</c:v>
                  </c:pt>
                  <c:pt idx="7">
                    <c:v>Born outside EU+</c:v>
                  </c:pt>
                  <c:pt idx="8">
                    <c:v>Foreign-born</c:v>
                  </c:pt>
                  <c:pt idx="9">
                    <c:v>Born outside EU+</c:v>
                  </c:pt>
                </c:lvl>
                <c:lvl>
                  <c:pt idx="0">
                    <c:v>France</c:v>
                  </c:pt>
                  <c:pt idx="2">
                    <c:v>Germany</c:v>
                  </c:pt>
                  <c:pt idx="4">
                    <c:v>Italy</c:v>
                  </c:pt>
                  <c:pt idx="6">
                    <c:v>EU27</c:v>
                  </c:pt>
                  <c:pt idx="8">
                    <c:v>UK</c:v>
                  </c:pt>
                </c:lvl>
              </c:multiLvlStrCache>
            </c:multiLvlStrRef>
          </c:cat>
          <c:val>
            <c:numRef>
              <c:f>'%for'!$E$49:$E$58</c:f>
            </c:numRef>
          </c:val>
          <c:extLst>
            <c:ext xmlns:c16="http://schemas.microsoft.com/office/drawing/2014/chart" uri="{C3380CC4-5D6E-409C-BE32-E72D297353CC}">
              <c16:uniqueId val="{00000002-1723-4BDF-A49B-4DDD1F5EBA51}"/>
            </c:ext>
          </c:extLst>
        </c:ser>
        <c:ser>
          <c:idx val="3"/>
          <c:order val="3"/>
          <c:tx>
            <c:strRef>
              <c:f>'%for'!$F$48</c:f>
              <c:strCache>
                <c:ptCount val="1"/>
                <c:pt idx="0">
                  <c:v>2035</c:v>
                </c:pt>
              </c:strCache>
            </c:strRef>
          </c:tx>
          <c:spPr>
            <a:solidFill>
              <a:schemeClr val="accent4"/>
            </a:solidFill>
            <a:ln>
              <a:noFill/>
            </a:ln>
            <a:effectLst/>
          </c:spPr>
          <c:invertIfNegative val="0"/>
          <c:cat>
            <c:multiLvlStrRef>
              <c:f>'%for'!$A$49:$B$58</c:f>
              <c:multiLvlStrCache>
                <c:ptCount val="10"/>
                <c:lvl>
                  <c:pt idx="0">
                    <c:v>Foreign-born</c:v>
                  </c:pt>
                  <c:pt idx="1">
                    <c:v>Born outside EU+</c:v>
                  </c:pt>
                  <c:pt idx="2">
                    <c:v>Foreign-born</c:v>
                  </c:pt>
                  <c:pt idx="3">
                    <c:v>Born outside EU+</c:v>
                  </c:pt>
                  <c:pt idx="4">
                    <c:v>Foreign-born</c:v>
                  </c:pt>
                  <c:pt idx="5">
                    <c:v>Born outside EU+</c:v>
                  </c:pt>
                  <c:pt idx="6">
                    <c:v>Foreign-born</c:v>
                  </c:pt>
                  <c:pt idx="7">
                    <c:v>Born outside EU+</c:v>
                  </c:pt>
                  <c:pt idx="8">
                    <c:v>Foreign-born</c:v>
                  </c:pt>
                  <c:pt idx="9">
                    <c:v>Born outside EU+</c:v>
                  </c:pt>
                </c:lvl>
                <c:lvl>
                  <c:pt idx="0">
                    <c:v>France</c:v>
                  </c:pt>
                  <c:pt idx="2">
                    <c:v>Germany</c:v>
                  </c:pt>
                  <c:pt idx="4">
                    <c:v>Italy</c:v>
                  </c:pt>
                  <c:pt idx="6">
                    <c:v>EU27</c:v>
                  </c:pt>
                  <c:pt idx="8">
                    <c:v>UK</c:v>
                  </c:pt>
                </c:lvl>
              </c:multiLvlStrCache>
            </c:multiLvlStrRef>
          </c:cat>
          <c:val>
            <c:numRef>
              <c:f>'%for'!$F$49:$F$58</c:f>
            </c:numRef>
          </c:val>
          <c:extLst>
            <c:ext xmlns:c16="http://schemas.microsoft.com/office/drawing/2014/chart" uri="{C3380CC4-5D6E-409C-BE32-E72D297353CC}">
              <c16:uniqueId val="{00000003-1723-4BDF-A49B-4DDD1F5EBA51}"/>
            </c:ext>
          </c:extLst>
        </c:ser>
        <c:ser>
          <c:idx val="4"/>
          <c:order val="4"/>
          <c:tx>
            <c:strRef>
              <c:f>'%for'!$G$48</c:f>
              <c:strCache>
                <c:ptCount val="1"/>
                <c:pt idx="0">
                  <c:v>2040</c:v>
                </c:pt>
              </c:strCache>
            </c:strRef>
          </c:tx>
          <c:spPr>
            <a:solidFill>
              <a:schemeClr val="accent5"/>
            </a:solidFill>
            <a:ln>
              <a:noFill/>
            </a:ln>
            <a:effectLst/>
          </c:spPr>
          <c:invertIfNegative val="0"/>
          <c:cat>
            <c:multiLvlStrRef>
              <c:f>'%for'!$A$49:$B$58</c:f>
              <c:multiLvlStrCache>
                <c:ptCount val="10"/>
                <c:lvl>
                  <c:pt idx="0">
                    <c:v>Foreign-born</c:v>
                  </c:pt>
                  <c:pt idx="1">
                    <c:v>Born outside EU+</c:v>
                  </c:pt>
                  <c:pt idx="2">
                    <c:v>Foreign-born</c:v>
                  </c:pt>
                  <c:pt idx="3">
                    <c:v>Born outside EU+</c:v>
                  </c:pt>
                  <c:pt idx="4">
                    <c:v>Foreign-born</c:v>
                  </c:pt>
                  <c:pt idx="5">
                    <c:v>Born outside EU+</c:v>
                  </c:pt>
                  <c:pt idx="6">
                    <c:v>Foreign-born</c:v>
                  </c:pt>
                  <c:pt idx="7">
                    <c:v>Born outside EU+</c:v>
                  </c:pt>
                  <c:pt idx="8">
                    <c:v>Foreign-born</c:v>
                  </c:pt>
                  <c:pt idx="9">
                    <c:v>Born outside EU+</c:v>
                  </c:pt>
                </c:lvl>
                <c:lvl>
                  <c:pt idx="0">
                    <c:v>France</c:v>
                  </c:pt>
                  <c:pt idx="2">
                    <c:v>Germany</c:v>
                  </c:pt>
                  <c:pt idx="4">
                    <c:v>Italy</c:v>
                  </c:pt>
                  <c:pt idx="6">
                    <c:v>EU27</c:v>
                  </c:pt>
                  <c:pt idx="8">
                    <c:v>UK</c:v>
                  </c:pt>
                </c:lvl>
              </c:multiLvlStrCache>
            </c:multiLvlStrRef>
          </c:cat>
          <c:val>
            <c:numRef>
              <c:f>'%for'!$G$49:$G$58</c:f>
            </c:numRef>
          </c:val>
          <c:extLst>
            <c:ext xmlns:c16="http://schemas.microsoft.com/office/drawing/2014/chart" uri="{C3380CC4-5D6E-409C-BE32-E72D297353CC}">
              <c16:uniqueId val="{00000004-1723-4BDF-A49B-4DDD1F5EBA51}"/>
            </c:ext>
          </c:extLst>
        </c:ser>
        <c:ser>
          <c:idx val="5"/>
          <c:order val="5"/>
          <c:tx>
            <c:strRef>
              <c:f>'%for'!$H$48</c:f>
              <c:strCache>
                <c:ptCount val="1"/>
                <c:pt idx="0">
                  <c:v>2045</c:v>
                </c:pt>
              </c:strCache>
            </c:strRef>
          </c:tx>
          <c:spPr>
            <a:solidFill>
              <a:schemeClr val="accent6"/>
            </a:solidFill>
            <a:ln>
              <a:noFill/>
            </a:ln>
            <a:effectLst/>
          </c:spPr>
          <c:invertIfNegative val="0"/>
          <c:cat>
            <c:multiLvlStrRef>
              <c:f>'%for'!$A$49:$B$58</c:f>
              <c:multiLvlStrCache>
                <c:ptCount val="10"/>
                <c:lvl>
                  <c:pt idx="0">
                    <c:v>Foreign-born</c:v>
                  </c:pt>
                  <c:pt idx="1">
                    <c:v>Born outside EU+</c:v>
                  </c:pt>
                  <c:pt idx="2">
                    <c:v>Foreign-born</c:v>
                  </c:pt>
                  <c:pt idx="3">
                    <c:v>Born outside EU+</c:v>
                  </c:pt>
                  <c:pt idx="4">
                    <c:v>Foreign-born</c:v>
                  </c:pt>
                  <c:pt idx="5">
                    <c:v>Born outside EU+</c:v>
                  </c:pt>
                  <c:pt idx="6">
                    <c:v>Foreign-born</c:v>
                  </c:pt>
                  <c:pt idx="7">
                    <c:v>Born outside EU+</c:v>
                  </c:pt>
                  <c:pt idx="8">
                    <c:v>Foreign-born</c:v>
                  </c:pt>
                  <c:pt idx="9">
                    <c:v>Born outside EU+</c:v>
                  </c:pt>
                </c:lvl>
                <c:lvl>
                  <c:pt idx="0">
                    <c:v>France</c:v>
                  </c:pt>
                  <c:pt idx="2">
                    <c:v>Germany</c:v>
                  </c:pt>
                  <c:pt idx="4">
                    <c:v>Italy</c:v>
                  </c:pt>
                  <c:pt idx="6">
                    <c:v>EU27</c:v>
                  </c:pt>
                  <c:pt idx="8">
                    <c:v>UK</c:v>
                  </c:pt>
                </c:lvl>
              </c:multiLvlStrCache>
            </c:multiLvlStrRef>
          </c:cat>
          <c:val>
            <c:numRef>
              <c:f>'%for'!$H$49:$H$58</c:f>
            </c:numRef>
          </c:val>
          <c:extLst>
            <c:ext xmlns:c16="http://schemas.microsoft.com/office/drawing/2014/chart" uri="{C3380CC4-5D6E-409C-BE32-E72D297353CC}">
              <c16:uniqueId val="{00000005-1723-4BDF-A49B-4DDD1F5EBA51}"/>
            </c:ext>
          </c:extLst>
        </c:ser>
        <c:ser>
          <c:idx val="6"/>
          <c:order val="6"/>
          <c:tx>
            <c:strRef>
              <c:f>'%for'!$I$48</c:f>
              <c:strCache>
                <c:ptCount val="1"/>
                <c:pt idx="0">
                  <c:v>2050</c:v>
                </c:pt>
              </c:strCache>
            </c:strRef>
          </c:tx>
          <c:spPr>
            <a:solidFill>
              <a:schemeClr val="accent1">
                <a:lumMod val="60000"/>
              </a:schemeClr>
            </a:solidFill>
            <a:ln>
              <a:noFill/>
            </a:ln>
            <a:effectLst/>
          </c:spPr>
          <c:invertIfNegative val="0"/>
          <c:cat>
            <c:multiLvlStrRef>
              <c:f>'%for'!$A$49:$B$58</c:f>
              <c:multiLvlStrCache>
                <c:ptCount val="10"/>
                <c:lvl>
                  <c:pt idx="0">
                    <c:v>Foreign-born</c:v>
                  </c:pt>
                  <c:pt idx="1">
                    <c:v>Born outside EU+</c:v>
                  </c:pt>
                  <c:pt idx="2">
                    <c:v>Foreign-born</c:v>
                  </c:pt>
                  <c:pt idx="3">
                    <c:v>Born outside EU+</c:v>
                  </c:pt>
                  <c:pt idx="4">
                    <c:v>Foreign-born</c:v>
                  </c:pt>
                  <c:pt idx="5">
                    <c:v>Born outside EU+</c:v>
                  </c:pt>
                  <c:pt idx="6">
                    <c:v>Foreign-born</c:v>
                  </c:pt>
                  <c:pt idx="7">
                    <c:v>Born outside EU+</c:v>
                  </c:pt>
                  <c:pt idx="8">
                    <c:v>Foreign-born</c:v>
                  </c:pt>
                  <c:pt idx="9">
                    <c:v>Born outside EU+</c:v>
                  </c:pt>
                </c:lvl>
                <c:lvl>
                  <c:pt idx="0">
                    <c:v>France</c:v>
                  </c:pt>
                  <c:pt idx="2">
                    <c:v>Germany</c:v>
                  </c:pt>
                  <c:pt idx="4">
                    <c:v>Italy</c:v>
                  </c:pt>
                  <c:pt idx="6">
                    <c:v>EU27</c:v>
                  </c:pt>
                  <c:pt idx="8">
                    <c:v>UK</c:v>
                  </c:pt>
                </c:lvl>
              </c:multiLvlStrCache>
            </c:multiLvlStrRef>
          </c:cat>
          <c:val>
            <c:numRef>
              <c:f>'%for'!$I$49:$I$58</c:f>
            </c:numRef>
          </c:val>
          <c:extLst>
            <c:ext xmlns:c16="http://schemas.microsoft.com/office/drawing/2014/chart" uri="{C3380CC4-5D6E-409C-BE32-E72D297353CC}">
              <c16:uniqueId val="{00000006-1723-4BDF-A49B-4DDD1F5EBA51}"/>
            </c:ext>
          </c:extLst>
        </c:ser>
        <c:ser>
          <c:idx val="7"/>
          <c:order val="7"/>
          <c:tx>
            <c:strRef>
              <c:f>'%for'!$J$48</c:f>
              <c:strCache>
                <c:ptCount val="1"/>
                <c:pt idx="0">
                  <c:v>2055</c:v>
                </c:pt>
              </c:strCache>
            </c:strRef>
          </c:tx>
          <c:spPr>
            <a:solidFill>
              <a:schemeClr val="accent2">
                <a:lumMod val="60000"/>
              </a:schemeClr>
            </a:solidFill>
            <a:ln>
              <a:noFill/>
            </a:ln>
            <a:effectLst/>
          </c:spPr>
          <c:invertIfNegative val="0"/>
          <c:cat>
            <c:multiLvlStrRef>
              <c:f>'%for'!$A$49:$B$58</c:f>
              <c:multiLvlStrCache>
                <c:ptCount val="10"/>
                <c:lvl>
                  <c:pt idx="0">
                    <c:v>Foreign-born</c:v>
                  </c:pt>
                  <c:pt idx="1">
                    <c:v>Born outside EU+</c:v>
                  </c:pt>
                  <c:pt idx="2">
                    <c:v>Foreign-born</c:v>
                  </c:pt>
                  <c:pt idx="3">
                    <c:v>Born outside EU+</c:v>
                  </c:pt>
                  <c:pt idx="4">
                    <c:v>Foreign-born</c:v>
                  </c:pt>
                  <c:pt idx="5">
                    <c:v>Born outside EU+</c:v>
                  </c:pt>
                  <c:pt idx="6">
                    <c:v>Foreign-born</c:v>
                  </c:pt>
                  <c:pt idx="7">
                    <c:v>Born outside EU+</c:v>
                  </c:pt>
                  <c:pt idx="8">
                    <c:v>Foreign-born</c:v>
                  </c:pt>
                  <c:pt idx="9">
                    <c:v>Born outside EU+</c:v>
                  </c:pt>
                </c:lvl>
                <c:lvl>
                  <c:pt idx="0">
                    <c:v>France</c:v>
                  </c:pt>
                  <c:pt idx="2">
                    <c:v>Germany</c:v>
                  </c:pt>
                  <c:pt idx="4">
                    <c:v>Italy</c:v>
                  </c:pt>
                  <c:pt idx="6">
                    <c:v>EU27</c:v>
                  </c:pt>
                  <c:pt idx="8">
                    <c:v>UK</c:v>
                  </c:pt>
                </c:lvl>
              </c:multiLvlStrCache>
            </c:multiLvlStrRef>
          </c:cat>
          <c:val>
            <c:numRef>
              <c:f>'%for'!$J$49:$J$58</c:f>
            </c:numRef>
          </c:val>
          <c:extLst>
            <c:ext xmlns:c16="http://schemas.microsoft.com/office/drawing/2014/chart" uri="{C3380CC4-5D6E-409C-BE32-E72D297353CC}">
              <c16:uniqueId val="{00000007-1723-4BDF-A49B-4DDD1F5EBA51}"/>
            </c:ext>
          </c:extLst>
        </c:ser>
        <c:ser>
          <c:idx val="8"/>
          <c:order val="8"/>
          <c:tx>
            <c:strRef>
              <c:f>'%for'!$K$48</c:f>
              <c:strCache>
                <c:ptCount val="1"/>
                <c:pt idx="0">
                  <c:v>2060</c:v>
                </c:pt>
              </c:strCache>
            </c:strRef>
          </c:tx>
          <c:spPr>
            <a:solidFill>
              <a:schemeClr val="tx2">
                <a:lumMod val="20000"/>
                <a:lumOff val="80000"/>
              </a:schemeClr>
            </a:solidFill>
            <a:ln>
              <a:noFill/>
            </a:ln>
            <a:effectLst/>
          </c:spPr>
          <c:invertIfNegative val="0"/>
          <c:cat>
            <c:multiLvlStrRef>
              <c:f>'%for'!$A$49:$B$58</c:f>
              <c:multiLvlStrCache>
                <c:ptCount val="10"/>
                <c:lvl>
                  <c:pt idx="0">
                    <c:v>Foreign-born</c:v>
                  </c:pt>
                  <c:pt idx="1">
                    <c:v>Born outside EU+</c:v>
                  </c:pt>
                  <c:pt idx="2">
                    <c:v>Foreign-born</c:v>
                  </c:pt>
                  <c:pt idx="3">
                    <c:v>Born outside EU+</c:v>
                  </c:pt>
                  <c:pt idx="4">
                    <c:v>Foreign-born</c:v>
                  </c:pt>
                  <c:pt idx="5">
                    <c:v>Born outside EU+</c:v>
                  </c:pt>
                  <c:pt idx="6">
                    <c:v>Foreign-born</c:v>
                  </c:pt>
                  <c:pt idx="7">
                    <c:v>Born outside EU+</c:v>
                  </c:pt>
                  <c:pt idx="8">
                    <c:v>Foreign-born</c:v>
                  </c:pt>
                  <c:pt idx="9">
                    <c:v>Born outside EU+</c:v>
                  </c:pt>
                </c:lvl>
                <c:lvl>
                  <c:pt idx="0">
                    <c:v>France</c:v>
                  </c:pt>
                  <c:pt idx="2">
                    <c:v>Germany</c:v>
                  </c:pt>
                  <c:pt idx="4">
                    <c:v>Italy</c:v>
                  </c:pt>
                  <c:pt idx="6">
                    <c:v>EU27</c:v>
                  </c:pt>
                  <c:pt idx="8">
                    <c:v>UK</c:v>
                  </c:pt>
                </c:lvl>
              </c:multiLvlStrCache>
            </c:multiLvlStrRef>
          </c:cat>
          <c:val>
            <c:numRef>
              <c:f>'%for'!$K$49:$K$58</c:f>
              <c:numCache>
                <c:formatCode>0%</c:formatCode>
                <c:ptCount val="10"/>
                <c:pt idx="0">
                  <c:v>0.17154891967233599</c:v>
                </c:pt>
                <c:pt idx="1">
                  <c:v>0.13651206555299031</c:v>
                </c:pt>
                <c:pt idx="2">
                  <c:v>0.28401977790650385</c:v>
                </c:pt>
                <c:pt idx="3">
                  <c:v>0.21424207672499457</c:v>
                </c:pt>
                <c:pt idx="4">
                  <c:v>0.26203068092421189</c:v>
                </c:pt>
                <c:pt idx="5">
                  <c:v>0.20855275662738387</c:v>
                </c:pt>
                <c:pt idx="6">
                  <c:v>0.23432659447513998</c:v>
                </c:pt>
                <c:pt idx="7">
                  <c:v>0.16650531754169937</c:v>
                </c:pt>
                <c:pt idx="8">
                  <c:v>0.27146101431243425</c:v>
                </c:pt>
                <c:pt idx="9">
                  <c:v>0.18577712344582162</c:v>
                </c:pt>
              </c:numCache>
            </c:numRef>
          </c:val>
          <c:extLst>
            <c:ext xmlns:c16="http://schemas.microsoft.com/office/drawing/2014/chart" uri="{C3380CC4-5D6E-409C-BE32-E72D297353CC}">
              <c16:uniqueId val="{00000008-1723-4BDF-A49B-4DDD1F5EBA51}"/>
            </c:ext>
          </c:extLst>
        </c:ser>
        <c:dLbls>
          <c:showLegendKey val="0"/>
          <c:showVal val="0"/>
          <c:showCatName val="0"/>
          <c:showSerName val="0"/>
          <c:showPercent val="0"/>
          <c:showBubbleSize val="0"/>
        </c:dLbls>
        <c:gapWidth val="219"/>
        <c:overlap val="-27"/>
        <c:axId val="1817636255"/>
        <c:axId val="1817637215"/>
      </c:barChart>
      <c:catAx>
        <c:axId val="1817636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AT"/>
          </a:p>
        </c:txPr>
        <c:crossAx val="1817637215"/>
        <c:crosses val="autoZero"/>
        <c:auto val="1"/>
        <c:lblAlgn val="ctr"/>
        <c:lblOffset val="100"/>
        <c:noMultiLvlLbl val="0"/>
      </c:catAx>
      <c:valAx>
        <c:axId val="1817637215"/>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AT"/>
          </a:p>
        </c:txPr>
        <c:crossAx val="1817636255"/>
        <c:crosses val="autoZero"/>
        <c:crossBetween val="between"/>
      </c:valAx>
      <c:spPr>
        <a:noFill/>
        <a:ln>
          <a:noFill/>
        </a:ln>
        <a:effectLst/>
      </c:spPr>
    </c:plotArea>
    <c:legend>
      <c:legendPos val="b"/>
      <c:layout>
        <c:manualLayout>
          <c:xMode val="edge"/>
          <c:yMode val="edge"/>
          <c:x val="0.77568941382327194"/>
          <c:y val="8.8541119860017448E-2"/>
          <c:w val="0.18751006124234471"/>
          <c:h val="7.812554680664918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A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A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cap="all" spc="120" normalizeH="0" baseline="0">
                <a:solidFill>
                  <a:schemeClr val="tx1">
                    <a:lumMod val="65000"/>
                    <a:lumOff val="35000"/>
                  </a:schemeClr>
                </a:solidFill>
                <a:latin typeface="+mn-lt"/>
                <a:ea typeface="+mn-ea"/>
                <a:cs typeface="+mn-cs"/>
              </a:defRPr>
            </a:pPr>
            <a:r>
              <a:rPr lang="en-US" sz="1920" b="1" i="0" u="none" strike="noStrike" cap="all" normalizeH="0" baseline="0" dirty="0">
                <a:effectLst/>
              </a:rPr>
              <a:t>Projected labor force size of the EU28 according to 5 scenarios </a:t>
            </a:r>
            <a:endParaRPr lang="fr-CA" dirty="0"/>
          </a:p>
        </c:rich>
      </c:tx>
      <c:layout>
        <c:manualLayout>
          <c:xMode val="edge"/>
          <c:yMode val="edge"/>
          <c:x val="0.14033359802088979"/>
          <c:y val="3.6849030681895663E-2"/>
        </c:manualLayout>
      </c:layout>
      <c:overlay val="0"/>
      <c:spPr>
        <a:noFill/>
        <a:ln>
          <a:noFill/>
        </a:ln>
        <a:effectLst/>
      </c:spPr>
      <c:txPr>
        <a:bodyPr rot="0" spcFirstLastPara="1" vertOverflow="ellipsis" vert="horz" wrap="square" anchor="ctr" anchorCtr="1"/>
        <a:lstStyle/>
        <a:p>
          <a:pPr>
            <a:defRPr sz="1920" b="1" i="0" u="none" strike="noStrike" kern="1200" cap="all" spc="120" normalizeH="0" baseline="0">
              <a:solidFill>
                <a:schemeClr val="tx1">
                  <a:lumMod val="65000"/>
                  <a:lumOff val="35000"/>
                </a:schemeClr>
              </a:solidFill>
              <a:latin typeface="+mn-lt"/>
              <a:ea typeface="+mn-ea"/>
              <a:cs typeface="+mn-cs"/>
            </a:defRPr>
          </a:pPr>
          <a:endParaRPr lang="en-AT"/>
        </a:p>
      </c:txPr>
    </c:title>
    <c:autoTitleDeleted val="0"/>
    <c:plotArea>
      <c:layout/>
      <c:lineChart>
        <c:grouping val="standard"/>
        <c:varyColors val="0"/>
        <c:ser>
          <c:idx val="0"/>
          <c:order val="0"/>
          <c:tx>
            <c:v>Reference</c:v>
          </c:tx>
          <c:spPr>
            <a:ln w="53975" cap="rnd">
              <a:solidFill>
                <a:schemeClr val="accent1"/>
              </a:solidFill>
              <a:round/>
            </a:ln>
            <a:effectLst/>
          </c:spPr>
          <c:marker>
            <c:symbol val="none"/>
          </c:marker>
          <c:cat>
            <c:numRef>
              <c:f>'Ineuqalities LFP size'!$I$2:$R$2</c:f>
              <c:numCache>
                <c:formatCode>General</c:formatCode>
                <c:ptCount val="10"/>
                <c:pt idx="0">
                  <c:v>2015</c:v>
                </c:pt>
                <c:pt idx="1">
                  <c:v>2020</c:v>
                </c:pt>
                <c:pt idx="2">
                  <c:v>2025</c:v>
                </c:pt>
                <c:pt idx="3">
                  <c:v>2030</c:v>
                </c:pt>
                <c:pt idx="4">
                  <c:v>2035</c:v>
                </c:pt>
                <c:pt idx="5">
                  <c:v>2040</c:v>
                </c:pt>
                <c:pt idx="6">
                  <c:v>2045</c:v>
                </c:pt>
                <c:pt idx="7">
                  <c:v>2050</c:v>
                </c:pt>
                <c:pt idx="8">
                  <c:v>2055</c:v>
                </c:pt>
                <c:pt idx="9">
                  <c:v>2060</c:v>
                </c:pt>
              </c:numCache>
            </c:numRef>
          </c:cat>
          <c:val>
            <c:numRef>
              <c:f>'Ineuqalities LFP size'!$I$4:$R$4</c:f>
              <c:numCache>
                <c:formatCode>General</c:formatCode>
                <c:ptCount val="10"/>
                <c:pt idx="0">
                  <c:v>244046831.20244399</c:v>
                </c:pt>
                <c:pt idx="1">
                  <c:v>245984736.84264901</c:v>
                </c:pt>
                <c:pt idx="2">
                  <c:v>244006854.38124299</c:v>
                </c:pt>
                <c:pt idx="3">
                  <c:v>240694419.03549501</c:v>
                </c:pt>
                <c:pt idx="4">
                  <c:v>235877242.536805</c:v>
                </c:pt>
                <c:pt idx="5">
                  <c:v>231131026.800354</c:v>
                </c:pt>
                <c:pt idx="6">
                  <c:v>226965202.27586299</c:v>
                </c:pt>
                <c:pt idx="7">
                  <c:v>223315145.29122499</c:v>
                </c:pt>
                <c:pt idx="8">
                  <c:v>220287392.084986</c:v>
                </c:pt>
                <c:pt idx="9">
                  <c:v>218456999.47060901</c:v>
                </c:pt>
              </c:numCache>
            </c:numRef>
          </c:val>
          <c:smooth val="1"/>
          <c:extLst>
            <c:ext xmlns:c16="http://schemas.microsoft.com/office/drawing/2014/chart" uri="{C3380CC4-5D6E-409C-BE32-E72D297353CC}">
              <c16:uniqueId val="{00000000-F7F3-4D6E-993B-DE6365F5B971}"/>
            </c:ext>
          </c:extLst>
        </c:ser>
        <c:ser>
          <c:idx val="1"/>
          <c:order val="1"/>
          <c:tx>
            <c:strRef>
              <c:f>'Ineuqalities LFP size'!$A$8</c:f>
              <c:strCache>
                <c:ptCount val="1"/>
                <c:pt idx="0">
                  <c:v>Equality in education</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'Ineuqalities LFP size'!$I$2:$R$2</c:f>
              <c:numCache>
                <c:formatCode>General</c:formatCode>
                <c:ptCount val="10"/>
                <c:pt idx="0">
                  <c:v>2015</c:v>
                </c:pt>
                <c:pt idx="1">
                  <c:v>2020</c:v>
                </c:pt>
                <c:pt idx="2">
                  <c:v>2025</c:v>
                </c:pt>
                <c:pt idx="3">
                  <c:v>2030</c:v>
                </c:pt>
                <c:pt idx="4">
                  <c:v>2035</c:v>
                </c:pt>
                <c:pt idx="5">
                  <c:v>2040</c:v>
                </c:pt>
                <c:pt idx="6">
                  <c:v>2045</c:v>
                </c:pt>
                <c:pt idx="7">
                  <c:v>2050</c:v>
                </c:pt>
                <c:pt idx="8">
                  <c:v>2055</c:v>
                </c:pt>
                <c:pt idx="9">
                  <c:v>2060</c:v>
                </c:pt>
              </c:numCache>
            </c:numRef>
          </c:cat>
          <c:val>
            <c:numRef>
              <c:f>'Ineuqalities LFP size'!$I$11:$R$11</c:f>
              <c:numCache>
                <c:formatCode>General</c:formatCode>
                <c:ptCount val="10"/>
                <c:pt idx="0">
                  <c:v>243803744.91521499</c:v>
                </c:pt>
                <c:pt idx="1">
                  <c:v>246539647.67315301</c:v>
                </c:pt>
                <c:pt idx="2">
                  <c:v>245270347.41927201</c:v>
                </c:pt>
                <c:pt idx="3">
                  <c:v>242369536.40528601</c:v>
                </c:pt>
                <c:pt idx="4">
                  <c:v>238007663.820342</c:v>
                </c:pt>
                <c:pt idx="5">
                  <c:v>232374946.06926301</c:v>
                </c:pt>
                <c:pt idx="6">
                  <c:v>227151837.96062499</c:v>
                </c:pt>
                <c:pt idx="7">
                  <c:v>222561003.392483</c:v>
                </c:pt>
                <c:pt idx="8">
                  <c:v>219222761.41089699</c:v>
                </c:pt>
                <c:pt idx="9">
                  <c:v>216631922.464095</c:v>
                </c:pt>
              </c:numCache>
            </c:numRef>
          </c:val>
          <c:smooth val="1"/>
          <c:extLst>
            <c:ext xmlns:c16="http://schemas.microsoft.com/office/drawing/2014/chart" uri="{C3380CC4-5D6E-409C-BE32-E72D297353CC}">
              <c16:uniqueId val="{00000001-F7F3-4D6E-993B-DE6365F5B971}"/>
            </c:ext>
          </c:extLst>
        </c:ser>
        <c:ser>
          <c:idx val="2"/>
          <c:order val="2"/>
          <c:tx>
            <c:strRef>
              <c:f>'Ineuqalities LFP size'!$A$15</c:f>
              <c:strCache>
                <c:ptCount val="1"/>
                <c:pt idx="0">
                  <c:v>Equality in LFP for immigrants</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'Ineuqalities LFP size'!$I$2:$R$2</c:f>
              <c:numCache>
                <c:formatCode>General</c:formatCode>
                <c:ptCount val="10"/>
                <c:pt idx="0">
                  <c:v>2015</c:v>
                </c:pt>
                <c:pt idx="1">
                  <c:v>2020</c:v>
                </c:pt>
                <c:pt idx="2">
                  <c:v>2025</c:v>
                </c:pt>
                <c:pt idx="3">
                  <c:v>2030</c:v>
                </c:pt>
                <c:pt idx="4">
                  <c:v>2035</c:v>
                </c:pt>
                <c:pt idx="5">
                  <c:v>2040</c:v>
                </c:pt>
                <c:pt idx="6">
                  <c:v>2045</c:v>
                </c:pt>
                <c:pt idx="7">
                  <c:v>2050</c:v>
                </c:pt>
                <c:pt idx="8">
                  <c:v>2055</c:v>
                </c:pt>
                <c:pt idx="9">
                  <c:v>2060</c:v>
                </c:pt>
              </c:numCache>
            </c:numRef>
          </c:cat>
          <c:val>
            <c:numRef>
              <c:f>'Ineuqalities LFP size'!$I$18:$R$18</c:f>
              <c:numCache>
                <c:formatCode>General</c:formatCode>
                <c:ptCount val="10"/>
                <c:pt idx="0">
                  <c:v>244027227.85102299</c:v>
                </c:pt>
                <c:pt idx="1">
                  <c:v>246482212.12674901</c:v>
                </c:pt>
                <c:pt idx="2">
                  <c:v>245067536.16720799</c:v>
                </c:pt>
                <c:pt idx="3">
                  <c:v>242307565.97330999</c:v>
                </c:pt>
                <c:pt idx="4">
                  <c:v>238114830.541334</c:v>
                </c:pt>
                <c:pt idx="5">
                  <c:v>234020076.42141199</c:v>
                </c:pt>
                <c:pt idx="6">
                  <c:v>230544473.36710599</c:v>
                </c:pt>
                <c:pt idx="7">
                  <c:v>227526326.249975</c:v>
                </c:pt>
                <c:pt idx="8">
                  <c:v>225157965.66825101</c:v>
                </c:pt>
                <c:pt idx="9">
                  <c:v>223913928.55550399</c:v>
                </c:pt>
              </c:numCache>
            </c:numRef>
          </c:val>
          <c:smooth val="1"/>
          <c:extLst>
            <c:ext xmlns:c16="http://schemas.microsoft.com/office/drawing/2014/chart" uri="{C3380CC4-5D6E-409C-BE32-E72D297353CC}">
              <c16:uniqueId val="{00000002-F7F3-4D6E-993B-DE6365F5B971}"/>
            </c:ext>
          </c:extLst>
        </c:ser>
        <c:ser>
          <c:idx val="3"/>
          <c:order val="3"/>
          <c:tx>
            <c:strRef>
              <c:f>'Ineuqalities LFP size'!$A$22</c:f>
              <c:strCache>
                <c:ptCount val="1"/>
                <c:pt idx="0">
                  <c:v>Equality in LFP for women</c:v>
                </c:pt>
              </c:strCache>
            </c:strRef>
          </c:tx>
          <c:spPr>
            <a:ln w="22225" cap="rnd">
              <a:solidFill>
                <a:schemeClr val="accent4"/>
              </a:solidFill>
              <a:round/>
            </a:ln>
            <a:effectLst/>
          </c:spPr>
          <c:marker>
            <c:symbol val="x"/>
            <c:size val="6"/>
            <c:spPr>
              <a:noFill/>
              <a:ln w="9525">
                <a:solidFill>
                  <a:schemeClr val="accent4"/>
                </a:solidFill>
                <a:round/>
              </a:ln>
              <a:effectLst/>
            </c:spPr>
          </c:marker>
          <c:cat>
            <c:numRef>
              <c:f>'Ineuqalities LFP size'!$I$2:$R$2</c:f>
              <c:numCache>
                <c:formatCode>General</c:formatCode>
                <c:ptCount val="10"/>
                <c:pt idx="0">
                  <c:v>2015</c:v>
                </c:pt>
                <c:pt idx="1">
                  <c:v>2020</c:v>
                </c:pt>
                <c:pt idx="2">
                  <c:v>2025</c:v>
                </c:pt>
                <c:pt idx="3">
                  <c:v>2030</c:v>
                </c:pt>
                <c:pt idx="4">
                  <c:v>2035</c:v>
                </c:pt>
                <c:pt idx="5">
                  <c:v>2040</c:v>
                </c:pt>
                <c:pt idx="6">
                  <c:v>2045</c:v>
                </c:pt>
                <c:pt idx="7">
                  <c:v>2050</c:v>
                </c:pt>
                <c:pt idx="8">
                  <c:v>2055</c:v>
                </c:pt>
                <c:pt idx="9">
                  <c:v>2060</c:v>
                </c:pt>
              </c:numCache>
            </c:numRef>
          </c:cat>
          <c:val>
            <c:numRef>
              <c:f>'Ineuqalities LFP size'!$I$25:$R$25</c:f>
              <c:numCache>
                <c:formatCode>General</c:formatCode>
                <c:ptCount val="10"/>
                <c:pt idx="0">
                  <c:v>244046831.20244399</c:v>
                </c:pt>
                <c:pt idx="1">
                  <c:v>247785922.004682</c:v>
                </c:pt>
                <c:pt idx="2">
                  <c:v>247448096.69450301</c:v>
                </c:pt>
                <c:pt idx="3">
                  <c:v>245594642.77499101</c:v>
                </c:pt>
                <c:pt idx="4">
                  <c:v>242234978.68818501</c:v>
                </c:pt>
                <c:pt idx="5">
                  <c:v>238921099.29943201</c:v>
                </c:pt>
                <c:pt idx="6">
                  <c:v>236118884.979772</c:v>
                </c:pt>
                <c:pt idx="7">
                  <c:v>233512174.82727101</c:v>
                </c:pt>
                <c:pt idx="8">
                  <c:v>229959359.24136099</c:v>
                </c:pt>
                <c:pt idx="9">
                  <c:v>227698375.40311301</c:v>
                </c:pt>
              </c:numCache>
            </c:numRef>
          </c:val>
          <c:smooth val="1"/>
          <c:extLst>
            <c:ext xmlns:c16="http://schemas.microsoft.com/office/drawing/2014/chart" uri="{C3380CC4-5D6E-409C-BE32-E72D297353CC}">
              <c16:uniqueId val="{00000003-F7F3-4D6E-993B-DE6365F5B971}"/>
            </c:ext>
          </c:extLst>
        </c:ser>
        <c:ser>
          <c:idx val="4"/>
          <c:order val="4"/>
          <c:tx>
            <c:strRef>
              <c:f>'Ineuqalities LFP size'!$A$29</c:f>
              <c:strCache>
                <c:ptCount val="1"/>
                <c:pt idx="0">
                  <c:v>Super equality</c:v>
                </c:pt>
              </c:strCache>
            </c:strRef>
          </c:tx>
          <c:spPr>
            <a:ln w="22225" cap="rnd">
              <a:solidFill>
                <a:schemeClr val="accent5"/>
              </a:solidFill>
              <a:round/>
            </a:ln>
            <a:effectLst/>
          </c:spPr>
          <c:marker>
            <c:symbol val="star"/>
            <c:size val="6"/>
            <c:spPr>
              <a:noFill/>
              <a:ln w="9525">
                <a:solidFill>
                  <a:schemeClr val="accent5"/>
                </a:solidFill>
                <a:round/>
              </a:ln>
              <a:effectLst/>
            </c:spPr>
          </c:marker>
          <c:cat>
            <c:numRef>
              <c:f>'Ineuqalities LFP size'!$I$2:$R$2</c:f>
              <c:numCache>
                <c:formatCode>General</c:formatCode>
                <c:ptCount val="10"/>
                <c:pt idx="0">
                  <c:v>2015</c:v>
                </c:pt>
                <c:pt idx="1">
                  <c:v>2020</c:v>
                </c:pt>
                <c:pt idx="2">
                  <c:v>2025</c:v>
                </c:pt>
                <c:pt idx="3">
                  <c:v>2030</c:v>
                </c:pt>
                <c:pt idx="4">
                  <c:v>2035</c:v>
                </c:pt>
                <c:pt idx="5">
                  <c:v>2040</c:v>
                </c:pt>
                <c:pt idx="6">
                  <c:v>2045</c:v>
                </c:pt>
                <c:pt idx="7">
                  <c:v>2050</c:v>
                </c:pt>
                <c:pt idx="8">
                  <c:v>2055</c:v>
                </c:pt>
                <c:pt idx="9">
                  <c:v>2060</c:v>
                </c:pt>
              </c:numCache>
            </c:numRef>
          </c:cat>
          <c:val>
            <c:numRef>
              <c:f>'Ineuqalities LFP size'!$I$32:$R$32</c:f>
              <c:numCache>
                <c:formatCode>General</c:formatCode>
                <c:ptCount val="10"/>
                <c:pt idx="0">
                  <c:v>243783868.70976701</c:v>
                </c:pt>
                <c:pt idx="1">
                  <c:v>248633157.19554201</c:v>
                </c:pt>
                <c:pt idx="2">
                  <c:v>249251129.699619</c:v>
                </c:pt>
                <c:pt idx="3">
                  <c:v>248167588.503512</c:v>
                </c:pt>
                <c:pt idx="4">
                  <c:v>245359451.642005</c:v>
                </c:pt>
                <c:pt idx="5">
                  <c:v>241631104.31637001</c:v>
                </c:pt>
                <c:pt idx="6">
                  <c:v>238011599.465455</c:v>
                </c:pt>
                <c:pt idx="7">
                  <c:v>234977519.04285601</c:v>
                </c:pt>
                <c:pt idx="8">
                  <c:v>231921448.851114</c:v>
                </c:pt>
                <c:pt idx="9">
                  <c:v>229633398.32379499</c:v>
                </c:pt>
              </c:numCache>
            </c:numRef>
          </c:val>
          <c:smooth val="1"/>
          <c:extLst>
            <c:ext xmlns:c16="http://schemas.microsoft.com/office/drawing/2014/chart" uri="{C3380CC4-5D6E-409C-BE32-E72D297353CC}">
              <c16:uniqueId val="{00000004-F7F3-4D6E-993B-DE6365F5B971}"/>
            </c:ext>
          </c:extLst>
        </c:ser>
        <c:dLbls>
          <c:showLegendKey val="0"/>
          <c:showVal val="0"/>
          <c:showCatName val="0"/>
          <c:showSerName val="0"/>
          <c:showPercent val="0"/>
          <c:showBubbleSize val="0"/>
        </c:dLbls>
        <c:smooth val="0"/>
        <c:axId val="372099664"/>
        <c:axId val="372100056"/>
      </c:lineChart>
      <c:catAx>
        <c:axId val="3720996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n-AT"/>
          </a:p>
        </c:txPr>
        <c:crossAx val="372100056"/>
        <c:crosses val="autoZero"/>
        <c:auto val="1"/>
        <c:lblAlgn val="ctr"/>
        <c:lblOffset val="100"/>
        <c:noMultiLvlLbl val="0"/>
      </c:catAx>
      <c:valAx>
        <c:axId val="372100056"/>
        <c:scaling>
          <c:orientation val="minMax"/>
          <c:min val="210000000"/>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AT"/>
          </a:p>
        </c:txPr>
        <c:crossAx val="372099664"/>
        <c:crosses val="autoZero"/>
        <c:crossBetween val="between"/>
        <c:dispUnits>
          <c:builtInUnit val="millions"/>
          <c:dispUnitsLbl>
            <c:layout>
              <c:manualLayout>
                <c:xMode val="edge"/>
                <c:yMode val="edge"/>
                <c:x val="2.030456852791878E-2"/>
                <c:y val="0.44967216594535314"/>
              </c:manualLayout>
            </c:layout>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AT"/>
              </a:p>
            </c:txPr>
          </c:dispUnitsLbl>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AT"/>
        </a:p>
      </c:txPr>
    </c:legend>
    <c:plotVisOnly val="1"/>
    <c:dispBlanksAs val="gap"/>
    <c:showDLblsOverMax val="0"/>
  </c:chart>
  <c:spPr>
    <a:solidFill>
      <a:schemeClr val="lt1"/>
    </a:solidFill>
    <a:ln w="9525" cap="flat" cmpd="sng" algn="ctr">
      <a:noFill/>
      <a:round/>
    </a:ln>
    <a:effectLst/>
  </c:spPr>
  <c:txPr>
    <a:bodyPr/>
    <a:lstStyle/>
    <a:p>
      <a:pPr>
        <a:defRPr sz="1600"/>
      </a:pPr>
      <a:endParaRPr lang="en-AT"/>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GB" sz="1600"/>
              <a:t>Total employed</a:t>
            </a:r>
            <a:r>
              <a:rPr lang="en-GB" sz="1600" baseline="0"/>
              <a:t> population </a:t>
            </a:r>
            <a:r>
              <a:rPr lang="en-GB" sz="1200"/>
              <a:t>(millions)</a:t>
            </a:r>
          </a:p>
        </c:rich>
      </c:tx>
      <c:layout>
        <c:manualLayout>
          <c:xMode val="edge"/>
          <c:yMode val="edge"/>
          <c:x val="7.4445525162112641E-2"/>
          <c:y val="3.2520325203252036E-2"/>
        </c:manualLayout>
      </c:layout>
      <c:overlay val="0"/>
      <c:spPr>
        <a:ln>
          <a:noFill/>
        </a:ln>
      </c:spPr>
    </c:title>
    <c:autoTitleDeleted val="0"/>
    <c:plotArea>
      <c:layout>
        <c:manualLayout>
          <c:layoutTarget val="inner"/>
          <c:xMode val="edge"/>
          <c:yMode val="edge"/>
          <c:x val="7.832118172795012E-2"/>
          <c:y val="0.18412320411168115"/>
          <c:w val="0.64078059261939491"/>
          <c:h val="0.6994928073015263"/>
        </c:manualLayout>
      </c:layout>
      <c:lineChart>
        <c:grouping val="standard"/>
        <c:varyColors val="0"/>
        <c:ser>
          <c:idx val="0"/>
          <c:order val="0"/>
          <c:tx>
            <c:strRef>
              <c:f>charts!$B$4</c:f>
              <c:strCache>
                <c:ptCount val="1"/>
                <c:pt idx="0">
                  <c:v>Baseline</c:v>
                </c:pt>
              </c:strCache>
            </c:strRef>
          </c:tx>
          <c:spPr>
            <a:ln>
              <a:solidFill>
                <a:srgbClr val="C00000"/>
              </a:solidFill>
            </a:ln>
          </c:spPr>
          <c:marker>
            <c:symbol val="none"/>
          </c:marker>
          <c:cat>
            <c:numRef>
              <c:f>charts!$A$18:$A$27</c:f>
              <c:numCache>
                <c:formatCode>General</c:formatCode>
                <c:ptCount val="10"/>
                <c:pt idx="0">
                  <c:v>2015</c:v>
                </c:pt>
                <c:pt idx="1">
                  <c:v>2020</c:v>
                </c:pt>
                <c:pt idx="2">
                  <c:v>2025</c:v>
                </c:pt>
                <c:pt idx="3">
                  <c:v>2030</c:v>
                </c:pt>
                <c:pt idx="4">
                  <c:v>2035</c:v>
                </c:pt>
                <c:pt idx="5">
                  <c:v>2040</c:v>
                </c:pt>
                <c:pt idx="6">
                  <c:v>2045</c:v>
                </c:pt>
                <c:pt idx="7">
                  <c:v>2050</c:v>
                </c:pt>
                <c:pt idx="8">
                  <c:v>2055</c:v>
                </c:pt>
                <c:pt idx="9">
                  <c:v>2060</c:v>
                </c:pt>
              </c:numCache>
            </c:numRef>
          </c:cat>
          <c:val>
            <c:numRef>
              <c:f>charts!$B$18:$B$27</c:f>
              <c:numCache>
                <c:formatCode>0</c:formatCode>
                <c:ptCount val="10"/>
                <c:pt idx="0">
                  <c:v>222237241.65977386</c:v>
                </c:pt>
                <c:pt idx="1">
                  <c:v>225054667.00541461</c:v>
                </c:pt>
                <c:pt idx="2">
                  <c:v>223856870.28977099</c:v>
                </c:pt>
                <c:pt idx="3">
                  <c:v>220825806.34020984</c:v>
                </c:pt>
                <c:pt idx="4">
                  <c:v>217415099.68532225</c:v>
                </c:pt>
                <c:pt idx="5">
                  <c:v>214919390.00705937</c:v>
                </c:pt>
                <c:pt idx="6">
                  <c:v>211966627.99620566</c:v>
                </c:pt>
                <c:pt idx="7">
                  <c:v>209831389.29192039</c:v>
                </c:pt>
                <c:pt idx="8">
                  <c:v>208115880.10972455</c:v>
                </c:pt>
                <c:pt idx="9">
                  <c:v>206857404.03395751</c:v>
                </c:pt>
              </c:numCache>
            </c:numRef>
          </c:val>
          <c:smooth val="0"/>
          <c:extLst>
            <c:ext xmlns:c16="http://schemas.microsoft.com/office/drawing/2014/chart" uri="{C3380CC4-5D6E-409C-BE32-E72D297353CC}">
              <c16:uniqueId val="{00000000-008B-446C-A72B-3903692D10B0}"/>
            </c:ext>
          </c:extLst>
        </c:ser>
        <c:ser>
          <c:idx val="1"/>
          <c:order val="1"/>
          <c:tx>
            <c:strRef>
              <c:f>charts!$C$4</c:f>
              <c:strCache>
                <c:ptCount val="1"/>
                <c:pt idx="0">
                  <c:v>High integration</c:v>
                </c:pt>
              </c:strCache>
            </c:strRef>
          </c:tx>
          <c:spPr>
            <a:ln>
              <a:solidFill>
                <a:srgbClr val="00B0F0"/>
              </a:solidFill>
            </a:ln>
          </c:spPr>
          <c:marker>
            <c:symbol val="none"/>
          </c:marker>
          <c:cat>
            <c:numRef>
              <c:f>charts!$A$18:$A$27</c:f>
              <c:numCache>
                <c:formatCode>General</c:formatCode>
                <c:ptCount val="10"/>
                <c:pt idx="0">
                  <c:v>2015</c:v>
                </c:pt>
                <c:pt idx="1">
                  <c:v>2020</c:v>
                </c:pt>
                <c:pt idx="2">
                  <c:v>2025</c:v>
                </c:pt>
                <c:pt idx="3">
                  <c:v>2030</c:v>
                </c:pt>
                <c:pt idx="4">
                  <c:v>2035</c:v>
                </c:pt>
                <c:pt idx="5">
                  <c:v>2040</c:v>
                </c:pt>
                <c:pt idx="6">
                  <c:v>2045</c:v>
                </c:pt>
                <c:pt idx="7">
                  <c:v>2050</c:v>
                </c:pt>
                <c:pt idx="8">
                  <c:v>2055</c:v>
                </c:pt>
                <c:pt idx="9">
                  <c:v>2060</c:v>
                </c:pt>
              </c:numCache>
            </c:numRef>
          </c:cat>
          <c:val>
            <c:numRef>
              <c:f>charts!$C$18:$C$27</c:f>
              <c:numCache>
                <c:formatCode>0</c:formatCode>
                <c:ptCount val="10"/>
                <c:pt idx="0">
                  <c:v>222177523.17415327</c:v>
                </c:pt>
                <c:pt idx="1">
                  <c:v>226104240.53858522</c:v>
                </c:pt>
                <c:pt idx="2">
                  <c:v>225890544.69177836</c:v>
                </c:pt>
                <c:pt idx="3">
                  <c:v>224363374.37122524</c:v>
                </c:pt>
                <c:pt idx="4">
                  <c:v>222353773.25761089</c:v>
                </c:pt>
                <c:pt idx="5">
                  <c:v>220926563.02776298</c:v>
                </c:pt>
                <c:pt idx="6">
                  <c:v>218353088.52942127</c:v>
                </c:pt>
                <c:pt idx="7">
                  <c:v>216577071.27341741</c:v>
                </c:pt>
                <c:pt idx="8">
                  <c:v>214858917.20721719</c:v>
                </c:pt>
                <c:pt idx="9">
                  <c:v>213803076.36477751</c:v>
                </c:pt>
              </c:numCache>
            </c:numRef>
          </c:val>
          <c:smooth val="0"/>
          <c:extLst>
            <c:ext xmlns:c16="http://schemas.microsoft.com/office/drawing/2014/chart" uri="{C3380CC4-5D6E-409C-BE32-E72D297353CC}">
              <c16:uniqueId val="{00000001-008B-446C-A72B-3903692D10B0}"/>
            </c:ext>
          </c:extLst>
        </c:ser>
        <c:ser>
          <c:idx val="2"/>
          <c:order val="2"/>
          <c:tx>
            <c:strRef>
              <c:f>charts!$D$4</c:f>
              <c:strCache>
                <c:ptCount val="1"/>
                <c:pt idx="0">
                  <c:v>High employment</c:v>
                </c:pt>
              </c:strCache>
            </c:strRef>
          </c:tx>
          <c:spPr>
            <a:ln>
              <a:solidFill>
                <a:srgbClr val="92D050"/>
              </a:solidFill>
            </a:ln>
          </c:spPr>
          <c:marker>
            <c:symbol val="none"/>
          </c:marker>
          <c:cat>
            <c:numRef>
              <c:f>charts!$A$18:$A$27</c:f>
              <c:numCache>
                <c:formatCode>General</c:formatCode>
                <c:ptCount val="10"/>
                <c:pt idx="0">
                  <c:v>2015</c:v>
                </c:pt>
                <c:pt idx="1">
                  <c:v>2020</c:v>
                </c:pt>
                <c:pt idx="2">
                  <c:v>2025</c:v>
                </c:pt>
                <c:pt idx="3">
                  <c:v>2030</c:v>
                </c:pt>
                <c:pt idx="4">
                  <c:v>2035</c:v>
                </c:pt>
                <c:pt idx="5">
                  <c:v>2040</c:v>
                </c:pt>
                <c:pt idx="6">
                  <c:v>2045</c:v>
                </c:pt>
                <c:pt idx="7">
                  <c:v>2050</c:v>
                </c:pt>
                <c:pt idx="8">
                  <c:v>2055</c:v>
                </c:pt>
                <c:pt idx="9">
                  <c:v>2060</c:v>
                </c:pt>
              </c:numCache>
            </c:numRef>
          </c:cat>
          <c:val>
            <c:numRef>
              <c:f>charts!$D$18:$D$27</c:f>
              <c:numCache>
                <c:formatCode>0</c:formatCode>
                <c:ptCount val="10"/>
                <c:pt idx="0">
                  <c:v>222208503.94583571</c:v>
                </c:pt>
                <c:pt idx="1">
                  <c:v>225489504.88381791</c:v>
                </c:pt>
                <c:pt idx="2">
                  <c:v>224821144.07506213</c:v>
                </c:pt>
                <c:pt idx="3">
                  <c:v>222325374.79559427</c:v>
                </c:pt>
                <c:pt idx="4">
                  <c:v>219443360.06483972</c:v>
                </c:pt>
                <c:pt idx="5">
                  <c:v>217428937.05896348</c:v>
                </c:pt>
                <c:pt idx="6">
                  <c:v>214592663.78932059</c:v>
                </c:pt>
                <c:pt idx="7">
                  <c:v>212506721.56093782</c:v>
                </c:pt>
                <c:pt idx="8">
                  <c:v>210879517.37701035</c:v>
                </c:pt>
                <c:pt idx="9">
                  <c:v>209577585.19475418</c:v>
                </c:pt>
              </c:numCache>
            </c:numRef>
          </c:val>
          <c:smooth val="0"/>
          <c:extLst>
            <c:ext xmlns:c16="http://schemas.microsoft.com/office/drawing/2014/chart" uri="{C3380CC4-5D6E-409C-BE32-E72D297353CC}">
              <c16:uniqueId val="{00000002-008B-446C-A72B-3903692D10B0}"/>
            </c:ext>
          </c:extLst>
        </c:ser>
        <c:ser>
          <c:idx val="4"/>
          <c:order val="3"/>
          <c:tx>
            <c:strRef>
              <c:f>charts!$F$4</c:f>
              <c:strCache>
                <c:ptCount val="1"/>
                <c:pt idx="0">
                  <c:v>Low integration</c:v>
                </c:pt>
              </c:strCache>
            </c:strRef>
          </c:tx>
          <c:spPr>
            <a:ln>
              <a:solidFill>
                <a:schemeClr val="accent5">
                  <a:lumMod val="40000"/>
                  <a:lumOff val="60000"/>
                </a:schemeClr>
              </a:solidFill>
            </a:ln>
          </c:spPr>
          <c:marker>
            <c:symbol val="none"/>
          </c:marker>
          <c:cat>
            <c:numRef>
              <c:f>charts!$A$18:$A$27</c:f>
              <c:numCache>
                <c:formatCode>General</c:formatCode>
                <c:ptCount val="10"/>
                <c:pt idx="0">
                  <c:v>2015</c:v>
                </c:pt>
                <c:pt idx="1">
                  <c:v>2020</c:v>
                </c:pt>
                <c:pt idx="2">
                  <c:v>2025</c:v>
                </c:pt>
                <c:pt idx="3">
                  <c:v>2030</c:v>
                </c:pt>
                <c:pt idx="4">
                  <c:v>2035</c:v>
                </c:pt>
                <c:pt idx="5">
                  <c:v>2040</c:v>
                </c:pt>
                <c:pt idx="6">
                  <c:v>2045</c:v>
                </c:pt>
                <c:pt idx="7">
                  <c:v>2050</c:v>
                </c:pt>
                <c:pt idx="8">
                  <c:v>2055</c:v>
                </c:pt>
                <c:pt idx="9">
                  <c:v>2060</c:v>
                </c:pt>
              </c:numCache>
            </c:numRef>
          </c:cat>
          <c:val>
            <c:numRef>
              <c:f>charts!$F$18:$F$27</c:f>
              <c:numCache>
                <c:formatCode>0</c:formatCode>
                <c:ptCount val="10"/>
                <c:pt idx="0">
                  <c:v>222470487.22788063</c:v>
                </c:pt>
                <c:pt idx="1">
                  <c:v>224245581.59767208</c:v>
                </c:pt>
                <c:pt idx="2">
                  <c:v>221864233.41273078</c:v>
                </c:pt>
                <c:pt idx="3">
                  <c:v>217580761.69802967</c:v>
                </c:pt>
                <c:pt idx="4">
                  <c:v>212111728.51217017</c:v>
                </c:pt>
                <c:pt idx="5">
                  <c:v>207644479.31168535</c:v>
                </c:pt>
                <c:pt idx="6">
                  <c:v>204210314.00937933</c:v>
                </c:pt>
                <c:pt idx="7">
                  <c:v>201781854.17429385</c:v>
                </c:pt>
                <c:pt idx="8">
                  <c:v>199724102.99871701</c:v>
                </c:pt>
                <c:pt idx="9">
                  <c:v>198395916.57622263</c:v>
                </c:pt>
              </c:numCache>
            </c:numRef>
          </c:val>
          <c:smooth val="0"/>
          <c:extLst>
            <c:ext xmlns:c16="http://schemas.microsoft.com/office/drawing/2014/chart" uri="{C3380CC4-5D6E-409C-BE32-E72D297353CC}">
              <c16:uniqueId val="{00000004-008B-446C-A72B-3903692D10B0}"/>
            </c:ext>
          </c:extLst>
        </c:ser>
        <c:dLbls>
          <c:showLegendKey val="0"/>
          <c:showVal val="0"/>
          <c:showCatName val="0"/>
          <c:showSerName val="0"/>
          <c:showPercent val="0"/>
          <c:showBubbleSize val="0"/>
        </c:dLbls>
        <c:smooth val="0"/>
        <c:axId val="102086912"/>
        <c:axId val="102088704"/>
      </c:lineChart>
      <c:catAx>
        <c:axId val="102086912"/>
        <c:scaling>
          <c:orientation val="minMax"/>
        </c:scaling>
        <c:delete val="0"/>
        <c:axPos val="b"/>
        <c:numFmt formatCode="General" sourceLinked="1"/>
        <c:majorTickMark val="out"/>
        <c:minorTickMark val="none"/>
        <c:tickLblPos val="nextTo"/>
        <c:crossAx val="102088704"/>
        <c:crosses val="autoZero"/>
        <c:auto val="1"/>
        <c:lblAlgn val="ctr"/>
        <c:lblOffset val="100"/>
        <c:noMultiLvlLbl val="0"/>
      </c:catAx>
      <c:valAx>
        <c:axId val="102088704"/>
        <c:scaling>
          <c:orientation val="minMax"/>
        </c:scaling>
        <c:delete val="0"/>
        <c:axPos val="l"/>
        <c:majorGridlines>
          <c:spPr>
            <a:ln>
              <a:solidFill>
                <a:schemeClr val="bg1">
                  <a:lumMod val="85000"/>
                </a:schemeClr>
              </a:solidFill>
            </a:ln>
          </c:spPr>
        </c:majorGridlines>
        <c:numFmt formatCode="0" sourceLinked="1"/>
        <c:majorTickMark val="out"/>
        <c:minorTickMark val="none"/>
        <c:tickLblPos val="nextTo"/>
        <c:crossAx val="102086912"/>
        <c:crosses val="autoZero"/>
        <c:crossBetween val="between"/>
        <c:dispUnits>
          <c:builtInUnit val="millions"/>
        </c:dispUnits>
      </c:valAx>
    </c:plotArea>
    <c:legend>
      <c:legendPos val="r"/>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89632545931758E-2"/>
          <c:y val="0.16847796216261435"/>
          <c:w val="0.90825576506016736"/>
          <c:h val="0.46136137902278168"/>
        </c:manualLayout>
      </c:layout>
      <c:barChart>
        <c:barDir val="col"/>
        <c:grouping val="clustered"/>
        <c:varyColors val="0"/>
        <c:ser>
          <c:idx val="0"/>
          <c:order val="0"/>
          <c:tx>
            <c:strRef>
              <c:f>Employ!$E$3:$E$4</c:f>
              <c:strCache>
                <c:ptCount val="2"/>
                <c:pt idx="0">
                  <c:v>Edu =</c:v>
                </c:pt>
                <c:pt idx="1">
                  <c:v>Low</c:v>
                </c:pt>
              </c:strCache>
            </c:strRef>
          </c:tx>
          <c:spPr>
            <a:solidFill>
              <a:schemeClr val="accent1"/>
            </a:solidFill>
            <a:ln>
              <a:noFill/>
            </a:ln>
            <a:effectLst/>
          </c:spPr>
          <c:invertIfNegative val="0"/>
          <c:cat>
            <c:multiLvlStrRef>
              <c:f>Employ!$C$5:$D$14</c:f>
              <c:multiLvlStrCache>
                <c:ptCount val="10"/>
                <c:lvl>
                  <c:pt idx="0">
                    <c:v>Born in EU28</c:v>
                  </c:pt>
                  <c:pt idx="1">
                    <c:v>Born outside EU28, arrived before the age of 15;</c:v>
                  </c:pt>
                  <c:pt idx="2">
                    <c:v>Born outside EU28, arrived after the age of 15, duration of stay &lt;5;</c:v>
                  </c:pt>
                  <c:pt idx="3">
                    <c:v>Born outside EU28, arrived after the age of 15, 5&lt;=duration of stay &lt;10;</c:v>
                  </c:pt>
                  <c:pt idx="4">
                    <c:v>Born outside EU28, arrived after the age of 15, 10&lt;=duration of stay;</c:v>
                  </c:pt>
                  <c:pt idx="5">
                    <c:v>Born in EU28</c:v>
                  </c:pt>
                  <c:pt idx="6">
                    <c:v>Born outside EU28, arrived before the age of 15;</c:v>
                  </c:pt>
                  <c:pt idx="7">
                    <c:v>Born outside EU28, arrived after the age of 15, duration of stay &lt;5;</c:v>
                  </c:pt>
                  <c:pt idx="8">
                    <c:v>Born outside EU28, arrived after the age of 15, 5&lt;=duration of stay &lt;10;</c:v>
                  </c:pt>
                  <c:pt idx="9">
                    <c:v>Born outside EU28, arrived after the age of 15, 10&lt;=duration of stay;</c:v>
                  </c:pt>
                </c:lvl>
                <c:lvl>
                  <c:pt idx="0">
                    <c:v>Male</c:v>
                  </c:pt>
                  <c:pt idx="5">
                    <c:v>Female</c:v>
                  </c:pt>
                </c:lvl>
              </c:multiLvlStrCache>
            </c:multiLvlStrRef>
          </c:cat>
          <c:val>
            <c:numRef>
              <c:f>Employ!$E$5:$E$14</c:f>
              <c:numCache>
                <c:formatCode>General</c:formatCode>
                <c:ptCount val="10"/>
                <c:pt idx="0">
                  <c:v>0.16</c:v>
                </c:pt>
                <c:pt idx="1">
                  <c:v>0.21</c:v>
                </c:pt>
                <c:pt idx="2">
                  <c:v>0.23</c:v>
                </c:pt>
                <c:pt idx="3">
                  <c:v>0.21</c:v>
                </c:pt>
                <c:pt idx="4">
                  <c:v>0.23</c:v>
                </c:pt>
                <c:pt idx="5">
                  <c:v>0.2</c:v>
                </c:pt>
                <c:pt idx="6">
                  <c:v>0.22</c:v>
                </c:pt>
                <c:pt idx="7">
                  <c:v>0.31</c:v>
                </c:pt>
                <c:pt idx="8">
                  <c:v>0.26</c:v>
                </c:pt>
                <c:pt idx="9">
                  <c:v>0.25</c:v>
                </c:pt>
              </c:numCache>
            </c:numRef>
          </c:val>
          <c:extLst>
            <c:ext xmlns:c16="http://schemas.microsoft.com/office/drawing/2014/chart" uri="{C3380CC4-5D6E-409C-BE32-E72D297353CC}">
              <c16:uniqueId val="{00000000-31D0-4EC0-8252-D22C6E7D3E87}"/>
            </c:ext>
          </c:extLst>
        </c:ser>
        <c:ser>
          <c:idx val="1"/>
          <c:order val="1"/>
          <c:tx>
            <c:strRef>
              <c:f>Employ!$F$3:$F$4</c:f>
              <c:strCache>
                <c:ptCount val="2"/>
                <c:pt idx="0">
                  <c:v>Edu =</c:v>
                </c:pt>
                <c:pt idx="1">
                  <c:v>Medium</c:v>
                </c:pt>
              </c:strCache>
            </c:strRef>
          </c:tx>
          <c:spPr>
            <a:solidFill>
              <a:schemeClr val="accent2"/>
            </a:solidFill>
            <a:ln>
              <a:noFill/>
            </a:ln>
            <a:effectLst/>
          </c:spPr>
          <c:invertIfNegative val="0"/>
          <c:cat>
            <c:multiLvlStrRef>
              <c:f>Employ!$C$5:$D$14</c:f>
              <c:multiLvlStrCache>
                <c:ptCount val="10"/>
                <c:lvl>
                  <c:pt idx="0">
                    <c:v>Born in EU28</c:v>
                  </c:pt>
                  <c:pt idx="1">
                    <c:v>Born outside EU28, arrived before the age of 15;</c:v>
                  </c:pt>
                  <c:pt idx="2">
                    <c:v>Born outside EU28, arrived after the age of 15, duration of stay &lt;5;</c:v>
                  </c:pt>
                  <c:pt idx="3">
                    <c:v>Born outside EU28, arrived after the age of 15, 5&lt;=duration of stay &lt;10;</c:v>
                  </c:pt>
                  <c:pt idx="4">
                    <c:v>Born outside EU28, arrived after the age of 15, 10&lt;=duration of stay;</c:v>
                  </c:pt>
                  <c:pt idx="5">
                    <c:v>Born in EU28</c:v>
                  </c:pt>
                  <c:pt idx="6">
                    <c:v>Born outside EU28, arrived before the age of 15;</c:v>
                  </c:pt>
                  <c:pt idx="7">
                    <c:v>Born outside EU28, arrived after the age of 15, duration of stay &lt;5;</c:v>
                  </c:pt>
                  <c:pt idx="8">
                    <c:v>Born outside EU28, arrived after the age of 15, 5&lt;=duration of stay &lt;10;</c:v>
                  </c:pt>
                  <c:pt idx="9">
                    <c:v>Born outside EU28, arrived after the age of 15, 10&lt;=duration of stay;</c:v>
                  </c:pt>
                </c:lvl>
                <c:lvl>
                  <c:pt idx="0">
                    <c:v>Male</c:v>
                  </c:pt>
                  <c:pt idx="5">
                    <c:v>Female</c:v>
                  </c:pt>
                </c:lvl>
              </c:multiLvlStrCache>
            </c:multiLvlStrRef>
          </c:cat>
          <c:val>
            <c:numRef>
              <c:f>Employ!$F$5:$F$14</c:f>
              <c:numCache>
                <c:formatCode>General</c:formatCode>
                <c:ptCount val="10"/>
                <c:pt idx="0">
                  <c:v>7.0000000000000007E-2</c:v>
                </c:pt>
                <c:pt idx="1">
                  <c:v>0.1</c:v>
                </c:pt>
                <c:pt idx="2">
                  <c:v>0.15</c:v>
                </c:pt>
                <c:pt idx="3">
                  <c:v>0.15</c:v>
                </c:pt>
                <c:pt idx="4">
                  <c:v>0.17</c:v>
                </c:pt>
                <c:pt idx="5">
                  <c:v>0.09</c:v>
                </c:pt>
                <c:pt idx="6">
                  <c:v>0.12</c:v>
                </c:pt>
                <c:pt idx="7">
                  <c:v>0.21</c:v>
                </c:pt>
                <c:pt idx="8">
                  <c:v>0.18</c:v>
                </c:pt>
                <c:pt idx="9">
                  <c:v>0.19</c:v>
                </c:pt>
              </c:numCache>
            </c:numRef>
          </c:val>
          <c:extLst>
            <c:ext xmlns:c16="http://schemas.microsoft.com/office/drawing/2014/chart" uri="{C3380CC4-5D6E-409C-BE32-E72D297353CC}">
              <c16:uniqueId val="{00000001-31D0-4EC0-8252-D22C6E7D3E87}"/>
            </c:ext>
          </c:extLst>
        </c:ser>
        <c:ser>
          <c:idx val="2"/>
          <c:order val="2"/>
          <c:tx>
            <c:strRef>
              <c:f>Employ!$G$3:$G$4</c:f>
              <c:strCache>
                <c:ptCount val="2"/>
                <c:pt idx="0">
                  <c:v>Edu =</c:v>
                </c:pt>
                <c:pt idx="1">
                  <c:v>High</c:v>
                </c:pt>
              </c:strCache>
            </c:strRef>
          </c:tx>
          <c:spPr>
            <a:solidFill>
              <a:schemeClr val="accent3"/>
            </a:solidFill>
            <a:ln>
              <a:noFill/>
            </a:ln>
            <a:effectLst/>
          </c:spPr>
          <c:invertIfNegative val="0"/>
          <c:cat>
            <c:multiLvlStrRef>
              <c:f>Employ!$C$5:$D$14</c:f>
              <c:multiLvlStrCache>
                <c:ptCount val="10"/>
                <c:lvl>
                  <c:pt idx="0">
                    <c:v>Born in EU28</c:v>
                  </c:pt>
                  <c:pt idx="1">
                    <c:v>Born outside EU28, arrived before the age of 15;</c:v>
                  </c:pt>
                  <c:pt idx="2">
                    <c:v>Born outside EU28, arrived after the age of 15, duration of stay &lt;5;</c:v>
                  </c:pt>
                  <c:pt idx="3">
                    <c:v>Born outside EU28, arrived after the age of 15, 5&lt;=duration of stay &lt;10;</c:v>
                  </c:pt>
                  <c:pt idx="4">
                    <c:v>Born outside EU28, arrived after the age of 15, 10&lt;=duration of stay;</c:v>
                  </c:pt>
                  <c:pt idx="5">
                    <c:v>Born in EU28</c:v>
                  </c:pt>
                  <c:pt idx="6">
                    <c:v>Born outside EU28, arrived before the age of 15;</c:v>
                  </c:pt>
                  <c:pt idx="7">
                    <c:v>Born outside EU28, arrived after the age of 15, duration of stay &lt;5;</c:v>
                  </c:pt>
                  <c:pt idx="8">
                    <c:v>Born outside EU28, arrived after the age of 15, 5&lt;=duration of stay &lt;10;</c:v>
                  </c:pt>
                  <c:pt idx="9">
                    <c:v>Born outside EU28, arrived after the age of 15, 10&lt;=duration of stay;</c:v>
                  </c:pt>
                </c:lvl>
                <c:lvl>
                  <c:pt idx="0">
                    <c:v>Male</c:v>
                  </c:pt>
                  <c:pt idx="5">
                    <c:v>Female</c:v>
                  </c:pt>
                </c:lvl>
              </c:multiLvlStrCache>
            </c:multiLvlStrRef>
          </c:cat>
          <c:val>
            <c:numRef>
              <c:f>Employ!$G$5:$G$14</c:f>
              <c:numCache>
                <c:formatCode>General</c:formatCode>
                <c:ptCount val="10"/>
                <c:pt idx="0">
                  <c:v>0.04</c:v>
                </c:pt>
                <c:pt idx="1">
                  <c:v>0.06</c:v>
                </c:pt>
                <c:pt idx="2">
                  <c:v>0.09</c:v>
                </c:pt>
                <c:pt idx="3">
                  <c:v>0.09</c:v>
                </c:pt>
                <c:pt idx="4">
                  <c:v>0.1</c:v>
                </c:pt>
                <c:pt idx="5">
                  <c:v>0.05</c:v>
                </c:pt>
                <c:pt idx="6">
                  <c:v>7.0000000000000007E-2</c:v>
                </c:pt>
                <c:pt idx="7">
                  <c:v>0.17</c:v>
                </c:pt>
                <c:pt idx="8">
                  <c:v>0.15</c:v>
                </c:pt>
                <c:pt idx="9">
                  <c:v>0.14000000000000001</c:v>
                </c:pt>
              </c:numCache>
            </c:numRef>
          </c:val>
          <c:extLst>
            <c:ext xmlns:c16="http://schemas.microsoft.com/office/drawing/2014/chart" uri="{C3380CC4-5D6E-409C-BE32-E72D297353CC}">
              <c16:uniqueId val="{00000002-31D0-4EC0-8252-D22C6E7D3E87}"/>
            </c:ext>
          </c:extLst>
        </c:ser>
        <c:dLbls>
          <c:showLegendKey val="0"/>
          <c:showVal val="0"/>
          <c:showCatName val="0"/>
          <c:showSerName val="0"/>
          <c:showPercent val="0"/>
          <c:showBubbleSize val="0"/>
        </c:dLbls>
        <c:gapWidth val="219"/>
        <c:overlap val="-27"/>
        <c:axId val="170062208"/>
        <c:axId val="170063744"/>
      </c:barChart>
      <c:catAx>
        <c:axId val="17006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AT"/>
          </a:p>
        </c:txPr>
        <c:crossAx val="170063744"/>
        <c:crosses val="autoZero"/>
        <c:auto val="1"/>
        <c:lblAlgn val="ctr"/>
        <c:lblOffset val="100"/>
        <c:noMultiLvlLbl val="0"/>
      </c:catAx>
      <c:valAx>
        <c:axId val="170063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AT"/>
          </a:p>
        </c:txPr>
        <c:crossAx val="170062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AT"/>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89632545931758E-2"/>
          <c:y val="0.16847796216261435"/>
          <c:w val="0.90825576506016736"/>
          <c:h val="0.46136137902278168"/>
        </c:manualLayout>
      </c:layout>
      <c:barChart>
        <c:barDir val="col"/>
        <c:grouping val="clustered"/>
        <c:varyColors val="0"/>
        <c:ser>
          <c:idx val="0"/>
          <c:order val="0"/>
          <c:tx>
            <c:strRef>
              <c:f>Employ!$E$3:$E$4</c:f>
              <c:strCache>
                <c:ptCount val="2"/>
                <c:pt idx="0">
                  <c:v>Edu =</c:v>
                </c:pt>
                <c:pt idx="1">
                  <c:v>Low</c:v>
                </c:pt>
              </c:strCache>
            </c:strRef>
          </c:tx>
          <c:spPr>
            <a:solidFill>
              <a:schemeClr val="accent1"/>
            </a:solidFill>
            <a:ln>
              <a:noFill/>
            </a:ln>
            <a:effectLst/>
          </c:spPr>
          <c:invertIfNegative val="0"/>
          <c:cat>
            <c:multiLvlStrRef>
              <c:f>Employ!$C$5:$D$14</c:f>
              <c:multiLvlStrCache>
                <c:ptCount val="10"/>
                <c:lvl>
                  <c:pt idx="0">
                    <c:v>Born in EU28</c:v>
                  </c:pt>
                  <c:pt idx="1">
                    <c:v>Born outside EU28, arrived before the age of 15;</c:v>
                  </c:pt>
                  <c:pt idx="2">
                    <c:v>Born outside EU28, arrived after the age of 15, duration of stay &lt;5;</c:v>
                  </c:pt>
                  <c:pt idx="3">
                    <c:v>Born outside EU28, arrived after the age of 15, 5&lt;=duration of stay &lt;10;</c:v>
                  </c:pt>
                  <c:pt idx="4">
                    <c:v>Born outside EU28, arrived after the age of 15, 10&lt;=duration of stay;</c:v>
                  </c:pt>
                  <c:pt idx="5">
                    <c:v>Born in EU28</c:v>
                  </c:pt>
                  <c:pt idx="6">
                    <c:v>Born outside EU28, arrived before the age of 15;</c:v>
                  </c:pt>
                  <c:pt idx="7">
                    <c:v>Born outside EU28, arrived after the age of 15, duration of stay &lt;5;</c:v>
                  </c:pt>
                  <c:pt idx="8">
                    <c:v>Born outside EU28, arrived after the age of 15, 5&lt;=duration of stay &lt;10;</c:v>
                  </c:pt>
                  <c:pt idx="9">
                    <c:v>Born outside EU28, arrived after the age of 15, 10&lt;=duration of stay;</c:v>
                  </c:pt>
                </c:lvl>
                <c:lvl>
                  <c:pt idx="0">
                    <c:v>Male</c:v>
                  </c:pt>
                  <c:pt idx="5">
                    <c:v>Female</c:v>
                  </c:pt>
                </c:lvl>
              </c:multiLvlStrCache>
            </c:multiLvlStrRef>
          </c:cat>
          <c:val>
            <c:numRef>
              <c:f>Employ!$E$5:$E$14</c:f>
              <c:numCache>
                <c:formatCode>General</c:formatCode>
                <c:ptCount val="10"/>
                <c:pt idx="0">
                  <c:v>0.16</c:v>
                </c:pt>
                <c:pt idx="1">
                  <c:v>0.21</c:v>
                </c:pt>
                <c:pt idx="2">
                  <c:v>0.23</c:v>
                </c:pt>
                <c:pt idx="3">
                  <c:v>0.21</c:v>
                </c:pt>
                <c:pt idx="4">
                  <c:v>0.23</c:v>
                </c:pt>
                <c:pt idx="5">
                  <c:v>0.2</c:v>
                </c:pt>
                <c:pt idx="6">
                  <c:v>0.22</c:v>
                </c:pt>
                <c:pt idx="7">
                  <c:v>0.31</c:v>
                </c:pt>
                <c:pt idx="8">
                  <c:v>0.26</c:v>
                </c:pt>
                <c:pt idx="9">
                  <c:v>0.25</c:v>
                </c:pt>
              </c:numCache>
            </c:numRef>
          </c:val>
          <c:extLst>
            <c:ext xmlns:c16="http://schemas.microsoft.com/office/drawing/2014/chart" uri="{C3380CC4-5D6E-409C-BE32-E72D297353CC}">
              <c16:uniqueId val="{00000000-31D0-4EC0-8252-D22C6E7D3E87}"/>
            </c:ext>
          </c:extLst>
        </c:ser>
        <c:ser>
          <c:idx val="1"/>
          <c:order val="1"/>
          <c:tx>
            <c:strRef>
              <c:f>Employ!$F$3:$F$4</c:f>
              <c:strCache>
                <c:ptCount val="2"/>
                <c:pt idx="0">
                  <c:v>Edu =</c:v>
                </c:pt>
                <c:pt idx="1">
                  <c:v>Medium</c:v>
                </c:pt>
              </c:strCache>
            </c:strRef>
          </c:tx>
          <c:spPr>
            <a:solidFill>
              <a:schemeClr val="accent2"/>
            </a:solidFill>
            <a:ln>
              <a:noFill/>
            </a:ln>
            <a:effectLst/>
          </c:spPr>
          <c:invertIfNegative val="0"/>
          <c:cat>
            <c:multiLvlStrRef>
              <c:f>Employ!$C$5:$D$14</c:f>
              <c:multiLvlStrCache>
                <c:ptCount val="10"/>
                <c:lvl>
                  <c:pt idx="0">
                    <c:v>Born in EU28</c:v>
                  </c:pt>
                  <c:pt idx="1">
                    <c:v>Born outside EU28, arrived before the age of 15;</c:v>
                  </c:pt>
                  <c:pt idx="2">
                    <c:v>Born outside EU28, arrived after the age of 15, duration of stay &lt;5;</c:v>
                  </c:pt>
                  <c:pt idx="3">
                    <c:v>Born outside EU28, arrived after the age of 15, 5&lt;=duration of stay &lt;10;</c:v>
                  </c:pt>
                  <c:pt idx="4">
                    <c:v>Born outside EU28, arrived after the age of 15, 10&lt;=duration of stay;</c:v>
                  </c:pt>
                  <c:pt idx="5">
                    <c:v>Born in EU28</c:v>
                  </c:pt>
                  <c:pt idx="6">
                    <c:v>Born outside EU28, arrived before the age of 15;</c:v>
                  </c:pt>
                  <c:pt idx="7">
                    <c:v>Born outside EU28, arrived after the age of 15, duration of stay &lt;5;</c:v>
                  </c:pt>
                  <c:pt idx="8">
                    <c:v>Born outside EU28, arrived after the age of 15, 5&lt;=duration of stay &lt;10;</c:v>
                  </c:pt>
                  <c:pt idx="9">
                    <c:v>Born outside EU28, arrived after the age of 15, 10&lt;=duration of stay;</c:v>
                  </c:pt>
                </c:lvl>
                <c:lvl>
                  <c:pt idx="0">
                    <c:v>Male</c:v>
                  </c:pt>
                  <c:pt idx="5">
                    <c:v>Female</c:v>
                  </c:pt>
                </c:lvl>
              </c:multiLvlStrCache>
            </c:multiLvlStrRef>
          </c:cat>
          <c:val>
            <c:numRef>
              <c:f>Employ!$F$5:$F$14</c:f>
              <c:numCache>
                <c:formatCode>General</c:formatCode>
                <c:ptCount val="10"/>
                <c:pt idx="0">
                  <c:v>7.0000000000000007E-2</c:v>
                </c:pt>
                <c:pt idx="1">
                  <c:v>0.1</c:v>
                </c:pt>
                <c:pt idx="2">
                  <c:v>0.15</c:v>
                </c:pt>
                <c:pt idx="3">
                  <c:v>0.15</c:v>
                </c:pt>
                <c:pt idx="4">
                  <c:v>0.17</c:v>
                </c:pt>
                <c:pt idx="5">
                  <c:v>0.09</c:v>
                </c:pt>
                <c:pt idx="6">
                  <c:v>0.12</c:v>
                </c:pt>
                <c:pt idx="7">
                  <c:v>0.21</c:v>
                </c:pt>
                <c:pt idx="8">
                  <c:v>0.18</c:v>
                </c:pt>
                <c:pt idx="9">
                  <c:v>0.19</c:v>
                </c:pt>
              </c:numCache>
            </c:numRef>
          </c:val>
          <c:extLst>
            <c:ext xmlns:c16="http://schemas.microsoft.com/office/drawing/2014/chart" uri="{C3380CC4-5D6E-409C-BE32-E72D297353CC}">
              <c16:uniqueId val="{00000001-31D0-4EC0-8252-D22C6E7D3E87}"/>
            </c:ext>
          </c:extLst>
        </c:ser>
        <c:ser>
          <c:idx val="2"/>
          <c:order val="2"/>
          <c:tx>
            <c:strRef>
              <c:f>Employ!$G$3:$G$4</c:f>
              <c:strCache>
                <c:ptCount val="2"/>
                <c:pt idx="0">
                  <c:v>Edu =</c:v>
                </c:pt>
                <c:pt idx="1">
                  <c:v>High</c:v>
                </c:pt>
              </c:strCache>
            </c:strRef>
          </c:tx>
          <c:spPr>
            <a:solidFill>
              <a:schemeClr val="accent3"/>
            </a:solidFill>
            <a:ln>
              <a:noFill/>
            </a:ln>
            <a:effectLst/>
          </c:spPr>
          <c:invertIfNegative val="0"/>
          <c:cat>
            <c:multiLvlStrRef>
              <c:f>Employ!$C$5:$D$14</c:f>
              <c:multiLvlStrCache>
                <c:ptCount val="10"/>
                <c:lvl>
                  <c:pt idx="0">
                    <c:v>Born in EU28</c:v>
                  </c:pt>
                  <c:pt idx="1">
                    <c:v>Born outside EU28, arrived before the age of 15;</c:v>
                  </c:pt>
                  <c:pt idx="2">
                    <c:v>Born outside EU28, arrived after the age of 15, duration of stay &lt;5;</c:v>
                  </c:pt>
                  <c:pt idx="3">
                    <c:v>Born outside EU28, arrived after the age of 15, 5&lt;=duration of stay &lt;10;</c:v>
                  </c:pt>
                  <c:pt idx="4">
                    <c:v>Born outside EU28, arrived after the age of 15, 10&lt;=duration of stay;</c:v>
                  </c:pt>
                  <c:pt idx="5">
                    <c:v>Born in EU28</c:v>
                  </c:pt>
                  <c:pt idx="6">
                    <c:v>Born outside EU28, arrived before the age of 15;</c:v>
                  </c:pt>
                  <c:pt idx="7">
                    <c:v>Born outside EU28, arrived after the age of 15, duration of stay &lt;5;</c:v>
                  </c:pt>
                  <c:pt idx="8">
                    <c:v>Born outside EU28, arrived after the age of 15, 5&lt;=duration of stay &lt;10;</c:v>
                  </c:pt>
                  <c:pt idx="9">
                    <c:v>Born outside EU28, arrived after the age of 15, 10&lt;=duration of stay;</c:v>
                  </c:pt>
                </c:lvl>
                <c:lvl>
                  <c:pt idx="0">
                    <c:v>Male</c:v>
                  </c:pt>
                  <c:pt idx="5">
                    <c:v>Female</c:v>
                  </c:pt>
                </c:lvl>
              </c:multiLvlStrCache>
            </c:multiLvlStrRef>
          </c:cat>
          <c:val>
            <c:numRef>
              <c:f>Employ!$G$5:$G$14</c:f>
              <c:numCache>
                <c:formatCode>General</c:formatCode>
                <c:ptCount val="10"/>
                <c:pt idx="0">
                  <c:v>0.04</c:v>
                </c:pt>
                <c:pt idx="1">
                  <c:v>0.06</c:v>
                </c:pt>
                <c:pt idx="2">
                  <c:v>0.09</c:v>
                </c:pt>
                <c:pt idx="3">
                  <c:v>0.09</c:v>
                </c:pt>
                <c:pt idx="4">
                  <c:v>0.1</c:v>
                </c:pt>
                <c:pt idx="5">
                  <c:v>0.05</c:v>
                </c:pt>
                <c:pt idx="6">
                  <c:v>7.0000000000000007E-2</c:v>
                </c:pt>
                <c:pt idx="7">
                  <c:v>0.17</c:v>
                </c:pt>
                <c:pt idx="8">
                  <c:v>0.15</c:v>
                </c:pt>
                <c:pt idx="9">
                  <c:v>0.14000000000000001</c:v>
                </c:pt>
              </c:numCache>
            </c:numRef>
          </c:val>
          <c:extLst>
            <c:ext xmlns:c16="http://schemas.microsoft.com/office/drawing/2014/chart" uri="{C3380CC4-5D6E-409C-BE32-E72D297353CC}">
              <c16:uniqueId val="{00000002-31D0-4EC0-8252-D22C6E7D3E87}"/>
            </c:ext>
          </c:extLst>
        </c:ser>
        <c:dLbls>
          <c:showLegendKey val="0"/>
          <c:showVal val="0"/>
          <c:showCatName val="0"/>
          <c:showSerName val="0"/>
          <c:showPercent val="0"/>
          <c:showBubbleSize val="0"/>
        </c:dLbls>
        <c:gapWidth val="219"/>
        <c:overlap val="-27"/>
        <c:axId val="170062208"/>
        <c:axId val="170063744"/>
      </c:barChart>
      <c:catAx>
        <c:axId val="17006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AT"/>
          </a:p>
        </c:txPr>
        <c:crossAx val="170063744"/>
        <c:crosses val="autoZero"/>
        <c:auto val="1"/>
        <c:lblAlgn val="ctr"/>
        <c:lblOffset val="100"/>
        <c:noMultiLvlLbl val="0"/>
      </c:catAx>
      <c:valAx>
        <c:axId val="170063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AT"/>
          </a:p>
        </c:txPr>
        <c:crossAx val="170062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AT"/>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LF!$D$22</c:f>
              <c:strCache>
                <c:ptCount val="1"/>
                <c:pt idx="0">
                  <c:v>Baseline</c:v>
                </c:pt>
              </c:strCache>
            </c:strRef>
          </c:tx>
          <c:spPr>
            <a:ln w="28575" cap="rnd">
              <a:solidFill>
                <a:schemeClr val="accent1"/>
              </a:solidFill>
              <a:round/>
            </a:ln>
            <a:effectLst/>
          </c:spPr>
          <c:marker>
            <c:symbol val="none"/>
          </c:marker>
          <c:cat>
            <c:numRef>
              <c:f>LF!$E$21:$N$21</c:f>
              <c:numCache>
                <c:formatCode>General</c:formatCode>
                <c:ptCount val="10"/>
                <c:pt idx="0">
                  <c:v>2015</c:v>
                </c:pt>
                <c:pt idx="1">
                  <c:v>2020</c:v>
                </c:pt>
                <c:pt idx="2">
                  <c:v>2025</c:v>
                </c:pt>
                <c:pt idx="3">
                  <c:v>2030</c:v>
                </c:pt>
                <c:pt idx="4">
                  <c:v>2035</c:v>
                </c:pt>
                <c:pt idx="5">
                  <c:v>2040</c:v>
                </c:pt>
                <c:pt idx="6">
                  <c:v>2045</c:v>
                </c:pt>
                <c:pt idx="7">
                  <c:v>2050</c:v>
                </c:pt>
                <c:pt idx="8">
                  <c:v>2055</c:v>
                </c:pt>
                <c:pt idx="9">
                  <c:v>2060</c:v>
                </c:pt>
              </c:numCache>
            </c:numRef>
          </c:cat>
          <c:val>
            <c:numRef>
              <c:f>LF!$E$22:$N$22</c:f>
              <c:numCache>
                <c:formatCode>0</c:formatCode>
                <c:ptCount val="10"/>
                <c:pt idx="0" formatCode="General">
                  <c:v>100</c:v>
                </c:pt>
                <c:pt idx="1">
                  <c:v>102.17206491974362</c:v>
                </c:pt>
                <c:pt idx="2">
                  <c:v>101.97949317566699</c:v>
                </c:pt>
                <c:pt idx="3">
                  <c:v>101.10708305580305</c:v>
                </c:pt>
                <c:pt idx="4">
                  <c:v>101.21942396771293</c:v>
                </c:pt>
                <c:pt idx="5">
                  <c:v>102.04386856046736</c:v>
                </c:pt>
                <c:pt idx="6">
                  <c:v>102.70593501277018</c:v>
                </c:pt>
                <c:pt idx="7">
                  <c:v>102.6317542018385</c:v>
                </c:pt>
                <c:pt idx="8">
                  <c:v>102.04581728991045</c:v>
                </c:pt>
                <c:pt idx="9">
                  <c:v>101.55861393275445</c:v>
                </c:pt>
              </c:numCache>
            </c:numRef>
          </c:val>
          <c:smooth val="0"/>
          <c:extLst>
            <c:ext xmlns:c16="http://schemas.microsoft.com/office/drawing/2014/chart" uri="{C3380CC4-5D6E-409C-BE32-E72D297353CC}">
              <c16:uniqueId val="{00000000-3F29-4FBB-BF61-89BCA7508F5F}"/>
            </c:ext>
          </c:extLst>
        </c:ser>
        <c:ser>
          <c:idx val="1"/>
          <c:order val="1"/>
          <c:tx>
            <c:strRef>
              <c:f>LF!$D$23</c:f>
              <c:strCache>
                <c:ptCount val="1"/>
                <c:pt idx="0">
                  <c:v>Baseline_swedishLFP</c:v>
                </c:pt>
              </c:strCache>
            </c:strRef>
          </c:tx>
          <c:spPr>
            <a:ln w="28575" cap="rnd">
              <a:solidFill>
                <a:srgbClr val="92D050"/>
              </a:solidFill>
              <a:round/>
            </a:ln>
            <a:effectLst/>
          </c:spPr>
          <c:marker>
            <c:symbol val="none"/>
          </c:marker>
          <c:cat>
            <c:numRef>
              <c:f>LF!$E$21:$N$21</c:f>
              <c:numCache>
                <c:formatCode>General</c:formatCode>
                <c:ptCount val="10"/>
                <c:pt idx="0">
                  <c:v>2015</c:v>
                </c:pt>
                <c:pt idx="1">
                  <c:v>2020</c:v>
                </c:pt>
                <c:pt idx="2">
                  <c:v>2025</c:v>
                </c:pt>
                <c:pt idx="3">
                  <c:v>2030</c:v>
                </c:pt>
                <c:pt idx="4">
                  <c:v>2035</c:v>
                </c:pt>
                <c:pt idx="5">
                  <c:v>2040</c:v>
                </c:pt>
                <c:pt idx="6">
                  <c:v>2045</c:v>
                </c:pt>
                <c:pt idx="7">
                  <c:v>2050</c:v>
                </c:pt>
                <c:pt idx="8">
                  <c:v>2055</c:v>
                </c:pt>
                <c:pt idx="9">
                  <c:v>2060</c:v>
                </c:pt>
              </c:numCache>
            </c:numRef>
          </c:cat>
          <c:val>
            <c:numRef>
              <c:f>LF!$E$23:$N$23</c:f>
              <c:numCache>
                <c:formatCode>0</c:formatCode>
                <c:ptCount val="10"/>
                <c:pt idx="0" formatCode="General">
                  <c:v>100</c:v>
                </c:pt>
                <c:pt idx="1">
                  <c:v>103.30772039466179</c:v>
                </c:pt>
                <c:pt idx="2">
                  <c:v>105.21007944895418</c:v>
                </c:pt>
                <c:pt idx="3">
                  <c:v>106.52499782479281</c:v>
                </c:pt>
                <c:pt idx="4">
                  <c:v>108.34731107215273</c:v>
                </c:pt>
                <c:pt idx="5">
                  <c:v>111.43520270775238</c:v>
                </c:pt>
                <c:pt idx="6">
                  <c:v>114.48478801403084</c:v>
                </c:pt>
                <c:pt idx="7">
                  <c:v>117.0955725768377</c:v>
                </c:pt>
                <c:pt idx="8">
                  <c:v>116.22577410607119</c:v>
                </c:pt>
                <c:pt idx="9">
                  <c:v>115.40014360221545</c:v>
                </c:pt>
              </c:numCache>
            </c:numRef>
          </c:val>
          <c:smooth val="0"/>
          <c:extLst>
            <c:ext xmlns:c16="http://schemas.microsoft.com/office/drawing/2014/chart" uri="{C3380CC4-5D6E-409C-BE32-E72D297353CC}">
              <c16:uniqueId val="{00000001-3F29-4FBB-BF61-89BCA7508F5F}"/>
            </c:ext>
          </c:extLst>
        </c:ser>
        <c:ser>
          <c:idx val="2"/>
          <c:order val="2"/>
          <c:tx>
            <c:strRef>
              <c:f>LF!$D$24</c:f>
              <c:strCache>
                <c:ptCount val="1"/>
                <c:pt idx="0">
                  <c:v>Baseline_highInt</c:v>
                </c:pt>
              </c:strCache>
            </c:strRef>
          </c:tx>
          <c:spPr>
            <a:ln w="28575" cap="rnd">
              <a:solidFill>
                <a:srgbClr val="00B0F0"/>
              </a:solidFill>
              <a:round/>
            </a:ln>
            <a:effectLst/>
          </c:spPr>
          <c:marker>
            <c:symbol val="none"/>
          </c:marker>
          <c:cat>
            <c:numRef>
              <c:f>LF!$E$21:$N$21</c:f>
              <c:numCache>
                <c:formatCode>General</c:formatCode>
                <c:ptCount val="10"/>
                <c:pt idx="0">
                  <c:v>2015</c:v>
                </c:pt>
                <c:pt idx="1">
                  <c:v>2020</c:v>
                </c:pt>
                <c:pt idx="2">
                  <c:v>2025</c:v>
                </c:pt>
                <c:pt idx="3">
                  <c:v>2030</c:v>
                </c:pt>
                <c:pt idx="4">
                  <c:v>2035</c:v>
                </c:pt>
                <c:pt idx="5">
                  <c:v>2040</c:v>
                </c:pt>
                <c:pt idx="6">
                  <c:v>2045</c:v>
                </c:pt>
                <c:pt idx="7">
                  <c:v>2050</c:v>
                </c:pt>
                <c:pt idx="8">
                  <c:v>2055</c:v>
                </c:pt>
                <c:pt idx="9">
                  <c:v>2060</c:v>
                </c:pt>
              </c:numCache>
            </c:numRef>
          </c:cat>
          <c:val>
            <c:numRef>
              <c:f>LF!$E$24:$N$24</c:f>
              <c:numCache>
                <c:formatCode>0</c:formatCode>
                <c:ptCount val="10"/>
                <c:pt idx="0" formatCode="General">
                  <c:v>100</c:v>
                </c:pt>
                <c:pt idx="1">
                  <c:v>102.68467752651698</c:v>
                </c:pt>
                <c:pt idx="2">
                  <c:v>103.02603697048285</c:v>
                </c:pt>
                <c:pt idx="3">
                  <c:v>103.14021415162145</c:v>
                </c:pt>
                <c:pt idx="4">
                  <c:v>103.96991300813671</c:v>
                </c:pt>
                <c:pt idx="5">
                  <c:v>105.59827046066259</c:v>
                </c:pt>
                <c:pt idx="6">
                  <c:v>106.1073816533258</c:v>
                </c:pt>
                <c:pt idx="7">
                  <c:v>106.67516447398459</c:v>
                </c:pt>
                <c:pt idx="8">
                  <c:v>106.22511382563115</c:v>
                </c:pt>
                <c:pt idx="9">
                  <c:v>106.62584571543981</c:v>
                </c:pt>
              </c:numCache>
            </c:numRef>
          </c:val>
          <c:smooth val="0"/>
          <c:extLst>
            <c:ext xmlns:c16="http://schemas.microsoft.com/office/drawing/2014/chart" uri="{C3380CC4-5D6E-409C-BE32-E72D297353CC}">
              <c16:uniqueId val="{00000002-3F29-4FBB-BF61-89BCA7508F5F}"/>
            </c:ext>
          </c:extLst>
        </c:ser>
        <c:ser>
          <c:idx val="3"/>
          <c:order val="3"/>
          <c:tx>
            <c:strRef>
              <c:f>LF!$D$25</c:f>
              <c:strCache>
                <c:ptCount val="1"/>
                <c:pt idx="0">
                  <c:v>Baseline_lowInt</c:v>
                </c:pt>
              </c:strCache>
            </c:strRef>
          </c:tx>
          <c:spPr>
            <a:ln w="28575" cap="rnd">
              <a:solidFill>
                <a:srgbClr val="00B0F0"/>
              </a:solidFill>
              <a:prstDash val="sysDot"/>
              <a:round/>
            </a:ln>
            <a:effectLst/>
          </c:spPr>
          <c:marker>
            <c:symbol val="none"/>
          </c:marker>
          <c:cat>
            <c:numRef>
              <c:f>LF!$E$21:$N$21</c:f>
              <c:numCache>
                <c:formatCode>General</c:formatCode>
                <c:ptCount val="10"/>
                <c:pt idx="0">
                  <c:v>2015</c:v>
                </c:pt>
                <c:pt idx="1">
                  <c:v>2020</c:v>
                </c:pt>
                <c:pt idx="2">
                  <c:v>2025</c:v>
                </c:pt>
                <c:pt idx="3">
                  <c:v>2030</c:v>
                </c:pt>
                <c:pt idx="4">
                  <c:v>2035</c:v>
                </c:pt>
                <c:pt idx="5">
                  <c:v>2040</c:v>
                </c:pt>
                <c:pt idx="6">
                  <c:v>2045</c:v>
                </c:pt>
                <c:pt idx="7">
                  <c:v>2050</c:v>
                </c:pt>
                <c:pt idx="8">
                  <c:v>2055</c:v>
                </c:pt>
                <c:pt idx="9">
                  <c:v>2060</c:v>
                </c:pt>
              </c:numCache>
            </c:numRef>
          </c:cat>
          <c:val>
            <c:numRef>
              <c:f>LF!$E$25:$N$25</c:f>
              <c:numCache>
                <c:formatCode>0</c:formatCode>
                <c:ptCount val="10"/>
                <c:pt idx="0" formatCode="General">
                  <c:v>100</c:v>
                </c:pt>
                <c:pt idx="1">
                  <c:v>102.07305330245713</c:v>
                </c:pt>
                <c:pt idx="2">
                  <c:v>101.68243435640989</c:v>
                </c:pt>
                <c:pt idx="3">
                  <c:v>100.97164521427655</c:v>
                </c:pt>
                <c:pt idx="4">
                  <c:v>100.95569872009635</c:v>
                </c:pt>
                <c:pt idx="5">
                  <c:v>101.45986960059707</c:v>
                </c:pt>
                <c:pt idx="6">
                  <c:v>101.70187446716714</c:v>
                </c:pt>
                <c:pt idx="7">
                  <c:v>99.939441182968565</c:v>
                </c:pt>
                <c:pt idx="8">
                  <c:v>98.269927962818116</c:v>
                </c:pt>
                <c:pt idx="9">
                  <c:v>97.510832905954558</c:v>
                </c:pt>
              </c:numCache>
            </c:numRef>
          </c:val>
          <c:smooth val="0"/>
          <c:extLst>
            <c:ext xmlns:c16="http://schemas.microsoft.com/office/drawing/2014/chart" uri="{C3380CC4-5D6E-409C-BE32-E72D297353CC}">
              <c16:uniqueId val="{00000003-3F29-4FBB-BF61-89BCA7508F5F}"/>
            </c:ext>
          </c:extLst>
        </c:ser>
        <c:ser>
          <c:idx val="4"/>
          <c:order val="4"/>
          <c:tx>
            <c:strRef>
              <c:f>LF!$D$26</c:f>
              <c:strCache>
                <c:ptCount val="1"/>
                <c:pt idx="0">
                  <c:v>Canadian</c:v>
                </c:pt>
              </c:strCache>
            </c:strRef>
          </c:tx>
          <c:spPr>
            <a:ln w="28575" cap="rnd">
              <a:solidFill>
                <a:schemeClr val="accent2">
                  <a:lumMod val="75000"/>
                </a:schemeClr>
              </a:solidFill>
              <a:prstDash val="sysDash"/>
              <a:round/>
            </a:ln>
            <a:effectLst/>
          </c:spPr>
          <c:marker>
            <c:symbol val="none"/>
          </c:marker>
          <c:cat>
            <c:numRef>
              <c:f>LF!$E$21:$N$21</c:f>
              <c:numCache>
                <c:formatCode>General</c:formatCode>
                <c:ptCount val="10"/>
                <c:pt idx="0">
                  <c:v>2015</c:v>
                </c:pt>
                <c:pt idx="1">
                  <c:v>2020</c:v>
                </c:pt>
                <c:pt idx="2">
                  <c:v>2025</c:v>
                </c:pt>
                <c:pt idx="3">
                  <c:v>2030</c:v>
                </c:pt>
                <c:pt idx="4">
                  <c:v>2035</c:v>
                </c:pt>
                <c:pt idx="5">
                  <c:v>2040</c:v>
                </c:pt>
                <c:pt idx="6">
                  <c:v>2045</c:v>
                </c:pt>
                <c:pt idx="7">
                  <c:v>2050</c:v>
                </c:pt>
                <c:pt idx="8">
                  <c:v>2055</c:v>
                </c:pt>
                <c:pt idx="9">
                  <c:v>2060</c:v>
                </c:pt>
              </c:numCache>
            </c:numRef>
          </c:cat>
          <c:val>
            <c:numRef>
              <c:f>LF!$E$26:$N$26</c:f>
              <c:numCache>
                <c:formatCode>0</c:formatCode>
                <c:ptCount val="10"/>
                <c:pt idx="0" formatCode="General">
                  <c:v>100</c:v>
                </c:pt>
                <c:pt idx="1">
                  <c:v>105.35157398540696</c:v>
                </c:pt>
                <c:pt idx="2">
                  <c:v>108.90765251883674</c:v>
                </c:pt>
                <c:pt idx="3">
                  <c:v>112.13757750492147</c:v>
                </c:pt>
                <c:pt idx="4">
                  <c:v>116.80684821001235</c:v>
                </c:pt>
                <c:pt idx="5">
                  <c:v>122.39225009224506</c:v>
                </c:pt>
                <c:pt idx="6">
                  <c:v>127.91694767573038</c:v>
                </c:pt>
                <c:pt idx="7">
                  <c:v>132.13245305477707</c:v>
                </c:pt>
                <c:pt idx="8">
                  <c:v>134.81319208870161</c:v>
                </c:pt>
                <c:pt idx="9">
                  <c:v>138.42108032074231</c:v>
                </c:pt>
              </c:numCache>
            </c:numRef>
          </c:val>
          <c:smooth val="0"/>
          <c:extLst>
            <c:ext xmlns:c16="http://schemas.microsoft.com/office/drawing/2014/chart" uri="{C3380CC4-5D6E-409C-BE32-E72D297353CC}">
              <c16:uniqueId val="{00000004-3F29-4FBB-BF61-89BCA7508F5F}"/>
            </c:ext>
          </c:extLst>
        </c:ser>
        <c:dLbls>
          <c:showLegendKey val="0"/>
          <c:showVal val="0"/>
          <c:showCatName val="0"/>
          <c:showSerName val="0"/>
          <c:showPercent val="0"/>
          <c:showBubbleSize val="0"/>
        </c:dLbls>
        <c:smooth val="0"/>
        <c:axId val="1083698735"/>
        <c:axId val="883426799"/>
      </c:lineChart>
      <c:catAx>
        <c:axId val="1083698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883426799"/>
        <c:crosses val="autoZero"/>
        <c:auto val="1"/>
        <c:lblAlgn val="ctr"/>
        <c:lblOffset val="100"/>
        <c:noMultiLvlLbl val="0"/>
      </c:catAx>
      <c:valAx>
        <c:axId val="883426799"/>
        <c:scaling>
          <c:orientation val="minMax"/>
          <c:min val="75"/>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1083698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A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LF!$D$46</c:f>
              <c:strCache>
                <c:ptCount val="1"/>
                <c:pt idx="0">
                  <c:v>Baseline</c:v>
                </c:pt>
              </c:strCache>
            </c:strRef>
          </c:tx>
          <c:spPr>
            <a:ln w="28575" cap="rnd">
              <a:solidFill>
                <a:schemeClr val="accent1"/>
              </a:solidFill>
              <a:round/>
            </a:ln>
            <a:effectLst/>
          </c:spPr>
          <c:marker>
            <c:symbol val="none"/>
          </c:marker>
          <c:cat>
            <c:numRef>
              <c:f>LF!$E$21:$N$21</c:f>
              <c:numCache>
                <c:formatCode>General</c:formatCode>
                <c:ptCount val="10"/>
                <c:pt idx="0">
                  <c:v>2015</c:v>
                </c:pt>
                <c:pt idx="1">
                  <c:v>2020</c:v>
                </c:pt>
                <c:pt idx="2">
                  <c:v>2025</c:v>
                </c:pt>
                <c:pt idx="3">
                  <c:v>2030</c:v>
                </c:pt>
                <c:pt idx="4">
                  <c:v>2035</c:v>
                </c:pt>
                <c:pt idx="5">
                  <c:v>2040</c:v>
                </c:pt>
                <c:pt idx="6">
                  <c:v>2045</c:v>
                </c:pt>
                <c:pt idx="7">
                  <c:v>2050</c:v>
                </c:pt>
                <c:pt idx="8">
                  <c:v>2055</c:v>
                </c:pt>
                <c:pt idx="9">
                  <c:v>2060</c:v>
                </c:pt>
              </c:numCache>
            </c:numRef>
          </c:cat>
          <c:val>
            <c:numRef>
              <c:f>LF!$E$46:$N$46</c:f>
              <c:numCache>
                <c:formatCode>General</c:formatCode>
                <c:ptCount val="10"/>
                <c:pt idx="0">
                  <c:v>0.96740887057005032</c:v>
                </c:pt>
                <c:pt idx="1">
                  <c:v>0.96590306912610546</c:v>
                </c:pt>
                <c:pt idx="2">
                  <c:v>0.99760132308700111</c:v>
                </c:pt>
                <c:pt idx="3">
                  <c:v>1.0282614425585859</c:v>
                </c:pt>
                <c:pt idx="4">
                  <c:v>1.0355078119410062</c:v>
                </c:pt>
                <c:pt idx="5">
                  <c:v>1.0234780119364442</c:v>
                </c:pt>
                <c:pt idx="6">
                  <c:v>1.0129709471608686</c:v>
                </c:pt>
                <c:pt idx="7">
                  <c:v>1.0218758746570418</c:v>
                </c:pt>
                <c:pt idx="8">
                  <c:v>1.0344545109908485</c:v>
                </c:pt>
                <c:pt idx="9">
                  <c:v>1.0336820600673851</c:v>
                </c:pt>
              </c:numCache>
            </c:numRef>
          </c:val>
          <c:smooth val="0"/>
          <c:extLst>
            <c:ext xmlns:c16="http://schemas.microsoft.com/office/drawing/2014/chart" uri="{C3380CC4-5D6E-409C-BE32-E72D297353CC}">
              <c16:uniqueId val="{00000000-90DD-4CEC-B108-BD2B119805A6}"/>
            </c:ext>
          </c:extLst>
        </c:ser>
        <c:ser>
          <c:idx val="1"/>
          <c:order val="1"/>
          <c:tx>
            <c:strRef>
              <c:f>LF!$D$47</c:f>
              <c:strCache>
                <c:ptCount val="1"/>
                <c:pt idx="0">
                  <c:v>Baseline_swedish</c:v>
                </c:pt>
              </c:strCache>
            </c:strRef>
          </c:tx>
          <c:spPr>
            <a:ln w="28575" cap="rnd">
              <a:solidFill>
                <a:srgbClr val="92D050"/>
              </a:solidFill>
              <a:round/>
            </a:ln>
            <a:effectLst/>
          </c:spPr>
          <c:marker>
            <c:symbol val="none"/>
          </c:marker>
          <c:cat>
            <c:numRef>
              <c:f>LF!$E$21:$N$21</c:f>
              <c:numCache>
                <c:formatCode>General</c:formatCode>
                <c:ptCount val="10"/>
                <c:pt idx="0">
                  <c:v>2015</c:v>
                </c:pt>
                <c:pt idx="1">
                  <c:v>2020</c:v>
                </c:pt>
                <c:pt idx="2">
                  <c:v>2025</c:v>
                </c:pt>
                <c:pt idx="3">
                  <c:v>2030</c:v>
                </c:pt>
                <c:pt idx="4">
                  <c:v>2035</c:v>
                </c:pt>
                <c:pt idx="5">
                  <c:v>2040</c:v>
                </c:pt>
                <c:pt idx="6">
                  <c:v>2045</c:v>
                </c:pt>
                <c:pt idx="7">
                  <c:v>2050</c:v>
                </c:pt>
                <c:pt idx="8">
                  <c:v>2055</c:v>
                </c:pt>
                <c:pt idx="9">
                  <c:v>2060</c:v>
                </c:pt>
              </c:numCache>
            </c:numRef>
          </c:cat>
          <c:val>
            <c:numRef>
              <c:f>LF!$E$47:$N$47</c:f>
              <c:numCache>
                <c:formatCode>General</c:formatCode>
                <c:ptCount val="10"/>
                <c:pt idx="0">
                  <c:v>0.96625819164400772</c:v>
                </c:pt>
                <c:pt idx="1">
                  <c:v>0.96797527999361921</c:v>
                </c:pt>
                <c:pt idx="2">
                  <c:v>0.98767421691672874</c:v>
                </c:pt>
                <c:pt idx="3">
                  <c:v>1.0094602072730305</c:v>
                </c:pt>
                <c:pt idx="4">
                  <c:v>1.0187051854064109</c:v>
                </c:pt>
                <c:pt idx="5">
                  <c:v>0.99846486539955659</c:v>
                </c:pt>
                <c:pt idx="6">
                  <c:v>0.97671194242219783</c:v>
                </c:pt>
                <c:pt idx="7">
                  <c:v>0.96212185534284822</c:v>
                </c:pt>
                <c:pt idx="8">
                  <c:v>1.0038851928502444</c:v>
                </c:pt>
                <c:pt idx="9">
                  <c:v>1.042621881474892</c:v>
                </c:pt>
              </c:numCache>
            </c:numRef>
          </c:val>
          <c:smooth val="0"/>
          <c:extLst>
            <c:ext xmlns:c16="http://schemas.microsoft.com/office/drawing/2014/chart" uri="{C3380CC4-5D6E-409C-BE32-E72D297353CC}">
              <c16:uniqueId val="{00000001-90DD-4CEC-B108-BD2B119805A6}"/>
            </c:ext>
          </c:extLst>
        </c:ser>
        <c:ser>
          <c:idx val="2"/>
          <c:order val="2"/>
          <c:tx>
            <c:strRef>
              <c:f>LF!$D$48</c:f>
              <c:strCache>
                <c:ptCount val="1"/>
                <c:pt idx="0">
                  <c:v>Baseline_highInt</c:v>
                </c:pt>
              </c:strCache>
            </c:strRef>
          </c:tx>
          <c:spPr>
            <a:ln w="28575" cap="rnd">
              <a:solidFill>
                <a:srgbClr val="00B0F0"/>
              </a:solidFill>
              <a:round/>
            </a:ln>
            <a:effectLst/>
          </c:spPr>
          <c:marker>
            <c:symbol val="none"/>
          </c:marker>
          <c:cat>
            <c:numRef>
              <c:f>LF!$E$21:$N$21</c:f>
              <c:numCache>
                <c:formatCode>General</c:formatCode>
                <c:ptCount val="10"/>
                <c:pt idx="0">
                  <c:v>2015</c:v>
                </c:pt>
                <c:pt idx="1">
                  <c:v>2020</c:v>
                </c:pt>
                <c:pt idx="2">
                  <c:v>2025</c:v>
                </c:pt>
                <c:pt idx="3">
                  <c:v>2030</c:v>
                </c:pt>
                <c:pt idx="4">
                  <c:v>2035</c:v>
                </c:pt>
                <c:pt idx="5">
                  <c:v>2040</c:v>
                </c:pt>
                <c:pt idx="6">
                  <c:v>2045</c:v>
                </c:pt>
                <c:pt idx="7">
                  <c:v>2050</c:v>
                </c:pt>
                <c:pt idx="8">
                  <c:v>2055</c:v>
                </c:pt>
                <c:pt idx="9">
                  <c:v>2060</c:v>
                </c:pt>
              </c:numCache>
            </c:numRef>
          </c:cat>
          <c:val>
            <c:numRef>
              <c:f>LF!$E$48:$N$48</c:f>
              <c:numCache>
                <c:formatCode>General</c:formatCode>
                <c:ptCount val="10"/>
                <c:pt idx="0">
                  <c:v>0.9666445893108333</c:v>
                </c:pt>
                <c:pt idx="1">
                  <c:v>0.97991603875549704</c:v>
                </c:pt>
                <c:pt idx="2">
                  <c:v>1.029810797637114</c:v>
                </c:pt>
                <c:pt idx="3">
                  <c:v>1.0783245833577917</c:v>
                </c:pt>
                <c:pt idx="4">
                  <c:v>1.1033186517675084</c:v>
                </c:pt>
                <c:pt idx="5">
                  <c:v>1.1120921134153352</c:v>
                </c:pt>
                <c:pt idx="6">
                  <c:v>1.1401081587788131</c:v>
                </c:pt>
                <c:pt idx="7">
                  <c:v>1.1614339759532273</c:v>
                </c:pt>
                <c:pt idx="8">
                  <c:v>1.195973974842002</c:v>
                </c:pt>
                <c:pt idx="9">
                  <c:v>1.2119275494389887</c:v>
                </c:pt>
              </c:numCache>
            </c:numRef>
          </c:val>
          <c:smooth val="0"/>
          <c:extLst>
            <c:ext xmlns:c16="http://schemas.microsoft.com/office/drawing/2014/chart" uri="{C3380CC4-5D6E-409C-BE32-E72D297353CC}">
              <c16:uniqueId val="{00000002-90DD-4CEC-B108-BD2B119805A6}"/>
            </c:ext>
          </c:extLst>
        </c:ser>
        <c:ser>
          <c:idx val="3"/>
          <c:order val="3"/>
          <c:tx>
            <c:strRef>
              <c:f>LF!$D$49</c:f>
              <c:strCache>
                <c:ptCount val="1"/>
                <c:pt idx="0">
                  <c:v>Baseline_lowInt</c:v>
                </c:pt>
              </c:strCache>
            </c:strRef>
          </c:tx>
          <c:spPr>
            <a:ln w="28575" cap="rnd">
              <a:solidFill>
                <a:srgbClr val="00B0F0"/>
              </a:solidFill>
              <a:prstDash val="sysDot"/>
              <a:round/>
            </a:ln>
            <a:effectLst/>
          </c:spPr>
          <c:marker>
            <c:symbol val="none"/>
          </c:marker>
          <c:cat>
            <c:numRef>
              <c:f>LF!$E$21:$N$21</c:f>
              <c:numCache>
                <c:formatCode>General</c:formatCode>
                <c:ptCount val="10"/>
                <c:pt idx="0">
                  <c:v>2015</c:v>
                </c:pt>
                <c:pt idx="1">
                  <c:v>2020</c:v>
                </c:pt>
                <c:pt idx="2">
                  <c:v>2025</c:v>
                </c:pt>
                <c:pt idx="3">
                  <c:v>2030</c:v>
                </c:pt>
                <c:pt idx="4">
                  <c:v>2035</c:v>
                </c:pt>
                <c:pt idx="5">
                  <c:v>2040</c:v>
                </c:pt>
                <c:pt idx="6">
                  <c:v>2045</c:v>
                </c:pt>
                <c:pt idx="7">
                  <c:v>2050</c:v>
                </c:pt>
                <c:pt idx="8">
                  <c:v>2055</c:v>
                </c:pt>
                <c:pt idx="9">
                  <c:v>2060</c:v>
                </c:pt>
              </c:numCache>
            </c:numRef>
          </c:cat>
          <c:val>
            <c:numRef>
              <c:f>LF!$E$49:$N$49</c:f>
              <c:numCache>
                <c:formatCode>General</c:formatCode>
                <c:ptCount val="10"/>
                <c:pt idx="0">
                  <c:v>0.96586488313006169</c:v>
                </c:pt>
                <c:pt idx="1">
                  <c:v>0.99177974393260193</c:v>
                </c:pt>
                <c:pt idx="2">
                  <c:v>1.0566321371441854</c:v>
                </c:pt>
                <c:pt idx="3">
                  <c:v>1.1229607792286771</c:v>
                </c:pt>
                <c:pt idx="4">
                  <c:v>1.1661170198916986</c:v>
                </c:pt>
                <c:pt idx="5">
                  <c:v>1.1982412860202662</c:v>
                </c:pt>
                <c:pt idx="6">
                  <c:v>1.2328130565208981</c:v>
                </c:pt>
                <c:pt idx="7">
                  <c:v>1.3071104076151507</c:v>
                </c:pt>
                <c:pt idx="8">
                  <c:v>1.3737433238373327</c:v>
                </c:pt>
                <c:pt idx="9">
                  <c:v>1.4186917349755301</c:v>
                </c:pt>
              </c:numCache>
            </c:numRef>
          </c:val>
          <c:smooth val="0"/>
          <c:extLst>
            <c:ext xmlns:c16="http://schemas.microsoft.com/office/drawing/2014/chart" uri="{C3380CC4-5D6E-409C-BE32-E72D297353CC}">
              <c16:uniqueId val="{00000003-90DD-4CEC-B108-BD2B119805A6}"/>
            </c:ext>
          </c:extLst>
        </c:ser>
        <c:ser>
          <c:idx val="4"/>
          <c:order val="4"/>
          <c:tx>
            <c:strRef>
              <c:f>LF!$D$50</c:f>
              <c:strCache>
                <c:ptCount val="1"/>
                <c:pt idx="0">
                  <c:v>Canadian</c:v>
                </c:pt>
              </c:strCache>
            </c:strRef>
          </c:tx>
          <c:spPr>
            <a:ln w="28575" cap="rnd">
              <a:solidFill>
                <a:schemeClr val="accent2">
                  <a:lumMod val="75000"/>
                </a:schemeClr>
              </a:solidFill>
              <a:prstDash val="sysDash"/>
              <a:round/>
            </a:ln>
            <a:effectLst/>
          </c:spPr>
          <c:marker>
            <c:symbol val="none"/>
          </c:marker>
          <c:cat>
            <c:numRef>
              <c:f>LF!$E$21:$N$21</c:f>
              <c:numCache>
                <c:formatCode>General</c:formatCode>
                <c:ptCount val="10"/>
                <c:pt idx="0">
                  <c:v>2015</c:v>
                </c:pt>
                <c:pt idx="1">
                  <c:v>2020</c:v>
                </c:pt>
                <c:pt idx="2">
                  <c:v>2025</c:v>
                </c:pt>
                <c:pt idx="3">
                  <c:v>2030</c:v>
                </c:pt>
                <c:pt idx="4">
                  <c:v>2035</c:v>
                </c:pt>
                <c:pt idx="5">
                  <c:v>2040</c:v>
                </c:pt>
                <c:pt idx="6">
                  <c:v>2045</c:v>
                </c:pt>
                <c:pt idx="7">
                  <c:v>2050</c:v>
                </c:pt>
                <c:pt idx="8">
                  <c:v>2055</c:v>
                </c:pt>
                <c:pt idx="9">
                  <c:v>2060</c:v>
                </c:pt>
              </c:numCache>
            </c:numRef>
          </c:cat>
          <c:val>
            <c:numRef>
              <c:f>LF!$E$50:$N$50</c:f>
              <c:numCache>
                <c:formatCode>General</c:formatCode>
                <c:ptCount val="10"/>
                <c:pt idx="0">
                  <c:v>0.969266220185935</c:v>
                </c:pt>
                <c:pt idx="1">
                  <c:v>0.98352350915086972</c:v>
                </c:pt>
                <c:pt idx="2">
                  <c:v>1.0349381474070145</c:v>
                </c:pt>
                <c:pt idx="3">
                  <c:v>1.0854991586089624</c:v>
                </c:pt>
                <c:pt idx="4">
                  <c:v>1.1084838565561597</c:v>
                </c:pt>
                <c:pt idx="5">
                  <c:v>1.113283372350087</c:v>
                </c:pt>
                <c:pt idx="6">
                  <c:v>1.1162421021886808</c:v>
                </c:pt>
                <c:pt idx="7">
                  <c:v>1.1366552038275874</c:v>
                </c:pt>
                <c:pt idx="8">
                  <c:v>1.1870939658071462</c:v>
                </c:pt>
                <c:pt idx="9">
                  <c:v>1.2177220897071548</c:v>
                </c:pt>
              </c:numCache>
            </c:numRef>
          </c:val>
          <c:smooth val="0"/>
          <c:extLst>
            <c:ext xmlns:c16="http://schemas.microsoft.com/office/drawing/2014/chart" uri="{C3380CC4-5D6E-409C-BE32-E72D297353CC}">
              <c16:uniqueId val="{00000004-90DD-4CEC-B108-BD2B119805A6}"/>
            </c:ext>
          </c:extLst>
        </c:ser>
        <c:dLbls>
          <c:showLegendKey val="0"/>
          <c:showVal val="0"/>
          <c:showCatName val="0"/>
          <c:showSerName val="0"/>
          <c:showPercent val="0"/>
          <c:showBubbleSize val="0"/>
        </c:dLbls>
        <c:smooth val="0"/>
        <c:axId val="1083698735"/>
        <c:axId val="883426799"/>
      </c:lineChart>
      <c:catAx>
        <c:axId val="1083698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883426799"/>
        <c:crosses val="autoZero"/>
        <c:auto val="1"/>
        <c:lblAlgn val="ctr"/>
        <c:lblOffset val="100"/>
        <c:noMultiLvlLbl val="0"/>
      </c:catAx>
      <c:valAx>
        <c:axId val="883426799"/>
        <c:scaling>
          <c:orientation val="minMax"/>
          <c:min val="0.8"/>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crossAx val="1083698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A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2015</a:t>
            </a:r>
          </a:p>
        </c:rich>
      </c:tx>
      <c:overlay val="1"/>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AT"/>
        </a:p>
      </c:txPr>
    </c:title>
    <c:autoTitleDeleted val="0"/>
    <c:plotArea>
      <c:layout>
        <c:manualLayout>
          <c:layoutTarget val="inner"/>
          <c:xMode val="edge"/>
          <c:yMode val="edge"/>
          <c:x val="6.4379371605990401E-2"/>
          <c:y val="0.13095999363715899"/>
          <c:w val="0.75506038613500714"/>
          <c:h val="0.70083603185965393"/>
        </c:manualLayout>
      </c:layout>
      <c:barChart>
        <c:barDir val="bar"/>
        <c:grouping val="stacked"/>
        <c:varyColors val="0"/>
        <c:ser>
          <c:idx val="5"/>
          <c:order val="0"/>
          <c:tx>
            <c:strRef>
              <c:f>'EU Baseline 2015'!$H$7</c:f>
              <c:strCache>
                <c:ptCount val="1"/>
                <c:pt idx="0">
                  <c:v>Low - Inactive</c:v>
                </c:pt>
              </c:strCache>
            </c:strRef>
          </c:tx>
          <c:spPr>
            <a:solidFill>
              <a:srgbClr val="ED7D31">
                <a:lumMod val="40000"/>
                <a:lumOff val="60000"/>
              </a:srgbClr>
            </a:solidFill>
            <a:ln>
              <a:noFill/>
            </a:ln>
            <a:effectLst/>
          </c:spPr>
          <c:invertIfNegative val="0"/>
          <c:cat>
            <c:strRef>
              <c:f>'EU Baseline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2015'!$H$8:$H$27</c:f>
              <c:numCache>
                <c:formatCode>0</c:formatCode>
                <c:ptCount val="20"/>
                <c:pt idx="0">
                  <c:v>0</c:v>
                </c:pt>
                <c:pt idx="1">
                  <c:v>0</c:v>
                </c:pt>
                <c:pt idx="2">
                  <c:v>0</c:v>
                </c:pt>
                <c:pt idx="3">
                  <c:v>-7796397.6214948399</c:v>
                </c:pt>
                <c:pt idx="4">
                  <c:v>-1123691.05493134</c:v>
                </c:pt>
                <c:pt idx="5">
                  <c:v>-500901.99578909</c:v>
                </c:pt>
                <c:pt idx="6">
                  <c:v>-475077.34391362203</c:v>
                </c:pt>
                <c:pt idx="7">
                  <c:v>-553853.73789684498</c:v>
                </c:pt>
                <c:pt idx="8">
                  <c:v>-590792.396197928</c:v>
                </c:pt>
                <c:pt idx="9">
                  <c:v>-792256.23702056694</c:v>
                </c:pt>
                <c:pt idx="10">
                  <c:v>-912050.56088585197</c:v>
                </c:pt>
                <c:pt idx="11">
                  <c:v>-1464960.27770283</c:v>
                </c:pt>
                <c:pt idx="12">
                  <c:v>-2808948.7631231998</c:v>
                </c:pt>
                <c:pt idx="13">
                  <c:v>-4194541.8729478</c:v>
                </c:pt>
                <c:pt idx="14">
                  <c:v>-3893712.5138838799</c:v>
                </c:pt>
                <c:pt idx="15">
                  <c:v>-3912129.25999999</c:v>
                </c:pt>
                <c:pt idx="16">
                  <c:v>-3029005.26</c:v>
                </c:pt>
                <c:pt idx="17">
                  <c:v>-1679668.26</c:v>
                </c:pt>
                <c:pt idx="18">
                  <c:v>-607276.29</c:v>
                </c:pt>
                <c:pt idx="19">
                  <c:v>-109700.53</c:v>
                </c:pt>
              </c:numCache>
            </c:numRef>
          </c:val>
          <c:extLst>
            <c:ext xmlns:c16="http://schemas.microsoft.com/office/drawing/2014/chart" uri="{C3380CC4-5D6E-409C-BE32-E72D297353CC}">
              <c16:uniqueId val="{00000000-70A6-4B15-B98F-017F8D67B801}"/>
            </c:ext>
          </c:extLst>
        </c:ser>
        <c:ser>
          <c:idx val="4"/>
          <c:order val="1"/>
          <c:tx>
            <c:strRef>
              <c:f>'EU Baseline 2015'!$G$7</c:f>
              <c:strCache>
                <c:ptCount val="1"/>
                <c:pt idx="0">
                  <c:v>Medium - Inactive</c:v>
                </c:pt>
              </c:strCache>
            </c:strRef>
          </c:tx>
          <c:spPr>
            <a:solidFill>
              <a:srgbClr val="ED7D31">
                <a:lumMod val="75000"/>
              </a:srgbClr>
            </a:solidFill>
            <a:ln>
              <a:noFill/>
            </a:ln>
            <a:effectLst/>
          </c:spPr>
          <c:invertIfNegative val="0"/>
          <c:cat>
            <c:strRef>
              <c:f>'EU Baseline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2015'!$G$8:$G$27</c:f>
              <c:numCache>
                <c:formatCode>0</c:formatCode>
                <c:ptCount val="20"/>
                <c:pt idx="0">
                  <c:v>0</c:v>
                </c:pt>
                <c:pt idx="1">
                  <c:v>0</c:v>
                </c:pt>
                <c:pt idx="2">
                  <c:v>0</c:v>
                </c:pt>
                <c:pt idx="3">
                  <c:v>-3065386.9361554901</c:v>
                </c:pt>
                <c:pt idx="4">
                  <c:v>-3019026.8187756902</c:v>
                </c:pt>
                <c:pt idx="5">
                  <c:v>-976694.24262736202</c:v>
                </c:pt>
                <c:pt idx="6">
                  <c:v>-435924.08193364902</c:v>
                </c:pt>
                <c:pt idx="7">
                  <c:v>-419614.056503737</c:v>
                </c:pt>
                <c:pt idx="8">
                  <c:v>-458221.67911344202</c:v>
                </c:pt>
                <c:pt idx="9">
                  <c:v>-625155.225360287</c:v>
                </c:pt>
                <c:pt idx="10">
                  <c:v>-931513.41056040698</c:v>
                </c:pt>
                <c:pt idx="11">
                  <c:v>-1625122.79854151</c:v>
                </c:pt>
                <c:pt idx="12">
                  <c:v>-3722678.2619697298</c:v>
                </c:pt>
                <c:pt idx="13">
                  <c:v>-4580776.6496525304</c:v>
                </c:pt>
                <c:pt idx="14">
                  <c:v>-3506617.3097641999</c:v>
                </c:pt>
                <c:pt idx="15">
                  <c:v>-2763780</c:v>
                </c:pt>
                <c:pt idx="16">
                  <c:v>-1586378</c:v>
                </c:pt>
                <c:pt idx="17">
                  <c:v>-737171</c:v>
                </c:pt>
                <c:pt idx="18">
                  <c:v>-216530</c:v>
                </c:pt>
                <c:pt idx="19">
                  <c:v>-29462.48</c:v>
                </c:pt>
              </c:numCache>
            </c:numRef>
          </c:val>
          <c:extLst>
            <c:ext xmlns:c16="http://schemas.microsoft.com/office/drawing/2014/chart" uri="{C3380CC4-5D6E-409C-BE32-E72D297353CC}">
              <c16:uniqueId val="{00000001-70A6-4B15-B98F-017F8D67B801}"/>
            </c:ext>
          </c:extLst>
        </c:ser>
        <c:ser>
          <c:idx val="3"/>
          <c:order val="2"/>
          <c:tx>
            <c:strRef>
              <c:f>'EU Baseline 2015'!$F$7</c:f>
              <c:strCache>
                <c:ptCount val="1"/>
                <c:pt idx="0">
                  <c:v>High - Inactive</c:v>
                </c:pt>
              </c:strCache>
            </c:strRef>
          </c:tx>
          <c:spPr>
            <a:solidFill>
              <a:srgbClr val="ED7D31">
                <a:lumMod val="50000"/>
              </a:srgbClr>
            </a:solidFill>
            <a:ln>
              <a:noFill/>
            </a:ln>
            <a:effectLst/>
          </c:spPr>
          <c:invertIfNegative val="0"/>
          <c:cat>
            <c:strRef>
              <c:f>'EU Baseline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2015'!$F$8:$F$27</c:f>
              <c:numCache>
                <c:formatCode>0</c:formatCode>
                <c:ptCount val="20"/>
                <c:pt idx="0">
                  <c:v>0</c:v>
                </c:pt>
                <c:pt idx="1">
                  <c:v>0</c:v>
                </c:pt>
                <c:pt idx="2">
                  <c:v>0</c:v>
                </c:pt>
                <c:pt idx="3">
                  <c:v>-111451.466569486</c:v>
                </c:pt>
                <c:pt idx="4">
                  <c:v>-1005232.53983747</c:v>
                </c:pt>
                <c:pt idx="5">
                  <c:v>-631933.13437469001</c:v>
                </c:pt>
                <c:pt idx="6">
                  <c:v>-250572.92752561599</c:v>
                </c:pt>
                <c:pt idx="7">
                  <c:v>-157650.15035819399</c:v>
                </c:pt>
                <c:pt idx="8">
                  <c:v>-166705.27779430701</c:v>
                </c:pt>
                <c:pt idx="9">
                  <c:v>-183156.533789145</c:v>
                </c:pt>
                <c:pt idx="10">
                  <c:v>-254007.640421825</c:v>
                </c:pt>
                <c:pt idx="11">
                  <c:v>-451194.03267531103</c:v>
                </c:pt>
                <c:pt idx="12">
                  <c:v>-1345504.66177383</c:v>
                </c:pt>
                <c:pt idx="13">
                  <c:v>-2281641.72896181</c:v>
                </c:pt>
                <c:pt idx="14">
                  <c:v>-1974121.1897728799</c:v>
                </c:pt>
                <c:pt idx="15">
                  <c:v>-1598257</c:v>
                </c:pt>
                <c:pt idx="16">
                  <c:v>-904746.00000000105</c:v>
                </c:pt>
                <c:pt idx="17">
                  <c:v>-430342</c:v>
                </c:pt>
                <c:pt idx="18">
                  <c:v>-130769</c:v>
                </c:pt>
                <c:pt idx="19">
                  <c:v>-17890.48</c:v>
                </c:pt>
              </c:numCache>
            </c:numRef>
          </c:val>
          <c:extLst>
            <c:ext xmlns:c16="http://schemas.microsoft.com/office/drawing/2014/chart" uri="{C3380CC4-5D6E-409C-BE32-E72D297353CC}">
              <c16:uniqueId val="{00000002-70A6-4B15-B98F-017F8D67B801}"/>
            </c:ext>
          </c:extLst>
        </c:ser>
        <c:ser>
          <c:idx val="2"/>
          <c:order val="3"/>
          <c:tx>
            <c:strRef>
              <c:f>'EU Baseline 2015'!$E$7</c:f>
              <c:strCache>
                <c:ptCount val="1"/>
                <c:pt idx="0">
                  <c:v>Low - Active</c:v>
                </c:pt>
              </c:strCache>
            </c:strRef>
          </c:tx>
          <c:spPr>
            <a:solidFill>
              <a:srgbClr val="70AD47">
                <a:lumMod val="20000"/>
                <a:lumOff val="80000"/>
              </a:srgbClr>
            </a:solidFill>
            <a:ln>
              <a:noFill/>
            </a:ln>
            <a:effectLst/>
          </c:spPr>
          <c:invertIfNegative val="0"/>
          <c:cat>
            <c:strRef>
              <c:f>'EU Baseline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2015'!$E$8:$E$27</c:f>
              <c:numCache>
                <c:formatCode>0</c:formatCode>
                <c:ptCount val="20"/>
                <c:pt idx="0">
                  <c:v>0</c:v>
                </c:pt>
                <c:pt idx="1">
                  <c:v>0</c:v>
                </c:pt>
                <c:pt idx="2">
                  <c:v>0</c:v>
                </c:pt>
                <c:pt idx="3">
                  <c:v>-1990646.6585051401</c:v>
                </c:pt>
                <c:pt idx="4">
                  <c:v>-2729069.23506867</c:v>
                </c:pt>
                <c:pt idx="5">
                  <c:v>-2294895.2942109099</c:v>
                </c:pt>
                <c:pt idx="6">
                  <c:v>-2648110.9460863699</c:v>
                </c:pt>
                <c:pt idx="7">
                  <c:v>-3262421.5321031502</c:v>
                </c:pt>
                <c:pt idx="8">
                  <c:v>-3673738.8738020798</c:v>
                </c:pt>
                <c:pt idx="9">
                  <c:v>-3959423.0229794299</c:v>
                </c:pt>
                <c:pt idx="10">
                  <c:v>-4010185.6991141401</c:v>
                </c:pt>
                <c:pt idx="11">
                  <c:v>-3257091.98229717</c:v>
                </c:pt>
                <c:pt idx="12">
                  <c:v>-1805948.4968768</c:v>
                </c:pt>
                <c:pt idx="13">
                  <c:v>-540827.38705221401</c:v>
                </c:pt>
                <c:pt idx="14">
                  <c:v>-263233.74611614097</c:v>
                </c:pt>
                <c:pt idx="15">
                  <c:v>0</c:v>
                </c:pt>
                <c:pt idx="16">
                  <c:v>0</c:v>
                </c:pt>
                <c:pt idx="17">
                  <c:v>0</c:v>
                </c:pt>
                <c:pt idx="18">
                  <c:v>0</c:v>
                </c:pt>
                <c:pt idx="19">
                  <c:v>0</c:v>
                </c:pt>
              </c:numCache>
            </c:numRef>
          </c:val>
          <c:extLst>
            <c:ext xmlns:c16="http://schemas.microsoft.com/office/drawing/2014/chart" uri="{C3380CC4-5D6E-409C-BE32-E72D297353CC}">
              <c16:uniqueId val="{00000003-70A6-4B15-B98F-017F8D67B801}"/>
            </c:ext>
          </c:extLst>
        </c:ser>
        <c:ser>
          <c:idx val="1"/>
          <c:order val="4"/>
          <c:tx>
            <c:strRef>
              <c:f>'EU Baseline 2015'!$D$7</c:f>
              <c:strCache>
                <c:ptCount val="1"/>
                <c:pt idx="0">
                  <c:v>Medium - Active</c:v>
                </c:pt>
              </c:strCache>
            </c:strRef>
          </c:tx>
          <c:spPr>
            <a:solidFill>
              <a:srgbClr val="70AD47">
                <a:lumMod val="60000"/>
                <a:lumOff val="40000"/>
              </a:srgbClr>
            </a:solidFill>
            <a:ln>
              <a:noFill/>
            </a:ln>
            <a:effectLst/>
          </c:spPr>
          <c:invertIfNegative val="0"/>
          <c:cat>
            <c:strRef>
              <c:f>'EU Baseline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2015'!$D$8:$D$27</c:f>
              <c:numCache>
                <c:formatCode>0</c:formatCode>
                <c:ptCount val="20"/>
                <c:pt idx="0">
                  <c:v>0</c:v>
                </c:pt>
                <c:pt idx="1">
                  <c:v>0</c:v>
                </c:pt>
                <c:pt idx="2">
                  <c:v>0</c:v>
                </c:pt>
                <c:pt idx="3">
                  <c:v>-896221.06384451303</c:v>
                </c:pt>
                <c:pt idx="4">
                  <c:v>-5270035.1812243303</c:v>
                </c:pt>
                <c:pt idx="5">
                  <c:v>-6791731.7573726503</c:v>
                </c:pt>
                <c:pt idx="6">
                  <c:v>-6997468.9180663601</c:v>
                </c:pt>
                <c:pt idx="7">
                  <c:v>-7254814.9434962403</c:v>
                </c:pt>
                <c:pt idx="8">
                  <c:v>-7593175.32088653</c:v>
                </c:pt>
                <c:pt idx="9">
                  <c:v>-7939656.7746397099</c:v>
                </c:pt>
                <c:pt idx="10">
                  <c:v>-7426146.58943961</c:v>
                </c:pt>
                <c:pt idx="11">
                  <c:v>-6103357.2014584802</c:v>
                </c:pt>
                <c:pt idx="12">
                  <c:v>-2950488.73803028</c:v>
                </c:pt>
                <c:pt idx="13">
                  <c:v>-696871.35034747701</c:v>
                </c:pt>
                <c:pt idx="14">
                  <c:v>-245904.690235808</c:v>
                </c:pt>
                <c:pt idx="15">
                  <c:v>0</c:v>
                </c:pt>
                <c:pt idx="16">
                  <c:v>0</c:v>
                </c:pt>
                <c:pt idx="17">
                  <c:v>0</c:v>
                </c:pt>
                <c:pt idx="18">
                  <c:v>0</c:v>
                </c:pt>
                <c:pt idx="19">
                  <c:v>0</c:v>
                </c:pt>
              </c:numCache>
            </c:numRef>
          </c:val>
          <c:extLst>
            <c:ext xmlns:c16="http://schemas.microsoft.com/office/drawing/2014/chart" uri="{C3380CC4-5D6E-409C-BE32-E72D297353CC}">
              <c16:uniqueId val="{00000004-70A6-4B15-B98F-017F8D67B801}"/>
            </c:ext>
          </c:extLst>
        </c:ser>
        <c:ser>
          <c:idx val="0"/>
          <c:order val="5"/>
          <c:tx>
            <c:strRef>
              <c:f>'EU Baseline 2015'!$C$7</c:f>
              <c:strCache>
                <c:ptCount val="1"/>
                <c:pt idx="0">
                  <c:v>High - Active</c:v>
                </c:pt>
              </c:strCache>
            </c:strRef>
          </c:tx>
          <c:spPr>
            <a:solidFill>
              <a:srgbClr val="70AD47">
                <a:lumMod val="50000"/>
              </a:srgbClr>
            </a:solidFill>
            <a:ln>
              <a:noFill/>
            </a:ln>
            <a:effectLst/>
          </c:spPr>
          <c:invertIfNegative val="0"/>
          <c:cat>
            <c:strRef>
              <c:f>'EU Baseline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2015'!$C$8:$C$27</c:f>
              <c:numCache>
                <c:formatCode>0</c:formatCode>
                <c:ptCount val="20"/>
                <c:pt idx="0">
                  <c:v>0</c:v>
                </c:pt>
                <c:pt idx="1">
                  <c:v>0</c:v>
                </c:pt>
                <c:pt idx="2">
                  <c:v>0</c:v>
                </c:pt>
                <c:pt idx="3">
                  <c:v>-26000.583430513601</c:v>
                </c:pt>
                <c:pt idx="4">
                  <c:v>-2069755.46016253</c:v>
                </c:pt>
                <c:pt idx="5">
                  <c:v>-5041697.8656253098</c:v>
                </c:pt>
                <c:pt idx="6">
                  <c:v>-6130566.07247438</c:v>
                </c:pt>
                <c:pt idx="7">
                  <c:v>-5893297.8496417999</c:v>
                </c:pt>
                <c:pt idx="8">
                  <c:v>-5723855.7222057004</c:v>
                </c:pt>
                <c:pt idx="9">
                  <c:v>-5341645.4662108496</c:v>
                </c:pt>
                <c:pt idx="10">
                  <c:v>-4615651.3595781801</c:v>
                </c:pt>
                <c:pt idx="11">
                  <c:v>-3724477.96732469</c:v>
                </c:pt>
                <c:pt idx="12">
                  <c:v>-2277606.3382261698</c:v>
                </c:pt>
                <c:pt idx="13">
                  <c:v>-770143.27103818697</c:v>
                </c:pt>
                <c:pt idx="14">
                  <c:v>-284156.81022711803</c:v>
                </c:pt>
                <c:pt idx="15">
                  <c:v>0</c:v>
                </c:pt>
                <c:pt idx="16">
                  <c:v>0</c:v>
                </c:pt>
                <c:pt idx="17">
                  <c:v>0</c:v>
                </c:pt>
                <c:pt idx="18">
                  <c:v>0</c:v>
                </c:pt>
                <c:pt idx="19">
                  <c:v>0</c:v>
                </c:pt>
              </c:numCache>
            </c:numRef>
          </c:val>
          <c:extLst>
            <c:ext xmlns:c16="http://schemas.microsoft.com/office/drawing/2014/chart" uri="{C3380CC4-5D6E-409C-BE32-E72D297353CC}">
              <c16:uniqueId val="{00000005-70A6-4B15-B98F-017F8D67B801}"/>
            </c:ext>
          </c:extLst>
        </c:ser>
        <c:ser>
          <c:idx val="12"/>
          <c:order val="6"/>
          <c:tx>
            <c:strRef>
              <c:f>'EU Baseline 2015'!$B$7</c:f>
              <c:strCache>
                <c:ptCount val="1"/>
                <c:pt idx="0">
                  <c:v>0-15</c:v>
                </c:pt>
              </c:strCache>
            </c:strRef>
          </c:tx>
          <c:spPr>
            <a:pattFill prst="wdDnDiag">
              <a:fgClr>
                <a:srgbClr val="A5A5A5"/>
              </a:fgClr>
              <a:bgClr>
                <a:sysClr val="window" lastClr="FFFFFF"/>
              </a:bgClr>
            </a:pattFill>
            <a:ln>
              <a:noFill/>
            </a:ln>
            <a:effectLst/>
          </c:spPr>
          <c:invertIfNegative val="0"/>
          <c:cat>
            <c:strRef>
              <c:f>'EU Baseline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2015'!$B$8:$B$27</c:f>
              <c:numCache>
                <c:formatCode>0</c:formatCode>
                <c:ptCount val="20"/>
                <c:pt idx="0">
                  <c:v>-13376226.810000001</c:v>
                </c:pt>
                <c:pt idx="1">
                  <c:v>-13850529.809999799</c:v>
                </c:pt>
                <c:pt idx="2">
                  <c:v>-13452252.810000001</c:v>
                </c:pt>
              </c:numCache>
            </c:numRef>
          </c:val>
          <c:extLst>
            <c:ext xmlns:c16="http://schemas.microsoft.com/office/drawing/2014/chart" uri="{C3380CC4-5D6E-409C-BE32-E72D297353CC}">
              <c16:uniqueId val="{00000006-70A6-4B15-B98F-017F8D67B801}"/>
            </c:ext>
          </c:extLst>
        </c:ser>
        <c:ser>
          <c:idx val="11"/>
          <c:order val="7"/>
          <c:tx>
            <c:strRef>
              <c:f>'EU Baseline 2015'!$O$7</c:f>
              <c:strCache>
                <c:ptCount val="1"/>
              </c:strCache>
            </c:strRef>
          </c:tx>
          <c:spPr>
            <a:solidFill>
              <a:srgbClr val="ED7D31">
                <a:lumMod val="40000"/>
                <a:lumOff val="60000"/>
              </a:srgbClr>
            </a:solidFill>
            <a:ln>
              <a:noFill/>
            </a:ln>
            <a:effectLst/>
          </c:spPr>
          <c:invertIfNegative val="0"/>
          <c:cat>
            <c:strRef>
              <c:f>'EU Baseline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2015'!$O$8:$O$27</c:f>
              <c:numCache>
                <c:formatCode>0</c:formatCode>
                <c:ptCount val="20"/>
                <c:pt idx="0">
                  <c:v>0</c:v>
                </c:pt>
                <c:pt idx="1">
                  <c:v>0</c:v>
                </c:pt>
                <c:pt idx="2">
                  <c:v>0</c:v>
                </c:pt>
                <c:pt idx="3">
                  <c:v>7368517.5273880903</c:v>
                </c:pt>
                <c:pt idx="4">
                  <c:v>1479902.61795067</c:v>
                </c:pt>
                <c:pt idx="5">
                  <c:v>976147.12756284501</c:v>
                </c:pt>
                <c:pt idx="6">
                  <c:v>1067016.4539085701</c:v>
                </c:pt>
                <c:pt idx="7">
                  <c:v>1243135.0858101801</c:v>
                </c:pt>
                <c:pt idx="8">
                  <c:v>1378645.8563638499</c:v>
                </c:pt>
                <c:pt idx="9">
                  <c:v>1612421.7247697299</c:v>
                </c:pt>
                <c:pt idx="10">
                  <c:v>2087315.0755085801</c:v>
                </c:pt>
                <c:pt idx="11">
                  <c:v>2901638.98958534</c:v>
                </c:pt>
                <c:pt idx="12">
                  <c:v>4668394.2034862498</c:v>
                </c:pt>
                <c:pt idx="13">
                  <c:v>6274570.9071531696</c:v>
                </c:pt>
                <c:pt idx="14">
                  <c:v>6352222.57500502</c:v>
                </c:pt>
                <c:pt idx="15">
                  <c:v>6970164.26000001</c:v>
                </c:pt>
                <c:pt idx="16">
                  <c:v>6148266.2599999905</c:v>
                </c:pt>
                <c:pt idx="17">
                  <c:v>4213750.26</c:v>
                </c:pt>
                <c:pt idx="18">
                  <c:v>2021745.26</c:v>
                </c:pt>
                <c:pt idx="19">
                  <c:v>485552.48</c:v>
                </c:pt>
              </c:numCache>
            </c:numRef>
          </c:val>
          <c:extLst>
            <c:ext xmlns:c16="http://schemas.microsoft.com/office/drawing/2014/chart" uri="{C3380CC4-5D6E-409C-BE32-E72D297353CC}">
              <c16:uniqueId val="{00000007-70A6-4B15-B98F-017F8D67B801}"/>
            </c:ext>
          </c:extLst>
        </c:ser>
        <c:ser>
          <c:idx val="10"/>
          <c:order val="8"/>
          <c:tx>
            <c:strRef>
              <c:f>'EU Baseline 2015'!$N$7</c:f>
              <c:strCache>
                <c:ptCount val="1"/>
              </c:strCache>
            </c:strRef>
          </c:tx>
          <c:spPr>
            <a:solidFill>
              <a:srgbClr val="ED7D31">
                <a:lumMod val="75000"/>
              </a:srgbClr>
            </a:solidFill>
            <a:ln>
              <a:noFill/>
            </a:ln>
            <a:effectLst/>
          </c:spPr>
          <c:invertIfNegative val="0"/>
          <c:cat>
            <c:strRef>
              <c:f>'EU Baseline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2015'!$N$8:$N$27</c:f>
              <c:numCache>
                <c:formatCode>0</c:formatCode>
                <c:ptCount val="20"/>
                <c:pt idx="0">
                  <c:v>0</c:v>
                </c:pt>
                <c:pt idx="1">
                  <c:v>0</c:v>
                </c:pt>
                <c:pt idx="2">
                  <c:v>0</c:v>
                </c:pt>
                <c:pt idx="3">
                  <c:v>3193596.8799026702</c:v>
                </c:pt>
                <c:pt idx="4">
                  <c:v>3503240.1400584802</c:v>
                </c:pt>
                <c:pt idx="5">
                  <c:v>1775885.29582884</c:v>
                </c:pt>
                <c:pt idx="6">
                  <c:v>1535496.1625159199</c:v>
                </c:pt>
                <c:pt idx="7">
                  <c:v>1340259.27831404</c:v>
                </c:pt>
                <c:pt idx="8">
                  <c:v>1295268.6183120899</c:v>
                </c:pt>
                <c:pt idx="9">
                  <c:v>1384809.2973287101</c:v>
                </c:pt>
                <c:pt idx="10">
                  <c:v>1648717.69763706</c:v>
                </c:pt>
                <c:pt idx="11">
                  <c:v>2572104.3406652501</c:v>
                </c:pt>
                <c:pt idx="12">
                  <c:v>4440612.4765701899</c:v>
                </c:pt>
                <c:pt idx="13">
                  <c:v>4748752.9025888797</c:v>
                </c:pt>
                <c:pt idx="14">
                  <c:v>3643154.8310539601</c:v>
                </c:pt>
                <c:pt idx="15">
                  <c:v>2824395</c:v>
                </c:pt>
                <c:pt idx="16">
                  <c:v>1724034</c:v>
                </c:pt>
                <c:pt idx="17">
                  <c:v>990307</c:v>
                </c:pt>
                <c:pt idx="18">
                  <c:v>386456</c:v>
                </c:pt>
                <c:pt idx="19">
                  <c:v>64319.48</c:v>
                </c:pt>
              </c:numCache>
            </c:numRef>
          </c:val>
          <c:extLst>
            <c:ext xmlns:c16="http://schemas.microsoft.com/office/drawing/2014/chart" uri="{C3380CC4-5D6E-409C-BE32-E72D297353CC}">
              <c16:uniqueId val="{00000008-70A6-4B15-B98F-017F8D67B801}"/>
            </c:ext>
          </c:extLst>
        </c:ser>
        <c:ser>
          <c:idx val="9"/>
          <c:order val="9"/>
          <c:tx>
            <c:strRef>
              <c:f>'EU Baseline 2015'!$M$7</c:f>
              <c:strCache>
                <c:ptCount val="1"/>
              </c:strCache>
            </c:strRef>
          </c:tx>
          <c:spPr>
            <a:solidFill>
              <a:srgbClr val="ED7D31">
                <a:lumMod val="50000"/>
              </a:srgbClr>
            </a:solidFill>
            <a:ln>
              <a:noFill/>
            </a:ln>
            <a:effectLst/>
          </c:spPr>
          <c:invertIfNegative val="0"/>
          <c:cat>
            <c:strRef>
              <c:f>'EU Baseline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2015'!$M$8:$M$27</c:f>
              <c:numCache>
                <c:formatCode>0</c:formatCode>
                <c:ptCount val="20"/>
                <c:pt idx="0">
                  <c:v>0</c:v>
                </c:pt>
                <c:pt idx="1">
                  <c:v>0</c:v>
                </c:pt>
                <c:pt idx="2">
                  <c:v>0</c:v>
                </c:pt>
                <c:pt idx="3">
                  <c:v>166545.106891968</c:v>
                </c:pt>
                <c:pt idx="4">
                  <c:v>1206569.07618865</c:v>
                </c:pt>
                <c:pt idx="5">
                  <c:v>1021349.80196348</c:v>
                </c:pt>
                <c:pt idx="6">
                  <c:v>986667.34449654096</c:v>
                </c:pt>
                <c:pt idx="7">
                  <c:v>855653.30906333297</c:v>
                </c:pt>
                <c:pt idx="8">
                  <c:v>696657.474015265</c:v>
                </c:pt>
                <c:pt idx="9">
                  <c:v>575494.85638369701</c:v>
                </c:pt>
                <c:pt idx="10">
                  <c:v>587643.88965845096</c:v>
                </c:pt>
                <c:pt idx="11">
                  <c:v>891080.93426058895</c:v>
                </c:pt>
                <c:pt idx="12">
                  <c:v>1822794.4763609001</c:v>
                </c:pt>
                <c:pt idx="13">
                  <c:v>2316498.04492915</c:v>
                </c:pt>
                <c:pt idx="14">
                  <c:v>1677335.5675298399</c:v>
                </c:pt>
                <c:pt idx="15">
                  <c:v>1202859</c:v>
                </c:pt>
                <c:pt idx="16">
                  <c:v>702258</c:v>
                </c:pt>
                <c:pt idx="17">
                  <c:v>375331</c:v>
                </c:pt>
                <c:pt idx="18">
                  <c:v>149035</c:v>
                </c:pt>
                <c:pt idx="19">
                  <c:v>26072.48</c:v>
                </c:pt>
              </c:numCache>
            </c:numRef>
          </c:val>
          <c:extLst>
            <c:ext xmlns:c16="http://schemas.microsoft.com/office/drawing/2014/chart" uri="{C3380CC4-5D6E-409C-BE32-E72D297353CC}">
              <c16:uniqueId val="{00000009-70A6-4B15-B98F-017F8D67B801}"/>
            </c:ext>
          </c:extLst>
        </c:ser>
        <c:ser>
          <c:idx val="8"/>
          <c:order val="10"/>
          <c:tx>
            <c:strRef>
              <c:f>'EU Baseline 2015'!$L$7</c:f>
              <c:strCache>
                <c:ptCount val="1"/>
              </c:strCache>
            </c:strRef>
          </c:tx>
          <c:spPr>
            <a:solidFill>
              <a:srgbClr val="70AD47">
                <a:lumMod val="20000"/>
                <a:lumOff val="80000"/>
              </a:srgbClr>
            </a:solidFill>
            <a:ln>
              <a:noFill/>
            </a:ln>
            <a:effectLst/>
          </c:spPr>
          <c:invertIfNegative val="0"/>
          <c:cat>
            <c:strRef>
              <c:f>'EU Baseline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2015'!$L$8:$L$27</c:f>
              <c:numCache>
                <c:formatCode>0</c:formatCode>
                <c:ptCount val="20"/>
                <c:pt idx="0">
                  <c:v>0</c:v>
                </c:pt>
                <c:pt idx="1">
                  <c:v>0</c:v>
                </c:pt>
                <c:pt idx="2">
                  <c:v>0</c:v>
                </c:pt>
                <c:pt idx="3">
                  <c:v>1546267.75261193</c:v>
                </c:pt>
                <c:pt idx="4">
                  <c:v>1568485.6820493301</c:v>
                </c:pt>
                <c:pt idx="5">
                  <c:v>1141138.16243715</c:v>
                </c:pt>
                <c:pt idx="6">
                  <c:v>1388576.8360914299</c:v>
                </c:pt>
                <c:pt idx="7">
                  <c:v>1871120.18418981</c:v>
                </c:pt>
                <c:pt idx="8">
                  <c:v>2379688.4136361498</c:v>
                </c:pt>
                <c:pt idx="9">
                  <c:v>2962309.5452302699</c:v>
                </c:pt>
                <c:pt idx="10">
                  <c:v>3068316.1944914102</c:v>
                </c:pt>
                <c:pt idx="11">
                  <c:v>2673258.2704146602</c:v>
                </c:pt>
                <c:pt idx="12">
                  <c:v>1480160.05651375</c:v>
                </c:pt>
                <c:pt idx="13">
                  <c:v>487960.35284682701</c:v>
                </c:pt>
                <c:pt idx="14">
                  <c:v>215234.684994985</c:v>
                </c:pt>
                <c:pt idx="15">
                  <c:v>0</c:v>
                </c:pt>
                <c:pt idx="16">
                  <c:v>0</c:v>
                </c:pt>
                <c:pt idx="17">
                  <c:v>0</c:v>
                </c:pt>
                <c:pt idx="18">
                  <c:v>0</c:v>
                </c:pt>
                <c:pt idx="19">
                  <c:v>0</c:v>
                </c:pt>
              </c:numCache>
            </c:numRef>
          </c:val>
          <c:extLst>
            <c:ext xmlns:c16="http://schemas.microsoft.com/office/drawing/2014/chart" uri="{C3380CC4-5D6E-409C-BE32-E72D297353CC}">
              <c16:uniqueId val="{0000000A-70A6-4B15-B98F-017F8D67B801}"/>
            </c:ext>
          </c:extLst>
        </c:ser>
        <c:ser>
          <c:idx val="7"/>
          <c:order val="11"/>
          <c:tx>
            <c:strRef>
              <c:f>'EU Baseline 2015'!$K$7</c:f>
              <c:strCache>
                <c:ptCount val="1"/>
              </c:strCache>
            </c:strRef>
          </c:tx>
          <c:spPr>
            <a:solidFill>
              <a:srgbClr val="70AD47">
                <a:lumMod val="60000"/>
                <a:lumOff val="40000"/>
              </a:srgbClr>
            </a:solidFill>
            <a:ln>
              <a:noFill/>
            </a:ln>
            <a:effectLst/>
          </c:spPr>
          <c:invertIfNegative val="0"/>
          <c:cat>
            <c:strRef>
              <c:f>'EU Baseline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2015'!$K$8:$K$27</c:f>
              <c:numCache>
                <c:formatCode>0</c:formatCode>
                <c:ptCount val="20"/>
                <c:pt idx="0">
                  <c:v>0</c:v>
                </c:pt>
                <c:pt idx="1">
                  <c:v>0</c:v>
                </c:pt>
                <c:pt idx="2">
                  <c:v>0</c:v>
                </c:pt>
                <c:pt idx="3">
                  <c:v>847865.12009732798</c:v>
                </c:pt>
                <c:pt idx="4">
                  <c:v>4036084.8599415198</c:v>
                </c:pt>
                <c:pt idx="5">
                  <c:v>4727973.7041711602</c:v>
                </c:pt>
                <c:pt idx="6">
                  <c:v>4828521.8374840999</c:v>
                </c:pt>
                <c:pt idx="7">
                  <c:v>5322996.72168596</c:v>
                </c:pt>
                <c:pt idx="8">
                  <c:v>6066960.3816879196</c:v>
                </c:pt>
                <c:pt idx="9">
                  <c:v>6740617.7026713099</c:v>
                </c:pt>
                <c:pt idx="10">
                  <c:v>6418650.30236293</c:v>
                </c:pt>
                <c:pt idx="11">
                  <c:v>4894584.6593347602</c:v>
                </c:pt>
                <c:pt idx="12">
                  <c:v>2051335.52342979</c:v>
                </c:pt>
                <c:pt idx="13">
                  <c:v>421195.09741110803</c:v>
                </c:pt>
                <c:pt idx="14">
                  <c:v>129681.16894602199</c:v>
                </c:pt>
                <c:pt idx="15">
                  <c:v>0</c:v>
                </c:pt>
                <c:pt idx="16">
                  <c:v>0</c:v>
                </c:pt>
                <c:pt idx="17">
                  <c:v>0</c:v>
                </c:pt>
                <c:pt idx="18">
                  <c:v>0</c:v>
                </c:pt>
                <c:pt idx="19">
                  <c:v>0</c:v>
                </c:pt>
              </c:numCache>
            </c:numRef>
          </c:val>
          <c:extLst>
            <c:ext xmlns:c16="http://schemas.microsoft.com/office/drawing/2014/chart" uri="{C3380CC4-5D6E-409C-BE32-E72D297353CC}">
              <c16:uniqueId val="{0000000B-70A6-4B15-B98F-017F8D67B801}"/>
            </c:ext>
          </c:extLst>
        </c:ser>
        <c:ser>
          <c:idx val="13"/>
          <c:order val="12"/>
          <c:spPr>
            <a:pattFill prst="wdDnDiag">
              <a:fgClr>
                <a:srgbClr val="A5A5A5"/>
              </a:fgClr>
              <a:bgClr>
                <a:sysClr val="window" lastClr="FFFFFF"/>
              </a:bgClr>
            </a:pattFill>
            <a:ln>
              <a:noFill/>
            </a:ln>
            <a:effectLst/>
          </c:spPr>
          <c:invertIfNegative val="0"/>
          <c:cat>
            <c:strRef>
              <c:f>'EU Baseline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2015'!$I$8:$I$27</c:f>
              <c:numCache>
                <c:formatCode>0</c:formatCode>
                <c:ptCount val="20"/>
                <c:pt idx="0">
                  <c:v>12703995.810000001</c:v>
                </c:pt>
                <c:pt idx="1">
                  <c:v>13151704.810000099</c:v>
                </c:pt>
                <c:pt idx="2">
                  <c:v>12774888.810000099</c:v>
                </c:pt>
              </c:numCache>
            </c:numRef>
          </c:val>
          <c:extLst>
            <c:ext xmlns:c16="http://schemas.microsoft.com/office/drawing/2014/chart" uri="{C3380CC4-5D6E-409C-BE32-E72D297353CC}">
              <c16:uniqueId val="{0000000C-70A6-4B15-B98F-017F8D67B801}"/>
            </c:ext>
          </c:extLst>
        </c:ser>
        <c:ser>
          <c:idx val="6"/>
          <c:order val="13"/>
          <c:tx>
            <c:strRef>
              <c:f>'EU Baseline 2015'!$J$7</c:f>
              <c:strCache>
                <c:ptCount val="1"/>
              </c:strCache>
            </c:strRef>
          </c:tx>
          <c:spPr>
            <a:solidFill>
              <a:srgbClr val="70AD47">
                <a:lumMod val="50000"/>
              </a:srgbClr>
            </a:solidFill>
            <a:ln>
              <a:noFill/>
            </a:ln>
            <a:effectLst/>
          </c:spPr>
          <c:invertIfNegative val="0"/>
          <c:cat>
            <c:strRef>
              <c:f>'EU Baseline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2015'!$J$8:$J$27</c:f>
              <c:numCache>
                <c:formatCode>0</c:formatCode>
                <c:ptCount val="20"/>
                <c:pt idx="0">
                  <c:v>0</c:v>
                </c:pt>
                <c:pt idx="1">
                  <c:v>0</c:v>
                </c:pt>
                <c:pt idx="2">
                  <c:v>0</c:v>
                </c:pt>
                <c:pt idx="3">
                  <c:v>25468.963108032101</c:v>
                </c:pt>
                <c:pt idx="4">
                  <c:v>2796887.92381135</c:v>
                </c:pt>
                <c:pt idx="5">
                  <c:v>6234163.1980365301</c:v>
                </c:pt>
                <c:pt idx="6">
                  <c:v>6947737.6555034602</c:v>
                </c:pt>
                <c:pt idx="7">
                  <c:v>6720255.6909366604</c:v>
                </c:pt>
                <c:pt idx="8">
                  <c:v>6284985.5259847101</c:v>
                </c:pt>
                <c:pt idx="9">
                  <c:v>5577719.1436163103</c:v>
                </c:pt>
                <c:pt idx="10">
                  <c:v>4643820.1103415601</c:v>
                </c:pt>
                <c:pt idx="11">
                  <c:v>3437878.06573941</c:v>
                </c:pt>
                <c:pt idx="12">
                  <c:v>1671444.5236390899</c:v>
                </c:pt>
                <c:pt idx="13">
                  <c:v>363048.95507085102</c:v>
                </c:pt>
                <c:pt idx="14">
                  <c:v>105069.43247016</c:v>
                </c:pt>
                <c:pt idx="15">
                  <c:v>0</c:v>
                </c:pt>
                <c:pt idx="16">
                  <c:v>0</c:v>
                </c:pt>
                <c:pt idx="17">
                  <c:v>0</c:v>
                </c:pt>
                <c:pt idx="18">
                  <c:v>0</c:v>
                </c:pt>
                <c:pt idx="19">
                  <c:v>0</c:v>
                </c:pt>
              </c:numCache>
            </c:numRef>
          </c:val>
          <c:extLst>
            <c:ext xmlns:c16="http://schemas.microsoft.com/office/drawing/2014/chart" uri="{C3380CC4-5D6E-409C-BE32-E72D297353CC}">
              <c16:uniqueId val="{0000000D-70A6-4B15-B98F-017F8D67B801}"/>
            </c:ext>
          </c:extLst>
        </c:ser>
        <c:dLbls>
          <c:showLegendKey val="0"/>
          <c:showVal val="0"/>
          <c:showCatName val="0"/>
          <c:showSerName val="0"/>
          <c:showPercent val="0"/>
          <c:showBubbleSize val="0"/>
        </c:dLbls>
        <c:gapWidth val="5"/>
        <c:overlap val="100"/>
        <c:axId val="570238504"/>
        <c:axId val="570238896"/>
      </c:barChart>
      <c:catAx>
        <c:axId val="570238504"/>
        <c:scaling>
          <c:orientation val="minMax"/>
        </c:scaling>
        <c:delete val="0"/>
        <c:axPos val="l"/>
        <c:numFmt formatCode="General" sourceLinked="1"/>
        <c:majorTickMark val="none"/>
        <c:minorTickMark val="none"/>
        <c:tickLblPos val="low"/>
        <c:spPr>
          <a:noFill/>
          <a:ln w="1587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AT"/>
          </a:p>
        </c:txPr>
        <c:crossAx val="570238896"/>
        <c:crosses val="autoZero"/>
        <c:auto val="1"/>
        <c:lblAlgn val="ctr"/>
        <c:lblOffset val="100"/>
        <c:noMultiLvlLbl val="0"/>
      </c:catAx>
      <c:valAx>
        <c:axId val="570238896"/>
        <c:scaling>
          <c:orientation val="minMax"/>
          <c:max val="25000000"/>
          <c:min val="-25000000"/>
        </c:scaling>
        <c:delete val="0"/>
        <c:axPos val="b"/>
        <c:majorGridlines>
          <c:spPr>
            <a:ln w="9525" cap="flat" cmpd="sng" algn="ctr">
              <a:solidFill>
                <a:schemeClr val="tx1">
                  <a:lumMod val="15000"/>
                  <a:lumOff val="85000"/>
                </a:schemeClr>
              </a:solidFill>
              <a:round/>
            </a:ln>
            <a:effectLst/>
          </c:spPr>
        </c:majorGridlines>
        <c:numFmt formatCode="#,##0;[Black]#,##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AT"/>
          </a:p>
        </c:txPr>
        <c:crossAx val="570238504"/>
        <c:crosses val="autoZero"/>
        <c:crossBetween val="between"/>
        <c:majorUnit val="12500000"/>
        <c:dispUnits>
          <c:builtInUnit val="thousand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800"/>
      </a:pPr>
      <a:endParaRPr lang="en-AT"/>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2060 - Baseline</a:t>
            </a:r>
          </a:p>
        </c:rich>
      </c:tx>
      <c:overlay val="1"/>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AT"/>
        </a:p>
      </c:txPr>
    </c:title>
    <c:autoTitleDeleted val="0"/>
    <c:plotArea>
      <c:layout>
        <c:manualLayout>
          <c:layoutTarget val="inner"/>
          <c:xMode val="edge"/>
          <c:yMode val="edge"/>
          <c:x val="6.4379371605990401E-2"/>
          <c:y val="0.13513950274004638"/>
          <c:w val="0.88927697324560873"/>
          <c:h val="0.72451363309077688"/>
        </c:manualLayout>
      </c:layout>
      <c:barChart>
        <c:barDir val="bar"/>
        <c:grouping val="stacked"/>
        <c:varyColors val="0"/>
        <c:ser>
          <c:idx val="5"/>
          <c:order val="0"/>
          <c:tx>
            <c:strRef>
              <c:f>'EU Baseline 2060'!$H$7</c:f>
              <c:strCache>
                <c:ptCount val="1"/>
                <c:pt idx="0">
                  <c:v>Low - Inactive</c:v>
                </c:pt>
              </c:strCache>
            </c:strRef>
          </c:tx>
          <c:spPr>
            <a:solidFill>
              <a:srgbClr val="ED7D31">
                <a:lumMod val="40000"/>
                <a:lumOff val="60000"/>
              </a:srgbClr>
            </a:solidFill>
            <a:ln>
              <a:noFill/>
            </a:ln>
            <a:effectLst/>
          </c:spPr>
          <c:invertIfNegative val="0"/>
          <c:cat>
            <c:strRef>
              <c:f>'EU Baseline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2060'!$H$8:$H$27</c:f>
              <c:numCache>
                <c:formatCode>0</c:formatCode>
                <c:ptCount val="20"/>
                <c:pt idx="0">
                  <c:v>0</c:v>
                </c:pt>
                <c:pt idx="1">
                  <c:v>0</c:v>
                </c:pt>
                <c:pt idx="2">
                  <c:v>0</c:v>
                </c:pt>
                <c:pt idx="3">
                  <c:v>-5793396.9515605699</c:v>
                </c:pt>
                <c:pt idx="4">
                  <c:v>-530654.51691088604</c:v>
                </c:pt>
                <c:pt idx="5">
                  <c:v>-225600.93747533101</c:v>
                </c:pt>
                <c:pt idx="6">
                  <c:v>-253160.78177864599</c:v>
                </c:pt>
                <c:pt idx="7">
                  <c:v>-275072.31648799201</c:v>
                </c:pt>
                <c:pt idx="8">
                  <c:v>-278324.88178524398</c:v>
                </c:pt>
                <c:pt idx="9">
                  <c:v>-309166.62639556697</c:v>
                </c:pt>
                <c:pt idx="10">
                  <c:v>-331202.79281535698</c:v>
                </c:pt>
                <c:pt idx="11">
                  <c:v>-503987.77612110099</c:v>
                </c:pt>
                <c:pt idx="12">
                  <c:v>-1194749.0502691199</c:v>
                </c:pt>
                <c:pt idx="13">
                  <c:v>-2272318.9170180699</c:v>
                </c:pt>
                <c:pt idx="14">
                  <c:v>-2361296.2870942699</c:v>
                </c:pt>
                <c:pt idx="15">
                  <c:v>-2557064.7241409002</c:v>
                </c:pt>
                <c:pt idx="16">
                  <c:v>-2402019.2255615601</c:v>
                </c:pt>
                <c:pt idx="17">
                  <c:v>-1896982.3669273399</c:v>
                </c:pt>
                <c:pt idx="18">
                  <c:v>-1235573.67865486</c:v>
                </c:pt>
                <c:pt idx="19">
                  <c:v>-788469.44722624798</c:v>
                </c:pt>
              </c:numCache>
            </c:numRef>
          </c:val>
          <c:extLst>
            <c:ext xmlns:c16="http://schemas.microsoft.com/office/drawing/2014/chart" uri="{C3380CC4-5D6E-409C-BE32-E72D297353CC}">
              <c16:uniqueId val="{00000000-8C11-49F4-B6D7-3C93B5DD5CFD}"/>
            </c:ext>
          </c:extLst>
        </c:ser>
        <c:ser>
          <c:idx val="4"/>
          <c:order val="1"/>
          <c:tx>
            <c:strRef>
              <c:f>'EU Baseline 2060'!$G$7</c:f>
              <c:strCache>
                <c:ptCount val="1"/>
                <c:pt idx="0">
                  <c:v>Medium - Inactive</c:v>
                </c:pt>
              </c:strCache>
            </c:strRef>
          </c:tx>
          <c:spPr>
            <a:solidFill>
              <a:srgbClr val="ED7D31">
                <a:lumMod val="75000"/>
              </a:srgbClr>
            </a:solidFill>
            <a:ln>
              <a:noFill/>
            </a:ln>
            <a:effectLst/>
          </c:spPr>
          <c:invertIfNegative val="0"/>
          <c:cat>
            <c:strRef>
              <c:f>'EU Baseline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2060'!$G$8:$G$27</c:f>
              <c:numCache>
                <c:formatCode>0</c:formatCode>
                <c:ptCount val="20"/>
                <c:pt idx="0">
                  <c:v>0</c:v>
                </c:pt>
                <c:pt idx="1">
                  <c:v>0</c:v>
                </c:pt>
                <c:pt idx="2">
                  <c:v>0</c:v>
                </c:pt>
                <c:pt idx="3">
                  <c:v>-4526050.35785174</c:v>
                </c:pt>
                <c:pt idx="4">
                  <c:v>-3416778.1318908702</c:v>
                </c:pt>
                <c:pt idx="5">
                  <c:v>-926592.25136285601</c:v>
                </c:pt>
                <c:pt idx="6">
                  <c:v>-417236.49033159501</c:v>
                </c:pt>
                <c:pt idx="7">
                  <c:v>-374811.12005827902</c:v>
                </c:pt>
                <c:pt idx="8">
                  <c:v>-372751.67273467698</c:v>
                </c:pt>
                <c:pt idx="9">
                  <c:v>-434448.732695591</c:v>
                </c:pt>
                <c:pt idx="10">
                  <c:v>-679571.02960446395</c:v>
                </c:pt>
                <c:pt idx="11">
                  <c:v>-1148535.5258366801</c:v>
                </c:pt>
                <c:pt idx="12">
                  <c:v>-3181463.4432404698</c:v>
                </c:pt>
                <c:pt idx="13">
                  <c:v>-4817670.3880699398</c:v>
                </c:pt>
                <c:pt idx="14">
                  <c:v>-5185734.1613821201</c:v>
                </c:pt>
                <c:pt idx="15">
                  <c:v>-5779080.3619265296</c:v>
                </c:pt>
                <c:pt idx="16">
                  <c:v>-5152738.5454947203</c:v>
                </c:pt>
                <c:pt idx="17">
                  <c:v>-4070773.3058206402</c:v>
                </c:pt>
                <c:pt idx="18">
                  <c:v>-2724866.1114736898</c:v>
                </c:pt>
                <c:pt idx="19">
                  <c:v>-1632011.73209752</c:v>
                </c:pt>
              </c:numCache>
            </c:numRef>
          </c:val>
          <c:extLst>
            <c:ext xmlns:c16="http://schemas.microsoft.com/office/drawing/2014/chart" uri="{C3380CC4-5D6E-409C-BE32-E72D297353CC}">
              <c16:uniqueId val="{00000001-8C11-49F4-B6D7-3C93B5DD5CFD}"/>
            </c:ext>
          </c:extLst>
        </c:ser>
        <c:ser>
          <c:idx val="3"/>
          <c:order val="2"/>
          <c:tx>
            <c:strRef>
              <c:f>'EU Baseline 2060'!$F$7</c:f>
              <c:strCache>
                <c:ptCount val="1"/>
                <c:pt idx="0">
                  <c:v>High - Inactive</c:v>
                </c:pt>
              </c:strCache>
            </c:strRef>
          </c:tx>
          <c:spPr>
            <a:solidFill>
              <a:srgbClr val="ED7D31">
                <a:lumMod val="50000"/>
              </a:srgbClr>
            </a:solidFill>
            <a:ln>
              <a:noFill/>
            </a:ln>
            <a:effectLst/>
          </c:spPr>
          <c:invertIfNegative val="0"/>
          <c:cat>
            <c:strRef>
              <c:f>'EU Baseline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2060'!$F$8:$F$27</c:f>
              <c:numCache>
                <c:formatCode>0</c:formatCode>
                <c:ptCount val="20"/>
                <c:pt idx="0">
                  <c:v>0</c:v>
                </c:pt>
                <c:pt idx="1">
                  <c:v>0</c:v>
                </c:pt>
                <c:pt idx="2">
                  <c:v>0</c:v>
                </c:pt>
                <c:pt idx="3">
                  <c:v>-45808.810569272602</c:v>
                </c:pt>
                <c:pt idx="4">
                  <c:v>-455231.16904042702</c:v>
                </c:pt>
                <c:pt idx="5">
                  <c:v>-330739.72330422502</c:v>
                </c:pt>
                <c:pt idx="6">
                  <c:v>-168181.59689584901</c:v>
                </c:pt>
                <c:pt idx="7">
                  <c:v>-148079.051095331</c:v>
                </c:pt>
                <c:pt idx="8">
                  <c:v>-161141.48415182601</c:v>
                </c:pt>
                <c:pt idx="9">
                  <c:v>-174723.69073687299</c:v>
                </c:pt>
                <c:pt idx="10">
                  <c:v>-278606.38892644999</c:v>
                </c:pt>
                <c:pt idx="11">
                  <c:v>-544855.27062374901</c:v>
                </c:pt>
                <c:pt idx="12">
                  <c:v>-1891764.56481569</c:v>
                </c:pt>
                <c:pt idx="13">
                  <c:v>-4144088.34189477</c:v>
                </c:pt>
                <c:pt idx="14">
                  <c:v>-4984664.2644241499</c:v>
                </c:pt>
                <c:pt idx="15">
                  <c:v>-5311438.99853383</c:v>
                </c:pt>
                <c:pt idx="16">
                  <c:v>-4422376.4767368697</c:v>
                </c:pt>
                <c:pt idx="17">
                  <c:v>-3387922.3039706498</c:v>
                </c:pt>
                <c:pt idx="18">
                  <c:v>-2032476.8591198199</c:v>
                </c:pt>
                <c:pt idx="19">
                  <c:v>-1126153.8611284301</c:v>
                </c:pt>
              </c:numCache>
            </c:numRef>
          </c:val>
          <c:extLst>
            <c:ext xmlns:c16="http://schemas.microsoft.com/office/drawing/2014/chart" uri="{C3380CC4-5D6E-409C-BE32-E72D297353CC}">
              <c16:uniqueId val="{00000002-8C11-49F4-B6D7-3C93B5DD5CFD}"/>
            </c:ext>
          </c:extLst>
        </c:ser>
        <c:ser>
          <c:idx val="2"/>
          <c:order val="3"/>
          <c:tx>
            <c:strRef>
              <c:f>'EU Baseline 2060'!$E$7</c:f>
              <c:strCache>
                <c:ptCount val="1"/>
                <c:pt idx="0">
                  <c:v>Low - Active</c:v>
                </c:pt>
              </c:strCache>
            </c:strRef>
          </c:tx>
          <c:spPr>
            <a:solidFill>
              <a:srgbClr val="70AD47">
                <a:lumMod val="20000"/>
                <a:lumOff val="80000"/>
              </a:srgbClr>
            </a:solidFill>
            <a:ln>
              <a:noFill/>
            </a:ln>
            <a:effectLst/>
          </c:spPr>
          <c:invertIfNegative val="0"/>
          <c:cat>
            <c:strRef>
              <c:f>'EU Baseline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2060'!$E$8:$E$27</c:f>
              <c:numCache>
                <c:formatCode>0</c:formatCode>
                <c:ptCount val="20"/>
                <c:pt idx="0">
                  <c:v>0</c:v>
                </c:pt>
                <c:pt idx="1">
                  <c:v>0</c:v>
                </c:pt>
                <c:pt idx="2">
                  <c:v>0</c:v>
                </c:pt>
                <c:pt idx="3">
                  <c:v>-1674926.2032385301</c:v>
                </c:pt>
                <c:pt idx="4">
                  <c:v>-1201697.2508654799</c:v>
                </c:pt>
                <c:pt idx="5">
                  <c:v>-889238.92740090401</c:v>
                </c:pt>
                <c:pt idx="6">
                  <c:v>-1172932.41736533</c:v>
                </c:pt>
                <c:pt idx="7">
                  <c:v>-1359426.8762582501</c:v>
                </c:pt>
                <c:pt idx="8">
                  <c:v>-1490562.77992888</c:v>
                </c:pt>
                <c:pt idx="9">
                  <c:v>-1529291.2611702301</c:v>
                </c:pt>
                <c:pt idx="10">
                  <c:v>-1579516.3810330799</c:v>
                </c:pt>
                <c:pt idx="11">
                  <c:v>-1476469.7581748301</c:v>
                </c:pt>
                <c:pt idx="12">
                  <c:v>-1076650.9514836599</c:v>
                </c:pt>
                <c:pt idx="13">
                  <c:v>-433746.44929439801</c:v>
                </c:pt>
                <c:pt idx="14">
                  <c:v>-251487.92544452101</c:v>
                </c:pt>
                <c:pt idx="15">
                  <c:v>0</c:v>
                </c:pt>
                <c:pt idx="16">
                  <c:v>0</c:v>
                </c:pt>
                <c:pt idx="17">
                  <c:v>0</c:v>
                </c:pt>
                <c:pt idx="18">
                  <c:v>0</c:v>
                </c:pt>
                <c:pt idx="19">
                  <c:v>0</c:v>
                </c:pt>
              </c:numCache>
            </c:numRef>
          </c:val>
          <c:extLst>
            <c:ext xmlns:c16="http://schemas.microsoft.com/office/drawing/2014/chart" uri="{C3380CC4-5D6E-409C-BE32-E72D297353CC}">
              <c16:uniqueId val="{00000003-8C11-49F4-B6D7-3C93B5DD5CFD}"/>
            </c:ext>
          </c:extLst>
        </c:ser>
        <c:ser>
          <c:idx val="1"/>
          <c:order val="4"/>
          <c:tx>
            <c:strRef>
              <c:f>'EU Baseline 2060'!$D$7</c:f>
              <c:strCache>
                <c:ptCount val="1"/>
                <c:pt idx="0">
                  <c:v>Medium - Active</c:v>
                </c:pt>
              </c:strCache>
            </c:strRef>
          </c:tx>
          <c:spPr>
            <a:solidFill>
              <a:srgbClr val="70AD47">
                <a:lumMod val="60000"/>
                <a:lumOff val="40000"/>
              </a:srgbClr>
            </a:solidFill>
            <a:ln>
              <a:noFill/>
            </a:ln>
            <a:effectLst/>
          </c:spPr>
          <c:invertIfNegative val="0"/>
          <c:cat>
            <c:strRef>
              <c:f>'EU Baseline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2060'!$D$8:$D$27</c:f>
              <c:numCache>
                <c:formatCode>0</c:formatCode>
                <c:ptCount val="20"/>
                <c:pt idx="0">
                  <c:v>0</c:v>
                </c:pt>
                <c:pt idx="1">
                  <c:v>0</c:v>
                </c:pt>
                <c:pt idx="2">
                  <c:v>0</c:v>
                </c:pt>
                <c:pt idx="3">
                  <c:v>-1246938.96938685</c:v>
                </c:pt>
                <c:pt idx="4">
                  <c:v>-5988698.6292122602</c:v>
                </c:pt>
                <c:pt idx="5">
                  <c:v>-6641901.1863468802</c:v>
                </c:pt>
                <c:pt idx="6">
                  <c:v>-6551242.4102715896</c:v>
                </c:pt>
                <c:pt idx="7">
                  <c:v>-6448153.5864744298</c:v>
                </c:pt>
                <c:pt idx="8">
                  <c:v>-6410732.8465351602</c:v>
                </c:pt>
                <c:pt idx="9">
                  <c:v>-6226357.5945248399</c:v>
                </c:pt>
                <c:pt idx="10">
                  <c:v>-5944763.4162422996</c:v>
                </c:pt>
                <c:pt idx="11">
                  <c:v>-5166097.6425999301</c:v>
                </c:pt>
                <c:pt idx="12">
                  <c:v>-3260742.0088526001</c:v>
                </c:pt>
                <c:pt idx="13">
                  <c:v>-1138416.47806765</c:v>
                </c:pt>
                <c:pt idx="14">
                  <c:v>-693777.90681856801</c:v>
                </c:pt>
                <c:pt idx="15">
                  <c:v>0</c:v>
                </c:pt>
                <c:pt idx="16">
                  <c:v>0</c:v>
                </c:pt>
                <c:pt idx="17">
                  <c:v>0</c:v>
                </c:pt>
                <c:pt idx="18">
                  <c:v>0</c:v>
                </c:pt>
                <c:pt idx="19">
                  <c:v>0</c:v>
                </c:pt>
              </c:numCache>
            </c:numRef>
          </c:val>
          <c:extLst>
            <c:ext xmlns:c16="http://schemas.microsoft.com/office/drawing/2014/chart" uri="{C3380CC4-5D6E-409C-BE32-E72D297353CC}">
              <c16:uniqueId val="{00000004-8C11-49F4-B6D7-3C93B5DD5CFD}"/>
            </c:ext>
          </c:extLst>
        </c:ser>
        <c:ser>
          <c:idx val="0"/>
          <c:order val="5"/>
          <c:tx>
            <c:strRef>
              <c:f>'EU Baseline 2060'!$C$7</c:f>
              <c:strCache>
                <c:ptCount val="1"/>
                <c:pt idx="0">
                  <c:v>High - Active</c:v>
                </c:pt>
              </c:strCache>
            </c:strRef>
          </c:tx>
          <c:spPr>
            <a:solidFill>
              <a:srgbClr val="70AD47">
                <a:lumMod val="50000"/>
              </a:srgbClr>
            </a:solidFill>
            <a:ln>
              <a:noFill/>
            </a:ln>
            <a:effectLst/>
          </c:spPr>
          <c:invertIfNegative val="0"/>
          <c:cat>
            <c:strRef>
              <c:f>'EU Baseline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2060'!$C$8:$C$27</c:f>
              <c:numCache>
                <c:formatCode>0</c:formatCode>
                <c:ptCount val="20"/>
                <c:pt idx="0">
                  <c:v>0</c:v>
                </c:pt>
                <c:pt idx="1">
                  <c:v>0</c:v>
                </c:pt>
                <c:pt idx="2">
                  <c:v>0</c:v>
                </c:pt>
                <c:pt idx="3">
                  <c:v>-12847.4588114215</c:v>
                </c:pt>
                <c:pt idx="4">
                  <c:v>-1715792.5681600899</c:v>
                </c:pt>
                <c:pt idx="5">
                  <c:v>-4674263.7677670596</c:v>
                </c:pt>
                <c:pt idx="6">
                  <c:v>-5799092.7236127201</c:v>
                </c:pt>
                <c:pt idx="7">
                  <c:v>-6132318.5854894901</c:v>
                </c:pt>
                <c:pt idx="8">
                  <c:v>-6276753.9843414295</c:v>
                </c:pt>
                <c:pt idx="9">
                  <c:v>-6096782.1068586204</c:v>
                </c:pt>
                <c:pt idx="10">
                  <c:v>-6089411.5249250904</c:v>
                </c:pt>
                <c:pt idx="11">
                  <c:v>-5403934.0197390597</c:v>
                </c:pt>
                <c:pt idx="12">
                  <c:v>-3672037.9536539698</c:v>
                </c:pt>
                <c:pt idx="13">
                  <c:v>-1902463.44267832</c:v>
                </c:pt>
                <c:pt idx="14">
                  <c:v>-1076077.1861630599</c:v>
                </c:pt>
                <c:pt idx="15">
                  <c:v>0</c:v>
                </c:pt>
                <c:pt idx="16">
                  <c:v>0</c:v>
                </c:pt>
                <c:pt idx="17">
                  <c:v>0</c:v>
                </c:pt>
                <c:pt idx="18">
                  <c:v>0</c:v>
                </c:pt>
                <c:pt idx="19">
                  <c:v>0</c:v>
                </c:pt>
              </c:numCache>
            </c:numRef>
          </c:val>
          <c:extLst>
            <c:ext xmlns:c16="http://schemas.microsoft.com/office/drawing/2014/chart" uri="{C3380CC4-5D6E-409C-BE32-E72D297353CC}">
              <c16:uniqueId val="{00000005-8C11-49F4-B6D7-3C93B5DD5CFD}"/>
            </c:ext>
          </c:extLst>
        </c:ser>
        <c:ser>
          <c:idx val="12"/>
          <c:order val="6"/>
          <c:tx>
            <c:strRef>
              <c:f>'EU Baseline 2060'!$B$7</c:f>
              <c:strCache>
                <c:ptCount val="1"/>
                <c:pt idx="0">
                  <c:v>0-15</c:v>
                </c:pt>
              </c:strCache>
            </c:strRef>
          </c:tx>
          <c:spPr>
            <a:pattFill prst="wdDnDiag">
              <a:fgClr>
                <a:srgbClr val="A5A5A5"/>
              </a:fgClr>
              <a:bgClr>
                <a:sysClr val="window" lastClr="FFFFFF"/>
              </a:bgClr>
            </a:pattFill>
            <a:ln>
              <a:noFill/>
            </a:ln>
            <a:effectLst/>
          </c:spPr>
          <c:invertIfNegative val="0"/>
          <c:cat>
            <c:strRef>
              <c:f>'EU Baseline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2060'!$B$8:$B$27</c:f>
              <c:numCache>
                <c:formatCode>0</c:formatCode>
                <c:ptCount val="20"/>
                <c:pt idx="0">
                  <c:v>-12814401.379724899</c:v>
                </c:pt>
                <c:pt idx="1">
                  <c:v>-13049068.718775799</c:v>
                </c:pt>
                <c:pt idx="2">
                  <c:v>-13216271.0971517</c:v>
                </c:pt>
              </c:numCache>
            </c:numRef>
          </c:val>
          <c:extLst>
            <c:ext xmlns:c16="http://schemas.microsoft.com/office/drawing/2014/chart" uri="{C3380CC4-5D6E-409C-BE32-E72D297353CC}">
              <c16:uniqueId val="{00000006-8C11-49F4-B6D7-3C93B5DD5CFD}"/>
            </c:ext>
          </c:extLst>
        </c:ser>
        <c:ser>
          <c:idx val="11"/>
          <c:order val="7"/>
          <c:tx>
            <c:strRef>
              <c:f>'EU Baseline 2060'!$O$7</c:f>
              <c:strCache>
                <c:ptCount val="1"/>
              </c:strCache>
            </c:strRef>
          </c:tx>
          <c:spPr>
            <a:solidFill>
              <a:srgbClr val="ED7D31">
                <a:lumMod val="40000"/>
                <a:lumOff val="60000"/>
              </a:srgbClr>
            </a:solidFill>
            <a:ln>
              <a:noFill/>
            </a:ln>
            <a:effectLst/>
          </c:spPr>
          <c:invertIfNegative val="0"/>
          <c:cat>
            <c:strRef>
              <c:f>'EU Baseline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2060'!$O$8:$O$27</c:f>
              <c:numCache>
                <c:formatCode>0</c:formatCode>
                <c:ptCount val="20"/>
                <c:pt idx="0">
                  <c:v>0</c:v>
                </c:pt>
                <c:pt idx="1">
                  <c:v>0</c:v>
                </c:pt>
                <c:pt idx="2">
                  <c:v>0</c:v>
                </c:pt>
                <c:pt idx="3">
                  <c:v>5276569.0257644299</c:v>
                </c:pt>
                <c:pt idx="4">
                  <c:v>493145.00590922998</c:v>
                </c:pt>
                <c:pt idx="5">
                  <c:v>314622.71693716699</c:v>
                </c:pt>
                <c:pt idx="6">
                  <c:v>484417.42913207901</c:v>
                </c:pt>
                <c:pt idx="7">
                  <c:v>527665.89998669701</c:v>
                </c:pt>
                <c:pt idx="8">
                  <c:v>535631.55691044906</c:v>
                </c:pt>
                <c:pt idx="9">
                  <c:v>537909.91434799205</c:v>
                </c:pt>
                <c:pt idx="10">
                  <c:v>629855.531552737</c:v>
                </c:pt>
                <c:pt idx="11">
                  <c:v>829958.60433702404</c:v>
                </c:pt>
                <c:pt idx="12">
                  <c:v>1344818.3386993001</c:v>
                </c:pt>
                <c:pt idx="13">
                  <c:v>2259600.2646133099</c:v>
                </c:pt>
                <c:pt idx="14">
                  <c:v>2432404.3263564399</c:v>
                </c:pt>
                <c:pt idx="15">
                  <c:v>2691270.9622876002</c:v>
                </c:pt>
                <c:pt idx="16">
                  <c:v>2773289.8613271601</c:v>
                </c:pt>
                <c:pt idx="17">
                  <c:v>2557017.5985968602</c:v>
                </c:pt>
                <c:pt idx="18">
                  <c:v>1986288.1779398001</c:v>
                </c:pt>
                <c:pt idx="19">
                  <c:v>1720202.7538340101</c:v>
                </c:pt>
              </c:numCache>
            </c:numRef>
          </c:val>
          <c:extLst>
            <c:ext xmlns:c16="http://schemas.microsoft.com/office/drawing/2014/chart" uri="{C3380CC4-5D6E-409C-BE32-E72D297353CC}">
              <c16:uniqueId val="{00000007-8C11-49F4-B6D7-3C93B5DD5CFD}"/>
            </c:ext>
          </c:extLst>
        </c:ser>
        <c:ser>
          <c:idx val="10"/>
          <c:order val="8"/>
          <c:tx>
            <c:strRef>
              <c:f>'EU Baseline 2060'!$N$7</c:f>
              <c:strCache>
                <c:ptCount val="1"/>
              </c:strCache>
            </c:strRef>
          </c:tx>
          <c:spPr>
            <a:solidFill>
              <a:srgbClr val="ED7D31">
                <a:lumMod val="75000"/>
              </a:srgbClr>
            </a:solidFill>
            <a:ln>
              <a:noFill/>
            </a:ln>
            <a:effectLst/>
          </c:spPr>
          <c:invertIfNegative val="0"/>
          <c:cat>
            <c:strRef>
              <c:f>'EU Baseline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2060'!$N$8:$N$27</c:f>
              <c:numCache>
                <c:formatCode>0</c:formatCode>
                <c:ptCount val="20"/>
                <c:pt idx="0">
                  <c:v>0</c:v>
                </c:pt>
                <c:pt idx="1">
                  <c:v>0</c:v>
                </c:pt>
                <c:pt idx="2">
                  <c:v>0</c:v>
                </c:pt>
                <c:pt idx="3">
                  <c:v>4734669.7183250003</c:v>
                </c:pt>
                <c:pt idx="4">
                  <c:v>3235490.8491225401</c:v>
                </c:pt>
                <c:pt idx="5">
                  <c:v>1401028.1237332299</c:v>
                </c:pt>
                <c:pt idx="6">
                  <c:v>1110502.8263741001</c:v>
                </c:pt>
                <c:pt idx="7">
                  <c:v>912385.27359061199</c:v>
                </c:pt>
                <c:pt idx="8">
                  <c:v>793207.07978484395</c:v>
                </c:pt>
                <c:pt idx="9">
                  <c:v>738944.645216053</c:v>
                </c:pt>
                <c:pt idx="10">
                  <c:v>912166.20263155003</c:v>
                </c:pt>
                <c:pt idx="11">
                  <c:v>1441898.3279332099</c:v>
                </c:pt>
                <c:pt idx="12">
                  <c:v>3283713.8652783702</c:v>
                </c:pt>
                <c:pt idx="13">
                  <c:v>4506990.5956988297</c:v>
                </c:pt>
                <c:pt idx="14">
                  <c:v>4856504.2307441002</c:v>
                </c:pt>
                <c:pt idx="15">
                  <c:v>5842545.76293742</c:v>
                </c:pt>
                <c:pt idx="16">
                  <c:v>5556766.22912932</c:v>
                </c:pt>
                <c:pt idx="17">
                  <c:v>5195254.6947711697</c:v>
                </c:pt>
                <c:pt idx="18">
                  <c:v>4022820.2251220699</c:v>
                </c:pt>
                <c:pt idx="19">
                  <c:v>3009924.3080623401</c:v>
                </c:pt>
              </c:numCache>
            </c:numRef>
          </c:val>
          <c:extLst>
            <c:ext xmlns:c16="http://schemas.microsoft.com/office/drawing/2014/chart" uri="{C3380CC4-5D6E-409C-BE32-E72D297353CC}">
              <c16:uniqueId val="{00000008-8C11-49F4-B6D7-3C93B5DD5CFD}"/>
            </c:ext>
          </c:extLst>
        </c:ser>
        <c:ser>
          <c:idx val="9"/>
          <c:order val="9"/>
          <c:tx>
            <c:strRef>
              <c:f>'EU Baseline 2060'!$M$7</c:f>
              <c:strCache>
                <c:ptCount val="1"/>
              </c:strCache>
            </c:strRef>
          </c:tx>
          <c:spPr>
            <a:solidFill>
              <a:srgbClr val="ED7D31">
                <a:lumMod val="50000"/>
              </a:srgbClr>
            </a:solidFill>
            <a:ln>
              <a:noFill/>
            </a:ln>
            <a:effectLst/>
          </c:spPr>
          <c:invertIfNegative val="0"/>
          <c:cat>
            <c:strRef>
              <c:f>'EU Baseline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2060'!$M$8:$M$27</c:f>
              <c:numCache>
                <c:formatCode>0</c:formatCode>
                <c:ptCount val="20"/>
                <c:pt idx="0">
                  <c:v>0</c:v>
                </c:pt>
                <c:pt idx="1">
                  <c:v>0</c:v>
                </c:pt>
                <c:pt idx="2">
                  <c:v>0</c:v>
                </c:pt>
                <c:pt idx="3">
                  <c:v>63037.145601871001</c:v>
                </c:pt>
                <c:pt idx="4">
                  <c:v>595389.73303123796</c:v>
                </c:pt>
                <c:pt idx="5">
                  <c:v>605819.22275206598</c:v>
                </c:pt>
                <c:pt idx="6">
                  <c:v>696920.87462363904</c:v>
                </c:pt>
                <c:pt idx="7">
                  <c:v>693080.18047941697</c:v>
                </c:pt>
                <c:pt idx="8">
                  <c:v>532753.31155535101</c:v>
                </c:pt>
                <c:pt idx="9">
                  <c:v>481063.65897846001</c:v>
                </c:pt>
                <c:pt idx="10">
                  <c:v>622166.61827330606</c:v>
                </c:pt>
                <c:pt idx="11">
                  <c:v>1210462.1940959899</c:v>
                </c:pt>
                <c:pt idx="12">
                  <c:v>3491065.5957847401</c:v>
                </c:pt>
                <c:pt idx="13">
                  <c:v>6452133.5766321998</c:v>
                </c:pt>
                <c:pt idx="14">
                  <c:v>7488951.2519790204</c:v>
                </c:pt>
                <c:pt idx="15">
                  <c:v>7357546.4419002896</c:v>
                </c:pt>
                <c:pt idx="16">
                  <c:v>6533186.3699869597</c:v>
                </c:pt>
                <c:pt idx="17">
                  <c:v>5181882.0277933897</c:v>
                </c:pt>
                <c:pt idx="18">
                  <c:v>3320379.6282871901</c:v>
                </c:pt>
                <c:pt idx="19">
                  <c:v>2133558.12776967</c:v>
                </c:pt>
              </c:numCache>
            </c:numRef>
          </c:val>
          <c:extLst>
            <c:ext xmlns:c16="http://schemas.microsoft.com/office/drawing/2014/chart" uri="{C3380CC4-5D6E-409C-BE32-E72D297353CC}">
              <c16:uniqueId val="{00000009-8C11-49F4-B6D7-3C93B5DD5CFD}"/>
            </c:ext>
          </c:extLst>
        </c:ser>
        <c:ser>
          <c:idx val="8"/>
          <c:order val="10"/>
          <c:tx>
            <c:strRef>
              <c:f>'EU Baseline 2060'!$L$7</c:f>
              <c:strCache>
                <c:ptCount val="1"/>
              </c:strCache>
            </c:strRef>
          </c:tx>
          <c:spPr>
            <a:solidFill>
              <a:srgbClr val="70AD47">
                <a:lumMod val="20000"/>
                <a:lumOff val="80000"/>
              </a:srgbClr>
            </a:solidFill>
            <a:ln>
              <a:noFill/>
            </a:ln>
            <a:effectLst/>
          </c:spPr>
          <c:invertIfNegative val="0"/>
          <c:cat>
            <c:strRef>
              <c:f>'EU Baseline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2060'!$L$8:$L$27</c:f>
              <c:numCache>
                <c:formatCode>0</c:formatCode>
                <c:ptCount val="20"/>
                <c:pt idx="0">
                  <c:v>0</c:v>
                </c:pt>
                <c:pt idx="1">
                  <c:v>0</c:v>
                </c:pt>
                <c:pt idx="2">
                  <c:v>0</c:v>
                </c:pt>
                <c:pt idx="3">
                  <c:v>1381123.22684822</c:v>
                </c:pt>
                <c:pt idx="4">
                  <c:v>586648.12937102001</c:v>
                </c:pt>
                <c:pt idx="5">
                  <c:v>261584.846807761</c:v>
                </c:pt>
                <c:pt idx="6">
                  <c:v>397738.29649808799</c:v>
                </c:pt>
                <c:pt idx="7">
                  <c:v>604109.22560929903</c:v>
                </c:pt>
                <c:pt idx="8">
                  <c:v>785934.099901704</c:v>
                </c:pt>
                <c:pt idx="9">
                  <c:v>921214.88473951898</c:v>
                </c:pt>
                <c:pt idx="10">
                  <c:v>933017.01942131296</c:v>
                </c:pt>
                <c:pt idx="11">
                  <c:v>852248.83362600196</c:v>
                </c:pt>
                <c:pt idx="12">
                  <c:v>576848.554275139</c:v>
                </c:pt>
                <c:pt idx="13">
                  <c:v>260089.152443753</c:v>
                </c:pt>
                <c:pt idx="14">
                  <c:v>148576.01979978901</c:v>
                </c:pt>
                <c:pt idx="15">
                  <c:v>0</c:v>
                </c:pt>
                <c:pt idx="16">
                  <c:v>0</c:v>
                </c:pt>
                <c:pt idx="17">
                  <c:v>0</c:v>
                </c:pt>
                <c:pt idx="18">
                  <c:v>0</c:v>
                </c:pt>
                <c:pt idx="19">
                  <c:v>0</c:v>
                </c:pt>
              </c:numCache>
            </c:numRef>
          </c:val>
          <c:extLst>
            <c:ext xmlns:c16="http://schemas.microsoft.com/office/drawing/2014/chart" uri="{C3380CC4-5D6E-409C-BE32-E72D297353CC}">
              <c16:uniqueId val="{0000000A-8C11-49F4-B6D7-3C93B5DD5CFD}"/>
            </c:ext>
          </c:extLst>
        </c:ser>
        <c:ser>
          <c:idx val="7"/>
          <c:order val="11"/>
          <c:tx>
            <c:strRef>
              <c:f>'EU Baseline 2060'!$K$7</c:f>
              <c:strCache>
                <c:ptCount val="1"/>
              </c:strCache>
            </c:strRef>
          </c:tx>
          <c:spPr>
            <a:solidFill>
              <a:srgbClr val="70AD47">
                <a:lumMod val="60000"/>
                <a:lumOff val="40000"/>
              </a:srgbClr>
            </a:solidFill>
            <a:ln>
              <a:noFill/>
            </a:ln>
            <a:effectLst/>
          </c:spPr>
          <c:invertIfNegative val="0"/>
          <c:cat>
            <c:strRef>
              <c:f>'EU Baseline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2060'!$K$8:$K$27</c:f>
              <c:numCache>
                <c:formatCode>0</c:formatCode>
                <c:ptCount val="20"/>
                <c:pt idx="0">
                  <c:v>0</c:v>
                </c:pt>
                <c:pt idx="1">
                  <c:v>0</c:v>
                </c:pt>
                <c:pt idx="2">
                  <c:v>0</c:v>
                </c:pt>
                <c:pt idx="3">
                  <c:v>1175199.7319334501</c:v>
                </c:pt>
                <c:pt idx="4">
                  <c:v>5740185.8303099796</c:v>
                </c:pt>
                <c:pt idx="5">
                  <c:v>4941845.3658605302</c:v>
                </c:pt>
                <c:pt idx="6">
                  <c:v>4330075.6851331899</c:v>
                </c:pt>
                <c:pt idx="7">
                  <c:v>4416429.8610711098</c:v>
                </c:pt>
                <c:pt idx="8">
                  <c:v>4475457.0681291204</c:v>
                </c:pt>
                <c:pt idx="9">
                  <c:v>4532742.22136808</c:v>
                </c:pt>
                <c:pt idx="10">
                  <c:v>4305225.9938013097</c:v>
                </c:pt>
                <c:pt idx="11">
                  <c:v>3762807.01308863</c:v>
                </c:pt>
                <c:pt idx="12">
                  <c:v>2226406.0239533698</c:v>
                </c:pt>
                <c:pt idx="13">
                  <c:v>697078.73947391997</c:v>
                </c:pt>
                <c:pt idx="14">
                  <c:v>356086.93367055902</c:v>
                </c:pt>
                <c:pt idx="15">
                  <c:v>0</c:v>
                </c:pt>
                <c:pt idx="16">
                  <c:v>0</c:v>
                </c:pt>
                <c:pt idx="17">
                  <c:v>0</c:v>
                </c:pt>
                <c:pt idx="18">
                  <c:v>0</c:v>
                </c:pt>
                <c:pt idx="19">
                  <c:v>0</c:v>
                </c:pt>
              </c:numCache>
            </c:numRef>
          </c:val>
          <c:extLst>
            <c:ext xmlns:c16="http://schemas.microsoft.com/office/drawing/2014/chart" uri="{C3380CC4-5D6E-409C-BE32-E72D297353CC}">
              <c16:uniqueId val="{0000000B-8C11-49F4-B6D7-3C93B5DD5CFD}"/>
            </c:ext>
          </c:extLst>
        </c:ser>
        <c:ser>
          <c:idx val="13"/>
          <c:order val="12"/>
          <c:spPr>
            <a:pattFill prst="wdDnDiag">
              <a:fgClr>
                <a:srgbClr val="A5A5A5"/>
              </a:fgClr>
              <a:bgClr>
                <a:sysClr val="window" lastClr="FFFFFF"/>
              </a:bgClr>
            </a:pattFill>
            <a:ln>
              <a:noFill/>
            </a:ln>
            <a:effectLst/>
          </c:spPr>
          <c:invertIfNegative val="0"/>
          <c:cat>
            <c:strRef>
              <c:f>'EU Baseline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2060'!$I$8:$I$27</c:f>
              <c:numCache>
                <c:formatCode>0</c:formatCode>
                <c:ptCount val="20"/>
                <c:pt idx="0">
                  <c:v>12236176.146602999</c:v>
                </c:pt>
                <c:pt idx="1">
                  <c:v>12382495.984679701</c:v>
                </c:pt>
                <c:pt idx="2">
                  <c:v>12604895.2333469</c:v>
                </c:pt>
              </c:numCache>
            </c:numRef>
          </c:val>
          <c:extLst>
            <c:ext xmlns:c16="http://schemas.microsoft.com/office/drawing/2014/chart" uri="{C3380CC4-5D6E-409C-BE32-E72D297353CC}">
              <c16:uniqueId val="{0000000C-8C11-49F4-B6D7-3C93B5DD5CFD}"/>
            </c:ext>
          </c:extLst>
        </c:ser>
        <c:ser>
          <c:idx val="6"/>
          <c:order val="13"/>
          <c:tx>
            <c:strRef>
              <c:f>'EU Baseline 2060'!$J$7</c:f>
              <c:strCache>
                <c:ptCount val="1"/>
              </c:strCache>
            </c:strRef>
          </c:tx>
          <c:spPr>
            <a:solidFill>
              <a:srgbClr val="70AD47">
                <a:lumMod val="50000"/>
              </a:srgbClr>
            </a:solidFill>
            <a:ln>
              <a:noFill/>
            </a:ln>
            <a:effectLst/>
          </c:spPr>
          <c:invertIfNegative val="0"/>
          <c:cat>
            <c:strRef>
              <c:f>'EU Baseline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Baseline 2060'!$J$8:$J$27</c:f>
              <c:numCache>
                <c:formatCode>0</c:formatCode>
                <c:ptCount val="20"/>
                <c:pt idx="0">
                  <c:v>0</c:v>
                </c:pt>
                <c:pt idx="1">
                  <c:v>0</c:v>
                </c:pt>
                <c:pt idx="2">
                  <c:v>0</c:v>
                </c:pt>
                <c:pt idx="3">
                  <c:v>17294.735880194101</c:v>
                </c:pt>
                <c:pt idx="4">
                  <c:v>2244630.7943821</c:v>
                </c:pt>
                <c:pt idx="5">
                  <c:v>5825562.9860396199</c:v>
                </c:pt>
                <c:pt idx="6">
                  <c:v>6961455.9279543003</c:v>
                </c:pt>
                <c:pt idx="7">
                  <c:v>7467467.8210236803</c:v>
                </c:pt>
                <c:pt idx="8">
                  <c:v>7764456.87124711</c:v>
                </c:pt>
                <c:pt idx="9">
                  <c:v>7602212.05555801</c:v>
                </c:pt>
                <c:pt idx="10">
                  <c:v>7696328.9087895704</c:v>
                </c:pt>
                <c:pt idx="11">
                  <c:v>6502210.8978657601</c:v>
                </c:pt>
                <c:pt idx="12">
                  <c:v>3884836.4490079698</c:v>
                </c:pt>
                <c:pt idx="13">
                  <c:v>1516216.52308201</c:v>
                </c:pt>
                <c:pt idx="14">
                  <c:v>812611.73012740398</c:v>
                </c:pt>
                <c:pt idx="15">
                  <c:v>0</c:v>
                </c:pt>
                <c:pt idx="16">
                  <c:v>0</c:v>
                </c:pt>
                <c:pt idx="17">
                  <c:v>0</c:v>
                </c:pt>
                <c:pt idx="18">
                  <c:v>0</c:v>
                </c:pt>
                <c:pt idx="19">
                  <c:v>0</c:v>
                </c:pt>
              </c:numCache>
            </c:numRef>
          </c:val>
          <c:extLst>
            <c:ext xmlns:c16="http://schemas.microsoft.com/office/drawing/2014/chart" uri="{C3380CC4-5D6E-409C-BE32-E72D297353CC}">
              <c16:uniqueId val="{0000000D-8C11-49F4-B6D7-3C93B5DD5CFD}"/>
            </c:ext>
          </c:extLst>
        </c:ser>
        <c:dLbls>
          <c:showLegendKey val="0"/>
          <c:showVal val="0"/>
          <c:showCatName val="0"/>
          <c:showSerName val="0"/>
          <c:showPercent val="0"/>
          <c:showBubbleSize val="0"/>
        </c:dLbls>
        <c:gapWidth val="5"/>
        <c:overlap val="100"/>
        <c:axId val="570239680"/>
        <c:axId val="569027784"/>
      </c:barChart>
      <c:catAx>
        <c:axId val="570239680"/>
        <c:scaling>
          <c:orientation val="minMax"/>
        </c:scaling>
        <c:delete val="0"/>
        <c:axPos val="l"/>
        <c:numFmt formatCode="General" sourceLinked="1"/>
        <c:majorTickMark val="none"/>
        <c:minorTickMark val="none"/>
        <c:tickLblPos val="low"/>
        <c:spPr>
          <a:noFill/>
          <a:ln w="1587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AT"/>
          </a:p>
        </c:txPr>
        <c:crossAx val="569027784"/>
        <c:crosses val="autoZero"/>
        <c:auto val="1"/>
        <c:lblAlgn val="ctr"/>
        <c:lblOffset val="100"/>
        <c:noMultiLvlLbl val="0"/>
      </c:catAx>
      <c:valAx>
        <c:axId val="569027784"/>
        <c:scaling>
          <c:orientation val="minMax"/>
          <c:max val="25000000"/>
          <c:min val="-25000000"/>
        </c:scaling>
        <c:delete val="0"/>
        <c:axPos val="b"/>
        <c:majorGridlines>
          <c:spPr>
            <a:ln w="9525" cap="flat" cmpd="sng" algn="ctr">
              <a:solidFill>
                <a:schemeClr val="tx1">
                  <a:lumMod val="15000"/>
                  <a:lumOff val="85000"/>
                </a:schemeClr>
              </a:solidFill>
              <a:round/>
            </a:ln>
            <a:effectLst/>
          </c:spPr>
        </c:majorGridlines>
        <c:numFmt formatCode="#,##0;[Black]#,##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AT"/>
          </a:p>
        </c:txPr>
        <c:crossAx val="570239680"/>
        <c:crosses val="autoZero"/>
        <c:crossBetween val="between"/>
        <c:majorUnit val="12500000"/>
        <c:dispUnits>
          <c:builtInUnit val="thousand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800"/>
      </a:pPr>
      <a:endParaRPr lang="en-AT"/>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a:t>2060 - Canadian/Swedish_LF</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AT"/>
        </a:p>
      </c:txPr>
    </c:title>
    <c:autoTitleDeleted val="0"/>
    <c:plotArea>
      <c:layout>
        <c:manualLayout>
          <c:layoutTarget val="inner"/>
          <c:xMode val="edge"/>
          <c:yMode val="edge"/>
          <c:x val="0.1622524176539091"/>
          <c:y val="0.17029173911332238"/>
          <c:w val="0.69643620333991618"/>
          <c:h val="0.66812447473762937"/>
        </c:manualLayout>
      </c:layout>
      <c:barChart>
        <c:barDir val="bar"/>
        <c:grouping val="stacked"/>
        <c:varyColors val="0"/>
        <c:ser>
          <c:idx val="5"/>
          <c:order val="0"/>
          <c:tx>
            <c:strRef>
              <c:f>'EU Can_Swe 2060'!$H$7</c:f>
              <c:strCache>
                <c:ptCount val="1"/>
                <c:pt idx="0">
                  <c:v>Low - Inactive</c:v>
                </c:pt>
              </c:strCache>
            </c:strRef>
          </c:tx>
          <c:spPr>
            <a:solidFill>
              <a:srgbClr val="ED7D31">
                <a:lumMod val="40000"/>
                <a:lumOff val="60000"/>
              </a:srgbClr>
            </a:solidFill>
            <a:ln>
              <a:noFill/>
            </a:ln>
            <a:effectLst/>
          </c:spPr>
          <c:invertIfNegative val="0"/>
          <c:cat>
            <c:strRef>
              <c:f>'EU Can_Swe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Can_Swe 2060'!$H$8:$H$27</c:f>
              <c:numCache>
                <c:formatCode>0</c:formatCode>
                <c:ptCount val="20"/>
                <c:pt idx="0">
                  <c:v>0</c:v>
                </c:pt>
                <c:pt idx="1">
                  <c:v>0</c:v>
                </c:pt>
                <c:pt idx="2">
                  <c:v>0</c:v>
                </c:pt>
                <c:pt idx="3">
                  <c:v>-7003217.5631493302</c:v>
                </c:pt>
                <c:pt idx="4">
                  <c:v>-702838.813988543</c:v>
                </c:pt>
                <c:pt idx="5">
                  <c:v>-218181.96505971</c:v>
                </c:pt>
                <c:pt idx="6">
                  <c:v>-160179.44031236501</c:v>
                </c:pt>
                <c:pt idx="7">
                  <c:v>-143390.156480523</c:v>
                </c:pt>
                <c:pt idx="8">
                  <c:v>-160131.14884586199</c:v>
                </c:pt>
                <c:pt idx="9">
                  <c:v>-163990.13753638699</c:v>
                </c:pt>
                <c:pt idx="10">
                  <c:v>-199642.41196523499</c:v>
                </c:pt>
                <c:pt idx="11">
                  <c:v>-239675.18710740199</c:v>
                </c:pt>
                <c:pt idx="12">
                  <c:v>-508867.51239595201</c:v>
                </c:pt>
                <c:pt idx="13">
                  <c:v>-1617829.9115140201</c:v>
                </c:pt>
                <c:pt idx="14">
                  <c:v>-1801744.77968605</c:v>
                </c:pt>
                <c:pt idx="15">
                  <c:v>-2263049.1844009599</c:v>
                </c:pt>
                <c:pt idx="16">
                  <c:v>-2264302.14774223</c:v>
                </c:pt>
                <c:pt idx="17">
                  <c:v>-1854866.5232541999</c:v>
                </c:pt>
                <c:pt idx="18">
                  <c:v>-1196717.15362958</c:v>
                </c:pt>
                <c:pt idx="19">
                  <c:v>-781137.04289712897</c:v>
                </c:pt>
              </c:numCache>
            </c:numRef>
          </c:val>
          <c:extLst>
            <c:ext xmlns:c16="http://schemas.microsoft.com/office/drawing/2014/chart" uri="{C3380CC4-5D6E-409C-BE32-E72D297353CC}">
              <c16:uniqueId val="{00000000-3116-447D-B7A9-5861E9192417}"/>
            </c:ext>
          </c:extLst>
        </c:ser>
        <c:ser>
          <c:idx val="4"/>
          <c:order val="1"/>
          <c:tx>
            <c:strRef>
              <c:f>'EU Can_Swe 2060'!$G$7</c:f>
              <c:strCache>
                <c:ptCount val="1"/>
                <c:pt idx="0">
                  <c:v>Medium - Inactive</c:v>
                </c:pt>
              </c:strCache>
            </c:strRef>
          </c:tx>
          <c:spPr>
            <a:solidFill>
              <a:srgbClr val="ED7D31">
                <a:lumMod val="75000"/>
              </a:srgbClr>
            </a:solidFill>
            <a:ln>
              <a:noFill/>
            </a:ln>
            <a:effectLst/>
          </c:spPr>
          <c:invertIfNegative val="0"/>
          <c:cat>
            <c:strRef>
              <c:f>'EU Can_Swe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Can_Swe 2060'!$G$8:$G$27</c:f>
              <c:numCache>
                <c:formatCode>0</c:formatCode>
                <c:ptCount val="20"/>
                <c:pt idx="0">
                  <c:v>0</c:v>
                </c:pt>
                <c:pt idx="1">
                  <c:v>0</c:v>
                </c:pt>
                <c:pt idx="2">
                  <c:v>0</c:v>
                </c:pt>
                <c:pt idx="3">
                  <c:v>-5323462.7003627196</c:v>
                </c:pt>
                <c:pt idx="4">
                  <c:v>-2291764.1710568001</c:v>
                </c:pt>
                <c:pt idx="5">
                  <c:v>-772015.883345237</c:v>
                </c:pt>
                <c:pt idx="6">
                  <c:v>-391748.96788599098</c:v>
                </c:pt>
                <c:pt idx="7">
                  <c:v>-344569.56818720303</c:v>
                </c:pt>
                <c:pt idx="8">
                  <c:v>-263925.56251368398</c:v>
                </c:pt>
                <c:pt idx="9">
                  <c:v>-297249.68997827597</c:v>
                </c:pt>
                <c:pt idx="10">
                  <c:v>-347633.62012601102</c:v>
                </c:pt>
                <c:pt idx="11">
                  <c:v>-444940.92188328999</c:v>
                </c:pt>
                <c:pt idx="12">
                  <c:v>-1626026.1167987401</c:v>
                </c:pt>
                <c:pt idx="13">
                  <c:v>-4758305.5730249695</c:v>
                </c:pt>
                <c:pt idx="14">
                  <c:v>-5120981.8877717899</c:v>
                </c:pt>
                <c:pt idx="15">
                  <c:v>-5948579.7423512498</c:v>
                </c:pt>
                <c:pt idx="16">
                  <c:v>-5251837.3992785802</c:v>
                </c:pt>
                <c:pt idx="17">
                  <c:v>-4195051.1809102697</c:v>
                </c:pt>
                <c:pt idx="18">
                  <c:v>-2746439.4915845101</c:v>
                </c:pt>
                <c:pt idx="19">
                  <c:v>-1624725.27398151</c:v>
                </c:pt>
              </c:numCache>
            </c:numRef>
          </c:val>
          <c:extLst>
            <c:ext xmlns:c16="http://schemas.microsoft.com/office/drawing/2014/chart" uri="{C3380CC4-5D6E-409C-BE32-E72D297353CC}">
              <c16:uniqueId val="{00000001-3116-447D-B7A9-5861E9192417}"/>
            </c:ext>
          </c:extLst>
        </c:ser>
        <c:ser>
          <c:idx val="3"/>
          <c:order val="2"/>
          <c:tx>
            <c:strRef>
              <c:f>'EU Can_Swe 2060'!$F$7</c:f>
              <c:strCache>
                <c:ptCount val="1"/>
                <c:pt idx="0">
                  <c:v>High - Inactive</c:v>
                </c:pt>
              </c:strCache>
            </c:strRef>
          </c:tx>
          <c:spPr>
            <a:solidFill>
              <a:srgbClr val="ED7D31">
                <a:lumMod val="50000"/>
              </a:srgbClr>
            </a:solidFill>
            <a:ln>
              <a:noFill/>
            </a:ln>
            <a:effectLst/>
          </c:spPr>
          <c:invertIfNegative val="0"/>
          <c:cat>
            <c:strRef>
              <c:f>'EU Can_Swe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Can_Swe 2060'!$F$8:$F$27</c:f>
              <c:numCache>
                <c:formatCode>0</c:formatCode>
                <c:ptCount val="20"/>
                <c:pt idx="0">
                  <c:v>0</c:v>
                </c:pt>
                <c:pt idx="1">
                  <c:v>0</c:v>
                </c:pt>
                <c:pt idx="2">
                  <c:v>0</c:v>
                </c:pt>
                <c:pt idx="3">
                  <c:v>-51908.920424419601</c:v>
                </c:pt>
                <c:pt idx="4">
                  <c:v>-1328406.3747153301</c:v>
                </c:pt>
                <c:pt idx="5">
                  <c:v>-1030055.78050267</c:v>
                </c:pt>
                <c:pt idx="6">
                  <c:v>-449375.88167729299</c:v>
                </c:pt>
                <c:pt idx="7">
                  <c:v>-328905.12572200497</c:v>
                </c:pt>
                <c:pt idx="8">
                  <c:v>-321732.39008797199</c:v>
                </c:pt>
                <c:pt idx="9">
                  <c:v>-332858.00738420698</c:v>
                </c:pt>
                <c:pt idx="10">
                  <c:v>-500850.82959858899</c:v>
                </c:pt>
                <c:pt idx="11">
                  <c:v>-482258.21372213599</c:v>
                </c:pt>
                <c:pt idx="12">
                  <c:v>-1612120.2842611901</c:v>
                </c:pt>
                <c:pt idx="13">
                  <c:v>-5906856.8920377903</c:v>
                </c:pt>
                <c:pt idx="14">
                  <c:v>-6674807.4804963097</c:v>
                </c:pt>
                <c:pt idx="15">
                  <c:v>-6704283.8990785396</c:v>
                </c:pt>
                <c:pt idx="16">
                  <c:v>-5122746.2762188902</c:v>
                </c:pt>
                <c:pt idx="17">
                  <c:v>-3704175.1867193598</c:v>
                </c:pt>
                <c:pt idx="18">
                  <c:v>-2142769.2910788502</c:v>
                </c:pt>
                <c:pt idx="19">
                  <c:v>-1158556.99232577</c:v>
                </c:pt>
              </c:numCache>
            </c:numRef>
          </c:val>
          <c:extLst>
            <c:ext xmlns:c16="http://schemas.microsoft.com/office/drawing/2014/chart" uri="{C3380CC4-5D6E-409C-BE32-E72D297353CC}">
              <c16:uniqueId val="{00000002-3116-447D-B7A9-5861E9192417}"/>
            </c:ext>
          </c:extLst>
        </c:ser>
        <c:ser>
          <c:idx val="2"/>
          <c:order val="3"/>
          <c:tx>
            <c:strRef>
              <c:f>'EU Can_Swe 2060'!$E$7</c:f>
              <c:strCache>
                <c:ptCount val="1"/>
                <c:pt idx="0">
                  <c:v>Low - Active</c:v>
                </c:pt>
              </c:strCache>
            </c:strRef>
          </c:tx>
          <c:spPr>
            <a:solidFill>
              <a:srgbClr val="70AD47">
                <a:lumMod val="20000"/>
                <a:lumOff val="80000"/>
              </a:srgbClr>
            </a:solidFill>
            <a:ln>
              <a:noFill/>
            </a:ln>
            <a:effectLst/>
          </c:spPr>
          <c:invertIfNegative val="0"/>
          <c:cat>
            <c:strRef>
              <c:f>'EU Can_Swe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Can_Swe 2060'!$E$8:$E$27</c:f>
              <c:numCache>
                <c:formatCode>0</c:formatCode>
                <c:ptCount val="20"/>
                <c:pt idx="0">
                  <c:v>0</c:v>
                </c:pt>
                <c:pt idx="1">
                  <c:v>0</c:v>
                </c:pt>
                <c:pt idx="2">
                  <c:v>0</c:v>
                </c:pt>
                <c:pt idx="3">
                  <c:v>-2958741.5340247899</c:v>
                </c:pt>
                <c:pt idx="4">
                  <c:v>-1572928.5545733301</c:v>
                </c:pt>
                <c:pt idx="5">
                  <c:v>-1094107.6035054901</c:v>
                </c:pt>
                <c:pt idx="6">
                  <c:v>-1148925.3795036301</c:v>
                </c:pt>
                <c:pt idx="7">
                  <c:v>-1183349.75110417</c:v>
                </c:pt>
                <c:pt idx="8">
                  <c:v>-1199048.35348515</c:v>
                </c:pt>
                <c:pt idx="9">
                  <c:v>-1198184.40798127</c:v>
                </c:pt>
                <c:pt idx="10">
                  <c:v>-1198596.34461193</c:v>
                </c:pt>
                <c:pt idx="11">
                  <c:v>-1221368.1436767001</c:v>
                </c:pt>
                <c:pt idx="12">
                  <c:v>-1216182.59406056</c:v>
                </c:pt>
                <c:pt idx="13">
                  <c:v>-501539.14550394402</c:v>
                </c:pt>
                <c:pt idx="14">
                  <c:v>-282542.73046758899</c:v>
                </c:pt>
                <c:pt idx="15">
                  <c:v>0</c:v>
                </c:pt>
                <c:pt idx="16">
                  <c:v>0</c:v>
                </c:pt>
                <c:pt idx="17">
                  <c:v>0</c:v>
                </c:pt>
                <c:pt idx="18">
                  <c:v>0</c:v>
                </c:pt>
                <c:pt idx="19">
                  <c:v>0</c:v>
                </c:pt>
              </c:numCache>
            </c:numRef>
          </c:val>
          <c:extLst>
            <c:ext xmlns:c16="http://schemas.microsoft.com/office/drawing/2014/chart" uri="{C3380CC4-5D6E-409C-BE32-E72D297353CC}">
              <c16:uniqueId val="{00000003-3116-447D-B7A9-5861E9192417}"/>
            </c:ext>
          </c:extLst>
        </c:ser>
        <c:ser>
          <c:idx val="1"/>
          <c:order val="4"/>
          <c:tx>
            <c:strRef>
              <c:f>'EU Can_Swe 2060'!$D$7</c:f>
              <c:strCache>
                <c:ptCount val="1"/>
                <c:pt idx="0">
                  <c:v>Medium - Active</c:v>
                </c:pt>
              </c:strCache>
            </c:strRef>
          </c:tx>
          <c:spPr>
            <a:solidFill>
              <a:srgbClr val="70AD47">
                <a:lumMod val="60000"/>
                <a:lumOff val="40000"/>
              </a:srgbClr>
            </a:solidFill>
            <a:ln>
              <a:noFill/>
            </a:ln>
            <a:effectLst/>
          </c:spPr>
          <c:invertIfNegative val="0"/>
          <c:cat>
            <c:strRef>
              <c:f>'EU Can_Swe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Can_Swe 2060'!$D$8:$D$27</c:f>
              <c:numCache>
                <c:formatCode>0</c:formatCode>
                <c:ptCount val="20"/>
                <c:pt idx="0">
                  <c:v>0</c:v>
                </c:pt>
                <c:pt idx="1">
                  <c:v>0</c:v>
                </c:pt>
                <c:pt idx="2">
                  <c:v>0</c:v>
                </c:pt>
                <c:pt idx="3">
                  <c:v>-2324939.2965754</c:v>
                </c:pt>
                <c:pt idx="4">
                  <c:v>-10270068.6387867</c:v>
                </c:pt>
                <c:pt idx="5">
                  <c:v>-9190336.5691591892</c:v>
                </c:pt>
                <c:pt idx="6">
                  <c:v>-8486337.6391415503</c:v>
                </c:pt>
                <c:pt idx="7">
                  <c:v>-8332799.9214384099</c:v>
                </c:pt>
                <c:pt idx="8">
                  <c:v>-7851304.4173840201</c:v>
                </c:pt>
                <c:pt idx="9">
                  <c:v>-7426469.3044759398</c:v>
                </c:pt>
                <c:pt idx="10">
                  <c:v>-7232167.0852562701</c:v>
                </c:pt>
                <c:pt idx="11">
                  <c:v>-6770455.7995203203</c:v>
                </c:pt>
                <c:pt idx="12">
                  <c:v>-5659891.9824507097</c:v>
                </c:pt>
                <c:pt idx="13">
                  <c:v>-1765529.43431109</c:v>
                </c:pt>
                <c:pt idx="14">
                  <c:v>-1060232.44602068</c:v>
                </c:pt>
                <c:pt idx="15">
                  <c:v>0</c:v>
                </c:pt>
                <c:pt idx="16">
                  <c:v>0</c:v>
                </c:pt>
                <c:pt idx="17">
                  <c:v>0</c:v>
                </c:pt>
                <c:pt idx="18">
                  <c:v>0</c:v>
                </c:pt>
                <c:pt idx="19">
                  <c:v>0</c:v>
                </c:pt>
              </c:numCache>
            </c:numRef>
          </c:val>
          <c:extLst>
            <c:ext xmlns:c16="http://schemas.microsoft.com/office/drawing/2014/chart" uri="{C3380CC4-5D6E-409C-BE32-E72D297353CC}">
              <c16:uniqueId val="{00000004-3116-447D-B7A9-5861E9192417}"/>
            </c:ext>
          </c:extLst>
        </c:ser>
        <c:ser>
          <c:idx val="0"/>
          <c:order val="5"/>
          <c:tx>
            <c:strRef>
              <c:f>'EU Can_Swe 2060'!$C$7</c:f>
              <c:strCache>
                <c:ptCount val="1"/>
                <c:pt idx="0">
                  <c:v>High - Active</c:v>
                </c:pt>
              </c:strCache>
            </c:strRef>
          </c:tx>
          <c:spPr>
            <a:solidFill>
              <a:srgbClr val="70AD47">
                <a:lumMod val="50000"/>
              </a:srgbClr>
            </a:solidFill>
            <a:ln>
              <a:noFill/>
            </a:ln>
            <a:effectLst/>
          </c:spPr>
          <c:invertIfNegative val="0"/>
          <c:cat>
            <c:strRef>
              <c:f>'EU Can_Swe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Can_Swe 2060'!$C$8:$C$27</c:f>
              <c:numCache>
                <c:formatCode>0</c:formatCode>
                <c:ptCount val="20"/>
                <c:pt idx="0">
                  <c:v>0</c:v>
                </c:pt>
                <c:pt idx="1">
                  <c:v>0</c:v>
                </c:pt>
                <c:pt idx="2">
                  <c:v>0</c:v>
                </c:pt>
                <c:pt idx="3">
                  <c:v>-24930.421749171899</c:v>
                </c:pt>
                <c:pt idx="4">
                  <c:v>-1727988.9301108499</c:v>
                </c:pt>
                <c:pt idx="5">
                  <c:v>-6337057.8432141095</c:v>
                </c:pt>
                <c:pt idx="6">
                  <c:v>-8741616.5169625208</c:v>
                </c:pt>
                <c:pt idx="7">
                  <c:v>-9637911.4890699107</c:v>
                </c:pt>
                <c:pt idx="8">
                  <c:v>-9594455.5334733892</c:v>
                </c:pt>
                <c:pt idx="9">
                  <c:v>-9328050.6904528905</c:v>
                </c:pt>
                <c:pt idx="10">
                  <c:v>-9200946.2500601802</c:v>
                </c:pt>
                <c:pt idx="11">
                  <c:v>-8816256.9993508495</c:v>
                </c:pt>
                <c:pt idx="12">
                  <c:v>-7179698.0221877499</c:v>
                </c:pt>
                <c:pt idx="13">
                  <c:v>-3246119.0173643702</c:v>
                </c:pt>
                <c:pt idx="14">
                  <c:v>-1709331.85336588</c:v>
                </c:pt>
                <c:pt idx="15">
                  <c:v>0</c:v>
                </c:pt>
                <c:pt idx="16">
                  <c:v>0</c:v>
                </c:pt>
                <c:pt idx="17">
                  <c:v>0</c:v>
                </c:pt>
                <c:pt idx="18">
                  <c:v>0</c:v>
                </c:pt>
                <c:pt idx="19">
                  <c:v>0</c:v>
                </c:pt>
              </c:numCache>
            </c:numRef>
          </c:val>
          <c:extLst>
            <c:ext xmlns:c16="http://schemas.microsoft.com/office/drawing/2014/chart" uri="{C3380CC4-5D6E-409C-BE32-E72D297353CC}">
              <c16:uniqueId val="{00000005-3116-447D-B7A9-5861E9192417}"/>
            </c:ext>
          </c:extLst>
        </c:ser>
        <c:ser>
          <c:idx val="12"/>
          <c:order val="6"/>
          <c:tx>
            <c:strRef>
              <c:f>'EU Can_Swe 2060'!$B$7</c:f>
              <c:strCache>
                <c:ptCount val="1"/>
                <c:pt idx="0">
                  <c:v>0-15</c:v>
                </c:pt>
              </c:strCache>
            </c:strRef>
          </c:tx>
          <c:spPr>
            <a:pattFill prst="wdDnDiag">
              <a:fgClr>
                <a:srgbClr val="A5A5A5"/>
              </a:fgClr>
              <a:bgClr>
                <a:sysClr val="window" lastClr="FFFFFF"/>
              </a:bgClr>
            </a:pattFill>
            <a:ln>
              <a:noFill/>
            </a:ln>
            <a:effectLst/>
          </c:spPr>
          <c:invertIfNegative val="0"/>
          <c:cat>
            <c:strRef>
              <c:f>'EU Can_Swe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Can_Swe 2060'!$B$8:$B$27</c:f>
              <c:numCache>
                <c:formatCode>0</c:formatCode>
                <c:ptCount val="20"/>
                <c:pt idx="0">
                  <c:v>-18010540.196185201</c:v>
                </c:pt>
                <c:pt idx="1">
                  <c:v>-18040956.226278901</c:v>
                </c:pt>
                <c:pt idx="2">
                  <c:v>-17789384.995792899</c:v>
                </c:pt>
              </c:numCache>
            </c:numRef>
          </c:val>
          <c:extLst>
            <c:ext xmlns:c16="http://schemas.microsoft.com/office/drawing/2014/chart" uri="{C3380CC4-5D6E-409C-BE32-E72D297353CC}">
              <c16:uniqueId val="{00000006-3116-447D-B7A9-5861E9192417}"/>
            </c:ext>
          </c:extLst>
        </c:ser>
        <c:ser>
          <c:idx val="11"/>
          <c:order val="7"/>
          <c:tx>
            <c:strRef>
              <c:f>'EU Can_Swe 2060'!$O$7</c:f>
              <c:strCache>
                <c:ptCount val="1"/>
              </c:strCache>
            </c:strRef>
          </c:tx>
          <c:spPr>
            <a:solidFill>
              <a:srgbClr val="ED7D31">
                <a:lumMod val="40000"/>
                <a:lumOff val="60000"/>
              </a:srgbClr>
            </a:solidFill>
            <a:ln>
              <a:noFill/>
            </a:ln>
            <a:effectLst/>
          </c:spPr>
          <c:invertIfNegative val="0"/>
          <c:cat>
            <c:strRef>
              <c:f>'EU Can_Swe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Can_Swe 2060'!$O$8:$O$27</c:f>
              <c:numCache>
                <c:formatCode>0</c:formatCode>
                <c:ptCount val="20"/>
                <c:pt idx="0">
                  <c:v>0</c:v>
                </c:pt>
                <c:pt idx="1">
                  <c:v>0</c:v>
                </c:pt>
                <c:pt idx="2">
                  <c:v>0</c:v>
                </c:pt>
                <c:pt idx="3">
                  <c:v>5408660.4226135695</c:v>
                </c:pt>
                <c:pt idx="4">
                  <c:v>474254.04497073701</c:v>
                </c:pt>
                <c:pt idx="5">
                  <c:v>159039.803085555</c:v>
                </c:pt>
                <c:pt idx="6">
                  <c:v>165872.09673651299</c:v>
                </c:pt>
                <c:pt idx="7">
                  <c:v>157740.14274535299</c:v>
                </c:pt>
                <c:pt idx="8">
                  <c:v>123406.94180547701</c:v>
                </c:pt>
                <c:pt idx="9">
                  <c:v>109855.635127306</c:v>
                </c:pt>
                <c:pt idx="10">
                  <c:v>171146.75846685001</c:v>
                </c:pt>
                <c:pt idx="11">
                  <c:v>281269.95062385802</c:v>
                </c:pt>
                <c:pt idx="12">
                  <c:v>552699.46358521201</c:v>
                </c:pt>
                <c:pt idx="13">
                  <c:v>1578172.36763655</c:v>
                </c:pt>
                <c:pt idx="14">
                  <c:v>1831292.96371352</c:v>
                </c:pt>
                <c:pt idx="15">
                  <c:v>2262298.59946742</c:v>
                </c:pt>
                <c:pt idx="16">
                  <c:v>2504589.4762122999</c:v>
                </c:pt>
                <c:pt idx="17">
                  <c:v>2422719.3255961598</c:v>
                </c:pt>
                <c:pt idx="18">
                  <c:v>1990712.6737549801</c:v>
                </c:pt>
                <c:pt idx="19">
                  <c:v>1677655.62394051</c:v>
                </c:pt>
              </c:numCache>
            </c:numRef>
          </c:val>
          <c:extLst>
            <c:ext xmlns:c16="http://schemas.microsoft.com/office/drawing/2014/chart" uri="{C3380CC4-5D6E-409C-BE32-E72D297353CC}">
              <c16:uniqueId val="{00000007-3116-447D-B7A9-5861E9192417}"/>
            </c:ext>
          </c:extLst>
        </c:ser>
        <c:ser>
          <c:idx val="10"/>
          <c:order val="8"/>
          <c:tx>
            <c:strRef>
              <c:f>'EU Can_Swe 2060'!$N$7</c:f>
              <c:strCache>
                <c:ptCount val="1"/>
              </c:strCache>
            </c:strRef>
          </c:tx>
          <c:spPr>
            <a:solidFill>
              <a:srgbClr val="ED7D31">
                <a:lumMod val="75000"/>
              </a:srgbClr>
            </a:solidFill>
            <a:ln>
              <a:noFill/>
            </a:ln>
            <a:effectLst/>
          </c:spPr>
          <c:invertIfNegative val="0"/>
          <c:cat>
            <c:strRef>
              <c:f>'EU Can_Swe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Can_Swe 2060'!$N$8:$N$27</c:f>
              <c:numCache>
                <c:formatCode>0</c:formatCode>
                <c:ptCount val="20"/>
                <c:pt idx="0">
                  <c:v>0</c:v>
                </c:pt>
                <c:pt idx="1">
                  <c:v>0</c:v>
                </c:pt>
                <c:pt idx="2">
                  <c:v>0</c:v>
                </c:pt>
                <c:pt idx="3">
                  <c:v>4804207.6413068697</c:v>
                </c:pt>
                <c:pt idx="4">
                  <c:v>2487786.0171943801</c:v>
                </c:pt>
                <c:pt idx="5">
                  <c:v>1240112.9923280301</c:v>
                </c:pt>
                <c:pt idx="6">
                  <c:v>638447.91023923305</c:v>
                </c:pt>
                <c:pt idx="7">
                  <c:v>470264.545434247</c:v>
                </c:pt>
                <c:pt idx="8">
                  <c:v>293504.58338251698</c:v>
                </c:pt>
                <c:pt idx="9">
                  <c:v>265829.59947701101</c:v>
                </c:pt>
                <c:pt idx="10">
                  <c:v>326248.12716210698</c:v>
                </c:pt>
                <c:pt idx="11">
                  <c:v>415615.84534650302</c:v>
                </c:pt>
                <c:pt idx="12">
                  <c:v>1885527.1242789601</c:v>
                </c:pt>
                <c:pt idx="13">
                  <c:v>4595038.6575710298</c:v>
                </c:pt>
                <c:pt idx="14">
                  <c:v>4896479.31395486</c:v>
                </c:pt>
                <c:pt idx="15">
                  <c:v>6044549.3243844397</c:v>
                </c:pt>
                <c:pt idx="16">
                  <c:v>5753218.7198167099</c:v>
                </c:pt>
                <c:pt idx="17">
                  <c:v>5283493.7385749798</c:v>
                </c:pt>
                <c:pt idx="18">
                  <c:v>4012085.2572417199</c:v>
                </c:pt>
                <c:pt idx="19">
                  <c:v>3042405.2384303198</c:v>
                </c:pt>
              </c:numCache>
            </c:numRef>
          </c:val>
          <c:extLst>
            <c:ext xmlns:c16="http://schemas.microsoft.com/office/drawing/2014/chart" uri="{C3380CC4-5D6E-409C-BE32-E72D297353CC}">
              <c16:uniqueId val="{00000008-3116-447D-B7A9-5861E9192417}"/>
            </c:ext>
          </c:extLst>
        </c:ser>
        <c:ser>
          <c:idx val="9"/>
          <c:order val="9"/>
          <c:tx>
            <c:strRef>
              <c:f>'EU Can_Swe 2060'!$M$7</c:f>
              <c:strCache>
                <c:ptCount val="1"/>
              </c:strCache>
            </c:strRef>
          </c:tx>
          <c:spPr>
            <a:solidFill>
              <a:srgbClr val="ED7D31">
                <a:lumMod val="50000"/>
              </a:srgbClr>
            </a:solidFill>
            <a:ln>
              <a:noFill/>
            </a:ln>
            <a:effectLst/>
          </c:spPr>
          <c:invertIfNegative val="0"/>
          <c:cat>
            <c:strRef>
              <c:f>'EU Can_Swe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Can_Swe 2060'!$M$8:$M$27</c:f>
              <c:numCache>
                <c:formatCode>0</c:formatCode>
                <c:ptCount val="20"/>
                <c:pt idx="0">
                  <c:v>0</c:v>
                </c:pt>
                <c:pt idx="1">
                  <c:v>0</c:v>
                </c:pt>
                <c:pt idx="2">
                  <c:v>0</c:v>
                </c:pt>
                <c:pt idx="3">
                  <c:v>54322.519829315701</c:v>
                </c:pt>
                <c:pt idx="4">
                  <c:v>1297977.06386585</c:v>
                </c:pt>
                <c:pt idx="5">
                  <c:v>1262300.2449491599</c:v>
                </c:pt>
                <c:pt idx="6">
                  <c:v>909798.62572160503</c:v>
                </c:pt>
                <c:pt idx="7">
                  <c:v>652391.19365863595</c:v>
                </c:pt>
                <c:pt idx="8">
                  <c:v>442975.09128186502</c:v>
                </c:pt>
                <c:pt idx="9">
                  <c:v>389892.05999102403</c:v>
                </c:pt>
                <c:pt idx="10">
                  <c:v>523574.24244180101</c:v>
                </c:pt>
                <c:pt idx="11">
                  <c:v>693923.27584582404</c:v>
                </c:pt>
                <c:pt idx="12">
                  <c:v>2629657.6156544299</c:v>
                </c:pt>
                <c:pt idx="13">
                  <c:v>8470669.6557960194</c:v>
                </c:pt>
                <c:pt idx="14">
                  <c:v>9487033.5278901495</c:v>
                </c:pt>
                <c:pt idx="15">
                  <c:v>8918753.1552309804</c:v>
                </c:pt>
                <c:pt idx="16">
                  <c:v>7422016.6276177</c:v>
                </c:pt>
                <c:pt idx="17">
                  <c:v>5648522.6702700099</c:v>
                </c:pt>
                <c:pt idx="18">
                  <c:v>3548037.59598277</c:v>
                </c:pt>
                <c:pt idx="19">
                  <c:v>2202591.5259374501</c:v>
                </c:pt>
              </c:numCache>
            </c:numRef>
          </c:val>
          <c:extLst>
            <c:ext xmlns:c16="http://schemas.microsoft.com/office/drawing/2014/chart" uri="{C3380CC4-5D6E-409C-BE32-E72D297353CC}">
              <c16:uniqueId val="{00000009-3116-447D-B7A9-5861E9192417}"/>
            </c:ext>
          </c:extLst>
        </c:ser>
        <c:ser>
          <c:idx val="8"/>
          <c:order val="10"/>
          <c:tx>
            <c:strRef>
              <c:f>'EU Can_Swe 2060'!$L$7</c:f>
              <c:strCache>
                <c:ptCount val="1"/>
              </c:strCache>
            </c:strRef>
          </c:tx>
          <c:spPr>
            <a:solidFill>
              <a:srgbClr val="70AD47">
                <a:lumMod val="20000"/>
                <a:lumOff val="80000"/>
              </a:srgbClr>
            </a:solidFill>
            <a:ln>
              <a:noFill/>
            </a:ln>
            <a:effectLst/>
          </c:spPr>
          <c:invertIfNegative val="0"/>
          <c:cat>
            <c:strRef>
              <c:f>'EU Can_Swe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Can_Swe 2060'!$L$8:$L$27</c:f>
              <c:numCache>
                <c:formatCode>0</c:formatCode>
                <c:ptCount val="20"/>
                <c:pt idx="0">
                  <c:v>0</c:v>
                </c:pt>
                <c:pt idx="1">
                  <c:v>0</c:v>
                </c:pt>
                <c:pt idx="2">
                  <c:v>0</c:v>
                </c:pt>
                <c:pt idx="3">
                  <c:v>3424127.3238486601</c:v>
                </c:pt>
                <c:pt idx="4">
                  <c:v>910752.61363589298</c:v>
                </c:pt>
                <c:pt idx="5">
                  <c:v>415042.78910778498</c:v>
                </c:pt>
                <c:pt idx="6">
                  <c:v>471926.96156833298</c:v>
                </c:pt>
                <c:pt idx="7">
                  <c:v>572507.384488852</c:v>
                </c:pt>
                <c:pt idx="8">
                  <c:v>672888.02338055905</c:v>
                </c:pt>
                <c:pt idx="9">
                  <c:v>745637.88166426099</c:v>
                </c:pt>
                <c:pt idx="10">
                  <c:v>762351.76741013699</c:v>
                </c:pt>
                <c:pt idx="11">
                  <c:v>768278.60351123102</c:v>
                </c:pt>
                <c:pt idx="12">
                  <c:v>725020.45621760795</c:v>
                </c:pt>
                <c:pt idx="13">
                  <c:v>209721.327825777</c:v>
                </c:pt>
                <c:pt idx="14">
                  <c:v>97533.570164663397</c:v>
                </c:pt>
                <c:pt idx="15">
                  <c:v>0</c:v>
                </c:pt>
                <c:pt idx="16">
                  <c:v>0</c:v>
                </c:pt>
                <c:pt idx="17">
                  <c:v>0</c:v>
                </c:pt>
                <c:pt idx="18">
                  <c:v>0</c:v>
                </c:pt>
                <c:pt idx="19">
                  <c:v>0</c:v>
                </c:pt>
              </c:numCache>
            </c:numRef>
          </c:val>
          <c:extLst>
            <c:ext xmlns:c16="http://schemas.microsoft.com/office/drawing/2014/chart" uri="{C3380CC4-5D6E-409C-BE32-E72D297353CC}">
              <c16:uniqueId val="{0000000A-3116-447D-B7A9-5861E9192417}"/>
            </c:ext>
          </c:extLst>
        </c:ser>
        <c:ser>
          <c:idx val="7"/>
          <c:order val="11"/>
          <c:tx>
            <c:strRef>
              <c:f>'EU Can_Swe 2060'!$K$7</c:f>
              <c:strCache>
                <c:ptCount val="1"/>
              </c:strCache>
            </c:strRef>
          </c:tx>
          <c:spPr>
            <a:solidFill>
              <a:srgbClr val="70AD47">
                <a:lumMod val="60000"/>
                <a:lumOff val="40000"/>
              </a:srgbClr>
            </a:solidFill>
            <a:ln>
              <a:noFill/>
            </a:ln>
            <a:effectLst/>
          </c:spPr>
          <c:invertIfNegative val="0"/>
          <c:cat>
            <c:strRef>
              <c:f>'EU Can_Swe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Can_Swe 2060'!$K$8:$K$27</c:f>
              <c:numCache>
                <c:formatCode>0</c:formatCode>
                <c:ptCount val="20"/>
                <c:pt idx="0">
                  <c:v>0</c:v>
                </c:pt>
                <c:pt idx="1">
                  <c:v>0</c:v>
                </c:pt>
                <c:pt idx="2">
                  <c:v>0</c:v>
                </c:pt>
                <c:pt idx="3">
                  <c:v>3068589.2855575201</c:v>
                </c:pt>
                <c:pt idx="4">
                  <c:v>9347918.6415668</c:v>
                </c:pt>
                <c:pt idx="5">
                  <c:v>7134886.7705933303</c:v>
                </c:pt>
                <c:pt idx="6">
                  <c:v>6462184.7426522505</c:v>
                </c:pt>
                <c:pt idx="7">
                  <c:v>6259815.8863464696</c:v>
                </c:pt>
                <c:pt idx="8">
                  <c:v>6137419.6595876198</c:v>
                </c:pt>
                <c:pt idx="9">
                  <c:v>5940878.5454032803</c:v>
                </c:pt>
                <c:pt idx="10">
                  <c:v>5810956.1595355496</c:v>
                </c:pt>
                <c:pt idx="11">
                  <c:v>5666855.7762044501</c:v>
                </c:pt>
                <c:pt idx="12">
                  <c:v>4366473.2600283502</c:v>
                </c:pt>
                <c:pt idx="13">
                  <c:v>1142839.06303472</c:v>
                </c:pt>
                <c:pt idx="14">
                  <c:v>650890.54805223399</c:v>
                </c:pt>
                <c:pt idx="15">
                  <c:v>0</c:v>
                </c:pt>
                <c:pt idx="16">
                  <c:v>0</c:v>
                </c:pt>
                <c:pt idx="17">
                  <c:v>0</c:v>
                </c:pt>
                <c:pt idx="18">
                  <c:v>0</c:v>
                </c:pt>
                <c:pt idx="19">
                  <c:v>0</c:v>
                </c:pt>
              </c:numCache>
            </c:numRef>
          </c:val>
          <c:extLst>
            <c:ext xmlns:c16="http://schemas.microsoft.com/office/drawing/2014/chart" uri="{C3380CC4-5D6E-409C-BE32-E72D297353CC}">
              <c16:uniqueId val="{0000000B-3116-447D-B7A9-5861E9192417}"/>
            </c:ext>
          </c:extLst>
        </c:ser>
        <c:ser>
          <c:idx val="13"/>
          <c:order val="12"/>
          <c:spPr>
            <a:pattFill prst="wdDnDiag">
              <a:fgClr>
                <a:srgbClr val="A5A5A5"/>
              </a:fgClr>
              <a:bgClr>
                <a:sysClr val="window" lastClr="FFFFFF"/>
              </a:bgClr>
            </a:pattFill>
            <a:ln>
              <a:noFill/>
            </a:ln>
            <a:effectLst/>
          </c:spPr>
          <c:invertIfNegative val="0"/>
          <c:cat>
            <c:strRef>
              <c:f>'EU Can_Swe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Can_Swe 2060'!$I$8:$I$27</c:f>
              <c:numCache>
                <c:formatCode>0</c:formatCode>
                <c:ptCount val="20"/>
                <c:pt idx="0">
                  <c:v>17387986.883683</c:v>
                </c:pt>
                <c:pt idx="1">
                  <c:v>17230600.347969599</c:v>
                </c:pt>
                <c:pt idx="2">
                  <c:v>16853810.827718001</c:v>
                </c:pt>
              </c:numCache>
            </c:numRef>
          </c:val>
          <c:extLst>
            <c:ext xmlns:c16="http://schemas.microsoft.com/office/drawing/2014/chart" uri="{C3380CC4-5D6E-409C-BE32-E72D297353CC}">
              <c16:uniqueId val="{0000000C-3116-447D-B7A9-5861E9192417}"/>
            </c:ext>
          </c:extLst>
        </c:ser>
        <c:ser>
          <c:idx val="6"/>
          <c:order val="13"/>
          <c:tx>
            <c:strRef>
              <c:f>'EU Can_Swe 2060'!$J$7</c:f>
              <c:strCache>
                <c:ptCount val="1"/>
              </c:strCache>
            </c:strRef>
          </c:tx>
          <c:spPr>
            <a:solidFill>
              <a:srgbClr val="70AD47">
                <a:lumMod val="50000"/>
              </a:srgbClr>
            </a:solidFill>
            <a:ln>
              <a:noFill/>
            </a:ln>
            <a:effectLst/>
          </c:spPr>
          <c:invertIfNegative val="0"/>
          <c:cat>
            <c:strRef>
              <c:f>'EU Can_Swe 2060'!$A$8:$A$27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Can_Swe 2060'!$J$8:$J$27</c:f>
              <c:numCache>
                <c:formatCode>0</c:formatCode>
                <c:ptCount val="20"/>
                <c:pt idx="0">
                  <c:v>0</c:v>
                </c:pt>
                <c:pt idx="1">
                  <c:v>0</c:v>
                </c:pt>
                <c:pt idx="2">
                  <c:v>0</c:v>
                </c:pt>
                <c:pt idx="3">
                  <c:v>37811.184865089497</c:v>
                </c:pt>
                <c:pt idx="4">
                  <c:v>2516065.3988048802</c:v>
                </c:pt>
                <c:pt idx="5">
                  <c:v>7919115.2878978001</c:v>
                </c:pt>
                <c:pt idx="6">
                  <c:v>10639894.536057301</c:v>
                </c:pt>
                <c:pt idx="7">
                  <c:v>11688626.5399916</c:v>
                </c:pt>
                <c:pt idx="8">
                  <c:v>11718568.7655407</c:v>
                </c:pt>
                <c:pt idx="9">
                  <c:v>11401261.757877599</c:v>
                </c:pt>
                <c:pt idx="10">
                  <c:v>11480244.6177542</c:v>
                </c:pt>
                <c:pt idx="11">
                  <c:v>10767076.251857899</c:v>
                </c:pt>
                <c:pt idx="12">
                  <c:v>8376179.2748208903</c:v>
                </c:pt>
                <c:pt idx="13">
                  <c:v>2868471.2806761502</c:v>
                </c:pt>
                <c:pt idx="14">
                  <c:v>1353334.2795122301</c:v>
                </c:pt>
                <c:pt idx="15">
                  <c:v>0</c:v>
                </c:pt>
                <c:pt idx="16">
                  <c:v>0</c:v>
                </c:pt>
                <c:pt idx="17">
                  <c:v>0</c:v>
                </c:pt>
                <c:pt idx="18">
                  <c:v>0</c:v>
                </c:pt>
                <c:pt idx="19">
                  <c:v>0</c:v>
                </c:pt>
              </c:numCache>
            </c:numRef>
          </c:val>
          <c:extLst>
            <c:ext xmlns:c16="http://schemas.microsoft.com/office/drawing/2014/chart" uri="{C3380CC4-5D6E-409C-BE32-E72D297353CC}">
              <c16:uniqueId val="{0000000D-3116-447D-B7A9-5861E9192417}"/>
            </c:ext>
          </c:extLst>
        </c:ser>
        <c:dLbls>
          <c:showLegendKey val="0"/>
          <c:showVal val="0"/>
          <c:showCatName val="0"/>
          <c:showSerName val="0"/>
          <c:showPercent val="0"/>
          <c:showBubbleSize val="0"/>
        </c:dLbls>
        <c:gapWidth val="5"/>
        <c:overlap val="100"/>
        <c:axId val="570102320"/>
        <c:axId val="570102712"/>
      </c:barChart>
      <c:catAx>
        <c:axId val="570102320"/>
        <c:scaling>
          <c:orientation val="minMax"/>
        </c:scaling>
        <c:delete val="0"/>
        <c:axPos val="l"/>
        <c:numFmt formatCode="General" sourceLinked="1"/>
        <c:majorTickMark val="none"/>
        <c:minorTickMark val="none"/>
        <c:tickLblPos val="low"/>
        <c:spPr>
          <a:noFill/>
          <a:ln w="15875" cap="flat" cmpd="sng" algn="ctr">
            <a:solidFill>
              <a:sysClr val="windowText" lastClr="000000"/>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AT"/>
          </a:p>
        </c:txPr>
        <c:crossAx val="570102712"/>
        <c:crosses val="autoZero"/>
        <c:auto val="1"/>
        <c:lblAlgn val="ctr"/>
        <c:lblOffset val="100"/>
        <c:noMultiLvlLbl val="0"/>
      </c:catAx>
      <c:valAx>
        <c:axId val="570102712"/>
        <c:scaling>
          <c:orientation val="minMax"/>
          <c:max val="25000000"/>
          <c:min val="-25000000"/>
        </c:scaling>
        <c:delete val="0"/>
        <c:axPos val="b"/>
        <c:majorGridlines>
          <c:spPr>
            <a:ln w="9525" cap="flat" cmpd="sng" algn="ctr">
              <a:solidFill>
                <a:schemeClr val="tx1">
                  <a:lumMod val="15000"/>
                  <a:lumOff val="85000"/>
                </a:schemeClr>
              </a:solidFill>
              <a:round/>
            </a:ln>
            <a:effectLst/>
          </c:spPr>
        </c:majorGridlines>
        <c:numFmt formatCode="#,##0;[Black]#,##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AT"/>
          </a:p>
        </c:txPr>
        <c:crossAx val="570102320"/>
        <c:crosses val="autoZero"/>
        <c:crossBetween val="between"/>
        <c:majorUnit val="12500000"/>
        <c:dispUnits>
          <c:builtInUnit val="thousand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800"/>
      </a:pPr>
      <a:endParaRPr lang="en-AT"/>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379371605990401E-2"/>
          <c:y val="2.3086417733277343E-2"/>
          <c:w val="0.88927697324560873"/>
          <c:h val="9.9078025203345552E-3"/>
        </c:manualLayout>
      </c:layout>
      <c:barChart>
        <c:barDir val="bar"/>
        <c:grouping val="stacked"/>
        <c:varyColors val="0"/>
        <c:ser>
          <c:idx val="5"/>
          <c:order val="0"/>
          <c:tx>
            <c:strRef>
              <c:f>'EU  2015'!$H$7</c:f>
              <c:strCache>
                <c:ptCount val="1"/>
                <c:pt idx="0">
                  <c:v>Edu = Low / Inactive</c:v>
                </c:pt>
              </c:strCache>
            </c:strRef>
          </c:tx>
          <c:spPr>
            <a:solidFill>
              <a:srgbClr val="ED7D31">
                <a:lumMod val="40000"/>
                <a:lumOff val="60000"/>
              </a:srgbClr>
            </a:solidFill>
            <a:ln>
              <a:noFill/>
            </a:ln>
            <a:effectLst/>
          </c:spPr>
          <c:invertIfNegative val="0"/>
          <c:cat>
            <c:strRef>
              <c:f>'EU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2015'!$H$8:$H$27</c:f>
              <c:numCache>
                <c:formatCode>0</c:formatCode>
                <c:ptCount val="20"/>
                <c:pt idx="0">
                  <c:v>0</c:v>
                </c:pt>
                <c:pt idx="1">
                  <c:v>0</c:v>
                </c:pt>
                <c:pt idx="2">
                  <c:v>0</c:v>
                </c:pt>
                <c:pt idx="3">
                  <c:v>-7796397.6214948399</c:v>
                </c:pt>
                <c:pt idx="4">
                  <c:v>-1123691.05493134</c:v>
                </c:pt>
                <c:pt idx="5">
                  <c:v>-500901.99578909</c:v>
                </c:pt>
                <c:pt idx="6">
                  <c:v>-475077.34391362203</c:v>
                </c:pt>
                <c:pt idx="7">
                  <c:v>-553853.73789684498</c:v>
                </c:pt>
                <c:pt idx="8">
                  <c:v>-590792.396197928</c:v>
                </c:pt>
                <c:pt idx="9">
                  <c:v>-792256.23702056694</c:v>
                </c:pt>
                <c:pt idx="10">
                  <c:v>-912050.56088585197</c:v>
                </c:pt>
                <c:pt idx="11">
                  <c:v>-1464960.27770283</c:v>
                </c:pt>
                <c:pt idx="12">
                  <c:v>-2808948.7631231998</c:v>
                </c:pt>
                <c:pt idx="13">
                  <c:v>-4194541.8729478</c:v>
                </c:pt>
                <c:pt idx="14">
                  <c:v>-3893712.5138838799</c:v>
                </c:pt>
                <c:pt idx="15">
                  <c:v>-3912129.25999999</c:v>
                </c:pt>
                <c:pt idx="16">
                  <c:v>-3029005.26</c:v>
                </c:pt>
                <c:pt idx="17">
                  <c:v>-1679668.26</c:v>
                </c:pt>
                <c:pt idx="18">
                  <c:v>-607276.29</c:v>
                </c:pt>
                <c:pt idx="19">
                  <c:v>-109700.53</c:v>
                </c:pt>
              </c:numCache>
            </c:numRef>
          </c:val>
          <c:extLst>
            <c:ext xmlns:c16="http://schemas.microsoft.com/office/drawing/2014/chart" uri="{C3380CC4-5D6E-409C-BE32-E72D297353CC}">
              <c16:uniqueId val="{00000000-55D8-4EBC-91B7-D09E6E6DDA14}"/>
            </c:ext>
          </c:extLst>
        </c:ser>
        <c:ser>
          <c:idx val="4"/>
          <c:order val="1"/>
          <c:tx>
            <c:strRef>
              <c:f>'EU  2015'!$G$7</c:f>
              <c:strCache>
                <c:ptCount val="1"/>
                <c:pt idx="0">
                  <c:v>Edu = Medium / Inactive</c:v>
                </c:pt>
              </c:strCache>
            </c:strRef>
          </c:tx>
          <c:spPr>
            <a:solidFill>
              <a:srgbClr val="ED7D31">
                <a:lumMod val="75000"/>
              </a:srgbClr>
            </a:solidFill>
            <a:ln>
              <a:noFill/>
            </a:ln>
            <a:effectLst/>
          </c:spPr>
          <c:invertIfNegative val="0"/>
          <c:cat>
            <c:strRef>
              <c:f>'EU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2015'!$G$8:$G$27</c:f>
              <c:numCache>
                <c:formatCode>0</c:formatCode>
                <c:ptCount val="20"/>
                <c:pt idx="0">
                  <c:v>0</c:v>
                </c:pt>
                <c:pt idx="1">
                  <c:v>0</c:v>
                </c:pt>
                <c:pt idx="2">
                  <c:v>0</c:v>
                </c:pt>
                <c:pt idx="3">
                  <c:v>-3065386.9361554901</c:v>
                </c:pt>
                <c:pt idx="4">
                  <c:v>-3019026.8187756902</c:v>
                </c:pt>
                <c:pt idx="5">
                  <c:v>-976694.24262736202</c:v>
                </c:pt>
                <c:pt idx="6">
                  <c:v>-435924.08193364902</c:v>
                </c:pt>
                <c:pt idx="7">
                  <c:v>-419614.056503737</c:v>
                </c:pt>
                <c:pt idx="8">
                  <c:v>-458221.67911344202</c:v>
                </c:pt>
                <c:pt idx="9">
                  <c:v>-625155.225360287</c:v>
                </c:pt>
                <c:pt idx="10">
                  <c:v>-931513.41056040698</c:v>
                </c:pt>
                <c:pt idx="11">
                  <c:v>-1625122.79854151</c:v>
                </c:pt>
                <c:pt idx="12">
                  <c:v>-3722678.2619697298</c:v>
                </c:pt>
                <c:pt idx="13">
                  <c:v>-4580776.6496525304</c:v>
                </c:pt>
                <c:pt idx="14">
                  <c:v>-3506617.3097641999</c:v>
                </c:pt>
                <c:pt idx="15">
                  <c:v>-2763780</c:v>
                </c:pt>
                <c:pt idx="16">
                  <c:v>-1586378</c:v>
                </c:pt>
                <c:pt idx="17">
                  <c:v>-737171</c:v>
                </c:pt>
                <c:pt idx="18">
                  <c:v>-216530</c:v>
                </c:pt>
                <c:pt idx="19">
                  <c:v>-29462.48</c:v>
                </c:pt>
              </c:numCache>
            </c:numRef>
          </c:val>
          <c:extLst>
            <c:ext xmlns:c16="http://schemas.microsoft.com/office/drawing/2014/chart" uri="{C3380CC4-5D6E-409C-BE32-E72D297353CC}">
              <c16:uniqueId val="{00000001-55D8-4EBC-91B7-D09E6E6DDA14}"/>
            </c:ext>
          </c:extLst>
        </c:ser>
        <c:ser>
          <c:idx val="3"/>
          <c:order val="2"/>
          <c:tx>
            <c:strRef>
              <c:f>'EU  2015'!$F$7</c:f>
              <c:strCache>
                <c:ptCount val="1"/>
                <c:pt idx="0">
                  <c:v>Edu=High / Inactive</c:v>
                </c:pt>
              </c:strCache>
            </c:strRef>
          </c:tx>
          <c:spPr>
            <a:solidFill>
              <a:srgbClr val="ED7D31">
                <a:lumMod val="50000"/>
              </a:srgbClr>
            </a:solidFill>
            <a:ln>
              <a:noFill/>
            </a:ln>
            <a:effectLst/>
          </c:spPr>
          <c:invertIfNegative val="0"/>
          <c:cat>
            <c:strRef>
              <c:f>'EU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2015'!$F$8:$F$27</c:f>
              <c:numCache>
                <c:formatCode>0</c:formatCode>
                <c:ptCount val="20"/>
                <c:pt idx="0">
                  <c:v>0</c:v>
                </c:pt>
                <c:pt idx="1">
                  <c:v>0</c:v>
                </c:pt>
                <c:pt idx="2">
                  <c:v>0</c:v>
                </c:pt>
                <c:pt idx="3">
                  <c:v>-111451.466569486</c:v>
                </c:pt>
                <c:pt idx="4">
                  <c:v>-1005232.53983747</c:v>
                </c:pt>
                <c:pt idx="5">
                  <c:v>-631933.13437469001</c:v>
                </c:pt>
                <c:pt idx="6">
                  <c:v>-250572.92752561599</c:v>
                </c:pt>
                <c:pt idx="7">
                  <c:v>-157650.15035819399</c:v>
                </c:pt>
                <c:pt idx="8">
                  <c:v>-166705.27779430701</c:v>
                </c:pt>
                <c:pt idx="9">
                  <c:v>-183156.533789145</c:v>
                </c:pt>
                <c:pt idx="10">
                  <c:v>-254007.640421825</c:v>
                </c:pt>
                <c:pt idx="11">
                  <c:v>-451194.03267531103</c:v>
                </c:pt>
                <c:pt idx="12">
                  <c:v>-1345504.66177383</c:v>
                </c:pt>
                <c:pt idx="13">
                  <c:v>-2281641.72896181</c:v>
                </c:pt>
                <c:pt idx="14">
                  <c:v>-1974121.1897728799</c:v>
                </c:pt>
                <c:pt idx="15">
                  <c:v>-1598257</c:v>
                </c:pt>
                <c:pt idx="16">
                  <c:v>-904746.00000000105</c:v>
                </c:pt>
                <c:pt idx="17">
                  <c:v>-430342</c:v>
                </c:pt>
                <c:pt idx="18">
                  <c:v>-130769</c:v>
                </c:pt>
                <c:pt idx="19">
                  <c:v>-17890.48</c:v>
                </c:pt>
              </c:numCache>
            </c:numRef>
          </c:val>
          <c:extLst>
            <c:ext xmlns:c16="http://schemas.microsoft.com/office/drawing/2014/chart" uri="{C3380CC4-5D6E-409C-BE32-E72D297353CC}">
              <c16:uniqueId val="{00000002-55D8-4EBC-91B7-D09E6E6DDA14}"/>
            </c:ext>
          </c:extLst>
        </c:ser>
        <c:ser>
          <c:idx val="2"/>
          <c:order val="3"/>
          <c:tx>
            <c:strRef>
              <c:f>'EU  2015'!$E$7</c:f>
              <c:strCache>
                <c:ptCount val="1"/>
                <c:pt idx="0">
                  <c:v>Edu=Low / Active</c:v>
                </c:pt>
              </c:strCache>
            </c:strRef>
          </c:tx>
          <c:spPr>
            <a:solidFill>
              <a:srgbClr val="70AD47">
                <a:lumMod val="20000"/>
                <a:lumOff val="80000"/>
              </a:srgbClr>
            </a:solidFill>
            <a:ln>
              <a:noFill/>
            </a:ln>
            <a:effectLst/>
          </c:spPr>
          <c:invertIfNegative val="0"/>
          <c:cat>
            <c:strRef>
              <c:f>'EU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2015'!$E$8:$E$27</c:f>
              <c:numCache>
                <c:formatCode>0</c:formatCode>
                <c:ptCount val="20"/>
                <c:pt idx="0">
                  <c:v>0</c:v>
                </c:pt>
                <c:pt idx="1">
                  <c:v>0</c:v>
                </c:pt>
                <c:pt idx="2">
                  <c:v>0</c:v>
                </c:pt>
                <c:pt idx="3">
                  <c:v>-1990646.6585051401</c:v>
                </c:pt>
                <c:pt idx="4">
                  <c:v>-2729069.23506867</c:v>
                </c:pt>
                <c:pt idx="5">
                  <c:v>-2294895.2942109099</c:v>
                </c:pt>
                <c:pt idx="6">
                  <c:v>-2648110.9460863699</c:v>
                </c:pt>
                <c:pt idx="7">
                  <c:v>-3262421.5321031502</c:v>
                </c:pt>
                <c:pt idx="8">
                  <c:v>-3673738.8738020798</c:v>
                </c:pt>
                <c:pt idx="9">
                  <c:v>-3959423.0229794299</c:v>
                </c:pt>
                <c:pt idx="10">
                  <c:v>-4010185.6991141401</c:v>
                </c:pt>
                <c:pt idx="11">
                  <c:v>-3257091.98229717</c:v>
                </c:pt>
                <c:pt idx="12">
                  <c:v>-1805948.4968768</c:v>
                </c:pt>
                <c:pt idx="13">
                  <c:v>-540827.38705221401</c:v>
                </c:pt>
                <c:pt idx="14">
                  <c:v>-263233.74611614097</c:v>
                </c:pt>
                <c:pt idx="15">
                  <c:v>0</c:v>
                </c:pt>
                <c:pt idx="16">
                  <c:v>0</c:v>
                </c:pt>
                <c:pt idx="17">
                  <c:v>0</c:v>
                </c:pt>
                <c:pt idx="18">
                  <c:v>0</c:v>
                </c:pt>
                <c:pt idx="19">
                  <c:v>0</c:v>
                </c:pt>
              </c:numCache>
            </c:numRef>
          </c:val>
          <c:extLst>
            <c:ext xmlns:c16="http://schemas.microsoft.com/office/drawing/2014/chart" uri="{C3380CC4-5D6E-409C-BE32-E72D297353CC}">
              <c16:uniqueId val="{00000003-55D8-4EBC-91B7-D09E6E6DDA14}"/>
            </c:ext>
          </c:extLst>
        </c:ser>
        <c:ser>
          <c:idx val="1"/>
          <c:order val="4"/>
          <c:tx>
            <c:strRef>
              <c:f>'EU  2015'!$D$7</c:f>
              <c:strCache>
                <c:ptCount val="1"/>
                <c:pt idx="0">
                  <c:v>Edu=Medium / Active</c:v>
                </c:pt>
              </c:strCache>
            </c:strRef>
          </c:tx>
          <c:spPr>
            <a:solidFill>
              <a:srgbClr val="70AD47">
                <a:lumMod val="60000"/>
                <a:lumOff val="40000"/>
              </a:srgbClr>
            </a:solidFill>
            <a:ln>
              <a:noFill/>
            </a:ln>
            <a:effectLst/>
          </c:spPr>
          <c:invertIfNegative val="0"/>
          <c:cat>
            <c:strRef>
              <c:f>'EU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2015'!$D$8:$D$27</c:f>
              <c:numCache>
                <c:formatCode>0</c:formatCode>
                <c:ptCount val="20"/>
                <c:pt idx="0">
                  <c:v>0</c:v>
                </c:pt>
                <c:pt idx="1">
                  <c:v>0</c:v>
                </c:pt>
                <c:pt idx="2">
                  <c:v>0</c:v>
                </c:pt>
                <c:pt idx="3">
                  <c:v>-896221.06384451303</c:v>
                </c:pt>
                <c:pt idx="4">
                  <c:v>-5270035.1812243303</c:v>
                </c:pt>
                <c:pt idx="5">
                  <c:v>-6791731.7573726503</c:v>
                </c:pt>
                <c:pt idx="6">
                  <c:v>-6997468.9180663601</c:v>
                </c:pt>
                <c:pt idx="7">
                  <c:v>-7254814.9434962403</c:v>
                </c:pt>
                <c:pt idx="8">
                  <c:v>-7593175.32088653</c:v>
                </c:pt>
                <c:pt idx="9">
                  <c:v>-7939656.7746397099</c:v>
                </c:pt>
                <c:pt idx="10">
                  <c:v>-7426146.58943961</c:v>
                </c:pt>
                <c:pt idx="11">
                  <c:v>-6103357.2014584802</c:v>
                </c:pt>
                <c:pt idx="12">
                  <c:v>-2950488.73803028</c:v>
                </c:pt>
                <c:pt idx="13">
                  <c:v>-696871.35034747701</c:v>
                </c:pt>
                <c:pt idx="14">
                  <c:v>-245904.690235808</c:v>
                </c:pt>
                <c:pt idx="15">
                  <c:v>0</c:v>
                </c:pt>
                <c:pt idx="16">
                  <c:v>0</c:v>
                </c:pt>
                <c:pt idx="17">
                  <c:v>0</c:v>
                </c:pt>
                <c:pt idx="18">
                  <c:v>0</c:v>
                </c:pt>
                <c:pt idx="19">
                  <c:v>0</c:v>
                </c:pt>
              </c:numCache>
            </c:numRef>
          </c:val>
          <c:extLst>
            <c:ext xmlns:c16="http://schemas.microsoft.com/office/drawing/2014/chart" uri="{C3380CC4-5D6E-409C-BE32-E72D297353CC}">
              <c16:uniqueId val="{00000004-55D8-4EBC-91B7-D09E6E6DDA14}"/>
            </c:ext>
          </c:extLst>
        </c:ser>
        <c:ser>
          <c:idx val="0"/>
          <c:order val="5"/>
          <c:tx>
            <c:strRef>
              <c:f>'EU  2015'!$C$7</c:f>
              <c:strCache>
                <c:ptCount val="1"/>
                <c:pt idx="0">
                  <c:v>Edu=High / Active</c:v>
                </c:pt>
              </c:strCache>
            </c:strRef>
          </c:tx>
          <c:spPr>
            <a:solidFill>
              <a:srgbClr val="70AD47">
                <a:lumMod val="50000"/>
              </a:srgbClr>
            </a:solidFill>
            <a:ln>
              <a:noFill/>
            </a:ln>
            <a:effectLst/>
          </c:spPr>
          <c:invertIfNegative val="0"/>
          <c:cat>
            <c:strRef>
              <c:f>'EU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2015'!$C$8:$C$27</c:f>
              <c:numCache>
                <c:formatCode>0</c:formatCode>
                <c:ptCount val="20"/>
                <c:pt idx="0">
                  <c:v>0</c:v>
                </c:pt>
                <c:pt idx="1">
                  <c:v>0</c:v>
                </c:pt>
                <c:pt idx="2">
                  <c:v>0</c:v>
                </c:pt>
                <c:pt idx="3">
                  <c:v>-26000.583430513601</c:v>
                </c:pt>
                <c:pt idx="4">
                  <c:v>-2069755.46016253</c:v>
                </c:pt>
                <c:pt idx="5">
                  <c:v>-5041697.8656253098</c:v>
                </c:pt>
                <c:pt idx="6">
                  <c:v>-6130566.07247438</c:v>
                </c:pt>
                <c:pt idx="7">
                  <c:v>-5893297.8496417999</c:v>
                </c:pt>
                <c:pt idx="8">
                  <c:v>-5723855.7222057004</c:v>
                </c:pt>
                <c:pt idx="9">
                  <c:v>-5341645.4662108496</c:v>
                </c:pt>
                <c:pt idx="10">
                  <c:v>-4615651.3595781801</c:v>
                </c:pt>
                <c:pt idx="11">
                  <c:v>-3724477.96732469</c:v>
                </c:pt>
                <c:pt idx="12">
                  <c:v>-2277606.3382261698</c:v>
                </c:pt>
                <c:pt idx="13">
                  <c:v>-770143.27103818697</c:v>
                </c:pt>
                <c:pt idx="14">
                  <c:v>-284156.81022711803</c:v>
                </c:pt>
                <c:pt idx="15">
                  <c:v>0</c:v>
                </c:pt>
                <c:pt idx="16">
                  <c:v>0</c:v>
                </c:pt>
                <c:pt idx="17">
                  <c:v>0</c:v>
                </c:pt>
                <c:pt idx="18">
                  <c:v>0</c:v>
                </c:pt>
                <c:pt idx="19">
                  <c:v>0</c:v>
                </c:pt>
              </c:numCache>
            </c:numRef>
          </c:val>
          <c:extLst>
            <c:ext xmlns:c16="http://schemas.microsoft.com/office/drawing/2014/chart" uri="{C3380CC4-5D6E-409C-BE32-E72D297353CC}">
              <c16:uniqueId val="{00000005-55D8-4EBC-91B7-D09E6E6DDA14}"/>
            </c:ext>
          </c:extLst>
        </c:ser>
        <c:ser>
          <c:idx val="12"/>
          <c:order val="6"/>
          <c:tx>
            <c:strRef>
              <c:f>'EU  2015'!$B$7</c:f>
              <c:strCache>
                <c:ptCount val="1"/>
                <c:pt idx="0">
                  <c:v>0-15</c:v>
                </c:pt>
              </c:strCache>
            </c:strRef>
          </c:tx>
          <c:spPr>
            <a:pattFill prst="wdDnDiag">
              <a:fgClr>
                <a:srgbClr val="A5A5A5"/>
              </a:fgClr>
              <a:bgClr>
                <a:sysClr val="window" lastClr="FFFFFF"/>
              </a:bgClr>
            </a:pattFill>
            <a:ln>
              <a:noFill/>
            </a:ln>
            <a:effectLst/>
          </c:spPr>
          <c:invertIfNegative val="0"/>
          <c:cat>
            <c:strRef>
              <c:f>'EU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2015'!$B$8:$B$27</c:f>
              <c:numCache>
                <c:formatCode>0</c:formatCode>
                <c:ptCount val="20"/>
                <c:pt idx="0">
                  <c:v>-13376226.810000001</c:v>
                </c:pt>
                <c:pt idx="1">
                  <c:v>-13850529.809999799</c:v>
                </c:pt>
                <c:pt idx="2">
                  <c:v>-13452252.810000001</c:v>
                </c:pt>
              </c:numCache>
            </c:numRef>
          </c:val>
          <c:extLst>
            <c:ext xmlns:c16="http://schemas.microsoft.com/office/drawing/2014/chart" uri="{C3380CC4-5D6E-409C-BE32-E72D297353CC}">
              <c16:uniqueId val="{00000006-55D8-4EBC-91B7-D09E6E6DDA14}"/>
            </c:ext>
          </c:extLst>
        </c:ser>
        <c:ser>
          <c:idx val="11"/>
          <c:order val="7"/>
          <c:tx>
            <c:strRef>
              <c:f>'EU  2015'!$O$7</c:f>
              <c:strCache>
                <c:ptCount val="1"/>
              </c:strCache>
            </c:strRef>
          </c:tx>
          <c:spPr>
            <a:solidFill>
              <a:srgbClr val="ED7D31">
                <a:lumMod val="40000"/>
                <a:lumOff val="60000"/>
              </a:srgbClr>
            </a:solidFill>
            <a:ln>
              <a:noFill/>
            </a:ln>
            <a:effectLst/>
          </c:spPr>
          <c:invertIfNegative val="0"/>
          <c:cat>
            <c:strRef>
              <c:f>'EU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2015'!$O$8:$O$27</c:f>
              <c:numCache>
                <c:formatCode>0</c:formatCode>
                <c:ptCount val="20"/>
                <c:pt idx="0">
                  <c:v>0</c:v>
                </c:pt>
                <c:pt idx="1">
                  <c:v>0</c:v>
                </c:pt>
                <c:pt idx="2">
                  <c:v>0</c:v>
                </c:pt>
                <c:pt idx="3">
                  <c:v>7368517.5273880903</c:v>
                </c:pt>
                <c:pt idx="4">
                  <c:v>1479902.61795067</c:v>
                </c:pt>
                <c:pt idx="5">
                  <c:v>976147.12756284501</c:v>
                </c:pt>
                <c:pt idx="6">
                  <c:v>1067016.4539085701</c:v>
                </c:pt>
                <c:pt idx="7">
                  <c:v>1243135.0858101801</c:v>
                </c:pt>
                <c:pt idx="8">
                  <c:v>1378645.8563638499</c:v>
                </c:pt>
                <c:pt idx="9">
                  <c:v>1612421.7247697299</c:v>
                </c:pt>
                <c:pt idx="10">
                  <c:v>2087315.0755085801</c:v>
                </c:pt>
                <c:pt idx="11">
                  <c:v>2901638.98958534</c:v>
                </c:pt>
                <c:pt idx="12">
                  <c:v>4668394.2034862498</c:v>
                </c:pt>
                <c:pt idx="13">
                  <c:v>6274570.9071531696</c:v>
                </c:pt>
                <c:pt idx="14">
                  <c:v>6352222.57500502</c:v>
                </c:pt>
                <c:pt idx="15">
                  <c:v>6970164.26000001</c:v>
                </c:pt>
                <c:pt idx="16">
                  <c:v>6148266.2599999905</c:v>
                </c:pt>
                <c:pt idx="17">
                  <c:v>4213750.26</c:v>
                </c:pt>
                <c:pt idx="18">
                  <c:v>2021745.26</c:v>
                </c:pt>
                <c:pt idx="19">
                  <c:v>485552.48</c:v>
                </c:pt>
              </c:numCache>
            </c:numRef>
          </c:val>
          <c:extLst>
            <c:ext xmlns:c16="http://schemas.microsoft.com/office/drawing/2014/chart" uri="{C3380CC4-5D6E-409C-BE32-E72D297353CC}">
              <c16:uniqueId val="{00000007-55D8-4EBC-91B7-D09E6E6DDA14}"/>
            </c:ext>
          </c:extLst>
        </c:ser>
        <c:ser>
          <c:idx val="10"/>
          <c:order val="8"/>
          <c:tx>
            <c:strRef>
              <c:f>'EU  2015'!$N$7</c:f>
              <c:strCache>
                <c:ptCount val="1"/>
              </c:strCache>
            </c:strRef>
          </c:tx>
          <c:spPr>
            <a:solidFill>
              <a:srgbClr val="ED7D31">
                <a:lumMod val="75000"/>
              </a:srgbClr>
            </a:solidFill>
            <a:ln>
              <a:noFill/>
            </a:ln>
            <a:effectLst/>
          </c:spPr>
          <c:invertIfNegative val="0"/>
          <c:cat>
            <c:strRef>
              <c:f>'EU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2015'!$N$8:$N$27</c:f>
              <c:numCache>
                <c:formatCode>0</c:formatCode>
                <c:ptCount val="20"/>
                <c:pt idx="0">
                  <c:v>0</c:v>
                </c:pt>
                <c:pt idx="1">
                  <c:v>0</c:v>
                </c:pt>
                <c:pt idx="2">
                  <c:v>0</c:v>
                </c:pt>
                <c:pt idx="3">
                  <c:v>3193596.8799026702</c:v>
                </c:pt>
                <c:pt idx="4">
                  <c:v>3503240.1400584802</c:v>
                </c:pt>
                <c:pt idx="5">
                  <c:v>1775885.29582884</c:v>
                </c:pt>
                <c:pt idx="6">
                  <c:v>1535496.1625159199</c:v>
                </c:pt>
                <c:pt idx="7">
                  <c:v>1340259.27831404</c:v>
                </c:pt>
                <c:pt idx="8">
                  <c:v>1295268.6183120899</c:v>
                </c:pt>
                <c:pt idx="9">
                  <c:v>1384809.2973287101</c:v>
                </c:pt>
                <c:pt idx="10">
                  <c:v>1648717.69763706</c:v>
                </c:pt>
                <c:pt idx="11">
                  <c:v>2572104.3406652501</c:v>
                </c:pt>
                <c:pt idx="12">
                  <c:v>4440612.4765701899</c:v>
                </c:pt>
                <c:pt idx="13">
                  <c:v>4748752.9025888797</c:v>
                </c:pt>
                <c:pt idx="14">
                  <c:v>3643154.8310539601</c:v>
                </c:pt>
                <c:pt idx="15">
                  <c:v>2824395</c:v>
                </c:pt>
                <c:pt idx="16">
                  <c:v>1724034</c:v>
                </c:pt>
                <c:pt idx="17">
                  <c:v>990307</c:v>
                </c:pt>
                <c:pt idx="18">
                  <c:v>386456</c:v>
                </c:pt>
                <c:pt idx="19">
                  <c:v>64319.48</c:v>
                </c:pt>
              </c:numCache>
            </c:numRef>
          </c:val>
          <c:extLst>
            <c:ext xmlns:c16="http://schemas.microsoft.com/office/drawing/2014/chart" uri="{C3380CC4-5D6E-409C-BE32-E72D297353CC}">
              <c16:uniqueId val="{00000008-55D8-4EBC-91B7-D09E6E6DDA14}"/>
            </c:ext>
          </c:extLst>
        </c:ser>
        <c:ser>
          <c:idx val="9"/>
          <c:order val="9"/>
          <c:tx>
            <c:strRef>
              <c:f>'EU  2015'!$M$7</c:f>
              <c:strCache>
                <c:ptCount val="1"/>
              </c:strCache>
            </c:strRef>
          </c:tx>
          <c:spPr>
            <a:solidFill>
              <a:srgbClr val="ED7D31">
                <a:lumMod val="50000"/>
              </a:srgbClr>
            </a:solidFill>
            <a:ln>
              <a:noFill/>
            </a:ln>
            <a:effectLst/>
          </c:spPr>
          <c:invertIfNegative val="0"/>
          <c:cat>
            <c:strRef>
              <c:f>'EU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2015'!$M$8:$M$27</c:f>
              <c:numCache>
                <c:formatCode>0</c:formatCode>
                <c:ptCount val="20"/>
                <c:pt idx="0">
                  <c:v>0</c:v>
                </c:pt>
                <c:pt idx="1">
                  <c:v>0</c:v>
                </c:pt>
                <c:pt idx="2">
                  <c:v>0</c:v>
                </c:pt>
                <c:pt idx="3">
                  <c:v>166545.106891968</c:v>
                </c:pt>
                <c:pt idx="4">
                  <c:v>1206569.07618865</c:v>
                </c:pt>
                <c:pt idx="5">
                  <c:v>1021349.80196348</c:v>
                </c:pt>
                <c:pt idx="6">
                  <c:v>986667.34449654096</c:v>
                </c:pt>
                <c:pt idx="7">
                  <c:v>855653.30906333297</c:v>
                </c:pt>
                <c:pt idx="8">
                  <c:v>696657.474015265</c:v>
                </c:pt>
                <c:pt idx="9">
                  <c:v>575494.85638369701</c:v>
                </c:pt>
                <c:pt idx="10">
                  <c:v>587643.88965845096</c:v>
                </c:pt>
                <c:pt idx="11">
                  <c:v>891080.93426058895</c:v>
                </c:pt>
                <c:pt idx="12">
                  <c:v>1822794.4763609001</c:v>
                </c:pt>
                <c:pt idx="13">
                  <c:v>2316498.04492915</c:v>
                </c:pt>
                <c:pt idx="14">
                  <c:v>1677335.5675298399</c:v>
                </c:pt>
                <c:pt idx="15">
                  <c:v>1202859</c:v>
                </c:pt>
                <c:pt idx="16">
                  <c:v>702258</c:v>
                </c:pt>
                <c:pt idx="17">
                  <c:v>375331</c:v>
                </c:pt>
                <c:pt idx="18">
                  <c:v>149035</c:v>
                </c:pt>
                <c:pt idx="19">
                  <c:v>26072.48</c:v>
                </c:pt>
              </c:numCache>
            </c:numRef>
          </c:val>
          <c:extLst>
            <c:ext xmlns:c16="http://schemas.microsoft.com/office/drawing/2014/chart" uri="{C3380CC4-5D6E-409C-BE32-E72D297353CC}">
              <c16:uniqueId val="{00000009-55D8-4EBC-91B7-D09E6E6DDA14}"/>
            </c:ext>
          </c:extLst>
        </c:ser>
        <c:ser>
          <c:idx val="8"/>
          <c:order val="10"/>
          <c:tx>
            <c:strRef>
              <c:f>'EU  2015'!$L$7</c:f>
              <c:strCache>
                <c:ptCount val="1"/>
              </c:strCache>
            </c:strRef>
          </c:tx>
          <c:spPr>
            <a:solidFill>
              <a:srgbClr val="70AD47">
                <a:lumMod val="20000"/>
                <a:lumOff val="80000"/>
              </a:srgbClr>
            </a:solidFill>
            <a:ln>
              <a:noFill/>
            </a:ln>
            <a:effectLst/>
          </c:spPr>
          <c:invertIfNegative val="0"/>
          <c:cat>
            <c:strRef>
              <c:f>'EU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2015'!$L$8:$L$27</c:f>
              <c:numCache>
                <c:formatCode>0</c:formatCode>
                <c:ptCount val="20"/>
                <c:pt idx="0">
                  <c:v>0</c:v>
                </c:pt>
                <c:pt idx="1">
                  <c:v>0</c:v>
                </c:pt>
                <c:pt idx="2">
                  <c:v>0</c:v>
                </c:pt>
                <c:pt idx="3">
                  <c:v>1546267.75261193</c:v>
                </c:pt>
                <c:pt idx="4">
                  <c:v>1568485.6820493301</c:v>
                </c:pt>
                <c:pt idx="5">
                  <c:v>1141138.16243715</c:v>
                </c:pt>
                <c:pt idx="6">
                  <c:v>1388576.8360914299</c:v>
                </c:pt>
                <c:pt idx="7">
                  <c:v>1871120.18418981</c:v>
                </c:pt>
                <c:pt idx="8">
                  <c:v>2379688.4136361498</c:v>
                </c:pt>
                <c:pt idx="9">
                  <c:v>2962309.5452302699</c:v>
                </c:pt>
                <c:pt idx="10">
                  <c:v>3068316.1944914102</c:v>
                </c:pt>
                <c:pt idx="11">
                  <c:v>2673258.2704146602</c:v>
                </c:pt>
                <c:pt idx="12">
                  <c:v>1480160.05651375</c:v>
                </c:pt>
                <c:pt idx="13">
                  <c:v>487960.35284682701</c:v>
                </c:pt>
                <c:pt idx="14">
                  <c:v>215234.684994985</c:v>
                </c:pt>
                <c:pt idx="15">
                  <c:v>0</c:v>
                </c:pt>
                <c:pt idx="16">
                  <c:v>0</c:v>
                </c:pt>
                <c:pt idx="17">
                  <c:v>0</c:v>
                </c:pt>
                <c:pt idx="18">
                  <c:v>0</c:v>
                </c:pt>
                <c:pt idx="19">
                  <c:v>0</c:v>
                </c:pt>
              </c:numCache>
            </c:numRef>
          </c:val>
          <c:extLst>
            <c:ext xmlns:c16="http://schemas.microsoft.com/office/drawing/2014/chart" uri="{C3380CC4-5D6E-409C-BE32-E72D297353CC}">
              <c16:uniqueId val="{0000000A-55D8-4EBC-91B7-D09E6E6DDA14}"/>
            </c:ext>
          </c:extLst>
        </c:ser>
        <c:ser>
          <c:idx val="7"/>
          <c:order val="11"/>
          <c:tx>
            <c:strRef>
              <c:f>'EU  2015'!$K$7</c:f>
              <c:strCache>
                <c:ptCount val="1"/>
              </c:strCache>
            </c:strRef>
          </c:tx>
          <c:spPr>
            <a:solidFill>
              <a:srgbClr val="70AD47">
                <a:lumMod val="60000"/>
                <a:lumOff val="40000"/>
              </a:srgbClr>
            </a:solidFill>
            <a:ln>
              <a:noFill/>
            </a:ln>
            <a:effectLst/>
          </c:spPr>
          <c:invertIfNegative val="0"/>
          <c:cat>
            <c:strRef>
              <c:f>'EU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2015'!$K$8:$K$27</c:f>
              <c:numCache>
                <c:formatCode>0</c:formatCode>
                <c:ptCount val="20"/>
                <c:pt idx="0">
                  <c:v>0</c:v>
                </c:pt>
                <c:pt idx="1">
                  <c:v>0</c:v>
                </c:pt>
                <c:pt idx="2">
                  <c:v>0</c:v>
                </c:pt>
                <c:pt idx="3">
                  <c:v>847865.12009732798</c:v>
                </c:pt>
                <c:pt idx="4">
                  <c:v>4036084.8599415198</c:v>
                </c:pt>
                <c:pt idx="5">
                  <c:v>4727973.7041711602</c:v>
                </c:pt>
                <c:pt idx="6">
                  <c:v>4828521.8374840999</c:v>
                </c:pt>
                <c:pt idx="7">
                  <c:v>5322996.72168596</c:v>
                </c:pt>
                <c:pt idx="8">
                  <c:v>6066960.3816879196</c:v>
                </c:pt>
                <c:pt idx="9">
                  <c:v>6740617.7026713099</c:v>
                </c:pt>
                <c:pt idx="10">
                  <c:v>6418650.30236293</c:v>
                </c:pt>
                <c:pt idx="11">
                  <c:v>4894584.6593347602</c:v>
                </c:pt>
                <c:pt idx="12">
                  <c:v>2051335.52342979</c:v>
                </c:pt>
                <c:pt idx="13">
                  <c:v>421195.09741110803</c:v>
                </c:pt>
                <c:pt idx="14">
                  <c:v>129681.16894602199</c:v>
                </c:pt>
                <c:pt idx="15">
                  <c:v>0</c:v>
                </c:pt>
                <c:pt idx="16">
                  <c:v>0</c:v>
                </c:pt>
                <c:pt idx="17">
                  <c:v>0</c:v>
                </c:pt>
                <c:pt idx="18">
                  <c:v>0</c:v>
                </c:pt>
                <c:pt idx="19">
                  <c:v>0</c:v>
                </c:pt>
              </c:numCache>
            </c:numRef>
          </c:val>
          <c:extLst>
            <c:ext xmlns:c16="http://schemas.microsoft.com/office/drawing/2014/chart" uri="{C3380CC4-5D6E-409C-BE32-E72D297353CC}">
              <c16:uniqueId val="{0000000B-55D8-4EBC-91B7-D09E6E6DDA14}"/>
            </c:ext>
          </c:extLst>
        </c:ser>
        <c:ser>
          <c:idx val="13"/>
          <c:order val="12"/>
          <c:spPr>
            <a:pattFill prst="wdDnDiag">
              <a:fgClr>
                <a:srgbClr val="A5A5A5"/>
              </a:fgClr>
              <a:bgClr>
                <a:sysClr val="window" lastClr="FFFFFF"/>
              </a:bgClr>
            </a:pattFill>
            <a:ln>
              <a:noFill/>
            </a:ln>
            <a:effectLst/>
          </c:spPr>
          <c:invertIfNegative val="0"/>
          <c:cat>
            <c:strRef>
              <c:f>'EU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2015'!$I$8:$I$27</c:f>
              <c:numCache>
                <c:formatCode>0</c:formatCode>
                <c:ptCount val="20"/>
                <c:pt idx="0">
                  <c:v>12703995.810000001</c:v>
                </c:pt>
                <c:pt idx="1">
                  <c:v>13151704.810000099</c:v>
                </c:pt>
                <c:pt idx="2">
                  <c:v>12774888.810000099</c:v>
                </c:pt>
              </c:numCache>
            </c:numRef>
          </c:val>
          <c:extLst>
            <c:ext xmlns:c16="http://schemas.microsoft.com/office/drawing/2014/chart" uri="{C3380CC4-5D6E-409C-BE32-E72D297353CC}">
              <c16:uniqueId val="{0000000C-55D8-4EBC-91B7-D09E6E6DDA14}"/>
            </c:ext>
          </c:extLst>
        </c:ser>
        <c:ser>
          <c:idx val="6"/>
          <c:order val="13"/>
          <c:tx>
            <c:strRef>
              <c:f>'EU  2015'!$J$7</c:f>
              <c:strCache>
                <c:ptCount val="1"/>
              </c:strCache>
            </c:strRef>
          </c:tx>
          <c:spPr>
            <a:solidFill>
              <a:srgbClr val="70AD47">
                <a:lumMod val="50000"/>
              </a:srgbClr>
            </a:solidFill>
            <a:ln>
              <a:noFill/>
            </a:ln>
            <a:effectLst/>
          </c:spPr>
          <c:invertIfNegative val="0"/>
          <c:cat>
            <c:strRef>
              <c:f>'EU  2015'!$A$8:$A$27</c:f>
              <c:strCache>
                <c:ptCount val="20"/>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c:v>
                </c:pt>
              </c:strCache>
            </c:strRef>
          </c:cat>
          <c:val>
            <c:numRef>
              <c:f>'EU  2015'!$J$8:$J$27</c:f>
              <c:numCache>
                <c:formatCode>0</c:formatCode>
                <c:ptCount val="20"/>
                <c:pt idx="0">
                  <c:v>0</c:v>
                </c:pt>
                <c:pt idx="1">
                  <c:v>0</c:v>
                </c:pt>
                <c:pt idx="2">
                  <c:v>0</c:v>
                </c:pt>
                <c:pt idx="3">
                  <c:v>25468.963108032101</c:v>
                </c:pt>
                <c:pt idx="4">
                  <c:v>2796887.92381135</c:v>
                </c:pt>
                <c:pt idx="5">
                  <c:v>6234163.1980365301</c:v>
                </c:pt>
                <c:pt idx="6">
                  <c:v>6947737.6555034602</c:v>
                </c:pt>
                <c:pt idx="7">
                  <c:v>6720255.6909366604</c:v>
                </c:pt>
                <c:pt idx="8">
                  <c:v>6284985.5259847101</c:v>
                </c:pt>
                <c:pt idx="9">
                  <c:v>5577719.1436163103</c:v>
                </c:pt>
                <c:pt idx="10">
                  <c:v>4643820.1103415601</c:v>
                </c:pt>
                <c:pt idx="11">
                  <c:v>3437878.06573941</c:v>
                </c:pt>
                <c:pt idx="12">
                  <c:v>1671444.5236390899</c:v>
                </c:pt>
                <c:pt idx="13">
                  <c:v>363048.95507085102</c:v>
                </c:pt>
                <c:pt idx="14">
                  <c:v>105069.43247016</c:v>
                </c:pt>
                <c:pt idx="15">
                  <c:v>0</c:v>
                </c:pt>
                <c:pt idx="16">
                  <c:v>0</c:v>
                </c:pt>
                <c:pt idx="17">
                  <c:v>0</c:v>
                </c:pt>
                <c:pt idx="18">
                  <c:v>0</c:v>
                </c:pt>
                <c:pt idx="19">
                  <c:v>0</c:v>
                </c:pt>
              </c:numCache>
            </c:numRef>
          </c:val>
          <c:extLst>
            <c:ext xmlns:c16="http://schemas.microsoft.com/office/drawing/2014/chart" uri="{C3380CC4-5D6E-409C-BE32-E72D297353CC}">
              <c16:uniqueId val="{0000000D-55D8-4EBC-91B7-D09E6E6DDA14}"/>
            </c:ext>
          </c:extLst>
        </c:ser>
        <c:dLbls>
          <c:showLegendKey val="0"/>
          <c:showVal val="0"/>
          <c:showCatName val="0"/>
          <c:showSerName val="0"/>
          <c:showPercent val="0"/>
          <c:showBubbleSize val="0"/>
        </c:dLbls>
        <c:gapWidth val="5"/>
        <c:overlap val="100"/>
        <c:axId val="569028568"/>
        <c:axId val="569028960"/>
      </c:barChart>
      <c:catAx>
        <c:axId val="569028568"/>
        <c:scaling>
          <c:orientation val="minMax"/>
        </c:scaling>
        <c:delete val="1"/>
        <c:axPos val="l"/>
        <c:numFmt formatCode="General" sourceLinked="1"/>
        <c:majorTickMark val="none"/>
        <c:minorTickMark val="none"/>
        <c:tickLblPos val="low"/>
        <c:crossAx val="569028960"/>
        <c:crosses val="autoZero"/>
        <c:auto val="1"/>
        <c:lblAlgn val="ctr"/>
        <c:lblOffset val="100"/>
        <c:noMultiLvlLbl val="0"/>
      </c:catAx>
      <c:valAx>
        <c:axId val="569028960"/>
        <c:scaling>
          <c:orientation val="minMax"/>
          <c:min val="-25000000"/>
        </c:scaling>
        <c:delete val="1"/>
        <c:axPos val="b"/>
        <c:majorGridlines>
          <c:spPr>
            <a:ln w="9525" cap="flat" cmpd="sng" algn="ctr">
              <a:solidFill>
                <a:schemeClr val="tx1">
                  <a:lumMod val="15000"/>
                  <a:lumOff val="85000"/>
                </a:schemeClr>
              </a:solidFill>
              <a:round/>
            </a:ln>
            <a:effectLst/>
          </c:spPr>
        </c:majorGridlines>
        <c:numFmt formatCode="#,##0;[Black]#,##0" sourceLinked="0"/>
        <c:majorTickMark val="none"/>
        <c:minorTickMark val="none"/>
        <c:tickLblPos val="nextTo"/>
        <c:crossAx val="569028568"/>
        <c:crosses val="autoZero"/>
        <c:crossBetween val="between"/>
        <c:dispUnits>
          <c:builtInUnit val="thousands"/>
          <c:dispUnitsLbl>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AT"/>
              </a:p>
            </c:txPr>
          </c:dispUnitsLbl>
        </c:dispUnits>
      </c:valAx>
      <c:spPr>
        <a:noFill/>
        <a:ln>
          <a:noFill/>
        </a:ln>
        <a:effectLst/>
      </c:spPr>
    </c:plotArea>
    <c:legend>
      <c:legendPos val="b"/>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ayout>
        <c:manualLayout>
          <c:xMode val="edge"/>
          <c:yMode val="edge"/>
          <c:x val="4.6759059576151708E-2"/>
          <c:y val="0"/>
          <c:w val="0.94765899367309914"/>
          <c:h val="1"/>
        </c:manualLayout>
      </c:layout>
      <c:overlay val="0"/>
      <c:spPr>
        <a:solidFill>
          <a:sysClr val="window" lastClr="FFFFFF"/>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AT"/>
        </a:p>
      </c:txPr>
    </c:legend>
    <c:plotVisOnly val="1"/>
    <c:dispBlanksAs val="gap"/>
    <c:showDLblsOverMax val="0"/>
  </c:chart>
  <c:spPr>
    <a:solidFill>
      <a:schemeClr val="bg1"/>
    </a:solidFill>
    <a:ln w="9525" cap="flat" cmpd="sng" algn="ctr">
      <a:noFill/>
      <a:round/>
    </a:ln>
    <a:effectLst/>
  </c:spPr>
  <c:txPr>
    <a:bodyPr/>
    <a:lstStyle/>
    <a:p>
      <a:pPr>
        <a:defRPr sz="1100"/>
      </a:pPr>
      <a:endParaRPr lang="en-A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5.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5.png"/></Relationships>
</file>

<file path=ppt/drawings/_rels/drawing3.xml.rels><?xml version="1.0" encoding="UTF-8" standalone="yes"?>
<Relationships xmlns="http://schemas.openxmlformats.org/package/2006/relationships"><Relationship Id="rId1" Type="http://schemas.openxmlformats.org/officeDocument/2006/relationships/image" Target="../media/image25.png"/></Relationships>
</file>

<file path=ppt/drawings/drawing1.xml><?xml version="1.0" encoding="utf-8"?>
<c:userShapes xmlns:c="http://schemas.openxmlformats.org/drawingml/2006/chart">
  <cdr:relSizeAnchor xmlns:cdr="http://schemas.openxmlformats.org/drawingml/2006/chartDrawing">
    <cdr:from>
      <cdr:x>0.36481</cdr:x>
      <cdr:y>0.08725</cdr:y>
    </cdr:from>
    <cdr:to>
      <cdr:x>0.71087</cdr:x>
      <cdr:y>0.14758</cdr:y>
    </cdr:to>
    <cdr:pic>
      <cdr:nvPicPr>
        <cdr:cNvPr id="3" name="chart">
          <a:extLst xmlns:a="http://schemas.openxmlformats.org/drawingml/2006/main">
            <a:ext uri="{FF2B5EF4-FFF2-40B4-BE49-F238E27FC236}">
              <a16:creationId xmlns:a16="http://schemas.microsoft.com/office/drawing/2014/main" id="{25D32A11-C758-4770-BACB-5C9F115DC95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447822" y="468313"/>
          <a:ext cx="4219048" cy="323810"/>
        </a:xfrm>
        <a:prstGeom xmlns:a="http://schemas.openxmlformats.org/drawingml/2006/main" prst="rect">
          <a:avLst/>
        </a:prstGeom>
      </cdr:spPr>
    </cdr:pic>
  </cdr:relSizeAnchor>
  <cdr:relSizeAnchor xmlns:cdr="http://schemas.openxmlformats.org/drawingml/2006/chartDrawing">
    <cdr:from>
      <cdr:x>0.2912</cdr:x>
      <cdr:y>0.79799</cdr:y>
    </cdr:from>
    <cdr:to>
      <cdr:x>0.34395</cdr:x>
      <cdr:y>0.8668</cdr:y>
    </cdr:to>
    <cdr:sp macro="" textlink="">
      <cdr:nvSpPr>
        <cdr:cNvPr id="4" name="TextBox 7">
          <a:extLst xmlns:a="http://schemas.openxmlformats.org/drawingml/2006/main">
            <a:ext uri="{FF2B5EF4-FFF2-40B4-BE49-F238E27FC236}">
              <a16:creationId xmlns:a16="http://schemas.microsoft.com/office/drawing/2014/main" id="{263CB10B-6F81-4688-A081-8A7444A9BEEE}"/>
            </a:ext>
          </a:extLst>
        </cdr:cNvPr>
        <cdr:cNvSpPr txBox="1"/>
      </cdr:nvSpPr>
      <cdr:spPr>
        <a:xfrm xmlns:a="http://schemas.openxmlformats.org/drawingml/2006/main">
          <a:off x="3550356" y="4283074"/>
          <a:ext cx="643125" cy="36933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spAutoFit/>
        </a:bodyPr>
        <a:lstStyle xmlns:a="http://schemas.openxmlformats.org/drawingml/2006/main">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MEN</a:t>
          </a:r>
        </a:p>
      </cdr:txBody>
    </cdr:sp>
  </cdr:relSizeAnchor>
  <cdr:relSizeAnchor xmlns:cdr="http://schemas.openxmlformats.org/drawingml/2006/chartDrawing">
    <cdr:from>
      <cdr:x>0.74028</cdr:x>
      <cdr:y>0.79799</cdr:y>
    </cdr:from>
    <cdr:to>
      <cdr:x>0.82214</cdr:x>
      <cdr:y>0.8668</cdr:y>
    </cdr:to>
    <cdr:sp macro="" textlink="">
      <cdr:nvSpPr>
        <cdr:cNvPr id="5" name="TextBox 7">
          <a:extLst xmlns:a="http://schemas.openxmlformats.org/drawingml/2006/main">
            <a:ext uri="{FF2B5EF4-FFF2-40B4-BE49-F238E27FC236}">
              <a16:creationId xmlns:a16="http://schemas.microsoft.com/office/drawing/2014/main" id="{263CB10B-6F81-4688-A081-8A7444A9BEEE}"/>
            </a:ext>
          </a:extLst>
        </cdr:cNvPr>
        <cdr:cNvSpPr txBox="1"/>
      </cdr:nvSpPr>
      <cdr:spPr>
        <a:xfrm xmlns:a="http://schemas.openxmlformats.org/drawingml/2006/main">
          <a:off x="9025467" y="4283074"/>
          <a:ext cx="998094" cy="36933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spAutoFit/>
        </a:bodyPr>
        <a:lstStyle xmlns:a="http://schemas.openxmlformats.org/drawingml/2006/main">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WOMEN</a:t>
          </a:r>
        </a:p>
      </cdr:txBody>
    </cdr:sp>
  </cdr:relSizeAnchor>
</c:userShapes>
</file>

<file path=ppt/drawings/drawing2.xml><?xml version="1.0" encoding="utf-8"?>
<c:userShapes xmlns:c="http://schemas.openxmlformats.org/drawingml/2006/chart">
  <cdr:relSizeAnchor xmlns:cdr="http://schemas.openxmlformats.org/drawingml/2006/chartDrawing">
    <cdr:from>
      <cdr:x>0.36481</cdr:x>
      <cdr:y>0.08725</cdr:y>
    </cdr:from>
    <cdr:to>
      <cdr:x>0.71087</cdr:x>
      <cdr:y>0.14758</cdr:y>
    </cdr:to>
    <cdr:pic>
      <cdr:nvPicPr>
        <cdr:cNvPr id="3" name="chart">
          <a:extLst xmlns:a="http://schemas.openxmlformats.org/drawingml/2006/main">
            <a:ext uri="{FF2B5EF4-FFF2-40B4-BE49-F238E27FC236}">
              <a16:creationId xmlns:a16="http://schemas.microsoft.com/office/drawing/2014/main" id="{25D32A11-C758-4770-BACB-5C9F115DC95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447822" y="468313"/>
          <a:ext cx="4219048" cy="323810"/>
        </a:xfrm>
        <a:prstGeom xmlns:a="http://schemas.openxmlformats.org/drawingml/2006/main" prst="rect">
          <a:avLst/>
        </a:prstGeom>
      </cdr:spPr>
    </cdr:pic>
  </cdr:relSizeAnchor>
  <cdr:relSizeAnchor xmlns:cdr="http://schemas.openxmlformats.org/drawingml/2006/chartDrawing">
    <cdr:from>
      <cdr:x>0.2912</cdr:x>
      <cdr:y>0.79799</cdr:y>
    </cdr:from>
    <cdr:to>
      <cdr:x>0.34395</cdr:x>
      <cdr:y>0.8668</cdr:y>
    </cdr:to>
    <cdr:sp macro="" textlink="">
      <cdr:nvSpPr>
        <cdr:cNvPr id="4" name="TextBox 7">
          <a:extLst xmlns:a="http://schemas.openxmlformats.org/drawingml/2006/main">
            <a:ext uri="{FF2B5EF4-FFF2-40B4-BE49-F238E27FC236}">
              <a16:creationId xmlns:a16="http://schemas.microsoft.com/office/drawing/2014/main" id="{263CB10B-6F81-4688-A081-8A7444A9BEEE}"/>
            </a:ext>
          </a:extLst>
        </cdr:cNvPr>
        <cdr:cNvSpPr txBox="1"/>
      </cdr:nvSpPr>
      <cdr:spPr>
        <a:xfrm xmlns:a="http://schemas.openxmlformats.org/drawingml/2006/main">
          <a:off x="3550356" y="4283074"/>
          <a:ext cx="643125" cy="36933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spAutoFit/>
        </a:bodyPr>
        <a:lstStyle xmlns:a="http://schemas.openxmlformats.org/drawingml/2006/main">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MEN</a:t>
          </a:r>
        </a:p>
      </cdr:txBody>
    </cdr:sp>
  </cdr:relSizeAnchor>
  <cdr:relSizeAnchor xmlns:cdr="http://schemas.openxmlformats.org/drawingml/2006/chartDrawing">
    <cdr:from>
      <cdr:x>0.74028</cdr:x>
      <cdr:y>0.79799</cdr:y>
    </cdr:from>
    <cdr:to>
      <cdr:x>0.82214</cdr:x>
      <cdr:y>0.8668</cdr:y>
    </cdr:to>
    <cdr:sp macro="" textlink="">
      <cdr:nvSpPr>
        <cdr:cNvPr id="5" name="TextBox 7">
          <a:extLst xmlns:a="http://schemas.openxmlformats.org/drawingml/2006/main">
            <a:ext uri="{FF2B5EF4-FFF2-40B4-BE49-F238E27FC236}">
              <a16:creationId xmlns:a16="http://schemas.microsoft.com/office/drawing/2014/main" id="{263CB10B-6F81-4688-A081-8A7444A9BEEE}"/>
            </a:ext>
          </a:extLst>
        </cdr:cNvPr>
        <cdr:cNvSpPr txBox="1"/>
      </cdr:nvSpPr>
      <cdr:spPr>
        <a:xfrm xmlns:a="http://schemas.openxmlformats.org/drawingml/2006/main">
          <a:off x="9025467" y="4283074"/>
          <a:ext cx="998094" cy="36933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spAutoFit/>
        </a:bodyPr>
        <a:lstStyle xmlns:a="http://schemas.openxmlformats.org/drawingml/2006/main">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WOMEN</a:t>
          </a:r>
        </a:p>
      </cdr:txBody>
    </cdr:sp>
  </cdr:relSizeAnchor>
</c:userShapes>
</file>

<file path=ppt/drawings/drawing3.xml><?xml version="1.0" encoding="utf-8"?>
<c:userShapes xmlns:c="http://schemas.openxmlformats.org/drawingml/2006/chart">
  <cdr:relSizeAnchor xmlns:cdr="http://schemas.openxmlformats.org/drawingml/2006/chartDrawing">
    <cdr:from>
      <cdr:x>0.36481</cdr:x>
      <cdr:y>0.08725</cdr:y>
    </cdr:from>
    <cdr:to>
      <cdr:x>0.71087</cdr:x>
      <cdr:y>0.14758</cdr:y>
    </cdr:to>
    <cdr:pic>
      <cdr:nvPicPr>
        <cdr:cNvPr id="3" name="chart">
          <a:extLst xmlns:a="http://schemas.openxmlformats.org/drawingml/2006/main">
            <a:ext uri="{FF2B5EF4-FFF2-40B4-BE49-F238E27FC236}">
              <a16:creationId xmlns:a16="http://schemas.microsoft.com/office/drawing/2014/main" id="{25D32A11-C758-4770-BACB-5C9F115DC95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447822" y="468313"/>
          <a:ext cx="4219048" cy="323810"/>
        </a:xfrm>
        <a:prstGeom xmlns:a="http://schemas.openxmlformats.org/drawingml/2006/main" prst="rect">
          <a:avLst/>
        </a:prstGeom>
      </cdr:spPr>
    </cdr:pic>
  </cdr:relSizeAnchor>
  <cdr:relSizeAnchor xmlns:cdr="http://schemas.openxmlformats.org/drawingml/2006/chartDrawing">
    <cdr:from>
      <cdr:x>0.2912</cdr:x>
      <cdr:y>0.79799</cdr:y>
    </cdr:from>
    <cdr:to>
      <cdr:x>0.34395</cdr:x>
      <cdr:y>0.8668</cdr:y>
    </cdr:to>
    <cdr:sp macro="" textlink="">
      <cdr:nvSpPr>
        <cdr:cNvPr id="4" name="TextBox 7">
          <a:extLst xmlns:a="http://schemas.openxmlformats.org/drawingml/2006/main">
            <a:ext uri="{FF2B5EF4-FFF2-40B4-BE49-F238E27FC236}">
              <a16:creationId xmlns:a16="http://schemas.microsoft.com/office/drawing/2014/main" id="{263CB10B-6F81-4688-A081-8A7444A9BEEE}"/>
            </a:ext>
          </a:extLst>
        </cdr:cNvPr>
        <cdr:cNvSpPr txBox="1"/>
      </cdr:nvSpPr>
      <cdr:spPr>
        <a:xfrm xmlns:a="http://schemas.openxmlformats.org/drawingml/2006/main">
          <a:off x="3550356" y="4283074"/>
          <a:ext cx="643125" cy="36933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spAutoFit/>
        </a:bodyPr>
        <a:lstStyle xmlns:a="http://schemas.openxmlformats.org/drawingml/2006/main">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MEN</a:t>
          </a:r>
        </a:p>
      </cdr:txBody>
    </cdr:sp>
  </cdr:relSizeAnchor>
  <cdr:relSizeAnchor xmlns:cdr="http://schemas.openxmlformats.org/drawingml/2006/chartDrawing">
    <cdr:from>
      <cdr:x>0.74028</cdr:x>
      <cdr:y>0.79799</cdr:y>
    </cdr:from>
    <cdr:to>
      <cdr:x>0.82214</cdr:x>
      <cdr:y>0.8668</cdr:y>
    </cdr:to>
    <cdr:sp macro="" textlink="">
      <cdr:nvSpPr>
        <cdr:cNvPr id="5" name="TextBox 7">
          <a:extLst xmlns:a="http://schemas.openxmlformats.org/drawingml/2006/main">
            <a:ext uri="{FF2B5EF4-FFF2-40B4-BE49-F238E27FC236}">
              <a16:creationId xmlns:a16="http://schemas.microsoft.com/office/drawing/2014/main" id="{263CB10B-6F81-4688-A081-8A7444A9BEEE}"/>
            </a:ext>
          </a:extLst>
        </cdr:cNvPr>
        <cdr:cNvSpPr txBox="1"/>
      </cdr:nvSpPr>
      <cdr:spPr>
        <a:xfrm xmlns:a="http://schemas.openxmlformats.org/drawingml/2006/main">
          <a:off x="9025467" y="4283074"/>
          <a:ext cx="998094" cy="36933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spAutoFit/>
        </a:bodyPr>
        <a:lstStyle xmlns:a="http://schemas.openxmlformats.org/drawingml/2006/main">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WOMEN</a:t>
          </a:r>
        </a:p>
      </cdr:txBody>
    </cdr:sp>
  </cdr:relSizeAnchor>
</c:userShapes>
</file>

<file path=ppt/drawings/drawing4.xml><?xml version="1.0" encoding="utf-8"?>
<c:userShapes xmlns:c="http://schemas.openxmlformats.org/drawingml/2006/chart">
  <cdr:relSizeAnchor xmlns:cdr="http://schemas.openxmlformats.org/drawingml/2006/chartDrawing">
    <cdr:from>
      <cdr:x>0.17748</cdr:x>
      <cdr:y>0.48155</cdr:y>
    </cdr:from>
    <cdr:to>
      <cdr:x>0.42781</cdr:x>
      <cdr:y>0.58178</cdr:y>
    </cdr:to>
    <cdr:sp macro="" textlink="">
      <cdr:nvSpPr>
        <cdr:cNvPr id="2" name="TextBox 1">
          <a:extLst xmlns:a="http://schemas.openxmlformats.org/drawingml/2006/main">
            <a:ext uri="{FF2B5EF4-FFF2-40B4-BE49-F238E27FC236}">
              <a16:creationId xmlns:a16="http://schemas.microsoft.com/office/drawing/2014/main" id="{D99B50DD-F3AF-1554-84D6-3D6594297D75}"/>
            </a:ext>
          </a:extLst>
        </cdr:cNvPr>
        <cdr:cNvSpPr txBox="1"/>
      </cdr:nvSpPr>
      <cdr:spPr>
        <a:xfrm xmlns:a="http://schemas.openxmlformats.org/drawingml/2006/main">
          <a:off x="648314" y="1337042"/>
          <a:ext cx="914400" cy="2783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dirty="0">
              <a:latin typeface="Raleway Medium" pitchFamily="2" charset="0"/>
            </a:rPr>
            <a:t>EU enlargement</a:t>
          </a:r>
          <a:endParaRPr lang="en-AT" sz="1000" dirty="0">
            <a:latin typeface="Raleway Medium" pitchFamily="2" charset="0"/>
          </a:endParaRPr>
        </a:p>
      </cdr:txBody>
    </cdr:sp>
  </cdr:relSizeAnchor>
  <cdr:relSizeAnchor xmlns:cdr="http://schemas.openxmlformats.org/drawingml/2006/chartDrawing">
    <cdr:from>
      <cdr:x>0.45856</cdr:x>
      <cdr:y>0.26675</cdr:y>
    </cdr:from>
    <cdr:to>
      <cdr:x>0.70889</cdr:x>
      <cdr:y>0.36699</cdr:y>
    </cdr:to>
    <cdr:sp macro="" textlink="">
      <cdr:nvSpPr>
        <cdr:cNvPr id="3" name="TextBox 1">
          <a:extLst xmlns:a="http://schemas.openxmlformats.org/drawingml/2006/main">
            <a:ext uri="{FF2B5EF4-FFF2-40B4-BE49-F238E27FC236}">
              <a16:creationId xmlns:a16="http://schemas.microsoft.com/office/drawing/2014/main" id="{77F2D198-AE09-6482-57CA-14BC04D81CD2}"/>
            </a:ext>
          </a:extLst>
        </cdr:cNvPr>
        <cdr:cNvSpPr txBox="1"/>
      </cdr:nvSpPr>
      <cdr:spPr>
        <a:xfrm xmlns:a="http://schemas.openxmlformats.org/drawingml/2006/main">
          <a:off x="1675060" y="740654"/>
          <a:ext cx="914400" cy="2783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Raleway Medium" pitchFamily="2" charset="0"/>
            </a:rPr>
            <a:t>Syrian crisis</a:t>
          </a:r>
          <a:endParaRPr lang="en-AT" sz="1000" dirty="0">
            <a:latin typeface="Raleway Medium" pitchFamily="2" charset="0"/>
          </a:endParaRPr>
        </a:p>
      </cdr:txBody>
    </cdr:sp>
  </cdr:relSizeAnchor>
  <cdr:relSizeAnchor xmlns:cdr="http://schemas.openxmlformats.org/drawingml/2006/chartDrawing">
    <cdr:from>
      <cdr:x>0.61689</cdr:x>
      <cdr:y>0.15453</cdr:y>
    </cdr:from>
    <cdr:to>
      <cdr:x>0.86722</cdr:x>
      <cdr:y>0.25476</cdr:y>
    </cdr:to>
    <cdr:sp macro="" textlink="">
      <cdr:nvSpPr>
        <cdr:cNvPr id="4" name="TextBox 1">
          <a:extLst xmlns:a="http://schemas.openxmlformats.org/drawingml/2006/main">
            <a:ext uri="{FF2B5EF4-FFF2-40B4-BE49-F238E27FC236}">
              <a16:creationId xmlns:a16="http://schemas.microsoft.com/office/drawing/2014/main" id="{6D9BE57C-DE94-93AD-3711-28A19479E792}"/>
            </a:ext>
          </a:extLst>
        </cdr:cNvPr>
        <cdr:cNvSpPr txBox="1"/>
      </cdr:nvSpPr>
      <cdr:spPr>
        <a:xfrm xmlns:a="http://schemas.openxmlformats.org/drawingml/2006/main">
          <a:off x="2253398" y="429054"/>
          <a:ext cx="914400" cy="2783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Raleway Medium" pitchFamily="2" charset="0"/>
            </a:rPr>
            <a:t>War against Ukraine</a:t>
          </a:r>
          <a:endParaRPr lang="en-AT" sz="1000" dirty="0">
            <a:latin typeface="Raleway Medium" pitchFamily="2" charset="0"/>
          </a:endParaRPr>
        </a:p>
      </cdr:txBody>
    </cdr:sp>
  </cdr:relSizeAnchor>
  <cdr:relSizeAnchor xmlns:cdr="http://schemas.openxmlformats.org/drawingml/2006/chartDrawing">
    <cdr:from>
      <cdr:x>0.74967</cdr:x>
      <cdr:y>0.53167</cdr:y>
    </cdr:from>
    <cdr:to>
      <cdr:x>1</cdr:x>
      <cdr:y>0.71646</cdr:y>
    </cdr:to>
    <cdr:sp macro="" textlink="">
      <cdr:nvSpPr>
        <cdr:cNvPr id="5" name="TextBox 1">
          <a:extLst xmlns:a="http://schemas.openxmlformats.org/drawingml/2006/main">
            <a:ext uri="{FF2B5EF4-FFF2-40B4-BE49-F238E27FC236}">
              <a16:creationId xmlns:a16="http://schemas.microsoft.com/office/drawing/2014/main" id="{6A3564D6-7C55-3D82-3C02-7B21E8A72221}"/>
            </a:ext>
          </a:extLst>
        </cdr:cNvPr>
        <cdr:cNvSpPr txBox="1"/>
      </cdr:nvSpPr>
      <cdr:spPr>
        <a:xfrm xmlns:a="http://schemas.openxmlformats.org/drawingml/2006/main">
          <a:off x="2738438" y="1476192"/>
          <a:ext cx="914400" cy="51309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latin typeface="Raleway Medium" pitchFamily="2" charset="0"/>
            </a:rPr>
            <a:t>Covid-19</a:t>
          </a:r>
        </a:p>
        <a:p xmlns:a="http://schemas.openxmlformats.org/drawingml/2006/main">
          <a:r>
            <a:rPr lang="en-US" sz="1000" dirty="0">
              <a:latin typeface="Raleway Medium" pitchFamily="2" charset="0"/>
            </a:rPr>
            <a:t>pandemic</a:t>
          </a:r>
          <a:endParaRPr lang="en-AT" sz="1000" dirty="0">
            <a:latin typeface="Raleway Medium" pitchFamily="2"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A0FB0-4CB2-42C6-81E3-307957542824}" type="datetimeFigureOut">
              <a:rPr lang="en-AT" smtClean="0"/>
              <a:t>07/05/2024</a:t>
            </a:fld>
            <a:endParaRPr lang="en-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718B7F-9AA1-4BE8-996F-2A151B3D44BA}" type="slidenum">
              <a:rPr lang="en-AT" smtClean="0"/>
              <a:t>‹#›</a:t>
            </a:fld>
            <a:endParaRPr lang="en-AT"/>
          </a:p>
        </p:txBody>
      </p:sp>
    </p:spTree>
    <p:extLst>
      <p:ext uri="{BB962C8B-B14F-4D97-AF65-F5344CB8AC3E}">
        <p14:creationId xmlns:p14="http://schemas.microsoft.com/office/powerpoint/2010/main" val="231319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a:p>
        </p:txBody>
      </p:sp>
      <p:sp>
        <p:nvSpPr>
          <p:cNvPr id="4" name="Slide Number Placeholder 3"/>
          <p:cNvSpPr>
            <a:spLocks noGrp="1"/>
          </p:cNvSpPr>
          <p:nvPr>
            <p:ph type="sldNum" sz="quarter" idx="5"/>
          </p:nvPr>
        </p:nvSpPr>
        <p:spPr/>
        <p:txBody>
          <a:bodyPr/>
          <a:lstStyle/>
          <a:p>
            <a:fld id="{71398990-E26B-4FF0-8933-61A5A4471911}" type="slidenum">
              <a:rPr lang="en-AT" smtClean="0"/>
              <a:t>1</a:t>
            </a:fld>
            <a:endParaRPr lang="en-AT"/>
          </a:p>
        </p:txBody>
      </p:sp>
    </p:spTree>
    <p:extLst>
      <p:ext uri="{BB962C8B-B14F-4D97-AF65-F5344CB8AC3E}">
        <p14:creationId xmlns:p14="http://schemas.microsoft.com/office/powerpoint/2010/main" val="1869464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Verdana" panose="020B0604030504040204" pitchFamily="34" charset="0"/>
                <a:ea typeface="Times New Roman" panose="02020603050405020304" pitchFamily="18" charset="0"/>
                <a:cs typeface="Times New Roman" panose="02020603050405020304" pitchFamily="18" charset="0"/>
              </a:rPr>
              <a:t>For men, labour force participation rate reaches similar levels to natives after 10 years of stay, while it stays way lower for women. </a:t>
            </a:r>
            <a:endParaRPr lang="en-GB" sz="1800" dirty="0">
              <a:effectLst/>
              <a:latin typeface="EC Square Sans Pro"/>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EC Square Sans Pro"/>
                <a:ea typeface="Calibri" panose="020F0502020204030204" pitchFamily="34" charset="0"/>
                <a:cs typeface="Times New Roman" panose="02020603050405020304" pitchFamily="18" charset="0"/>
              </a:rPr>
              <a:t>For women, the gap compared to female EU-born is wider and is never completely closed. Among low educated recent immigrants, the participation rates is 23 percentage points lower compared to EU-born women (40% vs. 63%). After 10 years, their participation rates, though improving, are still below the rates of EU-born (59%). For highly educated women born out of the EU the pattern is similar pattern but the gap to the EU-born women is wider after 10 years (81% vs 90%) compared to low-educated women (59% for non-EU-born compared to 63% for EU-born).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EC Square Sans Pro"/>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EC Square Sans Pro"/>
                <a:ea typeface="Calibri" panose="020F0502020204030204" pitchFamily="34" charset="0"/>
                <a:cs typeface="Times New Roman" panose="02020603050405020304" pitchFamily="18" charset="0"/>
              </a:rPr>
              <a:t>The effect of education is smaller for immigrants, especially for women. These lower returns on education could be partly explained by lower quality degrees in source countries, as well as by cultural differences in the definition of gender roles (Inglehart and Norris 2003; </a:t>
            </a:r>
            <a:r>
              <a:rPr lang="en-GB" sz="1800" dirty="0" err="1">
                <a:effectLst/>
                <a:latin typeface="EC Square Sans Pro"/>
                <a:ea typeface="Calibri" panose="020F0502020204030204" pitchFamily="34" charset="0"/>
                <a:cs typeface="Times New Roman" panose="02020603050405020304" pitchFamily="18" charset="0"/>
              </a:rPr>
              <a:t>Antecol</a:t>
            </a:r>
            <a:r>
              <a:rPr lang="en-GB" sz="1800" dirty="0">
                <a:effectLst/>
                <a:latin typeface="EC Square Sans Pro"/>
                <a:ea typeface="Calibri" panose="020F0502020204030204" pitchFamily="34" charset="0"/>
                <a:cs typeface="Times New Roman" panose="02020603050405020304" pitchFamily="18" charset="0"/>
              </a:rPr>
              <a:t> 2000). Reasons for immigration may play a role and one could expect higher labour force participation rates among immigrants coming as students or on economic grounds. In contrast, one can expect lower labour force participation rates, at least in the first years after immigration, among female immigrants arriving on family reunification grounds because in their case migration and family formation are directly interlinked. Studies on fertility outcomes of immigrants show elevated fertility rates in the first year after migration particularly for those arriving for family reunification (</a:t>
            </a:r>
            <a:r>
              <a:rPr lang="en-GB" sz="1800" dirty="0" err="1">
                <a:effectLst/>
                <a:latin typeface="EC Square Sans Pro"/>
                <a:ea typeface="Calibri" panose="020F0502020204030204" pitchFamily="34" charset="0"/>
                <a:cs typeface="Times New Roman" panose="02020603050405020304" pitchFamily="18" charset="0"/>
              </a:rPr>
              <a:t>Rosero</a:t>
            </a:r>
            <a:r>
              <a:rPr lang="en-GB" sz="1800" dirty="0">
                <a:effectLst/>
                <a:latin typeface="EC Square Sans Pro"/>
                <a:ea typeface="Calibri" panose="020F0502020204030204" pitchFamily="34" charset="0"/>
                <a:cs typeface="Times New Roman" panose="02020603050405020304" pitchFamily="18" charset="0"/>
              </a:rPr>
              <a:t>-Bixby et al. 2011; </a:t>
            </a:r>
            <a:r>
              <a:rPr lang="en-GB" sz="1800" dirty="0" err="1">
                <a:effectLst/>
                <a:latin typeface="EC Square Sans Pro"/>
                <a:ea typeface="Calibri" panose="020F0502020204030204" pitchFamily="34" charset="0"/>
                <a:cs typeface="Times New Roman" panose="02020603050405020304" pitchFamily="18" charset="0"/>
              </a:rPr>
              <a:t>Mussino</a:t>
            </a:r>
            <a:r>
              <a:rPr lang="en-GB" sz="1800" dirty="0">
                <a:effectLst/>
                <a:latin typeface="EC Square Sans Pro"/>
                <a:ea typeface="Calibri" panose="020F0502020204030204" pitchFamily="34" charset="0"/>
                <a:cs typeface="Times New Roman" panose="02020603050405020304" pitchFamily="18" charset="0"/>
              </a:rPr>
              <a:t> and </a:t>
            </a:r>
            <a:r>
              <a:rPr lang="en-GB" sz="1800" dirty="0" err="1">
                <a:effectLst/>
                <a:latin typeface="EC Square Sans Pro"/>
                <a:ea typeface="Calibri" panose="020F0502020204030204" pitchFamily="34" charset="0"/>
                <a:cs typeface="Times New Roman" panose="02020603050405020304" pitchFamily="18" charset="0"/>
              </a:rPr>
              <a:t>Strozza</a:t>
            </a:r>
            <a:r>
              <a:rPr lang="en-GB" sz="1800" dirty="0">
                <a:effectLst/>
                <a:latin typeface="EC Square Sans Pro"/>
                <a:ea typeface="Calibri" panose="020F0502020204030204" pitchFamily="34" charset="0"/>
                <a:cs typeface="Times New Roman" panose="02020603050405020304" pitchFamily="18" charset="0"/>
              </a:rPr>
              <a:t> 2012). A decision to have a child shortly after the arrival into the host country can also be linked to poor employment prospects in the destination country (</a:t>
            </a:r>
            <a:r>
              <a:rPr lang="en-GB" sz="1800" dirty="0" err="1">
                <a:effectLst/>
                <a:latin typeface="EC Square Sans Pro"/>
                <a:ea typeface="Calibri" panose="020F0502020204030204" pitchFamily="34" charset="0"/>
                <a:cs typeface="Times New Roman" panose="02020603050405020304" pitchFamily="18" charset="0"/>
              </a:rPr>
              <a:t>Kulu</a:t>
            </a:r>
            <a:r>
              <a:rPr lang="en-GB" sz="1800" dirty="0">
                <a:effectLst/>
                <a:latin typeface="EC Square Sans Pro"/>
                <a:ea typeface="Calibri" panose="020F0502020204030204" pitchFamily="34" charset="0"/>
                <a:cs typeface="Times New Roman" panose="02020603050405020304" pitchFamily="18" charset="0"/>
              </a:rPr>
              <a:t> and </a:t>
            </a:r>
            <a:r>
              <a:rPr lang="en-GB" sz="1800" dirty="0" err="1">
                <a:effectLst/>
                <a:latin typeface="EC Square Sans Pro"/>
                <a:ea typeface="Calibri" panose="020F0502020204030204" pitchFamily="34" charset="0"/>
                <a:cs typeface="Times New Roman" panose="02020603050405020304" pitchFamily="18" charset="0"/>
              </a:rPr>
              <a:t>Milewski</a:t>
            </a:r>
            <a:r>
              <a:rPr lang="en-GB" sz="1800" dirty="0">
                <a:effectLst/>
                <a:latin typeface="EC Square Sans Pro"/>
                <a:ea typeface="Calibri" panose="020F0502020204030204" pitchFamily="34" charset="0"/>
                <a:cs typeface="Times New Roman" panose="02020603050405020304" pitchFamily="18" charset="0"/>
              </a:rPr>
              <a:t> 2007).</a:t>
            </a:r>
            <a:endParaRPr lang="en-AT" sz="1800" dirty="0">
              <a:effectLst/>
              <a:latin typeface="EC Square Sans Pro"/>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398990-E26B-4FF0-8933-61A5A4471911}" type="slidenum">
              <a:rPr lang="en-AT" smtClean="0"/>
              <a:t>33</a:t>
            </a:fld>
            <a:endParaRPr lang="en-AT"/>
          </a:p>
        </p:txBody>
      </p:sp>
    </p:spTree>
    <p:extLst>
      <p:ext uri="{BB962C8B-B14F-4D97-AF65-F5344CB8AC3E}">
        <p14:creationId xmlns:p14="http://schemas.microsoft.com/office/powerpoint/2010/main" val="1539311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Labour</a:t>
            </a:r>
            <a:r>
              <a:rPr lang="en-US" dirty="0"/>
              <a:t> force participation of immigrants is lower than of EU-born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Inequality between men and women among native-born and immigrant women</a:t>
            </a:r>
          </a:p>
          <a:p>
            <a:endParaRPr lang="en-AT" dirty="0"/>
          </a:p>
        </p:txBody>
      </p:sp>
      <p:sp>
        <p:nvSpPr>
          <p:cNvPr id="4" name="Slide Number Placeholder 3"/>
          <p:cNvSpPr>
            <a:spLocks noGrp="1"/>
          </p:cNvSpPr>
          <p:nvPr>
            <p:ph type="sldNum" sz="quarter" idx="5"/>
          </p:nvPr>
        </p:nvSpPr>
        <p:spPr/>
        <p:txBody>
          <a:bodyPr/>
          <a:lstStyle/>
          <a:p>
            <a:fld id="{71398990-E26B-4FF0-8933-61A5A4471911}" type="slidenum">
              <a:rPr lang="en-AT" smtClean="0"/>
              <a:t>34</a:t>
            </a:fld>
            <a:endParaRPr lang="en-AT"/>
          </a:p>
        </p:txBody>
      </p:sp>
    </p:spTree>
    <p:extLst>
      <p:ext uri="{BB962C8B-B14F-4D97-AF65-F5344CB8AC3E}">
        <p14:creationId xmlns:p14="http://schemas.microsoft.com/office/powerpoint/2010/main" val="2154613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Verdana" panose="020B0604030504040204" pitchFamily="34" charset="0"/>
                <a:ea typeface="Times New Roman" panose="02020603050405020304" pitchFamily="18" charset="0"/>
                <a:cs typeface="Times New Roman" panose="02020603050405020304" pitchFamily="18" charset="0"/>
              </a:rPr>
              <a:t>First, unemployment rates of immigrants are much higher than those of EU-born, and, second,</a:t>
            </a:r>
          </a:p>
          <a:p>
            <a:endParaRPr lang="en-AT" dirty="0"/>
          </a:p>
        </p:txBody>
      </p:sp>
      <p:sp>
        <p:nvSpPr>
          <p:cNvPr id="4" name="Slide Number Placeholder 3"/>
          <p:cNvSpPr>
            <a:spLocks noGrp="1"/>
          </p:cNvSpPr>
          <p:nvPr>
            <p:ph type="sldNum" sz="quarter" idx="5"/>
          </p:nvPr>
        </p:nvSpPr>
        <p:spPr/>
        <p:txBody>
          <a:bodyPr/>
          <a:lstStyle/>
          <a:p>
            <a:fld id="{71398990-E26B-4FF0-8933-61A5A4471911}" type="slidenum">
              <a:rPr lang="en-AT" smtClean="0"/>
              <a:t>35</a:t>
            </a:fld>
            <a:endParaRPr lang="en-AT"/>
          </a:p>
        </p:txBody>
      </p:sp>
    </p:spTree>
    <p:extLst>
      <p:ext uri="{BB962C8B-B14F-4D97-AF65-F5344CB8AC3E}">
        <p14:creationId xmlns:p14="http://schemas.microsoft.com/office/powerpoint/2010/main" val="4153075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effectLst/>
                <a:latin typeface="Verdana" panose="020B0604030504040204" pitchFamily="34" charset="0"/>
                <a:ea typeface="Times New Roman" panose="02020603050405020304" pitchFamily="18" charset="0"/>
                <a:cs typeface="Times New Roman" panose="02020603050405020304" pitchFamily="18" charset="0"/>
              </a:rPr>
              <a:t>unlike in the case of labour force participation rates there is no evidence of improvement with the duration of stay.  After 10 years of stay, the unemployment rates of immigrants with medium or high level of education remain more than double the rate of EU-born. This is true for both genders and holds for all levels of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p>
          <a:p>
            <a:r>
              <a:rPr lang="en-GB" sz="1800" dirty="0">
                <a:effectLst/>
                <a:latin typeface="Verdana" panose="020B0604030504040204" pitchFamily="34" charset="0"/>
                <a:ea typeface="Times New Roman" panose="02020603050405020304" pitchFamily="18" charset="0"/>
                <a:cs typeface="Times New Roman" panose="02020603050405020304" pitchFamily="18" charset="0"/>
              </a:rPr>
              <a:t>unemployment rates are particularly high for male immigrants who arrived during childhood and attained only low level of education. Their unemployment rate is about 7 percentage points higher than natives’ ones with the same level of education (23% vs. 16%). The unemployment rates of female immigrants who arrived during childhood and for male immigrants arrived during childhood and attained medium or high level of education are also higher than those of EU-born but the gap is narrower.</a:t>
            </a:r>
          </a:p>
          <a:p>
            <a:r>
              <a:rPr lang="en-GB" sz="1800" dirty="0">
                <a:effectLst/>
                <a:latin typeface="Verdana" panose="020B0604030504040204" pitchFamily="34" charset="0"/>
                <a:ea typeface="Times New Roman" panose="02020603050405020304" pitchFamily="18" charset="0"/>
                <a:cs typeface="Times New Roman" panose="02020603050405020304" pitchFamily="18" charset="0"/>
              </a:rPr>
              <a:t> Third, the positive effect of education on employment rate holds for both EU-born immigrants from outside EU, but it is less pronounced for migrants than for EU-born. The unemployment rate for EU-born with a high level of education is about four times lower than the rate of their low-educated counterparts (for both men and women, but at different levels of unemployment). Among immigrants that live in EU since more than 10 years the gradient holds as well but the unemployment rate of highly educated is only about half of the low educated. </a:t>
            </a:r>
            <a:endParaRPr lang="en-GB" sz="12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en-GB"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1398990-E26B-4FF0-8933-61A5A4471911}" type="slidenum">
              <a:rPr lang="en-AT" smtClean="0"/>
              <a:t>36</a:t>
            </a:fld>
            <a:endParaRPr lang="en-AT"/>
          </a:p>
        </p:txBody>
      </p:sp>
    </p:spTree>
    <p:extLst>
      <p:ext uri="{BB962C8B-B14F-4D97-AF65-F5344CB8AC3E}">
        <p14:creationId xmlns:p14="http://schemas.microsoft.com/office/powerpoint/2010/main" val="2577930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Women face higher unemployment in addition to lower activity rates</a:t>
            </a:r>
          </a:p>
          <a:p>
            <a:endParaRPr lang="en-GB" sz="1200" dirty="0">
              <a:effectLst/>
              <a:latin typeface="Verdana" panose="020B0604030504040204" pitchFamily="34" charset="0"/>
              <a:ea typeface="Times New Roman" panose="02020603050405020304" pitchFamily="18" charset="0"/>
              <a:cs typeface="Times New Roman" panose="02020603050405020304" pitchFamily="18" charset="0"/>
            </a:endParaRPr>
          </a:p>
          <a:p>
            <a:r>
              <a:rPr lang="en-GB" sz="1200" dirty="0">
                <a:effectLst/>
                <a:latin typeface="Verdana" panose="020B0604030504040204" pitchFamily="34" charset="0"/>
                <a:ea typeface="Times New Roman" panose="02020603050405020304" pitchFamily="18" charset="0"/>
                <a:cs typeface="Times New Roman" panose="02020603050405020304" pitchFamily="18" charset="0"/>
              </a:rPr>
              <a:t>Labour force participation rates of immigrant women do not reach the level of natives in any of the countries that host larger immigrant populations. Gender inequity in terms of labour force participation appears to be an issue affecting immigrant women more strongly than EU-born women, which supports the double disadvantage theory (Boyd 1984; Ballarino and </a:t>
            </a:r>
            <a:r>
              <a:rPr lang="en-GB" sz="1200" dirty="0" err="1">
                <a:effectLst/>
                <a:latin typeface="Verdana" panose="020B0604030504040204" pitchFamily="34" charset="0"/>
                <a:ea typeface="Times New Roman" panose="02020603050405020304" pitchFamily="18" charset="0"/>
                <a:cs typeface="Times New Roman" panose="02020603050405020304" pitchFamily="18" charset="0"/>
              </a:rPr>
              <a:t>Paniche</a:t>
            </a:r>
            <a:endParaRPr lang="en-GB" sz="12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en-GB" sz="12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en-GB" sz="12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en-GB" sz="1200" dirty="0">
              <a:effectLst/>
              <a:latin typeface="Verdana" panose="020B0604030504040204" pitchFamily="34" charset="0"/>
              <a:ea typeface="Times New Roman" panose="02020603050405020304" pitchFamily="18" charset="0"/>
              <a:cs typeface="Times New Roman" panose="02020603050405020304" pitchFamily="18" charset="0"/>
            </a:endParaRPr>
          </a:p>
          <a:p>
            <a:r>
              <a:rPr lang="en-GB" sz="1800" dirty="0">
                <a:effectLst/>
                <a:latin typeface="Verdana" panose="020B0604030504040204" pitchFamily="34" charset="0"/>
                <a:ea typeface="Times New Roman" panose="02020603050405020304" pitchFamily="18" charset="0"/>
                <a:cs typeface="Times New Roman" panose="02020603050405020304" pitchFamily="18" charset="0"/>
              </a:rPr>
              <a:t>Second, </a:t>
            </a:r>
            <a:endParaRPr lang="en-GB" sz="1200" dirty="0">
              <a:effectLst/>
              <a:latin typeface="Verdana" panose="020B060403050404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EC Square Sans Pro"/>
                <a:ea typeface="Calibri" panose="020F0502020204030204" pitchFamily="34" charset="0"/>
                <a:cs typeface="Times New Roman" panose="02020603050405020304" pitchFamily="18" charset="0"/>
              </a:rPr>
              <a:t>Large regional variations are, however, observed within the EU. In Denmark, where immigration inflows are dominated by asylum seekers and family reunification immigrants (Liebig 2007), the situation even appears to deteriorate with time for male immigrants, as β8 drops from -1.078 for recent immigrants to -1.692 admitted more than ten years ago. In contrast, Spain emerges as a special case, with no clear differences in LFPRs between male immigrants and native-born population / men.</a:t>
            </a:r>
            <a:endParaRPr lang="en-AT" sz="1200" dirty="0">
              <a:effectLst/>
              <a:latin typeface="EC Square Sans Pro"/>
              <a:ea typeface="Calibri" panose="020F0502020204030204" pitchFamily="34" charset="0"/>
              <a:cs typeface="Times New Roman" panose="02020603050405020304" pitchFamily="18" charset="0"/>
            </a:endParaRPr>
          </a:p>
          <a:p>
            <a:r>
              <a:rPr lang="en-GB" sz="1200" dirty="0" err="1">
                <a:effectLst/>
                <a:latin typeface="Verdana" panose="020B0604030504040204" pitchFamily="34" charset="0"/>
                <a:ea typeface="Times New Roman" panose="02020603050405020304" pitchFamily="18" charset="0"/>
                <a:cs typeface="Times New Roman" panose="02020603050405020304" pitchFamily="18" charset="0"/>
              </a:rPr>
              <a:t>lla</a:t>
            </a:r>
            <a:r>
              <a:rPr lang="en-GB" sz="1200" dirty="0">
                <a:effectLst/>
                <a:latin typeface="Verdana" panose="020B0604030504040204" pitchFamily="34" charset="0"/>
                <a:ea typeface="Times New Roman" panose="02020603050405020304" pitchFamily="18" charset="0"/>
                <a:cs typeface="Times New Roman" panose="02020603050405020304" pitchFamily="18" charset="0"/>
              </a:rPr>
              <a:t> 2017). </a:t>
            </a:r>
            <a:endParaRPr lang="en-AT" dirty="0"/>
          </a:p>
          <a:p>
            <a:endParaRPr lang="en-AT" dirty="0"/>
          </a:p>
        </p:txBody>
      </p:sp>
      <p:sp>
        <p:nvSpPr>
          <p:cNvPr id="4" name="Slide Number Placeholder 3"/>
          <p:cNvSpPr>
            <a:spLocks noGrp="1"/>
          </p:cNvSpPr>
          <p:nvPr>
            <p:ph type="sldNum" sz="quarter" idx="5"/>
          </p:nvPr>
        </p:nvSpPr>
        <p:spPr/>
        <p:txBody>
          <a:bodyPr/>
          <a:lstStyle/>
          <a:p>
            <a:fld id="{71398990-E26B-4FF0-8933-61A5A4471911}" type="slidenum">
              <a:rPr lang="en-AT" smtClean="0"/>
              <a:t>37</a:t>
            </a:fld>
            <a:endParaRPr lang="en-AT"/>
          </a:p>
        </p:txBody>
      </p:sp>
    </p:spTree>
    <p:extLst>
      <p:ext uri="{BB962C8B-B14F-4D97-AF65-F5344CB8AC3E}">
        <p14:creationId xmlns:p14="http://schemas.microsoft.com/office/powerpoint/2010/main" val="1579614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71398990-E26B-4FF0-8933-61A5A4471911}" type="slidenum">
              <a:rPr lang="en-AT" smtClean="0"/>
              <a:t>38</a:t>
            </a:fld>
            <a:endParaRPr lang="en-AT"/>
          </a:p>
        </p:txBody>
      </p:sp>
    </p:spTree>
    <p:extLst>
      <p:ext uri="{BB962C8B-B14F-4D97-AF65-F5344CB8AC3E}">
        <p14:creationId xmlns:p14="http://schemas.microsoft.com/office/powerpoint/2010/main" val="173986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71398990-E26B-4FF0-8933-61A5A4471911}" type="slidenum">
              <a:rPr lang="en-AT" smtClean="0"/>
              <a:t>39</a:t>
            </a:fld>
            <a:endParaRPr lang="en-AT"/>
          </a:p>
        </p:txBody>
      </p:sp>
    </p:spTree>
    <p:extLst>
      <p:ext uri="{BB962C8B-B14F-4D97-AF65-F5344CB8AC3E}">
        <p14:creationId xmlns:p14="http://schemas.microsoft.com/office/powerpoint/2010/main" val="538893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b="1" u="sng"/>
              <a:t>demography is not destiny</a:t>
            </a:r>
            <a:r>
              <a:rPr lang="en-US"/>
              <a:t> and </a:t>
            </a:r>
            <a:r>
              <a:rPr lang="en-US" b="1" u="sng"/>
              <a:t>policies can make a decisive difference</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0B17A1DD-B70C-B048-99CA-ED854228726D}" type="slidenum">
              <a:rPr lang="en-US" smtClean="0"/>
              <a:t>46</a:t>
            </a:fld>
            <a:endParaRPr lang="en-US"/>
          </a:p>
        </p:txBody>
      </p:sp>
    </p:spTree>
    <p:extLst>
      <p:ext uri="{BB962C8B-B14F-4D97-AF65-F5344CB8AC3E}">
        <p14:creationId xmlns:p14="http://schemas.microsoft.com/office/powerpoint/2010/main" val="3701317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a:p>
        </p:txBody>
      </p:sp>
      <p:sp>
        <p:nvSpPr>
          <p:cNvPr id="4" name="Slide Number Placeholder 3"/>
          <p:cNvSpPr>
            <a:spLocks noGrp="1"/>
          </p:cNvSpPr>
          <p:nvPr>
            <p:ph type="sldNum" sz="quarter" idx="5"/>
          </p:nvPr>
        </p:nvSpPr>
        <p:spPr/>
        <p:txBody>
          <a:bodyPr/>
          <a:lstStyle/>
          <a:p>
            <a:fld id="{71398990-E26B-4FF0-8933-61A5A4471911}" type="slidenum">
              <a:rPr lang="en-AT" smtClean="0"/>
              <a:t>59</a:t>
            </a:fld>
            <a:endParaRPr lang="en-AT"/>
          </a:p>
        </p:txBody>
      </p:sp>
    </p:spTree>
    <p:extLst>
      <p:ext uri="{BB962C8B-B14F-4D97-AF65-F5344CB8AC3E}">
        <p14:creationId xmlns:p14="http://schemas.microsoft.com/office/powerpoint/2010/main" val="3188664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Verdana" panose="020B0604030504040204" pitchFamily="34" charset="0"/>
                <a:ea typeface="Times New Roman" panose="02020603050405020304" pitchFamily="18" charset="0"/>
                <a:cs typeface="Times New Roman" panose="02020603050405020304" pitchFamily="18" charset="0"/>
              </a:rPr>
              <a:t>we focus on supply of labour driven by structural changes in potential labour force and we do not aim to simulate economic context, labour demand or changes in employment due to economic cycles. Also, there are no feedback effects included and labour force activity and employment depend purely on individual characteristics.</a:t>
            </a:r>
            <a:endParaRPr lang="en-AT" sz="1200" dirty="0"/>
          </a:p>
          <a:p>
            <a:endParaRPr lang="en-GB" sz="1200" dirty="0">
              <a:latin typeface="Verdana" panose="020B0604030504040204" pitchFamily="34" charset="0"/>
              <a:ea typeface="Times New Roman" panose="02020603050405020304" pitchFamily="18" charset="0"/>
              <a:cs typeface="Times New Roman" panose="02020603050405020304" pitchFamily="18" charset="0"/>
            </a:endParaRPr>
          </a:p>
          <a:p>
            <a:endParaRPr lang="en-GB" sz="1200" dirty="0">
              <a:latin typeface="Verdana" panose="020B0604030504040204" pitchFamily="34" charset="0"/>
              <a:ea typeface="Times New Roman" panose="02020603050405020304" pitchFamily="18" charset="0"/>
              <a:cs typeface="Times New Roman" panose="02020603050405020304" pitchFamily="18" charset="0"/>
            </a:endParaRPr>
          </a:p>
          <a:p>
            <a:r>
              <a:rPr lang="en-GB" sz="1200" dirty="0">
                <a:latin typeface="Verdana" panose="020B0604030504040204" pitchFamily="34" charset="0"/>
                <a:ea typeface="Times New Roman" panose="02020603050405020304" pitchFamily="18" charset="0"/>
                <a:cs typeface="Times New Roman" panose="02020603050405020304" pitchFamily="18" charset="0"/>
              </a:rPr>
              <a:t>Population-projection model with 13 dimensions that dynamically projects population of 31 EU and EFTA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Simulations at country-level, preliminary results presented for EU28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Simulation starts in 2011, preliminary results presented for 2015-2060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sz="1200" dirty="0">
              <a:effectLst/>
              <a:latin typeface="Verdana" panose="020B0604030504040204" pitchFamily="34" charset="0"/>
              <a:ea typeface="Times New Roman" panose="02020603050405020304" pitchFamily="18" charset="0"/>
              <a:cs typeface="Times New Roman" panose="02020603050405020304" pitchFamily="18" charset="0"/>
            </a:endParaRPr>
          </a:p>
          <a:p>
            <a:r>
              <a:rPr lang="en-GB" sz="1200" dirty="0">
                <a:effectLst/>
                <a:latin typeface="Verdana" panose="020B0604030504040204" pitchFamily="34" charset="0"/>
                <a:ea typeface="Times New Roman" panose="02020603050405020304" pitchFamily="18" charset="0"/>
                <a:cs typeface="Times New Roman" panose="02020603050405020304" pitchFamily="18" charset="0"/>
              </a:rPr>
              <a:t>Population consists of individual simulated actors </a:t>
            </a:r>
          </a:p>
          <a:p>
            <a:r>
              <a:rPr lang="en-GB" sz="1200" dirty="0">
                <a:latin typeface="Verdana" panose="020B0604030504040204" pitchFamily="34" charset="0"/>
                <a:ea typeface="Times New Roman" panose="02020603050405020304" pitchFamily="18" charset="0"/>
                <a:cs typeface="Times New Roman" panose="02020603050405020304" pitchFamily="18" charset="0"/>
              </a:rPr>
              <a:t>Life courses are</a:t>
            </a:r>
            <a:r>
              <a:rPr lang="en-GB" sz="1200" dirty="0">
                <a:effectLst/>
                <a:latin typeface="Verdana" panose="020B0604030504040204" pitchFamily="34" charset="0"/>
                <a:ea typeface="Times New Roman" panose="02020603050405020304" pitchFamily="18" charset="0"/>
                <a:cs typeface="Times New Roman" panose="02020603050405020304" pitchFamily="18" charset="0"/>
              </a:rPr>
              <a:t> simulated in continuous time and the transitions between the states are determined stochastically</a:t>
            </a:r>
            <a:endParaRPr lang="en-US" sz="1200" dirty="0">
              <a:effectLst/>
              <a:latin typeface="Arial" panose="020B0604020202020204" pitchFamily="34" charset="0"/>
            </a:endParaRPr>
          </a:p>
          <a:p>
            <a:r>
              <a:rPr lang="en-US" sz="1200" dirty="0">
                <a:effectLst/>
                <a:latin typeface="Arial" panose="020B0604020202020204" pitchFamily="34" charset="0"/>
              </a:rPr>
              <a:t>When a change occurs to the characteristic of an individual (age, education, duration of stay, etc.), the module determines probabilistically whether or not event happens through a Monte Carlo experiment</a:t>
            </a:r>
            <a:endParaRPr lang="en-GB" sz="12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en-US" dirty="0"/>
          </a:p>
          <a:p>
            <a:r>
              <a:rPr lang="en-US" dirty="0">
                <a:effectLst/>
                <a:latin typeface="Arial" panose="020B0604020202020204" pitchFamily="34" charset="0"/>
              </a:rPr>
              <a:t>project the population for EU28 member countries in several socioeconomic and ethnocultural dimensions</a:t>
            </a:r>
          </a:p>
          <a:p>
            <a:r>
              <a:rPr lang="en-US" dirty="0">
                <a:latin typeface="Arial" panose="020B0604020202020204" pitchFamily="34" charset="0"/>
              </a:rPr>
              <a:t>A person can be economically active between age 15 and 74</a:t>
            </a:r>
            <a:endParaRPr lang="en-US" dirty="0">
              <a:effectLst/>
              <a:latin typeface="Arial" panose="020B0604020202020204" pitchFamily="34" charset="0"/>
            </a:endParaRPr>
          </a:p>
          <a:p>
            <a:r>
              <a:rPr lang="en-US" dirty="0">
                <a:effectLst/>
                <a:latin typeface="Arial" panose="020B0604020202020204" pitchFamily="34" charset="0"/>
              </a:rPr>
              <a:t>When a change occurs to the characteristic of an individual (age, education, duration of stay, etc.), </a:t>
            </a:r>
            <a:r>
              <a:rPr lang="en-US" dirty="0" err="1">
                <a:effectLst/>
                <a:latin typeface="Arial" panose="020B0604020202020204" pitchFamily="34" charset="0"/>
              </a:rPr>
              <a:t>themodule</a:t>
            </a:r>
            <a:r>
              <a:rPr lang="en-US" dirty="0">
                <a:effectLst/>
                <a:latin typeface="Arial" panose="020B0604020202020204" pitchFamily="34" charset="0"/>
              </a:rPr>
              <a:t> determines probabilistically whether or not he/she participates in the </a:t>
            </a:r>
            <a:r>
              <a:rPr lang="en-US" dirty="0" err="1">
                <a:effectLst/>
                <a:latin typeface="Arial" panose="020B0604020202020204" pitchFamily="34" charset="0"/>
              </a:rPr>
              <a:t>laborforce</a:t>
            </a:r>
            <a:r>
              <a:rPr lang="en-US" dirty="0">
                <a:effectLst/>
                <a:latin typeface="Arial" panose="020B0604020202020204" pitchFamily="34" charset="0"/>
              </a:rPr>
              <a:t>. The labor force participation status is imputed through a Monte Carlo </a:t>
            </a:r>
            <a:r>
              <a:rPr lang="en-US" dirty="0" err="1">
                <a:effectLst/>
                <a:latin typeface="Arial" panose="020B0604020202020204" pitchFamily="34" charset="0"/>
              </a:rPr>
              <a:t>experimentin</a:t>
            </a:r>
            <a:r>
              <a:rPr lang="en-US" dirty="0">
                <a:effectLst/>
                <a:latin typeface="Arial" panose="020B0604020202020204" pitchFamily="34" charset="0"/>
              </a:rPr>
              <a:t> which a random number is compared to the probability of being active: a </a:t>
            </a:r>
            <a:r>
              <a:rPr lang="en-US" dirty="0" err="1">
                <a:effectLst/>
                <a:latin typeface="Arial" panose="020B0604020202020204" pitchFamily="34" charset="0"/>
              </a:rPr>
              <a:t>successfultrial</a:t>
            </a:r>
            <a:r>
              <a:rPr lang="en-US" dirty="0">
                <a:effectLst/>
                <a:latin typeface="Arial" panose="020B0604020202020204" pitchFamily="34" charset="0"/>
              </a:rPr>
              <a:t> means that the simulated individual is active. </a:t>
            </a:r>
            <a:endParaRPr lang="en-AT" dirty="0"/>
          </a:p>
          <a:p>
            <a:endParaRPr lang="en-AT" dirty="0"/>
          </a:p>
        </p:txBody>
      </p:sp>
      <p:sp>
        <p:nvSpPr>
          <p:cNvPr id="4" name="Slide Number Placeholder 3"/>
          <p:cNvSpPr>
            <a:spLocks noGrp="1"/>
          </p:cNvSpPr>
          <p:nvPr>
            <p:ph type="sldNum" sz="quarter" idx="5"/>
          </p:nvPr>
        </p:nvSpPr>
        <p:spPr/>
        <p:txBody>
          <a:bodyPr/>
          <a:lstStyle/>
          <a:p>
            <a:fld id="{71398990-E26B-4FF0-8933-61A5A4471911}" type="slidenum">
              <a:rPr lang="en-AT" smtClean="0"/>
              <a:t>60</a:t>
            </a:fld>
            <a:endParaRPr lang="en-AT"/>
          </a:p>
        </p:txBody>
      </p:sp>
    </p:spTree>
    <p:extLst>
      <p:ext uri="{BB962C8B-B14F-4D97-AF65-F5344CB8AC3E}">
        <p14:creationId xmlns:p14="http://schemas.microsoft.com/office/powerpoint/2010/main" val="90700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 in distribution of a country's population towards older ages</a:t>
            </a:r>
          </a:p>
        </p:txBody>
      </p:sp>
      <p:sp>
        <p:nvSpPr>
          <p:cNvPr id="4" name="Slide Number Placeholder 3"/>
          <p:cNvSpPr>
            <a:spLocks noGrp="1"/>
          </p:cNvSpPr>
          <p:nvPr>
            <p:ph type="sldNum" sz="quarter" idx="5"/>
          </p:nvPr>
        </p:nvSpPr>
        <p:spPr/>
        <p:txBody>
          <a:bodyPr/>
          <a:lstStyle/>
          <a:p>
            <a:fld id="{8A0D940D-F6D1-452F-96E4-06CCFF4A2C0E}" type="slidenum">
              <a:rPr lang="en-US" smtClean="0"/>
              <a:t>4</a:t>
            </a:fld>
            <a:endParaRPr lang="en-US"/>
          </a:p>
        </p:txBody>
      </p:sp>
    </p:spTree>
    <p:extLst>
      <p:ext uri="{BB962C8B-B14F-4D97-AF65-F5344CB8AC3E}">
        <p14:creationId xmlns:p14="http://schemas.microsoft.com/office/powerpoint/2010/main" val="3410466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First, </a:t>
            </a:r>
            <a:r>
              <a:rPr lang="fr-CA" dirty="0" err="1"/>
              <a:t>here</a:t>
            </a:r>
            <a:r>
              <a:rPr lang="fr-CA" baseline="0" dirty="0"/>
              <a:t> are the outputs of the projection </a:t>
            </a:r>
            <a:r>
              <a:rPr lang="fr-CA" baseline="0" dirty="0" err="1"/>
              <a:t>regarding</a:t>
            </a:r>
            <a:r>
              <a:rPr lang="fr-CA" baseline="0" dirty="0"/>
              <a:t> the population size. For the </a:t>
            </a:r>
            <a:r>
              <a:rPr lang="fr-CA" baseline="0" dirty="0" err="1"/>
              <a:t>baseline</a:t>
            </a:r>
            <a:r>
              <a:rPr lang="fr-CA" baseline="0" dirty="0"/>
              <a:t> scenario, </a:t>
            </a:r>
            <a:r>
              <a:rPr lang="fr-CA" baseline="0" dirty="0" err="1"/>
              <a:t>we</a:t>
            </a:r>
            <a:r>
              <a:rPr lang="fr-CA" baseline="0" dirty="0"/>
              <a:t> </a:t>
            </a:r>
            <a:r>
              <a:rPr lang="fr-CA" baseline="0" dirty="0" err="1"/>
              <a:t>expect</a:t>
            </a:r>
            <a:r>
              <a:rPr lang="fr-CA" baseline="0" dirty="0"/>
              <a:t> a </a:t>
            </a:r>
            <a:r>
              <a:rPr lang="fr-CA" baseline="0" dirty="0" err="1"/>
              <a:t>decline</a:t>
            </a:r>
            <a:r>
              <a:rPr lang="fr-CA" baseline="0" dirty="0"/>
              <a:t> </a:t>
            </a:r>
            <a:r>
              <a:rPr lang="fr-CA" baseline="0" dirty="0" err="1"/>
              <a:t>from</a:t>
            </a:r>
            <a:r>
              <a:rPr lang="fr-CA" baseline="0" dirty="0"/>
              <a:t> about 244M to 220M. </a:t>
            </a:r>
          </a:p>
          <a:p>
            <a:r>
              <a:rPr lang="fr-CA" baseline="0" dirty="0"/>
              <a:t>The scenario </a:t>
            </a:r>
            <a:r>
              <a:rPr lang="fr-CA" baseline="0" dirty="0" err="1"/>
              <a:t>equality</a:t>
            </a:r>
            <a:r>
              <a:rPr lang="fr-CA" baseline="0" dirty="0"/>
              <a:t> in </a:t>
            </a:r>
            <a:r>
              <a:rPr lang="fr-CA" baseline="0" dirty="0" err="1"/>
              <a:t>education</a:t>
            </a:r>
            <a:r>
              <a:rPr lang="fr-CA" baseline="0" dirty="0"/>
              <a:t>, </a:t>
            </a:r>
            <a:r>
              <a:rPr lang="fr-CA" baseline="0" dirty="0" err="1"/>
              <a:t>give</a:t>
            </a:r>
            <a:r>
              <a:rPr lang="fr-CA" baseline="0" dirty="0"/>
              <a:t> about the </a:t>
            </a:r>
            <a:r>
              <a:rPr lang="fr-CA" baseline="0" dirty="0" err="1"/>
              <a:t>same</a:t>
            </a:r>
            <a:r>
              <a:rPr lang="fr-CA" baseline="0" dirty="0"/>
              <a:t> </a:t>
            </a:r>
            <a:r>
              <a:rPr lang="fr-CA" baseline="0" dirty="0" err="1"/>
              <a:t>result</a:t>
            </a:r>
            <a:r>
              <a:rPr lang="fr-CA" baseline="0" dirty="0"/>
              <a:t> in </a:t>
            </a:r>
            <a:r>
              <a:rPr lang="fr-CA" baseline="0" dirty="0" err="1"/>
              <a:t>terms</a:t>
            </a:r>
            <a:r>
              <a:rPr lang="fr-CA" baseline="0" dirty="0"/>
              <a:t> of labour force size, </a:t>
            </a:r>
            <a:r>
              <a:rPr lang="fr-CA" baseline="0" dirty="0" err="1"/>
              <a:t>although</a:t>
            </a:r>
            <a:r>
              <a:rPr lang="fr-CA" baseline="0" dirty="0"/>
              <a:t> high </a:t>
            </a:r>
            <a:r>
              <a:rPr lang="fr-CA" baseline="0" dirty="0" err="1"/>
              <a:t>educated</a:t>
            </a:r>
            <a:r>
              <a:rPr lang="fr-CA" baseline="0" dirty="0"/>
              <a:t> people are more </a:t>
            </a:r>
            <a:r>
              <a:rPr lang="fr-CA" baseline="0" dirty="0" err="1"/>
              <a:t>likely</a:t>
            </a:r>
            <a:r>
              <a:rPr lang="fr-CA" baseline="0" dirty="0"/>
              <a:t> to </a:t>
            </a:r>
            <a:r>
              <a:rPr lang="fr-CA" baseline="0" dirty="0" err="1"/>
              <a:t>work</a:t>
            </a:r>
            <a:r>
              <a:rPr lang="fr-CA" baseline="0" dirty="0"/>
              <a:t>. The </a:t>
            </a:r>
            <a:r>
              <a:rPr lang="fr-CA" baseline="0" dirty="0" err="1"/>
              <a:t>reason</a:t>
            </a:r>
            <a:r>
              <a:rPr lang="fr-CA" baseline="0" dirty="0"/>
              <a:t> </a:t>
            </a:r>
            <a:r>
              <a:rPr lang="fr-CA" baseline="0" dirty="0" err="1"/>
              <a:t>is</a:t>
            </a:r>
            <a:r>
              <a:rPr lang="fr-CA" baseline="0" dirty="0"/>
              <a:t> </a:t>
            </a:r>
            <a:r>
              <a:rPr lang="fr-CA" baseline="0" dirty="0" err="1"/>
              <a:t>that</a:t>
            </a:r>
            <a:r>
              <a:rPr lang="fr-CA" baseline="0" dirty="0"/>
              <a:t> </a:t>
            </a:r>
            <a:r>
              <a:rPr lang="fr-CA" baseline="0" dirty="0" err="1"/>
              <a:t>when</a:t>
            </a:r>
            <a:r>
              <a:rPr lang="fr-CA" baseline="0" dirty="0"/>
              <a:t> </a:t>
            </a:r>
            <a:r>
              <a:rPr lang="fr-CA" baseline="0" dirty="0" err="1"/>
              <a:t>we</a:t>
            </a:r>
            <a:r>
              <a:rPr lang="fr-CA" baseline="0" dirty="0"/>
              <a:t> </a:t>
            </a:r>
            <a:r>
              <a:rPr lang="fr-CA" baseline="0" dirty="0" err="1"/>
              <a:t>improve</a:t>
            </a:r>
            <a:r>
              <a:rPr lang="fr-CA" baseline="0" dirty="0"/>
              <a:t> </a:t>
            </a:r>
            <a:r>
              <a:rPr lang="fr-CA" baseline="0" dirty="0" err="1"/>
              <a:t>education</a:t>
            </a:r>
            <a:r>
              <a:rPr lang="fr-CA" baseline="0" dirty="0"/>
              <a:t>, </a:t>
            </a:r>
            <a:r>
              <a:rPr lang="fr-CA" baseline="0" dirty="0" err="1"/>
              <a:t>we</a:t>
            </a:r>
            <a:r>
              <a:rPr lang="fr-CA" baseline="0" dirty="0"/>
              <a:t> </a:t>
            </a:r>
            <a:r>
              <a:rPr lang="fr-CA" baseline="0" dirty="0" err="1"/>
              <a:t>improve</a:t>
            </a:r>
            <a:r>
              <a:rPr lang="fr-CA" baseline="0" dirty="0"/>
              <a:t> labour force rates, but </a:t>
            </a:r>
            <a:r>
              <a:rPr lang="fr-CA" baseline="0" dirty="0" err="1"/>
              <a:t>we</a:t>
            </a:r>
            <a:r>
              <a:rPr lang="fr-CA" baseline="0" dirty="0"/>
              <a:t> </a:t>
            </a:r>
            <a:r>
              <a:rPr lang="fr-CA" baseline="0" dirty="0" err="1"/>
              <a:t>decline</a:t>
            </a:r>
            <a:r>
              <a:rPr lang="fr-CA" baseline="0" dirty="0"/>
              <a:t> </a:t>
            </a:r>
            <a:r>
              <a:rPr lang="fr-CA" baseline="0" dirty="0" err="1"/>
              <a:t>fertility</a:t>
            </a:r>
            <a:r>
              <a:rPr lang="fr-CA" baseline="0" dirty="0"/>
              <a:t> </a:t>
            </a:r>
            <a:r>
              <a:rPr lang="fr-CA" baseline="0" dirty="0" err="1"/>
              <a:t>levels</a:t>
            </a:r>
            <a:r>
              <a:rPr lang="fr-CA" baseline="0" dirty="0"/>
              <a:t>, </a:t>
            </a:r>
            <a:r>
              <a:rPr lang="fr-CA" baseline="0" dirty="0" err="1"/>
              <a:t>so</a:t>
            </a:r>
            <a:r>
              <a:rPr lang="fr-CA" baseline="0" dirty="0"/>
              <a:t> at the end, </a:t>
            </a:r>
            <a:r>
              <a:rPr lang="fr-CA" baseline="0" dirty="0" err="1"/>
              <a:t>we</a:t>
            </a:r>
            <a:r>
              <a:rPr lang="fr-CA" baseline="0" dirty="0"/>
              <a:t> have high participation, but </a:t>
            </a:r>
            <a:r>
              <a:rPr lang="fr-CA" baseline="0" dirty="0" err="1"/>
              <a:t>smaller</a:t>
            </a:r>
            <a:r>
              <a:rPr lang="fr-CA" baseline="0" dirty="0"/>
              <a:t> </a:t>
            </a:r>
            <a:r>
              <a:rPr lang="fr-CA" baseline="0" dirty="0" err="1"/>
              <a:t>cohorts</a:t>
            </a:r>
            <a:r>
              <a:rPr lang="fr-CA" baseline="0" dirty="0"/>
              <a:t>.</a:t>
            </a:r>
          </a:p>
          <a:p>
            <a:r>
              <a:rPr lang="fr-CA" baseline="0" dirty="0" err="1"/>
              <a:t>Equality</a:t>
            </a:r>
            <a:r>
              <a:rPr lang="fr-CA" baseline="0" dirty="0"/>
              <a:t> for immigrants </a:t>
            </a:r>
            <a:r>
              <a:rPr lang="fr-CA" baseline="0" dirty="0" err="1"/>
              <a:t>increases</a:t>
            </a:r>
            <a:r>
              <a:rPr lang="fr-CA" baseline="0" dirty="0"/>
              <a:t> the size by 5M </a:t>
            </a:r>
            <a:r>
              <a:rPr lang="fr-CA" baseline="0" dirty="0" err="1"/>
              <a:t>compared</a:t>
            </a:r>
            <a:r>
              <a:rPr lang="fr-CA" baseline="0" dirty="0"/>
              <a:t> to the </a:t>
            </a:r>
            <a:r>
              <a:rPr lang="fr-CA" baseline="0" dirty="0" err="1"/>
              <a:t>reference</a:t>
            </a:r>
            <a:r>
              <a:rPr lang="fr-CA" baseline="0" dirty="0"/>
              <a:t> scenario, and </a:t>
            </a:r>
            <a:r>
              <a:rPr lang="fr-CA" baseline="0" dirty="0" err="1"/>
              <a:t>finaly</a:t>
            </a:r>
            <a:r>
              <a:rPr lang="fr-CA" baseline="0" dirty="0"/>
              <a:t>, the </a:t>
            </a:r>
            <a:r>
              <a:rPr lang="fr-CA" baseline="0" dirty="0" err="1"/>
              <a:t>equality</a:t>
            </a:r>
            <a:r>
              <a:rPr lang="fr-CA" baseline="0" dirty="0"/>
              <a:t> for </a:t>
            </a:r>
            <a:r>
              <a:rPr lang="fr-CA" baseline="0" dirty="0" err="1"/>
              <a:t>women</a:t>
            </a:r>
            <a:r>
              <a:rPr lang="fr-CA" baseline="0" dirty="0"/>
              <a:t> </a:t>
            </a:r>
            <a:r>
              <a:rPr lang="fr-CA" baseline="0" dirty="0" err="1"/>
              <a:t>increases</a:t>
            </a:r>
            <a:r>
              <a:rPr lang="fr-CA" baseline="0" dirty="0"/>
              <a:t> the size more </a:t>
            </a:r>
            <a:r>
              <a:rPr lang="fr-CA" baseline="0" dirty="0" err="1"/>
              <a:t>than</a:t>
            </a:r>
            <a:r>
              <a:rPr lang="fr-CA" baseline="0" dirty="0"/>
              <a:t> 10M, </a:t>
            </a:r>
            <a:r>
              <a:rPr lang="fr-CA" baseline="0" dirty="0" err="1"/>
              <a:t>so</a:t>
            </a:r>
            <a:r>
              <a:rPr lang="fr-CA" baseline="0" dirty="0"/>
              <a:t> </a:t>
            </a:r>
            <a:r>
              <a:rPr lang="fr-CA" baseline="0" dirty="0" err="1"/>
              <a:t>equality</a:t>
            </a:r>
            <a:r>
              <a:rPr lang="fr-CA" baseline="0" dirty="0"/>
              <a:t> for </a:t>
            </a:r>
            <a:r>
              <a:rPr lang="fr-CA" baseline="0" dirty="0" err="1"/>
              <a:t>women</a:t>
            </a:r>
            <a:r>
              <a:rPr lang="fr-CA" baseline="0" dirty="0"/>
              <a:t> </a:t>
            </a:r>
            <a:r>
              <a:rPr lang="fr-CA" baseline="0" dirty="0" err="1"/>
              <a:t>is</a:t>
            </a:r>
            <a:r>
              <a:rPr lang="fr-CA" baseline="0" dirty="0"/>
              <a:t> the one </a:t>
            </a:r>
            <a:r>
              <a:rPr lang="fr-CA" baseline="0" dirty="0" err="1"/>
              <a:t>having</a:t>
            </a:r>
            <a:r>
              <a:rPr lang="fr-CA" baseline="0" dirty="0"/>
              <a:t> the </a:t>
            </a:r>
            <a:r>
              <a:rPr lang="fr-CA" baseline="0" dirty="0" err="1"/>
              <a:t>biggest</a:t>
            </a:r>
            <a:r>
              <a:rPr lang="fr-CA" baseline="0" dirty="0"/>
              <a:t> impact.</a:t>
            </a:r>
          </a:p>
          <a:p>
            <a:r>
              <a:rPr lang="fr-CA" baseline="0" dirty="0" err="1"/>
              <a:t>Overall</a:t>
            </a:r>
            <a:r>
              <a:rPr lang="fr-CA" baseline="0" dirty="0"/>
              <a:t> w</a:t>
            </a:r>
            <a:r>
              <a:rPr lang="en-US" sz="1200" dirty="0"/>
              <a:t>hen the three types of inequalities are equalized to the higher levels of other groups, the expected decline in the labor force size is reduced by 45%.</a:t>
            </a:r>
            <a:r>
              <a:rPr lang="en-US" sz="1200" baseline="0" dirty="0"/>
              <a:t> </a:t>
            </a:r>
            <a:endParaRPr lang="fr-CA" dirty="0"/>
          </a:p>
        </p:txBody>
      </p:sp>
      <p:sp>
        <p:nvSpPr>
          <p:cNvPr id="4" name="Slide Number Placeholder 3"/>
          <p:cNvSpPr>
            <a:spLocks noGrp="1"/>
          </p:cNvSpPr>
          <p:nvPr>
            <p:ph type="sldNum" sz="quarter" idx="10"/>
          </p:nvPr>
        </p:nvSpPr>
        <p:spPr/>
        <p:txBody>
          <a:bodyPr/>
          <a:lstStyle/>
          <a:p>
            <a:fld id="{55EAA6D1-96BD-4608-B534-7F13B72346DE}" type="slidenum">
              <a:rPr lang="en-US" smtClean="0"/>
              <a:t>64</a:t>
            </a:fld>
            <a:endParaRPr lang="en-US"/>
          </a:p>
        </p:txBody>
      </p:sp>
    </p:spTree>
    <p:extLst>
      <p:ext uri="{BB962C8B-B14F-4D97-AF65-F5344CB8AC3E}">
        <p14:creationId xmlns:p14="http://schemas.microsoft.com/office/powerpoint/2010/main" val="1027051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sz="4000" dirty="0"/>
              <a:t>To </a:t>
            </a:r>
            <a:r>
              <a:rPr lang="en-US" sz="4000" dirty="0" err="1"/>
              <a:t>analyse</a:t>
            </a:r>
            <a:r>
              <a:rPr lang="en-US" sz="4000" dirty="0"/>
              <a:t> the effect of </a:t>
            </a:r>
            <a:r>
              <a:rPr lang="en-US" sz="4000" dirty="0" err="1"/>
              <a:t>thse</a:t>
            </a:r>
            <a:r>
              <a:rPr lang="en-US" sz="4000" dirty="0"/>
              <a:t> divergent integration trajectories the assumptions on LFPR and unemployment are set at fixed demographic and educational trends, </a:t>
            </a:r>
            <a:r>
              <a:rPr lang="en-GB" sz="4000" dirty="0">
                <a:effectLst/>
                <a:latin typeface="Verdana" panose="020B0604030504040204" pitchFamily="34" charset="0"/>
                <a:ea typeface="Times New Roman" panose="02020603050405020304" pitchFamily="18" charset="0"/>
                <a:cs typeface="Times New Roman" panose="02020603050405020304" pitchFamily="18" charset="0"/>
              </a:rPr>
              <a:t>holding the demographic trends same for all of them </a:t>
            </a:r>
            <a:endParaRPr lang="en-US" sz="4000" dirty="0"/>
          </a:p>
          <a:p>
            <a:pPr marL="0" marR="0" lvl="0" indent="0" algn="just" defTabSz="914400" rtl="0" eaLnBrk="1" fontAlgn="auto" latinLnBrk="0" hangingPunct="1">
              <a:lnSpc>
                <a:spcPct val="100000"/>
              </a:lnSpc>
              <a:spcBef>
                <a:spcPts val="0"/>
              </a:spcBef>
              <a:spcAft>
                <a:spcPts val="600"/>
              </a:spcAft>
              <a:buClrTx/>
              <a:buSzTx/>
              <a:buFontTx/>
              <a:buNone/>
              <a:tabLst/>
              <a:defRPr/>
            </a:pPr>
            <a:r>
              <a:rPr lang="en-US" sz="4000" dirty="0"/>
              <a:t> and at fixed volume and composition of </a:t>
            </a:r>
            <a:r>
              <a:rPr lang="en-US" sz="4000" dirty="0" err="1"/>
              <a:t>immigrantion</a:t>
            </a:r>
            <a:r>
              <a:rPr lang="en-US" sz="4000" dirty="0"/>
              <a:t> flows</a:t>
            </a:r>
          </a:p>
          <a:p>
            <a:pPr marL="0" marR="0" algn="just">
              <a:spcBef>
                <a:spcPts val="0"/>
              </a:spcBef>
              <a:spcAft>
                <a:spcPts val="600"/>
              </a:spcAft>
            </a:pPr>
            <a:endParaRPr lang="en-US" sz="1800" dirty="0">
              <a:effectLst/>
              <a:latin typeface="EC Square Sans Pro"/>
              <a:ea typeface="Times New Roman" panose="02020603050405020304" pitchFamily="18" charset="0"/>
              <a:cs typeface="Times New Roman" panose="02020603050405020304" pitchFamily="18" charset="0"/>
            </a:endParaRPr>
          </a:p>
          <a:p>
            <a:pPr marL="0" marR="0" algn="just">
              <a:spcBef>
                <a:spcPts val="0"/>
              </a:spcBef>
              <a:spcAft>
                <a:spcPts val="600"/>
              </a:spcAft>
            </a:pPr>
            <a:endParaRPr lang="en-US" sz="1800" dirty="0">
              <a:effectLst/>
              <a:latin typeface="EC Square Sans Pro"/>
              <a:ea typeface="Times New Roman" panose="02020603050405020304" pitchFamily="18" charset="0"/>
              <a:cs typeface="Times New Roman" panose="02020603050405020304" pitchFamily="18" charset="0"/>
            </a:endParaRPr>
          </a:p>
          <a:p>
            <a:pPr marL="0" marR="0" algn="just">
              <a:spcBef>
                <a:spcPts val="0"/>
              </a:spcBef>
              <a:spcAft>
                <a:spcPts val="600"/>
              </a:spcAft>
            </a:pPr>
            <a:r>
              <a:rPr lang="en-US" sz="1800" dirty="0">
                <a:effectLst/>
                <a:latin typeface="EC Square Sans Pro"/>
                <a:ea typeface="Times New Roman" panose="02020603050405020304" pitchFamily="18" charset="0"/>
                <a:cs typeface="Times New Roman" panose="02020603050405020304" pitchFamily="18" charset="0"/>
              </a:rPr>
              <a:t>1. </a:t>
            </a:r>
            <a:r>
              <a:rPr lang="en-US" sz="1800" b="1" dirty="0">
                <a:effectLst/>
                <a:latin typeface="EC Square Sans Pro"/>
                <a:ea typeface="Times New Roman" panose="02020603050405020304" pitchFamily="18" charset="0"/>
                <a:cs typeface="Times New Roman" panose="02020603050405020304" pitchFamily="18" charset="0"/>
              </a:rPr>
              <a:t>The baseline scenario</a:t>
            </a:r>
            <a:r>
              <a:rPr lang="en-US" sz="1800" dirty="0">
                <a:effectLst/>
                <a:latin typeface="EC Square Sans Pro"/>
                <a:ea typeface="Times New Roman" panose="02020603050405020304" pitchFamily="18" charset="0"/>
                <a:cs typeface="Times New Roman" panose="02020603050405020304" pitchFamily="18" charset="0"/>
              </a:rPr>
              <a:t> presents a business as usual situation, an EU where </a:t>
            </a:r>
            <a:r>
              <a:rPr lang="en-US" sz="1800" dirty="0" err="1">
                <a:effectLst/>
                <a:latin typeface="EC Square Sans Pro"/>
                <a:ea typeface="Times New Roman" panose="02020603050405020304" pitchFamily="18" charset="0"/>
                <a:cs typeface="Times New Roman" panose="02020603050405020304" pitchFamily="18" charset="0"/>
              </a:rPr>
              <a:t>labour</a:t>
            </a:r>
            <a:r>
              <a:rPr lang="en-US" sz="1800" dirty="0">
                <a:effectLst/>
                <a:latin typeface="EC Square Sans Pro"/>
                <a:ea typeface="Times New Roman" panose="02020603050405020304" pitchFamily="18" charset="0"/>
                <a:cs typeface="Times New Roman" panose="02020603050405020304" pitchFamily="18" charset="0"/>
              </a:rPr>
              <a:t> force participation rates and employment rates of both EU-born and foreign-born population stay as they were in the recent past.</a:t>
            </a:r>
            <a:endParaRPr lang="en-AT"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b="1" dirty="0">
                <a:effectLst/>
                <a:latin typeface="EC Square Sans Pro"/>
                <a:ea typeface="Times New Roman" panose="02020603050405020304" pitchFamily="18" charset="0"/>
                <a:cs typeface="Times New Roman" panose="02020603050405020304" pitchFamily="18" charset="0"/>
              </a:rPr>
              <a:t>2. High integration scenario </a:t>
            </a:r>
            <a:r>
              <a:rPr lang="en-US" sz="1800" dirty="0">
                <a:effectLst/>
                <a:latin typeface="EC Square Sans Pro"/>
                <a:ea typeface="Times New Roman" panose="02020603050405020304" pitchFamily="18" charset="0"/>
                <a:cs typeface="Times New Roman" panose="02020603050405020304" pitchFamily="18" charset="0"/>
              </a:rPr>
              <a:t>envisages the best of the worlds – the highest </a:t>
            </a:r>
            <a:r>
              <a:rPr lang="en-US" sz="1800" dirty="0" err="1">
                <a:effectLst/>
                <a:latin typeface="EC Square Sans Pro"/>
                <a:ea typeface="Times New Roman" panose="02020603050405020304" pitchFamily="18" charset="0"/>
                <a:cs typeface="Times New Roman" panose="02020603050405020304" pitchFamily="18" charset="0"/>
              </a:rPr>
              <a:t>labour</a:t>
            </a:r>
            <a:r>
              <a:rPr lang="en-US" sz="1800" dirty="0">
                <a:effectLst/>
                <a:latin typeface="EC Square Sans Pro"/>
                <a:ea typeface="Times New Roman" panose="02020603050405020304" pitchFamily="18" charset="0"/>
                <a:cs typeface="Times New Roman" panose="02020603050405020304" pitchFamily="18" charset="0"/>
              </a:rPr>
              <a:t> force participation and employment rates of immigrants follow the best performing EU countries as described in the parameters section above. This most optimistic scenario can be seen as upper limit, the parameters are explained in the previous section.</a:t>
            </a:r>
            <a:endParaRPr lang="en-AT"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b="1" dirty="0">
                <a:effectLst/>
                <a:latin typeface="EC Square Sans Pro"/>
                <a:ea typeface="Times New Roman" panose="02020603050405020304" pitchFamily="18" charset="0"/>
                <a:cs typeface="Times New Roman" panose="02020603050405020304" pitchFamily="18" charset="0"/>
              </a:rPr>
              <a:t>3. Low integration scenario</a:t>
            </a:r>
            <a:r>
              <a:rPr lang="en-US" sz="1800" dirty="0">
                <a:effectLst/>
                <a:latin typeface="EC Square Sans Pro"/>
                <a:ea typeface="Times New Roman" panose="02020603050405020304" pitchFamily="18" charset="0"/>
                <a:cs typeface="Times New Roman" panose="02020603050405020304" pitchFamily="18" charset="0"/>
              </a:rPr>
              <a:t> follows the worst possible situation and follows the worst </a:t>
            </a:r>
            <a:r>
              <a:rPr lang="en-US" sz="1800" dirty="0" err="1">
                <a:effectLst/>
                <a:latin typeface="EC Square Sans Pro"/>
                <a:ea typeface="Times New Roman" panose="02020603050405020304" pitchFamily="18" charset="0"/>
                <a:cs typeface="Times New Roman" panose="02020603050405020304" pitchFamily="18" charset="0"/>
              </a:rPr>
              <a:t>labour</a:t>
            </a:r>
            <a:r>
              <a:rPr lang="en-US" sz="1800" dirty="0">
                <a:effectLst/>
                <a:latin typeface="EC Square Sans Pro"/>
                <a:ea typeface="Times New Roman" panose="02020603050405020304" pitchFamily="18" charset="0"/>
                <a:cs typeface="Times New Roman" panose="02020603050405020304" pitchFamily="18" charset="0"/>
              </a:rPr>
              <a:t> force participation and employment rates among the EU countries and combines the two into a lower limit scenario. In this scenario, the economic integration of immigrants deteriorates in all EU countries.</a:t>
            </a:r>
            <a:endParaRPr lang="en-AT"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b="1" dirty="0">
                <a:effectLst/>
                <a:latin typeface="EC Square Sans Pro"/>
                <a:ea typeface="Times New Roman" panose="02020603050405020304" pitchFamily="18" charset="0"/>
                <a:cs typeface="Times New Roman" panose="02020603050405020304" pitchFamily="18" charset="0"/>
              </a:rPr>
              <a:t>4. High employment</a:t>
            </a:r>
            <a:r>
              <a:rPr lang="en-US" sz="1800" dirty="0">
                <a:effectLst/>
                <a:latin typeface="EC Square Sans Pro"/>
                <a:ea typeface="Times New Roman" panose="02020603050405020304" pitchFamily="18" charset="0"/>
                <a:cs typeface="Times New Roman" panose="02020603050405020304" pitchFamily="18" charset="0"/>
              </a:rPr>
              <a:t> </a:t>
            </a:r>
            <a:r>
              <a:rPr lang="en-US" sz="1800" b="1" dirty="0">
                <a:effectLst/>
                <a:latin typeface="EC Square Sans Pro"/>
                <a:ea typeface="Times New Roman" panose="02020603050405020304" pitchFamily="18" charset="0"/>
                <a:cs typeface="Times New Roman" panose="02020603050405020304" pitchFamily="18" charset="0"/>
              </a:rPr>
              <a:t>scenario</a:t>
            </a:r>
            <a:r>
              <a:rPr lang="en-US" sz="1800" dirty="0">
                <a:effectLst/>
                <a:latin typeface="EC Square Sans Pro"/>
                <a:ea typeface="Times New Roman" panose="02020603050405020304" pitchFamily="18" charset="0"/>
                <a:cs typeface="Times New Roman" panose="02020603050405020304" pitchFamily="18" charset="0"/>
              </a:rPr>
              <a:t> helps to understand purely the effect of high employment rates of immigrants. The activity (</a:t>
            </a:r>
            <a:r>
              <a:rPr lang="en-US" sz="1800" dirty="0" err="1">
                <a:effectLst/>
                <a:latin typeface="EC Square Sans Pro"/>
                <a:ea typeface="Times New Roman" panose="02020603050405020304" pitchFamily="18" charset="0"/>
                <a:cs typeface="Times New Roman" panose="02020603050405020304" pitchFamily="18" charset="0"/>
              </a:rPr>
              <a:t>labour</a:t>
            </a:r>
            <a:r>
              <a:rPr lang="en-US" sz="1800" dirty="0">
                <a:effectLst/>
                <a:latin typeface="EC Square Sans Pro"/>
                <a:ea typeface="Times New Roman" panose="02020603050405020304" pitchFamily="18" charset="0"/>
                <a:cs typeface="Times New Roman" panose="02020603050405020304" pitchFamily="18" charset="0"/>
              </a:rPr>
              <a:t> force participation) rates remain all EU Member states constant as of the recent years until 2060 but we model a situation of the highest observed employment rates of immigrant in all these countries.</a:t>
            </a:r>
            <a:endParaRPr lang="en-AT" sz="1800" dirty="0">
              <a:effectLst/>
              <a:latin typeface="Verdana" panose="020B060403050404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effectLst/>
                <a:latin typeface="EC Square Sans Pro"/>
                <a:ea typeface="Times New Roman" panose="02020603050405020304" pitchFamily="18" charset="0"/>
                <a:cs typeface="Times New Roman" panose="02020603050405020304" pitchFamily="18" charset="0"/>
              </a:rPr>
              <a:t> </a:t>
            </a:r>
            <a:endParaRPr lang="en-AT" sz="18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en-AT" dirty="0"/>
          </a:p>
        </p:txBody>
      </p:sp>
      <p:sp>
        <p:nvSpPr>
          <p:cNvPr id="4" name="Slide Number Placeholder 3"/>
          <p:cNvSpPr>
            <a:spLocks noGrp="1"/>
          </p:cNvSpPr>
          <p:nvPr>
            <p:ph type="sldNum" sz="quarter" idx="5"/>
          </p:nvPr>
        </p:nvSpPr>
        <p:spPr/>
        <p:txBody>
          <a:bodyPr/>
          <a:lstStyle/>
          <a:p>
            <a:fld id="{71398990-E26B-4FF0-8933-61A5A4471911}" type="slidenum">
              <a:rPr lang="en-AT" smtClean="0"/>
              <a:t>65</a:t>
            </a:fld>
            <a:endParaRPr lang="en-AT"/>
          </a:p>
        </p:txBody>
      </p:sp>
    </p:spTree>
    <p:extLst>
      <p:ext uri="{BB962C8B-B14F-4D97-AF65-F5344CB8AC3E}">
        <p14:creationId xmlns:p14="http://schemas.microsoft.com/office/powerpoint/2010/main" val="2645167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EC Square Sans Pro"/>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EC Square Sans Pro"/>
                <a:ea typeface="Calibri" panose="020F0502020204030204" pitchFamily="34" charset="0"/>
                <a:cs typeface="Times New Roman" panose="02020603050405020304" pitchFamily="18" charset="0"/>
              </a:rPr>
              <a:t>We built the assumptions on future employment using the parameters from the logit regression presented in equation 3. </a:t>
            </a:r>
          </a:p>
          <a:p>
            <a:endParaRPr lang="en-GB" sz="1200" dirty="0">
              <a:effectLst/>
              <a:latin typeface="Verdana" panose="020B0604030504040204" pitchFamily="34" charset="0"/>
              <a:ea typeface="Times New Roman" panose="02020603050405020304" pitchFamily="18" charset="0"/>
              <a:cs typeface="Times New Roman" panose="02020603050405020304" pitchFamily="18" charset="0"/>
            </a:endParaRPr>
          </a:p>
          <a:p>
            <a:r>
              <a:rPr lang="en-GB" sz="1200" dirty="0">
                <a:effectLst/>
                <a:latin typeface="Verdana" panose="020B0604030504040204" pitchFamily="34" charset="0"/>
                <a:ea typeface="Times New Roman" panose="02020603050405020304" pitchFamily="18" charset="0"/>
                <a:cs typeface="Times New Roman" panose="02020603050405020304" pitchFamily="18" charset="0"/>
              </a:rPr>
              <a:t>Our stylized scenarios envision a set of what-if situations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EC Square Sans Pro"/>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EC Square Sans Pro"/>
                <a:ea typeface="Times New Roman" panose="02020603050405020304" pitchFamily="18" charset="0"/>
                <a:cs typeface="Times New Roman" panose="02020603050405020304" pitchFamily="18" charset="0"/>
              </a:rPr>
              <a:t>The four scenarios described above thus combine a set of three trajectories (variants) of </a:t>
            </a:r>
            <a:r>
              <a:rPr lang="en-US" sz="1200" dirty="0" err="1">
                <a:effectLst/>
                <a:latin typeface="EC Square Sans Pro"/>
                <a:ea typeface="Times New Roman" panose="02020603050405020304" pitchFamily="18" charset="0"/>
                <a:cs typeface="Times New Roman" panose="02020603050405020304" pitchFamily="18" charset="0"/>
              </a:rPr>
              <a:t>labour</a:t>
            </a:r>
            <a:r>
              <a:rPr lang="en-US" sz="1200" dirty="0">
                <a:effectLst/>
                <a:latin typeface="EC Square Sans Pro"/>
                <a:ea typeface="Times New Roman" panose="02020603050405020304" pitchFamily="18" charset="0"/>
                <a:cs typeface="Times New Roman" panose="02020603050405020304" pitchFamily="18" charset="0"/>
              </a:rPr>
              <a:t> force participation rates (baseline, high and low integration) with three variants of assumed trajectories of employment rates for foreign-born population (baseline, high and low integration) at fixed </a:t>
            </a:r>
            <a:r>
              <a:rPr lang="en-US" sz="1200" dirty="0" err="1">
                <a:effectLst/>
                <a:latin typeface="EC Square Sans Pro"/>
                <a:ea typeface="Times New Roman" panose="02020603050405020304" pitchFamily="18" charset="0"/>
                <a:cs typeface="Times New Roman" panose="02020603050405020304" pitchFamily="18" charset="0"/>
              </a:rPr>
              <a:t>labour</a:t>
            </a:r>
            <a:r>
              <a:rPr lang="en-US" sz="1200" dirty="0">
                <a:effectLst/>
                <a:latin typeface="EC Square Sans Pro"/>
                <a:ea typeface="Times New Roman" panose="02020603050405020304" pitchFamily="18" charset="0"/>
                <a:cs typeface="Times New Roman" panose="02020603050405020304" pitchFamily="18" charset="0"/>
              </a:rPr>
              <a:t> force participation rates and employment rates of EU-born population</a:t>
            </a:r>
            <a:r>
              <a:rPr lang="en-AT" dirty="0">
                <a:effectLst/>
              </a:rPr>
              <a:t> </a:t>
            </a:r>
            <a:r>
              <a:rPr lang="en-GB" sz="1200" dirty="0">
                <a:effectLst/>
                <a:latin typeface="Verdana" panose="020B0604030504040204" pitchFamily="34" charset="0"/>
                <a:ea typeface="Calibri" panose="020F0502020204030204" pitchFamily="34" charset="0"/>
                <a:cs typeface="Times New Roman" panose="02020603050405020304" pitchFamily="18" charset="0"/>
              </a:rPr>
              <a:t>Scenario and variant are not the same. Scenario is a combination of assumptions on several dimensions of the model. We have prepares several sets of assumptions for some of the dimensions – in this case labour force activity and employment. These sets are termed variants (high, low, baseline).</a:t>
            </a:r>
            <a:endParaRPr lang="en-AT" sz="1200" dirty="0">
              <a:effectLst/>
              <a:latin typeface="Verdana" panose="020B0604030504040204" pitchFamily="34" charset="0"/>
              <a:ea typeface="Calibri" panose="020F0502020204030204" pitchFamily="34" charset="0"/>
              <a:cs typeface="Times New Roman" panose="02020603050405020304" pitchFamily="18" charset="0"/>
            </a:endParaRPr>
          </a:p>
          <a:p>
            <a:endParaRPr lang="en-GB" sz="12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en-GB" sz="1200" dirty="0">
              <a:effectLst/>
              <a:latin typeface="EC Square Sans Pro"/>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EC Square Sans Pro"/>
                <a:ea typeface="Calibri" panose="020F0502020204030204" pitchFamily="34" charset="0"/>
                <a:cs typeface="Times New Roman" panose="02020603050405020304" pitchFamily="18" charset="0"/>
              </a:rPr>
              <a:t>These assumptions are formulated with respect to future labour force participation and employment rates as well as the differential in these rates between the immigrants vs. EU-born. Therefore, we specify four assumptions on baseline, high, low</a:t>
            </a:r>
          </a:p>
          <a:p>
            <a:pPr marL="0" marR="0" algn="just">
              <a:spcBef>
                <a:spcPts val="0"/>
              </a:spcBef>
              <a:spcAft>
                <a:spcPts val="600"/>
              </a:spcAft>
            </a:pPr>
            <a:endParaRPr lang="en-US" sz="1200" dirty="0">
              <a:effectLst/>
              <a:latin typeface="EC Square Sans Pro"/>
              <a:ea typeface="Times New Roman" panose="02020603050405020304" pitchFamily="18" charset="0"/>
              <a:cs typeface="Times New Roman" panose="02020603050405020304" pitchFamily="18" charset="0"/>
            </a:endParaRPr>
          </a:p>
          <a:p>
            <a:pPr marL="0" marR="0" algn="just">
              <a:spcBef>
                <a:spcPts val="0"/>
              </a:spcBef>
              <a:spcAft>
                <a:spcPts val="600"/>
              </a:spcAft>
            </a:pPr>
            <a:endParaRPr lang="en-US" sz="1200" dirty="0">
              <a:effectLst/>
              <a:latin typeface="EC Square Sans Pro"/>
              <a:ea typeface="Times New Roman" panose="02020603050405020304" pitchFamily="18" charset="0"/>
              <a:cs typeface="Times New Roman" panose="02020603050405020304" pitchFamily="18" charset="0"/>
            </a:endParaRPr>
          </a:p>
          <a:p>
            <a:pPr marL="0" marR="0" algn="just">
              <a:spcBef>
                <a:spcPts val="0"/>
              </a:spcBef>
              <a:spcAft>
                <a:spcPts val="600"/>
              </a:spcAft>
            </a:pPr>
            <a:r>
              <a:rPr lang="en-US" sz="1200" dirty="0">
                <a:effectLst/>
                <a:latin typeface="EC Square Sans Pro"/>
                <a:ea typeface="Times New Roman" panose="02020603050405020304" pitchFamily="18" charset="0"/>
                <a:cs typeface="Times New Roman" panose="02020603050405020304" pitchFamily="18" charset="0"/>
              </a:rPr>
              <a:t>1. </a:t>
            </a:r>
            <a:r>
              <a:rPr lang="en-US" sz="1200" b="1" dirty="0">
                <a:effectLst/>
                <a:latin typeface="EC Square Sans Pro"/>
                <a:ea typeface="Times New Roman" panose="02020603050405020304" pitchFamily="18" charset="0"/>
                <a:cs typeface="Times New Roman" panose="02020603050405020304" pitchFamily="18" charset="0"/>
              </a:rPr>
              <a:t>The baseline scenario</a:t>
            </a:r>
            <a:r>
              <a:rPr lang="en-US" sz="1200" dirty="0">
                <a:effectLst/>
                <a:latin typeface="EC Square Sans Pro"/>
                <a:ea typeface="Times New Roman" panose="02020603050405020304" pitchFamily="18" charset="0"/>
                <a:cs typeface="Times New Roman" panose="02020603050405020304" pitchFamily="18" charset="0"/>
              </a:rPr>
              <a:t> presents a business as usual situation, an EU where </a:t>
            </a:r>
            <a:r>
              <a:rPr lang="en-US" sz="1200" dirty="0" err="1">
                <a:effectLst/>
                <a:latin typeface="EC Square Sans Pro"/>
                <a:ea typeface="Times New Roman" panose="02020603050405020304" pitchFamily="18" charset="0"/>
                <a:cs typeface="Times New Roman" panose="02020603050405020304" pitchFamily="18" charset="0"/>
              </a:rPr>
              <a:t>labour</a:t>
            </a:r>
            <a:r>
              <a:rPr lang="en-US" sz="1200" dirty="0">
                <a:effectLst/>
                <a:latin typeface="EC Square Sans Pro"/>
                <a:ea typeface="Times New Roman" panose="02020603050405020304" pitchFamily="18" charset="0"/>
                <a:cs typeface="Times New Roman" panose="02020603050405020304" pitchFamily="18" charset="0"/>
              </a:rPr>
              <a:t> force participation rates and employment rates of both EU-born and foreign-born population stay as they were in the recent past.</a:t>
            </a:r>
            <a:endParaRPr lang="en-AT" sz="1200" dirty="0">
              <a:effectLst/>
              <a:latin typeface="Verdana" panose="020B060403050404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200" b="1" dirty="0">
                <a:effectLst/>
                <a:latin typeface="EC Square Sans Pro"/>
                <a:ea typeface="Times New Roman" panose="02020603050405020304" pitchFamily="18" charset="0"/>
                <a:cs typeface="Times New Roman" panose="02020603050405020304" pitchFamily="18" charset="0"/>
              </a:rPr>
              <a:t>2. High integration scenario </a:t>
            </a:r>
            <a:r>
              <a:rPr lang="en-US" sz="1200" dirty="0">
                <a:effectLst/>
                <a:latin typeface="EC Square Sans Pro"/>
                <a:ea typeface="Times New Roman" panose="02020603050405020304" pitchFamily="18" charset="0"/>
                <a:cs typeface="Times New Roman" panose="02020603050405020304" pitchFamily="18" charset="0"/>
              </a:rPr>
              <a:t>envisages the best of the worlds – the highest </a:t>
            </a:r>
            <a:r>
              <a:rPr lang="en-US" sz="1200" dirty="0" err="1">
                <a:effectLst/>
                <a:latin typeface="EC Square Sans Pro"/>
                <a:ea typeface="Times New Roman" panose="02020603050405020304" pitchFamily="18" charset="0"/>
                <a:cs typeface="Times New Roman" panose="02020603050405020304" pitchFamily="18" charset="0"/>
              </a:rPr>
              <a:t>labour</a:t>
            </a:r>
            <a:r>
              <a:rPr lang="en-US" sz="1200" dirty="0">
                <a:effectLst/>
                <a:latin typeface="EC Square Sans Pro"/>
                <a:ea typeface="Times New Roman" panose="02020603050405020304" pitchFamily="18" charset="0"/>
                <a:cs typeface="Times New Roman" panose="02020603050405020304" pitchFamily="18" charset="0"/>
              </a:rPr>
              <a:t> force participation and employment rates of immigrants follow the best performing EU countries as described in the parameters section above. This most optimistic scenario can be seen as upper limit, the parameters are explained in the previous section.</a:t>
            </a:r>
            <a:endParaRPr lang="en-AT" sz="1200" dirty="0">
              <a:effectLst/>
              <a:latin typeface="Verdana" panose="020B060403050404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200" b="1" dirty="0">
                <a:effectLst/>
                <a:latin typeface="EC Square Sans Pro"/>
                <a:ea typeface="Times New Roman" panose="02020603050405020304" pitchFamily="18" charset="0"/>
                <a:cs typeface="Times New Roman" panose="02020603050405020304" pitchFamily="18" charset="0"/>
              </a:rPr>
              <a:t>3. Low integration scenario</a:t>
            </a:r>
            <a:r>
              <a:rPr lang="en-US" sz="1200" dirty="0">
                <a:effectLst/>
                <a:latin typeface="EC Square Sans Pro"/>
                <a:ea typeface="Times New Roman" panose="02020603050405020304" pitchFamily="18" charset="0"/>
                <a:cs typeface="Times New Roman" panose="02020603050405020304" pitchFamily="18" charset="0"/>
              </a:rPr>
              <a:t> follows the worst possible situation and follows the worst </a:t>
            </a:r>
            <a:r>
              <a:rPr lang="en-US" sz="1200" dirty="0" err="1">
                <a:effectLst/>
                <a:latin typeface="EC Square Sans Pro"/>
                <a:ea typeface="Times New Roman" panose="02020603050405020304" pitchFamily="18" charset="0"/>
                <a:cs typeface="Times New Roman" panose="02020603050405020304" pitchFamily="18" charset="0"/>
              </a:rPr>
              <a:t>labour</a:t>
            </a:r>
            <a:r>
              <a:rPr lang="en-US" sz="1200" dirty="0">
                <a:effectLst/>
                <a:latin typeface="EC Square Sans Pro"/>
                <a:ea typeface="Times New Roman" panose="02020603050405020304" pitchFamily="18" charset="0"/>
                <a:cs typeface="Times New Roman" panose="02020603050405020304" pitchFamily="18" charset="0"/>
              </a:rPr>
              <a:t> force participation and employment rates among the EU countries and combines the two into a lower limit scenario. In this scenario, the economic integration of immigrants deteriorates in all EU countries.</a:t>
            </a:r>
            <a:endParaRPr lang="en-AT" sz="1200" dirty="0">
              <a:effectLst/>
              <a:latin typeface="Verdana" panose="020B060403050404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200" b="1" dirty="0">
                <a:effectLst/>
                <a:latin typeface="EC Square Sans Pro"/>
                <a:ea typeface="Times New Roman" panose="02020603050405020304" pitchFamily="18" charset="0"/>
                <a:cs typeface="Times New Roman" panose="02020603050405020304" pitchFamily="18" charset="0"/>
              </a:rPr>
              <a:t>4. High employment</a:t>
            </a:r>
            <a:r>
              <a:rPr lang="en-US" sz="1200" dirty="0">
                <a:effectLst/>
                <a:latin typeface="EC Square Sans Pro"/>
                <a:ea typeface="Times New Roman" panose="02020603050405020304" pitchFamily="18" charset="0"/>
                <a:cs typeface="Times New Roman" panose="02020603050405020304" pitchFamily="18" charset="0"/>
              </a:rPr>
              <a:t> </a:t>
            </a:r>
            <a:r>
              <a:rPr lang="en-US" sz="1200" b="1" dirty="0">
                <a:effectLst/>
                <a:latin typeface="EC Square Sans Pro"/>
                <a:ea typeface="Times New Roman" panose="02020603050405020304" pitchFamily="18" charset="0"/>
                <a:cs typeface="Times New Roman" panose="02020603050405020304" pitchFamily="18" charset="0"/>
              </a:rPr>
              <a:t>scenario</a:t>
            </a:r>
            <a:r>
              <a:rPr lang="en-US" sz="1200" dirty="0">
                <a:effectLst/>
                <a:latin typeface="EC Square Sans Pro"/>
                <a:ea typeface="Times New Roman" panose="02020603050405020304" pitchFamily="18" charset="0"/>
                <a:cs typeface="Times New Roman" panose="02020603050405020304" pitchFamily="18" charset="0"/>
              </a:rPr>
              <a:t> helps to understand purely the effect of high employment rates of immigrants. The activity (</a:t>
            </a:r>
            <a:r>
              <a:rPr lang="en-US" sz="1200" dirty="0" err="1">
                <a:effectLst/>
                <a:latin typeface="EC Square Sans Pro"/>
                <a:ea typeface="Times New Roman" panose="02020603050405020304" pitchFamily="18" charset="0"/>
                <a:cs typeface="Times New Roman" panose="02020603050405020304" pitchFamily="18" charset="0"/>
              </a:rPr>
              <a:t>labour</a:t>
            </a:r>
            <a:r>
              <a:rPr lang="en-US" sz="1200" dirty="0">
                <a:effectLst/>
                <a:latin typeface="EC Square Sans Pro"/>
                <a:ea typeface="Times New Roman" panose="02020603050405020304" pitchFamily="18" charset="0"/>
                <a:cs typeface="Times New Roman" panose="02020603050405020304" pitchFamily="18" charset="0"/>
              </a:rPr>
              <a:t> force participation) rates remain all EU Member states constant as of the recent years until 2060 but we model a situation of the highest observed employment rates of immigrant in all these countries.</a:t>
            </a:r>
            <a:endParaRPr lang="en-AT" sz="1200" dirty="0">
              <a:effectLst/>
              <a:latin typeface="Verdana" panose="020B060403050404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EC Square Sans Pro"/>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continuation of parameters </a:t>
            </a:r>
            <a:r>
              <a:rPr lang="en-GB" sz="1800" dirty="0">
                <a:effectLst/>
                <a:latin typeface="Verdana" panose="020B0604030504040204" pitchFamily="34" charset="0"/>
                <a:ea typeface="Times New Roman" panose="02020603050405020304" pitchFamily="18" charset="0"/>
                <a:cs typeface="Times New Roman" panose="02020603050405020304" pitchFamily="18" charset="0"/>
              </a:rPr>
              <a:t>β</a:t>
            </a:r>
            <a:r>
              <a:rPr lang="en-US" sz="1800" baseline="-25000" dirty="0">
                <a:effectLst/>
                <a:latin typeface="Verdana" panose="020B0604030504040204" pitchFamily="34" charset="0"/>
                <a:ea typeface="Times New Roman" panose="02020603050405020304" pitchFamily="18" charset="0"/>
                <a:cs typeface="Times New Roman" panose="02020603050405020304" pitchFamily="18" charset="0"/>
              </a:rPr>
              <a:t>8 </a:t>
            </a: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and </a:t>
            </a:r>
            <a:r>
              <a:rPr lang="en-GB" sz="1800" dirty="0">
                <a:effectLst/>
                <a:latin typeface="Verdana" panose="020B0604030504040204" pitchFamily="34" charset="0"/>
                <a:ea typeface="Times New Roman" panose="02020603050405020304" pitchFamily="18" charset="0"/>
                <a:cs typeface="Times New Roman" panose="02020603050405020304" pitchFamily="18" charset="0"/>
              </a:rPr>
              <a:t>β</a:t>
            </a:r>
            <a:r>
              <a:rPr lang="en-US" sz="1800" baseline="-25000" dirty="0">
                <a:effectLst/>
                <a:latin typeface="Verdana" panose="020B0604030504040204" pitchFamily="34" charset="0"/>
                <a:ea typeface="Times New Roman" panose="02020603050405020304" pitchFamily="18" charset="0"/>
                <a:cs typeface="Times New Roman" panose="02020603050405020304" pitchFamily="18" charset="0"/>
              </a:rPr>
              <a:t>9</a:t>
            </a: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 from equation 2 and </a:t>
            </a:r>
            <a:r>
              <a:rPr lang="en-GB" sz="1800" dirty="0">
                <a:effectLst/>
                <a:latin typeface="Verdana" panose="020B0604030504040204" pitchFamily="34" charset="0"/>
                <a:ea typeface="Times New Roman" panose="02020603050405020304" pitchFamily="18" charset="0"/>
                <a:cs typeface="Times New Roman" panose="02020603050405020304" pitchFamily="18" charset="0"/>
              </a:rPr>
              <a:t>β</a:t>
            </a:r>
            <a:r>
              <a:rPr lang="en-US" sz="1800" baseline="-25000" dirty="0">
                <a:effectLst/>
                <a:latin typeface="Verdana" panose="020B0604030504040204" pitchFamily="34" charset="0"/>
                <a:ea typeface="Times New Roman" panose="02020603050405020304" pitchFamily="18" charset="0"/>
                <a:cs typeface="Times New Roman" panose="02020603050405020304" pitchFamily="18" charset="0"/>
              </a:rPr>
              <a:t>4 </a:t>
            </a: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and </a:t>
            </a:r>
            <a:r>
              <a:rPr lang="en-GB" sz="1800" dirty="0">
                <a:effectLst/>
                <a:latin typeface="Verdana" panose="020B0604030504040204" pitchFamily="34" charset="0"/>
                <a:ea typeface="Times New Roman" panose="02020603050405020304" pitchFamily="18" charset="0"/>
                <a:cs typeface="Times New Roman" panose="02020603050405020304" pitchFamily="18" charset="0"/>
              </a:rPr>
              <a:t>β</a:t>
            </a:r>
            <a:r>
              <a:rPr lang="en-US" sz="1800" baseline="-25000" dirty="0">
                <a:effectLst/>
                <a:latin typeface="Verdana" panose="020B0604030504040204" pitchFamily="34" charset="0"/>
                <a:ea typeface="Times New Roman" panose="02020603050405020304" pitchFamily="18" charset="0"/>
                <a:cs typeface="Times New Roman" panose="02020603050405020304" pitchFamily="18" charset="0"/>
              </a:rPr>
              <a:t>5</a:t>
            </a: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 of equation 3 throughout the projection</a:t>
            </a:r>
            <a:endParaRPr lang="en-AT" sz="1200" dirty="0">
              <a:effectLst/>
              <a:latin typeface="EC Square Sans Pro"/>
              <a:ea typeface="Calibri" panose="020F0502020204030204" pitchFamily="34" charset="0"/>
              <a:cs typeface="Times New Roman" panose="02020603050405020304" pitchFamily="18" charset="0"/>
            </a:endParaRPr>
          </a:p>
          <a:p>
            <a:endParaRPr lang="en-US" dirty="0"/>
          </a:p>
          <a:p>
            <a:r>
              <a:rPr lang="en-US" sz="1200" b="1" dirty="0">
                <a:effectLst/>
                <a:latin typeface="EC Square Sans Pro"/>
                <a:ea typeface="Calibri" panose="020F0502020204030204" pitchFamily="34" charset="0"/>
                <a:cs typeface="Times New Roman" panose="02020603050405020304" pitchFamily="18" charset="0"/>
              </a:rPr>
              <a:t>integration</a:t>
            </a:r>
            <a:r>
              <a:rPr lang="en-US" sz="1200" dirty="0">
                <a:effectLst/>
                <a:latin typeface="EC Square Sans Pro"/>
                <a:ea typeface="Calibri" panose="020F0502020204030204" pitchFamily="34" charset="0"/>
                <a:cs typeface="Times New Roman" panose="02020603050405020304" pitchFamily="18" charset="0"/>
              </a:rPr>
              <a:t> variant assumes that parameters for immigrants (</a:t>
            </a:r>
            <a:r>
              <a:rPr lang="en-GB" sz="1200" dirty="0">
                <a:effectLst/>
                <a:latin typeface="EC Square Sans Pro"/>
                <a:ea typeface="Calibri" panose="020F0502020204030204" pitchFamily="34" charset="0"/>
                <a:cs typeface="Times New Roman" panose="02020603050405020304" pitchFamily="18" charset="0"/>
              </a:rPr>
              <a:t>β</a:t>
            </a:r>
            <a:r>
              <a:rPr lang="en-US" sz="1200" baseline="-25000" dirty="0">
                <a:effectLst/>
                <a:latin typeface="EC Square Sans Pro"/>
                <a:ea typeface="Calibri" panose="020F0502020204030204" pitchFamily="34" charset="0"/>
                <a:cs typeface="Times New Roman" panose="02020603050405020304" pitchFamily="18" charset="0"/>
              </a:rPr>
              <a:t>8 </a:t>
            </a:r>
            <a:r>
              <a:rPr lang="en-US" sz="1200" dirty="0">
                <a:effectLst/>
                <a:latin typeface="EC Square Sans Pro"/>
                <a:ea typeface="Calibri" panose="020F0502020204030204" pitchFamily="34" charset="0"/>
                <a:cs typeface="Times New Roman" panose="02020603050405020304" pitchFamily="18" charset="0"/>
              </a:rPr>
              <a:t>and </a:t>
            </a:r>
            <a:r>
              <a:rPr lang="en-GB" sz="1200" dirty="0">
                <a:effectLst/>
                <a:latin typeface="EC Square Sans Pro"/>
                <a:ea typeface="Calibri" panose="020F0502020204030204" pitchFamily="34" charset="0"/>
                <a:cs typeface="Times New Roman" panose="02020603050405020304" pitchFamily="18" charset="0"/>
              </a:rPr>
              <a:t>β</a:t>
            </a:r>
            <a:r>
              <a:rPr lang="en-US" sz="1200" baseline="-25000" dirty="0">
                <a:effectLst/>
                <a:latin typeface="EC Square Sans Pro"/>
                <a:ea typeface="Calibri" panose="020F0502020204030204" pitchFamily="34" charset="0"/>
                <a:cs typeface="Times New Roman" panose="02020603050405020304" pitchFamily="18" charset="0"/>
              </a:rPr>
              <a:t>9</a:t>
            </a:r>
            <a:r>
              <a:rPr lang="en-US" sz="1200" dirty="0">
                <a:effectLst/>
                <a:latin typeface="EC Square Sans Pro"/>
                <a:ea typeface="Calibri" panose="020F0502020204030204" pitchFamily="34" charset="0"/>
                <a:cs typeface="Times New Roman" panose="02020603050405020304" pitchFamily="18" charset="0"/>
              </a:rPr>
              <a:t> from equation 2 and </a:t>
            </a:r>
            <a:r>
              <a:rPr lang="en-GB" sz="1200" dirty="0">
                <a:effectLst/>
                <a:latin typeface="EC Square Sans Pro"/>
                <a:ea typeface="Calibri" panose="020F0502020204030204" pitchFamily="34" charset="0"/>
                <a:cs typeface="Times New Roman" panose="02020603050405020304" pitchFamily="18" charset="0"/>
              </a:rPr>
              <a:t>β</a:t>
            </a:r>
            <a:r>
              <a:rPr lang="en-US" sz="1200" baseline="-25000" dirty="0">
                <a:effectLst/>
                <a:latin typeface="EC Square Sans Pro"/>
                <a:ea typeface="Calibri" panose="020F0502020204030204" pitchFamily="34" charset="0"/>
                <a:cs typeface="Times New Roman" panose="02020603050405020304" pitchFamily="18" charset="0"/>
              </a:rPr>
              <a:t>4 </a:t>
            </a:r>
            <a:r>
              <a:rPr lang="en-US" sz="1200" dirty="0">
                <a:effectLst/>
                <a:latin typeface="EC Square Sans Pro"/>
                <a:ea typeface="Calibri" panose="020F0502020204030204" pitchFamily="34" charset="0"/>
                <a:cs typeface="Times New Roman" panose="02020603050405020304" pitchFamily="18" charset="0"/>
              </a:rPr>
              <a:t>and </a:t>
            </a:r>
            <a:r>
              <a:rPr lang="en-GB" sz="1200" dirty="0">
                <a:effectLst/>
                <a:latin typeface="EC Square Sans Pro"/>
                <a:ea typeface="Calibri" panose="020F0502020204030204" pitchFamily="34" charset="0"/>
                <a:cs typeface="Times New Roman" panose="02020603050405020304" pitchFamily="18" charset="0"/>
              </a:rPr>
              <a:t>β</a:t>
            </a:r>
            <a:r>
              <a:rPr lang="en-US" sz="1200" baseline="-25000" dirty="0">
                <a:effectLst/>
                <a:latin typeface="EC Square Sans Pro"/>
                <a:ea typeface="Calibri" panose="020F0502020204030204" pitchFamily="34" charset="0"/>
                <a:cs typeface="Times New Roman" panose="02020603050405020304" pitchFamily="18" charset="0"/>
              </a:rPr>
              <a:t>5</a:t>
            </a:r>
            <a:r>
              <a:rPr lang="en-US" sz="1200" dirty="0">
                <a:effectLst/>
                <a:latin typeface="EC Square Sans Pro"/>
                <a:ea typeface="Calibri" panose="020F0502020204030204" pitchFamily="34" charset="0"/>
                <a:cs typeface="Times New Roman" panose="02020603050405020304" pitchFamily="18" charset="0"/>
              </a:rPr>
              <a:t> from equation 3) converge to 0 for all countries by 2040. This assumption thus progressively removes the disadvantage of immigrants in the </a:t>
            </a:r>
            <a:r>
              <a:rPr lang="en-US" sz="1200" dirty="0" err="1">
                <a:effectLst/>
                <a:latin typeface="EC Square Sans Pro"/>
                <a:ea typeface="Calibri" panose="020F0502020204030204" pitchFamily="34" charset="0"/>
                <a:cs typeface="Times New Roman" panose="02020603050405020304" pitchFamily="18" charset="0"/>
              </a:rPr>
              <a:t>labour</a:t>
            </a:r>
            <a:r>
              <a:rPr lang="en-US" sz="1200" dirty="0">
                <a:effectLst/>
                <a:latin typeface="EC Square Sans Pro"/>
                <a:ea typeface="Calibri" panose="020F0502020204030204" pitchFamily="34" charset="0"/>
                <a:cs typeface="Times New Roman" panose="02020603050405020304" pitchFamily="18" charset="0"/>
              </a:rPr>
              <a:t> force and employment. By 2040, for a same country, age, gender, and level of education immigrants and natives would have the same lab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EC Square Sans Pro"/>
                <a:ea typeface="Calibri" panose="020F0502020204030204" pitchFamily="34" charset="0"/>
                <a:cs typeface="Times New Roman" panose="02020603050405020304" pitchFamily="18" charset="0"/>
              </a:rPr>
              <a:t>β</a:t>
            </a:r>
            <a:r>
              <a:rPr lang="en-US" sz="1200" baseline="-25000" dirty="0">
                <a:effectLst/>
                <a:latin typeface="EC Square Sans Pro"/>
                <a:ea typeface="Calibri" panose="020F0502020204030204" pitchFamily="34" charset="0"/>
                <a:cs typeface="Times New Roman" panose="02020603050405020304" pitchFamily="18" charset="0"/>
              </a:rPr>
              <a:t>8 </a:t>
            </a:r>
            <a:r>
              <a:rPr lang="en-US" sz="1200" dirty="0">
                <a:effectLst/>
                <a:latin typeface="EC Square Sans Pro"/>
                <a:ea typeface="Calibri" panose="020F0502020204030204" pitchFamily="34" charset="0"/>
                <a:cs typeface="Times New Roman" panose="02020603050405020304" pitchFamily="18" charset="0"/>
              </a:rPr>
              <a:t>and </a:t>
            </a:r>
            <a:r>
              <a:rPr lang="en-GB" sz="1200" dirty="0">
                <a:effectLst/>
                <a:latin typeface="EC Square Sans Pro"/>
                <a:ea typeface="Calibri" panose="020F0502020204030204" pitchFamily="34" charset="0"/>
                <a:cs typeface="Times New Roman" panose="02020603050405020304" pitchFamily="18" charset="0"/>
              </a:rPr>
              <a:t>β</a:t>
            </a:r>
            <a:r>
              <a:rPr lang="en-US" sz="1200" baseline="-25000" dirty="0">
                <a:effectLst/>
                <a:latin typeface="EC Square Sans Pro"/>
                <a:ea typeface="Calibri" panose="020F0502020204030204" pitchFamily="34" charset="0"/>
                <a:cs typeface="Times New Roman" panose="02020603050405020304" pitchFamily="18" charset="0"/>
              </a:rPr>
              <a:t>9 </a:t>
            </a:r>
            <a:r>
              <a:rPr lang="en-US" sz="1200" dirty="0">
                <a:effectLst/>
                <a:latin typeface="EC Square Sans Pro"/>
                <a:ea typeface="Calibri" panose="020F0502020204030204" pitchFamily="34" charset="0"/>
                <a:cs typeface="Times New Roman" panose="02020603050405020304" pitchFamily="18" charset="0"/>
              </a:rPr>
              <a:t>from equation 2</a:t>
            </a:r>
            <a:r>
              <a:rPr lang="en-US" sz="1200" baseline="-25000" dirty="0">
                <a:effectLst/>
                <a:latin typeface="EC Square Sans Pro"/>
                <a:ea typeface="Calibri" panose="020F0502020204030204" pitchFamily="34" charset="0"/>
                <a:cs typeface="Times New Roman" panose="02020603050405020304" pitchFamily="18" charset="0"/>
              </a:rPr>
              <a:t> </a:t>
            </a:r>
            <a:r>
              <a:rPr lang="en-US" sz="1200" dirty="0">
                <a:effectLst/>
                <a:latin typeface="EC Square Sans Pro"/>
                <a:ea typeface="Calibri" panose="020F0502020204030204" pitchFamily="34" charset="0"/>
                <a:cs typeface="Times New Roman" panose="02020603050405020304" pitchFamily="18" charset="0"/>
              </a:rPr>
              <a:t>are assumed to converge by 2040 for all countries to those of Denmark in 2010-2015, which is the country in the EU where those parameters are the lowest (see parameters in table 4 and table 5). For employment, parameters </a:t>
            </a:r>
            <a:r>
              <a:rPr lang="en-GB" sz="1200" dirty="0">
                <a:effectLst/>
                <a:latin typeface="EC Square Sans Pro"/>
                <a:ea typeface="Calibri" panose="020F0502020204030204" pitchFamily="34" charset="0"/>
                <a:cs typeface="Times New Roman" panose="02020603050405020304" pitchFamily="18" charset="0"/>
              </a:rPr>
              <a:t>β</a:t>
            </a:r>
            <a:r>
              <a:rPr lang="en-US" sz="1200" baseline="-25000" dirty="0">
                <a:effectLst/>
                <a:latin typeface="EC Square Sans Pro"/>
                <a:ea typeface="Calibri" panose="020F0502020204030204" pitchFamily="34" charset="0"/>
                <a:cs typeface="Times New Roman" panose="02020603050405020304" pitchFamily="18" charset="0"/>
              </a:rPr>
              <a:t>4 </a:t>
            </a:r>
            <a:r>
              <a:rPr lang="en-US" sz="1200" dirty="0">
                <a:effectLst/>
                <a:latin typeface="EC Square Sans Pro"/>
                <a:ea typeface="Calibri" panose="020F0502020204030204" pitchFamily="34" charset="0"/>
                <a:cs typeface="Times New Roman" panose="02020603050405020304" pitchFamily="18" charset="0"/>
              </a:rPr>
              <a:t>and </a:t>
            </a:r>
            <a:r>
              <a:rPr lang="en-GB" sz="1200" dirty="0">
                <a:effectLst/>
                <a:latin typeface="EC Square Sans Pro"/>
                <a:ea typeface="Calibri" panose="020F0502020204030204" pitchFamily="34" charset="0"/>
                <a:cs typeface="Times New Roman" panose="02020603050405020304" pitchFamily="18" charset="0"/>
              </a:rPr>
              <a:t>β</a:t>
            </a:r>
            <a:r>
              <a:rPr lang="en-US" sz="1200" baseline="-25000" dirty="0">
                <a:effectLst/>
                <a:latin typeface="EC Square Sans Pro"/>
                <a:ea typeface="Calibri" panose="020F0502020204030204" pitchFamily="34" charset="0"/>
                <a:cs typeface="Times New Roman" panose="02020603050405020304" pitchFamily="18" charset="0"/>
              </a:rPr>
              <a:t>5 </a:t>
            </a:r>
            <a:r>
              <a:rPr lang="en-US" sz="1200" dirty="0">
                <a:effectLst/>
                <a:latin typeface="EC Square Sans Pro"/>
                <a:ea typeface="Calibri" panose="020F0502020204030204" pitchFamily="34" charset="0"/>
                <a:cs typeface="Times New Roman" panose="02020603050405020304" pitchFamily="18" charset="0"/>
              </a:rPr>
              <a:t>from equation 3 converge to those observed in Sweden, which is the high-immigration country with the biggest gap between immigrants and natives.</a:t>
            </a:r>
            <a:endParaRPr lang="en-AT" sz="1200" dirty="0">
              <a:effectLst/>
              <a:latin typeface="EC Square Sans Pro"/>
              <a:ea typeface="Calibri" panose="020F0502020204030204" pitchFamily="34" charset="0"/>
              <a:cs typeface="Times New Roman" panose="02020603050405020304" pitchFamily="18" charset="0"/>
            </a:endParaRPr>
          </a:p>
          <a:p>
            <a:r>
              <a:rPr lang="en-US" sz="1200" dirty="0">
                <a:effectLst/>
                <a:latin typeface="EC Square Sans Pro"/>
                <a:ea typeface="Calibri" panose="020F0502020204030204" pitchFamily="34" charset="0"/>
                <a:cs typeface="Times New Roman" panose="02020603050405020304" pitchFamily="18" charset="0"/>
              </a:rPr>
              <a:t>our force participation rates and the same unemployment rates.</a:t>
            </a:r>
          </a:p>
          <a:p>
            <a:endParaRPr lang="en-GB" sz="1800" dirty="0">
              <a:effectLst/>
              <a:latin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EC Square Sans Pro"/>
                <a:ea typeface="Times New Roman" panose="02020603050405020304" pitchFamily="18" charset="0"/>
                <a:cs typeface="Times New Roman" panose="02020603050405020304" pitchFamily="18" charset="0"/>
              </a:rPr>
              <a:t>The four scenarios described above thus combine a set of three trajectories (variants) of </a:t>
            </a:r>
            <a:r>
              <a:rPr lang="en-US" sz="1800" dirty="0" err="1">
                <a:effectLst/>
                <a:latin typeface="EC Square Sans Pro"/>
                <a:ea typeface="Times New Roman" panose="02020603050405020304" pitchFamily="18" charset="0"/>
                <a:cs typeface="Times New Roman" panose="02020603050405020304" pitchFamily="18" charset="0"/>
              </a:rPr>
              <a:t>labour</a:t>
            </a:r>
            <a:r>
              <a:rPr lang="en-US" sz="1800" dirty="0">
                <a:effectLst/>
                <a:latin typeface="EC Square Sans Pro"/>
                <a:ea typeface="Times New Roman" panose="02020603050405020304" pitchFamily="18" charset="0"/>
                <a:cs typeface="Times New Roman" panose="02020603050405020304" pitchFamily="18" charset="0"/>
              </a:rPr>
              <a:t> force participation rates (baseline, high and low integration) with three variants of assumed trajectories of employment rates for foreign-born population (baseline, high and low integration) at fixed </a:t>
            </a:r>
            <a:r>
              <a:rPr lang="en-US" sz="1800" dirty="0" err="1">
                <a:effectLst/>
                <a:latin typeface="EC Square Sans Pro"/>
                <a:ea typeface="Times New Roman" panose="02020603050405020304" pitchFamily="18" charset="0"/>
                <a:cs typeface="Times New Roman" panose="02020603050405020304" pitchFamily="18" charset="0"/>
              </a:rPr>
              <a:t>labour</a:t>
            </a:r>
            <a:r>
              <a:rPr lang="en-US" sz="1800" dirty="0">
                <a:effectLst/>
                <a:latin typeface="EC Square Sans Pro"/>
                <a:ea typeface="Times New Roman" panose="02020603050405020304" pitchFamily="18" charset="0"/>
                <a:cs typeface="Times New Roman" panose="02020603050405020304" pitchFamily="18" charset="0"/>
              </a:rPr>
              <a:t> force participation rates and employment rates of EU-born population</a:t>
            </a:r>
            <a:r>
              <a:rPr lang="en-AT" dirty="0">
                <a:effectLst/>
              </a:rPr>
              <a:t> </a:t>
            </a:r>
            <a:r>
              <a:rPr lang="en-GB" sz="1800" dirty="0">
                <a:effectLst/>
                <a:latin typeface="Verdana" panose="020B0604030504040204" pitchFamily="34" charset="0"/>
                <a:ea typeface="Calibri" panose="020F0502020204030204" pitchFamily="34" charset="0"/>
                <a:cs typeface="Times New Roman" panose="02020603050405020304" pitchFamily="18" charset="0"/>
              </a:rPr>
              <a:t>Scenario and variant are not the same. Scenario is a combination of assumptions on several dimensions of the model. We have prepares several sets of assumptions for some of the dimensions – in this case labour force activity and employment. These sets are termed variants (high, low, baseline).</a:t>
            </a:r>
            <a:endParaRPr lang="en-AT"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en-AT" dirty="0"/>
          </a:p>
        </p:txBody>
      </p:sp>
      <p:sp>
        <p:nvSpPr>
          <p:cNvPr id="4" name="Slide Number Placeholder 3"/>
          <p:cNvSpPr>
            <a:spLocks noGrp="1"/>
          </p:cNvSpPr>
          <p:nvPr>
            <p:ph type="sldNum" sz="quarter" idx="5"/>
          </p:nvPr>
        </p:nvSpPr>
        <p:spPr/>
        <p:txBody>
          <a:bodyPr/>
          <a:lstStyle/>
          <a:p>
            <a:fld id="{71398990-E26B-4FF0-8933-61A5A4471911}" type="slidenum">
              <a:rPr lang="en-AT" smtClean="0"/>
              <a:t>66</a:t>
            </a:fld>
            <a:endParaRPr lang="en-AT"/>
          </a:p>
        </p:txBody>
      </p:sp>
    </p:spTree>
    <p:extLst>
      <p:ext uri="{BB962C8B-B14F-4D97-AF65-F5344CB8AC3E}">
        <p14:creationId xmlns:p14="http://schemas.microsoft.com/office/powerpoint/2010/main" val="1293266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Verdana" panose="020B0604030504040204" pitchFamily="34" charset="0"/>
                <a:ea typeface="Times New Roman" panose="02020603050405020304" pitchFamily="18" charset="0"/>
                <a:cs typeface="Times New Roman" panose="02020603050405020304" pitchFamily="18" charset="0"/>
              </a:rPr>
              <a:t>The trajectories of labour force activity rates for EU population age 15-74 years </a:t>
            </a:r>
          </a:p>
          <a:p>
            <a:pPr marL="0" marR="0" algn="just">
              <a:spcBef>
                <a:spcPts val="600"/>
              </a:spcBef>
              <a:spcAft>
                <a:spcPts val="600"/>
              </a:spcAft>
            </a:pPr>
            <a:r>
              <a:rPr lang="en-GB" sz="1800" dirty="0">
                <a:effectLst/>
                <a:latin typeface="EC Square Sans Pro"/>
                <a:ea typeface="Calibri" panose="020F0502020204030204" pitchFamily="34" charset="0"/>
                <a:cs typeface="Times New Roman" panose="02020603050405020304" pitchFamily="18" charset="0"/>
              </a:rPr>
              <a:t>for individual Member States, depending on country-specific participation rates for native-born and foreign-born populations. </a:t>
            </a:r>
          </a:p>
          <a:p>
            <a:pPr marL="0" marR="0" algn="just">
              <a:spcBef>
                <a:spcPts val="600"/>
              </a:spcBef>
              <a:spcAft>
                <a:spcPts val="600"/>
              </a:spcAft>
            </a:pPr>
            <a:r>
              <a:rPr lang="en-GB" sz="1800" dirty="0">
                <a:effectLst/>
                <a:latin typeface="EC Square Sans Pro"/>
                <a:ea typeface="Calibri" panose="020F0502020204030204" pitchFamily="34" charset="0"/>
                <a:cs typeface="Times New Roman" panose="02020603050405020304" pitchFamily="18" charset="0"/>
              </a:rPr>
              <a:t>Looking at EU average, the labour force participation rates (LFPR) of EU-born population follow in all scenarios the same trajectory and they increase from 64% in 2015 to 67% in 2060. Age-specific age patterns of labour force participation and sizes of older age groups versus younger ones explain the curve seen in Figure 5 (dotted line). </a:t>
            </a:r>
          </a:p>
          <a:p>
            <a:pPr marL="0" marR="0" algn="just">
              <a:spcBef>
                <a:spcPts val="600"/>
              </a:spcBef>
              <a:spcAft>
                <a:spcPts val="600"/>
              </a:spcAft>
            </a:pPr>
            <a:r>
              <a:rPr lang="en-GB" sz="1800" dirty="0">
                <a:effectLst/>
                <a:latin typeface="EC Square Sans Pro"/>
                <a:ea typeface="Calibri" panose="020F0502020204030204" pitchFamily="34" charset="0"/>
                <a:cs typeface="Times New Roman" panose="02020603050405020304" pitchFamily="18" charset="0"/>
              </a:rPr>
              <a:t>The increasing proportion of the older population (65-74) among the working age population (15-74) drives the light decline of the overall LFPR towards 2035 because this age group has low labour force participation. The increase after 2035 is associated particularly with higher labour force participation of women among the 55-74 and the growth of the highly educated – among the younger but as well among the older age groups – because highly educated men and women have the highest labour force participation rates.</a:t>
            </a:r>
            <a:endParaRPr lang="en-AT" sz="1800" dirty="0">
              <a:effectLst/>
              <a:latin typeface="EC Square Sans Pro"/>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EC Square Sans Pro"/>
                <a:ea typeface="Calibri" panose="020F0502020204030204" pitchFamily="34" charset="0"/>
                <a:cs typeface="Times New Roman" panose="02020603050405020304" pitchFamily="18" charset="0"/>
              </a:rPr>
              <a:t>For foreign-born, the high integration variant (used on High integration scenario) represents an increase from 65% in 2015 (thus 1pp higher than the EU-born), peaking at 72% in 2040 followed by a gradual decrease to 66% in 2060. In the baseline variant (used in Baseline and High employment scenarios) LFPR follows a similar trajectory as in the high variant but at a lower activity level: starting at 65% in 2050, peaking at 67% in 2040 and declining to 61% in 2060. In the low integration variant (used in Low integration scenario) the labour force participation rates gradually decline to 53% in 2060. The initial increase in the first years is explained by the boost of young immigrants of prime working age to the existing stock in the EU. Because labour force participation increases with the duration of stay in the country, the inflow of new young immigrants drives the increase in the overall labour force participation rate of the immigrant population in the EU. The ageing of this immigrant stock is driving the declining overall labour force participation rate of foreign-born and this becomes apparent after 2040. </a:t>
            </a:r>
            <a:endParaRPr lang="en-AT" sz="1200" dirty="0">
              <a:effectLst/>
              <a:latin typeface="EC Square Sans Pro"/>
              <a:ea typeface="Calibri" panose="020F0502020204030204" pitchFamily="34" charset="0"/>
              <a:cs typeface="Times New Roman" panose="02020603050405020304" pitchFamily="18" charset="0"/>
            </a:endParaRPr>
          </a:p>
          <a:p>
            <a:endParaRPr lang="en-AT" dirty="0"/>
          </a:p>
        </p:txBody>
      </p:sp>
      <p:sp>
        <p:nvSpPr>
          <p:cNvPr id="4" name="Slide Number Placeholder 3"/>
          <p:cNvSpPr>
            <a:spLocks noGrp="1"/>
          </p:cNvSpPr>
          <p:nvPr>
            <p:ph type="sldNum" sz="quarter" idx="5"/>
          </p:nvPr>
        </p:nvSpPr>
        <p:spPr/>
        <p:txBody>
          <a:bodyPr/>
          <a:lstStyle/>
          <a:p>
            <a:fld id="{71398990-E26B-4FF0-8933-61A5A4471911}" type="slidenum">
              <a:rPr lang="en-AT" smtClean="0"/>
              <a:t>67</a:t>
            </a:fld>
            <a:endParaRPr lang="en-AT"/>
          </a:p>
        </p:txBody>
      </p:sp>
    </p:spTree>
    <p:extLst>
      <p:ext uri="{BB962C8B-B14F-4D97-AF65-F5344CB8AC3E}">
        <p14:creationId xmlns:p14="http://schemas.microsoft.com/office/powerpoint/2010/main" val="321186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Verdana" panose="020B0604030504040204" pitchFamily="34" charset="0"/>
                <a:ea typeface="Times New Roman" panose="02020603050405020304" pitchFamily="18" charset="0"/>
                <a:cs typeface="Times New Roman" panose="02020603050405020304" pitchFamily="18" charset="0"/>
              </a:rPr>
              <a:t>The difference between the Baseline and High employment scenarios illustrates the effect of improved employment of immigrants to the level of the EU-born population</a:t>
            </a:r>
            <a:endParaRPr lang="en-US" sz="1800" dirty="0">
              <a:effectLst/>
              <a:latin typeface="Verdana" panose="020B0604030504040204" pitchFamily="34" charset="0"/>
              <a:ea typeface="Times New Roman" panose="02020603050405020304" pitchFamily="18" charset="0"/>
              <a:cs typeface="Times New Roman" panose="02020603050405020304" pitchFamily="18" charset="0"/>
            </a:endParaRPr>
          </a:p>
          <a:p>
            <a:endParaRPr lang="en-US" sz="1800" dirty="0">
              <a:effectLst/>
              <a:latin typeface="Verdana" panose="020B0604030504040204" pitchFamily="34" charset="0"/>
              <a:ea typeface="Times New Roman" panose="02020603050405020304" pitchFamily="18" charset="0"/>
              <a:cs typeface="Times New Roman" panose="02020603050405020304" pitchFamily="18" charset="0"/>
            </a:endParaRPr>
          </a:p>
          <a:p>
            <a:r>
              <a:rPr lang="en-US" sz="1800" dirty="0">
                <a:effectLst/>
                <a:latin typeface="Verdana" panose="020B0604030504040204" pitchFamily="34" charset="0"/>
                <a:ea typeface="Times New Roman" panose="02020603050405020304" pitchFamily="18" charset="0"/>
                <a:cs typeface="Times New Roman" panose="02020603050405020304" pitchFamily="18" charset="0"/>
              </a:rPr>
              <a:t>The model accounts for structural changes in EU-born and foreign-born populations and is purely </a:t>
            </a:r>
            <a:r>
              <a:rPr lang="en-US" sz="1800" dirty="0" err="1">
                <a:effectLst/>
                <a:latin typeface="Verdana" panose="020B0604030504040204" pitchFamily="34" charset="0"/>
                <a:ea typeface="Times New Roman" panose="02020603050405020304" pitchFamily="18" charset="0"/>
                <a:cs typeface="Times New Roman" panose="02020603050405020304" pitchFamily="18" charset="0"/>
              </a:rPr>
              <a:t>labour</a:t>
            </a: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 supply driven. We do not project changes in employment rates within a broader economic context and in relationship to possibly changing demand for </a:t>
            </a:r>
            <a:r>
              <a:rPr lang="en-US" sz="1800" dirty="0" err="1">
                <a:effectLst/>
                <a:latin typeface="Verdana" panose="020B0604030504040204" pitchFamily="34" charset="0"/>
                <a:ea typeface="Times New Roman" panose="02020603050405020304" pitchFamily="18" charset="0"/>
                <a:cs typeface="Times New Roman" panose="02020603050405020304" pitchFamily="18" charset="0"/>
              </a:rPr>
              <a:t>labour</a:t>
            </a: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 that may arise due to changing nature of work, digitalization and automation. </a:t>
            </a:r>
          </a:p>
          <a:p>
            <a:endParaRPr lang="en-US" sz="1800" dirty="0">
              <a:effectLst/>
              <a:latin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EC Square Sans Pro"/>
                <a:ea typeface="Calibri" panose="020F0502020204030204" pitchFamily="34" charset="0"/>
                <a:cs typeface="Times New Roman" panose="02020603050405020304" pitchFamily="18" charset="0"/>
              </a:rPr>
              <a:t>. Closing of the gap between immigrants' and EU-born employment rates by 2040 thus increases the overall employment rate compared to the Baseline scenario by 1.17% (0.1pp) in 2040 and by 1.32% (0.8pp) in 2060. </a:t>
            </a:r>
            <a:endParaRPr lang="en-AT" sz="1800" dirty="0">
              <a:effectLst/>
              <a:latin typeface="EC Square Sans Pro"/>
              <a:ea typeface="Calibri" panose="020F0502020204030204" pitchFamily="34" charset="0"/>
              <a:cs typeface="Times New Roman" panose="02020603050405020304" pitchFamily="18" charset="0"/>
            </a:endParaRPr>
          </a:p>
          <a:p>
            <a:endParaRPr lang="en-US" sz="1800" dirty="0">
              <a:effectLst/>
              <a:latin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EC Square Sans Pro"/>
                <a:ea typeface="Calibri" panose="020F0502020204030204" pitchFamily="34" charset="0"/>
                <a:cs typeface="Times New Roman" panose="02020603050405020304" pitchFamily="18" charset="0"/>
              </a:rPr>
              <a:t>The very optimistic High integration scenario imagines that not only employment gap between the immigrants and EU-born closes by 2040, but that the gap in labour force participation closes as well. In other words, more immigrants would be willing to participate in the labour force and they will face no disadvantage in finding a job compared to their EU-born peers. In such case, the overall employment rate in the EU would be boosted by 2.8% (1.6pp) in 2040, resp. 3.4% (2pp) in 2060, compared to the baseline scenario.</a:t>
            </a:r>
            <a:endParaRPr lang="en-AT" sz="1800" dirty="0">
              <a:effectLst/>
              <a:latin typeface="EC Square Sans Pro"/>
              <a:ea typeface="Calibri" panose="020F0502020204030204" pitchFamily="34" charset="0"/>
              <a:cs typeface="Times New Roman" panose="02020603050405020304" pitchFamily="18" charset="0"/>
            </a:endParaRPr>
          </a:p>
          <a:p>
            <a:endParaRPr lang="en-AT" dirty="0"/>
          </a:p>
        </p:txBody>
      </p:sp>
      <p:sp>
        <p:nvSpPr>
          <p:cNvPr id="4" name="Slide Number Placeholder 3"/>
          <p:cNvSpPr>
            <a:spLocks noGrp="1"/>
          </p:cNvSpPr>
          <p:nvPr>
            <p:ph type="sldNum" sz="quarter" idx="5"/>
          </p:nvPr>
        </p:nvSpPr>
        <p:spPr/>
        <p:txBody>
          <a:bodyPr/>
          <a:lstStyle/>
          <a:p>
            <a:fld id="{71398990-E26B-4FF0-8933-61A5A4471911}" type="slidenum">
              <a:rPr lang="en-AT" smtClean="0"/>
              <a:t>68</a:t>
            </a:fld>
            <a:endParaRPr lang="en-AT"/>
          </a:p>
        </p:txBody>
      </p:sp>
    </p:spTree>
    <p:extLst>
      <p:ext uri="{BB962C8B-B14F-4D97-AF65-F5344CB8AC3E}">
        <p14:creationId xmlns:p14="http://schemas.microsoft.com/office/powerpoint/2010/main" val="3297115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a:p>
        </p:txBody>
      </p:sp>
      <p:sp>
        <p:nvSpPr>
          <p:cNvPr id="4" name="Slide Number Placeholder 3"/>
          <p:cNvSpPr>
            <a:spLocks noGrp="1"/>
          </p:cNvSpPr>
          <p:nvPr>
            <p:ph type="sldNum" sz="quarter" idx="5"/>
          </p:nvPr>
        </p:nvSpPr>
        <p:spPr/>
        <p:txBody>
          <a:bodyPr/>
          <a:lstStyle/>
          <a:p>
            <a:fld id="{71398990-E26B-4FF0-8933-61A5A4471911}" type="slidenum">
              <a:rPr lang="en-AT" smtClean="0"/>
              <a:t>69</a:t>
            </a:fld>
            <a:endParaRPr lang="en-AT"/>
          </a:p>
        </p:txBody>
      </p:sp>
    </p:spTree>
    <p:extLst>
      <p:ext uri="{BB962C8B-B14F-4D97-AF65-F5344CB8AC3E}">
        <p14:creationId xmlns:p14="http://schemas.microsoft.com/office/powerpoint/2010/main" val="1457044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Verdana" panose="020B0604030504040204" pitchFamily="34" charset="0"/>
                <a:ea typeface="Times New Roman" panose="02020603050405020304" pitchFamily="18" charset="0"/>
                <a:cs typeface="Times New Roman" panose="02020603050405020304" pitchFamily="18" charset="0"/>
              </a:rPr>
              <a:t>Successful economic integration of immigrants is of high importance as it fosters also their social, linguistic and cultural inclusion and improves the quality of life of migrants, their families and empowers communities. Immigrants' better economic integration is highly needed also against the backdrop of the unavoidable future smaller labour force sizes in the EU overall and in practically all Member States. </a:t>
            </a:r>
          </a:p>
          <a:p>
            <a:endParaRPr lang="en-GB" sz="1800" dirty="0">
              <a:effectLst/>
              <a:latin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Times New Roman" panose="02020603050405020304" pitchFamily="18" charset="0"/>
                <a:cs typeface="Times New Roman" panose="02020603050405020304" pitchFamily="18" charset="0"/>
              </a:rPr>
              <a:t>we focus on supply of labour driven by structural changes in potential labour force and we do not aim to simulate economic context, labour demand or changes in employment due to economic cycles. Also, there are no feedback effects included and labour force activity and employment depend purely on individual characteristics.</a:t>
            </a:r>
            <a:endParaRPr lang="en-AT" sz="1800" dirty="0"/>
          </a:p>
          <a:p>
            <a:endParaRPr lang="en-GB" sz="1800" dirty="0">
              <a:effectLst/>
              <a:latin typeface="Verdan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1398990-E26B-4FF0-8933-61A5A4471911}" type="slidenum">
              <a:rPr lang="en-AT" smtClean="0"/>
              <a:t>70</a:t>
            </a:fld>
            <a:endParaRPr lang="en-AT"/>
          </a:p>
        </p:txBody>
      </p:sp>
    </p:spTree>
    <p:extLst>
      <p:ext uri="{BB962C8B-B14F-4D97-AF65-F5344CB8AC3E}">
        <p14:creationId xmlns:p14="http://schemas.microsoft.com/office/powerpoint/2010/main" val="3508032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T" dirty="0"/>
          </a:p>
        </p:txBody>
      </p:sp>
      <p:sp>
        <p:nvSpPr>
          <p:cNvPr id="4" name="Slide Number Placeholder 3"/>
          <p:cNvSpPr>
            <a:spLocks noGrp="1"/>
          </p:cNvSpPr>
          <p:nvPr>
            <p:ph type="sldNum" sz="quarter" idx="5"/>
          </p:nvPr>
        </p:nvSpPr>
        <p:spPr/>
        <p:txBody>
          <a:bodyPr/>
          <a:lstStyle/>
          <a:p>
            <a:fld id="{71398990-E26B-4FF0-8933-61A5A4471911}" type="slidenum">
              <a:rPr lang="en-AT" smtClean="0"/>
              <a:t>16</a:t>
            </a:fld>
            <a:endParaRPr lang="en-AT"/>
          </a:p>
        </p:txBody>
      </p:sp>
    </p:spTree>
    <p:extLst>
      <p:ext uri="{BB962C8B-B14F-4D97-AF65-F5344CB8AC3E}">
        <p14:creationId xmlns:p14="http://schemas.microsoft.com/office/powerpoint/2010/main" val="1908441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Labour</a:t>
            </a:r>
            <a:r>
              <a:rPr lang="en-US" dirty="0"/>
              <a:t> force participation of immigrants is lower than of EU-born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Inequality between men and women among native-born and immigrant women</a:t>
            </a:r>
          </a:p>
          <a:p>
            <a:endParaRPr lang="en-AT" dirty="0"/>
          </a:p>
        </p:txBody>
      </p:sp>
      <p:sp>
        <p:nvSpPr>
          <p:cNvPr id="4" name="Slide Number Placeholder 3"/>
          <p:cNvSpPr>
            <a:spLocks noGrp="1"/>
          </p:cNvSpPr>
          <p:nvPr>
            <p:ph type="sldNum" sz="quarter" idx="5"/>
          </p:nvPr>
        </p:nvSpPr>
        <p:spPr/>
        <p:txBody>
          <a:bodyPr/>
          <a:lstStyle/>
          <a:p>
            <a:fld id="{71398990-E26B-4FF0-8933-61A5A4471911}" type="slidenum">
              <a:rPr lang="en-AT" smtClean="0"/>
              <a:t>17</a:t>
            </a:fld>
            <a:endParaRPr lang="en-AT"/>
          </a:p>
        </p:txBody>
      </p:sp>
    </p:spTree>
    <p:extLst>
      <p:ext uri="{BB962C8B-B14F-4D97-AF65-F5344CB8AC3E}">
        <p14:creationId xmlns:p14="http://schemas.microsoft.com/office/powerpoint/2010/main" val="666910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D940D-F6D1-452F-96E4-06CCFF4A2C0E}" type="slidenum">
              <a:rPr lang="en-US" smtClean="0"/>
              <a:t>28</a:t>
            </a:fld>
            <a:endParaRPr lang="en-US"/>
          </a:p>
        </p:txBody>
      </p:sp>
    </p:spTree>
    <p:extLst>
      <p:ext uri="{BB962C8B-B14F-4D97-AF65-F5344CB8AC3E}">
        <p14:creationId xmlns:p14="http://schemas.microsoft.com/office/powerpoint/2010/main" val="554844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Verdana" panose="020B0604030504040204" pitchFamily="34" charset="0"/>
                <a:ea typeface="Times New Roman" panose="02020603050405020304" pitchFamily="18" charset="0"/>
                <a:cs typeface="Times New Roman" panose="02020603050405020304" pitchFamily="18" charset="0"/>
              </a:rPr>
              <a:t>Successful economic integration of immigrants is of high importance as it fosters also their social, linguistic and cultural inclusion and improves the quality of life of migrants, their families and empowers communities. Immigrants' better economic integration is highly needed also against the backdrop of the unavoidable future smaller labour force sizes in the EU overall and in practically all Member States. </a:t>
            </a:r>
          </a:p>
          <a:p>
            <a:endParaRPr lang="en-GB" sz="1800" dirty="0">
              <a:effectLst/>
              <a:latin typeface="Verdan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Times New Roman" panose="02020603050405020304" pitchFamily="18" charset="0"/>
                <a:cs typeface="Times New Roman" panose="02020603050405020304" pitchFamily="18" charset="0"/>
              </a:rPr>
              <a:t>we focus on supply of labour driven by structural changes in potential labour force and we do not aim to simulate economic context, labour demand or changes in employment due to economic cycles. Also, there are no feedback effects included and labour force activity and employment depend purely on individual characteristics.</a:t>
            </a:r>
            <a:endParaRPr lang="en-AT" sz="1800" dirty="0"/>
          </a:p>
          <a:p>
            <a:endParaRPr lang="en-GB" sz="1800" dirty="0">
              <a:effectLst/>
              <a:latin typeface="Verdana" panose="020B060403050404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1398990-E26B-4FF0-8933-61A5A4471911}" type="slidenum">
              <a:rPr lang="en-AT" smtClean="0"/>
              <a:t>29</a:t>
            </a:fld>
            <a:endParaRPr lang="en-AT"/>
          </a:p>
        </p:txBody>
      </p:sp>
    </p:spTree>
    <p:extLst>
      <p:ext uri="{BB962C8B-B14F-4D97-AF65-F5344CB8AC3E}">
        <p14:creationId xmlns:p14="http://schemas.microsoft.com/office/powerpoint/2010/main" val="410750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Labour</a:t>
            </a:r>
            <a:r>
              <a:rPr lang="en-US" dirty="0"/>
              <a:t> force participation of immigrants is lower than of EU-born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Inequality between men and women among native-born and immigrant women</a:t>
            </a:r>
          </a:p>
          <a:p>
            <a:endParaRPr lang="en-AT" dirty="0"/>
          </a:p>
        </p:txBody>
      </p:sp>
      <p:sp>
        <p:nvSpPr>
          <p:cNvPr id="4" name="Slide Number Placeholder 3"/>
          <p:cNvSpPr>
            <a:spLocks noGrp="1"/>
          </p:cNvSpPr>
          <p:nvPr>
            <p:ph type="sldNum" sz="quarter" idx="5"/>
          </p:nvPr>
        </p:nvSpPr>
        <p:spPr/>
        <p:txBody>
          <a:bodyPr/>
          <a:lstStyle/>
          <a:p>
            <a:fld id="{71398990-E26B-4FF0-8933-61A5A4471911}" type="slidenum">
              <a:rPr lang="en-AT" smtClean="0"/>
              <a:t>30</a:t>
            </a:fld>
            <a:endParaRPr lang="en-AT"/>
          </a:p>
        </p:txBody>
      </p:sp>
    </p:spTree>
    <p:extLst>
      <p:ext uri="{BB962C8B-B14F-4D97-AF65-F5344CB8AC3E}">
        <p14:creationId xmlns:p14="http://schemas.microsoft.com/office/powerpoint/2010/main" val="1914196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 do we know about gaps in </a:t>
            </a:r>
            <a:r>
              <a:rPr lang="en-US" sz="1200" dirty="0" err="1"/>
              <a:t>labour</a:t>
            </a:r>
            <a:r>
              <a:rPr lang="en-US" sz="1200" dirty="0"/>
              <a:t> force participation and employment of immigrants?</a:t>
            </a:r>
          </a:p>
          <a:p>
            <a:r>
              <a:rPr lang="en-US" sz="1200" dirty="0"/>
              <a:t>I will illustrate this with some descriptive results from EU-LFS analysis</a:t>
            </a:r>
            <a:endParaRPr lang="en-AT" dirty="0"/>
          </a:p>
        </p:txBody>
      </p:sp>
      <p:sp>
        <p:nvSpPr>
          <p:cNvPr id="4" name="Slide Number Placeholder 3"/>
          <p:cNvSpPr>
            <a:spLocks noGrp="1"/>
          </p:cNvSpPr>
          <p:nvPr>
            <p:ph type="sldNum" sz="quarter" idx="5"/>
          </p:nvPr>
        </p:nvSpPr>
        <p:spPr/>
        <p:txBody>
          <a:bodyPr/>
          <a:lstStyle/>
          <a:p>
            <a:fld id="{71398990-E26B-4FF0-8933-61A5A4471911}" type="slidenum">
              <a:rPr lang="en-AT" smtClean="0"/>
              <a:t>31</a:t>
            </a:fld>
            <a:endParaRPr lang="en-AT"/>
          </a:p>
        </p:txBody>
      </p:sp>
    </p:spTree>
    <p:extLst>
      <p:ext uri="{BB962C8B-B14F-4D97-AF65-F5344CB8AC3E}">
        <p14:creationId xmlns:p14="http://schemas.microsoft.com/office/powerpoint/2010/main" val="91903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Educational attainment is closely associated with LFP and employment</a:t>
            </a:r>
          </a:p>
          <a:p>
            <a:endParaRPr lang="en-AT" dirty="0"/>
          </a:p>
        </p:txBody>
      </p:sp>
      <p:sp>
        <p:nvSpPr>
          <p:cNvPr id="4" name="Slide Number Placeholder 3"/>
          <p:cNvSpPr>
            <a:spLocks noGrp="1"/>
          </p:cNvSpPr>
          <p:nvPr>
            <p:ph type="sldNum" sz="quarter" idx="5"/>
          </p:nvPr>
        </p:nvSpPr>
        <p:spPr/>
        <p:txBody>
          <a:bodyPr/>
          <a:lstStyle/>
          <a:p>
            <a:fld id="{71398990-E26B-4FF0-8933-61A5A4471911}" type="slidenum">
              <a:rPr lang="en-AT" smtClean="0"/>
              <a:t>32</a:t>
            </a:fld>
            <a:endParaRPr lang="en-AT"/>
          </a:p>
        </p:txBody>
      </p:sp>
    </p:spTree>
    <p:extLst>
      <p:ext uri="{BB962C8B-B14F-4D97-AF65-F5344CB8AC3E}">
        <p14:creationId xmlns:p14="http://schemas.microsoft.com/office/powerpoint/2010/main" val="76804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B5535-4F0B-49D3-8571-122820923709}"/>
              </a:ext>
            </a:extLst>
          </p:cNvPr>
          <p:cNvSpPr>
            <a:spLocks noGrp="1"/>
          </p:cNvSpPr>
          <p:nvPr>
            <p:ph type="ctrTitle"/>
          </p:nvPr>
        </p:nvSpPr>
        <p:spPr>
          <a:xfrm>
            <a:off x="1524000" y="1122363"/>
            <a:ext cx="9144000" cy="2387600"/>
          </a:xfrm>
        </p:spPr>
        <p:txBody>
          <a:bodyPr anchor="b"/>
          <a:lstStyle>
            <a:lvl1pPr algn="ctr">
              <a:defRPr sz="6000">
                <a:solidFill>
                  <a:srgbClr val="00B0F0"/>
                </a:solidFill>
              </a:defRPr>
            </a:lvl1pPr>
          </a:lstStyle>
          <a:p>
            <a:r>
              <a:rPr lang="en-US" dirty="0"/>
              <a:t>Click to edit Master title style</a:t>
            </a:r>
            <a:endParaRPr lang="en-AT" dirty="0"/>
          </a:p>
        </p:txBody>
      </p:sp>
      <p:sp>
        <p:nvSpPr>
          <p:cNvPr id="3" name="Subtitle 2">
            <a:extLst>
              <a:ext uri="{FF2B5EF4-FFF2-40B4-BE49-F238E27FC236}">
                <a16:creationId xmlns:a16="http://schemas.microsoft.com/office/drawing/2014/main" id="{B42BDB08-D848-ABEA-9BAF-FCEB1A14A281}"/>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T" dirty="0"/>
          </a:p>
        </p:txBody>
      </p:sp>
      <p:sp>
        <p:nvSpPr>
          <p:cNvPr id="4" name="Date Placeholder 3">
            <a:extLst>
              <a:ext uri="{FF2B5EF4-FFF2-40B4-BE49-F238E27FC236}">
                <a16:creationId xmlns:a16="http://schemas.microsoft.com/office/drawing/2014/main" id="{A8CD8AA9-A300-65AD-010C-D7225BFC3FE0}"/>
              </a:ext>
            </a:extLst>
          </p:cNvPr>
          <p:cNvSpPr>
            <a:spLocks noGrp="1"/>
          </p:cNvSpPr>
          <p:nvPr>
            <p:ph type="dt" sz="half" idx="10"/>
          </p:nvPr>
        </p:nvSpPr>
        <p:spPr/>
        <p:txBody>
          <a:bodyPr/>
          <a:lstStyle/>
          <a:p>
            <a:fld id="{44BE5FD9-3AB1-4795-B304-3450D092F8B6}" type="datetimeFigureOut">
              <a:rPr lang="en-AT" smtClean="0"/>
              <a:t>07/05/2024</a:t>
            </a:fld>
            <a:endParaRPr lang="en-AT"/>
          </a:p>
        </p:txBody>
      </p:sp>
      <p:sp>
        <p:nvSpPr>
          <p:cNvPr id="5" name="Footer Placeholder 4">
            <a:extLst>
              <a:ext uri="{FF2B5EF4-FFF2-40B4-BE49-F238E27FC236}">
                <a16:creationId xmlns:a16="http://schemas.microsoft.com/office/drawing/2014/main" id="{FB82ADFA-4B20-2D19-91B2-05841938CE2E}"/>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43AE77FC-9A3B-2AEB-FCD2-99EB1EBBF92C}"/>
              </a:ext>
            </a:extLst>
          </p:cNvPr>
          <p:cNvSpPr>
            <a:spLocks noGrp="1"/>
          </p:cNvSpPr>
          <p:nvPr>
            <p:ph type="sldNum" sz="quarter" idx="12"/>
          </p:nvPr>
        </p:nvSpPr>
        <p:spPr/>
        <p:txBody>
          <a:bodyPr/>
          <a:lstStyle/>
          <a:p>
            <a:fld id="{56C5DA46-6E1E-495A-9935-686B13E2A70C}" type="slidenum">
              <a:rPr lang="en-AT" smtClean="0"/>
              <a:t>‹#›</a:t>
            </a:fld>
            <a:endParaRPr lang="en-AT"/>
          </a:p>
        </p:txBody>
      </p:sp>
    </p:spTree>
    <p:extLst>
      <p:ext uri="{BB962C8B-B14F-4D97-AF65-F5344CB8AC3E}">
        <p14:creationId xmlns:p14="http://schemas.microsoft.com/office/powerpoint/2010/main" val="232883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DCEF7-DDF4-E1DA-71D1-0A372FAE3E4E}"/>
              </a:ext>
            </a:extLst>
          </p:cNvPr>
          <p:cNvSpPr>
            <a:spLocks noGrp="1"/>
          </p:cNvSpPr>
          <p:nvPr>
            <p:ph type="title"/>
          </p:nvPr>
        </p:nvSpPr>
        <p:spPr/>
        <p:txBody>
          <a:bodyPr/>
          <a:lstStyle/>
          <a:p>
            <a:r>
              <a:rPr lang="en-US"/>
              <a:t>Click to edit Master title style</a:t>
            </a:r>
            <a:endParaRPr lang="en-AT"/>
          </a:p>
        </p:txBody>
      </p:sp>
      <p:sp>
        <p:nvSpPr>
          <p:cNvPr id="3" name="Vertical Text Placeholder 2">
            <a:extLst>
              <a:ext uri="{FF2B5EF4-FFF2-40B4-BE49-F238E27FC236}">
                <a16:creationId xmlns:a16="http://schemas.microsoft.com/office/drawing/2014/main" id="{F1694353-C87B-72D0-905E-C9FB34F47F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86A300B5-0CBD-EAEE-6048-4C9CA4941BFA}"/>
              </a:ext>
            </a:extLst>
          </p:cNvPr>
          <p:cNvSpPr>
            <a:spLocks noGrp="1"/>
          </p:cNvSpPr>
          <p:nvPr>
            <p:ph type="dt" sz="half" idx="10"/>
          </p:nvPr>
        </p:nvSpPr>
        <p:spPr/>
        <p:txBody>
          <a:bodyPr/>
          <a:lstStyle/>
          <a:p>
            <a:fld id="{44BE5FD9-3AB1-4795-B304-3450D092F8B6}" type="datetimeFigureOut">
              <a:rPr lang="en-AT" smtClean="0"/>
              <a:t>07/05/2024</a:t>
            </a:fld>
            <a:endParaRPr lang="en-AT"/>
          </a:p>
        </p:txBody>
      </p:sp>
      <p:sp>
        <p:nvSpPr>
          <p:cNvPr id="5" name="Footer Placeholder 4">
            <a:extLst>
              <a:ext uri="{FF2B5EF4-FFF2-40B4-BE49-F238E27FC236}">
                <a16:creationId xmlns:a16="http://schemas.microsoft.com/office/drawing/2014/main" id="{1BCE5F21-A6E9-6F8D-AB0C-5F6420577FFA}"/>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0C43680D-ECB2-317E-8FC0-5F6055AF4A8E}"/>
              </a:ext>
            </a:extLst>
          </p:cNvPr>
          <p:cNvSpPr>
            <a:spLocks noGrp="1"/>
          </p:cNvSpPr>
          <p:nvPr>
            <p:ph type="sldNum" sz="quarter" idx="12"/>
          </p:nvPr>
        </p:nvSpPr>
        <p:spPr/>
        <p:txBody>
          <a:bodyPr/>
          <a:lstStyle/>
          <a:p>
            <a:fld id="{56C5DA46-6E1E-495A-9935-686B13E2A70C}" type="slidenum">
              <a:rPr lang="en-AT" smtClean="0"/>
              <a:t>‹#›</a:t>
            </a:fld>
            <a:endParaRPr lang="en-AT"/>
          </a:p>
        </p:txBody>
      </p:sp>
    </p:spTree>
    <p:extLst>
      <p:ext uri="{BB962C8B-B14F-4D97-AF65-F5344CB8AC3E}">
        <p14:creationId xmlns:p14="http://schemas.microsoft.com/office/powerpoint/2010/main" val="4316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56665D-F9F6-6683-39C2-8BA4025528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T"/>
          </a:p>
        </p:txBody>
      </p:sp>
      <p:sp>
        <p:nvSpPr>
          <p:cNvPr id="3" name="Vertical Text Placeholder 2">
            <a:extLst>
              <a:ext uri="{FF2B5EF4-FFF2-40B4-BE49-F238E27FC236}">
                <a16:creationId xmlns:a16="http://schemas.microsoft.com/office/drawing/2014/main" id="{78A41C79-B4A8-5A72-DCED-CA3D40EA16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75FC44A1-2731-46CB-D634-E2BC2BA988E4}"/>
              </a:ext>
            </a:extLst>
          </p:cNvPr>
          <p:cNvSpPr>
            <a:spLocks noGrp="1"/>
          </p:cNvSpPr>
          <p:nvPr>
            <p:ph type="dt" sz="half" idx="10"/>
          </p:nvPr>
        </p:nvSpPr>
        <p:spPr/>
        <p:txBody>
          <a:bodyPr/>
          <a:lstStyle/>
          <a:p>
            <a:fld id="{44BE5FD9-3AB1-4795-B304-3450D092F8B6}" type="datetimeFigureOut">
              <a:rPr lang="en-AT" smtClean="0"/>
              <a:t>07/05/2024</a:t>
            </a:fld>
            <a:endParaRPr lang="en-AT"/>
          </a:p>
        </p:txBody>
      </p:sp>
      <p:sp>
        <p:nvSpPr>
          <p:cNvPr id="5" name="Footer Placeholder 4">
            <a:extLst>
              <a:ext uri="{FF2B5EF4-FFF2-40B4-BE49-F238E27FC236}">
                <a16:creationId xmlns:a16="http://schemas.microsoft.com/office/drawing/2014/main" id="{99F0EA2B-605D-98EA-9A22-C299E0BC4025}"/>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63E0E61B-F876-CADA-F761-677458211996}"/>
              </a:ext>
            </a:extLst>
          </p:cNvPr>
          <p:cNvSpPr>
            <a:spLocks noGrp="1"/>
          </p:cNvSpPr>
          <p:nvPr>
            <p:ph type="sldNum" sz="quarter" idx="12"/>
          </p:nvPr>
        </p:nvSpPr>
        <p:spPr/>
        <p:txBody>
          <a:bodyPr/>
          <a:lstStyle/>
          <a:p>
            <a:fld id="{56C5DA46-6E1E-495A-9935-686B13E2A70C}" type="slidenum">
              <a:rPr lang="en-AT" smtClean="0"/>
              <a:t>‹#›</a:t>
            </a:fld>
            <a:endParaRPr lang="en-AT"/>
          </a:p>
        </p:txBody>
      </p:sp>
    </p:spTree>
    <p:extLst>
      <p:ext uri="{BB962C8B-B14F-4D97-AF65-F5344CB8AC3E}">
        <p14:creationId xmlns:p14="http://schemas.microsoft.com/office/powerpoint/2010/main" val="2787633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5BA2C8-6FAC-B54C-9845-66F221B9BB0A}"/>
              </a:ext>
            </a:extLst>
          </p:cNvPr>
          <p:cNvSpPr>
            <a:spLocks noGrp="1"/>
          </p:cNvSpPr>
          <p:nvPr>
            <p:ph type="sldNum" sz="quarter" idx="11"/>
          </p:nvPr>
        </p:nvSpPr>
        <p:spPr/>
        <p:txBody>
          <a:bodyPr/>
          <a:lstStyle/>
          <a:p>
            <a:fld id="{838B0777-827F-8D42-90B1-61394C340E65}" type="slidenum">
              <a:rPr lang="en-US" smtClean="0"/>
              <a:pPr/>
              <a:t>‹#›</a:t>
            </a:fld>
            <a:endParaRPr lang="en-US" dirty="0"/>
          </a:p>
        </p:txBody>
      </p:sp>
      <p:sp>
        <p:nvSpPr>
          <p:cNvPr id="9" name="Content Placeholder 2">
            <a:extLst>
              <a:ext uri="{FF2B5EF4-FFF2-40B4-BE49-F238E27FC236}">
                <a16:creationId xmlns:a16="http://schemas.microsoft.com/office/drawing/2014/main" id="{8EFA112B-E57E-7B4A-8833-D3D8FEC4EC14}"/>
              </a:ext>
            </a:extLst>
          </p:cNvPr>
          <p:cNvSpPr>
            <a:spLocks noGrp="1"/>
          </p:cNvSpPr>
          <p:nvPr>
            <p:ph sz="half" idx="1" hasCustomPrompt="1"/>
          </p:nvPr>
        </p:nvSpPr>
        <p:spPr>
          <a:xfrm>
            <a:off x="362712" y="1594884"/>
            <a:ext cx="10591185" cy="4518071"/>
          </a:xfrm>
        </p:spPr>
        <p:txBody>
          <a:bodyPr>
            <a:normAutofit/>
          </a:bodyPr>
          <a:lstStyle>
            <a:lvl1pPr marL="0" indent="0">
              <a:lnSpc>
                <a:spcPct val="110000"/>
              </a:lnSpc>
              <a:buNone/>
              <a:defRPr sz="2000"/>
            </a:lvl1pPr>
          </a:lstStyle>
          <a:p>
            <a:pPr lvl="0"/>
            <a:r>
              <a:rPr lang="en-US" dirty="0"/>
              <a:t>Enter text here</a:t>
            </a:r>
          </a:p>
        </p:txBody>
      </p:sp>
      <p:sp>
        <p:nvSpPr>
          <p:cNvPr id="10" name="Title 1">
            <a:extLst>
              <a:ext uri="{FF2B5EF4-FFF2-40B4-BE49-F238E27FC236}">
                <a16:creationId xmlns:a16="http://schemas.microsoft.com/office/drawing/2014/main" id="{FA8C8EE7-3B3F-3F41-B5AD-67185982E33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endParaRPr lang="en-US" dirty="0"/>
          </a:p>
        </p:txBody>
      </p:sp>
      <p:sp>
        <p:nvSpPr>
          <p:cNvPr id="13" name="Footer Placeholder 7">
            <a:extLst>
              <a:ext uri="{FF2B5EF4-FFF2-40B4-BE49-F238E27FC236}">
                <a16:creationId xmlns:a16="http://schemas.microsoft.com/office/drawing/2014/main" id="{44BCAD86-58E8-C64B-B919-51804E097B6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FOOTER - Goto 'Insert &gt; Header and footer &gt; Footer'</a:t>
            </a:r>
            <a:endParaRPr lang="en-GB" dirty="0"/>
          </a:p>
        </p:txBody>
      </p:sp>
      <p:sp>
        <p:nvSpPr>
          <p:cNvPr id="15" name="Date Placeholder 3">
            <a:extLst>
              <a:ext uri="{FF2B5EF4-FFF2-40B4-BE49-F238E27FC236}">
                <a16:creationId xmlns:a16="http://schemas.microsoft.com/office/drawing/2014/main" id="{F4675424-66C5-6140-A915-8C73CF29DE4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r>
              <a:rPr lang="en-US"/>
              <a:t>DATE - 'Insert &gt; Header and footer &gt; Fixed'</a:t>
            </a:r>
            <a:endParaRPr lang="en-GB" dirty="0"/>
          </a:p>
        </p:txBody>
      </p:sp>
    </p:spTree>
    <p:extLst>
      <p:ext uri="{BB962C8B-B14F-4D97-AF65-F5344CB8AC3E}">
        <p14:creationId xmlns:p14="http://schemas.microsoft.com/office/powerpoint/2010/main" val="425225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B1692-B2B2-4EE6-8847-AEEA8C23389E}"/>
              </a:ext>
            </a:extLst>
          </p:cNvPr>
          <p:cNvSpPr>
            <a:spLocks noGrp="1"/>
          </p:cNvSpPr>
          <p:nvPr>
            <p:ph type="title" hasCustomPrompt="1"/>
          </p:nvPr>
        </p:nvSpPr>
        <p:spPr>
          <a:xfrm>
            <a:off x="360000" y="180000"/>
            <a:ext cx="11520000" cy="1152000"/>
          </a:xfrm>
        </p:spPr>
        <p:txBody>
          <a:bodyPr>
            <a:normAutofit/>
          </a:bodyPr>
          <a:lstStyle>
            <a:lvl1pPr algn="ctr">
              <a:defRPr sz="3600" b="1" i="0" baseline="0">
                <a:solidFill>
                  <a:srgbClr val="2695D2"/>
                </a:solidFill>
                <a:latin typeface="Raleway" panose="020B0003030101060003"/>
              </a:defRPr>
            </a:lvl1pPr>
          </a:lstStyle>
          <a:p>
            <a:r>
              <a:rPr lang="en-GB" noProof="0" dirty="0"/>
              <a:t>Title of content slide (left or centred)</a:t>
            </a:r>
          </a:p>
        </p:txBody>
      </p:sp>
      <p:pic>
        <p:nvPicPr>
          <p:cNvPr id="6" name="Grafik 5">
            <a:extLst>
              <a:ext uri="{FF2B5EF4-FFF2-40B4-BE49-F238E27FC236}">
                <a16:creationId xmlns:a16="http://schemas.microsoft.com/office/drawing/2014/main" id="{0C1B5CE2-D2A1-45E4-A659-9CB033995F73}"/>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6404" t="8742" r="27542" b="31310"/>
          <a:stretch/>
        </p:blipFill>
        <p:spPr>
          <a:xfrm>
            <a:off x="355007" y="6157347"/>
            <a:ext cx="494015" cy="520653"/>
          </a:xfrm>
          <a:prstGeom prst="rect">
            <a:avLst/>
          </a:prstGeom>
        </p:spPr>
      </p:pic>
    </p:spTree>
    <p:extLst>
      <p:ext uri="{BB962C8B-B14F-4D97-AF65-F5344CB8AC3E}">
        <p14:creationId xmlns:p14="http://schemas.microsoft.com/office/powerpoint/2010/main" val="1394383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A90E-7086-CCB9-81D8-0DAEFF14C444}"/>
              </a:ext>
            </a:extLst>
          </p:cNvPr>
          <p:cNvSpPr>
            <a:spLocks noGrp="1"/>
          </p:cNvSpPr>
          <p:nvPr>
            <p:ph type="title"/>
          </p:nvPr>
        </p:nvSpPr>
        <p:spPr/>
        <p:txBody>
          <a:bodyPr>
            <a:normAutofit/>
          </a:bodyPr>
          <a:lstStyle>
            <a:lvl1pPr>
              <a:defRPr sz="3600" b="1">
                <a:solidFill>
                  <a:srgbClr val="00B0F0"/>
                </a:solidFill>
              </a:defRPr>
            </a:lvl1pPr>
          </a:lstStyle>
          <a:p>
            <a:r>
              <a:rPr lang="en-US" dirty="0"/>
              <a:t>Click to edit Master title style</a:t>
            </a:r>
            <a:endParaRPr lang="en-AT" dirty="0"/>
          </a:p>
        </p:txBody>
      </p:sp>
      <p:sp>
        <p:nvSpPr>
          <p:cNvPr id="3" name="Content Placeholder 2">
            <a:extLst>
              <a:ext uri="{FF2B5EF4-FFF2-40B4-BE49-F238E27FC236}">
                <a16:creationId xmlns:a16="http://schemas.microsoft.com/office/drawing/2014/main" id="{ACD56237-1040-029A-2C0F-698D03268F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15012C41-06C9-504C-4859-42E8AD2474CC}"/>
              </a:ext>
            </a:extLst>
          </p:cNvPr>
          <p:cNvSpPr>
            <a:spLocks noGrp="1"/>
          </p:cNvSpPr>
          <p:nvPr>
            <p:ph type="dt" sz="half" idx="10"/>
          </p:nvPr>
        </p:nvSpPr>
        <p:spPr/>
        <p:txBody>
          <a:bodyPr/>
          <a:lstStyle/>
          <a:p>
            <a:fld id="{44BE5FD9-3AB1-4795-B304-3450D092F8B6}" type="datetimeFigureOut">
              <a:rPr lang="en-AT" smtClean="0"/>
              <a:t>07/05/2024</a:t>
            </a:fld>
            <a:endParaRPr lang="en-AT"/>
          </a:p>
        </p:txBody>
      </p:sp>
      <p:sp>
        <p:nvSpPr>
          <p:cNvPr id="5" name="Footer Placeholder 4">
            <a:extLst>
              <a:ext uri="{FF2B5EF4-FFF2-40B4-BE49-F238E27FC236}">
                <a16:creationId xmlns:a16="http://schemas.microsoft.com/office/drawing/2014/main" id="{843B5E71-16BC-DC31-0111-6C13D0F14AB2}"/>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0C76C229-0787-D11E-64F4-98E4889B374B}"/>
              </a:ext>
            </a:extLst>
          </p:cNvPr>
          <p:cNvSpPr>
            <a:spLocks noGrp="1"/>
          </p:cNvSpPr>
          <p:nvPr>
            <p:ph type="sldNum" sz="quarter" idx="12"/>
          </p:nvPr>
        </p:nvSpPr>
        <p:spPr/>
        <p:txBody>
          <a:bodyPr/>
          <a:lstStyle/>
          <a:p>
            <a:fld id="{56C5DA46-6E1E-495A-9935-686B13E2A70C}" type="slidenum">
              <a:rPr lang="en-AT" smtClean="0"/>
              <a:t>‹#›</a:t>
            </a:fld>
            <a:endParaRPr lang="en-AT"/>
          </a:p>
        </p:txBody>
      </p:sp>
    </p:spTree>
    <p:extLst>
      <p:ext uri="{BB962C8B-B14F-4D97-AF65-F5344CB8AC3E}">
        <p14:creationId xmlns:p14="http://schemas.microsoft.com/office/powerpoint/2010/main" val="117703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7002-600A-B17D-380A-CA9BBF5B956F}"/>
              </a:ext>
            </a:extLst>
          </p:cNvPr>
          <p:cNvSpPr>
            <a:spLocks noGrp="1"/>
          </p:cNvSpPr>
          <p:nvPr>
            <p:ph type="title"/>
          </p:nvPr>
        </p:nvSpPr>
        <p:spPr>
          <a:xfrm>
            <a:off x="831850" y="1709738"/>
            <a:ext cx="10515600" cy="2852737"/>
          </a:xfrm>
        </p:spPr>
        <p:txBody>
          <a:bodyPr anchor="b"/>
          <a:lstStyle>
            <a:lvl1pPr>
              <a:defRPr sz="6000" b="1">
                <a:solidFill>
                  <a:srgbClr val="00B0F0"/>
                </a:solidFill>
              </a:defRPr>
            </a:lvl1pPr>
          </a:lstStyle>
          <a:p>
            <a:r>
              <a:rPr lang="en-US" dirty="0"/>
              <a:t>Click to edit Master title style</a:t>
            </a:r>
            <a:endParaRPr lang="en-AT" dirty="0"/>
          </a:p>
        </p:txBody>
      </p:sp>
      <p:sp>
        <p:nvSpPr>
          <p:cNvPr id="3" name="Text Placeholder 2">
            <a:extLst>
              <a:ext uri="{FF2B5EF4-FFF2-40B4-BE49-F238E27FC236}">
                <a16:creationId xmlns:a16="http://schemas.microsoft.com/office/drawing/2014/main" id="{B1A24D54-EF6C-E095-5AE4-E6D1FADE3C32}"/>
              </a:ext>
            </a:extLst>
          </p:cNvPr>
          <p:cNvSpPr>
            <a:spLocks noGrp="1"/>
          </p:cNvSpPr>
          <p:nvPr>
            <p:ph type="body" idx="1"/>
          </p:nvPr>
        </p:nvSpPr>
        <p:spPr>
          <a:xfrm>
            <a:off x="831850" y="4589463"/>
            <a:ext cx="10515600" cy="1500187"/>
          </a:xfrm>
        </p:spPr>
        <p:txBody>
          <a:bodyPr/>
          <a:lstStyle>
            <a:lvl1pPr marL="0" indent="0">
              <a:buNone/>
              <a:defRPr sz="240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74E356-6758-F0BC-0F68-3AC96BD4DB6D}"/>
              </a:ext>
            </a:extLst>
          </p:cNvPr>
          <p:cNvSpPr>
            <a:spLocks noGrp="1"/>
          </p:cNvSpPr>
          <p:nvPr>
            <p:ph type="dt" sz="half" idx="10"/>
          </p:nvPr>
        </p:nvSpPr>
        <p:spPr/>
        <p:txBody>
          <a:bodyPr/>
          <a:lstStyle/>
          <a:p>
            <a:fld id="{44BE5FD9-3AB1-4795-B304-3450D092F8B6}" type="datetimeFigureOut">
              <a:rPr lang="en-AT" smtClean="0"/>
              <a:t>07/05/2024</a:t>
            </a:fld>
            <a:endParaRPr lang="en-AT"/>
          </a:p>
        </p:txBody>
      </p:sp>
      <p:sp>
        <p:nvSpPr>
          <p:cNvPr id="5" name="Footer Placeholder 4">
            <a:extLst>
              <a:ext uri="{FF2B5EF4-FFF2-40B4-BE49-F238E27FC236}">
                <a16:creationId xmlns:a16="http://schemas.microsoft.com/office/drawing/2014/main" id="{65357FA1-81F1-4E9B-7B51-AB970C915A19}"/>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AE58A1A6-346E-A748-D3D0-0A3D081D9EAB}"/>
              </a:ext>
            </a:extLst>
          </p:cNvPr>
          <p:cNvSpPr>
            <a:spLocks noGrp="1"/>
          </p:cNvSpPr>
          <p:nvPr>
            <p:ph type="sldNum" sz="quarter" idx="12"/>
          </p:nvPr>
        </p:nvSpPr>
        <p:spPr/>
        <p:txBody>
          <a:bodyPr/>
          <a:lstStyle/>
          <a:p>
            <a:fld id="{56C5DA46-6E1E-495A-9935-686B13E2A70C}" type="slidenum">
              <a:rPr lang="en-AT" smtClean="0"/>
              <a:t>‹#›</a:t>
            </a:fld>
            <a:endParaRPr lang="en-AT"/>
          </a:p>
        </p:txBody>
      </p:sp>
    </p:spTree>
    <p:extLst>
      <p:ext uri="{BB962C8B-B14F-4D97-AF65-F5344CB8AC3E}">
        <p14:creationId xmlns:p14="http://schemas.microsoft.com/office/powerpoint/2010/main" val="17958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388EE-A583-D733-E146-BA96E586C8FC}"/>
              </a:ext>
            </a:extLst>
          </p:cNvPr>
          <p:cNvSpPr>
            <a:spLocks noGrp="1"/>
          </p:cNvSpPr>
          <p:nvPr>
            <p:ph type="title"/>
          </p:nvPr>
        </p:nvSpPr>
        <p:spPr/>
        <p:txBody>
          <a:bodyPr>
            <a:normAutofit/>
          </a:bodyPr>
          <a:lstStyle>
            <a:lvl1pPr>
              <a:defRPr sz="3600" b="1">
                <a:solidFill>
                  <a:srgbClr val="00B0F0"/>
                </a:solidFill>
              </a:defRPr>
            </a:lvl1pPr>
          </a:lstStyle>
          <a:p>
            <a:r>
              <a:rPr lang="en-US"/>
              <a:t>Click to edit Master title style</a:t>
            </a:r>
            <a:endParaRPr lang="en-AT"/>
          </a:p>
        </p:txBody>
      </p:sp>
      <p:sp>
        <p:nvSpPr>
          <p:cNvPr id="3" name="Content Placeholder 2">
            <a:extLst>
              <a:ext uri="{FF2B5EF4-FFF2-40B4-BE49-F238E27FC236}">
                <a16:creationId xmlns:a16="http://schemas.microsoft.com/office/drawing/2014/main" id="{B784E0B9-30FA-D873-0886-5ECC1B83F7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Content Placeholder 3">
            <a:extLst>
              <a:ext uri="{FF2B5EF4-FFF2-40B4-BE49-F238E27FC236}">
                <a16:creationId xmlns:a16="http://schemas.microsoft.com/office/drawing/2014/main" id="{BF5F89D5-8611-626C-AF7E-CED3EF4E30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5" name="Date Placeholder 4">
            <a:extLst>
              <a:ext uri="{FF2B5EF4-FFF2-40B4-BE49-F238E27FC236}">
                <a16:creationId xmlns:a16="http://schemas.microsoft.com/office/drawing/2014/main" id="{F7D7C9FD-7805-B69F-8ED8-EB3B01FBDF99}"/>
              </a:ext>
            </a:extLst>
          </p:cNvPr>
          <p:cNvSpPr>
            <a:spLocks noGrp="1"/>
          </p:cNvSpPr>
          <p:nvPr>
            <p:ph type="dt" sz="half" idx="10"/>
          </p:nvPr>
        </p:nvSpPr>
        <p:spPr/>
        <p:txBody>
          <a:bodyPr/>
          <a:lstStyle/>
          <a:p>
            <a:fld id="{44BE5FD9-3AB1-4795-B304-3450D092F8B6}" type="datetimeFigureOut">
              <a:rPr lang="en-AT" smtClean="0"/>
              <a:t>07/05/2024</a:t>
            </a:fld>
            <a:endParaRPr lang="en-AT"/>
          </a:p>
        </p:txBody>
      </p:sp>
      <p:sp>
        <p:nvSpPr>
          <p:cNvPr id="6" name="Footer Placeholder 5">
            <a:extLst>
              <a:ext uri="{FF2B5EF4-FFF2-40B4-BE49-F238E27FC236}">
                <a16:creationId xmlns:a16="http://schemas.microsoft.com/office/drawing/2014/main" id="{600A1B3A-24DE-4B8B-B391-4A60269A9F1F}"/>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B5005452-1296-9C1C-30F1-2AEC529AF2C9}"/>
              </a:ext>
            </a:extLst>
          </p:cNvPr>
          <p:cNvSpPr>
            <a:spLocks noGrp="1"/>
          </p:cNvSpPr>
          <p:nvPr>
            <p:ph type="sldNum" sz="quarter" idx="12"/>
          </p:nvPr>
        </p:nvSpPr>
        <p:spPr/>
        <p:txBody>
          <a:bodyPr/>
          <a:lstStyle/>
          <a:p>
            <a:fld id="{56C5DA46-6E1E-495A-9935-686B13E2A70C}" type="slidenum">
              <a:rPr lang="en-AT" smtClean="0"/>
              <a:t>‹#›</a:t>
            </a:fld>
            <a:endParaRPr lang="en-AT"/>
          </a:p>
        </p:txBody>
      </p:sp>
    </p:spTree>
    <p:extLst>
      <p:ext uri="{BB962C8B-B14F-4D97-AF65-F5344CB8AC3E}">
        <p14:creationId xmlns:p14="http://schemas.microsoft.com/office/powerpoint/2010/main" val="276885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2772-BF3A-F07C-8C36-2DFB63E390CF}"/>
              </a:ext>
            </a:extLst>
          </p:cNvPr>
          <p:cNvSpPr>
            <a:spLocks noGrp="1"/>
          </p:cNvSpPr>
          <p:nvPr>
            <p:ph type="title"/>
          </p:nvPr>
        </p:nvSpPr>
        <p:spPr>
          <a:xfrm>
            <a:off x="839788" y="365125"/>
            <a:ext cx="10515600" cy="1325563"/>
          </a:xfrm>
        </p:spPr>
        <p:txBody>
          <a:bodyPr>
            <a:normAutofit/>
          </a:bodyPr>
          <a:lstStyle>
            <a:lvl1pPr>
              <a:defRPr sz="3600" b="1">
                <a:solidFill>
                  <a:srgbClr val="00B0F0"/>
                </a:solidFill>
              </a:defRPr>
            </a:lvl1pPr>
          </a:lstStyle>
          <a:p>
            <a:r>
              <a:rPr lang="en-US" dirty="0"/>
              <a:t>Click to edit Master title style</a:t>
            </a:r>
            <a:endParaRPr lang="en-AT" dirty="0"/>
          </a:p>
        </p:txBody>
      </p:sp>
      <p:sp>
        <p:nvSpPr>
          <p:cNvPr id="3" name="Text Placeholder 2">
            <a:extLst>
              <a:ext uri="{FF2B5EF4-FFF2-40B4-BE49-F238E27FC236}">
                <a16:creationId xmlns:a16="http://schemas.microsoft.com/office/drawing/2014/main" id="{23D7969D-842C-1E91-AB83-D7C58C48B6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86FABD-B0CC-3B4D-68B4-B10F0FE965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5" name="Text Placeholder 4">
            <a:extLst>
              <a:ext uri="{FF2B5EF4-FFF2-40B4-BE49-F238E27FC236}">
                <a16:creationId xmlns:a16="http://schemas.microsoft.com/office/drawing/2014/main" id="{F34F5FCD-266C-B997-9D85-806B7126AD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003C4A-DF51-FA0D-5779-020434B176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7" name="Date Placeholder 6">
            <a:extLst>
              <a:ext uri="{FF2B5EF4-FFF2-40B4-BE49-F238E27FC236}">
                <a16:creationId xmlns:a16="http://schemas.microsoft.com/office/drawing/2014/main" id="{FD04B8B5-F429-3E1B-9B90-1A3B283D06A4}"/>
              </a:ext>
            </a:extLst>
          </p:cNvPr>
          <p:cNvSpPr>
            <a:spLocks noGrp="1"/>
          </p:cNvSpPr>
          <p:nvPr>
            <p:ph type="dt" sz="half" idx="10"/>
          </p:nvPr>
        </p:nvSpPr>
        <p:spPr/>
        <p:txBody>
          <a:bodyPr/>
          <a:lstStyle/>
          <a:p>
            <a:fld id="{44BE5FD9-3AB1-4795-B304-3450D092F8B6}" type="datetimeFigureOut">
              <a:rPr lang="en-AT" smtClean="0"/>
              <a:t>07/05/2024</a:t>
            </a:fld>
            <a:endParaRPr lang="en-AT"/>
          </a:p>
        </p:txBody>
      </p:sp>
      <p:sp>
        <p:nvSpPr>
          <p:cNvPr id="8" name="Footer Placeholder 7">
            <a:extLst>
              <a:ext uri="{FF2B5EF4-FFF2-40B4-BE49-F238E27FC236}">
                <a16:creationId xmlns:a16="http://schemas.microsoft.com/office/drawing/2014/main" id="{8588835D-45A1-1B61-C267-1B0737C0646E}"/>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72C47502-FEDB-186F-0425-E1C30BC88A8F}"/>
              </a:ext>
            </a:extLst>
          </p:cNvPr>
          <p:cNvSpPr>
            <a:spLocks noGrp="1"/>
          </p:cNvSpPr>
          <p:nvPr>
            <p:ph type="sldNum" sz="quarter" idx="12"/>
          </p:nvPr>
        </p:nvSpPr>
        <p:spPr/>
        <p:txBody>
          <a:bodyPr/>
          <a:lstStyle/>
          <a:p>
            <a:fld id="{56C5DA46-6E1E-495A-9935-686B13E2A70C}" type="slidenum">
              <a:rPr lang="en-AT" smtClean="0"/>
              <a:t>‹#›</a:t>
            </a:fld>
            <a:endParaRPr lang="en-AT"/>
          </a:p>
        </p:txBody>
      </p:sp>
    </p:spTree>
    <p:extLst>
      <p:ext uri="{BB962C8B-B14F-4D97-AF65-F5344CB8AC3E}">
        <p14:creationId xmlns:p14="http://schemas.microsoft.com/office/powerpoint/2010/main" val="339023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3B1FB-72A8-0E8C-8C09-A11A3D5C40CE}"/>
              </a:ext>
            </a:extLst>
          </p:cNvPr>
          <p:cNvSpPr>
            <a:spLocks noGrp="1"/>
          </p:cNvSpPr>
          <p:nvPr>
            <p:ph type="title"/>
          </p:nvPr>
        </p:nvSpPr>
        <p:spPr/>
        <p:txBody>
          <a:bodyPr>
            <a:normAutofit/>
          </a:bodyPr>
          <a:lstStyle>
            <a:lvl1pPr>
              <a:defRPr sz="3600" b="1">
                <a:solidFill>
                  <a:srgbClr val="00B0F0"/>
                </a:solidFill>
              </a:defRPr>
            </a:lvl1pPr>
          </a:lstStyle>
          <a:p>
            <a:r>
              <a:rPr lang="en-US" dirty="0"/>
              <a:t>Click to edit Master title style</a:t>
            </a:r>
            <a:endParaRPr lang="en-AT" dirty="0"/>
          </a:p>
        </p:txBody>
      </p:sp>
      <p:sp>
        <p:nvSpPr>
          <p:cNvPr id="3" name="Date Placeholder 2">
            <a:extLst>
              <a:ext uri="{FF2B5EF4-FFF2-40B4-BE49-F238E27FC236}">
                <a16:creationId xmlns:a16="http://schemas.microsoft.com/office/drawing/2014/main" id="{1CF58945-EF62-99B6-F51F-8EEBA1F1D2F7}"/>
              </a:ext>
            </a:extLst>
          </p:cNvPr>
          <p:cNvSpPr>
            <a:spLocks noGrp="1"/>
          </p:cNvSpPr>
          <p:nvPr>
            <p:ph type="dt" sz="half" idx="10"/>
          </p:nvPr>
        </p:nvSpPr>
        <p:spPr/>
        <p:txBody>
          <a:bodyPr/>
          <a:lstStyle/>
          <a:p>
            <a:fld id="{44BE5FD9-3AB1-4795-B304-3450D092F8B6}" type="datetimeFigureOut">
              <a:rPr lang="en-AT" smtClean="0"/>
              <a:t>07/05/2024</a:t>
            </a:fld>
            <a:endParaRPr lang="en-AT"/>
          </a:p>
        </p:txBody>
      </p:sp>
      <p:sp>
        <p:nvSpPr>
          <p:cNvPr id="4" name="Footer Placeholder 3">
            <a:extLst>
              <a:ext uri="{FF2B5EF4-FFF2-40B4-BE49-F238E27FC236}">
                <a16:creationId xmlns:a16="http://schemas.microsoft.com/office/drawing/2014/main" id="{24EC919F-7D21-2FE7-B12B-C85138CF9AF9}"/>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CD80FB62-CA62-F3A4-8C2B-BEA90E8DF52F}"/>
              </a:ext>
            </a:extLst>
          </p:cNvPr>
          <p:cNvSpPr>
            <a:spLocks noGrp="1"/>
          </p:cNvSpPr>
          <p:nvPr>
            <p:ph type="sldNum" sz="quarter" idx="12"/>
          </p:nvPr>
        </p:nvSpPr>
        <p:spPr/>
        <p:txBody>
          <a:bodyPr/>
          <a:lstStyle/>
          <a:p>
            <a:fld id="{56C5DA46-6E1E-495A-9935-686B13E2A70C}" type="slidenum">
              <a:rPr lang="en-AT" smtClean="0"/>
              <a:t>‹#›</a:t>
            </a:fld>
            <a:endParaRPr lang="en-AT"/>
          </a:p>
        </p:txBody>
      </p:sp>
    </p:spTree>
    <p:extLst>
      <p:ext uri="{BB962C8B-B14F-4D97-AF65-F5344CB8AC3E}">
        <p14:creationId xmlns:p14="http://schemas.microsoft.com/office/powerpoint/2010/main" val="302812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625C3F-B4CD-FF6C-37C7-0A9F338072B2}"/>
              </a:ext>
            </a:extLst>
          </p:cNvPr>
          <p:cNvSpPr>
            <a:spLocks noGrp="1"/>
          </p:cNvSpPr>
          <p:nvPr>
            <p:ph type="dt" sz="half" idx="10"/>
          </p:nvPr>
        </p:nvSpPr>
        <p:spPr/>
        <p:txBody>
          <a:bodyPr/>
          <a:lstStyle/>
          <a:p>
            <a:fld id="{44BE5FD9-3AB1-4795-B304-3450D092F8B6}" type="datetimeFigureOut">
              <a:rPr lang="en-AT" smtClean="0"/>
              <a:t>07/05/2024</a:t>
            </a:fld>
            <a:endParaRPr lang="en-AT"/>
          </a:p>
        </p:txBody>
      </p:sp>
      <p:sp>
        <p:nvSpPr>
          <p:cNvPr id="3" name="Footer Placeholder 2">
            <a:extLst>
              <a:ext uri="{FF2B5EF4-FFF2-40B4-BE49-F238E27FC236}">
                <a16:creationId xmlns:a16="http://schemas.microsoft.com/office/drawing/2014/main" id="{B1DE06DE-47A5-9810-63F5-64EA91FEFEDB}"/>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A215BC65-5755-84AF-388E-7C9FC56BF62A}"/>
              </a:ext>
            </a:extLst>
          </p:cNvPr>
          <p:cNvSpPr>
            <a:spLocks noGrp="1"/>
          </p:cNvSpPr>
          <p:nvPr>
            <p:ph type="sldNum" sz="quarter" idx="12"/>
          </p:nvPr>
        </p:nvSpPr>
        <p:spPr/>
        <p:txBody>
          <a:bodyPr/>
          <a:lstStyle/>
          <a:p>
            <a:fld id="{56C5DA46-6E1E-495A-9935-686B13E2A70C}" type="slidenum">
              <a:rPr lang="en-AT" smtClean="0"/>
              <a:t>‹#›</a:t>
            </a:fld>
            <a:endParaRPr lang="en-AT"/>
          </a:p>
        </p:txBody>
      </p:sp>
    </p:spTree>
    <p:extLst>
      <p:ext uri="{BB962C8B-B14F-4D97-AF65-F5344CB8AC3E}">
        <p14:creationId xmlns:p14="http://schemas.microsoft.com/office/powerpoint/2010/main" val="332416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F8DAB-04EB-0BD2-643A-EFFCDC3EA6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T"/>
          </a:p>
        </p:txBody>
      </p:sp>
      <p:sp>
        <p:nvSpPr>
          <p:cNvPr id="3" name="Content Placeholder 2">
            <a:extLst>
              <a:ext uri="{FF2B5EF4-FFF2-40B4-BE49-F238E27FC236}">
                <a16:creationId xmlns:a16="http://schemas.microsoft.com/office/drawing/2014/main" id="{E30FE7AC-A495-A464-BA86-6B6985C1C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Text Placeholder 3">
            <a:extLst>
              <a:ext uri="{FF2B5EF4-FFF2-40B4-BE49-F238E27FC236}">
                <a16:creationId xmlns:a16="http://schemas.microsoft.com/office/drawing/2014/main" id="{3E203CD9-C723-E671-98C6-CBD2BADC2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2A10F-7958-03E3-B6DB-39F7885DEB00}"/>
              </a:ext>
            </a:extLst>
          </p:cNvPr>
          <p:cNvSpPr>
            <a:spLocks noGrp="1"/>
          </p:cNvSpPr>
          <p:nvPr>
            <p:ph type="dt" sz="half" idx="10"/>
          </p:nvPr>
        </p:nvSpPr>
        <p:spPr/>
        <p:txBody>
          <a:bodyPr/>
          <a:lstStyle/>
          <a:p>
            <a:fld id="{44BE5FD9-3AB1-4795-B304-3450D092F8B6}" type="datetimeFigureOut">
              <a:rPr lang="en-AT" smtClean="0"/>
              <a:t>07/05/2024</a:t>
            </a:fld>
            <a:endParaRPr lang="en-AT"/>
          </a:p>
        </p:txBody>
      </p:sp>
      <p:sp>
        <p:nvSpPr>
          <p:cNvPr id="6" name="Footer Placeholder 5">
            <a:extLst>
              <a:ext uri="{FF2B5EF4-FFF2-40B4-BE49-F238E27FC236}">
                <a16:creationId xmlns:a16="http://schemas.microsoft.com/office/drawing/2014/main" id="{33857FF2-94D0-C189-506E-23CB302A36DD}"/>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C97C2D8B-5388-C39D-BEB9-0C38D60A3C1C}"/>
              </a:ext>
            </a:extLst>
          </p:cNvPr>
          <p:cNvSpPr>
            <a:spLocks noGrp="1"/>
          </p:cNvSpPr>
          <p:nvPr>
            <p:ph type="sldNum" sz="quarter" idx="12"/>
          </p:nvPr>
        </p:nvSpPr>
        <p:spPr/>
        <p:txBody>
          <a:bodyPr/>
          <a:lstStyle/>
          <a:p>
            <a:fld id="{56C5DA46-6E1E-495A-9935-686B13E2A70C}" type="slidenum">
              <a:rPr lang="en-AT" smtClean="0"/>
              <a:t>‹#›</a:t>
            </a:fld>
            <a:endParaRPr lang="en-AT"/>
          </a:p>
        </p:txBody>
      </p:sp>
    </p:spTree>
    <p:extLst>
      <p:ext uri="{BB962C8B-B14F-4D97-AF65-F5344CB8AC3E}">
        <p14:creationId xmlns:p14="http://schemas.microsoft.com/office/powerpoint/2010/main" val="270944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CD21-5DBD-5329-830F-FE9FBED412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T"/>
          </a:p>
        </p:txBody>
      </p:sp>
      <p:sp>
        <p:nvSpPr>
          <p:cNvPr id="3" name="Picture Placeholder 2">
            <a:extLst>
              <a:ext uri="{FF2B5EF4-FFF2-40B4-BE49-F238E27FC236}">
                <a16:creationId xmlns:a16="http://schemas.microsoft.com/office/drawing/2014/main" id="{D20E5AF6-6E66-5FEB-6F94-DB5BCE3271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2666808A-17A6-C44B-75D1-AC4191C83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77ABC-945D-E3D5-9D79-87C7CA090D22}"/>
              </a:ext>
            </a:extLst>
          </p:cNvPr>
          <p:cNvSpPr>
            <a:spLocks noGrp="1"/>
          </p:cNvSpPr>
          <p:nvPr>
            <p:ph type="dt" sz="half" idx="10"/>
          </p:nvPr>
        </p:nvSpPr>
        <p:spPr/>
        <p:txBody>
          <a:bodyPr/>
          <a:lstStyle/>
          <a:p>
            <a:fld id="{44BE5FD9-3AB1-4795-B304-3450D092F8B6}" type="datetimeFigureOut">
              <a:rPr lang="en-AT" smtClean="0"/>
              <a:t>07/05/2024</a:t>
            </a:fld>
            <a:endParaRPr lang="en-AT"/>
          </a:p>
        </p:txBody>
      </p:sp>
      <p:sp>
        <p:nvSpPr>
          <p:cNvPr id="6" name="Footer Placeholder 5">
            <a:extLst>
              <a:ext uri="{FF2B5EF4-FFF2-40B4-BE49-F238E27FC236}">
                <a16:creationId xmlns:a16="http://schemas.microsoft.com/office/drawing/2014/main" id="{9A388DDA-29A6-6871-1EC0-CAD18F7B58F2}"/>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86A52496-13A9-D230-8275-68CAC2BA3266}"/>
              </a:ext>
            </a:extLst>
          </p:cNvPr>
          <p:cNvSpPr>
            <a:spLocks noGrp="1"/>
          </p:cNvSpPr>
          <p:nvPr>
            <p:ph type="sldNum" sz="quarter" idx="12"/>
          </p:nvPr>
        </p:nvSpPr>
        <p:spPr/>
        <p:txBody>
          <a:bodyPr/>
          <a:lstStyle/>
          <a:p>
            <a:fld id="{56C5DA46-6E1E-495A-9935-686B13E2A70C}" type="slidenum">
              <a:rPr lang="en-AT" smtClean="0"/>
              <a:t>‹#›</a:t>
            </a:fld>
            <a:endParaRPr lang="en-AT"/>
          </a:p>
        </p:txBody>
      </p:sp>
    </p:spTree>
    <p:extLst>
      <p:ext uri="{BB962C8B-B14F-4D97-AF65-F5344CB8AC3E}">
        <p14:creationId xmlns:p14="http://schemas.microsoft.com/office/powerpoint/2010/main" val="217901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7C7914-7300-66AD-074E-B1153075F4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T" dirty="0"/>
          </a:p>
        </p:txBody>
      </p:sp>
      <p:sp>
        <p:nvSpPr>
          <p:cNvPr id="3" name="Text Placeholder 2">
            <a:extLst>
              <a:ext uri="{FF2B5EF4-FFF2-40B4-BE49-F238E27FC236}">
                <a16:creationId xmlns:a16="http://schemas.microsoft.com/office/drawing/2014/main" id="{7D419998-5602-9E28-2DBD-F443E0B40B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D39CD81C-79D2-7167-DD18-576999ACAD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E5FD9-3AB1-4795-B304-3450D092F8B6}" type="datetimeFigureOut">
              <a:rPr lang="en-AT" smtClean="0"/>
              <a:t>07/05/2024</a:t>
            </a:fld>
            <a:endParaRPr lang="en-AT"/>
          </a:p>
        </p:txBody>
      </p:sp>
      <p:sp>
        <p:nvSpPr>
          <p:cNvPr id="5" name="Footer Placeholder 4">
            <a:extLst>
              <a:ext uri="{FF2B5EF4-FFF2-40B4-BE49-F238E27FC236}">
                <a16:creationId xmlns:a16="http://schemas.microsoft.com/office/drawing/2014/main" id="{0C3F4FEC-1F37-2FB4-B5CE-283D6C21EC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74320731-9218-5E54-C019-F71D3FEB06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5DA46-6E1E-495A-9935-686B13E2A70C}" type="slidenum">
              <a:rPr lang="en-AT" smtClean="0"/>
              <a:t>‹#›</a:t>
            </a:fld>
            <a:endParaRPr lang="en-AT"/>
          </a:p>
        </p:txBody>
      </p:sp>
    </p:spTree>
    <p:extLst>
      <p:ext uri="{BB962C8B-B14F-4D97-AF65-F5344CB8AC3E}">
        <p14:creationId xmlns:p14="http://schemas.microsoft.com/office/powerpoint/2010/main" val="2487878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dataexplorer.wittgensteincentre.org/wcde-v3/"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populationeurope.org/en/"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dataexplorer.wittgensteincentre.org/wcde-v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oi.org/10.1073/pnas.191898811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oi.org/10.1073/pnas.191898811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73/pnas.1918988117"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eds2020.populationeurope.org/e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4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orcid.org/0000-0002-2701-6286"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mailto:potancok@iiasa.ac.at"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E9815D-ABD0-1C4B-9BCF-E7CE37D5609E}"/>
              </a:ext>
            </a:extLst>
          </p:cNvPr>
          <p:cNvSpPr>
            <a:spLocks noGrp="1"/>
          </p:cNvSpPr>
          <p:nvPr>
            <p:ph type="ctrTitle"/>
          </p:nvPr>
        </p:nvSpPr>
        <p:spPr>
          <a:xfrm>
            <a:off x="1524000" y="2328027"/>
            <a:ext cx="9144000" cy="2316838"/>
          </a:xfrm>
        </p:spPr>
        <p:txBody>
          <a:bodyPr anchor="ctr">
            <a:normAutofit/>
          </a:bodyPr>
          <a:lstStyle/>
          <a:p>
            <a:r>
              <a:rPr lang="en-US" sz="4000" b="1" dirty="0">
                <a:latin typeface="Raleway" panose="020B0003030101060003" pitchFamily="34" charset="0"/>
                <a:ea typeface="Source Sans Pro" panose="020B0503030403020204" pitchFamily="34" charset="0"/>
                <a:cs typeface="Arial" panose="020B0604020202020204" pitchFamily="34" charset="0"/>
              </a:rPr>
              <a:t>Future </a:t>
            </a:r>
            <a:r>
              <a:rPr lang="en-US" sz="4000" b="1" dirty="0" err="1">
                <a:latin typeface="Raleway" panose="020B0003030101060003" pitchFamily="34" charset="0"/>
                <a:ea typeface="Source Sans Pro" panose="020B0503030403020204" pitchFamily="34" charset="0"/>
                <a:cs typeface="Arial" panose="020B0604020202020204" pitchFamily="34" charset="0"/>
              </a:rPr>
              <a:t>labour</a:t>
            </a:r>
            <a:r>
              <a:rPr lang="en-US" sz="4000" b="1" dirty="0">
                <a:latin typeface="Raleway" panose="020B0003030101060003" pitchFamily="34" charset="0"/>
                <a:ea typeface="Source Sans Pro" panose="020B0503030403020204" pitchFamily="34" charset="0"/>
                <a:cs typeface="Arial" panose="020B0604020202020204" pitchFamily="34" charset="0"/>
              </a:rPr>
              <a:t> force in ageing European societies: the role of human capital and migration</a:t>
            </a:r>
            <a:endParaRPr lang="de-DE" sz="4000" b="1" dirty="0">
              <a:solidFill>
                <a:srgbClr val="00B0F0"/>
              </a:solidFill>
              <a:latin typeface="Raleway" panose="020B0003030101060003" pitchFamily="34" charset="0"/>
              <a:cs typeface="Arial" panose="020B0604020202020204" pitchFamily="34" charset="0"/>
            </a:endParaRPr>
          </a:p>
        </p:txBody>
      </p:sp>
      <p:sp>
        <p:nvSpPr>
          <p:cNvPr id="3" name="Untertitel 2">
            <a:extLst>
              <a:ext uri="{FF2B5EF4-FFF2-40B4-BE49-F238E27FC236}">
                <a16:creationId xmlns:a16="http://schemas.microsoft.com/office/drawing/2014/main" id="{0B03B28A-416C-8B49-93A9-550E3025B9A5}"/>
              </a:ext>
            </a:extLst>
          </p:cNvPr>
          <p:cNvSpPr>
            <a:spLocks noGrp="1"/>
          </p:cNvSpPr>
          <p:nvPr>
            <p:ph type="subTitle" idx="1"/>
          </p:nvPr>
        </p:nvSpPr>
        <p:spPr>
          <a:xfrm>
            <a:off x="1524000" y="4529974"/>
            <a:ext cx="9144000" cy="1120180"/>
          </a:xfrm>
        </p:spPr>
        <p:txBody>
          <a:bodyPr anchor="ctr"/>
          <a:lstStyle/>
          <a:p>
            <a:r>
              <a:rPr lang="de-DE" dirty="0">
                <a:solidFill>
                  <a:schemeClr val="accent5">
                    <a:lumMod val="50000"/>
                  </a:schemeClr>
                </a:solidFill>
                <a:latin typeface="Raleway" panose="020B0003030101060003" pitchFamily="34" charset="0"/>
                <a:ea typeface="Lato" panose="020F0502020204030203" pitchFamily="34" charset="0"/>
                <a:cs typeface="Lato" panose="020F0502020204030203" pitchFamily="34" charset="0"/>
              </a:rPr>
              <a:t>Michaela Potan</a:t>
            </a:r>
            <a:r>
              <a:rPr lang="sk-SK" dirty="0">
                <a:solidFill>
                  <a:schemeClr val="accent5">
                    <a:lumMod val="50000"/>
                  </a:schemeClr>
                </a:solidFill>
                <a:latin typeface="Raleway" panose="020B0003030101060003" pitchFamily="34" charset="0"/>
                <a:ea typeface="Lato" panose="020F0502020204030203" pitchFamily="34" charset="0"/>
                <a:cs typeface="Lato" panose="020F0502020204030203" pitchFamily="34" charset="0"/>
              </a:rPr>
              <a:t>č</a:t>
            </a:r>
            <a:r>
              <a:rPr lang="de-DE" dirty="0">
                <a:solidFill>
                  <a:schemeClr val="accent5">
                    <a:lumMod val="50000"/>
                  </a:schemeClr>
                </a:solidFill>
                <a:latin typeface="Raleway" panose="020B0003030101060003" pitchFamily="34" charset="0"/>
                <a:ea typeface="Lato" panose="020F0502020204030203" pitchFamily="34" charset="0"/>
                <a:cs typeface="Lato" panose="020F0502020204030203" pitchFamily="34" charset="0"/>
              </a:rPr>
              <a:t>okov</a:t>
            </a:r>
            <a:r>
              <a:rPr lang="sk-SK" dirty="0">
                <a:solidFill>
                  <a:schemeClr val="accent5">
                    <a:lumMod val="50000"/>
                  </a:schemeClr>
                </a:solidFill>
                <a:latin typeface="Raleway" panose="020B0003030101060003" pitchFamily="34" charset="0"/>
                <a:ea typeface="Lato" panose="020F0502020204030203" pitchFamily="34" charset="0"/>
                <a:cs typeface="Lato" panose="020F0502020204030203" pitchFamily="34" charset="0"/>
              </a:rPr>
              <a:t>á</a:t>
            </a:r>
            <a:r>
              <a:rPr lang="en-US" dirty="0">
                <a:solidFill>
                  <a:schemeClr val="accent5">
                    <a:lumMod val="50000"/>
                  </a:schemeClr>
                </a:solidFill>
                <a:latin typeface="Raleway" panose="020B0003030101060003" pitchFamily="34" charset="0"/>
                <a:ea typeface="Lato" panose="020F0502020204030203" pitchFamily="34" charset="0"/>
                <a:cs typeface="Lato" panose="020F0502020204030203" pitchFamily="34" charset="0"/>
              </a:rPr>
              <a:t>, Ph.D.</a:t>
            </a:r>
            <a:endParaRPr lang="de-DE" dirty="0">
              <a:solidFill>
                <a:schemeClr val="accent5">
                  <a:lumMod val="50000"/>
                </a:schemeClr>
              </a:solidFill>
              <a:latin typeface="Raleway" panose="020B0003030101060003" pitchFamily="34" charset="0"/>
            </a:endParaRPr>
          </a:p>
        </p:txBody>
      </p:sp>
      <p:sp>
        <p:nvSpPr>
          <p:cNvPr id="6" name="Textfeld 5">
            <a:extLst>
              <a:ext uri="{FF2B5EF4-FFF2-40B4-BE49-F238E27FC236}">
                <a16:creationId xmlns:a16="http://schemas.microsoft.com/office/drawing/2014/main" id="{BF956D92-16F9-4640-BB5F-4ED2576B62F8}"/>
              </a:ext>
            </a:extLst>
          </p:cNvPr>
          <p:cNvSpPr txBox="1"/>
          <p:nvPr/>
        </p:nvSpPr>
        <p:spPr>
          <a:xfrm>
            <a:off x="2346366" y="5637739"/>
            <a:ext cx="8190063" cy="923330"/>
          </a:xfrm>
          <a:prstGeom prst="rect">
            <a:avLst/>
          </a:prstGeom>
          <a:noFill/>
        </p:spPr>
        <p:txBody>
          <a:bodyPr wrap="none" rtlCol="0">
            <a:spAutoFit/>
          </a:bodyPr>
          <a:lstStyle/>
          <a:p>
            <a:pPr algn="ctr"/>
            <a:r>
              <a:rPr lang="de-DE" dirty="0">
                <a:solidFill>
                  <a:schemeClr val="tx1">
                    <a:lumMod val="50000"/>
                    <a:lumOff val="50000"/>
                  </a:schemeClr>
                </a:solidFill>
                <a:latin typeface="Raleway" panose="020B0003030101060003" pitchFamily="34" charset="0"/>
                <a:ea typeface="Source Sans Pro" panose="020B0503030403020204" pitchFamily="34" charset="0"/>
              </a:rPr>
              <a:t>Senior Research Scholar, Multidimensional Demographic Modelling group, </a:t>
            </a:r>
          </a:p>
          <a:p>
            <a:pPr algn="ctr"/>
            <a:r>
              <a:rPr lang="de-DE" dirty="0">
                <a:solidFill>
                  <a:schemeClr val="tx1">
                    <a:lumMod val="50000"/>
                    <a:lumOff val="50000"/>
                  </a:schemeClr>
                </a:solidFill>
                <a:latin typeface="Raleway" panose="020B0003030101060003" pitchFamily="34" charset="0"/>
                <a:ea typeface="Source Sans Pro" panose="020B0503030403020204" pitchFamily="34" charset="0"/>
              </a:rPr>
              <a:t>Population and Just Societies program @ IIASA</a:t>
            </a:r>
          </a:p>
          <a:p>
            <a:pPr algn="ctr"/>
            <a:r>
              <a:rPr lang="de-DE" dirty="0">
                <a:solidFill>
                  <a:schemeClr val="tx1">
                    <a:lumMod val="50000"/>
                    <a:lumOff val="50000"/>
                  </a:schemeClr>
                </a:solidFill>
                <a:latin typeface="Raleway" panose="020B0003030101060003" pitchFamily="34" charset="0"/>
                <a:ea typeface="Source Sans Pro" panose="020B0503030403020204" pitchFamily="34" charset="0"/>
              </a:rPr>
              <a:t>External lecturer in Global demography program, University of Vienna</a:t>
            </a:r>
          </a:p>
        </p:txBody>
      </p:sp>
      <p:sp>
        <p:nvSpPr>
          <p:cNvPr id="12" name="Rectangle 2">
            <a:extLst>
              <a:ext uri="{FF2B5EF4-FFF2-40B4-BE49-F238E27FC236}">
                <a16:creationId xmlns:a16="http://schemas.microsoft.com/office/drawing/2014/main" id="{9B57C32F-3D12-470F-B070-033D6B5487BB}"/>
              </a:ext>
            </a:extLst>
          </p:cNvPr>
          <p:cNvSpPr/>
          <p:nvPr/>
        </p:nvSpPr>
        <p:spPr>
          <a:xfrm>
            <a:off x="0" y="0"/>
            <a:ext cx="12192000" cy="1690687"/>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14" name="Grafik 13">
            <a:extLst>
              <a:ext uri="{FF2B5EF4-FFF2-40B4-BE49-F238E27FC236}">
                <a16:creationId xmlns:a16="http://schemas.microsoft.com/office/drawing/2014/main" id="{8E138DCB-F880-40C3-BC25-97F8D5AB6DA3}"/>
              </a:ext>
            </a:extLst>
          </p:cNvPr>
          <p:cNvPicPr>
            <a:picLocks noChangeAspect="1"/>
          </p:cNvPicPr>
          <p:nvPr/>
        </p:nvPicPr>
        <p:blipFill>
          <a:blip r:embed="rId3"/>
          <a:stretch>
            <a:fillRect/>
          </a:stretch>
        </p:blipFill>
        <p:spPr>
          <a:xfrm>
            <a:off x="217714" y="142646"/>
            <a:ext cx="4290118" cy="1436714"/>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CA69F6FC-E220-44BE-83F2-4B2F5FB339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5902" y="378932"/>
            <a:ext cx="3438384" cy="964142"/>
          </a:xfrm>
          <a:prstGeom prst="rect">
            <a:avLst/>
          </a:prstGeom>
        </p:spPr>
      </p:pic>
    </p:spTree>
    <p:extLst>
      <p:ext uri="{BB962C8B-B14F-4D97-AF65-F5344CB8AC3E}">
        <p14:creationId xmlns:p14="http://schemas.microsoft.com/office/powerpoint/2010/main" val="2043492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59" y="677042"/>
            <a:ext cx="11395605" cy="701731"/>
          </a:xfrm>
        </p:spPr>
        <p:txBody>
          <a:bodyPr>
            <a:noAutofit/>
          </a:bodyPr>
          <a:lstStyle/>
          <a:p>
            <a:r>
              <a:rPr lang="en-US" sz="3200" b="1" dirty="0"/>
              <a:t>Demographic Metabolism</a:t>
            </a:r>
            <a:r>
              <a:rPr lang="en-US" sz="3200" dirty="0"/>
              <a:t>: </a:t>
            </a:r>
            <a:br>
              <a:rPr lang="en-US" sz="3200" dirty="0"/>
            </a:br>
            <a:r>
              <a:rPr lang="en-US" sz="2400" dirty="0"/>
              <a:t>Change of populations structures through generational replacement</a:t>
            </a:r>
            <a:br>
              <a:rPr lang="en-US" sz="2400" dirty="0"/>
            </a:br>
            <a:r>
              <a:rPr lang="en-US" sz="2400" dirty="0"/>
              <a:t>cohort turnover -&gt; older generations replaced by better educated younger generations</a:t>
            </a:r>
            <a:endParaRPr lang="de-AT" sz="2400" dirty="0"/>
          </a:p>
        </p:txBody>
      </p:sp>
      <p:sp>
        <p:nvSpPr>
          <p:cNvPr id="3" name="Content Placeholder 2"/>
          <p:cNvSpPr>
            <a:spLocks noGrp="1"/>
          </p:cNvSpPr>
          <p:nvPr>
            <p:ph idx="1"/>
          </p:nvPr>
        </p:nvSpPr>
        <p:spPr/>
        <p:txBody>
          <a:bodyPr/>
          <a:lstStyle/>
          <a:p>
            <a:endParaRPr lang="de-AT"/>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8F2CA046-3722-4950-924C-5359C54C5ADE}" type="slidenum">
              <a:rPr lang="en-US" smtClean="0"/>
              <a:pPr>
                <a:defRPr/>
              </a:pPr>
              <a:t>10</a:t>
            </a:fld>
            <a:r>
              <a:rPr lang="en-US" dirty="0"/>
              <a:t>, date</a:t>
            </a:r>
          </a:p>
        </p:txBody>
      </p:sp>
      <p:pic>
        <p:nvPicPr>
          <p:cNvPr id="6" name="Picture 5"/>
          <p:cNvPicPr>
            <a:picLocks noChangeAspect="1"/>
          </p:cNvPicPr>
          <p:nvPr/>
        </p:nvPicPr>
        <p:blipFill>
          <a:blip r:embed="rId2"/>
          <a:stretch>
            <a:fillRect/>
          </a:stretch>
        </p:blipFill>
        <p:spPr>
          <a:xfrm>
            <a:off x="365759" y="1906171"/>
            <a:ext cx="11211996" cy="4190246"/>
          </a:xfrm>
          <a:prstGeom prst="rect">
            <a:avLst/>
          </a:prstGeom>
        </p:spPr>
      </p:pic>
      <p:sp>
        <p:nvSpPr>
          <p:cNvPr id="7" name="Rectangle 6"/>
          <p:cNvSpPr/>
          <p:nvPr/>
        </p:nvSpPr>
        <p:spPr>
          <a:xfrm>
            <a:off x="1366025" y="6268169"/>
            <a:ext cx="8635225" cy="584775"/>
          </a:xfrm>
          <a:prstGeom prst="rect">
            <a:avLst/>
          </a:prstGeom>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Source: Lutz, et al (2018), </a:t>
            </a:r>
            <a:r>
              <a:rPr lang="en-US" dirty="0">
                <a:hlinkClick r:id="rId3"/>
              </a:rPr>
              <a:t>http://dataexplorer.wittgensteincentre.org/wcde-v3/</a:t>
            </a:r>
            <a:endParaRPr lang="en-US" dirty="0"/>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4543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EBF7-D210-EDD7-514D-C4CA7867559C}"/>
              </a:ext>
            </a:extLst>
          </p:cNvPr>
          <p:cNvSpPr>
            <a:spLocks noGrp="1"/>
          </p:cNvSpPr>
          <p:nvPr>
            <p:ph type="title"/>
          </p:nvPr>
        </p:nvSpPr>
        <p:spPr>
          <a:xfrm>
            <a:off x="436983" y="0"/>
            <a:ext cx="10515600" cy="1325563"/>
          </a:xfrm>
        </p:spPr>
        <p:txBody>
          <a:bodyPr/>
          <a:lstStyle/>
          <a:p>
            <a:r>
              <a:rPr lang="en-US" dirty="0"/>
              <a:t>Commonly used measures of population ageing</a:t>
            </a:r>
            <a:endParaRPr lang="en-AT" dirty="0"/>
          </a:p>
        </p:txBody>
      </p:sp>
      <p:sp>
        <p:nvSpPr>
          <p:cNvPr id="3" name="Content Placeholder 2">
            <a:extLst>
              <a:ext uri="{FF2B5EF4-FFF2-40B4-BE49-F238E27FC236}">
                <a16:creationId xmlns:a16="http://schemas.microsoft.com/office/drawing/2014/main" id="{011DB448-7F16-5F53-1042-4D3324A35300}"/>
              </a:ext>
            </a:extLst>
          </p:cNvPr>
          <p:cNvSpPr>
            <a:spLocks noGrp="1"/>
          </p:cNvSpPr>
          <p:nvPr>
            <p:ph idx="1"/>
          </p:nvPr>
        </p:nvSpPr>
        <p:spPr>
          <a:xfrm>
            <a:off x="556998" y="1571446"/>
            <a:ext cx="10515600" cy="4351338"/>
          </a:xfrm>
        </p:spPr>
        <p:txBody>
          <a:bodyPr>
            <a:normAutofit lnSpcReduction="10000"/>
          </a:bodyPr>
          <a:lstStyle/>
          <a:p>
            <a:r>
              <a:rPr lang="en-US" dirty="0">
                <a:solidFill>
                  <a:srgbClr val="0070C0"/>
                </a:solidFill>
              </a:rPr>
              <a:t>Share of population at age 65+ </a:t>
            </a:r>
          </a:p>
          <a:p>
            <a:r>
              <a:rPr lang="en-US" dirty="0">
                <a:solidFill>
                  <a:srgbClr val="0070C0"/>
                </a:solidFill>
              </a:rPr>
              <a:t>Age dependency ratio (ADR)</a:t>
            </a:r>
          </a:p>
          <a:p>
            <a:pPr lvl="1"/>
            <a:r>
              <a:rPr lang="en-US" sz="1800" dirty="0">
                <a:latin typeface="Cambria" panose="02040503050406030204" pitchFamily="18" charset="0"/>
                <a:ea typeface="Calibri" panose="020F0502020204030204" pitchFamily="34" charset="0"/>
                <a:cs typeface="Times New Roman" panose="02020603050405020304" pitchFamily="18" charset="0"/>
              </a:rPr>
              <a:t>ADR</a:t>
            </a:r>
            <a:r>
              <a:rPr lang="sk-SK" sz="1800" baseline="30000" dirty="0">
                <a:effectLst/>
                <a:latin typeface="Cambria" panose="02040503050406030204" pitchFamily="18" charset="0"/>
                <a:ea typeface="Calibri" panose="020F0502020204030204" pitchFamily="34" charset="0"/>
                <a:cs typeface="Times New Roman" panose="02020603050405020304" pitchFamily="18" charset="0"/>
              </a:rPr>
              <a:t>t</a:t>
            </a:r>
            <a:r>
              <a:rPr lang="sk-SK" sz="1800" dirty="0">
                <a:effectLst/>
                <a:latin typeface="Cambria" panose="02040503050406030204" pitchFamily="18" charset="0"/>
                <a:ea typeface="Calibri" panose="020F0502020204030204" pitchFamily="34" charset="0"/>
                <a:cs typeface="Times New Roman" panose="02020603050405020304" pitchFamily="18" charset="0"/>
              </a:rPr>
              <a:t> = Pop</a:t>
            </a:r>
            <a:r>
              <a:rPr lang="sk-SK" sz="1800" baseline="30000" dirty="0">
                <a:effectLst/>
                <a:latin typeface="Cambria" panose="02040503050406030204" pitchFamily="18" charset="0"/>
                <a:ea typeface="Calibri" panose="020F0502020204030204" pitchFamily="34" charset="0"/>
                <a:cs typeface="Times New Roman" panose="02020603050405020304" pitchFamily="18" charset="0"/>
              </a:rPr>
              <a:t>t</a:t>
            </a:r>
            <a:r>
              <a:rPr lang="sk-SK" sz="1800" dirty="0">
                <a:effectLst/>
                <a:latin typeface="Cambria" panose="02040503050406030204" pitchFamily="18" charset="0"/>
                <a:ea typeface="Calibri" panose="020F0502020204030204" pitchFamily="34" charset="0"/>
                <a:cs typeface="Times New Roman" panose="02020603050405020304" pitchFamily="18" charset="0"/>
              </a:rPr>
              <a:t> 0-14 + Pop</a:t>
            </a:r>
            <a:r>
              <a:rPr lang="sk-SK" sz="1800" baseline="30000" dirty="0">
                <a:effectLst/>
                <a:latin typeface="Cambria" panose="02040503050406030204" pitchFamily="18" charset="0"/>
                <a:ea typeface="Calibri" panose="020F0502020204030204" pitchFamily="34" charset="0"/>
                <a:cs typeface="Times New Roman" panose="02020603050405020304" pitchFamily="18" charset="0"/>
              </a:rPr>
              <a:t>t</a:t>
            </a:r>
            <a:r>
              <a:rPr lang="sk-SK" sz="1800" dirty="0">
                <a:effectLst/>
                <a:latin typeface="Cambria" panose="02040503050406030204" pitchFamily="18" charset="0"/>
                <a:ea typeface="Calibri" panose="020F0502020204030204" pitchFamily="34" charset="0"/>
                <a:cs typeface="Times New Roman" panose="02020603050405020304" pitchFamily="18" charset="0"/>
              </a:rPr>
              <a:t> 65+ / Pop 15-64</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lvl="1"/>
            <a:r>
              <a:rPr lang="en-US" sz="1800" dirty="0">
                <a:latin typeface="Cambria" panose="02040503050406030204" pitchFamily="18" charset="0"/>
                <a:ea typeface="Calibri" panose="020F0502020204030204" pitchFamily="34" charset="0"/>
                <a:cs typeface="Times New Roman" panose="02020603050405020304" pitchFamily="18" charset="0"/>
              </a:rPr>
              <a:t>OADR = </a:t>
            </a:r>
            <a:r>
              <a:rPr lang="sk-SK" sz="1800" dirty="0">
                <a:effectLst/>
                <a:latin typeface="Cambria" panose="02040503050406030204" pitchFamily="18" charset="0"/>
                <a:ea typeface="Calibri" panose="020F0502020204030204" pitchFamily="34" charset="0"/>
                <a:cs typeface="Times New Roman" panose="02020603050405020304" pitchFamily="18" charset="0"/>
              </a:rPr>
              <a:t>Pop</a:t>
            </a:r>
            <a:r>
              <a:rPr lang="sk-SK" sz="1800" baseline="30000" dirty="0">
                <a:effectLst/>
                <a:latin typeface="Cambria" panose="02040503050406030204" pitchFamily="18" charset="0"/>
                <a:ea typeface="Calibri" panose="020F0502020204030204" pitchFamily="34" charset="0"/>
                <a:cs typeface="Times New Roman" panose="02020603050405020304" pitchFamily="18" charset="0"/>
              </a:rPr>
              <a:t>t</a:t>
            </a:r>
            <a:r>
              <a:rPr lang="sk-SK" sz="1800" dirty="0">
                <a:effectLst/>
                <a:latin typeface="Cambria" panose="02040503050406030204" pitchFamily="18" charset="0"/>
                <a:ea typeface="Calibri" panose="020F0502020204030204" pitchFamily="34" charset="0"/>
                <a:cs typeface="Times New Roman" panose="02020603050405020304" pitchFamily="18" charset="0"/>
              </a:rPr>
              <a:t> 65+ / Pop 15-64</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lvl="1"/>
            <a:r>
              <a:rPr lang="en-US" sz="1800" dirty="0">
                <a:latin typeface="Cambria" panose="02040503050406030204" pitchFamily="18" charset="0"/>
                <a:ea typeface="Calibri" panose="020F0502020204030204" pitchFamily="34" charset="0"/>
                <a:cs typeface="Times New Roman" panose="02020603050405020304" pitchFamily="18" charset="0"/>
              </a:rPr>
              <a:t>YADR = </a:t>
            </a:r>
            <a:r>
              <a:rPr lang="sk-SK" sz="1800" dirty="0">
                <a:effectLst/>
                <a:latin typeface="Cambria" panose="02040503050406030204" pitchFamily="18" charset="0"/>
                <a:ea typeface="Calibri" panose="020F0502020204030204" pitchFamily="34" charset="0"/>
                <a:cs typeface="Times New Roman" panose="02020603050405020304" pitchFamily="18" charset="0"/>
              </a:rPr>
              <a:t>Pop</a:t>
            </a:r>
            <a:r>
              <a:rPr lang="sk-SK" sz="1800" baseline="30000" dirty="0">
                <a:effectLst/>
                <a:latin typeface="Cambria" panose="02040503050406030204" pitchFamily="18" charset="0"/>
                <a:ea typeface="Calibri" panose="020F0502020204030204" pitchFamily="34" charset="0"/>
                <a:cs typeface="Times New Roman" panose="02020603050405020304" pitchFamily="18" charset="0"/>
              </a:rPr>
              <a:t>t</a:t>
            </a:r>
            <a:r>
              <a:rPr lang="sk-SK" sz="1800" dirty="0">
                <a:effectLst/>
                <a:latin typeface="Cambria" panose="02040503050406030204" pitchFamily="18" charset="0"/>
                <a:ea typeface="Calibri" panose="020F0502020204030204" pitchFamily="34" charset="0"/>
                <a:cs typeface="Times New Roman" panose="02020603050405020304" pitchFamily="18" charset="0"/>
              </a:rPr>
              <a:t> 0-14 + Pop</a:t>
            </a:r>
            <a:r>
              <a:rPr lang="sk-SK" sz="1800" baseline="30000" dirty="0">
                <a:effectLst/>
                <a:latin typeface="Cambria" panose="02040503050406030204" pitchFamily="18" charset="0"/>
                <a:ea typeface="Calibri" panose="020F0502020204030204" pitchFamily="34" charset="0"/>
                <a:cs typeface="Times New Roman" panose="02020603050405020304" pitchFamily="18" charset="0"/>
              </a:rPr>
              <a:t>t</a:t>
            </a:r>
            <a:r>
              <a:rPr lang="sk-SK" sz="1800" dirty="0">
                <a:effectLst/>
                <a:latin typeface="Cambria" panose="02040503050406030204" pitchFamily="18" charset="0"/>
                <a:ea typeface="Calibri" panose="020F0502020204030204" pitchFamily="34" charset="0"/>
                <a:cs typeface="Times New Roman" panose="02020603050405020304" pitchFamily="18" charset="0"/>
              </a:rPr>
              <a:t> 65+ / Pop 15-64</a:t>
            </a:r>
            <a:endParaRPr lang="en-US" sz="1800" dirty="0">
              <a:latin typeface="Cambria" panose="02040503050406030204" pitchFamily="18" charset="0"/>
              <a:ea typeface="Calibri" panose="020F0502020204030204" pitchFamily="34" charset="0"/>
              <a:cs typeface="Times New Roman" panose="02020603050405020304" pitchFamily="18" charset="0"/>
            </a:endParaRPr>
          </a:p>
          <a:p>
            <a:pPr lvl="1"/>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lvl="1"/>
            <a:r>
              <a:rPr lang="en-US" sz="1800" dirty="0">
                <a:latin typeface="Cambria" panose="02040503050406030204" pitchFamily="18" charset="0"/>
                <a:ea typeface="Calibri" panose="020F0502020204030204" pitchFamily="34" charset="0"/>
                <a:cs typeface="Times New Roman" panose="02020603050405020304" pitchFamily="18" charset="0"/>
              </a:rPr>
              <a:t>Different age limits can be used as cut offs – age 19, age 60</a:t>
            </a:r>
          </a:p>
          <a:p>
            <a:pPr lvl="1"/>
            <a:r>
              <a:rPr lang="en-US" sz="1800" dirty="0">
                <a:solidFill>
                  <a:srgbClr val="00B0F0"/>
                </a:solidFill>
                <a:effectLst/>
                <a:latin typeface="Cambria" panose="02040503050406030204" pitchFamily="18" charset="0"/>
                <a:ea typeface="Calibri" panose="020F0502020204030204" pitchFamily="34" charset="0"/>
                <a:cs typeface="Times New Roman" panose="02020603050405020304" pitchFamily="18" charset="0"/>
              </a:rPr>
              <a:t>Working age population (age 1</a:t>
            </a:r>
            <a:r>
              <a:rPr lang="en-US" sz="1800" dirty="0">
                <a:solidFill>
                  <a:srgbClr val="00B0F0"/>
                </a:solidFill>
                <a:latin typeface="Cambria" panose="02040503050406030204" pitchFamily="18" charset="0"/>
                <a:ea typeface="Calibri" panose="020F0502020204030204" pitchFamily="34" charset="0"/>
                <a:cs typeface="Times New Roman" panose="02020603050405020304" pitchFamily="18" charset="0"/>
              </a:rPr>
              <a:t>5-64) is not actual </a:t>
            </a:r>
            <a:r>
              <a:rPr lang="en-US" sz="1800" dirty="0" err="1">
                <a:solidFill>
                  <a:srgbClr val="00B0F0"/>
                </a:solidFill>
                <a:latin typeface="Cambria" panose="02040503050406030204" pitchFamily="18" charset="0"/>
                <a:ea typeface="Calibri" panose="020F0502020204030204" pitchFamily="34" charset="0"/>
                <a:cs typeface="Times New Roman" panose="02020603050405020304" pitchFamily="18" charset="0"/>
              </a:rPr>
              <a:t>labour</a:t>
            </a:r>
            <a:r>
              <a:rPr lang="en-US" sz="1800" dirty="0">
                <a:solidFill>
                  <a:srgbClr val="00B0F0"/>
                </a:solidFill>
                <a:latin typeface="Cambria" panose="02040503050406030204" pitchFamily="18" charset="0"/>
                <a:ea typeface="Calibri" panose="020F0502020204030204" pitchFamily="34" charset="0"/>
                <a:cs typeface="Times New Roman" panose="02020603050405020304" pitchFamily="18" charset="0"/>
              </a:rPr>
              <a:t> force</a:t>
            </a:r>
            <a:r>
              <a:rPr lang="en-US" sz="1800" dirty="0">
                <a:latin typeface="Cambria" panose="02040503050406030204" pitchFamily="18" charset="0"/>
                <a:ea typeface="Calibri" panose="020F0502020204030204" pitchFamily="34" charset="0"/>
                <a:cs typeface="Times New Roman" panose="02020603050405020304" pitchFamily="18" charset="0"/>
              </a:rPr>
              <a:t>, but potential </a:t>
            </a:r>
            <a:r>
              <a:rPr lang="en-US" sz="1800" dirty="0" err="1">
                <a:latin typeface="Cambria" panose="02040503050406030204" pitchFamily="18" charset="0"/>
                <a:ea typeface="Calibri" panose="020F0502020204030204" pitchFamily="34" charset="0"/>
                <a:cs typeface="Times New Roman" panose="02020603050405020304" pitchFamily="18" charset="0"/>
              </a:rPr>
              <a:t>labour</a:t>
            </a:r>
            <a:r>
              <a:rPr lang="en-US" sz="1800" dirty="0">
                <a:latin typeface="Cambria" panose="02040503050406030204" pitchFamily="18" charset="0"/>
                <a:ea typeface="Calibri" panose="020F0502020204030204" pitchFamily="34" charset="0"/>
                <a:cs typeface="Times New Roman" panose="02020603050405020304" pitchFamily="18" charset="0"/>
              </a:rPr>
              <a:t> force if everyone at that age was active at the </a:t>
            </a:r>
            <a:r>
              <a:rPr lang="en-US" sz="1800" dirty="0" err="1">
                <a:latin typeface="Cambria" panose="02040503050406030204" pitchFamily="18" charset="0"/>
                <a:ea typeface="Calibri" panose="020F0502020204030204" pitchFamily="34" charset="0"/>
                <a:cs typeface="Times New Roman" panose="02020603050405020304" pitchFamily="18" charset="0"/>
              </a:rPr>
              <a:t>labour</a:t>
            </a:r>
            <a:r>
              <a:rPr lang="en-US" sz="1800" dirty="0">
                <a:latin typeface="Cambria" panose="02040503050406030204" pitchFamily="18" charset="0"/>
                <a:ea typeface="Calibri" panose="020F0502020204030204" pitchFamily="34" charset="0"/>
                <a:cs typeface="Times New Roman" panose="02020603050405020304" pitchFamily="18" charset="0"/>
              </a:rPr>
              <a:t> market -&gt; includes workers and non-workers</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marL="0" indent="0">
              <a:buNone/>
            </a:pPr>
            <a:endParaRPr lang="en-US" sz="2200" dirty="0">
              <a:effectLst/>
              <a:latin typeface="Cambria" panose="02040503050406030204" pitchFamily="18" charset="0"/>
              <a:ea typeface="Calibri" panose="020F0502020204030204" pitchFamily="34" charset="0"/>
              <a:cs typeface="Times New Roman" panose="02020603050405020304" pitchFamily="18" charset="0"/>
            </a:endParaRPr>
          </a:p>
          <a:p>
            <a:pPr lvl="1"/>
            <a:r>
              <a:rPr lang="en-US" sz="1800" dirty="0">
                <a:effectLst/>
                <a:latin typeface="Cambria" panose="02040503050406030204" pitchFamily="18" charset="0"/>
                <a:ea typeface="Calibri" panose="020F0502020204030204" pitchFamily="34" charset="0"/>
                <a:cs typeface="Times New Roman" panose="02020603050405020304" pitchFamily="18" charset="0"/>
              </a:rPr>
              <a:t>Deficiencies / limitations of ADR: </a:t>
            </a:r>
          </a:p>
          <a:p>
            <a:pPr lvl="2"/>
            <a:r>
              <a:rPr lang="en-US" sz="1400" dirty="0">
                <a:effectLst/>
                <a:latin typeface="Cambria" panose="02040503050406030204" pitchFamily="18" charset="0"/>
                <a:ea typeface="Calibri" panose="020F0502020204030204" pitchFamily="34" charset="0"/>
                <a:cs typeface="Times New Roman" panose="02020603050405020304" pitchFamily="18" charset="0"/>
              </a:rPr>
              <a:t>does not capture qualitative changes in working age population</a:t>
            </a:r>
          </a:p>
          <a:p>
            <a:pPr lvl="2"/>
            <a:r>
              <a:rPr lang="en-US" sz="1400" dirty="0">
                <a:effectLst/>
                <a:latin typeface="Cambria" panose="02040503050406030204" pitchFamily="18" charset="0"/>
                <a:ea typeface="Calibri" panose="020F0502020204030204" pitchFamily="34" charset="0"/>
                <a:cs typeface="Times New Roman" panose="02020603050405020304" pitchFamily="18" charset="0"/>
              </a:rPr>
              <a:t>assumes that everyone at working age participates equally and is equally productive and everyone age 65+ assumed to be inactive and unproductive</a:t>
            </a:r>
          </a:p>
          <a:p>
            <a:pPr lvl="1"/>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lvl="1"/>
            <a:endParaRPr lang="en-AT" sz="1800" dirty="0">
              <a:effectLst/>
              <a:latin typeface="Cambria" panose="02040503050406030204" pitchFamily="18" charset="0"/>
              <a:ea typeface="Calibri" panose="020F0502020204030204" pitchFamily="34" charset="0"/>
              <a:cs typeface="Times New Roman" panose="02020603050405020304" pitchFamily="18" charset="0"/>
            </a:endParaRPr>
          </a:p>
          <a:p>
            <a:pPr lvl="1"/>
            <a:endParaRPr lang="en-AT" dirty="0"/>
          </a:p>
        </p:txBody>
      </p:sp>
    </p:spTree>
    <p:extLst>
      <p:ext uri="{BB962C8B-B14F-4D97-AF65-F5344CB8AC3E}">
        <p14:creationId xmlns:p14="http://schemas.microsoft.com/office/powerpoint/2010/main" val="3450775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EBF7-D210-EDD7-514D-C4CA7867559C}"/>
              </a:ext>
            </a:extLst>
          </p:cNvPr>
          <p:cNvSpPr>
            <a:spLocks noGrp="1"/>
          </p:cNvSpPr>
          <p:nvPr>
            <p:ph type="title"/>
          </p:nvPr>
        </p:nvSpPr>
        <p:spPr/>
        <p:txBody>
          <a:bodyPr/>
          <a:lstStyle/>
          <a:p>
            <a:r>
              <a:rPr lang="en-US" dirty="0"/>
              <a:t>Alternative dependency ratios</a:t>
            </a:r>
            <a:endParaRPr lang="en-AT" dirty="0"/>
          </a:p>
        </p:txBody>
      </p:sp>
      <p:sp>
        <p:nvSpPr>
          <p:cNvPr id="3" name="Content Placeholder 2">
            <a:extLst>
              <a:ext uri="{FF2B5EF4-FFF2-40B4-BE49-F238E27FC236}">
                <a16:creationId xmlns:a16="http://schemas.microsoft.com/office/drawing/2014/main" id="{011DB448-7F16-5F53-1042-4D3324A35300}"/>
              </a:ext>
            </a:extLst>
          </p:cNvPr>
          <p:cNvSpPr>
            <a:spLocks noGrp="1"/>
          </p:cNvSpPr>
          <p:nvPr>
            <p:ph idx="1"/>
          </p:nvPr>
        </p:nvSpPr>
        <p:spPr>
          <a:xfrm>
            <a:off x="838200" y="1775291"/>
            <a:ext cx="10515600" cy="4351338"/>
          </a:xfrm>
        </p:spPr>
        <p:txBody>
          <a:bodyPr>
            <a:normAutofit fontScale="92500" lnSpcReduction="20000"/>
          </a:bodyPr>
          <a:lstStyle/>
          <a:p>
            <a:r>
              <a:rPr lang="en-US" dirty="0"/>
              <a:t>Prospective Age dependency ratio (Scherbov and Sanderson)</a:t>
            </a:r>
          </a:p>
          <a:p>
            <a:pPr lvl="1"/>
            <a:r>
              <a:rPr lang="en-US" sz="1800" dirty="0">
                <a:latin typeface="Cambria" panose="02040503050406030204" pitchFamily="18" charset="0"/>
                <a:ea typeface="Calibri" panose="020F0502020204030204" pitchFamily="34" charset="0"/>
                <a:cs typeface="Times New Roman" panose="02020603050405020304" pitchFamily="18" charset="0"/>
              </a:rPr>
              <a:t>POADR</a:t>
            </a:r>
            <a:r>
              <a:rPr lang="sk-SK" sz="1800" baseline="30000" dirty="0">
                <a:effectLst/>
                <a:latin typeface="Cambria" panose="02040503050406030204" pitchFamily="18" charset="0"/>
                <a:ea typeface="Calibri" panose="020F0502020204030204" pitchFamily="34" charset="0"/>
                <a:cs typeface="Times New Roman" panose="02020603050405020304" pitchFamily="18" charset="0"/>
              </a:rPr>
              <a:t>t</a:t>
            </a:r>
            <a:r>
              <a:rPr lang="sk-SK" sz="1800" dirty="0">
                <a:effectLst/>
                <a:latin typeface="Cambria" panose="02040503050406030204" pitchFamily="18" charset="0"/>
                <a:ea typeface="Calibri" panose="020F0502020204030204" pitchFamily="34" charset="0"/>
                <a:cs typeface="Times New Roman" panose="02020603050405020304" pitchFamily="18" charset="0"/>
              </a:rPr>
              <a:t> = Pop</a:t>
            </a:r>
            <a:r>
              <a:rPr lang="sk-SK" sz="1800" baseline="30000" dirty="0">
                <a:effectLst/>
                <a:latin typeface="Cambria" panose="02040503050406030204" pitchFamily="18" charset="0"/>
                <a:ea typeface="Calibri" panose="020F0502020204030204" pitchFamily="34" charset="0"/>
                <a:cs typeface="Times New Roman" panose="02020603050405020304" pitchFamily="18" charset="0"/>
              </a:rPr>
              <a:t>t</a:t>
            </a:r>
            <a:r>
              <a:rPr lang="sk-SK" sz="1800" dirty="0">
                <a:effectLst/>
                <a:latin typeface="Cambria" panose="02040503050406030204" pitchFamily="18" charset="0"/>
                <a:ea typeface="Calibri" panose="020F0502020204030204" pitchFamily="34" charset="0"/>
                <a:cs typeface="Times New Roman" panose="02020603050405020304" pitchFamily="18" charset="0"/>
              </a:rPr>
              <a:t> Pop</a:t>
            </a:r>
            <a:r>
              <a:rPr lang="sk-SK" sz="1800" baseline="30000" dirty="0">
                <a:effectLst/>
                <a:latin typeface="Cambria" panose="02040503050406030204" pitchFamily="18" charset="0"/>
                <a:ea typeface="Calibri" panose="020F0502020204030204" pitchFamily="34" charset="0"/>
                <a:cs typeface="Times New Roman" panose="02020603050405020304" pitchFamily="18" charset="0"/>
              </a:rPr>
              <a:t>t</a:t>
            </a:r>
            <a:r>
              <a:rPr lang="sk-SK" sz="1800" dirty="0">
                <a:effectLst/>
                <a:latin typeface="Cambria" panose="02040503050406030204" pitchFamily="18" charset="0"/>
                <a:ea typeface="Calibri" panose="020F0502020204030204" pitchFamily="34" charset="0"/>
                <a:cs typeface="Times New Roman" panose="02020603050405020304" pitchFamily="18" charset="0"/>
              </a:rPr>
              <a:t> </a:t>
            </a:r>
            <a:r>
              <a:rPr lang="en-US" sz="1800" dirty="0">
                <a:effectLst/>
                <a:latin typeface="Cambria" panose="02040503050406030204" pitchFamily="18" charset="0"/>
                <a:ea typeface="Calibri" panose="020F0502020204030204" pitchFamily="34" charset="0"/>
                <a:cs typeface="Times New Roman" panose="02020603050405020304" pitchFamily="18" charset="0"/>
              </a:rPr>
              <a:t>with less than 15 remaining years of life </a:t>
            </a:r>
            <a:r>
              <a:rPr lang="sk-SK" sz="1800" dirty="0">
                <a:effectLst/>
                <a:latin typeface="Cambria" panose="02040503050406030204" pitchFamily="18" charset="0"/>
                <a:ea typeface="Calibri" panose="020F0502020204030204" pitchFamily="34" charset="0"/>
                <a:cs typeface="Times New Roman" panose="02020603050405020304" pitchFamily="18" charset="0"/>
              </a:rPr>
              <a:t>/ Pop 15-64</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lvl="1"/>
            <a:r>
              <a:rPr lang="en-US" sz="1800" dirty="0">
                <a:latin typeface="Cambria" panose="02040503050406030204" pitchFamily="18" charset="0"/>
                <a:ea typeface="Calibri" panose="020F0502020204030204" pitchFamily="34" charset="0"/>
                <a:cs typeface="Times New Roman" panose="02020603050405020304" pitchFamily="18" charset="0"/>
              </a:rPr>
              <a:t>Captures increases in longevity – 65 year olds 50 years ago different to those now and to people in the same age 50 years from now</a:t>
            </a:r>
          </a:p>
          <a:p>
            <a:pPr lvl="1"/>
            <a:r>
              <a:rPr lang="en-US" sz="1800" dirty="0">
                <a:effectLst/>
                <a:latin typeface="Cambria" panose="02040503050406030204" pitchFamily="18" charset="0"/>
                <a:ea typeface="Calibri" panose="020F0502020204030204" pitchFamily="34" charset="0"/>
                <a:cs typeface="Times New Roman" panose="02020603050405020304" pitchFamily="18" charset="0"/>
              </a:rPr>
              <a:t>Improved cognitive skills,</a:t>
            </a:r>
            <a:r>
              <a:rPr lang="en-US" sz="1800" dirty="0">
                <a:latin typeface="Cambria" panose="02040503050406030204" pitchFamily="18" charset="0"/>
                <a:ea typeface="Calibri" panose="020F0502020204030204" pitchFamily="34" charset="0"/>
                <a:cs typeface="Times New Roman" panose="02020603050405020304" pitchFamily="18" charset="0"/>
              </a:rPr>
              <a:t> health -&gt; potential for longer working lives</a:t>
            </a: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endParaRPr lang="en-US" sz="2400" dirty="0"/>
          </a:p>
          <a:p>
            <a:r>
              <a:rPr lang="en-US" dirty="0" err="1">
                <a:solidFill>
                  <a:srgbClr val="0070C0"/>
                </a:solidFill>
              </a:rPr>
              <a:t>Labour</a:t>
            </a:r>
            <a:r>
              <a:rPr lang="en-US" dirty="0">
                <a:solidFill>
                  <a:srgbClr val="0070C0"/>
                </a:solidFill>
              </a:rPr>
              <a:t> force dependency ratio</a:t>
            </a:r>
          </a:p>
          <a:p>
            <a:pPr lvl="1"/>
            <a:r>
              <a:rPr lang="en-US" sz="2000" dirty="0"/>
              <a:t>LFDR = </a:t>
            </a:r>
            <a:r>
              <a:rPr lang="sk-SK" sz="2000" dirty="0">
                <a:effectLst/>
                <a:latin typeface="Cambria" panose="02040503050406030204" pitchFamily="18" charset="0"/>
                <a:ea typeface="Calibri" panose="020F0502020204030204" pitchFamily="34" charset="0"/>
                <a:cs typeface="Times New Roman" panose="02020603050405020304" pitchFamily="18" charset="0"/>
              </a:rPr>
              <a:t> </a:t>
            </a:r>
            <a:r>
              <a:rPr lang="en-US" sz="2000" dirty="0">
                <a:effectLst/>
                <a:latin typeface="Cambria" panose="02040503050406030204" pitchFamily="18" charset="0"/>
                <a:ea typeface="Calibri" panose="020F0502020204030204" pitchFamily="34" charset="0"/>
                <a:cs typeface="Times New Roman" panose="02020603050405020304" pitchFamily="18" charset="0"/>
              </a:rPr>
              <a:t>inactive (non-workers)/ active at the </a:t>
            </a:r>
            <a:r>
              <a:rPr lang="en-US" sz="2000" dirty="0" err="1">
                <a:effectLst/>
                <a:latin typeface="Cambria" panose="02040503050406030204" pitchFamily="18" charset="0"/>
                <a:ea typeface="Calibri" panose="020F0502020204030204" pitchFamily="34" charset="0"/>
                <a:cs typeface="Times New Roman" panose="02020603050405020304" pitchFamily="18" charset="0"/>
              </a:rPr>
              <a:t>labour</a:t>
            </a:r>
            <a:r>
              <a:rPr lang="en-US" sz="2000" dirty="0">
                <a:effectLst/>
                <a:latin typeface="Cambria" panose="02040503050406030204" pitchFamily="18" charset="0"/>
                <a:ea typeface="Calibri" panose="020F0502020204030204" pitchFamily="34" charset="0"/>
                <a:cs typeface="Times New Roman" panose="02020603050405020304" pitchFamily="18" charset="0"/>
              </a:rPr>
              <a:t> market (workers)</a:t>
            </a:r>
          </a:p>
          <a:p>
            <a:pPr lvl="1"/>
            <a:r>
              <a:rPr lang="en-US" sz="2000" dirty="0">
                <a:latin typeface="Cambria" panose="02040503050406030204" pitchFamily="18" charset="0"/>
                <a:ea typeface="Calibri" panose="020F0502020204030204" pitchFamily="34" charset="0"/>
                <a:cs typeface="Times New Roman" panose="02020603050405020304" pitchFamily="18" charset="0"/>
              </a:rPr>
              <a:t>Takes into account that not everyone in working age equally participates in the LF and that not everyone age 65+ is inactive</a:t>
            </a:r>
            <a:endParaRPr lang="en-US" sz="2000" dirty="0">
              <a:effectLst/>
              <a:latin typeface="Cambria" panose="02040503050406030204" pitchFamily="18" charset="0"/>
              <a:ea typeface="Calibri" panose="020F0502020204030204" pitchFamily="34" charset="0"/>
              <a:cs typeface="Times New Roman" panose="02020603050405020304" pitchFamily="18" charset="0"/>
            </a:endParaRPr>
          </a:p>
          <a:p>
            <a:pPr lvl="1"/>
            <a:endParaRPr lang="en-US" sz="2000" dirty="0">
              <a:latin typeface="Cambria" panose="02040503050406030204" pitchFamily="18" charset="0"/>
              <a:ea typeface="Calibri" panose="020F0502020204030204" pitchFamily="34" charset="0"/>
              <a:cs typeface="Times New Roman" panose="02020603050405020304" pitchFamily="18" charset="0"/>
            </a:endParaRPr>
          </a:p>
          <a:p>
            <a:r>
              <a:rPr lang="en-US" sz="2400" dirty="0">
                <a:solidFill>
                  <a:srgbClr val="0070C0"/>
                </a:solidFill>
              </a:rPr>
              <a:t>Productivity-weighted dependency ratio</a:t>
            </a:r>
          </a:p>
          <a:p>
            <a:pPr lvl="1"/>
            <a:r>
              <a:rPr lang="en-US" sz="2000" dirty="0"/>
              <a:t>Adds a weighting factor that approximates differences in productivity by through education-specific wage differentials</a:t>
            </a:r>
          </a:p>
          <a:p>
            <a:pPr lvl="1"/>
            <a:r>
              <a:rPr lang="en-US" sz="2000" dirty="0"/>
              <a:t>Takes into account that not everyone is equally productive </a:t>
            </a:r>
          </a:p>
          <a:p>
            <a:endParaRPr lang="en-US" sz="2400" dirty="0">
              <a:solidFill>
                <a:srgbClr val="0070C0"/>
              </a:solidFill>
            </a:endParaRPr>
          </a:p>
          <a:p>
            <a:pPr marL="457200" lvl="1" indent="0">
              <a:buNone/>
            </a:pPr>
            <a:endParaRPr lang="en-US" sz="2000" dirty="0"/>
          </a:p>
          <a:p>
            <a:endParaRPr lang="en-US" sz="2200" dirty="0">
              <a:effectLst/>
              <a:latin typeface="Cambria" panose="02040503050406030204" pitchFamily="18" charset="0"/>
              <a:ea typeface="Calibri" panose="020F0502020204030204" pitchFamily="34" charset="0"/>
              <a:cs typeface="Times New Roman" panose="02020603050405020304" pitchFamily="18" charset="0"/>
            </a:endParaRPr>
          </a:p>
          <a:p>
            <a:pPr lvl="1"/>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a:p>
            <a:pPr lvl="1"/>
            <a:endParaRPr lang="en-AT" sz="1800" dirty="0">
              <a:effectLst/>
              <a:latin typeface="Cambria" panose="02040503050406030204" pitchFamily="18" charset="0"/>
              <a:ea typeface="Calibri" panose="020F0502020204030204" pitchFamily="34" charset="0"/>
              <a:cs typeface="Times New Roman" panose="02020603050405020304" pitchFamily="18" charset="0"/>
            </a:endParaRPr>
          </a:p>
          <a:p>
            <a:pPr lvl="1"/>
            <a:endParaRPr lang="en-AT" dirty="0"/>
          </a:p>
        </p:txBody>
      </p:sp>
    </p:spTree>
    <p:extLst>
      <p:ext uri="{BB962C8B-B14F-4D97-AF65-F5344CB8AC3E}">
        <p14:creationId xmlns:p14="http://schemas.microsoft.com/office/powerpoint/2010/main" val="119317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75B77-88D9-A7AD-ACAF-1DA9DDE42159}"/>
              </a:ext>
            </a:extLst>
          </p:cNvPr>
          <p:cNvSpPr>
            <a:spLocks noGrp="1"/>
          </p:cNvSpPr>
          <p:nvPr>
            <p:ph type="title"/>
          </p:nvPr>
        </p:nvSpPr>
        <p:spPr/>
        <p:txBody>
          <a:bodyPr/>
          <a:lstStyle/>
          <a:p>
            <a:r>
              <a:rPr lang="en-US" dirty="0"/>
              <a:t>Do you think all EU countries will see rapidly shrinking </a:t>
            </a:r>
            <a:r>
              <a:rPr lang="en-US" dirty="0" err="1"/>
              <a:t>labour</a:t>
            </a:r>
            <a:r>
              <a:rPr lang="en-US" dirty="0"/>
              <a:t> force?</a:t>
            </a:r>
            <a:endParaRPr lang="en-AT" dirty="0"/>
          </a:p>
        </p:txBody>
      </p:sp>
      <p:sp>
        <p:nvSpPr>
          <p:cNvPr id="3" name="Text Placeholder 2">
            <a:extLst>
              <a:ext uri="{FF2B5EF4-FFF2-40B4-BE49-F238E27FC236}">
                <a16:creationId xmlns:a16="http://schemas.microsoft.com/office/drawing/2014/main" id="{D8830BCE-2688-F6AD-237D-DCFB4E237810}"/>
              </a:ext>
            </a:extLst>
          </p:cNvPr>
          <p:cNvSpPr>
            <a:spLocks noGrp="1"/>
          </p:cNvSpPr>
          <p:nvPr>
            <p:ph type="body" idx="1"/>
          </p:nvPr>
        </p:nvSpPr>
        <p:spPr/>
        <p:txBody>
          <a:bodyPr/>
          <a:lstStyle/>
          <a:p>
            <a:endParaRPr lang="en-AT"/>
          </a:p>
        </p:txBody>
      </p:sp>
    </p:spTree>
    <p:extLst>
      <p:ext uri="{BB962C8B-B14F-4D97-AF65-F5344CB8AC3E}">
        <p14:creationId xmlns:p14="http://schemas.microsoft.com/office/powerpoint/2010/main" val="1587456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AEB5C9-356F-4A68-B3E7-2BD187EBEB8C}"/>
              </a:ext>
            </a:extLst>
          </p:cNvPr>
          <p:cNvSpPr>
            <a:spLocks noGrp="1"/>
          </p:cNvSpPr>
          <p:nvPr>
            <p:ph type="title"/>
          </p:nvPr>
        </p:nvSpPr>
        <p:spPr>
          <a:xfrm>
            <a:off x="839401" y="-45840"/>
            <a:ext cx="10058400" cy="531845"/>
          </a:xfrm>
        </p:spPr>
        <p:txBody>
          <a:bodyPr>
            <a:normAutofit/>
          </a:bodyPr>
          <a:lstStyle/>
          <a:p>
            <a:r>
              <a:rPr lang="en-US" sz="2800" dirty="0"/>
              <a:t>Projected change in working age population  (20-64)</a:t>
            </a:r>
          </a:p>
        </p:txBody>
      </p:sp>
      <p:sp>
        <p:nvSpPr>
          <p:cNvPr id="4" name="Slide Number Placeholder 3">
            <a:extLst>
              <a:ext uri="{FF2B5EF4-FFF2-40B4-BE49-F238E27FC236}">
                <a16:creationId xmlns:a16="http://schemas.microsoft.com/office/drawing/2014/main" id="{6E916757-9CB7-43AF-B25E-1FB5C578B2D7}"/>
              </a:ext>
            </a:extLst>
          </p:cNvPr>
          <p:cNvSpPr>
            <a:spLocks noGrp="1"/>
          </p:cNvSpPr>
          <p:nvPr>
            <p:ph type="sldNum" sz="quarter" idx="12"/>
          </p:nvPr>
        </p:nvSpPr>
        <p:spPr/>
        <p:txBody>
          <a:bodyPr/>
          <a:lstStyle/>
          <a:p>
            <a:fld id="{4AF087D7-17A8-4975-A2BD-2C7EE6A3D540}" type="slidenum">
              <a:rPr lang="en-AT" smtClean="0"/>
              <a:t>14</a:t>
            </a:fld>
            <a:endParaRPr lang="en-AT"/>
          </a:p>
        </p:txBody>
      </p:sp>
      <p:pic>
        <p:nvPicPr>
          <p:cNvPr id="6" name="Picture 5">
            <a:extLst>
              <a:ext uri="{FF2B5EF4-FFF2-40B4-BE49-F238E27FC236}">
                <a16:creationId xmlns:a16="http://schemas.microsoft.com/office/drawing/2014/main" id="{E2BAB61E-E400-4E98-ABD2-B329C8C496AD}"/>
              </a:ext>
            </a:extLst>
          </p:cNvPr>
          <p:cNvPicPr>
            <a:picLocks noChangeAspect="1"/>
          </p:cNvPicPr>
          <p:nvPr/>
        </p:nvPicPr>
        <p:blipFill>
          <a:blip r:embed="rId2"/>
          <a:stretch>
            <a:fillRect/>
          </a:stretch>
        </p:blipFill>
        <p:spPr>
          <a:xfrm>
            <a:off x="1063485" y="363077"/>
            <a:ext cx="9908407" cy="6028021"/>
          </a:xfrm>
          <a:prstGeom prst="rect">
            <a:avLst/>
          </a:prstGeom>
        </p:spPr>
      </p:pic>
      <p:sp>
        <p:nvSpPr>
          <p:cNvPr id="2" name="TextBox 1">
            <a:extLst>
              <a:ext uri="{FF2B5EF4-FFF2-40B4-BE49-F238E27FC236}">
                <a16:creationId xmlns:a16="http://schemas.microsoft.com/office/drawing/2014/main" id="{327D05C8-CDB7-4068-A8C6-928AF26EB098}"/>
              </a:ext>
            </a:extLst>
          </p:cNvPr>
          <p:cNvSpPr txBox="1"/>
          <p:nvPr/>
        </p:nvSpPr>
        <p:spPr>
          <a:xfrm>
            <a:off x="655782" y="6488668"/>
            <a:ext cx="10007676" cy="338554"/>
          </a:xfrm>
          <a:prstGeom prst="rect">
            <a:avLst/>
          </a:prstGeom>
          <a:noFill/>
        </p:spPr>
        <p:txBody>
          <a:bodyPr wrap="none" rtlCol="0">
            <a:spAutoFit/>
          </a:bodyPr>
          <a:lstStyle/>
          <a:p>
            <a:r>
              <a:rPr lang="en-US" sz="1600" dirty="0">
                <a:solidFill>
                  <a:schemeClr val="bg1"/>
                </a:solidFill>
              </a:rPr>
              <a:t>Potancokova et al. (2021): short explanation in </a:t>
            </a:r>
            <a:r>
              <a:rPr lang="en-US" sz="1600" dirty="0">
                <a:solidFill>
                  <a:schemeClr val="bg1"/>
                </a:solidFill>
                <a:hlinkClick r:id="rId3">
                  <a:extLst>
                    <a:ext uri="{A12FA001-AC4F-418D-AE19-62706E023703}">
                      <ahyp:hlinkClr xmlns:ahyp="http://schemas.microsoft.com/office/drawing/2018/hyperlinkcolor" val="tx"/>
                    </a:ext>
                  </a:extLst>
                </a:hlinkClick>
              </a:rPr>
              <a:t>European demographic data sheet 2022 </a:t>
            </a:r>
            <a:r>
              <a:rPr lang="en-US" sz="1600" dirty="0">
                <a:solidFill>
                  <a:schemeClr val="bg1"/>
                </a:solidFill>
              </a:rPr>
              <a:t>@ www.populationeurope.org</a:t>
            </a:r>
          </a:p>
        </p:txBody>
      </p:sp>
      <p:sp>
        <p:nvSpPr>
          <p:cNvPr id="3" name="TextBox 2">
            <a:extLst>
              <a:ext uri="{FF2B5EF4-FFF2-40B4-BE49-F238E27FC236}">
                <a16:creationId xmlns:a16="http://schemas.microsoft.com/office/drawing/2014/main" id="{68D24915-D99C-F6C1-2841-2667B107CDCE}"/>
              </a:ext>
            </a:extLst>
          </p:cNvPr>
          <p:cNvSpPr txBox="1"/>
          <p:nvPr/>
        </p:nvSpPr>
        <p:spPr>
          <a:xfrm rot="16200000">
            <a:off x="-2010750" y="3368352"/>
            <a:ext cx="5333063" cy="369332"/>
          </a:xfrm>
          <a:prstGeom prst="rect">
            <a:avLst/>
          </a:prstGeom>
          <a:noFill/>
        </p:spPr>
        <p:txBody>
          <a:bodyPr wrap="none" rtlCol="0">
            <a:spAutoFit/>
          </a:bodyPr>
          <a:lstStyle/>
          <a:p>
            <a:r>
              <a:rPr lang="en-US" dirty="0"/>
              <a:t>Relative change in working age population (2015= 100)</a:t>
            </a:r>
            <a:endParaRPr lang="en-AT" dirty="0"/>
          </a:p>
        </p:txBody>
      </p:sp>
      <p:sp>
        <p:nvSpPr>
          <p:cNvPr id="7" name="Rectangle 6">
            <a:extLst>
              <a:ext uri="{FF2B5EF4-FFF2-40B4-BE49-F238E27FC236}">
                <a16:creationId xmlns:a16="http://schemas.microsoft.com/office/drawing/2014/main" id="{424EF222-B1F7-AA11-2EEC-71DE4859D649}"/>
              </a:ext>
            </a:extLst>
          </p:cNvPr>
          <p:cNvSpPr/>
          <p:nvPr/>
        </p:nvSpPr>
        <p:spPr>
          <a:xfrm>
            <a:off x="8333357" y="6413698"/>
            <a:ext cx="2906572" cy="307777"/>
          </a:xfrm>
          <a:prstGeom prst="rect">
            <a:avLst/>
          </a:prstGeom>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Source: Potancokova et al (2021)</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882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E01B6-85D0-C65A-AF75-7D14DDD63149}"/>
              </a:ext>
            </a:extLst>
          </p:cNvPr>
          <p:cNvSpPr>
            <a:spLocks noGrp="1"/>
          </p:cNvSpPr>
          <p:nvPr>
            <p:ph type="title"/>
          </p:nvPr>
        </p:nvSpPr>
        <p:spPr/>
        <p:txBody>
          <a:bodyPr>
            <a:normAutofit/>
          </a:bodyPr>
          <a:lstStyle/>
          <a:p>
            <a:r>
              <a:rPr lang="en-US" dirty="0"/>
              <a:t>Multidimensional population projections</a:t>
            </a:r>
            <a:endParaRPr lang="en-AT" dirty="0"/>
          </a:p>
        </p:txBody>
      </p:sp>
      <p:sp>
        <p:nvSpPr>
          <p:cNvPr id="3" name="Content Placeholder 2">
            <a:extLst>
              <a:ext uri="{FF2B5EF4-FFF2-40B4-BE49-F238E27FC236}">
                <a16:creationId xmlns:a16="http://schemas.microsoft.com/office/drawing/2014/main" id="{F94CEA33-8311-42EE-CE2F-111598983319}"/>
              </a:ext>
            </a:extLst>
          </p:cNvPr>
          <p:cNvSpPr>
            <a:spLocks noGrp="1"/>
          </p:cNvSpPr>
          <p:nvPr>
            <p:ph idx="1"/>
          </p:nvPr>
        </p:nvSpPr>
        <p:spPr>
          <a:xfrm>
            <a:off x="678809" y="1820204"/>
            <a:ext cx="10515600" cy="4786489"/>
          </a:xfrm>
        </p:spPr>
        <p:txBody>
          <a:bodyPr>
            <a:normAutofit fontScale="77500" lnSpcReduction="20000"/>
          </a:bodyPr>
          <a:lstStyle/>
          <a:p>
            <a:r>
              <a:rPr lang="en-US" dirty="0"/>
              <a:t>Population projection widely used to inform policy options -&gt; need to go beyond standard population projections by age and sex and to capture population heterogeneity </a:t>
            </a:r>
          </a:p>
          <a:p>
            <a:r>
              <a:rPr lang="en-US" dirty="0"/>
              <a:t> A useful tool to simulate future scenarios for better informed evidence-based policies to address demographic challenges and assess their consequences of population ageing in broader perspective</a:t>
            </a:r>
          </a:p>
          <a:p>
            <a:r>
              <a:rPr lang="en-US" dirty="0"/>
              <a:t>WiC Global human capital projections: Education stands out as differentiating factor of demographic </a:t>
            </a:r>
            <a:r>
              <a:rPr lang="en-US" dirty="0" err="1"/>
              <a:t>behaviours</a:t>
            </a:r>
            <a:endParaRPr lang="en-US" dirty="0"/>
          </a:p>
          <a:p>
            <a:pPr marL="0" indent="0">
              <a:buNone/>
            </a:pPr>
            <a:r>
              <a:rPr lang="en-US" dirty="0"/>
              <a:t> </a:t>
            </a:r>
            <a:r>
              <a:rPr lang="en-US" dirty="0">
                <a:hlinkClick r:id="rId2"/>
              </a:rPr>
              <a:t>http://dataexplorer.wittgensteincentre.org/wcde-v3/</a:t>
            </a:r>
            <a:endParaRPr lang="en-US" dirty="0"/>
          </a:p>
          <a:p>
            <a:endParaRPr lang="en-US" dirty="0"/>
          </a:p>
          <a:p>
            <a:r>
              <a:rPr lang="en-US" dirty="0"/>
              <a:t>Extensions to demographic modeling of </a:t>
            </a:r>
            <a:r>
              <a:rPr lang="en-US" dirty="0" err="1"/>
              <a:t>labour</a:t>
            </a:r>
            <a:r>
              <a:rPr lang="en-US" dirty="0"/>
              <a:t> supply</a:t>
            </a:r>
          </a:p>
          <a:p>
            <a:r>
              <a:rPr lang="en-US" dirty="0"/>
              <a:t>Numerous scenarios and simulations show that reversing or even slowing down population ageing is not a viable policy option</a:t>
            </a:r>
          </a:p>
          <a:p>
            <a:r>
              <a:rPr lang="en-US" dirty="0"/>
              <a:t>Extension to migration scenarios (CEPAM, QuantMig) and ongoing work on modelling skills (Liknk4Skills)</a:t>
            </a:r>
          </a:p>
          <a:p>
            <a:pPr marL="0" indent="0">
              <a:buNone/>
            </a:pPr>
            <a:endParaRPr lang="en-US" dirty="0"/>
          </a:p>
          <a:p>
            <a:endParaRPr lang="en-AT" dirty="0"/>
          </a:p>
        </p:txBody>
      </p:sp>
    </p:spTree>
    <p:extLst>
      <p:ext uri="{BB962C8B-B14F-4D97-AF65-F5344CB8AC3E}">
        <p14:creationId xmlns:p14="http://schemas.microsoft.com/office/powerpoint/2010/main" val="2751094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A33EB-8639-4672-98CD-F5112DF931C6}"/>
              </a:ext>
            </a:extLst>
          </p:cNvPr>
          <p:cNvSpPr>
            <a:spLocks noGrp="1"/>
          </p:cNvSpPr>
          <p:nvPr>
            <p:ph type="title"/>
          </p:nvPr>
        </p:nvSpPr>
        <p:spPr/>
        <p:txBody>
          <a:bodyPr/>
          <a:lstStyle/>
          <a:p>
            <a:r>
              <a:rPr lang="en-US" dirty="0"/>
              <a:t>Demographic modelling of </a:t>
            </a:r>
            <a:r>
              <a:rPr lang="en-US" dirty="0" err="1"/>
              <a:t>labour</a:t>
            </a:r>
            <a:r>
              <a:rPr lang="en-US" dirty="0"/>
              <a:t> supply</a:t>
            </a:r>
            <a:endParaRPr lang="en-AT" dirty="0"/>
          </a:p>
        </p:txBody>
      </p:sp>
      <p:sp>
        <p:nvSpPr>
          <p:cNvPr id="3" name="Content Placeholder 2">
            <a:extLst>
              <a:ext uri="{FF2B5EF4-FFF2-40B4-BE49-F238E27FC236}">
                <a16:creationId xmlns:a16="http://schemas.microsoft.com/office/drawing/2014/main" id="{7682B087-862E-4A48-A883-14321C3D8F19}"/>
              </a:ext>
            </a:extLst>
          </p:cNvPr>
          <p:cNvSpPr>
            <a:spLocks noGrp="1"/>
          </p:cNvSpPr>
          <p:nvPr>
            <p:ph idx="1"/>
          </p:nvPr>
        </p:nvSpPr>
        <p:spPr>
          <a:xfrm>
            <a:off x="948214" y="1678411"/>
            <a:ext cx="10664687" cy="4802187"/>
          </a:xfrm>
        </p:spPr>
        <p:txBody>
          <a:bodyPr>
            <a:normAutofit fontScale="77500" lnSpcReduction="20000"/>
          </a:bodyPr>
          <a:lstStyle/>
          <a:p>
            <a:r>
              <a:rPr lang="en-US" dirty="0"/>
              <a:t>Option 1: Multistate cohort-component population projection by age, sex, educational attainment and </a:t>
            </a:r>
            <a:r>
              <a:rPr lang="en-US" dirty="0" err="1"/>
              <a:t>labour</a:t>
            </a:r>
            <a:r>
              <a:rPr lang="en-US" dirty="0"/>
              <a:t> force participation</a:t>
            </a:r>
          </a:p>
          <a:p>
            <a:r>
              <a:rPr lang="en-US" dirty="0"/>
              <a:t>Option 2: Dynamic microsimulation population projection model with multiple status variables and stochastically modelled transition rates</a:t>
            </a:r>
          </a:p>
          <a:p>
            <a:pPr marL="0" indent="0">
              <a:buNone/>
            </a:pPr>
            <a:endParaRPr lang="en-US" dirty="0">
              <a:solidFill>
                <a:srgbClr val="00B0F0"/>
              </a:solidFill>
            </a:endParaRPr>
          </a:p>
          <a:p>
            <a:pPr marL="0" indent="0">
              <a:buNone/>
            </a:pPr>
            <a:r>
              <a:rPr lang="en-US" dirty="0">
                <a:solidFill>
                  <a:srgbClr val="00B0F0"/>
                </a:solidFill>
              </a:rPr>
              <a:t>What we take into account in modelling? </a:t>
            </a:r>
          </a:p>
          <a:p>
            <a:r>
              <a:rPr lang="en-US" dirty="0"/>
              <a:t>Mortality differentials by education -&gt; higher </a:t>
            </a:r>
            <a:r>
              <a:rPr lang="en-US" dirty="0" err="1"/>
              <a:t>edu</a:t>
            </a:r>
            <a:r>
              <a:rPr lang="en-US" dirty="0"/>
              <a:t> associated with longevity (and better heath)</a:t>
            </a:r>
          </a:p>
          <a:p>
            <a:r>
              <a:rPr lang="en-US" dirty="0"/>
              <a:t>Fertility differentials by education -&gt; higher </a:t>
            </a:r>
            <a:r>
              <a:rPr lang="en-US" dirty="0" err="1"/>
              <a:t>edu</a:t>
            </a:r>
            <a:r>
              <a:rPr lang="en-US" dirty="0"/>
              <a:t> associated with higher childlessness and lower fertility (for women)</a:t>
            </a:r>
          </a:p>
          <a:p>
            <a:r>
              <a:rPr lang="en-US" dirty="0"/>
              <a:t>Emigration rates by age and immigration volumes as during 2010-2016</a:t>
            </a:r>
          </a:p>
          <a:p>
            <a:r>
              <a:rPr lang="en-US" dirty="0"/>
              <a:t>Fixed educational composition of immigrants</a:t>
            </a:r>
          </a:p>
          <a:p>
            <a:r>
              <a:rPr lang="en-US" dirty="0"/>
              <a:t>Educational expansion modelled using cohort trends in past educational attainment</a:t>
            </a:r>
          </a:p>
          <a:p>
            <a:r>
              <a:rPr lang="en-US" dirty="0"/>
              <a:t>Differences in </a:t>
            </a:r>
            <a:r>
              <a:rPr lang="en-US" dirty="0" err="1"/>
              <a:t>labour</a:t>
            </a:r>
            <a:r>
              <a:rPr lang="en-US" dirty="0"/>
              <a:t> force participation by age, gender and education</a:t>
            </a:r>
          </a:p>
          <a:p>
            <a:pPr marL="0" indent="0">
              <a:buNone/>
            </a:pPr>
            <a:endParaRPr lang="en-US" dirty="0"/>
          </a:p>
        </p:txBody>
      </p:sp>
    </p:spTree>
    <p:extLst>
      <p:ext uri="{BB962C8B-B14F-4D97-AF65-F5344CB8AC3E}">
        <p14:creationId xmlns:p14="http://schemas.microsoft.com/office/powerpoint/2010/main" val="149892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92564-7665-45EB-A6B2-1F80B537ECF0}"/>
              </a:ext>
            </a:extLst>
          </p:cNvPr>
          <p:cNvSpPr>
            <a:spLocks noGrp="1"/>
          </p:cNvSpPr>
          <p:nvPr>
            <p:ph type="title"/>
          </p:nvPr>
        </p:nvSpPr>
        <p:spPr/>
        <p:txBody>
          <a:bodyPr>
            <a:normAutofit/>
          </a:bodyPr>
          <a:lstStyle/>
          <a:p>
            <a:r>
              <a:rPr lang="en-US" sz="4000" dirty="0"/>
              <a:t>What do we know about gaps in </a:t>
            </a:r>
            <a:r>
              <a:rPr lang="en-US" sz="4000" dirty="0" err="1"/>
              <a:t>labour</a:t>
            </a:r>
            <a:r>
              <a:rPr lang="en-US" sz="4000" dirty="0"/>
              <a:t> force participation?</a:t>
            </a:r>
            <a:endParaRPr lang="en-AT" sz="4000" dirty="0"/>
          </a:p>
        </p:txBody>
      </p:sp>
      <p:sp>
        <p:nvSpPr>
          <p:cNvPr id="3" name="Content Placeholder 2">
            <a:extLst>
              <a:ext uri="{FF2B5EF4-FFF2-40B4-BE49-F238E27FC236}">
                <a16:creationId xmlns:a16="http://schemas.microsoft.com/office/drawing/2014/main" id="{B9A79FEA-69C1-4C1F-B67E-67B41A470915}"/>
              </a:ext>
            </a:extLst>
          </p:cNvPr>
          <p:cNvSpPr>
            <a:spLocks noGrp="1"/>
          </p:cNvSpPr>
          <p:nvPr>
            <p:ph idx="1"/>
          </p:nvPr>
        </p:nvSpPr>
        <p:spPr>
          <a:xfrm>
            <a:off x="838200" y="2011155"/>
            <a:ext cx="10515600" cy="4351338"/>
          </a:xfrm>
        </p:spPr>
        <p:txBody>
          <a:bodyPr>
            <a:normAutofit/>
          </a:bodyPr>
          <a:lstStyle/>
          <a:p>
            <a:r>
              <a:rPr lang="en-US" dirty="0"/>
              <a:t>Depends on age -&gt; lower before age 25 and after age 60</a:t>
            </a:r>
          </a:p>
          <a:p>
            <a:r>
              <a:rPr lang="en-US" dirty="0"/>
              <a:t>Depends on gender -&gt; different age patterns due to parental leave</a:t>
            </a:r>
          </a:p>
          <a:p>
            <a:r>
              <a:rPr lang="en-US" dirty="0"/>
              <a:t>Depends on educational attainment -&gt; lower for those with lowest qualifications and highest for highly-educated</a:t>
            </a:r>
          </a:p>
          <a:p>
            <a:r>
              <a:rPr lang="en-US" dirty="0"/>
              <a:t>Educational attainment is closely associated with LFP and employment</a:t>
            </a:r>
          </a:p>
          <a:p>
            <a:pPr marL="0" indent="0">
              <a:buNone/>
            </a:pPr>
            <a:endParaRPr lang="en-AT" dirty="0"/>
          </a:p>
        </p:txBody>
      </p:sp>
    </p:spTree>
    <p:extLst>
      <p:ext uri="{BB962C8B-B14F-4D97-AF65-F5344CB8AC3E}">
        <p14:creationId xmlns:p14="http://schemas.microsoft.com/office/powerpoint/2010/main" val="1979839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CD49-F21E-80E0-6B68-6EF0E678076E}"/>
              </a:ext>
            </a:extLst>
          </p:cNvPr>
          <p:cNvSpPr>
            <a:spLocks noGrp="1"/>
          </p:cNvSpPr>
          <p:nvPr>
            <p:ph type="title"/>
          </p:nvPr>
        </p:nvSpPr>
        <p:spPr/>
        <p:txBody>
          <a:bodyPr/>
          <a:lstStyle/>
          <a:p>
            <a:r>
              <a:rPr lang="en-US" dirty="0"/>
              <a:t>LFPR  by age, gender and education, men and women</a:t>
            </a:r>
            <a:br>
              <a:rPr lang="en-US" dirty="0"/>
            </a:br>
            <a:r>
              <a:rPr lang="en-US" sz="2800" dirty="0"/>
              <a:t>Slovakia 2014-2019, LFS</a:t>
            </a:r>
            <a:endParaRPr lang="en-AT" dirty="0"/>
          </a:p>
        </p:txBody>
      </p:sp>
      <p:pic>
        <p:nvPicPr>
          <p:cNvPr id="4" name="Picture 3">
            <a:extLst>
              <a:ext uri="{FF2B5EF4-FFF2-40B4-BE49-F238E27FC236}">
                <a16:creationId xmlns:a16="http://schemas.microsoft.com/office/drawing/2014/main" id="{E5A56433-685D-449D-F366-2045EE0494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2321" y="1974719"/>
            <a:ext cx="9268715" cy="4098608"/>
          </a:xfrm>
          <a:prstGeom prst="rect">
            <a:avLst/>
          </a:prstGeom>
          <a:noFill/>
        </p:spPr>
      </p:pic>
    </p:spTree>
    <p:extLst>
      <p:ext uri="{BB962C8B-B14F-4D97-AF65-F5344CB8AC3E}">
        <p14:creationId xmlns:p14="http://schemas.microsoft.com/office/powerpoint/2010/main" val="2242049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677042"/>
            <a:ext cx="10490082" cy="701731"/>
          </a:xfrm>
        </p:spPr>
        <p:txBody>
          <a:bodyPr>
            <a:noAutofit/>
          </a:bodyPr>
          <a:lstStyle/>
          <a:p>
            <a:r>
              <a:rPr lang="en-US" sz="3200" b="1" dirty="0"/>
              <a:t>Differences in </a:t>
            </a:r>
            <a:r>
              <a:rPr lang="en-US" sz="3200" b="1" dirty="0" err="1"/>
              <a:t>labour</a:t>
            </a:r>
            <a:r>
              <a:rPr lang="en-US" sz="3200" b="1" dirty="0"/>
              <a:t> force </a:t>
            </a:r>
            <a:r>
              <a:rPr lang="en-US" sz="3200" dirty="0"/>
              <a:t>activity</a:t>
            </a:r>
            <a:r>
              <a:rPr lang="en-US" sz="3200" b="1" dirty="0"/>
              <a:t> across EU countries</a:t>
            </a:r>
            <a:endParaRPr lang="de-AT" sz="2400"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8F2CA046-3722-4950-924C-5359C54C5ADE}" type="slidenum">
              <a:rPr lang="en-US" smtClean="0"/>
              <a:pPr>
                <a:defRPr/>
              </a:pPr>
              <a:t>19</a:t>
            </a:fld>
            <a:r>
              <a:rPr lang="en-US" dirty="0"/>
              <a:t>, date</a:t>
            </a:r>
          </a:p>
        </p:txBody>
      </p:sp>
      <p:sp>
        <p:nvSpPr>
          <p:cNvPr id="7" name="Rectangle 6"/>
          <p:cNvSpPr/>
          <p:nvPr/>
        </p:nvSpPr>
        <p:spPr>
          <a:xfrm>
            <a:off x="1366025" y="6268169"/>
            <a:ext cx="8635225" cy="461665"/>
          </a:xfrm>
          <a:prstGeom prst="rect">
            <a:avLst/>
          </a:prstGeom>
        </p:spPr>
        <p:txBody>
          <a:bodyPr wrap="square">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Source: Marois, Belanger and Lutz (2020)</a:t>
            </a:r>
            <a:r>
              <a:rPr lang="en-US" sz="1200" i="1" dirty="0">
                <a:latin typeface="Arial" panose="020B0604020202020204" pitchFamily="34" charset="0"/>
                <a:cs typeface="Arial" panose="020B0604020202020204" pitchFamily="34" charset="0"/>
              </a:rPr>
              <a:t>Population aging, migration, and productivity in Europe. PNAS 117(14) </a:t>
            </a:r>
            <a:r>
              <a:rPr lang="en-US" sz="1200" i="1" dirty="0">
                <a:latin typeface="Arial" panose="020B0604020202020204" pitchFamily="34" charset="0"/>
                <a:cs typeface="Arial" panose="020B0604020202020204" pitchFamily="34" charset="0"/>
                <a:hlinkClick r:id="rId2"/>
              </a:rPr>
              <a:t>https://doi.org/10.1073/pnas.1918988117</a:t>
            </a:r>
            <a:r>
              <a:rPr lang="en-US" sz="1200" i="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4A254D6-70EE-812F-1C49-E2D99680E156}"/>
              </a:ext>
            </a:extLst>
          </p:cNvPr>
          <p:cNvPicPr>
            <a:picLocks noChangeAspect="1"/>
          </p:cNvPicPr>
          <p:nvPr/>
        </p:nvPicPr>
        <p:blipFill>
          <a:blip r:embed="rId3"/>
          <a:stretch>
            <a:fillRect/>
          </a:stretch>
        </p:blipFill>
        <p:spPr>
          <a:xfrm>
            <a:off x="999930" y="2096763"/>
            <a:ext cx="7790776" cy="4084195"/>
          </a:xfrm>
          <a:prstGeom prst="rect">
            <a:avLst/>
          </a:prstGeom>
        </p:spPr>
      </p:pic>
      <p:sp>
        <p:nvSpPr>
          <p:cNvPr id="12" name="Rectangle 11">
            <a:extLst>
              <a:ext uri="{FF2B5EF4-FFF2-40B4-BE49-F238E27FC236}">
                <a16:creationId xmlns:a16="http://schemas.microsoft.com/office/drawing/2014/main" id="{CD2035F7-0A3B-24A3-478C-3D90C77888DD}"/>
              </a:ext>
            </a:extLst>
          </p:cNvPr>
          <p:cNvSpPr/>
          <p:nvPr/>
        </p:nvSpPr>
        <p:spPr>
          <a:xfrm>
            <a:off x="1501629" y="3145873"/>
            <a:ext cx="7172588" cy="3691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3" name="TextBox 12">
            <a:extLst>
              <a:ext uri="{FF2B5EF4-FFF2-40B4-BE49-F238E27FC236}">
                <a16:creationId xmlns:a16="http://schemas.microsoft.com/office/drawing/2014/main" id="{1781E991-337A-849D-D441-7836BC1BDA10}"/>
              </a:ext>
            </a:extLst>
          </p:cNvPr>
          <p:cNvSpPr txBox="1"/>
          <p:nvPr/>
        </p:nvSpPr>
        <p:spPr>
          <a:xfrm>
            <a:off x="999930" y="1736705"/>
            <a:ext cx="1482137" cy="369332"/>
          </a:xfrm>
          <a:prstGeom prst="rect">
            <a:avLst/>
          </a:prstGeom>
          <a:noFill/>
        </p:spPr>
        <p:txBody>
          <a:bodyPr wrap="none" rtlCol="0">
            <a:spAutoFit/>
          </a:bodyPr>
          <a:lstStyle/>
          <a:p>
            <a:r>
              <a:rPr lang="en-US" dirty="0"/>
              <a:t>Highest LFPRs</a:t>
            </a:r>
            <a:endParaRPr lang="en-AT" dirty="0"/>
          </a:p>
        </p:txBody>
      </p:sp>
      <p:sp>
        <p:nvSpPr>
          <p:cNvPr id="14" name="TextBox 13">
            <a:extLst>
              <a:ext uri="{FF2B5EF4-FFF2-40B4-BE49-F238E27FC236}">
                <a16:creationId xmlns:a16="http://schemas.microsoft.com/office/drawing/2014/main" id="{1BE6F561-A121-2432-2CA0-51376973AE77}"/>
              </a:ext>
            </a:extLst>
          </p:cNvPr>
          <p:cNvSpPr txBox="1"/>
          <p:nvPr/>
        </p:nvSpPr>
        <p:spPr>
          <a:xfrm>
            <a:off x="5087923" y="1727431"/>
            <a:ext cx="1435906" cy="369332"/>
          </a:xfrm>
          <a:prstGeom prst="rect">
            <a:avLst/>
          </a:prstGeom>
          <a:noFill/>
        </p:spPr>
        <p:txBody>
          <a:bodyPr wrap="none" rtlCol="0">
            <a:spAutoFit/>
          </a:bodyPr>
          <a:lstStyle/>
          <a:p>
            <a:r>
              <a:rPr lang="en-US" dirty="0"/>
              <a:t>Lowest LFPRs</a:t>
            </a:r>
            <a:endParaRPr lang="en-AT" dirty="0"/>
          </a:p>
        </p:txBody>
      </p:sp>
      <p:sp>
        <p:nvSpPr>
          <p:cNvPr id="15" name="Rectangle 14">
            <a:extLst>
              <a:ext uri="{FF2B5EF4-FFF2-40B4-BE49-F238E27FC236}">
                <a16:creationId xmlns:a16="http://schemas.microsoft.com/office/drawing/2014/main" id="{2DC75C45-E867-14C6-363A-0046E7613F4C}"/>
              </a:ext>
            </a:extLst>
          </p:cNvPr>
          <p:cNvSpPr/>
          <p:nvPr/>
        </p:nvSpPr>
        <p:spPr>
          <a:xfrm>
            <a:off x="2608976" y="2172749"/>
            <a:ext cx="813732" cy="2458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6" name="Rectangle 15">
            <a:extLst>
              <a:ext uri="{FF2B5EF4-FFF2-40B4-BE49-F238E27FC236}">
                <a16:creationId xmlns:a16="http://schemas.microsoft.com/office/drawing/2014/main" id="{CB1D92C5-623E-5F75-E028-5E86C04BCB81}"/>
              </a:ext>
            </a:extLst>
          </p:cNvPr>
          <p:cNvSpPr/>
          <p:nvPr/>
        </p:nvSpPr>
        <p:spPr>
          <a:xfrm>
            <a:off x="6586756" y="2172749"/>
            <a:ext cx="813732" cy="2458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7" name="Rectangle 16">
            <a:extLst>
              <a:ext uri="{FF2B5EF4-FFF2-40B4-BE49-F238E27FC236}">
                <a16:creationId xmlns:a16="http://schemas.microsoft.com/office/drawing/2014/main" id="{51D2AB8F-0423-C133-7774-45D3C510DE7C}"/>
              </a:ext>
            </a:extLst>
          </p:cNvPr>
          <p:cNvSpPr/>
          <p:nvPr/>
        </p:nvSpPr>
        <p:spPr>
          <a:xfrm>
            <a:off x="999929" y="5811683"/>
            <a:ext cx="6759887" cy="2367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Tree>
    <p:extLst>
      <p:ext uri="{BB962C8B-B14F-4D97-AF65-F5344CB8AC3E}">
        <p14:creationId xmlns:p14="http://schemas.microsoft.com/office/powerpoint/2010/main" val="79706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19B6-F71D-3376-A742-D6BE53C31F68}"/>
              </a:ext>
            </a:extLst>
          </p:cNvPr>
          <p:cNvSpPr>
            <a:spLocks noGrp="1"/>
          </p:cNvSpPr>
          <p:nvPr>
            <p:ph type="title"/>
          </p:nvPr>
        </p:nvSpPr>
        <p:spPr/>
        <p:txBody>
          <a:bodyPr/>
          <a:lstStyle/>
          <a:p>
            <a:r>
              <a:rPr lang="en-US" dirty="0"/>
              <a:t>Objective</a:t>
            </a:r>
            <a:endParaRPr lang="en-AT" dirty="0"/>
          </a:p>
        </p:txBody>
      </p:sp>
      <p:sp>
        <p:nvSpPr>
          <p:cNvPr id="3" name="Content Placeholder 2">
            <a:extLst>
              <a:ext uri="{FF2B5EF4-FFF2-40B4-BE49-F238E27FC236}">
                <a16:creationId xmlns:a16="http://schemas.microsoft.com/office/drawing/2014/main" id="{7FBC9749-C2D9-966A-1AF5-38E1F7E66A64}"/>
              </a:ext>
            </a:extLst>
          </p:cNvPr>
          <p:cNvSpPr>
            <a:spLocks noGrp="1"/>
          </p:cNvSpPr>
          <p:nvPr>
            <p:ph idx="1"/>
          </p:nvPr>
        </p:nvSpPr>
        <p:spPr/>
        <p:txBody>
          <a:bodyPr>
            <a:normAutofit/>
          </a:bodyPr>
          <a:lstStyle/>
          <a:p>
            <a:r>
              <a:rPr lang="en-US" dirty="0">
                <a:solidFill>
                  <a:srgbClr val="0070C0"/>
                </a:solidFill>
              </a:rPr>
              <a:t>Demographic shifts </a:t>
            </a:r>
            <a:r>
              <a:rPr lang="en-US" dirty="0"/>
              <a:t>in Europe will affect future population sizes and labor supply, fear of negative consequences of population decline</a:t>
            </a:r>
          </a:p>
          <a:p>
            <a:r>
              <a:rPr lang="en-US" dirty="0">
                <a:solidFill>
                  <a:srgbClr val="0070C0"/>
                </a:solidFill>
              </a:rPr>
              <a:t>Population composition changes</a:t>
            </a:r>
            <a:r>
              <a:rPr lang="en-US" dirty="0"/>
              <a:t> -&gt; educational expansion, longevity, working lives</a:t>
            </a:r>
          </a:p>
          <a:p>
            <a:r>
              <a:rPr lang="en-US" dirty="0"/>
              <a:t>Immigration often presented as a tool to (partly) mitigate the expected future </a:t>
            </a:r>
            <a:r>
              <a:rPr lang="en-US" dirty="0" err="1"/>
              <a:t>labour</a:t>
            </a:r>
            <a:r>
              <a:rPr lang="en-US" dirty="0"/>
              <a:t> force decline</a:t>
            </a:r>
          </a:p>
          <a:p>
            <a:r>
              <a:rPr lang="en-US" dirty="0"/>
              <a:t>How demographic multidimensional population projection methods are being used to explore future changes in populations, </a:t>
            </a:r>
            <a:r>
              <a:rPr lang="en-US" dirty="0" err="1"/>
              <a:t>labour</a:t>
            </a:r>
            <a:r>
              <a:rPr lang="en-US" dirty="0"/>
              <a:t> force (</a:t>
            </a:r>
            <a:r>
              <a:rPr lang="en-US" dirty="0" err="1"/>
              <a:t>labour</a:t>
            </a:r>
            <a:r>
              <a:rPr lang="en-US" dirty="0"/>
              <a:t> supply) and dependency</a:t>
            </a:r>
          </a:p>
          <a:p>
            <a:endParaRPr lang="en-US" dirty="0"/>
          </a:p>
          <a:p>
            <a:endParaRPr lang="en-AT" dirty="0"/>
          </a:p>
        </p:txBody>
      </p:sp>
    </p:spTree>
    <p:extLst>
      <p:ext uri="{BB962C8B-B14F-4D97-AF65-F5344CB8AC3E}">
        <p14:creationId xmlns:p14="http://schemas.microsoft.com/office/powerpoint/2010/main" val="2064154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677042"/>
            <a:ext cx="10490082" cy="701731"/>
          </a:xfrm>
        </p:spPr>
        <p:txBody>
          <a:bodyPr>
            <a:noAutofit/>
          </a:bodyPr>
          <a:lstStyle/>
          <a:p>
            <a:r>
              <a:rPr lang="en-US" sz="3200" b="1" dirty="0"/>
              <a:t>Differences in </a:t>
            </a:r>
            <a:r>
              <a:rPr lang="en-US" sz="3200" b="1" dirty="0" err="1"/>
              <a:t>labour</a:t>
            </a:r>
            <a:r>
              <a:rPr lang="en-US" sz="3200" b="1" dirty="0"/>
              <a:t> force activity across EU countries</a:t>
            </a:r>
            <a:endParaRPr lang="de-AT" sz="2400"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8F2CA046-3722-4950-924C-5359C54C5ADE}" type="slidenum">
              <a:rPr lang="en-US" smtClean="0"/>
              <a:pPr>
                <a:defRPr/>
              </a:pPr>
              <a:t>20</a:t>
            </a:fld>
            <a:r>
              <a:rPr lang="en-US" dirty="0"/>
              <a:t>, date</a:t>
            </a:r>
          </a:p>
        </p:txBody>
      </p:sp>
      <p:sp>
        <p:nvSpPr>
          <p:cNvPr id="7" name="Rectangle 6"/>
          <p:cNvSpPr/>
          <p:nvPr/>
        </p:nvSpPr>
        <p:spPr>
          <a:xfrm>
            <a:off x="1366025" y="6268169"/>
            <a:ext cx="8635225" cy="461665"/>
          </a:xfrm>
          <a:prstGeom prst="rect">
            <a:avLst/>
          </a:prstGeom>
        </p:spPr>
        <p:txBody>
          <a:bodyPr wrap="square">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Source: Marois, Belanger and Lutz (2020)</a:t>
            </a:r>
            <a:r>
              <a:rPr lang="en-US" sz="1200" i="1" dirty="0">
                <a:latin typeface="Arial" panose="020B0604020202020204" pitchFamily="34" charset="0"/>
                <a:cs typeface="Arial" panose="020B0604020202020204" pitchFamily="34" charset="0"/>
              </a:rPr>
              <a:t>Population aging, migration, and productivity in Europe. PNAS 117(14) </a:t>
            </a:r>
            <a:r>
              <a:rPr lang="en-US" sz="1200" i="1" dirty="0">
                <a:latin typeface="Arial" panose="020B0604020202020204" pitchFamily="34" charset="0"/>
                <a:cs typeface="Arial" panose="020B0604020202020204" pitchFamily="34" charset="0"/>
                <a:hlinkClick r:id="rId2"/>
              </a:rPr>
              <a:t>https://doi.org/10.1073/pnas.1918988117</a:t>
            </a:r>
            <a:r>
              <a:rPr lang="en-US" sz="1200" i="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4A254D6-70EE-812F-1C49-E2D99680E156}"/>
              </a:ext>
            </a:extLst>
          </p:cNvPr>
          <p:cNvPicPr>
            <a:picLocks noChangeAspect="1"/>
          </p:cNvPicPr>
          <p:nvPr/>
        </p:nvPicPr>
        <p:blipFill>
          <a:blip r:embed="rId3"/>
          <a:stretch>
            <a:fillRect/>
          </a:stretch>
        </p:blipFill>
        <p:spPr>
          <a:xfrm>
            <a:off x="999930" y="2096763"/>
            <a:ext cx="7790776" cy="4084195"/>
          </a:xfrm>
          <a:prstGeom prst="rect">
            <a:avLst/>
          </a:prstGeom>
        </p:spPr>
      </p:pic>
      <p:sp>
        <p:nvSpPr>
          <p:cNvPr id="12" name="Rectangle 11">
            <a:extLst>
              <a:ext uri="{FF2B5EF4-FFF2-40B4-BE49-F238E27FC236}">
                <a16:creationId xmlns:a16="http://schemas.microsoft.com/office/drawing/2014/main" id="{CD2035F7-0A3B-24A3-478C-3D90C77888DD}"/>
              </a:ext>
            </a:extLst>
          </p:cNvPr>
          <p:cNvSpPr/>
          <p:nvPr/>
        </p:nvSpPr>
        <p:spPr>
          <a:xfrm>
            <a:off x="1501629" y="3145873"/>
            <a:ext cx="7172588" cy="36911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3" name="TextBox 12">
            <a:extLst>
              <a:ext uri="{FF2B5EF4-FFF2-40B4-BE49-F238E27FC236}">
                <a16:creationId xmlns:a16="http://schemas.microsoft.com/office/drawing/2014/main" id="{1781E991-337A-849D-D441-7836BC1BDA10}"/>
              </a:ext>
            </a:extLst>
          </p:cNvPr>
          <p:cNvSpPr txBox="1"/>
          <p:nvPr/>
        </p:nvSpPr>
        <p:spPr>
          <a:xfrm>
            <a:off x="999930" y="1736705"/>
            <a:ext cx="1482137" cy="369332"/>
          </a:xfrm>
          <a:prstGeom prst="rect">
            <a:avLst/>
          </a:prstGeom>
          <a:noFill/>
        </p:spPr>
        <p:txBody>
          <a:bodyPr wrap="none" rtlCol="0">
            <a:spAutoFit/>
          </a:bodyPr>
          <a:lstStyle/>
          <a:p>
            <a:r>
              <a:rPr lang="en-US" dirty="0"/>
              <a:t>Highest LFPRs</a:t>
            </a:r>
            <a:endParaRPr lang="en-AT" dirty="0"/>
          </a:p>
        </p:txBody>
      </p:sp>
      <p:sp>
        <p:nvSpPr>
          <p:cNvPr id="14" name="TextBox 13">
            <a:extLst>
              <a:ext uri="{FF2B5EF4-FFF2-40B4-BE49-F238E27FC236}">
                <a16:creationId xmlns:a16="http://schemas.microsoft.com/office/drawing/2014/main" id="{1BE6F561-A121-2432-2CA0-51376973AE77}"/>
              </a:ext>
            </a:extLst>
          </p:cNvPr>
          <p:cNvSpPr txBox="1"/>
          <p:nvPr/>
        </p:nvSpPr>
        <p:spPr>
          <a:xfrm>
            <a:off x="5087923" y="1727431"/>
            <a:ext cx="1435906" cy="369332"/>
          </a:xfrm>
          <a:prstGeom prst="rect">
            <a:avLst/>
          </a:prstGeom>
          <a:noFill/>
        </p:spPr>
        <p:txBody>
          <a:bodyPr wrap="none" rtlCol="0">
            <a:spAutoFit/>
          </a:bodyPr>
          <a:lstStyle/>
          <a:p>
            <a:r>
              <a:rPr lang="en-US" dirty="0"/>
              <a:t>Lowest LFPRs</a:t>
            </a:r>
            <a:endParaRPr lang="en-AT" dirty="0"/>
          </a:p>
        </p:txBody>
      </p:sp>
    </p:spTree>
    <p:extLst>
      <p:ext uri="{BB962C8B-B14F-4D97-AF65-F5344CB8AC3E}">
        <p14:creationId xmlns:p14="http://schemas.microsoft.com/office/powerpoint/2010/main" val="3227482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4BDF-B404-7FAF-4EBF-C021D24393EF}"/>
              </a:ext>
            </a:extLst>
          </p:cNvPr>
          <p:cNvSpPr>
            <a:spLocks noGrp="1"/>
          </p:cNvSpPr>
          <p:nvPr>
            <p:ph type="title"/>
          </p:nvPr>
        </p:nvSpPr>
        <p:spPr>
          <a:xfrm>
            <a:off x="644563" y="365125"/>
            <a:ext cx="10515600" cy="1325563"/>
          </a:xfrm>
        </p:spPr>
        <p:txBody>
          <a:bodyPr>
            <a:normAutofit fontScale="90000"/>
          </a:bodyPr>
          <a:lstStyle/>
          <a:p>
            <a:r>
              <a:rPr lang="en-US" dirty="0"/>
              <a:t>When we consider educational expansion, higher female </a:t>
            </a:r>
            <a:r>
              <a:rPr lang="en-US" dirty="0" err="1"/>
              <a:t>labour</a:t>
            </a:r>
            <a:r>
              <a:rPr lang="en-US" dirty="0"/>
              <a:t> force participation and longer working lives what are the implications for future </a:t>
            </a:r>
            <a:r>
              <a:rPr lang="en-US" dirty="0" err="1"/>
              <a:t>labour</a:t>
            </a:r>
            <a:r>
              <a:rPr lang="en-US" dirty="0"/>
              <a:t> force sizes?</a:t>
            </a:r>
            <a:endParaRPr lang="en-AT" dirty="0"/>
          </a:p>
        </p:txBody>
      </p:sp>
      <p:sp>
        <p:nvSpPr>
          <p:cNvPr id="7" name="Content Placeholder 2">
            <a:extLst>
              <a:ext uri="{FF2B5EF4-FFF2-40B4-BE49-F238E27FC236}">
                <a16:creationId xmlns:a16="http://schemas.microsoft.com/office/drawing/2014/main" id="{46D8DF50-08C8-D474-1E2C-3AD41ED0E6E7}"/>
              </a:ext>
            </a:extLst>
          </p:cNvPr>
          <p:cNvSpPr>
            <a:spLocks noGrp="1"/>
          </p:cNvSpPr>
          <p:nvPr>
            <p:ph idx="1"/>
          </p:nvPr>
        </p:nvSpPr>
        <p:spPr>
          <a:xfrm>
            <a:off x="7476564" y="1825625"/>
            <a:ext cx="4476358" cy="4351338"/>
          </a:xfrm>
        </p:spPr>
        <p:txBody>
          <a:bodyPr>
            <a:normAutofit lnSpcReduction="10000"/>
          </a:bodyPr>
          <a:lstStyle/>
          <a:p>
            <a:r>
              <a:rPr lang="en-US" dirty="0">
                <a:solidFill>
                  <a:schemeClr val="accent2"/>
                </a:solidFill>
              </a:rPr>
              <a:t>Constant scenario:</a:t>
            </a:r>
            <a:r>
              <a:rPr lang="en-US" dirty="0"/>
              <a:t> fixed LFPR by age, sex, education</a:t>
            </a:r>
          </a:p>
          <a:p>
            <a:r>
              <a:rPr lang="en-US" dirty="0" err="1">
                <a:solidFill>
                  <a:srgbClr val="CC0066"/>
                </a:solidFill>
              </a:rPr>
              <a:t>Equalisation</a:t>
            </a:r>
            <a:r>
              <a:rPr lang="en-US" dirty="0">
                <a:solidFill>
                  <a:srgbClr val="CC0066"/>
                </a:solidFill>
              </a:rPr>
              <a:t> scenario:</a:t>
            </a:r>
            <a:r>
              <a:rPr lang="en-US" dirty="0"/>
              <a:t> women reach the same LFPR as men at equivalent age and education</a:t>
            </a:r>
          </a:p>
          <a:p>
            <a:r>
              <a:rPr lang="en-US" dirty="0">
                <a:solidFill>
                  <a:srgbClr val="33CCCC"/>
                </a:solidFill>
              </a:rPr>
              <a:t>Swedish scenario:</a:t>
            </a:r>
            <a:r>
              <a:rPr lang="en-US" dirty="0"/>
              <a:t> by 2040 men and women in all EU countries will reach </a:t>
            </a:r>
            <a:r>
              <a:rPr lang="en-US" dirty="0" err="1"/>
              <a:t>labour</a:t>
            </a:r>
            <a:r>
              <a:rPr lang="en-US" dirty="0"/>
              <a:t> force participation as in Sweden</a:t>
            </a:r>
            <a:endParaRPr lang="en-AT" dirty="0"/>
          </a:p>
        </p:txBody>
      </p:sp>
    </p:spTree>
    <p:extLst>
      <p:ext uri="{BB962C8B-B14F-4D97-AF65-F5344CB8AC3E}">
        <p14:creationId xmlns:p14="http://schemas.microsoft.com/office/powerpoint/2010/main" val="1180524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4BDF-B404-7FAF-4EBF-C021D24393EF}"/>
              </a:ext>
            </a:extLst>
          </p:cNvPr>
          <p:cNvSpPr>
            <a:spLocks noGrp="1"/>
          </p:cNvSpPr>
          <p:nvPr>
            <p:ph type="title"/>
          </p:nvPr>
        </p:nvSpPr>
        <p:spPr>
          <a:xfrm>
            <a:off x="644563" y="365125"/>
            <a:ext cx="10515600" cy="1325563"/>
          </a:xfrm>
        </p:spPr>
        <p:txBody>
          <a:bodyPr>
            <a:normAutofit fontScale="90000"/>
          </a:bodyPr>
          <a:lstStyle/>
          <a:p>
            <a:r>
              <a:rPr lang="en-US" dirty="0"/>
              <a:t>When we consider educational expansion, higher female </a:t>
            </a:r>
            <a:r>
              <a:rPr lang="en-US" dirty="0" err="1"/>
              <a:t>labour</a:t>
            </a:r>
            <a:r>
              <a:rPr lang="en-US" dirty="0"/>
              <a:t> force participation and longer working lives can stabilize </a:t>
            </a:r>
            <a:r>
              <a:rPr lang="en-US" dirty="0" err="1"/>
              <a:t>labour</a:t>
            </a:r>
            <a:r>
              <a:rPr lang="en-US" dirty="0"/>
              <a:t> force size in the EU28</a:t>
            </a:r>
            <a:endParaRPr lang="en-AT" dirty="0"/>
          </a:p>
        </p:txBody>
      </p:sp>
      <p:pic>
        <p:nvPicPr>
          <p:cNvPr id="5" name="Picture 4">
            <a:extLst>
              <a:ext uri="{FF2B5EF4-FFF2-40B4-BE49-F238E27FC236}">
                <a16:creationId xmlns:a16="http://schemas.microsoft.com/office/drawing/2014/main" id="{F4835F3C-8089-216E-6F95-602CF0D53C0F}"/>
              </a:ext>
            </a:extLst>
          </p:cNvPr>
          <p:cNvPicPr>
            <a:picLocks noChangeAspect="1"/>
          </p:cNvPicPr>
          <p:nvPr/>
        </p:nvPicPr>
        <p:blipFill>
          <a:blip r:embed="rId2"/>
          <a:stretch>
            <a:fillRect/>
          </a:stretch>
        </p:blipFill>
        <p:spPr>
          <a:xfrm>
            <a:off x="239078" y="1859447"/>
            <a:ext cx="7091479" cy="4633428"/>
          </a:xfrm>
          <a:prstGeom prst="rect">
            <a:avLst/>
          </a:prstGeom>
        </p:spPr>
      </p:pic>
      <p:sp>
        <p:nvSpPr>
          <p:cNvPr id="7" name="Content Placeholder 2">
            <a:extLst>
              <a:ext uri="{FF2B5EF4-FFF2-40B4-BE49-F238E27FC236}">
                <a16:creationId xmlns:a16="http://schemas.microsoft.com/office/drawing/2014/main" id="{46D8DF50-08C8-D474-1E2C-3AD41ED0E6E7}"/>
              </a:ext>
            </a:extLst>
          </p:cNvPr>
          <p:cNvSpPr>
            <a:spLocks noGrp="1"/>
          </p:cNvSpPr>
          <p:nvPr>
            <p:ph idx="1"/>
          </p:nvPr>
        </p:nvSpPr>
        <p:spPr>
          <a:xfrm>
            <a:off x="7476564" y="1825625"/>
            <a:ext cx="4476358" cy="4351338"/>
          </a:xfrm>
        </p:spPr>
        <p:txBody>
          <a:bodyPr>
            <a:normAutofit lnSpcReduction="10000"/>
          </a:bodyPr>
          <a:lstStyle/>
          <a:p>
            <a:r>
              <a:rPr lang="en-US" dirty="0">
                <a:solidFill>
                  <a:schemeClr val="accent2"/>
                </a:solidFill>
              </a:rPr>
              <a:t>Constant scenario:</a:t>
            </a:r>
            <a:r>
              <a:rPr lang="en-US" dirty="0"/>
              <a:t> fixed LFPR by age, sex, education</a:t>
            </a:r>
          </a:p>
          <a:p>
            <a:r>
              <a:rPr lang="en-US" dirty="0" err="1">
                <a:solidFill>
                  <a:srgbClr val="CC0066"/>
                </a:solidFill>
              </a:rPr>
              <a:t>Equalisation</a:t>
            </a:r>
            <a:r>
              <a:rPr lang="en-US" dirty="0">
                <a:solidFill>
                  <a:srgbClr val="CC0066"/>
                </a:solidFill>
              </a:rPr>
              <a:t> scenario:</a:t>
            </a:r>
            <a:r>
              <a:rPr lang="en-US" dirty="0"/>
              <a:t> women reach the same LFPR as men at equivalent age and education</a:t>
            </a:r>
          </a:p>
          <a:p>
            <a:r>
              <a:rPr lang="en-US" dirty="0">
                <a:solidFill>
                  <a:srgbClr val="33CCCC"/>
                </a:solidFill>
              </a:rPr>
              <a:t>Swedish scenario:</a:t>
            </a:r>
            <a:r>
              <a:rPr lang="en-US" dirty="0"/>
              <a:t> by 2040 men and women in all EU countries will reach </a:t>
            </a:r>
            <a:r>
              <a:rPr lang="en-US" dirty="0" err="1"/>
              <a:t>labour</a:t>
            </a:r>
            <a:r>
              <a:rPr lang="en-US" dirty="0"/>
              <a:t> force participation as in Sweden</a:t>
            </a:r>
            <a:endParaRPr lang="en-AT" dirty="0"/>
          </a:p>
        </p:txBody>
      </p:sp>
    </p:spTree>
    <p:extLst>
      <p:ext uri="{BB962C8B-B14F-4D97-AF65-F5344CB8AC3E}">
        <p14:creationId xmlns:p14="http://schemas.microsoft.com/office/powerpoint/2010/main" val="2404508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753BE6-CB73-4F3B-E1B6-A89E9CF5DCFC}"/>
              </a:ext>
            </a:extLst>
          </p:cNvPr>
          <p:cNvPicPr>
            <a:picLocks noChangeAspect="1"/>
          </p:cNvPicPr>
          <p:nvPr/>
        </p:nvPicPr>
        <p:blipFill rotWithShape="1">
          <a:blip r:embed="rId2"/>
          <a:srcRect r="2055"/>
          <a:stretch/>
        </p:blipFill>
        <p:spPr>
          <a:xfrm>
            <a:off x="15663" y="1416479"/>
            <a:ext cx="6086107" cy="4694006"/>
          </a:xfrm>
          <a:prstGeom prst="rect">
            <a:avLst/>
          </a:prstGeom>
        </p:spPr>
      </p:pic>
      <p:pic>
        <p:nvPicPr>
          <p:cNvPr id="7" name="Picture 6">
            <a:extLst>
              <a:ext uri="{FF2B5EF4-FFF2-40B4-BE49-F238E27FC236}">
                <a16:creationId xmlns:a16="http://schemas.microsoft.com/office/drawing/2014/main" id="{2FA1900B-79D4-065A-67B4-8F7DB737E5AD}"/>
              </a:ext>
            </a:extLst>
          </p:cNvPr>
          <p:cNvPicPr>
            <a:picLocks noChangeAspect="1"/>
          </p:cNvPicPr>
          <p:nvPr/>
        </p:nvPicPr>
        <p:blipFill>
          <a:blip r:embed="rId3"/>
          <a:stretch>
            <a:fillRect/>
          </a:stretch>
        </p:blipFill>
        <p:spPr>
          <a:xfrm>
            <a:off x="6101770" y="1416479"/>
            <a:ext cx="5970439" cy="4487758"/>
          </a:xfrm>
          <a:prstGeom prst="rect">
            <a:avLst/>
          </a:prstGeom>
        </p:spPr>
      </p:pic>
    </p:spTree>
    <p:extLst>
      <p:ext uri="{BB962C8B-B14F-4D97-AF65-F5344CB8AC3E}">
        <p14:creationId xmlns:p14="http://schemas.microsoft.com/office/powerpoint/2010/main" val="420277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0C69-9920-BCEE-8DDA-65C89F1271D7}"/>
              </a:ext>
            </a:extLst>
          </p:cNvPr>
          <p:cNvSpPr>
            <a:spLocks noGrp="1"/>
          </p:cNvSpPr>
          <p:nvPr>
            <p:ph type="title"/>
          </p:nvPr>
        </p:nvSpPr>
        <p:spPr/>
        <p:txBody>
          <a:bodyPr/>
          <a:lstStyle/>
          <a:p>
            <a:r>
              <a:rPr lang="en-US" dirty="0"/>
              <a:t>Projected </a:t>
            </a:r>
            <a:r>
              <a:rPr lang="en-US" dirty="0" err="1"/>
              <a:t>labour</a:t>
            </a:r>
            <a:r>
              <a:rPr lang="en-US" dirty="0"/>
              <a:t> force dependency ratio in EU28</a:t>
            </a:r>
            <a:br>
              <a:rPr lang="en-US" dirty="0"/>
            </a:br>
            <a:r>
              <a:rPr lang="en-US" dirty="0"/>
              <a:t>(inactive / workers)</a:t>
            </a:r>
            <a:endParaRPr lang="en-AT" dirty="0"/>
          </a:p>
        </p:txBody>
      </p:sp>
      <p:pic>
        <p:nvPicPr>
          <p:cNvPr id="5" name="Picture 4">
            <a:extLst>
              <a:ext uri="{FF2B5EF4-FFF2-40B4-BE49-F238E27FC236}">
                <a16:creationId xmlns:a16="http://schemas.microsoft.com/office/drawing/2014/main" id="{9F4D37F7-30A5-7057-38BE-BC35132BDBF6}"/>
              </a:ext>
            </a:extLst>
          </p:cNvPr>
          <p:cNvPicPr>
            <a:picLocks noChangeAspect="1"/>
          </p:cNvPicPr>
          <p:nvPr/>
        </p:nvPicPr>
        <p:blipFill>
          <a:blip r:embed="rId2"/>
          <a:stretch>
            <a:fillRect/>
          </a:stretch>
        </p:blipFill>
        <p:spPr>
          <a:xfrm>
            <a:off x="2441089" y="1823335"/>
            <a:ext cx="6046694" cy="4867415"/>
          </a:xfrm>
          <a:prstGeom prst="rect">
            <a:avLst/>
          </a:prstGeom>
        </p:spPr>
      </p:pic>
    </p:spTree>
    <p:extLst>
      <p:ext uri="{BB962C8B-B14F-4D97-AF65-F5344CB8AC3E}">
        <p14:creationId xmlns:p14="http://schemas.microsoft.com/office/powerpoint/2010/main" val="923521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4BDF-B404-7FAF-4EBF-C021D24393EF}"/>
              </a:ext>
            </a:extLst>
          </p:cNvPr>
          <p:cNvSpPr>
            <a:spLocks noGrp="1"/>
          </p:cNvSpPr>
          <p:nvPr>
            <p:ph type="title"/>
          </p:nvPr>
        </p:nvSpPr>
        <p:spPr>
          <a:xfrm>
            <a:off x="644563" y="365125"/>
            <a:ext cx="10515600" cy="1325563"/>
          </a:xfrm>
        </p:spPr>
        <p:txBody>
          <a:bodyPr>
            <a:normAutofit fontScale="90000"/>
          </a:bodyPr>
          <a:lstStyle/>
          <a:p>
            <a:r>
              <a:rPr lang="en-US" dirty="0"/>
              <a:t>When we consider that productivity is associated with educational attainment, future dependency ratios look less daunting for EU-28</a:t>
            </a:r>
            <a:endParaRPr lang="en-AT" dirty="0"/>
          </a:p>
        </p:txBody>
      </p:sp>
      <p:sp>
        <p:nvSpPr>
          <p:cNvPr id="7" name="Content Placeholder 2">
            <a:extLst>
              <a:ext uri="{FF2B5EF4-FFF2-40B4-BE49-F238E27FC236}">
                <a16:creationId xmlns:a16="http://schemas.microsoft.com/office/drawing/2014/main" id="{46D8DF50-08C8-D474-1E2C-3AD41ED0E6E7}"/>
              </a:ext>
            </a:extLst>
          </p:cNvPr>
          <p:cNvSpPr>
            <a:spLocks noGrp="1"/>
          </p:cNvSpPr>
          <p:nvPr>
            <p:ph idx="1"/>
          </p:nvPr>
        </p:nvSpPr>
        <p:spPr>
          <a:xfrm>
            <a:off x="8005664" y="1825625"/>
            <a:ext cx="3947257" cy="4351338"/>
          </a:xfrm>
        </p:spPr>
        <p:txBody>
          <a:bodyPr>
            <a:normAutofit fontScale="92500" lnSpcReduction="20000"/>
          </a:bodyPr>
          <a:lstStyle/>
          <a:p>
            <a:r>
              <a:rPr lang="en-US" sz="2400" dirty="0"/>
              <a:t>Age dependency ratio (ADR)</a:t>
            </a:r>
          </a:p>
          <a:p>
            <a:endParaRPr lang="en-US" sz="3600" dirty="0"/>
          </a:p>
          <a:p>
            <a:endParaRPr lang="en-US" sz="2200" dirty="0"/>
          </a:p>
          <a:p>
            <a:r>
              <a:rPr lang="en-US" sz="2200" dirty="0" err="1"/>
              <a:t>Labour</a:t>
            </a:r>
            <a:r>
              <a:rPr lang="en-US" sz="2200" dirty="0"/>
              <a:t> force dependency ratio (LFDR)</a:t>
            </a:r>
          </a:p>
          <a:p>
            <a:pPr marL="0" indent="0">
              <a:buNone/>
            </a:pPr>
            <a:endParaRPr lang="en-US" sz="3600" dirty="0"/>
          </a:p>
          <a:p>
            <a:r>
              <a:rPr lang="en-US" sz="2600" dirty="0"/>
              <a:t>Productivity-weighted dependency ratio:</a:t>
            </a:r>
          </a:p>
          <a:p>
            <a:r>
              <a:rPr lang="en-US" sz="2200" dirty="0"/>
              <a:t>estimated productivity weights for Active population are set at 1 for medium education, 1.66 for high education, and 0.62 for low education</a:t>
            </a:r>
            <a:endParaRPr lang="en-AT" sz="2200" dirty="0"/>
          </a:p>
        </p:txBody>
      </p:sp>
      <p:pic>
        <p:nvPicPr>
          <p:cNvPr id="4" name="Picture 3">
            <a:extLst>
              <a:ext uri="{FF2B5EF4-FFF2-40B4-BE49-F238E27FC236}">
                <a16:creationId xmlns:a16="http://schemas.microsoft.com/office/drawing/2014/main" id="{BBBCE574-CCFC-E792-4DA3-97E25C35F8DE}"/>
              </a:ext>
            </a:extLst>
          </p:cNvPr>
          <p:cNvPicPr>
            <a:picLocks noChangeAspect="1"/>
          </p:cNvPicPr>
          <p:nvPr/>
        </p:nvPicPr>
        <p:blipFill>
          <a:blip r:embed="rId2"/>
          <a:stretch>
            <a:fillRect/>
          </a:stretch>
        </p:blipFill>
        <p:spPr>
          <a:xfrm>
            <a:off x="239078" y="2043113"/>
            <a:ext cx="7486650" cy="4133850"/>
          </a:xfrm>
          <a:prstGeom prst="rect">
            <a:avLst/>
          </a:prstGeom>
        </p:spPr>
      </p:pic>
      <p:sp>
        <p:nvSpPr>
          <p:cNvPr id="6" name="Rectangle 5">
            <a:extLst>
              <a:ext uri="{FF2B5EF4-FFF2-40B4-BE49-F238E27FC236}">
                <a16:creationId xmlns:a16="http://schemas.microsoft.com/office/drawing/2014/main" id="{1633CDFC-DE57-D1FA-155F-EE0135E5FB49}"/>
              </a:ext>
            </a:extLst>
          </p:cNvPr>
          <p:cNvSpPr/>
          <p:nvPr/>
        </p:nvSpPr>
        <p:spPr>
          <a:xfrm>
            <a:off x="239078" y="6394451"/>
            <a:ext cx="8635225" cy="461665"/>
          </a:xfrm>
          <a:prstGeom prst="rect">
            <a:avLst/>
          </a:prstGeom>
        </p:spPr>
        <p:txBody>
          <a:bodyPr wrap="square">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Source: Marois, Belanger and Lutz (2020)</a:t>
            </a:r>
            <a:r>
              <a:rPr lang="en-US" sz="1200" i="1" dirty="0">
                <a:latin typeface="Arial" panose="020B0604020202020204" pitchFamily="34" charset="0"/>
                <a:cs typeface="Arial" panose="020B0604020202020204" pitchFamily="34" charset="0"/>
              </a:rPr>
              <a:t>Population aging, migration, and productivity in Europe. PNAS 117(14) </a:t>
            </a:r>
            <a:r>
              <a:rPr lang="en-US" sz="1200" i="1" dirty="0">
                <a:latin typeface="Arial" panose="020B0604020202020204" pitchFamily="34" charset="0"/>
                <a:cs typeface="Arial" panose="020B0604020202020204" pitchFamily="34" charset="0"/>
                <a:hlinkClick r:id="rId3"/>
              </a:rPr>
              <a:t>https://doi.org/10.1073/pnas.1918988117</a:t>
            </a:r>
            <a:r>
              <a:rPr lang="en-US" sz="1200" i="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787DB4E-84FA-B201-E480-82BBEE87FA72}"/>
              </a:ext>
            </a:extLst>
          </p:cNvPr>
          <p:cNvPicPr>
            <a:picLocks noChangeAspect="1"/>
          </p:cNvPicPr>
          <p:nvPr/>
        </p:nvPicPr>
        <p:blipFill>
          <a:blip r:embed="rId4"/>
          <a:stretch>
            <a:fillRect/>
          </a:stretch>
        </p:blipFill>
        <p:spPr>
          <a:xfrm>
            <a:off x="8479104" y="2164202"/>
            <a:ext cx="3000375" cy="762000"/>
          </a:xfrm>
          <a:prstGeom prst="rect">
            <a:avLst/>
          </a:prstGeom>
        </p:spPr>
      </p:pic>
      <p:pic>
        <p:nvPicPr>
          <p:cNvPr id="11" name="Picture 10">
            <a:extLst>
              <a:ext uri="{FF2B5EF4-FFF2-40B4-BE49-F238E27FC236}">
                <a16:creationId xmlns:a16="http://schemas.microsoft.com/office/drawing/2014/main" id="{12E6F5B6-50F3-D519-C9E2-7AD84348F0CB}"/>
              </a:ext>
            </a:extLst>
          </p:cNvPr>
          <p:cNvPicPr>
            <a:picLocks noChangeAspect="1"/>
          </p:cNvPicPr>
          <p:nvPr/>
        </p:nvPicPr>
        <p:blipFill>
          <a:blip r:embed="rId5"/>
          <a:stretch>
            <a:fillRect/>
          </a:stretch>
        </p:blipFill>
        <p:spPr>
          <a:xfrm>
            <a:off x="9167918" y="3264779"/>
            <a:ext cx="1171575" cy="809625"/>
          </a:xfrm>
          <a:prstGeom prst="rect">
            <a:avLst/>
          </a:prstGeom>
        </p:spPr>
      </p:pic>
    </p:spTree>
    <p:extLst>
      <p:ext uri="{BB962C8B-B14F-4D97-AF65-F5344CB8AC3E}">
        <p14:creationId xmlns:p14="http://schemas.microsoft.com/office/powerpoint/2010/main" val="3837542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8E263-D859-9703-85C8-55D9C72D628E}"/>
              </a:ext>
            </a:extLst>
          </p:cNvPr>
          <p:cNvSpPr>
            <a:spLocks noGrp="1"/>
          </p:cNvSpPr>
          <p:nvPr>
            <p:ph type="ctrTitle"/>
          </p:nvPr>
        </p:nvSpPr>
        <p:spPr/>
        <p:txBody>
          <a:bodyPr>
            <a:normAutofit fontScale="90000"/>
          </a:bodyPr>
          <a:lstStyle/>
          <a:p>
            <a:r>
              <a:rPr lang="en-US" dirty="0"/>
              <a:t>What other feasible ways to address the </a:t>
            </a:r>
            <a:r>
              <a:rPr lang="en-US" dirty="0" err="1"/>
              <a:t>labour</a:t>
            </a:r>
            <a:r>
              <a:rPr lang="en-US" dirty="0"/>
              <a:t> force decline can you think of?</a:t>
            </a:r>
            <a:endParaRPr lang="en-AT" dirty="0"/>
          </a:p>
        </p:txBody>
      </p:sp>
      <p:sp>
        <p:nvSpPr>
          <p:cNvPr id="3" name="Subtitle 2">
            <a:extLst>
              <a:ext uri="{FF2B5EF4-FFF2-40B4-BE49-F238E27FC236}">
                <a16:creationId xmlns:a16="http://schemas.microsoft.com/office/drawing/2014/main" id="{3AADB728-58F5-E601-06F6-A51DCBFD2820}"/>
              </a:ext>
            </a:extLst>
          </p:cNvPr>
          <p:cNvSpPr>
            <a:spLocks noGrp="1"/>
          </p:cNvSpPr>
          <p:nvPr>
            <p:ph type="subTitle" idx="1"/>
          </p:nvPr>
        </p:nvSpPr>
        <p:spPr/>
        <p:txBody>
          <a:bodyPr/>
          <a:lstStyle/>
          <a:p>
            <a:endParaRPr lang="en-AT"/>
          </a:p>
        </p:txBody>
      </p:sp>
    </p:spTree>
    <p:extLst>
      <p:ext uri="{BB962C8B-B14F-4D97-AF65-F5344CB8AC3E}">
        <p14:creationId xmlns:p14="http://schemas.microsoft.com/office/powerpoint/2010/main" val="116239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B768-97BC-4EC2-7754-4C55329019ED}"/>
              </a:ext>
            </a:extLst>
          </p:cNvPr>
          <p:cNvSpPr>
            <a:spLocks noGrp="1"/>
          </p:cNvSpPr>
          <p:nvPr>
            <p:ph type="title"/>
          </p:nvPr>
        </p:nvSpPr>
        <p:spPr/>
        <p:txBody>
          <a:bodyPr/>
          <a:lstStyle/>
          <a:p>
            <a:r>
              <a:rPr lang="en-US" dirty="0"/>
              <a:t>Policy debate</a:t>
            </a:r>
            <a:endParaRPr lang="en-AT" dirty="0"/>
          </a:p>
        </p:txBody>
      </p:sp>
      <p:sp>
        <p:nvSpPr>
          <p:cNvPr id="3" name="Content Placeholder 2">
            <a:extLst>
              <a:ext uri="{FF2B5EF4-FFF2-40B4-BE49-F238E27FC236}">
                <a16:creationId xmlns:a16="http://schemas.microsoft.com/office/drawing/2014/main" id="{F88F832E-9BB0-6C8D-9C3E-A3027462EBF2}"/>
              </a:ext>
            </a:extLst>
          </p:cNvPr>
          <p:cNvSpPr>
            <a:spLocks noGrp="1"/>
          </p:cNvSpPr>
          <p:nvPr>
            <p:ph idx="1"/>
          </p:nvPr>
        </p:nvSpPr>
        <p:spPr/>
        <p:txBody>
          <a:bodyPr>
            <a:normAutofit fontScale="92500" lnSpcReduction="10000"/>
          </a:bodyPr>
          <a:lstStyle/>
          <a:p>
            <a:r>
              <a:rPr lang="en-US" dirty="0"/>
              <a:t>Increase </a:t>
            </a:r>
            <a:r>
              <a:rPr lang="en-US" dirty="0" err="1"/>
              <a:t>labour</a:t>
            </a:r>
            <a:r>
              <a:rPr lang="en-US" dirty="0"/>
              <a:t> force participation of women</a:t>
            </a:r>
          </a:p>
          <a:p>
            <a:r>
              <a:rPr lang="en-US" dirty="0"/>
              <a:t>Longer working lives: higher retirement age, active aging</a:t>
            </a:r>
          </a:p>
          <a:p>
            <a:r>
              <a:rPr lang="en-US" dirty="0"/>
              <a:t>Increase birth rates to stabilize and prevent future decline in the </a:t>
            </a:r>
            <a:r>
              <a:rPr lang="en-US" dirty="0" err="1"/>
              <a:t>labour</a:t>
            </a:r>
            <a:r>
              <a:rPr lang="en-US" dirty="0"/>
              <a:t> force </a:t>
            </a:r>
          </a:p>
          <a:p>
            <a:r>
              <a:rPr lang="en-US" dirty="0"/>
              <a:t>Activate locally available human capital – activation, reskilling, upskilling</a:t>
            </a:r>
          </a:p>
          <a:p>
            <a:r>
              <a:rPr lang="en-US" dirty="0"/>
              <a:t>Immigration</a:t>
            </a:r>
          </a:p>
          <a:p>
            <a:pPr lvl="1"/>
            <a:r>
              <a:rPr lang="en-US" dirty="0"/>
              <a:t>Replacement migration – how many immigrants would be needed to stabilize population, working age population, dependency ratios…</a:t>
            </a:r>
          </a:p>
          <a:p>
            <a:pPr lvl="1"/>
            <a:r>
              <a:rPr lang="en-US" dirty="0"/>
              <a:t>Skilled </a:t>
            </a:r>
            <a:r>
              <a:rPr lang="en-US" dirty="0" err="1"/>
              <a:t>labour</a:t>
            </a:r>
            <a:r>
              <a:rPr lang="en-US" dirty="0"/>
              <a:t> – recognition of foreign degrees, matching demand and supply</a:t>
            </a:r>
          </a:p>
          <a:p>
            <a:pPr lvl="1"/>
            <a:r>
              <a:rPr lang="en-US" dirty="0"/>
              <a:t>Access to </a:t>
            </a:r>
            <a:r>
              <a:rPr lang="en-US" dirty="0" err="1"/>
              <a:t>labour</a:t>
            </a:r>
            <a:r>
              <a:rPr lang="en-US" dirty="0"/>
              <a:t> market for different types of migrants </a:t>
            </a:r>
            <a:r>
              <a:rPr lang="en-US" dirty="0" err="1"/>
              <a:t>beased</a:t>
            </a:r>
            <a:r>
              <a:rPr lang="en-US" dirty="0"/>
              <a:t> on residence permits</a:t>
            </a:r>
          </a:p>
          <a:p>
            <a:r>
              <a:rPr lang="en-US" dirty="0"/>
              <a:t>Curb emigration, incentivize return migration</a:t>
            </a:r>
            <a:endParaRPr lang="en-AT" dirty="0"/>
          </a:p>
        </p:txBody>
      </p:sp>
    </p:spTree>
    <p:extLst>
      <p:ext uri="{BB962C8B-B14F-4D97-AF65-F5344CB8AC3E}">
        <p14:creationId xmlns:p14="http://schemas.microsoft.com/office/powerpoint/2010/main" val="1775754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5BF5FC-4C48-4A44-A653-B101D851D018}"/>
              </a:ext>
            </a:extLst>
          </p:cNvPr>
          <p:cNvSpPr>
            <a:spLocks noGrp="1"/>
          </p:cNvSpPr>
          <p:nvPr>
            <p:ph type="sldNum" sz="quarter" idx="12"/>
          </p:nvPr>
        </p:nvSpPr>
        <p:spPr/>
        <p:txBody>
          <a:bodyPr>
            <a:normAutofit/>
          </a:bodyPr>
          <a:lstStyle/>
          <a:p>
            <a:pPr>
              <a:spcAft>
                <a:spcPts val="600"/>
              </a:spcAft>
            </a:pPr>
            <a:fld id="{4AF087D7-17A8-4975-A2BD-2C7EE6A3D540}" type="slidenum">
              <a:rPr lang="en-AT">
                <a:solidFill>
                  <a:schemeClr val="tx2"/>
                </a:solidFill>
              </a:rPr>
              <a:pPr>
                <a:spcAft>
                  <a:spcPts val="600"/>
                </a:spcAft>
              </a:pPr>
              <a:t>28</a:t>
            </a:fld>
            <a:endParaRPr lang="en-AT">
              <a:solidFill>
                <a:schemeClr val="tx2"/>
              </a:solidFill>
            </a:endParaRPr>
          </a:p>
        </p:txBody>
      </p:sp>
      <p:sp>
        <p:nvSpPr>
          <p:cNvPr id="2" name="Title 1">
            <a:extLst>
              <a:ext uri="{FF2B5EF4-FFF2-40B4-BE49-F238E27FC236}">
                <a16:creationId xmlns:a16="http://schemas.microsoft.com/office/drawing/2014/main" id="{A2AACBC2-A953-4665-A373-D6806CF7FABC}"/>
              </a:ext>
            </a:extLst>
          </p:cNvPr>
          <p:cNvSpPr>
            <a:spLocks noGrp="1"/>
          </p:cNvSpPr>
          <p:nvPr>
            <p:ph type="title" idx="4294967295"/>
          </p:nvPr>
        </p:nvSpPr>
        <p:spPr>
          <a:xfrm>
            <a:off x="0" y="606425"/>
            <a:ext cx="2465388" cy="5645150"/>
          </a:xfrm>
        </p:spPr>
        <p:txBody>
          <a:bodyPr anchor="ctr">
            <a:normAutofit/>
          </a:bodyPr>
          <a:lstStyle/>
          <a:p>
            <a:r>
              <a:rPr lang="en-US" sz="3600" dirty="0">
                <a:solidFill>
                  <a:schemeClr val="bg1"/>
                </a:solidFill>
                <a:latin typeface="Yu Gothic UI Light" panose="020B0300000000000000" pitchFamily="34" charset="-128"/>
                <a:ea typeface="Yu Gothic UI Light" panose="020B0300000000000000" pitchFamily="34" charset="-128"/>
              </a:rPr>
              <a:t>Impact of Migration and Fertility on  Population Growth</a:t>
            </a:r>
            <a:br>
              <a:rPr lang="en-US" sz="3600" dirty="0">
                <a:solidFill>
                  <a:schemeClr val="bg1"/>
                </a:solidFill>
                <a:latin typeface="Yu Gothic UI Light" panose="020B0300000000000000" pitchFamily="34" charset="-128"/>
                <a:ea typeface="Yu Gothic UI Light" panose="020B0300000000000000" pitchFamily="34" charset="-128"/>
              </a:rPr>
            </a:br>
            <a:r>
              <a:rPr lang="en-US" sz="3600" dirty="0">
                <a:solidFill>
                  <a:schemeClr val="bg1"/>
                </a:solidFill>
                <a:latin typeface="Yu Gothic UI Light" panose="020B0300000000000000" pitchFamily="34" charset="-128"/>
                <a:ea typeface="Yu Gothic UI Light" panose="020B0300000000000000" pitchFamily="34" charset="-128"/>
              </a:rPr>
              <a:t>in the UK</a:t>
            </a:r>
            <a:endParaRPr lang="en-US" sz="3600" dirty="0">
              <a:solidFill>
                <a:srgbClr val="FFFFFF"/>
              </a:solidFill>
            </a:endParaRPr>
          </a:p>
        </p:txBody>
      </p:sp>
      <p:pic>
        <p:nvPicPr>
          <p:cNvPr id="7" name="Picture 6">
            <a:extLst>
              <a:ext uri="{FF2B5EF4-FFF2-40B4-BE49-F238E27FC236}">
                <a16:creationId xmlns:a16="http://schemas.microsoft.com/office/drawing/2014/main" id="{80F3CDFD-1162-4E2D-9CD8-37061B5DF0BD}"/>
              </a:ext>
            </a:extLst>
          </p:cNvPr>
          <p:cNvPicPr>
            <a:picLocks noChangeAspect="1"/>
          </p:cNvPicPr>
          <p:nvPr/>
        </p:nvPicPr>
        <p:blipFill rotWithShape="1">
          <a:blip r:embed="rId3"/>
          <a:srcRect r="88"/>
          <a:stretch/>
        </p:blipFill>
        <p:spPr>
          <a:xfrm>
            <a:off x="679357" y="33090"/>
            <a:ext cx="10533126" cy="6328453"/>
          </a:xfrm>
          <a:prstGeom prst="rect">
            <a:avLst/>
          </a:prstGeom>
        </p:spPr>
      </p:pic>
      <p:sp>
        <p:nvSpPr>
          <p:cNvPr id="8" name="TextBox 7">
            <a:extLst>
              <a:ext uri="{FF2B5EF4-FFF2-40B4-BE49-F238E27FC236}">
                <a16:creationId xmlns:a16="http://schemas.microsoft.com/office/drawing/2014/main" id="{EF543521-4C59-41BE-8BA2-C53894207046}"/>
              </a:ext>
            </a:extLst>
          </p:cNvPr>
          <p:cNvSpPr txBox="1"/>
          <p:nvPr/>
        </p:nvSpPr>
        <p:spPr>
          <a:xfrm>
            <a:off x="979517" y="6459785"/>
            <a:ext cx="4801314" cy="369332"/>
          </a:xfrm>
          <a:prstGeom prst="rect">
            <a:avLst/>
          </a:prstGeom>
          <a:noFill/>
        </p:spPr>
        <p:txBody>
          <a:bodyPr wrap="none" rtlCol="0">
            <a:spAutoFit/>
          </a:bodyPr>
          <a:lstStyle/>
          <a:p>
            <a:r>
              <a:rPr lang="en-US" dirty="0">
                <a:solidFill>
                  <a:schemeClr val="bg1"/>
                </a:solidFill>
                <a:hlinkClick r:id="rId4">
                  <a:extLst>
                    <a:ext uri="{A12FA001-AC4F-418D-AE19-62706E023703}">
                      <ahyp:hlinkClr xmlns:ahyp="http://schemas.microsoft.com/office/drawing/2018/hyperlinkcolor" val="tx"/>
                    </a:ext>
                  </a:extLst>
                </a:hlinkClick>
              </a:rPr>
              <a:t>European Demographic Data Sheet 2020 </a:t>
            </a:r>
            <a:r>
              <a:rPr lang="en-US" dirty="0">
                <a:solidFill>
                  <a:schemeClr val="bg1"/>
                </a:solidFill>
              </a:rPr>
              <a:t>	</a:t>
            </a:r>
          </a:p>
        </p:txBody>
      </p:sp>
    </p:spTree>
    <p:extLst>
      <p:ext uri="{BB962C8B-B14F-4D97-AF65-F5344CB8AC3E}">
        <p14:creationId xmlns:p14="http://schemas.microsoft.com/office/powerpoint/2010/main" val="3609342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B7061-8AE3-4F12-81EE-51D6CA6CF2BE}"/>
              </a:ext>
            </a:extLst>
          </p:cNvPr>
          <p:cNvSpPr>
            <a:spLocks noGrp="1"/>
          </p:cNvSpPr>
          <p:nvPr>
            <p:ph type="title"/>
          </p:nvPr>
        </p:nvSpPr>
        <p:spPr/>
        <p:txBody>
          <a:bodyPr>
            <a:normAutofit/>
          </a:bodyPr>
          <a:lstStyle/>
          <a:p>
            <a:r>
              <a:rPr lang="en-US" sz="4000" dirty="0">
                <a:latin typeface="Raleway" panose="020B0003030101060003"/>
              </a:rPr>
              <a:t>Scenarios of migration impact on future </a:t>
            </a:r>
            <a:r>
              <a:rPr lang="en-US" sz="4000" dirty="0" err="1">
                <a:latin typeface="Raleway" panose="020B0003030101060003"/>
              </a:rPr>
              <a:t>labour</a:t>
            </a:r>
            <a:r>
              <a:rPr lang="en-US" sz="4000" dirty="0">
                <a:latin typeface="Raleway" panose="020B0003030101060003"/>
              </a:rPr>
              <a:t> force</a:t>
            </a:r>
            <a:endParaRPr lang="en-AT" sz="4000" dirty="0">
              <a:latin typeface="Raleway" panose="020B0003030101060003"/>
            </a:endParaRPr>
          </a:p>
        </p:txBody>
      </p:sp>
      <p:sp>
        <p:nvSpPr>
          <p:cNvPr id="3" name="Content Placeholder 2">
            <a:extLst>
              <a:ext uri="{FF2B5EF4-FFF2-40B4-BE49-F238E27FC236}">
                <a16:creationId xmlns:a16="http://schemas.microsoft.com/office/drawing/2014/main" id="{A576D0BE-C550-4B9C-BB55-9FCF8F48DCC6}"/>
              </a:ext>
            </a:extLst>
          </p:cNvPr>
          <p:cNvSpPr>
            <a:spLocks noGrp="1"/>
          </p:cNvSpPr>
          <p:nvPr>
            <p:ph idx="1"/>
          </p:nvPr>
        </p:nvSpPr>
        <p:spPr>
          <a:xfrm>
            <a:off x="691857" y="1690687"/>
            <a:ext cx="5939761" cy="4802187"/>
          </a:xfrm>
        </p:spPr>
        <p:txBody>
          <a:bodyPr>
            <a:normAutofit/>
          </a:bodyPr>
          <a:lstStyle/>
          <a:p>
            <a:pPr>
              <a:spcBef>
                <a:spcPts val="1800"/>
              </a:spcBef>
            </a:pPr>
            <a:r>
              <a:rPr lang="en-US" sz="2400" dirty="0">
                <a:latin typeface="+mj-lt"/>
              </a:rPr>
              <a:t>Immigration often presented as a tool to improve the expected </a:t>
            </a:r>
            <a:r>
              <a:rPr lang="en-US" sz="2400" dirty="0" err="1">
                <a:latin typeface="+mj-lt"/>
              </a:rPr>
              <a:t>labour</a:t>
            </a:r>
            <a:r>
              <a:rPr lang="en-US" sz="2400" dirty="0">
                <a:latin typeface="+mj-lt"/>
              </a:rPr>
              <a:t> force decline</a:t>
            </a:r>
          </a:p>
          <a:p>
            <a:pPr>
              <a:spcBef>
                <a:spcPts val="1800"/>
              </a:spcBef>
            </a:pPr>
            <a:r>
              <a:rPr lang="en-US" sz="2400" dirty="0">
                <a:latin typeface="+mj-lt"/>
              </a:rPr>
              <a:t>But shift towards rights-based migration policy implies a need to remove barriers for better integration of (some groups of) immigrants into </a:t>
            </a:r>
            <a:r>
              <a:rPr lang="en-US" sz="2400" dirty="0" err="1">
                <a:latin typeface="+mj-lt"/>
              </a:rPr>
              <a:t>labour</a:t>
            </a:r>
            <a:r>
              <a:rPr lang="en-US" sz="2400" dirty="0">
                <a:latin typeface="+mj-lt"/>
              </a:rPr>
              <a:t> market </a:t>
            </a:r>
          </a:p>
          <a:p>
            <a:pPr>
              <a:spcBef>
                <a:spcPts val="1800"/>
              </a:spcBef>
            </a:pPr>
            <a:r>
              <a:rPr lang="en-US" sz="2400" dirty="0">
                <a:latin typeface="+mj-lt"/>
              </a:rPr>
              <a:t>What would be the long-term impacts of improved or worsened economic integration of immigrants on </a:t>
            </a:r>
            <a:r>
              <a:rPr lang="en-US" sz="2400" dirty="0" err="1">
                <a:latin typeface="+mj-lt"/>
              </a:rPr>
              <a:t>labour</a:t>
            </a:r>
            <a:r>
              <a:rPr lang="en-US" sz="2400" dirty="0">
                <a:latin typeface="+mj-lt"/>
              </a:rPr>
              <a:t> supply and employment?</a:t>
            </a:r>
          </a:p>
          <a:p>
            <a:endParaRPr lang="en-US" sz="2400" dirty="0">
              <a:latin typeface="Raleway" panose="020B0003030101060003"/>
            </a:endParaRPr>
          </a:p>
          <a:p>
            <a:endParaRPr lang="en-US" sz="2400" dirty="0">
              <a:latin typeface="Raleway" panose="020B0003030101060003"/>
            </a:endParaRPr>
          </a:p>
          <a:p>
            <a:endParaRPr lang="en-AT" sz="2400" dirty="0">
              <a:latin typeface="Raleway" panose="020B0003030101060003"/>
            </a:endParaRPr>
          </a:p>
        </p:txBody>
      </p:sp>
      <p:pic>
        <p:nvPicPr>
          <p:cNvPr id="5" name="Picture 4">
            <a:extLst>
              <a:ext uri="{FF2B5EF4-FFF2-40B4-BE49-F238E27FC236}">
                <a16:creationId xmlns:a16="http://schemas.microsoft.com/office/drawing/2014/main" id="{222D2C58-E59C-4304-B823-18A6984F9E34}"/>
              </a:ext>
            </a:extLst>
          </p:cNvPr>
          <p:cNvPicPr>
            <a:picLocks noChangeAspect="1"/>
          </p:cNvPicPr>
          <p:nvPr/>
        </p:nvPicPr>
        <p:blipFill>
          <a:blip r:embed="rId3"/>
          <a:stretch>
            <a:fillRect/>
          </a:stretch>
        </p:blipFill>
        <p:spPr>
          <a:xfrm>
            <a:off x="7132637" y="1690687"/>
            <a:ext cx="4571263" cy="4292102"/>
          </a:xfrm>
          <a:prstGeom prst="rect">
            <a:avLst/>
          </a:prstGeom>
        </p:spPr>
      </p:pic>
      <p:sp>
        <p:nvSpPr>
          <p:cNvPr id="6" name="TextBox 5">
            <a:extLst>
              <a:ext uri="{FF2B5EF4-FFF2-40B4-BE49-F238E27FC236}">
                <a16:creationId xmlns:a16="http://schemas.microsoft.com/office/drawing/2014/main" id="{26C037B8-94BE-4914-8F93-A69E4F669490}"/>
              </a:ext>
            </a:extLst>
          </p:cNvPr>
          <p:cNvSpPr txBox="1"/>
          <p:nvPr/>
        </p:nvSpPr>
        <p:spPr>
          <a:xfrm>
            <a:off x="9917813" y="5963837"/>
            <a:ext cx="1642373" cy="307777"/>
          </a:xfrm>
          <a:prstGeom prst="rect">
            <a:avLst/>
          </a:prstGeom>
          <a:noFill/>
        </p:spPr>
        <p:txBody>
          <a:bodyPr wrap="none" rtlCol="0">
            <a:spAutoFit/>
          </a:bodyPr>
          <a:lstStyle/>
          <a:p>
            <a:r>
              <a:rPr lang="en-US" sz="1400" dirty="0"/>
              <a:t>Source: EPSC (2018)</a:t>
            </a:r>
            <a:endParaRPr lang="en-AT" sz="1400" dirty="0"/>
          </a:p>
        </p:txBody>
      </p:sp>
    </p:spTree>
    <p:extLst>
      <p:ext uri="{BB962C8B-B14F-4D97-AF65-F5344CB8AC3E}">
        <p14:creationId xmlns:p14="http://schemas.microsoft.com/office/powerpoint/2010/main" val="73018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4A1C8-9009-C227-D4FD-C75D3824DCAD}"/>
              </a:ext>
            </a:extLst>
          </p:cNvPr>
          <p:cNvSpPr>
            <a:spLocks noGrp="1"/>
          </p:cNvSpPr>
          <p:nvPr>
            <p:ph type="title"/>
          </p:nvPr>
        </p:nvSpPr>
        <p:spPr/>
        <p:txBody>
          <a:bodyPr>
            <a:normAutofit/>
          </a:bodyPr>
          <a:lstStyle/>
          <a:p>
            <a:r>
              <a:rPr lang="en-US" sz="5400" dirty="0"/>
              <a:t>What is population ageing and why is it considered a challenge? </a:t>
            </a:r>
            <a:endParaRPr lang="en-AT" sz="5400" dirty="0"/>
          </a:p>
        </p:txBody>
      </p:sp>
      <p:sp>
        <p:nvSpPr>
          <p:cNvPr id="3" name="Text Placeholder 2">
            <a:extLst>
              <a:ext uri="{FF2B5EF4-FFF2-40B4-BE49-F238E27FC236}">
                <a16:creationId xmlns:a16="http://schemas.microsoft.com/office/drawing/2014/main" id="{23E5BC25-B6B5-C482-28BF-3F5CFF9AF0FE}"/>
              </a:ext>
            </a:extLst>
          </p:cNvPr>
          <p:cNvSpPr>
            <a:spLocks noGrp="1"/>
          </p:cNvSpPr>
          <p:nvPr>
            <p:ph type="body" idx="1"/>
          </p:nvPr>
        </p:nvSpPr>
        <p:spPr/>
        <p:txBody>
          <a:bodyPr/>
          <a:lstStyle/>
          <a:p>
            <a:endParaRPr lang="en-AT" dirty="0"/>
          </a:p>
        </p:txBody>
      </p:sp>
    </p:spTree>
    <p:extLst>
      <p:ext uri="{BB962C8B-B14F-4D97-AF65-F5344CB8AC3E}">
        <p14:creationId xmlns:p14="http://schemas.microsoft.com/office/powerpoint/2010/main" val="802111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92564-7665-45EB-A6B2-1F80B537ECF0}"/>
              </a:ext>
            </a:extLst>
          </p:cNvPr>
          <p:cNvSpPr>
            <a:spLocks noGrp="1"/>
          </p:cNvSpPr>
          <p:nvPr>
            <p:ph type="title"/>
          </p:nvPr>
        </p:nvSpPr>
        <p:spPr/>
        <p:txBody>
          <a:bodyPr>
            <a:normAutofit/>
          </a:bodyPr>
          <a:lstStyle/>
          <a:p>
            <a:r>
              <a:rPr lang="en-US" sz="4000" dirty="0"/>
              <a:t>What do we know about gaps in </a:t>
            </a:r>
            <a:r>
              <a:rPr lang="en-US" sz="4000" dirty="0" err="1"/>
              <a:t>labour</a:t>
            </a:r>
            <a:r>
              <a:rPr lang="en-US" sz="4000" dirty="0"/>
              <a:t> force participation of immigrants?</a:t>
            </a:r>
            <a:endParaRPr lang="en-AT" sz="4000" dirty="0"/>
          </a:p>
        </p:txBody>
      </p:sp>
      <p:sp>
        <p:nvSpPr>
          <p:cNvPr id="3" name="Content Placeholder 2">
            <a:extLst>
              <a:ext uri="{FF2B5EF4-FFF2-40B4-BE49-F238E27FC236}">
                <a16:creationId xmlns:a16="http://schemas.microsoft.com/office/drawing/2014/main" id="{B9A79FEA-69C1-4C1F-B67E-67B41A470915}"/>
              </a:ext>
            </a:extLst>
          </p:cNvPr>
          <p:cNvSpPr>
            <a:spLocks noGrp="1"/>
          </p:cNvSpPr>
          <p:nvPr>
            <p:ph idx="1"/>
          </p:nvPr>
        </p:nvSpPr>
        <p:spPr>
          <a:xfrm>
            <a:off x="838200" y="2011155"/>
            <a:ext cx="10515600" cy="4351338"/>
          </a:xfrm>
        </p:spPr>
        <p:txBody>
          <a:bodyPr>
            <a:normAutofit/>
          </a:bodyPr>
          <a:lstStyle/>
          <a:p>
            <a:r>
              <a:rPr lang="en-US" dirty="0" err="1"/>
              <a:t>Labour</a:t>
            </a:r>
            <a:r>
              <a:rPr lang="en-US" dirty="0"/>
              <a:t> force participation differs between EU-born and (different groups of) immigrants</a:t>
            </a:r>
          </a:p>
          <a:p>
            <a:pPr marL="0" indent="0">
              <a:buNone/>
            </a:pPr>
            <a:endParaRPr lang="en-AT" dirty="0"/>
          </a:p>
        </p:txBody>
      </p:sp>
    </p:spTree>
    <p:extLst>
      <p:ext uri="{BB962C8B-B14F-4D97-AF65-F5344CB8AC3E}">
        <p14:creationId xmlns:p14="http://schemas.microsoft.com/office/powerpoint/2010/main" val="1067752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F306-FD13-4EDD-BB8D-28FC15A9CD4D}"/>
              </a:ext>
            </a:extLst>
          </p:cNvPr>
          <p:cNvSpPr>
            <a:spLocks noGrp="1"/>
          </p:cNvSpPr>
          <p:nvPr>
            <p:ph type="title"/>
          </p:nvPr>
        </p:nvSpPr>
        <p:spPr/>
        <p:txBody>
          <a:bodyPr>
            <a:normAutofit/>
          </a:bodyPr>
          <a:lstStyle/>
          <a:p>
            <a:r>
              <a:rPr lang="en-US" sz="3600" dirty="0" err="1"/>
              <a:t>Labour</a:t>
            </a:r>
            <a:r>
              <a:rPr lang="en-US" sz="3600" dirty="0"/>
              <a:t> force participation rates at age 35-39, EU28</a:t>
            </a:r>
            <a:endParaRPr lang="en-AT" sz="3600" dirty="0"/>
          </a:p>
        </p:txBody>
      </p:sp>
      <p:pic>
        <p:nvPicPr>
          <p:cNvPr id="3" name="Picture 2">
            <a:extLst>
              <a:ext uri="{FF2B5EF4-FFF2-40B4-BE49-F238E27FC236}">
                <a16:creationId xmlns:a16="http://schemas.microsoft.com/office/drawing/2014/main" id="{506CDDD7-4475-4B9D-9A5A-FDCEDAE70C93}"/>
              </a:ext>
            </a:extLst>
          </p:cNvPr>
          <p:cNvPicPr>
            <a:picLocks noChangeAspect="1"/>
          </p:cNvPicPr>
          <p:nvPr/>
        </p:nvPicPr>
        <p:blipFill rotWithShape="1">
          <a:blip r:embed="rId3"/>
          <a:srcRect r="4142" b="55791"/>
          <a:stretch/>
        </p:blipFill>
        <p:spPr>
          <a:xfrm>
            <a:off x="-73889" y="1760341"/>
            <a:ext cx="12025744" cy="3889143"/>
          </a:xfrm>
          <a:prstGeom prst="rect">
            <a:avLst/>
          </a:prstGeom>
        </p:spPr>
      </p:pic>
      <p:pic>
        <p:nvPicPr>
          <p:cNvPr id="5" name="Picture 4">
            <a:extLst>
              <a:ext uri="{FF2B5EF4-FFF2-40B4-BE49-F238E27FC236}">
                <a16:creationId xmlns:a16="http://schemas.microsoft.com/office/drawing/2014/main" id="{8158D952-E22A-40CF-B247-783ECDF534CA}"/>
              </a:ext>
            </a:extLst>
          </p:cNvPr>
          <p:cNvPicPr>
            <a:picLocks noChangeAspect="1"/>
          </p:cNvPicPr>
          <p:nvPr/>
        </p:nvPicPr>
        <p:blipFill rotWithShape="1">
          <a:blip r:embed="rId4"/>
          <a:srcRect r="312"/>
          <a:stretch/>
        </p:blipFill>
        <p:spPr>
          <a:xfrm>
            <a:off x="838200" y="5649484"/>
            <a:ext cx="11261436" cy="885825"/>
          </a:xfrm>
          <a:prstGeom prst="rect">
            <a:avLst/>
          </a:prstGeom>
        </p:spPr>
      </p:pic>
      <p:sp>
        <p:nvSpPr>
          <p:cNvPr id="6" name="TextBox 5">
            <a:extLst>
              <a:ext uri="{FF2B5EF4-FFF2-40B4-BE49-F238E27FC236}">
                <a16:creationId xmlns:a16="http://schemas.microsoft.com/office/drawing/2014/main" id="{F5E2D7E9-ACA4-455B-BF46-DDD36FE31CA2}"/>
              </a:ext>
            </a:extLst>
          </p:cNvPr>
          <p:cNvSpPr txBox="1"/>
          <p:nvPr/>
        </p:nvSpPr>
        <p:spPr>
          <a:xfrm>
            <a:off x="124287" y="6536653"/>
            <a:ext cx="1596912" cy="261610"/>
          </a:xfrm>
          <a:prstGeom prst="rect">
            <a:avLst/>
          </a:prstGeom>
          <a:noFill/>
        </p:spPr>
        <p:txBody>
          <a:bodyPr wrap="none" rtlCol="0">
            <a:spAutoFit/>
          </a:bodyPr>
          <a:lstStyle/>
          <a:p>
            <a:r>
              <a:rPr lang="en-US" sz="1100" dirty="0"/>
              <a:t>Data:  EU-LFS 2010-2016</a:t>
            </a:r>
            <a:endParaRPr lang="en-AT" sz="1100" dirty="0"/>
          </a:p>
        </p:txBody>
      </p:sp>
      <p:sp>
        <p:nvSpPr>
          <p:cNvPr id="4" name="Rectangle 3">
            <a:extLst>
              <a:ext uri="{FF2B5EF4-FFF2-40B4-BE49-F238E27FC236}">
                <a16:creationId xmlns:a16="http://schemas.microsoft.com/office/drawing/2014/main" id="{DF0A446F-0F5F-426B-809A-2669071CBBB9}"/>
              </a:ext>
            </a:extLst>
          </p:cNvPr>
          <p:cNvSpPr/>
          <p:nvPr/>
        </p:nvSpPr>
        <p:spPr>
          <a:xfrm>
            <a:off x="1919111" y="2302933"/>
            <a:ext cx="1072445" cy="3276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F211AFF-FFB6-4D47-8DCC-CBA1683C4862}"/>
              </a:ext>
            </a:extLst>
          </p:cNvPr>
          <p:cNvSpPr/>
          <p:nvPr/>
        </p:nvSpPr>
        <p:spPr>
          <a:xfrm>
            <a:off x="7512755" y="2302933"/>
            <a:ext cx="1072445" cy="3276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3CB10B-6F81-4688-A081-8A7444A9BEEE}"/>
              </a:ext>
            </a:extLst>
          </p:cNvPr>
          <p:cNvSpPr txBox="1"/>
          <p:nvPr/>
        </p:nvSpPr>
        <p:spPr>
          <a:xfrm>
            <a:off x="3149600" y="6285879"/>
            <a:ext cx="643125" cy="369332"/>
          </a:xfrm>
          <a:prstGeom prst="rect">
            <a:avLst/>
          </a:prstGeom>
          <a:solidFill>
            <a:schemeClr val="bg1"/>
          </a:solidFill>
        </p:spPr>
        <p:txBody>
          <a:bodyPr wrap="none" rtlCol="0">
            <a:spAutoFit/>
          </a:bodyPr>
          <a:lstStyle/>
          <a:p>
            <a:r>
              <a:rPr lang="en-US" dirty="0"/>
              <a:t>MEN</a:t>
            </a:r>
          </a:p>
        </p:txBody>
      </p:sp>
      <p:sp>
        <p:nvSpPr>
          <p:cNvPr id="9" name="TextBox 8">
            <a:extLst>
              <a:ext uri="{FF2B5EF4-FFF2-40B4-BE49-F238E27FC236}">
                <a16:creationId xmlns:a16="http://schemas.microsoft.com/office/drawing/2014/main" id="{9A9E449E-8D9F-4029-A8B3-EEF5C448968E}"/>
              </a:ext>
            </a:extLst>
          </p:cNvPr>
          <p:cNvSpPr txBox="1"/>
          <p:nvPr/>
        </p:nvSpPr>
        <p:spPr>
          <a:xfrm>
            <a:off x="8834529" y="6283847"/>
            <a:ext cx="998094" cy="369332"/>
          </a:xfrm>
          <a:prstGeom prst="rect">
            <a:avLst/>
          </a:prstGeom>
          <a:solidFill>
            <a:schemeClr val="bg1"/>
          </a:solidFill>
        </p:spPr>
        <p:txBody>
          <a:bodyPr wrap="none" rtlCol="0">
            <a:spAutoFit/>
          </a:bodyPr>
          <a:lstStyle/>
          <a:p>
            <a:r>
              <a:rPr lang="en-US" dirty="0"/>
              <a:t>WOMEN</a:t>
            </a:r>
          </a:p>
        </p:txBody>
      </p:sp>
      <p:cxnSp>
        <p:nvCxnSpPr>
          <p:cNvPr id="13" name="Straight Connector 12">
            <a:extLst>
              <a:ext uri="{FF2B5EF4-FFF2-40B4-BE49-F238E27FC236}">
                <a16:creationId xmlns:a16="http://schemas.microsoft.com/office/drawing/2014/main" id="{EF20EA88-F8C2-4DF4-8FBB-1F686D397CB3}"/>
              </a:ext>
            </a:extLst>
          </p:cNvPr>
          <p:cNvCxnSpPr/>
          <p:nvPr/>
        </p:nvCxnSpPr>
        <p:spPr>
          <a:xfrm>
            <a:off x="6412089" y="2212622"/>
            <a:ext cx="0" cy="4138021"/>
          </a:xfrm>
          <a:prstGeom prst="line">
            <a:avLst/>
          </a:prstGeom>
        </p:spPr>
        <p:style>
          <a:lnRef idx="1">
            <a:schemeClr val="accent1"/>
          </a:lnRef>
          <a:fillRef idx="0">
            <a:schemeClr val="accent1"/>
          </a:fillRef>
          <a:effectRef idx="0">
            <a:schemeClr val="accent1"/>
          </a:effectRef>
          <a:fontRef idx="minor">
            <a:schemeClr val="tx1"/>
          </a:fontRef>
        </p:style>
      </p:cxnSp>
      <p:sp>
        <p:nvSpPr>
          <p:cNvPr id="15" name="Arrow: Down 14">
            <a:extLst>
              <a:ext uri="{FF2B5EF4-FFF2-40B4-BE49-F238E27FC236}">
                <a16:creationId xmlns:a16="http://schemas.microsoft.com/office/drawing/2014/main" id="{54EF235B-47B0-486C-80F8-159CC5419CDB}"/>
              </a:ext>
            </a:extLst>
          </p:cNvPr>
          <p:cNvSpPr/>
          <p:nvPr/>
        </p:nvSpPr>
        <p:spPr>
          <a:xfrm>
            <a:off x="9074959" y="3127447"/>
            <a:ext cx="214026" cy="9785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CE3819-34A8-49A4-A051-898844F42B29}"/>
              </a:ext>
            </a:extLst>
          </p:cNvPr>
          <p:cNvSpPr/>
          <p:nvPr/>
        </p:nvSpPr>
        <p:spPr>
          <a:xfrm>
            <a:off x="4212944" y="2317729"/>
            <a:ext cx="2082660" cy="32266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863914D-B2D1-4D70-8D5C-2C5682C27B6F}"/>
              </a:ext>
            </a:extLst>
          </p:cNvPr>
          <p:cNvSpPr/>
          <p:nvPr/>
        </p:nvSpPr>
        <p:spPr>
          <a:xfrm>
            <a:off x="9866491" y="2387623"/>
            <a:ext cx="1923723" cy="32266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7E027B78-4E5E-4A67-ABBF-9FE418953A8E}"/>
              </a:ext>
            </a:extLst>
          </p:cNvPr>
          <p:cNvSpPr/>
          <p:nvPr/>
        </p:nvSpPr>
        <p:spPr>
          <a:xfrm>
            <a:off x="3536786" y="2494524"/>
            <a:ext cx="199252" cy="2712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8155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F306-FD13-4EDD-BB8D-28FC15A9CD4D}"/>
              </a:ext>
            </a:extLst>
          </p:cNvPr>
          <p:cNvSpPr>
            <a:spLocks noGrp="1"/>
          </p:cNvSpPr>
          <p:nvPr>
            <p:ph type="title"/>
          </p:nvPr>
        </p:nvSpPr>
        <p:spPr/>
        <p:txBody>
          <a:bodyPr>
            <a:normAutofit/>
          </a:bodyPr>
          <a:lstStyle/>
          <a:p>
            <a:r>
              <a:rPr lang="en-US" sz="3600" dirty="0" err="1"/>
              <a:t>Labour</a:t>
            </a:r>
            <a:r>
              <a:rPr lang="en-US" sz="3600" dirty="0"/>
              <a:t> force participation rates at age 35-39, EU28</a:t>
            </a:r>
            <a:endParaRPr lang="en-AT" sz="3600" dirty="0"/>
          </a:p>
        </p:txBody>
      </p:sp>
      <p:pic>
        <p:nvPicPr>
          <p:cNvPr id="3" name="Picture 2">
            <a:extLst>
              <a:ext uri="{FF2B5EF4-FFF2-40B4-BE49-F238E27FC236}">
                <a16:creationId xmlns:a16="http://schemas.microsoft.com/office/drawing/2014/main" id="{506CDDD7-4475-4B9D-9A5A-FDCEDAE70C93}"/>
              </a:ext>
            </a:extLst>
          </p:cNvPr>
          <p:cNvPicPr>
            <a:picLocks noChangeAspect="1"/>
          </p:cNvPicPr>
          <p:nvPr/>
        </p:nvPicPr>
        <p:blipFill rotWithShape="1">
          <a:blip r:embed="rId3"/>
          <a:srcRect r="4142" b="55791"/>
          <a:stretch/>
        </p:blipFill>
        <p:spPr>
          <a:xfrm>
            <a:off x="-73889" y="1760341"/>
            <a:ext cx="12025744" cy="3889143"/>
          </a:xfrm>
          <a:prstGeom prst="rect">
            <a:avLst/>
          </a:prstGeom>
        </p:spPr>
      </p:pic>
      <p:pic>
        <p:nvPicPr>
          <p:cNvPr id="5" name="Picture 4">
            <a:extLst>
              <a:ext uri="{FF2B5EF4-FFF2-40B4-BE49-F238E27FC236}">
                <a16:creationId xmlns:a16="http://schemas.microsoft.com/office/drawing/2014/main" id="{8158D952-E22A-40CF-B247-783ECDF534CA}"/>
              </a:ext>
            </a:extLst>
          </p:cNvPr>
          <p:cNvPicPr>
            <a:picLocks noChangeAspect="1"/>
          </p:cNvPicPr>
          <p:nvPr/>
        </p:nvPicPr>
        <p:blipFill rotWithShape="1">
          <a:blip r:embed="rId4"/>
          <a:srcRect r="312"/>
          <a:stretch/>
        </p:blipFill>
        <p:spPr>
          <a:xfrm>
            <a:off x="838200" y="5649484"/>
            <a:ext cx="11261436" cy="885825"/>
          </a:xfrm>
          <a:prstGeom prst="rect">
            <a:avLst/>
          </a:prstGeom>
        </p:spPr>
      </p:pic>
      <p:sp>
        <p:nvSpPr>
          <p:cNvPr id="6" name="TextBox 5">
            <a:extLst>
              <a:ext uri="{FF2B5EF4-FFF2-40B4-BE49-F238E27FC236}">
                <a16:creationId xmlns:a16="http://schemas.microsoft.com/office/drawing/2014/main" id="{F5E2D7E9-ACA4-455B-BF46-DDD36FE31CA2}"/>
              </a:ext>
            </a:extLst>
          </p:cNvPr>
          <p:cNvSpPr txBox="1"/>
          <p:nvPr/>
        </p:nvSpPr>
        <p:spPr>
          <a:xfrm>
            <a:off x="124287" y="6536653"/>
            <a:ext cx="1596912" cy="261610"/>
          </a:xfrm>
          <a:prstGeom prst="rect">
            <a:avLst/>
          </a:prstGeom>
          <a:noFill/>
        </p:spPr>
        <p:txBody>
          <a:bodyPr wrap="none" rtlCol="0">
            <a:spAutoFit/>
          </a:bodyPr>
          <a:lstStyle/>
          <a:p>
            <a:r>
              <a:rPr lang="en-US" sz="1100" dirty="0"/>
              <a:t>Data:  EU-LFS 2010-2016</a:t>
            </a:r>
            <a:endParaRPr lang="en-AT" sz="1100" dirty="0"/>
          </a:p>
        </p:txBody>
      </p:sp>
      <p:sp>
        <p:nvSpPr>
          <p:cNvPr id="8" name="TextBox 7">
            <a:extLst>
              <a:ext uri="{FF2B5EF4-FFF2-40B4-BE49-F238E27FC236}">
                <a16:creationId xmlns:a16="http://schemas.microsoft.com/office/drawing/2014/main" id="{263CB10B-6F81-4688-A081-8A7444A9BEEE}"/>
              </a:ext>
            </a:extLst>
          </p:cNvPr>
          <p:cNvSpPr txBox="1"/>
          <p:nvPr/>
        </p:nvSpPr>
        <p:spPr>
          <a:xfrm>
            <a:off x="3149600" y="6285879"/>
            <a:ext cx="643125" cy="369332"/>
          </a:xfrm>
          <a:prstGeom prst="rect">
            <a:avLst/>
          </a:prstGeom>
          <a:solidFill>
            <a:schemeClr val="bg1"/>
          </a:solidFill>
        </p:spPr>
        <p:txBody>
          <a:bodyPr wrap="none" rtlCol="0">
            <a:spAutoFit/>
          </a:bodyPr>
          <a:lstStyle/>
          <a:p>
            <a:r>
              <a:rPr lang="en-US" dirty="0"/>
              <a:t>MEN</a:t>
            </a:r>
          </a:p>
        </p:txBody>
      </p:sp>
      <p:sp>
        <p:nvSpPr>
          <p:cNvPr id="9" name="TextBox 8">
            <a:extLst>
              <a:ext uri="{FF2B5EF4-FFF2-40B4-BE49-F238E27FC236}">
                <a16:creationId xmlns:a16="http://schemas.microsoft.com/office/drawing/2014/main" id="{9A9E449E-8D9F-4029-A8B3-EEF5C448968E}"/>
              </a:ext>
            </a:extLst>
          </p:cNvPr>
          <p:cNvSpPr txBox="1"/>
          <p:nvPr/>
        </p:nvSpPr>
        <p:spPr>
          <a:xfrm>
            <a:off x="8834529" y="6283847"/>
            <a:ext cx="998094" cy="369332"/>
          </a:xfrm>
          <a:prstGeom prst="rect">
            <a:avLst/>
          </a:prstGeom>
          <a:solidFill>
            <a:schemeClr val="bg1"/>
          </a:solidFill>
        </p:spPr>
        <p:txBody>
          <a:bodyPr wrap="none" rtlCol="0">
            <a:spAutoFit/>
          </a:bodyPr>
          <a:lstStyle/>
          <a:p>
            <a:r>
              <a:rPr lang="en-US" dirty="0"/>
              <a:t>WOMEN</a:t>
            </a:r>
          </a:p>
        </p:txBody>
      </p:sp>
      <p:cxnSp>
        <p:nvCxnSpPr>
          <p:cNvPr id="13" name="Straight Connector 12">
            <a:extLst>
              <a:ext uri="{FF2B5EF4-FFF2-40B4-BE49-F238E27FC236}">
                <a16:creationId xmlns:a16="http://schemas.microsoft.com/office/drawing/2014/main" id="{EF20EA88-F8C2-4DF4-8FBB-1F686D397CB3}"/>
              </a:ext>
            </a:extLst>
          </p:cNvPr>
          <p:cNvCxnSpPr/>
          <p:nvPr/>
        </p:nvCxnSpPr>
        <p:spPr>
          <a:xfrm>
            <a:off x="6412089" y="2212622"/>
            <a:ext cx="0" cy="4138021"/>
          </a:xfrm>
          <a:prstGeom prst="line">
            <a:avLst/>
          </a:prstGeom>
        </p:spPr>
        <p:style>
          <a:lnRef idx="1">
            <a:schemeClr val="accent1"/>
          </a:lnRef>
          <a:fillRef idx="0">
            <a:schemeClr val="accent1"/>
          </a:fillRef>
          <a:effectRef idx="0">
            <a:schemeClr val="accent1"/>
          </a:effectRef>
          <a:fontRef idx="minor">
            <a:schemeClr val="tx1"/>
          </a:fontRef>
        </p:style>
      </p:cxnSp>
      <p:sp>
        <p:nvSpPr>
          <p:cNvPr id="15" name="Arrow: Down 14">
            <a:extLst>
              <a:ext uri="{FF2B5EF4-FFF2-40B4-BE49-F238E27FC236}">
                <a16:creationId xmlns:a16="http://schemas.microsoft.com/office/drawing/2014/main" id="{54EF235B-47B0-486C-80F8-159CC5419CDB}"/>
              </a:ext>
            </a:extLst>
          </p:cNvPr>
          <p:cNvSpPr/>
          <p:nvPr/>
        </p:nvSpPr>
        <p:spPr>
          <a:xfrm>
            <a:off x="9074959" y="3127447"/>
            <a:ext cx="214026" cy="9785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CE3819-34A8-49A4-A051-898844F42B29}"/>
              </a:ext>
            </a:extLst>
          </p:cNvPr>
          <p:cNvSpPr/>
          <p:nvPr/>
        </p:nvSpPr>
        <p:spPr>
          <a:xfrm>
            <a:off x="4181648" y="2317729"/>
            <a:ext cx="2082660" cy="32266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863914D-B2D1-4D70-8D5C-2C5682C27B6F}"/>
              </a:ext>
            </a:extLst>
          </p:cNvPr>
          <p:cNvSpPr/>
          <p:nvPr/>
        </p:nvSpPr>
        <p:spPr>
          <a:xfrm>
            <a:off x="9866491" y="2387623"/>
            <a:ext cx="1923723" cy="32266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7E027B78-4E5E-4A67-ABBF-9FE418953A8E}"/>
              </a:ext>
            </a:extLst>
          </p:cNvPr>
          <p:cNvSpPr/>
          <p:nvPr/>
        </p:nvSpPr>
        <p:spPr>
          <a:xfrm>
            <a:off x="3536786" y="2494524"/>
            <a:ext cx="199252" cy="2712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314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F306-FD13-4EDD-BB8D-28FC15A9CD4D}"/>
              </a:ext>
            </a:extLst>
          </p:cNvPr>
          <p:cNvSpPr>
            <a:spLocks noGrp="1"/>
          </p:cNvSpPr>
          <p:nvPr>
            <p:ph type="title"/>
          </p:nvPr>
        </p:nvSpPr>
        <p:spPr/>
        <p:txBody>
          <a:bodyPr>
            <a:normAutofit/>
          </a:bodyPr>
          <a:lstStyle/>
          <a:p>
            <a:r>
              <a:rPr lang="en-US" sz="3600" dirty="0" err="1"/>
              <a:t>Labour</a:t>
            </a:r>
            <a:r>
              <a:rPr lang="en-US" sz="3600" dirty="0"/>
              <a:t> force participation rates at age 35-39, EU28</a:t>
            </a:r>
            <a:endParaRPr lang="en-AT" sz="3600" dirty="0"/>
          </a:p>
        </p:txBody>
      </p:sp>
      <p:pic>
        <p:nvPicPr>
          <p:cNvPr id="3" name="Picture 2">
            <a:extLst>
              <a:ext uri="{FF2B5EF4-FFF2-40B4-BE49-F238E27FC236}">
                <a16:creationId xmlns:a16="http://schemas.microsoft.com/office/drawing/2014/main" id="{506CDDD7-4475-4B9D-9A5A-FDCEDAE70C93}"/>
              </a:ext>
            </a:extLst>
          </p:cNvPr>
          <p:cNvPicPr>
            <a:picLocks noChangeAspect="1"/>
          </p:cNvPicPr>
          <p:nvPr/>
        </p:nvPicPr>
        <p:blipFill rotWithShape="1">
          <a:blip r:embed="rId3"/>
          <a:srcRect r="4142" b="55791"/>
          <a:stretch/>
        </p:blipFill>
        <p:spPr>
          <a:xfrm>
            <a:off x="-73889" y="1760341"/>
            <a:ext cx="12025744" cy="3889143"/>
          </a:xfrm>
          <a:prstGeom prst="rect">
            <a:avLst/>
          </a:prstGeom>
        </p:spPr>
      </p:pic>
      <p:pic>
        <p:nvPicPr>
          <p:cNvPr id="5" name="Picture 4">
            <a:extLst>
              <a:ext uri="{FF2B5EF4-FFF2-40B4-BE49-F238E27FC236}">
                <a16:creationId xmlns:a16="http://schemas.microsoft.com/office/drawing/2014/main" id="{8158D952-E22A-40CF-B247-783ECDF534CA}"/>
              </a:ext>
            </a:extLst>
          </p:cNvPr>
          <p:cNvPicPr>
            <a:picLocks noChangeAspect="1"/>
          </p:cNvPicPr>
          <p:nvPr/>
        </p:nvPicPr>
        <p:blipFill rotWithShape="1">
          <a:blip r:embed="rId4"/>
          <a:srcRect r="312"/>
          <a:stretch/>
        </p:blipFill>
        <p:spPr>
          <a:xfrm>
            <a:off x="838200" y="5649484"/>
            <a:ext cx="11261436" cy="885825"/>
          </a:xfrm>
          <a:prstGeom prst="rect">
            <a:avLst/>
          </a:prstGeom>
        </p:spPr>
      </p:pic>
      <p:sp>
        <p:nvSpPr>
          <p:cNvPr id="6" name="TextBox 5">
            <a:extLst>
              <a:ext uri="{FF2B5EF4-FFF2-40B4-BE49-F238E27FC236}">
                <a16:creationId xmlns:a16="http://schemas.microsoft.com/office/drawing/2014/main" id="{F5E2D7E9-ACA4-455B-BF46-DDD36FE31CA2}"/>
              </a:ext>
            </a:extLst>
          </p:cNvPr>
          <p:cNvSpPr txBox="1"/>
          <p:nvPr/>
        </p:nvSpPr>
        <p:spPr>
          <a:xfrm>
            <a:off x="124287" y="6536653"/>
            <a:ext cx="1596912" cy="261610"/>
          </a:xfrm>
          <a:prstGeom prst="rect">
            <a:avLst/>
          </a:prstGeom>
          <a:noFill/>
        </p:spPr>
        <p:txBody>
          <a:bodyPr wrap="none" rtlCol="0">
            <a:spAutoFit/>
          </a:bodyPr>
          <a:lstStyle/>
          <a:p>
            <a:r>
              <a:rPr lang="en-US" sz="1100" dirty="0"/>
              <a:t>Data:  EU-LFS 2010-2016</a:t>
            </a:r>
            <a:endParaRPr lang="en-AT" sz="1100" dirty="0"/>
          </a:p>
        </p:txBody>
      </p:sp>
      <p:sp>
        <p:nvSpPr>
          <p:cNvPr id="8" name="TextBox 7">
            <a:extLst>
              <a:ext uri="{FF2B5EF4-FFF2-40B4-BE49-F238E27FC236}">
                <a16:creationId xmlns:a16="http://schemas.microsoft.com/office/drawing/2014/main" id="{263CB10B-6F81-4688-A081-8A7444A9BEEE}"/>
              </a:ext>
            </a:extLst>
          </p:cNvPr>
          <p:cNvSpPr txBox="1"/>
          <p:nvPr/>
        </p:nvSpPr>
        <p:spPr>
          <a:xfrm>
            <a:off x="3149600" y="6285879"/>
            <a:ext cx="643125" cy="369332"/>
          </a:xfrm>
          <a:prstGeom prst="rect">
            <a:avLst/>
          </a:prstGeom>
          <a:solidFill>
            <a:schemeClr val="bg1"/>
          </a:solidFill>
        </p:spPr>
        <p:txBody>
          <a:bodyPr wrap="none" rtlCol="0">
            <a:spAutoFit/>
          </a:bodyPr>
          <a:lstStyle/>
          <a:p>
            <a:r>
              <a:rPr lang="en-US" dirty="0"/>
              <a:t>MEN</a:t>
            </a:r>
          </a:p>
        </p:txBody>
      </p:sp>
      <p:sp>
        <p:nvSpPr>
          <p:cNvPr id="9" name="TextBox 8">
            <a:extLst>
              <a:ext uri="{FF2B5EF4-FFF2-40B4-BE49-F238E27FC236}">
                <a16:creationId xmlns:a16="http://schemas.microsoft.com/office/drawing/2014/main" id="{9A9E449E-8D9F-4029-A8B3-EEF5C448968E}"/>
              </a:ext>
            </a:extLst>
          </p:cNvPr>
          <p:cNvSpPr txBox="1"/>
          <p:nvPr/>
        </p:nvSpPr>
        <p:spPr>
          <a:xfrm>
            <a:off x="8834529" y="6283847"/>
            <a:ext cx="998094" cy="369332"/>
          </a:xfrm>
          <a:prstGeom prst="rect">
            <a:avLst/>
          </a:prstGeom>
          <a:solidFill>
            <a:schemeClr val="bg1"/>
          </a:solidFill>
        </p:spPr>
        <p:txBody>
          <a:bodyPr wrap="none" rtlCol="0">
            <a:spAutoFit/>
          </a:bodyPr>
          <a:lstStyle/>
          <a:p>
            <a:r>
              <a:rPr lang="en-US" dirty="0"/>
              <a:t>WOMEN</a:t>
            </a:r>
          </a:p>
        </p:txBody>
      </p:sp>
      <p:cxnSp>
        <p:nvCxnSpPr>
          <p:cNvPr id="13" name="Straight Connector 12">
            <a:extLst>
              <a:ext uri="{FF2B5EF4-FFF2-40B4-BE49-F238E27FC236}">
                <a16:creationId xmlns:a16="http://schemas.microsoft.com/office/drawing/2014/main" id="{EF20EA88-F8C2-4DF4-8FBB-1F686D397CB3}"/>
              </a:ext>
            </a:extLst>
          </p:cNvPr>
          <p:cNvCxnSpPr/>
          <p:nvPr/>
        </p:nvCxnSpPr>
        <p:spPr>
          <a:xfrm>
            <a:off x="6412089" y="2212622"/>
            <a:ext cx="0" cy="4138021"/>
          </a:xfrm>
          <a:prstGeom prst="line">
            <a:avLst/>
          </a:prstGeom>
        </p:spPr>
        <p:style>
          <a:lnRef idx="1">
            <a:schemeClr val="accent1"/>
          </a:lnRef>
          <a:fillRef idx="0">
            <a:schemeClr val="accent1"/>
          </a:fillRef>
          <a:effectRef idx="0">
            <a:schemeClr val="accent1"/>
          </a:effectRef>
          <a:fontRef idx="minor">
            <a:schemeClr val="tx1"/>
          </a:fontRef>
        </p:style>
      </p:cxnSp>
      <p:sp>
        <p:nvSpPr>
          <p:cNvPr id="15" name="Arrow: Down 14">
            <a:extLst>
              <a:ext uri="{FF2B5EF4-FFF2-40B4-BE49-F238E27FC236}">
                <a16:creationId xmlns:a16="http://schemas.microsoft.com/office/drawing/2014/main" id="{54EF235B-47B0-486C-80F8-159CC5419CDB}"/>
              </a:ext>
            </a:extLst>
          </p:cNvPr>
          <p:cNvSpPr/>
          <p:nvPr/>
        </p:nvSpPr>
        <p:spPr>
          <a:xfrm rot="14533426">
            <a:off x="9765964" y="2258454"/>
            <a:ext cx="146098" cy="21936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4412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92564-7665-45EB-A6B2-1F80B537ECF0}"/>
              </a:ext>
            </a:extLst>
          </p:cNvPr>
          <p:cNvSpPr>
            <a:spLocks noGrp="1"/>
          </p:cNvSpPr>
          <p:nvPr>
            <p:ph type="title"/>
          </p:nvPr>
        </p:nvSpPr>
        <p:spPr/>
        <p:txBody>
          <a:bodyPr>
            <a:normAutofit/>
          </a:bodyPr>
          <a:lstStyle/>
          <a:p>
            <a:r>
              <a:rPr lang="en-US" sz="4000" dirty="0"/>
              <a:t>What do we know about gaps in </a:t>
            </a:r>
            <a:r>
              <a:rPr lang="en-US" sz="4000" dirty="0" err="1"/>
              <a:t>labour</a:t>
            </a:r>
            <a:r>
              <a:rPr lang="en-US" sz="4000" dirty="0"/>
              <a:t> force participation of immigrants?</a:t>
            </a:r>
            <a:endParaRPr lang="en-AT" sz="4000" dirty="0"/>
          </a:p>
        </p:txBody>
      </p:sp>
      <p:sp>
        <p:nvSpPr>
          <p:cNvPr id="3" name="Content Placeholder 2">
            <a:extLst>
              <a:ext uri="{FF2B5EF4-FFF2-40B4-BE49-F238E27FC236}">
                <a16:creationId xmlns:a16="http://schemas.microsoft.com/office/drawing/2014/main" id="{B9A79FEA-69C1-4C1F-B67E-67B41A470915}"/>
              </a:ext>
            </a:extLst>
          </p:cNvPr>
          <p:cNvSpPr>
            <a:spLocks noGrp="1"/>
          </p:cNvSpPr>
          <p:nvPr>
            <p:ph idx="1"/>
          </p:nvPr>
        </p:nvSpPr>
        <p:spPr>
          <a:xfrm>
            <a:off x="838200" y="2011155"/>
            <a:ext cx="10515600" cy="4351338"/>
          </a:xfrm>
        </p:spPr>
        <p:txBody>
          <a:bodyPr>
            <a:normAutofit fontScale="92500" lnSpcReduction="10000"/>
          </a:bodyPr>
          <a:lstStyle/>
          <a:p>
            <a:r>
              <a:rPr lang="en-US" dirty="0" err="1"/>
              <a:t>Labour</a:t>
            </a:r>
            <a:r>
              <a:rPr lang="en-US" dirty="0"/>
              <a:t> force participation differs between EU-born and (different groups of) immigrants</a:t>
            </a:r>
          </a:p>
          <a:p>
            <a:r>
              <a:rPr lang="en-US" dirty="0"/>
              <a:t>LFP associated with educational attainment for both natives and immigrants</a:t>
            </a:r>
          </a:p>
          <a:p>
            <a:r>
              <a:rPr lang="en-US" dirty="0"/>
              <a:t>For immigrants increases with duration of stay -&gt; catching up native levels</a:t>
            </a:r>
          </a:p>
          <a:p>
            <a:r>
              <a:rPr lang="en-US" dirty="0"/>
              <a:t>Immigrants who arrived as children similar outcomes as native-born</a:t>
            </a:r>
          </a:p>
          <a:p>
            <a:r>
              <a:rPr lang="en-US" dirty="0"/>
              <a:t>Gaps to natives more pronounced for women</a:t>
            </a:r>
          </a:p>
          <a:p>
            <a:r>
              <a:rPr lang="en-US" dirty="0"/>
              <a:t>Educational attainment matters but the gap never closes for immigrant women even, even after controlling for education</a:t>
            </a:r>
          </a:p>
          <a:p>
            <a:r>
              <a:rPr lang="en-US" dirty="0"/>
              <a:t>Women face higher unemployment in addition to lower activity rates</a:t>
            </a:r>
          </a:p>
          <a:p>
            <a:pPr marL="0" indent="0">
              <a:buNone/>
            </a:pPr>
            <a:endParaRPr lang="en-US" dirty="0"/>
          </a:p>
          <a:p>
            <a:pPr marL="0" indent="0">
              <a:buNone/>
            </a:pPr>
            <a:endParaRPr lang="en-AT" dirty="0"/>
          </a:p>
        </p:txBody>
      </p:sp>
    </p:spTree>
    <p:extLst>
      <p:ext uri="{BB962C8B-B14F-4D97-AF65-F5344CB8AC3E}">
        <p14:creationId xmlns:p14="http://schemas.microsoft.com/office/powerpoint/2010/main" val="1755430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DC81-DBEA-4E4F-B0C7-DE9D1CCEDB1A}"/>
              </a:ext>
            </a:extLst>
          </p:cNvPr>
          <p:cNvSpPr>
            <a:spLocks noGrp="1"/>
          </p:cNvSpPr>
          <p:nvPr>
            <p:ph type="title"/>
          </p:nvPr>
        </p:nvSpPr>
        <p:spPr/>
        <p:txBody>
          <a:bodyPr>
            <a:normAutofit/>
          </a:bodyPr>
          <a:lstStyle/>
          <a:p>
            <a:r>
              <a:rPr lang="en-US" sz="3600" dirty="0"/>
              <a:t>Unemployment rates at age 35-39, EU28</a:t>
            </a:r>
            <a:endParaRPr lang="en-AT" sz="3600" dirty="0"/>
          </a:p>
        </p:txBody>
      </p:sp>
      <p:graphicFrame>
        <p:nvGraphicFramePr>
          <p:cNvPr id="4" name="Picture Placeholder 3">
            <a:extLst>
              <a:ext uri="{FF2B5EF4-FFF2-40B4-BE49-F238E27FC236}">
                <a16:creationId xmlns:a16="http://schemas.microsoft.com/office/drawing/2014/main" id="{D0B79D54-24C7-4BEC-8F3D-909571BAE58A}"/>
              </a:ext>
            </a:extLst>
          </p:cNvPr>
          <p:cNvGraphicFramePr>
            <a:graphicFrameLocks noGrp="1"/>
          </p:cNvGraphicFramePr>
          <p:nvPr>
            <p:ph type="pic" sz="quarter" idx="4294967295"/>
          </p:nvPr>
        </p:nvGraphicFramePr>
        <p:xfrm>
          <a:off x="0" y="1287463"/>
          <a:ext cx="12192000" cy="5367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6C1B9B9-065F-49CC-9525-5E2BA4DB431B}"/>
              </a:ext>
            </a:extLst>
          </p:cNvPr>
          <p:cNvSpPr txBox="1"/>
          <p:nvPr/>
        </p:nvSpPr>
        <p:spPr>
          <a:xfrm>
            <a:off x="124287" y="6536653"/>
            <a:ext cx="1596912" cy="261610"/>
          </a:xfrm>
          <a:prstGeom prst="rect">
            <a:avLst/>
          </a:prstGeom>
          <a:noFill/>
        </p:spPr>
        <p:txBody>
          <a:bodyPr wrap="none" rtlCol="0">
            <a:spAutoFit/>
          </a:bodyPr>
          <a:lstStyle/>
          <a:p>
            <a:r>
              <a:rPr lang="en-US" sz="1100" dirty="0"/>
              <a:t>Data:  EU-LFS 2010-2016</a:t>
            </a:r>
            <a:endParaRPr lang="en-AT" sz="1100" dirty="0"/>
          </a:p>
        </p:txBody>
      </p:sp>
      <p:sp>
        <p:nvSpPr>
          <p:cNvPr id="3" name="Rectangle 2">
            <a:extLst>
              <a:ext uri="{FF2B5EF4-FFF2-40B4-BE49-F238E27FC236}">
                <a16:creationId xmlns:a16="http://schemas.microsoft.com/office/drawing/2014/main" id="{0E232776-290F-46BB-ABA7-8ACB2292E831}"/>
              </a:ext>
            </a:extLst>
          </p:cNvPr>
          <p:cNvSpPr/>
          <p:nvPr/>
        </p:nvSpPr>
        <p:spPr>
          <a:xfrm>
            <a:off x="4425244" y="2348088"/>
            <a:ext cx="7620000" cy="37930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689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DC81-DBEA-4E4F-B0C7-DE9D1CCEDB1A}"/>
              </a:ext>
            </a:extLst>
          </p:cNvPr>
          <p:cNvSpPr>
            <a:spLocks noGrp="1"/>
          </p:cNvSpPr>
          <p:nvPr>
            <p:ph type="title"/>
          </p:nvPr>
        </p:nvSpPr>
        <p:spPr/>
        <p:txBody>
          <a:bodyPr>
            <a:normAutofit/>
          </a:bodyPr>
          <a:lstStyle/>
          <a:p>
            <a:r>
              <a:rPr lang="en-US" sz="3600" dirty="0"/>
              <a:t>Unemployment rates at age 35-39, EU28</a:t>
            </a:r>
            <a:endParaRPr lang="en-AT" sz="3600" dirty="0"/>
          </a:p>
        </p:txBody>
      </p:sp>
      <p:graphicFrame>
        <p:nvGraphicFramePr>
          <p:cNvPr id="4" name="Picture Placeholder 3">
            <a:extLst>
              <a:ext uri="{FF2B5EF4-FFF2-40B4-BE49-F238E27FC236}">
                <a16:creationId xmlns:a16="http://schemas.microsoft.com/office/drawing/2014/main" id="{D0B79D54-24C7-4BEC-8F3D-909571BAE58A}"/>
              </a:ext>
            </a:extLst>
          </p:cNvPr>
          <p:cNvGraphicFramePr>
            <a:graphicFrameLocks noGrp="1"/>
          </p:cNvGraphicFramePr>
          <p:nvPr>
            <p:ph type="pic" sz="quarter" idx="4294967295"/>
          </p:nvPr>
        </p:nvGraphicFramePr>
        <p:xfrm>
          <a:off x="0" y="1287463"/>
          <a:ext cx="12192000" cy="5367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6C1B9B9-065F-49CC-9525-5E2BA4DB431B}"/>
              </a:ext>
            </a:extLst>
          </p:cNvPr>
          <p:cNvSpPr txBox="1"/>
          <p:nvPr/>
        </p:nvSpPr>
        <p:spPr>
          <a:xfrm>
            <a:off x="124287" y="6536653"/>
            <a:ext cx="1596912" cy="261610"/>
          </a:xfrm>
          <a:prstGeom prst="rect">
            <a:avLst/>
          </a:prstGeom>
          <a:noFill/>
        </p:spPr>
        <p:txBody>
          <a:bodyPr wrap="none" rtlCol="0">
            <a:spAutoFit/>
          </a:bodyPr>
          <a:lstStyle/>
          <a:p>
            <a:r>
              <a:rPr lang="en-US" sz="1100" dirty="0"/>
              <a:t>Data:  EU-LFS 2010-2016</a:t>
            </a:r>
            <a:endParaRPr lang="en-AT" sz="1100" dirty="0"/>
          </a:p>
        </p:txBody>
      </p:sp>
      <p:sp>
        <p:nvSpPr>
          <p:cNvPr id="3" name="Rectangle 2">
            <a:extLst>
              <a:ext uri="{FF2B5EF4-FFF2-40B4-BE49-F238E27FC236}">
                <a16:creationId xmlns:a16="http://schemas.microsoft.com/office/drawing/2014/main" id="{0E232776-290F-46BB-ABA7-8ACB2292E831}"/>
              </a:ext>
            </a:extLst>
          </p:cNvPr>
          <p:cNvSpPr/>
          <p:nvPr/>
        </p:nvSpPr>
        <p:spPr>
          <a:xfrm>
            <a:off x="6599943" y="2217137"/>
            <a:ext cx="5144382" cy="3812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D8C719C-2F11-40BE-A41E-8536B93A0B1B}"/>
              </a:ext>
            </a:extLst>
          </p:cNvPr>
          <p:cNvSpPr/>
          <p:nvPr/>
        </p:nvSpPr>
        <p:spPr>
          <a:xfrm>
            <a:off x="9922932" y="2217138"/>
            <a:ext cx="2190045" cy="3461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093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DC81-DBEA-4E4F-B0C7-DE9D1CCEDB1A}"/>
              </a:ext>
            </a:extLst>
          </p:cNvPr>
          <p:cNvSpPr>
            <a:spLocks noGrp="1"/>
          </p:cNvSpPr>
          <p:nvPr>
            <p:ph type="title"/>
          </p:nvPr>
        </p:nvSpPr>
        <p:spPr/>
        <p:txBody>
          <a:bodyPr>
            <a:normAutofit/>
          </a:bodyPr>
          <a:lstStyle/>
          <a:p>
            <a:r>
              <a:rPr lang="en-US" sz="3600" dirty="0"/>
              <a:t>Unemployment rates at age 35-39, EU28</a:t>
            </a:r>
            <a:endParaRPr lang="en-AT" sz="3600" dirty="0"/>
          </a:p>
        </p:txBody>
      </p:sp>
      <p:graphicFrame>
        <p:nvGraphicFramePr>
          <p:cNvPr id="4" name="Picture Placeholder 3">
            <a:extLst>
              <a:ext uri="{FF2B5EF4-FFF2-40B4-BE49-F238E27FC236}">
                <a16:creationId xmlns:a16="http://schemas.microsoft.com/office/drawing/2014/main" id="{D0B79D54-24C7-4BEC-8F3D-909571BAE58A}"/>
              </a:ext>
            </a:extLst>
          </p:cNvPr>
          <p:cNvGraphicFramePr>
            <a:graphicFrameLocks noGrp="1"/>
          </p:cNvGraphicFramePr>
          <p:nvPr>
            <p:ph type="pic" sz="quarter" idx="4294967295"/>
          </p:nvPr>
        </p:nvGraphicFramePr>
        <p:xfrm>
          <a:off x="0" y="1287463"/>
          <a:ext cx="12192000" cy="5367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6C1B9B9-065F-49CC-9525-5E2BA4DB431B}"/>
              </a:ext>
            </a:extLst>
          </p:cNvPr>
          <p:cNvSpPr txBox="1"/>
          <p:nvPr/>
        </p:nvSpPr>
        <p:spPr>
          <a:xfrm>
            <a:off x="124287" y="6536653"/>
            <a:ext cx="1596912" cy="261610"/>
          </a:xfrm>
          <a:prstGeom prst="rect">
            <a:avLst/>
          </a:prstGeom>
          <a:noFill/>
        </p:spPr>
        <p:txBody>
          <a:bodyPr wrap="none" rtlCol="0">
            <a:spAutoFit/>
          </a:bodyPr>
          <a:lstStyle/>
          <a:p>
            <a:r>
              <a:rPr lang="en-US" sz="1100" dirty="0"/>
              <a:t>Data:  EU-LFS 2010-2016</a:t>
            </a:r>
            <a:endParaRPr lang="en-AT" sz="1100" dirty="0"/>
          </a:p>
        </p:txBody>
      </p:sp>
      <p:cxnSp>
        <p:nvCxnSpPr>
          <p:cNvPr id="8" name="Straight Arrow Connector 7">
            <a:extLst>
              <a:ext uri="{FF2B5EF4-FFF2-40B4-BE49-F238E27FC236}">
                <a16:creationId xmlns:a16="http://schemas.microsoft.com/office/drawing/2014/main" id="{3D81FA28-170A-4B98-9CD3-58AFD19EF61D}"/>
              </a:ext>
            </a:extLst>
          </p:cNvPr>
          <p:cNvCxnSpPr>
            <a:cxnSpLocks/>
          </p:cNvCxnSpPr>
          <p:nvPr/>
        </p:nvCxnSpPr>
        <p:spPr>
          <a:xfrm>
            <a:off x="3567289" y="2709333"/>
            <a:ext cx="23029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C2228AE-376C-472B-BBDB-3F981DC58E2D}"/>
              </a:ext>
            </a:extLst>
          </p:cNvPr>
          <p:cNvCxnSpPr>
            <a:cxnSpLocks/>
          </p:cNvCxnSpPr>
          <p:nvPr/>
        </p:nvCxnSpPr>
        <p:spPr>
          <a:xfrm>
            <a:off x="9564512" y="2316692"/>
            <a:ext cx="2525888" cy="592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87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A33EB-8639-4672-98CD-F5112DF931C6}"/>
              </a:ext>
            </a:extLst>
          </p:cNvPr>
          <p:cNvSpPr>
            <a:spLocks noGrp="1"/>
          </p:cNvSpPr>
          <p:nvPr>
            <p:ph type="title"/>
          </p:nvPr>
        </p:nvSpPr>
        <p:spPr/>
        <p:txBody>
          <a:bodyPr/>
          <a:lstStyle/>
          <a:p>
            <a:r>
              <a:rPr lang="en-US" dirty="0"/>
              <a:t>Scenarios of economic integration of immigrants from outside the EU28</a:t>
            </a:r>
            <a:endParaRPr lang="en-AT" dirty="0"/>
          </a:p>
        </p:txBody>
      </p:sp>
      <p:sp>
        <p:nvSpPr>
          <p:cNvPr id="3" name="Content Placeholder 2">
            <a:extLst>
              <a:ext uri="{FF2B5EF4-FFF2-40B4-BE49-F238E27FC236}">
                <a16:creationId xmlns:a16="http://schemas.microsoft.com/office/drawing/2014/main" id="{7682B087-862E-4A48-A883-14321C3D8F19}"/>
              </a:ext>
            </a:extLst>
          </p:cNvPr>
          <p:cNvSpPr>
            <a:spLocks noGrp="1"/>
          </p:cNvSpPr>
          <p:nvPr>
            <p:ph idx="1"/>
          </p:nvPr>
        </p:nvSpPr>
        <p:spPr>
          <a:xfrm>
            <a:off x="838200" y="2141537"/>
            <a:ext cx="10515600" cy="4351338"/>
          </a:xfrm>
        </p:spPr>
        <p:txBody>
          <a:bodyPr>
            <a:normAutofit/>
          </a:bodyPr>
          <a:lstStyle/>
          <a:p>
            <a:r>
              <a:rPr lang="en-US" dirty="0"/>
              <a:t>Scenarios to help assess the long-term impact of better or worsened economic integration of immigrants</a:t>
            </a:r>
          </a:p>
          <a:p>
            <a:r>
              <a:rPr lang="en-US" dirty="0"/>
              <a:t>Not predictions or plausible scenarios but stylized situations (what-if scenarios) representing a range of policy outcomes</a:t>
            </a:r>
          </a:p>
          <a:p>
            <a:r>
              <a:rPr lang="en-US" dirty="0"/>
              <a:t>Assumptions on LFPR at fixed demographic and educational trends, and at fixed volume and composition of </a:t>
            </a:r>
            <a:r>
              <a:rPr lang="en-US" dirty="0" err="1"/>
              <a:t>immigrantion</a:t>
            </a:r>
            <a:r>
              <a:rPr lang="en-US" dirty="0"/>
              <a:t> flows</a:t>
            </a:r>
          </a:p>
          <a:p>
            <a:endParaRPr lang="en-US" dirty="0"/>
          </a:p>
          <a:p>
            <a:pPr marL="0" indent="0">
              <a:buNone/>
            </a:pPr>
            <a:endParaRPr lang="en-AT" dirty="0"/>
          </a:p>
        </p:txBody>
      </p:sp>
    </p:spTree>
    <p:extLst>
      <p:ext uri="{BB962C8B-B14F-4D97-AF65-F5344CB8AC3E}">
        <p14:creationId xmlns:p14="http://schemas.microsoft.com/office/powerpoint/2010/main" val="4218172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A33EB-8639-4672-98CD-F5112DF931C6}"/>
              </a:ext>
            </a:extLst>
          </p:cNvPr>
          <p:cNvSpPr>
            <a:spLocks noGrp="1"/>
          </p:cNvSpPr>
          <p:nvPr>
            <p:ph type="title"/>
          </p:nvPr>
        </p:nvSpPr>
        <p:spPr/>
        <p:txBody>
          <a:bodyPr/>
          <a:lstStyle/>
          <a:p>
            <a:r>
              <a:rPr lang="en-US" dirty="0"/>
              <a:t>What we take into account in modelling?</a:t>
            </a:r>
            <a:endParaRPr lang="en-AT" dirty="0"/>
          </a:p>
        </p:txBody>
      </p:sp>
      <p:sp>
        <p:nvSpPr>
          <p:cNvPr id="3" name="Content Placeholder 2">
            <a:extLst>
              <a:ext uri="{FF2B5EF4-FFF2-40B4-BE49-F238E27FC236}">
                <a16:creationId xmlns:a16="http://schemas.microsoft.com/office/drawing/2014/main" id="{7682B087-862E-4A48-A883-14321C3D8F19}"/>
              </a:ext>
            </a:extLst>
          </p:cNvPr>
          <p:cNvSpPr>
            <a:spLocks noGrp="1"/>
          </p:cNvSpPr>
          <p:nvPr>
            <p:ph idx="1"/>
          </p:nvPr>
        </p:nvSpPr>
        <p:spPr>
          <a:xfrm>
            <a:off x="838199" y="1690687"/>
            <a:ext cx="10664687" cy="4802187"/>
          </a:xfrm>
        </p:spPr>
        <p:txBody>
          <a:bodyPr>
            <a:normAutofit/>
          </a:bodyPr>
          <a:lstStyle/>
          <a:p>
            <a:r>
              <a:rPr lang="en-US" dirty="0"/>
              <a:t>Fertility differentials by education, </a:t>
            </a:r>
            <a:r>
              <a:rPr lang="sk-SK" dirty="0"/>
              <a:t>region of birth, </a:t>
            </a:r>
            <a:r>
              <a:rPr lang="en-US" dirty="0"/>
              <a:t>migration status and duration of stay in the country</a:t>
            </a:r>
          </a:p>
          <a:p>
            <a:r>
              <a:rPr lang="en-US" dirty="0"/>
              <a:t>Differences in </a:t>
            </a:r>
            <a:r>
              <a:rPr lang="en-US" dirty="0" err="1"/>
              <a:t>labour</a:t>
            </a:r>
            <a:r>
              <a:rPr lang="en-US" dirty="0"/>
              <a:t> force participation by age, gender, education, region of birth and duration of stay</a:t>
            </a:r>
          </a:p>
          <a:p>
            <a:r>
              <a:rPr lang="en-US" dirty="0"/>
              <a:t>Differences in migration rates between </a:t>
            </a:r>
            <a:r>
              <a:rPr lang="sk-SK" dirty="0"/>
              <a:t>the </a:t>
            </a:r>
            <a:r>
              <a:rPr lang="en-US" dirty="0"/>
              <a:t>native-born, born in the EU+ and born outside the EU+</a:t>
            </a:r>
          </a:p>
          <a:p>
            <a:r>
              <a:rPr lang="en-US" dirty="0"/>
              <a:t>Immigrants pulled into destinations along established migration </a:t>
            </a:r>
            <a:r>
              <a:rPr lang="sk-SK" dirty="0"/>
              <a:t>corridors</a:t>
            </a:r>
            <a:endParaRPr lang="en-US" dirty="0"/>
          </a:p>
        </p:txBody>
      </p:sp>
    </p:spTree>
    <p:extLst>
      <p:ext uri="{BB962C8B-B14F-4D97-AF65-F5344CB8AC3E}">
        <p14:creationId xmlns:p14="http://schemas.microsoft.com/office/powerpoint/2010/main" val="97128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EF443-E8A6-4B9C-B667-C020616B00F0}"/>
              </a:ext>
            </a:extLst>
          </p:cNvPr>
          <p:cNvSpPr>
            <a:spLocks noGrp="1"/>
          </p:cNvSpPr>
          <p:nvPr>
            <p:ph type="title"/>
          </p:nvPr>
        </p:nvSpPr>
        <p:spPr/>
        <p:txBody>
          <a:bodyPr/>
          <a:lstStyle/>
          <a:p>
            <a:r>
              <a:rPr lang="en-US" dirty="0"/>
              <a:t>Population ageing</a:t>
            </a:r>
          </a:p>
        </p:txBody>
      </p:sp>
      <p:sp>
        <p:nvSpPr>
          <p:cNvPr id="3" name="Slide Number Placeholder 2">
            <a:extLst>
              <a:ext uri="{FF2B5EF4-FFF2-40B4-BE49-F238E27FC236}">
                <a16:creationId xmlns:a16="http://schemas.microsoft.com/office/drawing/2014/main" id="{7B938F24-4E93-41A5-9422-80E51585742C}"/>
              </a:ext>
            </a:extLst>
          </p:cNvPr>
          <p:cNvSpPr>
            <a:spLocks noGrp="1"/>
          </p:cNvSpPr>
          <p:nvPr>
            <p:ph type="sldNum" sz="quarter" idx="12"/>
          </p:nvPr>
        </p:nvSpPr>
        <p:spPr/>
        <p:txBody>
          <a:bodyPr/>
          <a:lstStyle/>
          <a:p>
            <a:fld id="{4AF087D7-17A8-4975-A2BD-2C7EE6A3D540}" type="slidenum">
              <a:rPr lang="en-AT" smtClean="0"/>
              <a:t>4</a:t>
            </a:fld>
            <a:endParaRPr lang="en-AT"/>
          </a:p>
        </p:txBody>
      </p:sp>
      <p:pic>
        <p:nvPicPr>
          <p:cNvPr id="7" name="Picture 6">
            <a:extLst>
              <a:ext uri="{FF2B5EF4-FFF2-40B4-BE49-F238E27FC236}">
                <a16:creationId xmlns:a16="http://schemas.microsoft.com/office/drawing/2014/main" id="{085D2083-C8E0-4CD3-B0BE-736AFF9E1A2B}"/>
              </a:ext>
            </a:extLst>
          </p:cNvPr>
          <p:cNvPicPr>
            <a:picLocks noChangeAspect="1"/>
          </p:cNvPicPr>
          <p:nvPr/>
        </p:nvPicPr>
        <p:blipFill>
          <a:blip r:embed="rId3"/>
          <a:stretch>
            <a:fillRect/>
          </a:stretch>
        </p:blipFill>
        <p:spPr>
          <a:xfrm>
            <a:off x="1097280" y="2503669"/>
            <a:ext cx="10291665" cy="3699242"/>
          </a:xfrm>
          <a:prstGeom prst="rect">
            <a:avLst/>
          </a:prstGeom>
        </p:spPr>
      </p:pic>
      <p:cxnSp>
        <p:nvCxnSpPr>
          <p:cNvPr id="9" name="Straight Arrow Connector 8">
            <a:extLst>
              <a:ext uri="{FF2B5EF4-FFF2-40B4-BE49-F238E27FC236}">
                <a16:creationId xmlns:a16="http://schemas.microsoft.com/office/drawing/2014/main" id="{52867004-7943-4D31-8264-725D430D5054}"/>
              </a:ext>
            </a:extLst>
          </p:cNvPr>
          <p:cNvCxnSpPr>
            <a:cxnSpLocks/>
          </p:cNvCxnSpPr>
          <p:nvPr/>
        </p:nvCxnSpPr>
        <p:spPr>
          <a:xfrm>
            <a:off x="1097280" y="1737360"/>
            <a:ext cx="1029166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24FE2EB-9623-4E2E-9A84-950C29CF93FC}"/>
              </a:ext>
            </a:extLst>
          </p:cNvPr>
          <p:cNvSpPr txBox="1"/>
          <p:nvPr/>
        </p:nvSpPr>
        <p:spPr>
          <a:xfrm>
            <a:off x="1097280" y="1935848"/>
            <a:ext cx="2445028" cy="369332"/>
          </a:xfrm>
          <a:prstGeom prst="rect">
            <a:avLst/>
          </a:prstGeom>
          <a:noFill/>
        </p:spPr>
        <p:txBody>
          <a:bodyPr wrap="none" rtlCol="0">
            <a:spAutoFit/>
          </a:bodyPr>
          <a:lstStyle/>
          <a:p>
            <a:r>
              <a:rPr lang="en-US" dirty="0"/>
              <a:t>Demographic transition </a:t>
            </a:r>
          </a:p>
        </p:txBody>
      </p:sp>
    </p:spTree>
    <p:extLst>
      <p:ext uri="{BB962C8B-B14F-4D97-AF65-F5344CB8AC3E}">
        <p14:creationId xmlns:p14="http://schemas.microsoft.com/office/powerpoint/2010/main" val="1670239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3C4E-5911-4E38-B00E-C8D929F224E6}"/>
              </a:ext>
            </a:extLst>
          </p:cNvPr>
          <p:cNvSpPr>
            <a:spLocks noGrp="1"/>
          </p:cNvSpPr>
          <p:nvPr>
            <p:ph type="title"/>
          </p:nvPr>
        </p:nvSpPr>
        <p:spPr>
          <a:xfrm>
            <a:off x="547743" y="360380"/>
            <a:ext cx="10704755" cy="1325563"/>
          </a:xfrm>
        </p:spPr>
        <p:txBody>
          <a:bodyPr>
            <a:normAutofit/>
          </a:bodyPr>
          <a:lstStyle/>
          <a:p>
            <a:r>
              <a:rPr lang="en-US" dirty="0"/>
              <a:t>CEPAM scenarios to examine the impact of immigration on future </a:t>
            </a:r>
            <a:r>
              <a:rPr lang="en-US" dirty="0" err="1"/>
              <a:t>labour</a:t>
            </a:r>
            <a:r>
              <a:rPr lang="en-US" dirty="0"/>
              <a:t> force in the EU</a:t>
            </a:r>
          </a:p>
        </p:txBody>
      </p:sp>
      <p:pic>
        <p:nvPicPr>
          <p:cNvPr id="7" name="Content Placeholder 6">
            <a:extLst>
              <a:ext uri="{FF2B5EF4-FFF2-40B4-BE49-F238E27FC236}">
                <a16:creationId xmlns:a16="http://schemas.microsoft.com/office/drawing/2014/main" id="{B2C83389-BC74-4BCC-AB79-FF8824185803}"/>
              </a:ext>
            </a:extLst>
          </p:cNvPr>
          <p:cNvPicPr>
            <a:picLocks noGrp="1" noChangeAspect="1"/>
          </p:cNvPicPr>
          <p:nvPr>
            <p:ph idx="1"/>
          </p:nvPr>
        </p:nvPicPr>
        <p:blipFill>
          <a:blip r:embed="rId2"/>
          <a:stretch>
            <a:fillRect/>
          </a:stretch>
        </p:blipFill>
        <p:spPr>
          <a:xfrm>
            <a:off x="227385" y="1447222"/>
            <a:ext cx="6800365" cy="4845470"/>
          </a:xfrm>
          <a:prstGeom prst="rect">
            <a:avLst/>
          </a:prstGeom>
        </p:spPr>
      </p:pic>
      <p:sp>
        <p:nvSpPr>
          <p:cNvPr id="5" name="Footer Placeholder 4">
            <a:extLst>
              <a:ext uri="{FF2B5EF4-FFF2-40B4-BE49-F238E27FC236}">
                <a16:creationId xmlns:a16="http://schemas.microsoft.com/office/drawing/2014/main" id="{6369B080-2B0C-4FD4-B392-7878E7AF5D2B}"/>
              </a:ext>
            </a:extLst>
          </p:cNvPr>
          <p:cNvSpPr>
            <a:spLocks noGrp="1"/>
          </p:cNvSpPr>
          <p:nvPr>
            <p:ph type="ftr" sz="quarter" idx="11"/>
          </p:nvPr>
        </p:nvSpPr>
        <p:spPr>
          <a:xfrm>
            <a:off x="419548" y="6292692"/>
            <a:ext cx="7209977" cy="200184"/>
          </a:xfrm>
        </p:spPr>
        <p:txBody>
          <a:bodyPr>
            <a:normAutofit fontScale="70000" lnSpcReduction="20000"/>
          </a:bodyPr>
          <a:lstStyle/>
          <a:p>
            <a:r>
              <a:rPr lang="da-DK" sz="1200" b="1" dirty="0"/>
              <a:t>Source: Lutz et al (2019)</a:t>
            </a:r>
          </a:p>
        </p:txBody>
      </p:sp>
      <p:sp>
        <p:nvSpPr>
          <p:cNvPr id="6" name="Slide Number Placeholder 5">
            <a:extLst>
              <a:ext uri="{FF2B5EF4-FFF2-40B4-BE49-F238E27FC236}">
                <a16:creationId xmlns:a16="http://schemas.microsoft.com/office/drawing/2014/main" id="{1A1FD3F0-325B-49D4-9E19-B6464B7859D6}"/>
              </a:ext>
            </a:extLst>
          </p:cNvPr>
          <p:cNvSpPr>
            <a:spLocks noGrp="1"/>
          </p:cNvSpPr>
          <p:nvPr>
            <p:ph type="sldNum" sz="quarter" idx="12"/>
          </p:nvPr>
        </p:nvSpPr>
        <p:spPr/>
        <p:txBody>
          <a:bodyPr/>
          <a:lstStyle/>
          <a:p>
            <a:fld id="{40364CF9-528C-9B43-A792-03BA383FBAC6}" type="slidenum">
              <a:rPr lang="da-DK" smtClean="0"/>
              <a:t>40</a:t>
            </a:fld>
            <a:endParaRPr lang="da-DK"/>
          </a:p>
        </p:txBody>
      </p:sp>
    </p:spTree>
    <p:extLst>
      <p:ext uri="{BB962C8B-B14F-4D97-AF65-F5344CB8AC3E}">
        <p14:creationId xmlns:p14="http://schemas.microsoft.com/office/powerpoint/2010/main" val="4229501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3C4E-5911-4E38-B00E-C8D929F224E6}"/>
              </a:ext>
            </a:extLst>
          </p:cNvPr>
          <p:cNvSpPr>
            <a:spLocks noGrp="1"/>
          </p:cNvSpPr>
          <p:nvPr>
            <p:ph type="title"/>
          </p:nvPr>
        </p:nvSpPr>
        <p:spPr>
          <a:xfrm>
            <a:off x="547743" y="360380"/>
            <a:ext cx="10704755" cy="1325563"/>
          </a:xfrm>
        </p:spPr>
        <p:txBody>
          <a:bodyPr>
            <a:normAutofit/>
          </a:bodyPr>
          <a:lstStyle/>
          <a:p>
            <a:r>
              <a:rPr lang="en-US" dirty="0"/>
              <a:t>Scenarios to examine the impact of immigration on future </a:t>
            </a:r>
            <a:r>
              <a:rPr lang="en-US" dirty="0" err="1"/>
              <a:t>labour</a:t>
            </a:r>
            <a:r>
              <a:rPr lang="en-US" dirty="0"/>
              <a:t> force in the EU</a:t>
            </a:r>
          </a:p>
        </p:txBody>
      </p:sp>
      <p:pic>
        <p:nvPicPr>
          <p:cNvPr id="7" name="Content Placeholder 6">
            <a:extLst>
              <a:ext uri="{FF2B5EF4-FFF2-40B4-BE49-F238E27FC236}">
                <a16:creationId xmlns:a16="http://schemas.microsoft.com/office/drawing/2014/main" id="{B2C83389-BC74-4BCC-AB79-FF8824185803}"/>
              </a:ext>
            </a:extLst>
          </p:cNvPr>
          <p:cNvPicPr>
            <a:picLocks noGrp="1" noChangeAspect="1"/>
          </p:cNvPicPr>
          <p:nvPr>
            <p:ph idx="1"/>
          </p:nvPr>
        </p:nvPicPr>
        <p:blipFill>
          <a:blip r:embed="rId2"/>
          <a:stretch>
            <a:fillRect/>
          </a:stretch>
        </p:blipFill>
        <p:spPr>
          <a:xfrm>
            <a:off x="227385" y="1447222"/>
            <a:ext cx="5865047" cy="4179027"/>
          </a:xfrm>
          <a:prstGeom prst="rect">
            <a:avLst/>
          </a:prstGeom>
        </p:spPr>
      </p:pic>
      <p:sp>
        <p:nvSpPr>
          <p:cNvPr id="5" name="Footer Placeholder 4">
            <a:extLst>
              <a:ext uri="{FF2B5EF4-FFF2-40B4-BE49-F238E27FC236}">
                <a16:creationId xmlns:a16="http://schemas.microsoft.com/office/drawing/2014/main" id="{6369B080-2B0C-4FD4-B392-7878E7AF5D2B}"/>
              </a:ext>
            </a:extLst>
          </p:cNvPr>
          <p:cNvSpPr>
            <a:spLocks noGrp="1"/>
          </p:cNvSpPr>
          <p:nvPr>
            <p:ph type="ftr" sz="quarter" idx="11"/>
          </p:nvPr>
        </p:nvSpPr>
        <p:spPr>
          <a:xfrm>
            <a:off x="419548" y="6292692"/>
            <a:ext cx="7209977" cy="200184"/>
          </a:xfrm>
        </p:spPr>
        <p:txBody>
          <a:bodyPr>
            <a:normAutofit fontScale="70000" lnSpcReduction="20000"/>
          </a:bodyPr>
          <a:lstStyle/>
          <a:p>
            <a:r>
              <a:rPr lang="da-DK" sz="1200" b="1" dirty="0"/>
              <a:t>Source: Lutz et al (2019)</a:t>
            </a:r>
          </a:p>
        </p:txBody>
      </p:sp>
      <p:sp>
        <p:nvSpPr>
          <p:cNvPr id="6" name="Slide Number Placeholder 5">
            <a:extLst>
              <a:ext uri="{FF2B5EF4-FFF2-40B4-BE49-F238E27FC236}">
                <a16:creationId xmlns:a16="http://schemas.microsoft.com/office/drawing/2014/main" id="{1A1FD3F0-325B-49D4-9E19-B6464B7859D6}"/>
              </a:ext>
            </a:extLst>
          </p:cNvPr>
          <p:cNvSpPr>
            <a:spLocks noGrp="1"/>
          </p:cNvSpPr>
          <p:nvPr>
            <p:ph type="sldNum" sz="quarter" idx="12"/>
          </p:nvPr>
        </p:nvSpPr>
        <p:spPr/>
        <p:txBody>
          <a:bodyPr/>
          <a:lstStyle/>
          <a:p>
            <a:fld id="{40364CF9-528C-9B43-A792-03BA383FBAC6}" type="slidenum">
              <a:rPr lang="da-DK" smtClean="0"/>
              <a:t>41</a:t>
            </a:fld>
            <a:endParaRPr lang="da-DK"/>
          </a:p>
        </p:txBody>
      </p:sp>
      <p:pic>
        <p:nvPicPr>
          <p:cNvPr id="10" name="Picture 9">
            <a:extLst>
              <a:ext uri="{FF2B5EF4-FFF2-40B4-BE49-F238E27FC236}">
                <a16:creationId xmlns:a16="http://schemas.microsoft.com/office/drawing/2014/main" id="{39A33BA1-C7D6-D09C-95B2-395B73D0D684}"/>
              </a:ext>
            </a:extLst>
          </p:cNvPr>
          <p:cNvPicPr>
            <a:picLocks noChangeAspect="1"/>
          </p:cNvPicPr>
          <p:nvPr/>
        </p:nvPicPr>
        <p:blipFill>
          <a:blip r:embed="rId3"/>
          <a:stretch>
            <a:fillRect/>
          </a:stretch>
        </p:blipFill>
        <p:spPr>
          <a:xfrm>
            <a:off x="6092432" y="2964488"/>
            <a:ext cx="5865045" cy="2113316"/>
          </a:xfrm>
          <a:prstGeom prst="rect">
            <a:avLst/>
          </a:prstGeom>
        </p:spPr>
      </p:pic>
    </p:spTree>
    <p:extLst>
      <p:ext uri="{BB962C8B-B14F-4D97-AF65-F5344CB8AC3E}">
        <p14:creationId xmlns:p14="http://schemas.microsoft.com/office/powerpoint/2010/main" val="3451801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7290-66B2-EB1A-5D45-3A4E0EE1345B}"/>
              </a:ext>
            </a:extLst>
          </p:cNvPr>
          <p:cNvSpPr>
            <a:spLocks noGrp="1"/>
          </p:cNvSpPr>
          <p:nvPr>
            <p:ph type="title"/>
          </p:nvPr>
        </p:nvSpPr>
        <p:spPr/>
        <p:txBody>
          <a:bodyPr/>
          <a:lstStyle/>
          <a:p>
            <a:pPr algn="l"/>
            <a:r>
              <a:rPr lang="en-US" dirty="0"/>
              <a:t>What-if scenarios of improved or failed integration: </a:t>
            </a:r>
            <a:endParaRPr lang="en-AT" dirty="0"/>
          </a:p>
        </p:txBody>
      </p:sp>
      <p:graphicFrame>
        <p:nvGraphicFramePr>
          <p:cNvPr id="3" name="Table 2">
            <a:extLst>
              <a:ext uri="{FF2B5EF4-FFF2-40B4-BE49-F238E27FC236}">
                <a16:creationId xmlns:a16="http://schemas.microsoft.com/office/drawing/2014/main" id="{93166125-88D9-97DE-E10E-6A75C7B0B72B}"/>
              </a:ext>
            </a:extLst>
          </p:cNvPr>
          <p:cNvGraphicFramePr>
            <a:graphicFrameLocks noGrp="1"/>
          </p:cNvGraphicFramePr>
          <p:nvPr/>
        </p:nvGraphicFramePr>
        <p:xfrm>
          <a:off x="696006" y="1523477"/>
          <a:ext cx="8050926" cy="4786478"/>
        </p:xfrm>
        <a:graphic>
          <a:graphicData uri="http://schemas.openxmlformats.org/drawingml/2006/table">
            <a:tbl>
              <a:tblPr/>
              <a:tblGrid>
                <a:gridCol w="2217683">
                  <a:extLst>
                    <a:ext uri="{9D8B030D-6E8A-4147-A177-3AD203B41FA5}">
                      <a16:colId xmlns:a16="http://schemas.microsoft.com/office/drawing/2014/main" val="1234386094"/>
                    </a:ext>
                  </a:extLst>
                </a:gridCol>
                <a:gridCol w="1555531">
                  <a:extLst>
                    <a:ext uri="{9D8B030D-6E8A-4147-A177-3AD203B41FA5}">
                      <a16:colId xmlns:a16="http://schemas.microsoft.com/office/drawing/2014/main" val="1157897273"/>
                    </a:ext>
                  </a:extLst>
                </a:gridCol>
                <a:gridCol w="1594070">
                  <a:extLst>
                    <a:ext uri="{9D8B030D-6E8A-4147-A177-3AD203B41FA5}">
                      <a16:colId xmlns:a16="http://schemas.microsoft.com/office/drawing/2014/main" val="349330471"/>
                    </a:ext>
                  </a:extLst>
                </a:gridCol>
                <a:gridCol w="1341821">
                  <a:extLst>
                    <a:ext uri="{9D8B030D-6E8A-4147-A177-3AD203B41FA5}">
                      <a16:colId xmlns:a16="http://schemas.microsoft.com/office/drawing/2014/main" val="3183758463"/>
                    </a:ext>
                  </a:extLst>
                </a:gridCol>
                <a:gridCol w="1341821">
                  <a:extLst>
                    <a:ext uri="{9D8B030D-6E8A-4147-A177-3AD203B41FA5}">
                      <a16:colId xmlns:a16="http://schemas.microsoft.com/office/drawing/2014/main" val="497389353"/>
                    </a:ext>
                  </a:extLst>
                </a:gridCol>
              </a:tblGrid>
              <a:tr h="827551">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CA" sz="1400" b="1" u="none" strike="noStrike" dirty="0">
                          <a:effectLst/>
                        </a:rPr>
                        <a:t>Component</a:t>
                      </a:r>
                      <a:endParaRPr lang="en-CA" sz="1400" b="1" i="0" u="none" strike="noStrike" dirty="0">
                        <a:solidFill>
                          <a:srgbClr val="000000"/>
                        </a:solidFill>
                        <a:effectLst/>
                        <a:latin typeface="Calibri" panose="020F0502020204030204" pitchFamily="34" charset="0"/>
                      </a:endParaRPr>
                    </a:p>
                  </a:txBody>
                  <a:tcPr marL="6357" marR="6357" marT="6357" marB="0" anchor="b">
                    <a:lnL>
                      <a:noFill/>
                    </a:lnL>
                    <a:lnR>
                      <a:noFill/>
                    </a:lnR>
                    <a:lnT w="12700" cmpd="sng">
                      <a:solidFill>
                        <a:srgbClr val="000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CA" sz="1400" b="1" u="none" strike="noStrike" dirty="0">
                          <a:effectLst/>
                        </a:rPr>
                        <a:t>1-Volume of immigration</a:t>
                      </a:r>
                    </a:p>
                    <a:p>
                      <a:pPr algn="l" fontAlgn="b"/>
                      <a:r>
                        <a:rPr lang="en-CA" sz="1400" b="1" i="0" u="none" strike="noStrike" dirty="0">
                          <a:solidFill>
                            <a:srgbClr val="000000"/>
                          </a:solidFill>
                          <a:effectLst/>
                          <a:latin typeface="Calibri" panose="020F0502020204030204" pitchFamily="34" charset="0"/>
                        </a:rPr>
                        <a:t>into EU+UK</a:t>
                      </a:r>
                    </a:p>
                  </a:txBody>
                  <a:tcPr marL="6357" marR="6357" marT="6357" marB="0" anchor="b">
                    <a:lnL>
                      <a:noFill/>
                    </a:lnL>
                    <a:lnR>
                      <a:noFill/>
                    </a:lnR>
                    <a:lnT w="12700" cmpd="sng">
                      <a:solidFill>
                        <a:srgbClr val="000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CA" sz="1400" b="1" u="none" strike="noStrike" dirty="0">
                          <a:effectLst/>
                        </a:rPr>
                        <a:t>2-Educational composition of immigrants</a:t>
                      </a:r>
                      <a:endParaRPr lang="en-CA" sz="1400" b="1" i="0" u="none" strike="noStrike" dirty="0">
                        <a:solidFill>
                          <a:srgbClr val="000000"/>
                        </a:solidFill>
                        <a:effectLst/>
                        <a:latin typeface="Calibri" panose="020F0502020204030204" pitchFamily="34" charset="0"/>
                      </a:endParaRPr>
                    </a:p>
                  </a:txBody>
                  <a:tcPr marL="6357" marR="6357" marT="6357" marB="0" anchor="b">
                    <a:lnL>
                      <a:noFill/>
                    </a:lnL>
                    <a:lnR>
                      <a:noFill/>
                    </a:lnR>
                    <a:lnT w="12700" cmpd="sng">
                      <a:solidFill>
                        <a:srgbClr val="000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CA" sz="1400" b="1" u="none" strike="noStrike" dirty="0">
                          <a:effectLst/>
                        </a:rPr>
                        <a:t>3-Integration of immigrants in the labor force</a:t>
                      </a:r>
                      <a:endParaRPr lang="en-CA" sz="1400" b="1" i="0" u="none" strike="noStrike" dirty="0">
                        <a:solidFill>
                          <a:srgbClr val="000000"/>
                        </a:solidFill>
                        <a:effectLst/>
                        <a:latin typeface="Calibri" panose="020F0502020204030204" pitchFamily="34" charset="0"/>
                      </a:endParaRPr>
                    </a:p>
                  </a:txBody>
                  <a:tcPr marL="6357" marR="6357" marT="6357" marB="0" anchor="b">
                    <a:lnL>
                      <a:noFill/>
                    </a:lnL>
                    <a:lnR>
                      <a:noFill/>
                    </a:lnR>
                    <a:lnT w="12700" cmpd="sng">
                      <a:solidFill>
                        <a:srgbClr val="000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fr-CA" sz="1400" b="1" u="none" strike="noStrike" dirty="0">
                          <a:effectLst/>
                        </a:rPr>
                        <a:t>4-Labor force participation trends for EU-</a:t>
                      </a:r>
                      <a:r>
                        <a:rPr lang="fr-CA" sz="1400" b="1" u="none" strike="noStrike" dirty="0" err="1">
                          <a:effectLst/>
                        </a:rPr>
                        <a:t>born</a:t>
                      </a:r>
                      <a:endParaRPr lang="fr-CA" sz="1400" b="1" i="0" u="none" strike="noStrike" dirty="0">
                        <a:solidFill>
                          <a:srgbClr val="000000"/>
                        </a:solidFill>
                        <a:effectLst/>
                        <a:latin typeface="Calibri" panose="020F0502020204030204" pitchFamily="34" charset="0"/>
                      </a:endParaRPr>
                    </a:p>
                  </a:txBody>
                  <a:tcPr marL="6357" marR="6357" marT="6357" marB="0" anchor="b">
                    <a:lnL>
                      <a:noFill/>
                    </a:lnL>
                    <a:lnR>
                      <a:noFill/>
                    </a:lnR>
                    <a:lnT w="12700" cmpd="sng">
                      <a:solidFill>
                        <a:srgbClr val="000000"/>
                      </a:solid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74366185"/>
                  </a:ext>
                </a:extLst>
              </a:tr>
              <a:tr h="486309">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CA" sz="1200" b="1" u="none" strike="noStrike" dirty="0" err="1">
                          <a:effectLst/>
                        </a:rPr>
                        <a:t>i</a:t>
                      </a:r>
                      <a:r>
                        <a:rPr lang="en-CA" sz="1200" b="1" u="none" strike="noStrike" dirty="0">
                          <a:effectLst/>
                        </a:rPr>
                        <a:t>. Baseline</a:t>
                      </a:r>
                      <a:endParaRPr lang="en-CA" sz="1200" b="1" i="0" u="none" strike="noStrike" dirty="0">
                        <a:solidFill>
                          <a:srgbClr val="000000"/>
                        </a:solidFill>
                        <a:effectLst/>
                        <a:latin typeface="Calibri" panose="020F050202020403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CA" sz="1200" u="none" strike="noStrike" dirty="0">
                          <a:effectLst/>
                        </a:rPr>
                        <a:t>10M/5 years </a:t>
                      </a:r>
                      <a:endParaRPr lang="en-CA" sz="1200" b="0" i="0" u="none" strike="noStrike" dirty="0">
                        <a:solidFill>
                          <a:srgbClr val="000000"/>
                        </a:solidFill>
                        <a:effectLst/>
                        <a:latin typeface="Calibri" panose="020F050202020403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CA" sz="1200" u="none" strike="noStrike" dirty="0">
                          <a:effectLst/>
                        </a:rPr>
                        <a:t>Same as recent immigrants</a:t>
                      </a:r>
                      <a:endParaRPr lang="en-CA" sz="1200" b="0" i="0" u="none" strike="noStrike" dirty="0">
                        <a:solidFill>
                          <a:srgbClr val="000000"/>
                        </a:solidFill>
                        <a:effectLst/>
                        <a:latin typeface="Calibri" panose="020F050202020403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CA" sz="1200" u="none" strike="noStrike" dirty="0">
                          <a:effectLst/>
                        </a:rPr>
                        <a:t>Average of 2010-2016</a:t>
                      </a:r>
                      <a:endParaRPr lang="en-CA" sz="1200" b="0" i="0" u="none" strike="noStrike" dirty="0">
                        <a:solidFill>
                          <a:srgbClr val="000000"/>
                        </a:solidFill>
                        <a:effectLst/>
                        <a:latin typeface="Calibri" panose="020F050202020403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US" sz="1200" u="none" strike="noStrike" dirty="0">
                          <a:effectLst/>
                        </a:rPr>
                        <a:t>Constant entry and exit rates</a:t>
                      </a:r>
                      <a:endParaRPr lang="en-US" sz="1200" b="0" i="0" u="none" strike="noStrike" dirty="0">
                        <a:solidFill>
                          <a:srgbClr val="000000"/>
                        </a:solidFill>
                        <a:effectLst/>
                        <a:latin typeface="Calibri" panose="020F050202020403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93539297"/>
                  </a:ext>
                </a:extLst>
              </a:tr>
              <a:tr h="581029">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indent="0" algn="l" defTabSz="967527" rtl="0" eaLnBrk="1" fontAlgn="b" latinLnBrk="0" hangingPunct="1">
                        <a:lnSpc>
                          <a:spcPct val="100000"/>
                        </a:lnSpc>
                        <a:spcBef>
                          <a:spcPts val="0"/>
                        </a:spcBef>
                        <a:spcAft>
                          <a:spcPts val="0"/>
                        </a:spcAft>
                        <a:buClrTx/>
                        <a:buSzTx/>
                        <a:buFontTx/>
                        <a:buNone/>
                        <a:tabLst/>
                        <a:defRPr/>
                      </a:pPr>
                      <a:r>
                        <a:rPr lang="en-CA" sz="1200" b="1" u="none" strike="noStrike" dirty="0">
                          <a:effectLst/>
                        </a:rPr>
                        <a:t>ii. Baseline/</a:t>
                      </a:r>
                      <a:r>
                        <a:rPr lang="en-US" sz="1200" b="1" u="none" strike="noStrike" dirty="0" err="1">
                          <a:effectLst/>
                        </a:rPr>
                        <a:t>Swedish_LFP</a:t>
                      </a:r>
                      <a:endParaRPr lang="en-US" sz="1200" b="1" i="0" u="none" strike="noStrike" dirty="0">
                        <a:solidFill>
                          <a:srgbClr val="000000"/>
                        </a:solidFill>
                        <a:effectLst/>
                        <a:latin typeface="Calibri" panose="020F050202020403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CA" sz="1200" u="none" strike="noStrike" dirty="0">
                          <a:effectLst/>
                        </a:rPr>
                        <a:t>10M/5 years</a:t>
                      </a:r>
                      <a:endParaRPr lang="en-CA" sz="1200" b="0" i="0" u="none" strike="noStrike" dirty="0">
                        <a:solidFill>
                          <a:srgbClr val="000000"/>
                        </a:solidFill>
                        <a:effectLst/>
                        <a:latin typeface="Calibri" panose="020F050202020403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CA" sz="1200" u="none" strike="noStrike" dirty="0">
                          <a:effectLst/>
                        </a:rPr>
                        <a:t>Same as recent immigrants</a:t>
                      </a:r>
                      <a:endParaRPr lang="en-CA" sz="1200" b="0" i="0" u="none" strike="noStrike" dirty="0">
                        <a:solidFill>
                          <a:srgbClr val="000000"/>
                        </a:solidFill>
                        <a:effectLst/>
                        <a:latin typeface="Calibri" panose="020F050202020403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CA" sz="1200" u="none" strike="noStrike" dirty="0">
                          <a:effectLst/>
                        </a:rPr>
                        <a:t>Average of 2010-2016</a:t>
                      </a:r>
                      <a:endParaRPr lang="en-CA" sz="1200" b="0" i="0" u="none" strike="noStrike" dirty="0">
                        <a:solidFill>
                          <a:srgbClr val="000000"/>
                        </a:solidFill>
                        <a:effectLst/>
                        <a:latin typeface="Calibri" panose="020F050202020403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US" sz="1200" u="none" strike="noStrike" dirty="0">
                          <a:solidFill>
                            <a:srgbClr val="00B050"/>
                          </a:solidFill>
                          <a:effectLst/>
                        </a:rPr>
                        <a:t>Rates reach those of Sweden</a:t>
                      </a:r>
                      <a:endParaRPr lang="en-US" sz="1200" b="0" i="0" u="none" strike="noStrike" dirty="0">
                        <a:solidFill>
                          <a:srgbClr val="00B050"/>
                        </a:solidFill>
                        <a:effectLst/>
                        <a:latin typeface="Calibri" panose="020F050202020403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21009858"/>
                  </a:ext>
                </a:extLst>
              </a:tr>
              <a:tr h="722360">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CA" sz="1200" b="1" i="0" u="none" strike="noStrike" dirty="0">
                          <a:solidFill>
                            <a:srgbClr val="000000"/>
                          </a:solidFill>
                          <a:effectLst/>
                          <a:latin typeface="Arial" panose="020B0604020202020204" pitchFamily="34" charset="0"/>
                          <a:cs typeface="Arial" panose="020B0604020202020204" pitchFamily="34" charset="0"/>
                        </a:rPr>
                        <a:t>iii. Baseline/high integration</a:t>
                      </a:r>
                    </a:p>
                  </a:txBody>
                  <a:tcPr marL="6357" marR="6357" marT="6357"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CA" sz="1200" u="none" strike="noStrike" dirty="0">
                          <a:effectLst/>
                        </a:rPr>
                        <a:t>10M/5 years</a:t>
                      </a:r>
                      <a:endParaRPr lang="en-CA" sz="1200" b="0" i="0" u="none" strike="noStrike" dirty="0">
                        <a:solidFill>
                          <a:srgbClr val="000000"/>
                        </a:solidFill>
                        <a:effectLst/>
                        <a:latin typeface="Calibri" panose="020F050202020403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CA" sz="1200" u="none" strike="noStrike" dirty="0">
                          <a:effectLst/>
                        </a:rPr>
                        <a:t>Same as recent immigrants</a:t>
                      </a:r>
                      <a:endParaRPr lang="en-CA" sz="1200" b="0" i="0" u="none" strike="noStrike" dirty="0">
                        <a:solidFill>
                          <a:srgbClr val="000000"/>
                        </a:solidFill>
                        <a:effectLst/>
                        <a:latin typeface="Calibri" panose="020F050202020403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solidFill>
                            <a:srgbClr val="C00000"/>
                          </a:solidFill>
                          <a:effectLst/>
                        </a:rPr>
                        <a:t>Rates reach those of native-born by 2040</a:t>
                      </a:r>
                      <a:endParaRPr lang="en-US" sz="1200" b="0" i="0" u="none" strike="noStrike" dirty="0">
                        <a:solidFill>
                          <a:srgbClr val="C00000"/>
                        </a:solidFill>
                        <a:effectLst/>
                        <a:latin typeface="Calibri" panose="020F050202020403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Constant entry and exit rates</a:t>
                      </a:r>
                      <a:endParaRPr lang="en-US" sz="1200" b="0" i="0" u="none" strike="noStrike" dirty="0">
                        <a:solidFill>
                          <a:srgbClr val="000000"/>
                        </a:solidFill>
                        <a:effectLst/>
                        <a:latin typeface="Calibri" panose="020F0502020204030204" pitchFamily="34" charset="0"/>
                      </a:endParaRPr>
                    </a:p>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19299977"/>
                  </a:ext>
                </a:extLst>
              </a:tr>
              <a:tr h="816580">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indent="0" algn="l" defTabSz="967527"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cs typeface="Arial" panose="020B0604020202020204" pitchFamily="34" charset="0"/>
                        </a:rPr>
                        <a:t>iv. Baseline/low integration</a:t>
                      </a:r>
                    </a:p>
                  </a:txBody>
                  <a:tcPr marL="6357" marR="6357" marT="6357"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CA" sz="1200" u="none" strike="noStrike" dirty="0">
                          <a:effectLst/>
                        </a:rPr>
                        <a:t>10M/5 years</a:t>
                      </a:r>
                      <a:endParaRPr lang="en-CA" sz="1200" b="0" i="0" u="none" strike="noStrike" dirty="0">
                        <a:solidFill>
                          <a:srgbClr val="000000"/>
                        </a:solidFill>
                        <a:effectLst/>
                        <a:latin typeface="Calibri" panose="020F050202020403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CA" sz="1200" u="none" strike="noStrike" dirty="0">
                          <a:effectLst/>
                        </a:rPr>
                        <a:t>Same as recent immigrants</a:t>
                      </a:r>
                      <a:endParaRPr lang="en-CA" sz="1200" b="0" i="0" u="none" strike="noStrike" dirty="0">
                        <a:solidFill>
                          <a:srgbClr val="000000"/>
                        </a:solidFill>
                        <a:effectLst/>
                        <a:latin typeface="Calibri" panose="020F050202020403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solidFill>
                            <a:srgbClr val="C00000"/>
                          </a:solidFill>
                          <a:effectLst/>
                        </a:rPr>
                        <a:t>Rates reach those of immigrants in Denmark by 2040</a:t>
                      </a:r>
                      <a:endParaRPr lang="en-US" sz="1200" b="0" i="0" u="none" strike="noStrike" dirty="0">
                        <a:solidFill>
                          <a:srgbClr val="C00000"/>
                        </a:solidFill>
                        <a:effectLst/>
                        <a:latin typeface="Calibri" panose="020F050202020403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Constant entry and exit rates</a:t>
                      </a:r>
                      <a:endParaRPr lang="en-US" sz="1200" b="0" i="0" u="none" strike="noStrike" dirty="0">
                        <a:solidFill>
                          <a:srgbClr val="000000"/>
                        </a:solidFill>
                        <a:effectLst/>
                        <a:latin typeface="Calibri" panose="020F0502020204030204" pitchFamily="34" charset="0"/>
                      </a:endParaRPr>
                    </a:p>
                    <a:p>
                      <a:pPr algn="l" fontAlgn="b"/>
                      <a:endParaRPr lang="en-US" sz="1200" b="0" i="0" u="none" strike="noStrike" dirty="0">
                        <a:solidFill>
                          <a:srgbClr val="00B050"/>
                        </a:solidFill>
                        <a:effectLst/>
                        <a:latin typeface="Arial" panose="020B0604020202020204" pitchFamily="34" charset="0"/>
                        <a:cs typeface="Arial" panose="020B060402020202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8886407"/>
                  </a:ext>
                </a:extLst>
              </a:tr>
              <a:tr h="795133">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CA" sz="1200" b="1" u="none" strike="noStrike" dirty="0">
                          <a:effectLst/>
                        </a:rPr>
                        <a:t>v. Canadian</a:t>
                      </a:r>
                      <a:endParaRPr lang="en-CA" sz="1200" b="1" i="0" u="none" strike="noStrike" dirty="0">
                        <a:solidFill>
                          <a:srgbClr val="000000"/>
                        </a:solidFill>
                        <a:effectLst/>
                        <a:latin typeface="Calibri" panose="020F050202020403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CA" sz="1200" u="none" strike="noStrike" dirty="0">
                          <a:solidFill>
                            <a:srgbClr val="00B050"/>
                          </a:solidFill>
                          <a:effectLst/>
                        </a:rPr>
                        <a:t>20M/5 years</a:t>
                      </a:r>
                      <a:endParaRPr lang="en-CA" sz="1200" b="0" i="0" u="none" strike="noStrike" dirty="0">
                        <a:solidFill>
                          <a:srgbClr val="00B050"/>
                        </a:solidFill>
                        <a:effectLst/>
                        <a:latin typeface="Calibri" panose="020F050202020403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US" sz="1200" u="none" strike="noStrike" dirty="0">
                          <a:solidFill>
                            <a:srgbClr val="00B050"/>
                          </a:solidFill>
                          <a:effectLst/>
                        </a:rPr>
                        <a:t>Same as recent immigrants in Canada </a:t>
                      </a:r>
                    </a:p>
                    <a:p>
                      <a:pPr algn="l" fontAlgn="b"/>
                      <a:r>
                        <a:rPr lang="en-US" sz="1200" b="0" i="0" u="none" strike="noStrike" dirty="0">
                          <a:solidFill>
                            <a:srgbClr val="00B050"/>
                          </a:solidFill>
                          <a:effectLst/>
                          <a:latin typeface="Calibri" panose="020F0502020204030204" pitchFamily="34" charset="0"/>
                        </a:rPr>
                        <a:t>(53% highly educated)</a:t>
                      </a:r>
                    </a:p>
                  </a:txBody>
                  <a:tcPr marL="6357" marR="6357" marT="6357"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CA" sz="1200" u="none" strike="noStrike" dirty="0">
                          <a:effectLst/>
                        </a:rPr>
                        <a:t>Average of 2010-2015</a:t>
                      </a:r>
                      <a:endParaRPr lang="en-CA" sz="1200" b="0" i="0" u="none" strike="noStrike" dirty="0">
                        <a:solidFill>
                          <a:srgbClr val="000000"/>
                        </a:solidFill>
                        <a:effectLst/>
                        <a:latin typeface="Calibri" panose="020F050202020403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r>
                        <a:rPr lang="en-US" sz="1200" u="none" strike="noStrike" dirty="0">
                          <a:effectLst/>
                        </a:rPr>
                        <a:t>Constant entry and exit rates</a:t>
                      </a:r>
                      <a:endParaRPr lang="en-US" sz="1200" b="0" i="0" u="none" strike="noStrike" dirty="0">
                        <a:solidFill>
                          <a:srgbClr val="000000"/>
                        </a:solidFill>
                        <a:effectLst/>
                        <a:latin typeface="Calibri" panose="020F0502020204030204" pitchFamily="34" charset="0"/>
                      </a:endParaRPr>
                    </a:p>
                  </a:txBody>
                  <a:tcPr marL="6357" marR="6357" marT="6357"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81886102"/>
                  </a:ext>
                </a:extLst>
              </a:tr>
              <a:tr h="525270">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marL="0" marR="0" indent="0" algn="l" defTabSz="967527" rtl="0" eaLnBrk="1" fontAlgn="b" latinLnBrk="0" hangingPunct="1">
                        <a:lnSpc>
                          <a:spcPct val="100000"/>
                        </a:lnSpc>
                        <a:spcBef>
                          <a:spcPts val="0"/>
                        </a:spcBef>
                        <a:spcAft>
                          <a:spcPts val="0"/>
                        </a:spcAft>
                        <a:buClrTx/>
                        <a:buSzTx/>
                        <a:buFontTx/>
                        <a:buNone/>
                        <a:tabLst/>
                        <a:defRPr/>
                      </a:pPr>
                      <a:endParaRPr lang="en-CA" sz="1200" b="1" i="0" u="none" strike="noStrike" dirty="0">
                        <a:solidFill>
                          <a:srgbClr val="000000"/>
                        </a:solidFill>
                        <a:effectLst/>
                        <a:latin typeface="Calibri" panose="020F0502020204030204" pitchFamily="34" charset="0"/>
                      </a:endParaRPr>
                    </a:p>
                  </a:txBody>
                  <a:tcPr marL="6357" marR="6357" marT="6357" marB="0" anchor="b">
                    <a:lnL>
                      <a:noFill/>
                    </a:lnL>
                    <a:lnR>
                      <a:noFill/>
                    </a:lnR>
                    <a:lnT>
                      <a:no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endParaRPr lang="en-CA" sz="1200" b="0" i="0" u="none" strike="noStrike" dirty="0">
                        <a:solidFill>
                          <a:srgbClr val="00B050"/>
                        </a:solidFill>
                        <a:effectLst/>
                        <a:latin typeface="Calibri" panose="020F0502020204030204" pitchFamily="34" charset="0"/>
                      </a:endParaRPr>
                    </a:p>
                  </a:txBody>
                  <a:tcPr marL="6357" marR="6357" marT="6357" marB="0" anchor="b">
                    <a:lnL>
                      <a:noFill/>
                    </a:lnL>
                    <a:lnR>
                      <a:noFill/>
                    </a:lnR>
                    <a:lnT>
                      <a:no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endParaRPr lang="en-CA" sz="1200" b="0" i="0" u="none" strike="noStrike" dirty="0">
                        <a:solidFill>
                          <a:srgbClr val="C00000"/>
                        </a:solidFill>
                        <a:effectLst/>
                        <a:latin typeface="Calibri" panose="020F0502020204030204" pitchFamily="34" charset="0"/>
                      </a:endParaRPr>
                    </a:p>
                  </a:txBody>
                  <a:tcPr marL="6357" marR="6357" marT="6357" marB="0" anchor="b">
                    <a:lnL>
                      <a:noFill/>
                    </a:lnL>
                    <a:lnR>
                      <a:noFill/>
                    </a:lnR>
                    <a:lnT>
                      <a:no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endParaRPr lang="en-US" sz="1200" b="0" i="0" u="none" strike="noStrike" dirty="0">
                        <a:solidFill>
                          <a:srgbClr val="C00000"/>
                        </a:solidFill>
                        <a:effectLst/>
                        <a:latin typeface="Calibri" panose="020F0502020204030204" pitchFamily="34" charset="0"/>
                      </a:endParaRPr>
                    </a:p>
                  </a:txBody>
                  <a:tcPr marL="6357" marR="6357" marT="6357" marB="0" anchor="b">
                    <a:lnL>
                      <a:noFill/>
                    </a:lnL>
                    <a:lnR>
                      <a:noFill/>
                    </a:lnR>
                    <a:lnT>
                      <a:no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宋体"/>
                        </a:defRPr>
                      </a:lvl1pPr>
                      <a:lvl2pPr marL="457200" algn="l" defTabSz="914400" rtl="0" eaLnBrk="1" latinLnBrk="0" hangingPunct="1">
                        <a:defRPr sz="1800" kern="1200">
                          <a:solidFill>
                            <a:schemeClr val="tx1"/>
                          </a:solidFill>
                          <a:latin typeface="Arial"/>
                          <a:ea typeface="宋体"/>
                        </a:defRPr>
                      </a:lvl2pPr>
                      <a:lvl3pPr marL="914400" algn="l" defTabSz="914400" rtl="0" eaLnBrk="1" latinLnBrk="0" hangingPunct="1">
                        <a:defRPr sz="1800" kern="1200">
                          <a:solidFill>
                            <a:schemeClr val="tx1"/>
                          </a:solidFill>
                          <a:latin typeface="Arial"/>
                          <a:ea typeface="宋体"/>
                        </a:defRPr>
                      </a:lvl3pPr>
                      <a:lvl4pPr marL="1371600" algn="l" defTabSz="914400" rtl="0" eaLnBrk="1" latinLnBrk="0" hangingPunct="1">
                        <a:defRPr sz="1800" kern="1200">
                          <a:solidFill>
                            <a:schemeClr val="tx1"/>
                          </a:solidFill>
                          <a:latin typeface="Arial"/>
                          <a:ea typeface="宋体"/>
                        </a:defRPr>
                      </a:lvl4pPr>
                      <a:lvl5pPr marL="1828800" algn="l" defTabSz="914400" rtl="0" eaLnBrk="1" latinLnBrk="0" hangingPunct="1">
                        <a:defRPr sz="1800" kern="1200">
                          <a:solidFill>
                            <a:schemeClr val="tx1"/>
                          </a:solidFill>
                          <a:latin typeface="Arial"/>
                          <a:ea typeface="宋体"/>
                        </a:defRPr>
                      </a:lvl5pPr>
                      <a:lvl6pPr marL="2286000" algn="l" defTabSz="914400" rtl="0" eaLnBrk="1" latinLnBrk="0" hangingPunct="1">
                        <a:defRPr sz="1800" kern="1200">
                          <a:solidFill>
                            <a:schemeClr val="tx1"/>
                          </a:solidFill>
                          <a:latin typeface="Arial"/>
                          <a:ea typeface="宋体"/>
                        </a:defRPr>
                      </a:lvl6pPr>
                      <a:lvl7pPr marL="2743200" algn="l" defTabSz="914400" rtl="0" eaLnBrk="1" latinLnBrk="0" hangingPunct="1">
                        <a:defRPr sz="1800" kern="1200">
                          <a:solidFill>
                            <a:schemeClr val="tx1"/>
                          </a:solidFill>
                          <a:latin typeface="Arial"/>
                          <a:ea typeface="宋体"/>
                        </a:defRPr>
                      </a:lvl7pPr>
                      <a:lvl8pPr marL="3200400" algn="l" defTabSz="914400" rtl="0" eaLnBrk="1" latinLnBrk="0" hangingPunct="1">
                        <a:defRPr sz="1800" kern="1200">
                          <a:solidFill>
                            <a:schemeClr val="tx1"/>
                          </a:solidFill>
                          <a:latin typeface="Arial"/>
                          <a:ea typeface="宋体"/>
                        </a:defRPr>
                      </a:lvl8pPr>
                      <a:lvl9pPr marL="3657600" algn="l" defTabSz="914400" rtl="0" eaLnBrk="1" latinLnBrk="0" hangingPunct="1">
                        <a:defRPr sz="1800" kern="1200">
                          <a:solidFill>
                            <a:schemeClr val="tx1"/>
                          </a:solidFill>
                          <a:latin typeface="Arial"/>
                          <a:ea typeface="宋体"/>
                        </a:defRPr>
                      </a:lvl9pPr>
                    </a:lstStyle>
                    <a:p>
                      <a:pPr algn="l" fontAlgn="b"/>
                      <a:endParaRPr lang="en-US" sz="1200" b="0" i="0" u="none" strike="noStrike" dirty="0">
                        <a:solidFill>
                          <a:srgbClr val="000000"/>
                        </a:solidFill>
                        <a:effectLst/>
                        <a:latin typeface="Calibri" panose="020F0502020204030204" pitchFamily="34" charset="0"/>
                      </a:endParaRPr>
                    </a:p>
                  </a:txBody>
                  <a:tcPr marL="6357" marR="6357" marT="6357" marB="0" anchor="b">
                    <a:lnL>
                      <a:noFill/>
                    </a:lnL>
                    <a:lnR>
                      <a:noFill/>
                    </a:lnR>
                    <a:lnT>
                      <a:no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97935757"/>
                  </a:ext>
                </a:extLst>
              </a:tr>
            </a:tbl>
          </a:graphicData>
        </a:graphic>
      </p:graphicFrame>
    </p:spTree>
    <p:extLst>
      <p:ext uri="{BB962C8B-B14F-4D97-AF65-F5344CB8AC3E}">
        <p14:creationId xmlns:p14="http://schemas.microsoft.com/office/powerpoint/2010/main" val="1939266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C44149-2FFA-4E74-8E70-28EED6862E2E}"/>
              </a:ext>
            </a:extLst>
          </p:cNvPr>
          <p:cNvPicPr>
            <a:picLocks noChangeAspect="1"/>
          </p:cNvPicPr>
          <p:nvPr/>
        </p:nvPicPr>
        <p:blipFill>
          <a:blip r:embed="rId2"/>
          <a:stretch>
            <a:fillRect/>
          </a:stretch>
        </p:blipFill>
        <p:spPr>
          <a:xfrm>
            <a:off x="437311" y="1690687"/>
            <a:ext cx="5362574" cy="3501502"/>
          </a:xfrm>
          <a:prstGeom prst="rect">
            <a:avLst/>
          </a:prstGeom>
        </p:spPr>
      </p:pic>
      <p:pic>
        <p:nvPicPr>
          <p:cNvPr id="5" name="Picture 4">
            <a:extLst>
              <a:ext uri="{FF2B5EF4-FFF2-40B4-BE49-F238E27FC236}">
                <a16:creationId xmlns:a16="http://schemas.microsoft.com/office/drawing/2014/main" id="{DBE304DE-A472-B347-0265-A95B86B5B28F}"/>
              </a:ext>
            </a:extLst>
          </p:cNvPr>
          <p:cNvPicPr>
            <a:picLocks noChangeAspect="1"/>
          </p:cNvPicPr>
          <p:nvPr/>
        </p:nvPicPr>
        <p:blipFill>
          <a:blip r:embed="rId3"/>
          <a:stretch>
            <a:fillRect/>
          </a:stretch>
        </p:blipFill>
        <p:spPr>
          <a:xfrm>
            <a:off x="6190185" y="1662112"/>
            <a:ext cx="5362575" cy="3505200"/>
          </a:xfrm>
          <a:prstGeom prst="rect">
            <a:avLst/>
          </a:prstGeom>
        </p:spPr>
      </p:pic>
      <p:sp>
        <p:nvSpPr>
          <p:cNvPr id="8" name="Content Placeholder 7">
            <a:extLst>
              <a:ext uri="{FF2B5EF4-FFF2-40B4-BE49-F238E27FC236}">
                <a16:creationId xmlns:a16="http://schemas.microsoft.com/office/drawing/2014/main" id="{D6BB9CB3-5DCD-1DEB-5232-C263F150FA67}"/>
              </a:ext>
            </a:extLst>
          </p:cNvPr>
          <p:cNvSpPr>
            <a:spLocks noGrp="1"/>
          </p:cNvSpPr>
          <p:nvPr>
            <p:ph sz="half" idx="1"/>
          </p:nvPr>
        </p:nvSpPr>
        <p:spPr>
          <a:xfrm>
            <a:off x="527798" y="764259"/>
            <a:ext cx="5181600" cy="4351338"/>
          </a:xfrm>
        </p:spPr>
        <p:txBody>
          <a:bodyPr/>
          <a:lstStyle/>
          <a:p>
            <a:r>
              <a:rPr lang="en-US" dirty="0">
                <a:solidFill>
                  <a:srgbClr val="0070C0"/>
                </a:solidFill>
              </a:rPr>
              <a:t>Projected </a:t>
            </a:r>
            <a:r>
              <a:rPr lang="en-US" dirty="0" err="1">
                <a:solidFill>
                  <a:srgbClr val="0070C0"/>
                </a:solidFill>
              </a:rPr>
              <a:t>labour</a:t>
            </a:r>
            <a:r>
              <a:rPr lang="en-US" dirty="0">
                <a:solidFill>
                  <a:srgbClr val="0070C0"/>
                </a:solidFill>
              </a:rPr>
              <a:t> force size in EU28</a:t>
            </a:r>
            <a:endParaRPr lang="en-AT" dirty="0">
              <a:solidFill>
                <a:srgbClr val="0070C0"/>
              </a:solidFill>
            </a:endParaRPr>
          </a:p>
        </p:txBody>
      </p:sp>
      <p:sp>
        <p:nvSpPr>
          <p:cNvPr id="9" name="Content Placeholder 8">
            <a:extLst>
              <a:ext uri="{FF2B5EF4-FFF2-40B4-BE49-F238E27FC236}">
                <a16:creationId xmlns:a16="http://schemas.microsoft.com/office/drawing/2014/main" id="{516DAC9B-846E-6C7D-8EB5-53825EB9BD42}"/>
              </a:ext>
            </a:extLst>
          </p:cNvPr>
          <p:cNvSpPr>
            <a:spLocks noGrp="1"/>
          </p:cNvSpPr>
          <p:nvPr>
            <p:ph sz="half" idx="2"/>
          </p:nvPr>
        </p:nvSpPr>
        <p:spPr>
          <a:xfrm>
            <a:off x="6190185" y="764259"/>
            <a:ext cx="5181600" cy="4351338"/>
          </a:xfrm>
        </p:spPr>
        <p:txBody>
          <a:bodyPr/>
          <a:lstStyle/>
          <a:p>
            <a:r>
              <a:rPr lang="en-US" dirty="0">
                <a:solidFill>
                  <a:srgbClr val="0070C0"/>
                </a:solidFill>
              </a:rPr>
              <a:t>Projected </a:t>
            </a:r>
            <a:r>
              <a:rPr lang="en-US" dirty="0" err="1">
                <a:solidFill>
                  <a:srgbClr val="0070C0"/>
                </a:solidFill>
              </a:rPr>
              <a:t>labour</a:t>
            </a:r>
            <a:r>
              <a:rPr lang="en-US" dirty="0">
                <a:solidFill>
                  <a:srgbClr val="0070C0"/>
                </a:solidFill>
              </a:rPr>
              <a:t> force dependency ratio in EU28</a:t>
            </a:r>
            <a:endParaRPr lang="en-AT" dirty="0">
              <a:solidFill>
                <a:srgbClr val="0070C0"/>
              </a:solidFill>
            </a:endParaRPr>
          </a:p>
        </p:txBody>
      </p:sp>
      <p:sp>
        <p:nvSpPr>
          <p:cNvPr id="10" name="Rectangle 9">
            <a:extLst>
              <a:ext uri="{FF2B5EF4-FFF2-40B4-BE49-F238E27FC236}">
                <a16:creationId xmlns:a16="http://schemas.microsoft.com/office/drawing/2014/main" id="{4A0CB7F9-B685-7D26-E5B8-50294631E6A9}"/>
              </a:ext>
            </a:extLst>
          </p:cNvPr>
          <p:cNvSpPr/>
          <p:nvPr/>
        </p:nvSpPr>
        <p:spPr>
          <a:xfrm>
            <a:off x="651987" y="3281082"/>
            <a:ext cx="4933221" cy="39803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1" name="Rectangle 10">
            <a:extLst>
              <a:ext uri="{FF2B5EF4-FFF2-40B4-BE49-F238E27FC236}">
                <a16:creationId xmlns:a16="http://schemas.microsoft.com/office/drawing/2014/main" id="{B40C4807-119C-41FF-BDD4-E97083883222}"/>
              </a:ext>
            </a:extLst>
          </p:cNvPr>
          <p:cNvSpPr/>
          <p:nvPr/>
        </p:nvSpPr>
        <p:spPr>
          <a:xfrm>
            <a:off x="651987" y="3999322"/>
            <a:ext cx="4952747" cy="4328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Tree>
    <p:extLst>
      <p:ext uri="{BB962C8B-B14F-4D97-AF65-F5344CB8AC3E}">
        <p14:creationId xmlns:p14="http://schemas.microsoft.com/office/powerpoint/2010/main" val="101246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728CDC4-BFEF-FDD0-2E00-680D10BD8572}"/>
              </a:ext>
            </a:extLst>
          </p:cNvPr>
          <p:cNvSpPr>
            <a:spLocks noGrp="1"/>
          </p:cNvSpPr>
          <p:nvPr>
            <p:ph type="title"/>
          </p:nvPr>
        </p:nvSpPr>
        <p:spPr>
          <a:xfrm>
            <a:off x="360000" y="180000"/>
            <a:ext cx="11520000" cy="1152000"/>
          </a:xfrm>
        </p:spPr>
        <p:txBody>
          <a:bodyPr>
            <a:normAutofit/>
          </a:bodyPr>
          <a:lstStyle/>
          <a:p>
            <a:pPr algn="l"/>
            <a:r>
              <a:rPr lang="en-GB" dirty="0">
                <a:latin typeface="Raleway" pitchFamily="2" charset="0"/>
              </a:rPr>
              <a:t>Projected labour force by integration scenarios</a:t>
            </a:r>
            <a:br>
              <a:rPr lang="en-GB" dirty="0">
                <a:latin typeface="Raleway" pitchFamily="2" charset="0"/>
              </a:rPr>
            </a:br>
            <a:r>
              <a:rPr lang="en-GB" sz="2400" dirty="0">
                <a:latin typeface="Raleway" pitchFamily="2" charset="0"/>
              </a:rPr>
              <a:t>(constant educational attainment of immigrants as in recent past)</a:t>
            </a:r>
            <a:endParaRPr lang="en-GB" dirty="0">
              <a:latin typeface="Raleway" pitchFamily="2" charset="0"/>
            </a:endParaRPr>
          </a:p>
        </p:txBody>
      </p:sp>
      <p:graphicFrame>
        <p:nvGraphicFramePr>
          <p:cNvPr id="6" name="Tabelle 5">
            <a:extLst>
              <a:ext uri="{FF2B5EF4-FFF2-40B4-BE49-F238E27FC236}">
                <a16:creationId xmlns:a16="http://schemas.microsoft.com/office/drawing/2014/main" id="{9837AE36-8551-4CA5-A2C4-DF46C98ACD58}"/>
              </a:ext>
            </a:extLst>
          </p:cNvPr>
          <p:cNvGraphicFramePr>
            <a:graphicFrameLocks noGrp="1"/>
          </p:cNvGraphicFramePr>
          <p:nvPr/>
        </p:nvGraphicFramePr>
        <p:xfrm>
          <a:off x="179999" y="6424954"/>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44</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7" name="TextBox 6">
            <a:extLst>
              <a:ext uri="{FF2B5EF4-FFF2-40B4-BE49-F238E27FC236}">
                <a16:creationId xmlns:a16="http://schemas.microsoft.com/office/drawing/2014/main" id="{EB04C0BD-A0EC-3476-E46A-47A8DFCA19BD}"/>
              </a:ext>
            </a:extLst>
          </p:cNvPr>
          <p:cNvSpPr txBox="1"/>
          <p:nvPr/>
        </p:nvSpPr>
        <p:spPr>
          <a:xfrm>
            <a:off x="967154" y="1727593"/>
            <a:ext cx="4574266" cy="646331"/>
          </a:xfrm>
          <a:prstGeom prst="rect">
            <a:avLst/>
          </a:prstGeom>
          <a:noFill/>
        </p:spPr>
        <p:txBody>
          <a:bodyPr wrap="none" rtlCol="0">
            <a:spAutoFit/>
          </a:bodyPr>
          <a:lstStyle/>
          <a:p>
            <a:r>
              <a:rPr lang="en-US" dirty="0"/>
              <a:t>Relative change in projected total </a:t>
            </a:r>
            <a:r>
              <a:rPr lang="en-US" dirty="0" err="1"/>
              <a:t>labour</a:t>
            </a:r>
            <a:r>
              <a:rPr lang="en-US" dirty="0"/>
              <a:t> force,</a:t>
            </a:r>
          </a:p>
          <a:p>
            <a:r>
              <a:rPr lang="en-US" dirty="0"/>
              <a:t>Austria</a:t>
            </a:r>
            <a:endParaRPr lang="en-AT" dirty="0"/>
          </a:p>
        </p:txBody>
      </p:sp>
      <p:sp>
        <p:nvSpPr>
          <p:cNvPr id="9" name="TextBox 8">
            <a:extLst>
              <a:ext uri="{FF2B5EF4-FFF2-40B4-BE49-F238E27FC236}">
                <a16:creationId xmlns:a16="http://schemas.microsoft.com/office/drawing/2014/main" id="{CA2820F7-23F8-6F4E-099C-3BEA3F45222F}"/>
              </a:ext>
            </a:extLst>
          </p:cNvPr>
          <p:cNvSpPr txBox="1"/>
          <p:nvPr/>
        </p:nvSpPr>
        <p:spPr>
          <a:xfrm>
            <a:off x="6034053" y="1716227"/>
            <a:ext cx="4025589" cy="861774"/>
          </a:xfrm>
          <a:prstGeom prst="rect">
            <a:avLst/>
          </a:prstGeom>
          <a:noFill/>
        </p:spPr>
        <p:txBody>
          <a:bodyPr wrap="none" rtlCol="0">
            <a:spAutoFit/>
          </a:bodyPr>
          <a:lstStyle/>
          <a:p>
            <a:r>
              <a:rPr lang="en-US" dirty="0"/>
              <a:t>Projected </a:t>
            </a:r>
            <a:r>
              <a:rPr lang="en-US" dirty="0" err="1"/>
              <a:t>labour</a:t>
            </a:r>
            <a:r>
              <a:rPr lang="en-US" dirty="0"/>
              <a:t> force dependency ratio,</a:t>
            </a:r>
          </a:p>
          <a:p>
            <a:r>
              <a:rPr lang="en-US" dirty="0"/>
              <a:t>Austria</a:t>
            </a:r>
          </a:p>
          <a:p>
            <a:r>
              <a:rPr lang="en-US" sz="1400" dirty="0"/>
              <a:t>(inactive/active)</a:t>
            </a:r>
            <a:endParaRPr lang="en-AT" sz="1400" dirty="0"/>
          </a:p>
        </p:txBody>
      </p:sp>
      <p:sp>
        <p:nvSpPr>
          <p:cNvPr id="11" name="TextBox 10">
            <a:extLst>
              <a:ext uri="{FF2B5EF4-FFF2-40B4-BE49-F238E27FC236}">
                <a16:creationId xmlns:a16="http://schemas.microsoft.com/office/drawing/2014/main" id="{0C3E4FE1-A2C3-CCA6-25B1-633AF1B33C35}"/>
              </a:ext>
            </a:extLst>
          </p:cNvPr>
          <p:cNvSpPr txBox="1"/>
          <p:nvPr/>
        </p:nvSpPr>
        <p:spPr>
          <a:xfrm>
            <a:off x="7968007" y="6398198"/>
            <a:ext cx="5156729" cy="461665"/>
          </a:xfrm>
          <a:prstGeom prst="rect">
            <a:avLst/>
          </a:prstGeom>
          <a:noFill/>
        </p:spPr>
        <p:txBody>
          <a:bodyPr wrap="square">
            <a:spAutoFit/>
          </a:bodyPr>
          <a:lstStyle/>
          <a:p>
            <a:r>
              <a:rPr lang="en-US" sz="1200" dirty="0" err="1">
                <a:solidFill>
                  <a:schemeClr val="bg1">
                    <a:lumMod val="65000"/>
                  </a:schemeClr>
                </a:solidFill>
              </a:rPr>
              <a:t>Labour</a:t>
            </a:r>
            <a:r>
              <a:rPr lang="en-US" sz="1200" dirty="0">
                <a:solidFill>
                  <a:schemeClr val="bg1">
                    <a:lumMod val="65000"/>
                  </a:schemeClr>
                </a:solidFill>
              </a:rPr>
              <a:t> force by ILO(LFS) definition - includes job seekers</a:t>
            </a:r>
          </a:p>
          <a:p>
            <a:r>
              <a:rPr lang="en-US" sz="1200" dirty="0">
                <a:solidFill>
                  <a:schemeClr val="bg1">
                    <a:lumMod val="65000"/>
                  </a:schemeClr>
                </a:solidFill>
              </a:rPr>
              <a:t>Source: CEPAM projections</a:t>
            </a:r>
          </a:p>
        </p:txBody>
      </p:sp>
      <p:graphicFrame>
        <p:nvGraphicFramePr>
          <p:cNvPr id="12" name="Chart 11">
            <a:extLst>
              <a:ext uri="{FF2B5EF4-FFF2-40B4-BE49-F238E27FC236}">
                <a16:creationId xmlns:a16="http://schemas.microsoft.com/office/drawing/2014/main" id="{736DC0F9-2746-1826-A77E-DD392F65DAB2}"/>
              </a:ext>
            </a:extLst>
          </p:cNvPr>
          <p:cNvGraphicFramePr>
            <a:graphicFrameLocks/>
          </p:cNvGraphicFramePr>
          <p:nvPr/>
        </p:nvGraphicFramePr>
        <p:xfrm>
          <a:off x="1133474" y="2649528"/>
          <a:ext cx="4407945" cy="32940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2AA2F184-6C93-4734-97BE-07AD942382FA}"/>
              </a:ext>
            </a:extLst>
          </p:cNvPr>
          <p:cNvGraphicFramePr>
            <a:graphicFrameLocks/>
          </p:cNvGraphicFramePr>
          <p:nvPr/>
        </p:nvGraphicFramePr>
        <p:xfrm>
          <a:off x="6034052" y="2649529"/>
          <a:ext cx="4407945" cy="32940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347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13"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838B0777-827F-8D42-90B1-61394C340E65}" type="slidenum">
              <a:rPr lang="en-US" smtClean="0"/>
              <a:pPr/>
              <a:t>45</a:t>
            </a:fld>
            <a:endParaRPr lang="en-US"/>
          </a:p>
        </p:txBody>
      </p:sp>
      <p:pic>
        <p:nvPicPr>
          <p:cNvPr id="7" name="Content Placeholder 6"/>
          <p:cNvPicPr>
            <a:picLocks noGrp="1" noChangeAspect="1"/>
          </p:cNvPicPr>
          <p:nvPr>
            <p:ph sz="half" idx="1"/>
          </p:nvPr>
        </p:nvPicPr>
        <p:blipFill>
          <a:blip r:embed="rId2"/>
          <a:stretch>
            <a:fillRect/>
          </a:stretch>
        </p:blipFill>
        <p:spPr>
          <a:xfrm>
            <a:off x="1541882" y="2609368"/>
            <a:ext cx="8347735" cy="3743437"/>
          </a:xfrm>
          <a:prstGeom prst="rect">
            <a:avLst/>
          </a:prstGeom>
        </p:spPr>
      </p:pic>
      <p:sp>
        <p:nvSpPr>
          <p:cNvPr id="4" name="Title 3"/>
          <p:cNvSpPr>
            <a:spLocks noGrp="1"/>
          </p:cNvSpPr>
          <p:nvPr>
            <p:ph type="title"/>
          </p:nvPr>
        </p:nvSpPr>
        <p:spPr>
          <a:xfrm>
            <a:off x="859417" y="1600200"/>
            <a:ext cx="9454690" cy="1102884"/>
          </a:xfrm>
        </p:spPr>
        <p:txBody>
          <a:bodyPr>
            <a:noAutofit/>
          </a:bodyPr>
          <a:lstStyle/>
          <a:p>
            <a:r>
              <a:rPr lang="en-US" sz="1600" b="1" dirty="0">
                <a:solidFill>
                  <a:schemeClr val="tx1"/>
                </a:solidFill>
              </a:rPr>
              <a:t>Projection of the productivity-weighted labor-force dependency ratio (inactive / active) for the EU-28 under different scenarios, 2015–2060</a:t>
            </a:r>
          </a:p>
        </p:txBody>
      </p:sp>
      <p:sp>
        <p:nvSpPr>
          <p:cNvPr id="8" name="Rectangle 7">
            <a:extLst>
              <a:ext uri="{FF2B5EF4-FFF2-40B4-BE49-F238E27FC236}">
                <a16:creationId xmlns:a16="http://schemas.microsoft.com/office/drawing/2014/main" id="{9AE9C83D-5ACB-4B40-BAD7-938A23BE59C7}"/>
              </a:ext>
            </a:extLst>
          </p:cNvPr>
          <p:cNvSpPr/>
          <p:nvPr/>
        </p:nvSpPr>
        <p:spPr>
          <a:xfrm>
            <a:off x="7199078" y="6392295"/>
            <a:ext cx="4992922" cy="338554"/>
          </a:xfrm>
          <a:prstGeom prst="rect">
            <a:avLst/>
          </a:prstGeom>
        </p:spPr>
        <p:txBody>
          <a:bodyPr wrap="square">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Source: </a:t>
            </a:r>
            <a:r>
              <a:rPr lang="en-US" sz="1600" dirty="0" err="1">
                <a:latin typeface="Tahoma" panose="020B0604030504040204" pitchFamily="34" charset="0"/>
                <a:ea typeface="Tahoma" panose="020B0604030504040204" pitchFamily="34" charset="0"/>
                <a:cs typeface="Tahoma" panose="020B0604030504040204" pitchFamily="34" charset="0"/>
              </a:rPr>
              <a:t>Marois</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1600" dirty="0" err="1">
                <a:latin typeface="Tahoma" panose="020B0604030504040204" pitchFamily="34" charset="0"/>
                <a:ea typeface="Tahoma" panose="020B0604030504040204" pitchFamily="34" charset="0"/>
                <a:cs typeface="Tahoma" panose="020B0604030504040204" pitchFamily="34" charset="0"/>
              </a:rPr>
              <a:t>Bélanger</a:t>
            </a:r>
            <a:r>
              <a:rPr lang="en-US" sz="1600" dirty="0">
                <a:latin typeface="Tahoma" panose="020B0604030504040204" pitchFamily="34" charset="0"/>
                <a:ea typeface="Tahoma" panose="020B0604030504040204" pitchFamily="34" charset="0"/>
                <a:cs typeface="Tahoma" panose="020B0604030504040204" pitchFamily="34" charset="0"/>
              </a:rPr>
              <a:t> and Lutz (2020) </a:t>
            </a:r>
            <a:r>
              <a:rPr lang="en-US" sz="1600" i="1" dirty="0">
                <a:latin typeface="Tahoma" panose="020B0604030504040204" pitchFamily="34" charset="0"/>
                <a:ea typeface="Tahoma" panose="020B0604030504040204" pitchFamily="34" charset="0"/>
                <a:cs typeface="Tahoma" panose="020B0604030504040204" pitchFamily="34" charset="0"/>
              </a:rPr>
              <a:t>PNAS.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9" name="Title 3">
            <a:extLst>
              <a:ext uri="{FF2B5EF4-FFF2-40B4-BE49-F238E27FC236}">
                <a16:creationId xmlns:a16="http://schemas.microsoft.com/office/drawing/2014/main" id="{39AC29AB-1397-4590-83BD-AE49F6DCF743}"/>
              </a:ext>
            </a:extLst>
          </p:cNvPr>
          <p:cNvSpPr txBox="1">
            <a:spLocks/>
          </p:cNvSpPr>
          <p:nvPr/>
        </p:nvSpPr>
        <p:spPr>
          <a:xfrm>
            <a:off x="367639" y="465705"/>
            <a:ext cx="9521978" cy="108741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2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a:lstStyle>
          <a:p>
            <a:r>
              <a:rPr lang="en-US" sz="2400" dirty="0" err="1">
                <a:solidFill>
                  <a:schemeClr val="tx1"/>
                </a:solidFill>
              </a:rPr>
              <a:t>Labour</a:t>
            </a:r>
            <a:r>
              <a:rPr lang="en-US" sz="2400" dirty="0">
                <a:solidFill>
                  <a:schemeClr val="tx1"/>
                </a:solidFill>
              </a:rPr>
              <a:t> force dependency ratio in the EU28 – improved economic integration is paramount under high migration flows</a:t>
            </a:r>
          </a:p>
        </p:txBody>
      </p:sp>
    </p:spTree>
    <p:extLst>
      <p:ext uri="{BB962C8B-B14F-4D97-AF65-F5344CB8AC3E}">
        <p14:creationId xmlns:p14="http://schemas.microsoft.com/office/powerpoint/2010/main" val="3739355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DF1B49-7581-4CB1-8509-8EDD4E32C54F}"/>
              </a:ext>
            </a:extLst>
          </p:cNvPr>
          <p:cNvSpPr>
            <a:spLocks noGrp="1"/>
          </p:cNvSpPr>
          <p:nvPr>
            <p:ph idx="1"/>
          </p:nvPr>
        </p:nvSpPr>
        <p:spPr>
          <a:xfrm>
            <a:off x="360584" y="490755"/>
            <a:ext cx="9887174" cy="1220428"/>
          </a:xfrm>
        </p:spPr>
        <p:txBody>
          <a:bodyPr vert="horz" lIns="91440" tIns="45720" rIns="91440" bIns="45720" rtlCol="0" anchor="t">
            <a:normAutofit/>
          </a:bodyPr>
          <a:lstStyle/>
          <a:p>
            <a:pPr marL="0" indent="0">
              <a:buNone/>
            </a:pPr>
            <a:r>
              <a:rPr lang="en-US" sz="2200" dirty="0">
                <a:latin typeface="Tahoma"/>
                <a:ea typeface="Tahoma"/>
                <a:cs typeface="Tahoma"/>
              </a:rPr>
              <a:t>Negative impacts of population ageing on </a:t>
            </a:r>
            <a:r>
              <a:rPr lang="en-US" sz="2200" dirty="0" err="1">
                <a:latin typeface="Tahoma"/>
                <a:ea typeface="Tahoma"/>
                <a:cs typeface="Tahoma"/>
              </a:rPr>
              <a:t>labour</a:t>
            </a:r>
            <a:r>
              <a:rPr lang="en-US" sz="2200" dirty="0">
                <a:latin typeface="Tahoma"/>
                <a:ea typeface="Tahoma"/>
                <a:cs typeface="Tahoma"/>
              </a:rPr>
              <a:t> supply can be mitigated by changes in </a:t>
            </a:r>
            <a:r>
              <a:rPr lang="en-US" sz="2200" b="1" dirty="0">
                <a:latin typeface="Tahoma"/>
                <a:ea typeface="Tahoma"/>
                <a:cs typeface="Tahoma"/>
              </a:rPr>
              <a:t>migration</a:t>
            </a:r>
            <a:r>
              <a:rPr lang="en-US" sz="2200" dirty="0">
                <a:latin typeface="Tahoma"/>
                <a:ea typeface="Tahoma"/>
                <a:cs typeface="Tahoma"/>
              </a:rPr>
              <a:t> (education-selective &amp; high integration) AND increased </a:t>
            </a:r>
            <a:r>
              <a:rPr lang="en-US" sz="2200" b="1" dirty="0">
                <a:latin typeface="Tahoma"/>
                <a:ea typeface="Tahoma"/>
                <a:cs typeface="Tahoma"/>
              </a:rPr>
              <a:t>labor force participation</a:t>
            </a:r>
          </a:p>
        </p:txBody>
      </p:sp>
      <p:sp>
        <p:nvSpPr>
          <p:cNvPr id="15" name="Rectangle 14">
            <a:extLst>
              <a:ext uri="{FF2B5EF4-FFF2-40B4-BE49-F238E27FC236}">
                <a16:creationId xmlns:a16="http://schemas.microsoft.com/office/drawing/2014/main" id="{B9655B4F-3D41-46CC-A564-CCA4F00E8467}"/>
              </a:ext>
            </a:extLst>
          </p:cNvPr>
          <p:cNvSpPr/>
          <p:nvPr/>
        </p:nvSpPr>
        <p:spPr>
          <a:xfrm>
            <a:off x="360584" y="1755836"/>
            <a:ext cx="10631205" cy="646331"/>
          </a:xfrm>
          <a:prstGeom prst="rect">
            <a:avLst/>
          </a:prstGeom>
        </p:spPr>
        <p:txBody>
          <a:bodyPr wrap="square">
            <a:spAutoFit/>
          </a:bodyPr>
          <a:lstStyle/>
          <a:p>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Age pyramids disaggregated by labor force participation and education for the EU-28 in 2015 and 2060 under different scenarios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a:extLst>
              <a:ext uri="{FF2B5EF4-FFF2-40B4-BE49-F238E27FC236}">
                <a16:creationId xmlns:a16="http://schemas.microsoft.com/office/drawing/2014/main" id="{5C18F4DF-DDF3-474F-81A0-0696926C8FED}"/>
              </a:ext>
            </a:extLst>
          </p:cNvPr>
          <p:cNvSpPr/>
          <p:nvPr/>
        </p:nvSpPr>
        <p:spPr>
          <a:xfrm>
            <a:off x="146451" y="6470090"/>
            <a:ext cx="4992922" cy="246221"/>
          </a:xfrm>
          <a:prstGeom prst="rect">
            <a:avLst/>
          </a:prstGeom>
        </p:spPr>
        <p:txBody>
          <a:bodyPr wrap="square">
            <a:spAutoFit/>
          </a:bodyPr>
          <a:lstStyle/>
          <a:p>
            <a:r>
              <a:rPr lang="en-US" sz="1000" dirty="0">
                <a:solidFill>
                  <a:srgbClr val="7F7F7F"/>
                </a:solidFill>
                <a:latin typeface="Tahoma" panose="020B0604030504040204" pitchFamily="34" charset="0"/>
                <a:ea typeface="Tahoma" panose="020B0604030504040204" pitchFamily="34" charset="0"/>
                <a:cs typeface="Tahoma" panose="020B0604030504040204" pitchFamily="34" charset="0"/>
              </a:rPr>
              <a:t>Source: Marois, Bélanger and Lutz (2020) </a:t>
            </a:r>
            <a:r>
              <a:rPr lang="en-US" sz="1000" i="1" dirty="0">
                <a:solidFill>
                  <a:srgbClr val="7F7F7F"/>
                </a:solidFill>
                <a:latin typeface="Tahoma" panose="020B0604030504040204" pitchFamily="34" charset="0"/>
                <a:ea typeface="Tahoma" panose="020B0604030504040204" pitchFamily="34" charset="0"/>
                <a:cs typeface="Tahoma" panose="020B0604030504040204" pitchFamily="34" charset="0"/>
              </a:rPr>
              <a:t>PNAS. </a:t>
            </a:r>
            <a:endParaRPr lang="en-US" sz="1000" dirty="0">
              <a:solidFill>
                <a:srgbClr val="7F7F7F"/>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Chart 10">
            <a:extLst>
              <a:ext uri="{FF2B5EF4-FFF2-40B4-BE49-F238E27FC236}">
                <a16:creationId xmlns:a16="http://schemas.microsoft.com/office/drawing/2014/main" id="{683D2721-8159-4321-B9C5-4233CCC77660}"/>
              </a:ext>
            </a:extLst>
          </p:cNvPr>
          <p:cNvGraphicFramePr/>
          <p:nvPr/>
        </p:nvGraphicFramePr>
        <p:xfrm>
          <a:off x="408707" y="2446837"/>
          <a:ext cx="3785455" cy="40192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3ACC1F5F-9CEF-4FF0-AC30-BBD0FF877A1F}"/>
              </a:ext>
            </a:extLst>
          </p:cNvPr>
          <p:cNvGraphicFramePr/>
          <p:nvPr/>
        </p:nvGraphicFramePr>
        <p:xfrm>
          <a:off x="4270841" y="2446855"/>
          <a:ext cx="3785455" cy="38998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ED4E48E1-E019-4B3B-911C-5C235B1CD27E}"/>
              </a:ext>
            </a:extLst>
          </p:cNvPr>
          <p:cNvGraphicFramePr/>
          <p:nvPr/>
        </p:nvGraphicFramePr>
        <p:xfrm>
          <a:off x="8218836" y="2266678"/>
          <a:ext cx="3780609" cy="4167643"/>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a:extLst>
              <a:ext uri="{FF2B5EF4-FFF2-40B4-BE49-F238E27FC236}">
                <a16:creationId xmlns:a16="http://schemas.microsoft.com/office/drawing/2014/main" id="{0190F677-C7D6-4154-A3D8-E6AE36EE70B4}"/>
              </a:ext>
            </a:extLst>
          </p:cNvPr>
          <p:cNvSpPr/>
          <p:nvPr/>
        </p:nvSpPr>
        <p:spPr>
          <a:xfrm>
            <a:off x="830319" y="3952766"/>
            <a:ext cx="10492825" cy="1112343"/>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1441E6C-A0C9-4CE2-B087-FB0FF6C45D78}"/>
              </a:ext>
            </a:extLst>
          </p:cNvPr>
          <p:cNvSpPr txBox="1"/>
          <p:nvPr/>
        </p:nvSpPr>
        <p:spPr>
          <a:xfrm>
            <a:off x="9033641" y="2525986"/>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High &amp; selective migration + high LFP</a:t>
            </a:r>
          </a:p>
        </p:txBody>
      </p:sp>
      <p:graphicFrame>
        <p:nvGraphicFramePr>
          <p:cNvPr id="14" name="Chart 13">
            <a:extLst>
              <a:ext uri="{FF2B5EF4-FFF2-40B4-BE49-F238E27FC236}">
                <a16:creationId xmlns:a16="http://schemas.microsoft.com/office/drawing/2014/main" id="{1EB90B6C-B3E8-453C-A5AD-8284F174B220}"/>
              </a:ext>
            </a:extLst>
          </p:cNvPr>
          <p:cNvGraphicFramePr/>
          <p:nvPr/>
        </p:nvGraphicFramePr>
        <p:xfrm>
          <a:off x="4194162" y="6245667"/>
          <a:ext cx="5275317" cy="542721"/>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718FCF70-5D6D-4C32-BCF9-623ED03004E9}"/>
              </a:ext>
            </a:extLst>
          </p:cNvPr>
          <p:cNvSpPr txBox="1"/>
          <p:nvPr/>
        </p:nvSpPr>
        <p:spPr>
          <a:xfrm>
            <a:off x="804843" y="2927097"/>
            <a:ext cx="1033101" cy="415498"/>
          </a:xfrm>
          <a:prstGeom prst="rect">
            <a:avLst/>
          </a:prstGeom>
          <a:noFill/>
        </p:spPr>
        <p:txBody>
          <a:bodyPr wrap="square" rtlCol="0">
            <a:spAutoFit/>
          </a:bodyPr>
          <a:lstStyle/>
          <a:p>
            <a:r>
              <a:rPr lang="en-CA" sz="1000" dirty="0"/>
              <a:t>ADR=1.0</a:t>
            </a:r>
          </a:p>
          <a:p>
            <a:r>
              <a:rPr lang="en-CA" sz="1000" dirty="0"/>
              <a:t>PWLFDR=1.0</a:t>
            </a:r>
          </a:p>
        </p:txBody>
      </p:sp>
      <p:sp>
        <p:nvSpPr>
          <p:cNvPr id="18" name="TextBox 17">
            <a:extLst>
              <a:ext uri="{FF2B5EF4-FFF2-40B4-BE49-F238E27FC236}">
                <a16:creationId xmlns:a16="http://schemas.microsoft.com/office/drawing/2014/main" id="{6B209E6B-632A-46B7-B6E1-FC50001CD56C}"/>
              </a:ext>
            </a:extLst>
          </p:cNvPr>
          <p:cNvSpPr txBox="1"/>
          <p:nvPr/>
        </p:nvSpPr>
        <p:spPr>
          <a:xfrm>
            <a:off x="4636583" y="2927096"/>
            <a:ext cx="1453661" cy="400110"/>
          </a:xfrm>
          <a:prstGeom prst="rect">
            <a:avLst/>
          </a:prstGeom>
          <a:noFill/>
        </p:spPr>
        <p:txBody>
          <a:bodyPr wrap="square" rtlCol="0">
            <a:spAutoFit/>
          </a:bodyPr>
          <a:lstStyle/>
          <a:p>
            <a:r>
              <a:rPr lang="en-CA" sz="1000" dirty="0"/>
              <a:t>ADR=1.6</a:t>
            </a:r>
          </a:p>
          <a:p>
            <a:r>
              <a:rPr lang="en-CA" sz="1000" dirty="0"/>
              <a:t>PWLFDR=1.1</a:t>
            </a:r>
            <a:endParaRPr lang="en-US" sz="1050" dirty="0"/>
          </a:p>
        </p:txBody>
      </p:sp>
      <p:sp>
        <p:nvSpPr>
          <p:cNvPr id="19" name="TextBox 18">
            <a:extLst>
              <a:ext uri="{FF2B5EF4-FFF2-40B4-BE49-F238E27FC236}">
                <a16:creationId xmlns:a16="http://schemas.microsoft.com/office/drawing/2014/main" id="{3F7CFF10-79CA-4DEF-9FD7-516106288B58}"/>
              </a:ext>
            </a:extLst>
          </p:cNvPr>
          <p:cNvSpPr txBox="1"/>
          <p:nvPr/>
        </p:nvSpPr>
        <p:spPr>
          <a:xfrm>
            <a:off x="8794097" y="2880930"/>
            <a:ext cx="1453661" cy="400110"/>
          </a:xfrm>
          <a:prstGeom prst="rect">
            <a:avLst/>
          </a:prstGeom>
          <a:noFill/>
        </p:spPr>
        <p:txBody>
          <a:bodyPr wrap="square" rtlCol="0">
            <a:spAutoFit/>
          </a:bodyPr>
          <a:lstStyle/>
          <a:p>
            <a:r>
              <a:rPr lang="en-CA" sz="1000" dirty="0"/>
              <a:t>ADR=1.5</a:t>
            </a:r>
          </a:p>
          <a:p>
            <a:r>
              <a:rPr lang="en-CA" sz="1000" dirty="0"/>
              <a:t>PWLFDR=0.8</a:t>
            </a:r>
            <a:endParaRPr lang="en-US" sz="1050" dirty="0"/>
          </a:p>
        </p:txBody>
      </p:sp>
    </p:spTree>
    <p:extLst>
      <p:ext uri="{BB962C8B-B14F-4D97-AF65-F5344CB8AC3E}">
        <p14:creationId xmlns:p14="http://schemas.microsoft.com/office/powerpoint/2010/main" val="3086903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728CDC4-BFEF-FDD0-2E00-680D10BD8572}"/>
              </a:ext>
            </a:extLst>
          </p:cNvPr>
          <p:cNvSpPr>
            <a:spLocks noGrp="1"/>
          </p:cNvSpPr>
          <p:nvPr>
            <p:ph type="title"/>
          </p:nvPr>
        </p:nvSpPr>
        <p:spPr>
          <a:xfrm>
            <a:off x="360000" y="180000"/>
            <a:ext cx="11520000" cy="1152000"/>
          </a:xfrm>
        </p:spPr>
        <p:txBody>
          <a:bodyPr>
            <a:normAutofit fontScale="90000"/>
          </a:bodyPr>
          <a:lstStyle/>
          <a:p>
            <a:pPr algn="l"/>
            <a:br>
              <a:rPr lang="en-GB" dirty="0">
                <a:latin typeface="Raleway" pitchFamily="2" charset="0"/>
              </a:rPr>
            </a:br>
            <a:r>
              <a:rPr lang="en-GB" dirty="0">
                <a:latin typeface="Raleway" pitchFamily="2" charset="0"/>
              </a:rPr>
              <a:t>How would high immigration events impact future demographic trends and labour force?</a:t>
            </a:r>
          </a:p>
        </p:txBody>
      </p:sp>
      <p:sp>
        <p:nvSpPr>
          <p:cNvPr id="5" name="Textfeld 4">
            <a:extLst>
              <a:ext uri="{FF2B5EF4-FFF2-40B4-BE49-F238E27FC236}">
                <a16:creationId xmlns:a16="http://schemas.microsoft.com/office/drawing/2014/main" id="{8A462D2E-AE7D-ADEB-8627-A4FBF62EC300}"/>
              </a:ext>
            </a:extLst>
          </p:cNvPr>
          <p:cNvSpPr txBox="1"/>
          <p:nvPr/>
        </p:nvSpPr>
        <p:spPr>
          <a:xfrm>
            <a:off x="245091" y="1948795"/>
            <a:ext cx="7500415" cy="4170372"/>
          </a:xfrm>
          <a:prstGeom prst="rect">
            <a:avLst/>
          </a:prstGeom>
          <a:noFill/>
        </p:spPr>
        <p:txBody>
          <a:bodyPr wrap="square" rtlCol="0">
            <a:spAutoFit/>
          </a:bodyPr>
          <a:lstStyle/>
          <a:p>
            <a:pPr marL="342900" indent="-342900">
              <a:spcAft>
                <a:spcPts val="600"/>
              </a:spcAft>
              <a:buClr>
                <a:srgbClr val="2695D2"/>
              </a:buClr>
              <a:buSzPct val="100000"/>
              <a:buFont typeface="Wingdings" panose="05000000000000000000" pitchFamily="2" charset="2"/>
              <a:buChar char="§"/>
            </a:pPr>
            <a:r>
              <a:rPr lang="en-GB" sz="2000" dirty="0">
                <a:latin typeface="Raleway" pitchFamily="2" charset="0"/>
              </a:rPr>
              <a:t>Volatility and unpredictability of migration</a:t>
            </a:r>
          </a:p>
          <a:p>
            <a:pPr marL="342900" indent="-342900">
              <a:spcAft>
                <a:spcPts val="600"/>
              </a:spcAft>
              <a:buClr>
                <a:srgbClr val="2695D2"/>
              </a:buClr>
              <a:buSzPct val="100000"/>
              <a:buFont typeface="Wingdings" panose="05000000000000000000" pitchFamily="2" charset="2"/>
              <a:buChar char="§"/>
            </a:pPr>
            <a:r>
              <a:rPr lang="en-GB" sz="2000" dirty="0">
                <a:latin typeface="Raleway" pitchFamily="2" charset="0"/>
              </a:rPr>
              <a:t>Past political events linked to large migration events to Europe</a:t>
            </a:r>
          </a:p>
          <a:p>
            <a:pPr marL="342900" indent="-342900">
              <a:spcAft>
                <a:spcPts val="600"/>
              </a:spcAft>
              <a:buClr>
                <a:srgbClr val="2695D2"/>
              </a:buClr>
              <a:buSzPct val="100000"/>
              <a:buFont typeface="Wingdings" panose="05000000000000000000" pitchFamily="2" charset="2"/>
              <a:buChar char="§"/>
            </a:pPr>
            <a:r>
              <a:rPr lang="en-GB" sz="2000" dirty="0">
                <a:latin typeface="Raleway" pitchFamily="2" charset="0"/>
              </a:rPr>
              <a:t>Uncertainty about future migration quickly increases already in short time horizons </a:t>
            </a:r>
            <a:r>
              <a:rPr lang="en-GB" sz="1400" dirty="0">
                <a:latin typeface="Raleway" pitchFamily="2" charset="0"/>
              </a:rPr>
              <a:t>(Baker and Bijak 2021)</a:t>
            </a:r>
          </a:p>
          <a:p>
            <a:pPr marL="342900" indent="-342900">
              <a:spcAft>
                <a:spcPts val="600"/>
              </a:spcAft>
              <a:buClr>
                <a:srgbClr val="2695D2"/>
              </a:buClr>
              <a:buSzPct val="100000"/>
              <a:buFont typeface="Wingdings" panose="05000000000000000000" pitchFamily="2" charset="2"/>
              <a:buChar char="§"/>
            </a:pPr>
            <a:r>
              <a:rPr lang="en-GB" sz="2000" dirty="0">
                <a:latin typeface="Raleway" pitchFamily="2" charset="0"/>
              </a:rPr>
              <a:t>Much of uncertainty about future migration is irreducible and driver environments are complex </a:t>
            </a:r>
            <a:r>
              <a:rPr lang="en-GB" sz="1400" dirty="0">
                <a:latin typeface="Raleway" pitchFamily="2" charset="0"/>
              </a:rPr>
              <a:t>(Bijak and Czaika 2020)</a:t>
            </a:r>
          </a:p>
          <a:p>
            <a:pPr marL="342900" indent="-342900">
              <a:spcAft>
                <a:spcPts val="600"/>
              </a:spcAft>
              <a:buClr>
                <a:srgbClr val="2695D2"/>
              </a:buClr>
              <a:buSzPct val="100000"/>
              <a:buFont typeface="Wingdings" panose="05000000000000000000" pitchFamily="2" charset="2"/>
              <a:buChar char="§"/>
            </a:pPr>
            <a:r>
              <a:rPr lang="en-US" sz="2000" dirty="0">
                <a:latin typeface="Raleway" pitchFamily="2" charset="0"/>
              </a:rPr>
              <a:t>How to reflect the uncertainty against the backdrop of the past unexpected large immigration, such as from Syria and Ukraine, in scenarios? </a:t>
            </a:r>
            <a:endParaRPr lang="en-GB" sz="2000" dirty="0">
              <a:latin typeface="Raleway" pitchFamily="2" charset="0"/>
            </a:endParaRPr>
          </a:p>
          <a:p>
            <a:pPr marL="342900" indent="-342900">
              <a:spcAft>
                <a:spcPts val="600"/>
              </a:spcAft>
              <a:buClr>
                <a:srgbClr val="2695D2"/>
              </a:buClr>
              <a:buSzPct val="100000"/>
              <a:buFont typeface="Wingdings" panose="05000000000000000000" pitchFamily="2" charset="2"/>
              <a:buChar char="§"/>
            </a:pPr>
            <a:r>
              <a:rPr lang="en-GB" sz="2000" dirty="0">
                <a:latin typeface="Raleway" pitchFamily="2" charset="0"/>
              </a:rPr>
              <a:t>What would be long-term demographic impacts of High migration events emerging from different origins ?</a:t>
            </a:r>
            <a:endParaRPr lang="en-GB" sz="2400" dirty="0">
              <a:latin typeface="Raleway" pitchFamily="2" charset="0"/>
            </a:endParaRPr>
          </a:p>
        </p:txBody>
      </p:sp>
      <p:graphicFrame>
        <p:nvGraphicFramePr>
          <p:cNvPr id="2" name="Chart 1">
            <a:extLst>
              <a:ext uri="{FF2B5EF4-FFF2-40B4-BE49-F238E27FC236}">
                <a16:creationId xmlns:a16="http://schemas.microsoft.com/office/drawing/2014/main" id="{120CE7A7-1414-6A05-3AAF-D4EBBFD7D930}"/>
              </a:ext>
            </a:extLst>
          </p:cNvPr>
          <p:cNvGraphicFramePr>
            <a:graphicFrameLocks/>
          </p:cNvGraphicFramePr>
          <p:nvPr/>
        </p:nvGraphicFramePr>
        <p:xfrm>
          <a:off x="7921869" y="1952807"/>
          <a:ext cx="3757732" cy="302012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480445E-28C7-A19D-CAA3-21B2C94837E1}"/>
              </a:ext>
            </a:extLst>
          </p:cNvPr>
          <p:cNvSpPr txBox="1"/>
          <p:nvPr/>
        </p:nvSpPr>
        <p:spPr>
          <a:xfrm>
            <a:off x="10058372" y="4972929"/>
            <a:ext cx="1545616" cy="215444"/>
          </a:xfrm>
          <a:prstGeom prst="rect">
            <a:avLst/>
          </a:prstGeom>
          <a:noFill/>
        </p:spPr>
        <p:txBody>
          <a:bodyPr wrap="none" rtlCol="0">
            <a:spAutoFit/>
          </a:bodyPr>
          <a:lstStyle/>
          <a:p>
            <a:r>
              <a:rPr lang="en-US" sz="800" dirty="0">
                <a:solidFill>
                  <a:schemeClr val="bg1">
                    <a:lumMod val="65000"/>
                  </a:schemeClr>
                </a:solidFill>
                <a:latin typeface="Raleway Medium" pitchFamily="2" charset="0"/>
              </a:rPr>
              <a:t>Data source: </a:t>
            </a:r>
            <a:r>
              <a:rPr lang="en-US" sz="800" dirty="0" err="1">
                <a:solidFill>
                  <a:schemeClr val="bg1">
                    <a:lumMod val="65000"/>
                  </a:schemeClr>
                </a:solidFill>
                <a:latin typeface="Raleway Medium" pitchFamily="2" charset="0"/>
              </a:rPr>
              <a:t>Statistik</a:t>
            </a:r>
            <a:r>
              <a:rPr lang="en-US" sz="800" dirty="0">
                <a:solidFill>
                  <a:schemeClr val="bg1">
                    <a:lumMod val="65000"/>
                  </a:schemeClr>
                </a:solidFill>
                <a:latin typeface="Raleway Medium" pitchFamily="2" charset="0"/>
              </a:rPr>
              <a:t> Austria</a:t>
            </a:r>
            <a:endParaRPr lang="en-AT" sz="800" dirty="0">
              <a:solidFill>
                <a:schemeClr val="bg1">
                  <a:lumMod val="65000"/>
                </a:schemeClr>
              </a:solidFill>
              <a:latin typeface="Raleway Medium" pitchFamily="2" charset="0"/>
            </a:endParaRPr>
          </a:p>
        </p:txBody>
      </p:sp>
    </p:spTree>
    <p:extLst>
      <p:ext uri="{BB962C8B-B14F-4D97-AF65-F5344CB8AC3E}">
        <p14:creationId xmlns:p14="http://schemas.microsoft.com/office/powerpoint/2010/main" val="3092480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728CDC4-BFEF-FDD0-2E00-680D10BD8572}"/>
              </a:ext>
            </a:extLst>
          </p:cNvPr>
          <p:cNvSpPr>
            <a:spLocks noGrp="1"/>
          </p:cNvSpPr>
          <p:nvPr>
            <p:ph type="title"/>
          </p:nvPr>
        </p:nvSpPr>
        <p:spPr>
          <a:xfrm>
            <a:off x="360000" y="180000"/>
            <a:ext cx="11520000" cy="1152000"/>
          </a:xfrm>
        </p:spPr>
        <p:txBody>
          <a:bodyPr/>
          <a:lstStyle/>
          <a:p>
            <a:pPr algn="l"/>
            <a:r>
              <a:rPr lang="en-GB" dirty="0">
                <a:latin typeface="Raleway" pitchFamily="2" charset="0"/>
              </a:rPr>
              <a:t>Framework for quantifying rare migration events</a:t>
            </a:r>
          </a:p>
        </p:txBody>
      </p:sp>
      <p:graphicFrame>
        <p:nvGraphicFramePr>
          <p:cNvPr id="6" name="Tabelle 5">
            <a:extLst>
              <a:ext uri="{FF2B5EF4-FFF2-40B4-BE49-F238E27FC236}">
                <a16:creationId xmlns:a16="http://schemas.microsoft.com/office/drawing/2014/main" id="{9837AE36-8551-4CA5-A2C4-DF46C98ACD58}"/>
              </a:ext>
            </a:extLst>
          </p:cNvPr>
          <p:cNvGraphicFramePr>
            <a:graphicFrameLocks noGrp="1"/>
          </p:cNvGraphicFramePr>
          <p:nvPr/>
        </p:nvGraphicFramePr>
        <p:xfrm>
          <a:off x="179999" y="6424954"/>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48</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sp>
        <p:nvSpPr>
          <p:cNvPr id="2" name="Textfeld 4">
            <a:extLst>
              <a:ext uri="{FF2B5EF4-FFF2-40B4-BE49-F238E27FC236}">
                <a16:creationId xmlns:a16="http://schemas.microsoft.com/office/drawing/2014/main" id="{96DE1AD3-0E7B-5FE7-DE44-668D19454987}"/>
              </a:ext>
            </a:extLst>
          </p:cNvPr>
          <p:cNvSpPr txBox="1"/>
          <p:nvPr/>
        </p:nvSpPr>
        <p:spPr>
          <a:xfrm>
            <a:off x="359999" y="1619999"/>
            <a:ext cx="11520001" cy="6294031"/>
          </a:xfrm>
          <a:prstGeom prst="rect">
            <a:avLst/>
          </a:prstGeom>
          <a:noFill/>
        </p:spPr>
        <p:txBody>
          <a:bodyPr wrap="square" rtlCol="0">
            <a:spAutoFit/>
          </a:bodyPr>
          <a:lstStyle/>
          <a:p>
            <a:pPr marL="342900" indent="-342900">
              <a:spcAft>
                <a:spcPts val="600"/>
              </a:spcAft>
              <a:buClr>
                <a:srgbClr val="2695D2"/>
              </a:buClr>
              <a:buSzPct val="100000"/>
              <a:buFont typeface="Wingdings" panose="05000000000000000000" pitchFamily="2" charset="2"/>
              <a:buChar char="§"/>
            </a:pPr>
            <a:r>
              <a:rPr lang="en-GB" sz="2000" dirty="0">
                <a:latin typeface="Raleway" pitchFamily="2" charset="0"/>
              </a:rPr>
              <a:t>We cannot predict but we can simulate what-if scenario</a:t>
            </a:r>
          </a:p>
          <a:p>
            <a:pPr marL="342900" indent="-342900">
              <a:spcAft>
                <a:spcPts val="600"/>
              </a:spcAft>
              <a:buClr>
                <a:srgbClr val="2695D2"/>
              </a:buClr>
              <a:buSzPct val="100000"/>
              <a:buFont typeface="Wingdings" panose="05000000000000000000" pitchFamily="2" charset="2"/>
              <a:buChar char="§"/>
            </a:pPr>
            <a:r>
              <a:rPr lang="en-GB" sz="2000" dirty="0">
                <a:latin typeface="Raleway" pitchFamily="2" charset="0"/>
              </a:rPr>
              <a:t>To predict we would need to know/assume: onset, magnitude, duration and origin</a:t>
            </a:r>
          </a:p>
          <a:p>
            <a:pPr marL="342900" indent="-342900">
              <a:spcAft>
                <a:spcPts val="600"/>
              </a:spcAft>
              <a:buClr>
                <a:srgbClr val="2695D2"/>
              </a:buClr>
              <a:buSzPct val="100000"/>
              <a:buFont typeface="Wingdings" panose="05000000000000000000" pitchFamily="2" charset="2"/>
              <a:buChar char="§"/>
            </a:pPr>
            <a:endParaRPr lang="en-GB" sz="900" dirty="0">
              <a:latin typeface="Raleway" pitchFamily="2" charset="0"/>
            </a:endParaRPr>
          </a:p>
          <a:p>
            <a:pPr marL="342900" indent="-342900">
              <a:spcAft>
                <a:spcPts val="600"/>
              </a:spcAft>
              <a:buClr>
                <a:srgbClr val="2695D2"/>
              </a:buClr>
              <a:buSzPct val="100000"/>
              <a:buFont typeface="Wingdings" panose="05000000000000000000" pitchFamily="2" charset="2"/>
              <a:buChar char="§"/>
            </a:pPr>
            <a:r>
              <a:rPr lang="en-US" sz="2000" dirty="0">
                <a:latin typeface="Raleway" pitchFamily="2" charset="0"/>
              </a:rPr>
              <a:t>Inspiration from contingency planning -&gt; Bijak (2023) pioneers </a:t>
            </a:r>
            <a:r>
              <a:rPr lang="en-US" sz="2000" dirty="0">
                <a:solidFill>
                  <a:srgbClr val="2695D2"/>
                </a:solidFill>
                <a:latin typeface="Raleway" pitchFamily="2" charset="0"/>
              </a:rPr>
              <a:t>use of selected quantiles from the upper tails of the heavy-tailed probability distributions that approximate volumes of migration for selected frequency of occurrence of a migration event</a:t>
            </a:r>
          </a:p>
          <a:p>
            <a:pPr marL="342900" indent="-342900">
              <a:spcAft>
                <a:spcPts val="600"/>
              </a:spcAft>
              <a:buClr>
                <a:srgbClr val="2695D2"/>
              </a:buClr>
              <a:buSzPct val="100000"/>
              <a:buFont typeface="Wingdings" panose="05000000000000000000" pitchFamily="2" charset="2"/>
              <a:buChar char="§"/>
            </a:pPr>
            <a:r>
              <a:rPr lang="en-US" sz="2000" dirty="0">
                <a:latin typeface="Raleway" pitchFamily="2" charset="0"/>
              </a:rPr>
              <a:t>The method is based on statistical approaches to modelling rare events, including the extreme value theory (Coles 2001)</a:t>
            </a:r>
          </a:p>
          <a:p>
            <a:pPr marL="342900" indent="-342900">
              <a:spcAft>
                <a:spcPts val="600"/>
              </a:spcAft>
              <a:buClr>
                <a:srgbClr val="2695D2"/>
              </a:buClr>
              <a:buSzPct val="100000"/>
              <a:buFont typeface="Wingdings" panose="05000000000000000000" pitchFamily="2" charset="2"/>
              <a:buChar char="§"/>
            </a:pPr>
            <a:r>
              <a:rPr lang="en-US" sz="2000" dirty="0">
                <a:latin typeface="Raleway" pitchFamily="2" charset="0"/>
              </a:rPr>
              <a:t>Rare / extreme events have certain frequency of occurrence and magnitudes</a:t>
            </a:r>
          </a:p>
          <a:p>
            <a:pPr marL="342900" indent="-342900">
              <a:spcAft>
                <a:spcPts val="600"/>
              </a:spcAft>
              <a:buClr>
                <a:srgbClr val="2695D2"/>
              </a:buClr>
              <a:buSzPct val="100000"/>
              <a:buFont typeface="Wingdings" panose="05000000000000000000" pitchFamily="2" charset="2"/>
              <a:buChar char="§"/>
            </a:pPr>
            <a:endParaRPr lang="en-US" sz="1000" dirty="0">
              <a:latin typeface="Raleway" pitchFamily="2" charset="0"/>
            </a:endParaRPr>
          </a:p>
          <a:p>
            <a:pPr marL="342900" indent="-342900">
              <a:spcAft>
                <a:spcPts val="600"/>
              </a:spcAft>
              <a:buClr>
                <a:srgbClr val="2695D2"/>
              </a:buClr>
              <a:buSzPct val="100000"/>
              <a:buFont typeface="Wingdings" panose="05000000000000000000" pitchFamily="2" charset="2"/>
              <a:buChar char="§"/>
            </a:pPr>
            <a:r>
              <a:rPr lang="en-US" sz="2000" dirty="0">
                <a:solidFill>
                  <a:srgbClr val="2695D2"/>
                </a:solidFill>
                <a:latin typeface="Raleway" pitchFamily="2" charset="0"/>
              </a:rPr>
              <a:t>In this presentation: migration corresponding to twice-in-a-century event (0.98 quantiles from Pareto distribution) </a:t>
            </a:r>
            <a:r>
              <a:rPr lang="en-US" sz="2000" dirty="0">
                <a:latin typeface="Raleway" pitchFamily="2" charset="0"/>
              </a:rPr>
              <a:t>fitted to </a:t>
            </a:r>
            <a:r>
              <a:rPr lang="en-US" sz="2000" dirty="0" err="1">
                <a:latin typeface="Raleway" pitchFamily="2" charset="0"/>
              </a:rPr>
              <a:t>harmonised</a:t>
            </a:r>
            <a:r>
              <a:rPr lang="en-US" sz="2000" dirty="0">
                <a:latin typeface="Raleway" pitchFamily="2" charset="0"/>
              </a:rPr>
              <a:t> origin-destination-specific migration flows estimates between EU+ countries and 8 world regions (by Aristotelous et al. 2022) </a:t>
            </a:r>
          </a:p>
          <a:p>
            <a:pPr marL="342900" indent="-342900">
              <a:spcAft>
                <a:spcPts val="600"/>
              </a:spcAft>
              <a:buClr>
                <a:srgbClr val="2695D2"/>
              </a:buClr>
              <a:buSzPct val="100000"/>
              <a:buFont typeface="Wingdings" panose="05000000000000000000" pitchFamily="2" charset="2"/>
              <a:buChar char="§"/>
            </a:pPr>
            <a:endParaRPr lang="en-US" sz="2000" dirty="0">
              <a:latin typeface="Raleway" pitchFamily="2" charset="0"/>
            </a:endParaRPr>
          </a:p>
          <a:p>
            <a:pPr marL="342900" indent="-342900">
              <a:spcAft>
                <a:spcPts val="600"/>
              </a:spcAft>
              <a:buClr>
                <a:srgbClr val="2695D2"/>
              </a:buClr>
              <a:buSzPct val="100000"/>
              <a:buFont typeface="Wingdings" panose="05000000000000000000" pitchFamily="2" charset="2"/>
              <a:buChar char="§"/>
            </a:pPr>
            <a:endParaRPr lang="en-US" sz="2000" dirty="0">
              <a:latin typeface="Raleway" pitchFamily="2" charset="0"/>
            </a:endParaRPr>
          </a:p>
          <a:p>
            <a:pPr marL="342900" indent="-342900">
              <a:spcAft>
                <a:spcPts val="600"/>
              </a:spcAft>
              <a:buClr>
                <a:srgbClr val="2695D2"/>
              </a:buClr>
              <a:buSzPct val="100000"/>
              <a:buFont typeface="Wingdings" panose="05000000000000000000" pitchFamily="2" charset="2"/>
              <a:buChar char="§"/>
            </a:pPr>
            <a:endParaRPr lang="en-US" sz="2000" dirty="0">
              <a:latin typeface="Raleway" pitchFamily="2" charset="0"/>
            </a:endParaRPr>
          </a:p>
          <a:p>
            <a:pPr marL="342900" indent="-342900">
              <a:spcAft>
                <a:spcPts val="600"/>
              </a:spcAft>
              <a:buClr>
                <a:srgbClr val="2695D2"/>
              </a:buClr>
              <a:buSzPct val="100000"/>
              <a:buFont typeface="Wingdings" panose="05000000000000000000" pitchFamily="2" charset="2"/>
              <a:buChar char="§"/>
            </a:pPr>
            <a:endParaRPr lang="en-US" sz="2000" dirty="0">
              <a:latin typeface="Raleway" pitchFamily="2" charset="0"/>
            </a:endParaRPr>
          </a:p>
          <a:p>
            <a:pPr marL="342900" indent="-342900">
              <a:spcAft>
                <a:spcPts val="600"/>
              </a:spcAft>
              <a:buClr>
                <a:srgbClr val="2695D2"/>
              </a:buClr>
              <a:buSzPct val="100000"/>
              <a:buFont typeface="Wingdings" panose="05000000000000000000" pitchFamily="2" charset="2"/>
              <a:buChar char="§"/>
            </a:pPr>
            <a:endParaRPr lang="en-GB" sz="2000" dirty="0">
              <a:latin typeface="Raleway" pitchFamily="2" charset="0"/>
            </a:endParaRPr>
          </a:p>
        </p:txBody>
      </p:sp>
    </p:spTree>
    <p:extLst>
      <p:ext uri="{BB962C8B-B14F-4D97-AF65-F5344CB8AC3E}">
        <p14:creationId xmlns:p14="http://schemas.microsoft.com/office/powerpoint/2010/main" val="449090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728CDC4-BFEF-FDD0-2E00-680D10BD8572}"/>
              </a:ext>
            </a:extLst>
          </p:cNvPr>
          <p:cNvSpPr>
            <a:spLocks noGrp="1"/>
          </p:cNvSpPr>
          <p:nvPr>
            <p:ph type="title"/>
          </p:nvPr>
        </p:nvSpPr>
        <p:spPr>
          <a:xfrm>
            <a:off x="360000" y="180000"/>
            <a:ext cx="11520000" cy="1152000"/>
          </a:xfrm>
        </p:spPr>
        <p:txBody>
          <a:bodyPr/>
          <a:lstStyle/>
          <a:p>
            <a:pPr algn="l"/>
            <a:r>
              <a:rPr lang="en-GB" dirty="0">
                <a:latin typeface="Raleway" pitchFamily="2" charset="0"/>
              </a:rPr>
              <a:t>High migration events scenarios </a:t>
            </a:r>
          </a:p>
        </p:txBody>
      </p:sp>
      <p:graphicFrame>
        <p:nvGraphicFramePr>
          <p:cNvPr id="6" name="Tabelle 5">
            <a:extLst>
              <a:ext uri="{FF2B5EF4-FFF2-40B4-BE49-F238E27FC236}">
                <a16:creationId xmlns:a16="http://schemas.microsoft.com/office/drawing/2014/main" id="{9837AE36-8551-4CA5-A2C4-DF46C98ACD58}"/>
              </a:ext>
            </a:extLst>
          </p:cNvPr>
          <p:cNvGraphicFramePr>
            <a:graphicFrameLocks noGrp="1"/>
          </p:cNvGraphicFramePr>
          <p:nvPr/>
        </p:nvGraphicFramePr>
        <p:xfrm>
          <a:off x="179999" y="6424954"/>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49</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grpSp>
        <p:nvGrpSpPr>
          <p:cNvPr id="2" name="Group 1">
            <a:extLst>
              <a:ext uri="{FF2B5EF4-FFF2-40B4-BE49-F238E27FC236}">
                <a16:creationId xmlns:a16="http://schemas.microsoft.com/office/drawing/2014/main" id="{2FE4B1CD-FED0-62D7-09FB-E4723BFCBBAF}"/>
              </a:ext>
            </a:extLst>
          </p:cNvPr>
          <p:cNvGrpSpPr/>
          <p:nvPr/>
        </p:nvGrpSpPr>
        <p:grpSpPr>
          <a:xfrm>
            <a:off x="757269" y="3254855"/>
            <a:ext cx="9889829" cy="3170099"/>
            <a:chOff x="1126546" y="3455121"/>
            <a:chExt cx="9889829" cy="3170099"/>
          </a:xfrm>
        </p:grpSpPr>
        <p:sp>
          <p:nvSpPr>
            <p:cNvPr id="3" name="Rectangle 2">
              <a:extLst>
                <a:ext uri="{FF2B5EF4-FFF2-40B4-BE49-F238E27FC236}">
                  <a16:creationId xmlns:a16="http://schemas.microsoft.com/office/drawing/2014/main" id="{48F92575-C519-8893-9E31-2EDD0D83DA0F}"/>
                </a:ext>
              </a:extLst>
            </p:cNvPr>
            <p:cNvSpPr/>
            <p:nvPr/>
          </p:nvSpPr>
          <p:spPr>
            <a:xfrm>
              <a:off x="1126546" y="5255027"/>
              <a:ext cx="2929180" cy="91440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Once-in-a-decade</a:t>
              </a:r>
            </a:p>
            <a:p>
              <a:pPr algn="ctr"/>
              <a:r>
                <a:rPr lang="en-US" dirty="0"/>
                <a:t>(Migration event)</a:t>
              </a:r>
              <a:endParaRPr lang="en-AT" dirty="0"/>
            </a:p>
          </p:txBody>
        </p:sp>
        <p:sp>
          <p:nvSpPr>
            <p:cNvPr id="5" name="Rectangle 4">
              <a:extLst>
                <a:ext uri="{FF2B5EF4-FFF2-40B4-BE49-F238E27FC236}">
                  <a16:creationId xmlns:a16="http://schemas.microsoft.com/office/drawing/2014/main" id="{9B0D2475-6C3B-513A-94F4-B8331A62A61D}"/>
                </a:ext>
              </a:extLst>
            </p:cNvPr>
            <p:cNvSpPr/>
            <p:nvPr/>
          </p:nvSpPr>
          <p:spPr>
            <a:xfrm>
              <a:off x="1131687" y="3640347"/>
              <a:ext cx="292918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Twice-in-a-century </a:t>
              </a:r>
            </a:p>
            <a:p>
              <a:pPr algn="ctr"/>
              <a:r>
                <a:rPr lang="en-US" dirty="0"/>
                <a:t>(High migration event)</a:t>
              </a:r>
              <a:endParaRPr lang="en-AT" dirty="0"/>
            </a:p>
          </p:txBody>
        </p:sp>
        <p:sp>
          <p:nvSpPr>
            <p:cNvPr id="7" name="Rectangle 6">
              <a:extLst>
                <a:ext uri="{FF2B5EF4-FFF2-40B4-BE49-F238E27FC236}">
                  <a16:creationId xmlns:a16="http://schemas.microsoft.com/office/drawing/2014/main" id="{49F3FE4B-86A0-F983-579F-13005C58AD54}"/>
                </a:ext>
              </a:extLst>
            </p:cNvPr>
            <p:cNvSpPr/>
            <p:nvPr/>
          </p:nvSpPr>
          <p:spPr>
            <a:xfrm>
              <a:off x="4596868" y="5240063"/>
              <a:ext cx="1596325" cy="60959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short</a:t>
              </a:r>
              <a:endParaRPr lang="en-AT" dirty="0"/>
            </a:p>
          </p:txBody>
        </p:sp>
        <p:sp>
          <p:nvSpPr>
            <p:cNvPr id="8" name="Rectangle 7">
              <a:extLst>
                <a:ext uri="{FF2B5EF4-FFF2-40B4-BE49-F238E27FC236}">
                  <a16:creationId xmlns:a16="http://schemas.microsoft.com/office/drawing/2014/main" id="{102D4B76-271F-A76B-6EE3-FBCCCF750BD4}"/>
                </a:ext>
              </a:extLst>
            </p:cNvPr>
            <p:cNvSpPr/>
            <p:nvPr/>
          </p:nvSpPr>
          <p:spPr>
            <a:xfrm>
              <a:off x="4596868" y="5978451"/>
              <a:ext cx="1596325" cy="609598"/>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With persistence</a:t>
              </a:r>
              <a:endParaRPr lang="en-AT" dirty="0"/>
            </a:p>
          </p:txBody>
        </p:sp>
        <p:sp>
          <p:nvSpPr>
            <p:cNvPr id="9" name="TextBox 8">
              <a:extLst>
                <a:ext uri="{FF2B5EF4-FFF2-40B4-BE49-F238E27FC236}">
                  <a16:creationId xmlns:a16="http://schemas.microsoft.com/office/drawing/2014/main" id="{E155D398-34B8-DC24-B846-CA651BFBD185}"/>
                </a:ext>
              </a:extLst>
            </p:cNvPr>
            <p:cNvSpPr txBox="1"/>
            <p:nvPr/>
          </p:nvSpPr>
          <p:spPr>
            <a:xfrm>
              <a:off x="7656160" y="4085476"/>
              <a:ext cx="3360215" cy="2062103"/>
            </a:xfrm>
            <a:prstGeom prst="rect">
              <a:avLst/>
            </a:prstGeom>
            <a:noFill/>
          </p:spPr>
          <p:txBody>
            <a:bodyPr wrap="none" rtlCol="0">
              <a:spAutoFit/>
            </a:bodyPr>
            <a:lstStyle/>
            <a:p>
              <a:r>
                <a:rPr lang="en-US" sz="2000" b="1" dirty="0"/>
                <a:t>from:</a:t>
              </a:r>
              <a:r>
                <a:rPr lang="en-US" sz="1400" dirty="0"/>
                <a:t>	</a:t>
              </a:r>
              <a:r>
                <a:rPr lang="en-US" dirty="0"/>
                <a:t>Other Europe</a:t>
              </a:r>
            </a:p>
            <a:p>
              <a:r>
                <a:rPr lang="en-US" dirty="0"/>
                <a:t>	North Africa</a:t>
              </a:r>
            </a:p>
            <a:p>
              <a:r>
                <a:rPr lang="en-US" dirty="0"/>
                <a:t>	Sub-Saharan Africa</a:t>
              </a:r>
            </a:p>
            <a:p>
              <a:r>
                <a:rPr lang="en-US" dirty="0"/>
                <a:t>	West Asia</a:t>
              </a:r>
            </a:p>
            <a:p>
              <a:r>
                <a:rPr lang="en-US" dirty="0"/>
                <a:t>	South &amp; South-East Asia</a:t>
              </a:r>
            </a:p>
            <a:p>
              <a:r>
                <a:rPr lang="en-US" dirty="0"/>
                <a:t>	East Asia</a:t>
              </a:r>
            </a:p>
            <a:p>
              <a:r>
                <a:rPr lang="en-US" dirty="0"/>
                <a:t>	Latin America</a:t>
              </a:r>
              <a:endParaRPr lang="en-US" sz="2000" dirty="0"/>
            </a:p>
          </p:txBody>
        </p:sp>
        <p:sp>
          <p:nvSpPr>
            <p:cNvPr id="10" name="Rectangle 9">
              <a:extLst>
                <a:ext uri="{FF2B5EF4-FFF2-40B4-BE49-F238E27FC236}">
                  <a16:creationId xmlns:a16="http://schemas.microsoft.com/office/drawing/2014/main" id="{D26D8695-F299-5B62-D80E-66D42469C985}"/>
                </a:ext>
              </a:extLst>
            </p:cNvPr>
            <p:cNvSpPr/>
            <p:nvPr/>
          </p:nvSpPr>
          <p:spPr>
            <a:xfrm>
              <a:off x="4602333" y="3487949"/>
              <a:ext cx="1596325" cy="6095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short</a:t>
              </a:r>
              <a:endParaRPr lang="en-AT" dirty="0"/>
            </a:p>
          </p:txBody>
        </p:sp>
        <p:sp>
          <p:nvSpPr>
            <p:cNvPr id="11" name="TextBox 10">
              <a:extLst>
                <a:ext uri="{FF2B5EF4-FFF2-40B4-BE49-F238E27FC236}">
                  <a16:creationId xmlns:a16="http://schemas.microsoft.com/office/drawing/2014/main" id="{4FF89E0D-C438-9905-F4DA-F91FF00E6571}"/>
                </a:ext>
              </a:extLst>
            </p:cNvPr>
            <p:cNvSpPr txBox="1"/>
            <p:nvPr/>
          </p:nvSpPr>
          <p:spPr>
            <a:xfrm>
              <a:off x="6488622" y="3455121"/>
              <a:ext cx="774916" cy="3170099"/>
            </a:xfrm>
            <a:prstGeom prst="rect">
              <a:avLst/>
            </a:prstGeom>
            <a:noFill/>
          </p:spPr>
          <p:txBody>
            <a:bodyPr wrap="square" rtlCol="0">
              <a:spAutoFit/>
            </a:bodyPr>
            <a:lstStyle/>
            <a:p>
              <a:r>
                <a:rPr lang="en-US" sz="20000" dirty="0"/>
                <a:t>}</a:t>
              </a:r>
              <a:endParaRPr lang="en-AT" sz="20000" dirty="0"/>
            </a:p>
          </p:txBody>
        </p:sp>
        <p:sp>
          <p:nvSpPr>
            <p:cNvPr id="12" name="Rectangle 11">
              <a:extLst>
                <a:ext uri="{FF2B5EF4-FFF2-40B4-BE49-F238E27FC236}">
                  <a16:creationId xmlns:a16="http://schemas.microsoft.com/office/drawing/2014/main" id="{1F0A42EE-7F84-816E-2E68-2D96D2B8D743}"/>
                </a:ext>
              </a:extLst>
            </p:cNvPr>
            <p:cNvSpPr/>
            <p:nvPr/>
          </p:nvSpPr>
          <p:spPr>
            <a:xfrm>
              <a:off x="4596868" y="4171457"/>
              <a:ext cx="1596325" cy="6095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With persistence</a:t>
              </a:r>
              <a:endParaRPr lang="en-AT" dirty="0"/>
            </a:p>
          </p:txBody>
        </p:sp>
        <p:cxnSp>
          <p:nvCxnSpPr>
            <p:cNvPr id="13" name="Straight Arrow Connector 12">
              <a:extLst>
                <a:ext uri="{FF2B5EF4-FFF2-40B4-BE49-F238E27FC236}">
                  <a16:creationId xmlns:a16="http://schemas.microsoft.com/office/drawing/2014/main" id="{0C38C55A-47D2-0B2C-C89E-0482952343C2}"/>
                </a:ext>
              </a:extLst>
            </p:cNvPr>
            <p:cNvCxnSpPr>
              <a:cxnSpLocks/>
            </p:cNvCxnSpPr>
            <p:nvPr/>
          </p:nvCxnSpPr>
          <p:spPr>
            <a:xfrm flipV="1">
              <a:off x="4205849" y="3965216"/>
              <a:ext cx="277678" cy="2062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872EDD5-7B32-C239-7CC9-0ADA23DA3407}"/>
                </a:ext>
              </a:extLst>
            </p:cNvPr>
            <p:cNvCxnSpPr>
              <a:cxnSpLocks/>
            </p:cNvCxnSpPr>
            <p:nvPr/>
          </p:nvCxnSpPr>
          <p:spPr>
            <a:xfrm>
              <a:off x="4178083" y="4209631"/>
              <a:ext cx="250556" cy="3186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330B20-D3CB-85F5-468C-72CCB3952FAB}"/>
                </a:ext>
              </a:extLst>
            </p:cNvPr>
            <p:cNvCxnSpPr>
              <a:cxnSpLocks/>
            </p:cNvCxnSpPr>
            <p:nvPr/>
          </p:nvCxnSpPr>
          <p:spPr>
            <a:xfrm flipV="1">
              <a:off x="4221993" y="5551943"/>
              <a:ext cx="277678" cy="2062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6351398-0C8D-0DE1-152F-ED6F7B89994C}"/>
                </a:ext>
              </a:extLst>
            </p:cNvPr>
            <p:cNvCxnSpPr>
              <a:cxnSpLocks/>
            </p:cNvCxnSpPr>
            <p:nvPr/>
          </p:nvCxnSpPr>
          <p:spPr>
            <a:xfrm>
              <a:off x="4238779" y="5849661"/>
              <a:ext cx="250556" cy="3186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3B1ED02A-CAF2-8E87-0F1F-2416CE49ECBB}"/>
              </a:ext>
            </a:extLst>
          </p:cNvPr>
          <p:cNvSpPr txBox="1"/>
          <p:nvPr/>
        </p:nvSpPr>
        <p:spPr>
          <a:xfrm>
            <a:off x="757269" y="1450800"/>
            <a:ext cx="10637562" cy="1477328"/>
          </a:xfrm>
          <a:prstGeom prst="rect">
            <a:avLst/>
          </a:prstGeom>
          <a:noFill/>
        </p:spPr>
        <p:txBody>
          <a:bodyPr wrap="square">
            <a:spAutoFit/>
          </a:bodyPr>
          <a:lstStyle/>
          <a:p>
            <a:r>
              <a:rPr lang="en-US" sz="1800" dirty="0"/>
              <a:t>What-if scenarios simulated one by one as either short or persistent immigration event from each world region </a:t>
            </a:r>
            <a:r>
              <a:rPr lang="en-US" sz="1800" dirty="0">
                <a:solidFill>
                  <a:schemeClr val="bg1">
                    <a:lumMod val="65000"/>
                  </a:schemeClr>
                </a:solidFill>
              </a:rPr>
              <a:t>Short event: </a:t>
            </a:r>
            <a:r>
              <a:rPr lang="en-US" dirty="0">
                <a:solidFill>
                  <a:schemeClr val="bg1">
                    <a:lumMod val="65000"/>
                  </a:schemeClr>
                </a:solidFill>
              </a:rPr>
              <a:t>twice-in a century </a:t>
            </a:r>
            <a:r>
              <a:rPr lang="en-US" sz="1800" dirty="0">
                <a:solidFill>
                  <a:schemeClr val="bg1">
                    <a:lumMod val="65000"/>
                  </a:schemeClr>
                </a:solidFill>
              </a:rPr>
              <a:t>flows in one single year in 2025-2029 period</a:t>
            </a:r>
          </a:p>
          <a:p>
            <a:r>
              <a:rPr lang="en-US" dirty="0">
                <a:solidFill>
                  <a:srgbClr val="2695D2"/>
                </a:solidFill>
              </a:rPr>
              <a:t>Persistent event: increased immigration from High migration event region follows for 10  years</a:t>
            </a:r>
            <a:r>
              <a:rPr lang="en-US" dirty="0"/>
              <a:t>, with gradually declining intensity due to family reunifications, migration networks and other reasons (after 10 yeas same flows from that region as in the baseline scenario)</a:t>
            </a:r>
            <a:endParaRPr lang="en-US" sz="1800" dirty="0"/>
          </a:p>
        </p:txBody>
      </p:sp>
    </p:spTree>
    <p:extLst>
      <p:ext uri="{BB962C8B-B14F-4D97-AF65-F5344CB8AC3E}">
        <p14:creationId xmlns:p14="http://schemas.microsoft.com/office/powerpoint/2010/main" val="1883788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19B6-F71D-3376-A742-D6BE53C31F68}"/>
              </a:ext>
            </a:extLst>
          </p:cNvPr>
          <p:cNvSpPr>
            <a:spLocks noGrp="1"/>
          </p:cNvSpPr>
          <p:nvPr>
            <p:ph type="title"/>
          </p:nvPr>
        </p:nvSpPr>
        <p:spPr/>
        <p:txBody>
          <a:bodyPr/>
          <a:lstStyle/>
          <a:p>
            <a:r>
              <a:rPr lang="en-US" dirty="0"/>
              <a:t>Demographic transition &amp; population ageing</a:t>
            </a:r>
            <a:endParaRPr lang="en-AT" dirty="0"/>
          </a:p>
        </p:txBody>
      </p:sp>
      <p:sp>
        <p:nvSpPr>
          <p:cNvPr id="3" name="Content Placeholder 2">
            <a:extLst>
              <a:ext uri="{FF2B5EF4-FFF2-40B4-BE49-F238E27FC236}">
                <a16:creationId xmlns:a16="http://schemas.microsoft.com/office/drawing/2014/main" id="{7FBC9749-C2D9-966A-1AF5-38E1F7E66A64}"/>
              </a:ext>
            </a:extLst>
          </p:cNvPr>
          <p:cNvSpPr>
            <a:spLocks noGrp="1"/>
          </p:cNvSpPr>
          <p:nvPr>
            <p:ph idx="1"/>
          </p:nvPr>
        </p:nvSpPr>
        <p:spPr/>
        <p:txBody>
          <a:bodyPr>
            <a:normAutofit/>
          </a:bodyPr>
          <a:lstStyle/>
          <a:p>
            <a:r>
              <a:rPr lang="en-US" dirty="0"/>
              <a:t>Declining birth rates and longevity boost population in productive ages, a window of opportunity to harness  benefits of expanding working age population and declining dependency-&gt; </a:t>
            </a:r>
            <a:r>
              <a:rPr lang="en-US" dirty="0">
                <a:solidFill>
                  <a:srgbClr val="0070C0"/>
                </a:solidFill>
              </a:rPr>
              <a:t>demographic dividend (stage 3)</a:t>
            </a:r>
          </a:p>
          <a:p>
            <a:r>
              <a:rPr lang="en-US" dirty="0"/>
              <a:t>Stage 4: Increase in the elderly due to </a:t>
            </a:r>
            <a:r>
              <a:rPr lang="en-US" dirty="0">
                <a:solidFill>
                  <a:srgbClr val="0070C0"/>
                </a:solidFill>
              </a:rPr>
              <a:t>ageing from the top </a:t>
            </a:r>
            <a:r>
              <a:rPr lang="en-US" dirty="0"/>
              <a:t>(increased longevity due to declines in mortality)</a:t>
            </a:r>
            <a:r>
              <a:rPr lang="en-US" dirty="0">
                <a:solidFill>
                  <a:srgbClr val="0070C0"/>
                </a:solidFill>
              </a:rPr>
              <a:t> and from the bottom of the pyramid </a:t>
            </a:r>
            <a:r>
              <a:rPr lang="en-US" dirty="0"/>
              <a:t>(low, below-replacement level birth rates)</a:t>
            </a:r>
          </a:p>
          <a:p>
            <a:endParaRPr lang="en-US" dirty="0"/>
          </a:p>
          <a:p>
            <a:endParaRPr lang="en-US" dirty="0"/>
          </a:p>
        </p:txBody>
      </p:sp>
    </p:spTree>
    <p:extLst>
      <p:ext uri="{BB962C8B-B14F-4D97-AF65-F5344CB8AC3E}">
        <p14:creationId xmlns:p14="http://schemas.microsoft.com/office/powerpoint/2010/main" val="4228064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728CDC4-BFEF-FDD0-2E00-680D10BD8572}"/>
              </a:ext>
            </a:extLst>
          </p:cNvPr>
          <p:cNvSpPr>
            <a:spLocks noGrp="1"/>
          </p:cNvSpPr>
          <p:nvPr>
            <p:ph type="title"/>
          </p:nvPr>
        </p:nvSpPr>
        <p:spPr>
          <a:xfrm>
            <a:off x="360000" y="180000"/>
            <a:ext cx="11520000" cy="1152000"/>
          </a:xfrm>
        </p:spPr>
        <p:txBody>
          <a:bodyPr/>
          <a:lstStyle/>
          <a:p>
            <a:pPr algn="l"/>
            <a:r>
              <a:rPr lang="en-GB" dirty="0">
                <a:latin typeface="Raleway" pitchFamily="2" charset="0"/>
              </a:rPr>
              <a:t>High migration events scenarios </a:t>
            </a:r>
          </a:p>
        </p:txBody>
      </p:sp>
      <p:graphicFrame>
        <p:nvGraphicFramePr>
          <p:cNvPr id="6" name="Tabelle 5">
            <a:extLst>
              <a:ext uri="{FF2B5EF4-FFF2-40B4-BE49-F238E27FC236}">
                <a16:creationId xmlns:a16="http://schemas.microsoft.com/office/drawing/2014/main" id="{9837AE36-8551-4CA5-A2C4-DF46C98ACD58}"/>
              </a:ext>
            </a:extLst>
          </p:cNvPr>
          <p:cNvGraphicFramePr>
            <a:graphicFrameLocks noGrp="1"/>
          </p:cNvGraphicFramePr>
          <p:nvPr/>
        </p:nvGraphicFramePr>
        <p:xfrm>
          <a:off x="179999" y="6424954"/>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50</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grpSp>
        <p:nvGrpSpPr>
          <p:cNvPr id="2" name="Group 1">
            <a:extLst>
              <a:ext uri="{FF2B5EF4-FFF2-40B4-BE49-F238E27FC236}">
                <a16:creationId xmlns:a16="http://schemas.microsoft.com/office/drawing/2014/main" id="{2FE4B1CD-FED0-62D7-09FB-E4723BFCBBAF}"/>
              </a:ext>
            </a:extLst>
          </p:cNvPr>
          <p:cNvGrpSpPr/>
          <p:nvPr/>
        </p:nvGrpSpPr>
        <p:grpSpPr>
          <a:xfrm>
            <a:off x="762410" y="3287683"/>
            <a:ext cx="10042103" cy="3100100"/>
            <a:chOff x="1131687" y="3487949"/>
            <a:chExt cx="10042103" cy="3100100"/>
          </a:xfrm>
        </p:grpSpPr>
        <p:sp>
          <p:nvSpPr>
            <p:cNvPr id="5" name="Rectangle 4">
              <a:extLst>
                <a:ext uri="{FF2B5EF4-FFF2-40B4-BE49-F238E27FC236}">
                  <a16:creationId xmlns:a16="http://schemas.microsoft.com/office/drawing/2014/main" id="{9B0D2475-6C3B-513A-94F4-B8331A62A61D}"/>
                </a:ext>
              </a:extLst>
            </p:cNvPr>
            <p:cNvSpPr/>
            <p:nvPr/>
          </p:nvSpPr>
          <p:spPr>
            <a:xfrm>
              <a:off x="1131687" y="3640347"/>
              <a:ext cx="292918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Twice-in-a-century </a:t>
              </a:r>
            </a:p>
            <a:p>
              <a:pPr algn="ctr"/>
              <a:r>
                <a:rPr lang="en-US" dirty="0"/>
                <a:t>(High migration event)</a:t>
              </a:r>
              <a:endParaRPr lang="en-AT" dirty="0"/>
            </a:p>
          </p:txBody>
        </p:sp>
        <p:sp>
          <p:nvSpPr>
            <p:cNvPr id="9" name="TextBox 8">
              <a:extLst>
                <a:ext uri="{FF2B5EF4-FFF2-40B4-BE49-F238E27FC236}">
                  <a16:creationId xmlns:a16="http://schemas.microsoft.com/office/drawing/2014/main" id="{E155D398-34B8-DC24-B846-CA651BFBD185}"/>
                </a:ext>
              </a:extLst>
            </p:cNvPr>
            <p:cNvSpPr txBox="1"/>
            <p:nvPr/>
          </p:nvSpPr>
          <p:spPr>
            <a:xfrm>
              <a:off x="7656160" y="4372058"/>
              <a:ext cx="3517630" cy="2215991"/>
            </a:xfrm>
            <a:prstGeom prst="rect">
              <a:avLst/>
            </a:prstGeom>
            <a:noFill/>
          </p:spPr>
          <p:txBody>
            <a:bodyPr wrap="none" rtlCol="0">
              <a:spAutoFit/>
            </a:bodyPr>
            <a:lstStyle/>
            <a:p>
              <a:r>
                <a:rPr lang="en-US" sz="2000" b="1" dirty="0"/>
                <a:t>X 7 regions of birth </a:t>
              </a:r>
              <a:r>
                <a:rPr lang="en-US" sz="2000" dirty="0"/>
                <a:t>outside EU+</a:t>
              </a:r>
            </a:p>
            <a:p>
              <a:r>
                <a:rPr lang="en-US" sz="2000" dirty="0"/>
                <a:t>= total 28 scenarios </a:t>
              </a:r>
            </a:p>
            <a:p>
              <a:r>
                <a:rPr lang="en-US" sz="1400" dirty="0"/>
                <a:t>	Other Europe</a:t>
              </a:r>
            </a:p>
            <a:p>
              <a:r>
                <a:rPr lang="en-US" sz="1400" dirty="0"/>
                <a:t>	North Africa</a:t>
              </a:r>
            </a:p>
            <a:p>
              <a:r>
                <a:rPr lang="en-US" sz="1400" dirty="0"/>
                <a:t>	Sub-Saharan Africa</a:t>
              </a:r>
            </a:p>
            <a:p>
              <a:r>
                <a:rPr lang="en-US" sz="1400" dirty="0"/>
                <a:t>	West Asia</a:t>
              </a:r>
            </a:p>
            <a:p>
              <a:r>
                <a:rPr lang="en-US" sz="1400" dirty="0"/>
                <a:t>	South &amp; South-East Asia</a:t>
              </a:r>
            </a:p>
            <a:p>
              <a:r>
                <a:rPr lang="en-US" sz="1400" dirty="0"/>
                <a:t>	East Asia</a:t>
              </a:r>
            </a:p>
            <a:p>
              <a:r>
                <a:rPr lang="en-US" sz="1400" dirty="0"/>
                <a:t>	Latin America</a:t>
              </a:r>
              <a:endParaRPr lang="en-US" sz="2000" dirty="0"/>
            </a:p>
          </p:txBody>
        </p:sp>
        <p:sp>
          <p:nvSpPr>
            <p:cNvPr id="10" name="Rectangle 9">
              <a:extLst>
                <a:ext uri="{FF2B5EF4-FFF2-40B4-BE49-F238E27FC236}">
                  <a16:creationId xmlns:a16="http://schemas.microsoft.com/office/drawing/2014/main" id="{D26D8695-F299-5B62-D80E-66D42469C985}"/>
                </a:ext>
              </a:extLst>
            </p:cNvPr>
            <p:cNvSpPr/>
            <p:nvPr/>
          </p:nvSpPr>
          <p:spPr>
            <a:xfrm>
              <a:off x="4602333" y="3487949"/>
              <a:ext cx="1596325" cy="6095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short</a:t>
              </a:r>
              <a:endParaRPr lang="en-AT" dirty="0"/>
            </a:p>
          </p:txBody>
        </p:sp>
        <p:sp>
          <p:nvSpPr>
            <p:cNvPr id="12" name="Rectangle 11">
              <a:extLst>
                <a:ext uri="{FF2B5EF4-FFF2-40B4-BE49-F238E27FC236}">
                  <a16:creationId xmlns:a16="http://schemas.microsoft.com/office/drawing/2014/main" id="{1F0A42EE-7F84-816E-2E68-2D96D2B8D743}"/>
                </a:ext>
              </a:extLst>
            </p:cNvPr>
            <p:cNvSpPr/>
            <p:nvPr/>
          </p:nvSpPr>
          <p:spPr>
            <a:xfrm>
              <a:off x="4596868" y="4171457"/>
              <a:ext cx="1596325" cy="6095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With persistence</a:t>
              </a:r>
              <a:endParaRPr lang="en-AT" dirty="0"/>
            </a:p>
          </p:txBody>
        </p:sp>
        <p:cxnSp>
          <p:nvCxnSpPr>
            <p:cNvPr id="13" name="Straight Arrow Connector 12">
              <a:extLst>
                <a:ext uri="{FF2B5EF4-FFF2-40B4-BE49-F238E27FC236}">
                  <a16:creationId xmlns:a16="http://schemas.microsoft.com/office/drawing/2014/main" id="{0C38C55A-47D2-0B2C-C89E-0482952343C2}"/>
                </a:ext>
              </a:extLst>
            </p:cNvPr>
            <p:cNvCxnSpPr>
              <a:cxnSpLocks/>
            </p:cNvCxnSpPr>
            <p:nvPr/>
          </p:nvCxnSpPr>
          <p:spPr>
            <a:xfrm flipV="1">
              <a:off x="4205849" y="3965216"/>
              <a:ext cx="277678" cy="2062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872EDD5-7B32-C239-7CC9-0ADA23DA3407}"/>
                </a:ext>
              </a:extLst>
            </p:cNvPr>
            <p:cNvCxnSpPr>
              <a:cxnSpLocks/>
            </p:cNvCxnSpPr>
            <p:nvPr/>
          </p:nvCxnSpPr>
          <p:spPr>
            <a:xfrm>
              <a:off x="4178083" y="4209631"/>
              <a:ext cx="250556" cy="3186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3B1ED02A-CAF2-8E87-0F1F-2416CE49ECBB}"/>
              </a:ext>
            </a:extLst>
          </p:cNvPr>
          <p:cNvSpPr txBox="1"/>
          <p:nvPr/>
        </p:nvSpPr>
        <p:spPr>
          <a:xfrm>
            <a:off x="757269" y="1450800"/>
            <a:ext cx="10637562" cy="1477328"/>
          </a:xfrm>
          <a:prstGeom prst="rect">
            <a:avLst/>
          </a:prstGeom>
          <a:noFill/>
        </p:spPr>
        <p:txBody>
          <a:bodyPr wrap="square">
            <a:spAutoFit/>
          </a:bodyPr>
          <a:lstStyle/>
          <a:p>
            <a:r>
              <a:rPr lang="en-US" sz="1800" dirty="0"/>
              <a:t>What-if scenarios simulated one by one as either short or persistent immigration event from each world region </a:t>
            </a:r>
            <a:r>
              <a:rPr lang="en-US" sz="1800" dirty="0">
                <a:solidFill>
                  <a:schemeClr val="bg1">
                    <a:lumMod val="65000"/>
                  </a:schemeClr>
                </a:solidFill>
              </a:rPr>
              <a:t>Short event: </a:t>
            </a:r>
            <a:r>
              <a:rPr lang="en-US" dirty="0">
                <a:solidFill>
                  <a:schemeClr val="bg1">
                    <a:lumMod val="65000"/>
                  </a:schemeClr>
                </a:solidFill>
              </a:rPr>
              <a:t>twice-in a century </a:t>
            </a:r>
            <a:r>
              <a:rPr lang="en-US" sz="1800" dirty="0">
                <a:solidFill>
                  <a:schemeClr val="bg1">
                    <a:lumMod val="65000"/>
                  </a:schemeClr>
                </a:solidFill>
              </a:rPr>
              <a:t>flows in one single year in 2025-2029 period</a:t>
            </a:r>
          </a:p>
          <a:p>
            <a:r>
              <a:rPr lang="en-US" dirty="0">
                <a:solidFill>
                  <a:srgbClr val="2695D2"/>
                </a:solidFill>
              </a:rPr>
              <a:t>Persistent event: increased immigration from High migration event region follows for 10  years</a:t>
            </a:r>
            <a:r>
              <a:rPr lang="en-US" dirty="0"/>
              <a:t>, with gradually declining intensity due to family reunifications, migration networks and other reasons (after 10 yeas same flows from that region as in the baseline scenario)</a:t>
            </a:r>
            <a:endParaRPr lang="en-US" sz="1800" dirty="0"/>
          </a:p>
        </p:txBody>
      </p:sp>
      <p:sp>
        <p:nvSpPr>
          <p:cNvPr id="19" name="Oval 18">
            <a:extLst>
              <a:ext uri="{FF2B5EF4-FFF2-40B4-BE49-F238E27FC236}">
                <a16:creationId xmlns:a16="http://schemas.microsoft.com/office/drawing/2014/main" id="{9F4C37A5-56BA-421D-F04F-BF4BDEB62771}"/>
              </a:ext>
            </a:extLst>
          </p:cNvPr>
          <p:cNvSpPr/>
          <p:nvPr/>
        </p:nvSpPr>
        <p:spPr>
          <a:xfrm rot="16364450">
            <a:off x="4540147" y="3563197"/>
            <a:ext cx="984738" cy="1548413"/>
          </a:xfrm>
          <a:prstGeom prst="ellipse">
            <a:avLst/>
          </a:prstGeom>
          <a:noFill/>
          <a:ln w="1905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dirty="0"/>
          </a:p>
        </p:txBody>
      </p:sp>
      <p:pic>
        <p:nvPicPr>
          <p:cNvPr id="17" name="Picture 16">
            <a:extLst>
              <a:ext uri="{FF2B5EF4-FFF2-40B4-BE49-F238E27FC236}">
                <a16:creationId xmlns:a16="http://schemas.microsoft.com/office/drawing/2014/main" id="{0D0BB529-4530-2957-24E0-0A71AF209C1D}"/>
              </a:ext>
            </a:extLst>
          </p:cNvPr>
          <p:cNvPicPr>
            <a:picLocks noChangeAspect="1"/>
          </p:cNvPicPr>
          <p:nvPr/>
        </p:nvPicPr>
        <p:blipFill>
          <a:blip r:embed="rId2"/>
          <a:stretch>
            <a:fillRect/>
          </a:stretch>
        </p:blipFill>
        <p:spPr>
          <a:xfrm>
            <a:off x="6210257" y="3231909"/>
            <a:ext cx="5114889" cy="3302151"/>
          </a:xfrm>
          <a:prstGeom prst="rect">
            <a:avLst/>
          </a:prstGeom>
        </p:spPr>
      </p:pic>
    </p:spTree>
    <p:extLst>
      <p:ext uri="{BB962C8B-B14F-4D97-AF65-F5344CB8AC3E}">
        <p14:creationId xmlns:p14="http://schemas.microsoft.com/office/powerpoint/2010/main" val="4169534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728CDC4-BFEF-FDD0-2E00-680D10BD8572}"/>
              </a:ext>
            </a:extLst>
          </p:cNvPr>
          <p:cNvSpPr>
            <a:spLocks noGrp="1"/>
          </p:cNvSpPr>
          <p:nvPr>
            <p:ph type="title"/>
          </p:nvPr>
        </p:nvSpPr>
        <p:spPr>
          <a:xfrm>
            <a:off x="360000" y="180000"/>
            <a:ext cx="11520000" cy="1152000"/>
          </a:xfrm>
        </p:spPr>
        <p:txBody>
          <a:bodyPr/>
          <a:lstStyle/>
          <a:p>
            <a:pPr algn="l"/>
            <a:r>
              <a:rPr lang="en-US" dirty="0"/>
              <a:t>Rare migration events of immigration into EU+ from 8 world regions</a:t>
            </a:r>
            <a:endParaRPr lang="en-GB" dirty="0">
              <a:latin typeface="Raleway" pitchFamily="2" charset="0"/>
            </a:endParaRPr>
          </a:p>
        </p:txBody>
      </p:sp>
      <p:graphicFrame>
        <p:nvGraphicFramePr>
          <p:cNvPr id="6" name="Tabelle 5">
            <a:extLst>
              <a:ext uri="{FF2B5EF4-FFF2-40B4-BE49-F238E27FC236}">
                <a16:creationId xmlns:a16="http://schemas.microsoft.com/office/drawing/2014/main" id="{9837AE36-8551-4CA5-A2C4-DF46C98ACD58}"/>
              </a:ext>
            </a:extLst>
          </p:cNvPr>
          <p:cNvGraphicFramePr>
            <a:graphicFrameLocks noGrp="1"/>
          </p:cNvGraphicFramePr>
          <p:nvPr/>
        </p:nvGraphicFramePr>
        <p:xfrm>
          <a:off x="179999" y="6424954"/>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51</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pic>
        <p:nvPicPr>
          <p:cNvPr id="2" name="Picture 1">
            <a:extLst>
              <a:ext uri="{FF2B5EF4-FFF2-40B4-BE49-F238E27FC236}">
                <a16:creationId xmlns:a16="http://schemas.microsoft.com/office/drawing/2014/main" id="{F9CA9721-40EC-9F4A-1A16-AF6007EB2C6F}"/>
              </a:ext>
            </a:extLst>
          </p:cNvPr>
          <p:cNvPicPr>
            <a:picLocks noChangeAspect="1"/>
          </p:cNvPicPr>
          <p:nvPr/>
        </p:nvPicPr>
        <p:blipFill rotWithShape="1">
          <a:blip r:embed="rId2"/>
          <a:srcRect b="11145"/>
          <a:stretch/>
        </p:blipFill>
        <p:spPr>
          <a:xfrm>
            <a:off x="961293" y="1453688"/>
            <a:ext cx="8534400" cy="4511024"/>
          </a:xfrm>
          <a:prstGeom prst="rect">
            <a:avLst/>
          </a:prstGeom>
        </p:spPr>
      </p:pic>
      <p:sp>
        <p:nvSpPr>
          <p:cNvPr id="3" name="TextBox 2">
            <a:extLst>
              <a:ext uri="{FF2B5EF4-FFF2-40B4-BE49-F238E27FC236}">
                <a16:creationId xmlns:a16="http://schemas.microsoft.com/office/drawing/2014/main" id="{324F49A6-83CA-8B98-611D-91F14855757B}"/>
              </a:ext>
            </a:extLst>
          </p:cNvPr>
          <p:cNvSpPr txBox="1"/>
          <p:nvPr/>
        </p:nvSpPr>
        <p:spPr>
          <a:xfrm>
            <a:off x="961293" y="5964712"/>
            <a:ext cx="3059235" cy="338554"/>
          </a:xfrm>
          <a:prstGeom prst="rect">
            <a:avLst/>
          </a:prstGeom>
          <a:noFill/>
        </p:spPr>
        <p:txBody>
          <a:bodyPr wrap="none" rtlCol="0">
            <a:spAutoFit/>
          </a:bodyPr>
          <a:lstStyle/>
          <a:p>
            <a:r>
              <a:rPr lang="en-US" sz="1600" dirty="0"/>
              <a:t>Source: Bijak 2023, Deliverable 9.4</a:t>
            </a:r>
            <a:endParaRPr lang="en-AT" sz="1600" dirty="0"/>
          </a:p>
        </p:txBody>
      </p:sp>
      <p:sp>
        <p:nvSpPr>
          <p:cNvPr id="5" name="Oval 4">
            <a:extLst>
              <a:ext uri="{FF2B5EF4-FFF2-40B4-BE49-F238E27FC236}">
                <a16:creationId xmlns:a16="http://schemas.microsoft.com/office/drawing/2014/main" id="{76CA5243-E87C-6968-BAD8-657506C4857F}"/>
              </a:ext>
            </a:extLst>
          </p:cNvPr>
          <p:cNvSpPr/>
          <p:nvPr/>
        </p:nvSpPr>
        <p:spPr>
          <a:xfrm>
            <a:off x="8044962" y="1891750"/>
            <a:ext cx="1608993" cy="4158762"/>
          </a:xfrm>
          <a:prstGeom prst="ellipse">
            <a:avLst/>
          </a:prstGeom>
          <a:noFill/>
          <a:ln w="1905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7" name="Arrow: Down 6">
            <a:extLst>
              <a:ext uri="{FF2B5EF4-FFF2-40B4-BE49-F238E27FC236}">
                <a16:creationId xmlns:a16="http://schemas.microsoft.com/office/drawing/2014/main" id="{7FFE088D-B436-D118-42FE-E03E32D6D8DE}"/>
              </a:ext>
            </a:extLst>
          </p:cNvPr>
          <p:cNvSpPr/>
          <p:nvPr/>
        </p:nvSpPr>
        <p:spPr>
          <a:xfrm rot="16200000">
            <a:off x="615463" y="5135653"/>
            <a:ext cx="439615" cy="40444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8" name="Rectangle 7">
            <a:extLst>
              <a:ext uri="{FF2B5EF4-FFF2-40B4-BE49-F238E27FC236}">
                <a16:creationId xmlns:a16="http://schemas.microsoft.com/office/drawing/2014/main" id="{3C64B426-0EB2-04BB-CF33-CB25AC2290D5}"/>
              </a:ext>
            </a:extLst>
          </p:cNvPr>
          <p:cNvSpPr/>
          <p:nvPr/>
        </p:nvSpPr>
        <p:spPr>
          <a:xfrm>
            <a:off x="5029200" y="5213838"/>
            <a:ext cx="826477" cy="343846"/>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9" name="Rectangle 8">
            <a:extLst>
              <a:ext uri="{FF2B5EF4-FFF2-40B4-BE49-F238E27FC236}">
                <a16:creationId xmlns:a16="http://schemas.microsoft.com/office/drawing/2014/main" id="{1FB8FFC1-C982-F1B7-8A9E-2400370253B8}"/>
              </a:ext>
            </a:extLst>
          </p:cNvPr>
          <p:cNvSpPr/>
          <p:nvPr/>
        </p:nvSpPr>
        <p:spPr>
          <a:xfrm>
            <a:off x="8335597" y="5201456"/>
            <a:ext cx="1157653" cy="356228"/>
          </a:xfrm>
          <a:prstGeom prst="rect">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Tree>
    <p:extLst>
      <p:ext uri="{BB962C8B-B14F-4D97-AF65-F5344CB8AC3E}">
        <p14:creationId xmlns:p14="http://schemas.microsoft.com/office/powerpoint/2010/main" val="186804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09FC24-2D82-D908-481F-EC77B483AAE9}"/>
              </a:ext>
            </a:extLst>
          </p:cNvPr>
          <p:cNvSpPr>
            <a:spLocks noGrp="1"/>
          </p:cNvSpPr>
          <p:nvPr>
            <p:ph type="title"/>
          </p:nvPr>
        </p:nvSpPr>
        <p:spPr>
          <a:xfrm>
            <a:off x="838199" y="537883"/>
            <a:ext cx="4783697" cy="1942810"/>
          </a:xfrm>
        </p:spPr>
        <p:txBody>
          <a:bodyPr anchor="b">
            <a:normAutofit/>
          </a:bodyPr>
          <a:lstStyle/>
          <a:p>
            <a:r>
              <a:rPr lang="en-US" sz="3700" dirty="0"/>
              <a:t>Results from twice-in-a-century immigration events </a:t>
            </a:r>
            <a:endParaRPr lang="en-AT" sz="3700" dirty="0"/>
          </a:p>
        </p:txBody>
      </p:sp>
      <p:sp>
        <p:nvSpPr>
          <p:cNvPr id="5" name="Content Placeholder 4">
            <a:extLst>
              <a:ext uri="{FF2B5EF4-FFF2-40B4-BE49-F238E27FC236}">
                <a16:creationId xmlns:a16="http://schemas.microsoft.com/office/drawing/2014/main" id="{E5F1FCAD-9F23-4778-F758-2AC28C180EE0}"/>
              </a:ext>
            </a:extLst>
          </p:cNvPr>
          <p:cNvSpPr>
            <a:spLocks noGrp="1"/>
          </p:cNvSpPr>
          <p:nvPr>
            <p:ph idx="1"/>
          </p:nvPr>
        </p:nvSpPr>
        <p:spPr>
          <a:xfrm>
            <a:off x="6094475" y="927193"/>
            <a:ext cx="5609845" cy="1942810"/>
          </a:xfrm>
        </p:spPr>
        <p:txBody>
          <a:bodyPr>
            <a:normAutofit/>
          </a:bodyPr>
          <a:lstStyle/>
          <a:p>
            <a:r>
              <a:rPr lang="en-US" sz="2000" dirty="0"/>
              <a:t>Scenarios simulating Immigration event from different world regions in 2025-2029</a:t>
            </a:r>
          </a:p>
          <a:p>
            <a:r>
              <a:rPr lang="en-US" sz="2000" dirty="0"/>
              <a:t>A surplus of immigrants arrives from a specific world region</a:t>
            </a:r>
          </a:p>
          <a:p>
            <a:r>
              <a:rPr lang="en-US" sz="2000" dirty="0"/>
              <a:t>What would change compared to the baseline?</a:t>
            </a:r>
            <a:endParaRPr lang="en-AT" sz="2000" dirty="0"/>
          </a:p>
        </p:txBody>
      </p:sp>
      <p:graphicFrame>
        <p:nvGraphicFramePr>
          <p:cNvPr id="3" name="Table 2">
            <a:extLst>
              <a:ext uri="{FF2B5EF4-FFF2-40B4-BE49-F238E27FC236}">
                <a16:creationId xmlns:a16="http://schemas.microsoft.com/office/drawing/2014/main" id="{61C4754B-56B5-C178-DC33-FD5B2FEF3E7A}"/>
              </a:ext>
            </a:extLst>
          </p:cNvPr>
          <p:cNvGraphicFramePr>
            <a:graphicFrameLocks noGrp="1"/>
          </p:cNvGraphicFramePr>
          <p:nvPr/>
        </p:nvGraphicFramePr>
        <p:xfrm>
          <a:off x="740229" y="3066712"/>
          <a:ext cx="9065621" cy="3483626"/>
        </p:xfrm>
        <a:graphic>
          <a:graphicData uri="http://schemas.openxmlformats.org/drawingml/2006/table">
            <a:tbl>
              <a:tblPr>
                <a:tableStyleId>{5C22544A-7EE6-4342-B048-85BDC9FD1C3A}</a:tableStyleId>
              </a:tblPr>
              <a:tblGrid>
                <a:gridCol w="4127862">
                  <a:extLst>
                    <a:ext uri="{9D8B030D-6E8A-4147-A177-3AD203B41FA5}">
                      <a16:colId xmlns:a16="http://schemas.microsoft.com/office/drawing/2014/main" val="1917165775"/>
                    </a:ext>
                  </a:extLst>
                </a:gridCol>
                <a:gridCol w="1036320">
                  <a:extLst>
                    <a:ext uri="{9D8B030D-6E8A-4147-A177-3AD203B41FA5}">
                      <a16:colId xmlns:a16="http://schemas.microsoft.com/office/drawing/2014/main" val="1543543881"/>
                    </a:ext>
                  </a:extLst>
                </a:gridCol>
                <a:gridCol w="992778">
                  <a:extLst>
                    <a:ext uri="{9D8B030D-6E8A-4147-A177-3AD203B41FA5}">
                      <a16:colId xmlns:a16="http://schemas.microsoft.com/office/drawing/2014/main" val="1559890347"/>
                    </a:ext>
                  </a:extLst>
                </a:gridCol>
                <a:gridCol w="992777">
                  <a:extLst>
                    <a:ext uri="{9D8B030D-6E8A-4147-A177-3AD203B41FA5}">
                      <a16:colId xmlns:a16="http://schemas.microsoft.com/office/drawing/2014/main" val="2249101200"/>
                    </a:ext>
                  </a:extLst>
                </a:gridCol>
                <a:gridCol w="975360">
                  <a:extLst>
                    <a:ext uri="{9D8B030D-6E8A-4147-A177-3AD203B41FA5}">
                      <a16:colId xmlns:a16="http://schemas.microsoft.com/office/drawing/2014/main" val="2057619836"/>
                    </a:ext>
                  </a:extLst>
                </a:gridCol>
                <a:gridCol w="940524">
                  <a:extLst>
                    <a:ext uri="{9D8B030D-6E8A-4147-A177-3AD203B41FA5}">
                      <a16:colId xmlns:a16="http://schemas.microsoft.com/office/drawing/2014/main" val="1238059208"/>
                    </a:ext>
                  </a:extLst>
                </a:gridCol>
              </a:tblGrid>
              <a:tr h="402543">
                <a:tc rowSpan="2">
                  <a:txBody>
                    <a:bodyPr/>
                    <a:lstStyle/>
                    <a:p>
                      <a:pPr algn="ctr" fontAlgn="b"/>
                      <a:endParaRPr lang="en-AT" sz="1600" b="0" i="0" u="none" strike="noStrike">
                        <a:solidFill>
                          <a:srgbClr val="000000"/>
                        </a:solidFill>
                        <a:effectLst/>
                        <a:latin typeface="Calibri" panose="020F0502020204030204" pitchFamily="34" charset="0"/>
                      </a:endParaRPr>
                    </a:p>
                  </a:txBody>
                  <a:tcPr marL="11711" marR="11711" marT="11711" marB="0" anchor="b"/>
                </a:tc>
                <a:tc gridSpan="5">
                  <a:txBody>
                    <a:bodyPr/>
                    <a:lstStyle/>
                    <a:p>
                      <a:pPr algn="l" fontAlgn="b"/>
                      <a:r>
                        <a:rPr lang="en-US" sz="1600" u="none" strike="noStrike" dirty="0">
                          <a:effectLst/>
                        </a:rPr>
                        <a:t>Twice-in-a century migration event with persistence (millions)</a:t>
                      </a:r>
                      <a:endParaRPr lang="en-US" sz="1600" b="0" i="0" u="none" strike="noStrike" dirty="0">
                        <a:solidFill>
                          <a:srgbClr val="000000"/>
                        </a:solidFill>
                        <a:effectLst/>
                        <a:latin typeface="Calibri" panose="020F0502020204030204" pitchFamily="34" charset="0"/>
                      </a:endParaRPr>
                    </a:p>
                  </a:txBody>
                  <a:tcPr marL="11711" marR="11711" marT="11711" marB="0" anchor="b"/>
                </a:tc>
                <a:tc hMerge="1">
                  <a:txBody>
                    <a:bodyPr/>
                    <a:lstStyle/>
                    <a:p>
                      <a:endParaRPr lang="en-AT"/>
                    </a:p>
                  </a:txBody>
                  <a:tcPr/>
                </a:tc>
                <a:tc hMerge="1">
                  <a:txBody>
                    <a:bodyPr/>
                    <a:lstStyle/>
                    <a:p>
                      <a:endParaRPr lang="en-AT"/>
                    </a:p>
                  </a:txBody>
                  <a:tcPr/>
                </a:tc>
                <a:tc hMerge="1">
                  <a:txBody>
                    <a:bodyPr/>
                    <a:lstStyle/>
                    <a:p>
                      <a:endParaRPr lang="en-AT"/>
                    </a:p>
                  </a:txBody>
                  <a:tcPr/>
                </a:tc>
                <a:tc hMerge="1">
                  <a:txBody>
                    <a:bodyPr/>
                    <a:lstStyle/>
                    <a:p>
                      <a:endParaRPr lang="en-AT"/>
                    </a:p>
                  </a:txBody>
                  <a:tcPr/>
                </a:tc>
                <a:extLst>
                  <a:ext uri="{0D108BD9-81ED-4DB2-BD59-A6C34878D82A}">
                    <a16:rowId xmlns:a16="http://schemas.microsoft.com/office/drawing/2014/main" val="3485361952"/>
                  </a:ext>
                </a:extLst>
              </a:tr>
              <a:tr h="402543">
                <a:tc vMerge="1">
                  <a:txBody>
                    <a:bodyPr/>
                    <a:lstStyle/>
                    <a:p>
                      <a:endParaRPr lang="en-AT"/>
                    </a:p>
                  </a:txBody>
                  <a:tcPr/>
                </a:tc>
                <a:tc>
                  <a:txBody>
                    <a:bodyPr/>
                    <a:lstStyle/>
                    <a:p>
                      <a:pPr algn="r" fontAlgn="b"/>
                      <a:r>
                        <a:rPr lang="en-AT" sz="1600" u="none" strike="noStrike" dirty="0">
                          <a:effectLst/>
                        </a:rPr>
                        <a:t>2020-2024</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2025-2029</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2030-2034</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a:effectLst/>
                        </a:rPr>
                        <a:t>2035-39</a:t>
                      </a:r>
                      <a:endParaRPr lang="en-AT" sz="1600" b="0" i="0" u="none" strike="noStrike">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2040-2044</a:t>
                      </a:r>
                      <a:endParaRPr lang="en-AT" sz="1600" b="0" i="0" u="none" strike="noStrike" dirty="0">
                        <a:solidFill>
                          <a:srgbClr val="000000"/>
                        </a:solidFill>
                        <a:effectLst/>
                        <a:latin typeface="Calibri" panose="020F0502020204030204" pitchFamily="34" charset="0"/>
                      </a:endParaRPr>
                    </a:p>
                  </a:txBody>
                  <a:tcPr marL="11711" marR="11711" marT="11711" marB="0" anchor="b"/>
                </a:tc>
                <a:extLst>
                  <a:ext uri="{0D108BD9-81ED-4DB2-BD59-A6C34878D82A}">
                    <a16:rowId xmlns:a16="http://schemas.microsoft.com/office/drawing/2014/main" val="1386968679"/>
                  </a:ext>
                </a:extLst>
              </a:tr>
              <a:tr h="498851">
                <a:tc>
                  <a:txBody>
                    <a:bodyPr/>
                    <a:lstStyle/>
                    <a:p>
                      <a:pPr algn="l" fontAlgn="b"/>
                      <a:r>
                        <a:rPr lang="en-US" sz="1600" u="none" strike="noStrike" dirty="0">
                          <a:effectLst/>
                        </a:rPr>
                        <a:t>Baseline immigration form the rest of the world</a:t>
                      </a:r>
                      <a:endParaRPr lang="en-US"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15.3</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11.9</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12.2</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12.7</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13.0</a:t>
                      </a:r>
                      <a:endParaRPr lang="en-AT" sz="1600" b="0" i="0" u="none" strike="noStrike" dirty="0">
                        <a:solidFill>
                          <a:srgbClr val="000000"/>
                        </a:solidFill>
                        <a:effectLst/>
                        <a:latin typeface="Calibri" panose="020F0502020204030204" pitchFamily="34" charset="0"/>
                      </a:endParaRPr>
                    </a:p>
                  </a:txBody>
                  <a:tcPr marL="11711" marR="11711" marT="11711" marB="0" anchor="b"/>
                </a:tc>
                <a:extLst>
                  <a:ext uri="{0D108BD9-81ED-4DB2-BD59-A6C34878D82A}">
                    <a16:rowId xmlns:a16="http://schemas.microsoft.com/office/drawing/2014/main" val="461537168"/>
                  </a:ext>
                </a:extLst>
              </a:tr>
              <a:tr h="205261">
                <a:tc>
                  <a:txBody>
                    <a:bodyPr/>
                    <a:lstStyle/>
                    <a:p>
                      <a:pPr algn="l" fontAlgn="b"/>
                      <a:r>
                        <a:rPr lang="en-US" sz="1600" u="none" strike="noStrike" dirty="0">
                          <a:effectLst/>
                        </a:rPr>
                        <a:t>+ event from Other Europe</a:t>
                      </a:r>
                      <a:endParaRPr lang="en-US"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0</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2.7</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2.5</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0.3</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0</a:t>
                      </a:r>
                      <a:endParaRPr lang="en-AT" sz="1600" b="0" i="0" u="none" strike="noStrike" dirty="0">
                        <a:solidFill>
                          <a:srgbClr val="000000"/>
                        </a:solidFill>
                        <a:effectLst/>
                        <a:latin typeface="Calibri" panose="020F0502020204030204" pitchFamily="34" charset="0"/>
                      </a:endParaRPr>
                    </a:p>
                  </a:txBody>
                  <a:tcPr marL="11711" marR="11711" marT="11711" marB="0" anchor="b"/>
                </a:tc>
                <a:extLst>
                  <a:ext uri="{0D108BD9-81ED-4DB2-BD59-A6C34878D82A}">
                    <a16:rowId xmlns:a16="http://schemas.microsoft.com/office/drawing/2014/main" val="4014230942"/>
                  </a:ext>
                </a:extLst>
              </a:tr>
              <a:tr h="402543">
                <a:tc>
                  <a:txBody>
                    <a:bodyPr/>
                    <a:lstStyle/>
                    <a:p>
                      <a:pPr algn="l" fontAlgn="b"/>
                      <a:r>
                        <a:rPr lang="en-US" sz="1600" u="none" strike="noStrike" dirty="0">
                          <a:effectLst/>
                        </a:rPr>
                        <a:t>+ event from Sub-Saharan Africa</a:t>
                      </a:r>
                      <a:endParaRPr lang="en-US"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0</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2.5</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2.3</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0.3</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0</a:t>
                      </a:r>
                      <a:endParaRPr lang="en-AT" sz="1600" b="0" i="0" u="none" strike="noStrike" dirty="0">
                        <a:solidFill>
                          <a:srgbClr val="000000"/>
                        </a:solidFill>
                        <a:effectLst/>
                        <a:latin typeface="Calibri" panose="020F0502020204030204" pitchFamily="34" charset="0"/>
                      </a:endParaRPr>
                    </a:p>
                  </a:txBody>
                  <a:tcPr marL="11711" marR="11711" marT="11711" marB="0" anchor="b"/>
                </a:tc>
                <a:extLst>
                  <a:ext uri="{0D108BD9-81ED-4DB2-BD59-A6C34878D82A}">
                    <a16:rowId xmlns:a16="http://schemas.microsoft.com/office/drawing/2014/main" val="3907386906"/>
                  </a:ext>
                </a:extLst>
              </a:tr>
              <a:tr h="205261">
                <a:tc>
                  <a:txBody>
                    <a:bodyPr/>
                    <a:lstStyle/>
                    <a:p>
                      <a:pPr algn="l" fontAlgn="b"/>
                      <a:r>
                        <a:rPr lang="en-US" sz="1600" u="none" strike="noStrike" dirty="0">
                          <a:effectLst/>
                        </a:rPr>
                        <a:t>+ event from North Africa</a:t>
                      </a:r>
                      <a:endParaRPr lang="en-US"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0</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1.4</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1.3</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0.2</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0</a:t>
                      </a:r>
                      <a:endParaRPr lang="en-AT" sz="1600" b="0" i="0" u="none" strike="noStrike" dirty="0">
                        <a:solidFill>
                          <a:srgbClr val="000000"/>
                        </a:solidFill>
                        <a:effectLst/>
                        <a:latin typeface="Calibri" panose="020F0502020204030204" pitchFamily="34" charset="0"/>
                      </a:endParaRPr>
                    </a:p>
                  </a:txBody>
                  <a:tcPr marL="11711" marR="11711" marT="11711" marB="0" anchor="b"/>
                </a:tc>
                <a:extLst>
                  <a:ext uri="{0D108BD9-81ED-4DB2-BD59-A6C34878D82A}">
                    <a16:rowId xmlns:a16="http://schemas.microsoft.com/office/drawing/2014/main" val="783524503"/>
                  </a:ext>
                </a:extLst>
              </a:tr>
              <a:tr h="205261">
                <a:tc>
                  <a:txBody>
                    <a:bodyPr/>
                    <a:lstStyle/>
                    <a:p>
                      <a:pPr algn="l" fontAlgn="b"/>
                      <a:r>
                        <a:rPr lang="en-US" sz="1600" u="none" strike="noStrike" dirty="0">
                          <a:effectLst/>
                        </a:rPr>
                        <a:t>+ event from West Asia</a:t>
                      </a:r>
                      <a:endParaRPr lang="en-US"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0</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3.2</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2.9</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0.3</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0</a:t>
                      </a:r>
                      <a:endParaRPr lang="en-AT" sz="1600" b="0" i="0" u="none" strike="noStrike" dirty="0">
                        <a:solidFill>
                          <a:srgbClr val="000000"/>
                        </a:solidFill>
                        <a:effectLst/>
                        <a:latin typeface="Calibri" panose="020F0502020204030204" pitchFamily="34" charset="0"/>
                      </a:endParaRPr>
                    </a:p>
                  </a:txBody>
                  <a:tcPr marL="11711" marR="11711" marT="11711" marB="0" anchor="b"/>
                </a:tc>
                <a:extLst>
                  <a:ext uri="{0D108BD9-81ED-4DB2-BD59-A6C34878D82A}">
                    <a16:rowId xmlns:a16="http://schemas.microsoft.com/office/drawing/2014/main" val="1886176370"/>
                  </a:ext>
                </a:extLst>
              </a:tr>
              <a:tr h="402543">
                <a:tc>
                  <a:txBody>
                    <a:bodyPr/>
                    <a:lstStyle/>
                    <a:p>
                      <a:pPr algn="l" fontAlgn="b"/>
                      <a:r>
                        <a:rPr lang="en-US" sz="1600" u="none" strike="noStrike" dirty="0">
                          <a:effectLst/>
                        </a:rPr>
                        <a:t>+event from </a:t>
                      </a:r>
                      <a:r>
                        <a:rPr lang="en-US" sz="1600" u="none" strike="noStrike" dirty="0" err="1">
                          <a:effectLst/>
                        </a:rPr>
                        <a:t>South&amp;South-East</a:t>
                      </a:r>
                      <a:r>
                        <a:rPr lang="en-US" sz="1600" u="none" strike="noStrike" dirty="0">
                          <a:effectLst/>
                        </a:rPr>
                        <a:t> Asia</a:t>
                      </a:r>
                      <a:endParaRPr lang="en-US"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0</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2.7</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2.4</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0.3</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0</a:t>
                      </a:r>
                      <a:endParaRPr lang="en-AT" sz="1600" b="0" i="0" u="none" strike="noStrike" dirty="0">
                        <a:solidFill>
                          <a:srgbClr val="000000"/>
                        </a:solidFill>
                        <a:effectLst/>
                        <a:latin typeface="Calibri" panose="020F0502020204030204" pitchFamily="34" charset="0"/>
                      </a:endParaRPr>
                    </a:p>
                  </a:txBody>
                  <a:tcPr marL="11711" marR="11711" marT="11711" marB="0" anchor="b"/>
                </a:tc>
                <a:extLst>
                  <a:ext uri="{0D108BD9-81ED-4DB2-BD59-A6C34878D82A}">
                    <a16:rowId xmlns:a16="http://schemas.microsoft.com/office/drawing/2014/main" val="2153441777"/>
                  </a:ext>
                </a:extLst>
              </a:tr>
              <a:tr h="205261">
                <a:tc>
                  <a:txBody>
                    <a:bodyPr/>
                    <a:lstStyle/>
                    <a:p>
                      <a:pPr algn="l" fontAlgn="b"/>
                      <a:r>
                        <a:rPr lang="en-US" sz="1600" u="none" strike="noStrike" dirty="0">
                          <a:effectLst/>
                        </a:rPr>
                        <a:t>+event from East Asia</a:t>
                      </a:r>
                      <a:endParaRPr lang="en-US"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0</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1.2</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1.1</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0.1</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0</a:t>
                      </a:r>
                      <a:endParaRPr lang="en-AT" sz="1600" b="0" i="0" u="none" strike="noStrike" dirty="0">
                        <a:solidFill>
                          <a:srgbClr val="000000"/>
                        </a:solidFill>
                        <a:effectLst/>
                        <a:latin typeface="Calibri" panose="020F0502020204030204" pitchFamily="34" charset="0"/>
                      </a:endParaRPr>
                    </a:p>
                  </a:txBody>
                  <a:tcPr marL="11711" marR="11711" marT="11711" marB="0" anchor="b"/>
                </a:tc>
                <a:extLst>
                  <a:ext uri="{0D108BD9-81ED-4DB2-BD59-A6C34878D82A}">
                    <a16:rowId xmlns:a16="http://schemas.microsoft.com/office/drawing/2014/main" val="2978464032"/>
                  </a:ext>
                </a:extLst>
              </a:tr>
              <a:tr h="205261">
                <a:tc>
                  <a:txBody>
                    <a:bodyPr/>
                    <a:lstStyle/>
                    <a:p>
                      <a:pPr algn="l" fontAlgn="b"/>
                      <a:r>
                        <a:rPr lang="en-US" sz="1600" u="none" strike="noStrike" dirty="0">
                          <a:effectLst/>
                        </a:rPr>
                        <a:t>+event from Latin America</a:t>
                      </a:r>
                      <a:endParaRPr lang="en-US"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0</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3.0</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2.8</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US" sz="1600" u="none" strike="noStrike" dirty="0">
                          <a:effectLst/>
                        </a:rPr>
                        <a:t>+</a:t>
                      </a:r>
                      <a:r>
                        <a:rPr lang="en-AT" sz="1600" u="none" strike="noStrike" dirty="0">
                          <a:effectLst/>
                        </a:rPr>
                        <a:t>0.3</a:t>
                      </a:r>
                      <a:endParaRPr lang="en-AT" sz="1600" b="0" i="0" u="none" strike="noStrike" dirty="0">
                        <a:solidFill>
                          <a:srgbClr val="000000"/>
                        </a:solidFill>
                        <a:effectLst/>
                        <a:latin typeface="Calibri" panose="020F0502020204030204" pitchFamily="34" charset="0"/>
                      </a:endParaRPr>
                    </a:p>
                  </a:txBody>
                  <a:tcPr marL="11711" marR="11711" marT="11711" marB="0" anchor="b"/>
                </a:tc>
                <a:tc>
                  <a:txBody>
                    <a:bodyPr/>
                    <a:lstStyle/>
                    <a:p>
                      <a:pPr algn="r" fontAlgn="b"/>
                      <a:r>
                        <a:rPr lang="en-AT" sz="1600" u="none" strike="noStrike" dirty="0">
                          <a:effectLst/>
                        </a:rPr>
                        <a:t>0</a:t>
                      </a:r>
                      <a:endParaRPr lang="en-AT" sz="1600" b="0" i="0" u="none" strike="noStrike" dirty="0">
                        <a:solidFill>
                          <a:srgbClr val="000000"/>
                        </a:solidFill>
                        <a:effectLst/>
                        <a:latin typeface="Calibri" panose="020F0502020204030204" pitchFamily="34" charset="0"/>
                      </a:endParaRPr>
                    </a:p>
                  </a:txBody>
                  <a:tcPr marL="11711" marR="11711" marT="11711" marB="0" anchor="b"/>
                </a:tc>
                <a:extLst>
                  <a:ext uri="{0D108BD9-81ED-4DB2-BD59-A6C34878D82A}">
                    <a16:rowId xmlns:a16="http://schemas.microsoft.com/office/drawing/2014/main" val="4033137188"/>
                  </a:ext>
                </a:extLst>
              </a:tr>
            </a:tbl>
          </a:graphicData>
        </a:graphic>
      </p:graphicFrame>
    </p:spTree>
    <p:extLst>
      <p:ext uri="{BB962C8B-B14F-4D97-AF65-F5344CB8AC3E}">
        <p14:creationId xmlns:p14="http://schemas.microsoft.com/office/powerpoint/2010/main" val="212216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D43619-E169-88CB-4315-653C540DF4BD}"/>
              </a:ext>
            </a:extLst>
          </p:cNvPr>
          <p:cNvSpPr>
            <a:spLocks noGrp="1"/>
          </p:cNvSpPr>
          <p:nvPr>
            <p:ph type="title"/>
          </p:nvPr>
        </p:nvSpPr>
        <p:spPr>
          <a:xfrm>
            <a:off x="838200" y="121844"/>
            <a:ext cx="10515600" cy="1325563"/>
          </a:xfrm>
        </p:spPr>
        <p:txBody>
          <a:bodyPr/>
          <a:lstStyle/>
          <a:p>
            <a:r>
              <a:rPr lang="en-US" dirty="0"/>
              <a:t>High-migration events projection scenarios key results</a:t>
            </a:r>
            <a:endParaRPr lang="en-AT" dirty="0"/>
          </a:p>
        </p:txBody>
      </p:sp>
      <p:pic>
        <p:nvPicPr>
          <p:cNvPr id="2" name="Picture 1">
            <a:extLst>
              <a:ext uri="{FF2B5EF4-FFF2-40B4-BE49-F238E27FC236}">
                <a16:creationId xmlns:a16="http://schemas.microsoft.com/office/drawing/2014/main" id="{37489238-CE3A-1FBC-D0CB-8EED3224ADAF}"/>
              </a:ext>
            </a:extLst>
          </p:cNvPr>
          <p:cNvPicPr>
            <a:picLocks noChangeAspect="1"/>
          </p:cNvPicPr>
          <p:nvPr/>
        </p:nvPicPr>
        <p:blipFill>
          <a:blip r:embed="rId2"/>
          <a:stretch>
            <a:fillRect/>
          </a:stretch>
        </p:blipFill>
        <p:spPr>
          <a:xfrm>
            <a:off x="1656110" y="1200983"/>
            <a:ext cx="7764481" cy="5434965"/>
          </a:xfrm>
          <a:prstGeom prst="rect">
            <a:avLst/>
          </a:prstGeom>
        </p:spPr>
      </p:pic>
    </p:spTree>
    <p:extLst>
      <p:ext uri="{BB962C8B-B14F-4D97-AF65-F5344CB8AC3E}">
        <p14:creationId xmlns:p14="http://schemas.microsoft.com/office/powerpoint/2010/main" val="29258667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09FC24-2D82-D908-481F-EC77B483AAE9}"/>
              </a:ext>
            </a:extLst>
          </p:cNvPr>
          <p:cNvSpPr>
            <a:spLocks noGrp="1"/>
          </p:cNvSpPr>
          <p:nvPr>
            <p:ph type="title"/>
          </p:nvPr>
        </p:nvSpPr>
        <p:spPr>
          <a:xfrm>
            <a:off x="158491" y="-85060"/>
            <a:ext cx="11846442" cy="1325563"/>
          </a:xfrm>
        </p:spPr>
        <p:txBody>
          <a:bodyPr>
            <a:normAutofit/>
          </a:bodyPr>
          <a:lstStyle/>
          <a:p>
            <a:r>
              <a:rPr lang="en-US" sz="2800" dirty="0"/>
              <a:t>Projected total </a:t>
            </a:r>
            <a:r>
              <a:rPr lang="en-US" sz="2800" dirty="0" err="1"/>
              <a:t>labour</a:t>
            </a:r>
            <a:r>
              <a:rPr lang="en-US" sz="2800" dirty="0"/>
              <a:t> force – Twice-in-a-century immigration with persistence</a:t>
            </a:r>
            <a:endParaRPr lang="en-AT" sz="2800" dirty="0"/>
          </a:p>
        </p:txBody>
      </p:sp>
      <p:grpSp>
        <p:nvGrpSpPr>
          <p:cNvPr id="3" name="Group 2">
            <a:extLst>
              <a:ext uri="{FF2B5EF4-FFF2-40B4-BE49-F238E27FC236}">
                <a16:creationId xmlns:a16="http://schemas.microsoft.com/office/drawing/2014/main" id="{F754DCE0-813F-5A26-0298-CFF6EFF8A93F}"/>
              </a:ext>
            </a:extLst>
          </p:cNvPr>
          <p:cNvGrpSpPr/>
          <p:nvPr/>
        </p:nvGrpSpPr>
        <p:grpSpPr>
          <a:xfrm>
            <a:off x="2190749" y="1053787"/>
            <a:ext cx="7800976" cy="5643562"/>
            <a:chOff x="2190749" y="1053787"/>
            <a:chExt cx="7800976" cy="5643562"/>
          </a:xfrm>
        </p:grpSpPr>
        <p:grpSp>
          <p:nvGrpSpPr>
            <p:cNvPr id="2" name="Group 1">
              <a:extLst>
                <a:ext uri="{FF2B5EF4-FFF2-40B4-BE49-F238E27FC236}">
                  <a16:creationId xmlns:a16="http://schemas.microsoft.com/office/drawing/2014/main" id="{4E79046A-56D3-F53A-3C20-BC15115B0865}"/>
                </a:ext>
              </a:extLst>
            </p:cNvPr>
            <p:cNvGrpSpPr/>
            <p:nvPr/>
          </p:nvGrpSpPr>
          <p:grpSpPr>
            <a:xfrm>
              <a:off x="2190749" y="1053787"/>
              <a:ext cx="7800976" cy="4663538"/>
              <a:chOff x="2190749" y="1053787"/>
              <a:chExt cx="7800976" cy="4663538"/>
            </a:xfrm>
          </p:grpSpPr>
          <p:sp>
            <p:nvSpPr>
              <p:cNvPr id="13" name="Rectangle 12">
                <a:extLst>
                  <a:ext uri="{FF2B5EF4-FFF2-40B4-BE49-F238E27FC236}">
                    <a16:creationId xmlns:a16="http://schemas.microsoft.com/office/drawing/2014/main" id="{4DD2F8A7-64F5-1A2F-1EA8-810CE3546A77}"/>
                  </a:ext>
                </a:extLst>
              </p:cNvPr>
              <p:cNvSpPr/>
              <p:nvPr/>
            </p:nvSpPr>
            <p:spPr>
              <a:xfrm>
                <a:off x="3306726" y="3973585"/>
                <a:ext cx="744279" cy="17437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2" name="Rectangle 11">
                <a:extLst>
                  <a:ext uri="{FF2B5EF4-FFF2-40B4-BE49-F238E27FC236}">
                    <a16:creationId xmlns:a16="http://schemas.microsoft.com/office/drawing/2014/main" id="{1DBAFAF4-DD25-A484-3D9E-2476A409DCB9}"/>
                  </a:ext>
                </a:extLst>
              </p:cNvPr>
              <p:cNvSpPr/>
              <p:nvPr/>
            </p:nvSpPr>
            <p:spPr>
              <a:xfrm>
                <a:off x="7197688" y="3973586"/>
                <a:ext cx="744279" cy="17437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11" name="Rectangle 10">
                <a:extLst>
                  <a:ext uri="{FF2B5EF4-FFF2-40B4-BE49-F238E27FC236}">
                    <a16:creationId xmlns:a16="http://schemas.microsoft.com/office/drawing/2014/main" id="{626BB28C-2D17-DB70-2C28-130F4E83576E}"/>
                  </a:ext>
                </a:extLst>
              </p:cNvPr>
              <p:cNvSpPr/>
              <p:nvPr/>
            </p:nvSpPr>
            <p:spPr>
              <a:xfrm>
                <a:off x="7197689" y="1158949"/>
                <a:ext cx="744279" cy="17437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graphicFrame>
            <p:nvGraphicFramePr>
              <p:cNvPr id="8" name="Chart 7">
                <a:extLst>
                  <a:ext uri="{FF2B5EF4-FFF2-40B4-BE49-F238E27FC236}">
                    <a16:creationId xmlns:a16="http://schemas.microsoft.com/office/drawing/2014/main" id="{373585A3-E742-4AC9-936F-B84E43415F76}"/>
                  </a:ext>
                </a:extLst>
              </p:cNvPr>
              <p:cNvGraphicFramePr>
                <a:graphicFrameLocks/>
              </p:cNvGraphicFramePr>
              <p:nvPr/>
            </p:nvGraphicFramePr>
            <p:xfrm>
              <a:off x="6100762" y="1053787"/>
              <a:ext cx="3890963" cy="2814637"/>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BA81F41E-60EA-2963-767F-3FC4E641644F}"/>
                  </a:ext>
                </a:extLst>
              </p:cNvPr>
              <p:cNvSpPr/>
              <p:nvPr/>
            </p:nvSpPr>
            <p:spPr>
              <a:xfrm>
                <a:off x="3306726" y="1158949"/>
                <a:ext cx="744279" cy="17437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graphicFrame>
            <p:nvGraphicFramePr>
              <p:cNvPr id="6" name="Chart 5">
                <a:extLst>
                  <a:ext uri="{FF2B5EF4-FFF2-40B4-BE49-F238E27FC236}">
                    <a16:creationId xmlns:a16="http://schemas.microsoft.com/office/drawing/2014/main" id="{CC14CE57-F070-B7D3-CFB7-5D7288CA3F7D}"/>
                  </a:ext>
                </a:extLst>
              </p:cNvPr>
              <p:cNvGraphicFramePr>
                <a:graphicFrameLocks/>
              </p:cNvGraphicFramePr>
              <p:nvPr/>
            </p:nvGraphicFramePr>
            <p:xfrm>
              <a:off x="2190749" y="1058549"/>
              <a:ext cx="3890963" cy="2814637"/>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7" name="Chart 6">
              <a:extLst>
                <a:ext uri="{FF2B5EF4-FFF2-40B4-BE49-F238E27FC236}">
                  <a16:creationId xmlns:a16="http://schemas.microsoft.com/office/drawing/2014/main" id="{5D34EAC8-609B-4931-B96D-30182BEA55A1}"/>
                </a:ext>
              </a:extLst>
            </p:cNvPr>
            <p:cNvGraphicFramePr>
              <a:graphicFrameLocks/>
            </p:cNvGraphicFramePr>
            <p:nvPr/>
          </p:nvGraphicFramePr>
          <p:xfrm>
            <a:off x="2205037" y="3882712"/>
            <a:ext cx="3890963" cy="28146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77AF0A48-C488-4134-AF13-B68BB3201D0D}"/>
                </a:ext>
              </a:extLst>
            </p:cNvPr>
            <p:cNvGraphicFramePr>
              <a:graphicFrameLocks/>
            </p:cNvGraphicFramePr>
            <p:nvPr/>
          </p:nvGraphicFramePr>
          <p:xfrm>
            <a:off x="6100762" y="3882712"/>
            <a:ext cx="3890963" cy="2814637"/>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3371638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01F07-C6B1-9843-3636-BEE5814AF51D}"/>
              </a:ext>
            </a:extLst>
          </p:cNvPr>
          <p:cNvSpPr>
            <a:spLocks noGrp="1"/>
          </p:cNvSpPr>
          <p:nvPr>
            <p:ph type="title"/>
          </p:nvPr>
        </p:nvSpPr>
        <p:spPr/>
        <p:txBody>
          <a:bodyPr/>
          <a:lstStyle/>
          <a:p>
            <a:r>
              <a:rPr lang="en-US" dirty="0"/>
              <a:t>Key messages and recommendations</a:t>
            </a:r>
            <a:endParaRPr lang="en-AT" dirty="0"/>
          </a:p>
        </p:txBody>
      </p:sp>
      <p:sp>
        <p:nvSpPr>
          <p:cNvPr id="3" name="Content Placeholder 2">
            <a:extLst>
              <a:ext uri="{FF2B5EF4-FFF2-40B4-BE49-F238E27FC236}">
                <a16:creationId xmlns:a16="http://schemas.microsoft.com/office/drawing/2014/main" id="{60849CF5-8049-6C64-8FE4-2F2F70CC1C4C}"/>
              </a:ext>
            </a:extLst>
          </p:cNvPr>
          <p:cNvSpPr>
            <a:spLocks noGrp="1"/>
          </p:cNvSpPr>
          <p:nvPr>
            <p:ph idx="1"/>
          </p:nvPr>
        </p:nvSpPr>
        <p:spPr>
          <a:xfrm>
            <a:off x="838200" y="1478844"/>
            <a:ext cx="10515600" cy="4698119"/>
          </a:xfrm>
        </p:spPr>
        <p:txBody>
          <a:bodyPr>
            <a:normAutofit fontScale="77500" lnSpcReduction="20000"/>
          </a:bodyPr>
          <a:lstStyle/>
          <a:p>
            <a:r>
              <a:rPr lang="en-US" dirty="0"/>
              <a:t>Most EU countries will experience sizeable </a:t>
            </a:r>
            <a:r>
              <a:rPr lang="en-US" dirty="0" err="1"/>
              <a:t>labour</a:t>
            </a:r>
            <a:r>
              <a:rPr lang="en-US" dirty="0"/>
              <a:t> force declines in future </a:t>
            </a:r>
          </a:p>
          <a:p>
            <a:r>
              <a:rPr lang="en-US" dirty="0"/>
              <a:t>Positive effect of educational expansion – better educated LF but also better educated elderly -&gt; potential for longer working </a:t>
            </a:r>
            <a:r>
              <a:rPr lang="en-US" dirty="0" err="1"/>
              <a:t>lifes</a:t>
            </a:r>
            <a:endParaRPr lang="en-US" dirty="0"/>
          </a:p>
          <a:p>
            <a:r>
              <a:rPr lang="en-US" dirty="0"/>
              <a:t>Impacts of population ageing not as grim as when only LF size and age dependency considered</a:t>
            </a:r>
          </a:p>
          <a:p>
            <a:r>
              <a:rPr lang="en-US" dirty="0"/>
              <a:t>Inclusive policies that nurture human capital and remove barriers to </a:t>
            </a:r>
            <a:r>
              <a:rPr lang="en-US" dirty="0" err="1"/>
              <a:t>labour</a:t>
            </a:r>
            <a:r>
              <a:rPr lang="en-US" dirty="0"/>
              <a:t> force participation  are feasible policy options that must be considered vis a vis immigration </a:t>
            </a:r>
          </a:p>
          <a:p>
            <a:r>
              <a:rPr lang="en-US" dirty="0"/>
              <a:t>Increased LF participation of women (and in particular </a:t>
            </a:r>
            <a:r>
              <a:rPr lang="en-US" dirty="0" err="1"/>
              <a:t>immigrangt</a:t>
            </a:r>
            <a:r>
              <a:rPr lang="en-US" dirty="0"/>
              <a:t> women) to LF would boost LF and can stabilize LFDR </a:t>
            </a:r>
          </a:p>
          <a:p>
            <a:r>
              <a:rPr lang="en-US" dirty="0"/>
              <a:t>Unrealistically sustained immigration would be needed to slow down population ageing and stabilize age dependency ratios </a:t>
            </a:r>
            <a:r>
              <a:rPr lang="sk-SK" dirty="0"/>
              <a:t>-</a:t>
            </a:r>
            <a:r>
              <a:rPr lang="en-US" dirty="0"/>
              <a:t>&gt; not a feasible migration policy target</a:t>
            </a:r>
          </a:p>
          <a:p>
            <a:r>
              <a:rPr lang="en-US" dirty="0"/>
              <a:t>A lot is at stake if immigration is high but LF integration and inequality in educational </a:t>
            </a:r>
            <a:r>
              <a:rPr lang="en-US" dirty="0" err="1"/>
              <a:t>achievent</a:t>
            </a:r>
            <a:r>
              <a:rPr lang="en-US" dirty="0"/>
              <a:t> among </a:t>
            </a:r>
            <a:r>
              <a:rPr lang="en-US" dirty="0" err="1"/>
              <a:t>migrant’children</a:t>
            </a:r>
            <a:r>
              <a:rPr lang="en-US" dirty="0"/>
              <a:t> must be tackled</a:t>
            </a:r>
          </a:p>
        </p:txBody>
      </p:sp>
    </p:spTree>
    <p:extLst>
      <p:ext uri="{BB962C8B-B14F-4D97-AF65-F5344CB8AC3E}">
        <p14:creationId xmlns:p14="http://schemas.microsoft.com/office/powerpoint/2010/main" val="605158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DB768-97BC-4EC2-7754-4C55329019ED}"/>
              </a:ext>
            </a:extLst>
          </p:cNvPr>
          <p:cNvSpPr>
            <a:spLocks noGrp="1"/>
          </p:cNvSpPr>
          <p:nvPr>
            <p:ph type="title"/>
          </p:nvPr>
        </p:nvSpPr>
        <p:spPr/>
        <p:txBody>
          <a:bodyPr/>
          <a:lstStyle/>
          <a:p>
            <a:r>
              <a:rPr lang="en-US" dirty="0"/>
              <a:t>How to interpret / understand demographic scenarios</a:t>
            </a:r>
            <a:endParaRPr lang="en-AT" dirty="0"/>
          </a:p>
        </p:txBody>
      </p:sp>
      <p:sp>
        <p:nvSpPr>
          <p:cNvPr id="3" name="Content Placeholder 2">
            <a:extLst>
              <a:ext uri="{FF2B5EF4-FFF2-40B4-BE49-F238E27FC236}">
                <a16:creationId xmlns:a16="http://schemas.microsoft.com/office/drawing/2014/main" id="{F88F832E-9BB0-6C8D-9C3E-A3027462EBF2}"/>
              </a:ext>
            </a:extLst>
          </p:cNvPr>
          <p:cNvSpPr>
            <a:spLocks noGrp="1"/>
          </p:cNvSpPr>
          <p:nvPr>
            <p:ph idx="1"/>
          </p:nvPr>
        </p:nvSpPr>
        <p:spPr/>
        <p:txBody>
          <a:bodyPr>
            <a:normAutofit fontScale="92500" lnSpcReduction="20000"/>
          </a:bodyPr>
          <a:lstStyle/>
          <a:p>
            <a:r>
              <a:rPr lang="en-US" dirty="0"/>
              <a:t>Not predictions</a:t>
            </a:r>
          </a:p>
          <a:p>
            <a:r>
              <a:rPr lang="en-US" dirty="0"/>
              <a:t>Some are forecasts – best guess at most plausible future given the knowledge at the time of creation</a:t>
            </a:r>
          </a:p>
          <a:p>
            <a:r>
              <a:rPr lang="en-US" dirty="0"/>
              <a:t>What-if scenarios – modify assumptions and provide an outlook given those assumptions</a:t>
            </a:r>
          </a:p>
          <a:p>
            <a:r>
              <a:rPr lang="en-US" dirty="0"/>
              <a:t>Medium / baseline scenario – business as usual, can be a forecast</a:t>
            </a:r>
          </a:p>
          <a:p>
            <a:r>
              <a:rPr lang="en-US" dirty="0"/>
              <a:t>Alternative scenarios – usually try to cover scenario space given a rage of possible future developments</a:t>
            </a:r>
          </a:p>
          <a:p>
            <a:r>
              <a:rPr lang="en-US" dirty="0"/>
              <a:t>Quantitative, narrative-based</a:t>
            </a:r>
          </a:p>
          <a:p>
            <a:r>
              <a:rPr lang="en-US" dirty="0"/>
              <a:t>Understanding assumptions crucial to their interpretation</a:t>
            </a:r>
          </a:p>
          <a:p>
            <a:r>
              <a:rPr lang="en-US" dirty="0"/>
              <a:t>Long-term scenarios for better preparedness and assessment of policy options</a:t>
            </a:r>
          </a:p>
        </p:txBody>
      </p:sp>
    </p:spTree>
    <p:extLst>
      <p:ext uri="{BB962C8B-B14F-4D97-AF65-F5344CB8AC3E}">
        <p14:creationId xmlns:p14="http://schemas.microsoft.com/office/powerpoint/2010/main" val="100287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A363C-3FB0-3C38-F93C-7561F3A11988}"/>
              </a:ext>
            </a:extLst>
          </p:cNvPr>
          <p:cNvSpPr>
            <a:spLocks noGrp="1"/>
          </p:cNvSpPr>
          <p:nvPr>
            <p:ph type="title"/>
          </p:nvPr>
        </p:nvSpPr>
        <p:spPr/>
        <p:txBody>
          <a:bodyPr/>
          <a:lstStyle/>
          <a:p>
            <a:r>
              <a:rPr lang="en-US" dirty="0"/>
              <a:t>Limitations</a:t>
            </a:r>
            <a:endParaRPr lang="en-AT" dirty="0"/>
          </a:p>
        </p:txBody>
      </p:sp>
      <p:sp>
        <p:nvSpPr>
          <p:cNvPr id="3" name="Content Placeholder 2">
            <a:extLst>
              <a:ext uri="{FF2B5EF4-FFF2-40B4-BE49-F238E27FC236}">
                <a16:creationId xmlns:a16="http://schemas.microsoft.com/office/drawing/2014/main" id="{CA7BF3D1-2317-2660-1549-AE29A90A793B}"/>
              </a:ext>
            </a:extLst>
          </p:cNvPr>
          <p:cNvSpPr>
            <a:spLocks noGrp="1"/>
          </p:cNvSpPr>
          <p:nvPr>
            <p:ph idx="1"/>
          </p:nvPr>
        </p:nvSpPr>
        <p:spPr/>
        <p:txBody>
          <a:bodyPr/>
          <a:lstStyle/>
          <a:p>
            <a:r>
              <a:rPr lang="en-US" dirty="0"/>
              <a:t>Demographic scenarios based on characteristics approach - &gt; how compositional changes in populations affect the outcome indicator</a:t>
            </a:r>
          </a:p>
          <a:p>
            <a:r>
              <a:rPr lang="en-US" dirty="0"/>
              <a:t>Abstract from the economic cycle</a:t>
            </a:r>
          </a:p>
          <a:p>
            <a:r>
              <a:rPr lang="en-US" dirty="0"/>
              <a:t>The association between the characteristic and the outcome can change in the future</a:t>
            </a:r>
          </a:p>
          <a:p>
            <a:r>
              <a:rPr lang="en-US" dirty="0"/>
              <a:t>Focus on </a:t>
            </a:r>
            <a:r>
              <a:rPr lang="en-US" dirty="0" err="1"/>
              <a:t>labour</a:t>
            </a:r>
            <a:r>
              <a:rPr lang="en-US" dirty="0"/>
              <a:t> supply, not linked to </a:t>
            </a:r>
            <a:r>
              <a:rPr lang="en-US" dirty="0" err="1"/>
              <a:t>labour</a:t>
            </a:r>
            <a:r>
              <a:rPr lang="en-US" dirty="0"/>
              <a:t> demand</a:t>
            </a:r>
          </a:p>
          <a:p>
            <a:r>
              <a:rPr lang="en-US" dirty="0"/>
              <a:t>How to account or automation, changing nature or work, skills matching</a:t>
            </a:r>
            <a:endParaRPr lang="en-AT" dirty="0"/>
          </a:p>
        </p:txBody>
      </p:sp>
    </p:spTree>
    <p:extLst>
      <p:ext uri="{BB962C8B-B14F-4D97-AF65-F5344CB8AC3E}">
        <p14:creationId xmlns:p14="http://schemas.microsoft.com/office/powerpoint/2010/main" val="956354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94E3-5D4A-944C-8F22-F1F1BE48F579}"/>
              </a:ext>
            </a:extLst>
          </p:cNvPr>
          <p:cNvSpPr>
            <a:spLocks noGrp="1"/>
          </p:cNvSpPr>
          <p:nvPr>
            <p:ph type="title"/>
          </p:nvPr>
        </p:nvSpPr>
        <p:spPr/>
        <p:txBody>
          <a:bodyPr/>
          <a:lstStyle/>
          <a:p>
            <a:r>
              <a:rPr lang="en-US" dirty="0"/>
              <a:t>references</a:t>
            </a:r>
            <a:endParaRPr lang="en-AT" dirty="0"/>
          </a:p>
        </p:txBody>
      </p:sp>
      <p:sp>
        <p:nvSpPr>
          <p:cNvPr id="3" name="Content Placeholder 2">
            <a:extLst>
              <a:ext uri="{FF2B5EF4-FFF2-40B4-BE49-F238E27FC236}">
                <a16:creationId xmlns:a16="http://schemas.microsoft.com/office/drawing/2014/main" id="{2965C078-4E91-C77D-BBDA-EB7375A71006}"/>
              </a:ext>
            </a:extLst>
          </p:cNvPr>
          <p:cNvSpPr>
            <a:spLocks noGrp="1"/>
          </p:cNvSpPr>
          <p:nvPr>
            <p:ph idx="1"/>
          </p:nvPr>
        </p:nvSpPr>
        <p:spPr>
          <a:xfrm>
            <a:off x="838200" y="1366092"/>
            <a:ext cx="10515600" cy="5126783"/>
          </a:xfrm>
        </p:spPr>
        <p:txBody>
          <a:bodyPr>
            <a:normAutofit fontScale="62500" lnSpcReduction="20000"/>
          </a:bodyPr>
          <a:lstStyle/>
          <a:p>
            <a:r>
              <a:rPr lang="en-US" dirty="0"/>
              <a:t>Potančoková, M. et al. (2023) Discussion paper: </a:t>
            </a:r>
          </a:p>
          <a:p>
            <a:r>
              <a:rPr lang="en-US" dirty="0"/>
              <a:t>Potančoková, M. , Stonawski, M.J. &amp; Gailey, N. (2021). Migration and demographic disparities in macro-regions of the European Union, a view to 2060. Demographic Research 45, 1317-1354. 10.4054/DemRes.2021.45.44.</a:t>
            </a:r>
          </a:p>
          <a:p>
            <a:r>
              <a:rPr lang="en-US" dirty="0"/>
              <a:t>Marois, G. , Bélanger, A. &amp; Lutz, W. (2020). Population aging, migration, and productivity in Europe. Proceedings of the National Academy of Sciences, e201918988. 10.1073/pnas.1918988117.</a:t>
            </a:r>
          </a:p>
          <a:p>
            <a:r>
              <a:rPr lang="en-US" dirty="0"/>
              <a:t>Marois, G. &amp; Potančoková, M. (2020). Scenarios of </a:t>
            </a:r>
            <a:r>
              <a:rPr lang="en-US" dirty="0" err="1"/>
              <a:t>labour</a:t>
            </a:r>
            <a:r>
              <a:rPr lang="en-US" dirty="0"/>
              <a:t> force participation and employment integration of immigrants in the EU: demographic perspective. Publications Office of the European Union 10.2760/021884. </a:t>
            </a:r>
          </a:p>
          <a:p>
            <a:r>
              <a:rPr lang="en-US" dirty="0"/>
              <a:t>Lutz, W., Amran, G., Belanger, A., Conte, A., Gailey, N., </a:t>
            </a:r>
            <a:r>
              <a:rPr lang="en-US" dirty="0" err="1"/>
              <a:t>Ghio</a:t>
            </a:r>
            <a:r>
              <a:rPr lang="en-US" dirty="0"/>
              <a:t>, D., </a:t>
            </a:r>
            <a:r>
              <a:rPr lang="en-US" dirty="0" err="1"/>
              <a:t>Grapsa</a:t>
            </a:r>
            <a:r>
              <a:rPr lang="en-US" dirty="0"/>
              <a:t>, E., Jensen, K., </a:t>
            </a:r>
            <a:r>
              <a:rPr lang="en-US" dirty="0" err="1"/>
              <a:t>Loichinger</a:t>
            </a:r>
            <a:r>
              <a:rPr lang="en-US" dirty="0"/>
              <a:t>, E., Marois, G. et al. (2019). Demographic Scenarios for the EU: Migration, population and education. Publications Office of the European Union , Luxembourg. 10.2760/590301.</a:t>
            </a:r>
          </a:p>
          <a:p>
            <a:r>
              <a:rPr lang="en-US" dirty="0"/>
              <a:t>Marois, G. , Sabourin, P. &amp; Bélanger, A. (2019). How reducing differentials in education and labor force participation could lessen workforce decline in the EU-28. Demographic Research 41, 125-160. 10.4054/DemRes.2019.41.6.</a:t>
            </a:r>
          </a:p>
          <a:p>
            <a:r>
              <a:rPr lang="en-US" dirty="0" err="1"/>
              <a:t>Loichinger</a:t>
            </a:r>
            <a:r>
              <a:rPr lang="en-US" dirty="0"/>
              <a:t>, E. &amp; </a:t>
            </a:r>
            <a:r>
              <a:rPr lang="en-US" dirty="0" err="1"/>
              <a:t>Prskawetz</a:t>
            </a:r>
            <a:r>
              <a:rPr lang="en-US" dirty="0"/>
              <a:t>, A. (2017). Changes in economic activity: The role of age and education. Demographic Research 36 1185-1208. 10.4054/DemRes.2017.36.40.</a:t>
            </a:r>
          </a:p>
          <a:p>
            <a:r>
              <a:rPr lang="en-US" dirty="0"/>
              <a:t>Sanderson, W. &amp; Scherbov, S. (2019). Prospective Longevity: A New Vision of Population Aging. Cambridge, MA: Harvard University Press. ISBN 978-0-06-7497561-3 </a:t>
            </a:r>
          </a:p>
          <a:p>
            <a:r>
              <a:rPr lang="en-US" dirty="0"/>
              <a:t>Lutz, W. &amp; K.C., S. (2011). Global human capital: Integrating education and population. Science 333 (6042), 587-592. 10.1126/science.1206964.</a:t>
            </a:r>
          </a:p>
        </p:txBody>
      </p:sp>
      <p:pic>
        <p:nvPicPr>
          <p:cNvPr id="1028" name="Picture 4">
            <a:hlinkClick r:id="rId2"/>
            <a:extLst>
              <a:ext uri="{FF2B5EF4-FFF2-40B4-BE49-F238E27FC236}">
                <a16:creationId xmlns:a16="http://schemas.microsoft.com/office/drawing/2014/main" id="{01401BED-98AE-F991-F5AE-13F4E0140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136525"/>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3956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9B57C32F-3D12-470F-B070-033D6B5487BB}"/>
              </a:ext>
            </a:extLst>
          </p:cNvPr>
          <p:cNvSpPr/>
          <p:nvPr/>
        </p:nvSpPr>
        <p:spPr>
          <a:xfrm>
            <a:off x="0" y="0"/>
            <a:ext cx="12192000" cy="1690687"/>
          </a:xfrm>
          <a:prstGeom prst="rect">
            <a:avLst/>
          </a:prstGeom>
          <a:solidFill>
            <a:srgbClr val="00B0F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pic>
        <p:nvPicPr>
          <p:cNvPr id="14" name="Grafik 13">
            <a:extLst>
              <a:ext uri="{FF2B5EF4-FFF2-40B4-BE49-F238E27FC236}">
                <a16:creationId xmlns:a16="http://schemas.microsoft.com/office/drawing/2014/main" id="{8E138DCB-F880-40C3-BC25-97F8D5AB6DA3}"/>
              </a:ext>
            </a:extLst>
          </p:cNvPr>
          <p:cNvPicPr>
            <a:picLocks noChangeAspect="1"/>
          </p:cNvPicPr>
          <p:nvPr/>
        </p:nvPicPr>
        <p:blipFill>
          <a:blip r:embed="rId3"/>
          <a:stretch>
            <a:fillRect/>
          </a:stretch>
        </p:blipFill>
        <p:spPr>
          <a:xfrm>
            <a:off x="217714" y="142646"/>
            <a:ext cx="4290118" cy="1436714"/>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CA69F6FC-E220-44BE-83F2-4B2F5FB339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5902" y="378932"/>
            <a:ext cx="3438384" cy="964142"/>
          </a:xfrm>
          <a:prstGeom prst="rect">
            <a:avLst/>
          </a:prstGeom>
        </p:spPr>
      </p:pic>
      <p:sp>
        <p:nvSpPr>
          <p:cNvPr id="15" name="Text Placeholder 4">
            <a:extLst>
              <a:ext uri="{FF2B5EF4-FFF2-40B4-BE49-F238E27FC236}">
                <a16:creationId xmlns:a16="http://schemas.microsoft.com/office/drawing/2014/main" id="{598DE08E-1D35-36BF-65CC-868680024139}"/>
              </a:ext>
            </a:extLst>
          </p:cNvPr>
          <p:cNvSpPr txBox="1">
            <a:spLocks/>
          </p:cNvSpPr>
          <p:nvPr/>
        </p:nvSpPr>
        <p:spPr>
          <a:xfrm>
            <a:off x="2883049" y="3919888"/>
            <a:ext cx="3608792" cy="15001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hlinkClick r:id="rId5"/>
              </a:rPr>
              <a:t>potancok@iiasa.ac.at</a:t>
            </a:r>
            <a:endParaRPr lang="en-US" dirty="0"/>
          </a:p>
          <a:p>
            <a:pPr algn="l"/>
            <a:r>
              <a:rPr lang="en-US" dirty="0"/>
              <a:t> </a:t>
            </a:r>
          </a:p>
        </p:txBody>
      </p:sp>
      <p:sp>
        <p:nvSpPr>
          <p:cNvPr id="2" name="TextBox 1">
            <a:extLst>
              <a:ext uri="{FF2B5EF4-FFF2-40B4-BE49-F238E27FC236}">
                <a16:creationId xmlns:a16="http://schemas.microsoft.com/office/drawing/2014/main" id="{9AFFC16F-7C1C-EB15-B6AF-80BFB7CDD4DA}"/>
              </a:ext>
            </a:extLst>
          </p:cNvPr>
          <p:cNvSpPr txBox="1"/>
          <p:nvPr/>
        </p:nvSpPr>
        <p:spPr>
          <a:xfrm>
            <a:off x="2883049" y="3098984"/>
            <a:ext cx="2333075" cy="707886"/>
          </a:xfrm>
          <a:prstGeom prst="rect">
            <a:avLst/>
          </a:prstGeom>
          <a:noFill/>
        </p:spPr>
        <p:txBody>
          <a:bodyPr wrap="none" rtlCol="0">
            <a:spAutoFit/>
          </a:bodyPr>
          <a:lstStyle/>
          <a:p>
            <a:r>
              <a:rPr lang="en-US" sz="4000" dirty="0">
                <a:solidFill>
                  <a:srgbClr val="0070C0"/>
                </a:solidFill>
              </a:rPr>
              <a:t>Thank you</a:t>
            </a:r>
            <a:endParaRPr lang="en-AT" sz="4000" dirty="0">
              <a:solidFill>
                <a:srgbClr val="0070C0"/>
              </a:solidFill>
            </a:endParaRPr>
          </a:p>
        </p:txBody>
      </p:sp>
    </p:spTree>
    <p:extLst>
      <p:ext uri="{BB962C8B-B14F-4D97-AF65-F5344CB8AC3E}">
        <p14:creationId xmlns:p14="http://schemas.microsoft.com/office/powerpoint/2010/main" val="378800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E01B6-85D0-C65A-AF75-7D14DDD63149}"/>
              </a:ext>
            </a:extLst>
          </p:cNvPr>
          <p:cNvSpPr>
            <a:spLocks noGrp="1"/>
          </p:cNvSpPr>
          <p:nvPr>
            <p:ph type="title"/>
          </p:nvPr>
        </p:nvSpPr>
        <p:spPr>
          <a:xfrm>
            <a:off x="612290" y="332852"/>
            <a:ext cx="10515600" cy="1325563"/>
          </a:xfrm>
        </p:spPr>
        <p:txBody>
          <a:bodyPr/>
          <a:lstStyle/>
          <a:p>
            <a:r>
              <a:rPr lang="en-US" dirty="0"/>
              <a:t>Population ageing in age pyramid</a:t>
            </a:r>
            <a:endParaRPr lang="en-AT" dirty="0"/>
          </a:p>
        </p:txBody>
      </p:sp>
      <p:pic>
        <p:nvPicPr>
          <p:cNvPr id="5" name="Picture 4">
            <a:extLst>
              <a:ext uri="{FF2B5EF4-FFF2-40B4-BE49-F238E27FC236}">
                <a16:creationId xmlns:a16="http://schemas.microsoft.com/office/drawing/2014/main" id="{9A871B30-904B-6EF5-3A78-E9D78F45C977}"/>
              </a:ext>
            </a:extLst>
          </p:cNvPr>
          <p:cNvPicPr>
            <a:picLocks noChangeAspect="1"/>
          </p:cNvPicPr>
          <p:nvPr/>
        </p:nvPicPr>
        <p:blipFill>
          <a:blip r:embed="rId2"/>
          <a:stretch>
            <a:fillRect/>
          </a:stretch>
        </p:blipFill>
        <p:spPr>
          <a:xfrm>
            <a:off x="22538" y="1371761"/>
            <a:ext cx="10562987" cy="4840288"/>
          </a:xfrm>
          <a:prstGeom prst="rect">
            <a:avLst/>
          </a:prstGeom>
        </p:spPr>
      </p:pic>
      <p:sp>
        <p:nvSpPr>
          <p:cNvPr id="7" name="Content Placeholder 6">
            <a:extLst>
              <a:ext uri="{FF2B5EF4-FFF2-40B4-BE49-F238E27FC236}">
                <a16:creationId xmlns:a16="http://schemas.microsoft.com/office/drawing/2014/main" id="{C68AE4CD-DD24-E581-B299-90915365C8D0}"/>
              </a:ext>
            </a:extLst>
          </p:cNvPr>
          <p:cNvSpPr>
            <a:spLocks noGrp="1"/>
          </p:cNvSpPr>
          <p:nvPr>
            <p:ph idx="1"/>
          </p:nvPr>
        </p:nvSpPr>
        <p:spPr>
          <a:xfrm>
            <a:off x="257288" y="6212049"/>
            <a:ext cx="10515600" cy="4351338"/>
          </a:xfrm>
        </p:spPr>
        <p:txBody>
          <a:bodyPr>
            <a:normAutofit/>
          </a:bodyPr>
          <a:lstStyle/>
          <a:p>
            <a:pPr marL="0" indent="0">
              <a:buNone/>
            </a:pPr>
            <a:r>
              <a:rPr lang="en-US" sz="1600" dirty="0">
                <a:solidFill>
                  <a:schemeClr val="bg1">
                    <a:lumMod val="50000"/>
                  </a:schemeClr>
                </a:solidFill>
              </a:rPr>
              <a:t>Source: Statistics  Sweden</a:t>
            </a:r>
            <a:endParaRPr lang="en-AT" sz="1600" dirty="0">
              <a:solidFill>
                <a:schemeClr val="bg1">
                  <a:lumMod val="50000"/>
                </a:schemeClr>
              </a:solidFill>
            </a:endParaRPr>
          </a:p>
        </p:txBody>
      </p:sp>
      <p:cxnSp>
        <p:nvCxnSpPr>
          <p:cNvPr id="9" name="Straight Connector 8">
            <a:extLst>
              <a:ext uri="{FF2B5EF4-FFF2-40B4-BE49-F238E27FC236}">
                <a16:creationId xmlns:a16="http://schemas.microsoft.com/office/drawing/2014/main" id="{C756ABCB-1A9F-A0C5-F1BB-9D1C9ACB5C2F}"/>
              </a:ext>
            </a:extLst>
          </p:cNvPr>
          <p:cNvCxnSpPr/>
          <p:nvPr/>
        </p:nvCxnSpPr>
        <p:spPr>
          <a:xfrm>
            <a:off x="774551" y="3259567"/>
            <a:ext cx="93591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DEB3EFF-416E-26DC-3ECD-DD4776ECBFFB}"/>
              </a:ext>
            </a:extLst>
          </p:cNvPr>
          <p:cNvCxnSpPr/>
          <p:nvPr/>
        </p:nvCxnSpPr>
        <p:spPr>
          <a:xfrm>
            <a:off x="774551" y="4735158"/>
            <a:ext cx="935915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358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27407-16B3-4C8E-BAF6-FD5F12FC279A}"/>
              </a:ext>
            </a:extLst>
          </p:cNvPr>
          <p:cNvSpPr>
            <a:spLocks noGrp="1"/>
          </p:cNvSpPr>
          <p:nvPr>
            <p:ph type="title"/>
          </p:nvPr>
        </p:nvSpPr>
        <p:spPr/>
        <p:txBody>
          <a:bodyPr/>
          <a:lstStyle/>
          <a:p>
            <a:r>
              <a:rPr lang="en-US" dirty="0"/>
              <a:t>Microsimulation model dimensions</a:t>
            </a:r>
            <a:endParaRPr lang="en-AT" dirty="0"/>
          </a:p>
        </p:txBody>
      </p:sp>
      <p:graphicFrame>
        <p:nvGraphicFramePr>
          <p:cNvPr id="4" name="Table 3">
            <a:extLst>
              <a:ext uri="{FF2B5EF4-FFF2-40B4-BE49-F238E27FC236}">
                <a16:creationId xmlns:a16="http://schemas.microsoft.com/office/drawing/2014/main" id="{4B5D4A65-0E68-46AC-936C-A03E2A209DB3}"/>
              </a:ext>
            </a:extLst>
          </p:cNvPr>
          <p:cNvGraphicFramePr>
            <a:graphicFrameLocks noGrp="1"/>
          </p:cNvGraphicFramePr>
          <p:nvPr/>
        </p:nvGraphicFramePr>
        <p:xfrm>
          <a:off x="838200" y="1574798"/>
          <a:ext cx="9715498" cy="5181602"/>
        </p:xfrm>
        <a:graphic>
          <a:graphicData uri="http://schemas.openxmlformats.org/drawingml/2006/table">
            <a:tbl>
              <a:tblPr firstRow="1" firstCol="1" bandRow="1"/>
              <a:tblGrid>
                <a:gridCol w="1914577">
                  <a:extLst>
                    <a:ext uri="{9D8B030D-6E8A-4147-A177-3AD203B41FA5}">
                      <a16:colId xmlns:a16="http://schemas.microsoft.com/office/drawing/2014/main" val="1633742507"/>
                    </a:ext>
                  </a:extLst>
                </a:gridCol>
                <a:gridCol w="518848">
                  <a:extLst>
                    <a:ext uri="{9D8B030D-6E8A-4147-A177-3AD203B41FA5}">
                      <a16:colId xmlns:a16="http://schemas.microsoft.com/office/drawing/2014/main" val="3741209125"/>
                    </a:ext>
                  </a:extLst>
                </a:gridCol>
                <a:gridCol w="518848">
                  <a:extLst>
                    <a:ext uri="{9D8B030D-6E8A-4147-A177-3AD203B41FA5}">
                      <a16:colId xmlns:a16="http://schemas.microsoft.com/office/drawing/2014/main" val="2004618610"/>
                    </a:ext>
                  </a:extLst>
                </a:gridCol>
                <a:gridCol w="518848">
                  <a:extLst>
                    <a:ext uri="{9D8B030D-6E8A-4147-A177-3AD203B41FA5}">
                      <a16:colId xmlns:a16="http://schemas.microsoft.com/office/drawing/2014/main" val="3477691061"/>
                    </a:ext>
                  </a:extLst>
                </a:gridCol>
                <a:gridCol w="518848">
                  <a:extLst>
                    <a:ext uri="{9D8B030D-6E8A-4147-A177-3AD203B41FA5}">
                      <a16:colId xmlns:a16="http://schemas.microsoft.com/office/drawing/2014/main" val="2351329401"/>
                    </a:ext>
                  </a:extLst>
                </a:gridCol>
                <a:gridCol w="518848">
                  <a:extLst>
                    <a:ext uri="{9D8B030D-6E8A-4147-A177-3AD203B41FA5}">
                      <a16:colId xmlns:a16="http://schemas.microsoft.com/office/drawing/2014/main" val="689742349"/>
                    </a:ext>
                  </a:extLst>
                </a:gridCol>
                <a:gridCol w="388378">
                  <a:extLst>
                    <a:ext uri="{9D8B030D-6E8A-4147-A177-3AD203B41FA5}">
                      <a16:colId xmlns:a16="http://schemas.microsoft.com/office/drawing/2014/main" val="2417458668"/>
                    </a:ext>
                  </a:extLst>
                </a:gridCol>
                <a:gridCol w="518848">
                  <a:extLst>
                    <a:ext uri="{9D8B030D-6E8A-4147-A177-3AD203B41FA5}">
                      <a16:colId xmlns:a16="http://schemas.microsoft.com/office/drawing/2014/main" val="3510658834"/>
                    </a:ext>
                  </a:extLst>
                </a:gridCol>
                <a:gridCol w="388378">
                  <a:extLst>
                    <a:ext uri="{9D8B030D-6E8A-4147-A177-3AD203B41FA5}">
                      <a16:colId xmlns:a16="http://schemas.microsoft.com/office/drawing/2014/main" val="3607881455"/>
                    </a:ext>
                  </a:extLst>
                </a:gridCol>
                <a:gridCol w="389387">
                  <a:extLst>
                    <a:ext uri="{9D8B030D-6E8A-4147-A177-3AD203B41FA5}">
                      <a16:colId xmlns:a16="http://schemas.microsoft.com/office/drawing/2014/main" val="2882997389"/>
                    </a:ext>
                  </a:extLst>
                </a:gridCol>
                <a:gridCol w="388378">
                  <a:extLst>
                    <a:ext uri="{9D8B030D-6E8A-4147-A177-3AD203B41FA5}">
                      <a16:colId xmlns:a16="http://schemas.microsoft.com/office/drawing/2014/main" val="3019763378"/>
                    </a:ext>
                  </a:extLst>
                </a:gridCol>
                <a:gridCol w="3133312">
                  <a:extLst>
                    <a:ext uri="{9D8B030D-6E8A-4147-A177-3AD203B41FA5}">
                      <a16:colId xmlns:a16="http://schemas.microsoft.com/office/drawing/2014/main" val="1175796520"/>
                    </a:ext>
                  </a:extLst>
                </a:gridCol>
              </a:tblGrid>
              <a:tr h="2094901">
                <a:tc>
                  <a:txBody>
                    <a:bodyPr/>
                    <a:lstStyle/>
                    <a:p>
                      <a:pPr marL="0" marR="0" algn="just">
                        <a:spcBef>
                          <a:spcPts val="600"/>
                        </a:spcBef>
                        <a:spcAft>
                          <a:spcPts val="600"/>
                        </a:spcAft>
                      </a:pPr>
                      <a:r>
                        <a:rPr lang="en-US" sz="1200" b="1" i="1">
                          <a:effectLst/>
                          <a:latin typeface="Verdana" panose="020B0604030504040204" pitchFamily="34" charset="0"/>
                          <a:ea typeface="Times New Roman" panose="02020603050405020304" pitchFamily="18" charset="0"/>
                          <a:cs typeface="Times New Roman" panose="02020603050405020304" pitchFamily="18" charset="0"/>
                        </a:rPr>
                        <a:t>Events</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71755" marR="71755" algn="l">
                        <a:spcBef>
                          <a:spcPts val="600"/>
                        </a:spcBef>
                        <a:spcAft>
                          <a:spcPts val="600"/>
                        </a:spcAft>
                      </a:pPr>
                      <a:r>
                        <a:rPr lang="en-US" sz="1200" b="1" i="1"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rPr>
                        <a:t>Age</a:t>
                      </a:r>
                      <a:endParaRPr lang="en-AT" sz="1200"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vert="vert27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71755" marR="71755" algn="l">
                        <a:spcBef>
                          <a:spcPts val="600"/>
                        </a:spcBef>
                        <a:spcAft>
                          <a:spcPts val="600"/>
                        </a:spcAft>
                      </a:pPr>
                      <a:r>
                        <a:rPr lang="en-US" sz="1200" b="1" i="1"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rPr>
                        <a:t>Sex</a:t>
                      </a:r>
                      <a:endParaRPr lang="en-AT" sz="1200"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vert="vert27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71755" marR="71755" algn="l">
                        <a:spcBef>
                          <a:spcPts val="600"/>
                        </a:spcBef>
                        <a:spcAft>
                          <a:spcPts val="600"/>
                        </a:spcAft>
                      </a:pPr>
                      <a:r>
                        <a:rPr lang="en-US" sz="1200" b="1" i="1"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rPr>
                        <a:t>Place of residence</a:t>
                      </a:r>
                      <a:endParaRPr lang="en-AT" sz="1200"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vert="vert27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71755" marR="71755" algn="l">
                        <a:spcBef>
                          <a:spcPts val="600"/>
                        </a:spcBef>
                        <a:spcAft>
                          <a:spcPts val="600"/>
                        </a:spcAft>
                      </a:pPr>
                      <a:r>
                        <a:rPr lang="en-US" sz="1200" b="1" i="1"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rPr>
                        <a:t>Place of birth</a:t>
                      </a:r>
                      <a:endParaRPr lang="en-AT" sz="1200"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vert="vert27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71755" marR="71755" algn="l">
                        <a:spcBef>
                          <a:spcPts val="600"/>
                        </a:spcBef>
                        <a:spcAft>
                          <a:spcPts val="600"/>
                        </a:spcAft>
                      </a:pPr>
                      <a:r>
                        <a:rPr lang="en-US" sz="1200" b="1" i="1"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rPr>
                        <a:t>Age at immigration</a:t>
                      </a:r>
                      <a:endParaRPr lang="en-AT" sz="1200"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vert="vert27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71755" marR="71755" algn="l">
                        <a:spcBef>
                          <a:spcPts val="600"/>
                        </a:spcBef>
                        <a:spcAft>
                          <a:spcPts val="600"/>
                        </a:spcAft>
                      </a:pPr>
                      <a:r>
                        <a:rPr lang="en-US" sz="1200" b="1" i="1"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rPr>
                        <a:t>Duration of stay (immigrants)</a:t>
                      </a:r>
                      <a:endParaRPr lang="en-AT" sz="1200"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vert="vert27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71755" marR="71755" algn="l">
                        <a:spcBef>
                          <a:spcPts val="600"/>
                        </a:spcBef>
                        <a:spcAft>
                          <a:spcPts val="600"/>
                        </a:spcAft>
                      </a:pPr>
                      <a:r>
                        <a:rPr lang="en-US" sz="1200" b="1"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Language </a:t>
                      </a:r>
                      <a:endParaRPr lang="en-AT"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vert="vert27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71755" marR="71755" algn="l">
                        <a:spcBef>
                          <a:spcPts val="600"/>
                        </a:spcBef>
                        <a:spcAft>
                          <a:spcPts val="600"/>
                        </a:spcAft>
                      </a:pPr>
                      <a:r>
                        <a:rPr lang="en-US" sz="1200" b="1"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Religion</a:t>
                      </a:r>
                      <a:endParaRPr lang="en-AT"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vert="vert27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71755" marR="71755" algn="l">
                        <a:spcBef>
                          <a:spcPts val="600"/>
                        </a:spcBef>
                        <a:spcAft>
                          <a:spcPts val="600"/>
                        </a:spcAft>
                      </a:pPr>
                      <a:r>
                        <a:rPr lang="en-US" sz="1200" b="1" i="1"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rPr>
                        <a:t>Education</a:t>
                      </a:r>
                      <a:endParaRPr lang="en-AT" sz="1200"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vert="vert27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71755" marR="71755" algn="l">
                        <a:spcBef>
                          <a:spcPts val="600"/>
                        </a:spcBef>
                        <a:spcAft>
                          <a:spcPts val="600"/>
                        </a:spcAft>
                      </a:pPr>
                      <a:r>
                        <a:rPr lang="en-US" sz="1200" b="1"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Mother’s education</a:t>
                      </a:r>
                      <a:endParaRPr lang="en-AT"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vert="vert270">
                    <a:lnL>
                      <a:noFill/>
                    </a:lnL>
                    <a:lnR>
                      <a:noFill/>
                    </a:lnR>
                    <a:lnT>
                      <a:noFill/>
                    </a:lnT>
                    <a:lnB w="12700" cap="flat" cmpd="sng" algn="ctr">
                      <a:solidFill>
                        <a:srgbClr val="7F7F7F"/>
                      </a:solidFill>
                      <a:prstDash val="solid"/>
                      <a:round/>
                      <a:headEnd type="none" w="med" len="med"/>
                      <a:tailEnd type="none" w="med" len="med"/>
                    </a:lnB>
                    <a:solidFill>
                      <a:srgbClr val="FFFFFF"/>
                    </a:solidFill>
                  </a:tcPr>
                </a:tc>
                <a:tc>
                  <a:txBody>
                    <a:bodyPr/>
                    <a:lstStyle/>
                    <a:p>
                      <a:pPr marL="0" marR="0" algn="ctr">
                        <a:spcBef>
                          <a:spcPts val="600"/>
                        </a:spcBef>
                        <a:spcAft>
                          <a:spcPts val="600"/>
                        </a:spcAft>
                      </a:pPr>
                      <a:r>
                        <a:rPr lang="en-US" sz="1200" b="1"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Methods to estimate parameters</a:t>
                      </a:r>
                      <a:endParaRPr lang="en-AT"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280631922"/>
                  </a:ext>
                </a:extLst>
              </a:tr>
              <a:tr h="303730">
                <a:tc>
                  <a:txBody>
                    <a:bodyPr/>
                    <a:lstStyle/>
                    <a:p>
                      <a:pPr marL="0" marR="0" algn="l">
                        <a:spcBef>
                          <a:spcPts val="600"/>
                        </a:spcBef>
                        <a:spcAft>
                          <a:spcPts val="600"/>
                        </a:spcAft>
                      </a:pPr>
                      <a:r>
                        <a:rPr lang="en-US" sz="1200" b="1" i="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Fertility</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solidFill>
                      <a:srgbClr val="FFFFFF"/>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algn="ctr">
                        <a:spcBef>
                          <a:spcPts val="600"/>
                        </a:spcBef>
                        <a:spcAft>
                          <a:spcPts val="600"/>
                        </a:spcAft>
                      </a:pPr>
                      <a:r>
                        <a:rPr lang="en-US" sz="12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Vital statistics, logit regression</a:t>
                      </a:r>
                      <a:endParaRPr lang="en-AT"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302450870"/>
                  </a:ext>
                </a:extLst>
              </a:tr>
              <a:tr h="311341">
                <a:tc>
                  <a:txBody>
                    <a:bodyPr/>
                    <a:lstStyle/>
                    <a:p>
                      <a:pPr marL="0" marR="0" algn="l">
                        <a:spcBef>
                          <a:spcPts val="600"/>
                        </a:spcBef>
                        <a:spcAft>
                          <a:spcPts val="600"/>
                        </a:spcAft>
                      </a:pPr>
                      <a:r>
                        <a:rPr lang="en-US" sz="1200" b="1" i="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Mortality</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Vital statistics</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114839726"/>
                  </a:ext>
                </a:extLst>
              </a:tr>
              <a:tr h="372834">
                <a:tc>
                  <a:txBody>
                    <a:bodyPr/>
                    <a:lstStyle/>
                    <a:p>
                      <a:pPr marL="0" marR="0" algn="l">
                        <a:spcBef>
                          <a:spcPts val="600"/>
                        </a:spcBef>
                        <a:spcAft>
                          <a:spcPts val="600"/>
                        </a:spcAft>
                      </a:pPr>
                      <a:r>
                        <a:rPr lang="en-US" sz="1200" b="1"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Migration between EU MS</a:t>
                      </a:r>
                      <a:endParaRPr lang="en-AT"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fr-CA"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Population estimates, O/D matrices</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2162739478"/>
                  </a:ext>
                </a:extLst>
              </a:tr>
              <a:tr h="372834">
                <a:tc>
                  <a:txBody>
                    <a:bodyPr/>
                    <a:lstStyle/>
                    <a:p>
                      <a:pPr marL="0" marR="0" algn="l">
                        <a:spcBef>
                          <a:spcPts val="600"/>
                        </a:spcBef>
                        <a:spcAft>
                          <a:spcPts val="600"/>
                        </a:spcAft>
                      </a:pPr>
                      <a:r>
                        <a:rPr lang="en-US" sz="1200" b="1"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Emigration outside EU</a:t>
                      </a:r>
                      <a:endParaRPr lang="en-AT"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fr-CA" sz="1200" dirty="0">
                          <a:effectLst/>
                          <a:latin typeface="Cambria" panose="02040503050406030204" pitchFamily="18" charset="0"/>
                          <a:ea typeface="Calibri" panose="020F0502020204030204" pitchFamily="34" charset="0"/>
                          <a:cs typeface="Cambria" panose="02040503050406030204" pitchFamily="18" charset="0"/>
                        </a:rPr>
                        <a:t>Population </a:t>
                      </a:r>
                      <a:r>
                        <a:rPr lang="fr-CA" sz="1200" dirty="0" err="1">
                          <a:effectLst/>
                          <a:latin typeface="Cambria" panose="02040503050406030204" pitchFamily="18" charset="0"/>
                          <a:ea typeface="Calibri" panose="020F0502020204030204" pitchFamily="34" charset="0"/>
                          <a:cs typeface="Cambria" panose="02040503050406030204" pitchFamily="18" charset="0"/>
                        </a:rPr>
                        <a:t>estimates</a:t>
                      </a:r>
                      <a:endParaRPr lang="en-AT" sz="12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81372181"/>
                  </a:ext>
                </a:extLst>
              </a:tr>
              <a:tr h="372834">
                <a:tc>
                  <a:txBody>
                    <a:bodyPr/>
                    <a:lstStyle/>
                    <a:p>
                      <a:pPr marL="0" marR="0" algn="l">
                        <a:spcBef>
                          <a:spcPts val="600"/>
                        </a:spcBef>
                        <a:spcAft>
                          <a:spcPts val="600"/>
                        </a:spcAft>
                      </a:pPr>
                      <a:r>
                        <a:rPr lang="en-US" sz="1200" b="1" i="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Language used at home</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Survival curves</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1318608232"/>
                  </a:ext>
                </a:extLst>
              </a:tr>
              <a:tr h="303730">
                <a:tc>
                  <a:txBody>
                    <a:bodyPr/>
                    <a:lstStyle/>
                    <a:p>
                      <a:pPr marL="0" marR="0" algn="l">
                        <a:spcBef>
                          <a:spcPts val="600"/>
                        </a:spcBef>
                        <a:spcAft>
                          <a:spcPts val="600"/>
                        </a:spcAft>
                      </a:pPr>
                      <a:r>
                        <a:rPr lang="en-US" sz="1200" b="1" i="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Religion</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O/D matrices</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07074210"/>
                  </a:ext>
                </a:extLst>
              </a:tr>
              <a:tr h="372834">
                <a:tc>
                  <a:txBody>
                    <a:bodyPr/>
                    <a:lstStyle/>
                    <a:p>
                      <a:pPr marL="0" marR="0" algn="l">
                        <a:spcBef>
                          <a:spcPts val="600"/>
                        </a:spcBef>
                        <a:spcAft>
                          <a:spcPts val="600"/>
                        </a:spcAft>
                      </a:pPr>
                      <a:r>
                        <a:rPr lang="en-US" sz="1200" b="1" i="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Educational attainment</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effectLst/>
                          <a:latin typeface="Cambria" panose="02040503050406030204" pitchFamily="18" charset="0"/>
                          <a:ea typeface="Calibri" panose="020F0502020204030204" pitchFamily="34" charset="0"/>
                          <a:cs typeface="Cambria" panose="02040503050406030204" pitchFamily="18" charset="0"/>
                        </a:rPr>
                        <a:t> </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X</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solidFill>
                            <a:srgbClr val="000000"/>
                          </a:solidFill>
                          <a:effectLst/>
                          <a:latin typeface="Cambria" panose="02040503050406030204" pitchFamily="18" charset="0"/>
                          <a:ea typeface="Calibri" panose="020F0502020204030204" pitchFamily="34" charset="0"/>
                          <a:cs typeface="Cambria" panose="02040503050406030204" pitchFamily="18" charset="0"/>
                        </a:rPr>
                        <a:t>Ordered logit regression</a:t>
                      </a:r>
                      <a:endParaRPr lang="en-AT" sz="120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3034418171"/>
                  </a:ext>
                </a:extLst>
              </a:tr>
              <a:tr h="372834">
                <a:tc>
                  <a:txBody>
                    <a:bodyPr/>
                    <a:lstStyle/>
                    <a:p>
                      <a:pPr marL="0" marR="0" algn="l">
                        <a:spcBef>
                          <a:spcPts val="600"/>
                        </a:spcBef>
                        <a:spcAft>
                          <a:spcPts val="600"/>
                        </a:spcAft>
                      </a:pPr>
                      <a:r>
                        <a:rPr lang="en-US" sz="1200" b="1" i="1" dirty="0" err="1">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rPr>
                        <a:t>Labour</a:t>
                      </a:r>
                      <a:r>
                        <a:rPr lang="en-US" sz="1200" b="1" i="1"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rPr>
                        <a:t> force participation</a:t>
                      </a:r>
                      <a:endParaRPr lang="en-AT" sz="1200"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US" sz="1200" dirty="0">
                          <a:solidFill>
                            <a:schemeClr val="accent1"/>
                          </a:solidFill>
                          <a:effectLst/>
                          <a:latin typeface="Cambria" panose="02040503050406030204" pitchFamily="18" charset="0"/>
                          <a:ea typeface="Calibri" panose="020F0502020204030204" pitchFamily="34" charset="0"/>
                          <a:cs typeface="Cambria" panose="02040503050406030204" pitchFamily="18" charset="0"/>
                        </a:rPr>
                        <a:t>X</a:t>
                      </a:r>
                      <a:endParaRPr lang="en-AT" sz="1200"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algn="ctr">
                        <a:spcBef>
                          <a:spcPts val="600"/>
                        </a:spcBef>
                        <a:spcAft>
                          <a:spcPts val="600"/>
                        </a:spcAft>
                      </a:pPr>
                      <a:r>
                        <a:rPr lang="en-US" sz="1200">
                          <a:solidFill>
                            <a:schemeClr val="accent1"/>
                          </a:solidFill>
                          <a:effectLst/>
                          <a:latin typeface="Cambria" panose="02040503050406030204" pitchFamily="18" charset="0"/>
                          <a:ea typeface="Calibri" panose="020F0502020204030204" pitchFamily="34" charset="0"/>
                          <a:cs typeface="Cambria" panose="02040503050406030204" pitchFamily="18" charset="0"/>
                        </a:rPr>
                        <a:t>X</a:t>
                      </a:r>
                      <a:endParaRPr lang="en-AT" sz="120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dirty="0">
                          <a:solidFill>
                            <a:schemeClr val="accent1"/>
                          </a:solidFill>
                          <a:effectLst/>
                          <a:latin typeface="Cambria" panose="02040503050406030204" pitchFamily="18" charset="0"/>
                          <a:ea typeface="Calibri" panose="020F0502020204030204" pitchFamily="34" charset="0"/>
                          <a:cs typeface="Cambria" panose="02040503050406030204" pitchFamily="18" charset="0"/>
                        </a:rPr>
                        <a:t>X</a:t>
                      </a:r>
                      <a:endParaRPr lang="en-AT" sz="1200"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dirty="0">
                          <a:solidFill>
                            <a:schemeClr val="accent1"/>
                          </a:solidFill>
                          <a:effectLst/>
                          <a:latin typeface="Cambria" panose="02040503050406030204" pitchFamily="18" charset="0"/>
                          <a:ea typeface="Calibri" panose="020F0502020204030204" pitchFamily="34" charset="0"/>
                          <a:cs typeface="Cambria" panose="02040503050406030204" pitchFamily="18" charset="0"/>
                        </a:rPr>
                        <a:t>X</a:t>
                      </a:r>
                      <a:endParaRPr lang="en-AT" sz="1200"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dirty="0">
                          <a:solidFill>
                            <a:schemeClr val="accent1"/>
                          </a:solidFill>
                          <a:effectLst/>
                          <a:latin typeface="Cambria" panose="02040503050406030204" pitchFamily="18" charset="0"/>
                          <a:ea typeface="Calibri" panose="020F0502020204030204" pitchFamily="34" charset="0"/>
                          <a:cs typeface="Cambria" panose="02040503050406030204" pitchFamily="18" charset="0"/>
                        </a:rPr>
                        <a:t>X</a:t>
                      </a:r>
                      <a:endParaRPr lang="en-AT" sz="1200"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dirty="0">
                          <a:solidFill>
                            <a:schemeClr val="accent1"/>
                          </a:solidFill>
                          <a:effectLst/>
                          <a:latin typeface="Cambria" panose="02040503050406030204" pitchFamily="18" charset="0"/>
                          <a:ea typeface="Calibri" panose="020F0502020204030204" pitchFamily="34" charset="0"/>
                          <a:cs typeface="Cambria" panose="02040503050406030204" pitchFamily="18" charset="0"/>
                        </a:rPr>
                        <a:t>X</a:t>
                      </a:r>
                      <a:endParaRPr lang="en-AT" sz="1200"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dirty="0">
                          <a:solidFill>
                            <a:schemeClr val="accent1"/>
                          </a:solidFill>
                          <a:effectLst/>
                          <a:latin typeface="Cambria" panose="02040503050406030204" pitchFamily="18" charset="0"/>
                          <a:ea typeface="Calibri" panose="020F0502020204030204" pitchFamily="34" charset="0"/>
                          <a:cs typeface="Cambria" panose="02040503050406030204" pitchFamily="18" charset="0"/>
                        </a:rPr>
                        <a:t> </a:t>
                      </a:r>
                      <a:endParaRPr lang="en-AT" sz="1200"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dirty="0">
                          <a:solidFill>
                            <a:schemeClr val="accent1"/>
                          </a:solidFill>
                          <a:effectLst/>
                          <a:latin typeface="Cambria" panose="02040503050406030204" pitchFamily="18" charset="0"/>
                          <a:ea typeface="Calibri" panose="020F0502020204030204" pitchFamily="34" charset="0"/>
                          <a:cs typeface="Cambria" panose="02040503050406030204" pitchFamily="18" charset="0"/>
                        </a:rPr>
                        <a:t> </a:t>
                      </a:r>
                      <a:endParaRPr lang="en-AT" sz="1200"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dirty="0">
                          <a:solidFill>
                            <a:schemeClr val="accent1"/>
                          </a:solidFill>
                          <a:effectLst/>
                          <a:latin typeface="Cambria" panose="02040503050406030204" pitchFamily="18" charset="0"/>
                          <a:ea typeface="Calibri" panose="020F0502020204030204" pitchFamily="34" charset="0"/>
                          <a:cs typeface="Cambria" panose="02040503050406030204" pitchFamily="18" charset="0"/>
                        </a:rPr>
                        <a:t>X</a:t>
                      </a:r>
                      <a:endParaRPr lang="en-AT" sz="1200"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dirty="0">
                          <a:solidFill>
                            <a:schemeClr val="accent1"/>
                          </a:solidFill>
                          <a:effectLst/>
                          <a:latin typeface="Cambria" panose="02040503050406030204" pitchFamily="18" charset="0"/>
                          <a:ea typeface="Calibri" panose="020F0502020204030204" pitchFamily="34" charset="0"/>
                          <a:cs typeface="Cambria" panose="02040503050406030204" pitchFamily="18" charset="0"/>
                        </a:rPr>
                        <a:t> </a:t>
                      </a:r>
                      <a:endParaRPr lang="en-AT" sz="1200"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spcBef>
                          <a:spcPts val="600"/>
                        </a:spcBef>
                        <a:spcAft>
                          <a:spcPts val="600"/>
                        </a:spcAft>
                      </a:pPr>
                      <a:r>
                        <a:rPr lang="en-US" sz="1200" dirty="0">
                          <a:solidFill>
                            <a:schemeClr val="accent1"/>
                          </a:solidFill>
                          <a:effectLst/>
                          <a:latin typeface="Cambria" panose="02040503050406030204" pitchFamily="18" charset="0"/>
                          <a:ea typeface="Calibri" panose="020F0502020204030204" pitchFamily="34" charset="0"/>
                          <a:cs typeface="Cambria" panose="02040503050406030204" pitchFamily="18" charset="0"/>
                        </a:rPr>
                        <a:t>Logit regression</a:t>
                      </a:r>
                      <a:endParaRPr lang="en-AT" sz="1200"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7765810"/>
                  </a:ext>
                </a:extLst>
              </a:tr>
              <a:tr h="303730">
                <a:tc>
                  <a:txBody>
                    <a:bodyPr/>
                    <a:lstStyle/>
                    <a:p>
                      <a:pPr marL="0" marR="0" algn="l">
                        <a:spcBef>
                          <a:spcPts val="600"/>
                        </a:spcBef>
                        <a:spcAft>
                          <a:spcPts val="600"/>
                        </a:spcAft>
                      </a:pPr>
                      <a:r>
                        <a:rPr lang="en-US" sz="1200" b="1" i="1"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rPr>
                        <a:t>Employment</a:t>
                      </a:r>
                      <a:endParaRPr lang="en-AT" sz="1200"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w="12700" cap="flat" cmpd="sng" algn="ctr">
                      <a:solidFill>
                        <a:srgbClr val="7F7F7F"/>
                      </a:solidFill>
                      <a:prstDash val="solid"/>
                      <a:round/>
                      <a:headEnd type="none" w="med" len="med"/>
                      <a:tailEnd type="none" w="med" len="med"/>
                    </a:lnR>
                    <a:lnT>
                      <a:noFill/>
                    </a:lnT>
                    <a:lnB>
                      <a:noFill/>
                    </a:lnB>
                    <a:solidFill>
                      <a:srgbClr val="FFFFFF"/>
                    </a:solidFill>
                  </a:tcPr>
                </a:tc>
                <a:tc>
                  <a:txBody>
                    <a:bodyPr/>
                    <a:lstStyle/>
                    <a:p>
                      <a:pPr marL="0" marR="0" algn="ctr">
                        <a:spcBef>
                          <a:spcPts val="600"/>
                        </a:spcBef>
                        <a:spcAft>
                          <a:spcPts val="600"/>
                        </a:spcAft>
                      </a:pPr>
                      <a:r>
                        <a:rPr lang="en-US" sz="1200">
                          <a:solidFill>
                            <a:schemeClr val="accent1"/>
                          </a:solidFill>
                          <a:effectLst/>
                          <a:latin typeface="Cambria" panose="02040503050406030204" pitchFamily="18" charset="0"/>
                          <a:ea typeface="Calibri" panose="020F0502020204030204" pitchFamily="34" charset="0"/>
                          <a:cs typeface="Cambria" panose="02040503050406030204" pitchFamily="18" charset="0"/>
                        </a:rPr>
                        <a:t>X</a:t>
                      </a:r>
                      <a:endParaRPr lang="en-AT" sz="120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marL="0" marR="0" algn="ctr">
                        <a:spcBef>
                          <a:spcPts val="600"/>
                        </a:spcBef>
                        <a:spcAft>
                          <a:spcPts val="600"/>
                        </a:spcAft>
                      </a:pPr>
                      <a:r>
                        <a:rPr lang="en-US" sz="1200">
                          <a:solidFill>
                            <a:schemeClr val="accent1"/>
                          </a:solidFill>
                          <a:effectLst/>
                          <a:latin typeface="Cambria" panose="02040503050406030204" pitchFamily="18" charset="0"/>
                          <a:ea typeface="Calibri" panose="020F0502020204030204" pitchFamily="34" charset="0"/>
                          <a:cs typeface="Cambria" panose="02040503050406030204" pitchFamily="18" charset="0"/>
                        </a:rPr>
                        <a:t>X</a:t>
                      </a:r>
                      <a:endParaRPr lang="en-AT" sz="120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solidFill>
                            <a:schemeClr val="accent1"/>
                          </a:solidFill>
                          <a:effectLst/>
                          <a:latin typeface="Cambria" panose="02040503050406030204" pitchFamily="18" charset="0"/>
                          <a:ea typeface="Calibri" panose="020F0502020204030204" pitchFamily="34" charset="0"/>
                          <a:cs typeface="Cambria" panose="02040503050406030204" pitchFamily="18" charset="0"/>
                        </a:rPr>
                        <a:t>X</a:t>
                      </a:r>
                      <a:endParaRPr lang="en-AT" sz="120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solidFill>
                            <a:schemeClr val="accent1"/>
                          </a:solidFill>
                          <a:effectLst/>
                          <a:latin typeface="Cambria" panose="02040503050406030204" pitchFamily="18" charset="0"/>
                          <a:ea typeface="Calibri" panose="020F0502020204030204" pitchFamily="34" charset="0"/>
                          <a:cs typeface="Cambria" panose="02040503050406030204" pitchFamily="18" charset="0"/>
                        </a:rPr>
                        <a:t>X</a:t>
                      </a:r>
                      <a:endParaRPr lang="en-AT" sz="120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solidFill>
                            <a:schemeClr val="accent1"/>
                          </a:solidFill>
                          <a:effectLst/>
                          <a:latin typeface="Cambria" panose="02040503050406030204" pitchFamily="18" charset="0"/>
                          <a:ea typeface="Calibri" panose="020F0502020204030204" pitchFamily="34" charset="0"/>
                          <a:cs typeface="Cambria" panose="02040503050406030204" pitchFamily="18" charset="0"/>
                        </a:rPr>
                        <a:t>X</a:t>
                      </a:r>
                      <a:endParaRPr lang="en-AT" sz="120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solidFill>
                            <a:schemeClr val="accent1"/>
                          </a:solidFill>
                          <a:effectLst/>
                          <a:latin typeface="Cambria" panose="02040503050406030204" pitchFamily="18" charset="0"/>
                          <a:ea typeface="Calibri" panose="020F0502020204030204" pitchFamily="34" charset="0"/>
                          <a:cs typeface="Cambria" panose="02040503050406030204" pitchFamily="18" charset="0"/>
                        </a:rPr>
                        <a:t>X</a:t>
                      </a:r>
                      <a:endParaRPr lang="en-AT" sz="120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solidFill>
                            <a:schemeClr val="accent1"/>
                          </a:solidFill>
                          <a:effectLst/>
                          <a:latin typeface="Cambria" panose="02040503050406030204" pitchFamily="18" charset="0"/>
                          <a:ea typeface="Calibri" panose="020F0502020204030204" pitchFamily="34" charset="0"/>
                          <a:cs typeface="Cambria" panose="02040503050406030204" pitchFamily="18" charset="0"/>
                        </a:rPr>
                        <a:t> </a:t>
                      </a:r>
                      <a:endParaRPr lang="en-AT" sz="120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solidFill>
                            <a:schemeClr val="accent1"/>
                          </a:solidFill>
                          <a:effectLst/>
                          <a:latin typeface="Cambria" panose="02040503050406030204" pitchFamily="18" charset="0"/>
                          <a:ea typeface="Calibri" panose="020F0502020204030204" pitchFamily="34" charset="0"/>
                          <a:cs typeface="Cambria" panose="02040503050406030204" pitchFamily="18" charset="0"/>
                        </a:rPr>
                        <a:t> </a:t>
                      </a:r>
                      <a:endParaRPr lang="en-AT" sz="120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solidFill>
                            <a:schemeClr val="accent1"/>
                          </a:solidFill>
                          <a:effectLst/>
                          <a:latin typeface="Cambria" panose="02040503050406030204" pitchFamily="18" charset="0"/>
                          <a:ea typeface="Calibri" panose="020F0502020204030204" pitchFamily="34" charset="0"/>
                          <a:cs typeface="Cambria" panose="02040503050406030204" pitchFamily="18" charset="0"/>
                        </a:rPr>
                        <a:t>X</a:t>
                      </a:r>
                      <a:endParaRPr lang="en-AT" sz="120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a:solidFill>
                            <a:schemeClr val="accent1"/>
                          </a:solidFill>
                          <a:effectLst/>
                          <a:latin typeface="Cambria" panose="02040503050406030204" pitchFamily="18" charset="0"/>
                          <a:ea typeface="Calibri" panose="020F0502020204030204" pitchFamily="34" charset="0"/>
                          <a:cs typeface="Cambria" panose="02040503050406030204" pitchFamily="18" charset="0"/>
                        </a:rPr>
                        <a:t> </a:t>
                      </a:r>
                      <a:endParaRPr lang="en-AT" sz="120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gn="ctr">
                        <a:spcBef>
                          <a:spcPts val="600"/>
                        </a:spcBef>
                        <a:spcAft>
                          <a:spcPts val="600"/>
                        </a:spcAft>
                      </a:pPr>
                      <a:r>
                        <a:rPr lang="en-US" sz="1200" dirty="0">
                          <a:solidFill>
                            <a:schemeClr val="accent1"/>
                          </a:solidFill>
                          <a:effectLst/>
                          <a:latin typeface="Cambria" panose="02040503050406030204" pitchFamily="18" charset="0"/>
                          <a:ea typeface="Calibri" panose="020F0502020204030204" pitchFamily="34" charset="0"/>
                          <a:cs typeface="Cambria" panose="02040503050406030204" pitchFamily="18" charset="0"/>
                        </a:rPr>
                        <a:t>Logit regression</a:t>
                      </a:r>
                      <a:endParaRPr lang="en-AT" sz="1200" dirty="0">
                        <a:solidFill>
                          <a:schemeClr val="accent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2579728068"/>
                  </a:ext>
                </a:extLst>
              </a:tr>
            </a:tbl>
          </a:graphicData>
        </a:graphic>
      </p:graphicFrame>
    </p:spTree>
    <p:extLst>
      <p:ext uri="{BB962C8B-B14F-4D97-AF65-F5344CB8AC3E}">
        <p14:creationId xmlns:p14="http://schemas.microsoft.com/office/powerpoint/2010/main" val="2772904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728CDC4-BFEF-FDD0-2E00-680D10BD8572}"/>
              </a:ext>
            </a:extLst>
          </p:cNvPr>
          <p:cNvSpPr>
            <a:spLocks noGrp="1"/>
          </p:cNvSpPr>
          <p:nvPr>
            <p:ph type="title"/>
          </p:nvPr>
        </p:nvSpPr>
        <p:spPr>
          <a:xfrm>
            <a:off x="360000" y="180000"/>
            <a:ext cx="11520000" cy="1152000"/>
          </a:xfrm>
        </p:spPr>
        <p:txBody>
          <a:bodyPr/>
          <a:lstStyle/>
          <a:p>
            <a:pPr algn="l"/>
            <a:r>
              <a:rPr lang="en-GB" dirty="0">
                <a:latin typeface="Raleway" pitchFamily="2" charset="0"/>
              </a:rPr>
              <a:t>Microsimulation model dimensions</a:t>
            </a:r>
          </a:p>
        </p:txBody>
      </p:sp>
      <p:graphicFrame>
        <p:nvGraphicFramePr>
          <p:cNvPr id="6" name="Tabelle 5">
            <a:extLst>
              <a:ext uri="{FF2B5EF4-FFF2-40B4-BE49-F238E27FC236}">
                <a16:creationId xmlns:a16="http://schemas.microsoft.com/office/drawing/2014/main" id="{9837AE36-8551-4CA5-A2C4-DF46C98ACD58}"/>
              </a:ext>
            </a:extLst>
          </p:cNvPr>
          <p:cNvGraphicFramePr>
            <a:graphicFrameLocks noGrp="1"/>
          </p:cNvGraphicFramePr>
          <p:nvPr/>
        </p:nvGraphicFramePr>
        <p:xfrm>
          <a:off x="179999" y="6424954"/>
          <a:ext cx="11817268" cy="243840"/>
        </p:xfrm>
        <a:graphic>
          <a:graphicData uri="http://schemas.openxmlformats.org/drawingml/2006/table">
            <a:tbl>
              <a:tblPr firstRow="1" bandRow="1">
                <a:tableStyleId>{2D5ABB26-0587-4C30-8999-92F81FD0307C}</a:tableStyleId>
              </a:tblPr>
              <a:tblGrid>
                <a:gridCol w="11817268">
                  <a:extLst>
                    <a:ext uri="{9D8B030D-6E8A-4147-A177-3AD203B41FA5}">
                      <a16:colId xmlns:a16="http://schemas.microsoft.com/office/drawing/2014/main" val="1885038946"/>
                    </a:ext>
                  </a:extLst>
                </a:gridCol>
              </a:tblGrid>
              <a:tr h="186861">
                <a:tc>
                  <a:txBody>
                    <a:bodyPr/>
                    <a:lstStyle/>
                    <a:p>
                      <a:pPr algn="r"/>
                      <a:fld id="{BE91CECB-DB15-40DD-8DBA-25908D6E46E4}" type="slidenum">
                        <a:rPr lang="en-GB" sz="1600" noProof="0" smtClean="0">
                          <a:solidFill>
                            <a:schemeClr val="bg1">
                              <a:lumMod val="75000"/>
                            </a:schemeClr>
                          </a:solidFill>
                          <a:latin typeface="Raleway Medium" pitchFamily="2" charset="77"/>
                        </a:rPr>
                        <a:t>61</a:t>
                      </a:fld>
                      <a:endParaRPr lang="en-GB" sz="1600" noProof="0" dirty="0">
                        <a:solidFill>
                          <a:schemeClr val="bg1">
                            <a:lumMod val="75000"/>
                          </a:schemeClr>
                        </a:solidFill>
                        <a:latin typeface="Raleway Medium" pitchFamily="2" charset="77"/>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4428162"/>
                  </a:ext>
                </a:extLst>
              </a:tr>
            </a:tbl>
          </a:graphicData>
        </a:graphic>
      </p:graphicFrame>
      <p:pic>
        <p:nvPicPr>
          <p:cNvPr id="3" name="Picture 2">
            <a:extLst>
              <a:ext uri="{FF2B5EF4-FFF2-40B4-BE49-F238E27FC236}">
                <a16:creationId xmlns:a16="http://schemas.microsoft.com/office/drawing/2014/main" id="{4665F97F-8B97-65F5-EC11-CDACC76509EF}"/>
              </a:ext>
            </a:extLst>
          </p:cNvPr>
          <p:cNvPicPr>
            <a:picLocks noChangeAspect="1"/>
          </p:cNvPicPr>
          <p:nvPr/>
        </p:nvPicPr>
        <p:blipFill>
          <a:blip r:embed="rId2"/>
          <a:stretch>
            <a:fillRect/>
          </a:stretch>
        </p:blipFill>
        <p:spPr>
          <a:xfrm>
            <a:off x="1218505" y="1292422"/>
            <a:ext cx="7943776" cy="4334632"/>
          </a:xfrm>
          <a:prstGeom prst="rect">
            <a:avLst/>
          </a:prstGeom>
        </p:spPr>
      </p:pic>
      <p:sp>
        <p:nvSpPr>
          <p:cNvPr id="7" name="TextBox 6">
            <a:extLst>
              <a:ext uri="{FF2B5EF4-FFF2-40B4-BE49-F238E27FC236}">
                <a16:creationId xmlns:a16="http://schemas.microsoft.com/office/drawing/2014/main" id="{7CF0C72E-D171-7AAB-DC7A-24B2703F11F9}"/>
              </a:ext>
            </a:extLst>
          </p:cNvPr>
          <p:cNvSpPr txBox="1"/>
          <p:nvPr/>
        </p:nvSpPr>
        <p:spPr>
          <a:xfrm>
            <a:off x="4678714" y="4361012"/>
            <a:ext cx="377026" cy="400110"/>
          </a:xfrm>
          <a:prstGeom prst="rect">
            <a:avLst/>
          </a:prstGeom>
          <a:noFill/>
        </p:spPr>
        <p:txBody>
          <a:bodyPr wrap="square" rtlCol="0">
            <a:spAutoFit/>
          </a:bodyPr>
          <a:lstStyle/>
          <a:p>
            <a:r>
              <a:rPr lang="en-US" sz="2000" dirty="0">
                <a:solidFill>
                  <a:schemeClr val="tx1">
                    <a:lumMod val="65000"/>
                    <a:lumOff val="35000"/>
                  </a:schemeClr>
                </a:solidFill>
                <a:latin typeface="Times New Roman" panose="02020603050405020304" pitchFamily="18" charset="0"/>
                <a:cs typeface="Times New Roman" panose="02020603050405020304" pitchFamily="18" charset="0"/>
              </a:rPr>
              <a:t> x</a:t>
            </a:r>
            <a:endParaRPr lang="en-AT" sz="20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
        <p:nvSpPr>
          <p:cNvPr id="8" name="Arrow: Down 7">
            <a:extLst>
              <a:ext uri="{FF2B5EF4-FFF2-40B4-BE49-F238E27FC236}">
                <a16:creationId xmlns:a16="http://schemas.microsoft.com/office/drawing/2014/main" id="{3FF95DC0-8EFA-C326-7FF6-D297205FDC7F}"/>
              </a:ext>
            </a:extLst>
          </p:cNvPr>
          <p:cNvSpPr/>
          <p:nvPr/>
        </p:nvSpPr>
        <p:spPr>
          <a:xfrm>
            <a:off x="4809393" y="5627054"/>
            <a:ext cx="246184" cy="24384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9" name="TextBox 8">
            <a:extLst>
              <a:ext uri="{FF2B5EF4-FFF2-40B4-BE49-F238E27FC236}">
                <a16:creationId xmlns:a16="http://schemas.microsoft.com/office/drawing/2014/main" id="{8EE870B4-AD90-35F8-EEDB-E63D2BD738A6}"/>
              </a:ext>
            </a:extLst>
          </p:cNvPr>
          <p:cNvSpPr txBox="1"/>
          <p:nvPr/>
        </p:nvSpPr>
        <p:spPr>
          <a:xfrm>
            <a:off x="4536831" y="5890552"/>
            <a:ext cx="5405647" cy="615553"/>
          </a:xfrm>
          <a:prstGeom prst="rect">
            <a:avLst/>
          </a:prstGeom>
          <a:noFill/>
        </p:spPr>
        <p:txBody>
          <a:bodyPr wrap="none" rtlCol="0">
            <a:spAutoFit/>
          </a:bodyPr>
          <a:lstStyle/>
          <a:p>
            <a:r>
              <a:rPr lang="en-US" dirty="0"/>
              <a:t>Native-born, born in other EU+ country, 8 world regions</a:t>
            </a:r>
          </a:p>
          <a:p>
            <a:r>
              <a:rPr lang="en-US" sz="1600" dirty="0"/>
              <a:t>(EU+ = EU27, UK &amp; EFTA)</a:t>
            </a:r>
            <a:endParaRPr lang="en-AT" sz="1600" dirty="0"/>
          </a:p>
        </p:txBody>
      </p:sp>
    </p:spTree>
    <p:extLst>
      <p:ext uri="{BB962C8B-B14F-4D97-AF65-F5344CB8AC3E}">
        <p14:creationId xmlns:p14="http://schemas.microsoft.com/office/powerpoint/2010/main" val="22228817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7290-66B2-EB1A-5D45-3A4E0EE1345B}"/>
              </a:ext>
            </a:extLst>
          </p:cNvPr>
          <p:cNvSpPr>
            <a:spLocks noGrp="1"/>
          </p:cNvSpPr>
          <p:nvPr>
            <p:ph type="title"/>
          </p:nvPr>
        </p:nvSpPr>
        <p:spPr/>
        <p:txBody>
          <a:bodyPr/>
          <a:lstStyle/>
          <a:p>
            <a:pPr algn="l"/>
            <a:r>
              <a:rPr lang="en-US" dirty="0"/>
              <a:t>Assumptions on migration in QuantMig-mic</a:t>
            </a:r>
            <a:endParaRPr lang="en-AT" dirty="0"/>
          </a:p>
        </p:txBody>
      </p:sp>
      <p:sp>
        <p:nvSpPr>
          <p:cNvPr id="18" name="Textfeld 4">
            <a:extLst>
              <a:ext uri="{FF2B5EF4-FFF2-40B4-BE49-F238E27FC236}">
                <a16:creationId xmlns:a16="http://schemas.microsoft.com/office/drawing/2014/main" id="{72261641-6DAB-F39E-9AEC-6C345625D327}"/>
              </a:ext>
            </a:extLst>
          </p:cNvPr>
          <p:cNvSpPr txBox="1"/>
          <p:nvPr/>
        </p:nvSpPr>
        <p:spPr>
          <a:xfrm>
            <a:off x="509469" y="1276521"/>
            <a:ext cx="6396531" cy="5401479"/>
          </a:xfrm>
          <a:prstGeom prst="rect">
            <a:avLst/>
          </a:prstGeom>
          <a:noFill/>
        </p:spPr>
        <p:txBody>
          <a:bodyPr wrap="square" rtlCol="0">
            <a:spAutoFit/>
          </a:bodyPr>
          <a:lstStyle/>
          <a:p>
            <a:pPr marL="342900" indent="-342900">
              <a:spcAft>
                <a:spcPts val="600"/>
              </a:spcAft>
              <a:buClr>
                <a:srgbClr val="2695D2"/>
              </a:buClr>
              <a:buSzPct val="100000"/>
              <a:buFont typeface="Wingdings" panose="05000000000000000000" pitchFamily="2" charset="2"/>
              <a:buChar char="§"/>
            </a:pPr>
            <a:r>
              <a:rPr lang="en-GB" sz="2000" dirty="0">
                <a:solidFill>
                  <a:srgbClr val="2695D2"/>
                </a:solidFill>
                <a:latin typeface="Raleway" pitchFamily="2" charset="0"/>
              </a:rPr>
              <a:t>Emigration rates differ by place of birth</a:t>
            </a:r>
          </a:p>
          <a:p>
            <a:pPr marL="342900" indent="-342900">
              <a:spcAft>
                <a:spcPts val="600"/>
              </a:spcAft>
              <a:buClr>
                <a:srgbClr val="2695D2"/>
              </a:buClr>
              <a:buSzPct val="100000"/>
              <a:buFont typeface="Wingdings" panose="05000000000000000000" pitchFamily="2" charset="2"/>
              <a:buChar char="§"/>
            </a:pPr>
            <a:r>
              <a:rPr lang="en-GB" sz="2000" dirty="0">
                <a:latin typeface="Raleway" pitchFamily="2" charset="0"/>
              </a:rPr>
              <a:t>Share or emigration to other EU+ country and to the rest of the world differs by place of birth</a:t>
            </a:r>
          </a:p>
          <a:p>
            <a:pPr marL="342900" indent="-342900">
              <a:spcAft>
                <a:spcPts val="600"/>
              </a:spcAft>
              <a:buClr>
                <a:srgbClr val="2695D2"/>
              </a:buClr>
              <a:buSzPct val="100000"/>
              <a:buFont typeface="Wingdings" panose="05000000000000000000" pitchFamily="2" charset="2"/>
              <a:buChar char="§"/>
            </a:pPr>
            <a:endParaRPr lang="en-GB" sz="500" dirty="0">
              <a:latin typeface="Raleway" pitchFamily="2" charset="0"/>
            </a:endParaRPr>
          </a:p>
          <a:p>
            <a:pPr marL="342900" indent="-342900">
              <a:spcAft>
                <a:spcPts val="600"/>
              </a:spcAft>
              <a:buClr>
                <a:srgbClr val="2695D2"/>
              </a:buClr>
              <a:buSzPct val="100000"/>
              <a:buFont typeface="Wingdings" panose="05000000000000000000" pitchFamily="2" charset="2"/>
              <a:buChar char="§"/>
            </a:pPr>
            <a:r>
              <a:rPr lang="en-GB" sz="2000" dirty="0">
                <a:solidFill>
                  <a:srgbClr val="2695D2"/>
                </a:solidFill>
                <a:latin typeface="Raleway" pitchFamily="2" charset="0"/>
              </a:rPr>
              <a:t>Intra-EU+ migration: </a:t>
            </a:r>
            <a:r>
              <a:rPr lang="en-GB" sz="2000" dirty="0">
                <a:latin typeface="Raleway" pitchFamily="2" charset="0"/>
              </a:rPr>
              <a:t>emigration rates of native-born and EU+ born converge to average of EU15 in 2011-2019 -&gt; declining migration rates from Eastern and Southern EU+ and slight increase for migrants from Western EU+</a:t>
            </a:r>
          </a:p>
          <a:p>
            <a:pPr marL="342900" indent="-342900">
              <a:spcAft>
                <a:spcPts val="600"/>
              </a:spcAft>
              <a:buClr>
                <a:srgbClr val="2695D2"/>
              </a:buClr>
              <a:buSzPct val="100000"/>
              <a:buFont typeface="Wingdings" panose="05000000000000000000" pitchFamily="2" charset="2"/>
              <a:buChar char="§"/>
            </a:pPr>
            <a:r>
              <a:rPr lang="en-GB" sz="2000" dirty="0">
                <a:latin typeface="Raleway" pitchFamily="2" charset="0"/>
              </a:rPr>
              <a:t>Declining volumes of intra-EU+ migrants also because of ageing -&gt; smaller cohorts of young adults</a:t>
            </a:r>
          </a:p>
          <a:p>
            <a:pPr marL="342900" indent="-342900">
              <a:spcAft>
                <a:spcPts val="600"/>
              </a:spcAft>
              <a:buClr>
                <a:srgbClr val="2695D2"/>
              </a:buClr>
              <a:buSzPct val="100000"/>
              <a:buFont typeface="Wingdings" panose="05000000000000000000" pitchFamily="2" charset="2"/>
              <a:buChar char="§"/>
            </a:pPr>
            <a:endParaRPr lang="en-GB" sz="500" dirty="0">
              <a:latin typeface="Raleway" pitchFamily="2" charset="0"/>
            </a:endParaRPr>
          </a:p>
          <a:p>
            <a:pPr marL="342900" indent="-342900">
              <a:spcAft>
                <a:spcPts val="600"/>
              </a:spcAft>
              <a:buClr>
                <a:srgbClr val="2695D2"/>
              </a:buClr>
              <a:buSzPct val="100000"/>
              <a:buFont typeface="Wingdings" panose="05000000000000000000" pitchFamily="2" charset="2"/>
              <a:buChar char="§"/>
            </a:pPr>
            <a:r>
              <a:rPr lang="en-GB" sz="2000" dirty="0">
                <a:latin typeface="Raleway" pitchFamily="2" charset="0"/>
              </a:rPr>
              <a:t>Immigration from the rest of the world regions to EU+ countries follows scenarios</a:t>
            </a:r>
          </a:p>
          <a:p>
            <a:pPr marL="342900" indent="-342900">
              <a:spcAft>
                <a:spcPts val="600"/>
              </a:spcAft>
              <a:buClr>
                <a:srgbClr val="2695D2"/>
              </a:buClr>
              <a:buSzPct val="100000"/>
              <a:buFont typeface="Wingdings" panose="05000000000000000000" pitchFamily="2" charset="2"/>
              <a:buChar char="§"/>
            </a:pPr>
            <a:r>
              <a:rPr lang="en-GB" sz="2000" dirty="0">
                <a:latin typeface="Raleway" pitchFamily="2" charset="0"/>
              </a:rPr>
              <a:t>Destinations follow established migration corridors</a:t>
            </a:r>
          </a:p>
        </p:txBody>
      </p:sp>
      <p:pic>
        <p:nvPicPr>
          <p:cNvPr id="19" name="Graphic 18">
            <a:extLst>
              <a:ext uri="{FF2B5EF4-FFF2-40B4-BE49-F238E27FC236}">
                <a16:creationId xmlns:a16="http://schemas.microsoft.com/office/drawing/2014/main" id="{E4AF4ED3-3696-3E19-7D94-0F9A14BC75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21860" y="1867430"/>
            <a:ext cx="4946063" cy="3990975"/>
          </a:xfrm>
          <a:prstGeom prst="rect">
            <a:avLst/>
          </a:prstGeom>
        </p:spPr>
      </p:pic>
    </p:spTree>
    <p:extLst>
      <p:ext uri="{BB962C8B-B14F-4D97-AF65-F5344CB8AC3E}">
        <p14:creationId xmlns:p14="http://schemas.microsoft.com/office/powerpoint/2010/main" val="12022134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D43619-E169-88CB-4315-653C540DF4BD}"/>
              </a:ext>
            </a:extLst>
          </p:cNvPr>
          <p:cNvSpPr>
            <a:spLocks noGrp="1"/>
          </p:cNvSpPr>
          <p:nvPr>
            <p:ph type="title"/>
          </p:nvPr>
        </p:nvSpPr>
        <p:spPr/>
        <p:txBody>
          <a:bodyPr/>
          <a:lstStyle/>
          <a:p>
            <a:r>
              <a:rPr lang="en-US" dirty="0"/>
              <a:t>Baseline scenario key results</a:t>
            </a:r>
            <a:endParaRPr lang="en-AT" dirty="0"/>
          </a:p>
        </p:txBody>
      </p:sp>
      <p:graphicFrame>
        <p:nvGraphicFramePr>
          <p:cNvPr id="2" name="Chart 1">
            <a:extLst>
              <a:ext uri="{FF2B5EF4-FFF2-40B4-BE49-F238E27FC236}">
                <a16:creationId xmlns:a16="http://schemas.microsoft.com/office/drawing/2014/main" id="{A7643B37-86BF-BED9-96BE-553F53F0C0A8}"/>
              </a:ext>
            </a:extLst>
          </p:cNvPr>
          <p:cNvGraphicFramePr>
            <a:graphicFrameLocks/>
          </p:cNvGraphicFramePr>
          <p:nvPr>
            <p:extLst>
              <p:ext uri="{D42A27DB-BD31-4B8C-83A1-F6EECF244321}">
                <p14:modId xmlns:p14="http://schemas.microsoft.com/office/powerpoint/2010/main" val="481282800"/>
              </p:ext>
            </p:extLst>
          </p:nvPr>
        </p:nvGraphicFramePr>
        <p:xfrm>
          <a:off x="838200" y="1690688"/>
          <a:ext cx="7398026" cy="44279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18761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4810223" y="909762"/>
          <a:ext cx="6979298" cy="5514392"/>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a:extLst>
              <a:ext uri="{FF2B5EF4-FFF2-40B4-BE49-F238E27FC236}">
                <a16:creationId xmlns:a16="http://schemas.microsoft.com/office/drawing/2014/main" id="{4EF8C56F-1E6E-4F00-97E5-19F017672E12}"/>
              </a:ext>
            </a:extLst>
          </p:cNvPr>
          <p:cNvSpPr>
            <a:spLocks noGrp="1"/>
          </p:cNvSpPr>
          <p:nvPr>
            <p:ph sz="half" idx="1"/>
          </p:nvPr>
        </p:nvSpPr>
        <p:spPr>
          <a:xfrm>
            <a:off x="215287" y="1744102"/>
            <a:ext cx="4495861" cy="4129924"/>
          </a:xfrm>
        </p:spPr>
        <p:txBody>
          <a:bodyPr>
            <a:normAutofit/>
          </a:bodyPr>
          <a:lstStyle/>
          <a:p>
            <a:r>
              <a:rPr lang="fr-CA" sz="1800" dirty="0"/>
              <a:t>A baby of a </a:t>
            </a:r>
            <a:r>
              <a:rPr lang="fr-CA" sz="1800" dirty="0" err="1"/>
              <a:t>low</a:t>
            </a:r>
            <a:r>
              <a:rPr lang="fr-CA" sz="1800" dirty="0"/>
              <a:t> </a:t>
            </a:r>
            <a:r>
              <a:rPr lang="fr-CA" sz="1800" dirty="0" err="1"/>
              <a:t>educated</a:t>
            </a:r>
            <a:r>
              <a:rPr lang="fr-CA" sz="1800" dirty="0"/>
              <a:t> </a:t>
            </a:r>
            <a:r>
              <a:rPr lang="fr-CA" sz="1800" dirty="0" err="1"/>
              <a:t>mother</a:t>
            </a:r>
            <a:r>
              <a:rPr lang="fr-CA" sz="1800" dirty="0"/>
              <a:t> has </a:t>
            </a:r>
            <a:r>
              <a:rPr lang="fr-CA" sz="1800" dirty="0" err="1"/>
              <a:t>less</a:t>
            </a:r>
            <a:r>
              <a:rPr lang="fr-CA" sz="1800" dirty="0"/>
              <a:t> chance </a:t>
            </a:r>
            <a:r>
              <a:rPr lang="fr-CA" sz="1800" dirty="0" err="1"/>
              <a:t>achieving</a:t>
            </a:r>
            <a:r>
              <a:rPr lang="fr-CA" sz="1800" dirty="0"/>
              <a:t> a </a:t>
            </a:r>
            <a:r>
              <a:rPr lang="fr-CA" sz="1800" dirty="0" err="1"/>
              <a:t>university</a:t>
            </a:r>
            <a:r>
              <a:rPr lang="fr-CA" sz="1800" dirty="0"/>
              <a:t> </a:t>
            </a:r>
            <a:r>
              <a:rPr lang="fr-CA" sz="1800" dirty="0" err="1"/>
              <a:t>degree</a:t>
            </a:r>
            <a:r>
              <a:rPr lang="fr-CA" sz="1800" dirty="0"/>
              <a:t>, and </a:t>
            </a:r>
            <a:r>
              <a:rPr lang="fr-CA" sz="1800" dirty="0" err="1"/>
              <a:t>consequently</a:t>
            </a:r>
            <a:r>
              <a:rPr lang="fr-CA" sz="1800" dirty="0"/>
              <a:t>, to </a:t>
            </a:r>
            <a:r>
              <a:rPr lang="fr-CA" sz="1800" dirty="0" err="1"/>
              <a:t>participate</a:t>
            </a:r>
            <a:r>
              <a:rPr lang="fr-CA" sz="1800" dirty="0"/>
              <a:t> in the </a:t>
            </a:r>
            <a:r>
              <a:rPr lang="fr-CA" sz="1800" dirty="0" err="1"/>
              <a:t>labor</a:t>
            </a:r>
            <a:r>
              <a:rPr lang="fr-CA" sz="1800" dirty="0"/>
              <a:t> force. </a:t>
            </a:r>
          </a:p>
          <a:p>
            <a:endParaRPr lang="fr-CA" sz="2000" dirty="0"/>
          </a:p>
          <a:p>
            <a:r>
              <a:rPr lang="fr-CA" sz="1800" dirty="0"/>
              <a:t>Labor force participation rates are </a:t>
            </a:r>
            <a:r>
              <a:rPr lang="fr-CA" sz="1800" dirty="0" err="1"/>
              <a:t>currently</a:t>
            </a:r>
            <a:r>
              <a:rPr lang="fr-CA" sz="1800" dirty="0"/>
              <a:t> </a:t>
            </a:r>
            <a:r>
              <a:rPr lang="fr-CA" sz="1800" dirty="0" err="1"/>
              <a:t>lower</a:t>
            </a:r>
            <a:r>
              <a:rPr lang="fr-CA" sz="1800" dirty="0"/>
              <a:t> for </a:t>
            </a:r>
            <a:r>
              <a:rPr lang="fr-CA" sz="1800" dirty="0" err="1"/>
              <a:t>women</a:t>
            </a:r>
            <a:r>
              <a:rPr lang="fr-CA" sz="1800" dirty="0"/>
              <a:t> and </a:t>
            </a:r>
            <a:r>
              <a:rPr lang="fr-CA" sz="1800" dirty="0" err="1"/>
              <a:t>recent</a:t>
            </a:r>
            <a:r>
              <a:rPr lang="fr-CA" sz="1800" dirty="0"/>
              <a:t> immigrants, </a:t>
            </a:r>
            <a:r>
              <a:rPr lang="fr-CA" sz="1800" dirty="0" err="1"/>
              <a:t>who</a:t>
            </a:r>
            <a:r>
              <a:rPr lang="fr-CA" sz="1800" dirty="0"/>
              <a:t> face multiple obstacles.</a:t>
            </a:r>
          </a:p>
          <a:p>
            <a:endParaRPr lang="fr-CA" sz="1800" dirty="0"/>
          </a:p>
          <a:p>
            <a:r>
              <a:rPr lang="fr-CA" sz="1800" dirty="0" err="1"/>
              <a:t>What</a:t>
            </a:r>
            <a:r>
              <a:rPr lang="fr-CA" sz="1800" dirty="0"/>
              <a:t> if </a:t>
            </a:r>
            <a:r>
              <a:rPr lang="fr-CA" sz="1800" dirty="0" err="1"/>
              <a:t>this</a:t>
            </a:r>
            <a:r>
              <a:rPr lang="fr-CA" sz="1800" dirty="0"/>
              <a:t> </a:t>
            </a:r>
            <a:r>
              <a:rPr lang="fr-CA" sz="1800" dirty="0" err="1"/>
              <a:t>was</a:t>
            </a:r>
            <a:r>
              <a:rPr lang="fr-CA" sz="1800" dirty="0"/>
              <a:t> not the case?</a:t>
            </a:r>
          </a:p>
          <a:p>
            <a:endParaRPr lang="fr-CA" sz="1800" dirty="0"/>
          </a:p>
          <a:p>
            <a:endParaRPr lang="en-US" sz="1800" dirty="0"/>
          </a:p>
        </p:txBody>
      </p:sp>
      <p:sp>
        <p:nvSpPr>
          <p:cNvPr id="3" name="TextBox 2">
            <a:extLst>
              <a:ext uri="{FF2B5EF4-FFF2-40B4-BE49-F238E27FC236}">
                <a16:creationId xmlns:a16="http://schemas.microsoft.com/office/drawing/2014/main" id="{1AAF0D5D-0F55-4ED3-A345-59FC5AF7F492}"/>
              </a:ext>
            </a:extLst>
          </p:cNvPr>
          <p:cNvSpPr txBox="1"/>
          <p:nvPr/>
        </p:nvSpPr>
        <p:spPr>
          <a:xfrm>
            <a:off x="3433665" y="6396335"/>
            <a:ext cx="7819053" cy="461665"/>
          </a:xfrm>
          <a:prstGeom prst="rect">
            <a:avLst/>
          </a:prstGeom>
          <a:noFill/>
        </p:spPr>
        <p:txBody>
          <a:bodyPr wrap="square" rtlCol="0">
            <a:spAutoFit/>
          </a:bodyPr>
          <a:lstStyle/>
          <a:p>
            <a:r>
              <a:rPr lang="fr-CA" sz="1200" dirty="0"/>
              <a:t>Source: </a:t>
            </a:r>
            <a:r>
              <a:rPr lang="en-US" sz="1200" dirty="0"/>
              <a:t>Marois, Guillaume, Patrick Sabourin, and Alain Bélanger (2019). "How reducing differentials in education and labor force participation could lessen workforce decline in EU28", Demographic Research, 41(6), 125-160. </a:t>
            </a:r>
            <a:r>
              <a:rPr lang="fr-CA" sz="1200" dirty="0"/>
              <a:t> </a:t>
            </a:r>
            <a:endParaRPr lang="en-US" sz="1200" dirty="0"/>
          </a:p>
        </p:txBody>
      </p:sp>
      <p:sp>
        <p:nvSpPr>
          <p:cNvPr id="2" name="TextBox 1">
            <a:extLst>
              <a:ext uri="{FF2B5EF4-FFF2-40B4-BE49-F238E27FC236}">
                <a16:creationId xmlns:a16="http://schemas.microsoft.com/office/drawing/2014/main" id="{A00A7E1C-942A-4165-A808-5F82AA170B74}"/>
              </a:ext>
            </a:extLst>
          </p:cNvPr>
          <p:cNvSpPr txBox="1"/>
          <p:nvPr/>
        </p:nvSpPr>
        <p:spPr>
          <a:xfrm>
            <a:off x="215287" y="295346"/>
            <a:ext cx="11338426" cy="1200329"/>
          </a:xfrm>
          <a:prstGeom prst="rect">
            <a:avLst/>
          </a:prstGeom>
          <a:noFill/>
        </p:spPr>
        <p:txBody>
          <a:bodyPr wrap="square" rtlCol="0">
            <a:spAutoFit/>
          </a:bodyPr>
          <a:lstStyle/>
          <a:p>
            <a:r>
              <a:rPr lang="en-US" sz="2400" b="1" dirty="0">
                <a:solidFill>
                  <a:schemeClr val="accent1"/>
                </a:solidFill>
                <a:effectLst/>
                <a:latin typeface="Tahoma" panose="020B0604030504040204" pitchFamily="34" charset="0"/>
                <a:ea typeface="Tahoma" panose="020B0604030504040204" pitchFamily="34" charset="0"/>
                <a:cs typeface="Tahoma" panose="020B0604030504040204" pitchFamily="34" charset="0"/>
              </a:rPr>
              <a:t>Reducing differentials in education and labor force participation </a:t>
            </a: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c</a:t>
            </a:r>
            <a:r>
              <a:rPr lang="en-US" sz="2400" b="1" dirty="0">
                <a:solidFill>
                  <a:schemeClr val="accent1"/>
                </a:solidFill>
                <a:effectLst/>
                <a:latin typeface="Tahoma" panose="020B0604030504040204" pitchFamily="34" charset="0"/>
                <a:ea typeface="Tahoma" panose="020B0604030504040204" pitchFamily="34" charset="0"/>
                <a:cs typeface="Tahoma" panose="020B0604030504040204" pitchFamily="34" charset="0"/>
              </a:rPr>
              <a:t>ould lessen workforce decline in EU28</a:t>
            </a:r>
          </a:p>
          <a:p>
            <a:endParaRPr lang="en-AT" sz="2400" b="1" dirty="0">
              <a:solidFill>
                <a:srgbClr val="2455A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5929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chart seriesIdx="3" categoryIdx="-4" bldStep="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DC9E2-4756-4155-99B7-2508BD84EF29}"/>
              </a:ext>
            </a:extLst>
          </p:cNvPr>
          <p:cNvSpPr>
            <a:spLocks noGrp="1"/>
          </p:cNvSpPr>
          <p:nvPr>
            <p:ph type="title"/>
          </p:nvPr>
        </p:nvSpPr>
        <p:spPr>
          <a:xfrm>
            <a:off x="463827" y="0"/>
            <a:ext cx="10515600" cy="1325563"/>
          </a:xfrm>
        </p:spPr>
        <p:txBody>
          <a:bodyPr/>
          <a:lstStyle/>
          <a:p>
            <a:r>
              <a:rPr lang="en-US" dirty="0"/>
              <a:t>Scenario assumptions</a:t>
            </a:r>
            <a:endParaRPr lang="en-AT" dirty="0"/>
          </a:p>
        </p:txBody>
      </p:sp>
      <p:graphicFrame>
        <p:nvGraphicFramePr>
          <p:cNvPr id="8" name="Object 7">
            <a:extLst>
              <a:ext uri="{FF2B5EF4-FFF2-40B4-BE49-F238E27FC236}">
                <a16:creationId xmlns:a16="http://schemas.microsoft.com/office/drawing/2014/main" id="{AA4C88A6-DD84-44FF-A322-7E216E720D10}"/>
              </a:ext>
            </a:extLst>
          </p:cNvPr>
          <p:cNvGraphicFramePr>
            <a:graphicFrameLocks noChangeAspect="1"/>
          </p:cNvGraphicFramePr>
          <p:nvPr/>
        </p:nvGraphicFramePr>
        <p:xfrm>
          <a:off x="589308" y="1203672"/>
          <a:ext cx="9455840" cy="5111265"/>
        </p:xfrm>
        <a:graphic>
          <a:graphicData uri="http://schemas.openxmlformats.org/presentationml/2006/ole">
            <mc:AlternateContent xmlns:mc="http://schemas.openxmlformats.org/markup-compatibility/2006">
              <mc:Choice xmlns:v="urn:schemas-microsoft-com:vml" Requires="v">
                <p:oleObj name="Worksheet" r:id="rId3" imgW="7753320" imgH="4190836" progId="Excel.Sheet.12">
                  <p:embed/>
                </p:oleObj>
              </mc:Choice>
              <mc:Fallback>
                <p:oleObj name="Worksheet" r:id="rId3" imgW="7753320" imgH="4190836" progId="Excel.Sheet.12">
                  <p:embed/>
                  <p:pic>
                    <p:nvPicPr>
                      <p:cNvPr id="8" name="Object 7">
                        <a:extLst>
                          <a:ext uri="{FF2B5EF4-FFF2-40B4-BE49-F238E27FC236}">
                            <a16:creationId xmlns:a16="http://schemas.microsoft.com/office/drawing/2014/main" id="{AA4C88A6-DD84-44FF-A322-7E216E720D10}"/>
                          </a:ext>
                        </a:extLst>
                      </p:cNvPr>
                      <p:cNvPicPr/>
                      <p:nvPr/>
                    </p:nvPicPr>
                    <p:blipFill>
                      <a:blip r:embed="rId4"/>
                      <a:stretch>
                        <a:fillRect/>
                      </a:stretch>
                    </p:blipFill>
                    <p:spPr>
                      <a:xfrm>
                        <a:off x="589308" y="1203672"/>
                        <a:ext cx="9455840" cy="5111265"/>
                      </a:xfrm>
                      <a:prstGeom prst="rect">
                        <a:avLst/>
                      </a:prstGeom>
                    </p:spPr>
                  </p:pic>
                </p:oleObj>
              </mc:Fallback>
            </mc:AlternateContent>
          </a:graphicData>
        </a:graphic>
      </p:graphicFrame>
    </p:spTree>
    <p:extLst>
      <p:ext uri="{BB962C8B-B14F-4D97-AF65-F5344CB8AC3E}">
        <p14:creationId xmlns:p14="http://schemas.microsoft.com/office/powerpoint/2010/main" val="21923149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76426-451E-46CD-AECF-9A2E603370F3}"/>
              </a:ext>
            </a:extLst>
          </p:cNvPr>
          <p:cNvSpPr>
            <a:spLocks noGrp="1"/>
          </p:cNvSpPr>
          <p:nvPr>
            <p:ph type="title"/>
          </p:nvPr>
        </p:nvSpPr>
        <p:spPr/>
        <p:txBody>
          <a:bodyPr/>
          <a:lstStyle/>
          <a:p>
            <a:r>
              <a:rPr lang="en-US" dirty="0"/>
              <a:t>Scenarios of economic integration of immigrants</a:t>
            </a:r>
            <a:endParaRPr lang="en-AT" dirty="0"/>
          </a:p>
        </p:txBody>
      </p:sp>
      <p:sp>
        <p:nvSpPr>
          <p:cNvPr id="3" name="Content Placeholder 2">
            <a:extLst>
              <a:ext uri="{FF2B5EF4-FFF2-40B4-BE49-F238E27FC236}">
                <a16:creationId xmlns:a16="http://schemas.microsoft.com/office/drawing/2014/main" id="{2D6F2F70-B08B-4605-AD47-3D864851E27A}"/>
              </a:ext>
            </a:extLst>
          </p:cNvPr>
          <p:cNvSpPr>
            <a:spLocks noGrp="1"/>
          </p:cNvSpPr>
          <p:nvPr>
            <p:ph idx="1"/>
          </p:nvPr>
        </p:nvSpPr>
        <p:spPr/>
        <p:txBody>
          <a:bodyPr>
            <a:normAutofit/>
          </a:bodyPr>
          <a:lstStyle/>
          <a:p>
            <a:pPr marL="342900" marR="0" lvl="0" indent="-342900" algn="just">
              <a:spcBef>
                <a:spcPts val="0"/>
              </a:spcBef>
              <a:spcAft>
                <a:spcPts val="0"/>
              </a:spcAft>
              <a:buFont typeface="+mj-lt"/>
              <a:buAutoNum type="arabicPeriod"/>
            </a:pPr>
            <a:r>
              <a:rPr lang="en-US" sz="2400" b="1" dirty="0">
                <a:latin typeface="EC Square Sans Pro"/>
                <a:ea typeface="Calibri" panose="020F0502020204030204" pitchFamily="34" charset="0"/>
                <a:cs typeface="Times New Roman" panose="02020603050405020304" pitchFamily="18" charset="0"/>
              </a:rPr>
              <a:t>B</a:t>
            </a:r>
            <a:r>
              <a:rPr lang="en-US" sz="2400" b="1" dirty="0">
                <a:effectLst/>
                <a:latin typeface="EC Square Sans Pro"/>
                <a:ea typeface="Calibri" panose="020F0502020204030204" pitchFamily="34" charset="0"/>
                <a:cs typeface="Times New Roman" panose="02020603050405020304" pitchFamily="18" charset="0"/>
              </a:rPr>
              <a:t>aseline integration</a:t>
            </a:r>
            <a:r>
              <a:rPr lang="en-US" sz="2400" dirty="0">
                <a:effectLst/>
                <a:latin typeface="EC Square Sans Pro"/>
                <a:ea typeface="Calibri" panose="020F0502020204030204" pitchFamily="34" charset="0"/>
                <a:cs typeface="Times New Roman" panose="02020603050405020304" pitchFamily="18" charset="0"/>
              </a:rPr>
              <a:t> - no change in the integration of immigrants in </a:t>
            </a:r>
            <a:r>
              <a:rPr lang="en-US" sz="2400" dirty="0" err="1">
                <a:effectLst/>
                <a:latin typeface="EC Square Sans Pro"/>
                <a:ea typeface="Calibri" panose="020F0502020204030204" pitchFamily="34" charset="0"/>
                <a:cs typeface="Times New Roman" panose="02020603050405020304" pitchFamily="18" charset="0"/>
              </a:rPr>
              <a:t>labour</a:t>
            </a:r>
            <a:r>
              <a:rPr lang="en-US" sz="2400" dirty="0">
                <a:effectLst/>
                <a:latin typeface="EC Square Sans Pro"/>
                <a:ea typeface="Calibri" panose="020F0502020204030204" pitchFamily="34" charset="0"/>
                <a:cs typeface="Times New Roman" panose="02020603050405020304" pitchFamily="18" charset="0"/>
              </a:rPr>
              <a:t> force and employment compared to what was observed in recent years.</a:t>
            </a:r>
          </a:p>
          <a:p>
            <a:pPr marL="342900" marR="0" lvl="0" indent="-342900" algn="just">
              <a:spcBef>
                <a:spcPts val="0"/>
              </a:spcBef>
              <a:spcAft>
                <a:spcPts val="0"/>
              </a:spcAft>
              <a:buFont typeface="+mj-lt"/>
              <a:buAutoNum type="arabicPeriod"/>
            </a:pPr>
            <a:endParaRPr lang="en-AT" sz="2400" dirty="0">
              <a:effectLst/>
              <a:latin typeface="EC Square Sans Pro"/>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400" b="1" dirty="0">
                <a:latin typeface="EC Square Sans Pro"/>
                <a:ea typeface="Calibri" panose="020F0502020204030204" pitchFamily="34" charset="0"/>
                <a:cs typeface="Times New Roman" panose="02020603050405020304" pitchFamily="18" charset="0"/>
              </a:rPr>
              <a:t>H</a:t>
            </a:r>
            <a:r>
              <a:rPr lang="en-US" sz="2400" b="1" dirty="0">
                <a:effectLst/>
                <a:latin typeface="EC Square Sans Pro"/>
                <a:ea typeface="Calibri" panose="020F0502020204030204" pitchFamily="34" charset="0"/>
                <a:cs typeface="Times New Roman" panose="02020603050405020304" pitchFamily="18" charset="0"/>
              </a:rPr>
              <a:t>igh integration – </a:t>
            </a:r>
            <a:r>
              <a:rPr lang="en-US" sz="2400" dirty="0">
                <a:effectLst/>
                <a:latin typeface="EC Square Sans Pro"/>
                <a:ea typeface="Calibri" panose="020F0502020204030204" pitchFamily="34" charset="0"/>
                <a:cs typeface="Times New Roman" panose="02020603050405020304" pitchFamily="18" charset="0"/>
              </a:rPr>
              <a:t>integration improves and by 2040 immigrants have the same</a:t>
            </a:r>
            <a:r>
              <a:rPr lang="en-US" sz="2400" dirty="0">
                <a:latin typeface="EC Square Sans Pro"/>
                <a:ea typeface="Calibri" panose="020F0502020204030204" pitchFamily="34" charset="0"/>
                <a:cs typeface="Times New Roman" panose="02020603050405020304" pitchFamily="18" charset="0"/>
              </a:rPr>
              <a:t> activity and employment rates as their native-born peers.</a:t>
            </a:r>
          </a:p>
          <a:p>
            <a:pPr marL="342900" marR="0" lvl="0" indent="-342900" algn="just">
              <a:spcBef>
                <a:spcPts val="0"/>
              </a:spcBef>
              <a:spcAft>
                <a:spcPts val="0"/>
              </a:spcAft>
              <a:buFont typeface="+mj-lt"/>
              <a:buAutoNum type="arabicPeriod"/>
            </a:pPr>
            <a:endParaRPr lang="en-US" sz="2400" dirty="0">
              <a:latin typeface="EC Square Sans Pro"/>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400" b="1" dirty="0">
                <a:latin typeface="EC Square Sans Pro"/>
                <a:ea typeface="Calibri" panose="020F0502020204030204" pitchFamily="34" charset="0"/>
                <a:cs typeface="Times New Roman" panose="02020603050405020304" pitchFamily="18" charset="0"/>
              </a:rPr>
              <a:t>L</a:t>
            </a:r>
            <a:r>
              <a:rPr lang="en-US" sz="2400" b="1" dirty="0">
                <a:effectLst/>
                <a:latin typeface="EC Square Sans Pro"/>
                <a:ea typeface="Calibri" panose="020F0502020204030204" pitchFamily="34" charset="0"/>
                <a:cs typeface="Times New Roman" panose="02020603050405020304" pitchFamily="18" charset="0"/>
              </a:rPr>
              <a:t>ow integration  </a:t>
            </a:r>
            <a:r>
              <a:rPr lang="en-US" sz="2400" dirty="0">
                <a:effectLst/>
                <a:latin typeface="EC Square Sans Pro"/>
                <a:ea typeface="Calibri" panose="020F0502020204030204" pitchFamily="34" charset="0"/>
                <a:cs typeface="Times New Roman" panose="02020603050405020304" pitchFamily="18" charset="0"/>
              </a:rPr>
              <a:t>-deterioration of the </a:t>
            </a:r>
            <a:r>
              <a:rPr lang="en-US" sz="2400" dirty="0" err="1">
                <a:effectLst/>
                <a:latin typeface="EC Square Sans Pro"/>
                <a:ea typeface="Calibri" panose="020F0502020204030204" pitchFamily="34" charset="0"/>
                <a:cs typeface="Times New Roman" panose="02020603050405020304" pitchFamily="18" charset="0"/>
              </a:rPr>
              <a:t>labour</a:t>
            </a:r>
            <a:r>
              <a:rPr lang="en-US" sz="2400" dirty="0">
                <a:effectLst/>
                <a:latin typeface="EC Square Sans Pro"/>
                <a:ea typeface="Calibri" panose="020F0502020204030204" pitchFamily="34" charset="0"/>
                <a:cs typeface="Times New Roman" panose="02020603050405020304" pitchFamily="18" charset="0"/>
              </a:rPr>
              <a:t> force participation and employment rates of immigrants. </a:t>
            </a:r>
          </a:p>
          <a:p>
            <a:pPr marL="342900" marR="0" lvl="0" indent="-342900" algn="just">
              <a:spcBef>
                <a:spcPts val="0"/>
              </a:spcBef>
              <a:spcAft>
                <a:spcPts val="0"/>
              </a:spcAft>
              <a:buFont typeface="+mj-lt"/>
              <a:buAutoNum type="arabicPeriod"/>
            </a:pPr>
            <a:endParaRPr lang="en-US" sz="2400" dirty="0">
              <a:latin typeface="EC Square Sans Pro"/>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2400" b="1" dirty="0">
                <a:effectLst/>
                <a:latin typeface="EC Square Sans Pro"/>
                <a:ea typeface="Calibri" panose="020F0502020204030204" pitchFamily="34" charset="0"/>
                <a:cs typeface="Times New Roman" panose="02020603050405020304" pitchFamily="18" charset="0"/>
              </a:rPr>
              <a:t>High employment  </a:t>
            </a:r>
            <a:r>
              <a:rPr lang="en-US" sz="2400" dirty="0">
                <a:effectLst/>
                <a:latin typeface="EC Square Sans Pro"/>
                <a:ea typeface="Calibri" panose="020F0502020204030204" pitchFamily="34" charset="0"/>
                <a:cs typeface="Times New Roman" panose="02020603050405020304" pitchFamily="18" charset="0"/>
              </a:rPr>
              <a:t>- only employment rates improve to those of native-born peers by 2040, activity rates stay the same as observed in the recent years</a:t>
            </a:r>
            <a:endParaRPr lang="en-AT" sz="3600" dirty="0"/>
          </a:p>
        </p:txBody>
      </p:sp>
    </p:spTree>
    <p:extLst>
      <p:ext uri="{BB962C8B-B14F-4D97-AF65-F5344CB8AC3E}">
        <p14:creationId xmlns:p14="http://schemas.microsoft.com/office/powerpoint/2010/main" val="32849213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B81A5-44B5-4D03-A4A9-8B90659DEC8D}"/>
              </a:ext>
            </a:extLst>
          </p:cNvPr>
          <p:cNvSpPr>
            <a:spLocks noGrp="1"/>
          </p:cNvSpPr>
          <p:nvPr>
            <p:ph type="title"/>
          </p:nvPr>
        </p:nvSpPr>
        <p:spPr>
          <a:xfrm>
            <a:off x="694690" y="0"/>
            <a:ext cx="10515600" cy="1325563"/>
          </a:xfrm>
        </p:spPr>
        <p:txBody>
          <a:bodyPr/>
          <a:lstStyle/>
          <a:p>
            <a:r>
              <a:rPr lang="en-US" dirty="0"/>
              <a:t>Preliminary results for EU28</a:t>
            </a:r>
            <a:endParaRPr lang="en-AT" dirty="0"/>
          </a:p>
        </p:txBody>
      </p:sp>
      <p:pic>
        <p:nvPicPr>
          <p:cNvPr id="6" name="Picture 5">
            <a:extLst>
              <a:ext uri="{FF2B5EF4-FFF2-40B4-BE49-F238E27FC236}">
                <a16:creationId xmlns:a16="http://schemas.microsoft.com/office/drawing/2014/main" id="{9D8EDC53-E573-4506-B751-B14856D09D5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8296" y="2173358"/>
            <a:ext cx="5780212" cy="4041912"/>
          </a:xfrm>
          <a:prstGeom prst="rect">
            <a:avLst/>
          </a:prstGeom>
          <a:noFill/>
        </p:spPr>
      </p:pic>
      <p:sp>
        <p:nvSpPr>
          <p:cNvPr id="10" name="TextBox 9">
            <a:extLst>
              <a:ext uri="{FF2B5EF4-FFF2-40B4-BE49-F238E27FC236}">
                <a16:creationId xmlns:a16="http://schemas.microsoft.com/office/drawing/2014/main" id="{309468F4-0036-4E7B-8305-ADEE072A02DC}"/>
              </a:ext>
            </a:extLst>
          </p:cNvPr>
          <p:cNvSpPr txBox="1"/>
          <p:nvPr/>
        </p:nvSpPr>
        <p:spPr>
          <a:xfrm>
            <a:off x="981710" y="1254362"/>
            <a:ext cx="4915269" cy="646331"/>
          </a:xfrm>
          <a:prstGeom prst="rect">
            <a:avLst/>
          </a:prstGeom>
          <a:noFill/>
        </p:spPr>
        <p:txBody>
          <a:bodyPr wrap="square">
            <a:spAutoFit/>
          </a:bodyPr>
          <a:lstStyle/>
          <a:p>
            <a:r>
              <a:rPr lang="en-US" sz="1800" dirty="0">
                <a:effectLst/>
                <a:latin typeface="Verdana" panose="020B0604030504040204" pitchFamily="34" charset="0"/>
                <a:ea typeface="Times New Roman" panose="02020603050405020304" pitchFamily="18" charset="0"/>
                <a:cs typeface="Times New Roman" panose="02020603050405020304" pitchFamily="18" charset="0"/>
              </a:rPr>
              <a:t>Projected </a:t>
            </a:r>
            <a:r>
              <a:rPr lang="en-US" sz="1800" dirty="0" err="1">
                <a:effectLst/>
                <a:latin typeface="Verdana" panose="020B0604030504040204" pitchFamily="34" charset="0"/>
                <a:ea typeface="Times New Roman" panose="02020603050405020304" pitchFamily="18" charset="0"/>
                <a:cs typeface="Times New Roman" panose="02020603050405020304" pitchFamily="18" charset="0"/>
              </a:rPr>
              <a:t>labour</a:t>
            </a: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 force participation rates in EU28, population age 15-74</a:t>
            </a:r>
            <a:endParaRPr lang="en-AT" dirty="0"/>
          </a:p>
        </p:txBody>
      </p:sp>
    </p:spTree>
    <p:extLst>
      <p:ext uri="{BB962C8B-B14F-4D97-AF65-F5344CB8AC3E}">
        <p14:creationId xmlns:p14="http://schemas.microsoft.com/office/powerpoint/2010/main" val="22243137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B81A5-44B5-4D03-A4A9-8B90659DEC8D}"/>
              </a:ext>
            </a:extLst>
          </p:cNvPr>
          <p:cNvSpPr>
            <a:spLocks noGrp="1"/>
          </p:cNvSpPr>
          <p:nvPr>
            <p:ph type="title"/>
          </p:nvPr>
        </p:nvSpPr>
        <p:spPr>
          <a:xfrm>
            <a:off x="694690" y="0"/>
            <a:ext cx="10515600" cy="1325563"/>
          </a:xfrm>
        </p:spPr>
        <p:txBody>
          <a:bodyPr/>
          <a:lstStyle/>
          <a:p>
            <a:r>
              <a:rPr lang="en-US" dirty="0"/>
              <a:t>Preliminary results for EU28</a:t>
            </a:r>
            <a:endParaRPr lang="en-AT" dirty="0"/>
          </a:p>
        </p:txBody>
      </p:sp>
      <p:sp>
        <p:nvSpPr>
          <p:cNvPr id="9" name="TextBox 8">
            <a:extLst>
              <a:ext uri="{FF2B5EF4-FFF2-40B4-BE49-F238E27FC236}">
                <a16:creationId xmlns:a16="http://schemas.microsoft.com/office/drawing/2014/main" id="{C18731B7-280E-4CA1-8F56-4AF7047F58C0}"/>
              </a:ext>
            </a:extLst>
          </p:cNvPr>
          <p:cNvSpPr txBox="1"/>
          <p:nvPr/>
        </p:nvSpPr>
        <p:spPr>
          <a:xfrm>
            <a:off x="6865914" y="1419077"/>
            <a:ext cx="4915269" cy="646331"/>
          </a:xfrm>
          <a:prstGeom prst="rect">
            <a:avLst/>
          </a:prstGeom>
          <a:noFill/>
        </p:spPr>
        <p:txBody>
          <a:bodyPr wrap="square">
            <a:spAutoFit/>
          </a:bodyPr>
          <a:lstStyle/>
          <a:p>
            <a:r>
              <a:rPr lang="en-US" sz="1800" dirty="0">
                <a:effectLst/>
                <a:latin typeface="Verdana" panose="020B0604030504040204" pitchFamily="34" charset="0"/>
                <a:ea typeface="Times New Roman" panose="02020603050405020304" pitchFamily="18" charset="0"/>
                <a:cs typeface="Times New Roman" panose="02020603050405020304" pitchFamily="18" charset="0"/>
              </a:rPr>
              <a:t>Projected employment rates </a:t>
            </a:r>
            <a:r>
              <a:rPr lang="en-US" dirty="0">
                <a:latin typeface="Verdana" panose="020B0604030504040204" pitchFamily="34" charset="0"/>
                <a:ea typeface="Times New Roman" panose="02020603050405020304" pitchFamily="18" charset="0"/>
                <a:cs typeface="Times New Roman" panose="02020603050405020304" pitchFamily="18" charset="0"/>
              </a:rPr>
              <a:t>for total population 15-74</a:t>
            </a:r>
            <a:endParaRPr lang="en-AT" dirty="0"/>
          </a:p>
        </p:txBody>
      </p:sp>
      <p:sp>
        <p:nvSpPr>
          <p:cNvPr id="10" name="TextBox 9">
            <a:extLst>
              <a:ext uri="{FF2B5EF4-FFF2-40B4-BE49-F238E27FC236}">
                <a16:creationId xmlns:a16="http://schemas.microsoft.com/office/drawing/2014/main" id="{309468F4-0036-4E7B-8305-ADEE072A02DC}"/>
              </a:ext>
            </a:extLst>
          </p:cNvPr>
          <p:cNvSpPr txBox="1"/>
          <p:nvPr/>
        </p:nvSpPr>
        <p:spPr>
          <a:xfrm>
            <a:off x="981710" y="1419078"/>
            <a:ext cx="4915269" cy="646331"/>
          </a:xfrm>
          <a:prstGeom prst="rect">
            <a:avLst/>
          </a:prstGeom>
          <a:noFill/>
        </p:spPr>
        <p:txBody>
          <a:bodyPr wrap="square">
            <a:spAutoFit/>
          </a:bodyPr>
          <a:lstStyle/>
          <a:p>
            <a:r>
              <a:rPr lang="en-US" sz="1800" dirty="0">
                <a:effectLst/>
                <a:latin typeface="Verdana" panose="020B0604030504040204" pitchFamily="34" charset="0"/>
                <a:ea typeface="Times New Roman" panose="02020603050405020304" pitchFamily="18" charset="0"/>
                <a:cs typeface="Times New Roman" panose="02020603050405020304" pitchFamily="18" charset="0"/>
              </a:rPr>
              <a:t>Projected employment rates of foreign-born population 15-74</a:t>
            </a:r>
            <a:endParaRPr lang="en-AT" dirty="0"/>
          </a:p>
        </p:txBody>
      </p:sp>
      <p:pic>
        <p:nvPicPr>
          <p:cNvPr id="8" name="Picture 7">
            <a:extLst>
              <a:ext uri="{FF2B5EF4-FFF2-40B4-BE49-F238E27FC236}">
                <a16:creationId xmlns:a16="http://schemas.microsoft.com/office/drawing/2014/main" id="{C8B93D7E-AE6C-4CA8-8C04-BF83D50A6D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2278" y="2173358"/>
            <a:ext cx="5923722" cy="4309159"/>
          </a:xfrm>
          <a:prstGeom prst="rect">
            <a:avLst/>
          </a:prstGeom>
          <a:noFill/>
        </p:spPr>
      </p:pic>
      <p:pic>
        <p:nvPicPr>
          <p:cNvPr id="11" name="Picture 10">
            <a:extLst>
              <a:ext uri="{FF2B5EF4-FFF2-40B4-BE49-F238E27FC236}">
                <a16:creationId xmlns:a16="http://schemas.microsoft.com/office/drawing/2014/main" id="{A5E37BCA-A5DF-4331-A351-58B72241291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69681" y="2305878"/>
            <a:ext cx="5511502" cy="4176639"/>
          </a:xfrm>
          <a:prstGeom prst="rect">
            <a:avLst/>
          </a:prstGeom>
          <a:noFill/>
        </p:spPr>
      </p:pic>
    </p:spTree>
    <p:extLst>
      <p:ext uri="{BB962C8B-B14F-4D97-AF65-F5344CB8AC3E}">
        <p14:creationId xmlns:p14="http://schemas.microsoft.com/office/powerpoint/2010/main" val="35277837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452CB5-23BD-4688-8263-41E22D413E83}"/>
              </a:ext>
            </a:extLst>
          </p:cNvPr>
          <p:cNvSpPr>
            <a:spLocks noGrp="1"/>
          </p:cNvSpPr>
          <p:nvPr>
            <p:ph type="title"/>
          </p:nvPr>
        </p:nvSpPr>
        <p:spPr/>
        <p:txBody>
          <a:bodyPr/>
          <a:lstStyle/>
          <a:p>
            <a:r>
              <a:rPr lang="en-US" dirty="0"/>
              <a:t>Projected employed population 2015-2060</a:t>
            </a:r>
          </a:p>
        </p:txBody>
      </p:sp>
      <p:graphicFrame>
        <p:nvGraphicFramePr>
          <p:cNvPr id="7" name="Chart 6">
            <a:extLst>
              <a:ext uri="{FF2B5EF4-FFF2-40B4-BE49-F238E27FC236}">
                <a16:creationId xmlns:a16="http://schemas.microsoft.com/office/drawing/2014/main" id="{00000000-0008-0000-0000-00000E000000}"/>
              </a:ext>
            </a:extLst>
          </p:cNvPr>
          <p:cNvGraphicFramePr>
            <a:graphicFrameLocks/>
          </p:cNvGraphicFramePr>
          <p:nvPr/>
        </p:nvGraphicFramePr>
        <p:xfrm>
          <a:off x="838199" y="1983785"/>
          <a:ext cx="6189617" cy="41688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9117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19B6-F71D-3376-A742-D6BE53C31F68}"/>
              </a:ext>
            </a:extLst>
          </p:cNvPr>
          <p:cNvSpPr>
            <a:spLocks noGrp="1"/>
          </p:cNvSpPr>
          <p:nvPr>
            <p:ph type="title"/>
          </p:nvPr>
        </p:nvSpPr>
        <p:spPr/>
        <p:txBody>
          <a:bodyPr/>
          <a:lstStyle/>
          <a:p>
            <a:r>
              <a:rPr lang="en-US" dirty="0"/>
              <a:t>Demographic transition &amp; population ageing</a:t>
            </a:r>
            <a:endParaRPr lang="en-AT" dirty="0"/>
          </a:p>
        </p:txBody>
      </p:sp>
      <p:sp>
        <p:nvSpPr>
          <p:cNvPr id="3" name="Content Placeholder 2">
            <a:extLst>
              <a:ext uri="{FF2B5EF4-FFF2-40B4-BE49-F238E27FC236}">
                <a16:creationId xmlns:a16="http://schemas.microsoft.com/office/drawing/2014/main" id="{7FBC9749-C2D9-966A-1AF5-38E1F7E66A64}"/>
              </a:ext>
            </a:extLst>
          </p:cNvPr>
          <p:cNvSpPr>
            <a:spLocks noGrp="1"/>
          </p:cNvSpPr>
          <p:nvPr>
            <p:ph idx="1"/>
          </p:nvPr>
        </p:nvSpPr>
        <p:spPr/>
        <p:txBody>
          <a:bodyPr>
            <a:normAutofit/>
          </a:bodyPr>
          <a:lstStyle/>
          <a:p>
            <a:r>
              <a:rPr lang="en-US" dirty="0"/>
              <a:t>Declining population and working-age population in European countries and other </a:t>
            </a:r>
            <a:r>
              <a:rPr lang="en-US" dirty="0" err="1"/>
              <a:t>industrialised</a:t>
            </a:r>
            <a:r>
              <a:rPr lang="en-US" dirty="0"/>
              <a:t> countries</a:t>
            </a:r>
          </a:p>
          <a:p>
            <a:r>
              <a:rPr lang="en-US" dirty="0">
                <a:solidFill>
                  <a:srgbClr val="0070C0"/>
                </a:solidFill>
              </a:rPr>
              <a:t>Increasing share of elderly and dependency </a:t>
            </a:r>
          </a:p>
          <a:p>
            <a:pPr lvl="1"/>
            <a:r>
              <a:rPr lang="en-US" dirty="0"/>
              <a:t>posing challenges to the social security systems and the welfare state</a:t>
            </a:r>
          </a:p>
          <a:p>
            <a:pPr lvl="1"/>
            <a:r>
              <a:rPr lang="en-US" dirty="0"/>
              <a:t>Posing challenges to public finances through increased health care expenditures</a:t>
            </a:r>
          </a:p>
          <a:p>
            <a:pPr lvl="1"/>
            <a:r>
              <a:rPr lang="en-US" dirty="0"/>
              <a:t>deemed detrimental to prosperity, economic growth, productivity </a:t>
            </a:r>
          </a:p>
          <a:p>
            <a:r>
              <a:rPr lang="en-US" dirty="0"/>
              <a:t>In common narrative increasing age dependency is something to be mitigated</a:t>
            </a:r>
          </a:p>
          <a:p>
            <a:endParaRPr lang="en-US" dirty="0"/>
          </a:p>
          <a:p>
            <a:endParaRPr lang="en-US" dirty="0"/>
          </a:p>
          <a:p>
            <a:endParaRPr lang="en-US" dirty="0"/>
          </a:p>
        </p:txBody>
      </p:sp>
    </p:spTree>
    <p:extLst>
      <p:ext uri="{BB962C8B-B14F-4D97-AF65-F5344CB8AC3E}">
        <p14:creationId xmlns:p14="http://schemas.microsoft.com/office/powerpoint/2010/main" val="21025578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B7061-8AE3-4F12-81EE-51D6CA6CF2BE}"/>
              </a:ext>
            </a:extLst>
          </p:cNvPr>
          <p:cNvSpPr>
            <a:spLocks noGrp="1"/>
          </p:cNvSpPr>
          <p:nvPr>
            <p:ph type="title"/>
          </p:nvPr>
        </p:nvSpPr>
        <p:spPr/>
        <p:txBody>
          <a:bodyPr>
            <a:normAutofit/>
          </a:bodyPr>
          <a:lstStyle/>
          <a:p>
            <a:r>
              <a:rPr lang="en-US" sz="4000" dirty="0">
                <a:solidFill>
                  <a:srgbClr val="00B0F0"/>
                </a:solidFill>
                <a:latin typeface="Raleway" panose="020B0003030101060003"/>
              </a:rPr>
              <a:t>QuantMig population projections &amp; migration scenarios</a:t>
            </a:r>
            <a:endParaRPr lang="en-AT" sz="4000" dirty="0">
              <a:solidFill>
                <a:srgbClr val="00B0F0"/>
              </a:solidFill>
              <a:latin typeface="Raleway" panose="020B0003030101060003"/>
            </a:endParaRPr>
          </a:p>
        </p:txBody>
      </p:sp>
      <p:sp>
        <p:nvSpPr>
          <p:cNvPr id="3" name="Content Placeholder 2">
            <a:extLst>
              <a:ext uri="{FF2B5EF4-FFF2-40B4-BE49-F238E27FC236}">
                <a16:creationId xmlns:a16="http://schemas.microsoft.com/office/drawing/2014/main" id="{A576D0BE-C550-4B9C-BB55-9FCF8F48DCC6}"/>
              </a:ext>
            </a:extLst>
          </p:cNvPr>
          <p:cNvSpPr>
            <a:spLocks noGrp="1"/>
          </p:cNvSpPr>
          <p:nvPr>
            <p:ph idx="1"/>
          </p:nvPr>
        </p:nvSpPr>
        <p:spPr>
          <a:xfrm>
            <a:off x="691857" y="2062716"/>
            <a:ext cx="10515600" cy="4430158"/>
          </a:xfrm>
        </p:spPr>
        <p:txBody>
          <a:bodyPr>
            <a:normAutofit/>
          </a:bodyPr>
          <a:lstStyle/>
          <a:p>
            <a:pPr>
              <a:spcBef>
                <a:spcPts val="1800"/>
              </a:spcBef>
            </a:pPr>
            <a:r>
              <a:rPr lang="en-US" sz="2400" dirty="0">
                <a:latin typeface="Raleway" panose="020B0003030101060003"/>
              </a:rPr>
              <a:t>Dynamic microsimulation population projection for 31 European countries (EU+) 2020-2060</a:t>
            </a:r>
          </a:p>
          <a:p>
            <a:pPr>
              <a:spcBef>
                <a:spcPts val="1800"/>
              </a:spcBef>
            </a:pPr>
            <a:r>
              <a:rPr lang="en-US" sz="2400" dirty="0">
                <a:latin typeface="Raleway" panose="020B0003030101060003"/>
              </a:rPr>
              <a:t>System modelling of migration between individual EU+ countries</a:t>
            </a:r>
          </a:p>
          <a:p>
            <a:pPr>
              <a:spcBef>
                <a:spcPts val="1800"/>
              </a:spcBef>
            </a:pPr>
            <a:r>
              <a:rPr lang="en-US" sz="2400" dirty="0">
                <a:latin typeface="Raleway" panose="020B0003030101060003"/>
              </a:rPr>
              <a:t>What would be the long-term demographic and </a:t>
            </a:r>
            <a:r>
              <a:rPr lang="en-US" sz="2400" dirty="0" err="1">
                <a:latin typeface="Raleway" panose="020B0003030101060003"/>
              </a:rPr>
              <a:t>labour</a:t>
            </a:r>
            <a:r>
              <a:rPr lang="en-US" sz="2400" dirty="0">
                <a:latin typeface="Raleway" panose="020B0003030101060003"/>
              </a:rPr>
              <a:t> force implications of unforeseen migration events?</a:t>
            </a:r>
          </a:p>
          <a:p>
            <a:r>
              <a:rPr lang="en-US" sz="2400" dirty="0">
                <a:latin typeface="Raleway" panose="020B0003030101060003"/>
              </a:rPr>
              <a:t>Scenarios of immigration events of different magnitude, duration and from a different world region</a:t>
            </a:r>
          </a:p>
          <a:p>
            <a:endParaRPr lang="en-US" sz="2400" dirty="0">
              <a:latin typeface="Raleway" panose="020B0003030101060003"/>
            </a:endParaRPr>
          </a:p>
          <a:p>
            <a:endParaRPr lang="en-US" sz="2400" dirty="0">
              <a:latin typeface="Raleway" panose="020B0003030101060003"/>
            </a:endParaRPr>
          </a:p>
          <a:p>
            <a:endParaRPr lang="en-AT" sz="2400" dirty="0">
              <a:latin typeface="Raleway" panose="020B0003030101060003"/>
            </a:endParaRPr>
          </a:p>
        </p:txBody>
      </p:sp>
    </p:spTree>
    <p:extLst>
      <p:ext uri="{BB962C8B-B14F-4D97-AF65-F5344CB8AC3E}">
        <p14:creationId xmlns:p14="http://schemas.microsoft.com/office/powerpoint/2010/main" val="20695216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BFCB-8A63-E3C8-90D0-28A0408F3E5B}"/>
              </a:ext>
            </a:extLst>
          </p:cNvPr>
          <p:cNvSpPr>
            <a:spLocks noGrp="1"/>
          </p:cNvSpPr>
          <p:nvPr>
            <p:ph type="title"/>
          </p:nvPr>
        </p:nvSpPr>
        <p:spPr/>
        <p:txBody>
          <a:bodyPr/>
          <a:lstStyle/>
          <a:p>
            <a:endParaRPr lang="en-AT" dirty="0"/>
          </a:p>
        </p:txBody>
      </p:sp>
      <p:graphicFrame>
        <p:nvGraphicFramePr>
          <p:cNvPr id="4" name="Table 3">
            <a:extLst>
              <a:ext uri="{FF2B5EF4-FFF2-40B4-BE49-F238E27FC236}">
                <a16:creationId xmlns:a16="http://schemas.microsoft.com/office/drawing/2014/main" id="{82C0382E-7612-EAEE-A14A-CD0CC8C8AC28}"/>
              </a:ext>
            </a:extLst>
          </p:cNvPr>
          <p:cNvGraphicFramePr>
            <a:graphicFrameLocks noGrp="1"/>
          </p:cNvGraphicFramePr>
          <p:nvPr/>
        </p:nvGraphicFramePr>
        <p:xfrm>
          <a:off x="374610" y="1780460"/>
          <a:ext cx="10979190" cy="2991274"/>
        </p:xfrm>
        <a:graphic>
          <a:graphicData uri="http://schemas.openxmlformats.org/drawingml/2006/table">
            <a:tbl>
              <a:tblPr>
                <a:tableStyleId>{5C22544A-7EE6-4342-B048-85BDC9FD1C3A}</a:tableStyleId>
              </a:tblPr>
              <a:tblGrid>
                <a:gridCol w="3595638">
                  <a:extLst>
                    <a:ext uri="{9D8B030D-6E8A-4147-A177-3AD203B41FA5}">
                      <a16:colId xmlns:a16="http://schemas.microsoft.com/office/drawing/2014/main" val="1825678585"/>
                    </a:ext>
                  </a:extLst>
                </a:gridCol>
                <a:gridCol w="922944">
                  <a:extLst>
                    <a:ext uri="{9D8B030D-6E8A-4147-A177-3AD203B41FA5}">
                      <a16:colId xmlns:a16="http://schemas.microsoft.com/office/drawing/2014/main" val="3091287095"/>
                    </a:ext>
                  </a:extLst>
                </a:gridCol>
                <a:gridCol w="922944">
                  <a:extLst>
                    <a:ext uri="{9D8B030D-6E8A-4147-A177-3AD203B41FA5}">
                      <a16:colId xmlns:a16="http://schemas.microsoft.com/office/drawing/2014/main" val="2061897642"/>
                    </a:ext>
                  </a:extLst>
                </a:gridCol>
                <a:gridCol w="922944">
                  <a:extLst>
                    <a:ext uri="{9D8B030D-6E8A-4147-A177-3AD203B41FA5}">
                      <a16:colId xmlns:a16="http://schemas.microsoft.com/office/drawing/2014/main" val="1031644076"/>
                    </a:ext>
                  </a:extLst>
                </a:gridCol>
                <a:gridCol w="922944">
                  <a:extLst>
                    <a:ext uri="{9D8B030D-6E8A-4147-A177-3AD203B41FA5}">
                      <a16:colId xmlns:a16="http://schemas.microsoft.com/office/drawing/2014/main" val="72136407"/>
                    </a:ext>
                  </a:extLst>
                </a:gridCol>
                <a:gridCol w="922944">
                  <a:extLst>
                    <a:ext uri="{9D8B030D-6E8A-4147-A177-3AD203B41FA5}">
                      <a16:colId xmlns:a16="http://schemas.microsoft.com/office/drawing/2014/main" val="4256166024"/>
                    </a:ext>
                  </a:extLst>
                </a:gridCol>
                <a:gridCol w="922944">
                  <a:extLst>
                    <a:ext uri="{9D8B030D-6E8A-4147-A177-3AD203B41FA5}">
                      <a16:colId xmlns:a16="http://schemas.microsoft.com/office/drawing/2014/main" val="2931170179"/>
                    </a:ext>
                  </a:extLst>
                </a:gridCol>
                <a:gridCol w="922944">
                  <a:extLst>
                    <a:ext uri="{9D8B030D-6E8A-4147-A177-3AD203B41FA5}">
                      <a16:colId xmlns:a16="http://schemas.microsoft.com/office/drawing/2014/main" val="2629693948"/>
                    </a:ext>
                  </a:extLst>
                </a:gridCol>
                <a:gridCol w="922944">
                  <a:extLst>
                    <a:ext uri="{9D8B030D-6E8A-4147-A177-3AD203B41FA5}">
                      <a16:colId xmlns:a16="http://schemas.microsoft.com/office/drawing/2014/main" val="1273914414"/>
                    </a:ext>
                  </a:extLst>
                </a:gridCol>
              </a:tblGrid>
              <a:tr h="1977814">
                <a:tc>
                  <a:txBody>
                    <a:bodyPr/>
                    <a:lstStyle/>
                    <a:p>
                      <a:pPr algn="l" fontAlgn="b"/>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Baseline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Persistent-high immigration event from East Asia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Persistent-high immigration event from Latin America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Persistent-high immigration event from North Africa</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Persistent-high immigration event from other Europe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Persistent-high immigration event from South and South-East Asia</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dirty="0">
                          <a:effectLst/>
                        </a:rPr>
                        <a:t>Persistent-high immigration event from Sub-Saharan Africa</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600" u="none" strike="noStrike">
                          <a:effectLst/>
                        </a:rPr>
                        <a:t>Persistent-high immigration event from West Asia</a:t>
                      </a:r>
                      <a:endParaRPr lang="en-US"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361904"/>
                  </a:ext>
                </a:extLst>
              </a:tr>
              <a:tr h="227355">
                <a:tc>
                  <a:txBody>
                    <a:bodyPr/>
                    <a:lstStyle/>
                    <a:p>
                      <a:pPr algn="l" fontAlgn="b"/>
                      <a:r>
                        <a:rPr lang="en-US" sz="1600" u="none" strike="noStrike">
                          <a:effectLst/>
                        </a:rPr>
                        <a:t>Working age population</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80</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81</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81</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81</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81</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81</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81</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82</a:t>
                      </a:r>
                      <a:endParaRPr lang="en-A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63511052"/>
                  </a:ext>
                </a:extLst>
              </a:tr>
              <a:tr h="227355">
                <a:tc>
                  <a:txBody>
                    <a:bodyPr/>
                    <a:lstStyle/>
                    <a:p>
                      <a:pPr algn="l" fontAlgn="b"/>
                      <a:r>
                        <a:rPr lang="en-US" sz="1600" u="none" strike="noStrike">
                          <a:effectLst/>
                        </a:rPr>
                        <a:t>Labour force</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86</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86</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87</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87</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87</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87</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87</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87</a:t>
                      </a:r>
                      <a:endParaRPr lang="en-A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5908972"/>
                  </a:ext>
                </a:extLst>
              </a:tr>
              <a:tr h="227355">
                <a:tc>
                  <a:txBody>
                    <a:bodyPr/>
                    <a:lstStyle/>
                    <a:p>
                      <a:pPr algn="l" fontAlgn="b"/>
                      <a:r>
                        <a:rPr lang="en-US" sz="1600" u="none" strike="noStrike">
                          <a:effectLst/>
                        </a:rPr>
                        <a:t>Population born outside EU+</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194</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197</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201</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198</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201</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200</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200</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203</a:t>
                      </a:r>
                      <a:endParaRPr lang="en-AT"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3775987"/>
                  </a:ext>
                </a:extLst>
              </a:tr>
              <a:tr h="227355">
                <a:tc>
                  <a:txBody>
                    <a:bodyPr/>
                    <a:lstStyle/>
                    <a:p>
                      <a:pPr algn="l" fontAlgn="b"/>
                      <a:r>
                        <a:rPr lang="en-US" sz="1600" u="none" strike="noStrike">
                          <a:effectLst/>
                        </a:rPr>
                        <a:t>Labour force born outside EU+</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172</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174</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179</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175</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179</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179</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a:effectLst/>
                        </a:rPr>
                        <a:t>179</a:t>
                      </a:r>
                      <a:endParaRPr lang="en-AT"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600" u="none" strike="noStrike" dirty="0">
                          <a:effectLst/>
                        </a:rPr>
                        <a:t>180</a:t>
                      </a:r>
                      <a:endParaRPr lang="en-AT"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15921233"/>
                  </a:ext>
                </a:extLst>
              </a:tr>
            </a:tbl>
          </a:graphicData>
        </a:graphic>
      </p:graphicFrame>
      <p:graphicFrame>
        <p:nvGraphicFramePr>
          <p:cNvPr id="5" name="Table 4">
            <a:extLst>
              <a:ext uri="{FF2B5EF4-FFF2-40B4-BE49-F238E27FC236}">
                <a16:creationId xmlns:a16="http://schemas.microsoft.com/office/drawing/2014/main" id="{9ECEA9AA-3AAB-3797-BFAD-CAACCB70E619}"/>
              </a:ext>
            </a:extLst>
          </p:cNvPr>
          <p:cNvGraphicFramePr>
            <a:graphicFrameLocks noGrp="1"/>
          </p:cNvGraphicFramePr>
          <p:nvPr/>
        </p:nvGraphicFramePr>
        <p:xfrm>
          <a:off x="1133991" y="4938016"/>
          <a:ext cx="7861300" cy="1731645"/>
        </p:xfrm>
        <a:graphic>
          <a:graphicData uri="http://schemas.openxmlformats.org/drawingml/2006/table">
            <a:tbl>
              <a:tblPr>
                <a:tableStyleId>{5C22544A-7EE6-4342-B048-85BDC9FD1C3A}</a:tableStyleId>
              </a:tblPr>
              <a:tblGrid>
                <a:gridCol w="2374900">
                  <a:extLst>
                    <a:ext uri="{9D8B030D-6E8A-4147-A177-3AD203B41FA5}">
                      <a16:colId xmlns:a16="http://schemas.microsoft.com/office/drawing/2014/main" val="3640526068"/>
                    </a:ext>
                  </a:extLst>
                </a:gridCol>
                <a:gridCol w="609600">
                  <a:extLst>
                    <a:ext uri="{9D8B030D-6E8A-4147-A177-3AD203B41FA5}">
                      <a16:colId xmlns:a16="http://schemas.microsoft.com/office/drawing/2014/main" val="3226788198"/>
                    </a:ext>
                  </a:extLst>
                </a:gridCol>
                <a:gridCol w="609600">
                  <a:extLst>
                    <a:ext uri="{9D8B030D-6E8A-4147-A177-3AD203B41FA5}">
                      <a16:colId xmlns:a16="http://schemas.microsoft.com/office/drawing/2014/main" val="2252029855"/>
                    </a:ext>
                  </a:extLst>
                </a:gridCol>
                <a:gridCol w="609600">
                  <a:extLst>
                    <a:ext uri="{9D8B030D-6E8A-4147-A177-3AD203B41FA5}">
                      <a16:colId xmlns:a16="http://schemas.microsoft.com/office/drawing/2014/main" val="807535038"/>
                    </a:ext>
                  </a:extLst>
                </a:gridCol>
                <a:gridCol w="609600">
                  <a:extLst>
                    <a:ext uri="{9D8B030D-6E8A-4147-A177-3AD203B41FA5}">
                      <a16:colId xmlns:a16="http://schemas.microsoft.com/office/drawing/2014/main" val="3576165814"/>
                    </a:ext>
                  </a:extLst>
                </a:gridCol>
                <a:gridCol w="609600">
                  <a:extLst>
                    <a:ext uri="{9D8B030D-6E8A-4147-A177-3AD203B41FA5}">
                      <a16:colId xmlns:a16="http://schemas.microsoft.com/office/drawing/2014/main" val="575780781"/>
                    </a:ext>
                  </a:extLst>
                </a:gridCol>
                <a:gridCol w="609600">
                  <a:extLst>
                    <a:ext uri="{9D8B030D-6E8A-4147-A177-3AD203B41FA5}">
                      <a16:colId xmlns:a16="http://schemas.microsoft.com/office/drawing/2014/main" val="2909314345"/>
                    </a:ext>
                  </a:extLst>
                </a:gridCol>
                <a:gridCol w="609600">
                  <a:extLst>
                    <a:ext uri="{9D8B030D-6E8A-4147-A177-3AD203B41FA5}">
                      <a16:colId xmlns:a16="http://schemas.microsoft.com/office/drawing/2014/main" val="294765679"/>
                    </a:ext>
                  </a:extLst>
                </a:gridCol>
                <a:gridCol w="609600">
                  <a:extLst>
                    <a:ext uri="{9D8B030D-6E8A-4147-A177-3AD203B41FA5}">
                      <a16:colId xmlns:a16="http://schemas.microsoft.com/office/drawing/2014/main" val="3810394465"/>
                    </a:ext>
                  </a:extLst>
                </a:gridCol>
                <a:gridCol w="609600">
                  <a:extLst>
                    <a:ext uri="{9D8B030D-6E8A-4147-A177-3AD203B41FA5}">
                      <a16:colId xmlns:a16="http://schemas.microsoft.com/office/drawing/2014/main" val="3371637421"/>
                    </a:ext>
                  </a:extLst>
                </a:gridCol>
              </a:tblGrid>
              <a:tr h="190500">
                <a:tc>
                  <a:txBody>
                    <a:bodyPr/>
                    <a:lstStyle/>
                    <a:p>
                      <a:pPr algn="l" fontAlgn="b"/>
                      <a:endParaRPr lang="en-A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100" u="none" strike="noStrike">
                          <a:effectLst/>
                        </a:rPr>
                        <a:t>2020</a:t>
                      </a:r>
                      <a:endParaRPr lang="en-AT"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Baseline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Persistent-high immigration event from East Asia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Persistent-high immigration event from Latin America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Persistent-high immigration event from North Africa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Persistent-high immigration event from other Europe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Persistent-high immigration event from South and South-East Asia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Persistent-high immigration event from Sub-Saharan Africa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Persistent-high immigration event from West Asia</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0341429"/>
                  </a:ext>
                </a:extLst>
              </a:tr>
              <a:tr h="190500">
                <a:tc>
                  <a:txBody>
                    <a:bodyPr/>
                    <a:lstStyle/>
                    <a:p>
                      <a:pPr algn="l" fontAlgn="b"/>
                      <a:r>
                        <a:rPr lang="en-US" sz="1100" u="none" strike="noStrike">
                          <a:effectLst/>
                        </a:rPr>
                        <a:t>% of population born outside EU+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100" u="none" strike="noStrike">
                          <a:effectLst/>
                        </a:rPr>
                        <a:t>8%</a:t>
                      </a:r>
                      <a:endParaRPr lang="en-A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100" u="none" strike="noStrike">
                          <a:effectLst/>
                        </a:rPr>
                        <a:t>17%</a:t>
                      </a:r>
                      <a:endParaRPr lang="en-A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100" u="none" strike="noStrike">
                          <a:effectLst/>
                        </a:rPr>
                        <a:t>17%</a:t>
                      </a:r>
                      <a:endParaRPr lang="en-A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100" u="none" strike="noStrike">
                          <a:effectLst/>
                        </a:rPr>
                        <a:t>17%</a:t>
                      </a:r>
                      <a:endParaRPr lang="en-A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100" u="none" strike="noStrike">
                          <a:effectLst/>
                        </a:rPr>
                        <a:t>17%</a:t>
                      </a:r>
                      <a:endParaRPr lang="en-A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100" u="none" strike="noStrike">
                          <a:effectLst/>
                        </a:rPr>
                        <a:t>17%</a:t>
                      </a:r>
                      <a:endParaRPr lang="en-A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100" u="none" strike="noStrike">
                          <a:effectLst/>
                        </a:rPr>
                        <a:t>17%</a:t>
                      </a:r>
                      <a:endParaRPr lang="en-A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100" u="none" strike="noStrike">
                          <a:effectLst/>
                        </a:rPr>
                        <a:t>17%</a:t>
                      </a:r>
                      <a:endParaRPr lang="en-A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100" u="none" strike="noStrike">
                          <a:effectLst/>
                        </a:rPr>
                        <a:t>17%</a:t>
                      </a:r>
                      <a:endParaRPr lang="en-AT"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8353195"/>
                  </a:ext>
                </a:extLst>
              </a:tr>
              <a:tr h="190500">
                <a:tc>
                  <a:txBody>
                    <a:bodyPr/>
                    <a:lstStyle/>
                    <a:p>
                      <a:pPr algn="l" fontAlgn="b"/>
                      <a:r>
                        <a:rPr lang="en-US" sz="1100" u="none" strike="noStrike">
                          <a:effectLst/>
                        </a:rPr>
                        <a:t>% of labour force born outside EU+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100" u="none" strike="noStrike">
                          <a:effectLst/>
                        </a:rPr>
                        <a:t>15%</a:t>
                      </a:r>
                      <a:endParaRPr lang="en-A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100" u="none" strike="noStrike">
                          <a:effectLst/>
                        </a:rPr>
                        <a:t>26%</a:t>
                      </a:r>
                      <a:endParaRPr lang="en-A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100" u="none" strike="noStrike">
                          <a:effectLst/>
                        </a:rPr>
                        <a:t>26%</a:t>
                      </a:r>
                      <a:endParaRPr lang="en-A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100" u="none" strike="noStrike">
                          <a:effectLst/>
                        </a:rPr>
                        <a:t>27%</a:t>
                      </a:r>
                      <a:endParaRPr lang="en-A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100" u="none" strike="noStrike">
                          <a:effectLst/>
                        </a:rPr>
                        <a:t>26%</a:t>
                      </a:r>
                      <a:endParaRPr lang="en-A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100" u="none" strike="noStrike">
                          <a:effectLst/>
                        </a:rPr>
                        <a:t>27%</a:t>
                      </a:r>
                      <a:endParaRPr lang="en-A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100" u="none" strike="noStrike">
                          <a:effectLst/>
                        </a:rPr>
                        <a:t>26%</a:t>
                      </a:r>
                      <a:endParaRPr lang="en-A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100" u="none" strike="noStrike">
                          <a:effectLst/>
                        </a:rPr>
                        <a:t>27%</a:t>
                      </a:r>
                      <a:endParaRPr lang="en-AT"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T" sz="1100" u="none" strike="noStrike" dirty="0">
                          <a:effectLst/>
                        </a:rPr>
                        <a:t>27%</a:t>
                      </a:r>
                      <a:endParaRPr lang="en-AT"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51684060"/>
                  </a:ext>
                </a:extLst>
              </a:tr>
            </a:tbl>
          </a:graphicData>
        </a:graphic>
      </p:graphicFrame>
    </p:spTree>
    <p:extLst>
      <p:ext uri="{BB962C8B-B14F-4D97-AF65-F5344CB8AC3E}">
        <p14:creationId xmlns:p14="http://schemas.microsoft.com/office/powerpoint/2010/main" val="1028931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60F04-1FEC-BAE3-5090-7FF6AD92CFBA}"/>
              </a:ext>
            </a:extLst>
          </p:cNvPr>
          <p:cNvSpPr>
            <a:spLocks noGrp="1"/>
          </p:cNvSpPr>
          <p:nvPr>
            <p:ph type="title"/>
          </p:nvPr>
        </p:nvSpPr>
        <p:spPr/>
        <p:txBody>
          <a:bodyPr/>
          <a:lstStyle/>
          <a:p>
            <a:endParaRPr lang="en-AT"/>
          </a:p>
        </p:txBody>
      </p:sp>
      <p:pic>
        <p:nvPicPr>
          <p:cNvPr id="3" name="Picture 2">
            <a:extLst>
              <a:ext uri="{FF2B5EF4-FFF2-40B4-BE49-F238E27FC236}">
                <a16:creationId xmlns:a16="http://schemas.microsoft.com/office/drawing/2014/main" id="{9E8FF99E-0C88-D023-91AD-295333E272DC}"/>
              </a:ext>
            </a:extLst>
          </p:cNvPr>
          <p:cNvPicPr>
            <a:picLocks noChangeAspect="1"/>
          </p:cNvPicPr>
          <p:nvPr/>
        </p:nvPicPr>
        <p:blipFill>
          <a:blip r:embed="rId2"/>
          <a:stretch>
            <a:fillRect/>
          </a:stretch>
        </p:blipFill>
        <p:spPr>
          <a:xfrm>
            <a:off x="576084" y="3510381"/>
            <a:ext cx="4901395" cy="2145591"/>
          </a:xfrm>
          <a:prstGeom prst="rect">
            <a:avLst/>
          </a:prstGeom>
        </p:spPr>
      </p:pic>
      <p:sp>
        <p:nvSpPr>
          <p:cNvPr id="4" name="TextBox 3">
            <a:extLst>
              <a:ext uri="{FF2B5EF4-FFF2-40B4-BE49-F238E27FC236}">
                <a16:creationId xmlns:a16="http://schemas.microsoft.com/office/drawing/2014/main" id="{A00D568E-618B-98BB-C4C6-E824DD4A4FC2}"/>
              </a:ext>
            </a:extLst>
          </p:cNvPr>
          <p:cNvSpPr txBox="1"/>
          <p:nvPr/>
        </p:nvSpPr>
        <p:spPr>
          <a:xfrm>
            <a:off x="665726" y="5695849"/>
            <a:ext cx="4901395" cy="253916"/>
          </a:xfrm>
          <a:prstGeom prst="rect">
            <a:avLst/>
          </a:prstGeom>
          <a:noFill/>
        </p:spPr>
        <p:txBody>
          <a:bodyPr wrap="square">
            <a:spAutoFit/>
          </a:bodyPr>
          <a:lstStyle/>
          <a:p>
            <a:r>
              <a:rPr lang="en-AT" sz="1050" dirty="0"/>
              <a:t>https://economictranscript.wordpress.com/2017/06/22/ageing-population-of-japan/</a:t>
            </a:r>
          </a:p>
        </p:txBody>
      </p:sp>
      <p:pic>
        <p:nvPicPr>
          <p:cNvPr id="6" name="Picture 5">
            <a:extLst>
              <a:ext uri="{FF2B5EF4-FFF2-40B4-BE49-F238E27FC236}">
                <a16:creationId xmlns:a16="http://schemas.microsoft.com/office/drawing/2014/main" id="{0E95F1FA-B611-8480-AD73-8A148D888D34}"/>
              </a:ext>
            </a:extLst>
          </p:cNvPr>
          <p:cNvPicPr>
            <a:picLocks noChangeAspect="1"/>
          </p:cNvPicPr>
          <p:nvPr/>
        </p:nvPicPr>
        <p:blipFill>
          <a:blip r:embed="rId3"/>
          <a:stretch>
            <a:fillRect/>
          </a:stretch>
        </p:blipFill>
        <p:spPr>
          <a:xfrm>
            <a:off x="307427" y="438480"/>
            <a:ext cx="2692003" cy="1433573"/>
          </a:xfrm>
          <a:prstGeom prst="rect">
            <a:avLst/>
          </a:prstGeom>
        </p:spPr>
      </p:pic>
      <p:pic>
        <p:nvPicPr>
          <p:cNvPr id="10" name="Picture 9">
            <a:extLst>
              <a:ext uri="{FF2B5EF4-FFF2-40B4-BE49-F238E27FC236}">
                <a16:creationId xmlns:a16="http://schemas.microsoft.com/office/drawing/2014/main" id="{01BDE03F-2ADC-EBA5-5ECD-268F4C981A18}"/>
              </a:ext>
            </a:extLst>
          </p:cNvPr>
          <p:cNvPicPr>
            <a:picLocks noChangeAspect="1"/>
          </p:cNvPicPr>
          <p:nvPr/>
        </p:nvPicPr>
        <p:blipFill>
          <a:blip r:embed="rId4"/>
          <a:stretch>
            <a:fillRect/>
          </a:stretch>
        </p:blipFill>
        <p:spPr>
          <a:xfrm>
            <a:off x="3116423" y="365125"/>
            <a:ext cx="3642276" cy="2892552"/>
          </a:xfrm>
          <a:prstGeom prst="rect">
            <a:avLst/>
          </a:prstGeom>
        </p:spPr>
      </p:pic>
      <p:pic>
        <p:nvPicPr>
          <p:cNvPr id="12" name="Picture 11">
            <a:extLst>
              <a:ext uri="{FF2B5EF4-FFF2-40B4-BE49-F238E27FC236}">
                <a16:creationId xmlns:a16="http://schemas.microsoft.com/office/drawing/2014/main" id="{F4F05D88-433E-86F7-FD5E-2C527AADDA70}"/>
              </a:ext>
            </a:extLst>
          </p:cNvPr>
          <p:cNvPicPr>
            <a:picLocks noChangeAspect="1"/>
          </p:cNvPicPr>
          <p:nvPr/>
        </p:nvPicPr>
        <p:blipFill>
          <a:blip r:embed="rId5"/>
          <a:stretch>
            <a:fillRect/>
          </a:stretch>
        </p:blipFill>
        <p:spPr>
          <a:xfrm>
            <a:off x="6875692" y="365125"/>
            <a:ext cx="5133975" cy="5800725"/>
          </a:xfrm>
          <a:prstGeom prst="rect">
            <a:avLst/>
          </a:prstGeom>
        </p:spPr>
      </p:pic>
    </p:spTree>
    <p:extLst>
      <p:ext uri="{BB962C8B-B14F-4D97-AF65-F5344CB8AC3E}">
        <p14:creationId xmlns:p14="http://schemas.microsoft.com/office/powerpoint/2010/main" val="488916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3ECE-50EE-6810-0A9E-A6D0B67DE7E0}"/>
              </a:ext>
            </a:extLst>
          </p:cNvPr>
          <p:cNvSpPr>
            <a:spLocks noGrp="1"/>
          </p:cNvSpPr>
          <p:nvPr>
            <p:ph type="title"/>
          </p:nvPr>
        </p:nvSpPr>
        <p:spPr/>
        <p:txBody>
          <a:bodyPr/>
          <a:lstStyle/>
          <a:p>
            <a:r>
              <a:rPr lang="en-US" dirty="0"/>
              <a:t>Demographic shifts in </a:t>
            </a:r>
            <a:r>
              <a:rPr lang="en-US" dirty="0" err="1"/>
              <a:t>industrialised</a:t>
            </a:r>
            <a:r>
              <a:rPr lang="en-US" dirty="0"/>
              <a:t> countries</a:t>
            </a:r>
            <a:endParaRPr lang="en-AT" dirty="0"/>
          </a:p>
        </p:txBody>
      </p:sp>
      <p:sp>
        <p:nvSpPr>
          <p:cNvPr id="3" name="Content Placeholder 2">
            <a:extLst>
              <a:ext uri="{FF2B5EF4-FFF2-40B4-BE49-F238E27FC236}">
                <a16:creationId xmlns:a16="http://schemas.microsoft.com/office/drawing/2014/main" id="{069CC4DA-2C62-87F7-2CC4-CE877A476369}"/>
              </a:ext>
            </a:extLst>
          </p:cNvPr>
          <p:cNvSpPr>
            <a:spLocks noGrp="1"/>
          </p:cNvSpPr>
          <p:nvPr>
            <p:ph idx="1"/>
          </p:nvPr>
        </p:nvSpPr>
        <p:spPr/>
        <p:txBody>
          <a:bodyPr>
            <a:normAutofit lnSpcReduction="10000"/>
          </a:bodyPr>
          <a:lstStyle/>
          <a:p>
            <a:r>
              <a:rPr lang="en-US" dirty="0">
                <a:solidFill>
                  <a:srgbClr val="0070C0"/>
                </a:solidFill>
              </a:rPr>
              <a:t>Longevity </a:t>
            </a:r>
            <a:r>
              <a:rPr lang="en-US" dirty="0"/>
              <a:t>-&gt; longer lives (more survival to higher age)</a:t>
            </a:r>
          </a:p>
          <a:p>
            <a:r>
              <a:rPr lang="en-US" dirty="0">
                <a:solidFill>
                  <a:srgbClr val="0070C0"/>
                </a:solidFill>
              </a:rPr>
              <a:t>Low birth rates </a:t>
            </a:r>
          </a:p>
          <a:p>
            <a:r>
              <a:rPr lang="en-US" dirty="0">
                <a:solidFill>
                  <a:srgbClr val="0070C0"/>
                </a:solidFill>
              </a:rPr>
              <a:t>Population ageing </a:t>
            </a:r>
            <a:r>
              <a:rPr lang="en-US" dirty="0"/>
              <a:t>– increase in number and share of older population</a:t>
            </a:r>
            <a:endParaRPr lang="en-US" dirty="0">
              <a:solidFill>
                <a:srgbClr val="0070C0"/>
              </a:solidFill>
            </a:endParaRPr>
          </a:p>
          <a:p>
            <a:pPr marL="0" indent="0">
              <a:buNone/>
            </a:pPr>
            <a:r>
              <a:rPr lang="en-US" dirty="0"/>
              <a:t>-&gt; Smaller populations and </a:t>
            </a:r>
            <a:r>
              <a:rPr lang="en-US" dirty="0" err="1"/>
              <a:t>labour</a:t>
            </a:r>
            <a:r>
              <a:rPr lang="en-US" dirty="0"/>
              <a:t> force</a:t>
            </a:r>
          </a:p>
          <a:p>
            <a:pPr marL="0" indent="0">
              <a:buNone/>
            </a:pPr>
            <a:endParaRPr lang="en-US" dirty="0"/>
          </a:p>
          <a:p>
            <a:r>
              <a:rPr lang="en-US" dirty="0">
                <a:solidFill>
                  <a:srgbClr val="0070C0"/>
                </a:solidFill>
              </a:rPr>
              <a:t>Increasing human capital </a:t>
            </a:r>
            <a:r>
              <a:rPr lang="en-US" dirty="0"/>
              <a:t>– educational expansion, health</a:t>
            </a:r>
          </a:p>
          <a:p>
            <a:pPr marL="0" indent="0">
              <a:buNone/>
            </a:pPr>
            <a:r>
              <a:rPr lang="en-US" dirty="0"/>
              <a:t>-&gt; Qualitatively different populations in the past and future</a:t>
            </a:r>
          </a:p>
          <a:p>
            <a:pPr marL="0" indent="0">
              <a:buNone/>
            </a:pPr>
            <a:r>
              <a:rPr lang="en-US" dirty="0"/>
              <a:t>-&gt; implications for </a:t>
            </a:r>
            <a:r>
              <a:rPr lang="en-US" dirty="0" err="1"/>
              <a:t>labour</a:t>
            </a:r>
            <a:r>
              <a:rPr lang="en-US" dirty="0"/>
              <a:t> force size, population structures (beyond age), </a:t>
            </a:r>
            <a:r>
              <a:rPr lang="en-US" dirty="0" err="1"/>
              <a:t>labour</a:t>
            </a:r>
            <a:r>
              <a:rPr lang="en-US" dirty="0"/>
              <a:t> force participation rates</a:t>
            </a:r>
          </a:p>
          <a:p>
            <a:pPr marL="0" indent="0">
              <a:buNone/>
            </a:pPr>
            <a:endParaRPr lang="en-US" dirty="0"/>
          </a:p>
          <a:p>
            <a:endParaRPr lang="en-US" dirty="0"/>
          </a:p>
          <a:p>
            <a:endParaRPr lang="en-AT" dirty="0"/>
          </a:p>
        </p:txBody>
      </p:sp>
    </p:spTree>
    <p:extLst>
      <p:ext uri="{BB962C8B-B14F-4D97-AF65-F5344CB8AC3E}">
        <p14:creationId xmlns:p14="http://schemas.microsoft.com/office/powerpoint/2010/main" val="68405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6777</TotalTime>
  <Words>7609</Words>
  <Application>Microsoft Office PowerPoint</Application>
  <PresentationFormat>Widescreen</PresentationFormat>
  <Paragraphs>798</Paragraphs>
  <Slides>71</Slides>
  <Notes>26</Notes>
  <HiddenSlides>13</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86" baseType="lpstr">
      <vt:lpstr>Yu Gothic UI Light</vt:lpstr>
      <vt:lpstr>Arial</vt:lpstr>
      <vt:lpstr>Arial,Sans-Serif</vt:lpstr>
      <vt:lpstr>Calibri</vt:lpstr>
      <vt:lpstr>Calibri Light</vt:lpstr>
      <vt:lpstr>Cambria</vt:lpstr>
      <vt:lpstr>EC Square Sans Pro</vt:lpstr>
      <vt:lpstr>Raleway</vt:lpstr>
      <vt:lpstr>Raleway Medium</vt:lpstr>
      <vt:lpstr>Tahoma</vt:lpstr>
      <vt:lpstr>Times New Roman</vt:lpstr>
      <vt:lpstr>Verdana</vt:lpstr>
      <vt:lpstr>Wingdings</vt:lpstr>
      <vt:lpstr>Office Theme</vt:lpstr>
      <vt:lpstr>Worksheet</vt:lpstr>
      <vt:lpstr>Future labour force in ageing European societies: the role of human capital and migration</vt:lpstr>
      <vt:lpstr>Objective</vt:lpstr>
      <vt:lpstr>What is population ageing and why is it considered a challenge? </vt:lpstr>
      <vt:lpstr>Population ageing</vt:lpstr>
      <vt:lpstr>Demographic transition &amp; population ageing</vt:lpstr>
      <vt:lpstr>Population ageing in age pyramid</vt:lpstr>
      <vt:lpstr>Demographic transition &amp; population ageing</vt:lpstr>
      <vt:lpstr>PowerPoint Presentation</vt:lpstr>
      <vt:lpstr>Demographic shifts in industrialised countries</vt:lpstr>
      <vt:lpstr>Demographic Metabolism:  Change of populations structures through generational replacement cohort turnover -&gt; older generations replaced by better educated younger generations</vt:lpstr>
      <vt:lpstr>Commonly used measures of population ageing</vt:lpstr>
      <vt:lpstr>Alternative dependency ratios</vt:lpstr>
      <vt:lpstr>Do you think all EU countries will see rapidly shrinking labour force?</vt:lpstr>
      <vt:lpstr>Projected change in working age population  (20-64)</vt:lpstr>
      <vt:lpstr>Multidimensional population projections</vt:lpstr>
      <vt:lpstr>Demographic modelling of labour supply</vt:lpstr>
      <vt:lpstr>What do we know about gaps in labour force participation?</vt:lpstr>
      <vt:lpstr>LFPR  by age, gender and education, men and women Slovakia 2014-2019, LFS</vt:lpstr>
      <vt:lpstr>Differences in labour force activity across EU countries</vt:lpstr>
      <vt:lpstr>Differences in labour force activity across EU countries</vt:lpstr>
      <vt:lpstr>When we consider educational expansion, higher female labour force participation and longer working lives what are the implications for future labour force sizes?</vt:lpstr>
      <vt:lpstr>When we consider educational expansion, higher female labour force participation and longer working lives can stabilize labour force size in the EU28</vt:lpstr>
      <vt:lpstr>PowerPoint Presentation</vt:lpstr>
      <vt:lpstr>Projected labour force dependency ratio in EU28 (inactive / workers)</vt:lpstr>
      <vt:lpstr>When we consider that productivity is associated with educational attainment, future dependency ratios look less daunting for EU-28</vt:lpstr>
      <vt:lpstr>What other feasible ways to address the labour force decline can you think of?</vt:lpstr>
      <vt:lpstr>Policy debate</vt:lpstr>
      <vt:lpstr>Impact of Migration and Fertility on  Population Growth in the UK</vt:lpstr>
      <vt:lpstr>Scenarios of migration impact on future labour force</vt:lpstr>
      <vt:lpstr>What do we know about gaps in labour force participation of immigrants?</vt:lpstr>
      <vt:lpstr>Labour force participation rates at age 35-39, EU28</vt:lpstr>
      <vt:lpstr>Labour force participation rates at age 35-39, EU28</vt:lpstr>
      <vt:lpstr>Labour force participation rates at age 35-39, EU28</vt:lpstr>
      <vt:lpstr>What do we know about gaps in labour force participation of immigrants?</vt:lpstr>
      <vt:lpstr>Unemployment rates at age 35-39, EU28</vt:lpstr>
      <vt:lpstr>Unemployment rates at age 35-39, EU28</vt:lpstr>
      <vt:lpstr>Unemployment rates at age 35-39, EU28</vt:lpstr>
      <vt:lpstr>Scenarios of economic integration of immigrants from outside the EU28</vt:lpstr>
      <vt:lpstr>What we take into account in modelling?</vt:lpstr>
      <vt:lpstr>CEPAM scenarios to examine the impact of immigration on future labour force in the EU</vt:lpstr>
      <vt:lpstr>Scenarios to examine the impact of immigration on future labour force in the EU</vt:lpstr>
      <vt:lpstr>What-if scenarios of improved or failed integration: </vt:lpstr>
      <vt:lpstr>PowerPoint Presentation</vt:lpstr>
      <vt:lpstr>Projected labour force by integration scenarios (constant educational attainment of immigrants as in recent past)</vt:lpstr>
      <vt:lpstr>Projection of the productivity-weighted labor-force dependency ratio (inactive / active) for the EU-28 under different scenarios, 2015–2060</vt:lpstr>
      <vt:lpstr>PowerPoint Presentation</vt:lpstr>
      <vt:lpstr> How would high immigration events impact future demographic trends and labour force?</vt:lpstr>
      <vt:lpstr>Framework for quantifying rare migration events</vt:lpstr>
      <vt:lpstr>High migration events scenarios </vt:lpstr>
      <vt:lpstr>High migration events scenarios </vt:lpstr>
      <vt:lpstr>Rare migration events of immigration into EU+ from 8 world regions</vt:lpstr>
      <vt:lpstr>Results from twice-in-a-century immigration events </vt:lpstr>
      <vt:lpstr>High-migration events projection scenarios key results</vt:lpstr>
      <vt:lpstr>Projected total labour force – Twice-in-a-century immigration with persistence</vt:lpstr>
      <vt:lpstr>Key messages and recommendations</vt:lpstr>
      <vt:lpstr>How to interpret / understand demographic scenarios</vt:lpstr>
      <vt:lpstr>Limitations</vt:lpstr>
      <vt:lpstr>references</vt:lpstr>
      <vt:lpstr>PowerPoint Presentation</vt:lpstr>
      <vt:lpstr>Microsimulation model dimensions</vt:lpstr>
      <vt:lpstr>Microsimulation model dimensions</vt:lpstr>
      <vt:lpstr>Assumptions on migration in QuantMig-mic</vt:lpstr>
      <vt:lpstr>Baseline scenario key results</vt:lpstr>
      <vt:lpstr>PowerPoint Presentation</vt:lpstr>
      <vt:lpstr>Scenario assumptions</vt:lpstr>
      <vt:lpstr>Scenarios of economic integration of immigrants</vt:lpstr>
      <vt:lpstr>Preliminary results for EU28</vt:lpstr>
      <vt:lpstr>Preliminary results for EU28</vt:lpstr>
      <vt:lpstr>Projected employed population 2015-2060</vt:lpstr>
      <vt:lpstr>QuantMig population projections &amp; migration scenarios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Simulations of future labour force in the EU+ using scenarios of labour force integration of immigrants</dc:title>
  <dc:creator>Potancokova Michaela</dc:creator>
  <cp:lastModifiedBy>Potancokova Michaela</cp:lastModifiedBy>
  <cp:revision>36</cp:revision>
  <dcterms:created xsi:type="dcterms:W3CDTF">2023-04-14T11:25:05Z</dcterms:created>
  <dcterms:modified xsi:type="dcterms:W3CDTF">2024-05-07T06:26:55Z</dcterms:modified>
</cp:coreProperties>
</file>