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64" r:id="rId6"/>
    <p:sldId id="1571" r:id="rId7"/>
    <p:sldId id="265" r:id="rId8"/>
    <p:sldId id="1572" r:id="rId9"/>
    <p:sldId id="1552" r:id="rId10"/>
    <p:sldId id="1580" r:id="rId11"/>
    <p:sldId id="1556" r:id="rId12"/>
    <p:sldId id="1553" r:id="rId13"/>
    <p:sldId id="1554" r:id="rId14"/>
    <p:sldId id="1586" r:id="rId15"/>
    <p:sldId id="1558" r:id="rId16"/>
    <p:sldId id="452" r:id="rId17"/>
    <p:sldId id="453" r:id="rId18"/>
    <p:sldId id="454" r:id="rId19"/>
    <p:sldId id="462" r:id="rId20"/>
    <p:sldId id="1575" r:id="rId21"/>
    <p:sldId id="1574" r:id="rId22"/>
    <p:sldId id="1573" r:id="rId23"/>
    <p:sldId id="1551" r:id="rId24"/>
    <p:sldId id="1557" r:id="rId25"/>
    <p:sldId id="1565" r:id="rId26"/>
    <p:sldId id="1562" r:id="rId27"/>
    <p:sldId id="1563" r:id="rId28"/>
    <p:sldId id="1564" r:id="rId29"/>
    <p:sldId id="1588" r:id="rId30"/>
    <p:sldId id="1583" r:id="rId31"/>
    <p:sldId id="1589" r:id="rId32"/>
    <p:sldId id="1576" r:id="rId33"/>
    <p:sldId id="1578" r:id="rId34"/>
    <p:sldId id="1577" r:id="rId35"/>
    <p:sldId id="1579" r:id="rId36"/>
    <p:sldId id="442" r:id="rId37"/>
    <p:sldId id="1569" r:id="rId38"/>
    <p:sldId id="1570" r:id="rId39"/>
    <p:sldId id="1590" r:id="rId40"/>
    <p:sldId id="1567" r:id="rId41"/>
    <p:sldId id="1584" r:id="rId42"/>
    <p:sldId id="1585" r:id="rId43"/>
    <p:sldId id="263" r:id="rId44"/>
    <p:sldId id="1587"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585" autoAdjust="0"/>
  </p:normalViewPr>
  <p:slideViewPr>
    <p:cSldViewPr snapToGrid="0">
      <p:cViewPr varScale="1">
        <p:scale>
          <a:sx n="37" d="100"/>
          <a:sy n="37" d="100"/>
        </p:scale>
        <p:origin x="1108" y="40"/>
      </p:cViewPr>
      <p:guideLst/>
    </p:cSldViewPr>
  </p:slideViewPr>
  <p:notesTextViewPr>
    <p:cViewPr>
      <p:scale>
        <a:sx n="1" d="1"/>
        <a:sy n="1" d="1"/>
      </p:scale>
      <p:origin x="0" y="-28"/>
    </p:cViewPr>
  </p:notesTextViewPr>
  <p:sorterViewPr>
    <p:cViewPr>
      <p:scale>
        <a:sx n="100" d="100"/>
        <a:sy n="100" d="100"/>
      </p:scale>
      <p:origin x="0" y="-18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Švandová" userId="a08a9d5a-4b6c-4a58-83f4-d41f596116fa" providerId="ADAL" clId="{7CDFED16-9881-4284-9976-BBD1FC67144D}"/>
    <pc:docChg chg="undo redo custSel addSld delSld modSld sldOrd">
      <pc:chgData name="Eva Švandová" userId="a08a9d5a-4b6c-4a58-83f4-d41f596116fa" providerId="ADAL" clId="{7CDFED16-9881-4284-9976-BBD1FC67144D}" dt="2024-06-02T23:43:31.677" v="3431" actId="6549"/>
      <pc:docMkLst>
        <pc:docMk/>
      </pc:docMkLst>
      <pc:sldChg chg="del">
        <pc:chgData name="Eva Švandová" userId="a08a9d5a-4b6c-4a58-83f4-d41f596116fa" providerId="ADAL" clId="{7CDFED16-9881-4284-9976-BBD1FC67144D}" dt="2024-06-02T19:59:23.577" v="3365" actId="2696"/>
        <pc:sldMkLst>
          <pc:docMk/>
          <pc:sldMk cId="1507569038" sldId="257"/>
        </pc:sldMkLst>
      </pc:sldChg>
      <pc:sldChg chg="del">
        <pc:chgData name="Eva Švandová" userId="a08a9d5a-4b6c-4a58-83f4-d41f596116fa" providerId="ADAL" clId="{7CDFED16-9881-4284-9976-BBD1FC67144D}" dt="2024-06-02T19:59:27.095" v="3366" actId="2696"/>
        <pc:sldMkLst>
          <pc:docMk/>
          <pc:sldMk cId="1960685350" sldId="258"/>
        </pc:sldMkLst>
      </pc:sldChg>
      <pc:sldChg chg="del">
        <pc:chgData name="Eva Švandová" userId="a08a9d5a-4b6c-4a58-83f4-d41f596116fa" providerId="ADAL" clId="{7CDFED16-9881-4284-9976-BBD1FC67144D}" dt="2024-06-02T19:59:30.199" v="3367" actId="2696"/>
        <pc:sldMkLst>
          <pc:docMk/>
          <pc:sldMk cId="3705147463" sldId="259"/>
        </pc:sldMkLst>
      </pc:sldChg>
      <pc:sldChg chg="del">
        <pc:chgData name="Eva Švandová" userId="a08a9d5a-4b6c-4a58-83f4-d41f596116fa" providerId="ADAL" clId="{7CDFED16-9881-4284-9976-BBD1FC67144D}" dt="2024-06-02T19:59:42.060" v="3369" actId="2696"/>
        <pc:sldMkLst>
          <pc:docMk/>
          <pc:sldMk cId="2729517993" sldId="260"/>
        </pc:sldMkLst>
      </pc:sldChg>
      <pc:sldChg chg="del">
        <pc:chgData name="Eva Švandová" userId="a08a9d5a-4b6c-4a58-83f4-d41f596116fa" providerId="ADAL" clId="{7CDFED16-9881-4284-9976-BBD1FC67144D}" dt="2024-06-02T19:59:32.748" v="3368" actId="2696"/>
        <pc:sldMkLst>
          <pc:docMk/>
          <pc:sldMk cId="272626447" sldId="261"/>
        </pc:sldMkLst>
      </pc:sldChg>
      <pc:sldChg chg="del">
        <pc:chgData name="Eva Švandová" userId="a08a9d5a-4b6c-4a58-83f4-d41f596116fa" providerId="ADAL" clId="{7CDFED16-9881-4284-9976-BBD1FC67144D}" dt="2024-06-02T19:59:45.644" v="3370" actId="2696"/>
        <pc:sldMkLst>
          <pc:docMk/>
          <pc:sldMk cId="467461258" sldId="262"/>
        </pc:sldMkLst>
      </pc:sldChg>
      <pc:sldChg chg="modSp">
        <pc:chgData name="Eva Švandová" userId="a08a9d5a-4b6c-4a58-83f4-d41f596116fa" providerId="ADAL" clId="{7CDFED16-9881-4284-9976-BBD1FC67144D}" dt="2024-06-02T23:37:35.611" v="3428" actId="20577"/>
        <pc:sldMkLst>
          <pc:docMk/>
          <pc:sldMk cId="2965627175" sldId="265"/>
        </pc:sldMkLst>
        <pc:graphicFrameChg chg="mod">
          <ac:chgData name="Eva Švandová" userId="a08a9d5a-4b6c-4a58-83f4-d41f596116fa" providerId="ADAL" clId="{7CDFED16-9881-4284-9976-BBD1FC67144D}" dt="2024-06-02T23:37:35.611" v="3428" actId="20577"/>
          <ac:graphicFrameMkLst>
            <pc:docMk/>
            <pc:sldMk cId="2965627175" sldId="265"/>
            <ac:graphicFrameMk id="5" creationId="{49ADCA9F-6C4B-6FD8-E835-3A67C47E529D}"/>
          </ac:graphicFrameMkLst>
        </pc:graphicFrameChg>
      </pc:sldChg>
      <pc:sldChg chg="addSp">
        <pc:chgData name="Eva Švandová" userId="a08a9d5a-4b6c-4a58-83f4-d41f596116fa" providerId="ADAL" clId="{7CDFED16-9881-4284-9976-BBD1FC67144D}" dt="2024-06-02T19:58:57.976" v="3362"/>
        <pc:sldMkLst>
          <pc:docMk/>
          <pc:sldMk cId="1851749373" sldId="442"/>
        </pc:sldMkLst>
        <pc:spChg chg="add">
          <ac:chgData name="Eva Švandová" userId="a08a9d5a-4b6c-4a58-83f4-d41f596116fa" providerId="ADAL" clId="{7CDFED16-9881-4284-9976-BBD1FC67144D}" dt="2024-06-02T19:58:57.976" v="3362"/>
          <ac:spMkLst>
            <pc:docMk/>
            <pc:sldMk cId="1851749373" sldId="442"/>
            <ac:spMk id="6" creationId="{A93F7F11-B9BE-4D96-A048-52D373241E83}"/>
          </ac:spMkLst>
        </pc:spChg>
      </pc:sldChg>
      <pc:sldChg chg="addSp modSp">
        <pc:chgData name="Eva Švandová" userId="a08a9d5a-4b6c-4a58-83f4-d41f596116fa" providerId="ADAL" clId="{7CDFED16-9881-4284-9976-BBD1FC67144D}" dt="2024-06-02T19:33:31.903" v="2715"/>
        <pc:sldMkLst>
          <pc:docMk/>
          <pc:sldMk cId="2639479874" sldId="452"/>
        </pc:sldMkLst>
        <pc:spChg chg="mod">
          <ac:chgData name="Eva Švandová" userId="a08a9d5a-4b6c-4a58-83f4-d41f596116fa" providerId="ADAL" clId="{7CDFED16-9881-4284-9976-BBD1FC67144D}" dt="2024-06-02T19:33:31.555" v="2714" actId="1076"/>
          <ac:spMkLst>
            <pc:docMk/>
            <pc:sldMk cId="2639479874" sldId="452"/>
            <ac:spMk id="2" creationId="{00000000-0000-0000-0000-000000000000}"/>
          </ac:spMkLst>
        </pc:spChg>
        <pc:spChg chg="add">
          <ac:chgData name="Eva Švandová" userId="a08a9d5a-4b6c-4a58-83f4-d41f596116fa" providerId="ADAL" clId="{7CDFED16-9881-4284-9976-BBD1FC67144D}" dt="2024-06-02T19:33:31.903" v="2715"/>
          <ac:spMkLst>
            <pc:docMk/>
            <pc:sldMk cId="2639479874" sldId="452"/>
            <ac:spMk id="9" creationId="{1792516E-667B-493A-B704-FCC997852323}"/>
          </ac:spMkLst>
        </pc:spChg>
      </pc:sldChg>
      <pc:sldChg chg="addSp modSp">
        <pc:chgData name="Eva Švandová" userId="a08a9d5a-4b6c-4a58-83f4-d41f596116fa" providerId="ADAL" clId="{7CDFED16-9881-4284-9976-BBD1FC67144D}" dt="2024-06-02T19:33:41.510" v="2717" actId="1076"/>
        <pc:sldMkLst>
          <pc:docMk/>
          <pc:sldMk cId="770802651" sldId="453"/>
        </pc:sldMkLst>
        <pc:spChg chg="add">
          <ac:chgData name="Eva Švandová" userId="a08a9d5a-4b6c-4a58-83f4-d41f596116fa" providerId="ADAL" clId="{7CDFED16-9881-4284-9976-BBD1FC67144D}" dt="2024-06-02T19:33:38.923" v="2716"/>
          <ac:spMkLst>
            <pc:docMk/>
            <pc:sldMk cId="770802651" sldId="453"/>
            <ac:spMk id="8" creationId="{B16D0521-9031-4ACD-9D1F-8904F07B3CB4}"/>
          </ac:spMkLst>
        </pc:spChg>
        <pc:picChg chg="mod">
          <ac:chgData name="Eva Švandová" userId="a08a9d5a-4b6c-4a58-83f4-d41f596116fa" providerId="ADAL" clId="{7CDFED16-9881-4284-9976-BBD1FC67144D}" dt="2024-06-02T19:33:41.510" v="2717" actId="1076"/>
          <ac:picMkLst>
            <pc:docMk/>
            <pc:sldMk cId="770802651" sldId="453"/>
            <ac:picMk id="10" creationId="{00000000-0000-0000-0000-000000000000}"/>
          </ac:picMkLst>
        </pc:picChg>
      </pc:sldChg>
      <pc:sldChg chg="addSp delSp modSp modNotesTx">
        <pc:chgData name="Eva Švandová" userId="a08a9d5a-4b6c-4a58-83f4-d41f596116fa" providerId="ADAL" clId="{7CDFED16-9881-4284-9976-BBD1FC67144D}" dt="2024-06-02T19:33:44.949" v="2718"/>
        <pc:sldMkLst>
          <pc:docMk/>
          <pc:sldMk cId="3162971842" sldId="454"/>
        </pc:sldMkLst>
        <pc:spChg chg="add mod">
          <ac:chgData name="Eva Švandová" userId="a08a9d5a-4b6c-4a58-83f4-d41f596116fa" providerId="ADAL" clId="{7CDFED16-9881-4284-9976-BBD1FC67144D}" dt="2024-06-02T19:31:26.995" v="2640" actId="11529"/>
          <ac:spMkLst>
            <pc:docMk/>
            <pc:sldMk cId="3162971842" sldId="454"/>
            <ac:spMk id="2" creationId="{F35019A5-2DA3-4826-B06F-B6772B2BA927}"/>
          </ac:spMkLst>
        </pc:spChg>
        <pc:spChg chg="add del mod">
          <ac:chgData name="Eva Švandová" userId="a08a9d5a-4b6c-4a58-83f4-d41f596116fa" providerId="ADAL" clId="{7CDFED16-9881-4284-9976-BBD1FC67144D}" dt="2024-06-02T19:30:13.240" v="2633" actId="1076"/>
          <ac:spMkLst>
            <pc:docMk/>
            <pc:sldMk cId="3162971842" sldId="454"/>
            <ac:spMk id="3" creationId="{00000000-0000-0000-0000-000000000000}"/>
          </ac:spMkLst>
        </pc:spChg>
        <pc:spChg chg="add del mod">
          <ac:chgData name="Eva Švandová" userId="a08a9d5a-4b6c-4a58-83f4-d41f596116fa" providerId="ADAL" clId="{7CDFED16-9881-4284-9976-BBD1FC67144D}" dt="2024-06-02T19:33:04.344" v="2690" actId="478"/>
          <ac:spMkLst>
            <pc:docMk/>
            <pc:sldMk cId="3162971842" sldId="454"/>
            <ac:spMk id="4" creationId="{6EE89439-7899-40EC-A493-6DE78D87E3DB}"/>
          </ac:spMkLst>
        </pc:spChg>
        <pc:spChg chg="mod">
          <ac:chgData name="Eva Švandová" userId="a08a9d5a-4b6c-4a58-83f4-d41f596116fa" providerId="ADAL" clId="{7CDFED16-9881-4284-9976-BBD1FC67144D}" dt="2024-06-02T19:29:53.912" v="2628" actId="1076"/>
          <ac:spMkLst>
            <pc:docMk/>
            <pc:sldMk cId="3162971842" sldId="454"/>
            <ac:spMk id="6" creationId="{3FD7031C-137F-4272-A93C-F9B6D5DC40C7}"/>
          </ac:spMkLst>
        </pc:spChg>
        <pc:spChg chg="mod">
          <ac:chgData name="Eva Švandová" userId="a08a9d5a-4b6c-4a58-83f4-d41f596116fa" providerId="ADAL" clId="{7CDFED16-9881-4284-9976-BBD1FC67144D}" dt="2024-06-02T19:29:33.965" v="2623" actId="14100"/>
          <ac:spMkLst>
            <pc:docMk/>
            <pc:sldMk cId="3162971842" sldId="454"/>
            <ac:spMk id="7" creationId="{00000000-0000-0000-0000-000000000000}"/>
          </ac:spMkLst>
        </pc:spChg>
        <pc:spChg chg="add">
          <ac:chgData name="Eva Švandová" userId="a08a9d5a-4b6c-4a58-83f4-d41f596116fa" providerId="ADAL" clId="{7CDFED16-9881-4284-9976-BBD1FC67144D}" dt="2024-06-02T19:33:44.949" v="2718"/>
          <ac:spMkLst>
            <pc:docMk/>
            <pc:sldMk cId="3162971842" sldId="454"/>
            <ac:spMk id="11" creationId="{267C2921-B4BE-4AEA-973E-CDA2EFEEE5A3}"/>
          </ac:spMkLst>
        </pc:spChg>
        <pc:picChg chg="add del mod">
          <ac:chgData name="Eva Švandová" userId="a08a9d5a-4b6c-4a58-83f4-d41f596116fa" providerId="ADAL" clId="{7CDFED16-9881-4284-9976-BBD1FC67144D}" dt="2024-06-02T18:51:34.206" v="2222"/>
          <ac:picMkLst>
            <pc:docMk/>
            <pc:sldMk cId="3162971842" sldId="454"/>
            <ac:picMk id="9" creationId="{F63632DD-494A-4F63-8F32-8FB4D347E1E4}"/>
          </ac:picMkLst>
        </pc:picChg>
        <pc:picChg chg="add mod">
          <ac:chgData name="Eva Švandová" userId="a08a9d5a-4b6c-4a58-83f4-d41f596116fa" providerId="ADAL" clId="{7CDFED16-9881-4284-9976-BBD1FC67144D}" dt="2024-06-02T19:31:06.286" v="2639" actId="14100"/>
          <ac:picMkLst>
            <pc:docMk/>
            <pc:sldMk cId="3162971842" sldId="454"/>
            <ac:picMk id="10" creationId="{ED26D1DE-621F-468D-95B8-1D8434921368}"/>
          </ac:picMkLst>
        </pc:picChg>
        <pc:picChg chg="add del mod">
          <ac:chgData name="Eva Švandová" userId="a08a9d5a-4b6c-4a58-83f4-d41f596116fa" providerId="ADAL" clId="{7CDFED16-9881-4284-9976-BBD1FC67144D}" dt="2024-06-02T19:30:09.261" v="2632" actId="1076"/>
          <ac:picMkLst>
            <pc:docMk/>
            <pc:sldMk cId="3162971842" sldId="454"/>
            <ac:picMk id="24580" creationId="{00000000-0000-0000-0000-000000000000}"/>
          </ac:picMkLst>
        </pc:picChg>
      </pc:sldChg>
      <pc:sldChg chg="del">
        <pc:chgData name="Eva Švandová" userId="a08a9d5a-4b6c-4a58-83f4-d41f596116fa" providerId="ADAL" clId="{7CDFED16-9881-4284-9976-BBD1FC67144D}" dt="2024-06-02T14:01:43.645" v="1964" actId="2696"/>
        <pc:sldMkLst>
          <pc:docMk/>
          <pc:sldMk cId="2123451697" sldId="456"/>
        </pc:sldMkLst>
      </pc:sldChg>
      <pc:sldChg chg="addSp modSp">
        <pc:chgData name="Eva Švandová" userId="a08a9d5a-4b6c-4a58-83f4-d41f596116fa" providerId="ADAL" clId="{7CDFED16-9881-4284-9976-BBD1FC67144D}" dt="2024-06-02T19:33:48.730" v="2719"/>
        <pc:sldMkLst>
          <pc:docMk/>
          <pc:sldMk cId="1718473335" sldId="462"/>
        </pc:sldMkLst>
        <pc:spChg chg="mod">
          <ac:chgData name="Eva Švandová" userId="a08a9d5a-4b6c-4a58-83f4-d41f596116fa" providerId="ADAL" clId="{7CDFED16-9881-4284-9976-BBD1FC67144D}" dt="2024-06-02T19:33:21.540" v="2712" actId="20577"/>
          <ac:spMkLst>
            <pc:docMk/>
            <pc:sldMk cId="1718473335" sldId="462"/>
            <ac:spMk id="2" creationId="{D18A3AF2-912D-4729-B96A-A02490F21833}"/>
          </ac:spMkLst>
        </pc:spChg>
        <pc:spChg chg="add">
          <ac:chgData name="Eva Švandová" userId="a08a9d5a-4b6c-4a58-83f4-d41f596116fa" providerId="ADAL" clId="{7CDFED16-9881-4284-9976-BBD1FC67144D}" dt="2024-06-02T19:33:48.730" v="2719"/>
          <ac:spMkLst>
            <pc:docMk/>
            <pc:sldMk cId="1718473335" sldId="462"/>
            <ac:spMk id="7" creationId="{93346B7E-07B9-43CA-9CF5-CD5785832DAB}"/>
          </ac:spMkLst>
        </pc:spChg>
      </pc:sldChg>
      <pc:sldChg chg="modSp del">
        <pc:chgData name="Eva Švandová" userId="a08a9d5a-4b6c-4a58-83f4-d41f596116fa" providerId="ADAL" clId="{7CDFED16-9881-4284-9976-BBD1FC67144D}" dt="2024-06-02T09:36:01.566" v="1168" actId="2696"/>
        <pc:sldMkLst>
          <pc:docMk/>
          <pc:sldMk cId="3508560380" sldId="1550"/>
        </pc:sldMkLst>
        <pc:spChg chg="mod">
          <ac:chgData name="Eva Švandová" userId="a08a9d5a-4b6c-4a58-83f4-d41f596116fa" providerId="ADAL" clId="{7CDFED16-9881-4284-9976-BBD1FC67144D}" dt="2024-06-02T09:24:31.768" v="1133"/>
          <ac:spMkLst>
            <pc:docMk/>
            <pc:sldMk cId="3508560380" sldId="1550"/>
            <ac:spMk id="3" creationId="{13C02F64-5B10-47BB-9A62-F93C0BB38B05}"/>
          </ac:spMkLst>
        </pc:spChg>
      </pc:sldChg>
      <pc:sldChg chg="addSp">
        <pc:chgData name="Eva Švandová" userId="a08a9d5a-4b6c-4a58-83f4-d41f596116fa" providerId="ADAL" clId="{7CDFED16-9881-4284-9976-BBD1FC67144D}" dt="2024-06-02T19:37:14.499" v="2724"/>
        <pc:sldMkLst>
          <pc:docMk/>
          <pc:sldMk cId="3634898718" sldId="1551"/>
        </pc:sldMkLst>
        <pc:spChg chg="add">
          <ac:chgData name="Eva Švandová" userId="a08a9d5a-4b6c-4a58-83f4-d41f596116fa" providerId="ADAL" clId="{7CDFED16-9881-4284-9976-BBD1FC67144D}" dt="2024-06-02T19:37:14.499" v="2724"/>
          <ac:spMkLst>
            <pc:docMk/>
            <pc:sldMk cId="3634898718" sldId="1551"/>
            <ac:spMk id="11" creationId="{8605D1C6-3D9F-4A18-98C0-04DCEE373A03}"/>
          </ac:spMkLst>
        </pc:spChg>
      </pc:sldChg>
      <pc:sldChg chg="addSp delSp modSp ord modNotesTx">
        <pc:chgData name="Eva Švandová" userId="a08a9d5a-4b6c-4a58-83f4-d41f596116fa" providerId="ADAL" clId="{7CDFED16-9881-4284-9976-BBD1FC67144D}" dt="2024-06-02T18:21:21.467" v="2033"/>
        <pc:sldMkLst>
          <pc:docMk/>
          <pc:sldMk cId="664308810" sldId="1552"/>
        </pc:sldMkLst>
        <pc:spChg chg="mod">
          <ac:chgData name="Eva Švandová" userId="a08a9d5a-4b6c-4a58-83f4-d41f596116fa" providerId="ADAL" clId="{7CDFED16-9881-4284-9976-BBD1FC67144D}" dt="2024-06-02T11:43:20.668" v="1181" actId="1076"/>
          <ac:spMkLst>
            <pc:docMk/>
            <pc:sldMk cId="664308810" sldId="1552"/>
            <ac:spMk id="5" creationId="{1CAD0767-D7EC-43EB-8D40-104329F56675}"/>
          </ac:spMkLst>
        </pc:spChg>
        <pc:picChg chg="mod">
          <ac:chgData name="Eva Švandová" userId="a08a9d5a-4b6c-4a58-83f4-d41f596116fa" providerId="ADAL" clId="{7CDFED16-9881-4284-9976-BBD1FC67144D}" dt="2024-06-02T11:42:52.534" v="1174" actId="1076"/>
          <ac:picMkLst>
            <pc:docMk/>
            <pc:sldMk cId="664308810" sldId="1552"/>
            <ac:picMk id="7" creationId="{E0326AE3-5E27-4BDD-8FD2-AA3AAC3BEA86}"/>
          </ac:picMkLst>
        </pc:picChg>
        <pc:picChg chg="mod">
          <ac:chgData name="Eva Švandová" userId="a08a9d5a-4b6c-4a58-83f4-d41f596116fa" providerId="ADAL" clId="{7CDFED16-9881-4284-9976-BBD1FC67144D}" dt="2024-06-02T11:43:13.472" v="1180" actId="1076"/>
          <ac:picMkLst>
            <pc:docMk/>
            <pc:sldMk cId="664308810" sldId="1552"/>
            <ac:picMk id="9" creationId="{A6C11817-90F8-41AC-A984-10F6F5F67347}"/>
          </ac:picMkLst>
        </pc:picChg>
        <pc:picChg chg="add del mod">
          <ac:chgData name="Eva Švandová" userId="a08a9d5a-4b6c-4a58-83f4-d41f596116fa" providerId="ADAL" clId="{7CDFED16-9881-4284-9976-BBD1FC67144D}" dt="2024-06-02T11:43:06.932" v="1178"/>
          <ac:picMkLst>
            <pc:docMk/>
            <pc:sldMk cId="664308810" sldId="1552"/>
            <ac:picMk id="10" creationId="{81670681-6028-4C36-936C-5F5B83173C29}"/>
          </ac:picMkLst>
        </pc:picChg>
      </pc:sldChg>
      <pc:sldChg chg="modSp">
        <pc:chgData name="Eva Švandová" userId="a08a9d5a-4b6c-4a58-83f4-d41f596116fa" providerId="ADAL" clId="{7CDFED16-9881-4284-9976-BBD1FC67144D}" dt="2024-06-02T18:52:28.516" v="2229" actId="1076"/>
        <pc:sldMkLst>
          <pc:docMk/>
          <pc:sldMk cId="2428190570" sldId="1553"/>
        </pc:sldMkLst>
        <pc:spChg chg="mod">
          <ac:chgData name="Eva Švandová" userId="a08a9d5a-4b6c-4a58-83f4-d41f596116fa" providerId="ADAL" clId="{7CDFED16-9881-4284-9976-BBD1FC67144D}" dt="2024-06-02T18:52:28.516" v="2229" actId="1076"/>
          <ac:spMkLst>
            <pc:docMk/>
            <pc:sldMk cId="2428190570" sldId="1553"/>
            <ac:spMk id="3" creationId="{90133CBA-3D9F-4F89-86E1-EEC3FD809ED6}"/>
          </ac:spMkLst>
        </pc:spChg>
        <pc:picChg chg="mod">
          <ac:chgData name="Eva Švandová" userId="a08a9d5a-4b6c-4a58-83f4-d41f596116fa" providerId="ADAL" clId="{7CDFED16-9881-4284-9976-BBD1FC67144D}" dt="2024-06-02T18:52:14.962" v="2226" actId="1076"/>
          <ac:picMkLst>
            <pc:docMk/>
            <pc:sldMk cId="2428190570" sldId="1553"/>
            <ac:picMk id="6" creationId="{9A52FAA2-8984-41AA-817C-17C3816F24B3}"/>
          </ac:picMkLst>
        </pc:picChg>
      </pc:sldChg>
      <pc:sldChg chg="modSp">
        <pc:chgData name="Eva Švandová" userId="a08a9d5a-4b6c-4a58-83f4-d41f596116fa" providerId="ADAL" clId="{7CDFED16-9881-4284-9976-BBD1FC67144D}" dt="2024-06-02T19:20:24.003" v="2575"/>
        <pc:sldMkLst>
          <pc:docMk/>
          <pc:sldMk cId="1199198080" sldId="1554"/>
        </pc:sldMkLst>
        <pc:spChg chg="mod">
          <ac:chgData name="Eva Švandová" userId="a08a9d5a-4b6c-4a58-83f4-d41f596116fa" providerId="ADAL" clId="{7CDFED16-9881-4284-9976-BBD1FC67144D}" dt="2024-06-02T19:20:24.003" v="2575"/>
          <ac:spMkLst>
            <pc:docMk/>
            <pc:sldMk cId="1199198080" sldId="1554"/>
            <ac:spMk id="3" creationId="{FA5C009B-FC68-44EF-A395-DEFC1A060525}"/>
          </ac:spMkLst>
        </pc:spChg>
      </pc:sldChg>
      <pc:sldChg chg="addSp delSp modSp del">
        <pc:chgData name="Eva Švandová" userId="a08a9d5a-4b6c-4a58-83f4-d41f596116fa" providerId="ADAL" clId="{7CDFED16-9881-4284-9976-BBD1FC67144D}" dt="2024-06-02T19:21:41.070" v="2591" actId="2696"/>
        <pc:sldMkLst>
          <pc:docMk/>
          <pc:sldMk cId="2174572269" sldId="1555"/>
        </pc:sldMkLst>
        <pc:spChg chg="mod">
          <ac:chgData name="Eva Švandová" userId="a08a9d5a-4b6c-4a58-83f4-d41f596116fa" providerId="ADAL" clId="{7CDFED16-9881-4284-9976-BBD1FC67144D}" dt="2024-06-02T19:21:03.673" v="2580"/>
          <ac:spMkLst>
            <pc:docMk/>
            <pc:sldMk cId="2174572269" sldId="1555"/>
            <ac:spMk id="3" creationId="{C9CF6290-884D-4659-8276-F8F7F5AFBE3D}"/>
          </ac:spMkLst>
        </pc:spChg>
        <pc:spChg chg="del">
          <ac:chgData name="Eva Švandová" userId="a08a9d5a-4b6c-4a58-83f4-d41f596116fa" providerId="ADAL" clId="{7CDFED16-9881-4284-9976-BBD1FC67144D}" dt="2024-06-02T19:17:50.233" v="2568"/>
          <ac:spMkLst>
            <pc:docMk/>
            <pc:sldMk cId="2174572269" sldId="1555"/>
            <ac:spMk id="6" creationId="{4A99F8BE-A540-46E6-AFF1-EA9CCB63862B}"/>
          </ac:spMkLst>
        </pc:spChg>
        <pc:spChg chg="add del">
          <ac:chgData name="Eva Švandová" userId="a08a9d5a-4b6c-4a58-83f4-d41f596116fa" providerId="ADAL" clId="{7CDFED16-9881-4284-9976-BBD1FC67144D}" dt="2024-06-02T19:21:34.190" v="2589"/>
          <ac:spMkLst>
            <pc:docMk/>
            <pc:sldMk cId="2174572269" sldId="1555"/>
            <ac:spMk id="7" creationId="{6CBFD952-6DC8-4BDE-9BB9-8DF9E1BCE191}"/>
          </ac:spMkLst>
        </pc:spChg>
      </pc:sldChg>
      <pc:sldChg chg="addSp delSp modSp modNotesTx">
        <pc:chgData name="Eva Švandová" userId="a08a9d5a-4b6c-4a58-83f4-d41f596116fa" providerId="ADAL" clId="{7CDFED16-9881-4284-9976-BBD1FC67144D}" dt="2024-06-02T19:13:27.118" v="2559" actId="1076"/>
        <pc:sldMkLst>
          <pc:docMk/>
          <pc:sldMk cId="823237119" sldId="1556"/>
        </pc:sldMkLst>
        <pc:spChg chg="mod">
          <ac:chgData name="Eva Švandová" userId="a08a9d5a-4b6c-4a58-83f4-d41f596116fa" providerId="ADAL" clId="{7CDFED16-9881-4284-9976-BBD1FC67144D}" dt="2024-06-02T19:10:31.801" v="2449" actId="1076"/>
          <ac:spMkLst>
            <pc:docMk/>
            <pc:sldMk cId="823237119" sldId="1556"/>
            <ac:spMk id="3" creationId="{3B0FD18E-B632-41A7-8E4E-A0ED3F196D49}"/>
          </ac:spMkLst>
        </pc:spChg>
        <pc:spChg chg="mod">
          <ac:chgData name="Eva Švandová" userId="a08a9d5a-4b6c-4a58-83f4-d41f596116fa" providerId="ADAL" clId="{7CDFED16-9881-4284-9976-BBD1FC67144D}" dt="2024-06-02T19:13:19.609" v="2557" actId="1076"/>
          <ac:spMkLst>
            <pc:docMk/>
            <pc:sldMk cId="823237119" sldId="1556"/>
            <ac:spMk id="4" creationId="{A4B96F55-043C-4B75-ABBC-4DFCE6E18295}"/>
          </ac:spMkLst>
        </pc:spChg>
        <pc:spChg chg="add del">
          <ac:chgData name="Eva Švandová" userId="a08a9d5a-4b6c-4a58-83f4-d41f596116fa" providerId="ADAL" clId="{7CDFED16-9881-4284-9976-BBD1FC67144D}" dt="2024-06-02T11:47:17.405" v="1192" actId="478"/>
          <ac:spMkLst>
            <pc:docMk/>
            <pc:sldMk cId="823237119" sldId="1556"/>
            <ac:spMk id="6" creationId="{68024F4D-2643-4457-A673-6D3112970C2A}"/>
          </ac:spMkLst>
        </pc:spChg>
        <pc:picChg chg="add del mod">
          <ac:chgData name="Eva Švandová" userId="a08a9d5a-4b6c-4a58-83f4-d41f596116fa" providerId="ADAL" clId="{7CDFED16-9881-4284-9976-BBD1FC67144D}" dt="2024-06-02T12:57:07.854" v="1671"/>
          <ac:picMkLst>
            <pc:docMk/>
            <pc:sldMk cId="823237119" sldId="1556"/>
            <ac:picMk id="7" creationId="{9E100CCC-CC45-405D-A76C-AC54F3214823}"/>
          </ac:picMkLst>
        </pc:picChg>
        <pc:picChg chg="add del">
          <ac:chgData name="Eva Švandová" userId="a08a9d5a-4b6c-4a58-83f4-d41f596116fa" providerId="ADAL" clId="{7CDFED16-9881-4284-9976-BBD1FC67144D}" dt="2024-06-02T13:10:29.889" v="1679" actId="478"/>
          <ac:picMkLst>
            <pc:docMk/>
            <pc:sldMk cId="823237119" sldId="1556"/>
            <ac:picMk id="8" creationId="{70017511-8AE1-4156-960A-8F73FE379A51}"/>
          </ac:picMkLst>
        </pc:picChg>
        <pc:picChg chg="add mod">
          <ac:chgData name="Eva Švandová" userId="a08a9d5a-4b6c-4a58-83f4-d41f596116fa" providerId="ADAL" clId="{7CDFED16-9881-4284-9976-BBD1FC67144D}" dt="2024-06-02T19:13:27.118" v="2559" actId="1076"/>
          <ac:picMkLst>
            <pc:docMk/>
            <pc:sldMk cId="823237119" sldId="1556"/>
            <ac:picMk id="9" creationId="{6B07BF85-87CF-4739-B2F9-CB8867B53ECD}"/>
          </ac:picMkLst>
        </pc:picChg>
        <pc:picChg chg="add mod">
          <ac:chgData name="Eva Švandová" userId="a08a9d5a-4b6c-4a58-83f4-d41f596116fa" providerId="ADAL" clId="{7CDFED16-9881-4284-9976-BBD1FC67144D}" dt="2024-06-02T19:13:22.884" v="2558" actId="14100"/>
          <ac:picMkLst>
            <pc:docMk/>
            <pc:sldMk cId="823237119" sldId="1556"/>
            <ac:picMk id="10" creationId="{19969C74-1F91-4380-B2F6-D4664D62630A}"/>
          </ac:picMkLst>
        </pc:picChg>
      </pc:sldChg>
      <pc:sldChg chg="addSp ord">
        <pc:chgData name="Eva Švandová" userId="a08a9d5a-4b6c-4a58-83f4-d41f596116fa" providerId="ADAL" clId="{7CDFED16-9881-4284-9976-BBD1FC67144D}" dt="2024-06-02T19:37:22.013" v="2726"/>
        <pc:sldMkLst>
          <pc:docMk/>
          <pc:sldMk cId="2580891268" sldId="1557"/>
        </pc:sldMkLst>
        <pc:spChg chg="add">
          <ac:chgData name="Eva Švandová" userId="a08a9d5a-4b6c-4a58-83f4-d41f596116fa" providerId="ADAL" clId="{7CDFED16-9881-4284-9976-BBD1FC67144D}" dt="2024-06-02T19:37:22.013" v="2726"/>
          <ac:spMkLst>
            <pc:docMk/>
            <pc:sldMk cId="2580891268" sldId="1557"/>
            <ac:spMk id="7" creationId="{5FDEA282-FCFC-40EA-8116-09294F96F11F}"/>
          </ac:spMkLst>
        </pc:spChg>
      </pc:sldChg>
      <pc:sldChg chg="addSp modSp">
        <pc:chgData name="Eva Švandová" userId="a08a9d5a-4b6c-4a58-83f4-d41f596116fa" providerId="ADAL" clId="{7CDFED16-9881-4284-9976-BBD1FC67144D}" dt="2024-06-02T19:33:26.718" v="2713" actId="1076"/>
        <pc:sldMkLst>
          <pc:docMk/>
          <pc:sldMk cId="2641227412" sldId="1558"/>
        </pc:sldMkLst>
        <pc:spChg chg="mod">
          <ac:chgData name="Eva Švandová" userId="a08a9d5a-4b6c-4a58-83f4-d41f596116fa" providerId="ADAL" clId="{7CDFED16-9881-4284-9976-BBD1FC67144D}" dt="2024-06-02T13:47:51.337" v="1892" actId="20577"/>
          <ac:spMkLst>
            <pc:docMk/>
            <pc:sldMk cId="2641227412" sldId="1558"/>
            <ac:spMk id="2" creationId="{F5DCF69F-1268-4879-BA7B-AF5A74A3B5A3}"/>
          </ac:spMkLst>
        </pc:spChg>
        <pc:spChg chg="add mod">
          <ac:chgData name="Eva Švandová" userId="a08a9d5a-4b6c-4a58-83f4-d41f596116fa" providerId="ADAL" clId="{7CDFED16-9881-4284-9976-BBD1FC67144D}" dt="2024-06-02T19:33:26.718" v="2713" actId="1076"/>
          <ac:spMkLst>
            <pc:docMk/>
            <pc:sldMk cId="2641227412" sldId="1558"/>
            <ac:spMk id="9" creationId="{74C8863F-BD9F-47D9-9CB6-3424ED0F8892}"/>
          </ac:spMkLst>
        </pc:spChg>
        <pc:picChg chg="mod">
          <ac:chgData name="Eva Švandová" userId="a08a9d5a-4b6c-4a58-83f4-d41f596116fa" providerId="ADAL" clId="{7CDFED16-9881-4284-9976-BBD1FC67144D}" dt="2024-06-02T13:50:25.786" v="1893" actId="1076"/>
          <ac:picMkLst>
            <pc:docMk/>
            <pc:sldMk cId="2641227412" sldId="1558"/>
            <ac:picMk id="6" creationId="{8DBAE4A8-8C9C-4630-AC94-F86830D3C421}"/>
          </ac:picMkLst>
        </pc:picChg>
      </pc:sldChg>
      <pc:sldChg chg="delSp del modNotesTx">
        <pc:chgData name="Eva Švandová" userId="a08a9d5a-4b6c-4a58-83f4-d41f596116fa" providerId="ADAL" clId="{7CDFED16-9881-4284-9976-BBD1FC67144D}" dt="2024-06-02T19:33:09.126" v="2691" actId="2696"/>
        <pc:sldMkLst>
          <pc:docMk/>
          <pc:sldMk cId="1368028522" sldId="1559"/>
        </pc:sldMkLst>
        <pc:picChg chg="del">
          <ac:chgData name="Eva Švandová" userId="a08a9d5a-4b6c-4a58-83f4-d41f596116fa" providerId="ADAL" clId="{7CDFED16-9881-4284-9976-BBD1FC67144D}" dt="2024-06-02T19:29:12.022" v="2617"/>
          <ac:picMkLst>
            <pc:docMk/>
            <pc:sldMk cId="1368028522" sldId="1559"/>
            <ac:picMk id="6" creationId="{8DBAE4A8-8C9C-4630-AC94-F86830D3C421}"/>
          </ac:picMkLst>
        </pc:picChg>
      </pc:sldChg>
      <pc:sldChg chg="modSp del">
        <pc:chgData name="Eva Švandová" userId="a08a9d5a-4b6c-4a58-83f4-d41f596116fa" providerId="ADAL" clId="{7CDFED16-9881-4284-9976-BBD1FC67144D}" dt="2024-06-02T12:01:35.982" v="1203" actId="2696"/>
        <pc:sldMkLst>
          <pc:docMk/>
          <pc:sldMk cId="2201691515" sldId="1560"/>
        </pc:sldMkLst>
        <pc:spChg chg="mod">
          <ac:chgData name="Eva Švandová" userId="a08a9d5a-4b6c-4a58-83f4-d41f596116fa" providerId="ADAL" clId="{7CDFED16-9881-4284-9976-BBD1FC67144D}" dt="2024-06-02T09:23:09.313" v="1132" actId="20577"/>
          <ac:spMkLst>
            <pc:docMk/>
            <pc:sldMk cId="2201691515" sldId="1560"/>
            <ac:spMk id="3" creationId="{00000000-0000-0000-0000-000000000000}"/>
          </ac:spMkLst>
        </pc:spChg>
      </pc:sldChg>
      <pc:sldChg chg="add del">
        <pc:chgData name="Eva Švandová" userId="a08a9d5a-4b6c-4a58-83f4-d41f596116fa" providerId="ADAL" clId="{7CDFED16-9881-4284-9976-BBD1FC67144D}" dt="2024-06-02T19:39:03.053" v="2787" actId="2696"/>
        <pc:sldMkLst>
          <pc:docMk/>
          <pc:sldMk cId="2229063342" sldId="1560"/>
        </pc:sldMkLst>
      </pc:sldChg>
      <pc:sldChg chg="addSp ord">
        <pc:chgData name="Eva Švandová" userId="a08a9d5a-4b6c-4a58-83f4-d41f596116fa" providerId="ADAL" clId="{7CDFED16-9881-4284-9976-BBD1FC67144D}" dt="2024-06-02T19:37:28.333" v="2728"/>
        <pc:sldMkLst>
          <pc:docMk/>
          <pc:sldMk cId="1246325666" sldId="1562"/>
        </pc:sldMkLst>
        <pc:spChg chg="add">
          <ac:chgData name="Eva Švandová" userId="a08a9d5a-4b6c-4a58-83f4-d41f596116fa" providerId="ADAL" clId="{7CDFED16-9881-4284-9976-BBD1FC67144D}" dt="2024-06-02T19:37:28.333" v="2728"/>
          <ac:spMkLst>
            <pc:docMk/>
            <pc:sldMk cId="1246325666" sldId="1562"/>
            <ac:spMk id="7" creationId="{9C00DC43-89A6-4FDC-985F-FE253FA61292}"/>
          </ac:spMkLst>
        </pc:spChg>
      </pc:sldChg>
      <pc:sldChg chg="addSp ord">
        <pc:chgData name="Eva Švandová" userId="a08a9d5a-4b6c-4a58-83f4-d41f596116fa" providerId="ADAL" clId="{7CDFED16-9881-4284-9976-BBD1FC67144D}" dt="2024-06-02T19:37:31.448" v="2729"/>
        <pc:sldMkLst>
          <pc:docMk/>
          <pc:sldMk cId="678069608" sldId="1563"/>
        </pc:sldMkLst>
        <pc:spChg chg="add">
          <ac:chgData name="Eva Švandová" userId="a08a9d5a-4b6c-4a58-83f4-d41f596116fa" providerId="ADAL" clId="{7CDFED16-9881-4284-9976-BBD1FC67144D}" dt="2024-06-02T19:37:31.448" v="2729"/>
          <ac:spMkLst>
            <pc:docMk/>
            <pc:sldMk cId="678069608" sldId="1563"/>
            <ac:spMk id="8" creationId="{151CFD8B-1AF8-45C6-B878-0E9AE53D818E}"/>
          </ac:spMkLst>
        </pc:spChg>
      </pc:sldChg>
      <pc:sldChg chg="addSp">
        <pc:chgData name="Eva Švandová" userId="a08a9d5a-4b6c-4a58-83f4-d41f596116fa" providerId="ADAL" clId="{7CDFED16-9881-4284-9976-BBD1FC67144D}" dt="2024-06-02T19:37:36.194" v="2730"/>
        <pc:sldMkLst>
          <pc:docMk/>
          <pc:sldMk cId="1257920088" sldId="1564"/>
        </pc:sldMkLst>
        <pc:spChg chg="add">
          <ac:chgData name="Eva Švandová" userId="a08a9d5a-4b6c-4a58-83f4-d41f596116fa" providerId="ADAL" clId="{7CDFED16-9881-4284-9976-BBD1FC67144D}" dt="2024-06-02T19:37:36.194" v="2730"/>
          <ac:spMkLst>
            <pc:docMk/>
            <pc:sldMk cId="1257920088" sldId="1564"/>
            <ac:spMk id="7" creationId="{7DC8E9ED-28F0-4418-8555-CAE5903917B8}"/>
          </ac:spMkLst>
        </pc:spChg>
      </pc:sldChg>
      <pc:sldChg chg="addSp modSp ord">
        <pc:chgData name="Eva Švandová" userId="a08a9d5a-4b6c-4a58-83f4-d41f596116fa" providerId="ADAL" clId="{7CDFED16-9881-4284-9976-BBD1FC67144D}" dt="2024-06-02T19:37:25.069" v="2727"/>
        <pc:sldMkLst>
          <pc:docMk/>
          <pc:sldMk cId="2762752995" sldId="1565"/>
        </pc:sldMkLst>
        <pc:spChg chg="mod">
          <ac:chgData name="Eva Švandová" userId="a08a9d5a-4b6c-4a58-83f4-d41f596116fa" providerId="ADAL" clId="{7CDFED16-9881-4284-9976-BBD1FC67144D}" dt="2024-06-02T13:53:55.194" v="1904" actId="20577"/>
          <ac:spMkLst>
            <pc:docMk/>
            <pc:sldMk cId="2762752995" sldId="1565"/>
            <ac:spMk id="2" creationId="{09410986-655E-46AC-A295-324E7142803D}"/>
          </ac:spMkLst>
        </pc:spChg>
        <pc:spChg chg="mod">
          <ac:chgData name="Eva Švandová" userId="a08a9d5a-4b6c-4a58-83f4-d41f596116fa" providerId="ADAL" clId="{7CDFED16-9881-4284-9976-BBD1FC67144D}" dt="2024-06-02T09:21:40.678" v="1052" actId="1076"/>
          <ac:spMkLst>
            <pc:docMk/>
            <pc:sldMk cId="2762752995" sldId="1565"/>
            <ac:spMk id="3" creationId="{73249BB0-718B-453A-BDBB-E7FE22DB5E09}"/>
          </ac:spMkLst>
        </pc:spChg>
        <pc:spChg chg="add">
          <ac:chgData name="Eva Švandová" userId="a08a9d5a-4b6c-4a58-83f4-d41f596116fa" providerId="ADAL" clId="{7CDFED16-9881-4284-9976-BBD1FC67144D}" dt="2024-06-02T19:37:25.069" v="2727"/>
          <ac:spMkLst>
            <pc:docMk/>
            <pc:sldMk cId="2762752995" sldId="1565"/>
            <ac:spMk id="7" creationId="{F95A08D7-29FC-46DC-8B30-BEFB0F954123}"/>
          </ac:spMkLst>
        </pc:spChg>
        <pc:graphicFrameChg chg="mod modGraphic">
          <ac:chgData name="Eva Švandová" userId="a08a9d5a-4b6c-4a58-83f4-d41f596116fa" providerId="ADAL" clId="{7CDFED16-9881-4284-9976-BBD1FC67144D}" dt="2024-06-02T09:21:34.849" v="1051" actId="14100"/>
          <ac:graphicFrameMkLst>
            <pc:docMk/>
            <pc:sldMk cId="2762752995" sldId="1565"/>
            <ac:graphicFrameMk id="5" creationId="{7F8EA8AB-6ED7-4325-A56C-EBFDE38DC597}"/>
          </ac:graphicFrameMkLst>
        </pc:graphicFrameChg>
      </pc:sldChg>
      <pc:sldChg chg="addSp add del">
        <pc:chgData name="Eva Švandová" userId="a08a9d5a-4b6c-4a58-83f4-d41f596116fa" providerId="ADAL" clId="{7CDFED16-9881-4284-9976-BBD1FC67144D}" dt="2024-06-02T20:01:03.767" v="3423"/>
        <pc:sldMkLst>
          <pc:docMk/>
          <pc:sldMk cId="3540339579" sldId="1567"/>
        </pc:sldMkLst>
        <pc:spChg chg="add">
          <ac:chgData name="Eva Švandová" userId="a08a9d5a-4b6c-4a58-83f4-d41f596116fa" providerId="ADAL" clId="{7CDFED16-9881-4284-9976-BBD1FC67144D}" dt="2024-06-02T20:01:03.767" v="3423"/>
          <ac:spMkLst>
            <pc:docMk/>
            <pc:sldMk cId="3540339579" sldId="1567"/>
            <ac:spMk id="5" creationId="{A54AC89C-05F9-4C40-B437-269F3F125151}"/>
          </ac:spMkLst>
        </pc:spChg>
      </pc:sldChg>
      <pc:sldChg chg="addSp">
        <pc:chgData name="Eva Švandová" userId="a08a9d5a-4b6c-4a58-83f4-d41f596116fa" providerId="ADAL" clId="{7CDFED16-9881-4284-9976-BBD1FC67144D}" dt="2024-06-02T19:59:02.743" v="3363"/>
        <pc:sldMkLst>
          <pc:docMk/>
          <pc:sldMk cId="805731246" sldId="1569"/>
        </pc:sldMkLst>
        <pc:spChg chg="add">
          <ac:chgData name="Eva Švandová" userId="a08a9d5a-4b6c-4a58-83f4-d41f596116fa" providerId="ADAL" clId="{7CDFED16-9881-4284-9976-BBD1FC67144D}" dt="2024-06-02T19:59:02.743" v="3363"/>
          <ac:spMkLst>
            <pc:docMk/>
            <pc:sldMk cId="805731246" sldId="1569"/>
            <ac:spMk id="7" creationId="{B3C7A5BE-5146-438B-B4E9-0186A0435127}"/>
          </ac:spMkLst>
        </pc:spChg>
      </pc:sldChg>
      <pc:sldChg chg="addSp modSp">
        <pc:chgData name="Eva Švandová" userId="a08a9d5a-4b6c-4a58-83f4-d41f596116fa" providerId="ADAL" clId="{7CDFED16-9881-4284-9976-BBD1FC67144D}" dt="2024-06-02T20:00:28.236" v="3371" actId="1076"/>
        <pc:sldMkLst>
          <pc:docMk/>
          <pc:sldMk cId="2140506170" sldId="1570"/>
        </pc:sldMkLst>
        <pc:spChg chg="add mod">
          <ac:chgData name="Eva Švandová" userId="a08a9d5a-4b6c-4a58-83f4-d41f596116fa" providerId="ADAL" clId="{7CDFED16-9881-4284-9976-BBD1FC67144D}" dt="2024-06-02T20:00:28.236" v="3371" actId="1076"/>
          <ac:spMkLst>
            <pc:docMk/>
            <pc:sldMk cId="2140506170" sldId="1570"/>
            <ac:spMk id="8" creationId="{086D14A7-40D5-4FE6-9659-E58545A9765F}"/>
          </ac:spMkLst>
        </pc:spChg>
      </pc:sldChg>
      <pc:sldChg chg="addSp delSp modSp modNotesTx">
        <pc:chgData name="Eva Švandová" userId="a08a9d5a-4b6c-4a58-83f4-d41f596116fa" providerId="ADAL" clId="{7CDFED16-9881-4284-9976-BBD1FC67144D}" dt="2024-06-02T18:21:07.813" v="2031" actId="1076"/>
        <pc:sldMkLst>
          <pc:docMk/>
          <pc:sldMk cId="2451653870" sldId="1571"/>
        </pc:sldMkLst>
        <pc:spChg chg="del">
          <ac:chgData name="Eva Švandová" userId="a08a9d5a-4b6c-4a58-83f4-d41f596116fa" providerId="ADAL" clId="{7CDFED16-9881-4284-9976-BBD1FC67144D}" dt="2024-06-02T18:17:09.200" v="2028" actId="478"/>
          <ac:spMkLst>
            <pc:docMk/>
            <pc:sldMk cId="2451653870" sldId="1571"/>
            <ac:spMk id="6" creationId="{137451C9-A6C5-4D58-AF5A-23FC728D213C}"/>
          </ac:spMkLst>
        </pc:spChg>
        <pc:picChg chg="ord">
          <ac:chgData name="Eva Švandová" userId="a08a9d5a-4b6c-4a58-83f4-d41f596116fa" providerId="ADAL" clId="{7CDFED16-9881-4284-9976-BBD1FC67144D}" dt="2024-06-02T18:15:35.323" v="2022" actId="170"/>
          <ac:picMkLst>
            <pc:docMk/>
            <pc:sldMk cId="2451653870" sldId="1571"/>
            <ac:picMk id="3" creationId="{32862F0D-CE34-4490-8DD9-CD12E601D611}"/>
          </ac:picMkLst>
        </pc:picChg>
        <pc:picChg chg="mod">
          <ac:chgData name="Eva Švandová" userId="a08a9d5a-4b6c-4a58-83f4-d41f596116fa" providerId="ADAL" clId="{7CDFED16-9881-4284-9976-BBD1FC67144D}" dt="2024-06-02T18:21:07.813" v="2031" actId="1076"/>
          <ac:picMkLst>
            <pc:docMk/>
            <pc:sldMk cId="2451653870" sldId="1571"/>
            <ac:picMk id="5" creationId="{11C5FDA6-1331-40D8-AFBF-19AE97A38327}"/>
          </ac:picMkLst>
        </pc:picChg>
        <pc:picChg chg="add mod">
          <ac:chgData name="Eva Švandová" userId="a08a9d5a-4b6c-4a58-83f4-d41f596116fa" providerId="ADAL" clId="{7CDFED16-9881-4284-9976-BBD1FC67144D}" dt="2024-06-02T18:17:02.278" v="2027" actId="1076"/>
          <ac:picMkLst>
            <pc:docMk/>
            <pc:sldMk cId="2451653870" sldId="1571"/>
            <ac:picMk id="7" creationId="{9B1FF2F2-D969-4783-8C45-71B1A4516592}"/>
          </ac:picMkLst>
        </pc:picChg>
      </pc:sldChg>
      <pc:sldChg chg="addSp delSp modSp modNotesTx">
        <pc:chgData name="Eva Švandová" userId="a08a9d5a-4b6c-4a58-83f4-d41f596116fa" providerId="ADAL" clId="{7CDFED16-9881-4284-9976-BBD1FC67144D}" dt="2024-06-02T23:43:31.677" v="3431" actId="6549"/>
        <pc:sldMkLst>
          <pc:docMk/>
          <pc:sldMk cId="3351731542" sldId="1572"/>
        </pc:sldMkLst>
        <pc:spChg chg="add mod">
          <ac:chgData name="Eva Švandová" userId="a08a9d5a-4b6c-4a58-83f4-d41f596116fa" providerId="ADAL" clId="{7CDFED16-9881-4284-9976-BBD1FC67144D}" dt="2024-06-02T11:46:32.928" v="1186"/>
          <ac:spMkLst>
            <pc:docMk/>
            <pc:sldMk cId="3351731542" sldId="1572"/>
            <ac:spMk id="3" creationId="{4536D441-2CF5-4AD0-8A3F-5C4619DDA8AA}"/>
          </ac:spMkLst>
        </pc:spChg>
        <pc:spChg chg="mod">
          <ac:chgData name="Eva Švandová" userId="a08a9d5a-4b6c-4a58-83f4-d41f596116fa" providerId="ADAL" clId="{7CDFED16-9881-4284-9976-BBD1FC67144D}" dt="2024-06-02T11:55:51.887" v="1202" actId="1076"/>
          <ac:spMkLst>
            <pc:docMk/>
            <pc:sldMk cId="3351731542" sldId="1572"/>
            <ac:spMk id="7" creationId="{72E8C0D0-2D00-4268-9A51-843C1E1D9D67}"/>
          </ac:spMkLst>
        </pc:spChg>
        <pc:spChg chg="mod">
          <ac:chgData name="Eva Švandová" userId="a08a9d5a-4b6c-4a58-83f4-d41f596116fa" providerId="ADAL" clId="{7CDFED16-9881-4284-9976-BBD1FC67144D}" dt="2024-06-02T11:46:31.088" v="1185" actId="27636"/>
          <ac:spMkLst>
            <pc:docMk/>
            <pc:sldMk cId="3351731542" sldId="1572"/>
            <ac:spMk id="8" creationId="{88A48517-D805-4D70-B8AD-F109FC7C519B}"/>
          </ac:spMkLst>
        </pc:spChg>
        <pc:picChg chg="del">
          <ac:chgData name="Eva Švandová" userId="a08a9d5a-4b6c-4a58-83f4-d41f596116fa" providerId="ADAL" clId="{7CDFED16-9881-4284-9976-BBD1FC67144D}" dt="2024-06-02T11:42:25.860" v="1169"/>
          <ac:picMkLst>
            <pc:docMk/>
            <pc:sldMk cId="3351731542" sldId="1572"/>
            <ac:picMk id="5" creationId="{22762BA4-94B1-442B-91B2-E5D47726452F}"/>
          </ac:picMkLst>
        </pc:picChg>
        <pc:picChg chg="mod">
          <ac:chgData name="Eva Švandová" userId="a08a9d5a-4b6c-4a58-83f4-d41f596116fa" providerId="ADAL" clId="{7CDFED16-9881-4284-9976-BBD1FC67144D}" dt="2024-06-02T11:46:38.982" v="1188" actId="14100"/>
          <ac:picMkLst>
            <pc:docMk/>
            <pc:sldMk cId="3351731542" sldId="1572"/>
            <ac:picMk id="9" creationId="{3B87CE79-7E31-48E5-B56C-1BF55084D86B}"/>
          </ac:picMkLst>
        </pc:picChg>
      </pc:sldChg>
      <pc:sldChg chg="addSp modSp">
        <pc:chgData name="Eva Švandová" userId="a08a9d5a-4b6c-4a58-83f4-d41f596116fa" providerId="ADAL" clId="{7CDFED16-9881-4284-9976-BBD1FC67144D}" dt="2024-06-02T19:37:02.929" v="2723" actId="1076"/>
        <pc:sldMkLst>
          <pc:docMk/>
          <pc:sldMk cId="3412382657" sldId="1573"/>
        </pc:sldMkLst>
        <pc:spChg chg="mod">
          <ac:chgData name="Eva Švandová" userId="a08a9d5a-4b6c-4a58-83f4-d41f596116fa" providerId="ADAL" clId="{7CDFED16-9881-4284-9976-BBD1FC67144D}" dt="2024-06-02T19:37:02.929" v="2723" actId="1076"/>
          <ac:spMkLst>
            <pc:docMk/>
            <pc:sldMk cId="3412382657" sldId="1573"/>
            <ac:spMk id="9" creationId="{6C01EF65-04EA-4807-BB1D-F5264058AB82}"/>
          </ac:spMkLst>
        </pc:spChg>
        <pc:spChg chg="add">
          <ac:chgData name="Eva Švandová" userId="a08a9d5a-4b6c-4a58-83f4-d41f596116fa" providerId="ADAL" clId="{7CDFED16-9881-4284-9976-BBD1FC67144D}" dt="2024-06-02T19:36:58.637" v="2722"/>
          <ac:spMkLst>
            <pc:docMk/>
            <pc:sldMk cId="3412382657" sldId="1573"/>
            <ac:spMk id="15" creationId="{28A9079C-0BFB-4E70-8EF5-6654FC83E8C8}"/>
          </ac:spMkLst>
        </pc:spChg>
      </pc:sldChg>
      <pc:sldChg chg="addSp">
        <pc:chgData name="Eva Švandová" userId="a08a9d5a-4b6c-4a58-83f4-d41f596116fa" providerId="ADAL" clId="{7CDFED16-9881-4284-9976-BBD1FC67144D}" dt="2024-06-02T19:36:54.296" v="2721"/>
        <pc:sldMkLst>
          <pc:docMk/>
          <pc:sldMk cId="3598107120" sldId="1574"/>
        </pc:sldMkLst>
        <pc:spChg chg="add">
          <ac:chgData name="Eva Švandová" userId="a08a9d5a-4b6c-4a58-83f4-d41f596116fa" providerId="ADAL" clId="{7CDFED16-9881-4284-9976-BBD1FC67144D}" dt="2024-06-02T19:36:54.296" v="2721"/>
          <ac:spMkLst>
            <pc:docMk/>
            <pc:sldMk cId="3598107120" sldId="1574"/>
            <ac:spMk id="12" creationId="{011E3EF5-3C89-460E-9147-F0F9DEDB7306}"/>
          </ac:spMkLst>
        </pc:spChg>
      </pc:sldChg>
      <pc:sldChg chg="addSp">
        <pc:chgData name="Eva Švandová" userId="a08a9d5a-4b6c-4a58-83f4-d41f596116fa" providerId="ADAL" clId="{7CDFED16-9881-4284-9976-BBD1FC67144D}" dt="2024-06-02T19:36:50.782" v="2720"/>
        <pc:sldMkLst>
          <pc:docMk/>
          <pc:sldMk cId="2792724769" sldId="1575"/>
        </pc:sldMkLst>
        <pc:spChg chg="add">
          <ac:chgData name="Eva Švandová" userId="a08a9d5a-4b6c-4a58-83f4-d41f596116fa" providerId="ADAL" clId="{7CDFED16-9881-4284-9976-BBD1FC67144D}" dt="2024-06-02T19:36:50.782" v="2720"/>
          <ac:spMkLst>
            <pc:docMk/>
            <pc:sldMk cId="2792724769" sldId="1575"/>
            <ac:spMk id="4" creationId="{54E5206D-073B-46D4-BC00-532B35624A1C}"/>
          </ac:spMkLst>
        </pc:spChg>
      </pc:sldChg>
      <pc:sldChg chg="addSp delSp modSp del modNotesTx">
        <pc:chgData name="Eva Švandová" userId="a08a9d5a-4b6c-4a58-83f4-d41f596116fa" providerId="ADAL" clId="{7CDFED16-9881-4284-9976-BBD1FC67144D}" dt="2024-06-02T09:20:45.159" v="1040" actId="2696"/>
        <pc:sldMkLst>
          <pc:docMk/>
          <pc:sldMk cId="431637802" sldId="1576"/>
        </pc:sldMkLst>
        <pc:spChg chg="mod">
          <ac:chgData name="Eva Švandová" userId="a08a9d5a-4b6c-4a58-83f4-d41f596116fa" providerId="ADAL" clId="{7CDFED16-9881-4284-9976-BBD1FC67144D}" dt="2024-06-02T08:06:15.538" v="350" actId="14100"/>
          <ac:spMkLst>
            <pc:docMk/>
            <pc:sldMk cId="431637802" sldId="1576"/>
            <ac:spMk id="3" creationId="{9C3B82D0-7D55-4239-B91F-6D43966E4FCB}"/>
          </ac:spMkLst>
        </pc:spChg>
        <pc:spChg chg="add del mod">
          <ac:chgData name="Eva Švandová" userId="a08a9d5a-4b6c-4a58-83f4-d41f596116fa" providerId="ADAL" clId="{7CDFED16-9881-4284-9976-BBD1FC67144D}" dt="2024-06-02T08:06:35.803" v="353"/>
          <ac:spMkLst>
            <pc:docMk/>
            <pc:sldMk cId="431637802" sldId="1576"/>
            <ac:spMk id="5" creationId="{D6A39D7E-EB59-400B-A9C1-7481A95DBEDF}"/>
          </ac:spMkLst>
        </pc:spChg>
        <pc:picChg chg="add del mod">
          <ac:chgData name="Eva Švandová" userId="a08a9d5a-4b6c-4a58-83f4-d41f596116fa" providerId="ADAL" clId="{7CDFED16-9881-4284-9976-BBD1FC67144D}" dt="2024-06-02T08:06:35.803" v="353"/>
          <ac:picMkLst>
            <pc:docMk/>
            <pc:sldMk cId="431637802" sldId="1576"/>
            <ac:picMk id="4" creationId="{F01584B2-5A72-488F-BC8D-80B82F0AE7F0}"/>
          </ac:picMkLst>
        </pc:picChg>
      </pc:sldChg>
      <pc:sldChg chg="addSp add">
        <pc:chgData name="Eva Švandová" userId="a08a9d5a-4b6c-4a58-83f4-d41f596116fa" providerId="ADAL" clId="{7CDFED16-9881-4284-9976-BBD1FC67144D}" dt="2024-06-02T19:58:42.352" v="3358"/>
        <pc:sldMkLst>
          <pc:docMk/>
          <pc:sldMk cId="551472498" sldId="1576"/>
        </pc:sldMkLst>
        <pc:spChg chg="add">
          <ac:chgData name="Eva Švandová" userId="a08a9d5a-4b6c-4a58-83f4-d41f596116fa" providerId="ADAL" clId="{7CDFED16-9881-4284-9976-BBD1FC67144D}" dt="2024-06-02T19:58:42.352" v="3358"/>
          <ac:spMkLst>
            <pc:docMk/>
            <pc:sldMk cId="551472498" sldId="1576"/>
            <ac:spMk id="6" creationId="{9ADF8B69-1588-4EB5-A5CB-4C10C09D0E8A}"/>
          </ac:spMkLst>
        </pc:spChg>
      </pc:sldChg>
      <pc:sldChg chg="modSp add del modNotesTx">
        <pc:chgData name="Eva Švandová" userId="a08a9d5a-4b6c-4a58-83f4-d41f596116fa" providerId="ADAL" clId="{7CDFED16-9881-4284-9976-BBD1FC67144D}" dt="2024-06-02T09:20:45.159" v="1042" actId="2696"/>
        <pc:sldMkLst>
          <pc:docMk/>
          <pc:sldMk cId="2355320076" sldId="1577"/>
        </pc:sldMkLst>
        <pc:spChg chg="mod">
          <ac:chgData name="Eva Švandová" userId="a08a9d5a-4b6c-4a58-83f4-d41f596116fa" providerId="ADAL" clId="{7CDFED16-9881-4284-9976-BBD1FC67144D}" dt="2024-06-02T08:35:07.151" v="819" actId="20577"/>
          <ac:spMkLst>
            <pc:docMk/>
            <pc:sldMk cId="2355320076" sldId="1577"/>
            <ac:spMk id="2" creationId="{7147B439-E67D-4FCE-9386-96E196F39218}"/>
          </ac:spMkLst>
        </pc:spChg>
        <pc:spChg chg="mod">
          <ac:chgData name="Eva Švandová" userId="a08a9d5a-4b6c-4a58-83f4-d41f596116fa" providerId="ADAL" clId="{7CDFED16-9881-4284-9976-BBD1FC67144D}" dt="2024-06-02T08:32:54.071" v="780" actId="20577"/>
          <ac:spMkLst>
            <pc:docMk/>
            <pc:sldMk cId="2355320076" sldId="1577"/>
            <ac:spMk id="3" creationId="{4674F62A-C507-4166-95FD-475282CC208B}"/>
          </ac:spMkLst>
        </pc:spChg>
      </pc:sldChg>
      <pc:sldChg chg="addSp modSp add">
        <pc:chgData name="Eva Švandová" userId="a08a9d5a-4b6c-4a58-83f4-d41f596116fa" providerId="ADAL" clId="{7CDFED16-9881-4284-9976-BBD1FC67144D}" dt="2024-06-02T19:58:50.487" v="3360"/>
        <pc:sldMkLst>
          <pc:docMk/>
          <pc:sldMk cId="3324055497" sldId="1577"/>
        </pc:sldMkLst>
        <pc:spChg chg="mod">
          <ac:chgData name="Eva Švandová" userId="a08a9d5a-4b6c-4a58-83f4-d41f596116fa" providerId="ADAL" clId="{7CDFED16-9881-4284-9976-BBD1FC67144D}" dt="2024-06-02T19:57:59.351" v="3354"/>
          <ac:spMkLst>
            <pc:docMk/>
            <pc:sldMk cId="3324055497" sldId="1577"/>
            <ac:spMk id="3" creationId="{4674F62A-C507-4166-95FD-475282CC208B}"/>
          </ac:spMkLst>
        </pc:spChg>
        <pc:spChg chg="add">
          <ac:chgData name="Eva Švandová" userId="a08a9d5a-4b6c-4a58-83f4-d41f596116fa" providerId="ADAL" clId="{7CDFED16-9881-4284-9976-BBD1FC67144D}" dt="2024-06-02T19:58:50.487" v="3360"/>
          <ac:spMkLst>
            <pc:docMk/>
            <pc:sldMk cId="3324055497" sldId="1577"/>
            <ac:spMk id="4" creationId="{C7FDED7E-A18F-49DE-8FF8-902AD3F724D6}"/>
          </ac:spMkLst>
        </pc:spChg>
      </pc:sldChg>
      <pc:sldChg chg="addSp add">
        <pc:chgData name="Eva Švandová" userId="a08a9d5a-4b6c-4a58-83f4-d41f596116fa" providerId="ADAL" clId="{7CDFED16-9881-4284-9976-BBD1FC67144D}" dt="2024-06-02T19:58:46.306" v="3359"/>
        <pc:sldMkLst>
          <pc:docMk/>
          <pc:sldMk cId="180012954" sldId="1578"/>
        </pc:sldMkLst>
        <pc:spChg chg="add">
          <ac:chgData name="Eva Švandová" userId="a08a9d5a-4b6c-4a58-83f4-d41f596116fa" providerId="ADAL" clId="{7CDFED16-9881-4284-9976-BBD1FC67144D}" dt="2024-06-02T19:58:46.306" v="3359"/>
          <ac:spMkLst>
            <pc:docMk/>
            <pc:sldMk cId="180012954" sldId="1578"/>
            <ac:spMk id="7" creationId="{1FD6D291-3A18-4D9A-801C-E9507B99EB7D}"/>
          </ac:spMkLst>
        </pc:spChg>
      </pc:sldChg>
      <pc:sldChg chg="addSp delSp modSp add del">
        <pc:chgData name="Eva Švandová" userId="a08a9d5a-4b6c-4a58-83f4-d41f596116fa" providerId="ADAL" clId="{7CDFED16-9881-4284-9976-BBD1FC67144D}" dt="2024-06-02T09:20:45.159" v="1041" actId="2696"/>
        <pc:sldMkLst>
          <pc:docMk/>
          <pc:sldMk cId="1891316309" sldId="1578"/>
        </pc:sldMkLst>
        <pc:spChg chg="mod">
          <ac:chgData name="Eva Švandová" userId="a08a9d5a-4b6c-4a58-83f4-d41f596116fa" providerId="ADAL" clId="{7CDFED16-9881-4284-9976-BBD1FC67144D}" dt="2024-06-02T08:06:54.883" v="382" actId="20577"/>
          <ac:spMkLst>
            <pc:docMk/>
            <pc:sldMk cId="1891316309" sldId="1578"/>
            <ac:spMk id="2" creationId="{9ACD3096-12AD-45A4-988D-11594F9092E3}"/>
          </ac:spMkLst>
        </pc:spChg>
        <pc:spChg chg="del">
          <ac:chgData name="Eva Švandová" userId="a08a9d5a-4b6c-4a58-83f4-d41f596116fa" providerId="ADAL" clId="{7CDFED16-9881-4284-9976-BBD1FC67144D}" dt="2024-06-02T08:10:09.008" v="383" actId="478"/>
          <ac:spMkLst>
            <pc:docMk/>
            <pc:sldMk cId="1891316309" sldId="1578"/>
            <ac:spMk id="3" creationId="{D2F11282-A59E-4927-B7D3-3E27274D97CF}"/>
          </ac:spMkLst>
        </pc:spChg>
        <pc:spChg chg="add mod">
          <ac:chgData name="Eva Švandová" userId="a08a9d5a-4b6c-4a58-83f4-d41f596116fa" providerId="ADAL" clId="{7CDFED16-9881-4284-9976-BBD1FC67144D}" dt="2024-06-02T08:20:28.833" v="412" actId="14100"/>
          <ac:spMkLst>
            <pc:docMk/>
            <pc:sldMk cId="1891316309" sldId="1578"/>
            <ac:spMk id="5" creationId="{F26569FF-4C65-4BD8-9D90-96FD1CA964C1}"/>
          </ac:spMkLst>
        </pc:spChg>
        <pc:spChg chg="add del mod">
          <ac:chgData name="Eva Švandová" userId="a08a9d5a-4b6c-4a58-83f4-d41f596116fa" providerId="ADAL" clId="{7CDFED16-9881-4284-9976-BBD1FC67144D}" dt="2024-06-02T08:20:18.940" v="409" actId="478"/>
          <ac:spMkLst>
            <pc:docMk/>
            <pc:sldMk cId="1891316309" sldId="1578"/>
            <ac:spMk id="7" creationId="{855C326C-8CFB-4AE3-ABC5-92E9A56BEF66}"/>
          </ac:spMkLst>
        </pc:spChg>
        <pc:picChg chg="add mod">
          <ac:chgData name="Eva Švandová" userId="a08a9d5a-4b6c-4a58-83f4-d41f596116fa" providerId="ADAL" clId="{7CDFED16-9881-4284-9976-BBD1FC67144D}" dt="2024-06-02T08:20:24.420" v="411" actId="14100"/>
          <ac:picMkLst>
            <pc:docMk/>
            <pc:sldMk cId="1891316309" sldId="1578"/>
            <ac:picMk id="4" creationId="{FC17618E-5248-4C69-93D2-99CA85CDAE9A}"/>
          </ac:picMkLst>
        </pc:picChg>
        <pc:picChg chg="add mod">
          <ac:chgData name="Eva Švandová" userId="a08a9d5a-4b6c-4a58-83f4-d41f596116fa" providerId="ADAL" clId="{7CDFED16-9881-4284-9976-BBD1FC67144D}" dt="2024-06-02T08:20:21.137" v="410" actId="1076"/>
          <ac:picMkLst>
            <pc:docMk/>
            <pc:sldMk cId="1891316309" sldId="1578"/>
            <ac:picMk id="6" creationId="{5547FCCC-D3ED-4E09-BAED-0449BE2356E5}"/>
          </ac:picMkLst>
        </pc:picChg>
      </pc:sldChg>
      <pc:sldChg chg="addSp delSp modSp add del">
        <pc:chgData name="Eva Švandová" userId="a08a9d5a-4b6c-4a58-83f4-d41f596116fa" providerId="ADAL" clId="{7CDFED16-9881-4284-9976-BBD1FC67144D}" dt="2024-06-02T09:20:45.159" v="1043" actId="2696"/>
        <pc:sldMkLst>
          <pc:docMk/>
          <pc:sldMk cId="282847415" sldId="1579"/>
        </pc:sldMkLst>
        <pc:spChg chg="mod">
          <ac:chgData name="Eva Švandová" userId="a08a9d5a-4b6c-4a58-83f4-d41f596116fa" providerId="ADAL" clId="{7CDFED16-9881-4284-9976-BBD1FC67144D}" dt="2024-06-02T08:48:44.416" v="874" actId="1076"/>
          <ac:spMkLst>
            <pc:docMk/>
            <pc:sldMk cId="282847415" sldId="1579"/>
            <ac:spMk id="2" creationId="{E25DC3DD-4C62-47DA-B222-B50E59A5C0FB}"/>
          </ac:spMkLst>
        </pc:spChg>
        <pc:spChg chg="del">
          <ac:chgData name="Eva Švandová" userId="a08a9d5a-4b6c-4a58-83f4-d41f596116fa" providerId="ADAL" clId="{7CDFED16-9881-4284-9976-BBD1FC67144D}" dt="2024-06-02T08:48:36.788" v="871" actId="478"/>
          <ac:spMkLst>
            <pc:docMk/>
            <pc:sldMk cId="282847415" sldId="1579"/>
            <ac:spMk id="3" creationId="{ABEEB5B1-B4FE-4973-9CB1-6DEA0838C433}"/>
          </ac:spMkLst>
        </pc:spChg>
        <pc:spChg chg="add mod">
          <ac:chgData name="Eva Švandová" userId="a08a9d5a-4b6c-4a58-83f4-d41f596116fa" providerId="ADAL" clId="{7CDFED16-9881-4284-9976-BBD1FC67144D}" dt="2024-06-02T08:49:39.456" v="877" actId="1076"/>
          <ac:spMkLst>
            <pc:docMk/>
            <pc:sldMk cId="282847415" sldId="1579"/>
            <ac:spMk id="5" creationId="{390C0972-C227-4182-B752-A655894724A1}"/>
          </ac:spMkLst>
        </pc:spChg>
        <pc:picChg chg="add mod">
          <ac:chgData name="Eva Švandová" userId="a08a9d5a-4b6c-4a58-83f4-d41f596116fa" providerId="ADAL" clId="{7CDFED16-9881-4284-9976-BBD1FC67144D}" dt="2024-06-02T08:48:49.664" v="875" actId="14100"/>
          <ac:picMkLst>
            <pc:docMk/>
            <pc:sldMk cId="282847415" sldId="1579"/>
            <ac:picMk id="4" creationId="{6F30368D-FA85-4039-B002-A8553E83E0AC}"/>
          </ac:picMkLst>
        </pc:picChg>
      </pc:sldChg>
      <pc:sldChg chg="addSp add">
        <pc:chgData name="Eva Švandová" userId="a08a9d5a-4b6c-4a58-83f4-d41f596116fa" providerId="ADAL" clId="{7CDFED16-9881-4284-9976-BBD1FC67144D}" dt="2024-06-02T19:58:53.740" v="3361"/>
        <pc:sldMkLst>
          <pc:docMk/>
          <pc:sldMk cId="903881171" sldId="1579"/>
        </pc:sldMkLst>
        <pc:spChg chg="add">
          <ac:chgData name="Eva Švandová" userId="a08a9d5a-4b6c-4a58-83f4-d41f596116fa" providerId="ADAL" clId="{7CDFED16-9881-4284-9976-BBD1FC67144D}" dt="2024-06-02T19:58:53.740" v="3361"/>
          <ac:spMkLst>
            <pc:docMk/>
            <pc:sldMk cId="903881171" sldId="1579"/>
            <ac:spMk id="6" creationId="{AEC27761-031B-49DB-A968-1AF12B1567F7}"/>
          </ac:spMkLst>
        </pc:spChg>
      </pc:sldChg>
      <pc:sldChg chg="addSp modSp add">
        <pc:chgData name="Eva Švandová" userId="a08a9d5a-4b6c-4a58-83f4-d41f596116fa" providerId="ADAL" clId="{7CDFED16-9881-4284-9976-BBD1FC67144D}" dt="2024-06-02T18:45:38.927" v="2214" actId="1076"/>
        <pc:sldMkLst>
          <pc:docMk/>
          <pc:sldMk cId="696935786" sldId="1580"/>
        </pc:sldMkLst>
        <pc:spChg chg="mod">
          <ac:chgData name="Eva Švandová" userId="a08a9d5a-4b6c-4a58-83f4-d41f596116fa" providerId="ADAL" clId="{7CDFED16-9881-4284-9976-BBD1FC67144D}" dt="2024-06-02T12:37:44.720" v="1208"/>
          <ac:spMkLst>
            <pc:docMk/>
            <pc:sldMk cId="696935786" sldId="1580"/>
            <ac:spMk id="2" creationId="{FCAA48AC-E0EE-464E-B113-41D32025C59D}"/>
          </ac:spMkLst>
        </pc:spChg>
        <pc:spChg chg="mod">
          <ac:chgData name="Eva Švandová" userId="a08a9d5a-4b6c-4a58-83f4-d41f596116fa" providerId="ADAL" clId="{7CDFED16-9881-4284-9976-BBD1FC67144D}" dt="2024-06-02T18:45:34.874" v="2213" actId="14100"/>
          <ac:spMkLst>
            <pc:docMk/>
            <pc:sldMk cId="696935786" sldId="1580"/>
            <ac:spMk id="3" creationId="{EF5740EA-0A67-46EA-94B8-BBB6CBADE5D0}"/>
          </ac:spMkLst>
        </pc:spChg>
        <pc:spChg chg="add">
          <ac:chgData name="Eva Švandová" userId="a08a9d5a-4b6c-4a58-83f4-d41f596116fa" providerId="ADAL" clId="{7CDFED16-9881-4284-9976-BBD1FC67144D}" dt="2024-06-02T18:45:19.439" v="2211"/>
          <ac:spMkLst>
            <pc:docMk/>
            <pc:sldMk cId="696935786" sldId="1580"/>
            <ac:spMk id="5" creationId="{978E6B52-D668-4DA6-A718-EB4EAF24CB1D}"/>
          </ac:spMkLst>
        </pc:spChg>
        <pc:picChg chg="add mod">
          <ac:chgData name="Eva Švandová" userId="a08a9d5a-4b6c-4a58-83f4-d41f596116fa" providerId="ADAL" clId="{7CDFED16-9881-4284-9976-BBD1FC67144D}" dt="2024-06-02T18:45:38.927" v="2214" actId="1076"/>
          <ac:picMkLst>
            <pc:docMk/>
            <pc:sldMk cId="696935786" sldId="1580"/>
            <ac:picMk id="4" creationId="{E3BB98DA-7099-40AA-98AE-1CE0FB5789FC}"/>
          </ac:picMkLst>
        </pc:picChg>
      </pc:sldChg>
      <pc:sldChg chg="add del">
        <pc:chgData name="Eva Švandová" userId="a08a9d5a-4b6c-4a58-83f4-d41f596116fa" providerId="ADAL" clId="{7CDFED16-9881-4284-9976-BBD1FC67144D}" dt="2024-06-02T12:01:58.251" v="1206" actId="2696"/>
        <pc:sldMkLst>
          <pc:docMk/>
          <pc:sldMk cId="3893937706" sldId="1580"/>
        </pc:sldMkLst>
      </pc:sldChg>
      <pc:sldChg chg="addSp delSp modSp add del">
        <pc:chgData name="Eva Švandová" userId="a08a9d5a-4b6c-4a58-83f4-d41f596116fa" providerId="ADAL" clId="{7CDFED16-9881-4284-9976-BBD1FC67144D}" dt="2024-06-02T19:23:08.995" v="2601" actId="2696"/>
        <pc:sldMkLst>
          <pc:docMk/>
          <pc:sldMk cId="3251273279" sldId="1581"/>
        </pc:sldMkLst>
        <pc:spChg chg="del">
          <ac:chgData name="Eva Švandová" userId="a08a9d5a-4b6c-4a58-83f4-d41f596116fa" providerId="ADAL" clId="{7CDFED16-9881-4284-9976-BBD1FC67144D}" dt="2024-06-02T13:00:48.001" v="1674" actId="478"/>
          <ac:spMkLst>
            <pc:docMk/>
            <pc:sldMk cId="3251273279" sldId="1581"/>
            <ac:spMk id="3" creationId="{87824BF4-9B50-44AB-AB49-F81C544D45E1}"/>
          </ac:spMkLst>
        </pc:spChg>
        <pc:spChg chg="add del mod">
          <ac:chgData name="Eva Švandová" userId="a08a9d5a-4b6c-4a58-83f4-d41f596116fa" providerId="ADAL" clId="{7CDFED16-9881-4284-9976-BBD1FC67144D}" dt="2024-06-02T19:22:56.824" v="2599"/>
          <ac:spMkLst>
            <pc:docMk/>
            <pc:sldMk cId="3251273279" sldId="1581"/>
            <ac:spMk id="6" creationId="{4AD4B9EE-E0A4-4155-A150-E8F639173CB5}"/>
          </ac:spMkLst>
        </pc:spChg>
        <pc:picChg chg="add del mod">
          <ac:chgData name="Eva Švandová" userId="a08a9d5a-4b6c-4a58-83f4-d41f596116fa" providerId="ADAL" clId="{7CDFED16-9881-4284-9976-BBD1FC67144D}" dt="2024-06-02T19:21:56.750" v="2592"/>
          <ac:picMkLst>
            <pc:docMk/>
            <pc:sldMk cId="3251273279" sldId="1581"/>
            <ac:picMk id="5" creationId="{3AF16CF4-DD5E-4133-86EF-34D41C8E5154}"/>
          </ac:picMkLst>
        </pc:picChg>
      </pc:sldChg>
      <pc:sldChg chg="addSp delSp modSp add del">
        <pc:chgData name="Eva Švandová" userId="a08a9d5a-4b6c-4a58-83f4-d41f596116fa" providerId="ADAL" clId="{7CDFED16-9881-4284-9976-BBD1FC67144D}" dt="2024-06-02T18:49:10.116" v="2219" actId="2696"/>
        <pc:sldMkLst>
          <pc:docMk/>
          <pc:sldMk cId="3001613030" sldId="1582"/>
        </pc:sldMkLst>
        <pc:spChg chg="mod">
          <ac:chgData name="Eva Švandová" userId="a08a9d5a-4b6c-4a58-83f4-d41f596116fa" providerId="ADAL" clId="{7CDFED16-9881-4284-9976-BBD1FC67144D}" dt="2024-06-02T13:42:32.064" v="1837" actId="20577"/>
          <ac:spMkLst>
            <pc:docMk/>
            <pc:sldMk cId="3001613030" sldId="1582"/>
            <ac:spMk id="2" creationId="{8D1B1A61-494C-4FEF-81AB-BD40B7688634}"/>
          </ac:spMkLst>
        </pc:spChg>
        <pc:spChg chg="del">
          <ac:chgData name="Eva Švandová" userId="a08a9d5a-4b6c-4a58-83f4-d41f596116fa" providerId="ADAL" clId="{7CDFED16-9881-4284-9976-BBD1FC67144D}" dt="2024-06-02T13:42:38.432" v="1838" actId="478"/>
          <ac:spMkLst>
            <pc:docMk/>
            <pc:sldMk cId="3001613030" sldId="1582"/>
            <ac:spMk id="3" creationId="{4216AD95-44A7-4843-8804-9F00FC1366E4}"/>
          </ac:spMkLst>
        </pc:spChg>
        <pc:spChg chg="add del mod">
          <ac:chgData name="Eva Švandová" userId="a08a9d5a-4b6c-4a58-83f4-d41f596116fa" providerId="ADAL" clId="{7CDFED16-9881-4284-9976-BBD1FC67144D}" dt="2024-06-02T18:49:09.156" v="2218"/>
          <ac:spMkLst>
            <pc:docMk/>
            <pc:sldMk cId="3001613030" sldId="1582"/>
            <ac:spMk id="5" creationId="{57784CC6-B962-49D8-8490-8FF71A2D7C22}"/>
          </ac:spMkLst>
        </pc:spChg>
        <pc:picChg chg="add mod">
          <ac:chgData name="Eva Švandová" userId="a08a9d5a-4b6c-4a58-83f4-d41f596116fa" providerId="ADAL" clId="{7CDFED16-9881-4284-9976-BBD1FC67144D}" dt="2024-06-02T13:43:03.674" v="1845" actId="1076"/>
          <ac:picMkLst>
            <pc:docMk/>
            <pc:sldMk cId="3001613030" sldId="1582"/>
            <ac:picMk id="4" creationId="{01EA6F44-A779-4287-9862-7EEC38DFA93B}"/>
          </ac:picMkLst>
        </pc:picChg>
      </pc:sldChg>
      <pc:sldChg chg="addSp modSp add">
        <pc:chgData name="Eva Švandová" userId="a08a9d5a-4b6c-4a58-83f4-d41f596116fa" providerId="ADAL" clId="{7CDFED16-9881-4284-9976-BBD1FC67144D}" dt="2024-06-02T19:58:37.772" v="3357" actId="1076"/>
        <pc:sldMkLst>
          <pc:docMk/>
          <pc:sldMk cId="3407439153" sldId="1583"/>
        </pc:sldMkLst>
        <pc:spChg chg="mod">
          <ac:chgData name="Eva Švandová" userId="a08a9d5a-4b6c-4a58-83f4-d41f596116fa" providerId="ADAL" clId="{7CDFED16-9881-4284-9976-BBD1FC67144D}" dt="2024-06-02T19:39:46.421" v="2823" actId="20577"/>
          <ac:spMkLst>
            <pc:docMk/>
            <pc:sldMk cId="3407439153" sldId="1583"/>
            <ac:spMk id="2" creationId="{A08810D6-D912-4E07-9F45-4782C85F082C}"/>
          </ac:spMkLst>
        </pc:spChg>
        <pc:spChg chg="mod">
          <ac:chgData name="Eva Švandová" userId="a08a9d5a-4b6c-4a58-83f4-d41f596116fa" providerId="ADAL" clId="{7CDFED16-9881-4284-9976-BBD1FC67144D}" dt="2024-06-02T19:49:34.125" v="2873" actId="5793"/>
          <ac:spMkLst>
            <pc:docMk/>
            <pc:sldMk cId="3407439153" sldId="1583"/>
            <ac:spMk id="3" creationId="{2B964B9C-6298-4820-8374-183225ACE028}"/>
          </ac:spMkLst>
        </pc:spChg>
        <pc:spChg chg="add mod">
          <ac:chgData name="Eva Švandová" userId="a08a9d5a-4b6c-4a58-83f4-d41f596116fa" providerId="ADAL" clId="{7CDFED16-9881-4284-9976-BBD1FC67144D}" dt="2024-06-02T19:43:24.845" v="2835" actId="1076"/>
          <ac:spMkLst>
            <pc:docMk/>
            <pc:sldMk cId="3407439153" sldId="1583"/>
            <ac:spMk id="5" creationId="{D54718A4-51B2-4862-9750-F05D82442336}"/>
          </ac:spMkLst>
        </pc:spChg>
        <pc:spChg chg="add mod">
          <ac:chgData name="Eva Švandová" userId="a08a9d5a-4b6c-4a58-83f4-d41f596116fa" providerId="ADAL" clId="{7CDFED16-9881-4284-9976-BBD1FC67144D}" dt="2024-06-02T19:58:37.772" v="3357" actId="1076"/>
          <ac:spMkLst>
            <pc:docMk/>
            <pc:sldMk cId="3407439153" sldId="1583"/>
            <ac:spMk id="6" creationId="{ED2AB774-B531-421C-BCC1-4ACE062CBDA3}"/>
          </ac:spMkLst>
        </pc:spChg>
        <pc:picChg chg="add mod">
          <ac:chgData name="Eva Švandová" userId="a08a9d5a-4b6c-4a58-83f4-d41f596116fa" providerId="ADAL" clId="{7CDFED16-9881-4284-9976-BBD1FC67144D}" dt="2024-06-02T19:49:36.866" v="2874" actId="1076"/>
          <ac:picMkLst>
            <pc:docMk/>
            <pc:sldMk cId="3407439153" sldId="1583"/>
            <ac:picMk id="4" creationId="{A176F9CD-0609-4883-A520-CE4BCE3BBAFB}"/>
          </ac:picMkLst>
        </pc:picChg>
      </pc:sldChg>
      <pc:sldChg chg="addSp delSp modSp add ord">
        <pc:chgData name="Eva Švandová" userId="a08a9d5a-4b6c-4a58-83f4-d41f596116fa" providerId="ADAL" clId="{7CDFED16-9881-4284-9976-BBD1FC67144D}" dt="2024-06-02T20:01:20.012" v="3425"/>
        <pc:sldMkLst>
          <pc:docMk/>
          <pc:sldMk cId="3482293023" sldId="1584"/>
        </pc:sldMkLst>
        <pc:spChg chg="mod">
          <ac:chgData name="Eva Švandová" userId="a08a9d5a-4b6c-4a58-83f4-d41f596116fa" providerId="ADAL" clId="{7CDFED16-9881-4284-9976-BBD1FC67144D}" dt="2024-06-02T14:10:46.950" v="1987" actId="20577"/>
          <ac:spMkLst>
            <pc:docMk/>
            <pc:sldMk cId="3482293023" sldId="1584"/>
            <ac:spMk id="2" creationId="{DB834C83-F7B2-42E3-B270-520AAF59EB72}"/>
          </ac:spMkLst>
        </pc:spChg>
        <pc:spChg chg="del">
          <ac:chgData name="Eva Švandová" userId="a08a9d5a-4b6c-4a58-83f4-d41f596116fa" providerId="ADAL" clId="{7CDFED16-9881-4284-9976-BBD1FC67144D}" dt="2024-06-02T17:46:10.961" v="1988"/>
          <ac:spMkLst>
            <pc:docMk/>
            <pc:sldMk cId="3482293023" sldId="1584"/>
            <ac:spMk id="3" creationId="{B47AA8D2-4A3A-4B6D-8451-C0D333B04A5F}"/>
          </ac:spMkLst>
        </pc:spChg>
        <pc:spChg chg="add">
          <ac:chgData name="Eva Švandová" userId="a08a9d5a-4b6c-4a58-83f4-d41f596116fa" providerId="ADAL" clId="{7CDFED16-9881-4284-9976-BBD1FC67144D}" dt="2024-06-02T20:01:20.012" v="3425"/>
          <ac:spMkLst>
            <pc:docMk/>
            <pc:sldMk cId="3482293023" sldId="1584"/>
            <ac:spMk id="6" creationId="{15715072-DB7C-4D08-B0F1-A3EDD3C06352}"/>
          </ac:spMkLst>
        </pc:spChg>
        <pc:picChg chg="add mod">
          <ac:chgData name="Eva Švandová" userId="a08a9d5a-4b6c-4a58-83f4-d41f596116fa" providerId="ADAL" clId="{7CDFED16-9881-4284-9976-BBD1FC67144D}" dt="2024-06-02T17:48:57.596" v="1995" actId="1076"/>
          <ac:picMkLst>
            <pc:docMk/>
            <pc:sldMk cId="3482293023" sldId="1584"/>
            <ac:picMk id="4" creationId="{A6DBDB4E-ABFA-4CB2-900E-BAACF31324D1}"/>
          </ac:picMkLst>
        </pc:picChg>
        <pc:picChg chg="add del">
          <ac:chgData name="Eva Švandová" userId="a08a9d5a-4b6c-4a58-83f4-d41f596116fa" providerId="ADAL" clId="{7CDFED16-9881-4284-9976-BBD1FC67144D}" dt="2024-06-02T17:48:50.140" v="1992"/>
          <ac:picMkLst>
            <pc:docMk/>
            <pc:sldMk cId="3482293023" sldId="1584"/>
            <ac:picMk id="5" creationId="{FAC3A983-2AD0-409E-BB71-00A8A0AB6873}"/>
          </ac:picMkLst>
        </pc:picChg>
      </pc:sldChg>
      <pc:sldChg chg="addSp delSp modSp add ord">
        <pc:chgData name="Eva Švandová" userId="a08a9d5a-4b6c-4a58-83f4-d41f596116fa" providerId="ADAL" clId="{7CDFED16-9881-4284-9976-BBD1FC67144D}" dt="2024-06-02T20:01:30.156" v="3427"/>
        <pc:sldMkLst>
          <pc:docMk/>
          <pc:sldMk cId="3187042696" sldId="1585"/>
        </pc:sldMkLst>
        <pc:spChg chg="add del mod">
          <ac:chgData name="Eva Švandová" userId="a08a9d5a-4b6c-4a58-83f4-d41f596116fa" providerId="ADAL" clId="{7CDFED16-9881-4284-9976-BBD1FC67144D}" dt="2024-06-02T17:49:15.622" v="2016" actId="20577"/>
          <ac:spMkLst>
            <pc:docMk/>
            <pc:sldMk cId="3187042696" sldId="1585"/>
            <ac:spMk id="2" creationId="{0932C506-392E-4C4E-BBAB-E4AEAEC73548}"/>
          </ac:spMkLst>
        </pc:spChg>
        <pc:spChg chg="del">
          <ac:chgData name="Eva Švandová" userId="a08a9d5a-4b6c-4a58-83f4-d41f596116fa" providerId="ADAL" clId="{7CDFED16-9881-4284-9976-BBD1FC67144D}" dt="2024-06-02T17:49:19.239" v="2017" actId="478"/>
          <ac:spMkLst>
            <pc:docMk/>
            <pc:sldMk cId="3187042696" sldId="1585"/>
            <ac:spMk id="3" creationId="{10AE046D-23EE-429A-BA9B-82286CFC4BA7}"/>
          </ac:spMkLst>
        </pc:spChg>
        <pc:spChg chg="add del mod">
          <ac:chgData name="Eva Švandová" userId="a08a9d5a-4b6c-4a58-83f4-d41f596116fa" providerId="ADAL" clId="{7CDFED16-9881-4284-9976-BBD1FC67144D}" dt="2024-06-02T17:49:13.276" v="2014" actId="478"/>
          <ac:spMkLst>
            <pc:docMk/>
            <pc:sldMk cId="3187042696" sldId="1585"/>
            <ac:spMk id="5" creationId="{3BF1119E-E9CE-4D14-8070-C05F55DB4D58}"/>
          </ac:spMkLst>
        </pc:spChg>
        <pc:spChg chg="add">
          <ac:chgData name="Eva Švandová" userId="a08a9d5a-4b6c-4a58-83f4-d41f596116fa" providerId="ADAL" clId="{7CDFED16-9881-4284-9976-BBD1FC67144D}" dt="2024-06-02T20:01:25.706" v="3426"/>
          <ac:spMkLst>
            <pc:docMk/>
            <pc:sldMk cId="3187042696" sldId="1585"/>
            <ac:spMk id="7" creationId="{8F3639D6-B675-4B19-82A2-71D354DA98F6}"/>
          </ac:spMkLst>
        </pc:spChg>
        <pc:picChg chg="add mod">
          <ac:chgData name="Eva Švandová" userId="a08a9d5a-4b6c-4a58-83f4-d41f596116fa" providerId="ADAL" clId="{7CDFED16-9881-4284-9976-BBD1FC67144D}" dt="2024-06-02T17:49:23.846" v="2019" actId="1076"/>
          <ac:picMkLst>
            <pc:docMk/>
            <pc:sldMk cId="3187042696" sldId="1585"/>
            <ac:picMk id="6" creationId="{90C4E205-6D8C-41B0-B8BF-0BD297756B6C}"/>
          </ac:picMkLst>
        </pc:picChg>
      </pc:sldChg>
      <pc:sldChg chg="addSp delSp modSp add ord">
        <pc:chgData name="Eva Švandová" userId="a08a9d5a-4b6c-4a58-83f4-d41f596116fa" providerId="ADAL" clId="{7CDFED16-9881-4284-9976-BBD1FC67144D}" dt="2024-06-02T19:21:58.542" v="2593"/>
        <pc:sldMkLst>
          <pc:docMk/>
          <pc:sldMk cId="2916136354" sldId="1586"/>
        </pc:sldMkLst>
        <pc:spChg chg="mod">
          <ac:chgData name="Eva Švandová" userId="a08a9d5a-4b6c-4a58-83f4-d41f596116fa" providerId="ADAL" clId="{7CDFED16-9881-4284-9976-BBD1FC67144D}" dt="2024-06-02T18:53:49.636" v="2265" actId="20577"/>
          <ac:spMkLst>
            <pc:docMk/>
            <pc:sldMk cId="2916136354" sldId="1586"/>
            <ac:spMk id="2" creationId="{E3CFE2FE-B4EB-4BC3-82F2-11D145F53EA0}"/>
          </ac:spMkLst>
        </pc:spChg>
        <pc:spChg chg="del">
          <ac:chgData name="Eva Švandová" userId="a08a9d5a-4b6c-4a58-83f4-d41f596116fa" providerId="ADAL" clId="{7CDFED16-9881-4284-9976-BBD1FC67144D}" dt="2024-06-02T18:53:53.892" v="2266"/>
          <ac:spMkLst>
            <pc:docMk/>
            <pc:sldMk cId="2916136354" sldId="1586"/>
            <ac:spMk id="3" creationId="{1E2AB665-13BC-4D28-8182-BF1E4C4FEFDB}"/>
          </ac:spMkLst>
        </pc:spChg>
        <pc:spChg chg="add mod">
          <ac:chgData name="Eva Švandová" userId="a08a9d5a-4b6c-4a58-83f4-d41f596116fa" providerId="ADAL" clId="{7CDFED16-9881-4284-9976-BBD1FC67144D}" dt="2024-06-02T19:21:11.405" v="2586"/>
          <ac:spMkLst>
            <pc:docMk/>
            <pc:sldMk cId="2916136354" sldId="1586"/>
            <ac:spMk id="4" creationId="{57978897-ABE5-421A-B739-DA4AF958BC9B}"/>
          </ac:spMkLst>
        </pc:spChg>
        <pc:spChg chg="add mod">
          <ac:chgData name="Eva Švandová" userId="a08a9d5a-4b6c-4a58-83f4-d41f596116fa" providerId="ADAL" clId="{7CDFED16-9881-4284-9976-BBD1FC67144D}" dt="2024-06-02T19:21:11.405" v="2586"/>
          <ac:spMkLst>
            <pc:docMk/>
            <pc:sldMk cId="2916136354" sldId="1586"/>
            <ac:spMk id="5" creationId="{254B67F7-4AE3-4FC3-A7D1-617FFE30AF5A}"/>
          </ac:spMkLst>
        </pc:spChg>
        <pc:spChg chg="add mod">
          <ac:chgData name="Eva Švandová" userId="a08a9d5a-4b6c-4a58-83f4-d41f596116fa" providerId="ADAL" clId="{7CDFED16-9881-4284-9976-BBD1FC67144D}" dt="2024-06-02T19:20:14.297" v="2574" actId="1076"/>
          <ac:spMkLst>
            <pc:docMk/>
            <pc:sldMk cId="2916136354" sldId="1586"/>
            <ac:spMk id="6" creationId="{423AF083-19AD-4429-9D09-26843432F3AA}"/>
          </ac:spMkLst>
        </pc:spChg>
        <pc:spChg chg="add mod">
          <ac:chgData name="Eva Švandová" userId="a08a9d5a-4b6c-4a58-83f4-d41f596116fa" providerId="ADAL" clId="{7CDFED16-9881-4284-9976-BBD1FC67144D}" dt="2024-06-02T19:20:51.288" v="2578" actId="113"/>
          <ac:spMkLst>
            <pc:docMk/>
            <pc:sldMk cId="2916136354" sldId="1586"/>
            <ac:spMk id="7" creationId="{D47221CD-765E-4476-8EE0-D007AD8A15E2}"/>
          </ac:spMkLst>
        </pc:spChg>
        <pc:spChg chg="add mod">
          <ac:chgData name="Eva Švandová" userId="a08a9d5a-4b6c-4a58-83f4-d41f596116fa" providerId="ADAL" clId="{7CDFED16-9881-4284-9976-BBD1FC67144D}" dt="2024-06-02T19:21:18.968" v="2588" actId="1076"/>
          <ac:spMkLst>
            <pc:docMk/>
            <pc:sldMk cId="2916136354" sldId="1586"/>
            <ac:spMk id="8" creationId="{97BEA3E9-0A86-46A3-8884-1D356E62A7F7}"/>
          </ac:spMkLst>
        </pc:spChg>
        <pc:spChg chg="add">
          <ac:chgData name="Eva Švandová" userId="a08a9d5a-4b6c-4a58-83f4-d41f596116fa" providerId="ADAL" clId="{7CDFED16-9881-4284-9976-BBD1FC67144D}" dt="2024-06-02T19:21:38.051" v="2590"/>
          <ac:spMkLst>
            <pc:docMk/>
            <pc:sldMk cId="2916136354" sldId="1586"/>
            <ac:spMk id="9" creationId="{3AA72341-F9C1-4EB3-93F9-842012DD2F2F}"/>
          </ac:spMkLst>
        </pc:spChg>
      </pc:sldChg>
      <pc:sldChg chg="addSp add">
        <pc:chgData name="Eva Švandová" userId="a08a9d5a-4b6c-4a58-83f4-d41f596116fa" providerId="ADAL" clId="{7CDFED16-9881-4284-9976-BBD1FC67144D}" dt="2024-06-02T19:23:02.510" v="2600"/>
        <pc:sldMkLst>
          <pc:docMk/>
          <pc:sldMk cId="1810086576" sldId="1587"/>
        </pc:sldMkLst>
        <pc:spChg chg="add">
          <ac:chgData name="Eva Švandová" userId="a08a9d5a-4b6c-4a58-83f4-d41f596116fa" providerId="ADAL" clId="{7CDFED16-9881-4284-9976-BBD1FC67144D}" dt="2024-06-02T19:23:02.510" v="2600"/>
          <ac:spMkLst>
            <pc:docMk/>
            <pc:sldMk cId="1810086576" sldId="1587"/>
            <ac:spMk id="5" creationId="{5EA50B34-6F9E-4F28-87F5-5B1F9E692D86}"/>
          </ac:spMkLst>
        </pc:spChg>
        <pc:picChg chg="add">
          <ac:chgData name="Eva Švandová" userId="a08a9d5a-4b6c-4a58-83f4-d41f596116fa" providerId="ADAL" clId="{7CDFED16-9881-4284-9976-BBD1FC67144D}" dt="2024-06-02T19:22:04.707" v="2595"/>
          <ac:picMkLst>
            <pc:docMk/>
            <pc:sldMk cId="1810086576" sldId="1587"/>
            <ac:picMk id="4" creationId="{E0CE71AA-C4FA-491C-B45D-69B03C6CB19D}"/>
          </ac:picMkLst>
        </pc:picChg>
      </pc:sldChg>
      <pc:sldChg chg="delSp modSp add setBg delDesignElem">
        <pc:chgData name="Eva Švandová" userId="a08a9d5a-4b6c-4a58-83f4-d41f596116fa" providerId="ADAL" clId="{7CDFED16-9881-4284-9976-BBD1FC67144D}" dt="2024-06-02T19:38:58.413" v="2786"/>
        <pc:sldMkLst>
          <pc:docMk/>
          <pc:sldMk cId="3906773319" sldId="1588"/>
        </pc:sldMkLst>
        <pc:spChg chg="mod">
          <ac:chgData name="Eva Švandová" userId="a08a9d5a-4b6c-4a58-83f4-d41f596116fa" providerId="ADAL" clId="{7CDFED16-9881-4284-9976-BBD1FC67144D}" dt="2024-06-02T19:38:54.648" v="2785" actId="20577"/>
          <ac:spMkLst>
            <pc:docMk/>
            <pc:sldMk cId="3906773319" sldId="1588"/>
            <ac:spMk id="2" creationId="{05535A36-65F7-455C-915A-4BE600FA5016}"/>
          </ac:spMkLst>
        </pc:spChg>
        <pc:spChg chg="del">
          <ac:chgData name="Eva Švandová" userId="a08a9d5a-4b6c-4a58-83f4-d41f596116fa" providerId="ADAL" clId="{7CDFED16-9881-4284-9976-BBD1FC67144D}" dt="2024-06-02T19:37:56.707" v="2732"/>
          <ac:spMkLst>
            <pc:docMk/>
            <pc:sldMk cId="3906773319" sldId="1588"/>
            <ac:spMk id="9" creationId="{BACC6370-2D7E-4714-9D71-7542949D7D5D}"/>
          </ac:spMkLst>
        </pc:spChg>
        <pc:spChg chg="del">
          <ac:chgData name="Eva Švandová" userId="a08a9d5a-4b6c-4a58-83f4-d41f596116fa" providerId="ADAL" clId="{7CDFED16-9881-4284-9976-BBD1FC67144D}" dt="2024-06-02T19:37:56.707" v="2732"/>
          <ac:spMkLst>
            <pc:docMk/>
            <pc:sldMk cId="3906773319" sldId="1588"/>
            <ac:spMk id="11" creationId="{F68B3F68-107C-434F-AA38-110D5EA91B85}"/>
          </ac:spMkLst>
        </pc:spChg>
        <pc:spChg chg="del">
          <ac:chgData name="Eva Švandová" userId="a08a9d5a-4b6c-4a58-83f4-d41f596116fa" providerId="ADAL" clId="{7CDFED16-9881-4284-9976-BBD1FC67144D}" dt="2024-06-02T19:37:56.707" v="2732"/>
          <ac:spMkLst>
            <pc:docMk/>
            <pc:sldMk cId="3906773319" sldId="1588"/>
            <ac:spMk id="13" creationId="{AAD0DBB9-1A4B-4391-81D4-CB19F9AB918A}"/>
          </ac:spMkLst>
        </pc:spChg>
        <pc:spChg chg="del">
          <ac:chgData name="Eva Švandová" userId="a08a9d5a-4b6c-4a58-83f4-d41f596116fa" providerId="ADAL" clId="{7CDFED16-9881-4284-9976-BBD1FC67144D}" dt="2024-06-02T19:37:56.707" v="2732"/>
          <ac:spMkLst>
            <pc:docMk/>
            <pc:sldMk cId="3906773319" sldId="1588"/>
            <ac:spMk id="15" creationId="{063BBA22-50EA-4C4D-BE05-F1CE4E63AA56}"/>
          </ac:spMkLst>
        </pc:spChg>
        <pc:graphicFrameChg chg="mod">
          <ac:chgData name="Eva Švandová" userId="a08a9d5a-4b6c-4a58-83f4-d41f596116fa" providerId="ADAL" clId="{7CDFED16-9881-4284-9976-BBD1FC67144D}" dt="2024-06-02T19:38:58.413" v="2786"/>
          <ac:graphicFrameMkLst>
            <pc:docMk/>
            <pc:sldMk cId="3906773319" sldId="1588"/>
            <ac:graphicFrameMk id="5" creationId="{49ADCA9F-6C4B-6FD8-E835-3A67C47E529D}"/>
          </ac:graphicFrameMkLst>
        </pc:graphicFrameChg>
      </pc:sldChg>
      <pc:sldChg chg="addSp delSp modSp add">
        <pc:chgData name="Eva Švandová" userId="a08a9d5a-4b6c-4a58-83f4-d41f596116fa" providerId="ADAL" clId="{7CDFED16-9881-4284-9976-BBD1FC67144D}" dt="2024-06-02T19:56:07.223" v="3352" actId="20577"/>
        <pc:sldMkLst>
          <pc:docMk/>
          <pc:sldMk cId="123007427" sldId="1589"/>
        </pc:sldMkLst>
        <pc:spChg chg="mod">
          <ac:chgData name="Eva Švandová" userId="a08a9d5a-4b6c-4a58-83f4-d41f596116fa" providerId="ADAL" clId="{7CDFED16-9881-4284-9976-BBD1FC67144D}" dt="2024-06-02T19:49:56.237" v="2876"/>
          <ac:spMkLst>
            <pc:docMk/>
            <pc:sldMk cId="123007427" sldId="1589"/>
            <ac:spMk id="2" creationId="{656432C0-AA6E-4FE6-8FF3-199430CC9BD3}"/>
          </ac:spMkLst>
        </pc:spChg>
        <pc:spChg chg="mod">
          <ac:chgData name="Eva Švandová" userId="a08a9d5a-4b6c-4a58-83f4-d41f596116fa" providerId="ADAL" clId="{7CDFED16-9881-4284-9976-BBD1FC67144D}" dt="2024-06-02T19:56:07.223" v="3352" actId="20577"/>
          <ac:spMkLst>
            <pc:docMk/>
            <pc:sldMk cId="123007427" sldId="1589"/>
            <ac:spMk id="3" creationId="{4E34C92A-CCDC-4D92-963D-5125712AE29E}"/>
          </ac:spMkLst>
        </pc:spChg>
        <pc:spChg chg="add del">
          <ac:chgData name="Eva Švandová" userId="a08a9d5a-4b6c-4a58-83f4-d41f596116fa" providerId="ADAL" clId="{7CDFED16-9881-4284-9976-BBD1FC67144D}" dt="2024-06-02T19:51:29.282" v="2878" actId="478"/>
          <ac:spMkLst>
            <pc:docMk/>
            <pc:sldMk cId="123007427" sldId="1589"/>
            <ac:spMk id="4" creationId="{BC00D2E2-0295-4332-990F-E1746FADD661}"/>
          </ac:spMkLst>
        </pc:spChg>
        <pc:spChg chg="add del mod">
          <ac:chgData name="Eva Švandová" userId="a08a9d5a-4b6c-4a58-83f4-d41f596116fa" providerId="ADAL" clId="{7CDFED16-9881-4284-9976-BBD1FC67144D}" dt="2024-06-02T19:51:56.269" v="2882" actId="478"/>
          <ac:spMkLst>
            <pc:docMk/>
            <pc:sldMk cId="123007427" sldId="1589"/>
            <ac:spMk id="5" creationId="{F281D550-134C-4170-9309-9AD897998237}"/>
          </ac:spMkLst>
        </pc:spChg>
        <pc:spChg chg="add del mod">
          <ac:chgData name="Eva Švandová" userId="a08a9d5a-4b6c-4a58-83f4-d41f596116fa" providerId="ADAL" clId="{7CDFED16-9881-4284-9976-BBD1FC67144D}" dt="2024-06-02T19:55:14.999" v="3341" actId="478"/>
          <ac:spMkLst>
            <pc:docMk/>
            <pc:sldMk cId="123007427" sldId="1589"/>
            <ac:spMk id="6" creationId="{BC116929-C910-471B-9CB9-BFD347D7C558}"/>
          </ac:spMkLst>
        </pc:spChg>
        <pc:spChg chg="add mod">
          <ac:chgData name="Eva Švandová" userId="a08a9d5a-4b6c-4a58-83f4-d41f596116fa" providerId="ADAL" clId="{7CDFED16-9881-4284-9976-BBD1FC67144D}" dt="2024-06-02T19:55:02.295" v="3339" actId="1076"/>
          <ac:spMkLst>
            <pc:docMk/>
            <pc:sldMk cId="123007427" sldId="1589"/>
            <ac:spMk id="7" creationId="{FCA41185-C068-4261-A3BB-069481B30E51}"/>
          </ac:spMkLst>
        </pc:spChg>
        <pc:picChg chg="add">
          <ac:chgData name="Eva Švandová" userId="a08a9d5a-4b6c-4a58-83f4-d41f596116fa" providerId="ADAL" clId="{7CDFED16-9881-4284-9976-BBD1FC67144D}" dt="2024-06-02T19:55:30.391" v="3342"/>
          <ac:picMkLst>
            <pc:docMk/>
            <pc:sldMk cId="123007427" sldId="1589"/>
            <ac:picMk id="8" creationId="{C4A8EAD0-BE26-4A52-9ABD-AA384420C0A5}"/>
          </ac:picMkLst>
        </pc:picChg>
      </pc:sldChg>
      <pc:sldChg chg="addSp modSp add">
        <pc:chgData name="Eva Švandová" userId="a08a9d5a-4b6c-4a58-83f4-d41f596116fa" providerId="ADAL" clId="{7CDFED16-9881-4284-9976-BBD1FC67144D}" dt="2024-06-02T20:00:56.418" v="3422" actId="20577"/>
        <pc:sldMkLst>
          <pc:docMk/>
          <pc:sldMk cId="2858708831" sldId="1590"/>
        </pc:sldMkLst>
        <pc:spChg chg="mod">
          <ac:chgData name="Eva Švandová" userId="a08a9d5a-4b6c-4a58-83f4-d41f596116fa" providerId="ADAL" clId="{7CDFED16-9881-4284-9976-BBD1FC67144D}" dt="2024-06-02T20:00:56.418" v="3422" actId="20577"/>
          <ac:spMkLst>
            <pc:docMk/>
            <pc:sldMk cId="2858708831" sldId="1590"/>
            <ac:spMk id="2" creationId="{E6B4C598-DAD6-4633-8601-57895FCAAFAD}"/>
          </ac:spMkLst>
        </pc:spChg>
        <pc:spChg chg="mod">
          <ac:chgData name="Eva Švandová" userId="a08a9d5a-4b6c-4a58-83f4-d41f596116fa" providerId="ADAL" clId="{7CDFED16-9881-4284-9976-BBD1FC67144D}" dt="2024-06-02T19:58:12.749" v="3356"/>
          <ac:spMkLst>
            <pc:docMk/>
            <pc:sldMk cId="2858708831" sldId="1590"/>
            <ac:spMk id="3" creationId="{DB8E0007-7CC7-4433-8774-690FE712A4D8}"/>
          </ac:spMkLst>
        </pc:spChg>
        <pc:spChg chg="add">
          <ac:chgData name="Eva Švandová" userId="a08a9d5a-4b6c-4a58-83f4-d41f596116fa" providerId="ADAL" clId="{7CDFED16-9881-4284-9976-BBD1FC67144D}" dt="2024-06-02T20:00:34.615" v="3372"/>
          <ac:spMkLst>
            <pc:docMk/>
            <pc:sldMk cId="2858708831" sldId="1590"/>
            <ac:spMk id="4" creationId="{2607D9DF-90B1-4981-B41A-AA378193934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50142-7732-45BC-9936-D536C90EC3C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23FDDE-493B-466F-B3B0-E4B3934CF92B}">
      <dgm:prSet/>
      <dgm:spPr/>
      <dgm:t>
        <a:bodyPr/>
        <a:lstStyle/>
        <a:p>
          <a:pPr>
            <a:lnSpc>
              <a:spcPct val="100000"/>
            </a:lnSpc>
            <a:defRPr b="1"/>
          </a:pPr>
          <a:r>
            <a:rPr lang="de-DE" dirty="0" err="1"/>
            <a:t>Macro</a:t>
          </a:r>
          <a:r>
            <a:rPr lang="de-DE" dirty="0"/>
            <a:t> </a:t>
          </a:r>
          <a:r>
            <a:rPr lang="de-DE" dirty="0" err="1"/>
            <a:t>view</a:t>
          </a:r>
          <a:endParaRPr lang="en-US" dirty="0"/>
        </a:p>
      </dgm:t>
    </dgm:pt>
    <dgm:pt modelId="{09FD2253-BD4E-4669-9DF0-944578597D39}" type="parTrans" cxnId="{17D19354-ACF9-45D9-98B0-374A4B78AB36}">
      <dgm:prSet/>
      <dgm:spPr/>
      <dgm:t>
        <a:bodyPr/>
        <a:lstStyle/>
        <a:p>
          <a:endParaRPr lang="en-US"/>
        </a:p>
      </dgm:t>
    </dgm:pt>
    <dgm:pt modelId="{869ECD67-0907-4119-BA67-BF36E87E8F21}" type="sibTrans" cxnId="{17D19354-ACF9-45D9-98B0-374A4B78AB36}">
      <dgm:prSet/>
      <dgm:spPr/>
      <dgm:t>
        <a:bodyPr/>
        <a:lstStyle/>
        <a:p>
          <a:endParaRPr lang="en-US"/>
        </a:p>
      </dgm:t>
    </dgm:pt>
    <dgm:pt modelId="{9D561A9F-3AA2-4330-BADD-87765148E791}">
      <dgm:prSet/>
      <dgm:spPr/>
      <dgm:t>
        <a:bodyPr/>
        <a:lstStyle/>
        <a:p>
          <a:pPr>
            <a:lnSpc>
              <a:spcPct val="100000"/>
            </a:lnSpc>
          </a:pPr>
          <a:r>
            <a:rPr lang="de-DE" dirty="0"/>
            <a:t>Technology s-</a:t>
          </a:r>
          <a:r>
            <a:rPr lang="de-DE" dirty="0" err="1"/>
            <a:t>curve</a:t>
          </a:r>
          <a:r>
            <a:rPr lang="cs-CZ" dirty="0"/>
            <a:t>, </a:t>
          </a:r>
          <a:endParaRPr lang="en-US" dirty="0"/>
        </a:p>
      </dgm:t>
    </dgm:pt>
    <dgm:pt modelId="{5B322401-7ECC-46B6-B3DC-3B77CB903087}" type="parTrans" cxnId="{E3159B23-D5BA-46B5-B95B-8B59F8152543}">
      <dgm:prSet/>
      <dgm:spPr/>
      <dgm:t>
        <a:bodyPr/>
        <a:lstStyle/>
        <a:p>
          <a:endParaRPr lang="en-US"/>
        </a:p>
      </dgm:t>
    </dgm:pt>
    <dgm:pt modelId="{49FBB91C-CBF5-4F0C-AC5E-E918AEE450B2}" type="sibTrans" cxnId="{E3159B23-D5BA-46B5-B95B-8B59F8152543}">
      <dgm:prSet/>
      <dgm:spPr/>
      <dgm:t>
        <a:bodyPr/>
        <a:lstStyle/>
        <a:p>
          <a:endParaRPr lang="en-US"/>
        </a:p>
      </dgm:t>
    </dgm:pt>
    <dgm:pt modelId="{47F235DC-F86F-48D5-AC01-9296081D86A9}">
      <dgm:prSet/>
      <dgm:spPr/>
      <dgm:t>
        <a:bodyPr/>
        <a:lstStyle/>
        <a:p>
          <a:pPr>
            <a:lnSpc>
              <a:spcPct val="100000"/>
            </a:lnSpc>
          </a:pPr>
          <a:r>
            <a:rPr lang="de-DE" dirty="0"/>
            <a:t>Technology </a:t>
          </a:r>
          <a:r>
            <a:rPr lang="de-DE" dirty="0" err="1"/>
            <a:t>cycle</a:t>
          </a:r>
          <a:r>
            <a:rPr lang="de-DE" dirty="0"/>
            <a:t> and dominant design</a:t>
          </a:r>
          <a:endParaRPr lang="en-US" dirty="0"/>
        </a:p>
      </dgm:t>
    </dgm:pt>
    <dgm:pt modelId="{91EE3873-4910-45C7-9F3F-D30628587B76}" type="parTrans" cxnId="{6F124F89-28ED-4138-8862-71C95CCCC4BE}">
      <dgm:prSet/>
      <dgm:spPr/>
      <dgm:t>
        <a:bodyPr/>
        <a:lstStyle/>
        <a:p>
          <a:endParaRPr lang="en-US"/>
        </a:p>
      </dgm:t>
    </dgm:pt>
    <dgm:pt modelId="{0214B65B-22DF-4ED7-BDEF-188697CD4C4B}" type="sibTrans" cxnId="{6F124F89-28ED-4138-8862-71C95CCCC4BE}">
      <dgm:prSet/>
      <dgm:spPr/>
      <dgm:t>
        <a:bodyPr/>
        <a:lstStyle/>
        <a:p>
          <a:endParaRPr lang="en-US"/>
        </a:p>
      </dgm:t>
    </dgm:pt>
    <dgm:pt modelId="{3FA0A6F1-34CD-42E4-A0DD-BF1097DA9A82}">
      <dgm:prSet/>
      <dgm:spPr/>
      <dgm:t>
        <a:bodyPr/>
        <a:lstStyle/>
        <a:p>
          <a:pPr>
            <a:lnSpc>
              <a:spcPct val="100000"/>
            </a:lnSpc>
          </a:pPr>
          <a:r>
            <a:rPr lang="de-DE" dirty="0"/>
            <a:t>Technology </a:t>
          </a:r>
          <a:r>
            <a:rPr lang="de-DE" dirty="0" err="1"/>
            <a:t>diffusion</a:t>
          </a:r>
          <a:endParaRPr lang="cs-CZ" dirty="0"/>
        </a:p>
        <a:p>
          <a:pPr>
            <a:lnSpc>
              <a:spcPct val="100000"/>
            </a:lnSpc>
          </a:pPr>
          <a:r>
            <a:rPr lang="cs-CZ" dirty="0"/>
            <a:t>Triple helix model</a:t>
          </a:r>
          <a:endParaRPr lang="en-US" dirty="0"/>
        </a:p>
      </dgm:t>
    </dgm:pt>
    <dgm:pt modelId="{A63A7194-190B-47C4-B736-387F5A00EB3E}" type="parTrans" cxnId="{28CB0140-44B6-45B0-A48C-2878D503C6F4}">
      <dgm:prSet/>
      <dgm:spPr/>
      <dgm:t>
        <a:bodyPr/>
        <a:lstStyle/>
        <a:p>
          <a:endParaRPr lang="en-US"/>
        </a:p>
      </dgm:t>
    </dgm:pt>
    <dgm:pt modelId="{4258B0D6-5D6E-4E5F-9530-AA684A3A4559}" type="sibTrans" cxnId="{28CB0140-44B6-45B0-A48C-2878D503C6F4}">
      <dgm:prSet/>
      <dgm:spPr/>
      <dgm:t>
        <a:bodyPr/>
        <a:lstStyle/>
        <a:p>
          <a:endParaRPr lang="en-US"/>
        </a:p>
      </dgm:t>
    </dgm:pt>
    <dgm:pt modelId="{BA034B0E-931B-4049-A4F7-7B49D359DC75}">
      <dgm:prSet/>
      <dgm:spPr/>
      <dgm:t>
        <a:bodyPr/>
        <a:lstStyle/>
        <a:p>
          <a:pPr>
            <a:lnSpc>
              <a:spcPct val="100000"/>
            </a:lnSpc>
            <a:defRPr b="1"/>
          </a:pPr>
          <a:r>
            <a:rPr lang="de-DE" dirty="0"/>
            <a:t>Micro </a:t>
          </a:r>
          <a:r>
            <a:rPr lang="de-DE" dirty="0" err="1"/>
            <a:t>views</a:t>
          </a:r>
          <a:endParaRPr lang="en-US" dirty="0"/>
        </a:p>
      </dgm:t>
    </dgm:pt>
    <dgm:pt modelId="{D3814F05-479B-4292-ABB6-536C7797C10D}" type="parTrans" cxnId="{DCC09187-DB13-4FB0-B992-2E679F0BD41C}">
      <dgm:prSet/>
      <dgm:spPr/>
      <dgm:t>
        <a:bodyPr/>
        <a:lstStyle/>
        <a:p>
          <a:endParaRPr lang="en-US"/>
        </a:p>
      </dgm:t>
    </dgm:pt>
    <dgm:pt modelId="{7F384A8D-467B-4FA0-B641-546923B407AB}" type="sibTrans" cxnId="{DCC09187-DB13-4FB0-B992-2E679F0BD41C}">
      <dgm:prSet/>
      <dgm:spPr/>
      <dgm:t>
        <a:bodyPr/>
        <a:lstStyle/>
        <a:p>
          <a:endParaRPr lang="en-US"/>
        </a:p>
      </dgm:t>
    </dgm:pt>
    <dgm:pt modelId="{B07E252A-1DE6-45D4-90AB-264D78D38042}">
      <dgm:prSet/>
      <dgm:spPr/>
      <dgm:t>
        <a:bodyPr/>
        <a:lstStyle/>
        <a:p>
          <a:pPr>
            <a:lnSpc>
              <a:spcPct val="100000"/>
            </a:lnSpc>
          </a:pPr>
          <a:r>
            <a:rPr lang="cs-CZ" dirty="0"/>
            <a:t>Technology </a:t>
          </a:r>
          <a:r>
            <a:rPr lang="cs-CZ" dirty="0" err="1"/>
            <a:t>adoption</a:t>
          </a:r>
          <a:r>
            <a:rPr lang="cs-CZ" dirty="0"/>
            <a:t> model</a:t>
          </a:r>
        </a:p>
        <a:p>
          <a:pPr>
            <a:lnSpc>
              <a:spcPct val="100000"/>
            </a:lnSpc>
          </a:pPr>
          <a:r>
            <a:rPr lang="de-DE" dirty="0"/>
            <a:t>Absorptive </a:t>
          </a:r>
          <a:r>
            <a:rPr lang="de-DE" dirty="0" err="1"/>
            <a:t>capacity</a:t>
          </a:r>
          <a:endParaRPr lang="cs-CZ" dirty="0"/>
        </a:p>
        <a:p>
          <a:pPr>
            <a:lnSpc>
              <a:spcPct val="100000"/>
            </a:lnSpc>
          </a:pPr>
          <a:r>
            <a:rPr lang="cs-CZ" dirty="0" err="1"/>
            <a:t>Communities</a:t>
          </a:r>
          <a:r>
            <a:rPr lang="cs-CZ" dirty="0"/>
            <a:t> </a:t>
          </a:r>
          <a:r>
            <a:rPr lang="cs-CZ" dirty="0" err="1"/>
            <a:t>of</a:t>
          </a:r>
          <a:r>
            <a:rPr lang="cs-CZ" dirty="0"/>
            <a:t> </a:t>
          </a:r>
          <a:r>
            <a:rPr lang="cs-CZ" dirty="0" err="1"/>
            <a:t>practice</a:t>
          </a:r>
          <a:endParaRPr lang="en-US" dirty="0"/>
        </a:p>
      </dgm:t>
    </dgm:pt>
    <dgm:pt modelId="{A3D94116-E0DC-42E0-9122-BB8BF0A87348}" type="parTrans" cxnId="{0962C1AF-9A5B-4C1D-9A89-BF0F04D5DAFD}">
      <dgm:prSet/>
      <dgm:spPr/>
      <dgm:t>
        <a:bodyPr/>
        <a:lstStyle/>
        <a:p>
          <a:endParaRPr lang="en-US"/>
        </a:p>
      </dgm:t>
    </dgm:pt>
    <dgm:pt modelId="{B4AE32BE-133E-4281-8610-B748BA8AB06B}" type="sibTrans" cxnId="{0962C1AF-9A5B-4C1D-9A89-BF0F04D5DAFD}">
      <dgm:prSet/>
      <dgm:spPr/>
      <dgm:t>
        <a:bodyPr/>
        <a:lstStyle/>
        <a:p>
          <a:endParaRPr lang="en-US"/>
        </a:p>
      </dgm:t>
    </dgm:pt>
    <dgm:pt modelId="{FA8F2737-406C-4C2F-AC90-3C1969B5530E}">
      <dgm:prSet/>
      <dgm:spPr/>
      <dgm:t>
        <a:bodyPr/>
        <a:lstStyle/>
        <a:p>
          <a:pPr>
            <a:lnSpc>
              <a:spcPct val="100000"/>
            </a:lnSpc>
          </a:pPr>
          <a:r>
            <a:rPr lang="cs-CZ" dirty="0" err="1"/>
            <a:t>Stage-gate</a:t>
          </a:r>
          <a:r>
            <a:rPr lang="cs-CZ" dirty="0"/>
            <a:t> model</a:t>
          </a:r>
        </a:p>
      </dgm:t>
    </dgm:pt>
    <dgm:pt modelId="{7004B61E-6DA7-4D60-BC28-F045E8141FD2}" type="parTrans" cxnId="{720CB2ED-5E0F-4E3D-A2D2-20EA0FEAA0DB}">
      <dgm:prSet/>
      <dgm:spPr/>
      <dgm:t>
        <a:bodyPr/>
        <a:lstStyle/>
        <a:p>
          <a:endParaRPr lang="en-US"/>
        </a:p>
      </dgm:t>
    </dgm:pt>
    <dgm:pt modelId="{96821315-F4A9-4211-AE4C-65764AD10F8B}" type="sibTrans" cxnId="{720CB2ED-5E0F-4E3D-A2D2-20EA0FEAA0DB}">
      <dgm:prSet/>
      <dgm:spPr/>
      <dgm:t>
        <a:bodyPr/>
        <a:lstStyle/>
        <a:p>
          <a:endParaRPr lang="en-US"/>
        </a:p>
      </dgm:t>
    </dgm:pt>
    <dgm:pt modelId="{A15ADA36-E1C4-4893-AD2F-4E2D34BF1E05}" type="pres">
      <dgm:prSet presAssocID="{10450142-7732-45BC-9936-D536C90EC3CC}" presName="root" presStyleCnt="0">
        <dgm:presLayoutVars>
          <dgm:dir/>
          <dgm:resizeHandles val="exact"/>
        </dgm:presLayoutVars>
      </dgm:prSet>
      <dgm:spPr/>
    </dgm:pt>
    <dgm:pt modelId="{7C84451A-8EE1-4ED6-BC50-5289BEAE2129}" type="pres">
      <dgm:prSet presAssocID="{2F23FDDE-493B-466F-B3B0-E4B3934CF92B}" presName="compNode" presStyleCnt="0"/>
      <dgm:spPr/>
    </dgm:pt>
    <dgm:pt modelId="{E8ED8C88-8128-4EF4-804E-7E82B101BB4C}" type="pres">
      <dgm:prSet presAssocID="{2F23FDDE-493B-466F-B3B0-E4B3934CF92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zubená kola"/>
        </a:ext>
      </dgm:extLst>
    </dgm:pt>
    <dgm:pt modelId="{CB898F7C-541D-49D9-8487-BA721AA5623C}" type="pres">
      <dgm:prSet presAssocID="{2F23FDDE-493B-466F-B3B0-E4B3934CF92B}" presName="iconSpace" presStyleCnt="0"/>
      <dgm:spPr/>
    </dgm:pt>
    <dgm:pt modelId="{9D12232B-203B-4ACF-83E9-2465C7D20BF4}" type="pres">
      <dgm:prSet presAssocID="{2F23FDDE-493B-466F-B3B0-E4B3934CF92B}" presName="parTx" presStyleLbl="revTx" presStyleIdx="0" presStyleCnt="4">
        <dgm:presLayoutVars>
          <dgm:chMax val="0"/>
          <dgm:chPref val="0"/>
        </dgm:presLayoutVars>
      </dgm:prSet>
      <dgm:spPr/>
    </dgm:pt>
    <dgm:pt modelId="{65C1AB8B-AAE9-442C-86D3-4AEF65BEE17C}" type="pres">
      <dgm:prSet presAssocID="{2F23FDDE-493B-466F-B3B0-E4B3934CF92B}" presName="txSpace" presStyleCnt="0"/>
      <dgm:spPr/>
    </dgm:pt>
    <dgm:pt modelId="{003B168E-FB19-4765-88AE-5A3642037925}" type="pres">
      <dgm:prSet presAssocID="{2F23FDDE-493B-466F-B3B0-E4B3934CF92B}" presName="desTx" presStyleLbl="revTx" presStyleIdx="1" presStyleCnt="4">
        <dgm:presLayoutVars/>
      </dgm:prSet>
      <dgm:spPr/>
    </dgm:pt>
    <dgm:pt modelId="{3D49BD74-40EA-45A8-8A94-FFBE69B64557}" type="pres">
      <dgm:prSet presAssocID="{869ECD67-0907-4119-BA67-BF36E87E8F21}" presName="sibTrans" presStyleCnt="0"/>
      <dgm:spPr/>
    </dgm:pt>
    <dgm:pt modelId="{B78C6617-32A1-4538-A24D-8B7DE50E98B6}" type="pres">
      <dgm:prSet presAssocID="{BA034B0E-931B-4049-A4F7-7B49D359DC75}" presName="compNode" presStyleCnt="0"/>
      <dgm:spPr/>
    </dgm:pt>
    <dgm:pt modelId="{A132FBFD-9E2E-4846-81B5-6BCC4CF0B5F4}" type="pres">
      <dgm:prSet presAssocID="{BA034B0E-931B-4049-A4F7-7B49D359DC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7470A2C3-8A86-4B25-8479-9171572A095E}" type="pres">
      <dgm:prSet presAssocID="{BA034B0E-931B-4049-A4F7-7B49D359DC75}" presName="iconSpace" presStyleCnt="0"/>
      <dgm:spPr/>
    </dgm:pt>
    <dgm:pt modelId="{E16A810F-4962-4423-95F4-BB7C39567A22}" type="pres">
      <dgm:prSet presAssocID="{BA034B0E-931B-4049-A4F7-7B49D359DC75}" presName="parTx" presStyleLbl="revTx" presStyleIdx="2" presStyleCnt="4">
        <dgm:presLayoutVars>
          <dgm:chMax val="0"/>
          <dgm:chPref val="0"/>
        </dgm:presLayoutVars>
      </dgm:prSet>
      <dgm:spPr/>
    </dgm:pt>
    <dgm:pt modelId="{CC98FE5B-961C-47D3-9C85-8E1EFFB2E5B7}" type="pres">
      <dgm:prSet presAssocID="{BA034B0E-931B-4049-A4F7-7B49D359DC75}" presName="txSpace" presStyleCnt="0"/>
      <dgm:spPr/>
    </dgm:pt>
    <dgm:pt modelId="{8443C4A4-B1E5-4692-80B0-EB5FE708EB34}" type="pres">
      <dgm:prSet presAssocID="{BA034B0E-931B-4049-A4F7-7B49D359DC75}" presName="desTx" presStyleLbl="revTx" presStyleIdx="3" presStyleCnt="4">
        <dgm:presLayoutVars/>
      </dgm:prSet>
      <dgm:spPr/>
    </dgm:pt>
  </dgm:ptLst>
  <dgm:cxnLst>
    <dgm:cxn modelId="{50B95C03-3BBD-4C3D-A5B1-667AA9C341CE}" type="presOf" srcId="{B07E252A-1DE6-45D4-90AB-264D78D38042}" destId="{8443C4A4-B1E5-4692-80B0-EB5FE708EB34}" srcOrd="0" destOrd="0" presId="urn:microsoft.com/office/officeart/2018/5/layout/CenteredIconLabelDescriptionList"/>
    <dgm:cxn modelId="{E3159B23-D5BA-46B5-B95B-8B59F8152543}" srcId="{2F23FDDE-493B-466F-B3B0-E4B3934CF92B}" destId="{9D561A9F-3AA2-4330-BADD-87765148E791}" srcOrd="0" destOrd="0" parTransId="{5B322401-7ECC-46B6-B3DC-3B77CB903087}" sibTransId="{49FBB91C-CBF5-4F0C-AC5E-E918AEE450B2}"/>
    <dgm:cxn modelId="{28CB0140-44B6-45B0-A48C-2878D503C6F4}" srcId="{2F23FDDE-493B-466F-B3B0-E4B3934CF92B}" destId="{3FA0A6F1-34CD-42E4-A0DD-BF1097DA9A82}" srcOrd="2" destOrd="0" parTransId="{A63A7194-190B-47C4-B736-387F5A00EB3E}" sibTransId="{4258B0D6-5D6E-4E5F-9530-AA684A3A4559}"/>
    <dgm:cxn modelId="{671BDE5C-688A-42C1-834D-7B9F2C0C0A3A}" type="presOf" srcId="{FA8F2737-406C-4C2F-AC90-3C1969B5530E}" destId="{8443C4A4-B1E5-4692-80B0-EB5FE708EB34}" srcOrd="0" destOrd="1" presId="urn:microsoft.com/office/officeart/2018/5/layout/CenteredIconLabelDescriptionList"/>
    <dgm:cxn modelId="{03FB1A67-68D8-4230-82AE-E575AF1C6347}" type="presOf" srcId="{10450142-7732-45BC-9936-D536C90EC3CC}" destId="{A15ADA36-E1C4-4893-AD2F-4E2D34BF1E05}" srcOrd="0" destOrd="0" presId="urn:microsoft.com/office/officeart/2018/5/layout/CenteredIconLabelDescriptionList"/>
    <dgm:cxn modelId="{17D19354-ACF9-45D9-98B0-374A4B78AB36}" srcId="{10450142-7732-45BC-9936-D536C90EC3CC}" destId="{2F23FDDE-493B-466F-B3B0-E4B3934CF92B}" srcOrd="0" destOrd="0" parTransId="{09FD2253-BD4E-4669-9DF0-944578597D39}" sibTransId="{869ECD67-0907-4119-BA67-BF36E87E8F21}"/>
    <dgm:cxn modelId="{DCC09187-DB13-4FB0-B992-2E679F0BD41C}" srcId="{10450142-7732-45BC-9936-D536C90EC3CC}" destId="{BA034B0E-931B-4049-A4F7-7B49D359DC75}" srcOrd="1" destOrd="0" parTransId="{D3814F05-479B-4292-ABB6-536C7797C10D}" sibTransId="{7F384A8D-467B-4FA0-B641-546923B407AB}"/>
    <dgm:cxn modelId="{379F0E89-2141-4087-9407-287BE3DE90C3}" type="presOf" srcId="{47F235DC-F86F-48D5-AC01-9296081D86A9}" destId="{003B168E-FB19-4765-88AE-5A3642037925}" srcOrd="0" destOrd="1" presId="urn:microsoft.com/office/officeart/2018/5/layout/CenteredIconLabelDescriptionList"/>
    <dgm:cxn modelId="{6F124F89-28ED-4138-8862-71C95CCCC4BE}" srcId="{2F23FDDE-493B-466F-B3B0-E4B3934CF92B}" destId="{47F235DC-F86F-48D5-AC01-9296081D86A9}" srcOrd="1" destOrd="0" parTransId="{91EE3873-4910-45C7-9F3F-D30628587B76}" sibTransId="{0214B65B-22DF-4ED7-BDEF-188697CD4C4B}"/>
    <dgm:cxn modelId="{0962C1AF-9A5B-4C1D-9A89-BF0F04D5DAFD}" srcId="{BA034B0E-931B-4049-A4F7-7B49D359DC75}" destId="{B07E252A-1DE6-45D4-90AB-264D78D38042}" srcOrd="0" destOrd="0" parTransId="{A3D94116-E0DC-42E0-9122-BB8BF0A87348}" sibTransId="{B4AE32BE-133E-4281-8610-B748BA8AB06B}"/>
    <dgm:cxn modelId="{DA0490C3-EAFB-41C4-8F7F-E18AC607164A}" type="presOf" srcId="{BA034B0E-931B-4049-A4F7-7B49D359DC75}" destId="{E16A810F-4962-4423-95F4-BB7C39567A22}" srcOrd="0" destOrd="0" presId="urn:microsoft.com/office/officeart/2018/5/layout/CenteredIconLabelDescriptionList"/>
    <dgm:cxn modelId="{36AF27EA-F9DE-43B0-9087-7D2E1CD3CADE}" type="presOf" srcId="{2F23FDDE-493B-466F-B3B0-E4B3934CF92B}" destId="{9D12232B-203B-4ACF-83E9-2465C7D20BF4}" srcOrd="0" destOrd="0" presId="urn:microsoft.com/office/officeart/2018/5/layout/CenteredIconLabelDescriptionList"/>
    <dgm:cxn modelId="{4E2CC5EC-9589-4AA0-AF1D-25584422892A}" type="presOf" srcId="{3FA0A6F1-34CD-42E4-A0DD-BF1097DA9A82}" destId="{003B168E-FB19-4765-88AE-5A3642037925}" srcOrd="0" destOrd="2" presId="urn:microsoft.com/office/officeart/2018/5/layout/CenteredIconLabelDescriptionList"/>
    <dgm:cxn modelId="{720CB2ED-5E0F-4E3D-A2D2-20EA0FEAA0DB}" srcId="{BA034B0E-931B-4049-A4F7-7B49D359DC75}" destId="{FA8F2737-406C-4C2F-AC90-3C1969B5530E}" srcOrd="1" destOrd="0" parTransId="{7004B61E-6DA7-4D60-BC28-F045E8141FD2}" sibTransId="{96821315-F4A9-4211-AE4C-65764AD10F8B}"/>
    <dgm:cxn modelId="{A3C265F5-E793-48CA-90BF-8D7C63E946CB}" type="presOf" srcId="{9D561A9F-3AA2-4330-BADD-87765148E791}" destId="{003B168E-FB19-4765-88AE-5A3642037925}" srcOrd="0" destOrd="0" presId="urn:microsoft.com/office/officeart/2018/5/layout/CenteredIconLabelDescriptionList"/>
    <dgm:cxn modelId="{BA00B630-D5F3-40A7-A90D-97517D1F11BB}" type="presParOf" srcId="{A15ADA36-E1C4-4893-AD2F-4E2D34BF1E05}" destId="{7C84451A-8EE1-4ED6-BC50-5289BEAE2129}" srcOrd="0" destOrd="0" presId="urn:microsoft.com/office/officeart/2018/5/layout/CenteredIconLabelDescriptionList"/>
    <dgm:cxn modelId="{FCDE1FBF-EF5F-48FA-86CC-7A2C4E75E2C6}" type="presParOf" srcId="{7C84451A-8EE1-4ED6-BC50-5289BEAE2129}" destId="{E8ED8C88-8128-4EF4-804E-7E82B101BB4C}" srcOrd="0" destOrd="0" presId="urn:microsoft.com/office/officeart/2018/5/layout/CenteredIconLabelDescriptionList"/>
    <dgm:cxn modelId="{ECAE20A1-D848-4726-94DD-B632566E9BAA}" type="presParOf" srcId="{7C84451A-8EE1-4ED6-BC50-5289BEAE2129}" destId="{CB898F7C-541D-49D9-8487-BA721AA5623C}" srcOrd="1" destOrd="0" presId="urn:microsoft.com/office/officeart/2018/5/layout/CenteredIconLabelDescriptionList"/>
    <dgm:cxn modelId="{76AABF0C-845A-406A-B15A-AAE293B60177}" type="presParOf" srcId="{7C84451A-8EE1-4ED6-BC50-5289BEAE2129}" destId="{9D12232B-203B-4ACF-83E9-2465C7D20BF4}" srcOrd="2" destOrd="0" presId="urn:microsoft.com/office/officeart/2018/5/layout/CenteredIconLabelDescriptionList"/>
    <dgm:cxn modelId="{55D8A0FF-50CB-48CE-9876-58D40A2F8D1F}" type="presParOf" srcId="{7C84451A-8EE1-4ED6-BC50-5289BEAE2129}" destId="{65C1AB8B-AAE9-442C-86D3-4AEF65BEE17C}" srcOrd="3" destOrd="0" presId="urn:microsoft.com/office/officeart/2018/5/layout/CenteredIconLabelDescriptionList"/>
    <dgm:cxn modelId="{F004432A-F5EB-4FCA-A402-1F15A89D6D0B}" type="presParOf" srcId="{7C84451A-8EE1-4ED6-BC50-5289BEAE2129}" destId="{003B168E-FB19-4765-88AE-5A3642037925}" srcOrd="4" destOrd="0" presId="urn:microsoft.com/office/officeart/2018/5/layout/CenteredIconLabelDescriptionList"/>
    <dgm:cxn modelId="{0E1DA42F-D349-41A1-90DF-36B55AB9506F}" type="presParOf" srcId="{A15ADA36-E1C4-4893-AD2F-4E2D34BF1E05}" destId="{3D49BD74-40EA-45A8-8A94-FFBE69B64557}" srcOrd="1" destOrd="0" presId="urn:microsoft.com/office/officeart/2018/5/layout/CenteredIconLabelDescriptionList"/>
    <dgm:cxn modelId="{80C36CEF-1D8F-4724-937E-55B6BCF58D0F}" type="presParOf" srcId="{A15ADA36-E1C4-4893-AD2F-4E2D34BF1E05}" destId="{B78C6617-32A1-4538-A24D-8B7DE50E98B6}" srcOrd="2" destOrd="0" presId="urn:microsoft.com/office/officeart/2018/5/layout/CenteredIconLabelDescriptionList"/>
    <dgm:cxn modelId="{00D0401C-8FA5-4628-BFA8-04166633D352}" type="presParOf" srcId="{B78C6617-32A1-4538-A24D-8B7DE50E98B6}" destId="{A132FBFD-9E2E-4846-81B5-6BCC4CF0B5F4}" srcOrd="0" destOrd="0" presId="urn:microsoft.com/office/officeart/2018/5/layout/CenteredIconLabelDescriptionList"/>
    <dgm:cxn modelId="{CD93AC86-1C57-46CD-967A-CB73A6342A81}" type="presParOf" srcId="{B78C6617-32A1-4538-A24D-8B7DE50E98B6}" destId="{7470A2C3-8A86-4B25-8479-9171572A095E}" srcOrd="1" destOrd="0" presId="urn:microsoft.com/office/officeart/2018/5/layout/CenteredIconLabelDescriptionList"/>
    <dgm:cxn modelId="{7996B76F-E67D-44A9-B7F3-45D28E6373BE}" type="presParOf" srcId="{B78C6617-32A1-4538-A24D-8B7DE50E98B6}" destId="{E16A810F-4962-4423-95F4-BB7C39567A22}" srcOrd="2" destOrd="0" presId="urn:microsoft.com/office/officeart/2018/5/layout/CenteredIconLabelDescriptionList"/>
    <dgm:cxn modelId="{2FB13B5A-C18F-4F7E-815F-52742A0DA256}" type="presParOf" srcId="{B78C6617-32A1-4538-A24D-8B7DE50E98B6}" destId="{CC98FE5B-961C-47D3-9C85-8E1EFFB2E5B7}" srcOrd="3" destOrd="0" presId="urn:microsoft.com/office/officeart/2018/5/layout/CenteredIconLabelDescriptionList"/>
    <dgm:cxn modelId="{88898225-B969-4DD8-9013-103EBE196D9A}" type="presParOf" srcId="{B78C6617-32A1-4538-A24D-8B7DE50E98B6}" destId="{8443C4A4-B1E5-4692-80B0-EB5FE708EB3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50142-7732-45BC-9936-D536C90EC3C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23FDDE-493B-466F-B3B0-E4B3934CF92B}">
      <dgm:prSet/>
      <dgm:spPr/>
      <dgm:t>
        <a:bodyPr/>
        <a:lstStyle/>
        <a:p>
          <a:pPr>
            <a:lnSpc>
              <a:spcPct val="100000"/>
            </a:lnSpc>
            <a:defRPr b="1"/>
          </a:pPr>
          <a:r>
            <a:rPr lang="de-DE"/>
            <a:t>Macro views</a:t>
          </a:r>
          <a:endParaRPr lang="en-US"/>
        </a:p>
      </dgm:t>
    </dgm:pt>
    <dgm:pt modelId="{09FD2253-BD4E-4669-9DF0-944578597D39}" type="parTrans" cxnId="{17D19354-ACF9-45D9-98B0-374A4B78AB36}">
      <dgm:prSet/>
      <dgm:spPr/>
      <dgm:t>
        <a:bodyPr/>
        <a:lstStyle/>
        <a:p>
          <a:endParaRPr lang="en-US"/>
        </a:p>
      </dgm:t>
    </dgm:pt>
    <dgm:pt modelId="{869ECD67-0907-4119-BA67-BF36E87E8F21}" type="sibTrans" cxnId="{17D19354-ACF9-45D9-98B0-374A4B78AB36}">
      <dgm:prSet/>
      <dgm:spPr/>
      <dgm:t>
        <a:bodyPr/>
        <a:lstStyle/>
        <a:p>
          <a:endParaRPr lang="en-US"/>
        </a:p>
      </dgm:t>
    </dgm:pt>
    <dgm:pt modelId="{9D561A9F-3AA2-4330-BADD-87765148E791}">
      <dgm:prSet/>
      <dgm:spPr/>
      <dgm:t>
        <a:bodyPr/>
        <a:lstStyle/>
        <a:p>
          <a:pPr>
            <a:lnSpc>
              <a:spcPct val="100000"/>
            </a:lnSpc>
          </a:pPr>
          <a:r>
            <a:rPr lang="de-DE" dirty="0"/>
            <a:t>Technology s-</a:t>
          </a:r>
          <a:r>
            <a:rPr lang="de-DE" dirty="0" err="1"/>
            <a:t>curve</a:t>
          </a:r>
          <a:r>
            <a:rPr lang="cs-CZ" dirty="0"/>
            <a:t>, </a:t>
          </a:r>
          <a:endParaRPr lang="en-US" dirty="0"/>
        </a:p>
      </dgm:t>
    </dgm:pt>
    <dgm:pt modelId="{5B322401-7ECC-46B6-B3DC-3B77CB903087}" type="parTrans" cxnId="{E3159B23-D5BA-46B5-B95B-8B59F8152543}">
      <dgm:prSet/>
      <dgm:spPr/>
      <dgm:t>
        <a:bodyPr/>
        <a:lstStyle/>
        <a:p>
          <a:endParaRPr lang="en-US"/>
        </a:p>
      </dgm:t>
    </dgm:pt>
    <dgm:pt modelId="{49FBB91C-CBF5-4F0C-AC5E-E918AEE450B2}" type="sibTrans" cxnId="{E3159B23-D5BA-46B5-B95B-8B59F8152543}">
      <dgm:prSet/>
      <dgm:spPr/>
      <dgm:t>
        <a:bodyPr/>
        <a:lstStyle/>
        <a:p>
          <a:endParaRPr lang="en-US"/>
        </a:p>
      </dgm:t>
    </dgm:pt>
    <dgm:pt modelId="{47F235DC-F86F-48D5-AC01-9296081D86A9}">
      <dgm:prSet/>
      <dgm:spPr/>
      <dgm:t>
        <a:bodyPr/>
        <a:lstStyle/>
        <a:p>
          <a:pPr>
            <a:lnSpc>
              <a:spcPct val="100000"/>
            </a:lnSpc>
          </a:pPr>
          <a:r>
            <a:rPr lang="de-DE" dirty="0"/>
            <a:t>Technology </a:t>
          </a:r>
          <a:r>
            <a:rPr lang="de-DE" dirty="0" err="1"/>
            <a:t>cycle</a:t>
          </a:r>
          <a:r>
            <a:rPr lang="de-DE" dirty="0"/>
            <a:t> and dominant design</a:t>
          </a:r>
          <a:endParaRPr lang="en-US" dirty="0"/>
        </a:p>
      </dgm:t>
    </dgm:pt>
    <dgm:pt modelId="{91EE3873-4910-45C7-9F3F-D30628587B76}" type="parTrans" cxnId="{6F124F89-28ED-4138-8862-71C95CCCC4BE}">
      <dgm:prSet/>
      <dgm:spPr/>
      <dgm:t>
        <a:bodyPr/>
        <a:lstStyle/>
        <a:p>
          <a:endParaRPr lang="en-US"/>
        </a:p>
      </dgm:t>
    </dgm:pt>
    <dgm:pt modelId="{0214B65B-22DF-4ED7-BDEF-188697CD4C4B}" type="sibTrans" cxnId="{6F124F89-28ED-4138-8862-71C95CCCC4BE}">
      <dgm:prSet/>
      <dgm:spPr/>
      <dgm:t>
        <a:bodyPr/>
        <a:lstStyle/>
        <a:p>
          <a:endParaRPr lang="en-US"/>
        </a:p>
      </dgm:t>
    </dgm:pt>
    <dgm:pt modelId="{3FA0A6F1-34CD-42E4-A0DD-BF1097DA9A82}">
      <dgm:prSet/>
      <dgm:spPr/>
      <dgm:t>
        <a:bodyPr/>
        <a:lstStyle/>
        <a:p>
          <a:pPr>
            <a:lnSpc>
              <a:spcPct val="100000"/>
            </a:lnSpc>
          </a:pPr>
          <a:r>
            <a:rPr lang="de-DE" dirty="0"/>
            <a:t>Technology </a:t>
          </a:r>
          <a:r>
            <a:rPr lang="de-DE" dirty="0" err="1"/>
            <a:t>diffusion</a:t>
          </a:r>
          <a:endParaRPr lang="cs-CZ" dirty="0"/>
        </a:p>
        <a:p>
          <a:pPr>
            <a:lnSpc>
              <a:spcPct val="100000"/>
            </a:lnSpc>
          </a:pPr>
          <a:r>
            <a:rPr lang="cs-CZ" dirty="0"/>
            <a:t>Triple helix model</a:t>
          </a:r>
          <a:endParaRPr lang="en-US" dirty="0"/>
        </a:p>
      </dgm:t>
    </dgm:pt>
    <dgm:pt modelId="{A63A7194-190B-47C4-B736-387F5A00EB3E}" type="parTrans" cxnId="{28CB0140-44B6-45B0-A48C-2878D503C6F4}">
      <dgm:prSet/>
      <dgm:spPr/>
      <dgm:t>
        <a:bodyPr/>
        <a:lstStyle/>
        <a:p>
          <a:endParaRPr lang="en-US"/>
        </a:p>
      </dgm:t>
    </dgm:pt>
    <dgm:pt modelId="{4258B0D6-5D6E-4E5F-9530-AA684A3A4559}" type="sibTrans" cxnId="{28CB0140-44B6-45B0-A48C-2878D503C6F4}">
      <dgm:prSet/>
      <dgm:spPr/>
      <dgm:t>
        <a:bodyPr/>
        <a:lstStyle/>
        <a:p>
          <a:endParaRPr lang="en-US"/>
        </a:p>
      </dgm:t>
    </dgm:pt>
    <dgm:pt modelId="{BA034B0E-931B-4049-A4F7-7B49D359DC75}">
      <dgm:prSet/>
      <dgm:spPr/>
      <dgm:t>
        <a:bodyPr/>
        <a:lstStyle/>
        <a:p>
          <a:pPr>
            <a:lnSpc>
              <a:spcPct val="100000"/>
            </a:lnSpc>
            <a:defRPr b="1"/>
          </a:pPr>
          <a:r>
            <a:rPr lang="de-DE"/>
            <a:t>Micro views</a:t>
          </a:r>
          <a:endParaRPr lang="en-US"/>
        </a:p>
      </dgm:t>
    </dgm:pt>
    <dgm:pt modelId="{D3814F05-479B-4292-ABB6-536C7797C10D}" type="parTrans" cxnId="{DCC09187-DB13-4FB0-B992-2E679F0BD41C}">
      <dgm:prSet/>
      <dgm:spPr/>
      <dgm:t>
        <a:bodyPr/>
        <a:lstStyle/>
        <a:p>
          <a:endParaRPr lang="en-US"/>
        </a:p>
      </dgm:t>
    </dgm:pt>
    <dgm:pt modelId="{7F384A8D-467B-4FA0-B641-546923B407AB}" type="sibTrans" cxnId="{DCC09187-DB13-4FB0-B992-2E679F0BD41C}">
      <dgm:prSet/>
      <dgm:spPr/>
      <dgm:t>
        <a:bodyPr/>
        <a:lstStyle/>
        <a:p>
          <a:endParaRPr lang="en-US"/>
        </a:p>
      </dgm:t>
    </dgm:pt>
    <dgm:pt modelId="{B07E252A-1DE6-45D4-90AB-264D78D38042}">
      <dgm:prSet/>
      <dgm:spPr/>
      <dgm:t>
        <a:bodyPr/>
        <a:lstStyle/>
        <a:p>
          <a:pPr>
            <a:lnSpc>
              <a:spcPct val="100000"/>
            </a:lnSpc>
          </a:pPr>
          <a:r>
            <a:rPr lang="cs-CZ" dirty="0"/>
            <a:t>Technology </a:t>
          </a:r>
          <a:r>
            <a:rPr lang="cs-CZ" dirty="0" err="1"/>
            <a:t>adoption</a:t>
          </a:r>
          <a:r>
            <a:rPr lang="cs-CZ" dirty="0"/>
            <a:t> model</a:t>
          </a:r>
        </a:p>
        <a:p>
          <a:pPr>
            <a:lnSpc>
              <a:spcPct val="100000"/>
            </a:lnSpc>
          </a:pPr>
          <a:r>
            <a:rPr lang="de-DE" dirty="0"/>
            <a:t>Absorptive </a:t>
          </a:r>
          <a:r>
            <a:rPr lang="de-DE" dirty="0" err="1"/>
            <a:t>capacity</a:t>
          </a:r>
          <a:endParaRPr lang="cs-CZ" dirty="0"/>
        </a:p>
        <a:p>
          <a:pPr>
            <a:lnSpc>
              <a:spcPct val="100000"/>
            </a:lnSpc>
          </a:pPr>
          <a:r>
            <a:rPr lang="cs-CZ" dirty="0" err="1"/>
            <a:t>Communities</a:t>
          </a:r>
          <a:r>
            <a:rPr lang="cs-CZ" dirty="0"/>
            <a:t> </a:t>
          </a:r>
          <a:r>
            <a:rPr lang="cs-CZ" dirty="0" err="1"/>
            <a:t>of</a:t>
          </a:r>
          <a:r>
            <a:rPr lang="cs-CZ" dirty="0"/>
            <a:t> </a:t>
          </a:r>
          <a:r>
            <a:rPr lang="cs-CZ" dirty="0" err="1"/>
            <a:t>practice</a:t>
          </a:r>
          <a:endParaRPr lang="en-US" dirty="0"/>
        </a:p>
      </dgm:t>
    </dgm:pt>
    <dgm:pt modelId="{A3D94116-E0DC-42E0-9122-BB8BF0A87348}" type="parTrans" cxnId="{0962C1AF-9A5B-4C1D-9A89-BF0F04D5DAFD}">
      <dgm:prSet/>
      <dgm:spPr/>
      <dgm:t>
        <a:bodyPr/>
        <a:lstStyle/>
        <a:p>
          <a:endParaRPr lang="en-US"/>
        </a:p>
      </dgm:t>
    </dgm:pt>
    <dgm:pt modelId="{B4AE32BE-133E-4281-8610-B748BA8AB06B}" type="sibTrans" cxnId="{0962C1AF-9A5B-4C1D-9A89-BF0F04D5DAFD}">
      <dgm:prSet/>
      <dgm:spPr/>
      <dgm:t>
        <a:bodyPr/>
        <a:lstStyle/>
        <a:p>
          <a:endParaRPr lang="en-US"/>
        </a:p>
      </dgm:t>
    </dgm:pt>
    <dgm:pt modelId="{FA8F2737-406C-4C2F-AC90-3C1969B5530E}">
      <dgm:prSet/>
      <dgm:spPr/>
      <dgm:t>
        <a:bodyPr/>
        <a:lstStyle/>
        <a:p>
          <a:pPr>
            <a:lnSpc>
              <a:spcPct val="100000"/>
            </a:lnSpc>
          </a:pPr>
          <a:r>
            <a:rPr lang="cs-CZ" dirty="0" err="1"/>
            <a:t>Stage-gate</a:t>
          </a:r>
          <a:r>
            <a:rPr lang="cs-CZ" dirty="0"/>
            <a:t> model</a:t>
          </a:r>
        </a:p>
      </dgm:t>
    </dgm:pt>
    <dgm:pt modelId="{7004B61E-6DA7-4D60-BC28-F045E8141FD2}" type="parTrans" cxnId="{720CB2ED-5E0F-4E3D-A2D2-20EA0FEAA0DB}">
      <dgm:prSet/>
      <dgm:spPr/>
      <dgm:t>
        <a:bodyPr/>
        <a:lstStyle/>
        <a:p>
          <a:endParaRPr lang="en-US"/>
        </a:p>
      </dgm:t>
    </dgm:pt>
    <dgm:pt modelId="{96821315-F4A9-4211-AE4C-65764AD10F8B}" type="sibTrans" cxnId="{720CB2ED-5E0F-4E3D-A2D2-20EA0FEAA0DB}">
      <dgm:prSet/>
      <dgm:spPr/>
      <dgm:t>
        <a:bodyPr/>
        <a:lstStyle/>
        <a:p>
          <a:endParaRPr lang="en-US"/>
        </a:p>
      </dgm:t>
    </dgm:pt>
    <dgm:pt modelId="{A15ADA36-E1C4-4893-AD2F-4E2D34BF1E05}" type="pres">
      <dgm:prSet presAssocID="{10450142-7732-45BC-9936-D536C90EC3CC}" presName="root" presStyleCnt="0">
        <dgm:presLayoutVars>
          <dgm:dir/>
          <dgm:resizeHandles val="exact"/>
        </dgm:presLayoutVars>
      </dgm:prSet>
      <dgm:spPr/>
    </dgm:pt>
    <dgm:pt modelId="{7C84451A-8EE1-4ED6-BC50-5289BEAE2129}" type="pres">
      <dgm:prSet presAssocID="{2F23FDDE-493B-466F-B3B0-E4B3934CF92B}" presName="compNode" presStyleCnt="0"/>
      <dgm:spPr/>
    </dgm:pt>
    <dgm:pt modelId="{E8ED8C88-8128-4EF4-804E-7E82B101BB4C}" type="pres">
      <dgm:prSet presAssocID="{2F23FDDE-493B-466F-B3B0-E4B3934CF92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zubená kola"/>
        </a:ext>
      </dgm:extLst>
    </dgm:pt>
    <dgm:pt modelId="{CB898F7C-541D-49D9-8487-BA721AA5623C}" type="pres">
      <dgm:prSet presAssocID="{2F23FDDE-493B-466F-B3B0-E4B3934CF92B}" presName="iconSpace" presStyleCnt="0"/>
      <dgm:spPr/>
    </dgm:pt>
    <dgm:pt modelId="{9D12232B-203B-4ACF-83E9-2465C7D20BF4}" type="pres">
      <dgm:prSet presAssocID="{2F23FDDE-493B-466F-B3B0-E4B3934CF92B}" presName="parTx" presStyleLbl="revTx" presStyleIdx="0" presStyleCnt="4">
        <dgm:presLayoutVars>
          <dgm:chMax val="0"/>
          <dgm:chPref val="0"/>
        </dgm:presLayoutVars>
      </dgm:prSet>
      <dgm:spPr/>
    </dgm:pt>
    <dgm:pt modelId="{65C1AB8B-AAE9-442C-86D3-4AEF65BEE17C}" type="pres">
      <dgm:prSet presAssocID="{2F23FDDE-493B-466F-B3B0-E4B3934CF92B}" presName="txSpace" presStyleCnt="0"/>
      <dgm:spPr/>
    </dgm:pt>
    <dgm:pt modelId="{003B168E-FB19-4765-88AE-5A3642037925}" type="pres">
      <dgm:prSet presAssocID="{2F23FDDE-493B-466F-B3B0-E4B3934CF92B}" presName="desTx" presStyleLbl="revTx" presStyleIdx="1" presStyleCnt="4">
        <dgm:presLayoutVars/>
      </dgm:prSet>
      <dgm:spPr/>
    </dgm:pt>
    <dgm:pt modelId="{3D49BD74-40EA-45A8-8A94-FFBE69B64557}" type="pres">
      <dgm:prSet presAssocID="{869ECD67-0907-4119-BA67-BF36E87E8F21}" presName="sibTrans" presStyleCnt="0"/>
      <dgm:spPr/>
    </dgm:pt>
    <dgm:pt modelId="{B78C6617-32A1-4538-A24D-8B7DE50E98B6}" type="pres">
      <dgm:prSet presAssocID="{BA034B0E-931B-4049-A4F7-7B49D359DC75}" presName="compNode" presStyleCnt="0"/>
      <dgm:spPr/>
    </dgm:pt>
    <dgm:pt modelId="{A132FBFD-9E2E-4846-81B5-6BCC4CF0B5F4}" type="pres">
      <dgm:prSet presAssocID="{BA034B0E-931B-4049-A4F7-7B49D359DC75}" presName="iconRect" presStyleLbl="node1" presStyleIdx="1" presStyleCnt="2" custLinFactNeighborY="24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7470A2C3-8A86-4B25-8479-9171572A095E}" type="pres">
      <dgm:prSet presAssocID="{BA034B0E-931B-4049-A4F7-7B49D359DC75}" presName="iconSpace" presStyleCnt="0"/>
      <dgm:spPr/>
    </dgm:pt>
    <dgm:pt modelId="{E16A810F-4962-4423-95F4-BB7C39567A22}" type="pres">
      <dgm:prSet presAssocID="{BA034B0E-931B-4049-A4F7-7B49D359DC75}" presName="parTx" presStyleLbl="revTx" presStyleIdx="2" presStyleCnt="4">
        <dgm:presLayoutVars>
          <dgm:chMax val="0"/>
          <dgm:chPref val="0"/>
        </dgm:presLayoutVars>
      </dgm:prSet>
      <dgm:spPr/>
    </dgm:pt>
    <dgm:pt modelId="{CC98FE5B-961C-47D3-9C85-8E1EFFB2E5B7}" type="pres">
      <dgm:prSet presAssocID="{BA034B0E-931B-4049-A4F7-7B49D359DC75}" presName="txSpace" presStyleCnt="0"/>
      <dgm:spPr/>
    </dgm:pt>
    <dgm:pt modelId="{8443C4A4-B1E5-4692-80B0-EB5FE708EB34}" type="pres">
      <dgm:prSet presAssocID="{BA034B0E-931B-4049-A4F7-7B49D359DC75}" presName="desTx" presStyleLbl="revTx" presStyleIdx="3" presStyleCnt="4">
        <dgm:presLayoutVars/>
      </dgm:prSet>
      <dgm:spPr/>
    </dgm:pt>
  </dgm:ptLst>
  <dgm:cxnLst>
    <dgm:cxn modelId="{50B95C03-3BBD-4C3D-A5B1-667AA9C341CE}" type="presOf" srcId="{B07E252A-1DE6-45D4-90AB-264D78D38042}" destId="{8443C4A4-B1E5-4692-80B0-EB5FE708EB34}" srcOrd="0" destOrd="0" presId="urn:microsoft.com/office/officeart/2018/5/layout/CenteredIconLabelDescriptionList"/>
    <dgm:cxn modelId="{E3159B23-D5BA-46B5-B95B-8B59F8152543}" srcId="{2F23FDDE-493B-466F-B3B0-E4B3934CF92B}" destId="{9D561A9F-3AA2-4330-BADD-87765148E791}" srcOrd="0" destOrd="0" parTransId="{5B322401-7ECC-46B6-B3DC-3B77CB903087}" sibTransId="{49FBB91C-CBF5-4F0C-AC5E-E918AEE450B2}"/>
    <dgm:cxn modelId="{28CB0140-44B6-45B0-A48C-2878D503C6F4}" srcId="{2F23FDDE-493B-466F-B3B0-E4B3934CF92B}" destId="{3FA0A6F1-34CD-42E4-A0DD-BF1097DA9A82}" srcOrd="2" destOrd="0" parTransId="{A63A7194-190B-47C4-B736-387F5A00EB3E}" sibTransId="{4258B0D6-5D6E-4E5F-9530-AA684A3A4559}"/>
    <dgm:cxn modelId="{671BDE5C-688A-42C1-834D-7B9F2C0C0A3A}" type="presOf" srcId="{FA8F2737-406C-4C2F-AC90-3C1969B5530E}" destId="{8443C4A4-B1E5-4692-80B0-EB5FE708EB34}" srcOrd="0" destOrd="1" presId="urn:microsoft.com/office/officeart/2018/5/layout/CenteredIconLabelDescriptionList"/>
    <dgm:cxn modelId="{03FB1A67-68D8-4230-82AE-E575AF1C6347}" type="presOf" srcId="{10450142-7732-45BC-9936-D536C90EC3CC}" destId="{A15ADA36-E1C4-4893-AD2F-4E2D34BF1E05}" srcOrd="0" destOrd="0" presId="urn:microsoft.com/office/officeart/2018/5/layout/CenteredIconLabelDescriptionList"/>
    <dgm:cxn modelId="{17D19354-ACF9-45D9-98B0-374A4B78AB36}" srcId="{10450142-7732-45BC-9936-D536C90EC3CC}" destId="{2F23FDDE-493B-466F-B3B0-E4B3934CF92B}" srcOrd="0" destOrd="0" parTransId="{09FD2253-BD4E-4669-9DF0-944578597D39}" sibTransId="{869ECD67-0907-4119-BA67-BF36E87E8F21}"/>
    <dgm:cxn modelId="{DCC09187-DB13-4FB0-B992-2E679F0BD41C}" srcId="{10450142-7732-45BC-9936-D536C90EC3CC}" destId="{BA034B0E-931B-4049-A4F7-7B49D359DC75}" srcOrd="1" destOrd="0" parTransId="{D3814F05-479B-4292-ABB6-536C7797C10D}" sibTransId="{7F384A8D-467B-4FA0-B641-546923B407AB}"/>
    <dgm:cxn modelId="{379F0E89-2141-4087-9407-287BE3DE90C3}" type="presOf" srcId="{47F235DC-F86F-48D5-AC01-9296081D86A9}" destId="{003B168E-FB19-4765-88AE-5A3642037925}" srcOrd="0" destOrd="1" presId="urn:microsoft.com/office/officeart/2018/5/layout/CenteredIconLabelDescriptionList"/>
    <dgm:cxn modelId="{6F124F89-28ED-4138-8862-71C95CCCC4BE}" srcId="{2F23FDDE-493B-466F-B3B0-E4B3934CF92B}" destId="{47F235DC-F86F-48D5-AC01-9296081D86A9}" srcOrd="1" destOrd="0" parTransId="{91EE3873-4910-45C7-9F3F-D30628587B76}" sibTransId="{0214B65B-22DF-4ED7-BDEF-188697CD4C4B}"/>
    <dgm:cxn modelId="{0962C1AF-9A5B-4C1D-9A89-BF0F04D5DAFD}" srcId="{BA034B0E-931B-4049-A4F7-7B49D359DC75}" destId="{B07E252A-1DE6-45D4-90AB-264D78D38042}" srcOrd="0" destOrd="0" parTransId="{A3D94116-E0DC-42E0-9122-BB8BF0A87348}" sibTransId="{B4AE32BE-133E-4281-8610-B748BA8AB06B}"/>
    <dgm:cxn modelId="{DA0490C3-EAFB-41C4-8F7F-E18AC607164A}" type="presOf" srcId="{BA034B0E-931B-4049-A4F7-7B49D359DC75}" destId="{E16A810F-4962-4423-95F4-BB7C39567A22}" srcOrd="0" destOrd="0" presId="urn:microsoft.com/office/officeart/2018/5/layout/CenteredIconLabelDescriptionList"/>
    <dgm:cxn modelId="{36AF27EA-F9DE-43B0-9087-7D2E1CD3CADE}" type="presOf" srcId="{2F23FDDE-493B-466F-B3B0-E4B3934CF92B}" destId="{9D12232B-203B-4ACF-83E9-2465C7D20BF4}" srcOrd="0" destOrd="0" presId="urn:microsoft.com/office/officeart/2018/5/layout/CenteredIconLabelDescriptionList"/>
    <dgm:cxn modelId="{4E2CC5EC-9589-4AA0-AF1D-25584422892A}" type="presOf" srcId="{3FA0A6F1-34CD-42E4-A0DD-BF1097DA9A82}" destId="{003B168E-FB19-4765-88AE-5A3642037925}" srcOrd="0" destOrd="2" presId="urn:microsoft.com/office/officeart/2018/5/layout/CenteredIconLabelDescriptionList"/>
    <dgm:cxn modelId="{720CB2ED-5E0F-4E3D-A2D2-20EA0FEAA0DB}" srcId="{BA034B0E-931B-4049-A4F7-7B49D359DC75}" destId="{FA8F2737-406C-4C2F-AC90-3C1969B5530E}" srcOrd="1" destOrd="0" parTransId="{7004B61E-6DA7-4D60-BC28-F045E8141FD2}" sibTransId="{96821315-F4A9-4211-AE4C-65764AD10F8B}"/>
    <dgm:cxn modelId="{A3C265F5-E793-48CA-90BF-8D7C63E946CB}" type="presOf" srcId="{9D561A9F-3AA2-4330-BADD-87765148E791}" destId="{003B168E-FB19-4765-88AE-5A3642037925}" srcOrd="0" destOrd="0" presId="urn:microsoft.com/office/officeart/2018/5/layout/CenteredIconLabelDescriptionList"/>
    <dgm:cxn modelId="{BA00B630-D5F3-40A7-A90D-97517D1F11BB}" type="presParOf" srcId="{A15ADA36-E1C4-4893-AD2F-4E2D34BF1E05}" destId="{7C84451A-8EE1-4ED6-BC50-5289BEAE2129}" srcOrd="0" destOrd="0" presId="urn:microsoft.com/office/officeart/2018/5/layout/CenteredIconLabelDescriptionList"/>
    <dgm:cxn modelId="{FCDE1FBF-EF5F-48FA-86CC-7A2C4E75E2C6}" type="presParOf" srcId="{7C84451A-8EE1-4ED6-BC50-5289BEAE2129}" destId="{E8ED8C88-8128-4EF4-804E-7E82B101BB4C}" srcOrd="0" destOrd="0" presId="urn:microsoft.com/office/officeart/2018/5/layout/CenteredIconLabelDescriptionList"/>
    <dgm:cxn modelId="{ECAE20A1-D848-4726-94DD-B632566E9BAA}" type="presParOf" srcId="{7C84451A-8EE1-4ED6-BC50-5289BEAE2129}" destId="{CB898F7C-541D-49D9-8487-BA721AA5623C}" srcOrd="1" destOrd="0" presId="urn:microsoft.com/office/officeart/2018/5/layout/CenteredIconLabelDescriptionList"/>
    <dgm:cxn modelId="{76AABF0C-845A-406A-B15A-AAE293B60177}" type="presParOf" srcId="{7C84451A-8EE1-4ED6-BC50-5289BEAE2129}" destId="{9D12232B-203B-4ACF-83E9-2465C7D20BF4}" srcOrd="2" destOrd="0" presId="urn:microsoft.com/office/officeart/2018/5/layout/CenteredIconLabelDescriptionList"/>
    <dgm:cxn modelId="{55D8A0FF-50CB-48CE-9876-58D40A2F8D1F}" type="presParOf" srcId="{7C84451A-8EE1-4ED6-BC50-5289BEAE2129}" destId="{65C1AB8B-AAE9-442C-86D3-4AEF65BEE17C}" srcOrd="3" destOrd="0" presId="urn:microsoft.com/office/officeart/2018/5/layout/CenteredIconLabelDescriptionList"/>
    <dgm:cxn modelId="{F004432A-F5EB-4FCA-A402-1F15A89D6D0B}" type="presParOf" srcId="{7C84451A-8EE1-4ED6-BC50-5289BEAE2129}" destId="{003B168E-FB19-4765-88AE-5A3642037925}" srcOrd="4" destOrd="0" presId="urn:microsoft.com/office/officeart/2018/5/layout/CenteredIconLabelDescriptionList"/>
    <dgm:cxn modelId="{0E1DA42F-D349-41A1-90DF-36B55AB9506F}" type="presParOf" srcId="{A15ADA36-E1C4-4893-AD2F-4E2D34BF1E05}" destId="{3D49BD74-40EA-45A8-8A94-FFBE69B64557}" srcOrd="1" destOrd="0" presId="urn:microsoft.com/office/officeart/2018/5/layout/CenteredIconLabelDescriptionList"/>
    <dgm:cxn modelId="{80C36CEF-1D8F-4724-937E-55B6BCF58D0F}" type="presParOf" srcId="{A15ADA36-E1C4-4893-AD2F-4E2D34BF1E05}" destId="{B78C6617-32A1-4538-A24D-8B7DE50E98B6}" srcOrd="2" destOrd="0" presId="urn:microsoft.com/office/officeart/2018/5/layout/CenteredIconLabelDescriptionList"/>
    <dgm:cxn modelId="{00D0401C-8FA5-4628-BFA8-04166633D352}" type="presParOf" srcId="{B78C6617-32A1-4538-A24D-8B7DE50E98B6}" destId="{A132FBFD-9E2E-4846-81B5-6BCC4CF0B5F4}" srcOrd="0" destOrd="0" presId="urn:microsoft.com/office/officeart/2018/5/layout/CenteredIconLabelDescriptionList"/>
    <dgm:cxn modelId="{CD93AC86-1C57-46CD-967A-CB73A6342A81}" type="presParOf" srcId="{B78C6617-32A1-4538-A24D-8B7DE50E98B6}" destId="{7470A2C3-8A86-4B25-8479-9171572A095E}" srcOrd="1" destOrd="0" presId="urn:microsoft.com/office/officeart/2018/5/layout/CenteredIconLabelDescriptionList"/>
    <dgm:cxn modelId="{7996B76F-E67D-44A9-B7F3-45D28E6373BE}" type="presParOf" srcId="{B78C6617-32A1-4538-A24D-8B7DE50E98B6}" destId="{E16A810F-4962-4423-95F4-BB7C39567A22}" srcOrd="2" destOrd="0" presId="urn:microsoft.com/office/officeart/2018/5/layout/CenteredIconLabelDescriptionList"/>
    <dgm:cxn modelId="{2FB13B5A-C18F-4F7E-815F-52742A0DA256}" type="presParOf" srcId="{B78C6617-32A1-4538-A24D-8B7DE50E98B6}" destId="{CC98FE5B-961C-47D3-9C85-8E1EFFB2E5B7}" srcOrd="3" destOrd="0" presId="urn:microsoft.com/office/officeart/2018/5/layout/CenteredIconLabelDescriptionList"/>
    <dgm:cxn modelId="{88898225-B969-4DD8-9013-103EBE196D9A}" type="presParOf" srcId="{B78C6617-32A1-4538-A24D-8B7DE50E98B6}" destId="{8443C4A4-B1E5-4692-80B0-EB5FE708EB3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D8C88-8128-4EF4-804E-7E82B101BB4C}">
      <dsp:nvSpPr>
        <dsp:cNvPr id="0" name=""/>
        <dsp:cNvSpPr/>
      </dsp:nvSpPr>
      <dsp:spPr>
        <a:xfrm>
          <a:off x="2169914" y="22438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12232B-203B-4ACF-83E9-2465C7D20BF4}">
      <dsp:nvSpPr>
        <dsp:cNvPr id="0" name=""/>
        <dsp:cNvSpPr/>
      </dsp:nvSpPr>
      <dsp:spPr>
        <a:xfrm>
          <a:off x="765914" y="18973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dirty="0" err="1"/>
            <a:t>Macro</a:t>
          </a:r>
          <a:r>
            <a:rPr lang="de-DE" sz="3600" kern="1200" dirty="0"/>
            <a:t> </a:t>
          </a:r>
          <a:r>
            <a:rPr lang="de-DE" sz="3600" kern="1200" dirty="0" err="1"/>
            <a:t>view</a:t>
          </a:r>
          <a:endParaRPr lang="en-US" sz="3600" kern="1200" dirty="0"/>
        </a:p>
      </dsp:txBody>
      <dsp:txXfrm>
        <a:off x="765914" y="1897374"/>
        <a:ext cx="4320000" cy="648000"/>
      </dsp:txXfrm>
    </dsp:sp>
    <dsp:sp modelId="{003B168E-FB19-4765-88AE-5A3642037925}">
      <dsp:nvSpPr>
        <dsp:cNvPr id="0" name=""/>
        <dsp:cNvSpPr/>
      </dsp:nvSpPr>
      <dsp:spPr>
        <a:xfrm>
          <a:off x="765914" y="2620255"/>
          <a:ext cx="4320000" cy="134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1700" kern="1200" dirty="0"/>
            <a:t>Technology s-</a:t>
          </a:r>
          <a:r>
            <a:rPr lang="de-DE" sz="1700" kern="1200" dirty="0" err="1"/>
            <a:t>curve</a:t>
          </a:r>
          <a:r>
            <a:rPr lang="cs-CZ" sz="1700" kern="1200" dirty="0"/>
            <a:t>, </a:t>
          </a:r>
          <a:endParaRPr lang="en-US" sz="1700" kern="1200" dirty="0"/>
        </a:p>
        <a:p>
          <a:pPr marL="0" lvl="0" indent="0" algn="ctr" defTabSz="755650">
            <a:lnSpc>
              <a:spcPct val="100000"/>
            </a:lnSpc>
            <a:spcBef>
              <a:spcPct val="0"/>
            </a:spcBef>
            <a:spcAft>
              <a:spcPct val="35000"/>
            </a:spcAft>
            <a:buNone/>
          </a:pPr>
          <a:r>
            <a:rPr lang="de-DE" sz="1700" kern="1200" dirty="0"/>
            <a:t>Technology </a:t>
          </a:r>
          <a:r>
            <a:rPr lang="de-DE" sz="1700" kern="1200" dirty="0" err="1"/>
            <a:t>cycle</a:t>
          </a:r>
          <a:r>
            <a:rPr lang="de-DE" sz="1700" kern="1200" dirty="0"/>
            <a:t> and dominant design</a:t>
          </a:r>
          <a:endParaRPr lang="en-US" sz="1700" kern="1200" dirty="0"/>
        </a:p>
        <a:p>
          <a:pPr marL="0" lvl="0" indent="0" algn="ctr" defTabSz="755650">
            <a:lnSpc>
              <a:spcPct val="100000"/>
            </a:lnSpc>
            <a:spcBef>
              <a:spcPct val="0"/>
            </a:spcBef>
            <a:spcAft>
              <a:spcPct val="35000"/>
            </a:spcAft>
            <a:buNone/>
          </a:pPr>
          <a:r>
            <a:rPr lang="de-DE" sz="1700" kern="1200" dirty="0"/>
            <a:t>Technology </a:t>
          </a:r>
          <a:r>
            <a:rPr lang="de-DE" sz="1700" kern="1200" dirty="0" err="1"/>
            <a:t>diffusion</a:t>
          </a:r>
          <a:endParaRPr lang="cs-CZ" sz="1700" kern="1200" dirty="0"/>
        </a:p>
        <a:p>
          <a:pPr marL="0" lvl="0" indent="0" algn="ctr" defTabSz="755650">
            <a:lnSpc>
              <a:spcPct val="100000"/>
            </a:lnSpc>
            <a:spcBef>
              <a:spcPct val="0"/>
            </a:spcBef>
            <a:spcAft>
              <a:spcPct val="35000"/>
            </a:spcAft>
            <a:buNone/>
          </a:pPr>
          <a:r>
            <a:rPr lang="cs-CZ" sz="1700" kern="1200" dirty="0"/>
            <a:t>Triple helix model</a:t>
          </a:r>
          <a:endParaRPr lang="en-US" sz="1700" kern="1200" dirty="0"/>
        </a:p>
      </dsp:txBody>
      <dsp:txXfrm>
        <a:off x="765914" y="2620255"/>
        <a:ext cx="4320000" cy="1348169"/>
      </dsp:txXfrm>
    </dsp:sp>
    <dsp:sp modelId="{A132FBFD-9E2E-4846-81B5-6BCC4CF0B5F4}">
      <dsp:nvSpPr>
        <dsp:cNvPr id="0" name=""/>
        <dsp:cNvSpPr/>
      </dsp:nvSpPr>
      <dsp:spPr>
        <a:xfrm>
          <a:off x="7245914" y="22438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A810F-4962-4423-95F4-BB7C39567A22}">
      <dsp:nvSpPr>
        <dsp:cNvPr id="0" name=""/>
        <dsp:cNvSpPr/>
      </dsp:nvSpPr>
      <dsp:spPr>
        <a:xfrm>
          <a:off x="5841914" y="18973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dirty="0"/>
            <a:t>Micro </a:t>
          </a:r>
          <a:r>
            <a:rPr lang="de-DE" sz="3600" kern="1200" dirty="0" err="1"/>
            <a:t>views</a:t>
          </a:r>
          <a:endParaRPr lang="en-US" sz="3600" kern="1200" dirty="0"/>
        </a:p>
      </dsp:txBody>
      <dsp:txXfrm>
        <a:off x="5841914" y="1897374"/>
        <a:ext cx="4320000" cy="648000"/>
      </dsp:txXfrm>
    </dsp:sp>
    <dsp:sp modelId="{8443C4A4-B1E5-4692-80B0-EB5FE708EB34}">
      <dsp:nvSpPr>
        <dsp:cNvPr id="0" name=""/>
        <dsp:cNvSpPr/>
      </dsp:nvSpPr>
      <dsp:spPr>
        <a:xfrm>
          <a:off x="5841914" y="2620255"/>
          <a:ext cx="4320000" cy="134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cs-CZ" sz="1700" kern="1200" dirty="0"/>
            <a:t>Technology </a:t>
          </a:r>
          <a:r>
            <a:rPr lang="cs-CZ" sz="1700" kern="1200" dirty="0" err="1"/>
            <a:t>adoption</a:t>
          </a:r>
          <a:r>
            <a:rPr lang="cs-CZ" sz="1700" kern="1200" dirty="0"/>
            <a:t> model</a:t>
          </a:r>
        </a:p>
        <a:p>
          <a:pPr marL="0" lvl="0" indent="0" algn="ctr" defTabSz="755650">
            <a:lnSpc>
              <a:spcPct val="100000"/>
            </a:lnSpc>
            <a:spcBef>
              <a:spcPct val="0"/>
            </a:spcBef>
            <a:spcAft>
              <a:spcPct val="35000"/>
            </a:spcAft>
            <a:buNone/>
          </a:pPr>
          <a:r>
            <a:rPr lang="de-DE" sz="1700" kern="1200" dirty="0"/>
            <a:t>Absorptive </a:t>
          </a:r>
          <a:r>
            <a:rPr lang="de-DE" sz="1700" kern="1200" dirty="0" err="1"/>
            <a:t>capacity</a:t>
          </a:r>
          <a:endParaRPr lang="cs-CZ" sz="1700" kern="1200" dirty="0"/>
        </a:p>
        <a:p>
          <a:pPr marL="0" lvl="0" indent="0" algn="ctr" defTabSz="755650">
            <a:lnSpc>
              <a:spcPct val="100000"/>
            </a:lnSpc>
            <a:spcBef>
              <a:spcPct val="0"/>
            </a:spcBef>
            <a:spcAft>
              <a:spcPct val="35000"/>
            </a:spcAft>
            <a:buNone/>
          </a:pPr>
          <a:r>
            <a:rPr lang="cs-CZ" sz="1700" kern="1200" dirty="0" err="1"/>
            <a:t>Communities</a:t>
          </a:r>
          <a:r>
            <a:rPr lang="cs-CZ" sz="1700" kern="1200" dirty="0"/>
            <a:t> </a:t>
          </a:r>
          <a:r>
            <a:rPr lang="cs-CZ" sz="1700" kern="1200" dirty="0" err="1"/>
            <a:t>of</a:t>
          </a:r>
          <a:r>
            <a:rPr lang="cs-CZ" sz="1700" kern="1200" dirty="0"/>
            <a:t> </a:t>
          </a:r>
          <a:r>
            <a:rPr lang="cs-CZ" sz="1700" kern="1200" dirty="0" err="1"/>
            <a:t>practice</a:t>
          </a:r>
          <a:endParaRPr lang="en-US" sz="1700" kern="1200" dirty="0"/>
        </a:p>
        <a:p>
          <a:pPr marL="0" lvl="0" indent="0" algn="ctr" defTabSz="755650">
            <a:lnSpc>
              <a:spcPct val="100000"/>
            </a:lnSpc>
            <a:spcBef>
              <a:spcPct val="0"/>
            </a:spcBef>
            <a:spcAft>
              <a:spcPct val="35000"/>
            </a:spcAft>
            <a:buNone/>
          </a:pPr>
          <a:r>
            <a:rPr lang="cs-CZ" sz="1700" kern="1200" dirty="0" err="1"/>
            <a:t>Stage-gate</a:t>
          </a:r>
          <a:r>
            <a:rPr lang="cs-CZ" sz="1700" kern="1200" dirty="0"/>
            <a:t> model</a:t>
          </a:r>
        </a:p>
      </dsp:txBody>
      <dsp:txXfrm>
        <a:off x="5841914" y="2620255"/>
        <a:ext cx="4320000" cy="1348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D8C88-8128-4EF4-804E-7E82B101BB4C}">
      <dsp:nvSpPr>
        <dsp:cNvPr id="0" name=""/>
        <dsp:cNvSpPr/>
      </dsp:nvSpPr>
      <dsp:spPr>
        <a:xfrm>
          <a:off x="2169914" y="22438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12232B-203B-4ACF-83E9-2465C7D20BF4}">
      <dsp:nvSpPr>
        <dsp:cNvPr id="0" name=""/>
        <dsp:cNvSpPr/>
      </dsp:nvSpPr>
      <dsp:spPr>
        <a:xfrm>
          <a:off x="765914" y="18973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a:t>Macro views</a:t>
          </a:r>
          <a:endParaRPr lang="en-US" sz="3600" kern="1200"/>
        </a:p>
      </dsp:txBody>
      <dsp:txXfrm>
        <a:off x="765914" y="1897374"/>
        <a:ext cx="4320000" cy="648000"/>
      </dsp:txXfrm>
    </dsp:sp>
    <dsp:sp modelId="{003B168E-FB19-4765-88AE-5A3642037925}">
      <dsp:nvSpPr>
        <dsp:cNvPr id="0" name=""/>
        <dsp:cNvSpPr/>
      </dsp:nvSpPr>
      <dsp:spPr>
        <a:xfrm>
          <a:off x="765914" y="2620255"/>
          <a:ext cx="4320000" cy="134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1700" kern="1200" dirty="0"/>
            <a:t>Technology s-</a:t>
          </a:r>
          <a:r>
            <a:rPr lang="de-DE" sz="1700" kern="1200" dirty="0" err="1"/>
            <a:t>curve</a:t>
          </a:r>
          <a:r>
            <a:rPr lang="cs-CZ" sz="1700" kern="1200" dirty="0"/>
            <a:t>, </a:t>
          </a:r>
          <a:endParaRPr lang="en-US" sz="1700" kern="1200" dirty="0"/>
        </a:p>
        <a:p>
          <a:pPr marL="0" lvl="0" indent="0" algn="ctr" defTabSz="755650">
            <a:lnSpc>
              <a:spcPct val="100000"/>
            </a:lnSpc>
            <a:spcBef>
              <a:spcPct val="0"/>
            </a:spcBef>
            <a:spcAft>
              <a:spcPct val="35000"/>
            </a:spcAft>
            <a:buNone/>
          </a:pPr>
          <a:r>
            <a:rPr lang="de-DE" sz="1700" kern="1200" dirty="0"/>
            <a:t>Technology </a:t>
          </a:r>
          <a:r>
            <a:rPr lang="de-DE" sz="1700" kern="1200" dirty="0" err="1"/>
            <a:t>cycle</a:t>
          </a:r>
          <a:r>
            <a:rPr lang="de-DE" sz="1700" kern="1200" dirty="0"/>
            <a:t> and dominant design</a:t>
          </a:r>
          <a:endParaRPr lang="en-US" sz="1700" kern="1200" dirty="0"/>
        </a:p>
        <a:p>
          <a:pPr marL="0" lvl="0" indent="0" algn="ctr" defTabSz="755650">
            <a:lnSpc>
              <a:spcPct val="100000"/>
            </a:lnSpc>
            <a:spcBef>
              <a:spcPct val="0"/>
            </a:spcBef>
            <a:spcAft>
              <a:spcPct val="35000"/>
            </a:spcAft>
            <a:buNone/>
          </a:pPr>
          <a:r>
            <a:rPr lang="de-DE" sz="1700" kern="1200" dirty="0"/>
            <a:t>Technology </a:t>
          </a:r>
          <a:r>
            <a:rPr lang="de-DE" sz="1700" kern="1200" dirty="0" err="1"/>
            <a:t>diffusion</a:t>
          </a:r>
          <a:endParaRPr lang="cs-CZ" sz="1700" kern="1200" dirty="0"/>
        </a:p>
        <a:p>
          <a:pPr marL="0" lvl="0" indent="0" algn="ctr" defTabSz="755650">
            <a:lnSpc>
              <a:spcPct val="100000"/>
            </a:lnSpc>
            <a:spcBef>
              <a:spcPct val="0"/>
            </a:spcBef>
            <a:spcAft>
              <a:spcPct val="35000"/>
            </a:spcAft>
            <a:buNone/>
          </a:pPr>
          <a:r>
            <a:rPr lang="cs-CZ" sz="1700" kern="1200" dirty="0"/>
            <a:t>Triple helix model</a:t>
          </a:r>
          <a:endParaRPr lang="en-US" sz="1700" kern="1200" dirty="0"/>
        </a:p>
      </dsp:txBody>
      <dsp:txXfrm>
        <a:off x="765914" y="2620255"/>
        <a:ext cx="4320000" cy="1348169"/>
      </dsp:txXfrm>
    </dsp:sp>
    <dsp:sp modelId="{A132FBFD-9E2E-4846-81B5-6BCC4CF0B5F4}">
      <dsp:nvSpPr>
        <dsp:cNvPr id="0" name=""/>
        <dsp:cNvSpPr/>
      </dsp:nvSpPr>
      <dsp:spPr>
        <a:xfrm>
          <a:off x="7245914" y="26195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A810F-4962-4423-95F4-BB7C39567A22}">
      <dsp:nvSpPr>
        <dsp:cNvPr id="0" name=""/>
        <dsp:cNvSpPr/>
      </dsp:nvSpPr>
      <dsp:spPr>
        <a:xfrm>
          <a:off x="5841914" y="189737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de-DE" sz="3600" kern="1200"/>
            <a:t>Micro views</a:t>
          </a:r>
          <a:endParaRPr lang="en-US" sz="3600" kern="1200"/>
        </a:p>
      </dsp:txBody>
      <dsp:txXfrm>
        <a:off x="5841914" y="1897374"/>
        <a:ext cx="4320000" cy="648000"/>
      </dsp:txXfrm>
    </dsp:sp>
    <dsp:sp modelId="{8443C4A4-B1E5-4692-80B0-EB5FE708EB34}">
      <dsp:nvSpPr>
        <dsp:cNvPr id="0" name=""/>
        <dsp:cNvSpPr/>
      </dsp:nvSpPr>
      <dsp:spPr>
        <a:xfrm>
          <a:off x="5841914" y="2620255"/>
          <a:ext cx="4320000" cy="134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cs-CZ" sz="1700" kern="1200" dirty="0"/>
            <a:t>Technology </a:t>
          </a:r>
          <a:r>
            <a:rPr lang="cs-CZ" sz="1700" kern="1200" dirty="0" err="1"/>
            <a:t>adoption</a:t>
          </a:r>
          <a:r>
            <a:rPr lang="cs-CZ" sz="1700" kern="1200" dirty="0"/>
            <a:t> model</a:t>
          </a:r>
        </a:p>
        <a:p>
          <a:pPr marL="0" lvl="0" indent="0" algn="ctr" defTabSz="755650">
            <a:lnSpc>
              <a:spcPct val="100000"/>
            </a:lnSpc>
            <a:spcBef>
              <a:spcPct val="0"/>
            </a:spcBef>
            <a:spcAft>
              <a:spcPct val="35000"/>
            </a:spcAft>
            <a:buNone/>
          </a:pPr>
          <a:r>
            <a:rPr lang="de-DE" sz="1700" kern="1200" dirty="0"/>
            <a:t>Absorptive </a:t>
          </a:r>
          <a:r>
            <a:rPr lang="de-DE" sz="1700" kern="1200" dirty="0" err="1"/>
            <a:t>capacity</a:t>
          </a:r>
          <a:endParaRPr lang="cs-CZ" sz="1700" kern="1200" dirty="0"/>
        </a:p>
        <a:p>
          <a:pPr marL="0" lvl="0" indent="0" algn="ctr" defTabSz="755650">
            <a:lnSpc>
              <a:spcPct val="100000"/>
            </a:lnSpc>
            <a:spcBef>
              <a:spcPct val="0"/>
            </a:spcBef>
            <a:spcAft>
              <a:spcPct val="35000"/>
            </a:spcAft>
            <a:buNone/>
          </a:pPr>
          <a:r>
            <a:rPr lang="cs-CZ" sz="1700" kern="1200" dirty="0" err="1"/>
            <a:t>Communities</a:t>
          </a:r>
          <a:r>
            <a:rPr lang="cs-CZ" sz="1700" kern="1200" dirty="0"/>
            <a:t> </a:t>
          </a:r>
          <a:r>
            <a:rPr lang="cs-CZ" sz="1700" kern="1200" dirty="0" err="1"/>
            <a:t>of</a:t>
          </a:r>
          <a:r>
            <a:rPr lang="cs-CZ" sz="1700" kern="1200" dirty="0"/>
            <a:t> </a:t>
          </a:r>
          <a:r>
            <a:rPr lang="cs-CZ" sz="1700" kern="1200" dirty="0" err="1"/>
            <a:t>practice</a:t>
          </a:r>
          <a:endParaRPr lang="en-US" sz="1700" kern="1200" dirty="0"/>
        </a:p>
        <a:p>
          <a:pPr marL="0" lvl="0" indent="0" algn="ctr" defTabSz="755650">
            <a:lnSpc>
              <a:spcPct val="100000"/>
            </a:lnSpc>
            <a:spcBef>
              <a:spcPct val="0"/>
            </a:spcBef>
            <a:spcAft>
              <a:spcPct val="35000"/>
            </a:spcAft>
            <a:buNone/>
          </a:pPr>
          <a:r>
            <a:rPr lang="cs-CZ" sz="1700" kern="1200" dirty="0" err="1"/>
            <a:t>Stage-gate</a:t>
          </a:r>
          <a:r>
            <a:rPr lang="cs-CZ" sz="1700" kern="1200" dirty="0"/>
            <a:t> model</a:t>
          </a:r>
        </a:p>
      </dsp:txBody>
      <dsp:txXfrm>
        <a:off x="5841914" y="2620255"/>
        <a:ext cx="4320000" cy="134816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69CAE-FE9F-416B-AA3D-A1068206A2EC}" type="datetimeFigureOut">
              <a:rPr lang="cs-CZ" smtClean="0"/>
              <a:t>03.06.2024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E8FE9-C7BE-4239-91F8-75A0C49A0A0F}" type="slidenum">
              <a:rPr lang="cs-CZ" smtClean="0"/>
              <a:t>‹#›</a:t>
            </a:fld>
            <a:endParaRPr lang="cs-CZ"/>
          </a:p>
        </p:txBody>
      </p:sp>
    </p:spTree>
    <p:extLst>
      <p:ext uri="{BB962C8B-B14F-4D97-AF65-F5344CB8AC3E}">
        <p14:creationId xmlns:p14="http://schemas.microsoft.com/office/powerpoint/2010/main" val="225763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ooks.google.com/books/about/Technology_Management.html?id=oRpHEAAAQBAJ"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ideas.repec.org/p/hal/journl/hal-02386876.html" TargetMode="External"/><Relationship Id="rId3" Type="http://schemas.openxmlformats.org/officeDocument/2006/relationships/hyperlink" Target="https://www.lead-innovation.com/en/insights/english-blog/dominant-design-and-its-impact-on-innovation" TargetMode="External"/><Relationship Id="rId7" Type="http://schemas.openxmlformats.org/officeDocument/2006/relationships/hyperlink" Target="https://chatableapps.com/technology/breaking-down-dominant-design-examples-unveiling-the-hallmarks-of-innov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ipbusinessacademy.org/dominant-design-and-ip" TargetMode="External"/><Relationship Id="rId5" Type="http://schemas.openxmlformats.org/officeDocument/2006/relationships/hyperlink" Target="https://www.hellomedian.com/article/dominant-design-definition" TargetMode="External"/><Relationship Id="rId4" Type="http://schemas.openxmlformats.org/officeDocument/2006/relationships/hyperlink" Target="https://en.wikipedia.org/wiki/Dominant_design" TargetMode="External"/><Relationship Id="rId9" Type="http://schemas.openxmlformats.org/officeDocument/2006/relationships/hyperlink" Target="https://chatableapps.com/technology/understanding-dominant-design-definition-characteristics-and-impact-on-industri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Innovator" TargetMode="External"/><Relationship Id="rId3" Type="http://schemas.openxmlformats.org/officeDocument/2006/relationships/hyperlink" Target="https://leif.me/2013/11/how-software-developers-use-twitter/" TargetMode="External"/><Relationship Id="rId7" Type="http://schemas.openxmlformats.org/officeDocument/2006/relationships/hyperlink" Target="https://en.wikipedia.org/wiki/Technology_adoption_lifecycl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aylorfrancis.com/chapters/edit/10.4324/9780203887011-36/diffusion-innovations-everett-rogers-arvind-singhal-margaret-quinlan" TargetMode="External"/><Relationship Id="rId5" Type="http://schemas.openxmlformats.org/officeDocument/2006/relationships/hyperlink" Target="https://en.wikipedia.org/wiki/Diffusion_of_innovations" TargetMode="External"/><Relationship Id="rId10" Type="http://schemas.openxmlformats.org/officeDocument/2006/relationships/hyperlink" Target="https://en.wikipedia.org/wiki/Wikipedia:Citation_needed" TargetMode="External"/><Relationship Id="rId4" Type="http://schemas.openxmlformats.org/officeDocument/2006/relationships/hyperlink" Target="https://leif.me/2016/08/more-than-just-coding-a-study-on-supportive-channels-and-activities-in-software-development/" TargetMode="External"/><Relationship Id="rId9" Type="http://schemas.openxmlformats.org/officeDocument/2006/relationships/hyperlink" Target="https://en.wikipedia.org/wiki/Early_adopter"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ccs.mit.edu/papers/CCSWP189/CCSWP189.html" TargetMode="External"/><Relationship Id="rId3" Type="http://schemas.openxmlformats.org/officeDocument/2006/relationships/hyperlink" Target="https://en.wikipedia.org/wiki/Pragmatism" TargetMode="External"/><Relationship Id="rId7" Type="http://schemas.openxmlformats.org/officeDocument/2006/relationships/hyperlink" Target="https://www.amazon.co.uk/Crossing-Chasm-Harper-Business-Essentials/dp/0060517123" TargetMode="External"/><Relationship Id="rId12" Type="http://schemas.openxmlformats.org/officeDocument/2006/relationships/hyperlink" Target="https://en.wikipedia.org/wiki/Wikipedia:Citation_needed"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Crossing_the_Chasm" TargetMode="External"/><Relationship Id="rId11" Type="http://schemas.openxmlformats.org/officeDocument/2006/relationships/hyperlink" Target="https://en.wikipedia.org/wiki/Wikipedia:EDITORIALIZING" TargetMode="External"/><Relationship Id="rId5" Type="http://schemas.openxmlformats.org/officeDocument/2006/relationships/hyperlink" Target="https://en.wikipedia.org/wiki/De_facto_standard" TargetMode="External"/><Relationship Id="rId10" Type="http://schemas.openxmlformats.org/officeDocument/2006/relationships/hyperlink" Target="https://en.wikipedia.org/wiki/Business_to_business" TargetMode="External"/><Relationship Id="rId4" Type="http://schemas.openxmlformats.org/officeDocument/2006/relationships/hyperlink" Target="https://en.wikipedia.org/wiki/Bandwagon_effect" TargetMode="External"/><Relationship Id="rId9" Type="http://schemas.openxmlformats.org/officeDocument/2006/relationships/hyperlink" Target="https://en.wikipedia.org/wiki/Alexander_Osterwald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no.uvt.nl/show.cgi?fid=120988" TargetMode="External"/><Relationship Id="rId7" Type="http://schemas.openxmlformats.org/officeDocument/2006/relationships/hyperlink" Target="https://www.futurebusinesstech.com/blog/the-s-curve-pattern-of-innovation-a-full-analysi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eb.mit.edu/mamd/www/tech_strat/courseMaterial/topics/topic3/readings/Exploring_the_Limits_of_the_Technology_S-Curve/Exploring_the_Limits_of_the_Technology_S-Curve.pdf/Exploring_the_Limits_of_the_Technology_S-Curve.pdf" TargetMode="External"/><Relationship Id="rId5" Type="http://schemas.openxmlformats.org/officeDocument/2006/relationships/hyperlink" Target="https://www.open.edu/openlearn/nature-environment/organisations-environmental-management-and-innovation/content-section-1.7" TargetMode="External"/><Relationship Id="rId4" Type="http://schemas.openxmlformats.org/officeDocument/2006/relationships/hyperlink" Target="https://www.ntegra.com/insights/navigating-the-adoption-process-of-technologyinnov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major tools and techniques include strategic planning, portfolio management, project management, human resource management, and information management. They should also mention that these tools and techniques should be used in a dynamic and flexible manner to adapt to the changing technological landscape.</a:t>
            </a:r>
            <a:endParaRPr lang="cs-CZ" dirty="0"/>
          </a:p>
          <a:p>
            <a:r>
              <a:rPr lang="en-US" dirty="0"/>
              <a:t>However, students should mention that the framework addresses the dynamic capability of an organization by focusing on the micro-level analysis of technology management. It emphasizes the need for organizations to continuously adapt their technology management practices in response to changes in the technological landscape.</a:t>
            </a:r>
            <a:endParaRPr lang="cs-CZ" dirty="0"/>
          </a:p>
          <a:p>
            <a:r>
              <a:rPr lang="en-US" dirty="0"/>
              <a:t>However, students should provide a specific example of a company or industry where the technology management framework can be applied. They should explain how the company or industry can use the tools and techniques mentioned in the framework to manage their technology in a dynamic and flexible manner.</a:t>
            </a:r>
            <a:endParaRPr lang="cs-CZ" dirty="0"/>
          </a:p>
          <a:p>
            <a:r>
              <a:rPr lang="en-US" dirty="0"/>
              <a:t>The Technology Management ™ framework by </a:t>
            </a:r>
            <a:r>
              <a:rPr lang="en-US" dirty="0" err="1"/>
              <a:t>Cetindamar</a:t>
            </a:r>
            <a:r>
              <a:rPr lang="en-US" dirty="0"/>
              <a:t> et al. </a:t>
            </a:r>
            <a:r>
              <a:rPr lang="en-US" dirty="0">
                <a:hlinkClick r:id="rId3"/>
              </a:rPr>
              <a:t>is a dynamic capability model that provides a systematic approach to managing technology in a company</a:t>
            </a:r>
            <a:r>
              <a:rPr lang="en-US" baseline="30000" dirty="0">
                <a:hlinkClick r:id="rId3"/>
              </a:rPr>
              <a:t>1</a:t>
            </a:r>
            <a:r>
              <a:rPr lang="en-US" dirty="0"/>
              <a:t>. </a:t>
            </a:r>
            <a:r>
              <a:rPr lang="en-US" dirty="0">
                <a:hlinkClick r:id="rId3"/>
              </a:rPr>
              <a:t>It emphasizes that there’s no single best way to manage technology, and success isn’t mechanistic but dynamic</a:t>
            </a:r>
            <a:r>
              <a:rPr lang="en-US" baseline="30000" dirty="0">
                <a:hlinkClick r:id="rId3"/>
              </a:rPr>
              <a:t>1</a:t>
            </a:r>
            <a:r>
              <a:rPr lang="en-US" dirty="0"/>
              <a:t>.</a:t>
            </a:r>
          </a:p>
          <a:p>
            <a:r>
              <a:rPr lang="en-US" dirty="0"/>
              <a:t>Let’s consider a hypothetical example of a company in the renewable energy sector to illustrate the application of this framework:</a:t>
            </a:r>
          </a:p>
          <a:p>
            <a:pPr>
              <a:buFont typeface="+mj-lt"/>
              <a:buAutoNum type="arabicPeriod"/>
            </a:pPr>
            <a:r>
              <a:rPr lang="en-US" b="1" dirty="0"/>
              <a:t>Identification of Technologies</a:t>
            </a:r>
            <a:r>
              <a:rPr lang="en-US" dirty="0"/>
              <a:t>: The company identifies solar power and wind energy as key technologies that could drive their growth in the renewable energy market.</a:t>
            </a:r>
          </a:p>
          <a:p>
            <a:pPr>
              <a:buFont typeface="+mj-lt"/>
              <a:buAutoNum type="arabicPeriod"/>
            </a:pPr>
            <a:r>
              <a:rPr lang="en-US" b="1" dirty="0"/>
              <a:t>Selection of Technologies</a:t>
            </a:r>
            <a:r>
              <a:rPr lang="en-US" dirty="0"/>
              <a:t>: After a thorough analysis of the market trends, technological feasibility, and alignment with the company’s strategic goals, the company decides to invest more in solar power due to its wider acceptance and falling costs.</a:t>
            </a:r>
          </a:p>
          <a:p>
            <a:pPr>
              <a:buFont typeface="+mj-lt"/>
              <a:buAutoNum type="arabicPeriod"/>
            </a:pPr>
            <a:r>
              <a:rPr lang="en-US" b="1" dirty="0"/>
              <a:t>Acquisition of Technologies</a:t>
            </a:r>
            <a:r>
              <a:rPr lang="en-US" dirty="0"/>
              <a:t>: The company could acquire the necessary technology through various means such as in-house development, licensing, or buying patents.</a:t>
            </a:r>
          </a:p>
          <a:p>
            <a:pPr>
              <a:buFont typeface="+mj-lt"/>
              <a:buAutoNum type="arabicPeriod"/>
            </a:pPr>
            <a:r>
              <a:rPr lang="en-US" b="1" dirty="0"/>
              <a:t>Exploitation of Technologies</a:t>
            </a:r>
            <a:r>
              <a:rPr lang="en-US" dirty="0"/>
              <a:t>: Once the technology is acquired, the company would then integrate it into their products or services. This could involve designing solar panels and related equipment, and offering installation and maintenance services.</a:t>
            </a:r>
          </a:p>
          <a:p>
            <a:pPr>
              <a:buFont typeface="+mj-lt"/>
              <a:buAutoNum type="arabicPeriod"/>
            </a:pPr>
            <a:r>
              <a:rPr lang="en-US" b="1" dirty="0"/>
              <a:t>Protection of Technologies</a:t>
            </a:r>
            <a:r>
              <a:rPr lang="en-US" dirty="0"/>
              <a:t>: The company would need to protect their technology through patents to ensure they maintain a competitive edge in the market.</a:t>
            </a:r>
          </a:p>
          <a:p>
            <a:pPr>
              <a:buFont typeface="+mj-lt"/>
              <a:buAutoNum type="arabicPeriod"/>
            </a:pPr>
            <a:r>
              <a:rPr lang="en-US" b="1" dirty="0"/>
              <a:t>Learning</a:t>
            </a:r>
            <a:r>
              <a:rPr lang="en-US" dirty="0"/>
              <a:t>: The company should continuously learn from its TM activities and the market, to feed into their future technology identification and selection processes.</a:t>
            </a:r>
          </a:p>
          <a:p>
            <a:r>
              <a:rPr lang="en-US" dirty="0"/>
              <a:t>This is a simplified example, and real-world applications would involve much more complexity and iterations among these steps. </a:t>
            </a:r>
            <a:r>
              <a:rPr lang="en-US" dirty="0">
                <a:hlinkClick r:id="rId3"/>
              </a:rPr>
              <a:t>The key is that the TM framework provides a structured approach to making and executing strategic decisions related to technology</a:t>
            </a:r>
            <a:r>
              <a:rPr lang="en-US" baseline="30000" dirty="0">
                <a:hlinkClick r:id="rId3"/>
              </a:rPr>
              <a:t>1</a:t>
            </a:r>
            <a:r>
              <a:rPr lang="en-US" dirty="0"/>
              <a:t>.</a:t>
            </a:r>
            <a:endParaRPr lang="cs-CZ" dirty="0"/>
          </a:p>
          <a:p>
            <a:r>
              <a:rPr lang="en-US" dirty="0"/>
              <a:t>Sure, let’s consider a practical example of a software development company to illustrate the application of the Technology Management ™ framework by </a:t>
            </a:r>
            <a:r>
              <a:rPr lang="en-US" dirty="0" err="1"/>
              <a:t>Cetindamar</a:t>
            </a:r>
            <a:r>
              <a:rPr lang="en-US" dirty="0"/>
              <a:t> et al.</a:t>
            </a:r>
          </a:p>
          <a:p>
            <a:pPr>
              <a:buFont typeface="+mj-lt"/>
              <a:buAutoNum type="arabicPeriod"/>
            </a:pPr>
            <a:r>
              <a:rPr lang="en-US" b="1" dirty="0"/>
              <a:t>Identification of Technologies</a:t>
            </a:r>
            <a:r>
              <a:rPr lang="en-US" dirty="0"/>
              <a:t>: The company identifies cloud computing and artificial intelligence as key technologies that could drive their growth in the software market.</a:t>
            </a:r>
          </a:p>
          <a:p>
            <a:pPr>
              <a:buFont typeface="+mj-lt"/>
              <a:buAutoNum type="arabicPeriod"/>
            </a:pPr>
            <a:r>
              <a:rPr lang="en-US" b="1" dirty="0"/>
              <a:t>Selection of Technologies</a:t>
            </a:r>
            <a:r>
              <a:rPr lang="en-US" dirty="0"/>
              <a:t>: After analyzing market trends, technological feasibility, and alignment with the company’s strategic goals, the company decides to invest more in artificial intelligence due to its potential to create innovative products and services.</a:t>
            </a:r>
          </a:p>
          <a:p>
            <a:pPr>
              <a:buFont typeface="+mj-lt"/>
              <a:buAutoNum type="arabicPeriod"/>
            </a:pPr>
            <a:r>
              <a:rPr lang="en-US" b="1" dirty="0"/>
              <a:t>Acquisition of Technologies</a:t>
            </a:r>
            <a:r>
              <a:rPr lang="en-US" dirty="0"/>
              <a:t>: The company could acquire the necessary technology through various means such as in-house development, partnerships with AI research institutions, or hiring AI specialists.</a:t>
            </a:r>
          </a:p>
          <a:p>
            <a:pPr>
              <a:buFont typeface="+mj-lt"/>
              <a:buAutoNum type="arabicPeriod"/>
            </a:pPr>
            <a:r>
              <a:rPr lang="en-US" b="1" dirty="0"/>
              <a:t>Exploitation of Technologies</a:t>
            </a:r>
            <a:r>
              <a:rPr lang="en-US" dirty="0"/>
              <a:t>: Once the technology is acquired, the company would then integrate it into their products or services. This could involve developing AI-powered software solutions for various industries such as healthcare, finance, and retail.</a:t>
            </a:r>
          </a:p>
          <a:p>
            <a:pPr>
              <a:buFont typeface="+mj-lt"/>
              <a:buAutoNum type="arabicPeriod"/>
            </a:pPr>
            <a:r>
              <a:rPr lang="en-US" b="1" dirty="0"/>
              <a:t>Protection of Technologies</a:t>
            </a:r>
            <a:r>
              <a:rPr lang="en-US" dirty="0"/>
              <a:t>: The company would need to protect their technology through patents and copyrights to ensure they maintain a competitive edge in the market.</a:t>
            </a:r>
          </a:p>
          <a:p>
            <a:pPr>
              <a:buFont typeface="+mj-lt"/>
              <a:buAutoNum type="arabicPeriod"/>
            </a:pPr>
            <a:r>
              <a:rPr lang="en-US" b="1" dirty="0"/>
              <a:t>Learning</a:t>
            </a:r>
            <a:r>
              <a:rPr lang="en-US" dirty="0"/>
              <a:t>: The company should continuously learn from its TM activities and the market, to feed into their future technology identification and selection processes.</a:t>
            </a:r>
          </a:p>
          <a:p>
            <a:r>
              <a:rPr lang="en-US" dirty="0"/>
              <a:t>This is a simplified example, and real-world applications would involve much more complexity and iterations among these steps. The key is that the TM framework provides a structured approach to making and executing strategic decisions related to technology.</a:t>
            </a:r>
          </a:p>
          <a:p>
            <a:endParaRPr lang="en-US"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2</a:t>
            </a:fld>
            <a:endParaRPr lang="cs-CZ"/>
          </a:p>
        </p:txBody>
      </p:sp>
    </p:spTree>
    <p:extLst>
      <p:ext uri="{BB962C8B-B14F-4D97-AF65-F5344CB8AC3E}">
        <p14:creationId xmlns:p14="http://schemas.microsoft.com/office/powerpoint/2010/main" val="243277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206375"/>
            <a:ext cx="2171700" cy="1222375"/>
          </a:xfrm>
        </p:spPr>
      </p:sp>
      <p:sp>
        <p:nvSpPr>
          <p:cNvPr id="3" name="Notes Placeholder 2"/>
          <p:cNvSpPr>
            <a:spLocks noGrp="1"/>
          </p:cNvSpPr>
          <p:nvPr>
            <p:ph type="body" idx="1"/>
          </p:nvPr>
        </p:nvSpPr>
        <p:spPr>
          <a:xfrm>
            <a:off x="45173" y="1613547"/>
            <a:ext cx="6811240" cy="7399042"/>
          </a:xfrm>
        </p:spPr>
        <p:txBody>
          <a:bodyPr/>
          <a:lstStyle/>
          <a:p>
            <a:pPr marL="171450" indent="-171450">
              <a:spcAft>
                <a:spcPts val="5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0655E0-E5AC-459D-960F-D7371AE6A602}" type="slidenum">
              <a:rPr lang="de-DE" smtClean="0"/>
              <a:t>12</a:t>
            </a:fld>
            <a:endParaRPr lang="de-DE"/>
          </a:p>
        </p:txBody>
      </p:sp>
    </p:spTree>
    <p:extLst>
      <p:ext uri="{BB962C8B-B14F-4D97-AF65-F5344CB8AC3E}">
        <p14:creationId xmlns:p14="http://schemas.microsoft.com/office/powerpoint/2010/main" val="420095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B3934C-FD99-4660-BC46-F73DC9E22EB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06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B3934C-FD99-4660-BC46-F73DC9E22EB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79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Design competition in the context of dominant design refers to the period in the technology life cycle when multiple designs or technologies are competing for market dominance</a:t>
            </a:r>
            <a:r>
              <a:rPr lang="en-US" baseline="30000" dirty="0">
                <a:hlinkClick r:id="rId3"/>
              </a:rPr>
              <a:t>1</a:t>
            </a:r>
            <a:r>
              <a:rPr lang="en-US" baseline="30000" dirty="0">
                <a:hlinkClick r:id="rId4"/>
              </a:rPr>
              <a:t>2</a:t>
            </a:r>
            <a:r>
              <a:rPr lang="en-US" dirty="0"/>
              <a:t>.</a:t>
            </a:r>
          </a:p>
          <a:p>
            <a:r>
              <a:rPr lang="en-US" dirty="0">
                <a:hlinkClick r:id="rId5"/>
              </a:rPr>
              <a:t>During this phase, different companies might introduce various designs, each offering unique features and approaches</a:t>
            </a:r>
            <a:r>
              <a:rPr lang="en-US" baseline="30000" dirty="0">
                <a:hlinkClick r:id="rId5"/>
              </a:rPr>
              <a:t>3</a:t>
            </a:r>
            <a:r>
              <a:rPr lang="en-US" dirty="0"/>
              <a:t>. </a:t>
            </a:r>
            <a:r>
              <a:rPr lang="en-US" dirty="0">
                <a:hlinkClick r:id="rId3"/>
              </a:rPr>
              <a:t>These designs compete with each other in the marketplace, with consumers and businesses evaluating them based on factors like performance, cost, compatibility, and user experience</a:t>
            </a:r>
            <a:r>
              <a:rPr lang="en-US" baseline="30000" dirty="0">
                <a:hlinkClick r:id="rId3"/>
              </a:rPr>
              <a:t>1</a:t>
            </a:r>
            <a:r>
              <a:rPr lang="en-US" baseline="30000" dirty="0">
                <a:hlinkClick r:id="rId4"/>
              </a:rPr>
              <a:t>2</a:t>
            </a:r>
            <a:r>
              <a:rPr lang="en-US" dirty="0"/>
              <a:t>.</a:t>
            </a:r>
          </a:p>
          <a:p>
            <a:r>
              <a:rPr lang="en-US" dirty="0">
                <a:hlinkClick r:id="rId5"/>
              </a:rPr>
              <a:t>Over time, as the market matures, one design typically emerges as the winner, becoming the dominant design</a:t>
            </a:r>
            <a:r>
              <a:rPr lang="en-US" baseline="30000" dirty="0">
                <a:hlinkClick r:id="rId5"/>
              </a:rPr>
              <a:t>3</a:t>
            </a:r>
            <a:r>
              <a:rPr lang="en-US" dirty="0"/>
              <a:t>. </a:t>
            </a:r>
            <a:r>
              <a:rPr lang="en-US" dirty="0">
                <a:hlinkClick r:id="rId3"/>
              </a:rPr>
              <a:t>This is the design that wins the allegiance of the marketplace, the one to which competitors and innovators must adhere if they hope to command significant market following</a:t>
            </a:r>
            <a:r>
              <a:rPr lang="en-US" baseline="30000" dirty="0">
                <a:hlinkClick r:id="rId3"/>
              </a:rPr>
              <a:t>1</a:t>
            </a:r>
            <a:r>
              <a:rPr lang="en-US" baseline="30000" dirty="0">
                <a:hlinkClick r:id="rId4"/>
              </a:rPr>
              <a:t>2</a:t>
            </a:r>
            <a:r>
              <a:rPr lang="en-US" baseline="30000" dirty="0">
                <a:hlinkClick r:id="rId6"/>
              </a:rPr>
              <a:t>4</a:t>
            </a:r>
            <a:r>
              <a:rPr lang="en-US" dirty="0"/>
              <a:t>.</a:t>
            </a:r>
          </a:p>
          <a:p>
            <a:r>
              <a:rPr lang="en-US" dirty="0"/>
              <a:t>It’s important to note that the dominant design may not necessarily be the best or most efficient design. </a:t>
            </a:r>
            <a:r>
              <a:rPr lang="en-US" dirty="0">
                <a:hlinkClick r:id="rId4"/>
              </a:rPr>
              <a:t>It simply incorporates a set of key features that sometimes emerge due to technological path-dependence and not necessarily strict customer preferences</a:t>
            </a:r>
            <a:r>
              <a:rPr lang="en-US" baseline="30000" dirty="0">
                <a:hlinkClick r:id="rId4"/>
              </a:rPr>
              <a:t>2</a:t>
            </a:r>
            <a:r>
              <a:rPr lang="en-US" dirty="0"/>
              <a:t>.</a:t>
            </a:r>
          </a:p>
          <a:p>
            <a:r>
              <a:rPr lang="en-US" dirty="0">
                <a:hlinkClick r:id="rId4"/>
              </a:rPr>
              <a:t>The emergence of a dominant design is a major milestone in an industry’s evolution and changes the way firms compete in an industry</a:t>
            </a:r>
            <a:r>
              <a:rPr lang="en-US" baseline="30000" dirty="0">
                <a:hlinkClick r:id="rId4"/>
              </a:rPr>
              <a:t>2</a:t>
            </a:r>
            <a:r>
              <a:rPr lang="en-US" dirty="0"/>
              <a:t>. </a:t>
            </a:r>
            <a:r>
              <a:rPr lang="en-US" dirty="0">
                <a:hlinkClick r:id="rId4"/>
              </a:rPr>
              <a:t>After a dominant design has been established, competition often shifts from product design to other areas like cost, quality, and service</a:t>
            </a:r>
            <a:r>
              <a:rPr lang="en-US" baseline="30000" dirty="0">
                <a:hlinkClick r:id="rId4"/>
              </a:rPr>
              <a:t>2</a:t>
            </a:r>
            <a:r>
              <a:rPr lang="en-US" dirty="0"/>
              <a:t>.</a:t>
            </a:r>
          </a:p>
          <a:p>
            <a:pPr marL="171450" indent="-171450" eaLnBrk="1" hangingPunct="1">
              <a:buFont typeface="Arial" panose="020B0604020202020204" pitchFamily="34" charset="0"/>
              <a:buChar char="•"/>
            </a:pPr>
            <a:r>
              <a:rPr lang="cs-CZ" altLang="en-US" dirty="0" err="1"/>
              <a:t>Is</a:t>
            </a:r>
            <a:r>
              <a:rPr lang="cs-CZ" altLang="en-US" dirty="0"/>
              <a:t> </a:t>
            </a:r>
            <a:r>
              <a:rPr lang="cs-CZ" altLang="en-US" dirty="0" err="1"/>
              <a:t>there</a:t>
            </a:r>
            <a:r>
              <a:rPr lang="cs-CZ" altLang="en-US" dirty="0"/>
              <a:t> a dominant design </a:t>
            </a:r>
            <a:r>
              <a:rPr lang="cs-CZ" altLang="en-US" dirty="0" err="1"/>
              <a:t>within</a:t>
            </a:r>
            <a:r>
              <a:rPr lang="cs-CZ" altLang="en-US" dirty="0"/>
              <a:t> Smart </a:t>
            </a:r>
            <a:r>
              <a:rPr lang="cs-CZ" altLang="en-US" dirty="0" err="1"/>
              <a:t>phone</a:t>
            </a:r>
            <a:r>
              <a:rPr lang="cs-CZ" altLang="en-US" dirty="0"/>
              <a:t> technology?</a:t>
            </a:r>
          </a:p>
          <a:p>
            <a:pPr>
              <a:spcAft>
                <a:spcPts val="600"/>
              </a:spcAft>
            </a:pPr>
            <a:endParaRPr lang="cs-CZ"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A dominant design emerges through a complex process involving technological innovation, strategic behavior by firms, and co-evolution of technology and industry structure. It becomes standardized as it gets widely adopted and as complementary products and services start to align with it. This standardization often happens through formal or informal agreement in the industry, or simply because the benefits of using a common design outweigh the benefits of using different designs.</a:t>
            </a:r>
          </a:p>
          <a:p>
            <a:pPr>
              <a:spcAft>
                <a:spcPts val="600"/>
              </a:spcAft>
            </a:pPr>
            <a:r>
              <a:rPr lang="en-US" dirty="0"/>
              <a:t>For instance, in the computer industry, the QWERTY keyboard layout became the dominant design despite not being the most efficient layout. In the automotive industry, the internal combustion engine became the dominant design over electric and steam engines in the early 20th century. In the software industry, Microsoft’s Windows operating system became the dominant design in personal computer operating systems.</a:t>
            </a:r>
            <a:endParaRPr lang="cs-CZ" dirty="0"/>
          </a:p>
          <a:p>
            <a:r>
              <a:rPr lang="en-US" dirty="0"/>
              <a:t>Yes, there is a dominant design in the smartphone industry. </a:t>
            </a:r>
            <a:r>
              <a:rPr lang="en-US" dirty="0">
                <a:hlinkClick r:id="rId7"/>
              </a:rPr>
              <a:t>The dominant design in smartphones is characterized by a rectangular shape with rounded corners, a touchscreen interface, and an app-based operating system</a:t>
            </a:r>
            <a:r>
              <a:rPr lang="en-US" baseline="30000" dirty="0">
                <a:hlinkClick r:id="rId7"/>
              </a:rPr>
              <a:t>1</a:t>
            </a:r>
            <a:r>
              <a:rPr lang="en-US" dirty="0"/>
              <a:t>. </a:t>
            </a:r>
            <a:r>
              <a:rPr lang="en-US" dirty="0">
                <a:hlinkClick r:id="rId3"/>
              </a:rPr>
              <a:t>This design became widely accepted and adopted after the introduction of the iPhone in 2007</a:t>
            </a:r>
            <a:r>
              <a:rPr lang="en-US" baseline="30000" dirty="0">
                <a:hlinkClick r:id="rId3"/>
              </a:rPr>
              <a:t>2</a:t>
            </a:r>
            <a:r>
              <a:rPr lang="en-US" dirty="0"/>
              <a:t>.</a:t>
            </a:r>
          </a:p>
          <a:p>
            <a:r>
              <a:rPr lang="en-US" dirty="0">
                <a:hlinkClick r:id="rId8"/>
              </a:rPr>
              <a:t>However, it’s important to note that while there is a dominant design, there is still significant product differentiation among manufacturers, and the smartphone market continues to evolve</a:t>
            </a:r>
            <a:r>
              <a:rPr lang="en-US" baseline="30000" dirty="0">
                <a:hlinkClick r:id="rId8"/>
              </a:rPr>
              <a:t>3</a:t>
            </a:r>
            <a:r>
              <a:rPr lang="en-US" dirty="0"/>
              <a:t>. For instance, some smartphones differentiate themselves with unique features like advanced camera systems, foldable screens, or stylus input.</a:t>
            </a:r>
          </a:p>
          <a:p>
            <a:r>
              <a:rPr lang="en-US" dirty="0">
                <a:hlinkClick r:id="rId9"/>
              </a:rPr>
              <a:t>Moreover, the dominant design in smartphones has influenced product features and technologies, leading to the development of a wide range of complementary products and services, such as app ecosystems, mobile payment systems, and wearable devices</a:t>
            </a:r>
            <a:r>
              <a:rPr lang="en-US" baseline="30000" dirty="0">
                <a:hlinkClick r:id="rId9"/>
              </a:rPr>
              <a:t>4</a:t>
            </a:r>
            <a:r>
              <a:rPr lang="en-US" dirty="0"/>
              <a:t>.</a:t>
            </a:r>
          </a:p>
          <a:p>
            <a:r>
              <a:rPr lang="en-US" dirty="0">
                <a:hlinkClick r:id="rId7"/>
              </a:rPr>
              <a:t>So, while the basic design of smartphones has become standardized, there is still plenty of room for innovation and differentiation within this framework</a:t>
            </a:r>
            <a:r>
              <a:rPr lang="en-US" baseline="30000" dirty="0">
                <a:hlinkClick r:id="rId7"/>
              </a:rPr>
              <a:t>1</a:t>
            </a:r>
            <a:r>
              <a:rPr lang="en-US" dirty="0"/>
              <a:t>. </a:t>
            </a:r>
            <a:r>
              <a:rPr lang="en-US" dirty="0">
                <a:hlinkClick r:id="rId7"/>
              </a:rPr>
              <a:t>This is a great example of how a dominant design can provide stability and direction for an industry, while also fostering ongoing innovation and competition</a:t>
            </a:r>
            <a:r>
              <a:rPr lang="en-US" baseline="30000" dirty="0">
                <a:hlinkClick r:id="rId7"/>
              </a:rPr>
              <a:t>1</a:t>
            </a:r>
            <a:r>
              <a:rPr lang="en-US" dirty="0"/>
              <a:t>.</a:t>
            </a:r>
          </a:p>
          <a:p>
            <a:pPr>
              <a:spcAft>
                <a:spcPts val="600"/>
              </a:spcAft>
            </a:pPr>
            <a:endParaRPr lang="de-DE" dirty="0"/>
          </a:p>
          <a:p>
            <a:pPr marL="171450" indent="-171450" eaLnBrk="1" hangingPunct="1">
              <a:buFont typeface="Arial" panose="020B0604020202020204" pitchFamily="34" charset="0"/>
              <a:buChar char="•"/>
            </a:pPr>
            <a:endParaRPr lang="en-US" alt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B3934C-FD99-4660-BC46-F73DC9E22EB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66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5443" y="4400550"/>
            <a:ext cx="6510309" cy="3600450"/>
          </a:xfrm>
        </p:spPr>
        <p:txBody>
          <a:bodyPr/>
          <a:lstStyle/>
          <a:p>
            <a:pPr marL="171450" indent="-171450">
              <a:buFont typeface="Arial" panose="020B0604020202020204" pitchFamily="34" charset="0"/>
              <a:buChar char="•"/>
            </a:pPr>
            <a:endParaRPr lang="de-DE" dirty="0"/>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B3934C-FD99-4660-BC46-F73DC9E22EB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7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Diffusion</a:t>
            </a:r>
            <a:endParaRPr lang="en-US" dirty="0"/>
          </a:p>
          <a:p>
            <a:r>
              <a:rPr lang="en-US" dirty="0"/>
              <a:t>Diffusion is the process by which an </a:t>
            </a:r>
            <a:r>
              <a:rPr lang="en-US" b="1" dirty="0"/>
              <a:t>innovation</a:t>
            </a:r>
            <a:r>
              <a:rPr lang="en-US" dirty="0"/>
              <a:t> is communicated through certain </a:t>
            </a:r>
            <a:r>
              <a:rPr lang="en-US" b="1" dirty="0"/>
              <a:t>channels</a:t>
            </a:r>
            <a:r>
              <a:rPr lang="en-US" dirty="0"/>
              <a:t> over </a:t>
            </a:r>
            <a:r>
              <a:rPr lang="en-US" b="1" dirty="0"/>
              <a:t>time</a:t>
            </a:r>
            <a:r>
              <a:rPr lang="en-US" dirty="0"/>
              <a:t> among the members of a </a:t>
            </a:r>
            <a:r>
              <a:rPr lang="en-US" b="1" dirty="0"/>
              <a:t>social system</a:t>
            </a:r>
            <a:r>
              <a:rPr lang="en-US" dirty="0"/>
              <a:t>.</a:t>
            </a:r>
          </a:p>
          <a:p>
            <a:r>
              <a:rPr lang="en-US" dirty="0"/>
              <a:t>Rogers emphasizes the </a:t>
            </a:r>
            <a:r>
              <a:rPr lang="en-US" b="1" dirty="0"/>
              <a:t>perception</a:t>
            </a:r>
            <a:r>
              <a:rPr lang="en-US" dirty="0"/>
              <a:t> of newness. When discussing the diffusion of innovations, we don’t care whether an innovation is truly novel.</a:t>
            </a:r>
            <a:r>
              <a:rPr lang="cs-CZ" dirty="0"/>
              <a:t> </a:t>
            </a:r>
            <a:r>
              <a:rPr lang="en-US" dirty="0"/>
              <a:t>It just has to be perceived as such.</a:t>
            </a:r>
          </a:p>
          <a:p>
            <a:r>
              <a:rPr lang="en-US" dirty="0"/>
              <a:t>Innovations are diffused through communication channels:</a:t>
            </a:r>
            <a:r>
              <a:rPr lang="cs-CZ" dirty="0"/>
              <a:t> </a:t>
            </a:r>
            <a:r>
              <a:rPr lang="en-US" dirty="0"/>
              <a:t>A communication channel is the means by which messages get from one individual to another.</a:t>
            </a:r>
          </a:p>
          <a:p>
            <a:pPr marL="171450" indent="-171450">
              <a:buFont typeface="Arial" panose="020B0604020202020204" pitchFamily="34" charset="0"/>
              <a:buChar char="•"/>
            </a:pPr>
            <a:r>
              <a:rPr lang="en-US" dirty="0"/>
              <a:t>Yet, first and foremost, Rogers identifies two distinct classes of channels: </a:t>
            </a:r>
            <a:r>
              <a:rPr lang="en-US" b="1" dirty="0"/>
              <a:t>mass media</a:t>
            </a:r>
            <a:r>
              <a:rPr lang="en-US" dirty="0"/>
              <a:t> and </a:t>
            </a:r>
            <a:r>
              <a:rPr lang="en-US" b="1" dirty="0"/>
              <a:t>interpersonal channels</a:t>
            </a:r>
            <a:r>
              <a:rPr lang="en-US" dirty="0"/>
              <a:t>.</a:t>
            </a:r>
            <a:endParaRPr lang="cs-CZ" dirty="0"/>
          </a:p>
          <a:p>
            <a:r>
              <a:rPr lang="en-US" dirty="0"/>
              <a:t>For example, </a:t>
            </a:r>
            <a:r>
              <a:rPr lang="en-US" dirty="0">
                <a:hlinkClick r:id="rId3"/>
              </a:rPr>
              <a:t>software developers use Twitter to be exposed to new ideas, but also to connect with other practitioners</a:t>
            </a:r>
            <a:r>
              <a:rPr lang="en-US" dirty="0"/>
              <a:t>. In fact, </a:t>
            </a:r>
            <a:r>
              <a:rPr lang="en-US" dirty="0">
                <a:hlinkClick r:id="rId4"/>
              </a:rPr>
              <a:t>in one study, the median software developer used twelve different channels in their work</a:t>
            </a:r>
            <a:r>
              <a:rPr lang="en-US" dirty="0"/>
              <a:t>.</a:t>
            </a:r>
          </a:p>
          <a:p>
            <a:r>
              <a:rPr lang="en-US" dirty="0"/>
              <a:t>Mass media broadcast messages — such as news, educational information, or entertainment — from a sender to many receivers. Conversely, interpersonal channels exist between individuals and allow for exchanges between them that can go back and forth.</a:t>
            </a:r>
          </a:p>
          <a:p>
            <a:pPr marL="171450" indent="-171450">
              <a:buFont typeface="Arial" panose="020B0604020202020204" pitchFamily="34" charset="0"/>
              <a:buChar char="•"/>
            </a:pPr>
            <a:r>
              <a:rPr lang="en-US" dirty="0"/>
              <a:t>While mass media are initially important to spread awareness about an innovation, interpersonal networks become more important over </a:t>
            </a:r>
            <a:r>
              <a:rPr lang="en-US" dirty="0" err="1"/>
              <a:t>ti</a:t>
            </a:r>
            <a:endParaRPr lang="cs-CZ" dirty="0"/>
          </a:p>
          <a:p>
            <a:r>
              <a:rPr lang="en-US" b="1" dirty="0"/>
              <a:t>Time</a:t>
            </a:r>
            <a:r>
              <a:rPr lang="en-US" dirty="0"/>
              <a:t> is also an important aspect: diffusion is a process that unfolds over time. Thus, time is relevant when investigating how an individual or other unit of adoption gradually changes their internal state (e.g. knowledge or decision to adopt) and overt behavior (actual adoption or rejection).</a:t>
            </a:r>
          </a:p>
          <a:p>
            <a:r>
              <a:rPr lang="en-US" dirty="0"/>
              <a:t>Time is also an important measure when categorizing adopters into different categories (see below) or when determining an innovation’s </a:t>
            </a:r>
            <a:r>
              <a:rPr lang="en-US" b="1" dirty="0"/>
              <a:t>rate of adoption</a:t>
            </a:r>
            <a:r>
              <a:rPr lang="en-US" dirty="0"/>
              <a:t> — the number of adopters for an innovation in a given period.</a:t>
            </a:r>
          </a:p>
          <a:p>
            <a:r>
              <a:rPr lang="en-US" dirty="0"/>
              <a:t>Finally, diffusion always happens within a social system.</a:t>
            </a:r>
          </a:p>
          <a:p>
            <a:pPr marL="171450" indent="-171450">
              <a:buFont typeface="Arial" panose="020B0604020202020204" pitchFamily="34" charset="0"/>
              <a:buChar char="•"/>
            </a:pPr>
            <a:r>
              <a:rPr lang="en-US" dirty="0"/>
              <a:t>me as people turn to their peers for opinions on and evaluations of new ideas.</a:t>
            </a:r>
            <a:endParaRPr lang="cs-CZ" dirty="0"/>
          </a:p>
          <a:p>
            <a:r>
              <a:rPr lang="en-US" b="1" dirty="0"/>
              <a:t>Social System</a:t>
            </a:r>
            <a:endParaRPr lang="en-US" dirty="0"/>
          </a:p>
          <a:p>
            <a:r>
              <a:rPr lang="en-US" dirty="0"/>
              <a:t>A </a:t>
            </a:r>
            <a:r>
              <a:rPr lang="en-US" b="1" dirty="0"/>
              <a:t>social system</a:t>
            </a:r>
            <a:r>
              <a:rPr lang="en-US" dirty="0"/>
              <a:t> is defined as a set of interrelated units that are engaged in joint problem solving to accomplish a common goal. The members or units of a social system may be individuals, informal groups, organizations, and / or subsystems.</a:t>
            </a:r>
          </a:p>
          <a:p>
            <a:r>
              <a:rPr lang="en-US" dirty="0"/>
              <a:t>For social systems, diffusion research distinguishes between two different structures. The </a:t>
            </a:r>
            <a:r>
              <a:rPr lang="en-US" b="1" i="1" dirty="0"/>
              <a:t>social</a:t>
            </a:r>
            <a:r>
              <a:rPr lang="en-US" b="1" dirty="0"/>
              <a:t> structure</a:t>
            </a:r>
            <a:r>
              <a:rPr lang="en-US" dirty="0"/>
              <a:t> influences diffusion through values, norms, roles, and hierarchies. Furthermore, the </a:t>
            </a:r>
            <a:r>
              <a:rPr lang="en-US" b="1" i="1" dirty="0"/>
              <a:t>communication</a:t>
            </a:r>
            <a:r>
              <a:rPr lang="en-US" b="1" dirty="0"/>
              <a:t> structure</a:t>
            </a:r>
            <a:r>
              <a:rPr lang="en-US" dirty="0"/>
              <a:t> determines how messages may flow through the social system, e.g. by providing communication links between individuals.</a:t>
            </a:r>
            <a:endParaRPr lang="cs-CZ" dirty="0"/>
          </a:p>
          <a:p>
            <a:r>
              <a:rPr lang="en-US" dirty="0"/>
              <a:t>The adoption rate is also influenced by the social system in which an innovation diffuses. Rogers mentions </a:t>
            </a:r>
            <a:r>
              <a:rPr lang="en-US" b="1" dirty="0"/>
              <a:t>weak ties</a:t>
            </a:r>
            <a:r>
              <a:rPr lang="en-US" dirty="0"/>
              <a:t>, </a:t>
            </a:r>
            <a:r>
              <a:rPr lang="en-US" b="1" dirty="0"/>
              <a:t>opinion leaders</a:t>
            </a:r>
            <a:r>
              <a:rPr lang="en-US" dirty="0"/>
              <a:t>, </a:t>
            </a:r>
            <a:r>
              <a:rPr lang="en-US" b="1" dirty="0"/>
              <a:t>social learning</a:t>
            </a:r>
            <a:r>
              <a:rPr lang="en-US" dirty="0"/>
              <a:t>, and </a:t>
            </a:r>
            <a:r>
              <a:rPr lang="en-US" b="1" dirty="0"/>
              <a:t>critical mass</a:t>
            </a:r>
            <a:r>
              <a:rPr lang="en-US" dirty="0"/>
              <a:t> as important concepts that help understand the diffusion of innovations through social networks.</a:t>
            </a:r>
          </a:p>
          <a:p>
            <a:pPr marL="171450" indent="-171450">
              <a:buFont typeface="Arial" panose="020B0604020202020204" pitchFamily="34" charset="0"/>
              <a:buChar char="•"/>
            </a:pPr>
            <a:endParaRPr lang="en-GB" dirty="0"/>
          </a:p>
          <a:p>
            <a:r>
              <a:rPr lang="cs-CZ" dirty="0" err="1"/>
              <a:t>Connected</a:t>
            </a:r>
            <a:r>
              <a:rPr lang="cs-CZ" dirty="0"/>
              <a:t> </a:t>
            </a:r>
            <a:r>
              <a:rPr lang="cs-CZ" dirty="0" err="1"/>
              <a:t>with</a:t>
            </a:r>
            <a:r>
              <a:rPr lang="cs-CZ" dirty="0"/>
              <a:t> </a:t>
            </a:r>
            <a:r>
              <a:rPr lang="cs-CZ" dirty="0" err="1"/>
              <a:t>adoption</a:t>
            </a:r>
            <a:r>
              <a:rPr lang="cs-CZ" dirty="0"/>
              <a:t>: </a:t>
            </a:r>
            <a:r>
              <a:rPr lang="en-US" dirty="0"/>
              <a:t>Will anyone use what I’ve built? How can I get more people to use it? And why do people leave after a few days?</a:t>
            </a:r>
            <a:r>
              <a:rPr lang="cs-CZ" dirty="0"/>
              <a:t> </a:t>
            </a:r>
            <a:r>
              <a:rPr lang="en-US" b="1" dirty="0"/>
              <a:t>how and why people adopt new ideas, p</a:t>
            </a:r>
            <a:endParaRPr lang="cs-CZ" b="1" dirty="0"/>
          </a:p>
          <a:p>
            <a:r>
              <a:rPr lang="en-US" dirty="0"/>
              <a:t>The adoption curve concept, also known as the </a:t>
            </a:r>
            <a:r>
              <a:rPr lang="en-US" b="1" dirty="0">
                <a:hlinkClick r:id="rId5"/>
              </a:rPr>
              <a:t>diffusion of innovations theory</a:t>
            </a:r>
            <a:r>
              <a:rPr lang="en-US" dirty="0"/>
              <a:t>, was first introduced by Everett Rogers in his 1962 book, “</a:t>
            </a:r>
            <a:r>
              <a:rPr lang="en-US" b="1" dirty="0">
                <a:hlinkClick r:id="rId6"/>
              </a:rPr>
              <a:t>Diffusion of Innovations</a:t>
            </a:r>
            <a:r>
              <a:rPr lang="en-US" dirty="0"/>
              <a:t>.” Rogers was a sociologist who studied how new ideas and technologies spread within communities.</a:t>
            </a:r>
          </a:p>
          <a:p>
            <a:r>
              <a:rPr lang="en-US" dirty="0"/>
              <a:t>Rogers </a:t>
            </a:r>
            <a:r>
              <a:rPr lang="en-US" dirty="0" err="1"/>
              <a:t>categorised</a:t>
            </a:r>
            <a:r>
              <a:rPr lang="en-US" dirty="0"/>
              <a:t> people into five groups: innovators, early adopters, early majority, late majority, and laggards. He found that each group had its own characteristics and adopted new technology at a different rate.</a:t>
            </a:r>
          </a:p>
          <a:p>
            <a:r>
              <a:rPr lang="en-US" dirty="0"/>
              <a:t>The model has been widely used in many areas of business and has implications for all companies, not just those selling technology-based products and services. For example, marketers use the model to understand better consumer </a:t>
            </a:r>
            <a:r>
              <a:rPr lang="en-US" dirty="0" err="1"/>
              <a:t>behaviour</a:t>
            </a:r>
            <a:r>
              <a:rPr lang="en-US" dirty="0"/>
              <a:t> and how to approach an audience with new concepts. And in learning and development, it has a role to play in helping employees adopt new workplace technology.</a:t>
            </a:r>
          </a:p>
          <a:p>
            <a:r>
              <a:rPr lang="en-US" dirty="0"/>
              <a:t>In recent years, the model has been </a:t>
            </a:r>
            <a:r>
              <a:rPr lang="en-US" dirty="0" err="1"/>
              <a:t>criticised</a:t>
            </a:r>
            <a:r>
              <a:rPr lang="en-US" dirty="0"/>
              <a:t>, especially regarding its linearity and the assumption that all adopters are alike. However, it’s an influential model in technology management and marketing to explain and predict technology adoption and remains widely used in many fields, including the adoption of new medical practices, the spread of political ideologies, and the diffusion of new consumer </a:t>
            </a:r>
            <a:r>
              <a:rPr lang="en-US" dirty="0" err="1"/>
              <a:t>products.</a:t>
            </a:r>
            <a:r>
              <a:rPr lang="en-US" b="1" dirty="0" err="1"/>
              <a:t>ractices</a:t>
            </a:r>
            <a:r>
              <a:rPr lang="en-US" b="1" dirty="0"/>
              <a:t>, or tools</a:t>
            </a:r>
            <a:r>
              <a:rPr lang="en-US" dirty="0"/>
              <a:t>.</a:t>
            </a:r>
            <a:r>
              <a:rPr lang="cs-CZ" dirty="0"/>
              <a:t> Model </a:t>
            </a:r>
            <a:r>
              <a:rPr lang="cs-CZ" b="1" dirty="0" err="1"/>
              <a:t>Diffusion</a:t>
            </a:r>
            <a:r>
              <a:rPr lang="cs-CZ" b="1" dirty="0"/>
              <a:t> </a:t>
            </a:r>
            <a:r>
              <a:rPr lang="cs-CZ" b="1" dirty="0" err="1"/>
              <a:t>of</a:t>
            </a:r>
            <a:r>
              <a:rPr lang="cs-CZ" b="1" dirty="0"/>
              <a:t> </a:t>
            </a:r>
            <a:r>
              <a:rPr lang="cs-CZ" b="1" dirty="0" err="1"/>
              <a:t>Innovations</a:t>
            </a:r>
            <a:r>
              <a:rPr lang="cs-CZ" dirty="0"/>
              <a:t>.</a:t>
            </a:r>
          </a:p>
          <a:p>
            <a:r>
              <a:rPr lang="cs-CZ" dirty="0" err="1"/>
              <a:t>Sometimes</a:t>
            </a:r>
            <a:r>
              <a:rPr lang="cs-CZ" dirty="0"/>
              <a:t> </a:t>
            </a:r>
            <a:r>
              <a:rPr lang="cs-CZ" dirty="0" err="1"/>
              <a:t>called</a:t>
            </a:r>
            <a:r>
              <a:rPr lang="cs-CZ" dirty="0"/>
              <a:t> </a:t>
            </a:r>
            <a:r>
              <a:rPr lang="en-US" dirty="0">
                <a:hlinkClick r:id="rId7" tooltip="Technology adoption lifecycle"/>
              </a:rPr>
              <a:t>technology adoption lifecycle</a:t>
            </a:r>
            <a:r>
              <a:rPr lang="en-US" dirty="0"/>
              <a:t> where five main segments are recognized: </a:t>
            </a:r>
            <a:r>
              <a:rPr lang="en-US" dirty="0">
                <a:hlinkClick r:id="rId8" tooltip="Innovator"/>
              </a:rPr>
              <a:t>innovators</a:t>
            </a:r>
            <a:r>
              <a:rPr lang="en-US" dirty="0"/>
              <a:t>, </a:t>
            </a:r>
            <a:r>
              <a:rPr lang="en-US" dirty="0">
                <a:hlinkClick r:id="rId9" tooltip="Early adopter"/>
              </a:rPr>
              <a:t>early adopters</a:t>
            </a:r>
            <a:r>
              <a:rPr lang="en-US" dirty="0"/>
              <a:t>, early majority, late majority and laggards.</a:t>
            </a:r>
            <a:r>
              <a:rPr lang="en-US" baseline="30000" dirty="0">
                <a:effectLst/>
              </a:rPr>
              <a:t>[</a:t>
            </a:r>
            <a:r>
              <a:rPr lang="en-US" i="1" baseline="30000" dirty="0">
                <a:effectLst/>
                <a:hlinkClick r:id="rId10" tooltip="Wikipedia:Citation needed"/>
              </a:rPr>
              <a:t>citation needed</a:t>
            </a:r>
            <a:r>
              <a:rPr lang="en-US" baseline="30000" dirty="0">
                <a:effectLst/>
              </a:rPr>
              <a:t>]</a:t>
            </a:r>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18</a:t>
            </a:fld>
            <a:endParaRPr lang="cs-CZ"/>
          </a:p>
        </p:txBody>
      </p:sp>
    </p:spTree>
    <p:extLst>
      <p:ext uri="{BB962C8B-B14F-4D97-AF65-F5344CB8AC3E}">
        <p14:creationId xmlns:p14="http://schemas.microsoft.com/office/powerpoint/2010/main" val="174915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dirty="0">
                <a:effectLst/>
              </a:rPr>
              <a:t>Convincing the early majority to adopt the product involves building a polished and reliable product with a marketing message emphasizing the technology’s practical benefits..</a:t>
            </a:r>
            <a:endParaRPr lang="en-US" dirty="0"/>
          </a:p>
          <a:p>
            <a:r>
              <a:rPr lang="en-US" b="0" dirty="0">
                <a:effectLst/>
              </a:rPr>
              <a:t>Successfully crossing the chasm involves targeting a niche market within the early majority. This will help create a customer base that is referenceable. The user experience enjoyed by this niche target segment ultimately determines the word-of-mouth reputation within different segments of the early majority. This reputation becomes a key factor in determining if the product will cross the chasm. </a:t>
            </a:r>
            <a:endParaRPr lang="en-US" dirty="0"/>
          </a:p>
          <a:p>
            <a:r>
              <a:rPr lang="en-US" b="0" dirty="0">
                <a:effectLst/>
              </a:rPr>
              <a:t>Only when a technology successfully crosses the chasm can it achieve mainstream adoption. The product can be scaled significantly when it crosses the chasm. The ability to cross the chasm is considered a key factor in the long-term success of a technology product or company.</a:t>
            </a:r>
            <a:endParaRPr lang="cs-CZ" b="0" dirty="0">
              <a:effectLst/>
            </a:endParaRPr>
          </a:p>
          <a:p>
            <a:r>
              <a:rPr lang="en-US" dirty="0"/>
              <a:t>According to Moore, anyone with an innovation or new product should focus on one group of customers at a time, using each group as a base for marketing to the next group. The most difficult step is making the transition between visionaries (early adopters) and </a:t>
            </a:r>
            <a:r>
              <a:rPr lang="en-US" dirty="0">
                <a:hlinkClick r:id="rId3" tooltip="Pragmatism"/>
              </a:rPr>
              <a:t>pragmatists</a:t>
            </a:r>
            <a:r>
              <a:rPr lang="en-US" dirty="0"/>
              <a:t> (early majority). This is the chasm that he refers to. If a successful firm can create a </a:t>
            </a:r>
            <a:r>
              <a:rPr lang="en-US" dirty="0">
                <a:hlinkClick r:id="rId4" tooltip="Bandwagon effect"/>
              </a:rPr>
              <a:t>bandwagon effect</a:t>
            </a:r>
            <a:r>
              <a:rPr lang="en-US" dirty="0"/>
              <a:t> in which enough momentum builds, then the product becomes a </a:t>
            </a:r>
            <a:r>
              <a:rPr lang="en-US" dirty="0">
                <a:hlinkClick r:id="rId5" tooltip="De facto standard"/>
              </a:rPr>
              <a:t>de facto standard</a:t>
            </a:r>
            <a:r>
              <a:rPr lang="en-US" dirty="0"/>
              <a:t>, by creating a complete solution for one intractable problem in one business vertical before building out services in adjacent verticals and expanding on from there. </a:t>
            </a:r>
          </a:p>
          <a:p>
            <a:r>
              <a:rPr lang="en-US" dirty="0"/>
              <a:t>The </a:t>
            </a:r>
            <a:r>
              <a:rPr lang="en-US" b="1" dirty="0">
                <a:hlinkClick r:id="rId6"/>
              </a:rPr>
              <a:t>technology adoption curve chasm</a:t>
            </a:r>
            <a:r>
              <a:rPr lang="en-US" dirty="0"/>
              <a:t>, also known as the “chasm” or the “early market chasm,” refers to the gap between the early adopters and the early majority in the technology adoption curve. This gap represents a challenge for retailers, as it can be difficult to transition from early adopters to the early majority.</a:t>
            </a:r>
          </a:p>
          <a:p>
            <a:r>
              <a:rPr lang="en-US" dirty="0"/>
              <a:t>According to Geoffrey Moore, who wrote the </a:t>
            </a:r>
            <a:r>
              <a:rPr lang="en-US" b="1" dirty="0">
                <a:hlinkClick r:id="rId7"/>
              </a:rPr>
              <a:t>book “Crossing the Chasm</a:t>
            </a:r>
            <a:r>
              <a:rPr lang="en-US" dirty="0"/>
              <a:t>“, the reason for the gap is that early adopters are willing to take risks and try new products, while the early majority is more </a:t>
            </a:r>
            <a:r>
              <a:rPr lang="en-US" dirty="0" err="1"/>
              <a:t>sceptical</a:t>
            </a:r>
            <a:r>
              <a:rPr lang="en-US" dirty="0"/>
              <a:t> and requires more evidence before making a purchase. The early majority also tends to be more mainstream, and their purchasing decisions are influenced by the opinion leaders in their community.</a:t>
            </a:r>
          </a:p>
          <a:p>
            <a:r>
              <a:rPr lang="en-US" dirty="0"/>
              <a:t>To cross the chasm, retailers need to tailor their marketing and sales efforts to the early majority by offering them more evidence-based information about the product, such as case studies and customer testimonials, and addressing the specific concerns and objections of this group.</a:t>
            </a:r>
          </a:p>
          <a:p>
            <a:r>
              <a:rPr lang="en-US" dirty="0"/>
              <a:t>Tactics could include:</a:t>
            </a:r>
          </a:p>
          <a:p>
            <a:pPr>
              <a:buFont typeface="Arial" panose="020B0604020202020204" pitchFamily="34" charset="0"/>
              <a:buChar char="•"/>
            </a:pPr>
            <a:r>
              <a:rPr lang="en-US" dirty="0"/>
              <a:t>Targeting a specific market segment.</a:t>
            </a:r>
          </a:p>
          <a:p>
            <a:pPr>
              <a:buFont typeface="Arial" panose="020B0604020202020204" pitchFamily="34" charset="0"/>
              <a:buChar char="•"/>
            </a:pPr>
            <a:r>
              <a:rPr lang="en-US" dirty="0"/>
              <a:t>Ensuring a strong product-market fit and addressing product weaknesses.</a:t>
            </a:r>
          </a:p>
          <a:p>
            <a:pPr>
              <a:buFont typeface="Arial" panose="020B0604020202020204" pitchFamily="34" charset="0"/>
              <a:buChar char="•"/>
            </a:pPr>
            <a:r>
              <a:rPr lang="en-US" dirty="0"/>
              <a:t>Having a clear value proposition and messaging that appeals to the early majority.</a:t>
            </a:r>
          </a:p>
          <a:p>
            <a:pPr>
              <a:buFont typeface="Arial" panose="020B0604020202020204" pitchFamily="34" charset="0"/>
              <a:buChar char="•"/>
            </a:pPr>
            <a:r>
              <a:rPr lang="en-US" dirty="0"/>
              <a:t>Building partnerships and alliances with established companies and industry leaders.</a:t>
            </a:r>
          </a:p>
          <a:p>
            <a:pPr>
              <a:buFont typeface="Arial" panose="020B0604020202020204" pitchFamily="34" charset="0"/>
              <a:buChar char="•"/>
            </a:pPr>
            <a:r>
              <a:rPr lang="en-US" dirty="0"/>
              <a:t>Providing education and support to help early majority customers feel confident adopting the new technology.</a:t>
            </a:r>
          </a:p>
          <a:p>
            <a:r>
              <a:rPr lang="en-US" dirty="0"/>
              <a:t>The chasm model does have its critics. MIT Sloan School of Management professor </a:t>
            </a:r>
            <a:r>
              <a:rPr lang="en-US" b="1" dirty="0">
                <a:hlinkClick r:id="rId8"/>
              </a:rPr>
              <a:t>Erik Brynjolfsson</a:t>
            </a:r>
            <a:r>
              <a:rPr lang="en-US" dirty="0"/>
              <a:t> has argued that it oversimplifies the role of technology in the market, and </a:t>
            </a:r>
            <a:r>
              <a:rPr lang="en-US" b="1" dirty="0">
                <a:hlinkClick r:id="rId9"/>
              </a:rPr>
              <a:t>Alexander Osterwalder</a:t>
            </a:r>
            <a:r>
              <a:rPr lang="en-US" dirty="0"/>
              <a:t>, a prominent business strategy consultant, </a:t>
            </a:r>
            <a:r>
              <a:rPr lang="en-US" dirty="0" err="1"/>
              <a:t>criticised</a:t>
            </a:r>
            <a:r>
              <a:rPr lang="en-US" dirty="0"/>
              <a:t> the theory for its limited applicability to current market conditions. However, the concept of a chasm in the technology adoption curve is widely </a:t>
            </a:r>
            <a:r>
              <a:rPr lang="en-US" dirty="0" err="1"/>
              <a:t>recognised</a:t>
            </a:r>
            <a:r>
              <a:rPr lang="en-US" dirty="0"/>
              <a:t> as a challenge that retailers must overcome to bring products to market successfully.</a:t>
            </a:r>
            <a:endParaRPr lang="cs-CZ" dirty="0"/>
          </a:p>
          <a:p>
            <a:r>
              <a:rPr lang="en-US" dirty="0"/>
              <a:t>Everett Rogers, </a:t>
            </a:r>
            <a:r>
              <a:rPr lang="en-US" dirty="0" err="1"/>
              <a:t>tvůrce</a:t>
            </a:r>
            <a:r>
              <a:rPr lang="en-US" dirty="0"/>
              <a:t> </a:t>
            </a:r>
            <a:r>
              <a:rPr lang="en-US" dirty="0" err="1"/>
              <a:t>teorie</a:t>
            </a:r>
            <a:r>
              <a:rPr lang="en-US" dirty="0"/>
              <a:t> </a:t>
            </a:r>
            <a:r>
              <a:rPr lang="en-US" dirty="0" err="1"/>
              <a:t>šíření</a:t>
            </a:r>
            <a:r>
              <a:rPr lang="en-US" dirty="0"/>
              <a:t> </a:t>
            </a:r>
            <a:r>
              <a:rPr lang="en-US" dirty="0" err="1"/>
              <a:t>inovací</a:t>
            </a:r>
            <a:r>
              <a:rPr lang="en-US" dirty="0"/>
              <a:t>, </a:t>
            </a:r>
            <a:r>
              <a:rPr lang="en-US" dirty="0" err="1"/>
              <a:t>která</a:t>
            </a:r>
            <a:r>
              <a:rPr lang="en-US" dirty="0"/>
              <a:t> je </a:t>
            </a:r>
            <a:r>
              <a:rPr lang="en-US" dirty="0" err="1"/>
              <a:t>základem</a:t>
            </a:r>
            <a:r>
              <a:rPr lang="en-US" dirty="0"/>
              <a:t> </a:t>
            </a:r>
            <a:r>
              <a:rPr lang="en-US" dirty="0" err="1"/>
              <a:t>teorie</a:t>
            </a:r>
            <a:r>
              <a:rPr lang="en-US" dirty="0"/>
              <a:t> </a:t>
            </a:r>
            <a:r>
              <a:rPr lang="en-US" dirty="0" err="1"/>
              <a:t>propasti</a:t>
            </a:r>
            <a:r>
              <a:rPr lang="en-US" dirty="0"/>
              <a:t>, </a:t>
            </a:r>
            <a:r>
              <a:rPr lang="en-US" dirty="0" err="1"/>
              <a:t>zpochybnil</a:t>
            </a:r>
            <a:r>
              <a:rPr lang="en-US" dirty="0"/>
              <a:t> </a:t>
            </a:r>
            <a:r>
              <a:rPr lang="en-US" dirty="0" err="1"/>
              <a:t>koncept</a:t>
            </a:r>
            <a:r>
              <a:rPr lang="en-US" dirty="0"/>
              <a:t> </a:t>
            </a:r>
            <a:r>
              <a:rPr lang="en-US" dirty="0" err="1"/>
              <a:t>propasti</a:t>
            </a:r>
            <a:r>
              <a:rPr lang="en-US" dirty="0"/>
              <a:t> </a:t>
            </a:r>
            <a:r>
              <a:rPr lang="en-US" dirty="0" err="1"/>
              <a:t>slovy</a:t>
            </a:r>
            <a:r>
              <a:rPr lang="en-US" dirty="0"/>
              <a:t>: "</a:t>
            </a:r>
            <a:r>
              <a:rPr lang="en-US" dirty="0" err="1"/>
              <a:t>Dosavadní</a:t>
            </a:r>
            <a:r>
              <a:rPr lang="en-US" dirty="0"/>
              <a:t> </a:t>
            </a:r>
            <a:r>
              <a:rPr lang="en-US" dirty="0" err="1"/>
              <a:t>výzkumy</a:t>
            </a:r>
            <a:r>
              <a:rPr lang="en-US" dirty="0"/>
              <a:t> </a:t>
            </a:r>
            <a:r>
              <a:rPr lang="en-US" dirty="0" err="1"/>
              <a:t>nepotvrzují</a:t>
            </a:r>
            <a:r>
              <a:rPr lang="en-US" dirty="0"/>
              <a:t> </a:t>
            </a:r>
            <a:r>
              <a:rPr lang="en-US" dirty="0" err="1"/>
              <a:t>tvrzení</a:t>
            </a:r>
            <a:r>
              <a:rPr lang="en-US" dirty="0"/>
              <a:t> o </a:t>
            </a:r>
            <a:r>
              <a:rPr lang="en-US" dirty="0" err="1"/>
              <a:t>propasti</a:t>
            </a:r>
            <a:r>
              <a:rPr lang="en-US" dirty="0"/>
              <a:t> </a:t>
            </a:r>
            <a:r>
              <a:rPr lang="en-US" dirty="0" err="1"/>
              <a:t>mezi</a:t>
            </a:r>
            <a:r>
              <a:rPr lang="en-US" dirty="0"/>
              <a:t> </a:t>
            </a:r>
            <a:r>
              <a:rPr lang="en-US" dirty="0" err="1"/>
              <a:t>určitými</a:t>
            </a:r>
            <a:r>
              <a:rPr lang="en-US" dirty="0"/>
              <a:t> </a:t>
            </a:r>
            <a:r>
              <a:rPr lang="en-US" dirty="0" err="1"/>
              <a:t>kategoriemi</a:t>
            </a:r>
            <a:r>
              <a:rPr lang="en-US" dirty="0"/>
              <a:t> </a:t>
            </a:r>
            <a:r>
              <a:rPr lang="en-US" dirty="0" err="1"/>
              <a:t>osvojitelů</a:t>
            </a:r>
            <a:r>
              <a:rPr lang="en-US" dirty="0"/>
              <a:t>. </a:t>
            </a:r>
            <a:r>
              <a:rPr lang="en-US" dirty="0" err="1"/>
              <a:t>Naopak</a:t>
            </a:r>
            <a:r>
              <a:rPr lang="en-US" dirty="0"/>
              <a:t>, </a:t>
            </a:r>
            <a:r>
              <a:rPr lang="en-US" dirty="0" err="1"/>
              <a:t>inovativnost</a:t>
            </a:r>
            <a:r>
              <a:rPr lang="en-US" dirty="0"/>
              <a:t>, </a:t>
            </a:r>
            <a:r>
              <a:rPr lang="en-US" dirty="0" err="1"/>
              <a:t>pokud</a:t>
            </a:r>
            <a:r>
              <a:rPr lang="en-US" dirty="0"/>
              <a:t> je </a:t>
            </a:r>
            <a:r>
              <a:rPr lang="en-US" dirty="0" err="1"/>
              <a:t>správně</a:t>
            </a:r>
            <a:r>
              <a:rPr lang="en-US" dirty="0"/>
              <a:t> </a:t>
            </a:r>
            <a:r>
              <a:rPr lang="en-US" dirty="0" err="1"/>
              <a:t>měřena</a:t>
            </a:r>
            <a:r>
              <a:rPr lang="en-US" dirty="0"/>
              <a:t>, je </a:t>
            </a:r>
            <a:r>
              <a:rPr lang="en-US" dirty="0" err="1"/>
              <a:t>spojitá</a:t>
            </a:r>
            <a:r>
              <a:rPr lang="en-US" dirty="0"/>
              <a:t> </a:t>
            </a:r>
            <a:r>
              <a:rPr lang="en-US" dirty="0" err="1"/>
              <a:t>proměnná</a:t>
            </a:r>
            <a:r>
              <a:rPr lang="en-US" dirty="0"/>
              <a:t> a </a:t>
            </a:r>
            <a:r>
              <a:rPr lang="en-US" dirty="0" err="1"/>
              <a:t>mezi</a:t>
            </a:r>
            <a:r>
              <a:rPr lang="en-US" dirty="0"/>
              <a:t> </a:t>
            </a:r>
            <a:r>
              <a:rPr lang="en-US" dirty="0" err="1"/>
              <a:t>sousedními</a:t>
            </a:r>
            <a:r>
              <a:rPr lang="en-US" dirty="0"/>
              <a:t> </a:t>
            </a:r>
            <a:r>
              <a:rPr lang="en-US" dirty="0" err="1"/>
              <a:t>kategoriemi</a:t>
            </a:r>
            <a:r>
              <a:rPr lang="en-US" dirty="0"/>
              <a:t> </a:t>
            </a:r>
            <a:r>
              <a:rPr lang="en-US" dirty="0" err="1"/>
              <a:t>osvojitelů</a:t>
            </a:r>
            <a:r>
              <a:rPr lang="en-US" dirty="0"/>
              <a:t> </a:t>
            </a:r>
            <a:r>
              <a:rPr lang="en-US" dirty="0" err="1"/>
              <a:t>neexistují</a:t>
            </a:r>
            <a:r>
              <a:rPr lang="en-US" dirty="0"/>
              <a:t> </a:t>
            </a:r>
            <a:r>
              <a:rPr lang="en-US" dirty="0" err="1"/>
              <a:t>žádné</a:t>
            </a:r>
            <a:r>
              <a:rPr lang="en-US" dirty="0"/>
              <a:t> </a:t>
            </a:r>
            <a:r>
              <a:rPr lang="en-US" dirty="0" err="1"/>
              <a:t>ostré</a:t>
            </a:r>
            <a:r>
              <a:rPr lang="en-US" dirty="0"/>
              <a:t> </a:t>
            </a:r>
            <a:r>
              <a:rPr lang="en-US" dirty="0" err="1"/>
              <a:t>zlomy</a:t>
            </a:r>
            <a:r>
              <a:rPr lang="en-US" dirty="0"/>
              <a:t> </a:t>
            </a:r>
            <a:r>
              <a:rPr lang="en-US" dirty="0" err="1"/>
              <a:t>nebo</a:t>
            </a:r>
            <a:r>
              <a:rPr lang="en-US" dirty="0"/>
              <a:t> </a:t>
            </a:r>
            <a:r>
              <a:rPr lang="en-US" dirty="0" err="1"/>
              <a:t>diskontinuity</a:t>
            </a:r>
            <a:r>
              <a:rPr lang="en-US" dirty="0"/>
              <a:t> (</a:t>
            </a:r>
            <a:r>
              <a:rPr lang="en-US" dirty="0" err="1"/>
              <a:t>i</a:t>
            </a:r>
            <a:r>
              <a:rPr lang="en-US" dirty="0"/>
              <a:t> </a:t>
            </a:r>
            <a:r>
              <a:rPr lang="en-US" dirty="0" err="1"/>
              <a:t>když</a:t>
            </a:r>
            <a:r>
              <a:rPr lang="en-US" dirty="0"/>
              <a:t> </a:t>
            </a:r>
            <a:r>
              <a:rPr lang="en-US" dirty="0" err="1"/>
              <a:t>mezi</a:t>
            </a:r>
            <a:r>
              <a:rPr lang="en-US" dirty="0"/>
              <a:t> </a:t>
            </a:r>
            <a:r>
              <a:rPr lang="en-US" dirty="0" err="1"/>
              <a:t>nimi</a:t>
            </a:r>
            <a:r>
              <a:rPr lang="en-US" dirty="0"/>
              <a:t> </a:t>
            </a:r>
            <a:r>
              <a:rPr lang="en-US" dirty="0" err="1"/>
              <a:t>existují</a:t>
            </a:r>
            <a:r>
              <a:rPr lang="en-US" dirty="0"/>
              <a:t> </a:t>
            </a:r>
            <a:r>
              <a:rPr lang="en-US" dirty="0" err="1"/>
              <a:t>významné</a:t>
            </a:r>
            <a:r>
              <a:rPr lang="en-US" dirty="0"/>
              <a:t> </a:t>
            </a:r>
            <a:r>
              <a:rPr lang="en-US" dirty="0" err="1"/>
              <a:t>rozdíly</a:t>
            </a:r>
            <a:r>
              <a:rPr lang="en-US" dirty="0"/>
              <a:t>)"[2][3].Translated with DeepL.com (free version)</a:t>
            </a:r>
            <a:r>
              <a:rPr lang="cs-CZ" dirty="0"/>
              <a:t> </a:t>
            </a:r>
            <a:r>
              <a:rPr lang="en-US" dirty="0"/>
              <a:t>Moore's theories are only applicable for novel or discontinuous innovations in a </a:t>
            </a:r>
            <a:r>
              <a:rPr lang="en-US" dirty="0">
                <a:hlinkClick r:id="rId10" tooltip="Business to business"/>
              </a:rPr>
              <a:t>B2B</a:t>
            </a:r>
            <a:r>
              <a:rPr lang="en-US" dirty="0"/>
              <a:t> marketplace; adoption of continuous innovations — ones that do not force a significant change of behavior by the customer — are still best described by the original technology adoption lifecycle.</a:t>
            </a:r>
            <a:r>
              <a:rPr lang="en-US" baseline="30000" dirty="0">
                <a:effectLst/>
              </a:rPr>
              <a:t>[</a:t>
            </a:r>
            <a:r>
              <a:rPr lang="en-US" i="1" baseline="30000" dirty="0">
                <a:effectLst/>
                <a:hlinkClick r:id="rId11" tooltip="Wikipedia:EDITORIALIZING"/>
              </a:rPr>
              <a:t>editorializing</a:t>
            </a:r>
            <a:r>
              <a:rPr lang="en-US" baseline="30000" dirty="0">
                <a:effectLst/>
              </a:rPr>
              <a:t>][</a:t>
            </a:r>
            <a:r>
              <a:rPr lang="en-US" i="1" baseline="30000" dirty="0">
                <a:effectLst/>
                <a:hlinkClick r:id="rId12" tooltip="Wikipedia:Citation needed"/>
              </a:rPr>
              <a:t>citation needed</a:t>
            </a:r>
            <a:r>
              <a:rPr lang="en-US" baseline="30000" dirty="0">
                <a:effectLst/>
              </a:rPr>
              <a:t>]</a:t>
            </a:r>
            <a:endParaRPr lang="en-US"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19</a:t>
            </a:fld>
            <a:endParaRPr lang="cs-CZ"/>
          </a:p>
        </p:txBody>
      </p:sp>
    </p:spTree>
    <p:extLst>
      <p:ext uri="{BB962C8B-B14F-4D97-AF65-F5344CB8AC3E}">
        <p14:creationId xmlns:p14="http://schemas.microsoft.com/office/powerpoint/2010/main" val="349911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152400"/>
            <a:ext cx="2062162" cy="1160463"/>
          </a:xfrm>
        </p:spPr>
      </p:sp>
      <p:sp>
        <p:nvSpPr>
          <p:cNvPr id="3" name="Notes Placeholder 2"/>
          <p:cNvSpPr>
            <a:spLocks noGrp="1"/>
          </p:cNvSpPr>
          <p:nvPr>
            <p:ph type="body" idx="1"/>
          </p:nvPr>
        </p:nvSpPr>
        <p:spPr>
          <a:xfrm>
            <a:off x="110877" y="1845226"/>
            <a:ext cx="6745535" cy="7298774"/>
          </a:xfrm>
        </p:spPr>
        <p:txBody>
          <a:bodyPr/>
          <a:lstStyle/>
          <a:p>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20</a:t>
            </a:fld>
            <a:endParaRPr lang="de-DE"/>
          </a:p>
        </p:txBody>
      </p:sp>
    </p:spTree>
    <p:extLst>
      <p:ext uri="{BB962C8B-B14F-4D97-AF65-F5344CB8AC3E}">
        <p14:creationId xmlns:p14="http://schemas.microsoft.com/office/powerpoint/2010/main" val="2486866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230" y="4400550"/>
            <a:ext cx="6477456" cy="3600450"/>
          </a:xfrm>
        </p:spPr>
        <p:txBody>
          <a:bodyPr/>
          <a:lstStyle/>
          <a:p>
            <a:pPr marL="171450" indent="-171450">
              <a:spcAft>
                <a:spcPts val="600"/>
              </a:spcAft>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21</a:t>
            </a:fld>
            <a:endParaRPr lang="de-DE"/>
          </a:p>
        </p:txBody>
      </p:sp>
    </p:spTree>
    <p:extLst>
      <p:ext uri="{BB962C8B-B14F-4D97-AF65-F5344CB8AC3E}">
        <p14:creationId xmlns:p14="http://schemas.microsoft.com/office/powerpoint/2010/main" val="201342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376238"/>
            <a:ext cx="2894013" cy="1627187"/>
          </a:xfrm>
        </p:spPr>
      </p:sp>
      <p:sp>
        <p:nvSpPr>
          <p:cNvPr id="3" name="Notes Placeholder 2"/>
          <p:cNvSpPr>
            <a:spLocks noGrp="1"/>
          </p:cNvSpPr>
          <p:nvPr>
            <p:ph type="body" idx="1"/>
          </p:nvPr>
        </p:nvSpPr>
        <p:spPr>
          <a:xfrm>
            <a:off x="225861" y="2276075"/>
            <a:ext cx="6541793" cy="6409137"/>
          </a:xfrm>
        </p:spPr>
        <p:txBody>
          <a:bodyPr/>
          <a:lstStyle/>
          <a:p>
            <a:pPr marL="628650" lvl="1" indent="-171450">
              <a:spcAft>
                <a:spcPts val="600"/>
              </a:spcAft>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22</a:t>
            </a:fld>
            <a:endParaRPr lang="de-DE"/>
          </a:p>
        </p:txBody>
      </p:sp>
    </p:spTree>
    <p:extLst>
      <p:ext uri="{BB962C8B-B14F-4D97-AF65-F5344CB8AC3E}">
        <p14:creationId xmlns:p14="http://schemas.microsoft.com/office/powerpoint/2010/main" val="300127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Podniky chtějí podporovat </a:t>
            </a:r>
            <a:r>
              <a:rPr lang="cs-CZ" dirty="0" err="1"/>
              <a:t>inoavce</a:t>
            </a:r>
            <a:r>
              <a:rPr lang="cs-CZ" dirty="0"/>
              <a:t> v podniku za tím účelem hledají </a:t>
            </a:r>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3</a:t>
            </a:fld>
            <a:endParaRPr lang="cs-CZ"/>
          </a:p>
        </p:txBody>
      </p:sp>
    </p:spTree>
    <p:extLst>
      <p:ext uri="{BB962C8B-B14F-4D97-AF65-F5344CB8AC3E}">
        <p14:creationId xmlns:p14="http://schemas.microsoft.com/office/powerpoint/2010/main" val="2583003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195263"/>
            <a:ext cx="2517775" cy="1416050"/>
          </a:xfrm>
        </p:spPr>
      </p:sp>
      <p:sp>
        <p:nvSpPr>
          <p:cNvPr id="3" name="Notes Placeholder 2"/>
          <p:cNvSpPr>
            <a:spLocks noGrp="1"/>
          </p:cNvSpPr>
          <p:nvPr>
            <p:ph type="body" idx="1"/>
          </p:nvPr>
        </p:nvSpPr>
        <p:spPr>
          <a:xfrm>
            <a:off x="105401" y="1810661"/>
            <a:ext cx="6678679" cy="7267633"/>
          </a:xfrm>
        </p:spPr>
        <p:txBody>
          <a:bodyPr/>
          <a:lstStyle/>
          <a:p>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23</a:t>
            </a:fld>
            <a:endParaRPr lang="de-DE"/>
          </a:p>
        </p:txBody>
      </p:sp>
    </p:spTree>
    <p:extLst>
      <p:ext uri="{BB962C8B-B14F-4D97-AF65-F5344CB8AC3E}">
        <p14:creationId xmlns:p14="http://schemas.microsoft.com/office/powerpoint/2010/main" val="245906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3500" y="700857"/>
            <a:ext cx="6711532" cy="8350059"/>
          </a:xfrm>
        </p:spPr>
        <p:txBody>
          <a:bodyPr/>
          <a:lstStyle/>
          <a:p>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24</a:t>
            </a:fld>
            <a:endParaRPr lang="de-DE"/>
          </a:p>
        </p:txBody>
      </p:sp>
    </p:spTree>
    <p:extLst>
      <p:ext uri="{BB962C8B-B14F-4D97-AF65-F5344CB8AC3E}">
        <p14:creationId xmlns:p14="http://schemas.microsoft.com/office/powerpoint/2010/main" val="271214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25</a:t>
            </a:fld>
            <a:endParaRPr lang="de-DE"/>
          </a:p>
        </p:txBody>
      </p:sp>
    </p:spTree>
    <p:extLst>
      <p:ext uri="{BB962C8B-B14F-4D97-AF65-F5344CB8AC3E}">
        <p14:creationId xmlns:p14="http://schemas.microsoft.com/office/powerpoint/2010/main" val="293017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mj-lt"/>
              <a:buAutoNum type="arabicPeriod"/>
            </a:pPr>
            <a:r>
              <a:rPr lang="en-US" dirty="0">
                <a:effectLst/>
              </a:rPr>
              <a:t>Technology S-Curve:</a:t>
            </a:r>
          </a:p>
          <a:p>
            <a:pPr marL="742950" lvl="1" indent="-285750">
              <a:buFont typeface="+mj-lt"/>
              <a:buAutoNum type="arabicPeriod"/>
            </a:pPr>
            <a:r>
              <a:rPr lang="en-US" dirty="0">
                <a:effectLst/>
              </a:rPr>
              <a:t>The Technology S-Curve illustrates the typical pattern of technology advancement, showing slow growth at the initial stages, followed by rapid growth, and eventually reaching a plateau as the technology matures.</a:t>
            </a:r>
          </a:p>
          <a:p>
            <a:pPr>
              <a:buFont typeface="+mj-lt"/>
              <a:buAutoNum type="arabicPeriod"/>
            </a:pPr>
            <a:r>
              <a:rPr lang="en-US" dirty="0">
                <a:effectLst/>
              </a:rPr>
              <a:t>Technology Adoption Model (TAM):</a:t>
            </a:r>
          </a:p>
          <a:p>
            <a:pPr marL="742950" lvl="1" indent="-285750">
              <a:buFont typeface="+mj-lt"/>
              <a:buAutoNum type="arabicPeriod"/>
            </a:pPr>
            <a:r>
              <a:rPr lang="en-US" dirty="0">
                <a:effectLst/>
              </a:rPr>
              <a:t>The Technology Adoption Model focuses on how users adopt and utilize new technologies. It helps in understanding the stages of technology adoption, including innovators, early adopters, early majority, late majority, and laggards.</a:t>
            </a:r>
          </a:p>
          <a:p>
            <a:pPr>
              <a:buFont typeface="+mj-lt"/>
              <a:buAutoNum type="arabicPeriod"/>
            </a:pPr>
            <a:r>
              <a:rPr lang="en-US" dirty="0">
                <a:effectLst/>
              </a:rPr>
              <a:t>Technology Cycle and Dominant Design:</a:t>
            </a:r>
          </a:p>
          <a:p>
            <a:pPr marL="742950" lvl="1" indent="-285750">
              <a:buFont typeface="+mj-lt"/>
              <a:buAutoNum type="arabicPeriod"/>
            </a:pPr>
            <a:r>
              <a:rPr lang="en-US" dirty="0">
                <a:effectLst/>
              </a:rPr>
              <a:t>The Technology Cycle describes the life cycle of a technology from inception to obsolescence. Dominant Design refers to the standard set by the industry for a particular technology, influencing product development and market acceptance.</a:t>
            </a:r>
          </a:p>
          <a:p>
            <a:pPr>
              <a:buFont typeface="+mj-lt"/>
              <a:buAutoNum type="arabicPeriod"/>
            </a:pPr>
            <a:r>
              <a:rPr lang="en-US" dirty="0">
                <a:effectLst/>
              </a:rPr>
              <a:t>Technology Diffusion:</a:t>
            </a:r>
          </a:p>
          <a:p>
            <a:pPr marL="742950" lvl="1" indent="-285750">
              <a:buFont typeface="+mj-lt"/>
              <a:buAutoNum type="arabicPeriod"/>
            </a:pPr>
            <a:r>
              <a:rPr lang="en-US" dirty="0">
                <a:effectLst/>
              </a:rPr>
              <a:t>Technology Diffusion explores how innovations spread through markets or societies. It considers factors like communication channels, social networks, and adoption rates to understand how technologies become widely accepted.</a:t>
            </a:r>
          </a:p>
          <a:p>
            <a:r>
              <a:rPr lang="en-US" dirty="0"/>
              <a:t>The relationship between these models lies in their collective contribution to understanding technology evolution, adoption, diffusion, and market dynamics. The Technology S-Curve and Technology Cycle provide insights into technology development stages, while the Technology Adoption Model and Technology Diffusion focus on user acceptance and market penetration. Dominant Design acts as a standard-setting element that influences technological development and market competition. Together, these models offer a comprehensive view of how technologies evolve, are adopted, diffuse through markets, and establish dominant positions in industries.</a:t>
            </a:r>
          </a:p>
          <a:p>
            <a:r>
              <a:rPr lang="en-US" dirty="0"/>
              <a:t>Certainly, these three topics - Communities of Practice (CoP), Technology Adoption Model (TAM), and Absorptive Capacity - are interconnected and can be related in the context of technology management. Here’s how you can approach it:</a:t>
            </a:r>
          </a:p>
          <a:p>
            <a:r>
              <a:rPr lang="en-US" b="1" dirty="0"/>
              <a:t>1. Communities of Practice (CoP):</a:t>
            </a:r>
            <a:endParaRPr lang="en-US" dirty="0"/>
          </a:p>
          <a:p>
            <a:r>
              <a:rPr lang="en-US" dirty="0"/>
              <a:t>Start by explaining what CoP is - informal networks of professionals or people with shared interests who learn from each other through interaction.</a:t>
            </a:r>
          </a:p>
          <a:p>
            <a:r>
              <a:rPr lang="en-US" dirty="0"/>
              <a:t>Discuss how CoP can facilitate knowledge sharing and learning, which are crucial for understanding and adopting new technologies.</a:t>
            </a:r>
          </a:p>
          <a:p>
            <a:r>
              <a:rPr lang="en-US" b="1" dirty="0"/>
              <a:t>2. Technology Adoption Model (TAM):</a:t>
            </a:r>
            <a:endParaRPr lang="en-US" dirty="0"/>
          </a:p>
          <a:p>
            <a:r>
              <a:rPr lang="en-US" dirty="0"/>
              <a:t>Then, introduce the TAM, which explains how users come to accept and use a technology. Highlight the factors that influence this process, such as perceived usefulness and perceived ease of use.</a:t>
            </a:r>
          </a:p>
          <a:p>
            <a:r>
              <a:rPr lang="en-US" dirty="0"/>
              <a:t>Discuss how CoP can influence these factors. For example, through shared learning and experience, members of a CoP can help each other perceive a new technology as useful and easy to use, thereby influencing its adoption.</a:t>
            </a:r>
          </a:p>
          <a:p>
            <a:r>
              <a:rPr lang="en-US" b="1" dirty="0"/>
              <a:t>3. Absorptive Capacity:</a:t>
            </a:r>
            <a:endParaRPr lang="en-US" dirty="0"/>
          </a:p>
          <a:p>
            <a:r>
              <a:rPr lang="en-US" dirty="0"/>
              <a:t>Next, introduce the concept of absorptive capacity, which is an organization’s ability to recognize the value of new information, assimilate it, and apply it to commercial ends.</a:t>
            </a:r>
          </a:p>
          <a:p>
            <a:r>
              <a:rPr lang="en-US" dirty="0"/>
              <a:t>Discuss how both CoP and TAM can contribute to an organization’s absorptive capacity. CoP, through shared learning and knowledge exchange, can enhance an organization’s ability to assimilate and apply new knowledge. Meanwhile, understanding TAM can help an organization recognize the value of a new technology and strategize its adoption process effectively.</a:t>
            </a:r>
          </a:p>
          <a:p>
            <a:r>
              <a:rPr lang="en-US" b="1" dirty="0"/>
              <a:t>4. Bringing It All Together:</a:t>
            </a:r>
            <a:endParaRPr lang="en-US" dirty="0"/>
          </a:p>
          <a:p>
            <a:r>
              <a:rPr lang="en-US" dirty="0"/>
              <a:t>Finally, bring all these concepts together. Discuss how fostering CoP, understanding TAM, and building absorptive capacity can collectively enhance an organization’s ability to manage and adopt new technologies effectively.</a:t>
            </a:r>
          </a:p>
          <a:p>
            <a:r>
              <a:rPr lang="en-US" dirty="0"/>
              <a:t>Remember, the goal is to not only convey information but also to engage students in discussion and critical thinking about these concepts and their interrelationships. Encourage questions and discussion to ensure understanding and engagement.</a:t>
            </a:r>
          </a:p>
          <a:p>
            <a:pPr marL="171450" indent="-171450">
              <a:spcAft>
                <a:spcPts val="600"/>
              </a:spcAft>
              <a:buFont typeface="Arial" panose="020B0604020202020204" pitchFamily="34" charset="0"/>
              <a:buChar char="•"/>
            </a:pPr>
            <a:endParaRPr lang="en-US"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26</a:t>
            </a:fld>
            <a:endParaRPr lang="cs-CZ"/>
          </a:p>
        </p:txBody>
      </p:sp>
    </p:spTree>
    <p:extLst>
      <p:ext uri="{BB962C8B-B14F-4D97-AF65-F5344CB8AC3E}">
        <p14:creationId xmlns:p14="http://schemas.microsoft.com/office/powerpoint/2010/main" val="387479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1. Definition of Technology Adoption Model</a:t>
            </a:r>
            <a:endParaRPr lang="en-US" dirty="0"/>
          </a:p>
          <a:p>
            <a:r>
              <a:rPr lang="en-US" dirty="0"/>
              <a:t>Start by defining the Technology Adoption Model (TAM). It’s a model that explains how users come to accept and use a technology. The model suggests that when users are presented with a new technology, a number of factors influence their decision about how and when they will use it.</a:t>
            </a:r>
          </a:p>
          <a:p>
            <a:r>
              <a:rPr lang="en-US" b="1" dirty="0"/>
              <a:t>2. Key Components of TAM</a:t>
            </a:r>
            <a:endParaRPr lang="en-US" dirty="0"/>
          </a:p>
          <a:p>
            <a:r>
              <a:rPr lang="en-US" dirty="0"/>
              <a:t>Discuss the key components of the model: Perceived Usefulness (PU) and Perceived Ease of Use (PEOU). PU is the degree to which a person believes that using a particular system would enhance his or her job performance. On the other hand, PEOU is the degree to which a person believes that using a particular system would be free from effort.</a:t>
            </a:r>
          </a:p>
          <a:p>
            <a:r>
              <a:rPr lang="en-US" b="1" dirty="0"/>
              <a:t>3. Practical Examples</a:t>
            </a:r>
            <a:endParaRPr lang="en-US" dirty="0"/>
          </a:p>
          <a:p>
            <a:r>
              <a:rPr lang="en-US" dirty="0"/>
              <a:t>Provide practical examples of TAM in action. For instance, you could discuss how a company introduced a new software system and how employees’ perceptions of its usefulness and ease of use affected their adoption of the system.</a:t>
            </a:r>
          </a:p>
          <a:p>
            <a:r>
              <a:rPr lang="en-US" b="1" dirty="0"/>
              <a:t>4. Importance of TAM in Business</a:t>
            </a:r>
            <a:endParaRPr lang="en-US" dirty="0"/>
          </a:p>
          <a:p>
            <a:r>
              <a:rPr lang="en-US" dirty="0"/>
              <a:t>Explain why understanding TAM is important for businesses. When introducing a new technology, businesses can use TAM to better understand how users will receive it and to design strategies to encourage its adoption.</a:t>
            </a:r>
          </a:p>
          <a:p>
            <a:r>
              <a:rPr lang="en-US" b="1" dirty="0"/>
              <a:t>5. Limitations of TAM</a:t>
            </a:r>
            <a:endParaRPr lang="en-US" dirty="0"/>
          </a:p>
          <a:p>
            <a:r>
              <a:rPr lang="en-US" dirty="0"/>
              <a:t>Discuss the limitations of TAM. While it’s a useful model, it doesn’t take into account factors like social influence, individual personality traits, and the specific context in which the technology is used.</a:t>
            </a:r>
          </a:p>
          <a:p>
            <a:r>
              <a:rPr lang="en-US" dirty="0"/>
              <a:t>Remember, the goal is to not only convey information but also to engage students in discussion and critical thinking about the model and its applications. Encourage questions and discussion to ensure understanding and engagement.</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27</a:t>
            </a:fld>
            <a:endParaRPr lang="cs-CZ"/>
          </a:p>
        </p:txBody>
      </p:sp>
    </p:spTree>
    <p:extLst>
      <p:ext uri="{BB962C8B-B14F-4D97-AF65-F5344CB8AC3E}">
        <p14:creationId xmlns:p14="http://schemas.microsoft.com/office/powerpoint/2010/main" val="292411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Ethiene</a:t>
            </a:r>
            <a:r>
              <a:rPr lang="cs-CZ" dirty="0"/>
              <a:t> Charles </a:t>
            </a:r>
            <a:r>
              <a:rPr lang="cs-CZ" dirty="0" err="1"/>
              <a:t>Wenger</a:t>
            </a:r>
            <a:r>
              <a:rPr lang="cs-CZ" dirty="0"/>
              <a:t> </a:t>
            </a:r>
            <a:r>
              <a:rPr lang="cs-CZ" dirty="0" err="1"/>
              <a:t>is</a:t>
            </a:r>
            <a:r>
              <a:rPr lang="cs-CZ" dirty="0"/>
              <a:t> a </a:t>
            </a:r>
            <a:r>
              <a:rPr lang="cs-CZ" dirty="0" err="1"/>
              <a:t>founder</a:t>
            </a:r>
            <a:r>
              <a:rPr lang="cs-CZ" dirty="0"/>
              <a:t>. </a:t>
            </a:r>
            <a:r>
              <a:rPr lang="cs-CZ" dirty="0" err="1"/>
              <a:t>Learnng</a:t>
            </a:r>
            <a:r>
              <a:rPr lang="cs-CZ" dirty="0"/>
              <a:t> </a:t>
            </a:r>
            <a:r>
              <a:rPr lang="cs-CZ" dirty="0" err="1"/>
              <a:t>is</a:t>
            </a:r>
            <a:r>
              <a:rPr lang="cs-CZ" dirty="0"/>
              <a:t> </a:t>
            </a:r>
            <a:r>
              <a:rPr lang="cs-CZ" dirty="0" err="1"/>
              <a:t>necessary</a:t>
            </a:r>
            <a:r>
              <a:rPr lang="cs-CZ" dirty="0"/>
              <a:t> </a:t>
            </a:r>
            <a:r>
              <a:rPr lang="cs-CZ" dirty="0" err="1"/>
              <a:t>for</a:t>
            </a:r>
            <a:r>
              <a:rPr lang="cs-CZ" dirty="0"/>
              <a:t> </a:t>
            </a:r>
            <a:r>
              <a:rPr lang="cs-CZ" dirty="0" err="1"/>
              <a:t>develiping</a:t>
            </a:r>
            <a:r>
              <a:rPr lang="cs-CZ" dirty="0"/>
              <a:t> </a:t>
            </a:r>
            <a:r>
              <a:rPr lang="cs-CZ" dirty="0" err="1"/>
              <a:t>of</a:t>
            </a:r>
            <a:r>
              <a:rPr lang="cs-CZ" dirty="0"/>
              <a:t> </a:t>
            </a:r>
            <a:r>
              <a:rPr lang="cs-CZ" dirty="0" err="1"/>
              <a:t>human</a:t>
            </a:r>
            <a:r>
              <a:rPr lang="cs-CZ" dirty="0"/>
              <a:t> identity. </a:t>
            </a:r>
            <a:r>
              <a:rPr lang="cs-CZ" dirty="0" err="1"/>
              <a:t>People</a:t>
            </a:r>
            <a:r>
              <a:rPr lang="cs-CZ" dirty="0"/>
              <a:t> are </a:t>
            </a:r>
            <a:r>
              <a:rPr lang="cs-CZ" dirty="0" err="1"/>
              <a:t>develping</a:t>
            </a:r>
            <a:r>
              <a:rPr lang="cs-CZ" dirty="0"/>
              <a:t> </a:t>
            </a:r>
            <a:r>
              <a:rPr lang="cs-CZ" dirty="0" err="1"/>
              <a:t>their</a:t>
            </a:r>
            <a:r>
              <a:rPr lang="cs-CZ" dirty="0"/>
              <a:t> </a:t>
            </a:r>
            <a:r>
              <a:rPr lang="cs-CZ" dirty="0" err="1"/>
              <a:t>shared</a:t>
            </a:r>
            <a:r>
              <a:rPr lang="cs-CZ" dirty="0"/>
              <a:t> identity </a:t>
            </a:r>
            <a:r>
              <a:rPr lang="cs-CZ" dirty="0" err="1"/>
              <a:t>through</a:t>
            </a:r>
            <a:r>
              <a:rPr lang="cs-CZ" dirty="0"/>
              <a:t> </a:t>
            </a:r>
            <a:r>
              <a:rPr lang="cs-CZ" dirty="0" err="1"/>
              <a:t>the</a:t>
            </a:r>
            <a:r>
              <a:rPr lang="cs-CZ" dirty="0"/>
              <a:t> </a:t>
            </a:r>
            <a:r>
              <a:rPr lang="cs-CZ" dirty="0" err="1"/>
              <a:t>active</a:t>
            </a:r>
            <a:r>
              <a:rPr lang="cs-CZ" dirty="0"/>
              <a:t> </a:t>
            </a:r>
            <a:r>
              <a:rPr lang="cs-CZ" dirty="0" err="1"/>
              <a:t>the</a:t>
            </a:r>
            <a:r>
              <a:rPr lang="cs-CZ" dirty="0"/>
              <a:t> </a:t>
            </a:r>
            <a:r>
              <a:rPr lang="cs-CZ" dirty="0" err="1"/>
              <a:t>participation</a:t>
            </a:r>
            <a:r>
              <a:rPr lang="cs-CZ" dirty="0"/>
              <a:t> in </a:t>
            </a:r>
            <a:r>
              <a:rPr lang="cs-CZ" dirty="0" err="1"/>
              <a:t>social</a:t>
            </a:r>
            <a:r>
              <a:rPr lang="cs-CZ" dirty="0"/>
              <a:t> </a:t>
            </a:r>
            <a:r>
              <a:rPr lang="cs-CZ" dirty="0" err="1"/>
              <a:t>commuitites</a:t>
            </a:r>
            <a:r>
              <a:rPr lang="cs-CZ" dirty="0"/>
              <a:t>. </a:t>
            </a:r>
            <a:r>
              <a:rPr lang="cs-CZ" dirty="0" err="1"/>
              <a:t>It</a:t>
            </a:r>
            <a:r>
              <a:rPr lang="cs-CZ" dirty="0"/>
              <a:t> </a:t>
            </a:r>
            <a:r>
              <a:rPr lang="cs-CZ" dirty="0" err="1"/>
              <a:t>is</a:t>
            </a:r>
            <a:r>
              <a:rPr lang="cs-CZ" dirty="0"/>
              <a:t> </a:t>
            </a:r>
            <a:r>
              <a:rPr lang="cs-CZ" dirty="0" err="1"/>
              <a:t>something</a:t>
            </a:r>
            <a:r>
              <a:rPr lang="cs-CZ" dirty="0"/>
              <a:t> natural. Not </a:t>
            </a:r>
            <a:r>
              <a:rPr lang="cs-CZ" dirty="0" err="1"/>
              <a:t>new</a:t>
            </a:r>
            <a:r>
              <a:rPr lang="cs-CZ" dirty="0"/>
              <a:t> </a:t>
            </a:r>
            <a:r>
              <a:rPr lang="cs-CZ" dirty="0" err="1"/>
              <a:t>concept</a:t>
            </a:r>
            <a:r>
              <a:rPr lang="cs-CZ" dirty="0"/>
              <a:t>. Charles </a:t>
            </a:r>
            <a:r>
              <a:rPr lang="cs-CZ" dirty="0" err="1"/>
              <a:t>sanders</a:t>
            </a:r>
            <a:r>
              <a:rPr lang="cs-CZ" dirty="0"/>
              <a:t> </a:t>
            </a:r>
            <a:r>
              <a:rPr lang="cs-CZ" dirty="0" err="1"/>
              <a:t>Peirce</a:t>
            </a:r>
            <a:r>
              <a:rPr lang="cs-CZ" dirty="0"/>
              <a:t> and </a:t>
            </a:r>
            <a:r>
              <a:rPr lang="cs-CZ" dirty="0" err="1"/>
              <a:t>Deweys</a:t>
            </a:r>
            <a:r>
              <a:rPr lang="cs-CZ" dirty="0"/>
              <a:t>  </a:t>
            </a:r>
            <a:r>
              <a:rPr lang="cs-CZ" dirty="0" err="1"/>
              <a:t>community</a:t>
            </a:r>
            <a:r>
              <a:rPr lang="cs-CZ" dirty="0"/>
              <a:t> </a:t>
            </a:r>
            <a:r>
              <a:rPr lang="cs-CZ" dirty="0" err="1"/>
              <a:t>of</a:t>
            </a:r>
            <a:r>
              <a:rPr lang="cs-CZ" dirty="0"/>
              <a:t> </a:t>
            </a:r>
            <a:r>
              <a:rPr lang="cs-CZ" dirty="0" err="1"/>
              <a:t>inquiry</a:t>
            </a:r>
            <a:r>
              <a:rPr lang="cs-CZ" dirty="0"/>
              <a:t> (</a:t>
            </a:r>
            <a:r>
              <a:rPr lang="cs-CZ" dirty="0" err="1"/>
              <a:t>lived</a:t>
            </a:r>
            <a:r>
              <a:rPr lang="cs-CZ" dirty="0"/>
              <a:t> in 19th </a:t>
            </a:r>
            <a:r>
              <a:rPr lang="cs-CZ" dirty="0" err="1"/>
              <a:t>centrury</a:t>
            </a:r>
            <a:r>
              <a:rPr lang="cs-CZ" dirty="0"/>
              <a:t> </a:t>
            </a:r>
            <a:r>
              <a:rPr lang="cs-CZ" dirty="0" err="1"/>
              <a:t>the</a:t>
            </a:r>
            <a:r>
              <a:rPr lang="cs-CZ" dirty="0"/>
              <a:t> end), </a:t>
            </a:r>
            <a:r>
              <a:rPr lang="cs-CZ" dirty="0" err="1"/>
              <a:t>or</a:t>
            </a:r>
            <a:r>
              <a:rPr lang="cs-CZ" dirty="0"/>
              <a:t> </a:t>
            </a:r>
            <a:r>
              <a:rPr lang="cs-CZ" dirty="0" err="1"/>
              <a:t>deey</a:t>
            </a:r>
            <a:r>
              <a:rPr lang="cs-CZ" dirty="0"/>
              <a:t> </a:t>
            </a:r>
            <a:r>
              <a:rPr lang="cs-CZ" dirty="0" err="1"/>
              <a:t>learning</a:t>
            </a:r>
            <a:r>
              <a:rPr lang="cs-CZ" dirty="0"/>
              <a:t> </a:t>
            </a:r>
            <a:r>
              <a:rPr lang="cs-CZ" dirty="0" err="1"/>
              <a:t>through</a:t>
            </a:r>
            <a:r>
              <a:rPr lang="cs-CZ" dirty="0"/>
              <a:t> </a:t>
            </a:r>
            <a:r>
              <a:rPr lang="cs-CZ" dirty="0" err="1"/>
              <a:t>occupation</a:t>
            </a:r>
            <a:r>
              <a:rPr lang="cs-CZ" dirty="0"/>
              <a:t>.</a:t>
            </a:r>
          </a:p>
          <a:p>
            <a:r>
              <a:rPr lang="cs-CZ" dirty="0" err="1"/>
              <a:t>Therea</a:t>
            </a:r>
            <a:r>
              <a:rPr lang="cs-CZ" dirty="0"/>
              <a:t> are </a:t>
            </a:r>
            <a:r>
              <a:rPr lang="cs-CZ" dirty="0" err="1"/>
              <a:t>varios</a:t>
            </a:r>
            <a:r>
              <a:rPr lang="cs-CZ" dirty="0"/>
              <a:t> </a:t>
            </a:r>
            <a:r>
              <a:rPr lang="cs-CZ" dirty="0" err="1"/>
              <a:t>types</a:t>
            </a:r>
            <a:r>
              <a:rPr lang="cs-CZ" dirty="0"/>
              <a:t> </a:t>
            </a:r>
            <a:r>
              <a:rPr lang="cs-CZ" dirty="0" err="1"/>
              <a:t>of</a:t>
            </a:r>
            <a:r>
              <a:rPr lang="cs-CZ" dirty="0"/>
              <a:t> </a:t>
            </a:r>
            <a:r>
              <a:rPr lang="cs-CZ" dirty="0" err="1"/>
              <a:t>CoP</a:t>
            </a:r>
            <a:r>
              <a:rPr lang="cs-CZ" dirty="0"/>
              <a:t> – </a:t>
            </a:r>
            <a:r>
              <a:rPr lang="cs-CZ" dirty="0" err="1"/>
              <a:t>formal</a:t>
            </a:r>
            <a:r>
              <a:rPr lang="cs-CZ" dirty="0"/>
              <a:t> </a:t>
            </a:r>
            <a:r>
              <a:rPr lang="cs-CZ" dirty="0" err="1"/>
              <a:t>informal</a:t>
            </a:r>
            <a:r>
              <a:rPr lang="cs-CZ" dirty="0"/>
              <a:t>, </a:t>
            </a:r>
          </a:p>
          <a:p>
            <a:r>
              <a:rPr lang="cs-CZ" dirty="0" err="1"/>
              <a:t>People</a:t>
            </a:r>
            <a:r>
              <a:rPr lang="cs-CZ" dirty="0"/>
              <a:t> </a:t>
            </a:r>
            <a:r>
              <a:rPr lang="cs-CZ" dirty="0" err="1"/>
              <a:t>understood</a:t>
            </a:r>
            <a:r>
              <a:rPr lang="cs-CZ" dirty="0"/>
              <a:t> as </a:t>
            </a:r>
            <a:r>
              <a:rPr lang="cs-CZ" dirty="0" err="1"/>
              <a:t>an</a:t>
            </a:r>
            <a:r>
              <a:rPr lang="cs-CZ" dirty="0"/>
              <a:t> </a:t>
            </a:r>
            <a:r>
              <a:rPr lang="cs-CZ" dirty="0" err="1"/>
              <a:t>important</a:t>
            </a:r>
            <a:r>
              <a:rPr lang="cs-CZ" dirty="0"/>
              <a:t> </a:t>
            </a:r>
            <a:r>
              <a:rPr lang="cs-CZ" dirty="0" err="1"/>
              <a:t>resource</a:t>
            </a:r>
            <a:r>
              <a:rPr lang="cs-CZ" dirty="0"/>
              <a:t> </a:t>
            </a:r>
            <a:r>
              <a:rPr lang="cs-CZ" dirty="0" err="1"/>
              <a:t>though</a:t>
            </a:r>
            <a:r>
              <a:rPr lang="cs-CZ" dirty="0"/>
              <a:t> </a:t>
            </a:r>
            <a:r>
              <a:rPr lang="cs-CZ" dirty="0" err="1"/>
              <a:t>the</a:t>
            </a:r>
            <a:r>
              <a:rPr lang="cs-CZ" dirty="0"/>
              <a:t> </a:t>
            </a:r>
            <a:r>
              <a:rPr lang="cs-CZ" dirty="0" err="1"/>
              <a:t>prism</a:t>
            </a:r>
            <a:r>
              <a:rPr lang="cs-CZ" dirty="0"/>
              <a:t> </a:t>
            </a:r>
            <a:r>
              <a:rPr lang="cs-CZ" dirty="0" err="1"/>
              <a:t>of</a:t>
            </a:r>
            <a:r>
              <a:rPr lang="cs-CZ" dirty="0"/>
              <a:t> </a:t>
            </a:r>
            <a:r>
              <a:rPr lang="cs-CZ" dirty="0" err="1"/>
              <a:t>community</a:t>
            </a:r>
            <a:endParaRPr lang="cs-CZ" dirty="0"/>
          </a:p>
          <a:p>
            <a:r>
              <a:rPr lang="cs-CZ" dirty="0" err="1"/>
              <a:t>Theory</a:t>
            </a:r>
            <a:r>
              <a:rPr lang="cs-CZ" dirty="0"/>
              <a:t> </a:t>
            </a:r>
            <a:r>
              <a:rPr lang="cs-CZ" dirty="0" err="1"/>
              <a:t>about</a:t>
            </a:r>
            <a:r>
              <a:rPr lang="cs-CZ" dirty="0"/>
              <a:t> </a:t>
            </a:r>
            <a:r>
              <a:rPr lang="cs-CZ" dirty="0" err="1"/>
              <a:t>social</a:t>
            </a:r>
            <a:r>
              <a:rPr lang="cs-CZ" dirty="0"/>
              <a:t> </a:t>
            </a:r>
            <a:r>
              <a:rPr lang="cs-CZ" dirty="0" err="1"/>
              <a:t>learning</a:t>
            </a:r>
            <a:r>
              <a:rPr lang="cs-CZ" dirty="0"/>
              <a:t> – not </a:t>
            </a:r>
            <a:r>
              <a:rPr lang="cs-CZ" dirty="0" err="1"/>
              <a:t>repalcin</a:t>
            </a:r>
            <a:r>
              <a:rPr lang="cs-CZ" dirty="0"/>
              <a:t> ´g </a:t>
            </a:r>
            <a:r>
              <a:rPr lang="cs-CZ" dirty="0" err="1"/>
              <a:t>other</a:t>
            </a:r>
            <a:r>
              <a:rPr lang="cs-CZ" dirty="0"/>
              <a:t> </a:t>
            </a:r>
            <a:r>
              <a:rPr lang="cs-CZ" dirty="0" err="1"/>
              <a:t>theories</a:t>
            </a:r>
            <a:endParaRPr lang="cs-CZ" dirty="0"/>
          </a:p>
          <a:p>
            <a:r>
              <a:rPr lang="en-US" b="1" dirty="0"/>
              <a:t>Communities of Practice</a:t>
            </a:r>
            <a:r>
              <a:rPr lang="en-US" dirty="0"/>
              <a:t> are groups of people who share a concern, a set of problems, or a passion about a topic, and who deepen their knowledge and expertise by interacting on an ongoing basis</a:t>
            </a:r>
            <a:endParaRPr lang="cs-CZ" dirty="0"/>
          </a:p>
          <a:p>
            <a:r>
              <a:rPr lang="en-US" b="1" dirty="0"/>
              <a:t>Mutual Engagement</a:t>
            </a:r>
            <a:r>
              <a:rPr lang="en-US" dirty="0"/>
              <a:t>:</a:t>
            </a:r>
          </a:p>
          <a:p>
            <a:r>
              <a:rPr lang="en-US" dirty="0"/>
              <a:t>Members of a CoP are engaged in actions whose meanings they negotiate with each other. This engagement is essential to the existence of the practice, and it is through this mutual engagement that the community is defined.</a:t>
            </a:r>
          </a:p>
          <a:p>
            <a:r>
              <a:rPr lang="en-US" b="1" dirty="0"/>
              <a:t>Joint Enterprise</a:t>
            </a:r>
            <a:r>
              <a:rPr lang="en-US" dirty="0"/>
              <a:t>:</a:t>
            </a:r>
          </a:p>
          <a:p>
            <a:r>
              <a:rPr lang="en-US" dirty="0"/>
              <a:t>This refers to the collective process of negotiating the purpose and goals of the community. It is not a set, predefined objective but a dynamic process shaped by the members' interactions and the context they operate within.</a:t>
            </a:r>
          </a:p>
          <a:p>
            <a:r>
              <a:rPr lang="en-US" b="1" dirty="0"/>
              <a:t>Shared Repertoire</a:t>
            </a:r>
            <a:r>
              <a:rPr lang="en-US" dirty="0"/>
              <a:t>:</a:t>
            </a:r>
          </a:p>
          <a:p>
            <a:r>
              <a:rPr lang="en-US" dirty="0"/>
              <a:t>The shared repertoire includes routines, words, tools, ways of doing things, stories, symbols, etc., that the community has developed over time. These elements become resources for negotiating meaning within the community.</a:t>
            </a:r>
          </a:p>
          <a:p>
            <a:endParaRPr lang="cs-CZ" dirty="0"/>
          </a:p>
          <a:p>
            <a:r>
              <a:rPr lang="en-US" dirty="0"/>
              <a:t>Learning in a CoP is seen as a process of social participation. It involves becoming a part of the social fabric of the community and engaging with its practices. This approach shifts the focus from teaching to facilitating opportunities for learning through participation..</a:t>
            </a:r>
            <a:endParaRPr lang="cs-CZ" dirty="0"/>
          </a:p>
          <a:p>
            <a:r>
              <a:rPr lang="en-US" dirty="0"/>
              <a:t>defined by</a:t>
            </a:r>
            <a:r>
              <a:rPr lang="cs-CZ" dirty="0"/>
              <a:t> </a:t>
            </a:r>
            <a:r>
              <a:rPr lang="en-US" dirty="0"/>
              <a:t>knowledge rather than by task</a:t>
            </a:r>
            <a:r>
              <a:rPr lang="cs-CZ" dirty="0"/>
              <a:t> as in </a:t>
            </a:r>
            <a:r>
              <a:rPr lang="cs-CZ" dirty="0" err="1"/>
              <a:t>teams</a:t>
            </a:r>
            <a:r>
              <a:rPr lang="en-US" dirty="0"/>
              <a:t>, and exists because participation has value to</a:t>
            </a:r>
            <a:r>
              <a:rPr lang="cs-CZ" dirty="0"/>
              <a:t> </a:t>
            </a:r>
            <a:r>
              <a:rPr lang="en-US" dirty="0"/>
              <a:t>its members. </a:t>
            </a:r>
            <a:endParaRPr lang="cs-CZ" dirty="0"/>
          </a:p>
          <a:p>
            <a:r>
              <a:rPr lang="cs-CZ" dirty="0" err="1"/>
              <a:t>fundamentally</a:t>
            </a:r>
            <a:r>
              <a:rPr lang="cs-CZ" dirty="0"/>
              <a:t> </a:t>
            </a:r>
            <a:r>
              <a:rPr lang="cs-CZ" dirty="0" err="1"/>
              <a:t>self-organizing</a:t>
            </a:r>
            <a:r>
              <a:rPr lang="cs-CZ" dirty="0"/>
              <a:t> </a:t>
            </a:r>
            <a:r>
              <a:rPr lang="cs-CZ" dirty="0" err="1"/>
              <a:t>systems</a:t>
            </a:r>
            <a:r>
              <a:rPr lang="cs-CZ" dirty="0"/>
              <a:t>.</a:t>
            </a:r>
          </a:p>
          <a:p>
            <a:r>
              <a:rPr lang="en-US" dirty="0"/>
              <a:t>it is</a:t>
            </a:r>
            <a:r>
              <a:rPr lang="cs-CZ" dirty="0"/>
              <a:t> not </a:t>
            </a:r>
            <a:r>
              <a:rPr lang="cs-CZ" dirty="0" err="1"/>
              <a:t>only</a:t>
            </a:r>
            <a:r>
              <a:rPr lang="cs-CZ" dirty="0"/>
              <a:t> a network </a:t>
            </a:r>
            <a:r>
              <a:rPr lang="cs-CZ" dirty="0" err="1"/>
              <a:t>of</a:t>
            </a:r>
            <a:r>
              <a:rPr lang="cs-CZ" dirty="0"/>
              <a:t> </a:t>
            </a:r>
            <a:r>
              <a:rPr lang="cs-CZ" dirty="0" err="1"/>
              <a:t>relationships</a:t>
            </a:r>
            <a:r>
              <a:rPr lang="cs-CZ" dirty="0"/>
              <a:t>, </a:t>
            </a:r>
            <a:r>
              <a:rPr lang="cs-CZ" dirty="0" err="1"/>
              <a:t>it</a:t>
            </a:r>
            <a:r>
              <a:rPr lang="cs-CZ" dirty="0"/>
              <a:t> </a:t>
            </a:r>
            <a:r>
              <a:rPr lang="cs-CZ" dirty="0" err="1"/>
              <a:t>is</a:t>
            </a:r>
            <a:r>
              <a:rPr lang="cs-CZ" dirty="0"/>
              <a:t> </a:t>
            </a:r>
            <a:r>
              <a:rPr lang="en-US" dirty="0"/>
              <a:t>"about" something</a:t>
            </a:r>
            <a:endParaRPr lang="cs-CZ"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29</a:t>
            </a:fld>
            <a:endParaRPr lang="cs-CZ"/>
          </a:p>
        </p:txBody>
      </p:sp>
    </p:spTree>
    <p:extLst>
      <p:ext uri="{BB962C8B-B14F-4D97-AF65-F5344CB8AC3E}">
        <p14:creationId xmlns:p14="http://schemas.microsoft.com/office/powerpoint/2010/main" val="58440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30</a:t>
            </a:fld>
            <a:endParaRPr lang="cs-CZ"/>
          </a:p>
        </p:txBody>
      </p:sp>
    </p:spTree>
    <p:extLst>
      <p:ext uri="{BB962C8B-B14F-4D97-AF65-F5344CB8AC3E}">
        <p14:creationId xmlns:p14="http://schemas.microsoft.com/office/powerpoint/2010/main" val="2321125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Challenges and Dynamics</a:t>
            </a:r>
            <a:r>
              <a:rPr lang="en-US" dirty="0"/>
              <a:t>:</a:t>
            </a:r>
          </a:p>
          <a:p>
            <a:r>
              <a:rPr lang="en-US" dirty="0"/>
              <a:t>CoPs are not always harmonious; they can involve conflicts, power dynamics, and competition. However, these challenges can also drive learning and innovation as members navigate and negotiate their differences.</a:t>
            </a:r>
          </a:p>
          <a:p>
            <a:r>
              <a:rPr lang="en-US" b="1" dirty="0"/>
              <a:t>. Challenges and Sustainability</a:t>
            </a:r>
          </a:p>
          <a:p>
            <a:r>
              <a:rPr lang="en-US" dirty="0"/>
              <a:t>While CoPs offer many benefits, they also face challenges such as sustaining member engagement, managing conflicts, and aligning the community's goals with those of the larger organization.</a:t>
            </a:r>
          </a:p>
          <a:p>
            <a:r>
              <a:rPr lang="en-US" b="1" dirty="0"/>
              <a:t>Knowledge Sharing</a:t>
            </a:r>
            <a:r>
              <a:rPr lang="en-US" dirty="0"/>
              <a:t>: They facilitate the exchange of information and best practices among </a:t>
            </a:r>
            <a:r>
              <a:rPr lang="en-US" dirty="0" err="1"/>
              <a:t>members.</a:t>
            </a:r>
            <a:r>
              <a:rPr lang="en-US" b="1" dirty="0" err="1"/>
              <a:t>Learning</a:t>
            </a:r>
            <a:r>
              <a:rPr lang="en-US" b="1" dirty="0"/>
              <a:t> and Development</a:t>
            </a:r>
            <a:r>
              <a:rPr lang="en-US" dirty="0"/>
              <a:t>: Members enhance their skills and knowledge through </a:t>
            </a:r>
            <a:r>
              <a:rPr lang="en-US" dirty="0" err="1"/>
              <a:t>participation.</a:t>
            </a:r>
            <a:r>
              <a:rPr lang="en-US" b="1" dirty="0" err="1"/>
              <a:t>Innovation</a:t>
            </a:r>
            <a:r>
              <a:rPr lang="en-US" dirty="0"/>
              <a:t>: CoPs provide a platform for developing new ideas and solutions through collective problem-solving.</a:t>
            </a:r>
            <a:endParaRPr lang="cs-CZ" dirty="0"/>
          </a:p>
          <a:p>
            <a:r>
              <a:rPr lang="en-US" dirty="0"/>
              <a:t>Encourage students to compare CoPs with other social structures like teams, interest groups, or networks, highlighting the unique aspects of CoPs.</a:t>
            </a:r>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31</a:t>
            </a:fld>
            <a:endParaRPr lang="cs-CZ"/>
          </a:p>
        </p:txBody>
      </p:sp>
    </p:spTree>
    <p:extLst>
      <p:ext uri="{BB962C8B-B14F-4D97-AF65-F5344CB8AC3E}">
        <p14:creationId xmlns:p14="http://schemas.microsoft.com/office/powerpoint/2010/main" val="2184918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32</a:t>
            </a:fld>
            <a:endParaRPr lang="cs-CZ"/>
          </a:p>
        </p:txBody>
      </p:sp>
    </p:spTree>
    <p:extLst>
      <p:ext uri="{BB962C8B-B14F-4D97-AF65-F5344CB8AC3E}">
        <p14:creationId xmlns:p14="http://schemas.microsoft.com/office/powerpoint/2010/main" val="1001486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3200" y="344488"/>
            <a:ext cx="3624263" cy="2039937"/>
          </a:xfrm>
        </p:spPr>
      </p:sp>
      <p:sp>
        <p:nvSpPr>
          <p:cNvPr id="3" name="Notes Placeholder 2"/>
          <p:cNvSpPr>
            <a:spLocks noGrp="1"/>
          </p:cNvSpPr>
          <p:nvPr>
            <p:ph type="body" idx="1"/>
          </p:nvPr>
        </p:nvSpPr>
        <p:spPr>
          <a:xfrm>
            <a:off x="0" y="2719232"/>
            <a:ext cx="6598719" cy="7207406"/>
          </a:xfrm>
        </p:spPr>
        <p:txBody>
          <a:bodyPr/>
          <a:lstStyle/>
          <a:p>
            <a:pPr marL="628650" lvl="1" indent="-171450">
              <a:spcAft>
                <a:spcPts val="300"/>
              </a:spcAft>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018F7-10AE-4F46-9030-D60D18F858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11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mj-lt"/>
              <a:buAutoNum type="arabicPeriod"/>
            </a:pPr>
            <a:r>
              <a:rPr lang="en-US" dirty="0">
                <a:effectLst/>
              </a:rPr>
              <a:t>Technology S-Curve:</a:t>
            </a:r>
          </a:p>
          <a:p>
            <a:pPr marL="742950" lvl="1" indent="-285750">
              <a:buFont typeface="+mj-lt"/>
              <a:buAutoNum type="arabicPeriod"/>
            </a:pPr>
            <a:r>
              <a:rPr lang="en-US" dirty="0">
                <a:effectLst/>
              </a:rPr>
              <a:t>The Technology S-Curve illustrates the typical pattern of technology advancement, showing slow growth at the initial stages, followed by rapid growth, and eventually reaching a plateau as the technology matures.</a:t>
            </a:r>
          </a:p>
          <a:p>
            <a:pPr>
              <a:buFont typeface="+mj-lt"/>
              <a:buAutoNum type="arabicPeriod"/>
            </a:pPr>
            <a:r>
              <a:rPr lang="en-US" dirty="0">
                <a:effectLst/>
              </a:rPr>
              <a:t>Technology Adoption Model (TAM):</a:t>
            </a:r>
          </a:p>
          <a:p>
            <a:pPr marL="742950" lvl="1" indent="-285750">
              <a:buFont typeface="+mj-lt"/>
              <a:buAutoNum type="arabicPeriod"/>
            </a:pPr>
            <a:r>
              <a:rPr lang="en-US" dirty="0">
                <a:effectLst/>
              </a:rPr>
              <a:t>The Technology Adoption Model focuses on how users adopt and utilize new technologies. It helps in understanding the stages of technology adoption, including innovators, early adopters, early majority, late majority, and laggards.</a:t>
            </a:r>
          </a:p>
          <a:p>
            <a:pPr>
              <a:buFont typeface="+mj-lt"/>
              <a:buAutoNum type="arabicPeriod"/>
            </a:pPr>
            <a:r>
              <a:rPr lang="en-US" dirty="0">
                <a:effectLst/>
              </a:rPr>
              <a:t>Technology Cycle and Dominant Design:</a:t>
            </a:r>
          </a:p>
          <a:p>
            <a:pPr marL="742950" lvl="1" indent="-285750">
              <a:buFont typeface="+mj-lt"/>
              <a:buAutoNum type="arabicPeriod"/>
            </a:pPr>
            <a:r>
              <a:rPr lang="en-US" dirty="0">
                <a:effectLst/>
              </a:rPr>
              <a:t>The Technology Cycle describes the life cycle of a technology from inception to obsolescence. Dominant Design refers to the standard set by the industry for a particular technology, influencing product development and market acceptance.</a:t>
            </a:r>
          </a:p>
          <a:p>
            <a:pPr>
              <a:buFont typeface="+mj-lt"/>
              <a:buAutoNum type="arabicPeriod"/>
            </a:pPr>
            <a:r>
              <a:rPr lang="en-US" dirty="0">
                <a:effectLst/>
              </a:rPr>
              <a:t>Technology Diffusion:</a:t>
            </a:r>
          </a:p>
          <a:p>
            <a:pPr marL="742950" lvl="1" indent="-285750">
              <a:buFont typeface="+mj-lt"/>
              <a:buAutoNum type="arabicPeriod"/>
            </a:pPr>
            <a:r>
              <a:rPr lang="en-US" dirty="0">
                <a:effectLst/>
              </a:rPr>
              <a:t>Technology Diffusion explores how innovations spread through markets or societies. It considers factors like communication channels, social networks, and adoption rates to understand how technologies become widely accepted.</a:t>
            </a:r>
          </a:p>
          <a:p>
            <a:r>
              <a:rPr lang="en-US" dirty="0"/>
              <a:t>The relationship between these models lies in their collective contribution to understanding technology evolution, adoption, diffusion, and market dynamics. The Technology S-Curve and Technology Cycle provide insights into technology development stages, while the Technology Adoption Model and Technology Diffusion focus on user acceptance and market penetration. Dominant Design acts as a standard-setting element that influences technological development and market competition. Together, these models offer a comprehensive view of how technologies evolve, are adopted, diffuse through markets, and establish dominant positions in industries.</a:t>
            </a:r>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4</a:t>
            </a:fld>
            <a:endParaRPr lang="cs-CZ"/>
          </a:p>
        </p:txBody>
      </p:sp>
    </p:spTree>
    <p:extLst>
      <p:ext uri="{BB962C8B-B14F-4D97-AF65-F5344CB8AC3E}">
        <p14:creationId xmlns:p14="http://schemas.microsoft.com/office/powerpoint/2010/main" val="356048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4475" y="244475"/>
            <a:ext cx="1287463" cy="723900"/>
          </a:xfrm>
        </p:spPr>
      </p:sp>
      <p:sp>
        <p:nvSpPr>
          <p:cNvPr id="3" name="Notes Placeholder 2"/>
          <p:cNvSpPr>
            <a:spLocks noGrp="1"/>
          </p:cNvSpPr>
          <p:nvPr>
            <p:ph type="body" idx="1"/>
          </p:nvPr>
        </p:nvSpPr>
        <p:spPr>
          <a:xfrm>
            <a:off x="39696" y="1226502"/>
            <a:ext cx="6777237" cy="7797038"/>
          </a:xfrm>
        </p:spPr>
        <p:txBody>
          <a:bodyPr/>
          <a:lstStyle/>
          <a:p>
            <a:pPr marL="171450" indent="-171450">
              <a:spcAft>
                <a:spcPts val="200"/>
              </a:spcAft>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34</a:t>
            </a:fld>
            <a:endParaRPr lang="de-DE"/>
          </a:p>
        </p:txBody>
      </p:sp>
    </p:spTree>
    <p:extLst>
      <p:ext uri="{BB962C8B-B14F-4D97-AF65-F5344CB8AC3E}">
        <p14:creationId xmlns:p14="http://schemas.microsoft.com/office/powerpoint/2010/main" val="4053110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0" y="160338"/>
            <a:ext cx="1716088" cy="965200"/>
          </a:xfrm>
        </p:spPr>
      </p:sp>
      <p:sp>
        <p:nvSpPr>
          <p:cNvPr id="3" name="Notes Placeholder 2"/>
          <p:cNvSpPr>
            <a:spLocks noGrp="1"/>
          </p:cNvSpPr>
          <p:nvPr>
            <p:ph type="body" idx="1"/>
          </p:nvPr>
        </p:nvSpPr>
        <p:spPr>
          <a:xfrm>
            <a:off x="0" y="1018903"/>
            <a:ext cx="6858000" cy="8125096"/>
          </a:xfrm>
        </p:spPr>
        <p:txBody>
          <a:bodyPr/>
          <a:lstStyle/>
          <a:p>
            <a:pPr marL="285750" indent="-285750">
              <a:spcAft>
                <a:spcPts val="600"/>
              </a:spcAft>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35</a:t>
            </a:fld>
            <a:endParaRPr lang="de-DE"/>
          </a:p>
        </p:txBody>
      </p:sp>
    </p:spTree>
    <p:extLst>
      <p:ext uri="{BB962C8B-B14F-4D97-AF65-F5344CB8AC3E}">
        <p14:creationId xmlns:p14="http://schemas.microsoft.com/office/powerpoint/2010/main" val="3360646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37</a:t>
            </a:fld>
            <a:endParaRPr lang="de-DE"/>
          </a:p>
        </p:txBody>
      </p:sp>
    </p:spTree>
    <p:extLst>
      <p:ext uri="{BB962C8B-B14F-4D97-AF65-F5344CB8AC3E}">
        <p14:creationId xmlns:p14="http://schemas.microsoft.com/office/powerpoint/2010/main" val="146721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Stage-Gate Model:</a:t>
            </a:r>
            <a:endParaRPr lang="en-US" dirty="0"/>
          </a:p>
          <a:p>
            <a:r>
              <a:rPr lang="en-US" dirty="0"/>
              <a:t>After discussing CoP, TAM, and Absorptive Capacity, introduce the Stage-Gate Model, which is a project management technique in which an initiative or project (e.g., new product development, process improvement, business change) is divided into stages (or phases) separated by gates.</a:t>
            </a:r>
          </a:p>
          <a:p>
            <a:r>
              <a:rPr lang="en-US" dirty="0"/>
              <a:t>At each gate, continuation is decided by (typically) a manager or a steering committee. The decision is based on the information available at the time, including the business case, risk analysis, and availability of necessary resources (e.g., money, people with correct competencies).</a:t>
            </a:r>
          </a:p>
          <a:p>
            <a:r>
              <a:rPr lang="en-US" dirty="0"/>
              <a:t>This model can be particularly useful in managing the development and launch of new technologies. It provides a structured approach that allows organizations to carefully review and assess the progress of a project at each stage, ensuring that only the most promising ideas are pursued.</a:t>
            </a:r>
          </a:p>
          <a:p>
            <a:r>
              <a:rPr lang="en-US" dirty="0"/>
              <a:t>Discuss how the Stage-Gate Model can complement the other concepts you’ve discussed. For example, CoP can support knowledge sharing and problem-solving throughout the stages of the model, TAM can inform the development of user-friendly technologies that are more likely to be adopted, and a strong absorptive capacity can enhance an organization’s ability to learn and adapt throughout the process.</a:t>
            </a:r>
          </a:p>
          <a:p>
            <a:r>
              <a:rPr lang="en-US" dirty="0"/>
              <a:t>Remember, the goal is to not only convey information but also to engage students in discussion and critical thinking about these concepts and their interrelationships. Encourage questions and discussion to ensure understanding and engagement.</a:t>
            </a:r>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38</a:t>
            </a:fld>
            <a:endParaRPr lang="cs-CZ"/>
          </a:p>
        </p:txBody>
      </p:sp>
    </p:spTree>
    <p:extLst>
      <p:ext uri="{BB962C8B-B14F-4D97-AF65-F5344CB8AC3E}">
        <p14:creationId xmlns:p14="http://schemas.microsoft.com/office/powerpoint/2010/main" val="800435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40</a:t>
            </a:fld>
            <a:endParaRPr lang="cs-CZ"/>
          </a:p>
        </p:txBody>
      </p:sp>
    </p:spTree>
    <p:extLst>
      <p:ext uri="{BB962C8B-B14F-4D97-AF65-F5344CB8AC3E}">
        <p14:creationId xmlns:p14="http://schemas.microsoft.com/office/powerpoint/2010/main" val="125962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S-curve in technology management has a rich history and has been used as a tool to understand and predict the path of technological innovation and adoption.</a:t>
            </a:r>
          </a:p>
          <a:p>
            <a:pPr>
              <a:buFont typeface="+mj-lt"/>
              <a:buAutoNum type="arabicPeriod"/>
            </a:pPr>
            <a:r>
              <a:rPr lang="en-US" b="1" dirty="0">
                <a:hlinkClick r:id="rId3"/>
              </a:rPr>
              <a:t>Schumpeter (1939)</a:t>
            </a:r>
            <a:r>
              <a:rPr lang="en-US" dirty="0">
                <a:hlinkClick r:id="rId3"/>
              </a:rPr>
              <a:t>: The cyclical pattern in technology trajectories was first discovered by Schumpeter in 1939</a:t>
            </a:r>
            <a:r>
              <a:rPr lang="en-US" baseline="30000" dirty="0">
                <a:hlinkClick r:id="rId3"/>
              </a:rPr>
              <a:t>1</a:t>
            </a:r>
            <a:r>
              <a:rPr lang="en-US" dirty="0"/>
              <a:t>.</a:t>
            </a:r>
          </a:p>
          <a:p>
            <a:pPr>
              <a:buFont typeface="+mj-lt"/>
              <a:buAutoNum type="arabicPeriod"/>
            </a:pPr>
            <a:r>
              <a:rPr lang="en-US" b="1" dirty="0">
                <a:hlinkClick r:id="rId3"/>
              </a:rPr>
              <a:t>Fisher &amp; Pry (1971)</a:t>
            </a:r>
            <a:r>
              <a:rPr lang="en-US" dirty="0">
                <a:hlinkClick r:id="rId3"/>
              </a:rPr>
              <a:t>: Many years later, Fisher &amp; Pry created a mathematical model designed to forecast the path of a technology, marking the start of a research paradigm that is still used today</a:t>
            </a:r>
            <a:r>
              <a:rPr lang="en-US" baseline="30000" dirty="0">
                <a:hlinkClick r:id="rId3"/>
              </a:rPr>
              <a:t>1</a:t>
            </a:r>
            <a:r>
              <a:rPr lang="en-US" dirty="0"/>
              <a:t>.</a:t>
            </a:r>
          </a:p>
          <a:p>
            <a:pPr>
              <a:buFont typeface="+mj-lt"/>
              <a:buAutoNum type="arabicPeriod"/>
            </a:pPr>
            <a:r>
              <a:rPr lang="en-US" b="1" dirty="0"/>
              <a:t>Everett Rogers (1962)</a:t>
            </a:r>
            <a:r>
              <a:rPr lang="en-US" dirty="0"/>
              <a:t>: The popularization of the S-curve in the realm of technology adoption and innovation is largely credited to Everett Rogers, a professor of communication studies. </a:t>
            </a:r>
            <a:r>
              <a:rPr lang="en-US" dirty="0">
                <a:hlinkClick r:id="rId4"/>
              </a:rPr>
              <a:t>His seminal work, “Diffusion of Innovations” first published in 1962, brought the concept into mainstream academic discourse and business strategy</a:t>
            </a:r>
            <a:r>
              <a:rPr lang="en-US" baseline="30000" dirty="0">
                <a:hlinkClick r:id="rId4"/>
              </a:rPr>
              <a:t>2</a:t>
            </a:r>
            <a:r>
              <a:rPr lang="en-US" dirty="0"/>
              <a:t>. </a:t>
            </a:r>
            <a:r>
              <a:rPr lang="en-US" dirty="0">
                <a:hlinkClick r:id="rId5"/>
              </a:rPr>
              <a:t>The S-curve can also be used to depict the diffusion of innovations in a culture over time</a:t>
            </a:r>
            <a:r>
              <a:rPr lang="en-US" baseline="30000" dirty="0">
                <a:hlinkClick r:id="rId5"/>
              </a:rPr>
              <a:t>3</a:t>
            </a:r>
            <a:r>
              <a:rPr lang="en-US" dirty="0"/>
              <a:t>.</a:t>
            </a:r>
          </a:p>
          <a:p>
            <a:pPr>
              <a:buFont typeface="+mj-lt"/>
              <a:buAutoNum type="arabicPeriod"/>
            </a:pPr>
            <a:r>
              <a:rPr lang="en-US" b="1" dirty="0">
                <a:hlinkClick r:id="rId6"/>
              </a:rPr>
              <a:t>Clayton M. Christensen</a:t>
            </a:r>
            <a:r>
              <a:rPr lang="en-US" dirty="0">
                <a:hlinkClick r:id="rId6"/>
              </a:rPr>
              <a:t>: In his work, Christensen used information from the technological history of the disk drive industry to examine the usefulness of the S-curve framework for managers at the firm level in planning for new technology development</a:t>
            </a:r>
            <a:r>
              <a:rPr lang="en-US" baseline="30000" dirty="0">
                <a:hlinkClick r:id="rId6"/>
              </a:rPr>
              <a:t>4</a:t>
            </a:r>
            <a:r>
              <a:rPr lang="en-US" dirty="0"/>
              <a:t>.</a:t>
            </a:r>
          </a:p>
          <a:p>
            <a:r>
              <a:rPr lang="en-US" dirty="0"/>
              <a:t>The S-curve pattern of innovation highlights the fact that as an industry, product, or business model evolves over time, the profits generated by it gradually rise until the maturity stage. </a:t>
            </a:r>
            <a:r>
              <a:rPr lang="en-US" dirty="0">
                <a:hlinkClick r:id="rId7"/>
              </a:rPr>
              <a:t>As a product approaches its maturity stage, a business should ensure that it has new offerings in place to capture future profit opportunities</a:t>
            </a:r>
            <a:r>
              <a:rPr lang="en-US" baseline="30000" dirty="0">
                <a:hlinkClick r:id="rId7"/>
              </a:rPr>
              <a:t>5</a:t>
            </a:r>
            <a:r>
              <a:rPr lang="en-US" dirty="0"/>
              <a:t>.</a:t>
            </a:r>
          </a:p>
          <a:p>
            <a:r>
              <a:rPr lang="en-US" dirty="0"/>
              <a:t>The S-curve has become a centerpiece in thinking about technology strategy. </a:t>
            </a:r>
            <a:r>
              <a:rPr lang="en-US" dirty="0">
                <a:hlinkClick r:id="rId6"/>
              </a:rPr>
              <a:t>It represents an inductively derived theory of the potential for technological improvement, which suggests that the magnitude of improvement in the performance of a product or process occurring in a given period of time or resulting from a given amount of engineering effort differs as technologies become more mature</a:t>
            </a:r>
            <a:r>
              <a:rPr lang="en-US" baseline="30000" dirty="0">
                <a:hlinkClick r:id="rId6"/>
              </a:rPr>
              <a:t>4</a:t>
            </a:r>
            <a:r>
              <a:rPr lang="en-US" dirty="0"/>
              <a:t>.</a:t>
            </a:r>
          </a:p>
          <a:p>
            <a:r>
              <a:rPr lang="en-US" dirty="0"/>
              <a:t>I hope this gives you a good overview of the history of the S-curve in technology management. If you have any more questions or need further clarification, feel free to ask! 😊</a:t>
            </a:r>
          </a:p>
          <a:p>
            <a:pPr marL="171450" indent="-171450">
              <a:spcAft>
                <a:spcPts val="200"/>
              </a:spcAft>
              <a:buFont typeface="Arial" panose="020B0604020202020204" pitchFamily="34" charset="0"/>
              <a:buChar char="•"/>
            </a:pPr>
            <a:endParaRPr lang="en-US" dirty="0"/>
          </a:p>
          <a:p>
            <a:pPr marL="449263" indent="-449263">
              <a:buFont typeface="Wingdings" panose="05000000000000000000" pitchFamily="2" charset="2"/>
              <a:buChar char="§"/>
            </a:pPr>
            <a:endParaRPr lang="de-DE"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5</a:t>
            </a:fld>
            <a:endParaRPr lang="cs-CZ"/>
          </a:p>
        </p:txBody>
      </p:sp>
    </p:spTree>
    <p:extLst>
      <p:ext uri="{BB962C8B-B14F-4D97-AF65-F5344CB8AC3E}">
        <p14:creationId xmlns:p14="http://schemas.microsoft.com/office/powerpoint/2010/main" val="420705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212725"/>
            <a:ext cx="2339975" cy="1316038"/>
          </a:xfrm>
        </p:spPr>
      </p:sp>
      <p:sp>
        <p:nvSpPr>
          <p:cNvPr id="3" name="Notes Placeholder 2"/>
          <p:cNvSpPr>
            <a:spLocks noGrp="1"/>
          </p:cNvSpPr>
          <p:nvPr>
            <p:ph type="body" idx="1"/>
          </p:nvPr>
        </p:nvSpPr>
        <p:spPr>
          <a:xfrm>
            <a:off x="1587" y="1766859"/>
            <a:ext cx="6856413" cy="7377141"/>
          </a:xfrm>
        </p:spPr>
        <p:txBody>
          <a:bodyPr/>
          <a:lstStyle/>
          <a:p>
            <a:pPr marL="171450" indent="-171450">
              <a:buFont typeface="Arial" panose="020B0604020202020204" pitchFamily="34" charset="0"/>
              <a:buChar char="•"/>
            </a:pPr>
            <a:r>
              <a:rPr lang="cs-CZ" dirty="0" err="1"/>
              <a:t>Each</a:t>
            </a:r>
            <a:r>
              <a:rPr lang="cs-CZ" dirty="0"/>
              <a:t> technology has </a:t>
            </a:r>
            <a:r>
              <a:rPr lang="cs-CZ" dirty="0" err="1"/>
              <a:t>some</a:t>
            </a:r>
            <a:r>
              <a:rPr lang="cs-CZ" dirty="0"/>
              <a:t> limit, top </a:t>
            </a:r>
            <a:r>
              <a:rPr lang="cs-CZ" dirty="0" err="1"/>
              <a:t>ceiling</a:t>
            </a:r>
            <a:r>
              <a:rPr lang="cs-CZ" dirty="0"/>
              <a:t>, </a:t>
            </a:r>
            <a:r>
              <a:rPr lang="cs-CZ" dirty="0" err="1"/>
              <a:t>thank</a:t>
            </a:r>
            <a:r>
              <a:rPr lang="cs-CZ" dirty="0"/>
              <a:t> </a:t>
            </a:r>
            <a:r>
              <a:rPr lang="cs-CZ" dirty="0" err="1"/>
              <a:t>the</a:t>
            </a:r>
            <a:r>
              <a:rPr lang="cs-CZ" dirty="0"/>
              <a:t> technology </a:t>
            </a:r>
            <a:r>
              <a:rPr lang="cs-CZ" dirty="0" err="1"/>
              <a:t>becomes</a:t>
            </a:r>
            <a:r>
              <a:rPr lang="cs-CZ" dirty="0"/>
              <a:t> </a:t>
            </a:r>
            <a:r>
              <a:rPr lang="cs-CZ" dirty="0" err="1"/>
              <a:t>vulnerable</a:t>
            </a:r>
            <a:r>
              <a:rPr lang="cs-CZ" dirty="0"/>
              <a:t> </a:t>
            </a:r>
            <a:r>
              <a:rPr lang="cs-CZ" dirty="0" err="1"/>
              <a:t>at</a:t>
            </a:r>
            <a:r>
              <a:rPr lang="cs-CZ" dirty="0"/>
              <a:t> </a:t>
            </a:r>
            <a:r>
              <a:rPr lang="cs-CZ" dirty="0" err="1"/>
              <a:t>the</a:t>
            </a:r>
            <a:r>
              <a:rPr lang="cs-CZ" dirty="0"/>
              <a:t> top </a:t>
            </a:r>
            <a:r>
              <a:rPr lang="cs-CZ" dirty="0" err="1"/>
              <a:t>of</a:t>
            </a:r>
            <a:r>
              <a:rPr lang="cs-CZ" dirty="0"/>
              <a:t> s-</a:t>
            </a:r>
            <a:r>
              <a:rPr lang="cs-CZ" dirty="0" err="1"/>
              <a:t>curve</a:t>
            </a:r>
            <a:endParaRPr lang="cs-CZ" dirty="0"/>
          </a:p>
          <a:p>
            <a:pPr marL="171450" indent="-171450">
              <a:buFont typeface="Arial" panose="020B0604020202020204" pitchFamily="34" charset="0"/>
              <a:buChar char="•"/>
            </a:pPr>
            <a:r>
              <a:rPr lang="cs-CZ" dirty="0" err="1"/>
              <a:t>What</a:t>
            </a:r>
            <a:r>
              <a:rPr lang="cs-CZ" dirty="0"/>
              <a:t> </a:t>
            </a:r>
            <a:r>
              <a:rPr lang="cs-CZ" dirty="0" err="1"/>
              <a:t>happens</a:t>
            </a:r>
            <a:r>
              <a:rPr lang="cs-CZ" dirty="0"/>
              <a:t> in </a:t>
            </a:r>
            <a:r>
              <a:rPr lang="cs-CZ" dirty="0" err="1"/>
              <a:t>each</a:t>
            </a:r>
            <a:r>
              <a:rPr lang="cs-CZ" dirty="0"/>
              <a:t> </a:t>
            </a:r>
            <a:r>
              <a:rPr lang="cs-CZ" dirty="0" err="1"/>
              <a:t>phase</a:t>
            </a:r>
            <a:r>
              <a:rPr lang="cs-CZ" dirty="0"/>
              <a:t>?</a:t>
            </a:r>
          </a:p>
          <a:p>
            <a:pPr marL="171450" indent="-171450">
              <a:buFont typeface="Arial" panose="020B0604020202020204" pitchFamily="34" charset="0"/>
              <a:buChar char="•"/>
            </a:pPr>
            <a:r>
              <a:rPr lang="en-US" dirty="0"/>
              <a:t>n the fermentation phase, the technology is in its infancy, and improvements are slow as it’s being understood and developed. The takeoff phase represents a period of rapid growth and improvement as the technology is adopted and optimized. Finally, the maturity phase is when the technology reaches its peak potential, and improvements slow down as the technology saturates.</a:t>
            </a:r>
            <a:endParaRPr lang="cs-C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Limitations and Opportunities</a:t>
            </a:r>
            <a:r>
              <a:rPr lang="en-US" dirty="0"/>
              <a:t>: The S-curve also highlights the limitations of a current technology (as it reaches the upper bend of the ‘S’) and signals when it might be time to invest in the development of a new technology that could potentially start a new S-curve.</a:t>
            </a:r>
          </a:p>
          <a:p>
            <a:pPr marL="171450" indent="-171450">
              <a:buFont typeface="Arial" panose="020B0604020202020204" pitchFamily="34" charset="0"/>
              <a:buChar char="•"/>
            </a:pPr>
            <a:r>
              <a:rPr lang="cs-CZ" dirty="0" err="1"/>
              <a:t>Limits</a:t>
            </a:r>
            <a:r>
              <a:rPr lang="cs-CZ" dirty="0"/>
              <a:t>: </a:t>
            </a:r>
            <a:r>
              <a:rPr lang="cs-CZ" dirty="0" err="1"/>
              <a:t>predicability</a:t>
            </a:r>
            <a:endParaRPr lang="cs-CZ" dirty="0"/>
          </a:p>
          <a:p>
            <a:pPr marL="171450" indent="-171450">
              <a:buFont typeface="Arial" panose="020B0604020202020204" pitchFamily="34" charset="0"/>
              <a:buChar char="•"/>
            </a:pPr>
            <a:r>
              <a:rPr lang="en-US" dirty="0"/>
              <a:t>Technological progress can be influenced by a variety of unpredictable factors such as breakthrough innovations, changes in market demand, or regulatory changes.</a:t>
            </a:r>
            <a:endParaRPr lang="cs-CZ" dirty="0"/>
          </a:p>
          <a:p>
            <a:r>
              <a:rPr lang="en-US" b="1" dirty="0"/>
              <a:t>Predictability</a:t>
            </a:r>
            <a:r>
              <a:rPr lang="en-US" dirty="0"/>
              <a:t>: The S-curve assumes a predictable and smooth path of technology development, which is often not the case in reality. Technological progress can be influenced by a variety of unpredictable factors such as breakthrough innovations, changes in market demand, or regulatory changes.</a:t>
            </a:r>
          </a:p>
          <a:p>
            <a:r>
              <a:rPr lang="en-US" b="1" dirty="0"/>
              <a:t>Timing</a:t>
            </a:r>
            <a:r>
              <a:rPr lang="en-US" dirty="0"/>
              <a:t>: It’s challenging to accurately determine where a technology is on the S-curve. Misjudging the phase could lead to incorrect strategic decisions. For example, a technology might seem to be leveling off, when in fact it’s on the verge of a breakthrough that propels it into a new phase of rapid growth.</a:t>
            </a:r>
          </a:p>
          <a:p>
            <a:r>
              <a:rPr lang="en-US" b="1" dirty="0"/>
              <a:t>Not All Technologies Follow an S-Curve</a:t>
            </a:r>
            <a:r>
              <a:rPr lang="en-US" dirty="0"/>
              <a:t>: Some technologies may not follow an S-curve pattern. They might experience continuous rapid growth, or they might plateau without ever experiencing a takeoff phase.</a:t>
            </a:r>
          </a:p>
          <a:p>
            <a:r>
              <a:rPr lang="en-US" b="1" dirty="0"/>
              <a:t>Overemphasis on Technological Determinism</a:t>
            </a:r>
            <a:r>
              <a:rPr lang="en-US" dirty="0"/>
              <a:t>: The S-curve model tends to focus on the technology itself, potentially overlooking the importance of social, economic, and political factors that can significantly influence the adoption and development of a technology.</a:t>
            </a:r>
          </a:p>
          <a:p>
            <a:r>
              <a:rPr lang="en-US" b="1" dirty="0"/>
              <a:t>Difficulty in Identifying the Start of a New S-Curve</a:t>
            </a:r>
            <a:r>
              <a:rPr lang="en-US" dirty="0"/>
              <a:t>: It can be challenging to identify when one S-curve ends and a new one begins. This can make it difficult to plan for the transition to a new technology.</a:t>
            </a:r>
          </a:p>
          <a:p>
            <a:r>
              <a:rPr lang="en-US" b="1" dirty="0"/>
              <a:t>Telegraph</a:t>
            </a:r>
            <a:r>
              <a:rPr lang="en-US" dirty="0"/>
              <a:t>: The telegraph technology saw a slow start in the early 19th century, then rapidly grew as it became the primary means of long-distance communication, and finally reached a plateau as telephones became more prevalent.</a:t>
            </a:r>
          </a:p>
          <a:p>
            <a:r>
              <a:rPr lang="en-US" b="1" dirty="0"/>
              <a:t>Incandescent Light Bulbs</a:t>
            </a:r>
            <a:r>
              <a:rPr lang="en-US" dirty="0"/>
              <a:t>: After their invention, incandescent light bulbs slowly improved in efficiency and lifespan. The technology then took off as electric power became widely available. However, the technology matured and is now being replaced by more efficient lighting technologies like LEDs.</a:t>
            </a:r>
          </a:p>
          <a:p>
            <a:r>
              <a:rPr lang="en-US" b="1" dirty="0"/>
              <a:t>Personal Computers</a:t>
            </a:r>
            <a:r>
              <a:rPr lang="en-US" dirty="0"/>
              <a:t>: The personal computer (PC) had a slow start in the 1970s, then saw explosive growth in the 1980s and 1990s with the advent of more user-friendly operating systems and affordable hardware. The market has since matured, with growth slowing as the technology has become ubiquitous.</a:t>
            </a:r>
          </a:p>
          <a:p>
            <a:r>
              <a:rPr lang="en-US" b="1" dirty="0"/>
              <a:t>Smartphones</a:t>
            </a:r>
            <a:r>
              <a:rPr lang="en-US" dirty="0"/>
              <a:t>: Early smartphones were expensive and had limited functionality, leading to slow initial adoption. With the introduction of the iPhone in 2007, the technology entered a phase of rapid growth. The market is now maturing, with most people in developed countries owning a smartphone.</a:t>
            </a:r>
          </a:p>
          <a:p>
            <a:r>
              <a:rPr lang="en-US" dirty="0"/>
              <a:t>Yes, not all technologies follow the S-curve pattern. Here are a few examples:</a:t>
            </a:r>
          </a:p>
          <a:p>
            <a:r>
              <a:rPr lang="en-US" b="1" dirty="0"/>
              <a:t>Blockchain Technology</a:t>
            </a:r>
            <a:r>
              <a:rPr lang="en-US" dirty="0"/>
              <a:t>: Blockchain technology, which underpins cryptocurrencies like Bitcoin, has not followed a traditional S-curve. Its development and adoption have been marked by periods of intense hype followed by disillusionment, with significant volatility in between. This is partly due to the fact that it’s a foundational technology that could potentially disrupt many industries, but its practical applications are still being explored and understood.</a:t>
            </a:r>
          </a:p>
          <a:p>
            <a:r>
              <a:rPr lang="en-US" b="1" dirty="0"/>
              <a:t>Quantum Computing</a:t>
            </a:r>
            <a:r>
              <a:rPr lang="en-US" dirty="0"/>
              <a:t>: Quantum computing is another technology that hasn’t followed the S-curve. While there’s been steady progress in the field, the technology is still in its early stages and hasn’t reached the takeoff phase due to significant technical challenges that need to be overcome.</a:t>
            </a:r>
          </a:p>
          <a:p>
            <a:r>
              <a:rPr lang="en-US" b="1" dirty="0"/>
              <a:t>Artificial Intelligence (AI)</a:t>
            </a:r>
            <a:r>
              <a:rPr lang="en-US" dirty="0"/>
              <a:t>: While certain aspects of AI, such as machine learning, have seen rapid growth and could be said to follow an S-curve, AI as a whole has not. This is because AI is a broad field with many sub-disciplines, each of which is at a different stage of development. Some areas, like natural language processing, are advancing rapidly, while others, like artificial general intelligence, are still largely theoretical</a:t>
            </a:r>
          </a:p>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6</a:t>
            </a:fld>
            <a:endParaRPr lang="de-DE"/>
          </a:p>
        </p:txBody>
      </p:sp>
    </p:spTree>
    <p:extLst>
      <p:ext uri="{BB962C8B-B14F-4D97-AF65-F5344CB8AC3E}">
        <p14:creationId xmlns:p14="http://schemas.microsoft.com/office/powerpoint/2010/main" val="259890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9025" y="217488"/>
            <a:ext cx="2139950" cy="1203325"/>
          </a:xfrm>
        </p:spPr>
      </p:sp>
      <p:sp>
        <p:nvSpPr>
          <p:cNvPr id="3" name="Notes Placeholder 2"/>
          <p:cNvSpPr>
            <a:spLocks noGrp="1"/>
          </p:cNvSpPr>
          <p:nvPr>
            <p:ph type="body" idx="1"/>
          </p:nvPr>
        </p:nvSpPr>
        <p:spPr>
          <a:xfrm>
            <a:off x="78025" y="1613547"/>
            <a:ext cx="6778387" cy="7399042"/>
          </a:xfrm>
        </p:spPr>
        <p:txBody>
          <a:bodyPr/>
          <a:lstStyle/>
          <a:p>
            <a:pPr marL="0" indent="0">
              <a:spcAft>
                <a:spcPts val="400"/>
              </a:spcAft>
              <a:buFont typeface="Arial" panose="020B0604020202020204" pitchFamily="34" charset="0"/>
              <a:buNone/>
            </a:pPr>
            <a:r>
              <a:rPr lang="cs-CZ" dirty="0"/>
              <a:t>Technology </a:t>
            </a:r>
            <a:r>
              <a:rPr lang="cs-CZ" dirty="0" err="1"/>
              <a:t>parametrs</a:t>
            </a:r>
            <a:r>
              <a:rPr lang="cs-CZ" dirty="0"/>
              <a:t> on </a:t>
            </a:r>
            <a:r>
              <a:rPr lang="cs-CZ" dirty="0" err="1"/>
              <a:t>the</a:t>
            </a:r>
            <a:r>
              <a:rPr lang="cs-CZ" dirty="0"/>
              <a:t> y axis, </a:t>
            </a:r>
            <a:r>
              <a:rPr lang="cs-CZ" dirty="0" err="1"/>
              <a:t>sometimes</a:t>
            </a:r>
            <a:r>
              <a:rPr lang="cs-CZ" dirty="0"/>
              <a:t> </a:t>
            </a:r>
            <a:r>
              <a:rPr lang="cs-CZ" dirty="0" err="1"/>
              <a:t>also</a:t>
            </a:r>
            <a:r>
              <a:rPr lang="cs-CZ" dirty="0"/>
              <a:t> patent data are </a:t>
            </a:r>
            <a:r>
              <a:rPr lang="cs-CZ" dirty="0" err="1"/>
              <a:t>used</a:t>
            </a:r>
            <a:r>
              <a:rPr lang="cs-CZ" dirty="0"/>
              <a:t> and </a:t>
            </a:r>
            <a:r>
              <a:rPr lang="cs-CZ" dirty="0" err="1"/>
              <a:t>bibliometric</a:t>
            </a:r>
            <a:r>
              <a:rPr lang="cs-CZ" dirty="0"/>
              <a:t> data </a:t>
            </a:r>
            <a:r>
              <a:rPr lang="cs-CZ" dirty="0" err="1"/>
              <a:t>for</a:t>
            </a:r>
            <a:r>
              <a:rPr lang="cs-CZ" dirty="0"/>
              <a:t> </a:t>
            </a:r>
            <a:r>
              <a:rPr lang="cs-CZ" dirty="0" err="1"/>
              <a:t>generating</a:t>
            </a:r>
            <a:r>
              <a:rPr lang="cs-CZ" dirty="0"/>
              <a:t> technology and </a:t>
            </a:r>
            <a:r>
              <a:rPr lang="cs-CZ" dirty="0" err="1"/>
              <a:t>logsititcs</a:t>
            </a:r>
            <a:r>
              <a:rPr lang="cs-CZ" dirty="0"/>
              <a:t> </a:t>
            </a:r>
            <a:r>
              <a:rPr lang="cs-CZ" dirty="0" err="1"/>
              <a:t>groeth</a:t>
            </a:r>
            <a:r>
              <a:rPr lang="cs-CZ" dirty="0"/>
              <a:t> to </a:t>
            </a:r>
            <a:r>
              <a:rPr lang="cs-CZ" dirty="0" err="1"/>
              <a:t>forecast</a:t>
            </a:r>
            <a:r>
              <a:rPr lang="cs-CZ" dirty="0"/>
              <a:t> technology</a:t>
            </a:r>
            <a:endParaRPr lang="en-US" dirty="0"/>
          </a:p>
        </p:txBody>
      </p:sp>
      <p:sp>
        <p:nvSpPr>
          <p:cNvPr id="4" name="Slide Number Placeholder 3"/>
          <p:cNvSpPr>
            <a:spLocks noGrp="1"/>
          </p:cNvSpPr>
          <p:nvPr>
            <p:ph type="sldNum" sz="quarter" idx="5"/>
          </p:nvPr>
        </p:nvSpPr>
        <p:spPr/>
        <p:txBody>
          <a:bodyPr/>
          <a:lstStyle/>
          <a:p>
            <a:fld id="{750655E0-E5AC-459D-960F-D7371AE6A602}" type="slidenum">
              <a:rPr lang="de-DE" smtClean="0"/>
              <a:t>8</a:t>
            </a:fld>
            <a:endParaRPr lang="de-DE"/>
          </a:p>
        </p:txBody>
      </p:sp>
    </p:spTree>
    <p:extLst>
      <p:ext uri="{BB962C8B-B14F-4D97-AF65-F5344CB8AC3E}">
        <p14:creationId xmlns:p14="http://schemas.microsoft.com/office/powerpoint/2010/main" val="136658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0638" y="206375"/>
            <a:ext cx="1719262" cy="966788"/>
          </a:xfrm>
        </p:spPr>
      </p:sp>
      <p:sp>
        <p:nvSpPr>
          <p:cNvPr id="3" name="Notes Placeholder 2"/>
          <p:cNvSpPr>
            <a:spLocks noGrp="1"/>
          </p:cNvSpPr>
          <p:nvPr>
            <p:ph type="body" idx="1"/>
          </p:nvPr>
        </p:nvSpPr>
        <p:spPr>
          <a:xfrm>
            <a:off x="28775" y="1314108"/>
            <a:ext cx="6782684" cy="7944875"/>
          </a:xfrm>
        </p:spPr>
        <p:txBody>
          <a:bodyPr/>
          <a:lstStyle/>
          <a:p>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9</a:t>
            </a:fld>
            <a:endParaRPr lang="de-DE"/>
          </a:p>
        </p:txBody>
      </p:sp>
    </p:spTree>
    <p:extLst>
      <p:ext uri="{BB962C8B-B14F-4D97-AF65-F5344CB8AC3E}">
        <p14:creationId xmlns:p14="http://schemas.microsoft.com/office/powerpoint/2010/main" val="14015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fld id="{750655E0-E5AC-459D-960F-D7371AE6A602}" type="slidenum">
              <a:rPr lang="de-DE" smtClean="0"/>
              <a:t>10</a:t>
            </a:fld>
            <a:endParaRPr lang="de-DE"/>
          </a:p>
        </p:txBody>
      </p:sp>
    </p:spTree>
    <p:extLst>
      <p:ext uri="{BB962C8B-B14F-4D97-AF65-F5344CB8AC3E}">
        <p14:creationId xmlns:p14="http://schemas.microsoft.com/office/powerpoint/2010/main" val="36852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However, not all products strictly follow this S-curve pattern. For instance:</a:t>
            </a:r>
          </a:p>
          <a:p>
            <a:pPr>
              <a:buFont typeface="+mj-lt"/>
              <a:buAutoNum type="arabicPeriod"/>
            </a:pPr>
            <a:r>
              <a:rPr lang="en-US" b="1" dirty="0"/>
              <a:t>Commodities or Basic Necessities</a:t>
            </a:r>
            <a:r>
              <a:rPr lang="en-US" dirty="0"/>
              <a:t>: Products like rice, wheat, salt, etc., which have been in use for a long time and have already reached their saturation point, may not exhibit an S-curve as their demand is relatively constant and does not change dramatically over time.</a:t>
            </a:r>
          </a:p>
          <a:p>
            <a:pPr>
              <a:buFont typeface="+mj-lt"/>
              <a:buAutoNum type="arabicPeriod"/>
            </a:pPr>
            <a:r>
              <a:rPr lang="en-US" b="1" dirty="0"/>
              <a:t>Fad Products</a:t>
            </a:r>
            <a:r>
              <a:rPr lang="en-US" dirty="0"/>
              <a:t>: These are products that become very popular in a short amount of time and then quickly fade out of popularity. They might not follow the S-curve because their lifecycle is typically short and does not have a long maturity or decline phase.</a:t>
            </a:r>
          </a:p>
          <a:p>
            <a:pPr>
              <a:buFont typeface="+mj-lt"/>
              <a:buAutoNum type="arabicPeriod"/>
            </a:pPr>
            <a:r>
              <a:rPr lang="en-US" b="1" dirty="0"/>
              <a:t>Disruptive Innovations</a:t>
            </a:r>
            <a:r>
              <a:rPr lang="en-US" dirty="0"/>
              <a:t>: Sometimes, a new product can disrupt the existing S-curve of a product. This is common in technology where a new innovation can make existing technology obsolete.</a:t>
            </a:r>
          </a:p>
          <a:p>
            <a:pPr>
              <a:buFont typeface="+mj-lt"/>
              <a:buAutoNum type="arabicPeriod"/>
            </a:pPr>
            <a:r>
              <a:rPr lang="en-US" b="1" dirty="0"/>
              <a:t>Products in Highly Competitive Markets</a:t>
            </a:r>
            <a:r>
              <a:rPr lang="en-US" dirty="0"/>
              <a:t>: In markets where there is intense competition and frequent introduction of new products, the S-curve may be disrupted as consumers switch between different products.</a:t>
            </a:r>
          </a:p>
          <a:p>
            <a:pPr marL="171450" indent="-171450">
              <a:spcAft>
                <a:spcPts val="600"/>
              </a:spcAft>
              <a:buFont typeface="Arial" panose="020B0604020202020204" pitchFamily="34" charset="0"/>
              <a:buChar char="•"/>
            </a:pPr>
            <a:endParaRPr lang="de-DE" dirty="0"/>
          </a:p>
          <a:p>
            <a:endParaRPr lang="cs-CZ" dirty="0"/>
          </a:p>
        </p:txBody>
      </p:sp>
      <p:sp>
        <p:nvSpPr>
          <p:cNvPr id="4" name="Zástupný symbol pro číslo snímku 3"/>
          <p:cNvSpPr>
            <a:spLocks noGrp="1"/>
          </p:cNvSpPr>
          <p:nvPr>
            <p:ph type="sldNum" sz="quarter" idx="5"/>
          </p:nvPr>
        </p:nvSpPr>
        <p:spPr/>
        <p:txBody>
          <a:bodyPr/>
          <a:lstStyle/>
          <a:p>
            <a:fld id="{44FE8FE9-C7BE-4239-91F8-75A0C49A0A0F}" type="slidenum">
              <a:rPr lang="cs-CZ" smtClean="0"/>
              <a:t>11</a:t>
            </a:fld>
            <a:endParaRPr lang="cs-CZ"/>
          </a:p>
        </p:txBody>
      </p:sp>
    </p:spTree>
    <p:extLst>
      <p:ext uri="{BB962C8B-B14F-4D97-AF65-F5344CB8AC3E}">
        <p14:creationId xmlns:p14="http://schemas.microsoft.com/office/powerpoint/2010/main" val="51757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9AB81-94A8-422F-A028-80DB8EB3F7E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B6BA09E-6917-4539-B683-6415EF44E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CACE714-3C31-4B49-B896-FDC4DE74739B}"/>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E8F1E7C5-63A5-4D7E-B16E-BF86674F6B5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73A9B1-D2D0-41C5-81A8-A5B752FE7960}"/>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271711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173C1-252F-412C-AD1C-C369EC9EDB2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5CEF6C1-5407-4325-8CA6-04FD4E2414D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A799F5-3D1A-4DFC-A54F-25ED33E36E03}"/>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85521533-8940-4C4B-88FA-AA8AA26038D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7C79AB-A149-4CE8-8EC3-F883314A4ED0}"/>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305652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BA4FC36-218D-48BB-9A15-1CD42ACCB28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D185E24-C313-4252-AFC7-A0E3F7E1294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D5D7E6C-1BB0-4DE3-9609-9B26736E0188}"/>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79755AA8-D40D-48A6-AF90-12CBFF0B4D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2780E3-D932-44B6-8BC1-C2FDC4E78DE5}"/>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7850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49EF63-5783-41EF-AFF6-08A4B7786C9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2ECF5E0-20F7-455C-8F9A-00DBBEE58DB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58A759-0959-4F2C-B046-BAEACB94D329}"/>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8117681F-CF18-4F07-BF75-D3F803A32E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C621C0-046A-4277-9B25-20979BB47E78}"/>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91972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7C7BF8-44FE-4D54-A244-0A0D3F51E02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0E7A1DE-B30F-4C8B-B8C6-0943AFCC4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9FE7E08-F297-4A05-AC38-708AFCCE682F}"/>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2DBD004F-7583-46F2-9F3C-2FE962F7A3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EAC9B0-C9A4-4D4C-B4F7-BE09FD286937}"/>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133856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E02A8-75EE-4ED2-A200-ED3B42B9F76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BB89412-EE06-41F3-9B9E-1AFF4B32EDD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DE00A1B-9614-4201-B3AA-345033DDC5C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32D5AE0-5BA6-4D19-BF3D-BD82AA9D6CA8}"/>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6" name="Zástupný symbol pro zápatí 5">
            <a:extLst>
              <a:ext uri="{FF2B5EF4-FFF2-40B4-BE49-F238E27FC236}">
                <a16:creationId xmlns:a16="http://schemas.microsoft.com/office/drawing/2014/main" id="{449805ED-DDFA-4B75-96AA-AE45120EE45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FBD063E-07C3-4C2E-99B8-C2E9D6F26F0D}"/>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37672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16F11-FE31-4072-A17C-F637CB48FE0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E4D8BC2-1519-42C9-8D23-BB326F471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A671E3C-1A4E-463A-9AD7-7F14F86E0C0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1D0FE05-7474-4EEB-83A8-097A0BEF4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88310F0-1BDC-4327-A9D2-9B5135CD87E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4B80E0B-242B-4BAF-A1D9-4336F2729088}"/>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8" name="Zástupný symbol pro zápatí 7">
            <a:extLst>
              <a:ext uri="{FF2B5EF4-FFF2-40B4-BE49-F238E27FC236}">
                <a16:creationId xmlns:a16="http://schemas.microsoft.com/office/drawing/2014/main" id="{569721F2-6BB9-4A91-8214-B16F2F98ED8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55D7BFA-02B3-4D91-9EBC-BE5BDB8A1A62}"/>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360189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A81B4-CDDD-46B5-B2C1-8EE2A07C161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3CD250A-698D-4CDF-9179-8190060549E5}"/>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4" name="Zástupný symbol pro zápatí 3">
            <a:extLst>
              <a:ext uri="{FF2B5EF4-FFF2-40B4-BE49-F238E27FC236}">
                <a16:creationId xmlns:a16="http://schemas.microsoft.com/office/drawing/2014/main" id="{106D86FC-C62C-42DE-AA9F-611CBFD781C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2433CE5-AEA9-4E90-8540-DCD718E6F401}"/>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56722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658D494-1DC3-40AC-AFDD-07562EEDA849}"/>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3" name="Zástupný symbol pro zápatí 2">
            <a:extLst>
              <a:ext uri="{FF2B5EF4-FFF2-40B4-BE49-F238E27FC236}">
                <a16:creationId xmlns:a16="http://schemas.microsoft.com/office/drawing/2014/main" id="{A55A163A-AC9A-4905-994C-DBD7D5FEABB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A4AE8A2-0567-4C6D-BC68-2F4A267148FC}"/>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330100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E6E3D-5D16-4146-AE34-35D71DCB920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008812E-783B-4A44-8116-5E7A30030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BCBF6A6-4F28-4ABB-9964-C7FFFB4F2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E9FCFF5-1E38-4E7B-ABDB-284FB30752C2}"/>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6" name="Zástupný symbol pro zápatí 5">
            <a:extLst>
              <a:ext uri="{FF2B5EF4-FFF2-40B4-BE49-F238E27FC236}">
                <a16:creationId xmlns:a16="http://schemas.microsoft.com/office/drawing/2014/main" id="{D527D4FD-6731-4198-BD74-86026A6FE3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1CB4A5-4D2D-4475-AD70-991D43D66D11}"/>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1725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DBD21A-12D2-4763-AAB4-FBB518F8B9D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41EA560-F4F5-4F35-8BDB-A4F3D4919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9F31B66-772F-4F16-B24E-CFEF8587A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8446D29-C644-4954-B482-A8ECA5BC904C}"/>
              </a:ext>
            </a:extLst>
          </p:cNvPr>
          <p:cNvSpPr>
            <a:spLocks noGrp="1"/>
          </p:cNvSpPr>
          <p:nvPr>
            <p:ph type="dt" sz="half" idx="10"/>
          </p:nvPr>
        </p:nvSpPr>
        <p:spPr/>
        <p:txBody>
          <a:bodyPr/>
          <a:lstStyle/>
          <a:p>
            <a:fld id="{4A4BA1F4-7353-4058-8B7B-797C1F17A63C}" type="datetimeFigureOut">
              <a:rPr lang="cs-CZ" smtClean="0"/>
              <a:t>03.06.2024</a:t>
            </a:fld>
            <a:endParaRPr lang="cs-CZ"/>
          </a:p>
        </p:txBody>
      </p:sp>
      <p:sp>
        <p:nvSpPr>
          <p:cNvPr id="6" name="Zástupný symbol pro zápatí 5">
            <a:extLst>
              <a:ext uri="{FF2B5EF4-FFF2-40B4-BE49-F238E27FC236}">
                <a16:creationId xmlns:a16="http://schemas.microsoft.com/office/drawing/2014/main" id="{15895E9C-6772-4A21-847E-3CF4993B43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D2BEE5F-332D-47A0-8CF8-A0C2C71E6FD1}"/>
              </a:ext>
            </a:extLst>
          </p:cNvPr>
          <p:cNvSpPr>
            <a:spLocks noGrp="1"/>
          </p:cNvSpPr>
          <p:nvPr>
            <p:ph type="sldNum" sz="quarter" idx="12"/>
          </p:nvPr>
        </p:nvSpPr>
        <p:spPr/>
        <p:txBody>
          <a:bodyPr/>
          <a:lstStyle/>
          <a:p>
            <a:fld id="{482310FC-2B6D-4075-9689-F8357795E32B}" type="slidenum">
              <a:rPr lang="cs-CZ" smtClean="0"/>
              <a:t>‹#›</a:t>
            </a:fld>
            <a:endParaRPr lang="cs-CZ"/>
          </a:p>
        </p:txBody>
      </p:sp>
    </p:spTree>
    <p:extLst>
      <p:ext uri="{BB962C8B-B14F-4D97-AF65-F5344CB8AC3E}">
        <p14:creationId xmlns:p14="http://schemas.microsoft.com/office/powerpoint/2010/main" val="415908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6B57DE0-56F2-4F0F-85CB-09A399081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647D01D-6F61-46EC-BF8B-39A76ABD6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21DC0CB-556E-4A83-9AED-AE5D26658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BA1F4-7353-4058-8B7B-797C1F17A63C}" type="datetimeFigureOut">
              <a:rPr lang="cs-CZ" smtClean="0"/>
              <a:t>03.06.2024</a:t>
            </a:fld>
            <a:endParaRPr lang="cs-CZ"/>
          </a:p>
        </p:txBody>
      </p:sp>
      <p:sp>
        <p:nvSpPr>
          <p:cNvPr id="5" name="Zástupný symbol pro zápatí 4">
            <a:extLst>
              <a:ext uri="{FF2B5EF4-FFF2-40B4-BE49-F238E27FC236}">
                <a16:creationId xmlns:a16="http://schemas.microsoft.com/office/drawing/2014/main" id="{D19FF4B4-021F-4386-83F0-0DE6E7984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70BF35-6EE3-4577-986B-4D176B644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310FC-2B6D-4075-9689-F8357795E32B}" type="slidenum">
              <a:rPr lang="cs-CZ" smtClean="0"/>
              <a:t>‹#›</a:t>
            </a:fld>
            <a:endParaRPr lang="cs-CZ"/>
          </a:p>
        </p:txBody>
      </p:sp>
    </p:spTree>
    <p:extLst>
      <p:ext uri="{BB962C8B-B14F-4D97-AF65-F5344CB8AC3E}">
        <p14:creationId xmlns:p14="http://schemas.microsoft.com/office/powerpoint/2010/main" val="380177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S2CID_(identifier)" TargetMode="External"/><Relationship Id="rId3" Type="http://schemas.openxmlformats.org/officeDocument/2006/relationships/image" Target="../media/image38.png"/><Relationship Id="rId7" Type="http://schemas.openxmlformats.org/officeDocument/2006/relationships/hyperlink" Target="https://www.jstor.org/stable/24900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en.wikipedia.org/wiki/JSTOR_(identifier)" TargetMode="External"/><Relationship Id="rId11" Type="http://schemas.openxmlformats.org/officeDocument/2006/relationships/image" Target="../media/image8.svg"/><Relationship Id="rId5" Type="http://schemas.openxmlformats.org/officeDocument/2006/relationships/hyperlink" Target="https://doi.org/10.2307%2F249008" TargetMode="External"/><Relationship Id="rId10" Type="http://schemas.openxmlformats.org/officeDocument/2006/relationships/image" Target="../media/image7.png"/><Relationship Id="rId4" Type="http://schemas.openxmlformats.org/officeDocument/2006/relationships/hyperlink" Target="https://en.wikipedia.org/wiki/Doi_(identifier)" TargetMode="External"/><Relationship Id="rId9" Type="http://schemas.openxmlformats.org/officeDocument/2006/relationships/hyperlink" Target="https://api.semanticscholar.org/CorpusID:1247693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8B8091-E1DB-4D38-8539-D7ABB5E4E02E}"/>
              </a:ext>
            </a:extLst>
          </p:cNvPr>
          <p:cNvSpPr>
            <a:spLocks noGrp="1"/>
          </p:cNvSpPr>
          <p:nvPr>
            <p:ph type="ctrTitle"/>
          </p:nvPr>
        </p:nvSpPr>
        <p:spPr/>
        <p:txBody>
          <a:bodyPr>
            <a:normAutofit fontScale="90000"/>
          </a:bodyPr>
          <a:lstStyle/>
          <a:p>
            <a:r>
              <a:rPr lang="cs-CZ" dirty="0" err="1"/>
              <a:t>Micro</a:t>
            </a:r>
            <a:r>
              <a:rPr lang="cs-CZ" dirty="0"/>
              <a:t> and </a:t>
            </a:r>
            <a:r>
              <a:rPr lang="cs-CZ" dirty="0" err="1"/>
              <a:t>Macro</a:t>
            </a:r>
            <a:r>
              <a:rPr lang="cs-CZ" dirty="0"/>
              <a:t> </a:t>
            </a:r>
            <a:r>
              <a:rPr lang="cs-CZ" dirty="0" err="1"/>
              <a:t>Approaches</a:t>
            </a:r>
            <a:r>
              <a:rPr lang="cs-CZ" dirty="0"/>
              <a:t> to Technology Management</a:t>
            </a:r>
          </a:p>
        </p:txBody>
      </p:sp>
      <p:sp>
        <p:nvSpPr>
          <p:cNvPr id="3" name="Podnadpis 2">
            <a:extLst>
              <a:ext uri="{FF2B5EF4-FFF2-40B4-BE49-F238E27FC236}">
                <a16:creationId xmlns:a16="http://schemas.microsoft.com/office/drawing/2014/main" id="{8E95472D-2507-4BAB-9FB7-BDBEF224B2FD}"/>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83347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B906-20F6-4A67-A22A-F0F9FDA5664B}"/>
              </a:ext>
            </a:extLst>
          </p:cNvPr>
          <p:cNvSpPr>
            <a:spLocks noGrp="1"/>
          </p:cNvSpPr>
          <p:nvPr>
            <p:ph type="title"/>
          </p:nvPr>
        </p:nvSpPr>
        <p:spPr/>
        <p:txBody>
          <a:bodyPr/>
          <a:lstStyle/>
          <a:p>
            <a:r>
              <a:rPr lang="en-GB" dirty="0"/>
              <a:t>Technology s-curves</a:t>
            </a:r>
            <a:endParaRPr lang="de-DE" dirty="0"/>
          </a:p>
        </p:txBody>
      </p:sp>
      <p:sp>
        <p:nvSpPr>
          <p:cNvPr id="3" name="Content Placeholder 2">
            <a:extLst>
              <a:ext uri="{FF2B5EF4-FFF2-40B4-BE49-F238E27FC236}">
                <a16:creationId xmlns:a16="http://schemas.microsoft.com/office/drawing/2014/main" id="{FA5C009B-FC68-44EF-A395-DEFC1A060525}"/>
              </a:ext>
            </a:extLst>
          </p:cNvPr>
          <p:cNvSpPr>
            <a:spLocks noGrp="1"/>
          </p:cNvSpPr>
          <p:nvPr>
            <p:ph idx="1"/>
          </p:nvPr>
        </p:nvSpPr>
        <p:spPr/>
        <p:txBody>
          <a:bodyPr/>
          <a:lstStyle/>
          <a:p>
            <a:r>
              <a:rPr lang="en-US" dirty="0"/>
              <a:t>Main advantages of using the S-curve</a:t>
            </a:r>
          </a:p>
          <a:p>
            <a:pPr marL="449263" indent="-449263">
              <a:buFont typeface="Wingdings" panose="05000000000000000000" pitchFamily="2" charset="2"/>
              <a:buChar char="§"/>
            </a:pPr>
            <a:r>
              <a:rPr lang="en-US" dirty="0"/>
              <a:t>Evaluating the different stages of a technology.</a:t>
            </a:r>
          </a:p>
          <a:p>
            <a:pPr marL="449263" indent="-449263">
              <a:buFont typeface="Wingdings" panose="05000000000000000000" pitchFamily="2" charset="2"/>
              <a:buChar char="§"/>
            </a:pPr>
            <a:r>
              <a:rPr lang="en-US" dirty="0"/>
              <a:t>Pointing out the importance of being ready for technological discontinuities highlighting the importance of strategic positioning in case of a decline in gains.</a:t>
            </a:r>
          </a:p>
          <a:p>
            <a:pPr marL="449263" indent="-449263">
              <a:buFont typeface="Wingdings" panose="05000000000000000000" pitchFamily="2" charset="2"/>
              <a:buChar char="§"/>
            </a:pPr>
            <a:r>
              <a:rPr lang="en-US" dirty="0"/>
              <a:t>Giving the company the opportunity to be the first mover within a market.</a:t>
            </a:r>
            <a:endParaRPr lang="de-DE" dirty="0"/>
          </a:p>
        </p:txBody>
      </p:sp>
      <p:sp>
        <p:nvSpPr>
          <p:cNvPr id="4" name="Slide Number Placeholder 3">
            <a:extLst>
              <a:ext uri="{FF2B5EF4-FFF2-40B4-BE49-F238E27FC236}">
                <a16:creationId xmlns:a16="http://schemas.microsoft.com/office/drawing/2014/main" id="{379E5DC4-E30C-4880-9776-3DAFD93D1739}"/>
              </a:ext>
            </a:extLst>
          </p:cNvPr>
          <p:cNvSpPr>
            <a:spLocks noGrp="1"/>
          </p:cNvSpPr>
          <p:nvPr>
            <p:ph type="sldNum" sz="quarter" idx="12"/>
          </p:nvPr>
        </p:nvSpPr>
        <p:spPr/>
        <p:txBody>
          <a:bodyPr/>
          <a:lstStyle/>
          <a:p>
            <a:fld id="{EEF36587-4A40-440F-9EB6-34AEE4E03929}" type="slidenum">
              <a:rPr lang="en-GB" smtClean="0"/>
              <a:t>10</a:t>
            </a:fld>
            <a:endParaRPr lang="en-GB"/>
          </a:p>
        </p:txBody>
      </p:sp>
      <p:sp>
        <p:nvSpPr>
          <p:cNvPr id="5" name="Obdélník 4" descr="Ozubená kola">
            <a:extLst>
              <a:ext uri="{FF2B5EF4-FFF2-40B4-BE49-F238E27FC236}">
                <a16:creationId xmlns:a16="http://schemas.microsoft.com/office/drawing/2014/main" id="{956BB7CF-5DF1-474E-8094-8924AC811850}"/>
              </a:ext>
            </a:extLst>
          </p:cNvPr>
          <p:cNvSpPr/>
          <p:nvPr/>
        </p:nvSpPr>
        <p:spPr>
          <a:xfrm>
            <a:off x="10234730" y="481129"/>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19919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FE2FE-B4EB-4BC3-82F2-11D145F53EA0}"/>
              </a:ext>
            </a:extLst>
          </p:cNvPr>
          <p:cNvSpPr>
            <a:spLocks noGrp="1"/>
          </p:cNvSpPr>
          <p:nvPr>
            <p:ph type="title"/>
          </p:nvPr>
        </p:nvSpPr>
        <p:spPr/>
        <p:txBody>
          <a:bodyPr/>
          <a:lstStyle/>
          <a:p>
            <a:r>
              <a:rPr lang="cs-CZ" dirty="0"/>
              <a:t>S-</a:t>
            </a:r>
            <a:r>
              <a:rPr lang="cs-CZ" dirty="0" err="1"/>
              <a:t>curves</a:t>
            </a:r>
            <a:r>
              <a:rPr lang="cs-CZ" dirty="0"/>
              <a:t> </a:t>
            </a:r>
            <a:r>
              <a:rPr lang="cs-CZ" dirty="0" err="1"/>
              <a:t>benefits</a:t>
            </a:r>
            <a:r>
              <a:rPr lang="cs-CZ" dirty="0"/>
              <a:t> and </a:t>
            </a:r>
            <a:r>
              <a:rPr lang="cs-CZ" dirty="0" err="1"/>
              <a:t>shortcommings</a:t>
            </a:r>
            <a:endParaRPr lang="cs-CZ" dirty="0"/>
          </a:p>
        </p:txBody>
      </p:sp>
      <p:sp>
        <p:nvSpPr>
          <p:cNvPr id="4" name="Zástupný symbol pro obsah 3">
            <a:extLst>
              <a:ext uri="{FF2B5EF4-FFF2-40B4-BE49-F238E27FC236}">
                <a16:creationId xmlns:a16="http://schemas.microsoft.com/office/drawing/2014/main" id="{57978897-ABE5-421A-B739-DA4AF958BC9B}"/>
              </a:ext>
            </a:extLst>
          </p:cNvPr>
          <p:cNvSpPr>
            <a:spLocks noGrp="1"/>
          </p:cNvSpPr>
          <p:nvPr>
            <p:ph sz="half" idx="1"/>
          </p:nvPr>
        </p:nvSpPr>
        <p:spPr/>
        <p:txBody>
          <a:bodyPr>
            <a:normAutofit fontScale="77500" lnSpcReduction="20000"/>
          </a:bodyPr>
          <a:lstStyle/>
          <a:p>
            <a:pPr>
              <a:buBlip>
                <a:blip r:embed="rId3">
                  <a:extLst>
                    <a:ext uri="{96DAC541-7B7A-43D3-8B79-37D633B846F1}">
                      <asvg:svgBlip xmlns:asvg="http://schemas.microsoft.com/office/drawing/2016/SVG/main" r:embed="rId4"/>
                    </a:ext>
                  </a:extLst>
                </a:blip>
              </a:buBlip>
            </a:pPr>
            <a:r>
              <a:rPr lang="en-US" dirty="0"/>
              <a:t>Evaluating the different stages of a technology.</a:t>
            </a:r>
          </a:p>
          <a:p>
            <a:pPr>
              <a:buBlip>
                <a:blip r:embed="rId3">
                  <a:extLst>
                    <a:ext uri="{96DAC541-7B7A-43D3-8B79-37D633B846F1}">
                      <asvg:svgBlip xmlns:asvg="http://schemas.microsoft.com/office/drawing/2016/SVG/main" r:embed="rId4"/>
                    </a:ext>
                  </a:extLst>
                </a:blip>
              </a:buBlip>
            </a:pPr>
            <a:r>
              <a:rPr lang="en-US" dirty="0"/>
              <a:t>Pointing out the importance of being ready for technological discontinuities highlighting the importance of strategic positioning in case of a decline in gains.</a:t>
            </a:r>
          </a:p>
          <a:p>
            <a:pPr>
              <a:buBlip>
                <a:blip r:embed="rId3">
                  <a:extLst>
                    <a:ext uri="{96DAC541-7B7A-43D3-8B79-37D633B846F1}">
                      <asvg:svgBlip xmlns:asvg="http://schemas.microsoft.com/office/drawing/2016/SVG/main" r:embed="rId4"/>
                    </a:ext>
                  </a:extLst>
                </a:blip>
              </a:buBlip>
            </a:pPr>
            <a:r>
              <a:rPr lang="en-US" dirty="0"/>
              <a:t>Giving the company the opportunity to be the first mover within a market.</a:t>
            </a:r>
          </a:p>
          <a:p>
            <a:endParaRPr lang="cs-CZ" dirty="0"/>
          </a:p>
        </p:txBody>
      </p:sp>
      <p:sp>
        <p:nvSpPr>
          <p:cNvPr id="5" name="Zástupný symbol pro obsah 4">
            <a:extLst>
              <a:ext uri="{FF2B5EF4-FFF2-40B4-BE49-F238E27FC236}">
                <a16:creationId xmlns:a16="http://schemas.microsoft.com/office/drawing/2014/main" id="{254B67F7-4AE3-4FC3-A7D1-617FFE30AF5A}"/>
              </a:ext>
            </a:extLst>
          </p:cNvPr>
          <p:cNvSpPr>
            <a:spLocks noGrp="1"/>
          </p:cNvSpPr>
          <p:nvPr>
            <p:ph sz="half" idx="2"/>
          </p:nvPr>
        </p:nvSpPr>
        <p:spPr/>
        <p:txBody>
          <a:bodyPr>
            <a:normAutofit fontScale="77500" lnSpcReduction="20000"/>
          </a:bodyPr>
          <a:lstStyle/>
          <a:p>
            <a:pPr>
              <a:buFont typeface="Calibri" panose="020F0502020204030204" pitchFamily="34" charset="0"/>
              <a:buChar char="⁻"/>
            </a:pPr>
            <a:r>
              <a:rPr lang="en-US"/>
              <a:t>The S-curve does not provide suggestions on how strategists should react to discontinuities in their technology.</a:t>
            </a:r>
          </a:p>
          <a:p>
            <a:pPr>
              <a:buFont typeface="Calibri" panose="020F0502020204030204" pitchFamily="34" charset="0"/>
              <a:buChar char="⁻"/>
            </a:pPr>
            <a:r>
              <a:rPr lang="en-US"/>
              <a:t>The advantage to be gained from new technologies cannot be quantified by the model.</a:t>
            </a:r>
          </a:p>
          <a:p>
            <a:pPr>
              <a:buFont typeface="Calibri" panose="020F0502020204030204" pitchFamily="34" charset="0"/>
              <a:buChar char="⁻"/>
            </a:pPr>
            <a:r>
              <a:rPr lang="en-US"/>
              <a:t>It is hard to conclude when to invest in new, and dispose of current, R&amp;D.</a:t>
            </a:r>
          </a:p>
          <a:p>
            <a:pPr>
              <a:buFont typeface="Calibri" panose="020F0502020204030204" pitchFamily="34" charset="0"/>
              <a:buChar char="⁻"/>
            </a:pPr>
            <a:r>
              <a:rPr lang="en-US"/>
              <a:t>The S-curve does not reveal how the new technology could be foreseen by others or by whom it will be introduced.</a:t>
            </a:r>
          </a:p>
          <a:p>
            <a:pPr>
              <a:buFont typeface="Calibri" panose="020F0502020204030204" pitchFamily="34" charset="0"/>
              <a:buChar char="⁻"/>
            </a:pPr>
            <a:r>
              <a:rPr lang="en-US"/>
              <a:t>S-curves might not reflect the dynamic product or market changes.</a:t>
            </a:r>
          </a:p>
          <a:p>
            <a:endParaRPr lang="cs-CZ" dirty="0"/>
          </a:p>
        </p:txBody>
      </p:sp>
      <p:sp>
        <p:nvSpPr>
          <p:cNvPr id="6" name="Rectangle 5">
            <a:extLst>
              <a:ext uri="{FF2B5EF4-FFF2-40B4-BE49-F238E27FC236}">
                <a16:creationId xmlns:a16="http://schemas.microsoft.com/office/drawing/2014/main" id="{423AF083-19AD-4429-9D09-26843432F3AA}"/>
              </a:ext>
            </a:extLst>
          </p:cNvPr>
          <p:cNvSpPr/>
          <p:nvPr/>
        </p:nvSpPr>
        <p:spPr>
          <a:xfrm>
            <a:off x="702007" y="5091880"/>
            <a:ext cx="5317793" cy="801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ym typeface="Wingdings" panose="05000000000000000000" pitchFamily="2" charset="2"/>
              </a:rPr>
              <a:t> </a:t>
            </a:r>
            <a:r>
              <a:rPr lang="en-US" sz="2000" dirty="0"/>
              <a:t>S-curves are largely seen as descriptive rather than analytical.</a:t>
            </a:r>
          </a:p>
        </p:txBody>
      </p:sp>
      <p:sp>
        <p:nvSpPr>
          <p:cNvPr id="7" name="Obdélník 6">
            <a:extLst>
              <a:ext uri="{FF2B5EF4-FFF2-40B4-BE49-F238E27FC236}">
                <a16:creationId xmlns:a16="http://schemas.microsoft.com/office/drawing/2014/main" id="{D47221CD-765E-4476-8EE0-D007AD8A15E2}"/>
              </a:ext>
            </a:extLst>
          </p:cNvPr>
          <p:cNvSpPr/>
          <p:nvPr/>
        </p:nvSpPr>
        <p:spPr>
          <a:xfrm>
            <a:off x="1586688" y="4271468"/>
            <a:ext cx="3046411" cy="369332"/>
          </a:xfrm>
          <a:prstGeom prst="rect">
            <a:avLst/>
          </a:prstGeom>
        </p:spPr>
        <p:txBody>
          <a:bodyPr wrap="none">
            <a:spAutoFit/>
          </a:bodyPr>
          <a:lstStyle/>
          <a:p>
            <a:r>
              <a:rPr lang="en-US" b="1" dirty="0"/>
              <a:t>(Fichman and </a:t>
            </a:r>
            <a:r>
              <a:rPr lang="en-US" b="1" dirty="0" err="1"/>
              <a:t>Kemerer</a:t>
            </a:r>
            <a:r>
              <a:rPr lang="en-US" b="1" dirty="0"/>
              <a:t>, 1995):</a:t>
            </a:r>
            <a:endParaRPr lang="cs-CZ" b="1" dirty="0"/>
          </a:p>
        </p:txBody>
      </p:sp>
      <p:sp>
        <p:nvSpPr>
          <p:cNvPr id="8" name="Obdélník 7">
            <a:extLst>
              <a:ext uri="{FF2B5EF4-FFF2-40B4-BE49-F238E27FC236}">
                <a16:creationId xmlns:a16="http://schemas.microsoft.com/office/drawing/2014/main" id="{97BEA3E9-0A86-46A3-8884-1D356E62A7F7}"/>
              </a:ext>
            </a:extLst>
          </p:cNvPr>
          <p:cNvSpPr/>
          <p:nvPr/>
        </p:nvSpPr>
        <p:spPr>
          <a:xfrm>
            <a:off x="7491233" y="5524164"/>
            <a:ext cx="2019527" cy="369332"/>
          </a:xfrm>
          <a:prstGeom prst="rect">
            <a:avLst/>
          </a:prstGeom>
        </p:spPr>
        <p:txBody>
          <a:bodyPr wrap="none">
            <a:spAutoFit/>
          </a:bodyPr>
          <a:lstStyle/>
          <a:p>
            <a:r>
              <a:rPr lang="en-US" b="1" dirty="0"/>
              <a:t>Christensen, 1992):</a:t>
            </a:r>
            <a:endParaRPr lang="cs-CZ" dirty="0"/>
          </a:p>
        </p:txBody>
      </p:sp>
      <p:sp>
        <p:nvSpPr>
          <p:cNvPr id="9" name="Obdélník 8" descr="Ozubená kola">
            <a:extLst>
              <a:ext uri="{FF2B5EF4-FFF2-40B4-BE49-F238E27FC236}">
                <a16:creationId xmlns:a16="http://schemas.microsoft.com/office/drawing/2014/main" id="{3AA72341-F9C1-4EB3-93F9-842012DD2F2F}"/>
              </a:ext>
            </a:extLst>
          </p:cNvPr>
          <p:cNvSpPr/>
          <p:nvPr/>
        </p:nvSpPr>
        <p:spPr>
          <a:xfrm>
            <a:off x="10436436" y="313625"/>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91613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F69F-1268-4879-BA7B-AF5A74A3B5A3}"/>
              </a:ext>
            </a:extLst>
          </p:cNvPr>
          <p:cNvSpPr>
            <a:spLocks noGrp="1"/>
          </p:cNvSpPr>
          <p:nvPr>
            <p:ph type="title"/>
          </p:nvPr>
        </p:nvSpPr>
        <p:spPr/>
        <p:txBody>
          <a:bodyPr/>
          <a:lstStyle/>
          <a:p>
            <a:r>
              <a:rPr lang="cs-CZ" dirty="0"/>
              <a:t>D</a:t>
            </a:r>
            <a:r>
              <a:rPr lang="en-US" dirty="0" err="1"/>
              <a:t>ominant</a:t>
            </a:r>
            <a:r>
              <a:rPr lang="en-US" dirty="0"/>
              <a:t> design</a:t>
            </a:r>
            <a:r>
              <a:rPr lang="cs-CZ" dirty="0"/>
              <a:t> </a:t>
            </a:r>
            <a:r>
              <a:rPr lang="cs-CZ" dirty="0" err="1"/>
              <a:t>within</a:t>
            </a:r>
            <a:r>
              <a:rPr lang="cs-CZ" dirty="0"/>
              <a:t> technology </a:t>
            </a:r>
            <a:r>
              <a:rPr lang="cs-CZ" dirty="0" err="1"/>
              <a:t>cycle</a:t>
            </a:r>
            <a:endParaRPr lang="de-DE" dirty="0"/>
          </a:p>
        </p:txBody>
      </p:sp>
      <p:sp>
        <p:nvSpPr>
          <p:cNvPr id="4" name="Slide Number Placeholder 3">
            <a:extLst>
              <a:ext uri="{FF2B5EF4-FFF2-40B4-BE49-F238E27FC236}">
                <a16:creationId xmlns:a16="http://schemas.microsoft.com/office/drawing/2014/main" id="{071D5D3A-DE54-4DD7-91E4-AE93E2F22F10}"/>
              </a:ext>
            </a:extLst>
          </p:cNvPr>
          <p:cNvSpPr>
            <a:spLocks noGrp="1"/>
          </p:cNvSpPr>
          <p:nvPr>
            <p:ph type="sldNum" sz="quarter" idx="12"/>
          </p:nvPr>
        </p:nvSpPr>
        <p:spPr/>
        <p:txBody>
          <a:bodyPr/>
          <a:lstStyle/>
          <a:p>
            <a:fld id="{EEF36587-4A40-440F-9EB6-34AEE4E03929}" type="slidenum">
              <a:rPr lang="en-GB" smtClean="0"/>
              <a:t>12</a:t>
            </a:fld>
            <a:endParaRPr lang="en-GB" dirty="0"/>
          </a:p>
        </p:txBody>
      </p:sp>
      <p:sp>
        <p:nvSpPr>
          <p:cNvPr id="5" name="Rectangle 4">
            <a:extLst>
              <a:ext uri="{FF2B5EF4-FFF2-40B4-BE49-F238E27FC236}">
                <a16:creationId xmlns:a16="http://schemas.microsoft.com/office/drawing/2014/main" id="{73E5D1B3-594E-422F-B4E5-EE3CB8CC7FD0}"/>
              </a:ext>
            </a:extLst>
          </p:cNvPr>
          <p:cNvSpPr/>
          <p:nvPr/>
        </p:nvSpPr>
        <p:spPr>
          <a:xfrm>
            <a:off x="8693873" y="2612070"/>
            <a:ext cx="3097075" cy="1754326"/>
          </a:xfrm>
          <a:prstGeom prst="rect">
            <a:avLst/>
          </a:prstGeom>
        </p:spPr>
        <p:txBody>
          <a:bodyPr wrap="square">
            <a:spAutoFit/>
          </a:bodyPr>
          <a:lstStyle/>
          <a:p>
            <a:r>
              <a:rPr lang="de-DE" b="1" dirty="0"/>
              <a:t>Dominant design: </a:t>
            </a:r>
            <a:r>
              <a:rPr lang="en-US" dirty="0"/>
              <a:t>A product design that is adopted by the majority of producers, typically creating a stable architecture on which the industry can focus its efforts.</a:t>
            </a:r>
            <a:endParaRPr lang="de-DE" dirty="0"/>
          </a:p>
        </p:txBody>
      </p:sp>
      <p:pic>
        <p:nvPicPr>
          <p:cNvPr id="6" name="Picture 5">
            <a:extLst>
              <a:ext uri="{FF2B5EF4-FFF2-40B4-BE49-F238E27FC236}">
                <a16:creationId xmlns:a16="http://schemas.microsoft.com/office/drawing/2014/main" id="{8DBAE4A8-8C9C-4630-AC94-F86830D3C421}"/>
              </a:ext>
            </a:extLst>
          </p:cNvPr>
          <p:cNvPicPr>
            <a:picLocks noChangeAspect="1"/>
          </p:cNvPicPr>
          <p:nvPr/>
        </p:nvPicPr>
        <p:blipFill>
          <a:blip r:embed="rId3"/>
          <a:stretch>
            <a:fillRect/>
          </a:stretch>
        </p:blipFill>
        <p:spPr>
          <a:xfrm>
            <a:off x="1049273" y="1751809"/>
            <a:ext cx="6810588" cy="3464738"/>
          </a:xfrm>
          <a:prstGeom prst="rect">
            <a:avLst/>
          </a:prstGeom>
        </p:spPr>
      </p:pic>
      <p:sp>
        <p:nvSpPr>
          <p:cNvPr id="7" name="Rectangle 6">
            <a:extLst>
              <a:ext uri="{FF2B5EF4-FFF2-40B4-BE49-F238E27FC236}">
                <a16:creationId xmlns:a16="http://schemas.microsoft.com/office/drawing/2014/main" id="{0E5733A5-FFC2-42EE-A515-6E5CF21D7614}"/>
              </a:ext>
            </a:extLst>
          </p:cNvPr>
          <p:cNvSpPr/>
          <p:nvPr/>
        </p:nvSpPr>
        <p:spPr>
          <a:xfrm>
            <a:off x="657726" y="5518108"/>
            <a:ext cx="11133222" cy="646331"/>
          </a:xfrm>
          <a:prstGeom prst="rect">
            <a:avLst/>
          </a:prstGeom>
        </p:spPr>
        <p:txBody>
          <a:bodyPr wrap="square">
            <a:spAutoFit/>
          </a:bodyPr>
          <a:lstStyle/>
          <a:p>
            <a:pPr marR="0"/>
            <a:r>
              <a:rPr lang="en-US" dirty="0">
                <a:latin typeface="Calibri" panose="020F0502020204030204" pitchFamily="34" charset="0"/>
              </a:rPr>
              <a:t>Anderson, P., &amp; </a:t>
            </a:r>
            <a:r>
              <a:rPr lang="en-US" dirty="0" err="1">
                <a:latin typeface="Calibri" panose="020F0502020204030204" pitchFamily="34" charset="0"/>
              </a:rPr>
              <a:t>Tushman</a:t>
            </a:r>
            <a:r>
              <a:rPr lang="en-US" dirty="0">
                <a:latin typeface="Calibri" panose="020F0502020204030204" pitchFamily="34" charset="0"/>
              </a:rPr>
              <a:t>, M. L. 1990. Technological discontinuities and dominant designs: A cyclical model of technological change. </a:t>
            </a:r>
            <a:r>
              <a:rPr lang="en-US" b="1" i="1" dirty="0">
                <a:latin typeface="Calibri" panose="020F0502020204030204" pitchFamily="34" charset="0"/>
              </a:rPr>
              <a:t>Administrative science quarterly: 604-633. </a:t>
            </a:r>
            <a:r>
              <a:rPr lang="en-US" dirty="0">
                <a:latin typeface="Calibri" panose="020F0502020204030204" pitchFamily="34" charset="0"/>
              </a:rPr>
              <a:t>(</a:t>
            </a:r>
            <a:r>
              <a:rPr lang="en-US" dirty="0">
                <a:latin typeface="Calibri" panose="020F0502020204030204" pitchFamily="34" charset="0"/>
                <a:sym typeface="Wingdings" panose="05000000000000000000" pitchFamily="2" charset="2"/>
              </a:rPr>
              <a:t> background reading on Moodle)</a:t>
            </a: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9FD6B993-B40C-4044-A799-B63BAC7CFEC4}"/>
              </a:ext>
            </a:extLst>
          </p:cNvPr>
          <p:cNvSpPr txBox="1"/>
          <p:nvPr/>
        </p:nvSpPr>
        <p:spPr>
          <a:xfrm>
            <a:off x="9113372" y="4908770"/>
            <a:ext cx="2541786" cy="307777"/>
          </a:xfrm>
          <a:prstGeom prst="rect">
            <a:avLst/>
          </a:prstGeom>
          <a:noFill/>
        </p:spPr>
        <p:txBody>
          <a:bodyPr wrap="none" rtlCol="0">
            <a:spAutoFit/>
          </a:bodyPr>
          <a:lstStyle/>
          <a:p>
            <a:r>
              <a:rPr lang="de-DE" sz="1400" dirty="0"/>
              <a:t>Source: Schilling/Shankar (2019)</a:t>
            </a:r>
          </a:p>
        </p:txBody>
      </p:sp>
      <p:sp>
        <p:nvSpPr>
          <p:cNvPr id="9" name="Obdélník 8" descr="Ozubená kola">
            <a:extLst>
              <a:ext uri="{FF2B5EF4-FFF2-40B4-BE49-F238E27FC236}">
                <a16:creationId xmlns:a16="http://schemas.microsoft.com/office/drawing/2014/main" id="{74C8863F-BD9F-47D9-9CB6-3424ED0F8892}"/>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64122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547"/>
            <a:ext cx="10515600" cy="1325563"/>
          </a:xfrm>
        </p:spPr>
        <p:txBody>
          <a:bodyPr/>
          <a:lstStyle/>
          <a:p>
            <a:r>
              <a:rPr lang="de-DE" dirty="0">
                <a:solidFill>
                  <a:prstClr val="black">
                    <a:lumMod val="75000"/>
                    <a:lumOff val="25000"/>
                  </a:prstClr>
                </a:solidFill>
              </a:rPr>
              <a:t>Design competition</a:t>
            </a:r>
            <a:endParaRPr lang="en-GB" dirty="0"/>
          </a:p>
        </p:txBody>
      </p:sp>
      <p:sp>
        <p:nvSpPr>
          <p:cNvPr id="3" name="Content Placeholder 2"/>
          <p:cNvSpPr>
            <a:spLocks noGrp="1"/>
          </p:cNvSpPr>
          <p:nvPr>
            <p:ph idx="1"/>
          </p:nvPr>
        </p:nvSpPr>
        <p:spPr/>
        <p:txBody>
          <a:bodyPr/>
          <a:lstStyle/>
          <a:p>
            <a:r>
              <a:rPr lang="en-GB" altLang="en-US" dirty="0">
                <a:latin typeface="Arial" panose="020B0604020202020204" pitchFamily="34" charset="0"/>
              </a:rPr>
              <a:t>How many wheels for a car?</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F36587-4A40-440F-9EB6-34AEE4E03929}"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441" y="478960"/>
            <a:ext cx="37734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561" y="3813708"/>
            <a:ext cx="3779837"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54" y="2241339"/>
            <a:ext cx="39068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2081" y="1393473"/>
            <a:ext cx="268446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délník 8" descr="Ozubená kola">
            <a:extLst>
              <a:ext uri="{FF2B5EF4-FFF2-40B4-BE49-F238E27FC236}">
                <a16:creationId xmlns:a16="http://schemas.microsoft.com/office/drawing/2014/main" id="{1792516E-667B-493A-B704-FCC997852323}"/>
              </a:ext>
            </a:extLst>
          </p:cNvPr>
          <p:cNvSpPr/>
          <p:nvPr/>
        </p:nvSpPr>
        <p:spPr>
          <a:xfrm>
            <a:off x="10436436" y="276047"/>
            <a:ext cx="1512000" cy="1512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63947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prstClr val="black">
                    <a:lumMod val="75000"/>
                    <a:lumOff val="25000"/>
                  </a:prstClr>
                </a:solidFill>
              </a:rPr>
              <a:t>Design competition</a:t>
            </a:r>
            <a:endParaRPr lang="en-GB" dirty="0"/>
          </a:p>
        </p:txBody>
      </p:sp>
      <p:sp>
        <p:nvSpPr>
          <p:cNvPr id="3" name="Content Placeholder 2"/>
          <p:cNvSpPr>
            <a:spLocks noGrp="1"/>
          </p:cNvSpPr>
          <p:nvPr>
            <p:ph idx="1"/>
          </p:nvPr>
        </p:nvSpPr>
        <p:spPr/>
        <p:txBody>
          <a:bodyPr/>
          <a:lstStyle/>
          <a:p>
            <a:pPr>
              <a:spcBef>
                <a:spcPct val="0"/>
              </a:spcBef>
              <a:buNone/>
            </a:pPr>
            <a:r>
              <a:rPr lang="en-GB" altLang="en-US" dirty="0">
                <a:latin typeface="Arial" panose="020B0604020202020204" pitchFamily="34" charset="0"/>
              </a:rPr>
              <a:t>What type of steering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F36587-4A40-440F-9EB6-34AEE4E03929}"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547" y="2431949"/>
            <a:ext cx="40370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5906" y="338351"/>
            <a:ext cx="35004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80" y="2858031"/>
            <a:ext cx="286543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descr="Ozubená kola">
            <a:extLst>
              <a:ext uri="{FF2B5EF4-FFF2-40B4-BE49-F238E27FC236}">
                <a16:creationId xmlns:a16="http://schemas.microsoft.com/office/drawing/2014/main" id="{B16D0521-9031-4ACD-9D1F-8904F07B3CB4}"/>
              </a:ext>
            </a:extLst>
          </p:cNvPr>
          <p:cNvSpPr/>
          <p:nvPr/>
        </p:nvSpPr>
        <p:spPr>
          <a:xfrm>
            <a:off x="10436436" y="276047"/>
            <a:ext cx="1512000" cy="1512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77080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340" y="3211724"/>
            <a:ext cx="40116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58595" y="5896837"/>
            <a:ext cx="3598357"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Ford Model T introduced in 1908</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1097280" y="286603"/>
            <a:ext cx="5574083" cy="1450757"/>
          </a:xfrm>
        </p:spPr>
        <p:txBody>
          <a:bodyPr/>
          <a:lstStyle/>
          <a:p>
            <a:r>
              <a:rPr lang="de-DE" dirty="0">
                <a:solidFill>
                  <a:prstClr val="black">
                    <a:lumMod val="75000"/>
                    <a:lumOff val="25000"/>
                  </a:prstClr>
                </a:solidFill>
              </a:rPr>
              <a:t>Dominant design</a:t>
            </a:r>
            <a:r>
              <a:rPr lang="cs-CZ" dirty="0">
                <a:solidFill>
                  <a:prstClr val="black">
                    <a:lumMod val="75000"/>
                    <a:lumOff val="25000"/>
                  </a:prstClr>
                </a:solidFill>
              </a:rPr>
              <a:t> </a:t>
            </a:r>
            <a:r>
              <a:rPr lang="cs-CZ" dirty="0" err="1">
                <a:solidFill>
                  <a:prstClr val="black">
                    <a:lumMod val="75000"/>
                    <a:lumOff val="25000"/>
                  </a:prstClr>
                </a:solidFill>
              </a:rPr>
              <a:t>selection</a:t>
            </a:r>
            <a:endParaRPr lang="en-GB" dirty="0"/>
          </a:p>
        </p:txBody>
      </p:sp>
      <p:sp>
        <p:nvSpPr>
          <p:cNvPr id="8" name="Slide Number Placeholder 3"/>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F36587-4A40-440F-9EB6-34AEE4E03929}"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FD7031C-137F-4272-A93C-F9B6D5DC40C7}"/>
              </a:ext>
            </a:extLst>
          </p:cNvPr>
          <p:cNvSpPr/>
          <p:nvPr/>
        </p:nvSpPr>
        <p:spPr>
          <a:xfrm>
            <a:off x="374323" y="2209757"/>
            <a:ext cx="3097075" cy="1754326"/>
          </a:xfrm>
          <a:prstGeom prst="rect">
            <a:avLst/>
          </a:prstGeom>
        </p:spPr>
        <p:txBody>
          <a:bodyPr wrap="square">
            <a:spAutoFit/>
          </a:bodyPr>
          <a:lstStyle/>
          <a:p>
            <a:r>
              <a:rPr lang="de-DE" b="1" dirty="0"/>
              <a:t>Dominant design: </a:t>
            </a:r>
            <a:r>
              <a:rPr lang="en-US" dirty="0"/>
              <a:t>A product design that is adopted by the majority of producers, typically creating a stable architecture on which the industry can focus its efforts.</a:t>
            </a:r>
            <a:endParaRPr lang="de-DE" dirty="0"/>
          </a:p>
        </p:txBody>
      </p:sp>
      <p:pic>
        <p:nvPicPr>
          <p:cNvPr id="10" name="Picture 5">
            <a:extLst>
              <a:ext uri="{FF2B5EF4-FFF2-40B4-BE49-F238E27FC236}">
                <a16:creationId xmlns:a16="http://schemas.microsoft.com/office/drawing/2014/main" id="{ED26D1DE-621F-468D-95B8-1D8434921368}"/>
              </a:ext>
            </a:extLst>
          </p:cNvPr>
          <p:cNvPicPr>
            <a:picLocks noChangeAspect="1"/>
          </p:cNvPicPr>
          <p:nvPr/>
        </p:nvPicPr>
        <p:blipFill>
          <a:blip r:embed="rId4"/>
          <a:stretch>
            <a:fillRect/>
          </a:stretch>
        </p:blipFill>
        <p:spPr>
          <a:xfrm>
            <a:off x="5780001" y="2209757"/>
            <a:ext cx="6412000" cy="3261965"/>
          </a:xfrm>
          <a:prstGeom prst="rect">
            <a:avLst/>
          </a:prstGeom>
        </p:spPr>
      </p:pic>
      <p:sp>
        <p:nvSpPr>
          <p:cNvPr id="2" name="Šipka: doprava 1">
            <a:extLst>
              <a:ext uri="{FF2B5EF4-FFF2-40B4-BE49-F238E27FC236}">
                <a16:creationId xmlns:a16="http://schemas.microsoft.com/office/drawing/2014/main" id="{F35019A5-2DA3-4826-B06F-B6772B2BA927}"/>
              </a:ext>
            </a:extLst>
          </p:cNvPr>
          <p:cNvSpPr/>
          <p:nvPr/>
        </p:nvSpPr>
        <p:spPr>
          <a:xfrm>
            <a:off x="5223353" y="3720230"/>
            <a:ext cx="400833" cy="36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descr="Ozubená kola">
            <a:extLst>
              <a:ext uri="{FF2B5EF4-FFF2-40B4-BE49-F238E27FC236}">
                <a16:creationId xmlns:a16="http://schemas.microsoft.com/office/drawing/2014/main" id="{267C2921-B4BE-4AEA-973E-CDA2EFEEE5A3}"/>
              </a:ext>
            </a:extLst>
          </p:cNvPr>
          <p:cNvSpPr/>
          <p:nvPr/>
        </p:nvSpPr>
        <p:spPr>
          <a:xfrm>
            <a:off x="10436436" y="276047"/>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1629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3AF2-912D-4729-B96A-A02490F21833}"/>
              </a:ext>
            </a:extLst>
          </p:cNvPr>
          <p:cNvSpPr>
            <a:spLocks noGrp="1"/>
          </p:cNvSpPr>
          <p:nvPr>
            <p:ph type="title"/>
          </p:nvPr>
        </p:nvSpPr>
        <p:spPr/>
        <p:txBody>
          <a:bodyPr/>
          <a:lstStyle/>
          <a:p>
            <a:r>
              <a:rPr lang="en-US" dirty="0"/>
              <a:t>dominant design</a:t>
            </a:r>
            <a:endParaRPr lang="de-DE" dirty="0"/>
          </a:p>
        </p:txBody>
      </p:sp>
      <p:sp>
        <p:nvSpPr>
          <p:cNvPr id="4" name="Rectangle 3">
            <a:extLst>
              <a:ext uri="{FF2B5EF4-FFF2-40B4-BE49-F238E27FC236}">
                <a16:creationId xmlns:a16="http://schemas.microsoft.com/office/drawing/2014/main" id="{4B2A2CE2-9570-46A0-A11E-0570A87C57AF}"/>
              </a:ext>
            </a:extLst>
          </p:cNvPr>
          <p:cNvSpPr/>
          <p:nvPr/>
        </p:nvSpPr>
        <p:spPr>
          <a:xfrm>
            <a:off x="2743200" y="3429000"/>
            <a:ext cx="8699863"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factors contribute to firms winning the design competition in the era of ferment?</a:t>
            </a: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1AA8D00-1BD8-47E7-A7CC-899CA9030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301" y="2949267"/>
            <a:ext cx="1172679" cy="1386613"/>
          </a:xfrm>
          <a:prstGeom prst="rect">
            <a:avLst/>
          </a:prstGeom>
        </p:spPr>
      </p:pic>
      <p:sp>
        <p:nvSpPr>
          <p:cNvPr id="6" name="Slide Number Placeholder 3">
            <a:extLst>
              <a:ext uri="{FF2B5EF4-FFF2-40B4-BE49-F238E27FC236}">
                <a16:creationId xmlns:a16="http://schemas.microsoft.com/office/drawing/2014/main" id="{5944934F-950F-4100-99B7-53EB22ACEC87}"/>
              </a:ext>
            </a:extLst>
          </p:cNvPr>
          <p:cNvSpPr>
            <a:spLocks noGrp="1"/>
          </p:cNvSpPr>
          <p:nvPr>
            <p:ph type="sldNum" sz="quarter" idx="12"/>
          </p:nvPr>
        </p:nvSpPr>
        <p:spPr>
          <a:xfrm>
            <a:off x="9900458" y="645978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F36587-4A40-440F-9EB6-34AEE4E03929}"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Obdélník 6" descr="Ozubená kola">
            <a:extLst>
              <a:ext uri="{FF2B5EF4-FFF2-40B4-BE49-F238E27FC236}">
                <a16:creationId xmlns:a16="http://schemas.microsoft.com/office/drawing/2014/main" id="{93346B7E-07B9-43CA-9CF5-CD5785832DAB}"/>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71847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3FBD0-5ECE-4541-A1BB-F5407FF13C00}"/>
              </a:ext>
            </a:extLst>
          </p:cNvPr>
          <p:cNvSpPr>
            <a:spLocks noGrp="1"/>
          </p:cNvSpPr>
          <p:nvPr>
            <p:ph type="title"/>
          </p:nvPr>
        </p:nvSpPr>
        <p:spPr/>
        <p:txBody>
          <a:bodyPr/>
          <a:lstStyle/>
          <a:p>
            <a:r>
              <a:rPr lang="cs-CZ" dirty="0"/>
              <a:t>Technology </a:t>
            </a:r>
            <a:r>
              <a:rPr lang="cs-CZ" dirty="0" err="1"/>
              <a:t>adoption</a:t>
            </a:r>
            <a:endParaRPr lang="cs-CZ" dirty="0"/>
          </a:p>
        </p:txBody>
      </p:sp>
      <p:sp>
        <p:nvSpPr>
          <p:cNvPr id="3" name="Zástupný obsah 2">
            <a:extLst>
              <a:ext uri="{FF2B5EF4-FFF2-40B4-BE49-F238E27FC236}">
                <a16:creationId xmlns:a16="http://schemas.microsoft.com/office/drawing/2014/main" id="{1B16DC0E-CE90-425A-B039-8ECE4DC9E1C3}"/>
              </a:ext>
            </a:extLst>
          </p:cNvPr>
          <p:cNvSpPr>
            <a:spLocks noGrp="1"/>
          </p:cNvSpPr>
          <p:nvPr>
            <p:ph idx="1"/>
          </p:nvPr>
        </p:nvSpPr>
        <p:spPr/>
        <p:txBody>
          <a:bodyPr/>
          <a:lstStyle/>
          <a:p>
            <a:r>
              <a:rPr lang="cs-CZ" dirty="0" err="1"/>
              <a:t>Some</a:t>
            </a:r>
            <a:r>
              <a:rPr lang="cs-CZ" dirty="0"/>
              <a:t> </a:t>
            </a:r>
            <a:r>
              <a:rPr lang="cs-CZ" dirty="0" err="1"/>
              <a:t>research</a:t>
            </a:r>
            <a:r>
              <a:rPr lang="cs-CZ" dirty="0"/>
              <a:t> </a:t>
            </a:r>
            <a:r>
              <a:rPr lang="cs-CZ" dirty="0" err="1"/>
              <a:t>questions</a:t>
            </a:r>
            <a:r>
              <a:rPr lang="cs-CZ" dirty="0"/>
              <a:t>: </a:t>
            </a:r>
          </a:p>
          <a:p>
            <a:r>
              <a:rPr lang="en-US" dirty="0"/>
              <a:t>Will anyone use what I’ve built? </a:t>
            </a:r>
            <a:endParaRPr lang="cs-CZ" dirty="0"/>
          </a:p>
          <a:p>
            <a:r>
              <a:rPr lang="en-US" dirty="0"/>
              <a:t>How can I get more people to use it? </a:t>
            </a:r>
            <a:endParaRPr lang="cs-CZ" dirty="0"/>
          </a:p>
          <a:p>
            <a:r>
              <a:rPr lang="en-US" dirty="0"/>
              <a:t>And why do people leave after a few days?</a:t>
            </a:r>
            <a:r>
              <a:rPr lang="cs-CZ" dirty="0"/>
              <a:t> </a:t>
            </a:r>
          </a:p>
        </p:txBody>
      </p:sp>
      <p:sp>
        <p:nvSpPr>
          <p:cNvPr id="4" name="Obdélník 3" descr="Ozubená kola">
            <a:extLst>
              <a:ext uri="{FF2B5EF4-FFF2-40B4-BE49-F238E27FC236}">
                <a16:creationId xmlns:a16="http://schemas.microsoft.com/office/drawing/2014/main" id="{54E5206D-073B-46D4-BC00-532B35624A1C}"/>
              </a:ext>
            </a:extLst>
          </p:cNvPr>
          <p:cNvSpPr/>
          <p:nvPr/>
        </p:nvSpPr>
        <p:spPr>
          <a:xfrm>
            <a:off x="10436436" y="276047"/>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79272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12B04-76A2-4928-A501-16FBECE2A65C}"/>
              </a:ext>
            </a:extLst>
          </p:cNvPr>
          <p:cNvSpPr>
            <a:spLocks noGrp="1"/>
          </p:cNvSpPr>
          <p:nvPr>
            <p:ph type="title"/>
          </p:nvPr>
        </p:nvSpPr>
        <p:spPr/>
        <p:txBody>
          <a:bodyPr/>
          <a:lstStyle/>
          <a:p>
            <a:r>
              <a:rPr lang="en-GB" dirty="0"/>
              <a:t>Diffusion of technology</a:t>
            </a:r>
            <a:endParaRPr lang="cs-CZ" dirty="0"/>
          </a:p>
        </p:txBody>
      </p:sp>
      <p:grpSp>
        <p:nvGrpSpPr>
          <p:cNvPr id="4" name="Skupina 3">
            <a:extLst>
              <a:ext uri="{FF2B5EF4-FFF2-40B4-BE49-F238E27FC236}">
                <a16:creationId xmlns:a16="http://schemas.microsoft.com/office/drawing/2014/main" id="{C644E786-8F08-4653-B099-B8685F9B95B7}"/>
              </a:ext>
            </a:extLst>
          </p:cNvPr>
          <p:cNvGrpSpPr/>
          <p:nvPr/>
        </p:nvGrpSpPr>
        <p:grpSpPr>
          <a:xfrm>
            <a:off x="1049850" y="1690688"/>
            <a:ext cx="8632032" cy="4594973"/>
            <a:chOff x="1049850" y="375154"/>
            <a:chExt cx="9943342" cy="5910507"/>
          </a:xfrm>
        </p:grpSpPr>
        <p:pic>
          <p:nvPicPr>
            <p:cNvPr id="5" name="Obrázek 4">
              <a:extLst>
                <a:ext uri="{FF2B5EF4-FFF2-40B4-BE49-F238E27FC236}">
                  <a16:creationId xmlns:a16="http://schemas.microsoft.com/office/drawing/2014/main" id="{9842DD52-4E64-4FDE-B0A9-539A34E8D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721" y="375154"/>
              <a:ext cx="8462471" cy="5910507"/>
            </a:xfrm>
            <a:prstGeom prst="rect">
              <a:avLst/>
            </a:prstGeom>
          </p:spPr>
        </p:pic>
        <p:pic>
          <p:nvPicPr>
            <p:cNvPr id="6" name="Picture 5">
              <a:extLst>
                <a:ext uri="{FF2B5EF4-FFF2-40B4-BE49-F238E27FC236}">
                  <a16:creationId xmlns:a16="http://schemas.microsoft.com/office/drawing/2014/main" id="{C5A46DC8-CFD8-4D17-945A-808021E0238A}"/>
                </a:ext>
              </a:extLst>
            </p:cNvPr>
            <p:cNvPicPr>
              <a:picLocks noChangeAspect="1"/>
            </p:cNvPicPr>
            <p:nvPr/>
          </p:nvPicPr>
          <p:blipFill>
            <a:blip r:embed="rId4"/>
            <a:stretch>
              <a:fillRect/>
            </a:stretch>
          </p:blipFill>
          <p:spPr>
            <a:xfrm>
              <a:off x="1049850" y="4399778"/>
              <a:ext cx="1390650" cy="925136"/>
            </a:xfrm>
            <a:prstGeom prst="rect">
              <a:avLst/>
            </a:prstGeom>
          </p:spPr>
        </p:pic>
        <p:pic>
          <p:nvPicPr>
            <p:cNvPr id="7" name="Picture 6">
              <a:extLst>
                <a:ext uri="{FF2B5EF4-FFF2-40B4-BE49-F238E27FC236}">
                  <a16:creationId xmlns:a16="http://schemas.microsoft.com/office/drawing/2014/main" id="{B6DEF7F5-91F1-4193-8E52-A9AB1C5B5BF6}"/>
                </a:ext>
              </a:extLst>
            </p:cNvPr>
            <p:cNvPicPr>
              <a:picLocks noChangeAspect="1"/>
            </p:cNvPicPr>
            <p:nvPr/>
          </p:nvPicPr>
          <p:blipFill>
            <a:blip r:embed="rId5"/>
            <a:stretch>
              <a:fillRect/>
            </a:stretch>
          </p:blipFill>
          <p:spPr>
            <a:xfrm>
              <a:off x="2668725" y="3330407"/>
              <a:ext cx="1594027" cy="881465"/>
            </a:xfrm>
            <a:prstGeom prst="rect">
              <a:avLst/>
            </a:prstGeom>
          </p:spPr>
        </p:pic>
        <p:pic>
          <p:nvPicPr>
            <p:cNvPr id="8" name="Picture 7">
              <a:extLst>
                <a:ext uri="{FF2B5EF4-FFF2-40B4-BE49-F238E27FC236}">
                  <a16:creationId xmlns:a16="http://schemas.microsoft.com/office/drawing/2014/main" id="{544CB7D5-FD92-4F2F-BFD2-49CCE9364FD0}"/>
                </a:ext>
              </a:extLst>
            </p:cNvPr>
            <p:cNvPicPr>
              <a:picLocks noChangeAspect="1"/>
            </p:cNvPicPr>
            <p:nvPr/>
          </p:nvPicPr>
          <p:blipFill>
            <a:blip r:embed="rId6"/>
            <a:stretch>
              <a:fillRect/>
            </a:stretch>
          </p:blipFill>
          <p:spPr>
            <a:xfrm>
              <a:off x="7611746" y="2249384"/>
              <a:ext cx="1525098" cy="1014883"/>
            </a:xfrm>
            <a:prstGeom prst="rect">
              <a:avLst/>
            </a:prstGeom>
          </p:spPr>
        </p:pic>
        <p:pic>
          <p:nvPicPr>
            <p:cNvPr id="9" name="Picture 8">
              <a:extLst>
                <a:ext uri="{FF2B5EF4-FFF2-40B4-BE49-F238E27FC236}">
                  <a16:creationId xmlns:a16="http://schemas.microsoft.com/office/drawing/2014/main" id="{9620A2FC-092A-4E84-BE9C-51825ABD0695}"/>
                </a:ext>
              </a:extLst>
            </p:cNvPr>
            <p:cNvPicPr>
              <a:picLocks noChangeAspect="1"/>
            </p:cNvPicPr>
            <p:nvPr/>
          </p:nvPicPr>
          <p:blipFill>
            <a:blip r:embed="rId7"/>
            <a:stretch>
              <a:fillRect/>
            </a:stretch>
          </p:blipFill>
          <p:spPr>
            <a:xfrm>
              <a:off x="8993482" y="3600851"/>
              <a:ext cx="1453343" cy="1088604"/>
            </a:xfrm>
            <a:prstGeom prst="rect">
              <a:avLst/>
            </a:prstGeom>
          </p:spPr>
        </p:pic>
        <p:pic>
          <p:nvPicPr>
            <p:cNvPr id="10" name="Picture 9">
              <a:extLst>
                <a:ext uri="{FF2B5EF4-FFF2-40B4-BE49-F238E27FC236}">
                  <a16:creationId xmlns:a16="http://schemas.microsoft.com/office/drawing/2014/main" id="{CB205CA4-156D-4D98-8632-129746A719EA}"/>
                </a:ext>
              </a:extLst>
            </p:cNvPr>
            <p:cNvPicPr>
              <a:picLocks noChangeAspect="1"/>
            </p:cNvPicPr>
            <p:nvPr/>
          </p:nvPicPr>
          <p:blipFill>
            <a:blip r:embed="rId8"/>
            <a:stretch>
              <a:fillRect/>
            </a:stretch>
          </p:blipFill>
          <p:spPr>
            <a:xfrm>
              <a:off x="4387815" y="2142387"/>
              <a:ext cx="1366838" cy="909569"/>
            </a:xfrm>
            <a:prstGeom prst="rect">
              <a:avLst/>
            </a:prstGeom>
          </p:spPr>
        </p:pic>
      </p:grpSp>
      <p:sp>
        <p:nvSpPr>
          <p:cNvPr id="11" name="Rectangle 4">
            <a:extLst>
              <a:ext uri="{FF2B5EF4-FFF2-40B4-BE49-F238E27FC236}">
                <a16:creationId xmlns:a16="http://schemas.microsoft.com/office/drawing/2014/main" id="{402CB32A-5357-4B5F-AF66-E5ABEAA5898D}"/>
              </a:ext>
            </a:extLst>
          </p:cNvPr>
          <p:cNvSpPr/>
          <p:nvPr/>
        </p:nvSpPr>
        <p:spPr>
          <a:xfrm>
            <a:off x="3088463" y="6338986"/>
            <a:ext cx="8164483"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Based on Rogers (2003). Diffusion of Innovations. New York: Free Press. 5</a:t>
            </a:r>
            <a:r>
              <a:rPr kumimoji="0" lang="en-GB"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Ed.</a:t>
            </a:r>
          </a:p>
        </p:txBody>
      </p:sp>
      <p:sp>
        <p:nvSpPr>
          <p:cNvPr id="12" name="Obdélník 11" descr="Ozubená kola">
            <a:extLst>
              <a:ext uri="{FF2B5EF4-FFF2-40B4-BE49-F238E27FC236}">
                <a16:creationId xmlns:a16="http://schemas.microsoft.com/office/drawing/2014/main" id="{011E3EF5-3C89-460E-9147-F0F9DEDB7306}"/>
              </a:ext>
            </a:extLst>
          </p:cNvPr>
          <p:cNvSpPr/>
          <p:nvPr/>
        </p:nvSpPr>
        <p:spPr>
          <a:xfrm>
            <a:off x="10436436" y="276047"/>
            <a:ext cx="1512000" cy="1512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59810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14811C69-4617-4735-96C0-A67B79ACBCC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Early adopted but not with majority. What would you do?</a:t>
            </a:r>
          </a:p>
        </p:txBody>
      </p:sp>
      <p:pic>
        <p:nvPicPr>
          <p:cNvPr id="5" name="Zástupný obsah 4">
            <a:extLst>
              <a:ext uri="{FF2B5EF4-FFF2-40B4-BE49-F238E27FC236}">
                <a16:creationId xmlns:a16="http://schemas.microsoft.com/office/drawing/2014/main" id="{1D88B769-5C06-4E8D-846A-BDA6A83545A6}"/>
              </a:ext>
            </a:extLst>
          </p:cNvPr>
          <p:cNvPicPr>
            <a:picLocks noGrp="1" noChangeAspect="1"/>
          </p:cNvPicPr>
          <p:nvPr>
            <p:ph idx="1"/>
          </p:nvPr>
        </p:nvPicPr>
        <p:blipFill>
          <a:blip r:embed="rId3"/>
          <a:stretch>
            <a:fillRect/>
          </a:stretch>
        </p:blipFill>
        <p:spPr>
          <a:xfrm>
            <a:off x="4346678" y="2550815"/>
            <a:ext cx="7225748" cy="3504487"/>
          </a:xfrm>
          <a:prstGeom prst="rect">
            <a:avLst/>
          </a:prstGeom>
        </p:spPr>
      </p:pic>
      <p:grpSp>
        <p:nvGrpSpPr>
          <p:cNvPr id="8" name="Skupina 7">
            <a:extLst>
              <a:ext uri="{FF2B5EF4-FFF2-40B4-BE49-F238E27FC236}">
                <a16:creationId xmlns:a16="http://schemas.microsoft.com/office/drawing/2014/main" id="{B8A43B5A-C0A4-4FEB-A49D-82B6BAF14972}"/>
              </a:ext>
            </a:extLst>
          </p:cNvPr>
          <p:cNvGrpSpPr/>
          <p:nvPr/>
        </p:nvGrpSpPr>
        <p:grpSpPr>
          <a:xfrm>
            <a:off x="5827190" y="276248"/>
            <a:ext cx="3782976" cy="2044609"/>
            <a:chOff x="5827190" y="253103"/>
            <a:chExt cx="3782976" cy="2044609"/>
          </a:xfrm>
        </p:grpSpPr>
        <p:pic>
          <p:nvPicPr>
            <p:cNvPr id="11" name="Picture 2" descr="The Diffusion of Innovation Curve (Rogers, 1962). | Download Scientific  Diagram">
              <a:extLst>
                <a:ext uri="{FF2B5EF4-FFF2-40B4-BE49-F238E27FC236}">
                  <a16:creationId xmlns:a16="http://schemas.microsoft.com/office/drawing/2014/main" id="{E39EEADF-7ECF-451D-BFCA-90D6E3884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190" y="253103"/>
              <a:ext cx="3782976" cy="2044609"/>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cký objekt 6" descr="Varování se souvislou výplní">
              <a:extLst>
                <a:ext uri="{FF2B5EF4-FFF2-40B4-BE49-F238E27FC236}">
                  <a16:creationId xmlns:a16="http://schemas.microsoft.com/office/drawing/2014/main" id="{8F35C912-87E1-4460-B79E-C8038F4B5A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9401" y="1650717"/>
              <a:ext cx="273424" cy="273424"/>
            </a:xfrm>
            <a:prstGeom prst="rect">
              <a:avLst/>
            </a:prstGeom>
          </p:spPr>
        </p:pic>
      </p:grpSp>
      <p:sp>
        <p:nvSpPr>
          <p:cNvPr id="9" name="Mrak 8">
            <a:extLst>
              <a:ext uri="{FF2B5EF4-FFF2-40B4-BE49-F238E27FC236}">
                <a16:creationId xmlns:a16="http://schemas.microsoft.com/office/drawing/2014/main" id="{6C01EF65-04EA-4807-BB1D-F5264058AB82}"/>
              </a:ext>
            </a:extLst>
          </p:cNvPr>
          <p:cNvSpPr/>
          <p:nvPr/>
        </p:nvSpPr>
        <p:spPr>
          <a:xfrm>
            <a:off x="8753086" y="478712"/>
            <a:ext cx="1786448" cy="1255057"/>
          </a:xfrm>
          <a:prstGeom prst="cloud">
            <a:avLst/>
          </a:prstGeom>
          <a:solidFill>
            <a:srgbClr val="FF00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tx1"/>
                </a:solidFill>
              </a:rPr>
              <a:t>Technology </a:t>
            </a:r>
            <a:r>
              <a:rPr lang="cs-CZ" sz="1400" b="1" dirty="0" err="1">
                <a:solidFill>
                  <a:schemeClr val="tx1"/>
                </a:solidFill>
              </a:rPr>
              <a:t>adoption</a:t>
            </a:r>
            <a:r>
              <a:rPr lang="cs-CZ" sz="1400" b="1" dirty="0">
                <a:solidFill>
                  <a:schemeClr val="tx1"/>
                </a:solidFill>
              </a:rPr>
              <a:t> </a:t>
            </a:r>
            <a:r>
              <a:rPr lang="cs-CZ" sz="1400" b="1" dirty="0" err="1">
                <a:solidFill>
                  <a:schemeClr val="tx1"/>
                </a:solidFill>
              </a:rPr>
              <a:t>curve</a:t>
            </a:r>
            <a:r>
              <a:rPr lang="cs-CZ" sz="1400" b="1" dirty="0">
                <a:solidFill>
                  <a:schemeClr val="tx1"/>
                </a:solidFill>
              </a:rPr>
              <a:t> </a:t>
            </a:r>
            <a:r>
              <a:rPr lang="cs-CZ" sz="1400" b="1" dirty="0" err="1">
                <a:solidFill>
                  <a:schemeClr val="tx1"/>
                </a:solidFill>
              </a:rPr>
              <a:t>chasm</a:t>
            </a:r>
            <a:endParaRPr lang="cs-CZ" sz="1400" b="1" dirty="0">
              <a:solidFill>
                <a:schemeClr val="tx1"/>
              </a:solidFill>
            </a:endParaRPr>
          </a:p>
        </p:txBody>
      </p:sp>
      <p:sp>
        <p:nvSpPr>
          <p:cNvPr id="17" name="Rectangle 4">
            <a:extLst>
              <a:ext uri="{FF2B5EF4-FFF2-40B4-BE49-F238E27FC236}">
                <a16:creationId xmlns:a16="http://schemas.microsoft.com/office/drawing/2014/main" id="{18A1EAE1-2A1B-472D-8D0A-2787AB71779F}"/>
              </a:ext>
            </a:extLst>
          </p:cNvPr>
          <p:cNvSpPr/>
          <p:nvPr/>
        </p:nvSpPr>
        <p:spPr>
          <a:xfrm>
            <a:off x="4143840" y="6206249"/>
            <a:ext cx="8164483" cy="523220"/>
          </a:xfrm>
          <a:prstGeom prst="rect">
            <a:avLst/>
          </a:prstGeom>
        </p:spPr>
        <p:txBody>
          <a:bodyPr wrap="square">
            <a:spAutoFit/>
          </a:bodyPr>
          <a:lstStyle/>
          <a:p>
            <a:pPr defTabSz="457200">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Based on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Moore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1991</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b="1" dirty="0"/>
              <a:t>Crossing the Chasm</a:t>
            </a:r>
            <a:r>
              <a:rPr lang="cs-CZ" sz="1400" b="1" dirty="0"/>
              <a:t>. </a:t>
            </a:r>
            <a:r>
              <a:rPr lang="cs-CZ" sz="1400" dirty="0" err="1"/>
              <a:t>Harper</a:t>
            </a:r>
            <a:r>
              <a:rPr lang="cs-CZ" sz="1400" dirty="0"/>
              <a:t> Business Essentials. 1st </a:t>
            </a:r>
            <a:r>
              <a:rPr lang="cs-CZ" sz="1400" dirty="0" err="1"/>
              <a:t>edition</a:t>
            </a:r>
            <a:endParaRPr lang="cs-CZ" sz="1400" dirty="0"/>
          </a:p>
          <a:p>
            <a:pPr defTabSz="457200">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ulka 12">
            <a:extLst>
              <a:ext uri="{FF2B5EF4-FFF2-40B4-BE49-F238E27FC236}">
                <a16:creationId xmlns:a16="http://schemas.microsoft.com/office/drawing/2014/main" id="{21ACA133-C32E-4F92-BEBC-EA7E0A18E8A6}"/>
              </a:ext>
            </a:extLst>
          </p:cNvPr>
          <p:cNvGraphicFramePr>
            <a:graphicFrameLocks noGrp="1"/>
          </p:cNvGraphicFramePr>
          <p:nvPr>
            <p:extLst>
              <p:ext uri="{D42A27DB-BD31-4B8C-83A1-F6EECF244321}">
                <p14:modId xmlns:p14="http://schemas.microsoft.com/office/powerpoint/2010/main" val="2585007010"/>
              </p:ext>
            </p:extLst>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2463187941"/>
                    </a:ext>
                  </a:extLst>
                </a:gridCol>
                <a:gridCol w="5257800">
                  <a:extLst>
                    <a:ext uri="{9D8B030D-6E8A-4147-A177-3AD203B41FA5}">
                      <a16:colId xmlns:a16="http://schemas.microsoft.com/office/drawing/2014/main" val="1834179449"/>
                    </a:ext>
                  </a:extLst>
                </a:gridCol>
              </a:tblGrid>
              <a:tr h="0">
                <a:tc>
                  <a:txBody>
                    <a:bodyPr/>
                    <a:lstStyle/>
                    <a:p>
                      <a:endParaRPr lang="cs-CZ"/>
                    </a:p>
                  </a:txBody>
                  <a:tcPr anchor="ct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3771976578"/>
                  </a:ext>
                </a:extLst>
              </a:tr>
            </a:tbl>
          </a:graphicData>
        </a:graphic>
      </p:graphicFrame>
      <p:sp>
        <p:nvSpPr>
          <p:cNvPr id="15" name="Obdélník 14" descr="Ozubená kola">
            <a:extLst>
              <a:ext uri="{FF2B5EF4-FFF2-40B4-BE49-F238E27FC236}">
                <a16:creationId xmlns:a16="http://schemas.microsoft.com/office/drawing/2014/main" id="{28A9079C-0BFB-4E70-8EF5-6654FC83E8C8}"/>
              </a:ext>
            </a:extLst>
          </p:cNvPr>
          <p:cNvSpPr/>
          <p:nvPr/>
        </p:nvSpPr>
        <p:spPr>
          <a:xfrm>
            <a:off x="10436436" y="276047"/>
            <a:ext cx="1512000" cy="1512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41238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81AF1E3-11DA-44D0-B733-4C4DE3BB6F2A}"/>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Recap of Technology Management Framework</a:t>
            </a:r>
          </a:p>
        </p:txBody>
      </p:sp>
      <p:sp>
        <p:nvSpPr>
          <p:cNvPr id="3" name="Zástupný obsah 2">
            <a:extLst>
              <a:ext uri="{FF2B5EF4-FFF2-40B4-BE49-F238E27FC236}">
                <a16:creationId xmlns:a16="http://schemas.microsoft.com/office/drawing/2014/main" id="{20F9E535-A5B7-4D76-9066-D4F6E8D4D9E9}"/>
              </a:ext>
            </a:extLst>
          </p:cNvPr>
          <p:cNvSpPr>
            <a:spLocks noGrp="1"/>
          </p:cNvSpPr>
          <p:nvPr>
            <p:ph idx="1"/>
          </p:nvPr>
        </p:nvSpPr>
        <p:spPr>
          <a:xfrm>
            <a:off x="4581727" y="4356016"/>
            <a:ext cx="6996191" cy="1839511"/>
          </a:xfrm>
        </p:spPr>
        <p:txBody>
          <a:bodyPr anchor="ctr">
            <a:normAutofit/>
          </a:bodyPr>
          <a:lstStyle/>
          <a:p>
            <a:r>
              <a:rPr lang="cs-CZ" sz="1700" b="1" dirty="0" err="1"/>
              <a:t>Think</a:t>
            </a:r>
            <a:r>
              <a:rPr lang="cs-CZ" sz="1700" b="1" dirty="0"/>
              <a:t> </a:t>
            </a:r>
            <a:r>
              <a:rPr lang="cs-CZ" sz="1700" b="1" dirty="0" err="1"/>
              <a:t>about</a:t>
            </a:r>
            <a:r>
              <a:rPr lang="cs-CZ" sz="1700" b="1" dirty="0"/>
              <a:t>, h</a:t>
            </a:r>
            <a:r>
              <a:rPr lang="en-US" sz="1700" b="1" dirty="0"/>
              <a:t>ow can the technology management framework be applied in a real-world scenario? Provide an example.</a:t>
            </a:r>
            <a:endParaRPr lang="cs-CZ" sz="1700" b="1" dirty="0"/>
          </a:p>
          <a:p>
            <a:endParaRPr lang="cs-CZ" sz="1700" dirty="0"/>
          </a:p>
        </p:txBody>
      </p:sp>
      <p:pic>
        <p:nvPicPr>
          <p:cNvPr id="4" name="Content Placeholder 6">
            <a:extLst>
              <a:ext uri="{FF2B5EF4-FFF2-40B4-BE49-F238E27FC236}">
                <a16:creationId xmlns:a16="http://schemas.microsoft.com/office/drawing/2014/main" id="{13C2BDDA-3D60-4E56-A20B-2AE537BD3E47}"/>
              </a:ext>
            </a:extLst>
          </p:cNvPr>
          <p:cNvPicPr>
            <a:picLocks noChangeAspect="1"/>
          </p:cNvPicPr>
          <p:nvPr/>
        </p:nvPicPr>
        <p:blipFill rotWithShape="1">
          <a:blip r:embed="rId3"/>
          <a:srcRect t="2430" b="2430"/>
          <a:stretch/>
        </p:blipFill>
        <p:spPr>
          <a:xfrm>
            <a:off x="5041907" y="1170452"/>
            <a:ext cx="5742634" cy="3127876"/>
          </a:xfrm>
          <a:prstGeom prst="rect">
            <a:avLst/>
          </a:prstGeom>
        </p:spPr>
      </p:pic>
    </p:spTree>
    <p:extLst>
      <p:ext uri="{BB962C8B-B14F-4D97-AF65-F5344CB8AC3E}">
        <p14:creationId xmlns:p14="http://schemas.microsoft.com/office/powerpoint/2010/main" val="138121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5A97-953C-4570-B3CE-FF611B9599B3}"/>
              </a:ext>
            </a:extLst>
          </p:cNvPr>
          <p:cNvSpPr>
            <a:spLocks noGrp="1"/>
          </p:cNvSpPr>
          <p:nvPr>
            <p:ph type="title"/>
          </p:nvPr>
        </p:nvSpPr>
        <p:spPr/>
        <p:txBody>
          <a:bodyPr/>
          <a:lstStyle/>
          <a:p>
            <a:r>
              <a:rPr lang="de-DE" dirty="0"/>
              <a:t>Interaction</a:t>
            </a:r>
          </a:p>
        </p:txBody>
      </p:sp>
      <p:sp>
        <p:nvSpPr>
          <p:cNvPr id="4" name="Slide Number Placeholder 3">
            <a:extLst>
              <a:ext uri="{FF2B5EF4-FFF2-40B4-BE49-F238E27FC236}">
                <a16:creationId xmlns:a16="http://schemas.microsoft.com/office/drawing/2014/main" id="{BDC6E731-9139-441B-BE70-13D8C392033D}"/>
              </a:ext>
            </a:extLst>
          </p:cNvPr>
          <p:cNvSpPr>
            <a:spLocks noGrp="1"/>
          </p:cNvSpPr>
          <p:nvPr>
            <p:ph type="sldNum" sz="quarter" idx="12"/>
          </p:nvPr>
        </p:nvSpPr>
        <p:spPr/>
        <p:txBody>
          <a:bodyPr/>
          <a:lstStyle/>
          <a:p>
            <a:fld id="{EEF36587-4A40-440F-9EB6-34AEE4E03929}" type="slidenum">
              <a:rPr lang="en-GB" smtClean="0"/>
              <a:t>20</a:t>
            </a:fld>
            <a:endParaRPr lang="en-GB"/>
          </a:p>
        </p:txBody>
      </p:sp>
      <p:pic>
        <p:nvPicPr>
          <p:cNvPr id="7" name="Picture 6">
            <a:extLst>
              <a:ext uri="{FF2B5EF4-FFF2-40B4-BE49-F238E27FC236}">
                <a16:creationId xmlns:a16="http://schemas.microsoft.com/office/drawing/2014/main" id="{D0E2A3C8-A0D0-4755-A67E-BA662F8AF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99" y="3340168"/>
            <a:ext cx="916199" cy="1083343"/>
          </a:xfrm>
          <a:prstGeom prst="rect">
            <a:avLst/>
          </a:prstGeom>
        </p:spPr>
      </p:pic>
      <p:sp>
        <p:nvSpPr>
          <p:cNvPr id="8" name="TextBox 7">
            <a:extLst>
              <a:ext uri="{FF2B5EF4-FFF2-40B4-BE49-F238E27FC236}">
                <a16:creationId xmlns:a16="http://schemas.microsoft.com/office/drawing/2014/main" id="{2036DFC7-EEEF-460D-8015-59DB3709F263}"/>
              </a:ext>
            </a:extLst>
          </p:cNvPr>
          <p:cNvSpPr txBox="1"/>
          <p:nvPr/>
        </p:nvSpPr>
        <p:spPr>
          <a:xfrm>
            <a:off x="2223028" y="2296789"/>
            <a:ext cx="4275026" cy="3170099"/>
          </a:xfrm>
          <a:prstGeom prst="rect">
            <a:avLst/>
          </a:prstGeom>
          <a:noFill/>
        </p:spPr>
        <p:txBody>
          <a:bodyPr wrap="square" rtlCol="0">
            <a:spAutoFit/>
          </a:bodyPr>
          <a:lstStyle/>
          <a:p>
            <a:pPr>
              <a:spcAft>
                <a:spcPts val="600"/>
              </a:spcAft>
            </a:pPr>
            <a:r>
              <a:rPr lang="de-DE" sz="2000" dirty="0"/>
              <a:t>Work with your neighbors: Discuss how the three macro views are connected by establishing a link between</a:t>
            </a:r>
          </a:p>
          <a:p>
            <a:pPr marL="342900" indent="-342900">
              <a:spcAft>
                <a:spcPts val="600"/>
              </a:spcAft>
              <a:buAutoNum type="alphaLcParenR"/>
            </a:pPr>
            <a:r>
              <a:rPr lang="de-DE" sz="2000" dirty="0"/>
              <a:t>s-curves </a:t>
            </a:r>
          </a:p>
          <a:p>
            <a:pPr marL="342900" indent="-342900">
              <a:spcAft>
                <a:spcPts val="600"/>
              </a:spcAft>
              <a:buAutoNum type="alphaLcParenR"/>
            </a:pPr>
            <a:r>
              <a:rPr lang="de-DE" sz="2000" dirty="0"/>
              <a:t>technology cycles and dominant design</a:t>
            </a:r>
          </a:p>
          <a:p>
            <a:pPr marL="342900" indent="-342900">
              <a:spcAft>
                <a:spcPts val="600"/>
              </a:spcAft>
              <a:buAutoNum type="alphaLcParenR"/>
            </a:pPr>
            <a:r>
              <a:rPr lang="de-DE" sz="2000" dirty="0"/>
              <a:t>technology diffusion theory.</a:t>
            </a:r>
          </a:p>
          <a:p>
            <a:pPr>
              <a:spcAft>
                <a:spcPts val="600"/>
              </a:spcAft>
            </a:pPr>
            <a:r>
              <a:rPr lang="de-DE" sz="2000" dirty="0"/>
              <a:t>Use drawings to connect the approaches.</a:t>
            </a:r>
          </a:p>
        </p:txBody>
      </p:sp>
      <p:sp>
        <p:nvSpPr>
          <p:cNvPr id="9" name="Rectangle 8">
            <a:extLst>
              <a:ext uri="{FF2B5EF4-FFF2-40B4-BE49-F238E27FC236}">
                <a16:creationId xmlns:a16="http://schemas.microsoft.com/office/drawing/2014/main" id="{04F988A7-A635-42BF-9EA2-E7339109E0F5}"/>
              </a:ext>
            </a:extLst>
          </p:cNvPr>
          <p:cNvSpPr/>
          <p:nvPr/>
        </p:nvSpPr>
        <p:spPr>
          <a:xfrm>
            <a:off x="7246574" y="5756405"/>
            <a:ext cx="4017831" cy="276999"/>
          </a:xfrm>
          <a:prstGeom prst="rect">
            <a:avLst/>
          </a:prstGeom>
        </p:spPr>
        <p:txBody>
          <a:bodyPr wrap="none">
            <a:spAutoFit/>
          </a:bodyPr>
          <a:lstStyle/>
          <a:p>
            <a:r>
              <a:rPr lang="de-DE" sz="1200" dirty="0"/>
              <a:t>Source: https://extrudesign.com/what-is-technology-s-curve/</a:t>
            </a:r>
          </a:p>
        </p:txBody>
      </p:sp>
      <p:pic>
        <p:nvPicPr>
          <p:cNvPr id="10" name="Picture 9">
            <a:extLst>
              <a:ext uri="{FF2B5EF4-FFF2-40B4-BE49-F238E27FC236}">
                <a16:creationId xmlns:a16="http://schemas.microsoft.com/office/drawing/2014/main" id="{5C418B99-CA23-4A47-BC2B-44F40095132B}"/>
              </a:ext>
            </a:extLst>
          </p:cNvPr>
          <p:cNvPicPr>
            <a:picLocks noChangeAspect="1"/>
          </p:cNvPicPr>
          <p:nvPr/>
        </p:nvPicPr>
        <p:blipFill>
          <a:blip r:embed="rId4"/>
          <a:stretch>
            <a:fillRect/>
          </a:stretch>
        </p:blipFill>
        <p:spPr>
          <a:xfrm>
            <a:off x="7246574" y="2117357"/>
            <a:ext cx="3965909" cy="3259051"/>
          </a:xfrm>
          <a:prstGeom prst="rect">
            <a:avLst/>
          </a:prstGeom>
        </p:spPr>
      </p:pic>
      <p:sp>
        <p:nvSpPr>
          <p:cNvPr id="11" name="Obdélník 10" descr="Ozubená kola">
            <a:extLst>
              <a:ext uri="{FF2B5EF4-FFF2-40B4-BE49-F238E27FC236}">
                <a16:creationId xmlns:a16="http://schemas.microsoft.com/office/drawing/2014/main" id="{8605D1C6-3D9F-4A18-98C0-04DCEE373A03}"/>
              </a:ext>
            </a:extLst>
          </p:cNvPr>
          <p:cNvSpPr/>
          <p:nvPr/>
        </p:nvSpPr>
        <p:spPr>
          <a:xfrm>
            <a:off x="10436436" y="276047"/>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63489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80B8-90E9-48FD-AF15-43A02F97F605}"/>
              </a:ext>
            </a:extLst>
          </p:cNvPr>
          <p:cNvSpPr>
            <a:spLocks noGrp="1"/>
          </p:cNvSpPr>
          <p:nvPr>
            <p:ph type="title"/>
          </p:nvPr>
        </p:nvSpPr>
        <p:spPr/>
        <p:txBody>
          <a:bodyPr/>
          <a:lstStyle/>
          <a:p>
            <a:r>
              <a:rPr lang="de-DE" dirty="0"/>
              <a:t>S-curves and the diffusion of innovation</a:t>
            </a:r>
          </a:p>
        </p:txBody>
      </p:sp>
      <p:sp>
        <p:nvSpPr>
          <p:cNvPr id="3" name="Content Placeholder 2">
            <a:extLst>
              <a:ext uri="{FF2B5EF4-FFF2-40B4-BE49-F238E27FC236}">
                <a16:creationId xmlns:a16="http://schemas.microsoft.com/office/drawing/2014/main" id="{3CE9C250-3AD3-4929-9CD4-6BA490EAF5F6}"/>
              </a:ext>
            </a:extLst>
          </p:cNvPr>
          <p:cNvSpPr>
            <a:spLocks noGrp="1"/>
          </p:cNvSpPr>
          <p:nvPr>
            <p:ph idx="1"/>
          </p:nvPr>
        </p:nvSpPr>
        <p:spPr/>
        <p:txBody>
          <a:bodyPr/>
          <a:lstStyle/>
          <a:p>
            <a:endParaRPr lang="de-DE"/>
          </a:p>
        </p:txBody>
      </p:sp>
      <p:sp>
        <p:nvSpPr>
          <p:cNvPr id="5" name="TextBox 4">
            <a:extLst>
              <a:ext uri="{FF2B5EF4-FFF2-40B4-BE49-F238E27FC236}">
                <a16:creationId xmlns:a16="http://schemas.microsoft.com/office/drawing/2014/main" id="{0E31A13F-4487-4309-B921-B2E90A3EB513}"/>
              </a:ext>
            </a:extLst>
          </p:cNvPr>
          <p:cNvSpPr txBox="1"/>
          <p:nvPr/>
        </p:nvSpPr>
        <p:spPr>
          <a:xfrm>
            <a:off x="8279183" y="5977468"/>
            <a:ext cx="2541786" cy="307777"/>
          </a:xfrm>
          <a:prstGeom prst="rect">
            <a:avLst/>
          </a:prstGeom>
          <a:noFill/>
        </p:spPr>
        <p:txBody>
          <a:bodyPr wrap="none" rtlCol="0">
            <a:spAutoFit/>
          </a:bodyPr>
          <a:lstStyle/>
          <a:p>
            <a:r>
              <a:rPr lang="de-DE" sz="1400" dirty="0"/>
              <a:t>Source: Schilling/Shankar (2019)</a:t>
            </a:r>
          </a:p>
        </p:txBody>
      </p:sp>
      <p:pic>
        <p:nvPicPr>
          <p:cNvPr id="6" name="Picture 5">
            <a:extLst>
              <a:ext uri="{FF2B5EF4-FFF2-40B4-BE49-F238E27FC236}">
                <a16:creationId xmlns:a16="http://schemas.microsoft.com/office/drawing/2014/main" id="{307A1630-01C0-49C6-8337-A24AA7678FCB}"/>
              </a:ext>
            </a:extLst>
          </p:cNvPr>
          <p:cNvPicPr>
            <a:picLocks noChangeAspect="1"/>
          </p:cNvPicPr>
          <p:nvPr/>
        </p:nvPicPr>
        <p:blipFill>
          <a:blip r:embed="rId3"/>
          <a:stretch>
            <a:fillRect/>
          </a:stretch>
        </p:blipFill>
        <p:spPr>
          <a:xfrm>
            <a:off x="3158868" y="1911599"/>
            <a:ext cx="5935224" cy="3891630"/>
          </a:xfrm>
          <a:prstGeom prst="rect">
            <a:avLst/>
          </a:prstGeom>
        </p:spPr>
      </p:pic>
      <p:sp>
        <p:nvSpPr>
          <p:cNvPr id="8" name="Slide Number Placeholder 7">
            <a:extLst>
              <a:ext uri="{FF2B5EF4-FFF2-40B4-BE49-F238E27FC236}">
                <a16:creationId xmlns:a16="http://schemas.microsoft.com/office/drawing/2014/main" id="{8392ABC7-31F4-4A07-AD22-AC71E1568835}"/>
              </a:ext>
            </a:extLst>
          </p:cNvPr>
          <p:cNvSpPr>
            <a:spLocks noGrp="1"/>
          </p:cNvSpPr>
          <p:nvPr>
            <p:ph type="sldNum" sz="quarter" idx="12"/>
          </p:nvPr>
        </p:nvSpPr>
        <p:spPr/>
        <p:txBody>
          <a:bodyPr/>
          <a:lstStyle/>
          <a:p>
            <a:fld id="{A3B6C335-9A2E-4513-B7DE-D6303B1FE0D5}" type="slidenum">
              <a:rPr lang="en-GB" smtClean="0"/>
              <a:t>21</a:t>
            </a:fld>
            <a:endParaRPr lang="en-GB"/>
          </a:p>
        </p:txBody>
      </p:sp>
      <p:sp>
        <p:nvSpPr>
          <p:cNvPr id="7" name="Obdélník 6" descr="Ozubená kola">
            <a:extLst>
              <a:ext uri="{FF2B5EF4-FFF2-40B4-BE49-F238E27FC236}">
                <a16:creationId xmlns:a16="http://schemas.microsoft.com/office/drawing/2014/main" id="{5FDEA282-FCFC-40EA-8116-09294F96F11F}"/>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58089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0986-655E-46AC-A295-324E7142803D}"/>
              </a:ext>
            </a:extLst>
          </p:cNvPr>
          <p:cNvSpPr>
            <a:spLocks noGrp="1"/>
          </p:cNvSpPr>
          <p:nvPr>
            <p:ph type="title"/>
          </p:nvPr>
        </p:nvSpPr>
        <p:spPr/>
        <p:txBody>
          <a:bodyPr/>
          <a:lstStyle/>
          <a:p>
            <a:r>
              <a:rPr lang="de-DE" dirty="0"/>
              <a:t>Collaborative concepts</a:t>
            </a:r>
          </a:p>
        </p:txBody>
      </p:sp>
      <p:sp>
        <p:nvSpPr>
          <p:cNvPr id="3" name="Content Placeholder 2">
            <a:extLst>
              <a:ext uri="{FF2B5EF4-FFF2-40B4-BE49-F238E27FC236}">
                <a16:creationId xmlns:a16="http://schemas.microsoft.com/office/drawing/2014/main" id="{73249BB0-718B-453A-BDBB-E7FE22DB5E09}"/>
              </a:ext>
            </a:extLst>
          </p:cNvPr>
          <p:cNvSpPr>
            <a:spLocks noGrp="1"/>
          </p:cNvSpPr>
          <p:nvPr>
            <p:ph idx="1"/>
          </p:nvPr>
        </p:nvSpPr>
        <p:spPr>
          <a:xfrm>
            <a:off x="579121" y="1253331"/>
            <a:ext cx="10515600" cy="4351338"/>
          </a:xfrm>
        </p:spPr>
        <p:txBody>
          <a:bodyPr/>
          <a:lstStyle/>
          <a:p>
            <a:pPr marL="0" lvl="0" indent="0">
              <a:lnSpc>
                <a:spcPct val="100000"/>
              </a:lnSpc>
              <a:spcBef>
                <a:spcPts val="0"/>
              </a:spcBef>
              <a:spcAft>
                <a:spcPts val="0"/>
              </a:spcAft>
              <a:buClrTx/>
              <a:buSzTx/>
              <a:buNone/>
              <a:defRPr/>
            </a:pPr>
            <a:r>
              <a:rPr lang="en-GB" dirty="0">
                <a:solidFill>
                  <a:schemeClr val="tx1"/>
                </a:solidFill>
              </a:rPr>
              <a:t>Modern technology development is a collaborative enterprise between various actors, in different combinations, and at different stages of the technology development process.</a:t>
            </a:r>
          </a:p>
          <a:p>
            <a:endParaRPr lang="de-DE" dirty="0"/>
          </a:p>
        </p:txBody>
      </p:sp>
      <p:graphicFrame>
        <p:nvGraphicFramePr>
          <p:cNvPr id="5" name="Table 4">
            <a:extLst>
              <a:ext uri="{FF2B5EF4-FFF2-40B4-BE49-F238E27FC236}">
                <a16:creationId xmlns:a16="http://schemas.microsoft.com/office/drawing/2014/main" id="{7F8EA8AB-6ED7-4325-A56C-EBFDE38DC597}"/>
              </a:ext>
            </a:extLst>
          </p:cNvPr>
          <p:cNvGraphicFramePr>
            <a:graphicFrameLocks noGrp="1"/>
          </p:cNvGraphicFramePr>
          <p:nvPr>
            <p:extLst>
              <p:ext uri="{D42A27DB-BD31-4B8C-83A1-F6EECF244321}">
                <p14:modId xmlns:p14="http://schemas.microsoft.com/office/powerpoint/2010/main" val="3242873660"/>
              </p:ext>
            </p:extLst>
          </p:nvPr>
        </p:nvGraphicFramePr>
        <p:xfrm>
          <a:off x="1097279" y="2713523"/>
          <a:ext cx="10935065" cy="3749040"/>
        </p:xfrm>
        <a:graphic>
          <a:graphicData uri="http://schemas.openxmlformats.org/drawingml/2006/table">
            <a:tbl>
              <a:tblPr firstRow="1" bandRow="1">
                <a:tableStyleId>{5C22544A-7EE6-4342-B048-85BDC9FD1C3A}</a:tableStyleId>
              </a:tblPr>
              <a:tblGrid>
                <a:gridCol w="1854438">
                  <a:extLst>
                    <a:ext uri="{9D8B030D-6E8A-4147-A177-3AD203B41FA5}">
                      <a16:colId xmlns:a16="http://schemas.microsoft.com/office/drawing/2014/main" val="2485585143"/>
                    </a:ext>
                  </a:extLst>
                </a:gridCol>
                <a:gridCol w="5621975">
                  <a:extLst>
                    <a:ext uri="{9D8B030D-6E8A-4147-A177-3AD203B41FA5}">
                      <a16:colId xmlns:a16="http://schemas.microsoft.com/office/drawing/2014/main" val="3852773699"/>
                    </a:ext>
                  </a:extLst>
                </a:gridCol>
                <a:gridCol w="1896566">
                  <a:extLst>
                    <a:ext uri="{9D8B030D-6E8A-4147-A177-3AD203B41FA5}">
                      <a16:colId xmlns:a16="http://schemas.microsoft.com/office/drawing/2014/main" val="954451573"/>
                    </a:ext>
                  </a:extLst>
                </a:gridCol>
                <a:gridCol w="1562086">
                  <a:extLst>
                    <a:ext uri="{9D8B030D-6E8A-4147-A177-3AD203B41FA5}">
                      <a16:colId xmlns:a16="http://schemas.microsoft.com/office/drawing/2014/main" val="1198071906"/>
                    </a:ext>
                  </a:extLst>
                </a:gridCol>
              </a:tblGrid>
              <a:tr h="570584">
                <a:tc>
                  <a:txBody>
                    <a:bodyPr/>
                    <a:lstStyle/>
                    <a:p>
                      <a:pPr algn="ctr"/>
                      <a:r>
                        <a:rPr lang="en-GB" dirty="0"/>
                        <a:t>Collaborative Concept</a:t>
                      </a:r>
                    </a:p>
                  </a:txBody>
                  <a:tcPr/>
                </a:tc>
                <a:tc>
                  <a:txBody>
                    <a:bodyPr/>
                    <a:lstStyle/>
                    <a:p>
                      <a:pPr algn="ctr"/>
                      <a:r>
                        <a:rPr lang="en-GB" dirty="0"/>
                        <a:t>The big idea</a:t>
                      </a:r>
                    </a:p>
                  </a:txBody>
                  <a:tcPr/>
                </a:tc>
                <a:tc>
                  <a:txBody>
                    <a:bodyPr/>
                    <a:lstStyle/>
                    <a:p>
                      <a:pPr algn="ctr"/>
                      <a:r>
                        <a:rPr lang="en-GB" dirty="0"/>
                        <a:t>Starting reference</a:t>
                      </a:r>
                    </a:p>
                  </a:txBody>
                  <a:tcPr/>
                </a:tc>
                <a:tc>
                  <a:txBody>
                    <a:bodyPr/>
                    <a:lstStyle/>
                    <a:p>
                      <a:pPr algn="ctr"/>
                      <a:r>
                        <a:rPr lang="en-GB" dirty="0"/>
                        <a:t>Key Authors</a:t>
                      </a:r>
                    </a:p>
                  </a:txBody>
                  <a:tcPr/>
                </a:tc>
                <a:extLst>
                  <a:ext uri="{0D108BD9-81ED-4DB2-BD59-A6C34878D82A}">
                    <a16:rowId xmlns:a16="http://schemas.microsoft.com/office/drawing/2014/main" val="1994756949"/>
                  </a:ext>
                </a:extLst>
              </a:tr>
              <a:tr h="815120">
                <a:tc>
                  <a:txBody>
                    <a:bodyPr/>
                    <a:lstStyle/>
                    <a:p>
                      <a:r>
                        <a:rPr lang="en-GB" dirty="0"/>
                        <a:t>Triple Helix</a:t>
                      </a:r>
                    </a:p>
                  </a:txBody>
                  <a:tcPr/>
                </a:tc>
                <a:tc>
                  <a:txBody>
                    <a:bodyPr/>
                    <a:lstStyle/>
                    <a:p>
                      <a:r>
                        <a:rPr lang="en-GB" dirty="0"/>
                        <a:t>Interactions between government-industry-universities with each fulfilling both their traditional and non-traditional role.</a:t>
                      </a:r>
                    </a:p>
                  </a:txBody>
                  <a:tcPr/>
                </a:tc>
                <a:tc>
                  <a:txBody>
                    <a:bodyPr/>
                    <a:lstStyle/>
                    <a:p>
                      <a:r>
                        <a:rPr lang="en-US" dirty="0"/>
                        <a:t>Cai &amp; </a:t>
                      </a:r>
                      <a:r>
                        <a:rPr lang="en-US" dirty="0" err="1"/>
                        <a:t>Etzkowitz</a:t>
                      </a:r>
                      <a:r>
                        <a:rPr lang="en-US" dirty="0"/>
                        <a:t>, 2020</a:t>
                      </a:r>
                      <a:endParaRPr lang="en-GB" dirty="0"/>
                    </a:p>
                  </a:txBody>
                  <a:tcPr/>
                </a:tc>
                <a:tc>
                  <a:txBody>
                    <a:bodyPr/>
                    <a:lstStyle/>
                    <a:p>
                      <a:r>
                        <a:rPr lang="en-GB" dirty="0"/>
                        <a:t>Henry </a:t>
                      </a:r>
                      <a:r>
                        <a:rPr lang="en-GB" dirty="0" err="1"/>
                        <a:t>Etzkowitz</a:t>
                      </a:r>
                      <a:endParaRPr lang="en-GB" dirty="0"/>
                    </a:p>
                  </a:txBody>
                  <a:tcPr/>
                </a:tc>
                <a:extLst>
                  <a:ext uri="{0D108BD9-81ED-4DB2-BD59-A6C34878D82A}">
                    <a16:rowId xmlns:a16="http://schemas.microsoft.com/office/drawing/2014/main" val="3596991424"/>
                  </a:ext>
                </a:extLst>
              </a:tr>
              <a:tr h="570584">
                <a:tc>
                  <a:txBody>
                    <a:bodyPr/>
                    <a:lstStyle/>
                    <a:p>
                      <a:r>
                        <a:rPr lang="en-GB" dirty="0"/>
                        <a:t>Open Innovation</a:t>
                      </a:r>
                    </a:p>
                  </a:txBody>
                  <a:tcPr/>
                </a:tc>
                <a:tc>
                  <a:txBody>
                    <a:bodyPr/>
                    <a:lstStyle/>
                    <a:p>
                      <a:r>
                        <a:rPr lang="en-GB" dirty="0"/>
                        <a:t>A view of collaborations of an individual firm that focusses on inflows &amp; outflows of intellectual property.</a:t>
                      </a:r>
                    </a:p>
                  </a:txBody>
                  <a:tcPr/>
                </a:tc>
                <a:tc>
                  <a:txBody>
                    <a:bodyPr/>
                    <a:lstStyle/>
                    <a:p>
                      <a:r>
                        <a:rPr lang="en-GB" dirty="0"/>
                        <a:t>West &amp; </a:t>
                      </a:r>
                      <a:r>
                        <a:rPr lang="en-GB" dirty="0" err="1"/>
                        <a:t>Bogers</a:t>
                      </a:r>
                      <a:r>
                        <a:rPr lang="en-GB" dirty="0"/>
                        <a:t>, 2014</a:t>
                      </a:r>
                    </a:p>
                  </a:txBody>
                  <a:tcPr/>
                </a:tc>
                <a:tc>
                  <a:txBody>
                    <a:bodyPr/>
                    <a:lstStyle/>
                    <a:p>
                      <a:r>
                        <a:rPr lang="en-GB" dirty="0"/>
                        <a:t>Henry </a:t>
                      </a:r>
                      <a:r>
                        <a:rPr lang="en-GB" dirty="0" err="1"/>
                        <a:t>Chesborough</a:t>
                      </a:r>
                      <a:endParaRPr lang="en-GB" dirty="0"/>
                    </a:p>
                  </a:txBody>
                  <a:tcPr/>
                </a:tc>
                <a:extLst>
                  <a:ext uri="{0D108BD9-81ED-4DB2-BD59-A6C34878D82A}">
                    <a16:rowId xmlns:a16="http://schemas.microsoft.com/office/drawing/2014/main" val="989122328"/>
                  </a:ext>
                </a:extLst>
              </a:tr>
              <a:tr h="815120">
                <a:tc>
                  <a:txBody>
                    <a:bodyPr/>
                    <a:lstStyle/>
                    <a:p>
                      <a:r>
                        <a:rPr lang="en-GB" dirty="0"/>
                        <a:t>Networks</a:t>
                      </a:r>
                    </a:p>
                  </a:txBody>
                  <a:tcPr/>
                </a:tc>
                <a:tc>
                  <a:txBody>
                    <a:bodyPr/>
                    <a:lstStyle/>
                    <a:p>
                      <a:r>
                        <a:rPr lang="en-GB" dirty="0"/>
                        <a:t>Enduring inter-organisational ties involving the exchange of knowledge and other economic resources</a:t>
                      </a:r>
                    </a:p>
                  </a:txBody>
                  <a:tcPr/>
                </a:tc>
                <a:tc>
                  <a:txBody>
                    <a:bodyPr/>
                    <a:lstStyle/>
                    <a:p>
                      <a:r>
                        <a:rPr lang="en-GB" dirty="0" err="1"/>
                        <a:t>Birkinshaw</a:t>
                      </a:r>
                      <a:r>
                        <a:rPr lang="en-GB" dirty="0"/>
                        <a:t>, Bessant &amp; </a:t>
                      </a:r>
                      <a:r>
                        <a:rPr lang="en-GB" dirty="0" err="1"/>
                        <a:t>Delbridge</a:t>
                      </a:r>
                      <a:r>
                        <a:rPr lang="en-GB" dirty="0"/>
                        <a:t>, 2007</a:t>
                      </a:r>
                    </a:p>
                  </a:txBody>
                  <a:tcPr/>
                </a:tc>
                <a:tc>
                  <a:txBody>
                    <a:bodyPr/>
                    <a:lstStyle/>
                    <a:p>
                      <a:r>
                        <a:rPr lang="en-GB" dirty="0"/>
                        <a:t>Ron Burt</a:t>
                      </a:r>
                    </a:p>
                  </a:txBody>
                  <a:tcPr/>
                </a:tc>
                <a:extLst>
                  <a:ext uri="{0D108BD9-81ED-4DB2-BD59-A6C34878D82A}">
                    <a16:rowId xmlns:a16="http://schemas.microsoft.com/office/drawing/2014/main" val="1514690172"/>
                  </a:ext>
                </a:extLst>
              </a:tr>
              <a:tr h="570584">
                <a:tc>
                  <a:txBody>
                    <a:bodyPr/>
                    <a:lstStyle/>
                    <a:p>
                      <a:r>
                        <a:rPr lang="en-GB" dirty="0"/>
                        <a:t>Eco-systems</a:t>
                      </a:r>
                    </a:p>
                  </a:txBody>
                  <a:tcPr/>
                </a:tc>
                <a:tc>
                  <a:txBody>
                    <a:bodyPr/>
                    <a:lstStyle/>
                    <a:p>
                      <a:r>
                        <a:rPr lang="en-GB" dirty="0"/>
                        <a:t>Loosely inter-connected network of innovation actors that co-evolve technology capabilities</a:t>
                      </a:r>
                    </a:p>
                  </a:txBody>
                  <a:tcPr/>
                </a:tc>
                <a:tc>
                  <a:txBody>
                    <a:bodyPr/>
                    <a:lstStyle/>
                    <a:p>
                      <a:r>
                        <a:rPr lang="en-GB" dirty="0" err="1"/>
                        <a:t>Furr</a:t>
                      </a:r>
                      <a:r>
                        <a:rPr lang="en-GB" dirty="0"/>
                        <a:t>, O’Keeffe &amp; Dyer, 2016</a:t>
                      </a:r>
                    </a:p>
                  </a:txBody>
                  <a:tcPr/>
                </a:tc>
                <a:tc>
                  <a:txBody>
                    <a:bodyPr/>
                    <a:lstStyle/>
                    <a:p>
                      <a:r>
                        <a:rPr lang="en-GB" dirty="0"/>
                        <a:t>Annabelle Gawer</a:t>
                      </a:r>
                    </a:p>
                  </a:txBody>
                  <a:tcPr/>
                </a:tc>
                <a:extLst>
                  <a:ext uri="{0D108BD9-81ED-4DB2-BD59-A6C34878D82A}">
                    <a16:rowId xmlns:a16="http://schemas.microsoft.com/office/drawing/2014/main" val="943668274"/>
                  </a:ext>
                </a:extLst>
              </a:tr>
            </a:tbl>
          </a:graphicData>
        </a:graphic>
      </p:graphicFrame>
      <p:sp>
        <p:nvSpPr>
          <p:cNvPr id="6" name="Slide Number Placeholder 5">
            <a:extLst>
              <a:ext uri="{FF2B5EF4-FFF2-40B4-BE49-F238E27FC236}">
                <a16:creationId xmlns:a16="http://schemas.microsoft.com/office/drawing/2014/main" id="{4ACFB35A-A433-4F8C-BAF4-AC50D0B58DDD}"/>
              </a:ext>
            </a:extLst>
          </p:cNvPr>
          <p:cNvSpPr>
            <a:spLocks noGrp="1"/>
          </p:cNvSpPr>
          <p:nvPr>
            <p:ph type="sldNum" sz="quarter" idx="12"/>
          </p:nvPr>
        </p:nvSpPr>
        <p:spPr/>
        <p:txBody>
          <a:bodyPr/>
          <a:lstStyle/>
          <a:p>
            <a:fld id="{A3B6C335-9A2E-4513-B7DE-D6303B1FE0D5}" type="slidenum">
              <a:rPr lang="en-GB" smtClean="0"/>
              <a:t>22</a:t>
            </a:fld>
            <a:endParaRPr lang="en-GB"/>
          </a:p>
        </p:txBody>
      </p:sp>
      <p:sp>
        <p:nvSpPr>
          <p:cNvPr id="7" name="Obdélník 6" descr="Ozubená kola">
            <a:extLst>
              <a:ext uri="{FF2B5EF4-FFF2-40B4-BE49-F238E27FC236}">
                <a16:creationId xmlns:a16="http://schemas.microsoft.com/office/drawing/2014/main" id="{F95A08D7-29FC-46DC-8B30-BEFB0F954123}"/>
              </a:ext>
            </a:extLst>
          </p:cNvPr>
          <p:cNvSpPr/>
          <p:nvPr/>
        </p:nvSpPr>
        <p:spPr>
          <a:xfrm>
            <a:off x="10436436" y="276047"/>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76275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243C-723A-42AC-9D83-78F1CB71310D}"/>
              </a:ext>
            </a:extLst>
          </p:cNvPr>
          <p:cNvSpPr>
            <a:spLocks noGrp="1"/>
          </p:cNvSpPr>
          <p:nvPr>
            <p:ph type="title"/>
          </p:nvPr>
        </p:nvSpPr>
        <p:spPr/>
        <p:txBody>
          <a:bodyPr/>
          <a:lstStyle/>
          <a:p>
            <a:r>
              <a:rPr lang="de-DE" dirty="0"/>
              <a:t>Triple-helix model</a:t>
            </a:r>
          </a:p>
        </p:txBody>
      </p:sp>
      <p:sp>
        <p:nvSpPr>
          <p:cNvPr id="3" name="Content Placeholder 2">
            <a:extLst>
              <a:ext uri="{FF2B5EF4-FFF2-40B4-BE49-F238E27FC236}">
                <a16:creationId xmlns:a16="http://schemas.microsoft.com/office/drawing/2014/main" id="{F44E8C27-28EC-4000-AD3F-81A9A43FA12C}"/>
              </a:ext>
            </a:extLst>
          </p:cNvPr>
          <p:cNvSpPr>
            <a:spLocks noGrp="1"/>
          </p:cNvSpPr>
          <p:nvPr>
            <p:ph idx="1"/>
          </p:nvPr>
        </p:nvSpPr>
        <p:spPr>
          <a:xfrm>
            <a:off x="2165684" y="4828674"/>
            <a:ext cx="8989996" cy="1040420"/>
          </a:xfrm>
        </p:spPr>
        <p:txBody>
          <a:bodyPr>
            <a:normAutofit fontScale="92500" lnSpcReduction="20000"/>
          </a:bodyPr>
          <a:lstStyle/>
          <a:p>
            <a:r>
              <a:rPr lang="de-DE" dirty="0"/>
              <a:t>What role do a) universities, b) industry, and c) government and policy organizations play for the production of new technologies?</a:t>
            </a:r>
          </a:p>
        </p:txBody>
      </p:sp>
      <p:sp>
        <p:nvSpPr>
          <p:cNvPr id="4" name="Speech Bubble: Oval 3">
            <a:extLst>
              <a:ext uri="{FF2B5EF4-FFF2-40B4-BE49-F238E27FC236}">
                <a16:creationId xmlns:a16="http://schemas.microsoft.com/office/drawing/2014/main" id="{D1F85AF5-91F2-441E-B3A8-DE65013CBB3C}"/>
              </a:ext>
            </a:extLst>
          </p:cNvPr>
          <p:cNvSpPr/>
          <p:nvPr/>
        </p:nvSpPr>
        <p:spPr>
          <a:xfrm>
            <a:off x="2165684" y="2117559"/>
            <a:ext cx="8989996" cy="2037347"/>
          </a:xfrm>
          <a:prstGeom prst="wedgeEllipseCallout">
            <a:avLst>
              <a:gd name="adj1" fmla="val -54000"/>
              <a:gd name="adj2" fmla="val 55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new mode of [technology] production is emerging based on linkages among academia, industry and government.”</a:t>
            </a:r>
          </a:p>
          <a:p>
            <a:pPr algn="ctr"/>
            <a:r>
              <a:rPr lang="en-US" sz="2000" dirty="0"/>
              <a:t> </a:t>
            </a:r>
            <a:r>
              <a:rPr lang="en-US" sz="1200" dirty="0"/>
              <a:t>(</a:t>
            </a:r>
            <a:r>
              <a:rPr lang="en-US" sz="1200" dirty="0" err="1"/>
              <a:t>Etzkowitz</a:t>
            </a:r>
            <a:r>
              <a:rPr lang="en-US" sz="1200" dirty="0"/>
              <a:t>/</a:t>
            </a:r>
            <a:r>
              <a:rPr lang="en-US" sz="1200" dirty="0" err="1"/>
              <a:t>Leydesdorff</a:t>
            </a:r>
            <a:r>
              <a:rPr lang="en-US" sz="1200" dirty="0"/>
              <a:t>, 1995) </a:t>
            </a:r>
            <a:endParaRPr lang="de-DE" dirty="0"/>
          </a:p>
        </p:txBody>
      </p:sp>
      <p:pic>
        <p:nvPicPr>
          <p:cNvPr id="5" name="Picture 4">
            <a:extLst>
              <a:ext uri="{FF2B5EF4-FFF2-40B4-BE49-F238E27FC236}">
                <a16:creationId xmlns:a16="http://schemas.microsoft.com/office/drawing/2014/main" id="{EFCB7FE4-8535-4E82-9871-AFB5D36E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2" y="4578969"/>
            <a:ext cx="916199" cy="1083343"/>
          </a:xfrm>
          <a:prstGeom prst="rect">
            <a:avLst/>
          </a:prstGeom>
        </p:spPr>
      </p:pic>
      <p:sp>
        <p:nvSpPr>
          <p:cNvPr id="6" name="Slide Number Placeholder 5">
            <a:extLst>
              <a:ext uri="{FF2B5EF4-FFF2-40B4-BE49-F238E27FC236}">
                <a16:creationId xmlns:a16="http://schemas.microsoft.com/office/drawing/2014/main" id="{6EE7AC82-4675-40A0-B712-1D3BE762BDA6}"/>
              </a:ext>
            </a:extLst>
          </p:cNvPr>
          <p:cNvSpPr>
            <a:spLocks noGrp="1"/>
          </p:cNvSpPr>
          <p:nvPr>
            <p:ph type="sldNum" sz="quarter" idx="12"/>
          </p:nvPr>
        </p:nvSpPr>
        <p:spPr/>
        <p:txBody>
          <a:bodyPr/>
          <a:lstStyle/>
          <a:p>
            <a:fld id="{A3B6C335-9A2E-4513-B7DE-D6303B1FE0D5}" type="slidenum">
              <a:rPr lang="en-GB" smtClean="0"/>
              <a:t>23</a:t>
            </a:fld>
            <a:endParaRPr lang="en-GB"/>
          </a:p>
        </p:txBody>
      </p:sp>
      <p:sp>
        <p:nvSpPr>
          <p:cNvPr id="7" name="Obdélník 6" descr="Ozubená kola">
            <a:extLst>
              <a:ext uri="{FF2B5EF4-FFF2-40B4-BE49-F238E27FC236}">
                <a16:creationId xmlns:a16="http://schemas.microsoft.com/office/drawing/2014/main" id="{9C00DC43-89A6-4FDC-985F-FE253FA61292}"/>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24632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108B-A83D-4C7F-91FC-F150DDC05D2B}"/>
              </a:ext>
            </a:extLst>
          </p:cNvPr>
          <p:cNvSpPr>
            <a:spLocks noGrp="1"/>
          </p:cNvSpPr>
          <p:nvPr>
            <p:ph type="title"/>
          </p:nvPr>
        </p:nvSpPr>
        <p:spPr/>
        <p:txBody>
          <a:bodyPr/>
          <a:lstStyle/>
          <a:p>
            <a:r>
              <a:rPr lang="de-DE" dirty="0"/>
              <a:t>Triple-helix model</a:t>
            </a:r>
          </a:p>
        </p:txBody>
      </p:sp>
      <p:pic>
        <p:nvPicPr>
          <p:cNvPr id="4" name="Picture 3">
            <a:extLst>
              <a:ext uri="{FF2B5EF4-FFF2-40B4-BE49-F238E27FC236}">
                <a16:creationId xmlns:a16="http://schemas.microsoft.com/office/drawing/2014/main" id="{AC62BB2A-01A1-455E-B306-D5515F7FD150}"/>
              </a:ext>
            </a:extLst>
          </p:cNvPr>
          <p:cNvPicPr>
            <a:picLocks noChangeAspect="1"/>
          </p:cNvPicPr>
          <p:nvPr/>
        </p:nvPicPr>
        <p:blipFill>
          <a:blip r:embed="rId3"/>
          <a:stretch>
            <a:fillRect/>
          </a:stretch>
        </p:blipFill>
        <p:spPr>
          <a:xfrm>
            <a:off x="1433344" y="2072568"/>
            <a:ext cx="9325312" cy="3494042"/>
          </a:xfrm>
          <a:prstGeom prst="rect">
            <a:avLst/>
          </a:prstGeom>
        </p:spPr>
      </p:pic>
      <p:sp>
        <p:nvSpPr>
          <p:cNvPr id="6" name="Rectangle 5">
            <a:extLst>
              <a:ext uri="{FF2B5EF4-FFF2-40B4-BE49-F238E27FC236}">
                <a16:creationId xmlns:a16="http://schemas.microsoft.com/office/drawing/2014/main" id="{A93D002A-ADE2-4EF7-B5AC-74426DF9E4F7}"/>
              </a:ext>
            </a:extLst>
          </p:cNvPr>
          <p:cNvSpPr/>
          <p:nvPr/>
        </p:nvSpPr>
        <p:spPr>
          <a:xfrm>
            <a:off x="696227" y="5881118"/>
            <a:ext cx="11094720" cy="369332"/>
          </a:xfrm>
          <a:prstGeom prst="rect">
            <a:avLst/>
          </a:prstGeom>
        </p:spPr>
        <p:txBody>
          <a:bodyPr wrap="square">
            <a:spAutoFit/>
          </a:bodyPr>
          <a:lstStyle/>
          <a:p>
            <a:pPr marR="0"/>
            <a:r>
              <a:rPr lang="en-US" dirty="0">
                <a:latin typeface="Calibri" panose="020F0502020204030204" pitchFamily="34" charset="0"/>
              </a:rPr>
              <a:t>Cai, Y., &amp; </a:t>
            </a:r>
            <a:r>
              <a:rPr lang="en-US" dirty="0" err="1">
                <a:latin typeface="Calibri" panose="020F0502020204030204" pitchFamily="34" charset="0"/>
              </a:rPr>
              <a:t>Etzkowitz</a:t>
            </a:r>
            <a:r>
              <a:rPr lang="en-US" dirty="0">
                <a:latin typeface="Calibri" panose="020F0502020204030204" pitchFamily="34" charset="0"/>
              </a:rPr>
              <a:t>, H. 2020. Theorizing the Triple Helix model: Past, present, and future. </a:t>
            </a:r>
            <a:r>
              <a:rPr lang="en-US" b="1" i="1" dirty="0">
                <a:latin typeface="Calibri" panose="020F0502020204030204" pitchFamily="34" charset="0"/>
              </a:rPr>
              <a:t>Triple Helix, 7(2-3): 189-226.</a:t>
            </a:r>
          </a:p>
        </p:txBody>
      </p:sp>
      <p:sp>
        <p:nvSpPr>
          <p:cNvPr id="7" name="Slide Number Placeholder 6">
            <a:extLst>
              <a:ext uri="{FF2B5EF4-FFF2-40B4-BE49-F238E27FC236}">
                <a16:creationId xmlns:a16="http://schemas.microsoft.com/office/drawing/2014/main" id="{F5626D91-716D-47A4-B202-44A9312AF9EC}"/>
              </a:ext>
            </a:extLst>
          </p:cNvPr>
          <p:cNvSpPr>
            <a:spLocks noGrp="1"/>
          </p:cNvSpPr>
          <p:nvPr>
            <p:ph type="sldNum" sz="quarter" idx="12"/>
          </p:nvPr>
        </p:nvSpPr>
        <p:spPr/>
        <p:txBody>
          <a:bodyPr/>
          <a:lstStyle/>
          <a:p>
            <a:fld id="{A3B6C335-9A2E-4513-B7DE-D6303B1FE0D5}" type="slidenum">
              <a:rPr lang="en-GB" smtClean="0"/>
              <a:t>24</a:t>
            </a:fld>
            <a:endParaRPr lang="en-GB"/>
          </a:p>
        </p:txBody>
      </p:sp>
      <p:sp>
        <p:nvSpPr>
          <p:cNvPr id="8" name="Obdélník 7" descr="Ozubená kola">
            <a:extLst>
              <a:ext uri="{FF2B5EF4-FFF2-40B4-BE49-F238E27FC236}">
                <a16:creationId xmlns:a16="http://schemas.microsoft.com/office/drawing/2014/main" id="{151CFD8B-1AF8-45C6-B878-0E9AE53D818E}"/>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67806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93E1-7E63-4E77-8243-09BCA5489583}"/>
              </a:ext>
            </a:extLst>
          </p:cNvPr>
          <p:cNvSpPr>
            <a:spLocks noGrp="1"/>
          </p:cNvSpPr>
          <p:nvPr>
            <p:ph type="title"/>
          </p:nvPr>
        </p:nvSpPr>
        <p:spPr/>
        <p:txBody>
          <a:bodyPr/>
          <a:lstStyle/>
          <a:p>
            <a:r>
              <a:rPr lang="de-DE" dirty="0"/>
              <a:t>Triple-helix model</a:t>
            </a:r>
          </a:p>
        </p:txBody>
      </p:sp>
      <p:sp>
        <p:nvSpPr>
          <p:cNvPr id="3" name="Content Placeholder 2">
            <a:extLst>
              <a:ext uri="{FF2B5EF4-FFF2-40B4-BE49-F238E27FC236}">
                <a16:creationId xmlns:a16="http://schemas.microsoft.com/office/drawing/2014/main" id="{473FEEFC-2F6C-432B-B176-EF4E666CC3EC}"/>
              </a:ext>
            </a:extLst>
          </p:cNvPr>
          <p:cNvSpPr>
            <a:spLocks noGrp="1"/>
          </p:cNvSpPr>
          <p:nvPr>
            <p:ph idx="1"/>
          </p:nvPr>
        </p:nvSpPr>
        <p:spPr>
          <a:xfrm>
            <a:off x="2281187" y="3135179"/>
            <a:ext cx="8813533" cy="2733915"/>
          </a:xfrm>
        </p:spPr>
        <p:txBody>
          <a:bodyPr/>
          <a:lstStyle/>
          <a:p>
            <a:r>
              <a:rPr lang="de-DE" dirty="0">
                <a:solidFill>
                  <a:schemeClr val="tx1"/>
                </a:solidFill>
              </a:rPr>
              <a:t>What are the implications of the triple-helix model for</a:t>
            </a:r>
          </a:p>
          <a:p>
            <a:r>
              <a:rPr lang="de-DE" dirty="0">
                <a:solidFill>
                  <a:schemeClr val="tx1"/>
                </a:solidFill>
              </a:rPr>
              <a:t>a) the innovating firm </a:t>
            </a:r>
            <a:r>
              <a:rPr lang="de-DE" i="1" dirty="0">
                <a:solidFill>
                  <a:schemeClr val="tx1"/>
                </a:solidFill>
              </a:rPr>
              <a:t>(e.g., Bose, Mellanox, SAP, Siemens Mobility, Vestas Wind) </a:t>
            </a:r>
            <a:r>
              <a:rPr lang="de-DE" dirty="0">
                <a:solidFill>
                  <a:schemeClr val="tx1"/>
                </a:solidFill>
              </a:rPr>
              <a:t>and</a:t>
            </a:r>
          </a:p>
          <a:p>
            <a:r>
              <a:rPr lang="de-DE" dirty="0">
                <a:solidFill>
                  <a:schemeClr val="tx1"/>
                </a:solidFill>
              </a:rPr>
              <a:t>b) the technology </a:t>
            </a:r>
            <a:r>
              <a:rPr lang="de-DE" i="1" dirty="0">
                <a:solidFill>
                  <a:schemeClr val="tx1"/>
                </a:solidFill>
              </a:rPr>
              <a:t>(e.g., </a:t>
            </a:r>
            <a:r>
              <a:rPr lang="en-US" i="1" dirty="0">
                <a:solidFill>
                  <a:schemeClr val="tx1"/>
                </a:solidFill>
              </a:rPr>
              <a:t>sustainable packaging, quantum computing, biotechnology</a:t>
            </a:r>
            <a:r>
              <a:rPr lang="en-US" i="1">
                <a:solidFill>
                  <a:schemeClr val="tx1"/>
                </a:solidFill>
              </a:rPr>
              <a:t>, 5G </a:t>
            </a:r>
            <a:r>
              <a:rPr lang="en-US" i="1" dirty="0">
                <a:solidFill>
                  <a:schemeClr val="tx1"/>
                </a:solidFill>
              </a:rPr>
              <a:t>technology</a:t>
            </a:r>
            <a:r>
              <a:rPr lang="de-DE" i="1" dirty="0">
                <a:solidFill>
                  <a:schemeClr val="tx1"/>
                </a:solidFill>
              </a:rPr>
              <a:t>)</a:t>
            </a:r>
            <a:r>
              <a:rPr lang="de-DE" dirty="0">
                <a:solidFill>
                  <a:schemeClr val="tx1"/>
                </a:solidFill>
              </a:rPr>
              <a:t>?  </a:t>
            </a:r>
          </a:p>
        </p:txBody>
      </p:sp>
      <p:pic>
        <p:nvPicPr>
          <p:cNvPr id="4" name="Picture 3">
            <a:extLst>
              <a:ext uri="{FF2B5EF4-FFF2-40B4-BE49-F238E27FC236}">
                <a16:creationId xmlns:a16="http://schemas.microsoft.com/office/drawing/2014/main" id="{FCBE0ADE-17FF-45CA-A798-8CA433B35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3135179"/>
            <a:ext cx="916199" cy="1083343"/>
          </a:xfrm>
          <a:prstGeom prst="rect">
            <a:avLst/>
          </a:prstGeom>
        </p:spPr>
      </p:pic>
      <p:sp>
        <p:nvSpPr>
          <p:cNvPr id="6" name="Slide Number Placeholder 5">
            <a:extLst>
              <a:ext uri="{FF2B5EF4-FFF2-40B4-BE49-F238E27FC236}">
                <a16:creationId xmlns:a16="http://schemas.microsoft.com/office/drawing/2014/main" id="{7FE96BA5-0669-469C-BE7F-88460A78BC46}"/>
              </a:ext>
            </a:extLst>
          </p:cNvPr>
          <p:cNvSpPr>
            <a:spLocks noGrp="1"/>
          </p:cNvSpPr>
          <p:nvPr>
            <p:ph type="sldNum" sz="quarter" idx="12"/>
          </p:nvPr>
        </p:nvSpPr>
        <p:spPr/>
        <p:txBody>
          <a:bodyPr/>
          <a:lstStyle/>
          <a:p>
            <a:fld id="{A3B6C335-9A2E-4513-B7DE-D6303B1FE0D5}" type="slidenum">
              <a:rPr lang="en-GB" smtClean="0"/>
              <a:t>25</a:t>
            </a:fld>
            <a:endParaRPr lang="en-GB"/>
          </a:p>
        </p:txBody>
      </p:sp>
      <p:sp>
        <p:nvSpPr>
          <p:cNvPr id="7" name="Obdélník 6" descr="Ozubená kola">
            <a:extLst>
              <a:ext uri="{FF2B5EF4-FFF2-40B4-BE49-F238E27FC236}">
                <a16:creationId xmlns:a16="http://schemas.microsoft.com/office/drawing/2014/main" id="{7DC8E9ED-28F0-4418-8555-CAE5903917B8}"/>
              </a:ext>
            </a:extLst>
          </p:cNvPr>
          <p:cNvSpPr/>
          <p:nvPr/>
        </p:nvSpPr>
        <p:spPr>
          <a:xfrm>
            <a:off x="10436436" y="2760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25792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535A36-65F7-455C-915A-4BE600FA5016}"/>
              </a:ext>
            </a:extLst>
          </p:cNvPr>
          <p:cNvSpPr>
            <a:spLocks noGrp="1"/>
          </p:cNvSpPr>
          <p:nvPr>
            <p:ph type="title"/>
          </p:nvPr>
        </p:nvSpPr>
        <p:spPr>
          <a:xfrm>
            <a:off x="1371597" y="348865"/>
            <a:ext cx="10044023" cy="877729"/>
          </a:xfrm>
        </p:spPr>
        <p:txBody>
          <a:bodyPr anchor="ctr">
            <a:normAutofit/>
          </a:bodyPr>
          <a:lstStyle/>
          <a:p>
            <a:r>
              <a:rPr lang="cs-CZ" sz="4000" dirty="0"/>
              <a:t>Agenda</a:t>
            </a:r>
          </a:p>
        </p:txBody>
      </p:sp>
      <p:graphicFrame>
        <p:nvGraphicFramePr>
          <p:cNvPr id="5" name="Zástupný obsah 2">
            <a:extLst>
              <a:ext uri="{FF2B5EF4-FFF2-40B4-BE49-F238E27FC236}">
                <a16:creationId xmlns:a16="http://schemas.microsoft.com/office/drawing/2014/main" id="{49ADCA9F-6C4B-6FD8-E835-3A67C47E529D}"/>
              </a:ext>
            </a:extLst>
          </p:cNvPr>
          <p:cNvGraphicFramePr>
            <a:graphicFrameLocks noGrp="1"/>
          </p:cNvGraphicFramePr>
          <p:nvPr>
            <p:ph idx="1"/>
            <p:extLst>
              <p:ext uri="{D42A27DB-BD31-4B8C-83A1-F6EECF244321}">
                <p14:modId xmlns:p14="http://schemas.microsoft.com/office/powerpoint/2010/main" val="38171566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6773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8810D6-D912-4E07-9F45-4782C85F082C}"/>
              </a:ext>
            </a:extLst>
          </p:cNvPr>
          <p:cNvSpPr>
            <a:spLocks noGrp="1"/>
          </p:cNvSpPr>
          <p:nvPr>
            <p:ph type="title"/>
          </p:nvPr>
        </p:nvSpPr>
        <p:spPr/>
        <p:txBody>
          <a:bodyPr/>
          <a:lstStyle/>
          <a:p>
            <a:r>
              <a:rPr lang="cs-CZ" dirty="0"/>
              <a:t>Technology </a:t>
            </a:r>
            <a:r>
              <a:rPr lang="cs-CZ" dirty="0" err="1"/>
              <a:t>acceptance</a:t>
            </a:r>
            <a:r>
              <a:rPr lang="cs-CZ" dirty="0"/>
              <a:t> model (TAM)</a:t>
            </a:r>
          </a:p>
        </p:txBody>
      </p:sp>
      <p:sp>
        <p:nvSpPr>
          <p:cNvPr id="3" name="Zástupný symbol pro obsah 2">
            <a:extLst>
              <a:ext uri="{FF2B5EF4-FFF2-40B4-BE49-F238E27FC236}">
                <a16:creationId xmlns:a16="http://schemas.microsoft.com/office/drawing/2014/main" id="{2B964B9C-6298-4820-8374-183225ACE028}"/>
              </a:ext>
            </a:extLst>
          </p:cNvPr>
          <p:cNvSpPr>
            <a:spLocks noGrp="1"/>
          </p:cNvSpPr>
          <p:nvPr>
            <p:ph idx="1"/>
          </p:nvPr>
        </p:nvSpPr>
        <p:spPr>
          <a:xfrm>
            <a:off x="640393" y="1528175"/>
            <a:ext cx="10911214" cy="4806744"/>
          </a:xfrm>
        </p:spPr>
        <p:txBody>
          <a:bodyPr>
            <a:normAutofit/>
          </a:bodyPr>
          <a:lstStyle/>
          <a:p>
            <a:r>
              <a:rPr lang="en-US" dirty="0"/>
              <a:t>explains how users come to accept and use a technology</a:t>
            </a:r>
            <a:endParaRPr lang="cs-CZ" dirty="0"/>
          </a:p>
          <a:p>
            <a:r>
              <a:rPr lang="cs-CZ" dirty="0" err="1"/>
              <a:t>Constantly</a:t>
            </a:r>
            <a:r>
              <a:rPr lang="cs-CZ" dirty="0"/>
              <a:t> </a:t>
            </a:r>
            <a:r>
              <a:rPr lang="cs-CZ" dirty="0" err="1"/>
              <a:t>under</a:t>
            </a:r>
            <a:r>
              <a:rPr lang="cs-CZ" dirty="0"/>
              <a:t> </a:t>
            </a:r>
            <a:r>
              <a:rPr lang="cs-CZ" dirty="0" err="1"/>
              <a:t>criticism</a:t>
            </a:r>
            <a:endParaRPr lang="cs-CZ" dirty="0"/>
          </a:p>
          <a:p>
            <a:pPr marL="0" indent="0">
              <a:buNone/>
            </a:pPr>
            <a:endParaRPr lang="cs-CZ" dirty="0"/>
          </a:p>
        </p:txBody>
      </p:sp>
      <p:pic>
        <p:nvPicPr>
          <p:cNvPr id="4" name="Obrázek 3">
            <a:extLst>
              <a:ext uri="{FF2B5EF4-FFF2-40B4-BE49-F238E27FC236}">
                <a16:creationId xmlns:a16="http://schemas.microsoft.com/office/drawing/2014/main" id="{A176F9CD-0609-4883-A520-CE4BCE3BBAFB}"/>
              </a:ext>
            </a:extLst>
          </p:cNvPr>
          <p:cNvPicPr>
            <a:picLocks noChangeAspect="1"/>
          </p:cNvPicPr>
          <p:nvPr/>
        </p:nvPicPr>
        <p:blipFill>
          <a:blip r:embed="rId3"/>
          <a:stretch>
            <a:fillRect/>
          </a:stretch>
        </p:blipFill>
        <p:spPr>
          <a:xfrm>
            <a:off x="1310536" y="2943613"/>
            <a:ext cx="8893479" cy="2905302"/>
          </a:xfrm>
          <a:prstGeom prst="rect">
            <a:avLst/>
          </a:prstGeom>
        </p:spPr>
      </p:pic>
      <p:sp>
        <p:nvSpPr>
          <p:cNvPr id="5" name="Obdélník 4">
            <a:extLst>
              <a:ext uri="{FF2B5EF4-FFF2-40B4-BE49-F238E27FC236}">
                <a16:creationId xmlns:a16="http://schemas.microsoft.com/office/drawing/2014/main" id="{D54718A4-51B2-4862-9750-F05D82442336}"/>
              </a:ext>
            </a:extLst>
          </p:cNvPr>
          <p:cNvSpPr/>
          <p:nvPr/>
        </p:nvSpPr>
        <p:spPr>
          <a:xfrm>
            <a:off x="1310536" y="6011754"/>
            <a:ext cx="9966542" cy="646331"/>
          </a:xfrm>
          <a:prstGeom prst="rect">
            <a:avLst/>
          </a:prstGeom>
        </p:spPr>
        <p:txBody>
          <a:bodyPr wrap="square">
            <a:spAutoFit/>
          </a:bodyPr>
          <a:lstStyle/>
          <a:p>
            <a:r>
              <a:rPr lang="en-US" i="1" dirty="0"/>
              <a:t>Davis, F. D. (1989), "Perceived usefulness, perceived ease of use, and user acceptance of information technology", MIS Quarterly, </a:t>
            </a:r>
            <a:r>
              <a:rPr lang="en-US" b="1" i="1" dirty="0"/>
              <a:t>13</a:t>
            </a:r>
            <a:r>
              <a:rPr lang="en-US" i="1" dirty="0"/>
              <a:t> (3): 319–340, </a:t>
            </a:r>
            <a:r>
              <a:rPr lang="en-US" i="1" dirty="0">
                <a:hlinkClick r:id="rId4" tooltip="Doi (identifier)"/>
              </a:rPr>
              <a:t>doi</a:t>
            </a:r>
            <a:r>
              <a:rPr lang="en-US" i="1" dirty="0"/>
              <a:t>:</a:t>
            </a:r>
            <a:r>
              <a:rPr lang="en-US" i="1" dirty="0">
                <a:hlinkClick r:id="rId5"/>
              </a:rPr>
              <a:t>10.2307/249008</a:t>
            </a:r>
            <a:r>
              <a:rPr lang="en-US" i="1" dirty="0"/>
              <a:t>, </a:t>
            </a:r>
            <a:r>
              <a:rPr lang="en-US" i="1" dirty="0">
                <a:hlinkClick r:id="rId6" tooltip="JSTOR (identifier)"/>
              </a:rPr>
              <a:t>JSTOR</a:t>
            </a:r>
            <a:r>
              <a:rPr lang="en-US" i="1" dirty="0"/>
              <a:t> </a:t>
            </a:r>
            <a:r>
              <a:rPr lang="en-US" i="1" dirty="0">
                <a:hlinkClick r:id="rId7"/>
              </a:rPr>
              <a:t>249008</a:t>
            </a:r>
            <a:r>
              <a:rPr lang="en-US" i="1" dirty="0"/>
              <a:t>, </a:t>
            </a:r>
            <a:r>
              <a:rPr lang="en-US" i="1" dirty="0">
                <a:hlinkClick r:id="rId8" tooltip="S2CID (identifier)"/>
              </a:rPr>
              <a:t>S2CID</a:t>
            </a:r>
            <a:r>
              <a:rPr lang="en-US" i="1" dirty="0"/>
              <a:t> </a:t>
            </a:r>
            <a:r>
              <a:rPr lang="en-US" i="1" dirty="0">
                <a:hlinkClick r:id="rId9"/>
              </a:rPr>
              <a:t>12476939</a:t>
            </a:r>
            <a:endParaRPr lang="cs-CZ" dirty="0"/>
          </a:p>
        </p:txBody>
      </p:sp>
      <p:sp>
        <p:nvSpPr>
          <p:cNvPr id="6" name="Obdélník 5" descr="DNA">
            <a:extLst>
              <a:ext uri="{FF2B5EF4-FFF2-40B4-BE49-F238E27FC236}">
                <a16:creationId xmlns:a16="http://schemas.microsoft.com/office/drawing/2014/main" id="{ED2AB774-B531-421C-BCC1-4ACE062CBDA3}"/>
              </a:ext>
            </a:extLst>
          </p:cNvPr>
          <p:cNvSpPr/>
          <p:nvPr/>
        </p:nvSpPr>
        <p:spPr>
          <a:xfrm>
            <a:off x="10237414" y="327547"/>
            <a:ext cx="1512000" cy="151200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40743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432C0-AA6E-4FE6-8FF3-199430CC9BD3}"/>
              </a:ext>
            </a:extLst>
          </p:cNvPr>
          <p:cNvSpPr>
            <a:spLocks noGrp="1"/>
          </p:cNvSpPr>
          <p:nvPr>
            <p:ph type="title"/>
          </p:nvPr>
        </p:nvSpPr>
        <p:spPr/>
        <p:txBody>
          <a:bodyPr/>
          <a:lstStyle/>
          <a:p>
            <a:r>
              <a:rPr lang="cs-CZ" dirty="0"/>
              <a:t>Technology </a:t>
            </a:r>
            <a:r>
              <a:rPr lang="cs-CZ" dirty="0" err="1"/>
              <a:t>acceptance</a:t>
            </a:r>
            <a:r>
              <a:rPr lang="cs-CZ" dirty="0"/>
              <a:t> model (TAM)</a:t>
            </a:r>
          </a:p>
        </p:txBody>
      </p:sp>
      <p:sp>
        <p:nvSpPr>
          <p:cNvPr id="3" name="Zástupný symbol pro obsah 2">
            <a:extLst>
              <a:ext uri="{FF2B5EF4-FFF2-40B4-BE49-F238E27FC236}">
                <a16:creationId xmlns:a16="http://schemas.microsoft.com/office/drawing/2014/main" id="{4E34C92A-CCDC-4D92-963D-5125712AE29E}"/>
              </a:ext>
            </a:extLst>
          </p:cNvPr>
          <p:cNvSpPr>
            <a:spLocks noGrp="1"/>
          </p:cNvSpPr>
          <p:nvPr>
            <p:ph idx="1"/>
          </p:nvPr>
        </p:nvSpPr>
        <p:spPr>
          <a:xfrm>
            <a:off x="1740074" y="2717822"/>
            <a:ext cx="8994732" cy="2893838"/>
          </a:xfrm>
        </p:spPr>
        <p:txBody>
          <a:bodyPr/>
          <a:lstStyle/>
          <a:p>
            <a:r>
              <a:rPr lang="cs-CZ" dirty="0" err="1"/>
              <a:t>Imagine</a:t>
            </a:r>
            <a:r>
              <a:rPr lang="cs-CZ" dirty="0"/>
              <a:t> </a:t>
            </a:r>
            <a:r>
              <a:rPr lang="cs-CZ" dirty="0" err="1"/>
              <a:t>new</a:t>
            </a:r>
            <a:r>
              <a:rPr lang="cs-CZ" dirty="0"/>
              <a:t> software </a:t>
            </a:r>
            <a:r>
              <a:rPr lang="cs-CZ" dirty="0" err="1"/>
              <a:t>system</a:t>
            </a:r>
            <a:r>
              <a:rPr lang="cs-CZ" dirty="0"/>
              <a:t> </a:t>
            </a:r>
            <a:r>
              <a:rPr lang="cs-CZ" dirty="0" err="1"/>
              <a:t>you</a:t>
            </a:r>
            <a:r>
              <a:rPr lang="cs-CZ" dirty="0"/>
              <a:t> </a:t>
            </a:r>
            <a:r>
              <a:rPr lang="cs-CZ" dirty="0" err="1"/>
              <a:t>started</a:t>
            </a:r>
            <a:r>
              <a:rPr lang="cs-CZ" dirty="0"/>
              <a:t> to use in </a:t>
            </a:r>
            <a:r>
              <a:rPr lang="cs-CZ" dirty="0" err="1"/>
              <a:t>the</a:t>
            </a:r>
            <a:r>
              <a:rPr lang="cs-CZ" dirty="0"/>
              <a:t> past and </a:t>
            </a:r>
            <a:r>
              <a:rPr lang="cs-CZ" dirty="0" err="1"/>
              <a:t>think</a:t>
            </a:r>
            <a:r>
              <a:rPr lang="cs-CZ" dirty="0"/>
              <a:t> </a:t>
            </a:r>
            <a:r>
              <a:rPr lang="cs-CZ" dirty="0" err="1"/>
              <a:t>about</a:t>
            </a:r>
            <a:r>
              <a:rPr lang="cs-CZ" dirty="0"/>
              <a:t> </a:t>
            </a:r>
            <a:r>
              <a:rPr lang="cs-CZ" dirty="0" err="1"/>
              <a:t>your</a:t>
            </a:r>
            <a:r>
              <a:rPr lang="cs-CZ" dirty="0"/>
              <a:t> </a:t>
            </a:r>
            <a:r>
              <a:rPr lang="cs-CZ" dirty="0" err="1"/>
              <a:t>behaviour</a:t>
            </a:r>
            <a:r>
              <a:rPr lang="cs-CZ" dirty="0"/>
              <a:t>. </a:t>
            </a:r>
            <a:r>
              <a:rPr lang="cs-CZ" dirty="0" err="1"/>
              <a:t>How</a:t>
            </a:r>
            <a:r>
              <a:rPr lang="cs-CZ" dirty="0"/>
              <a:t> </a:t>
            </a:r>
            <a:r>
              <a:rPr lang="cs-CZ" dirty="0" err="1"/>
              <a:t>did</a:t>
            </a:r>
            <a:r>
              <a:rPr lang="cs-CZ" dirty="0"/>
              <a:t> </a:t>
            </a:r>
            <a:r>
              <a:rPr lang="cs-CZ" dirty="0" err="1"/>
              <a:t>you</a:t>
            </a:r>
            <a:r>
              <a:rPr lang="cs-CZ" dirty="0"/>
              <a:t> </a:t>
            </a:r>
            <a:r>
              <a:rPr lang="cs-CZ" dirty="0" err="1"/>
              <a:t>percieve</a:t>
            </a:r>
            <a:r>
              <a:rPr lang="cs-CZ" dirty="0"/>
              <a:t> </a:t>
            </a:r>
            <a:r>
              <a:rPr lang="cs-CZ" dirty="0" err="1"/>
              <a:t>uselfulness</a:t>
            </a:r>
            <a:r>
              <a:rPr lang="cs-CZ" dirty="0"/>
              <a:t> and </a:t>
            </a:r>
            <a:r>
              <a:rPr lang="cs-CZ" dirty="0" err="1"/>
              <a:t>ease</a:t>
            </a:r>
            <a:r>
              <a:rPr lang="cs-CZ" dirty="0"/>
              <a:t> </a:t>
            </a:r>
            <a:r>
              <a:rPr lang="cs-CZ" dirty="0" err="1"/>
              <a:t>of</a:t>
            </a:r>
            <a:r>
              <a:rPr lang="cs-CZ" dirty="0"/>
              <a:t> use and </a:t>
            </a:r>
            <a:r>
              <a:rPr lang="cs-CZ" dirty="0" err="1"/>
              <a:t>did</a:t>
            </a:r>
            <a:r>
              <a:rPr lang="cs-CZ" dirty="0"/>
              <a:t> </a:t>
            </a:r>
            <a:r>
              <a:rPr lang="cs-CZ" dirty="0" err="1"/>
              <a:t>it</a:t>
            </a:r>
            <a:r>
              <a:rPr lang="cs-CZ" dirty="0"/>
              <a:t> </a:t>
            </a:r>
            <a:r>
              <a:rPr lang="cs-CZ" dirty="0" err="1"/>
              <a:t>affect</a:t>
            </a:r>
            <a:r>
              <a:rPr lang="cs-CZ" dirty="0"/>
              <a:t> </a:t>
            </a:r>
            <a:r>
              <a:rPr lang="cs-CZ" dirty="0" err="1"/>
              <a:t>your</a:t>
            </a:r>
            <a:r>
              <a:rPr lang="cs-CZ" dirty="0"/>
              <a:t> </a:t>
            </a:r>
            <a:r>
              <a:rPr lang="cs-CZ" dirty="0" err="1"/>
              <a:t>adoption</a:t>
            </a:r>
            <a:r>
              <a:rPr lang="cs-CZ" dirty="0"/>
              <a:t> </a:t>
            </a:r>
            <a:r>
              <a:rPr lang="cs-CZ" dirty="0" err="1"/>
              <a:t>of</a:t>
            </a:r>
            <a:r>
              <a:rPr lang="cs-CZ" dirty="0"/>
              <a:t> </a:t>
            </a:r>
            <a:r>
              <a:rPr lang="cs-CZ" dirty="0" err="1"/>
              <a:t>the</a:t>
            </a:r>
            <a:r>
              <a:rPr lang="cs-CZ" dirty="0"/>
              <a:t> systém?</a:t>
            </a:r>
          </a:p>
          <a:p>
            <a:endParaRPr lang="cs-CZ" dirty="0"/>
          </a:p>
        </p:txBody>
      </p:sp>
      <p:sp>
        <p:nvSpPr>
          <p:cNvPr id="7" name="Obdélník 6" descr="DNA">
            <a:extLst>
              <a:ext uri="{FF2B5EF4-FFF2-40B4-BE49-F238E27FC236}">
                <a16:creationId xmlns:a16="http://schemas.microsoft.com/office/drawing/2014/main" id="{FCA41185-C068-4261-A3BB-069481B30E51}"/>
              </a:ext>
            </a:extLst>
          </p:cNvPr>
          <p:cNvSpPr/>
          <p:nvPr/>
        </p:nvSpPr>
        <p:spPr>
          <a:xfrm>
            <a:off x="10187572" y="271906"/>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8" name="Picture 6">
            <a:extLst>
              <a:ext uri="{FF2B5EF4-FFF2-40B4-BE49-F238E27FC236}">
                <a16:creationId xmlns:a16="http://schemas.microsoft.com/office/drawing/2014/main" id="{C4A8EAD0-BE26-4A52-9ABD-AA384420C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99" y="3340168"/>
            <a:ext cx="916199" cy="1083343"/>
          </a:xfrm>
          <a:prstGeom prst="rect">
            <a:avLst/>
          </a:prstGeom>
        </p:spPr>
      </p:pic>
    </p:spTree>
    <p:extLst>
      <p:ext uri="{BB962C8B-B14F-4D97-AF65-F5344CB8AC3E}">
        <p14:creationId xmlns:p14="http://schemas.microsoft.com/office/powerpoint/2010/main" val="12300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6D8C5-0888-43A2-B7BF-CDCD9DC1A6EC}"/>
              </a:ext>
            </a:extLst>
          </p:cNvPr>
          <p:cNvSpPr>
            <a:spLocks noGrp="1"/>
          </p:cNvSpPr>
          <p:nvPr>
            <p:ph type="title"/>
          </p:nvPr>
        </p:nvSpPr>
        <p:spPr/>
        <p:txBody>
          <a:bodyPr/>
          <a:lstStyle/>
          <a:p>
            <a:r>
              <a:rPr lang="cs-CZ" dirty="0" err="1"/>
              <a:t>Communities</a:t>
            </a:r>
            <a:r>
              <a:rPr lang="cs-CZ" dirty="0"/>
              <a:t> </a:t>
            </a:r>
            <a:r>
              <a:rPr lang="cs-CZ" dirty="0" err="1"/>
              <a:t>of</a:t>
            </a:r>
            <a:r>
              <a:rPr lang="cs-CZ" dirty="0"/>
              <a:t> </a:t>
            </a:r>
            <a:r>
              <a:rPr lang="cs-CZ" dirty="0" err="1"/>
              <a:t>Practice</a:t>
            </a:r>
            <a:r>
              <a:rPr lang="cs-CZ" dirty="0"/>
              <a:t> </a:t>
            </a:r>
            <a:r>
              <a:rPr lang="cs-CZ" dirty="0" err="1"/>
              <a:t>CoP</a:t>
            </a:r>
            <a:endParaRPr lang="cs-CZ" dirty="0"/>
          </a:p>
        </p:txBody>
      </p:sp>
      <p:sp>
        <p:nvSpPr>
          <p:cNvPr id="3" name="Zástupný symbol pro obsah 2">
            <a:extLst>
              <a:ext uri="{FF2B5EF4-FFF2-40B4-BE49-F238E27FC236}">
                <a16:creationId xmlns:a16="http://schemas.microsoft.com/office/drawing/2014/main" id="{9C3B82D0-7D55-4239-B91F-6D43966E4FCB}"/>
              </a:ext>
            </a:extLst>
          </p:cNvPr>
          <p:cNvSpPr>
            <a:spLocks noGrp="1"/>
          </p:cNvSpPr>
          <p:nvPr>
            <p:ph idx="1"/>
          </p:nvPr>
        </p:nvSpPr>
        <p:spPr>
          <a:xfrm>
            <a:off x="838200" y="1825624"/>
            <a:ext cx="5863225" cy="4349707"/>
          </a:xfrm>
        </p:spPr>
        <p:txBody>
          <a:bodyPr>
            <a:normAutofit fontScale="92500" lnSpcReduction="10000"/>
          </a:bodyPr>
          <a:lstStyle/>
          <a:p>
            <a:r>
              <a:rPr lang="en-US" dirty="0"/>
              <a:t> groups of people who share a concern or passion for something they do and learn how to do it better through regular interaction. </a:t>
            </a:r>
            <a:endParaRPr lang="cs-CZ" dirty="0"/>
          </a:p>
          <a:p>
            <a:r>
              <a:rPr lang="cs-CZ" dirty="0" err="1"/>
              <a:t>Dimensions</a:t>
            </a:r>
            <a:r>
              <a:rPr lang="cs-CZ" dirty="0"/>
              <a:t> </a:t>
            </a:r>
            <a:r>
              <a:rPr lang="cs-CZ" dirty="0" err="1"/>
              <a:t>of</a:t>
            </a:r>
            <a:r>
              <a:rPr lang="cs-CZ" dirty="0"/>
              <a:t> </a:t>
            </a:r>
            <a:r>
              <a:rPr lang="cs-CZ" dirty="0" err="1"/>
              <a:t>practice</a:t>
            </a:r>
            <a:r>
              <a:rPr lang="cs-CZ" dirty="0"/>
              <a:t> </a:t>
            </a:r>
            <a:r>
              <a:rPr lang="cs-CZ" dirty="0" err="1"/>
              <a:t>within</a:t>
            </a:r>
            <a:r>
              <a:rPr lang="cs-CZ" dirty="0"/>
              <a:t> </a:t>
            </a:r>
            <a:r>
              <a:rPr lang="cs-CZ" dirty="0" err="1"/>
              <a:t>community</a:t>
            </a:r>
            <a:r>
              <a:rPr lang="cs-CZ" dirty="0"/>
              <a:t>:</a:t>
            </a:r>
            <a:r>
              <a:rPr lang="en-US" dirty="0"/>
              <a:t> mutual engagement, joint enterprise, and a shared repertoire</a:t>
            </a:r>
            <a:endParaRPr lang="cs-CZ" dirty="0"/>
          </a:p>
          <a:p>
            <a:r>
              <a:rPr lang="cs-CZ" dirty="0" err="1"/>
              <a:t>Learning</a:t>
            </a:r>
            <a:r>
              <a:rPr lang="cs-CZ" dirty="0"/>
              <a:t> </a:t>
            </a:r>
            <a:r>
              <a:rPr lang="cs-CZ" dirty="0" err="1"/>
              <a:t>viewed</a:t>
            </a:r>
            <a:r>
              <a:rPr lang="cs-CZ" dirty="0"/>
              <a:t> as a </a:t>
            </a:r>
            <a:r>
              <a:rPr lang="cs-CZ" dirty="0" err="1"/>
              <a:t>social</a:t>
            </a:r>
            <a:r>
              <a:rPr lang="cs-CZ" dirty="0"/>
              <a:t> </a:t>
            </a:r>
            <a:r>
              <a:rPr lang="cs-CZ" dirty="0" err="1"/>
              <a:t>participation</a:t>
            </a:r>
            <a:endParaRPr lang="cs-CZ" dirty="0"/>
          </a:p>
          <a:p>
            <a:r>
              <a:rPr lang="cs-CZ" dirty="0" err="1"/>
              <a:t>Dynamic</a:t>
            </a:r>
            <a:r>
              <a:rPr lang="cs-CZ" dirty="0"/>
              <a:t> </a:t>
            </a:r>
            <a:r>
              <a:rPr lang="cs-CZ" dirty="0" err="1"/>
              <a:t>boundaries</a:t>
            </a:r>
            <a:r>
              <a:rPr lang="cs-CZ" dirty="0"/>
              <a:t> </a:t>
            </a:r>
            <a:r>
              <a:rPr lang="cs-CZ" dirty="0" err="1"/>
              <a:t>defind</a:t>
            </a:r>
            <a:r>
              <a:rPr lang="cs-CZ" dirty="0"/>
              <a:t> by </a:t>
            </a:r>
            <a:r>
              <a:rPr lang="cs-CZ" dirty="0" err="1"/>
              <a:t>practice</a:t>
            </a:r>
            <a:r>
              <a:rPr lang="cs-CZ" dirty="0"/>
              <a:t> </a:t>
            </a:r>
            <a:r>
              <a:rPr lang="cs-CZ" dirty="0" err="1"/>
              <a:t>rather</a:t>
            </a:r>
            <a:r>
              <a:rPr lang="cs-CZ" dirty="0"/>
              <a:t> </a:t>
            </a:r>
            <a:r>
              <a:rPr lang="cs-CZ" dirty="0" err="1"/>
              <a:t>than</a:t>
            </a:r>
            <a:r>
              <a:rPr lang="cs-CZ" dirty="0"/>
              <a:t> </a:t>
            </a:r>
            <a:r>
              <a:rPr lang="cs-CZ" dirty="0" err="1"/>
              <a:t>institutionally</a:t>
            </a:r>
            <a:endParaRPr lang="cs-CZ" dirty="0"/>
          </a:p>
          <a:p>
            <a:r>
              <a:rPr lang="cs-CZ" dirty="0" err="1"/>
              <a:t>Knowledge</a:t>
            </a:r>
            <a:r>
              <a:rPr lang="cs-CZ" dirty="0"/>
              <a:t> </a:t>
            </a:r>
            <a:r>
              <a:rPr lang="cs-CZ" dirty="0" err="1"/>
              <a:t>is</a:t>
            </a:r>
            <a:r>
              <a:rPr lang="cs-CZ" dirty="0"/>
              <a:t> a </a:t>
            </a:r>
            <a:r>
              <a:rPr lang="cs-CZ" dirty="0" err="1"/>
              <a:t>key</a:t>
            </a:r>
            <a:r>
              <a:rPr lang="cs-CZ" dirty="0"/>
              <a:t> </a:t>
            </a:r>
            <a:r>
              <a:rPr lang="cs-CZ" dirty="0" err="1"/>
              <a:t>asset</a:t>
            </a:r>
            <a:endParaRPr lang="cs-CZ" dirty="0"/>
          </a:p>
        </p:txBody>
      </p:sp>
      <p:pic>
        <p:nvPicPr>
          <p:cNvPr id="4" name="Obrázek 3">
            <a:extLst>
              <a:ext uri="{FF2B5EF4-FFF2-40B4-BE49-F238E27FC236}">
                <a16:creationId xmlns:a16="http://schemas.microsoft.com/office/drawing/2014/main" id="{F01584B2-5A72-488F-BC8D-80B82F0AE7F0}"/>
              </a:ext>
            </a:extLst>
          </p:cNvPr>
          <p:cNvPicPr>
            <a:picLocks noChangeAspect="1"/>
          </p:cNvPicPr>
          <p:nvPr/>
        </p:nvPicPr>
        <p:blipFill>
          <a:blip r:embed="rId3"/>
          <a:stretch>
            <a:fillRect/>
          </a:stretch>
        </p:blipFill>
        <p:spPr>
          <a:xfrm>
            <a:off x="6964472" y="2686217"/>
            <a:ext cx="5065428" cy="3563524"/>
          </a:xfrm>
          <a:prstGeom prst="rect">
            <a:avLst/>
          </a:prstGeom>
        </p:spPr>
      </p:pic>
      <p:sp>
        <p:nvSpPr>
          <p:cNvPr id="5" name="TextovéPole 4">
            <a:extLst>
              <a:ext uri="{FF2B5EF4-FFF2-40B4-BE49-F238E27FC236}">
                <a16:creationId xmlns:a16="http://schemas.microsoft.com/office/drawing/2014/main" id="{D6A39D7E-EB59-400B-A9C1-7481A95DBEDF}"/>
              </a:ext>
            </a:extLst>
          </p:cNvPr>
          <p:cNvSpPr txBox="1"/>
          <p:nvPr/>
        </p:nvSpPr>
        <p:spPr>
          <a:xfrm>
            <a:off x="6964472" y="1627951"/>
            <a:ext cx="5065428" cy="923330"/>
          </a:xfrm>
          <a:prstGeom prst="rect">
            <a:avLst/>
          </a:prstGeom>
          <a:noFill/>
        </p:spPr>
        <p:txBody>
          <a:bodyPr wrap="square" rtlCol="0">
            <a:spAutoFit/>
          </a:bodyPr>
          <a:lstStyle/>
          <a:p>
            <a:r>
              <a:rPr lang="cs-CZ" dirty="0" err="1"/>
              <a:t>Based</a:t>
            </a:r>
            <a:r>
              <a:rPr lang="cs-CZ" dirty="0"/>
              <a:t> on „</a:t>
            </a:r>
            <a:r>
              <a:rPr lang="en-US" dirty="0"/>
              <a:t>Wenger, Etienne. </a:t>
            </a:r>
            <a:r>
              <a:rPr lang="en-US" i="1" dirty="0"/>
              <a:t>Communities of Practice: Learning, Meaning, and Identity</a:t>
            </a:r>
            <a:r>
              <a:rPr lang="en-US" dirty="0"/>
              <a:t>. Cambridge University Press, 1998.</a:t>
            </a:r>
            <a:endParaRPr lang="cs-CZ" dirty="0"/>
          </a:p>
        </p:txBody>
      </p:sp>
      <p:sp>
        <p:nvSpPr>
          <p:cNvPr id="6" name="Obdélník 5" descr="DNA">
            <a:extLst>
              <a:ext uri="{FF2B5EF4-FFF2-40B4-BE49-F238E27FC236}">
                <a16:creationId xmlns:a16="http://schemas.microsoft.com/office/drawing/2014/main" id="{9ADF8B69-1588-4EB5-A5CB-4C10C09D0E8A}"/>
              </a:ext>
            </a:extLst>
          </p:cNvPr>
          <p:cNvSpPr/>
          <p:nvPr/>
        </p:nvSpPr>
        <p:spPr>
          <a:xfrm>
            <a:off x="10237414" y="3275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55147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32862F0D-CE34-4490-8DD9-CD12E601D611}"/>
              </a:ext>
            </a:extLst>
          </p:cNvPr>
          <p:cNvPicPr>
            <a:picLocks noChangeAspect="1"/>
          </p:cNvPicPr>
          <p:nvPr/>
        </p:nvPicPr>
        <p:blipFill>
          <a:blip r:embed="rId3"/>
          <a:stretch>
            <a:fillRect/>
          </a:stretch>
        </p:blipFill>
        <p:spPr>
          <a:xfrm>
            <a:off x="6209473" y="2767106"/>
            <a:ext cx="5795313" cy="3908121"/>
          </a:xfrm>
          <a:prstGeom prst="rect">
            <a:avLst/>
          </a:prstGeom>
        </p:spPr>
      </p:pic>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1EB3D0B1-9120-404E-A4AC-E32F113797E9}"/>
              </a:ext>
            </a:extLst>
          </p:cNvPr>
          <p:cNvSpPr>
            <a:spLocks noGrp="1"/>
          </p:cNvSpPr>
          <p:nvPr>
            <p:ph type="title"/>
          </p:nvPr>
        </p:nvSpPr>
        <p:spPr>
          <a:xfrm>
            <a:off x="660040" y="2767106"/>
            <a:ext cx="3172371"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Tech</a:t>
            </a:r>
            <a:r>
              <a:rPr lang="cs-CZ" sz="4000" kern="1200" dirty="0">
                <a:solidFill>
                  <a:srgbClr val="FFFFFF"/>
                </a:solidFill>
                <a:latin typeface="+mj-lt"/>
                <a:ea typeface="+mj-ea"/>
                <a:cs typeface="+mj-cs"/>
              </a:rPr>
              <a:t>n</a:t>
            </a:r>
            <a:r>
              <a:rPr lang="en-US" sz="4000" kern="1200" dirty="0">
                <a:solidFill>
                  <a:srgbClr val="FFFFFF"/>
                </a:solidFill>
                <a:latin typeface="+mj-lt"/>
                <a:ea typeface="+mj-ea"/>
                <a:cs typeface="+mj-cs"/>
              </a:rPr>
              <a:t>ology is changing our lives</a:t>
            </a:r>
          </a:p>
        </p:txBody>
      </p:sp>
      <p:pic>
        <p:nvPicPr>
          <p:cNvPr id="5" name="Obrázek 4" descr="Obsah obrázku text, snímek obrazovky, diagram, Paralelní&#10;&#10;Popis byl vytvořen automaticky">
            <a:extLst>
              <a:ext uri="{FF2B5EF4-FFF2-40B4-BE49-F238E27FC236}">
                <a16:creationId xmlns:a16="http://schemas.microsoft.com/office/drawing/2014/main" id="{11C5FDA6-1331-40D8-AFBF-19AE97A38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318" y="182773"/>
            <a:ext cx="2971424" cy="3948736"/>
          </a:xfrm>
          <a:prstGeom prst="rect">
            <a:avLst/>
          </a:prstGeom>
        </p:spPr>
      </p:pic>
      <p:pic>
        <p:nvPicPr>
          <p:cNvPr id="7" name="Obrázek 6">
            <a:extLst>
              <a:ext uri="{FF2B5EF4-FFF2-40B4-BE49-F238E27FC236}">
                <a16:creationId xmlns:a16="http://schemas.microsoft.com/office/drawing/2014/main" id="{9B1FF2F2-D969-4783-8C45-71B1A4516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315" y="478712"/>
            <a:ext cx="3421553" cy="2715858"/>
          </a:xfrm>
          <a:prstGeom prst="rect">
            <a:avLst/>
          </a:prstGeom>
        </p:spPr>
      </p:pic>
    </p:spTree>
    <p:extLst>
      <p:ext uri="{BB962C8B-B14F-4D97-AF65-F5344CB8AC3E}">
        <p14:creationId xmlns:p14="http://schemas.microsoft.com/office/powerpoint/2010/main" val="245165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D3096-12AD-45A4-988D-11594F9092E3}"/>
              </a:ext>
            </a:extLst>
          </p:cNvPr>
          <p:cNvSpPr>
            <a:spLocks noGrp="1"/>
          </p:cNvSpPr>
          <p:nvPr>
            <p:ph type="title"/>
          </p:nvPr>
        </p:nvSpPr>
        <p:spPr/>
        <p:txBody>
          <a:bodyPr/>
          <a:lstStyle/>
          <a:p>
            <a:r>
              <a:rPr lang="cs-CZ" dirty="0" err="1"/>
              <a:t>Communities</a:t>
            </a:r>
            <a:r>
              <a:rPr lang="cs-CZ" dirty="0"/>
              <a:t> </a:t>
            </a:r>
            <a:r>
              <a:rPr lang="cs-CZ" dirty="0" err="1"/>
              <a:t>of</a:t>
            </a:r>
            <a:r>
              <a:rPr lang="cs-CZ" dirty="0"/>
              <a:t> </a:t>
            </a:r>
            <a:r>
              <a:rPr lang="cs-CZ" dirty="0" err="1"/>
              <a:t>practice</a:t>
            </a:r>
            <a:r>
              <a:rPr lang="cs-CZ" dirty="0"/>
              <a:t> </a:t>
            </a:r>
            <a:r>
              <a:rPr lang="cs-CZ" dirty="0" err="1"/>
              <a:t>CoP</a:t>
            </a:r>
            <a:endParaRPr lang="cs-CZ" dirty="0"/>
          </a:p>
        </p:txBody>
      </p:sp>
      <p:pic>
        <p:nvPicPr>
          <p:cNvPr id="4" name="Obrázek 3">
            <a:extLst>
              <a:ext uri="{FF2B5EF4-FFF2-40B4-BE49-F238E27FC236}">
                <a16:creationId xmlns:a16="http://schemas.microsoft.com/office/drawing/2014/main" id="{FC17618E-5248-4C69-93D2-99CA85CDAE9A}"/>
              </a:ext>
            </a:extLst>
          </p:cNvPr>
          <p:cNvPicPr>
            <a:picLocks noChangeAspect="1"/>
          </p:cNvPicPr>
          <p:nvPr/>
        </p:nvPicPr>
        <p:blipFill>
          <a:blip r:embed="rId3"/>
          <a:stretch>
            <a:fillRect/>
          </a:stretch>
        </p:blipFill>
        <p:spPr>
          <a:xfrm>
            <a:off x="351642" y="1690688"/>
            <a:ext cx="6347240" cy="3098545"/>
          </a:xfrm>
          <a:prstGeom prst="rect">
            <a:avLst/>
          </a:prstGeom>
        </p:spPr>
      </p:pic>
      <p:sp>
        <p:nvSpPr>
          <p:cNvPr id="5" name="Obdélník 4">
            <a:extLst>
              <a:ext uri="{FF2B5EF4-FFF2-40B4-BE49-F238E27FC236}">
                <a16:creationId xmlns:a16="http://schemas.microsoft.com/office/drawing/2014/main" id="{F26569FF-4C65-4BD8-9D90-96FD1CA964C1}"/>
              </a:ext>
            </a:extLst>
          </p:cNvPr>
          <p:cNvSpPr/>
          <p:nvPr/>
        </p:nvSpPr>
        <p:spPr>
          <a:xfrm>
            <a:off x="351642" y="5545919"/>
            <a:ext cx="6078187" cy="646331"/>
          </a:xfrm>
          <a:prstGeom prst="rect">
            <a:avLst/>
          </a:prstGeom>
          <a:solidFill>
            <a:srgbClr val="FFFFFF"/>
          </a:solidFill>
        </p:spPr>
        <p:txBody>
          <a:bodyPr wrap="square">
            <a:spAutoFit/>
          </a:bodyPr>
          <a:lstStyle/>
          <a:p>
            <a:r>
              <a:rPr lang="cs-CZ" dirty="0"/>
              <a:t>http://andrearabin.blogspot.com/2015/08/task-4-communities-of-practice.html</a:t>
            </a:r>
          </a:p>
        </p:txBody>
      </p:sp>
      <p:pic>
        <p:nvPicPr>
          <p:cNvPr id="6" name="Obrázek 5">
            <a:extLst>
              <a:ext uri="{FF2B5EF4-FFF2-40B4-BE49-F238E27FC236}">
                <a16:creationId xmlns:a16="http://schemas.microsoft.com/office/drawing/2014/main" id="{5547FCCC-D3ED-4E09-BAED-0449BE2356E5}"/>
              </a:ext>
            </a:extLst>
          </p:cNvPr>
          <p:cNvPicPr>
            <a:picLocks noChangeAspect="1"/>
          </p:cNvPicPr>
          <p:nvPr/>
        </p:nvPicPr>
        <p:blipFill>
          <a:blip r:embed="rId4"/>
          <a:stretch>
            <a:fillRect/>
          </a:stretch>
        </p:blipFill>
        <p:spPr>
          <a:xfrm>
            <a:off x="7217376" y="1909845"/>
            <a:ext cx="4622982" cy="3098544"/>
          </a:xfrm>
          <a:prstGeom prst="rect">
            <a:avLst/>
          </a:prstGeom>
        </p:spPr>
      </p:pic>
      <p:sp>
        <p:nvSpPr>
          <p:cNvPr id="7" name="Obdélník 6" descr="DNA">
            <a:extLst>
              <a:ext uri="{FF2B5EF4-FFF2-40B4-BE49-F238E27FC236}">
                <a16:creationId xmlns:a16="http://schemas.microsoft.com/office/drawing/2014/main" id="{1FD6D291-3A18-4D9A-801C-E9507B99EB7D}"/>
              </a:ext>
            </a:extLst>
          </p:cNvPr>
          <p:cNvSpPr/>
          <p:nvPr/>
        </p:nvSpPr>
        <p:spPr>
          <a:xfrm>
            <a:off x="10237414" y="327547"/>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80012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7B439-E67D-4FCE-9386-96E196F39218}"/>
              </a:ext>
            </a:extLst>
          </p:cNvPr>
          <p:cNvSpPr>
            <a:spLocks noGrp="1"/>
          </p:cNvSpPr>
          <p:nvPr>
            <p:ph type="title"/>
          </p:nvPr>
        </p:nvSpPr>
        <p:spPr/>
        <p:txBody>
          <a:bodyPr/>
          <a:lstStyle/>
          <a:p>
            <a:r>
              <a:rPr lang="cs-CZ" dirty="0" err="1"/>
              <a:t>Communitits</a:t>
            </a:r>
            <a:r>
              <a:rPr lang="cs-CZ" dirty="0"/>
              <a:t> </a:t>
            </a:r>
            <a:r>
              <a:rPr lang="cs-CZ" dirty="0" err="1"/>
              <a:t>of</a:t>
            </a:r>
            <a:r>
              <a:rPr lang="cs-CZ" dirty="0"/>
              <a:t> </a:t>
            </a:r>
            <a:r>
              <a:rPr lang="cs-CZ" dirty="0" err="1"/>
              <a:t>practice</a:t>
            </a:r>
            <a:r>
              <a:rPr lang="cs-CZ" dirty="0"/>
              <a:t> to </a:t>
            </a:r>
            <a:r>
              <a:rPr lang="cs-CZ" dirty="0" err="1"/>
              <a:t>discuss</a:t>
            </a:r>
            <a:endParaRPr lang="cs-CZ" dirty="0"/>
          </a:p>
        </p:txBody>
      </p:sp>
      <p:sp>
        <p:nvSpPr>
          <p:cNvPr id="3" name="Zástupný symbol pro obsah 2">
            <a:extLst>
              <a:ext uri="{FF2B5EF4-FFF2-40B4-BE49-F238E27FC236}">
                <a16:creationId xmlns:a16="http://schemas.microsoft.com/office/drawing/2014/main" id="{4674F62A-C507-4166-95FD-475282CC208B}"/>
              </a:ext>
            </a:extLst>
          </p:cNvPr>
          <p:cNvSpPr>
            <a:spLocks noGrp="1"/>
          </p:cNvSpPr>
          <p:nvPr>
            <p:ph idx="1"/>
          </p:nvPr>
        </p:nvSpPr>
        <p:spPr/>
        <p:txBody>
          <a:bodyPr/>
          <a:lstStyle/>
          <a:p>
            <a:r>
              <a:rPr lang="cs-CZ" dirty="0" err="1"/>
              <a:t>Discuss</a:t>
            </a:r>
            <a:r>
              <a:rPr lang="cs-CZ" dirty="0"/>
              <a:t> </a:t>
            </a:r>
            <a:r>
              <a:rPr lang="cs-CZ" dirty="0" err="1"/>
              <a:t>how</a:t>
            </a:r>
            <a:r>
              <a:rPr lang="cs-CZ" dirty="0"/>
              <a:t> do </a:t>
            </a:r>
            <a:r>
              <a:rPr lang="cs-CZ" dirty="0" err="1"/>
              <a:t>CoP</a:t>
            </a:r>
            <a:r>
              <a:rPr lang="cs-CZ" dirty="0"/>
              <a:t> </a:t>
            </a:r>
            <a:r>
              <a:rPr lang="cs-CZ" dirty="0" err="1"/>
              <a:t>differ</a:t>
            </a:r>
            <a:r>
              <a:rPr lang="cs-CZ" dirty="0"/>
              <a:t> </a:t>
            </a:r>
            <a:r>
              <a:rPr lang="cs-CZ" dirty="0" err="1"/>
              <a:t>from</a:t>
            </a:r>
            <a:r>
              <a:rPr lang="cs-CZ" dirty="0"/>
              <a:t> </a:t>
            </a:r>
            <a:r>
              <a:rPr lang="cs-CZ" dirty="0" err="1"/>
              <a:t>other</a:t>
            </a:r>
            <a:r>
              <a:rPr lang="cs-CZ" dirty="0"/>
              <a:t> </a:t>
            </a:r>
            <a:r>
              <a:rPr lang="cs-CZ" dirty="0" err="1"/>
              <a:t>types</a:t>
            </a:r>
            <a:r>
              <a:rPr lang="cs-CZ" dirty="0"/>
              <a:t> </a:t>
            </a:r>
            <a:r>
              <a:rPr lang="cs-CZ" dirty="0" err="1"/>
              <a:t>of</a:t>
            </a:r>
            <a:r>
              <a:rPr lang="cs-CZ" dirty="0"/>
              <a:t> </a:t>
            </a:r>
            <a:r>
              <a:rPr lang="cs-CZ" dirty="0" err="1"/>
              <a:t>social</a:t>
            </a:r>
            <a:r>
              <a:rPr lang="cs-CZ" dirty="0"/>
              <a:t> </a:t>
            </a:r>
            <a:r>
              <a:rPr lang="cs-CZ" dirty="0" err="1"/>
              <a:t>groups</a:t>
            </a:r>
            <a:r>
              <a:rPr lang="cs-CZ" dirty="0"/>
              <a:t> </a:t>
            </a:r>
            <a:r>
              <a:rPr lang="cs-CZ" dirty="0" err="1"/>
              <a:t>like</a:t>
            </a:r>
            <a:r>
              <a:rPr lang="cs-CZ" dirty="0"/>
              <a:t> </a:t>
            </a:r>
            <a:r>
              <a:rPr lang="cs-CZ" dirty="0" err="1"/>
              <a:t>teams</a:t>
            </a:r>
            <a:r>
              <a:rPr lang="cs-CZ" dirty="0"/>
              <a:t>, </a:t>
            </a:r>
            <a:r>
              <a:rPr lang="cs-CZ" dirty="0" err="1"/>
              <a:t>networks</a:t>
            </a:r>
            <a:r>
              <a:rPr lang="cs-CZ" dirty="0"/>
              <a:t>, </a:t>
            </a:r>
            <a:r>
              <a:rPr lang="cs-CZ" dirty="0" err="1"/>
              <a:t>interest</a:t>
            </a:r>
            <a:r>
              <a:rPr lang="cs-CZ" dirty="0"/>
              <a:t> </a:t>
            </a:r>
            <a:r>
              <a:rPr lang="cs-CZ" dirty="0" err="1"/>
              <a:t>groups</a:t>
            </a:r>
            <a:r>
              <a:rPr lang="cs-CZ" dirty="0"/>
              <a:t>, </a:t>
            </a:r>
            <a:r>
              <a:rPr lang="cs-CZ" dirty="0" err="1"/>
              <a:t>functional</a:t>
            </a:r>
            <a:r>
              <a:rPr lang="cs-CZ" dirty="0"/>
              <a:t> department</a:t>
            </a:r>
          </a:p>
        </p:txBody>
      </p:sp>
      <p:sp>
        <p:nvSpPr>
          <p:cNvPr id="4" name="Obdélník 3" descr="DNA">
            <a:extLst>
              <a:ext uri="{FF2B5EF4-FFF2-40B4-BE49-F238E27FC236}">
                <a16:creationId xmlns:a16="http://schemas.microsoft.com/office/drawing/2014/main" id="{C7FDED7E-A18F-49DE-8FF8-902AD3F724D6}"/>
              </a:ext>
            </a:extLst>
          </p:cNvPr>
          <p:cNvSpPr/>
          <p:nvPr/>
        </p:nvSpPr>
        <p:spPr>
          <a:xfrm>
            <a:off x="10237414" y="327547"/>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32405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5DC3DD-4C62-47DA-B222-B50E59A5C0FB}"/>
              </a:ext>
            </a:extLst>
          </p:cNvPr>
          <p:cNvSpPr>
            <a:spLocks noGrp="1"/>
          </p:cNvSpPr>
          <p:nvPr>
            <p:ph type="title"/>
          </p:nvPr>
        </p:nvSpPr>
        <p:spPr>
          <a:xfrm>
            <a:off x="693057" y="2397125"/>
            <a:ext cx="3733800" cy="1325563"/>
          </a:xfrm>
        </p:spPr>
        <p:txBody>
          <a:bodyPr>
            <a:normAutofit/>
          </a:bodyPr>
          <a:lstStyle/>
          <a:p>
            <a:r>
              <a:rPr lang="cs-CZ" dirty="0" err="1"/>
              <a:t>Communities</a:t>
            </a:r>
            <a:r>
              <a:rPr lang="cs-CZ" dirty="0"/>
              <a:t> </a:t>
            </a:r>
            <a:r>
              <a:rPr lang="cs-CZ" dirty="0" err="1"/>
              <a:t>identification</a:t>
            </a:r>
            <a:endParaRPr lang="cs-CZ" dirty="0"/>
          </a:p>
        </p:txBody>
      </p:sp>
      <p:pic>
        <p:nvPicPr>
          <p:cNvPr id="4" name="Obrázek 3">
            <a:extLst>
              <a:ext uri="{FF2B5EF4-FFF2-40B4-BE49-F238E27FC236}">
                <a16:creationId xmlns:a16="http://schemas.microsoft.com/office/drawing/2014/main" id="{6F30368D-FA85-4039-B002-A8553E83E0AC}"/>
              </a:ext>
            </a:extLst>
          </p:cNvPr>
          <p:cNvPicPr>
            <a:picLocks noChangeAspect="1"/>
          </p:cNvPicPr>
          <p:nvPr/>
        </p:nvPicPr>
        <p:blipFill>
          <a:blip r:embed="rId3"/>
          <a:stretch>
            <a:fillRect/>
          </a:stretch>
        </p:blipFill>
        <p:spPr>
          <a:xfrm>
            <a:off x="4264931" y="317046"/>
            <a:ext cx="6170839" cy="6524904"/>
          </a:xfrm>
          <a:prstGeom prst="rect">
            <a:avLst/>
          </a:prstGeom>
        </p:spPr>
      </p:pic>
      <p:sp>
        <p:nvSpPr>
          <p:cNvPr id="5" name="Obdélník 4">
            <a:extLst>
              <a:ext uri="{FF2B5EF4-FFF2-40B4-BE49-F238E27FC236}">
                <a16:creationId xmlns:a16="http://schemas.microsoft.com/office/drawing/2014/main" id="{390C0972-C227-4182-B752-A655894724A1}"/>
              </a:ext>
            </a:extLst>
          </p:cNvPr>
          <p:cNvSpPr/>
          <p:nvPr/>
        </p:nvSpPr>
        <p:spPr>
          <a:xfrm>
            <a:off x="635000" y="6031077"/>
            <a:ext cx="4481611" cy="369332"/>
          </a:xfrm>
          <a:prstGeom prst="rect">
            <a:avLst/>
          </a:prstGeom>
        </p:spPr>
        <p:txBody>
          <a:bodyPr wrap="none">
            <a:spAutoFit/>
          </a:bodyPr>
          <a:lstStyle/>
          <a:p>
            <a:r>
              <a:rPr lang="cs-CZ" dirty="0"/>
              <a:t>https://files.eric.ed.gov/fulltext/EJ837276.pdf</a:t>
            </a:r>
          </a:p>
        </p:txBody>
      </p:sp>
      <p:sp>
        <p:nvSpPr>
          <p:cNvPr id="6" name="Obdélník 5" descr="DNA">
            <a:extLst>
              <a:ext uri="{FF2B5EF4-FFF2-40B4-BE49-F238E27FC236}">
                <a16:creationId xmlns:a16="http://schemas.microsoft.com/office/drawing/2014/main" id="{AEC27761-031B-49DB-A968-1AF12B1567F7}"/>
              </a:ext>
            </a:extLst>
          </p:cNvPr>
          <p:cNvSpPr/>
          <p:nvPr/>
        </p:nvSpPr>
        <p:spPr>
          <a:xfrm>
            <a:off x="10237414" y="327547"/>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903881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Absorptive capacity</a:t>
            </a:r>
          </a:p>
        </p:txBody>
      </p:sp>
      <p:sp>
        <p:nvSpPr>
          <p:cNvPr id="3" name="Content Placeholder 2"/>
          <p:cNvSpPr>
            <a:spLocks noGrp="1"/>
          </p:cNvSpPr>
          <p:nvPr>
            <p:ph idx="1"/>
          </p:nvPr>
        </p:nvSpPr>
        <p:spPr>
          <a:xfrm>
            <a:off x="1097280" y="3561510"/>
            <a:ext cx="10058400" cy="2307584"/>
          </a:xfrm>
        </p:spPr>
        <p:txBody>
          <a:bodyPr>
            <a:normAutofit fontScale="77500" lnSpcReduction="20000"/>
          </a:bodyPr>
          <a:lstStyle/>
          <a:p>
            <a:pPr marL="271463" indent="-271463">
              <a:lnSpc>
                <a:spcPct val="100000"/>
              </a:lnSpc>
              <a:spcBef>
                <a:spcPts val="0"/>
              </a:spcBef>
              <a:spcAft>
                <a:spcPts val="600"/>
              </a:spcAft>
              <a:buFont typeface="Wingdings" panose="05000000000000000000" pitchFamily="2" charset="2"/>
              <a:buChar char="§"/>
            </a:pPr>
            <a:endParaRPr lang="en-GB" dirty="0"/>
          </a:p>
          <a:p>
            <a:pPr marL="271463" indent="-271463">
              <a:lnSpc>
                <a:spcPct val="100000"/>
              </a:lnSpc>
              <a:spcBef>
                <a:spcPts val="0"/>
              </a:spcBef>
              <a:spcAft>
                <a:spcPts val="600"/>
              </a:spcAft>
              <a:buFont typeface="Wingdings" panose="05000000000000000000" pitchFamily="2" charset="2"/>
              <a:buChar char="§"/>
            </a:pPr>
            <a:r>
              <a:rPr lang="en-GB" dirty="0"/>
              <a:t>Recognising the value of knowledge and external ideas, for instance by collaborating</a:t>
            </a:r>
          </a:p>
          <a:p>
            <a:pPr marL="271463" indent="-271463">
              <a:lnSpc>
                <a:spcPct val="100000"/>
              </a:lnSpc>
              <a:spcBef>
                <a:spcPts val="0"/>
              </a:spcBef>
              <a:spcAft>
                <a:spcPts val="600"/>
              </a:spcAft>
              <a:buFont typeface="Wingdings" panose="05000000000000000000" pitchFamily="2" charset="2"/>
              <a:buChar char="§"/>
            </a:pPr>
            <a:r>
              <a:rPr lang="en-GB" dirty="0"/>
              <a:t>Assimilating knowledge: Synthesising and disseminating information/knowledge internally</a:t>
            </a:r>
          </a:p>
          <a:p>
            <a:pPr marL="271463" indent="-271463">
              <a:lnSpc>
                <a:spcPct val="100000"/>
              </a:lnSpc>
              <a:spcBef>
                <a:spcPts val="0"/>
              </a:spcBef>
              <a:spcAft>
                <a:spcPts val="600"/>
              </a:spcAft>
              <a:buFont typeface="Wingdings" panose="05000000000000000000" pitchFamily="2" charset="2"/>
              <a:buChar char="§"/>
            </a:pPr>
            <a:r>
              <a:rPr lang="en-GB" dirty="0"/>
              <a:t>Applying knowledge for commercial ends: Embedding knowledge in products, services, processes </a:t>
            </a:r>
          </a:p>
          <a:p>
            <a:pPr marL="271463" indent="-271463">
              <a:lnSpc>
                <a:spcPct val="110000"/>
              </a:lnSpc>
              <a:spcBef>
                <a:spcPts val="0"/>
              </a:spcBef>
              <a:spcAft>
                <a:spcPts val="600"/>
              </a:spcAft>
              <a:buFont typeface="Wingdings" panose="05000000000000000000" pitchFamily="2" charset="2"/>
              <a:buChar char="§"/>
            </a:pPr>
            <a:endParaRPr lang="en-GB" dirty="0"/>
          </a:p>
          <a:p>
            <a:pPr marL="271463" indent="-271463">
              <a:lnSpc>
                <a:spcPct val="100000"/>
              </a:lnSpc>
              <a:spcBef>
                <a:spcPts val="0"/>
              </a:spcBef>
              <a:spcAft>
                <a:spcPts val="600"/>
              </a:spcAft>
              <a:buFont typeface="Wingdings" panose="05000000000000000000" pitchFamily="2" charset="2"/>
              <a:buChar char="§"/>
            </a:pPr>
            <a:endParaRPr lang="en-GB" dirty="0"/>
          </a:p>
          <a:p>
            <a:endParaRPr lang="en-GB" sz="2400" dirty="0"/>
          </a:p>
          <a:p>
            <a:endParaRPr lang="de-DE"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36587-4A40-440F-9EB6-34AEE4E03929}" type="slidenum">
              <a:rPr kumimoji="0" lang="en-GB"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5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AB888C8E-DA9A-4945-8129-87E4BACC1FCF}"/>
              </a:ext>
            </a:extLst>
          </p:cNvPr>
          <p:cNvSpPr/>
          <p:nvPr/>
        </p:nvSpPr>
        <p:spPr>
          <a:xfrm>
            <a:off x="1398871" y="2120897"/>
            <a:ext cx="9394257" cy="1308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b="1" dirty="0">
                <a:solidFill>
                  <a:schemeClr val="bg1"/>
                </a:solidFill>
              </a:rPr>
              <a:t>Absorptive capacity </a:t>
            </a:r>
            <a:r>
              <a:rPr lang="en-GB" sz="2000" dirty="0">
                <a:solidFill>
                  <a:schemeClr val="bg1"/>
                </a:solidFill>
              </a:rPr>
              <a:t>is “The ability of a firm to </a:t>
            </a:r>
            <a:r>
              <a:rPr lang="en-GB" sz="2000" b="1" dirty="0">
                <a:solidFill>
                  <a:schemeClr val="bg1"/>
                </a:solidFill>
              </a:rPr>
              <a:t>recognize</a:t>
            </a:r>
            <a:r>
              <a:rPr lang="en-GB" sz="2000" dirty="0">
                <a:solidFill>
                  <a:schemeClr val="bg1"/>
                </a:solidFill>
              </a:rPr>
              <a:t> the value of new, external information, </a:t>
            </a:r>
            <a:r>
              <a:rPr lang="en-GB" sz="2000" b="1" dirty="0">
                <a:solidFill>
                  <a:schemeClr val="bg1"/>
                </a:solidFill>
              </a:rPr>
              <a:t>assimilate</a:t>
            </a:r>
            <a:r>
              <a:rPr lang="en-GB" sz="2000" dirty="0">
                <a:solidFill>
                  <a:schemeClr val="bg1"/>
                </a:solidFill>
              </a:rPr>
              <a:t> it, and </a:t>
            </a:r>
            <a:r>
              <a:rPr lang="en-GB" sz="2000" b="1" dirty="0">
                <a:solidFill>
                  <a:schemeClr val="bg1"/>
                </a:solidFill>
              </a:rPr>
              <a:t>apply</a:t>
            </a:r>
            <a:r>
              <a:rPr lang="en-GB" sz="2000" dirty="0">
                <a:solidFill>
                  <a:schemeClr val="bg1"/>
                </a:solidFill>
              </a:rPr>
              <a:t> it to commercial ends” </a:t>
            </a:r>
            <a:r>
              <a:rPr lang="en-GB" sz="1400" dirty="0">
                <a:solidFill>
                  <a:schemeClr val="bg1"/>
                </a:solidFill>
              </a:rPr>
              <a:t>(Cohen &amp; Levinthal, 1990)</a:t>
            </a:r>
          </a:p>
        </p:txBody>
      </p:sp>
      <p:sp>
        <p:nvSpPr>
          <p:cNvPr id="6" name="Obdélník 5" descr="DNA">
            <a:extLst>
              <a:ext uri="{FF2B5EF4-FFF2-40B4-BE49-F238E27FC236}">
                <a16:creationId xmlns:a16="http://schemas.microsoft.com/office/drawing/2014/main" id="{A93F7F11-B9BE-4D96-A048-52D373241E83}"/>
              </a:ext>
            </a:extLst>
          </p:cNvPr>
          <p:cNvSpPr/>
          <p:nvPr/>
        </p:nvSpPr>
        <p:spPr>
          <a:xfrm>
            <a:off x="10237414" y="327547"/>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85174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D747-0199-4730-A5BB-37B02A090CFC}"/>
              </a:ext>
            </a:extLst>
          </p:cNvPr>
          <p:cNvSpPr>
            <a:spLocks noGrp="1"/>
          </p:cNvSpPr>
          <p:nvPr>
            <p:ph type="title"/>
          </p:nvPr>
        </p:nvSpPr>
        <p:spPr/>
        <p:txBody>
          <a:bodyPr/>
          <a:lstStyle/>
          <a:p>
            <a:r>
              <a:rPr lang="de-DE" dirty="0"/>
              <a:t>Absorptive capacity</a:t>
            </a:r>
          </a:p>
        </p:txBody>
      </p:sp>
      <p:sp>
        <p:nvSpPr>
          <p:cNvPr id="3" name="Content Placeholder 2">
            <a:extLst>
              <a:ext uri="{FF2B5EF4-FFF2-40B4-BE49-F238E27FC236}">
                <a16:creationId xmlns:a16="http://schemas.microsoft.com/office/drawing/2014/main" id="{8678AE02-0694-44CF-A090-942587FAC4D0}"/>
              </a:ext>
            </a:extLst>
          </p:cNvPr>
          <p:cNvSpPr>
            <a:spLocks noGrp="1"/>
          </p:cNvSpPr>
          <p:nvPr>
            <p:ph idx="1"/>
          </p:nvPr>
        </p:nvSpPr>
        <p:spPr/>
        <p:txBody>
          <a:bodyPr/>
          <a:lstStyle/>
          <a:p>
            <a:endParaRPr lang="de-DE"/>
          </a:p>
        </p:txBody>
      </p:sp>
      <p:sp>
        <p:nvSpPr>
          <p:cNvPr id="4" name="Slide Number Placeholder 3">
            <a:extLst>
              <a:ext uri="{FF2B5EF4-FFF2-40B4-BE49-F238E27FC236}">
                <a16:creationId xmlns:a16="http://schemas.microsoft.com/office/drawing/2014/main" id="{8C10AC72-EE74-4CC2-A303-A9BF0FCCA238}"/>
              </a:ext>
            </a:extLst>
          </p:cNvPr>
          <p:cNvSpPr>
            <a:spLocks noGrp="1"/>
          </p:cNvSpPr>
          <p:nvPr>
            <p:ph type="sldNum" sz="quarter" idx="12"/>
          </p:nvPr>
        </p:nvSpPr>
        <p:spPr/>
        <p:txBody>
          <a:bodyPr/>
          <a:lstStyle/>
          <a:p>
            <a:fld id="{A3B6C335-9A2E-4513-B7DE-D6303B1FE0D5}" type="slidenum">
              <a:rPr lang="en-GB" smtClean="0"/>
              <a:t>34</a:t>
            </a:fld>
            <a:endParaRPr lang="en-GB"/>
          </a:p>
        </p:txBody>
      </p:sp>
      <p:graphicFrame>
        <p:nvGraphicFramePr>
          <p:cNvPr id="5" name="Table 4">
            <a:extLst>
              <a:ext uri="{FF2B5EF4-FFF2-40B4-BE49-F238E27FC236}">
                <a16:creationId xmlns:a16="http://schemas.microsoft.com/office/drawing/2014/main" id="{53CBD32A-71E4-4DDA-A8E5-C5C9BDC74777}"/>
              </a:ext>
            </a:extLst>
          </p:cNvPr>
          <p:cNvGraphicFramePr>
            <a:graphicFrameLocks noGrp="1"/>
          </p:cNvGraphicFramePr>
          <p:nvPr/>
        </p:nvGraphicFramePr>
        <p:xfrm>
          <a:off x="1059450" y="1868325"/>
          <a:ext cx="10134059" cy="4000769"/>
        </p:xfrm>
        <a:graphic>
          <a:graphicData uri="http://schemas.openxmlformats.org/drawingml/2006/table">
            <a:tbl>
              <a:tblPr firstRow="1" bandRow="1">
                <a:tableStyleId>{5C22544A-7EE6-4342-B048-85BDC9FD1C3A}</a:tableStyleId>
              </a:tblPr>
              <a:tblGrid>
                <a:gridCol w="1092467">
                  <a:extLst>
                    <a:ext uri="{9D8B030D-6E8A-4147-A177-3AD203B41FA5}">
                      <a16:colId xmlns:a16="http://schemas.microsoft.com/office/drawing/2014/main" val="2485585143"/>
                    </a:ext>
                  </a:extLst>
                </a:gridCol>
                <a:gridCol w="1660358">
                  <a:extLst>
                    <a:ext uri="{9D8B030D-6E8A-4147-A177-3AD203B41FA5}">
                      <a16:colId xmlns:a16="http://schemas.microsoft.com/office/drawing/2014/main" val="3852773699"/>
                    </a:ext>
                  </a:extLst>
                </a:gridCol>
                <a:gridCol w="4827395">
                  <a:extLst>
                    <a:ext uri="{9D8B030D-6E8A-4147-A177-3AD203B41FA5}">
                      <a16:colId xmlns:a16="http://schemas.microsoft.com/office/drawing/2014/main" val="954451573"/>
                    </a:ext>
                  </a:extLst>
                </a:gridCol>
                <a:gridCol w="2553839">
                  <a:extLst>
                    <a:ext uri="{9D8B030D-6E8A-4147-A177-3AD203B41FA5}">
                      <a16:colId xmlns:a16="http://schemas.microsoft.com/office/drawing/2014/main" val="113034706"/>
                    </a:ext>
                  </a:extLst>
                </a:gridCol>
              </a:tblGrid>
              <a:tr h="638745">
                <a:tc>
                  <a:txBody>
                    <a:bodyPr/>
                    <a:lstStyle/>
                    <a:p>
                      <a:pPr algn="ctr"/>
                      <a:r>
                        <a:rPr lang="en-GB" dirty="0"/>
                        <a:t>Type of ACAP</a:t>
                      </a:r>
                    </a:p>
                  </a:txBody>
                  <a:tcPr/>
                </a:tc>
                <a:tc>
                  <a:txBody>
                    <a:bodyPr/>
                    <a:lstStyle/>
                    <a:p>
                      <a:pPr algn="ctr"/>
                      <a:r>
                        <a:rPr lang="en-GB" dirty="0"/>
                        <a:t>Capability</a:t>
                      </a:r>
                    </a:p>
                  </a:txBody>
                  <a:tcPr/>
                </a:tc>
                <a:tc>
                  <a:txBody>
                    <a:bodyPr/>
                    <a:lstStyle/>
                    <a:p>
                      <a:pPr algn="ctr"/>
                      <a:r>
                        <a:rPr lang="en-GB" dirty="0"/>
                        <a:t>Meaning</a:t>
                      </a:r>
                    </a:p>
                  </a:txBody>
                  <a:tcPr/>
                </a:tc>
                <a:tc>
                  <a:txBody>
                    <a:bodyPr/>
                    <a:lstStyle/>
                    <a:p>
                      <a:pPr algn="ctr"/>
                      <a:r>
                        <a:rPr lang="en-GB" dirty="0"/>
                        <a:t>Elements</a:t>
                      </a:r>
                    </a:p>
                  </a:txBody>
                  <a:tcPr/>
                </a:tc>
                <a:extLst>
                  <a:ext uri="{0D108BD9-81ED-4DB2-BD59-A6C34878D82A}">
                    <a16:rowId xmlns:a16="http://schemas.microsoft.com/office/drawing/2014/main" val="1994756949"/>
                  </a:ext>
                </a:extLst>
              </a:tr>
              <a:tr h="821243">
                <a:tc rowSpan="2">
                  <a:txBody>
                    <a:bodyPr/>
                    <a:lstStyle/>
                    <a:p>
                      <a:r>
                        <a:rPr lang="en-GB" dirty="0"/>
                        <a:t>Potential</a:t>
                      </a:r>
                    </a:p>
                  </a:txBody>
                  <a:tcPr/>
                </a:tc>
                <a:tc>
                  <a:txBody>
                    <a:bodyPr/>
                    <a:lstStyle/>
                    <a:p>
                      <a:r>
                        <a:rPr lang="en-GB" dirty="0"/>
                        <a:t>Acquisition</a:t>
                      </a:r>
                    </a:p>
                  </a:txBody>
                  <a:tcPr/>
                </a:tc>
                <a:tc>
                  <a:txBody>
                    <a:bodyPr/>
                    <a:lstStyle/>
                    <a:p>
                      <a:r>
                        <a:rPr lang="en-GB" sz="1600" dirty="0"/>
                        <a:t>The capability to identify and acquire externally generated knowledge that is critical to its operations (e.g., technology development)</a:t>
                      </a:r>
                    </a:p>
                  </a:txBody>
                  <a:tcPr/>
                </a:tc>
                <a:tc>
                  <a:txBody>
                    <a:bodyPr/>
                    <a:lstStyle/>
                    <a:p>
                      <a:r>
                        <a:rPr lang="en-GB" dirty="0"/>
                        <a:t>Prior knowledge</a:t>
                      </a:r>
                    </a:p>
                    <a:p>
                      <a:r>
                        <a:rPr lang="en-GB" dirty="0"/>
                        <a:t>Prior investments</a:t>
                      </a:r>
                    </a:p>
                  </a:txBody>
                  <a:tcPr/>
                </a:tc>
                <a:extLst>
                  <a:ext uri="{0D108BD9-81ED-4DB2-BD59-A6C34878D82A}">
                    <a16:rowId xmlns:a16="http://schemas.microsoft.com/office/drawing/2014/main" val="555026446"/>
                  </a:ext>
                </a:extLst>
              </a:tr>
              <a:tr h="821243">
                <a:tc vMerge="1">
                  <a:txBody>
                    <a:bodyPr/>
                    <a:lstStyle/>
                    <a:p>
                      <a:endParaRPr lang="en-GB" dirty="0"/>
                    </a:p>
                  </a:txBody>
                  <a:tcPr/>
                </a:tc>
                <a:tc>
                  <a:txBody>
                    <a:bodyPr/>
                    <a:lstStyle/>
                    <a:p>
                      <a:r>
                        <a:rPr lang="en-GB" dirty="0"/>
                        <a:t>Assimilation</a:t>
                      </a:r>
                    </a:p>
                  </a:txBody>
                  <a:tcPr/>
                </a:tc>
                <a:tc>
                  <a:txBody>
                    <a:bodyPr/>
                    <a:lstStyle/>
                    <a:p>
                      <a:r>
                        <a:rPr lang="en-GB" sz="1600" dirty="0"/>
                        <a:t>The routines and processes that allow it to analyse, process and interpret information from external sources.</a:t>
                      </a:r>
                    </a:p>
                  </a:txBody>
                  <a:tcPr/>
                </a:tc>
                <a:tc>
                  <a:txBody>
                    <a:bodyPr/>
                    <a:lstStyle/>
                    <a:p>
                      <a:r>
                        <a:rPr lang="en-GB" dirty="0"/>
                        <a:t>Understanding</a:t>
                      </a:r>
                    </a:p>
                  </a:txBody>
                  <a:tcPr/>
                </a:tc>
                <a:extLst>
                  <a:ext uri="{0D108BD9-81ED-4DB2-BD59-A6C34878D82A}">
                    <a16:rowId xmlns:a16="http://schemas.microsoft.com/office/drawing/2014/main" val="1514690172"/>
                  </a:ext>
                </a:extLst>
              </a:tr>
              <a:tr h="745552">
                <a:tc rowSpan="2">
                  <a:txBody>
                    <a:bodyPr/>
                    <a:lstStyle/>
                    <a:p>
                      <a:r>
                        <a:rPr lang="en-GB" dirty="0"/>
                        <a:t>Realised</a:t>
                      </a:r>
                    </a:p>
                  </a:txBody>
                  <a:tcPr/>
                </a:tc>
                <a:tc>
                  <a:txBody>
                    <a:bodyPr/>
                    <a:lstStyle/>
                    <a:p>
                      <a:r>
                        <a:rPr lang="en-GB" dirty="0"/>
                        <a:t>Transformation</a:t>
                      </a:r>
                    </a:p>
                  </a:txBody>
                  <a:tcPr/>
                </a:tc>
                <a:tc>
                  <a:txBody>
                    <a:bodyPr/>
                    <a:lstStyle/>
                    <a:p>
                      <a:r>
                        <a:rPr lang="en-GB" sz="1600" dirty="0"/>
                        <a:t>The capability to refine and combine existing knowledge, newly acquired and assimilated knowledge</a:t>
                      </a:r>
                    </a:p>
                  </a:txBody>
                  <a:tcPr/>
                </a:tc>
                <a:tc>
                  <a:txBody>
                    <a:bodyPr/>
                    <a:lstStyle/>
                    <a:p>
                      <a:r>
                        <a:rPr lang="en-GB" dirty="0"/>
                        <a:t>Internalisation</a:t>
                      </a:r>
                    </a:p>
                    <a:p>
                      <a:r>
                        <a:rPr lang="en-GB" dirty="0"/>
                        <a:t>Conversion</a:t>
                      </a:r>
                    </a:p>
                  </a:txBody>
                  <a:tcPr/>
                </a:tc>
                <a:extLst>
                  <a:ext uri="{0D108BD9-81ED-4DB2-BD59-A6C34878D82A}">
                    <a16:rowId xmlns:a16="http://schemas.microsoft.com/office/drawing/2014/main" val="1573853256"/>
                  </a:ext>
                </a:extLst>
              </a:tr>
              <a:tr h="969217">
                <a:tc vMerge="1">
                  <a:txBody>
                    <a:bodyPr/>
                    <a:lstStyle/>
                    <a:p>
                      <a:endParaRPr lang="en-GB" dirty="0"/>
                    </a:p>
                  </a:txBody>
                  <a:tcPr/>
                </a:tc>
                <a:tc>
                  <a:txBody>
                    <a:bodyPr/>
                    <a:lstStyle/>
                    <a:p>
                      <a:r>
                        <a:rPr lang="en-GB" dirty="0"/>
                        <a:t>Exploitation</a:t>
                      </a:r>
                    </a:p>
                  </a:txBody>
                  <a:tcPr/>
                </a:tc>
                <a:tc>
                  <a:txBody>
                    <a:bodyPr/>
                    <a:lstStyle/>
                    <a:p>
                      <a:r>
                        <a:rPr lang="en-GB" sz="1600" dirty="0"/>
                        <a:t>The routines that allow firms to deploy existing competencies or to create new ones by incorporating acquired and transformed knowledge into its operations</a:t>
                      </a:r>
                    </a:p>
                  </a:txBody>
                  <a:tcPr/>
                </a:tc>
                <a:tc>
                  <a:txBody>
                    <a:bodyPr/>
                    <a:lstStyle/>
                    <a:p>
                      <a:r>
                        <a:rPr lang="en-GB" dirty="0"/>
                        <a:t>Implementation</a:t>
                      </a:r>
                    </a:p>
                  </a:txBody>
                  <a:tcPr/>
                </a:tc>
                <a:extLst>
                  <a:ext uri="{0D108BD9-81ED-4DB2-BD59-A6C34878D82A}">
                    <a16:rowId xmlns:a16="http://schemas.microsoft.com/office/drawing/2014/main" val="735497861"/>
                  </a:ext>
                </a:extLst>
              </a:tr>
            </a:tbl>
          </a:graphicData>
        </a:graphic>
      </p:graphicFrame>
      <p:sp>
        <p:nvSpPr>
          <p:cNvPr id="6" name="TextBox 5">
            <a:extLst>
              <a:ext uri="{FF2B5EF4-FFF2-40B4-BE49-F238E27FC236}">
                <a16:creationId xmlns:a16="http://schemas.microsoft.com/office/drawing/2014/main" id="{138FCED5-8D95-4218-99A8-E2E00D3B03A2}"/>
              </a:ext>
            </a:extLst>
          </p:cNvPr>
          <p:cNvSpPr txBox="1"/>
          <p:nvPr/>
        </p:nvSpPr>
        <p:spPr>
          <a:xfrm>
            <a:off x="6126479" y="5914575"/>
            <a:ext cx="5294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Based 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Zahra, S.A., George, G. (2002)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see Moodle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6" descr="DNA">
            <a:extLst>
              <a:ext uri="{FF2B5EF4-FFF2-40B4-BE49-F238E27FC236}">
                <a16:creationId xmlns:a16="http://schemas.microsoft.com/office/drawing/2014/main" id="{B3C7A5BE-5146-438B-B4E9-0186A0435127}"/>
              </a:ext>
            </a:extLst>
          </p:cNvPr>
          <p:cNvSpPr/>
          <p:nvPr/>
        </p:nvSpPr>
        <p:spPr>
          <a:xfrm>
            <a:off x="10237414" y="327547"/>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80573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1B0E-9FD2-40AA-B77A-AD56B0541E01}"/>
              </a:ext>
            </a:extLst>
          </p:cNvPr>
          <p:cNvSpPr>
            <a:spLocks noGrp="1"/>
          </p:cNvSpPr>
          <p:nvPr>
            <p:ph type="title"/>
          </p:nvPr>
        </p:nvSpPr>
        <p:spPr/>
        <p:txBody>
          <a:bodyPr/>
          <a:lstStyle/>
          <a:p>
            <a:r>
              <a:rPr lang="de-DE" dirty="0"/>
              <a:t>Absorptive capacity</a:t>
            </a:r>
          </a:p>
        </p:txBody>
      </p:sp>
      <p:sp>
        <p:nvSpPr>
          <p:cNvPr id="4" name="Slide Number Placeholder 3">
            <a:extLst>
              <a:ext uri="{FF2B5EF4-FFF2-40B4-BE49-F238E27FC236}">
                <a16:creationId xmlns:a16="http://schemas.microsoft.com/office/drawing/2014/main" id="{4DF6D665-DCC7-4F32-B402-06F94E3B3792}"/>
              </a:ext>
            </a:extLst>
          </p:cNvPr>
          <p:cNvSpPr>
            <a:spLocks noGrp="1"/>
          </p:cNvSpPr>
          <p:nvPr>
            <p:ph type="sldNum" sz="quarter" idx="12"/>
          </p:nvPr>
        </p:nvSpPr>
        <p:spPr/>
        <p:txBody>
          <a:bodyPr/>
          <a:lstStyle/>
          <a:p>
            <a:fld id="{A3B6C335-9A2E-4513-B7DE-D6303B1FE0D5}" type="slidenum">
              <a:rPr lang="en-GB" smtClean="0"/>
              <a:t>35</a:t>
            </a:fld>
            <a:endParaRPr lang="en-GB"/>
          </a:p>
        </p:txBody>
      </p:sp>
      <p:pic>
        <p:nvPicPr>
          <p:cNvPr id="5" name="Picture 4">
            <a:extLst>
              <a:ext uri="{FF2B5EF4-FFF2-40B4-BE49-F238E27FC236}">
                <a16:creationId xmlns:a16="http://schemas.microsoft.com/office/drawing/2014/main" id="{3121B5D9-9FED-436A-9476-5129C89283DD}"/>
              </a:ext>
            </a:extLst>
          </p:cNvPr>
          <p:cNvPicPr>
            <a:picLocks noChangeAspect="1"/>
          </p:cNvPicPr>
          <p:nvPr/>
        </p:nvPicPr>
        <p:blipFill>
          <a:blip r:embed="rId3"/>
          <a:stretch>
            <a:fillRect/>
          </a:stretch>
        </p:blipFill>
        <p:spPr>
          <a:xfrm>
            <a:off x="1396869" y="1821671"/>
            <a:ext cx="9459221" cy="3541043"/>
          </a:xfrm>
          <a:prstGeom prst="rect">
            <a:avLst/>
          </a:prstGeom>
        </p:spPr>
      </p:pic>
      <p:sp>
        <p:nvSpPr>
          <p:cNvPr id="6" name="TextBox 5">
            <a:extLst>
              <a:ext uri="{FF2B5EF4-FFF2-40B4-BE49-F238E27FC236}">
                <a16:creationId xmlns:a16="http://schemas.microsoft.com/office/drawing/2014/main" id="{16BAC92B-8DC2-4305-95F5-7159B5521F1B}"/>
              </a:ext>
            </a:extLst>
          </p:cNvPr>
          <p:cNvSpPr txBox="1"/>
          <p:nvPr/>
        </p:nvSpPr>
        <p:spPr>
          <a:xfrm>
            <a:off x="231452" y="6013562"/>
            <a:ext cx="34887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Source: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Zahra, S.A., George, G. (2002)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see Moodle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Horizontal Scroll 6">
            <a:extLst>
              <a:ext uri="{FF2B5EF4-FFF2-40B4-BE49-F238E27FC236}">
                <a16:creationId xmlns:a16="http://schemas.microsoft.com/office/drawing/2014/main" id="{97BCF624-A4E6-4FD2-A0C9-484C3D4DEF71}"/>
              </a:ext>
            </a:extLst>
          </p:cNvPr>
          <p:cNvSpPr/>
          <p:nvPr/>
        </p:nvSpPr>
        <p:spPr>
          <a:xfrm>
            <a:off x="2384935" y="2330717"/>
            <a:ext cx="7422130" cy="2522949"/>
          </a:xfrm>
          <a:prstGeom prst="horizontalScroll">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rPr>
              <a:t>Assignment tip:</a:t>
            </a:r>
          </a:p>
          <a:p>
            <a:r>
              <a:rPr lang="de-DE" sz="2000" dirty="0">
                <a:solidFill>
                  <a:schemeClr val="tx1"/>
                </a:solidFill>
              </a:rPr>
              <a:t>Social integration mechanisms speak (among others) to the internal networks of a firm. Does your company have the network structures </a:t>
            </a:r>
            <a:r>
              <a:rPr lang="en-US" sz="2000" dirty="0">
                <a:solidFill>
                  <a:schemeClr val="tx1"/>
                </a:solidFill>
              </a:rPr>
              <a:t>(i.e., social integration mechanisms) </a:t>
            </a:r>
            <a:r>
              <a:rPr lang="de-DE" sz="2000" dirty="0">
                <a:solidFill>
                  <a:schemeClr val="tx1"/>
                </a:solidFill>
              </a:rPr>
              <a:t>that allow transforming potential into realized absorptive capacity?</a:t>
            </a:r>
          </a:p>
        </p:txBody>
      </p:sp>
      <p:sp>
        <p:nvSpPr>
          <p:cNvPr id="10" name="Rectangle 9">
            <a:extLst>
              <a:ext uri="{FF2B5EF4-FFF2-40B4-BE49-F238E27FC236}">
                <a16:creationId xmlns:a16="http://schemas.microsoft.com/office/drawing/2014/main" id="{794A9A08-3ED6-4CB2-8C2D-60F0A82CEE09}"/>
              </a:ext>
            </a:extLst>
          </p:cNvPr>
          <p:cNvSpPr/>
          <p:nvPr/>
        </p:nvSpPr>
        <p:spPr>
          <a:xfrm>
            <a:off x="5896632" y="5313590"/>
            <a:ext cx="6096000" cy="923330"/>
          </a:xfrm>
          <a:prstGeom prst="rect">
            <a:avLst/>
          </a:prstGeom>
        </p:spPr>
        <p:txBody>
          <a:bodyPr>
            <a:spAutoFit/>
          </a:bodyPr>
          <a:lstStyle/>
          <a:p>
            <a:r>
              <a:rPr lang="en-US" b="1" dirty="0"/>
              <a:t>Regimes of appropriability: </a:t>
            </a:r>
            <a:r>
              <a:rPr lang="en-US" dirty="0"/>
              <a:t>Institutional and industry dynamics that effect of firms ability to protect the advantages of any benefit from new technologies.</a:t>
            </a:r>
            <a:endParaRPr lang="de-DE" dirty="0"/>
          </a:p>
        </p:txBody>
      </p:sp>
      <p:sp>
        <p:nvSpPr>
          <p:cNvPr id="8" name="Obdélník 7" descr="DNA">
            <a:extLst>
              <a:ext uri="{FF2B5EF4-FFF2-40B4-BE49-F238E27FC236}">
                <a16:creationId xmlns:a16="http://schemas.microsoft.com/office/drawing/2014/main" id="{086D14A7-40D5-4FE6-9659-E58545A9765F}"/>
              </a:ext>
            </a:extLst>
          </p:cNvPr>
          <p:cNvSpPr/>
          <p:nvPr/>
        </p:nvSpPr>
        <p:spPr>
          <a:xfrm>
            <a:off x="10237414" y="289969"/>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1405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B4C598-DAD6-4633-8601-57895FCAAFAD}"/>
              </a:ext>
            </a:extLst>
          </p:cNvPr>
          <p:cNvSpPr>
            <a:spLocks noGrp="1"/>
          </p:cNvSpPr>
          <p:nvPr>
            <p:ph type="title"/>
          </p:nvPr>
        </p:nvSpPr>
        <p:spPr/>
        <p:txBody>
          <a:bodyPr/>
          <a:lstStyle/>
          <a:p>
            <a:r>
              <a:rPr lang="cs-CZ" dirty="0" err="1"/>
              <a:t>CoP</a:t>
            </a:r>
            <a:r>
              <a:rPr lang="cs-CZ" dirty="0"/>
              <a:t> and </a:t>
            </a:r>
            <a:r>
              <a:rPr lang="cs-CZ" dirty="0" err="1"/>
              <a:t>Absorptive</a:t>
            </a:r>
            <a:r>
              <a:rPr lang="cs-CZ" dirty="0"/>
              <a:t> </a:t>
            </a:r>
            <a:r>
              <a:rPr lang="cs-CZ" dirty="0" err="1"/>
              <a:t>capacity</a:t>
            </a:r>
            <a:r>
              <a:rPr lang="cs-CZ" dirty="0"/>
              <a:t> </a:t>
            </a:r>
          </a:p>
        </p:txBody>
      </p:sp>
      <p:sp>
        <p:nvSpPr>
          <p:cNvPr id="3" name="Zástupný symbol pro obsah 2">
            <a:extLst>
              <a:ext uri="{FF2B5EF4-FFF2-40B4-BE49-F238E27FC236}">
                <a16:creationId xmlns:a16="http://schemas.microsoft.com/office/drawing/2014/main" id="{DB8E0007-7CC7-4433-8774-690FE712A4D8}"/>
              </a:ext>
            </a:extLst>
          </p:cNvPr>
          <p:cNvSpPr>
            <a:spLocks noGrp="1"/>
          </p:cNvSpPr>
          <p:nvPr>
            <p:ph idx="1"/>
          </p:nvPr>
        </p:nvSpPr>
        <p:spPr/>
        <p:txBody>
          <a:bodyPr/>
          <a:lstStyle/>
          <a:p>
            <a:r>
              <a:rPr lang="cs-CZ" dirty="0" err="1"/>
              <a:t>What</a:t>
            </a:r>
            <a:r>
              <a:rPr lang="cs-CZ" dirty="0"/>
              <a:t> are </a:t>
            </a:r>
            <a:r>
              <a:rPr lang="cs-CZ" dirty="0" err="1"/>
              <a:t>the</a:t>
            </a:r>
            <a:r>
              <a:rPr lang="cs-CZ" dirty="0"/>
              <a:t> </a:t>
            </a:r>
            <a:r>
              <a:rPr lang="cs-CZ" dirty="0" err="1"/>
              <a:t>challenges</a:t>
            </a:r>
            <a:r>
              <a:rPr lang="cs-CZ" dirty="0"/>
              <a:t> </a:t>
            </a:r>
            <a:r>
              <a:rPr lang="en-US" dirty="0"/>
              <a:t>organizations face in leveraging CoPs to develop absorptive capacity, and how can these be addressed?</a:t>
            </a:r>
            <a:endParaRPr lang="cs-CZ" dirty="0"/>
          </a:p>
          <a:p>
            <a:r>
              <a:rPr lang="en-US" dirty="0"/>
              <a:t>How do Communities of Practice facilitate the acquisition, assimilation, transformation, and exploitation of knowledge within an organization?</a:t>
            </a:r>
            <a:endParaRPr lang="cs-CZ" dirty="0"/>
          </a:p>
          <a:p>
            <a:endParaRPr lang="cs-CZ" dirty="0"/>
          </a:p>
        </p:txBody>
      </p:sp>
      <p:sp>
        <p:nvSpPr>
          <p:cNvPr id="4" name="Obdélník 3" descr="DNA">
            <a:extLst>
              <a:ext uri="{FF2B5EF4-FFF2-40B4-BE49-F238E27FC236}">
                <a16:creationId xmlns:a16="http://schemas.microsoft.com/office/drawing/2014/main" id="{2607D9DF-90B1-4981-B41A-AA3781939347}"/>
              </a:ext>
            </a:extLst>
          </p:cNvPr>
          <p:cNvSpPr/>
          <p:nvPr/>
        </p:nvSpPr>
        <p:spPr>
          <a:xfrm>
            <a:off x="10237414" y="289969"/>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85870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5A16-5251-4036-B0A8-63AC0909F1D9}"/>
              </a:ext>
            </a:extLst>
          </p:cNvPr>
          <p:cNvSpPr>
            <a:spLocks noGrp="1"/>
          </p:cNvSpPr>
          <p:nvPr>
            <p:ph type="title"/>
          </p:nvPr>
        </p:nvSpPr>
        <p:spPr/>
        <p:txBody>
          <a:bodyPr/>
          <a:lstStyle/>
          <a:p>
            <a:r>
              <a:rPr lang="de-DE" dirty="0"/>
              <a:t>Conclusions</a:t>
            </a:r>
          </a:p>
        </p:txBody>
      </p:sp>
      <p:sp>
        <p:nvSpPr>
          <p:cNvPr id="3" name="Content Placeholder 2">
            <a:extLst>
              <a:ext uri="{FF2B5EF4-FFF2-40B4-BE49-F238E27FC236}">
                <a16:creationId xmlns:a16="http://schemas.microsoft.com/office/drawing/2014/main" id="{46C6415A-F3C5-40B2-B3B7-0C15F4545170}"/>
              </a:ext>
            </a:extLst>
          </p:cNvPr>
          <p:cNvSpPr>
            <a:spLocks noGrp="1"/>
          </p:cNvSpPr>
          <p:nvPr>
            <p:ph idx="1"/>
          </p:nvPr>
        </p:nvSpPr>
        <p:spPr>
          <a:xfrm>
            <a:off x="1097280" y="1845734"/>
            <a:ext cx="10058400" cy="4023360"/>
          </a:xfrm>
        </p:spPr>
        <p:txBody>
          <a:bodyPr/>
          <a:lstStyle/>
          <a:p>
            <a:pPr marL="365125" indent="-365125">
              <a:lnSpc>
                <a:spcPct val="100000"/>
              </a:lnSpc>
              <a:spcBef>
                <a:spcPts val="0"/>
              </a:spcBef>
              <a:spcAft>
                <a:spcPts val="1200"/>
              </a:spcAft>
              <a:buFont typeface="Wingdings" panose="05000000000000000000" pitchFamily="2" charset="2"/>
              <a:buChar char="§"/>
            </a:pPr>
            <a:r>
              <a:rPr lang="en-US" sz="2200" dirty="0">
                <a:solidFill>
                  <a:schemeClr val="tx1"/>
                </a:solidFill>
              </a:rPr>
              <a:t>S-curves are a useful (descriptive) approach to understand the development of technologies</a:t>
            </a:r>
          </a:p>
          <a:p>
            <a:pPr marL="365125" indent="-365125">
              <a:lnSpc>
                <a:spcPct val="100000"/>
              </a:lnSpc>
              <a:spcBef>
                <a:spcPts val="0"/>
              </a:spcBef>
              <a:spcAft>
                <a:spcPts val="1200"/>
              </a:spcAft>
              <a:buFont typeface="Wingdings" panose="05000000000000000000" pitchFamily="2" charset="2"/>
              <a:buChar char="§"/>
            </a:pPr>
            <a:r>
              <a:rPr lang="en-US" sz="2200" dirty="0">
                <a:solidFill>
                  <a:schemeClr val="tx1"/>
                </a:solidFill>
              </a:rPr>
              <a:t>S-curves, dominant design, and diffusion models are inherently linked</a:t>
            </a:r>
          </a:p>
          <a:p>
            <a:pPr marL="365125" indent="-365125">
              <a:lnSpc>
                <a:spcPct val="100000"/>
              </a:lnSpc>
              <a:spcBef>
                <a:spcPts val="0"/>
              </a:spcBef>
              <a:spcAft>
                <a:spcPts val="1200"/>
              </a:spcAft>
              <a:buFont typeface="Wingdings" panose="05000000000000000000" pitchFamily="2" charset="2"/>
              <a:buChar char="§"/>
            </a:pPr>
            <a:r>
              <a:rPr lang="en-GB" sz="2200" dirty="0">
                <a:solidFill>
                  <a:schemeClr val="tx1"/>
                </a:solidFill>
              </a:rPr>
              <a:t>Modern technology development is a collaborative enterprise as reflected for instance in the triple helix model</a:t>
            </a:r>
            <a:endParaRPr lang="en-US" sz="2200" dirty="0">
              <a:solidFill>
                <a:schemeClr val="tx1"/>
              </a:solidFill>
            </a:endParaRPr>
          </a:p>
          <a:p>
            <a:pPr marL="365125" indent="-365125">
              <a:lnSpc>
                <a:spcPct val="100000"/>
              </a:lnSpc>
              <a:spcBef>
                <a:spcPts val="0"/>
              </a:spcBef>
              <a:spcAft>
                <a:spcPts val="1200"/>
              </a:spcAft>
              <a:buFont typeface="Wingdings" panose="05000000000000000000" pitchFamily="2" charset="2"/>
              <a:buChar char="§"/>
            </a:pPr>
            <a:r>
              <a:rPr lang="en-US" sz="2200" dirty="0">
                <a:solidFill>
                  <a:schemeClr val="tx1"/>
                </a:solidFill>
              </a:rPr>
              <a:t>Absorptive capacity is key to reap value from collaboration</a:t>
            </a:r>
          </a:p>
          <a:p>
            <a:pPr marL="365125" indent="-365125">
              <a:lnSpc>
                <a:spcPct val="100000"/>
              </a:lnSpc>
              <a:spcBef>
                <a:spcPts val="0"/>
              </a:spcBef>
              <a:spcAft>
                <a:spcPts val="1200"/>
              </a:spcAft>
              <a:buFont typeface="Wingdings" panose="05000000000000000000" pitchFamily="2" charset="2"/>
              <a:buChar char="§"/>
            </a:pPr>
            <a:r>
              <a:rPr lang="en-US" sz="2200" dirty="0">
                <a:solidFill>
                  <a:schemeClr val="tx1"/>
                </a:solidFill>
              </a:rPr>
              <a:t>Firm-internal social networks help translate potential into realized absorptive capacity</a:t>
            </a:r>
          </a:p>
          <a:p>
            <a:endParaRPr lang="de-DE" dirty="0"/>
          </a:p>
        </p:txBody>
      </p:sp>
      <p:sp>
        <p:nvSpPr>
          <p:cNvPr id="4" name="Slide Number Placeholder 3">
            <a:extLst>
              <a:ext uri="{FF2B5EF4-FFF2-40B4-BE49-F238E27FC236}">
                <a16:creationId xmlns:a16="http://schemas.microsoft.com/office/drawing/2014/main" id="{F56A9624-9764-460F-A163-34C1A24EC5B8}"/>
              </a:ext>
            </a:extLst>
          </p:cNvPr>
          <p:cNvSpPr>
            <a:spLocks noGrp="1"/>
          </p:cNvSpPr>
          <p:nvPr>
            <p:ph type="sldNum" sz="quarter" idx="12"/>
          </p:nvPr>
        </p:nvSpPr>
        <p:spPr/>
        <p:txBody>
          <a:bodyPr/>
          <a:lstStyle/>
          <a:p>
            <a:fld id="{EEF36587-4A40-440F-9EB6-34AEE4E03929}" type="slidenum">
              <a:rPr lang="en-GB" smtClean="0"/>
              <a:t>37</a:t>
            </a:fld>
            <a:endParaRPr lang="en-GB"/>
          </a:p>
        </p:txBody>
      </p:sp>
      <p:sp>
        <p:nvSpPr>
          <p:cNvPr id="5" name="Obdélník 4" descr="DNA">
            <a:extLst>
              <a:ext uri="{FF2B5EF4-FFF2-40B4-BE49-F238E27FC236}">
                <a16:creationId xmlns:a16="http://schemas.microsoft.com/office/drawing/2014/main" id="{A54AC89C-05F9-4C40-B437-269F3F125151}"/>
              </a:ext>
            </a:extLst>
          </p:cNvPr>
          <p:cNvSpPr/>
          <p:nvPr/>
        </p:nvSpPr>
        <p:spPr>
          <a:xfrm>
            <a:off x="10237414" y="289969"/>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540339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834C83-F7B2-42E3-B270-520AAF59EB72}"/>
              </a:ext>
            </a:extLst>
          </p:cNvPr>
          <p:cNvSpPr>
            <a:spLocks noGrp="1"/>
          </p:cNvSpPr>
          <p:nvPr>
            <p:ph type="title"/>
          </p:nvPr>
        </p:nvSpPr>
        <p:spPr/>
        <p:txBody>
          <a:bodyPr/>
          <a:lstStyle/>
          <a:p>
            <a:r>
              <a:rPr lang="cs-CZ" dirty="0" err="1"/>
              <a:t>Stage</a:t>
            </a:r>
            <a:r>
              <a:rPr lang="cs-CZ" dirty="0"/>
              <a:t> </a:t>
            </a:r>
            <a:r>
              <a:rPr lang="cs-CZ" dirty="0" err="1"/>
              <a:t>gate</a:t>
            </a:r>
            <a:r>
              <a:rPr lang="cs-CZ" dirty="0"/>
              <a:t> model</a:t>
            </a:r>
          </a:p>
        </p:txBody>
      </p:sp>
      <p:pic>
        <p:nvPicPr>
          <p:cNvPr id="4" name="Zástupný symbol pro obsah 3">
            <a:extLst>
              <a:ext uri="{FF2B5EF4-FFF2-40B4-BE49-F238E27FC236}">
                <a16:creationId xmlns:a16="http://schemas.microsoft.com/office/drawing/2014/main" id="{A6DBDB4E-ABFA-4CB2-900E-BAACF31324D1}"/>
              </a:ext>
            </a:extLst>
          </p:cNvPr>
          <p:cNvPicPr>
            <a:picLocks noGrp="1" noChangeAspect="1"/>
          </p:cNvPicPr>
          <p:nvPr>
            <p:ph idx="1"/>
          </p:nvPr>
        </p:nvPicPr>
        <p:blipFill>
          <a:blip r:embed="rId3"/>
          <a:stretch>
            <a:fillRect/>
          </a:stretch>
        </p:blipFill>
        <p:spPr>
          <a:xfrm>
            <a:off x="1161143" y="1355181"/>
            <a:ext cx="9056914" cy="5137694"/>
          </a:xfrm>
          <a:prstGeom prst="rect">
            <a:avLst/>
          </a:prstGeom>
        </p:spPr>
      </p:pic>
      <p:sp>
        <p:nvSpPr>
          <p:cNvPr id="6" name="Obdélník 5" descr="DNA">
            <a:extLst>
              <a:ext uri="{FF2B5EF4-FFF2-40B4-BE49-F238E27FC236}">
                <a16:creationId xmlns:a16="http://schemas.microsoft.com/office/drawing/2014/main" id="{15715072-DB7C-4D08-B0F1-A3EDD3C06352}"/>
              </a:ext>
            </a:extLst>
          </p:cNvPr>
          <p:cNvSpPr/>
          <p:nvPr/>
        </p:nvSpPr>
        <p:spPr>
          <a:xfrm>
            <a:off x="10237414" y="289969"/>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48229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2C506-392E-4C4E-BBAB-E4AEAEC73548}"/>
              </a:ext>
            </a:extLst>
          </p:cNvPr>
          <p:cNvSpPr>
            <a:spLocks noGrp="1"/>
          </p:cNvSpPr>
          <p:nvPr>
            <p:ph type="title"/>
          </p:nvPr>
        </p:nvSpPr>
        <p:spPr/>
        <p:txBody>
          <a:bodyPr/>
          <a:lstStyle/>
          <a:p>
            <a:r>
              <a:rPr lang="cs-CZ" dirty="0" err="1"/>
              <a:t>Stage-gate</a:t>
            </a:r>
            <a:r>
              <a:rPr lang="cs-CZ" dirty="0"/>
              <a:t> model</a:t>
            </a:r>
          </a:p>
        </p:txBody>
      </p:sp>
      <p:pic>
        <p:nvPicPr>
          <p:cNvPr id="6" name="Obrázek 5">
            <a:extLst>
              <a:ext uri="{FF2B5EF4-FFF2-40B4-BE49-F238E27FC236}">
                <a16:creationId xmlns:a16="http://schemas.microsoft.com/office/drawing/2014/main" id="{90C4E205-6D8C-41B0-B8BF-0BD297756B6C}"/>
              </a:ext>
            </a:extLst>
          </p:cNvPr>
          <p:cNvPicPr>
            <a:picLocks noChangeAspect="1"/>
          </p:cNvPicPr>
          <p:nvPr/>
        </p:nvPicPr>
        <p:blipFill>
          <a:blip r:embed="rId2"/>
          <a:stretch>
            <a:fillRect/>
          </a:stretch>
        </p:blipFill>
        <p:spPr>
          <a:xfrm>
            <a:off x="1706790" y="1823811"/>
            <a:ext cx="8401050" cy="4400550"/>
          </a:xfrm>
          <a:prstGeom prst="rect">
            <a:avLst/>
          </a:prstGeom>
        </p:spPr>
      </p:pic>
      <p:sp>
        <p:nvSpPr>
          <p:cNvPr id="7" name="Obdélník 6" descr="DNA">
            <a:extLst>
              <a:ext uri="{FF2B5EF4-FFF2-40B4-BE49-F238E27FC236}">
                <a16:creationId xmlns:a16="http://schemas.microsoft.com/office/drawing/2014/main" id="{8F3639D6-B675-4B19-82A2-71D354DA98F6}"/>
              </a:ext>
            </a:extLst>
          </p:cNvPr>
          <p:cNvSpPr/>
          <p:nvPr/>
        </p:nvSpPr>
        <p:spPr>
          <a:xfrm>
            <a:off x="10237414" y="289969"/>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18704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5535A36-65F7-455C-915A-4BE600FA5016}"/>
              </a:ext>
            </a:extLst>
          </p:cNvPr>
          <p:cNvSpPr>
            <a:spLocks noGrp="1"/>
          </p:cNvSpPr>
          <p:nvPr>
            <p:ph type="title"/>
          </p:nvPr>
        </p:nvSpPr>
        <p:spPr>
          <a:xfrm>
            <a:off x="1371597" y="348865"/>
            <a:ext cx="10044023" cy="877729"/>
          </a:xfrm>
        </p:spPr>
        <p:txBody>
          <a:bodyPr anchor="ctr">
            <a:normAutofit/>
          </a:bodyPr>
          <a:lstStyle/>
          <a:p>
            <a:r>
              <a:rPr lang="cs-CZ" sz="4000">
                <a:solidFill>
                  <a:srgbClr val="FFFFFF"/>
                </a:solidFill>
              </a:rPr>
              <a:t>Content of the lecture</a:t>
            </a:r>
          </a:p>
        </p:txBody>
      </p:sp>
      <p:graphicFrame>
        <p:nvGraphicFramePr>
          <p:cNvPr id="5" name="Zástupný obsah 2">
            <a:extLst>
              <a:ext uri="{FF2B5EF4-FFF2-40B4-BE49-F238E27FC236}">
                <a16:creationId xmlns:a16="http://schemas.microsoft.com/office/drawing/2014/main" id="{49ADCA9F-6C4B-6FD8-E835-3A67C47E529D}"/>
              </a:ext>
            </a:extLst>
          </p:cNvPr>
          <p:cNvGraphicFramePr>
            <a:graphicFrameLocks noGrp="1"/>
          </p:cNvGraphicFramePr>
          <p:nvPr>
            <p:ph idx="1"/>
            <p:extLst>
              <p:ext uri="{D42A27DB-BD31-4B8C-83A1-F6EECF244321}">
                <p14:modId xmlns:p14="http://schemas.microsoft.com/office/powerpoint/2010/main" val="9115517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627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descr="Obsah obrázku text, diagram, řada/pruh, mapa&#10;&#10;Popis byl vytvořen automaticky">
            <a:extLst>
              <a:ext uri="{FF2B5EF4-FFF2-40B4-BE49-F238E27FC236}">
                <a16:creationId xmlns:a16="http://schemas.microsoft.com/office/drawing/2014/main" id="{E6DDE58A-E51B-4CB1-A511-50235F071512}"/>
              </a:ext>
            </a:extLst>
          </p:cNvPr>
          <p:cNvPicPr>
            <a:picLocks noChangeAspect="1"/>
          </p:cNvPicPr>
          <p:nvPr/>
        </p:nvPicPr>
        <p:blipFill rotWithShape="1">
          <a:blip r:embed="rId3"/>
          <a:srcRect l="10476" r="7917"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Obrázek 4" descr="Obsah obrázku text, řada/pruh, diagram, Vykreslený graf&#10;&#10;Popis byl vytvořen automaticky">
            <a:extLst>
              <a:ext uri="{FF2B5EF4-FFF2-40B4-BE49-F238E27FC236}">
                <a16:creationId xmlns:a16="http://schemas.microsoft.com/office/drawing/2014/main" id="{B6119410-74CF-413C-AB62-D92C0362933D}"/>
              </a:ext>
            </a:extLst>
          </p:cNvPr>
          <p:cNvPicPr>
            <a:picLocks noChangeAspect="1"/>
          </p:cNvPicPr>
          <p:nvPr/>
        </p:nvPicPr>
        <p:blipFill rotWithShape="1">
          <a:blip r:embed="rId4"/>
          <a:srcRect t="8163" r="2" b="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1" name="Obrázek 10" descr="Obsah obrázku text, Písmo, snímek obrazovky, diagram&#10;&#10;Popis byl vytvořen automaticky">
            <a:extLst>
              <a:ext uri="{FF2B5EF4-FFF2-40B4-BE49-F238E27FC236}">
                <a16:creationId xmlns:a16="http://schemas.microsoft.com/office/drawing/2014/main" id="{D61B2DFA-6F25-4B71-9545-0ADE19FD6034}"/>
              </a:ext>
            </a:extLst>
          </p:cNvPr>
          <p:cNvPicPr>
            <a:picLocks noChangeAspect="1"/>
          </p:cNvPicPr>
          <p:nvPr/>
        </p:nvPicPr>
        <p:blipFill rotWithShape="1">
          <a:blip r:embed="rId5"/>
          <a:srcRect l="13581" r="9313"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6D1AE72-6977-4092-BE4B-F6C47CC3D342}"/>
              </a:ext>
            </a:extLst>
          </p:cNvPr>
          <p:cNvSpPr>
            <a:spLocks noGrp="1"/>
          </p:cNvSpPr>
          <p:nvPr>
            <p:ph type="title"/>
          </p:nvPr>
        </p:nvSpPr>
        <p:spPr>
          <a:xfrm>
            <a:off x="448056" y="685800"/>
            <a:ext cx="2807208" cy="1325563"/>
          </a:xfrm>
        </p:spPr>
        <p:txBody>
          <a:bodyPr>
            <a:normAutofit/>
          </a:bodyPr>
          <a:lstStyle/>
          <a:p>
            <a:r>
              <a:rPr lang="cs-CZ" sz="2800" dirty="0"/>
              <a:t>Technology </a:t>
            </a:r>
            <a:r>
              <a:rPr lang="cs-CZ" sz="2800" dirty="0" err="1"/>
              <a:t>evolution</a:t>
            </a:r>
            <a:endParaRPr lang="cs-CZ" sz="2800" dirty="0"/>
          </a:p>
        </p:txBody>
      </p:sp>
      <p:sp>
        <p:nvSpPr>
          <p:cNvPr id="22"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F53600E4-6698-4589-B799-0121BED62213}"/>
              </a:ext>
            </a:extLst>
          </p:cNvPr>
          <p:cNvSpPr>
            <a:spLocks noGrp="1"/>
          </p:cNvSpPr>
          <p:nvPr>
            <p:ph idx="1"/>
          </p:nvPr>
        </p:nvSpPr>
        <p:spPr>
          <a:xfrm>
            <a:off x="448056" y="2258568"/>
            <a:ext cx="2807208" cy="3922776"/>
          </a:xfrm>
        </p:spPr>
        <p:txBody>
          <a:bodyPr>
            <a:normAutofit/>
          </a:bodyPr>
          <a:lstStyle/>
          <a:p>
            <a:r>
              <a:rPr lang="cs-CZ" sz="1600" dirty="0" err="1"/>
              <a:t>Relation</a:t>
            </a:r>
            <a:r>
              <a:rPr lang="cs-CZ" sz="1600" dirty="0"/>
              <a:t> </a:t>
            </a:r>
            <a:r>
              <a:rPr lang="cs-CZ" sz="1600" dirty="0" err="1"/>
              <a:t>between</a:t>
            </a:r>
            <a:r>
              <a:rPr lang="cs-CZ" sz="1600" dirty="0"/>
              <a:t> </a:t>
            </a:r>
            <a:r>
              <a:rPr lang="cs-CZ" sz="1600" dirty="0" err="1"/>
              <a:t>new</a:t>
            </a:r>
            <a:r>
              <a:rPr lang="cs-CZ" sz="1600" dirty="0"/>
              <a:t> and </a:t>
            </a:r>
            <a:r>
              <a:rPr lang="cs-CZ" sz="1600" dirty="0" err="1"/>
              <a:t>old</a:t>
            </a:r>
            <a:r>
              <a:rPr lang="cs-CZ" sz="1600" dirty="0"/>
              <a:t> </a:t>
            </a:r>
            <a:r>
              <a:rPr lang="cs-CZ" sz="1600" dirty="0" err="1"/>
              <a:t>technologies</a:t>
            </a:r>
            <a:endParaRPr lang="cs-CZ" sz="1600" dirty="0"/>
          </a:p>
          <a:p>
            <a:r>
              <a:rPr lang="cs-CZ" sz="1600" dirty="0" err="1"/>
              <a:t>Doscuss</a:t>
            </a:r>
            <a:r>
              <a:rPr lang="cs-CZ" sz="1600" dirty="0"/>
              <a:t> </a:t>
            </a:r>
            <a:r>
              <a:rPr lang="cs-CZ" sz="1600" dirty="0" err="1"/>
              <a:t>with</a:t>
            </a:r>
            <a:r>
              <a:rPr lang="cs-CZ" sz="1600" dirty="0"/>
              <a:t> </a:t>
            </a:r>
            <a:r>
              <a:rPr lang="cs-CZ" sz="1600" dirty="0" err="1"/>
              <a:t>your</a:t>
            </a:r>
            <a:r>
              <a:rPr lang="cs-CZ" sz="1600" dirty="0"/>
              <a:t> </a:t>
            </a:r>
            <a:r>
              <a:rPr lang="cs-CZ" sz="1600" dirty="0" err="1"/>
              <a:t>neigbours</a:t>
            </a:r>
            <a:r>
              <a:rPr lang="cs-CZ" sz="1600" dirty="0"/>
              <a:t> </a:t>
            </a:r>
            <a:r>
              <a:rPr lang="cs-CZ" sz="1600" dirty="0" err="1"/>
              <a:t>relation</a:t>
            </a:r>
            <a:r>
              <a:rPr lang="cs-CZ" sz="1600" dirty="0"/>
              <a:t> </a:t>
            </a:r>
            <a:r>
              <a:rPr lang="cs-CZ" sz="1600" dirty="0" err="1"/>
              <a:t>between</a:t>
            </a:r>
            <a:r>
              <a:rPr lang="cs-CZ" sz="1600" dirty="0"/>
              <a:t> </a:t>
            </a:r>
            <a:r>
              <a:rPr lang="cs-CZ" sz="1600" dirty="0" err="1"/>
              <a:t>new</a:t>
            </a:r>
            <a:r>
              <a:rPr lang="cs-CZ" sz="1600" dirty="0"/>
              <a:t> and </a:t>
            </a:r>
            <a:r>
              <a:rPr lang="cs-CZ" sz="1600" dirty="0" err="1"/>
              <a:t>old</a:t>
            </a:r>
            <a:r>
              <a:rPr lang="cs-CZ" sz="1600" dirty="0"/>
              <a:t> technology</a:t>
            </a:r>
          </a:p>
          <a:p>
            <a:pPr lvl="1"/>
            <a:r>
              <a:rPr lang="cs-CZ" sz="1600" i="1" dirty="0" err="1"/>
              <a:t>Competitive</a:t>
            </a:r>
            <a:r>
              <a:rPr lang="cs-CZ" sz="1600" i="1" dirty="0"/>
              <a:t> </a:t>
            </a:r>
            <a:r>
              <a:rPr lang="cs-CZ" sz="1600" i="1" dirty="0" err="1"/>
              <a:t>subsititution</a:t>
            </a:r>
            <a:r>
              <a:rPr lang="cs-CZ" sz="1600" i="1" dirty="0"/>
              <a:t> (</a:t>
            </a:r>
            <a:r>
              <a:rPr lang="cs-CZ" sz="1600" i="1" dirty="0" err="1"/>
              <a:t>Fisher</a:t>
            </a:r>
            <a:r>
              <a:rPr lang="cs-CZ" sz="1600" i="1" dirty="0"/>
              <a:t> and </a:t>
            </a:r>
            <a:r>
              <a:rPr lang="cs-CZ" sz="1600" i="1" dirty="0" err="1"/>
              <a:t>Pry</a:t>
            </a:r>
            <a:r>
              <a:rPr lang="cs-CZ" sz="1600" i="1" dirty="0"/>
              <a:t>, 1971), </a:t>
            </a:r>
            <a:r>
              <a:rPr lang="cs-CZ" sz="1600" i="1" dirty="0" err="1"/>
              <a:t>predator-prey</a:t>
            </a:r>
            <a:r>
              <a:rPr lang="cs-CZ" sz="1600" i="1" dirty="0"/>
              <a:t> </a:t>
            </a:r>
            <a:r>
              <a:rPr lang="cs-CZ" sz="1600" i="1" dirty="0" err="1"/>
              <a:t>relation</a:t>
            </a:r>
            <a:r>
              <a:rPr lang="cs-CZ" sz="1600" i="1" dirty="0"/>
              <a:t> (</a:t>
            </a:r>
            <a:r>
              <a:rPr lang="cs-CZ" sz="1600" i="1" dirty="0" err="1"/>
              <a:t>Farrell</a:t>
            </a:r>
            <a:r>
              <a:rPr lang="cs-CZ" sz="1600" i="1" dirty="0"/>
              <a:t>, </a:t>
            </a:r>
            <a:endParaRPr lang="cs-CZ" sz="1600" dirty="0"/>
          </a:p>
          <a:p>
            <a:pPr lvl="1"/>
            <a:r>
              <a:rPr lang="cs-CZ" sz="1600" dirty="0" err="1"/>
              <a:t>Symbiosis</a:t>
            </a:r>
            <a:r>
              <a:rPr lang="cs-CZ" sz="1600" dirty="0"/>
              <a:t>, host-parasite   </a:t>
            </a:r>
            <a:r>
              <a:rPr lang="cs-CZ" sz="1600" dirty="0" err="1"/>
              <a:t>relation</a:t>
            </a:r>
            <a:r>
              <a:rPr lang="cs-CZ" sz="1600" dirty="0"/>
              <a:t> – </a:t>
            </a:r>
            <a:r>
              <a:rPr lang="cs-CZ" sz="1600" i="1" dirty="0" err="1"/>
              <a:t>Theory</a:t>
            </a:r>
            <a:r>
              <a:rPr lang="cs-CZ" sz="1600" i="1" dirty="0"/>
              <a:t> </a:t>
            </a:r>
            <a:r>
              <a:rPr lang="cs-CZ" sz="1600" i="1" dirty="0" err="1"/>
              <a:t>of</a:t>
            </a:r>
            <a:r>
              <a:rPr lang="cs-CZ" sz="1600" i="1" dirty="0"/>
              <a:t> </a:t>
            </a:r>
            <a:r>
              <a:rPr lang="cs-CZ" sz="1600" i="1" dirty="0" err="1"/>
              <a:t>technological</a:t>
            </a:r>
            <a:r>
              <a:rPr lang="cs-CZ" sz="1600" i="1" dirty="0"/>
              <a:t> </a:t>
            </a:r>
            <a:r>
              <a:rPr lang="cs-CZ" sz="1600" i="1" dirty="0" err="1"/>
              <a:t>parasitism</a:t>
            </a:r>
            <a:endParaRPr lang="cs-CZ" sz="1600" i="1" dirty="0"/>
          </a:p>
        </p:txBody>
      </p:sp>
      <p:pic>
        <p:nvPicPr>
          <p:cNvPr id="7" name="Obrázek 6" descr="Obsah obrázku text, diagram, řada/pruh, Vykreslený graf&#10;&#10;Popis byl vytvořen automaticky">
            <a:extLst>
              <a:ext uri="{FF2B5EF4-FFF2-40B4-BE49-F238E27FC236}">
                <a16:creationId xmlns:a16="http://schemas.microsoft.com/office/drawing/2014/main" id="{6B54635B-C3C0-4DE4-BDE9-B8D5127D7DB7}"/>
              </a:ext>
            </a:extLst>
          </p:cNvPr>
          <p:cNvPicPr>
            <a:picLocks noChangeAspect="1"/>
          </p:cNvPicPr>
          <p:nvPr/>
        </p:nvPicPr>
        <p:blipFill rotWithShape="1">
          <a:blip r:embed="rId6"/>
          <a:srcRect l="3111" r="5053" b="2"/>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35183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EE7DB5-394F-4F98-84FD-A61C45F4E40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A6FCA76-2C6A-4038-BE58-AD8C7E21FA8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E0CE71AA-C4FA-491C-B45D-69B03C6CB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72" y="857250"/>
            <a:ext cx="9144000" cy="5143500"/>
          </a:xfrm>
          <a:prstGeom prst="rect">
            <a:avLst/>
          </a:prstGeom>
        </p:spPr>
      </p:pic>
      <p:sp>
        <p:nvSpPr>
          <p:cNvPr id="5" name="Obdélník 4">
            <a:extLst>
              <a:ext uri="{FF2B5EF4-FFF2-40B4-BE49-F238E27FC236}">
                <a16:creationId xmlns:a16="http://schemas.microsoft.com/office/drawing/2014/main" id="{5EA50B34-6F9E-4F28-87F5-5B1F9E692D86}"/>
              </a:ext>
            </a:extLst>
          </p:cNvPr>
          <p:cNvSpPr/>
          <p:nvPr/>
        </p:nvSpPr>
        <p:spPr>
          <a:xfrm>
            <a:off x="3048000" y="2967335"/>
            <a:ext cx="6096000" cy="923330"/>
          </a:xfrm>
          <a:prstGeom prst="rect">
            <a:avLst/>
          </a:prstGeom>
        </p:spPr>
        <p:txBody>
          <a:bodyPr>
            <a:spAutoFit/>
          </a:bodyPr>
          <a:lstStyle/>
          <a:p>
            <a:r>
              <a:rPr lang="cs-CZ" dirty="0"/>
              <a:t>https://edblogging.wordpress.com/wp-content/uploads/2013/11/webcongress-miami-2013-why-does-superman-wear-his-underwear-outside.jpg</a:t>
            </a:r>
          </a:p>
        </p:txBody>
      </p:sp>
    </p:spTree>
    <p:extLst>
      <p:ext uri="{BB962C8B-B14F-4D97-AF65-F5344CB8AC3E}">
        <p14:creationId xmlns:p14="http://schemas.microsoft.com/office/powerpoint/2010/main" val="181008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EEC1D5-99A1-4AC5-BFC3-62CAE0BEC871}"/>
              </a:ext>
            </a:extLst>
          </p:cNvPr>
          <p:cNvSpPr>
            <a:spLocks noGrp="1"/>
          </p:cNvSpPr>
          <p:nvPr>
            <p:ph type="title"/>
          </p:nvPr>
        </p:nvSpPr>
        <p:spPr/>
        <p:txBody>
          <a:bodyPr/>
          <a:lstStyle/>
          <a:p>
            <a:r>
              <a:rPr lang="cs-CZ" dirty="0"/>
              <a:t>Technology s-</a:t>
            </a:r>
            <a:r>
              <a:rPr lang="cs-CZ" dirty="0" err="1"/>
              <a:t>curves</a:t>
            </a:r>
            <a:endParaRPr lang="cs-CZ" dirty="0"/>
          </a:p>
        </p:txBody>
      </p:sp>
      <p:sp>
        <p:nvSpPr>
          <p:cNvPr id="8" name="Zástupný text 7">
            <a:extLst>
              <a:ext uri="{FF2B5EF4-FFF2-40B4-BE49-F238E27FC236}">
                <a16:creationId xmlns:a16="http://schemas.microsoft.com/office/drawing/2014/main" id="{88A48517-D805-4D70-B8AD-F109FC7C519B}"/>
              </a:ext>
            </a:extLst>
          </p:cNvPr>
          <p:cNvSpPr>
            <a:spLocks noGrp="1"/>
          </p:cNvSpPr>
          <p:nvPr>
            <p:ph type="body" sz="half" idx="4294967295"/>
          </p:nvPr>
        </p:nvSpPr>
        <p:spPr>
          <a:xfrm>
            <a:off x="467969" y="1512000"/>
            <a:ext cx="4568488" cy="2495224"/>
          </a:xfrm>
        </p:spPr>
        <p:txBody>
          <a:bodyPr>
            <a:normAutofit/>
          </a:bodyPr>
          <a:lstStyle/>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7" name="TextovéPole 6">
            <a:extLst>
              <a:ext uri="{FF2B5EF4-FFF2-40B4-BE49-F238E27FC236}">
                <a16:creationId xmlns:a16="http://schemas.microsoft.com/office/drawing/2014/main" id="{72E8C0D0-2D00-4268-9A51-843C1E1D9D67}"/>
              </a:ext>
            </a:extLst>
          </p:cNvPr>
          <p:cNvSpPr txBox="1"/>
          <p:nvPr/>
        </p:nvSpPr>
        <p:spPr>
          <a:xfrm>
            <a:off x="627530" y="5918915"/>
            <a:ext cx="6376583" cy="246221"/>
          </a:xfrm>
          <a:prstGeom prst="rect">
            <a:avLst/>
          </a:prstGeom>
          <a:noFill/>
        </p:spPr>
        <p:txBody>
          <a:bodyPr wrap="square">
            <a:spAutoFit/>
          </a:bodyPr>
          <a:lstStyle/>
          <a:p>
            <a:r>
              <a:rPr lang="cs-CZ" sz="1000" dirty="0"/>
              <a:t>https://synthesis.capital/insights/s-curve-adoption-our-house-view-on-alternative-protein-market-growth</a:t>
            </a:r>
          </a:p>
        </p:txBody>
      </p:sp>
      <p:pic>
        <p:nvPicPr>
          <p:cNvPr id="9" name="Picture 4">
            <a:extLst>
              <a:ext uri="{FF2B5EF4-FFF2-40B4-BE49-F238E27FC236}">
                <a16:creationId xmlns:a16="http://schemas.microsoft.com/office/drawing/2014/main" id="{3B87CE79-7E31-48E5-B56C-1BF55084D86B}"/>
              </a:ext>
            </a:extLst>
          </p:cNvPr>
          <p:cNvPicPr>
            <a:picLocks noChangeAspect="1"/>
          </p:cNvPicPr>
          <p:nvPr/>
        </p:nvPicPr>
        <p:blipFill rotWithShape="1">
          <a:blip r:embed="rId3"/>
          <a:srcRect t="14857"/>
          <a:stretch/>
        </p:blipFill>
        <p:spPr>
          <a:xfrm>
            <a:off x="627530" y="1690688"/>
            <a:ext cx="4568488" cy="3818014"/>
          </a:xfrm>
          <a:prstGeom prst="rect">
            <a:avLst/>
          </a:prstGeom>
        </p:spPr>
      </p:pic>
      <p:sp>
        <p:nvSpPr>
          <p:cNvPr id="10" name="Obdélník 9" descr="Ozubená kola">
            <a:extLst>
              <a:ext uri="{FF2B5EF4-FFF2-40B4-BE49-F238E27FC236}">
                <a16:creationId xmlns:a16="http://schemas.microsoft.com/office/drawing/2014/main" id="{BBB351E1-8371-4201-B1BE-60EBF1F35B5F}"/>
              </a:ext>
            </a:extLst>
          </p:cNvPr>
          <p:cNvSpPr/>
          <p:nvPr/>
        </p:nvSpPr>
        <p:spPr>
          <a:xfrm>
            <a:off x="10597800" y="0"/>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 name="Zástupný symbol pro obsah 2">
            <a:extLst>
              <a:ext uri="{FF2B5EF4-FFF2-40B4-BE49-F238E27FC236}">
                <a16:creationId xmlns:a16="http://schemas.microsoft.com/office/drawing/2014/main" id="{4536D441-2CF5-4AD0-8A3F-5C4619DDA8AA}"/>
              </a:ext>
            </a:extLst>
          </p:cNvPr>
          <p:cNvSpPr>
            <a:spLocks noGrp="1"/>
          </p:cNvSpPr>
          <p:nvPr>
            <p:ph idx="1"/>
          </p:nvPr>
        </p:nvSpPr>
        <p:spPr>
          <a:xfrm>
            <a:off x="6306670" y="1690688"/>
            <a:ext cx="5257800" cy="4351338"/>
          </a:xfrm>
        </p:spPr>
        <p:txBody>
          <a:bodyPr/>
          <a:lstStyle/>
          <a:p>
            <a:pPr marL="449263" indent="-449263">
              <a:buFont typeface="Wingdings" panose="05000000000000000000" pitchFamily="2" charset="2"/>
              <a:buChar char="§"/>
            </a:pPr>
            <a:r>
              <a:rPr lang="de-DE" dirty="0" err="1"/>
              <a:t>Depict</a:t>
            </a:r>
            <a:r>
              <a:rPr lang="de-DE" dirty="0"/>
              <a:t> </a:t>
            </a:r>
            <a:r>
              <a:rPr lang="de-DE" dirty="0" err="1"/>
              <a:t>how</a:t>
            </a:r>
            <a:r>
              <a:rPr lang="de-DE" dirty="0"/>
              <a:t> a </a:t>
            </a:r>
            <a:r>
              <a:rPr lang="de-DE" dirty="0" err="1"/>
              <a:t>technology</a:t>
            </a:r>
            <a:r>
              <a:rPr lang="de-DE" dirty="0"/>
              <a:t> </a:t>
            </a:r>
            <a:r>
              <a:rPr lang="de-DE" dirty="0" err="1"/>
              <a:t>develops</a:t>
            </a:r>
            <a:r>
              <a:rPr lang="cs-CZ" dirty="0"/>
              <a:t> and </a:t>
            </a:r>
            <a:r>
              <a:rPr lang="cs-CZ" dirty="0" err="1"/>
              <a:t>declines</a:t>
            </a:r>
            <a:endParaRPr lang="cs-CZ" dirty="0"/>
          </a:p>
          <a:p>
            <a:pPr marL="449263" indent="-449263">
              <a:buFont typeface="Wingdings" panose="05000000000000000000" pitchFamily="2" charset="2"/>
              <a:buChar char="§"/>
            </a:pPr>
            <a:r>
              <a:rPr lang="cs-CZ" dirty="0" err="1"/>
              <a:t>enables</a:t>
            </a:r>
            <a:r>
              <a:rPr lang="cs-CZ" dirty="0"/>
              <a:t> </a:t>
            </a:r>
            <a:r>
              <a:rPr lang="cs-CZ" dirty="0" err="1"/>
              <a:t>the</a:t>
            </a:r>
            <a:r>
              <a:rPr lang="cs-CZ" dirty="0"/>
              <a:t> </a:t>
            </a:r>
            <a:r>
              <a:rPr lang="cs-CZ" dirty="0" err="1"/>
              <a:t>analysis</a:t>
            </a:r>
            <a:r>
              <a:rPr lang="cs-CZ" dirty="0"/>
              <a:t> </a:t>
            </a:r>
            <a:r>
              <a:rPr lang="cs-CZ" dirty="0" err="1"/>
              <a:t>of</a:t>
            </a:r>
            <a:r>
              <a:rPr lang="cs-CZ" dirty="0"/>
              <a:t> </a:t>
            </a:r>
            <a:r>
              <a:rPr lang="cs-CZ" dirty="0" err="1"/>
              <a:t>the</a:t>
            </a:r>
            <a:r>
              <a:rPr lang="cs-CZ" dirty="0"/>
              <a:t> </a:t>
            </a:r>
            <a:r>
              <a:rPr lang="cs-CZ" dirty="0" err="1"/>
              <a:t>evolution</a:t>
            </a:r>
            <a:r>
              <a:rPr lang="cs-CZ" dirty="0"/>
              <a:t> </a:t>
            </a:r>
            <a:r>
              <a:rPr lang="cs-CZ" dirty="0" err="1"/>
              <a:t>of</a:t>
            </a:r>
            <a:r>
              <a:rPr lang="cs-CZ" dirty="0"/>
              <a:t> </a:t>
            </a:r>
            <a:r>
              <a:rPr lang="cs-CZ" dirty="0" err="1"/>
              <a:t>the</a:t>
            </a:r>
            <a:r>
              <a:rPr lang="cs-CZ" dirty="0"/>
              <a:t> performance </a:t>
            </a:r>
            <a:r>
              <a:rPr lang="cs-CZ" dirty="0" err="1"/>
              <a:t>of</a:t>
            </a:r>
            <a:r>
              <a:rPr lang="cs-CZ" dirty="0"/>
              <a:t> </a:t>
            </a:r>
            <a:r>
              <a:rPr lang="cs-CZ" dirty="0" err="1"/>
              <a:t>any</a:t>
            </a:r>
            <a:r>
              <a:rPr lang="cs-CZ" dirty="0"/>
              <a:t> technology</a:t>
            </a:r>
          </a:p>
          <a:p>
            <a:pPr marL="449263" indent="-449263">
              <a:buFont typeface="Wingdings" panose="05000000000000000000" pitchFamily="2" charset="2"/>
              <a:buChar char="§"/>
            </a:pPr>
            <a:r>
              <a:rPr lang="cs-CZ" dirty="0" err="1"/>
              <a:t>Brought</a:t>
            </a:r>
            <a:r>
              <a:rPr lang="cs-CZ" dirty="0"/>
              <a:t> to </a:t>
            </a:r>
            <a:r>
              <a:rPr lang="cs-CZ" dirty="0" err="1"/>
              <a:t>the</a:t>
            </a:r>
            <a:r>
              <a:rPr lang="cs-CZ" dirty="0"/>
              <a:t> </a:t>
            </a:r>
            <a:r>
              <a:rPr lang="cs-CZ" dirty="0" err="1"/>
              <a:t>mainstream</a:t>
            </a:r>
            <a:r>
              <a:rPr lang="cs-CZ" dirty="0"/>
              <a:t> by </a:t>
            </a:r>
            <a:r>
              <a:rPr lang="cs-CZ" dirty="0" err="1"/>
              <a:t>Everett</a:t>
            </a:r>
            <a:r>
              <a:rPr lang="cs-CZ" dirty="0"/>
              <a:t> </a:t>
            </a:r>
            <a:r>
              <a:rPr lang="cs-CZ" dirty="0" err="1"/>
              <a:t>Rogers</a:t>
            </a:r>
            <a:r>
              <a:rPr lang="cs-CZ" dirty="0"/>
              <a:t> in 1962</a:t>
            </a:r>
          </a:p>
          <a:p>
            <a:endParaRPr lang="cs-CZ" dirty="0"/>
          </a:p>
        </p:txBody>
      </p:sp>
    </p:spTree>
    <p:extLst>
      <p:ext uri="{BB962C8B-B14F-4D97-AF65-F5344CB8AC3E}">
        <p14:creationId xmlns:p14="http://schemas.microsoft.com/office/powerpoint/2010/main" val="335173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A0B2-3A21-408D-807E-DCEECFDADF7D}"/>
              </a:ext>
            </a:extLst>
          </p:cNvPr>
          <p:cNvSpPr>
            <a:spLocks noGrp="1"/>
          </p:cNvSpPr>
          <p:nvPr>
            <p:ph type="title"/>
          </p:nvPr>
        </p:nvSpPr>
        <p:spPr/>
        <p:txBody>
          <a:bodyPr/>
          <a:lstStyle/>
          <a:p>
            <a:r>
              <a:rPr lang="en-GB" dirty="0"/>
              <a:t>Technology s-curves</a:t>
            </a:r>
            <a:endParaRPr lang="de-DE" dirty="0"/>
          </a:p>
        </p:txBody>
      </p:sp>
      <p:sp>
        <p:nvSpPr>
          <p:cNvPr id="3" name="Content Placeholder 2">
            <a:extLst>
              <a:ext uri="{FF2B5EF4-FFF2-40B4-BE49-F238E27FC236}">
                <a16:creationId xmlns:a16="http://schemas.microsoft.com/office/drawing/2014/main" id="{EB3CECB4-A4BF-4DDB-8BBD-ACFCB5F11F75}"/>
              </a:ext>
            </a:extLst>
          </p:cNvPr>
          <p:cNvSpPr>
            <a:spLocks noGrp="1"/>
          </p:cNvSpPr>
          <p:nvPr>
            <p:ph idx="1"/>
          </p:nvPr>
        </p:nvSpPr>
        <p:spPr/>
        <p:txBody>
          <a:bodyPr/>
          <a:lstStyle/>
          <a:p>
            <a:r>
              <a:rPr lang="de-DE" dirty="0"/>
              <a:t>Discontinuity and innovation:</a:t>
            </a:r>
          </a:p>
        </p:txBody>
      </p:sp>
      <p:sp>
        <p:nvSpPr>
          <p:cNvPr id="4" name="Slide Number Placeholder 3">
            <a:extLst>
              <a:ext uri="{FF2B5EF4-FFF2-40B4-BE49-F238E27FC236}">
                <a16:creationId xmlns:a16="http://schemas.microsoft.com/office/drawing/2014/main" id="{3D634608-E7FF-4689-9F8C-8E3C10051142}"/>
              </a:ext>
            </a:extLst>
          </p:cNvPr>
          <p:cNvSpPr>
            <a:spLocks noGrp="1"/>
          </p:cNvSpPr>
          <p:nvPr>
            <p:ph type="sldNum" sz="quarter" idx="12"/>
          </p:nvPr>
        </p:nvSpPr>
        <p:spPr/>
        <p:txBody>
          <a:bodyPr/>
          <a:lstStyle/>
          <a:p>
            <a:fld id="{EEF36587-4A40-440F-9EB6-34AEE4E03929}" type="slidenum">
              <a:rPr lang="en-GB" smtClean="0"/>
              <a:t>6</a:t>
            </a:fld>
            <a:endParaRPr lang="en-GB"/>
          </a:p>
        </p:txBody>
      </p:sp>
      <p:sp>
        <p:nvSpPr>
          <p:cNvPr id="5" name="Rectangle 4">
            <a:extLst>
              <a:ext uri="{FF2B5EF4-FFF2-40B4-BE49-F238E27FC236}">
                <a16:creationId xmlns:a16="http://schemas.microsoft.com/office/drawing/2014/main" id="{1CAD0767-D7EC-43EB-8D40-104329F56675}"/>
              </a:ext>
            </a:extLst>
          </p:cNvPr>
          <p:cNvSpPr/>
          <p:nvPr/>
        </p:nvSpPr>
        <p:spPr>
          <a:xfrm>
            <a:off x="5196306" y="6416139"/>
            <a:ext cx="4017831" cy="276999"/>
          </a:xfrm>
          <a:prstGeom prst="rect">
            <a:avLst/>
          </a:prstGeom>
        </p:spPr>
        <p:txBody>
          <a:bodyPr wrap="none">
            <a:spAutoFit/>
          </a:bodyPr>
          <a:lstStyle/>
          <a:p>
            <a:r>
              <a:rPr lang="de-DE" sz="1200" dirty="0"/>
              <a:t>Source: https://extrudesign.com/what-is-technology-s-curve/</a:t>
            </a:r>
          </a:p>
        </p:txBody>
      </p:sp>
      <p:pic>
        <p:nvPicPr>
          <p:cNvPr id="7" name="Picture 6">
            <a:extLst>
              <a:ext uri="{FF2B5EF4-FFF2-40B4-BE49-F238E27FC236}">
                <a16:creationId xmlns:a16="http://schemas.microsoft.com/office/drawing/2014/main" id="{E0326AE3-5E27-4BDD-8FD2-AA3AAC3BEA86}"/>
              </a:ext>
            </a:extLst>
          </p:cNvPr>
          <p:cNvPicPr>
            <a:picLocks noChangeAspect="1"/>
          </p:cNvPicPr>
          <p:nvPr/>
        </p:nvPicPr>
        <p:blipFill>
          <a:blip r:embed="rId3"/>
          <a:stretch>
            <a:fillRect/>
          </a:stretch>
        </p:blipFill>
        <p:spPr>
          <a:xfrm>
            <a:off x="653043" y="2727670"/>
            <a:ext cx="3965909" cy="3259051"/>
          </a:xfrm>
          <a:prstGeom prst="rect">
            <a:avLst/>
          </a:prstGeom>
        </p:spPr>
      </p:pic>
      <p:pic>
        <p:nvPicPr>
          <p:cNvPr id="9" name="Picture 8">
            <a:extLst>
              <a:ext uri="{FF2B5EF4-FFF2-40B4-BE49-F238E27FC236}">
                <a16:creationId xmlns:a16="http://schemas.microsoft.com/office/drawing/2014/main" id="{A6C11817-90F8-41AC-A984-10F6F5F67347}"/>
              </a:ext>
            </a:extLst>
          </p:cNvPr>
          <p:cNvPicPr>
            <a:picLocks noChangeAspect="1"/>
          </p:cNvPicPr>
          <p:nvPr/>
        </p:nvPicPr>
        <p:blipFill>
          <a:blip r:embed="rId4"/>
          <a:stretch>
            <a:fillRect/>
          </a:stretch>
        </p:blipFill>
        <p:spPr>
          <a:xfrm>
            <a:off x="5355772" y="2059246"/>
            <a:ext cx="5838562" cy="4378921"/>
          </a:xfrm>
          <a:prstGeom prst="rect">
            <a:avLst/>
          </a:prstGeom>
        </p:spPr>
      </p:pic>
      <p:sp>
        <p:nvSpPr>
          <p:cNvPr id="8" name="Obdélník 7" descr="Ozubená kola">
            <a:extLst>
              <a:ext uri="{FF2B5EF4-FFF2-40B4-BE49-F238E27FC236}">
                <a16:creationId xmlns:a16="http://schemas.microsoft.com/office/drawing/2014/main" id="{F719BE06-8CA9-44F1-8FC3-6E8AD1DE7D69}"/>
              </a:ext>
            </a:extLst>
          </p:cNvPr>
          <p:cNvSpPr/>
          <p:nvPr/>
        </p:nvSpPr>
        <p:spPr>
          <a:xfrm>
            <a:off x="10449883" y="271906"/>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6643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AA48AC-E0EE-464E-B113-41D32025C59D}"/>
              </a:ext>
            </a:extLst>
          </p:cNvPr>
          <p:cNvSpPr>
            <a:spLocks noGrp="1"/>
          </p:cNvSpPr>
          <p:nvPr>
            <p:ph type="title"/>
          </p:nvPr>
        </p:nvSpPr>
        <p:spPr/>
        <p:txBody>
          <a:bodyPr/>
          <a:lstStyle/>
          <a:p>
            <a:r>
              <a:rPr lang="en-GB" dirty="0"/>
              <a:t>Technology s-curves</a:t>
            </a:r>
            <a:endParaRPr lang="cs-CZ" dirty="0"/>
          </a:p>
        </p:txBody>
      </p:sp>
      <p:sp>
        <p:nvSpPr>
          <p:cNvPr id="3" name="Zástupný symbol pro obsah 2">
            <a:extLst>
              <a:ext uri="{FF2B5EF4-FFF2-40B4-BE49-F238E27FC236}">
                <a16:creationId xmlns:a16="http://schemas.microsoft.com/office/drawing/2014/main" id="{EF5740EA-0A67-46EA-94B8-BBB6CBADE5D0}"/>
              </a:ext>
            </a:extLst>
          </p:cNvPr>
          <p:cNvSpPr>
            <a:spLocks noGrp="1"/>
          </p:cNvSpPr>
          <p:nvPr>
            <p:ph idx="1"/>
          </p:nvPr>
        </p:nvSpPr>
        <p:spPr>
          <a:xfrm>
            <a:off x="700414" y="1415441"/>
            <a:ext cx="9896606" cy="2204581"/>
          </a:xfrm>
        </p:spPr>
        <p:txBody>
          <a:bodyPr/>
          <a:lstStyle/>
          <a:p>
            <a:pPr algn="ctr"/>
            <a:endParaRPr lang="cs-CZ" b="1" dirty="0"/>
          </a:p>
          <a:p>
            <a:pPr algn="ctr"/>
            <a:endParaRPr lang="cs-CZ" b="1" dirty="0"/>
          </a:p>
          <a:p>
            <a:pPr marL="0" indent="0" algn="ctr">
              <a:buNone/>
            </a:pPr>
            <a:r>
              <a:rPr lang="cs-CZ" b="1" dirty="0" err="1"/>
              <a:t>Select</a:t>
            </a:r>
            <a:r>
              <a:rPr lang="cs-CZ" b="1" dirty="0"/>
              <a:t> </a:t>
            </a:r>
            <a:r>
              <a:rPr lang="cs-CZ" b="1" dirty="0" err="1"/>
              <a:t>three</a:t>
            </a:r>
            <a:r>
              <a:rPr lang="cs-CZ" b="1" dirty="0"/>
              <a:t> </a:t>
            </a:r>
            <a:r>
              <a:rPr lang="cs-CZ" b="1" dirty="0" err="1"/>
              <a:t>social</a:t>
            </a:r>
            <a:r>
              <a:rPr lang="cs-CZ" b="1" dirty="0"/>
              <a:t> media </a:t>
            </a:r>
            <a:r>
              <a:rPr lang="cs-CZ" b="1" dirty="0" err="1"/>
              <a:t>platforms</a:t>
            </a:r>
            <a:r>
              <a:rPr lang="cs-CZ" b="1" dirty="0"/>
              <a:t> </a:t>
            </a:r>
            <a:r>
              <a:rPr lang="cs-CZ" b="1" dirty="0" err="1"/>
              <a:t>that</a:t>
            </a:r>
            <a:r>
              <a:rPr lang="cs-CZ" b="1" dirty="0"/>
              <a:t> </a:t>
            </a:r>
            <a:r>
              <a:rPr lang="cs-CZ" b="1" dirty="0" err="1"/>
              <a:t>have</a:t>
            </a:r>
            <a:r>
              <a:rPr lang="cs-CZ" b="1" dirty="0"/>
              <a:t> </a:t>
            </a:r>
            <a:r>
              <a:rPr lang="cs-CZ" b="1" dirty="0" err="1"/>
              <a:t>been</a:t>
            </a:r>
            <a:r>
              <a:rPr lang="cs-CZ" b="1" dirty="0"/>
              <a:t> </a:t>
            </a:r>
            <a:r>
              <a:rPr lang="cs-CZ" b="1" dirty="0" err="1"/>
              <a:t>around</a:t>
            </a:r>
            <a:r>
              <a:rPr lang="cs-CZ" b="1" dirty="0"/>
              <a:t> </a:t>
            </a:r>
            <a:r>
              <a:rPr lang="cs-CZ" b="1" dirty="0" err="1"/>
              <a:t>for</a:t>
            </a:r>
            <a:r>
              <a:rPr lang="cs-CZ" b="1" dirty="0"/>
              <a:t> a </a:t>
            </a:r>
            <a:r>
              <a:rPr lang="cs-CZ" b="1" dirty="0" err="1"/>
              <a:t>while</a:t>
            </a:r>
            <a:r>
              <a:rPr lang="cs-CZ" b="1" dirty="0"/>
              <a:t> and plot </a:t>
            </a:r>
            <a:r>
              <a:rPr lang="cs-CZ" b="1" dirty="0" err="1"/>
              <a:t>the</a:t>
            </a:r>
            <a:r>
              <a:rPr lang="cs-CZ" b="1" dirty="0"/>
              <a:t> S-</a:t>
            </a:r>
            <a:r>
              <a:rPr lang="cs-CZ" b="1" dirty="0" err="1"/>
              <a:t>curve</a:t>
            </a:r>
            <a:r>
              <a:rPr lang="cs-CZ" b="1" dirty="0"/>
              <a:t> </a:t>
            </a:r>
            <a:r>
              <a:rPr lang="cs-CZ" b="1" dirty="0" err="1"/>
              <a:t>for</a:t>
            </a:r>
            <a:r>
              <a:rPr lang="cs-CZ" b="1" dirty="0"/>
              <a:t> </a:t>
            </a:r>
            <a:r>
              <a:rPr lang="cs-CZ" b="1" dirty="0" err="1"/>
              <a:t>your</a:t>
            </a:r>
            <a:r>
              <a:rPr lang="cs-CZ" b="1" dirty="0"/>
              <a:t> </a:t>
            </a:r>
            <a:r>
              <a:rPr lang="cs-CZ" b="1" dirty="0" err="1"/>
              <a:t>chosen</a:t>
            </a:r>
            <a:r>
              <a:rPr lang="cs-CZ" b="1" dirty="0"/>
              <a:t> </a:t>
            </a:r>
            <a:r>
              <a:rPr lang="cs-CZ" b="1" dirty="0" err="1"/>
              <a:t>platforms</a:t>
            </a:r>
            <a:r>
              <a:rPr lang="cs-CZ" b="1" dirty="0"/>
              <a:t>.</a:t>
            </a:r>
            <a:endParaRPr lang="cs-CZ" dirty="0"/>
          </a:p>
        </p:txBody>
      </p:sp>
      <p:pic>
        <p:nvPicPr>
          <p:cNvPr id="4" name="Picture 5">
            <a:extLst>
              <a:ext uri="{FF2B5EF4-FFF2-40B4-BE49-F238E27FC236}">
                <a16:creationId xmlns:a16="http://schemas.microsoft.com/office/drawing/2014/main" id="{E3BB98DA-7099-40AA-98AE-1CE0FB5789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20" y="3078350"/>
            <a:ext cx="916199" cy="1083343"/>
          </a:xfrm>
          <a:prstGeom prst="rect">
            <a:avLst/>
          </a:prstGeom>
        </p:spPr>
      </p:pic>
      <p:sp>
        <p:nvSpPr>
          <p:cNvPr id="5" name="Obdélník 4" descr="Ozubená kola">
            <a:extLst>
              <a:ext uri="{FF2B5EF4-FFF2-40B4-BE49-F238E27FC236}">
                <a16:creationId xmlns:a16="http://schemas.microsoft.com/office/drawing/2014/main" id="{978E6B52-D668-4DA6-A718-EB4EAF24CB1D}"/>
              </a:ext>
            </a:extLst>
          </p:cNvPr>
          <p:cNvSpPr/>
          <p:nvPr/>
        </p:nvSpPr>
        <p:spPr>
          <a:xfrm>
            <a:off x="10449883" y="271906"/>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69693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DE46-9881-42A6-854F-F2E3B446FDCC}"/>
              </a:ext>
            </a:extLst>
          </p:cNvPr>
          <p:cNvSpPr>
            <a:spLocks noGrp="1"/>
          </p:cNvSpPr>
          <p:nvPr>
            <p:ph type="title"/>
          </p:nvPr>
        </p:nvSpPr>
        <p:spPr/>
        <p:txBody>
          <a:bodyPr/>
          <a:lstStyle/>
          <a:p>
            <a:r>
              <a:rPr lang="en-GB" dirty="0"/>
              <a:t>Technology s-curves</a:t>
            </a:r>
            <a:endParaRPr lang="de-DE" dirty="0"/>
          </a:p>
        </p:txBody>
      </p:sp>
      <p:sp>
        <p:nvSpPr>
          <p:cNvPr id="3" name="Content Placeholder 2">
            <a:extLst>
              <a:ext uri="{FF2B5EF4-FFF2-40B4-BE49-F238E27FC236}">
                <a16:creationId xmlns:a16="http://schemas.microsoft.com/office/drawing/2014/main" id="{3B0FD18E-B632-41A7-8E4E-A0ED3F196D49}"/>
              </a:ext>
            </a:extLst>
          </p:cNvPr>
          <p:cNvSpPr>
            <a:spLocks noGrp="1"/>
          </p:cNvSpPr>
          <p:nvPr>
            <p:ph idx="1"/>
          </p:nvPr>
        </p:nvSpPr>
        <p:spPr>
          <a:xfrm>
            <a:off x="645175" y="1555010"/>
            <a:ext cx="9984287" cy="1933445"/>
          </a:xfrm>
        </p:spPr>
        <p:txBody>
          <a:bodyPr>
            <a:normAutofit lnSpcReduction="10000"/>
          </a:bodyPr>
          <a:lstStyle/>
          <a:p>
            <a:pPr marL="0" indent="0">
              <a:buNone/>
            </a:pPr>
            <a:r>
              <a:rPr lang="en-US" dirty="0"/>
              <a:t>How to use S-curves (methodologically):</a:t>
            </a:r>
          </a:p>
          <a:p>
            <a:pPr marL="457200" indent="-457200">
              <a:buFont typeface="+mj-lt"/>
              <a:buAutoNum type="arabicPeriod"/>
            </a:pPr>
            <a:r>
              <a:rPr lang="en-US" dirty="0"/>
              <a:t>Longitudinal data collection based on a performance metric. </a:t>
            </a:r>
          </a:p>
          <a:p>
            <a:pPr marL="457200" indent="-457200">
              <a:buFont typeface="+mj-lt"/>
              <a:buAutoNum type="arabicPeriod"/>
            </a:pPr>
            <a:r>
              <a:rPr lang="en-US" dirty="0"/>
              <a:t>Observing or forecasting the evolution and plotting the curve. </a:t>
            </a:r>
          </a:p>
          <a:p>
            <a:pPr marL="457200" indent="-457200">
              <a:buFont typeface="+mj-lt"/>
              <a:buAutoNum type="arabicPeriod"/>
            </a:pPr>
            <a:r>
              <a:rPr lang="en-US" dirty="0"/>
              <a:t>Using the resulting curve for planning and decision making. </a:t>
            </a:r>
            <a:endParaRPr lang="de-DE" dirty="0"/>
          </a:p>
        </p:txBody>
      </p:sp>
      <p:sp>
        <p:nvSpPr>
          <p:cNvPr id="4" name="Slide Number Placeholder 3">
            <a:extLst>
              <a:ext uri="{FF2B5EF4-FFF2-40B4-BE49-F238E27FC236}">
                <a16:creationId xmlns:a16="http://schemas.microsoft.com/office/drawing/2014/main" id="{A4B96F55-043C-4B75-ABBC-4DFCE6E18295}"/>
              </a:ext>
            </a:extLst>
          </p:cNvPr>
          <p:cNvSpPr>
            <a:spLocks noGrp="1"/>
          </p:cNvSpPr>
          <p:nvPr>
            <p:ph type="sldNum" sz="quarter" idx="12"/>
          </p:nvPr>
        </p:nvSpPr>
        <p:spPr>
          <a:xfrm>
            <a:off x="5037383" y="6328029"/>
            <a:ext cx="6060677" cy="501650"/>
          </a:xfrm>
        </p:spPr>
        <p:txBody>
          <a:bodyPr/>
          <a:lstStyle/>
          <a:p>
            <a:pPr algn="l"/>
            <a:r>
              <a:rPr lang="cs-CZ" dirty="0" err="1"/>
              <a:t>Intepe</a:t>
            </a:r>
            <a:r>
              <a:rPr lang="cs-CZ" dirty="0"/>
              <a:t> and Koc, 2012. T</a:t>
            </a:r>
            <a:r>
              <a:rPr lang="en-US" dirty="0"/>
              <a:t>he Use of S Curves </a:t>
            </a:r>
            <a:r>
              <a:rPr lang="cs-CZ" dirty="0"/>
              <a:t>in Technology </a:t>
            </a:r>
            <a:r>
              <a:rPr lang="cs-CZ" dirty="0" err="1"/>
              <a:t>Forecasting</a:t>
            </a:r>
            <a:r>
              <a:rPr lang="cs-CZ" dirty="0"/>
              <a:t> </a:t>
            </a:r>
            <a:r>
              <a:rPr lang="en-US" dirty="0"/>
              <a:t>and its Application On 3D TV Technology</a:t>
            </a:r>
            <a:r>
              <a:rPr lang="cs-CZ" dirty="0"/>
              <a:t>. In: </a:t>
            </a:r>
            <a:r>
              <a:rPr lang="en-US" dirty="0"/>
              <a:t>International Journal of Industrial and Manufacturing</a:t>
            </a:r>
            <a:r>
              <a:rPr lang="cs-CZ" dirty="0"/>
              <a:t> </a:t>
            </a:r>
            <a:r>
              <a:rPr lang="en-US" dirty="0"/>
              <a:t>Engineering</a:t>
            </a:r>
            <a:endParaRPr lang="en-GB" dirty="0"/>
          </a:p>
        </p:txBody>
      </p:sp>
      <p:sp>
        <p:nvSpPr>
          <p:cNvPr id="5" name="Obdélník 4" descr="Ozubená kola">
            <a:extLst>
              <a:ext uri="{FF2B5EF4-FFF2-40B4-BE49-F238E27FC236}">
                <a16:creationId xmlns:a16="http://schemas.microsoft.com/office/drawing/2014/main" id="{F0261A9A-A0C8-4F45-BB7F-4A3F9C3278D6}"/>
              </a:ext>
            </a:extLst>
          </p:cNvPr>
          <p:cNvSpPr/>
          <p:nvPr/>
        </p:nvSpPr>
        <p:spPr>
          <a:xfrm>
            <a:off x="10436436" y="313625"/>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pic>
        <p:nvPicPr>
          <p:cNvPr id="9" name="Obrázek 8">
            <a:extLst>
              <a:ext uri="{FF2B5EF4-FFF2-40B4-BE49-F238E27FC236}">
                <a16:creationId xmlns:a16="http://schemas.microsoft.com/office/drawing/2014/main" id="{6B07BF85-87CF-4739-B2F9-CB8867B53ECD}"/>
              </a:ext>
            </a:extLst>
          </p:cNvPr>
          <p:cNvPicPr>
            <a:picLocks noChangeAspect="1"/>
          </p:cNvPicPr>
          <p:nvPr/>
        </p:nvPicPr>
        <p:blipFill>
          <a:blip r:embed="rId5"/>
          <a:stretch>
            <a:fillRect/>
          </a:stretch>
        </p:blipFill>
        <p:spPr>
          <a:xfrm>
            <a:off x="645175" y="3730581"/>
            <a:ext cx="4948230" cy="2575665"/>
          </a:xfrm>
          <a:prstGeom prst="rect">
            <a:avLst/>
          </a:prstGeom>
        </p:spPr>
      </p:pic>
      <p:pic>
        <p:nvPicPr>
          <p:cNvPr id="10" name="Obrázek 9">
            <a:extLst>
              <a:ext uri="{FF2B5EF4-FFF2-40B4-BE49-F238E27FC236}">
                <a16:creationId xmlns:a16="http://schemas.microsoft.com/office/drawing/2014/main" id="{19969C74-1F91-4380-B2F6-D4664D62630A}"/>
              </a:ext>
            </a:extLst>
          </p:cNvPr>
          <p:cNvPicPr>
            <a:picLocks noChangeAspect="1"/>
          </p:cNvPicPr>
          <p:nvPr/>
        </p:nvPicPr>
        <p:blipFill>
          <a:blip r:embed="rId6"/>
          <a:stretch>
            <a:fillRect/>
          </a:stretch>
        </p:blipFill>
        <p:spPr>
          <a:xfrm>
            <a:off x="6293556" y="3429000"/>
            <a:ext cx="3814948" cy="2900526"/>
          </a:xfrm>
          <a:prstGeom prst="rect">
            <a:avLst/>
          </a:prstGeom>
        </p:spPr>
      </p:pic>
    </p:spTree>
    <p:extLst>
      <p:ext uri="{BB962C8B-B14F-4D97-AF65-F5344CB8AC3E}">
        <p14:creationId xmlns:p14="http://schemas.microsoft.com/office/powerpoint/2010/main" val="82323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0736-2DB3-4405-92AB-A6C490164852}"/>
              </a:ext>
            </a:extLst>
          </p:cNvPr>
          <p:cNvSpPr>
            <a:spLocks noGrp="1"/>
          </p:cNvSpPr>
          <p:nvPr>
            <p:ph type="title"/>
          </p:nvPr>
        </p:nvSpPr>
        <p:spPr/>
        <p:txBody>
          <a:bodyPr/>
          <a:lstStyle/>
          <a:p>
            <a:r>
              <a:rPr lang="en-GB" dirty="0"/>
              <a:t>Technology s-curves</a:t>
            </a:r>
            <a:endParaRPr lang="de-DE" dirty="0"/>
          </a:p>
        </p:txBody>
      </p:sp>
      <p:sp>
        <p:nvSpPr>
          <p:cNvPr id="3" name="Content Placeholder 2">
            <a:extLst>
              <a:ext uri="{FF2B5EF4-FFF2-40B4-BE49-F238E27FC236}">
                <a16:creationId xmlns:a16="http://schemas.microsoft.com/office/drawing/2014/main" id="{90133CBA-3D9F-4F89-86E1-EEC3FD809ED6}"/>
              </a:ext>
            </a:extLst>
          </p:cNvPr>
          <p:cNvSpPr>
            <a:spLocks noGrp="1"/>
          </p:cNvSpPr>
          <p:nvPr>
            <p:ph idx="1"/>
          </p:nvPr>
        </p:nvSpPr>
        <p:spPr>
          <a:xfrm>
            <a:off x="1919778" y="2476373"/>
            <a:ext cx="9867292" cy="2440094"/>
          </a:xfrm>
        </p:spPr>
        <p:txBody>
          <a:bodyPr/>
          <a:lstStyle/>
          <a:p>
            <a:pPr marL="0" indent="0">
              <a:buNone/>
            </a:pPr>
            <a:r>
              <a:rPr lang="en-US" dirty="0">
                <a:solidFill>
                  <a:prstClr val="black"/>
                </a:solidFill>
              </a:rPr>
              <a:t>Discuss with your neighbors: </a:t>
            </a:r>
            <a:r>
              <a:rPr lang="de-DE" dirty="0"/>
              <a:t>How can technology managers make use of the s-curve for planning and decision making? For instance, think of activities by linking s-curves with the technology management framework by Phaal et al. (2004).</a:t>
            </a:r>
          </a:p>
        </p:txBody>
      </p:sp>
      <p:sp>
        <p:nvSpPr>
          <p:cNvPr id="4" name="Slide Number Placeholder 3">
            <a:extLst>
              <a:ext uri="{FF2B5EF4-FFF2-40B4-BE49-F238E27FC236}">
                <a16:creationId xmlns:a16="http://schemas.microsoft.com/office/drawing/2014/main" id="{5F18393A-1DDC-477F-9010-F4898E2E0030}"/>
              </a:ext>
            </a:extLst>
          </p:cNvPr>
          <p:cNvSpPr>
            <a:spLocks noGrp="1"/>
          </p:cNvSpPr>
          <p:nvPr>
            <p:ph type="sldNum" sz="quarter" idx="12"/>
          </p:nvPr>
        </p:nvSpPr>
        <p:spPr/>
        <p:txBody>
          <a:bodyPr/>
          <a:lstStyle/>
          <a:p>
            <a:fld id="{EEF36587-4A40-440F-9EB6-34AEE4E03929}" type="slidenum">
              <a:rPr lang="en-GB" smtClean="0"/>
              <a:t>9</a:t>
            </a:fld>
            <a:endParaRPr lang="en-GB"/>
          </a:p>
        </p:txBody>
      </p:sp>
      <p:pic>
        <p:nvPicPr>
          <p:cNvPr id="6" name="Picture 5">
            <a:extLst>
              <a:ext uri="{FF2B5EF4-FFF2-40B4-BE49-F238E27FC236}">
                <a16:creationId xmlns:a16="http://schemas.microsoft.com/office/drawing/2014/main" id="{9A52FAA2-8984-41AA-817C-17C3816F2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887328"/>
            <a:ext cx="916199" cy="1083343"/>
          </a:xfrm>
          <a:prstGeom prst="rect">
            <a:avLst/>
          </a:prstGeom>
        </p:spPr>
      </p:pic>
      <p:sp>
        <p:nvSpPr>
          <p:cNvPr id="7" name="Obdélník 6" descr="Ozubená kola">
            <a:extLst>
              <a:ext uri="{FF2B5EF4-FFF2-40B4-BE49-F238E27FC236}">
                <a16:creationId xmlns:a16="http://schemas.microsoft.com/office/drawing/2014/main" id="{5DE59C2B-729A-4618-B43D-19723C128769}"/>
              </a:ext>
            </a:extLst>
          </p:cNvPr>
          <p:cNvSpPr/>
          <p:nvPr/>
        </p:nvSpPr>
        <p:spPr>
          <a:xfrm>
            <a:off x="10275070" y="422316"/>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42819057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3892b24-3888-4101-aa84-294deccda1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3C6C7AADF99CC43B8D9B1855999DB1C" ma:contentTypeVersion="18" ma:contentTypeDescription="Vytvoří nový dokument" ma:contentTypeScope="" ma:versionID="141970ada0b2617de277964a418ce273">
  <xsd:schema xmlns:xsd="http://www.w3.org/2001/XMLSchema" xmlns:xs="http://www.w3.org/2001/XMLSchema" xmlns:p="http://schemas.microsoft.com/office/2006/metadata/properties" xmlns:ns3="03892b24-3888-4101-aa84-294deccda1fb" xmlns:ns4="efe87457-3646-4719-9946-e6e381e59eee" targetNamespace="http://schemas.microsoft.com/office/2006/metadata/properties" ma:root="true" ma:fieldsID="f2f679980a7aaf0e919e3b08f7167f23" ns3:_="" ns4:_="">
    <xsd:import namespace="03892b24-3888-4101-aa84-294deccda1fb"/>
    <xsd:import namespace="efe87457-3646-4719-9946-e6e381e59ee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2b24-3888-4101-aa84-294deccda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e87457-3646-4719-9946-e6e381e59eee"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7BDA9C-8CA9-4D84-970B-49F0F77CC912}">
  <ds:schemaRefs>
    <ds:schemaRef ds:uri="http://schemas.microsoft.com/sharepoint/v3/contenttype/forms"/>
  </ds:schemaRefs>
</ds:datastoreItem>
</file>

<file path=customXml/itemProps2.xml><?xml version="1.0" encoding="utf-8"?>
<ds:datastoreItem xmlns:ds="http://schemas.openxmlformats.org/officeDocument/2006/customXml" ds:itemID="{27EF7D17-F33B-4305-AC5A-DD582976A78E}">
  <ds:schemaRefs>
    <ds:schemaRef ds:uri="http://purl.org/dc/elements/1.1/"/>
    <ds:schemaRef ds:uri="http://schemas.openxmlformats.org/package/2006/metadata/core-properties"/>
    <ds:schemaRef ds:uri="http://schemas.microsoft.com/office/2006/documentManagement/types"/>
    <ds:schemaRef ds:uri="http://purl.org/dc/dcmitype/"/>
    <ds:schemaRef ds:uri="efe87457-3646-4719-9946-e6e381e59eee"/>
    <ds:schemaRef ds:uri="http://schemas.microsoft.com/office/infopath/2007/PartnerControls"/>
    <ds:schemaRef ds:uri="http://www.w3.org/XML/1998/namespace"/>
    <ds:schemaRef ds:uri="03892b24-3888-4101-aa84-294deccda1f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C389A56-08FB-4640-A3FA-0B2533B35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2b24-3888-4101-aa84-294deccda1fb"/>
    <ds:schemaRef ds:uri="efe87457-3646-4719-9946-e6e381e59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3120</TotalTime>
  <Words>7842</Words>
  <Application>Microsoft Office PowerPoint</Application>
  <PresentationFormat>Širokoúhlá obrazovka</PresentationFormat>
  <Paragraphs>426</Paragraphs>
  <Slides>41</Slides>
  <Notes>34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Calibri Light</vt:lpstr>
      <vt:lpstr>Wingdings</vt:lpstr>
      <vt:lpstr>Motiv Office</vt:lpstr>
      <vt:lpstr>Micro and Macro Approaches to Technology Management</vt:lpstr>
      <vt:lpstr>Recap of Technology Management Framework</vt:lpstr>
      <vt:lpstr>Technology is changing our lives</vt:lpstr>
      <vt:lpstr>Content of the lecture</vt:lpstr>
      <vt:lpstr>Technology s-curves</vt:lpstr>
      <vt:lpstr>Technology s-curves</vt:lpstr>
      <vt:lpstr>Technology s-curves</vt:lpstr>
      <vt:lpstr>Technology s-curves</vt:lpstr>
      <vt:lpstr>Technology s-curves</vt:lpstr>
      <vt:lpstr>Technology s-curves</vt:lpstr>
      <vt:lpstr>S-curves benefits and shortcommings</vt:lpstr>
      <vt:lpstr>Dominant design within technology cycle</vt:lpstr>
      <vt:lpstr>Design competition</vt:lpstr>
      <vt:lpstr>Design competition</vt:lpstr>
      <vt:lpstr>Dominant design selection</vt:lpstr>
      <vt:lpstr>dominant design</vt:lpstr>
      <vt:lpstr>Technology adoption</vt:lpstr>
      <vt:lpstr>Diffusion of technology</vt:lpstr>
      <vt:lpstr>Early adopted but not with majority. What would you do?</vt:lpstr>
      <vt:lpstr>Interaction</vt:lpstr>
      <vt:lpstr>S-curves and the diffusion of innovation</vt:lpstr>
      <vt:lpstr>Collaborative concepts</vt:lpstr>
      <vt:lpstr>Triple-helix model</vt:lpstr>
      <vt:lpstr>Triple-helix model</vt:lpstr>
      <vt:lpstr>Triple-helix model</vt:lpstr>
      <vt:lpstr>Agenda</vt:lpstr>
      <vt:lpstr>Technology acceptance model (TAM)</vt:lpstr>
      <vt:lpstr>Technology acceptance model (TAM)</vt:lpstr>
      <vt:lpstr>Communities of Practice CoP</vt:lpstr>
      <vt:lpstr>Communities of practice CoP</vt:lpstr>
      <vt:lpstr>Communitits of practice to discuss</vt:lpstr>
      <vt:lpstr>Communities identification</vt:lpstr>
      <vt:lpstr>Absorptive capacity</vt:lpstr>
      <vt:lpstr>Absorptive capacity</vt:lpstr>
      <vt:lpstr>Absorptive capacity</vt:lpstr>
      <vt:lpstr>CoP and Absorptive capacity </vt:lpstr>
      <vt:lpstr>Conclusions</vt:lpstr>
      <vt:lpstr>Stage gate model</vt:lpstr>
      <vt:lpstr>Stage-gate model</vt:lpstr>
      <vt:lpstr>Technology evolution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Eva Švandová</dc:creator>
  <cp:lastModifiedBy>Eva Švandová</cp:lastModifiedBy>
  <cp:revision>45</cp:revision>
  <dcterms:created xsi:type="dcterms:W3CDTF">2024-05-23T11:05:59Z</dcterms:created>
  <dcterms:modified xsi:type="dcterms:W3CDTF">2024-06-03T08:51:16Z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0x010100A3C6C7AADF99CC43B8D9B1855999DB1C</vt:lpwstr>
  </property>
</Properties>
</file>