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5" r:id="rId2"/>
    <p:sldId id="256" r:id="rId3"/>
    <p:sldId id="465" r:id="rId4"/>
    <p:sldId id="395" r:id="rId5"/>
    <p:sldId id="396" r:id="rId6"/>
    <p:sldId id="391" r:id="rId7"/>
    <p:sldId id="397" r:id="rId8"/>
    <p:sldId id="381" r:id="rId9"/>
    <p:sldId id="463" r:id="rId10"/>
    <p:sldId id="390" r:id="rId11"/>
    <p:sldId id="382" r:id="rId12"/>
    <p:sldId id="464" r:id="rId13"/>
    <p:sldId id="399" r:id="rId14"/>
    <p:sldId id="295" r:id="rId15"/>
    <p:sldId id="380" r:id="rId16"/>
    <p:sldId id="365" r:id="rId17"/>
    <p:sldId id="392" r:id="rId18"/>
    <p:sldId id="393" r:id="rId19"/>
    <p:sldId id="366" r:id="rId20"/>
    <p:sldId id="306" r:id="rId21"/>
    <p:sldId id="369" r:id="rId22"/>
    <p:sldId id="388" r:id="rId23"/>
    <p:sldId id="394" r:id="rId24"/>
    <p:sldId id="372" r:id="rId25"/>
    <p:sldId id="373" r:id="rId26"/>
    <p:sldId id="374" r:id="rId27"/>
    <p:sldId id="375" r:id="rId28"/>
    <p:sldId id="376" r:id="rId29"/>
    <p:sldId id="377" r:id="rId30"/>
    <p:sldId id="466" r:id="rId31"/>
    <p:sldId id="4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69E3C-FD63-4B38-9AF2-336D2F692107}" v="18" dt="2025-03-03T23:03:17.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75" d="100"/>
          <a:sy n="75" d="100"/>
        </p:scale>
        <p:origin x="2160"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ACF69E3C-FD63-4B38-9AF2-336D2F692107}"/>
    <pc:docChg chg="undo redo custSel addSld delSld modSld sldOrd">
      <pc:chgData name="Martin Guzi" userId="9c94691f-eac0-47a5-9145-7861125b65f7" providerId="ADAL" clId="{ACF69E3C-FD63-4B38-9AF2-336D2F692107}" dt="2025-03-03T23:04:25.194" v="322" actId="1076"/>
      <pc:docMkLst>
        <pc:docMk/>
      </pc:docMkLst>
      <pc:sldChg chg="addSp delSp modSp mod modClrScheme chgLayout">
        <pc:chgData name="Martin Guzi" userId="9c94691f-eac0-47a5-9145-7861125b65f7" providerId="ADAL" clId="{ACF69E3C-FD63-4B38-9AF2-336D2F692107}" dt="2025-03-03T21:45:49.623" v="71" actId="478"/>
        <pc:sldMkLst>
          <pc:docMk/>
          <pc:sldMk cId="3718292837" sldId="256"/>
        </pc:sldMkLst>
        <pc:spChg chg="del mod ord">
          <ac:chgData name="Martin Guzi" userId="9c94691f-eac0-47a5-9145-7861125b65f7" providerId="ADAL" clId="{ACF69E3C-FD63-4B38-9AF2-336D2F692107}" dt="2025-03-03T21:30:30.750" v="0" actId="700"/>
          <ac:spMkLst>
            <pc:docMk/>
            <pc:sldMk cId="3718292837" sldId="256"/>
            <ac:spMk id="2" creationId="{87E2E506-73AC-025E-91B7-34D0BD9BEDF2}"/>
          </ac:spMkLst>
        </pc:spChg>
        <pc:spChg chg="del mod ord">
          <ac:chgData name="Martin Guzi" userId="9c94691f-eac0-47a5-9145-7861125b65f7" providerId="ADAL" clId="{ACF69E3C-FD63-4B38-9AF2-336D2F692107}" dt="2025-03-03T21:30:30.750" v="0" actId="700"/>
          <ac:spMkLst>
            <pc:docMk/>
            <pc:sldMk cId="3718292837" sldId="256"/>
            <ac:spMk id="3" creationId="{A80EE62F-53F7-EE3B-FA08-07569D6F570B}"/>
          </ac:spMkLst>
        </pc:spChg>
        <pc:spChg chg="add del mod ord">
          <ac:chgData name="Martin Guzi" userId="9c94691f-eac0-47a5-9145-7861125b65f7" providerId="ADAL" clId="{ACF69E3C-FD63-4B38-9AF2-336D2F692107}" dt="2025-03-03T21:33:19.569" v="45" actId="478"/>
          <ac:spMkLst>
            <pc:docMk/>
            <pc:sldMk cId="3718292837" sldId="256"/>
            <ac:spMk id="4" creationId="{F4555D03-F801-506B-706E-49EBF9A5C152}"/>
          </ac:spMkLst>
        </pc:spChg>
        <pc:spChg chg="add mod ord">
          <ac:chgData name="Martin Guzi" userId="9c94691f-eac0-47a5-9145-7861125b65f7" providerId="ADAL" clId="{ACF69E3C-FD63-4B38-9AF2-336D2F692107}" dt="2025-03-03T21:41:13.035" v="70" actId="14100"/>
          <ac:spMkLst>
            <pc:docMk/>
            <pc:sldMk cId="3718292837" sldId="256"/>
            <ac:spMk id="5" creationId="{43EE0A5E-F76A-02BE-9190-0E872B20A7F2}"/>
          </ac:spMkLst>
        </pc:spChg>
        <pc:spChg chg="add del">
          <ac:chgData name="Martin Guzi" userId="9c94691f-eac0-47a5-9145-7861125b65f7" providerId="ADAL" clId="{ACF69E3C-FD63-4B38-9AF2-336D2F692107}" dt="2025-03-03T21:32:06.331" v="5" actId="22"/>
          <ac:spMkLst>
            <pc:docMk/>
            <pc:sldMk cId="3718292837" sldId="256"/>
            <ac:spMk id="7" creationId="{ADD6E4B9-1461-A77D-1AE5-8AAE03E7DBA6}"/>
          </ac:spMkLst>
        </pc:spChg>
        <pc:spChg chg="add del mod">
          <ac:chgData name="Martin Guzi" userId="9c94691f-eac0-47a5-9145-7861125b65f7" providerId="ADAL" clId="{ACF69E3C-FD63-4B38-9AF2-336D2F692107}" dt="2025-03-03T21:45:49.623" v="71" actId="478"/>
          <ac:spMkLst>
            <pc:docMk/>
            <pc:sldMk cId="3718292837" sldId="256"/>
            <ac:spMk id="13" creationId="{F53E1A8E-AD85-5277-9C7D-5F1815CB2218}"/>
          </ac:spMkLst>
        </pc:spChg>
        <pc:picChg chg="add del">
          <ac:chgData name="Martin Guzi" userId="9c94691f-eac0-47a5-9145-7861125b65f7" providerId="ADAL" clId="{ACF69E3C-FD63-4B38-9AF2-336D2F692107}" dt="2025-03-03T21:32:19.327" v="7" actId="22"/>
          <ac:picMkLst>
            <pc:docMk/>
            <pc:sldMk cId="3718292837" sldId="256"/>
            <ac:picMk id="9" creationId="{D0A80B82-7C50-49F6-1A25-7E9C24A49959}"/>
          </ac:picMkLst>
        </pc:picChg>
        <pc:picChg chg="add mod">
          <ac:chgData name="Martin Guzi" userId="9c94691f-eac0-47a5-9145-7861125b65f7" providerId="ADAL" clId="{ACF69E3C-FD63-4B38-9AF2-336D2F692107}" dt="2025-03-03T21:39:50.014" v="47" actId="1076"/>
          <ac:picMkLst>
            <pc:docMk/>
            <pc:sldMk cId="3718292837" sldId="256"/>
            <ac:picMk id="11" creationId="{0F1773A5-ACFB-A85F-939F-C42FE3395795}"/>
          </ac:picMkLst>
        </pc:picChg>
      </pc:sldChg>
      <pc:sldChg chg="del ord">
        <pc:chgData name="Martin Guzi" userId="9c94691f-eac0-47a5-9145-7861125b65f7" providerId="ADAL" clId="{ACF69E3C-FD63-4B38-9AF2-336D2F692107}" dt="2025-03-03T23:03:14.253" v="315" actId="2696"/>
        <pc:sldMkLst>
          <pc:docMk/>
          <pc:sldMk cId="963207106" sldId="365"/>
        </pc:sldMkLst>
      </pc:sldChg>
      <pc:sldChg chg="add">
        <pc:chgData name="Martin Guzi" userId="9c94691f-eac0-47a5-9145-7861125b65f7" providerId="ADAL" clId="{ACF69E3C-FD63-4B38-9AF2-336D2F692107}" dt="2025-03-03T23:03:17.729" v="316"/>
        <pc:sldMkLst>
          <pc:docMk/>
          <pc:sldMk cId="1406323473" sldId="365"/>
        </pc:sldMkLst>
      </pc:sldChg>
      <pc:sldChg chg="add">
        <pc:chgData name="Martin Guzi" userId="9c94691f-eac0-47a5-9145-7861125b65f7" providerId="ADAL" clId="{ACF69E3C-FD63-4B38-9AF2-336D2F692107}" dt="2025-03-03T22:55:52.775" v="282"/>
        <pc:sldMkLst>
          <pc:docMk/>
          <pc:sldMk cId="1794084855" sldId="366"/>
        </pc:sldMkLst>
      </pc:sldChg>
      <pc:sldChg chg="add ord">
        <pc:chgData name="Martin Guzi" userId="9c94691f-eac0-47a5-9145-7861125b65f7" providerId="ADAL" clId="{ACF69E3C-FD63-4B38-9AF2-336D2F692107}" dt="2025-03-03T23:03:21.907" v="318"/>
        <pc:sldMkLst>
          <pc:docMk/>
          <pc:sldMk cId="3196448662" sldId="380"/>
        </pc:sldMkLst>
      </pc:sldChg>
      <pc:sldChg chg="del ord">
        <pc:chgData name="Martin Guzi" userId="9c94691f-eac0-47a5-9145-7861125b65f7" providerId="ADAL" clId="{ACF69E3C-FD63-4B38-9AF2-336D2F692107}" dt="2025-03-03T23:03:14.253" v="315" actId="2696"/>
        <pc:sldMkLst>
          <pc:docMk/>
          <pc:sldMk cId="4254903639" sldId="380"/>
        </pc:sldMkLst>
      </pc:sldChg>
      <pc:sldChg chg="modSp add mod ord">
        <pc:chgData name="Martin Guzi" userId="9c94691f-eac0-47a5-9145-7861125b65f7" providerId="ADAL" clId="{ACF69E3C-FD63-4B38-9AF2-336D2F692107}" dt="2025-03-03T22:56:50.699" v="286"/>
        <pc:sldMkLst>
          <pc:docMk/>
          <pc:sldMk cId="3206677157" sldId="381"/>
        </pc:sldMkLst>
        <pc:spChg chg="mod">
          <ac:chgData name="Martin Guzi" userId="9c94691f-eac0-47a5-9145-7861125b65f7" providerId="ADAL" clId="{ACF69E3C-FD63-4B38-9AF2-336D2F692107}" dt="2025-03-03T22:52:52.054" v="269" actId="27636"/>
          <ac:spMkLst>
            <pc:docMk/>
            <pc:sldMk cId="3206677157" sldId="381"/>
            <ac:spMk id="4" creationId="{00000000-0000-0000-0000-000000000000}"/>
          </ac:spMkLst>
        </pc:spChg>
      </pc:sldChg>
      <pc:sldChg chg="add ord">
        <pc:chgData name="Martin Guzi" userId="9c94691f-eac0-47a5-9145-7861125b65f7" providerId="ADAL" clId="{ACF69E3C-FD63-4B38-9AF2-336D2F692107}" dt="2025-03-03T23:02:43.866" v="314"/>
        <pc:sldMkLst>
          <pc:docMk/>
          <pc:sldMk cId="2464659707" sldId="382"/>
        </pc:sldMkLst>
      </pc:sldChg>
      <pc:sldChg chg="addSp add ord">
        <pc:chgData name="Martin Guzi" userId="9c94691f-eac0-47a5-9145-7861125b65f7" providerId="ADAL" clId="{ACF69E3C-FD63-4B38-9AF2-336D2F692107}" dt="2025-03-03T22:59:27.324" v="295"/>
        <pc:sldMkLst>
          <pc:docMk/>
          <pc:sldMk cId="2277877588" sldId="390"/>
        </pc:sldMkLst>
        <pc:picChg chg="add">
          <ac:chgData name="Martin Guzi" userId="9c94691f-eac0-47a5-9145-7861125b65f7" providerId="ADAL" clId="{ACF69E3C-FD63-4B38-9AF2-336D2F692107}" dt="2025-03-03T22:59:27.324" v="295"/>
          <ac:picMkLst>
            <pc:docMk/>
            <pc:sldMk cId="2277877588" sldId="390"/>
            <ac:picMk id="1026" creationId="{1CFE9ADD-352C-99A5-0EA6-41617B7E2BC1}"/>
          </ac:picMkLst>
        </pc:picChg>
      </pc:sldChg>
      <pc:sldChg chg="modSp add del mod">
        <pc:chgData name="Martin Guzi" userId="9c94691f-eac0-47a5-9145-7861125b65f7" providerId="ADAL" clId="{ACF69E3C-FD63-4B38-9AF2-336D2F692107}" dt="2025-03-03T22:52:57.568" v="271" actId="2696"/>
        <pc:sldMkLst>
          <pc:docMk/>
          <pc:sldMk cId="1064817778" sldId="391"/>
        </pc:sldMkLst>
        <pc:spChg chg="mod">
          <ac:chgData name="Martin Guzi" userId="9c94691f-eac0-47a5-9145-7861125b65f7" providerId="ADAL" clId="{ACF69E3C-FD63-4B38-9AF2-336D2F692107}" dt="2025-03-03T22:52:52.070" v="270" actId="27636"/>
          <ac:spMkLst>
            <pc:docMk/>
            <pc:sldMk cId="1064817778" sldId="391"/>
            <ac:spMk id="3" creationId="{00000000-0000-0000-0000-000000000000}"/>
          </ac:spMkLst>
        </pc:spChg>
      </pc:sldChg>
      <pc:sldChg chg="modSp add mod">
        <pc:chgData name="Martin Guzi" userId="9c94691f-eac0-47a5-9145-7861125b65f7" providerId="ADAL" clId="{ACF69E3C-FD63-4B38-9AF2-336D2F692107}" dt="2025-03-03T22:53:22.447" v="281" actId="1076"/>
        <pc:sldMkLst>
          <pc:docMk/>
          <pc:sldMk cId="3841948021" sldId="391"/>
        </pc:sldMkLst>
        <pc:spChg chg="mod">
          <ac:chgData name="Martin Guzi" userId="9c94691f-eac0-47a5-9145-7861125b65f7" providerId="ADAL" clId="{ACF69E3C-FD63-4B38-9AF2-336D2F692107}" dt="2025-03-03T22:53:22.447" v="281" actId="1076"/>
          <ac:spMkLst>
            <pc:docMk/>
            <pc:sldMk cId="3841948021" sldId="391"/>
            <ac:spMk id="3" creationId="{00000000-0000-0000-0000-000000000000}"/>
          </ac:spMkLst>
        </pc:spChg>
      </pc:sldChg>
      <pc:sldChg chg="modSp mod">
        <pc:chgData name="Martin Guzi" userId="9c94691f-eac0-47a5-9145-7861125b65f7" providerId="ADAL" clId="{ACF69E3C-FD63-4B38-9AF2-336D2F692107}" dt="2025-03-03T23:04:25.194" v="322" actId="1076"/>
        <pc:sldMkLst>
          <pc:docMk/>
          <pc:sldMk cId="127514861" sldId="393"/>
        </pc:sldMkLst>
        <pc:spChg chg="mod">
          <ac:chgData name="Martin Guzi" userId="9c94691f-eac0-47a5-9145-7861125b65f7" providerId="ADAL" clId="{ACF69E3C-FD63-4B38-9AF2-336D2F692107}" dt="2025-03-03T23:04:25.194" v="322" actId="1076"/>
          <ac:spMkLst>
            <pc:docMk/>
            <pc:sldMk cId="127514861" sldId="393"/>
            <ac:spMk id="5" creationId="{0890D7AA-A037-4CD0-BAB2-44A3BD218D9B}"/>
          </ac:spMkLst>
        </pc:spChg>
        <pc:picChg chg="mod">
          <ac:chgData name="Martin Guzi" userId="9c94691f-eac0-47a5-9145-7861125b65f7" providerId="ADAL" clId="{ACF69E3C-FD63-4B38-9AF2-336D2F692107}" dt="2025-03-03T23:04:13.582" v="319" actId="1076"/>
          <ac:picMkLst>
            <pc:docMk/>
            <pc:sldMk cId="127514861" sldId="393"/>
            <ac:picMk id="4" creationId="{46286A13-EE76-4345-B421-3DBD47D0E2F3}"/>
          </ac:picMkLst>
        </pc:picChg>
      </pc:sldChg>
      <pc:sldChg chg="addSp delSp modSp new mod ord">
        <pc:chgData name="Martin Guzi" userId="9c94691f-eac0-47a5-9145-7861125b65f7" providerId="ADAL" clId="{ACF69E3C-FD63-4B38-9AF2-336D2F692107}" dt="2025-03-03T22:13:12.928" v="261" actId="20577"/>
        <pc:sldMkLst>
          <pc:docMk/>
          <pc:sldMk cId="1515276884" sldId="395"/>
        </pc:sldMkLst>
        <pc:spChg chg="mod">
          <ac:chgData name="Martin Guzi" userId="9c94691f-eac0-47a5-9145-7861125b65f7" providerId="ADAL" clId="{ACF69E3C-FD63-4B38-9AF2-336D2F692107}" dt="2025-03-03T21:33:10.253" v="43"/>
          <ac:spMkLst>
            <pc:docMk/>
            <pc:sldMk cId="1515276884" sldId="395"/>
            <ac:spMk id="2" creationId="{FE26E8E7-C140-5A69-0980-53CBE5DCDD42}"/>
          </ac:spMkLst>
        </pc:spChg>
        <pc:spChg chg="mod">
          <ac:chgData name="Martin Guzi" userId="9c94691f-eac0-47a5-9145-7861125b65f7" providerId="ADAL" clId="{ACF69E3C-FD63-4B38-9AF2-336D2F692107}" dt="2025-03-03T22:13:12.928" v="261" actId="20577"/>
          <ac:spMkLst>
            <pc:docMk/>
            <pc:sldMk cId="1515276884" sldId="395"/>
            <ac:spMk id="3" creationId="{7606BD83-9EB2-B768-A9D5-6F1ABB532E81}"/>
          </ac:spMkLst>
        </pc:spChg>
        <pc:picChg chg="add del mod">
          <ac:chgData name="Martin Guzi" userId="9c94691f-eac0-47a5-9145-7861125b65f7" providerId="ADAL" clId="{ACF69E3C-FD63-4B38-9AF2-336D2F692107}" dt="2025-03-03T21:50:31.680" v="94" actId="478"/>
          <ac:picMkLst>
            <pc:docMk/>
            <pc:sldMk cId="1515276884" sldId="395"/>
            <ac:picMk id="5" creationId="{79ED6F75-B620-4A58-E3A0-B9B55044E661}"/>
          </ac:picMkLst>
        </pc:picChg>
      </pc:sldChg>
      <pc:sldChg chg="addSp modSp new mod ord">
        <pc:chgData name="Martin Guzi" userId="9c94691f-eac0-47a5-9145-7861125b65f7" providerId="ADAL" clId="{ACF69E3C-FD63-4B38-9AF2-336D2F692107}" dt="2025-03-03T22:08:21.617" v="108"/>
        <pc:sldMkLst>
          <pc:docMk/>
          <pc:sldMk cId="805834953" sldId="396"/>
        </pc:sldMkLst>
        <pc:spChg chg="add mod">
          <ac:chgData name="Martin Guzi" userId="9c94691f-eac0-47a5-9145-7861125b65f7" providerId="ADAL" clId="{ACF69E3C-FD63-4B38-9AF2-336D2F692107}" dt="2025-03-03T21:51:29.776" v="106" actId="20577"/>
          <ac:spMkLst>
            <pc:docMk/>
            <pc:sldMk cId="805834953" sldId="396"/>
            <ac:spMk id="7" creationId="{B6989EDD-BB73-9BE2-519D-5859C6D205AE}"/>
          </ac:spMkLst>
        </pc:spChg>
        <pc:picChg chg="add mod">
          <ac:chgData name="Martin Guzi" userId="9c94691f-eac0-47a5-9145-7861125b65f7" providerId="ADAL" clId="{ACF69E3C-FD63-4B38-9AF2-336D2F692107}" dt="2025-03-03T21:50:42.700" v="98" actId="14100"/>
          <ac:picMkLst>
            <pc:docMk/>
            <pc:sldMk cId="805834953" sldId="396"/>
            <ac:picMk id="5" creationId="{E5F108FC-13B6-27BC-F655-3DC8475627F8}"/>
          </ac:picMkLst>
        </pc:picChg>
      </pc:sldChg>
      <pc:sldChg chg="addSp modSp new mod">
        <pc:chgData name="Martin Guzi" userId="9c94691f-eac0-47a5-9145-7861125b65f7" providerId="ADAL" clId="{ACF69E3C-FD63-4B38-9AF2-336D2F692107}" dt="2025-03-03T22:11:15.438" v="128" actId="1076"/>
        <pc:sldMkLst>
          <pc:docMk/>
          <pc:sldMk cId="205271241" sldId="397"/>
        </pc:sldMkLst>
        <pc:spChg chg="add mod">
          <ac:chgData name="Martin Guzi" userId="9c94691f-eac0-47a5-9145-7861125b65f7" providerId="ADAL" clId="{ACF69E3C-FD63-4B38-9AF2-336D2F692107}" dt="2025-03-03T22:11:15.438" v="128" actId="1076"/>
          <ac:spMkLst>
            <pc:docMk/>
            <pc:sldMk cId="205271241" sldId="397"/>
            <ac:spMk id="7" creationId="{0A5A99D6-25AF-7496-C29B-CD21BFE1E8C2}"/>
          </ac:spMkLst>
        </pc:spChg>
        <pc:picChg chg="add mod">
          <ac:chgData name="Martin Guzi" userId="9c94691f-eac0-47a5-9145-7861125b65f7" providerId="ADAL" clId="{ACF69E3C-FD63-4B38-9AF2-336D2F692107}" dt="2025-03-03T22:10:53.283" v="124" actId="1076"/>
          <ac:picMkLst>
            <pc:docMk/>
            <pc:sldMk cId="205271241" sldId="397"/>
            <ac:picMk id="5" creationId="{63857081-9685-FCB9-324F-5E9304AF5B87}"/>
          </ac:picMkLst>
        </pc:picChg>
      </pc:sldChg>
      <pc:sldChg chg="add ord">
        <pc:chgData name="Martin Guzi" userId="9c94691f-eac0-47a5-9145-7861125b65f7" providerId="ADAL" clId="{ACF69E3C-FD63-4B38-9AF2-336D2F692107}" dt="2025-03-03T23:02:33.684" v="312"/>
        <pc:sldMkLst>
          <pc:docMk/>
          <pc:sldMk cId="3259358685" sldId="399"/>
        </pc:sldMkLst>
      </pc:sldChg>
      <pc:sldChg chg="add ord">
        <pc:chgData name="Martin Guzi" userId="9c94691f-eac0-47a5-9145-7861125b65f7" providerId="ADAL" clId="{ACF69E3C-FD63-4B38-9AF2-336D2F692107}" dt="2025-03-03T22:56:56.404" v="288"/>
        <pc:sldMkLst>
          <pc:docMk/>
          <pc:sldMk cId="1727907168" sldId="463"/>
        </pc:sldMkLst>
      </pc:sldChg>
      <pc:sldChg chg="addSp modSp new mod">
        <pc:chgData name="Martin Guzi" userId="9c94691f-eac0-47a5-9145-7861125b65f7" providerId="ADAL" clId="{ACF69E3C-FD63-4B38-9AF2-336D2F692107}" dt="2025-03-03T23:02:03.789" v="310" actId="1076"/>
        <pc:sldMkLst>
          <pc:docMk/>
          <pc:sldMk cId="4183979902" sldId="464"/>
        </pc:sldMkLst>
        <pc:spChg chg="mod">
          <ac:chgData name="Martin Guzi" userId="9c94691f-eac0-47a5-9145-7861125b65f7" providerId="ADAL" clId="{ACF69E3C-FD63-4B38-9AF2-336D2F692107}" dt="2025-03-03T22:59:42.018" v="301"/>
          <ac:spMkLst>
            <pc:docMk/>
            <pc:sldMk cId="4183979902" sldId="464"/>
            <ac:spMk id="3" creationId="{D05E00A0-9DB8-759F-4695-979D926615B8}"/>
          </ac:spMkLst>
        </pc:spChg>
        <pc:spChg chg="add mod">
          <ac:chgData name="Martin Guzi" userId="9c94691f-eac0-47a5-9145-7861125b65f7" providerId="ADAL" clId="{ACF69E3C-FD63-4B38-9AF2-336D2F692107}" dt="2025-03-03T22:59:49.649" v="305" actId="1076"/>
          <ac:spMkLst>
            <pc:docMk/>
            <pc:sldMk cId="4183979902" sldId="464"/>
            <ac:spMk id="5" creationId="{72AC1CF5-EE2D-052D-4D37-2A0AA08478DE}"/>
          </ac:spMkLst>
        </pc:spChg>
        <pc:picChg chg="add mod">
          <ac:chgData name="Martin Guzi" userId="9c94691f-eac0-47a5-9145-7861125b65f7" providerId="ADAL" clId="{ACF69E3C-FD63-4B38-9AF2-336D2F692107}" dt="2025-03-03T23:02:03.789" v="310" actId="1076"/>
          <ac:picMkLst>
            <pc:docMk/>
            <pc:sldMk cId="4183979902" sldId="464"/>
            <ac:picMk id="2050" creationId="{3BB8F616-D08F-DE84-09B4-DD9211B5D7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6B1AD-3D62-4934-B37F-59AE3DDC2E8B}"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E9BD8-4523-441C-A1D7-7459A9B9DAC6}" type="slidenum">
              <a:rPr lang="en-US" smtClean="0"/>
              <a:t>‹#›</a:t>
            </a:fld>
            <a:endParaRPr lang="en-US"/>
          </a:p>
        </p:txBody>
      </p:sp>
    </p:spTree>
    <p:extLst>
      <p:ext uri="{BB962C8B-B14F-4D97-AF65-F5344CB8AC3E}">
        <p14:creationId xmlns:p14="http://schemas.microsoft.com/office/powerpoint/2010/main" val="155833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watch this video - the story of African American man. http://www.ted.com/talks/james_a_white_sr_the_little_problem_i_had_renting_a_house</a:t>
            </a:r>
          </a:p>
          <a:p>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1</a:t>
            </a:fld>
            <a:endParaRPr lang="en-US"/>
          </a:p>
        </p:txBody>
      </p:sp>
    </p:spTree>
    <p:extLst>
      <p:ext uri="{BB962C8B-B14F-4D97-AF65-F5344CB8AC3E}">
        <p14:creationId xmlns:p14="http://schemas.microsoft.com/office/powerpoint/2010/main" val="173252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Eurostat</a:t>
            </a:r>
            <a:endParaRPr lang="sk-SK" dirty="0"/>
          </a:p>
        </p:txBody>
      </p:sp>
      <p:sp>
        <p:nvSpPr>
          <p:cNvPr id="4" name="Slide Number Placeholder 3"/>
          <p:cNvSpPr>
            <a:spLocks noGrp="1"/>
          </p:cNvSpPr>
          <p:nvPr>
            <p:ph type="sldNum" sz="quarter" idx="10"/>
          </p:nvPr>
        </p:nvSpPr>
        <p:spPr/>
        <p:txBody>
          <a:bodyPr/>
          <a:lstStyle/>
          <a:p>
            <a:fld id="{7EE0BB66-66DB-48D2-80AF-3F287C8EB7CE}" type="slidenum">
              <a:rPr lang="sk-SK" smtClean="0"/>
              <a:t>6</a:t>
            </a:fld>
            <a:endParaRPr lang="sk-SK"/>
          </a:p>
        </p:txBody>
      </p:sp>
    </p:spTree>
    <p:extLst>
      <p:ext uri="{BB962C8B-B14F-4D97-AF65-F5344CB8AC3E}">
        <p14:creationId xmlns:p14="http://schemas.microsoft.com/office/powerpoint/2010/main" val="305746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pl-PL" dirty="0"/>
          </a:p>
        </p:txBody>
      </p:sp>
      <p:sp>
        <p:nvSpPr>
          <p:cNvPr id="4" name="Zástupný objekt pre číslo snímky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66470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Countries and fields of education covered in the Survey of Adult Skills</a:t>
            </a:r>
          </a:p>
          <a:p>
            <a:r>
              <a:rPr lang="en-US" dirty="0"/>
              <a:t>The data source for this publication is the Survey of Adult Skills. This survey was not specifically designed to </a:t>
            </a:r>
            <a:r>
              <a:rPr lang="en-US" dirty="0" err="1"/>
              <a:t>analyse</a:t>
            </a:r>
            <a:r>
              <a:rPr lang="en-US" dirty="0"/>
              <a:t> the tertiary-</a:t>
            </a:r>
          </a:p>
          <a:p>
            <a:r>
              <a:rPr lang="en-US" dirty="0"/>
              <a:t>educated population, so the sample size for specific fields of education can be small and should therefore be interpreted with </a:t>
            </a:r>
          </a:p>
          <a:p>
            <a:r>
              <a:rPr lang="en-US" dirty="0"/>
              <a:t>caution.</a:t>
            </a:r>
          </a:p>
          <a:p>
            <a:r>
              <a:rPr lang="en-US" dirty="0"/>
              <a:t>The national and subnational entities included in this analysis are Australia, Austria, Canada, the Czech Republic, Denmark, </a:t>
            </a:r>
          </a:p>
          <a:p>
            <a:r>
              <a:rPr lang="en-US" dirty="0"/>
              <a:t>Estonia, England (United Kingdom), Finland, Flanders (Belgium), France, Germany, Ireland, Italy, Japan, Korea, the Netherlands, </a:t>
            </a:r>
          </a:p>
          <a:p>
            <a:r>
              <a:rPr lang="en-US" dirty="0"/>
              <a:t>Northern Ireland (United Kingdom), Norway, Poland, the Russian Federation, the Slovak Republic, Spain, Sweden, </a:t>
            </a:r>
          </a:p>
          <a:p>
            <a:r>
              <a:rPr lang="en-US" dirty="0"/>
              <a:t>the United States, for 2012, and Chile, Greece, Israel, Lithuania, New Zealand, Singapore, Slovenia and Turkey, for 2015.</a:t>
            </a:r>
            <a:endParaRPr lang="sk-SK" dirty="0"/>
          </a:p>
        </p:txBody>
      </p:sp>
      <p:sp>
        <p:nvSpPr>
          <p:cNvPr id="4" name="Zástupný objekt pre číslo snímky 3"/>
          <p:cNvSpPr>
            <a:spLocks noGrp="1"/>
          </p:cNvSpPr>
          <p:nvPr>
            <p:ph type="sldNum" sz="quarter" idx="5"/>
          </p:nvPr>
        </p:nvSpPr>
        <p:spPr/>
        <p:txBody>
          <a:bodyPr/>
          <a:lstStyle/>
          <a:p>
            <a:fld id="{87D15088-1368-49E9-B7A2-27E9AD1B57A7}" type="slidenum">
              <a:rPr lang="sk-SK" smtClean="0"/>
              <a:t>17</a:t>
            </a:fld>
            <a:endParaRPr lang="sk-SK"/>
          </a:p>
        </p:txBody>
      </p:sp>
    </p:spTree>
    <p:extLst>
      <p:ext uri="{BB962C8B-B14F-4D97-AF65-F5344CB8AC3E}">
        <p14:creationId xmlns:p14="http://schemas.microsoft.com/office/powerpoint/2010/main" val="172548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87D15088-1368-49E9-B7A2-27E9AD1B57A7}" type="slidenum">
              <a:rPr lang="sk-SK" smtClean="0"/>
              <a:t>18</a:t>
            </a:fld>
            <a:endParaRPr lang="sk-SK"/>
          </a:p>
        </p:txBody>
      </p:sp>
    </p:spTree>
    <p:extLst>
      <p:ext uri="{BB962C8B-B14F-4D97-AF65-F5344CB8AC3E}">
        <p14:creationId xmlns:p14="http://schemas.microsoft.com/office/powerpoint/2010/main" val="146625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87D15088-1368-49E9-B7A2-27E9AD1B57A7}" type="slidenum">
              <a:rPr lang="sk-SK" smtClean="0"/>
              <a:t>20</a:t>
            </a:fld>
            <a:endParaRPr lang="sk-SK"/>
          </a:p>
        </p:txBody>
      </p:sp>
    </p:spTree>
    <p:extLst>
      <p:ext uri="{BB962C8B-B14F-4D97-AF65-F5344CB8AC3E}">
        <p14:creationId xmlns:p14="http://schemas.microsoft.com/office/powerpoint/2010/main" val="319128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7972-57BB-4B09-ED69-E5C5C85E7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F0D06-B50B-001B-2E32-666D7C0C7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9B4F3-2CBF-90E0-31C9-F4973D53EA82}"/>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5" name="Footer Placeholder 4">
            <a:extLst>
              <a:ext uri="{FF2B5EF4-FFF2-40B4-BE49-F238E27FC236}">
                <a16:creationId xmlns:a16="http://schemas.microsoft.com/office/drawing/2014/main" id="{7CD92127-B0C6-9586-A08B-C588D685A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6DED2-B4C1-832D-9B97-B67877A5074D}"/>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187959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D2B0-FE2C-278F-0C4F-5685015702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4E7A4-974B-9F04-1544-DA91F2A59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08EAD-6904-5C9B-6009-208794AC24B6}"/>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5" name="Footer Placeholder 4">
            <a:extLst>
              <a:ext uri="{FF2B5EF4-FFF2-40B4-BE49-F238E27FC236}">
                <a16:creationId xmlns:a16="http://schemas.microsoft.com/office/drawing/2014/main" id="{A288B3D2-9018-93CD-5199-EB5F06647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4A364-7C25-E2AC-D4E4-9C0136DBD9D3}"/>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241235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71CD48-D1F5-4692-B1A1-AD432C1C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990C10-6B17-9690-E70A-6697F8D41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3A6A2-CF6E-89BF-7699-81EA746664CF}"/>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5" name="Footer Placeholder 4">
            <a:extLst>
              <a:ext uri="{FF2B5EF4-FFF2-40B4-BE49-F238E27FC236}">
                <a16:creationId xmlns:a16="http://schemas.microsoft.com/office/drawing/2014/main" id="{11B23C55-ACB7-CFC9-6292-AE5105BFC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6AF68-CCF7-19D7-574E-BAD711922F47}"/>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2275139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570889259"/>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A490-F266-E610-5C3F-704D5B630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30A35-2203-C976-6A62-975E556D49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8FAD2-2C19-1E06-6EAA-7FC0676C9F83}"/>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5" name="Footer Placeholder 4">
            <a:extLst>
              <a:ext uri="{FF2B5EF4-FFF2-40B4-BE49-F238E27FC236}">
                <a16:creationId xmlns:a16="http://schemas.microsoft.com/office/drawing/2014/main" id="{1A551D59-4FFD-5E85-3386-13B1B92AE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83F4E-98FD-6EF2-135D-A4418B7FF01B}"/>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357886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5876-5354-67DA-3FF4-10D267B0EF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66C43C-58DE-B0F7-7918-27443FD3AE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5D1DF-31EF-B12E-97F6-5CDAE93C5FC3}"/>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5" name="Footer Placeholder 4">
            <a:extLst>
              <a:ext uri="{FF2B5EF4-FFF2-40B4-BE49-F238E27FC236}">
                <a16:creationId xmlns:a16="http://schemas.microsoft.com/office/drawing/2014/main" id="{D55CE15D-A4B8-E009-783C-1EBF03B40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39980-3535-47BF-1F6E-FB6638688B3A}"/>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340984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6AA7-3D4A-F97D-51F1-342B4978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045DA-9CD9-53EA-D293-83524329C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2189F5-E7C0-507C-990D-F9ABED961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E05BC-0E31-22F2-7362-C611E0977D78}"/>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6" name="Footer Placeholder 5">
            <a:extLst>
              <a:ext uri="{FF2B5EF4-FFF2-40B4-BE49-F238E27FC236}">
                <a16:creationId xmlns:a16="http://schemas.microsoft.com/office/drawing/2014/main" id="{7A3D205B-45C0-C678-F7ED-194CB9B02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06371-B08A-5363-BD30-EF4803BE3535}"/>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222791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192D-1836-A2B3-3D28-9C6A1BE8F9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85B9DE-7254-8413-37FF-5EE10C65A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FBB6B-2072-2AA7-04E2-B23A64230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E20365-1176-DAD5-5D06-2BDEA7A3D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E2773-CCA9-5D73-1BAB-96AEC768CA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08973-4FA6-B4E2-E58A-689463C0731A}"/>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8" name="Footer Placeholder 7">
            <a:extLst>
              <a:ext uri="{FF2B5EF4-FFF2-40B4-BE49-F238E27FC236}">
                <a16:creationId xmlns:a16="http://schemas.microsoft.com/office/drawing/2014/main" id="{1E252DD1-CCC3-14B7-A050-4C1AD2FCB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28E064-8578-D479-E30E-5A89C1C85F9B}"/>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107625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1F86-FA1A-6B76-FFA6-411E69BC4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73B6E1-876B-20A7-A02F-8DADE4148CBB}"/>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4" name="Footer Placeholder 3">
            <a:extLst>
              <a:ext uri="{FF2B5EF4-FFF2-40B4-BE49-F238E27FC236}">
                <a16:creationId xmlns:a16="http://schemas.microsoft.com/office/drawing/2014/main" id="{D1AF3924-D5B1-47EB-48FD-FEA27B2EB2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6D20C3-DDF2-05F1-8092-EC837977C545}"/>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319942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77905-CBD8-0851-8DD1-2715160D48E7}"/>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3" name="Footer Placeholder 2">
            <a:extLst>
              <a:ext uri="{FF2B5EF4-FFF2-40B4-BE49-F238E27FC236}">
                <a16:creationId xmlns:a16="http://schemas.microsoft.com/office/drawing/2014/main" id="{6F8734AD-9577-EEA1-3EB8-44A77442A2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F0956-3969-6DEC-C214-8CEE2D185D5E}"/>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201943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2F30-FD80-55DC-301B-E197B590B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596F1-FD42-948A-710F-48D59ED50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3C2ECB-547A-D0D2-C84A-08B5FBEA9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A1372-120B-C9E6-917C-F4AE42FAD89B}"/>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6" name="Footer Placeholder 5">
            <a:extLst>
              <a:ext uri="{FF2B5EF4-FFF2-40B4-BE49-F238E27FC236}">
                <a16:creationId xmlns:a16="http://schemas.microsoft.com/office/drawing/2014/main" id="{6191615A-DF0A-3F81-96E5-7D09BC0C7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09C70-F768-B6D1-1CBC-AD4FFCA40C03}"/>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315223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8D72-F53F-C1D3-0D6F-7EC4080CC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D2E851-F9A1-1419-F719-E216959DF4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997E8-4674-B32B-F6F3-25F690E42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9DA60-3358-04C0-2DE5-8D835C9BA679}"/>
              </a:ext>
            </a:extLst>
          </p:cNvPr>
          <p:cNvSpPr>
            <a:spLocks noGrp="1"/>
          </p:cNvSpPr>
          <p:nvPr>
            <p:ph type="dt" sz="half" idx="10"/>
          </p:nvPr>
        </p:nvSpPr>
        <p:spPr/>
        <p:txBody>
          <a:bodyPr/>
          <a:lstStyle/>
          <a:p>
            <a:fld id="{8CF9255C-DDEA-4C32-A65D-61D2A14F1874}" type="datetimeFigureOut">
              <a:rPr lang="en-US" smtClean="0"/>
              <a:t>3/4/2025</a:t>
            </a:fld>
            <a:endParaRPr lang="en-US"/>
          </a:p>
        </p:txBody>
      </p:sp>
      <p:sp>
        <p:nvSpPr>
          <p:cNvPr id="6" name="Footer Placeholder 5">
            <a:extLst>
              <a:ext uri="{FF2B5EF4-FFF2-40B4-BE49-F238E27FC236}">
                <a16:creationId xmlns:a16="http://schemas.microsoft.com/office/drawing/2014/main" id="{C59C2196-2ED9-E5A5-8126-D8B45447F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32760-ED8D-8D5E-1392-CA0C64B84323}"/>
              </a:ext>
            </a:extLst>
          </p:cNvPr>
          <p:cNvSpPr>
            <a:spLocks noGrp="1"/>
          </p:cNvSpPr>
          <p:nvPr>
            <p:ph type="sldNum" sz="quarter" idx="12"/>
          </p:nvPr>
        </p:nvSpPr>
        <p:spPr/>
        <p:txBody>
          <a:bodyPr/>
          <a:lstStyle/>
          <a:p>
            <a:fld id="{D0D321ED-1FB0-4F89-9F49-9774D6384B8E}" type="slidenum">
              <a:rPr lang="en-US" smtClean="0"/>
              <a:t>‹#›</a:t>
            </a:fld>
            <a:endParaRPr lang="en-US"/>
          </a:p>
        </p:txBody>
      </p:sp>
    </p:spTree>
    <p:extLst>
      <p:ext uri="{BB962C8B-B14F-4D97-AF65-F5344CB8AC3E}">
        <p14:creationId xmlns:p14="http://schemas.microsoft.com/office/powerpoint/2010/main" val="369692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C3F7F-80E1-FDD7-33B9-61DA2D045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3CF27-A16C-B4E4-A0D9-FFBC5D2FA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97ECC-D2A6-1793-57FE-6872E1BCC5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F9255C-DDEA-4C32-A65D-61D2A14F1874}" type="datetimeFigureOut">
              <a:rPr lang="en-US" smtClean="0"/>
              <a:t>3/4/2025</a:t>
            </a:fld>
            <a:endParaRPr lang="en-US"/>
          </a:p>
        </p:txBody>
      </p:sp>
      <p:sp>
        <p:nvSpPr>
          <p:cNvPr id="5" name="Footer Placeholder 4">
            <a:extLst>
              <a:ext uri="{FF2B5EF4-FFF2-40B4-BE49-F238E27FC236}">
                <a16:creationId xmlns:a16="http://schemas.microsoft.com/office/drawing/2014/main" id="{72D34599-E4E0-C830-B34F-38CD3B97AC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8D3A8F5-C37E-164A-38BC-A1BC467F8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D321ED-1FB0-4F89-9F49-9774D6384B8E}" type="slidenum">
              <a:rPr lang="en-US" smtClean="0"/>
              <a:t>‹#›</a:t>
            </a:fld>
            <a:endParaRPr lang="en-US"/>
          </a:p>
        </p:txBody>
      </p:sp>
    </p:spTree>
    <p:extLst>
      <p:ext uri="{BB962C8B-B14F-4D97-AF65-F5344CB8AC3E}">
        <p14:creationId xmlns:p14="http://schemas.microsoft.com/office/powerpoint/2010/main" val="2031224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60649"/>
            <a:ext cx="7772400" cy="1470025"/>
          </a:xfrm>
        </p:spPr>
        <p:txBody>
          <a:bodyPr>
            <a:noAutofit/>
          </a:bodyPr>
          <a:lstStyle/>
          <a:p>
            <a:r>
              <a:rPr lang="en-US" sz="3600" b="1" dirty="0" err="1">
                <a:solidFill>
                  <a:schemeClr val="bg1">
                    <a:lumMod val="75000"/>
                  </a:schemeClr>
                </a:solidFill>
              </a:rPr>
              <a:t>Labour</a:t>
            </a:r>
            <a:r>
              <a:rPr lang="en-US" sz="3600" b="1" dirty="0">
                <a:solidFill>
                  <a:schemeClr val="bg1">
                    <a:lumMod val="75000"/>
                  </a:schemeClr>
                </a:solidFill>
              </a:rPr>
              <a:t> Market and Employment Policy</a:t>
            </a:r>
            <a:br>
              <a:rPr lang="en-US" sz="3600" b="1" dirty="0">
                <a:solidFill>
                  <a:schemeClr val="bg1">
                    <a:lumMod val="75000"/>
                  </a:schemeClr>
                </a:solidFill>
              </a:rPr>
            </a:br>
            <a:r>
              <a:rPr lang="en-US" sz="3600" b="1" dirty="0">
                <a:solidFill>
                  <a:schemeClr val="bg1">
                    <a:lumMod val="75000"/>
                  </a:schemeClr>
                </a:solidFill>
              </a:rPr>
              <a:t>Spring 2025</a:t>
            </a:r>
            <a:endParaRPr lang="en-US" sz="3600" dirty="0">
              <a:solidFill>
                <a:schemeClr val="bg1">
                  <a:lumMod val="75000"/>
                </a:schemeClr>
              </a:solidFill>
            </a:endParaRPr>
          </a:p>
        </p:txBody>
      </p:sp>
      <p:sp>
        <p:nvSpPr>
          <p:cNvPr id="3" name="Subtitle 2"/>
          <p:cNvSpPr>
            <a:spLocks noGrp="1"/>
          </p:cNvSpPr>
          <p:nvPr>
            <p:ph type="subTitle" idx="1"/>
          </p:nvPr>
        </p:nvSpPr>
        <p:spPr>
          <a:xfrm>
            <a:off x="3151584" y="5157192"/>
            <a:ext cx="6400800" cy="1201688"/>
          </a:xfrm>
        </p:spPr>
        <p:txBody>
          <a:bodyPr/>
          <a:lstStyle/>
          <a:p>
            <a:r>
              <a:rPr lang="en-US"/>
              <a:t>Martin GUZI</a:t>
            </a:r>
          </a:p>
          <a:p>
            <a:r>
              <a:rPr lang="en-US"/>
              <a:t>martin.guzi@econ.muni.cz</a:t>
            </a:r>
          </a:p>
        </p:txBody>
      </p:sp>
      <p:sp>
        <p:nvSpPr>
          <p:cNvPr id="4" name="TextBox 3"/>
          <p:cNvSpPr txBox="1"/>
          <p:nvPr/>
        </p:nvSpPr>
        <p:spPr>
          <a:xfrm>
            <a:off x="2333032" y="2204865"/>
            <a:ext cx="7992888" cy="2062103"/>
          </a:xfrm>
          <a:prstGeom prst="rect">
            <a:avLst/>
          </a:prstGeom>
          <a:noFill/>
        </p:spPr>
        <p:txBody>
          <a:bodyPr wrap="square" rtlCol="0">
            <a:spAutoFit/>
          </a:bodyPr>
          <a:lstStyle/>
          <a:p>
            <a:pPr algn="ctr"/>
            <a:r>
              <a:rPr lang="en-US" sz="4800" b="1" dirty="0"/>
              <a:t>Equal playing field - </a:t>
            </a:r>
          </a:p>
          <a:p>
            <a:pPr algn="ctr"/>
            <a:r>
              <a:rPr lang="en-US" sz="4800" b="1" dirty="0"/>
              <a:t>why do genders differ?</a:t>
            </a:r>
          </a:p>
          <a:p>
            <a:pPr algn="ctr"/>
            <a:r>
              <a:rPr lang="en-US" sz="3200" dirty="0"/>
              <a:t>Week 3</a:t>
            </a:r>
          </a:p>
        </p:txBody>
      </p:sp>
    </p:spTree>
    <p:extLst>
      <p:ext uri="{BB962C8B-B14F-4D97-AF65-F5344CB8AC3E}">
        <p14:creationId xmlns:p14="http://schemas.microsoft.com/office/powerpoint/2010/main" val="23982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3859" y="161928"/>
            <a:ext cx="10001250" cy="5876925"/>
          </a:xfrm>
          <a:prstGeom prst="rect">
            <a:avLst/>
          </a:prstGeom>
        </p:spPr>
      </p:pic>
      <p:sp>
        <p:nvSpPr>
          <p:cNvPr id="7" name="Rectangle 6"/>
          <p:cNvSpPr/>
          <p:nvPr/>
        </p:nvSpPr>
        <p:spPr>
          <a:xfrm>
            <a:off x="509195" y="6063337"/>
            <a:ext cx="11173609" cy="523220"/>
          </a:xfrm>
          <a:prstGeom prst="rect">
            <a:avLst/>
          </a:prstGeom>
        </p:spPr>
        <p:txBody>
          <a:bodyPr wrap="square">
            <a:spAutoFit/>
          </a:bodyPr>
          <a:lstStyle/>
          <a:p>
            <a:r>
              <a:rPr lang="en-US" sz="1400" i="1" dirty="0">
                <a:solidFill>
                  <a:srgbClr val="000000"/>
                </a:solidFill>
                <a:latin typeface="Caecilia-Italic"/>
              </a:rPr>
              <a:t>Gender pay gap is d</a:t>
            </a:r>
            <a:r>
              <a:rPr lang="en-US" sz="1400" dirty="0">
                <a:solidFill>
                  <a:srgbClr val="000000"/>
                </a:solidFill>
                <a:latin typeface="Caecilia-Roman"/>
              </a:rPr>
              <a:t>efined as the difference between male and female median wages divided by male median wages. Children defined as aged less than 16 years old. Wage gap calculated for men and women aged 25-44 working full-time.</a:t>
            </a:r>
            <a:r>
              <a:rPr lang="en-US" sz="1400" dirty="0"/>
              <a:t> </a:t>
            </a:r>
            <a:endParaRPr lang="cs-CZ" sz="1400" dirty="0"/>
          </a:p>
        </p:txBody>
      </p:sp>
    </p:spTree>
    <p:extLst>
      <p:ext uri="{BB962C8B-B14F-4D97-AF65-F5344CB8AC3E}">
        <p14:creationId xmlns:p14="http://schemas.microsoft.com/office/powerpoint/2010/main" val="227787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4668-775F-4C7D-81B9-2593D02F048E}"/>
              </a:ext>
            </a:extLst>
          </p:cNvPr>
          <p:cNvSpPr>
            <a:spLocks noGrp="1"/>
          </p:cNvSpPr>
          <p:nvPr>
            <p:ph type="title"/>
          </p:nvPr>
        </p:nvSpPr>
        <p:spPr>
          <a:xfrm>
            <a:off x="838200" y="71121"/>
            <a:ext cx="10515600" cy="1619568"/>
          </a:xfrm>
        </p:spPr>
        <p:txBody>
          <a:bodyPr>
            <a:normAutofit/>
          </a:bodyPr>
          <a:lstStyle/>
          <a:p>
            <a:r>
              <a:rPr lang="en-US" sz="3600" dirty="0"/>
              <a:t>The pay gap is higher for incomes at the top of the earnings distribution</a:t>
            </a:r>
          </a:p>
        </p:txBody>
      </p:sp>
      <p:pic>
        <p:nvPicPr>
          <p:cNvPr id="5" name="Picture 4">
            <a:extLst>
              <a:ext uri="{FF2B5EF4-FFF2-40B4-BE49-F238E27FC236}">
                <a16:creationId xmlns:a16="http://schemas.microsoft.com/office/drawing/2014/main" id="{D1DEAFAB-A702-4CCA-B350-5C8DD0E0CEC0}"/>
              </a:ext>
            </a:extLst>
          </p:cNvPr>
          <p:cNvPicPr>
            <a:picLocks noChangeAspect="1"/>
          </p:cNvPicPr>
          <p:nvPr/>
        </p:nvPicPr>
        <p:blipFill>
          <a:blip r:embed="rId2"/>
          <a:stretch>
            <a:fillRect/>
          </a:stretch>
        </p:blipFill>
        <p:spPr>
          <a:xfrm>
            <a:off x="370975" y="1690688"/>
            <a:ext cx="9038293" cy="4913312"/>
          </a:xfrm>
          <a:prstGeom prst="rect">
            <a:avLst/>
          </a:prstGeom>
        </p:spPr>
      </p:pic>
      <p:sp>
        <p:nvSpPr>
          <p:cNvPr id="6" name="Rectangle 5">
            <a:extLst>
              <a:ext uri="{FF2B5EF4-FFF2-40B4-BE49-F238E27FC236}">
                <a16:creationId xmlns:a16="http://schemas.microsoft.com/office/drawing/2014/main" id="{1F04F526-914C-4581-933E-7BADE4B93F00}"/>
              </a:ext>
            </a:extLst>
          </p:cNvPr>
          <p:cNvSpPr/>
          <p:nvPr/>
        </p:nvSpPr>
        <p:spPr>
          <a:xfrm>
            <a:off x="9592148" y="5384879"/>
            <a:ext cx="2463246" cy="1107996"/>
          </a:xfrm>
          <a:prstGeom prst="rect">
            <a:avLst/>
          </a:prstGeom>
        </p:spPr>
        <p:txBody>
          <a:bodyPr wrap="square">
            <a:spAutoFit/>
          </a:bodyPr>
          <a:lstStyle/>
          <a:p>
            <a:r>
              <a:rPr lang="en-US" sz="1100" dirty="0"/>
              <a:t>The wage gap is defined as the difference between male and female wages divided by male wages</a:t>
            </a:r>
          </a:p>
          <a:p>
            <a:r>
              <a:rPr lang="en-US" sz="1100" dirty="0"/>
              <a:t>(at the first decile, median and ninth decile of the earnings distribution).</a:t>
            </a:r>
          </a:p>
          <a:p>
            <a:r>
              <a:rPr lang="en-US" sz="1100" dirty="0"/>
              <a:t>OECD Database on Earnings Distribution</a:t>
            </a:r>
          </a:p>
        </p:txBody>
      </p:sp>
    </p:spTree>
    <p:extLst>
      <p:ext uri="{BB962C8B-B14F-4D97-AF65-F5344CB8AC3E}">
        <p14:creationId xmlns:p14="http://schemas.microsoft.com/office/powerpoint/2010/main" val="246465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7971-0D13-A252-7E3E-BB6AE79D3CB0}"/>
              </a:ext>
            </a:extLst>
          </p:cNvPr>
          <p:cNvSpPr>
            <a:spLocks noGrp="1"/>
          </p:cNvSpPr>
          <p:nvPr>
            <p:ph type="title"/>
          </p:nvPr>
        </p:nvSpPr>
        <p:spPr/>
        <p:txBody>
          <a:bodyPr/>
          <a:lstStyle/>
          <a:p>
            <a:endParaRPr lang="en-US" dirty="0"/>
          </a:p>
        </p:txBody>
      </p:sp>
      <p:pic>
        <p:nvPicPr>
          <p:cNvPr id="6" name="Content Placeholder 5" descr="A graph with blue and white dots&#10;&#10;Description automatically generated">
            <a:extLst>
              <a:ext uri="{FF2B5EF4-FFF2-40B4-BE49-F238E27FC236}">
                <a16:creationId xmlns:a16="http://schemas.microsoft.com/office/drawing/2014/main" id="{CB135007-B0B5-DF6D-3ED6-BD825EE67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406" y="1322611"/>
            <a:ext cx="5179241" cy="4212778"/>
          </a:xfrm>
        </p:spPr>
      </p:pic>
      <p:sp>
        <p:nvSpPr>
          <p:cNvPr id="5" name="TextBox 4">
            <a:extLst>
              <a:ext uri="{FF2B5EF4-FFF2-40B4-BE49-F238E27FC236}">
                <a16:creationId xmlns:a16="http://schemas.microsoft.com/office/drawing/2014/main" id="{72AC1CF5-EE2D-052D-4D37-2A0AA08478DE}"/>
              </a:ext>
            </a:extLst>
          </p:cNvPr>
          <p:cNvSpPr txBox="1"/>
          <p:nvPr/>
        </p:nvSpPr>
        <p:spPr>
          <a:xfrm>
            <a:off x="2323768" y="5566173"/>
            <a:ext cx="9444161" cy="369332"/>
          </a:xfrm>
          <a:prstGeom prst="rect">
            <a:avLst/>
          </a:prstGeom>
          <a:noFill/>
        </p:spPr>
        <p:txBody>
          <a:bodyPr wrap="square">
            <a:spAutoFit/>
          </a:bodyPr>
          <a:lstStyle/>
          <a:p>
            <a:r>
              <a:rPr lang="en-US" b="0" i="0" dirty="0">
                <a:solidFill>
                  <a:srgbClr val="666666"/>
                </a:solidFill>
                <a:effectLst/>
                <a:latin typeface="nyt-cheltenham-sh"/>
              </a:rPr>
              <a:t>Source: OECD Family database</a:t>
            </a:r>
            <a:endParaRPr lang="en-US" dirty="0"/>
          </a:p>
        </p:txBody>
      </p:sp>
      <p:pic>
        <p:nvPicPr>
          <p:cNvPr id="8" name="Picture 7" descr="A graph showing the difference between parental leave and gender pay gap&#10;&#10;Description automatically generated">
            <a:extLst>
              <a:ext uri="{FF2B5EF4-FFF2-40B4-BE49-F238E27FC236}">
                <a16:creationId xmlns:a16="http://schemas.microsoft.com/office/drawing/2014/main" id="{8EBE3161-A1B0-B2E0-DC24-17EBF728A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726" y="1009036"/>
            <a:ext cx="6195108" cy="4839928"/>
          </a:xfrm>
          <a:prstGeom prst="rect">
            <a:avLst/>
          </a:prstGeom>
        </p:spPr>
      </p:pic>
    </p:spTree>
    <p:extLst>
      <p:ext uri="{BB962C8B-B14F-4D97-AF65-F5344CB8AC3E}">
        <p14:creationId xmlns:p14="http://schemas.microsoft.com/office/powerpoint/2010/main" val="418397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7340D-7ADF-4F5B-9313-E1CE6F1912BB}"/>
              </a:ext>
            </a:extLst>
          </p:cNvPr>
          <p:cNvSpPr>
            <a:spLocks noGrp="1"/>
          </p:cNvSpPr>
          <p:nvPr>
            <p:ph idx="1"/>
          </p:nvPr>
        </p:nvSpPr>
        <p:spPr>
          <a:xfrm>
            <a:off x="9248775" y="214312"/>
            <a:ext cx="2914650" cy="6398142"/>
          </a:xfrm>
        </p:spPr>
        <p:txBody>
          <a:bodyPr>
            <a:normAutofit lnSpcReduction="10000"/>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is an inverse relationship between wage and employment gender gaps.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48% of women participate in the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labour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market in Italy in comparison to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70</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Germany. The employment gender gap is larger in Italy and the gender wage gap is lower in Italy relative to Germany.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One explanation is that women who choose to be employed have the highest earning potential and the higher selectivity in employment contributes to low wage gap in Italy.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other explanation is the flexibility of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labour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contracts. In Germany, for example, 48% of working women use part-time jobs, while it is 31% in Italy and only 5.7% in Czechia. </a:t>
            </a:r>
            <a:endParaRPr lang="en-US" dirty="0"/>
          </a:p>
        </p:txBody>
      </p:sp>
      <p:pic>
        <p:nvPicPr>
          <p:cNvPr id="4" name="Picture 3" descr="Calendar&#10;&#10;Description automatically generated with medium confidence">
            <a:extLst>
              <a:ext uri="{FF2B5EF4-FFF2-40B4-BE49-F238E27FC236}">
                <a16:creationId xmlns:a16="http://schemas.microsoft.com/office/drawing/2014/main" id="{77831E35-EB28-4C3A-8438-D8E779BB96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91"/>
          <a:stretch/>
        </p:blipFill>
        <p:spPr bwMode="auto">
          <a:xfrm>
            <a:off x="28575" y="765235"/>
            <a:ext cx="9205494" cy="585311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D059FD0-719D-444D-A136-731C3957AC61}"/>
              </a:ext>
            </a:extLst>
          </p:cNvPr>
          <p:cNvSpPr txBox="1"/>
          <p:nvPr/>
        </p:nvSpPr>
        <p:spPr>
          <a:xfrm>
            <a:off x="390526" y="245546"/>
            <a:ext cx="9115424" cy="400110"/>
          </a:xfrm>
          <a:prstGeom prst="rect">
            <a:avLst/>
          </a:prstGeom>
          <a:noFill/>
        </p:spPr>
        <p:txBody>
          <a:bodyPr wrap="square">
            <a:spAutoFit/>
          </a:bodyPr>
          <a:lstStyle/>
          <a:p>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The employment and wage gaps between men and women are related. </a:t>
            </a:r>
            <a:endParaRPr lang="en-US" sz="2000" b="1" dirty="0"/>
          </a:p>
        </p:txBody>
      </p:sp>
    </p:spTree>
    <p:extLst>
      <p:ext uri="{BB962C8B-B14F-4D97-AF65-F5344CB8AC3E}">
        <p14:creationId xmlns:p14="http://schemas.microsoft.com/office/powerpoint/2010/main" val="32593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p:cNvSpPr>
            <a:spLocks noGrp="1"/>
          </p:cNvSpPr>
          <p:nvPr>
            <p:ph type="ftr" sz="quarter" idx="10"/>
          </p:nvPr>
        </p:nvSpPr>
        <p:spPr/>
        <p:txBody>
          <a:bodyPr/>
          <a:lstStyle/>
          <a:p>
            <a:r>
              <a:rPr lang="pl-PL" dirty="0"/>
              <a:t>Gender in economics, 25.02.2020</a:t>
            </a:r>
            <a:endParaRPr lang="en-GB" dirty="0"/>
          </a:p>
        </p:txBody>
      </p:sp>
      <p:sp>
        <p:nvSpPr>
          <p:cNvPr id="3" name="Zástupný objekt pre číslo snímky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en-GB" dirty="0"/>
              <a:t>Occupational segregation</a:t>
            </a:r>
          </a:p>
        </p:txBody>
      </p:sp>
      <p:sp>
        <p:nvSpPr>
          <p:cNvPr id="5" name="Zástupný objekt pre obsah 4"/>
          <p:cNvSpPr>
            <a:spLocks noGrp="1"/>
          </p:cNvSpPr>
          <p:nvPr>
            <p:ph idx="1"/>
          </p:nvPr>
        </p:nvSpPr>
        <p:spPr/>
        <p:txBody>
          <a:bodyPr/>
          <a:lstStyle/>
          <a:p>
            <a:pPr>
              <a:lnSpc>
                <a:spcPct val="100000"/>
              </a:lnSpc>
            </a:pPr>
            <a:r>
              <a:rPr lang="en-GB" dirty="0"/>
              <a:t>Occupational segregation: distribution of workers into various occupations. </a:t>
            </a:r>
          </a:p>
          <a:p>
            <a:pPr>
              <a:lnSpc>
                <a:spcPct val="100000"/>
              </a:lnSpc>
            </a:pPr>
            <a:r>
              <a:rPr lang="en-GB" dirty="0"/>
              <a:t>Vertical segregation: within occupations</a:t>
            </a:r>
          </a:p>
          <a:p>
            <a:pPr>
              <a:lnSpc>
                <a:spcPct val="100000"/>
              </a:lnSpc>
            </a:pPr>
            <a:r>
              <a:rPr lang="en-GB" dirty="0"/>
              <a:t>Horizontal segregation: across occupations</a:t>
            </a:r>
          </a:p>
          <a:p>
            <a:pPr>
              <a:lnSpc>
                <a:spcPct val="100000"/>
              </a:lnSpc>
            </a:pPr>
            <a:r>
              <a:rPr lang="en-GB" b="1" dirty="0"/>
              <a:t>Presentation tips: which occupations are female-dominated and which are male-</a:t>
            </a:r>
            <a:r>
              <a:rPr lang="pl-PL" b="1" dirty="0"/>
              <a:t>dominated</a:t>
            </a:r>
            <a:r>
              <a:rPr lang="en-GB" b="1" dirty="0"/>
              <a:t> in your country? Are the female-dominated jobs less paid?</a:t>
            </a:r>
          </a:p>
          <a:p>
            <a:pPr>
              <a:lnSpc>
                <a:spcPct val="100000"/>
              </a:lnSpc>
            </a:pPr>
            <a:endParaRPr lang="en-GB" dirty="0"/>
          </a:p>
        </p:txBody>
      </p:sp>
    </p:spTree>
    <p:extLst>
      <p:ext uri="{BB962C8B-B14F-4D97-AF65-F5344CB8AC3E}">
        <p14:creationId xmlns:p14="http://schemas.microsoft.com/office/powerpoint/2010/main" val="2386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6A6880-3E65-4E3A-9061-540A203A446F}"/>
              </a:ext>
            </a:extLst>
          </p:cNvPr>
          <p:cNvSpPr>
            <a:spLocks noGrp="1"/>
          </p:cNvSpPr>
          <p:nvPr>
            <p:ph type="title"/>
          </p:nvPr>
        </p:nvSpPr>
        <p:spPr/>
        <p:txBody>
          <a:bodyPr/>
          <a:lstStyle/>
          <a:p>
            <a:r>
              <a:rPr lang="en-US" dirty="0"/>
              <a:t>Gender equality in e</a:t>
            </a:r>
            <a:r>
              <a:rPr lang="sk-SK" dirty="0" err="1"/>
              <a:t>mployment</a:t>
            </a:r>
            <a:endParaRPr lang="sk-SK" dirty="0"/>
          </a:p>
        </p:txBody>
      </p:sp>
      <p:sp>
        <p:nvSpPr>
          <p:cNvPr id="3" name="Zástupný objekt pre obsah 2">
            <a:extLst>
              <a:ext uri="{FF2B5EF4-FFF2-40B4-BE49-F238E27FC236}">
                <a16:creationId xmlns:a16="http://schemas.microsoft.com/office/drawing/2014/main" id="{C6F85263-D142-4FA6-A73D-434118192609}"/>
              </a:ext>
            </a:extLst>
          </p:cNvPr>
          <p:cNvSpPr>
            <a:spLocks noGrp="1"/>
          </p:cNvSpPr>
          <p:nvPr>
            <p:ph idx="1"/>
          </p:nvPr>
        </p:nvSpPr>
        <p:spPr>
          <a:xfrm>
            <a:off x="637259" y="1690688"/>
            <a:ext cx="6778451" cy="4351338"/>
          </a:xfrm>
        </p:spPr>
        <p:txBody>
          <a:bodyPr/>
          <a:lstStyle/>
          <a:p>
            <a:r>
              <a:rPr lang="en-US" dirty="0"/>
              <a:t>Women work fewer hours and have lower participation</a:t>
            </a:r>
          </a:p>
          <a:p>
            <a:r>
              <a:rPr lang="en-US" dirty="0"/>
              <a:t>Women are over-represented in contractual employment, lower job categories, and part-time work.</a:t>
            </a:r>
          </a:p>
          <a:p>
            <a:r>
              <a:rPr lang="en-US" dirty="0"/>
              <a:t>High concentration of males or females in certain occupations and sectors (Gender-stereotyped  profiles of occupations)</a:t>
            </a:r>
          </a:p>
          <a:p>
            <a:endParaRPr lang="en-US" dirty="0"/>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D24D231E-58C3-4D23-B5F5-2685261AB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193" y="1591565"/>
            <a:ext cx="4776290" cy="4698877"/>
          </a:xfrm>
          <a:prstGeom prst="rect">
            <a:avLst/>
          </a:prstGeom>
        </p:spPr>
      </p:pic>
    </p:spTree>
    <p:extLst>
      <p:ext uri="{BB962C8B-B14F-4D97-AF65-F5344CB8AC3E}">
        <p14:creationId xmlns:p14="http://schemas.microsoft.com/office/powerpoint/2010/main" val="319644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a:extLst>
              <a:ext uri="{FF2B5EF4-FFF2-40B4-BE49-F238E27FC236}">
                <a16:creationId xmlns:a16="http://schemas.microsoft.com/office/drawing/2014/main" id="{D423CF3E-5CFA-4172-BA1F-1EADEB33897F}"/>
              </a:ext>
            </a:extLst>
          </p:cNvPr>
          <p:cNvSpPr/>
          <p:nvPr/>
        </p:nvSpPr>
        <p:spPr>
          <a:xfrm>
            <a:off x="6870700" y="6007100"/>
            <a:ext cx="1828800" cy="2159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a:extLst>
              <a:ext uri="{FF2B5EF4-FFF2-40B4-BE49-F238E27FC236}">
                <a16:creationId xmlns:a16="http://schemas.microsoft.com/office/drawing/2014/main" id="{CF59F0F3-3CC2-4C83-A8C2-7FEF21779B31}"/>
              </a:ext>
            </a:extLst>
          </p:cNvPr>
          <p:cNvPicPr>
            <a:picLocks noChangeAspect="1"/>
          </p:cNvPicPr>
          <p:nvPr/>
        </p:nvPicPr>
        <p:blipFill>
          <a:blip r:embed="rId2"/>
          <a:stretch>
            <a:fillRect/>
          </a:stretch>
        </p:blipFill>
        <p:spPr>
          <a:xfrm>
            <a:off x="2471353" y="20320"/>
            <a:ext cx="7249294" cy="6817360"/>
          </a:xfrm>
          <a:prstGeom prst="rect">
            <a:avLst/>
          </a:prstGeom>
        </p:spPr>
      </p:pic>
    </p:spTree>
    <p:extLst>
      <p:ext uri="{BB962C8B-B14F-4D97-AF65-F5344CB8AC3E}">
        <p14:creationId xmlns:p14="http://schemas.microsoft.com/office/powerpoint/2010/main" val="140632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939D5A01-FF83-4F9C-8F5D-F8A74AF1D0DD}"/>
              </a:ext>
            </a:extLst>
          </p:cNvPr>
          <p:cNvSpPr>
            <a:spLocks noGrp="1"/>
          </p:cNvSpPr>
          <p:nvPr>
            <p:ph idx="1"/>
          </p:nvPr>
        </p:nvSpPr>
        <p:spPr>
          <a:xfrm>
            <a:off x="838200" y="5301089"/>
            <a:ext cx="10515600" cy="1445151"/>
          </a:xfrm>
          <a:solidFill>
            <a:schemeClr val="accent4">
              <a:lumMod val="20000"/>
              <a:lumOff val="80000"/>
            </a:schemeClr>
          </a:solidFill>
          <a:ln>
            <a:solidFill>
              <a:schemeClr val="tx1"/>
            </a:solidFill>
          </a:ln>
        </p:spPr>
        <p:txBody>
          <a:bodyPr vert="horz" lIns="91440" tIns="45720" rIns="91440" bIns="45720" rtlCol="0">
            <a:normAutofit fontScale="85000" lnSpcReduction="10000"/>
          </a:bodyPr>
          <a:lstStyle/>
          <a:p>
            <a:r>
              <a:rPr lang="en-US" dirty="0"/>
              <a:t>Education fields with a larger share of women are typically associated with lower employment rates and lower earnings. However, even within the same field of education, employment rates and earnings are generally higher for men than for women. Gender stereotypes at school (young age).</a:t>
            </a:r>
            <a:endParaRPr lang="sk-SK" dirty="0"/>
          </a:p>
        </p:txBody>
      </p:sp>
      <p:pic>
        <p:nvPicPr>
          <p:cNvPr id="4" name="Obrázok 3">
            <a:extLst>
              <a:ext uri="{FF2B5EF4-FFF2-40B4-BE49-F238E27FC236}">
                <a16:creationId xmlns:a16="http://schemas.microsoft.com/office/drawing/2014/main" id="{3A3B1842-176B-47E0-85C8-16C9A9F8D6AC}"/>
              </a:ext>
            </a:extLst>
          </p:cNvPr>
          <p:cNvPicPr>
            <a:picLocks noChangeAspect="1"/>
          </p:cNvPicPr>
          <p:nvPr/>
        </p:nvPicPr>
        <p:blipFill>
          <a:blip r:embed="rId3"/>
          <a:stretch>
            <a:fillRect/>
          </a:stretch>
        </p:blipFill>
        <p:spPr>
          <a:xfrm>
            <a:off x="1645121" y="190708"/>
            <a:ext cx="8901757" cy="5006202"/>
          </a:xfrm>
          <a:prstGeom prst="rect">
            <a:avLst/>
          </a:prstGeom>
        </p:spPr>
      </p:pic>
    </p:spTree>
    <p:extLst>
      <p:ext uri="{BB962C8B-B14F-4D97-AF65-F5344CB8AC3E}">
        <p14:creationId xmlns:p14="http://schemas.microsoft.com/office/powerpoint/2010/main" val="3503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36E26-6149-4D61-B077-CF486D42EFF8}"/>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B4D8CD39-5C0A-42CC-92ED-6243BCF849D7}"/>
              </a:ext>
            </a:extLst>
          </p:cNvPr>
          <p:cNvSpPr>
            <a:spLocks noGrp="1"/>
          </p:cNvSpPr>
          <p:nvPr>
            <p:ph idx="1"/>
          </p:nvPr>
        </p:nvSpPr>
        <p:spPr/>
        <p:txBody>
          <a:bodyPr/>
          <a:lstStyle/>
          <a:p>
            <a:endParaRPr lang="sk-SK" dirty="0"/>
          </a:p>
        </p:txBody>
      </p:sp>
      <p:pic>
        <p:nvPicPr>
          <p:cNvPr id="4" name="Obrázok 3">
            <a:extLst>
              <a:ext uri="{FF2B5EF4-FFF2-40B4-BE49-F238E27FC236}">
                <a16:creationId xmlns:a16="http://schemas.microsoft.com/office/drawing/2014/main" id="{46286A13-EE76-4345-B421-3DBD47D0E2F3}"/>
              </a:ext>
            </a:extLst>
          </p:cNvPr>
          <p:cNvPicPr>
            <a:picLocks noChangeAspect="1"/>
          </p:cNvPicPr>
          <p:nvPr/>
        </p:nvPicPr>
        <p:blipFill>
          <a:blip r:embed="rId3"/>
          <a:stretch>
            <a:fillRect/>
          </a:stretch>
        </p:blipFill>
        <p:spPr>
          <a:xfrm>
            <a:off x="349128" y="63630"/>
            <a:ext cx="9719894" cy="6251806"/>
          </a:xfrm>
          <a:prstGeom prst="rect">
            <a:avLst/>
          </a:prstGeom>
        </p:spPr>
      </p:pic>
      <p:sp>
        <p:nvSpPr>
          <p:cNvPr id="5" name="Obdĺžnik 4">
            <a:extLst>
              <a:ext uri="{FF2B5EF4-FFF2-40B4-BE49-F238E27FC236}">
                <a16:creationId xmlns:a16="http://schemas.microsoft.com/office/drawing/2014/main" id="{0890D7AA-A037-4CD0-BAB2-44A3BD218D9B}"/>
              </a:ext>
            </a:extLst>
          </p:cNvPr>
          <p:cNvSpPr/>
          <p:nvPr/>
        </p:nvSpPr>
        <p:spPr>
          <a:xfrm>
            <a:off x="7943354" y="4974625"/>
            <a:ext cx="4078298" cy="1754326"/>
          </a:xfrm>
          <a:prstGeom prst="rect">
            <a:avLst/>
          </a:prstGeom>
          <a:solidFill>
            <a:schemeClr val="accent4">
              <a:lumMod val="20000"/>
              <a:lumOff val="80000"/>
            </a:schemeClr>
          </a:solidFill>
          <a:ln>
            <a:solidFill>
              <a:schemeClr val="tx1"/>
            </a:solidFill>
          </a:ln>
        </p:spPr>
        <p:txBody>
          <a:bodyPr wrap="square">
            <a:spAutoFit/>
          </a:bodyPr>
          <a:lstStyle/>
          <a:p>
            <a:r>
              <a:rPr lang="sk-SK" dirty="0" err="1"/>
              <a:t>Social</a:t>
            </a:r>
            <a:r>
              <a:rPr lang="sk-SK" dirty="0"/>
              <a:t> </a:t>
            </a:r>
            <a:r>
              <a:rPr lang="sk-SK" dirty="0" err="1"/>
              <a:t>sciences</a:t>
            </a:r>
            <a:r>
              <a:rPr lang="sk-SK" dirty="0"/>
              <a:t>, business and </a:t>
            </a:r>
            <a:r>
              <a:rPr lang="sk-SK" dirty="0" err="1"/>
              <a:t>law</a:t>
            </a:r>
            <a:r>
              <a:rPr lang="sk-SK" dirty="0"/>
              <a:t>, </a:t>
            </a:r>
            <a:r>
              <a:rPr lang="sk-SK" dirty="0" err="1"/>
              <a:t>which</a:t>
            </a:r>
            <a:r>
              <a:rPr lang="sk-SK" dirty="0"/>
              <a:t> </a:t>
            </a:r>
            <a:r>
              <a:rPr lang="sk-SK" dirty="0" err="1"/>
              <a:t>was</a:t>
            </a:r>
            <a:r>
              <a:rPr lang="sk-SK" dirty="0"/>
              <a:t> </a:t>
            </a:r>
            <a:r>
              <a:rPr lang="sk-SK" dirty="0" err="1"/>
              <a:t>studied</a:t>
            </a:r>
            <a:r>
              <a:rPr lang="sk-SK" dirty="0"/>
              <a:t> by a </a:t>
            </a:r>
            <a:r>
              <a:rPr lang="sk-SK" dirty="0" err="1"/>
              <a:t>relatively</a:t>
            </a:r>
            <a:r>
              <a:rPr lang="sk-SK" dirty="0"/>
              <a:t> </a:t>
            </a:r>
            <a:r>
              <a:rPr lang="sk-SK" dirty="0" err="1"/>
              <a:t>large</a:t>
            </a:r>
            <a:r>
              <a:rPr lang="sk-SK" dirty="0"/>
              <a:t> </a:t>
            </a:r>
            <a:r>
              <a:rPr lang="sk-SK" dirty="0" err="1"/>
              <a:t>share</a:t>
            </a:r>
            <a:r>
              <a:rPr lang="sk-SK" dirty="0"/>
              <a:t> of </a:t>
            </a:r>
            <a:r>
              <a:rPr lang="sk-SK" dirty="0" err="1"/>
              <a:t>both</a:t>
            </a:r>
            <a:r>
              <a:rPr lang="sk-SK" dirty="0"/>
              <a:t> </a:t>
            </a:r>
            <a:r>
              <a:rPr lang="sk-SK" dirty="0" err="1"/>
              <a:t>women</a:t>
            </a:r>
            <a:r>
              <a:rPr lang="sk-SK" dirty="0"/>
              <a:t> and </a:t>
            </a:r>
            <a:r>
              <a:rPr lang="sk-SK" dirty="0" err="1"/>
              <a:t>men</a:t>
            </a:r>
            <a:r>
              <a:rPr lang="sk-SK" dirty="0"/>
              <a:t> in OECD </a:t>
            </a:r>
            <a:r>
              <a:rPr lang="sk-SK" dirty="0" err="1"/>
              <a:t>countries</a:t>
            </a:r>
            <a:r>
              <a:rPr lang="sk-SK" dirty="0"/>
              <a:t> and </a:t>
            </a:r>
            <a:r>
              <a:rPr lang="sk-SK" dirty="0" err="1"/>
              <a:t>is</a:t>
            </a:r>
            <a:r>
              <a:rPr lang="sk-SK" dirty="0"/>
              <a:t> </a:t>
            </a:r>
            <a:r>
              <a:rPr lang="sk-SK" dirty="0" err="1"/>
              <a:t>associated</a:t>
            </a:r>
            <a:r>
              <a:rPr lang="sk-SK" dirty="0"/>
              <a:t> </a:t>
            </a:r>
            <a:r>
              <a:rPr lang="sk-SK" dirty="0" err="1"/>
              <a:t>with</a:t>
            </a:r>
            <a:r>
              <a:rPr lang="sk-SK" dirty="0"/>
              <a:t> </a:t>
            </a:r>
            <a:r>
              <a:rPr lang="sk-SK" dirty="0" err="1"/>
              <a:t>relatively</a:t>
            </a:r>
            <a:r>
              <a:rPr lang="sk-SK" dirty="0"/>
              <a:t> </a:t>
            </a:r>
            <a:r>
              <a:rPr lang="sk-SK" dirty="0" err="1"/>
              <a:t>high</a:t>
            </a:r>
            <a:r>
              <a:rPr lang="sk-SK" dirty="0"/>
              <a:t> </a:t>
            </a:r>
            <a:r>
              <a:rPr lang="sk-SK" dirty="0" err="1"/>
              <a:t>earnings</a:t>
            </a:r>
            <a:r>
              <a:rPr lang="sk-SK" dirty="0"/>
              <a:t>, </a:t>
            </a:r>
            <a:r>
              <a:rPr lang="sk-SK" dirty="0" err="1"/>
              <a:t>women</a:t>
            </a:r>
            <a:r>
              <a:rPr lang="sk-SK" dirty="0"/>
              <a:t> </a:t>
            </a:r>
            <a:r>
              <a:rPr lang="sk-SK" dirty="0" err="1"/>
              <a:t>earn</a:t>
            </a:r>
            <a:r>
              <a:rPr lang="sk-SK" dirty="0"/>
              <a:t> </a:t>
            </a:r>
            <a:r>
              <a:rPr lang="sk-SK" dirty="0" err="1"/>
              <a:t>only</a:t>
            </a:r>
            <a:r>
              <a:rPr lang="sk-SK" dirty="0"/>
              <a:t> </a:t>
            </a:r>
            <a:r>
              <a:rPr lang="sk-SK" dirty="0" err="1"/>
              <a:t>about</a:t>
            </a:r>
            <a:r>
              <a:rPr lang="sk-SK" dirty="0"/>
              <a:t> 75% as </a:t>
            </a:r>
            <a:r>
              <a:rPr lang="sk-SK" dirty="0" err="1"/>
              <a:t>much</a:t>
            </a:r>
            <a:r>
              <a:rPr lang="sk-SK" dirty="0"/>
              <a:t> as </a:t>
            </a:r>
            <a:r>
              <a:rPr lang="sk-SK" dirty="0" err="1"/>
              <a:t>men</a:t>
            </a:r>
            <a:r>
              <a:rPr lang="sk-SK" dirty="0"/>
              <a:t>. </a:t>
            </a:r>
          </a:p>
        </p:txBody>
      </p:sp>
    </p:spTree>
    <p:extLst>
      <p:ext uri="{BB962C8B-B14F-4D97-AF65-F5344CB8AC3E}">
        <p14:creationId xmlns:p14="http://schemas.microsoft.com/office/powerpoint/2010/main" val="12751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4925AB-A86E-4ADF-B0FA-257F71176314}"/>
              </a:ext>
            </a:extLst>
          </p:cNvPr>
          <p:cNvSpPr>
            <a:spLocks noGrp="1"/>
          </p:cNvSpPr>
          <p:nvPr>
            <p:ph type="title"/>
          </p:nvPr>
        </p:nvSpPr>
        <p:spPr/>
        <p:txBody>
          <a:bodyPr/>
          <a:lstStyle/>
          <a:p>
            <a:r>
              <a:rPr lang="en-US" dirty="0"/>
              <a:t>Women in top positions</a:t>
            </a:r>
            <a:endParaRPr lang="sk-SK" dirty="0"/>
          </a:p>
        </p:txBody>
      </p:sp>
      <p:sp>
        <p:nvSpPr>
          <p:cNvPr id="3" name="Zástupný objekt pre obsah 2">
            <a:extLst>
              <a:ext uri="{FF2B5EF4-FFF2-40B4-BE49-F238E27FC236}">
                <a16:creationId xmlns:a16="http://schemas.microsoft.com/office/drawing/2014/main" id="{0ACAB512-5E77-4D6D-AAA5-4807722B32A8}"/>
              </a:ext>
            </a:extLst>
          </p:cNvPr>
          <p:cNvSpPr>
            <a:spLocks noGrp="1"/>
          </p:cNvSpPr>
          <p:nvPr>
            <p:ph idx="1"/>
          </p:nvPr>
        </p:nvSpPr>
        <p:spPr/>
        <p:txBody>
          <a:bodyPr/>
          <a:lstStyle/>
          <a:p>
            <a:r>
              <a:rPr lang="en-US" b="1" dirty="0">
                <a:solidFill>
                  <a:srgbClr val="0070C0"/>
                </a:solidFill>
              </a:rPr>
              <a:t>Glass Ceiling</a:t>
            </a:r>
            <a:r>
              <a:rPr lang="en-US" dirty="0"/>
              <a:t>: an Invisible Barrier Preventing Women from Reaching the Top</a:t>
            </a:r>
          </a:p>
          <a:p>
            <a:r>
              <a:rPr lang="en-US" dirty="0"/>
              <a:t>Senior managers often apply gender stereotypes to leadership—</a:t>
            </a:r>
            <a:r>
              <a:rPr lang="en-US" b="1" dirty="0">
                <a:solidFill>
                  <a:srgbClr val="0070C0"/>
                </a:solidFill>
              </a:rPr>
              <a:t>women “take care,” men “take charge”</a:t>
            </a:r>
            <a:r>
              <a:rPr lang="en-US" dirty="0"/>
              <a:t>.</a:t>
            </a:r>
          </a:p>
          <a:p>
            <a:r>
              <a:rPr lang="en-US" dirty="0"/>
              <a:t>Women hold under a quarter (24%) of senior roles across the world in 2018 (source: Women in business 2018, Grant Thornton) </a:t>
            </a:r>
          </a:p>
          <a:p>
            <a:r>
              <a:rPr lang="en-US" dirty="0"/>
              <a:t>The industries most lacking women among hires for leadership roles include manufacturing, energy and mining, software and IT services, finance, real estate, corporate services, and legal.</a:t>
            </a:r>
            <a:endParaRPr lang="sk-SK" dirty="0"/>
          </a:p>
        </p:txBody>
      </p:sp>
    </p:spTree>
    <p:extLst>
      <p:ext uri="{BB962C8B-B14F-4D97-AF65-F5344CB8AC3E}">
        <p14:creationId xmlns:p14="http://schemas.microsoft.com/office/powerpoint/2010/main" val="17940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3EE0A5E-F76A-02BE-9190-0E872B20A7F2}"/>
              </a:ext>
            </a:extLst>
          </p:cNvPr>
          <p:cNvSpPr>
            <a:spLocks noGrp="1"/>
          </p:cNvSpPr>
          <p:nvPr>
            <p:ph idx="1"/>
          </p:nvPr>
        </p:nvSpPr>
        <p:spPr>
          <a:xfrm>
            <a:off x="9279172" y="1889235"/>
            <a:ext cx="2984390" cy="1720657"/>
          </a:xfrm>
          <a:solidFill>
            <a:schemeClr val="accent2">
              <a:lumMod val="40000"/>
              <a:lumOff val="60000"/>
            </a:schemeClr>
          </a:solidFill>
        </p:spPr>
        <p:txBody>
          <a:bodyPr>
            <a:normAutofit/>
          </a:bodyPr>
          <a:lstStyle/>
          <a:p>
            <a:r>
              <a:rPr lang="en-US" sz="1800" dirty="0"/>
              <a:t>Of the 165 nations almost 60 percent have female employment rates (for those 25 to 54 years old) that exceed 0.70, and 80 percent exceed 0.50.</a:t>
            </a:r>
          </a:p>
        </p:txBody>
      </p:sp>
      <p:pic>
        <p:nvPicPr>
          <p:cNvPr id="11" name="Picture 10">
            <a:extLst>
              <a:ext uri="{FF2B5EF4-FFF2-40B4-BE49-F238E27FC236}">
                <a16:creationId xmlns:a16="http://schemas.microsoft.com/office/drawing/2014/main" id="{0F1773A5-ACFB-A85F-939F-C42FE3395795}"/>
              </a:ext>
            </a:extLst>
          </p:cNvPr>
          <p:cNvPicPr>
            <a:picLocks noChangeAspect="1"/>
          </p:cNvPicPr>
          <p:nvPr/>
        </p:nvPicPr>
        <p:blipFill>
          <a:blip r:embed="rId2"/>
          <a:stretch>
            <a:fillRect/>
          </a:stretch>
        </p:blipFill>
        <p:spPr>
          <a:xfrm>
            <a:off x="269562" y="-98518"/>
            <a:ext cx="9183638" cy="9009541"/>
          </a:xfrm>
          <a:prstGeom prst="rect">
            <a:avLst/>
          </a:prstGeom>
        </p:spPr>
      </p:pic>
    </p:spTree>
    <p:extLst>
      <p:ext uri="{BB962C8B-B14F-4D97-AF65-F5344CB8AC3E}">
        <p14:creationId xmlns:p14="http://schemas.microsoft.com/office/powerpoint/2010/main" val="3718292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policy messages</a:t>
            </a:r>
            <a:endParaRPr lang="sk-SK" dirty="0"/>
          </a:p>
        </p:txBody>
      </p:sp>
      <p:sp>
        <p:nvSpPr>
          <p:cNvPr id="3" name="Content Placeholder 2"/>
          <p:cNvSpPr>
            <a:spLocks noGrp="1"/>
          </p:cNvSpPr>
          <p:nvPr>
            <p:ph idx="1"/>
          </p:nvPr>
        </p:nvSpPr>
        <p:spPr>
          <a:xfrm>
            <a:off x="419100" y="1814867"/>
            <a:ext cx="11353800" cy="3606987"/>
          </a:xfrm>
        </p:spPr>
        <p:txBody>
          <a:bodyPr>
            <a:normAutofit lnSpcReduction="10000"/>
          </a:bodyPr>
          <a:lstStyle/>
          <a:p>
            <a:r>
              <a:rPr lang="en-US" dirty="0"/>
              <a:t>Collect and share data (promote pay t</a:t>
            </a:r>
            <a:r>
              <a:rPr lang="cs-CZ" dirty="0" err="1"/>
              <a:t>ransparen</a:t>
            </a:r>
            <a:r>
              <a:rPr lang="en-US" dirty="0"/>
              <a:t>cy)</a:t>
            </a:r>
          </a:p>
          <a:p>
            <a:r>
              <a:rPr lang="en-US" dirty="0"/>
              <a:t>Combat all forms of pay discrimination </a:t>
            </a:r>
          </a:p>
          <a:p>
            <a:r>
              <a:rPr lang="en-US" dirty="0"/>
              <a:t>Address other barriers to gender equality (e.g. cultural)</a:t>
            </a:r>
          </a:p>
          <a:p>
            <a:r>
              <a:rPr lang="en-US" dirty="0"/>
              <a:t>Set targets for women in senior management positions in the public service</a:t>
            </a:r>
          </a:p>
          <a:p>
            <a:r>
              <a:rPr lang="en-US" dirty="0"/>
              <a:t>Get girls more interested in science and boys in reading</a:t>
            </a:r>
          </a:p>
          <a:p>
            <a:r>
              <a:rPr lang="en-US" dirty="0"/>
              <a:t>Ensure that work pays to both parents (via tax and benefit systems)</a:t>
            </a:r>
          </a:p>
          <a:p>
            <a:r>
              <a:rPr lang="en-US" dirty="0"/>
              <a:t>Promote support for female-owned enterprises in high-tech sectors.</a:t>
            </a:r>
          </a:p>
          <a:p>
            <a:endParaRPr lang="en-US" dirty="0"/>
          </a:p>
          <a:p>
            <a:endParaRPr lang="sk-SK" dirty="0"/>
          </a:p>
        </p:txBody>
      </p:sp>
    </p:spTree>
    <p:extLst>
      <p:ext uri="{BB962C8B-B14F-4D97-AF65-F5344CB8AC3E}">
        <p14:creationId xmlns:p14="http://schemas.microsoft.com/office/powerpoint/2010/main" val="32248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8BA04-8BA8-46B9-8922-FCE4A1045DD9}"/>
              </a:ext>
            </a:extLst>
          </p:cNvPr>
          <p:cNvSpPr>
            <a:spLocks noGrp="1"/>
          </p:cNvSpPr>
          <p:nvPr>
            <p:ph type="title"/>
          </p:nvPr>
        </p:nvSpPr>
        <p:spPr/>
        <p:txBody>
          <a:bodyPr/>
          <a:lstStyle/>
          <a:p>
            <a:r>
              <a:rPr lang="en-US" dirty="0"/>
              <a:t>Consequences of high gender pay gap</a:t>
            </a:r>
            <a:endParaRPr lang="sk-SK" dirty="0"/>
          </a:p>
        </p:txBody>
      </p:sp>
      <p:sp>
        <p:nvSpPr>
          <p:cNvPr id="3" name="Zástupný objekt pre obsah 2">
            <a:extLst>
              <a:ext uri="{FF2B5EF4-FFF2-40B4-BE49-F238E27FC236}">
                <a16:creationId xmlns:a16="http://schemas.microsoft.com/office/drawing/2014/main" id="{C118AF03-5C57-467C-9433-9B5D62DEB5E8}"/>
              </a:ext>
            </a:extLst>
          </p:cNvPr>
          <p:cNvSpPr>
            <a:spLocks noGrp="1"/>
          </p:cNvSpPr>
          <p:nvPr>
            <p:ph idx="1"/>
          </p:nvPr>
        </p:nvSpPr>
        <p:spPr/>
        <p:txBody>
          <a:bodyPr/>
          <a:lstStyle/>
          <a:p>
            <a:r>
              <a:rPr lang="en-US" dirty="0"/>
              <a:t>Lower economic growth </a:t>
            </a:r>
          </a:p>
          <a:p>
            <a:r>
              <a:rPr lang="en-US" dirty="0"/>
              <a:t>Higher income inequality</a:t>
            </a:r>
          </a:p>
          <a:p>
            <a:r>
              <a:rPr lang="en-US" dirty="0"/>
              <a:t>Higher gender inequality in retirement (women pensioners are more likely to be poor)</a:t>
            </a:r>
          </a:p>
          <a:p>
            <a:endParaRPr lang="en-US" dirty="0"/>
          </a:p>
          <a:p>
            <a:r>
              <a:rPr lang="en-US" dirty="0"/>
              <a:t>Gender diversity improves productivity at the workplace </a:t>
            </a:r>
          </a:p>
          <a:p>
            <a:r>
              <a:rPr lang="en-US" dirty="0"/>
              <a:t>Country’s average degree of happiness increases with greater gender equality (</a:t>
            </a:r>
            <a:r>
              <a:rPr lang="en-US" dirty="0" err="1"/>
              <a:t>Veenhoven</a:t>
            </a:r>
            <a:r>
              <a:rPr lang="en-US" dirty="0"/>
              <a:t>, 2011 and 2012)</a:t>
            </a:r>
          </a:p>
          <a:p>
            <a:endParaRPr lang="en-US" dirty="0"/>
          </a:p>
          <a:p>
            <a:endParaRPr lang="en-US" dirty="0"/>
          </a:p>
          <a:p>
            <a:endParaRPr lang="en-US" dirty="0"/>
          </a:p>
          <a:p>
            <a:endParaRPr lang="sk-SK" dirty="0"/>
          </a:p>
        </p:txBody>
      </p:sp>
    </p:spTree>
    <p:extLst>
      <p:ext uri="{BB962C8B-B14F-4D97-AF65-F5344CB8AC3E}">
        <p14:creationId xmlns:p14="http://schemas.microsoft.com/office/powerpoint/2010/main" val="109258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B920D4-84EB-4B05-B05C-58A00346F170}"/>
              </a:ext>
            </a:extLst>
          </p:cNvPr>
          <p:cNvPicPr>
            <a:picLocks noChangeAspect="1"/>
          </p:cNvPicPr>
          <p:nvPr/>
        </p:nvPicPr>
        <p:blipFill>
          <a:blip r:embed="rId2"/>
          <a:stretch>
            <a:fillRect/>
          </a:stretch>
        </p:blipFill>
        <p:spPr>
          <a:xfrm>
            <a:off x="-233680" y="361950"/>
            <a:ext cx="9001760" cy="6422532"/>
          </a:xfrm>
          <a:prstGeom prst="rect">
            <a:avLst/>
          </a:prstGeom>
        </p:spPr>
      </p:pic>
      <p:sp>
        <p:nvSpPr>
          <p:cNvPr id="5" name="Content Placeholder 2">
            <a:extLst>
              <a:ext uri="{FF2B5EF4-FFF2-40B4-BE49-F238E27FC236}">
                <a16:creationId xmlns:a16="http://schemas.microsoft.com/office/drawing/2014/main" id="{94487A2D-4E9A-4696-8381-EC858AA09883}"/>
              </a:ext>
            </a:extLst>
          </p:cNvPr>
          <p:cNvSpPr>
            <a:spLocks noGrp="1"/>
          </p:cNvSpPr>
          <p:nvPr>
            <p:ph idx="1"/>
          </p:nvPr>
        </p:nvSpPr>
        <p:spPr>
          <a:xfrm>
            <a:off x="8911305" y="2367279"/>
            <a:ext cx="3001295" cy="3108961"/>
          </a:xfrm>
          <a:solidFill>
            <a:schemeClr val="accent4">
              <a:lumMod val="20000"/>
              <a:lumOff val="80000"/>
            </a:schemeClr>
          </a:solidFill>
          <a:ln>
            <a:solidFill>
              <a:schemeClr val="tx1"/>
            </a:solidFill>
          </a:ln>
        </p:spPr>
        <p:txBody>
          <a:bodyPr>
            <a:normAutofit/>
          </a:bodyPr>
          <a:lstStyle/>
          <a:p>
            <a:r>
              <a:rPr lang="en-US" sz="1800" dirty="0"/>
              <a:t>Pension payments are lower than earnings.</a:t>
            </a:r>
          </a:p>
          <a:p>
            <a:r>
              <a:rPr lang="en-US" sz="1800" dirty="0"/>
              <a:t>Pension payments to individuals aged 65 and over in 2009 were 34% lower, on average, for women than for men.</a:t>
            </a:r>
          </a:p>
          <a:p>
            <a:r>
              <a:rPr lang="en-US" sz="1800" dirty="0"/>
              <a:t>Women need to live longer on low incomes.</a:t>
            </a:r>
          </a:p>
        </p:txBody>
      </p:sp>
    </p:spTree>
    <p:extLst>
      <p:ext uri="{BB962C8B-B14F-4D97-AF65-F5344CB8AC3E}">
        <p14:creationId xmlns:p14="http://schemas.microsoft.com/office/powerpoint/2010/main" val="116431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5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Portugal</a:t>
            </a:r>
            <a:endParaRPr lang="cs-CZ" dirty="0"/>
          </a:p>
        </p:txBody>
      </p:sp>
      <p:sp>
        <p:nvSpPr>
          <p:cNvPr id="5" name="Text Placeholder 4"/>
          <p:cNvSpPr>
            <a:spLocks noGrp="1"/>
          </p:cNvSpPr>
          <p:nvPr>
            <p:ph type="body" idx="1"/>
          </p:nvPr>
        </p:nvSpPr>
        <p:spPr/>
        <p:txBody>
          <a:bodyPr>
            <a:normAutofit/>
          </a:bodyPr>
          <a:lstStyle/>
          <a:p>
            <a:r>
              <a:rPr lang="en-US" dirty="0"/>
              <a:t>Ana </a:t>
            </a:r>
            <a:r>
              <a:rPr lang="en-US" dirty="0" err="1"/>
              <a:t>Rute</a:t>
            </a:r>
            <a:r>
              <a:rPr lang="en-US" dirty="0"/>
              <a:t> Cardoso and Louis-Philippe Morin, 2018, Can Economic Pressure Overcome Social Norms? The Case of Female Labor Force Participation</a:t>
            </a:r>
          </a:p>
        </p:txBody>
      </p:sp>
    </p:spTree>
    <p:extLst>
      <p:ext uri="{BB962C8B-B14F-4D97-AF65-F5344CB8AC3E}">
        <p14:creationId xmlns:p14="http://schemas.microsoft.com/office/powerpoint/2010/main" val="189102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74F4F-2DC9-49E0-BA17-CAB623352BC5}"/>
              </a:ext>
            </a:extLst>
          </p:cNvPr>
          <p:cNvSpPr>
            <a:spLocks noGrp="1"/>
          </p:cNvSpPr>
          <p:nvPr>
            <p:ph type="title"/>
          </p:nvPr>
        </p:nvSpPr>
        <p:spPr/>
        <p:txBody>
          <a:bodyPr/>
          <a:lstStyle/>
          <a:p>
            <a:r>
              <a:rPr lang="en-US" dirty="0"/>
              <a:t>Portugal: Institutional setting, 1926-1974</a:t>
            </a:r>
            <a:endParaRPr lang="sk-SK" dirty="0"/>
          </a:p>
        </p:txBody>
      </p:sp>
      <p:sp>
        <p:nvSpPr>
          <p:cNvPr id="3" name="Zástupný objekt pre obsah 2">
            <a:extLst>
              <a:ext uri="{FF2B5EF4-FFF2-40B4-BE49-F238E27FC236}">
                <a16:creationId xmlns:a16="http://schemas.microsoft.com/office/drawing/2014/main" id="{D82437D3-CF2B-471E-8418-CCF69C88F7AE}"/>
              </a:ext>
            </a:extLst>
          </p:cNvPr>
          <p:cNvSpPr>
            <a:spLocks noGrp="1"/>
          </p:cNvSpPr>
          <p:nvPr>
            <p:ph idx="1"/>
          </p:nvPr>
        </p:nvSpPr>
        <p:spPr>
          <a:xfrm>
            <a:off x="838200" y="1378858"/>
            <a:ext cx="11165114" cy="5718628"/>
          </a:xfrm>
        </p:spPr>
        <p:txBody>
          <a:bodyPr>
            <a:normAutofit/>
          </a:bodyPr>
          <a:lstStyle/>
          <a:p>
            <a:pPr marL="0" indent="0">
              <a:buNone/>
            </a:pPr>
            <a:r>
              <a:rPr lang="en-US" dirty="0"/>
              <a:t>• Constitution 1933, equality of all citizens before the law, with the exception  “in the case of the woman, the differences that result from her nature and the good of the family" (art. 5)</a:t>
            </a:r>
          </a:p>
          <a:p>
            <a:pPr marL="0" indent="0">
              <a:buNone/>
            </a:pPr>
            <a:r>
              <a:rPr lang="en-US" dirty="0"/>
              <a:t>• 1956, compulsory schooling: 4 </a:t>
            </a:r>
            <a:r>
              <a:rPr lang="en-US" dirty="0" err="1"/>
              <a:t>yrs</a:t>
            </a:r>
            <a:r>
              <a:rPr lang="en-US" dirty="0"/>
              <a:t> for boys and 3 </a:t>
            </a:r>
            <a:r>
              <a:rPr lang="en-US" dirty="0" err="1"/>
              <a:t>yrs</a:t>
            </a:r>
            <a:r>
              <a:rPr lang="en-US" dirty="0"/>
              <a:t> for girls; </a:t>
            </a:r>
            <a:br>
              <a:rPr lang="en-US" dirty="0"/>
            </a:br>
            <a:r>
              <a:rPr lang="en-US" dirty="0"/>
              <a:t>Diploma of 4 </a:t>
            </a:r>
            <a:r>
              <a:rPr lang="en-US" dirty="0" err="1"/>
              <a:t>yrs</a:t>
            </a:r>
            <a:r>
              <a:rPr lang="en-US" dirty="0"/>
              <a:t> required to access jobs in public admin, manufacturing, the services, get a driver’s license, or participate in official sports competitions</a:t>
            </a:r>
          </a:p>
          <a:p>
            <a:pPr marL="0" indent="0">
              <a:buNone/>
            </a:pPr>
            <a:r>
              <a:rPr lang="en-US" dirty="0"/>
              <a:t> • Right to vote: different requirements on males and females</a:t>
            </a:r>
          </a:p>
          <a:p>
            <a:pPr marL="0" indent="0">
              <a:buNone/>
            </a:pPr>
            <a:r>
              <a:rPr lang="en-US" dirty="0"/>
              <a:t>• Employment contract, passport: husband’s consent required</a:t>
            </a:r>
          </a:p>
          <a:p>
            <a:pPr marL="0" indent="0">
              <a:buNone/>
            </a:pPr>
            <a:r>
              <a:rPr lang="en-US" dirty="0"/>
              <a:t>• Divorce and contraception outlawed</a:t>
            </a:r>
          </a:p>
          <a:p>
            <a:pPr marL="0" indent="0">
              <a:buNone/>
            </a:pPr>
            <a:r>
              <a:rPr lang="en-US" dirty="0"/>
              <a:t>• Gender norms were pervasive: women’s participation should be restricted to the household</a:t>
            </a:r>
            <a:endParaRPr lang="sk-SK" dirty="0"/>
          </a:p>
        </p:txBody>
      </p:sp>
    </p:spTree>
    <p:extLst>
      <p:ext uri="{BB962C8B-B14F-4D97-AF65-F5344CB8AC3E}">
        <p14:creationId xmlns:p14="http://schemas.microsoft.com/office/powerpoint/2010/main" val="375287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10430776-9E4D-495D-97F5-1A29D45616F8}"/>
              </a:ext>
            </a:extLst>
          </p:cNvPr>
          <p:cNvPicPr>
            <a:picLocks noChangeAspect="1"/>
          </p:cNvPicPr>
          <p:nvPr/>
        </p:nvPicPr>
        <p:blipFill>
          <a:blip r:embed="rId2"/>
          <a:stretch>
            <a:fillRect/>
          </a:stretch>
        </p:blipFill>
        <p:spPr>
          <a:xfrm>
            <a:off x="264886" y="1027905"/>
            <a:ext cx="8737600" cy="5663493"/>
          </a:xfrm>
          <a:prstGeom prst="rect">
            <a:avLst/>
          </a:prstGeom>
        </p:spPr>
      </p:pic>
      <p:sp>
        <p:nvSpPr>
          <p:cNvPr id="2" name="Nadpis 1">
            <a:extLst>
              <a:ext uri="{FF2B5EF4-FFF2-40B4-BE49-F238E27FC236}">
                <a16:creationId xmlns:a16="http://schemas.microsoft.com/office/drawing/2014/main" id="{A6C63854-375D-49A7-8751-EC8A9F4A6EC1}"/>
              </a:ext>
            </a:extLst>
          </p:cNvPr>
          <p:cNvSpPr>
            <a:spLocks noGrp="1"/>
          </p:cNvSpPr>
          <p:nvPr>
            <p:ph type="title"/>
          </p:nvPr>
        </p:nvSpPr>
        <p:spPr>
          <a:xfrm>
            <a:off x="446314" y="166602"/>
            <a:ext cx="10515600" cy="1325563"/>
          </a:xfrm>
        </p:spPr>
        <p:txBody>
          <a:bodyPr>
            <a:normAutofit fontScale="90000"/>
          </a:bodyPr>
          <a:lstStyle/>
          <a:p>
            <a:r>
              <a:rPr lang="en-US" dirty="0"/>
              <a:t>Trends in female participation in the labor market</a:t>
            </a:r>
            <a:br>
              <a:rPr lang="en-US" dirty="0"/>
            </a:br>
            <a:endParaRPr lang="sk-SK" dirty="0"/>
          </a:p>
        </p:txBody>
      </p:sp>
      <p:sp>
        <p:nvSpPr>
          <p:cNvPr id="3" name="Zástupný objekt pre obsah 2">
            <a:extLst>
              <a:ext uri="{FF2B5EF4-FFF2-40B4-BE49-F238E27FC236}">
                <a16:creationId xmlns:a16="http://schemas.microsoft.com/office/drawing/2014/main" id="{0AF9DF15-EB93-47BD-96E5-A615FEB06110}"/>
              </a:ext>
            </a:extLst>
          </p:cNvPr>
          <p:cNvSpPr>
            <a:spLocks noGrp="1"/>
          </p:cNvSpPr>
          <p:nvPr>
            <p:ph idx="1"/>
          </p:nvPr>
        </p:nvSpPr>
        <p:spPr>
          <a:xfrm>
            <a:off x="9091386" y="1027905"/>
            <a:ext cx="2529114" cy="4351338"/>
          </a:xfrm>
        </p:spPr>
        <p:txBody>
          <a:bodyPr/>
          <a:lstStyle/>
          <a:p>
            <a:r>
              <a:rPr lang="en-US" dirty="0"/>
              <a:t>Widespread rise in female labor force participation</a:t>
            </a:r>
          </a:p>
          <a:p>
            <a:r>
              <a:rPr lang="en-US" dirty="0"/>
              <a:t>The puzzle of Portugal</a:t>
            </a:r>
            <a:endParaRPr lang="sk-SK" dirty="0"/>
          </a:p>
        </p:txBody>
      </p:sp>
    </p:spTree>
    <p:extLst>
      <p:ext uri="{BB962C8B-B14F-4D97-AF65-F5344CB8AC3E}">
        <p14:creationId xmlns:p14="http://schemas.microsoft.com/office/powerpoint/2010/main" val="137606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01F882-E22F-4868-B532-D24FAB96142E}"/>
              </a:ext>
            </a:extLst>
          </p:cNvPr>
          <p:cNvSpPr>
            <a:spLocks noGrp="1"/>
          </p:cNvSpPr>
          <p:nvPr>
            <p:ph type="title"/>
          </p:nvPr>
        </p:nvSpPr>
        <p:spPr/>
        <p:txBody>
          <a:bodyPr/>
          <a:lstStyle/>
          <a:p>
            <a:r>
              <a:rPr lang="en-US" dirty="0"/>
              <a:t>Portuguese Colonial War</a:t>
            </a:r>
            <a:endParaRPr lang="sk-SK" dirty="0"/>
          </a:p>
        </p:txBody>
      </p:sp>
      <p:sp>
        <p:nvSpPr>
          <p:cNvPr id="3" name="Zástupný objekt pre obsah 2">
            <a:extLst>
              <a:ext uri="{FF2B5EF4-FFF2-40B4-BE49-F238E27FC236}">
                <a16:creationId xmlns:a16="http://schemas.microsoft.com/office/drawing/2014/main" id="{4D57354C-2664-4E48-BBCF-E839C4C71454}"/>
              </a:ext>
            </a:extLst>
          </p:cNvPr>
          <p:cNvSpPr>
            <a:spLocks noGrp="1"/>
          </p:cNvSpPr>
          <p:nvPr>
            <p:ph idx="1"/>
          </p:nvPr>
        </p:nvSpPr>
        <p:spPr/>
        <p:txBody>
          <a:bodyPr>
            <a:normAutofit fontScale="92500"/>
          </a:bodyPr>
          <a:lstStyle/>
          <a:p>
            <a:r>
              <a:rPr lang="it-IT" dirty="0"/>
              <a:t>War in Africa, 1961-74: Angola, Mozambique, Guinea-Bissau</a:t>
            </a:r>
          </a:p>
          <a:p>
            <a:r>
              <a:rPr lang="en-US" dirty="0"/>
              <a:t>Major drain of human resources: males drafted for 2-4 years, starting the year they turned 21</a:t>
            </a:r>
          </a:p>
          <a:p>
            <a:pPr lvl="1"/>
            <a:r>
              <a:rPr lang="en-US" i="1" dirty="0"/>
              <a:t>[A]round one per cent of the country’s population was called up to fight. By way of comparison: had the Americans called up the same proportion for the war in Vietnam, they would have had to have recruited and deployed 2.5 million troops instead of the 500,000 that were actually mobilized </a:t>
            </a:r>
            <a:br>
              <a:rPr lang="en-US" i="1" dirty="0"/>
            </a:br>
            <a:r>
              <a:rPr lang="en-US" dirty="0"/>
              <a:t>(Pinto 2011)</a:t>
            </a:r>
          </a:p>
          <a:p>
            <a:r>
              <a:rPr lang="en-US" dirty="0"/>
              <a:t>Major drain of financial resources: military expenses reached 63% of Central Govt budget in 1968</a:t>
            </a:r>
          </a:p>
          <a:p>
            <a:r>
              <a:rPr lang="en-US" dirty="0"/>
              <a:t>Poverty and war, combined motivation to emigrate</a:t>
            </a:r>
            <a:endParaRPr lang="sk-SK" dirty="0"/>
          </a:p>
        </p:txBody>
      </p:sp>
    </p:spTree>
    <p:extLst>
      <p:ext uri="{BB962C8B-B14F-4D97-AF65-F5344CB8AC3E}">
        <p14:creationId xmlns:p14="http://schemas.microsoft.com/office/powerpoint/2010/main" val="1529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BBBE09-98FB-4B26-A48D-ACB06AE65681}"/>
              </a:ext>
            </a:extLst>
          </p:cNvPr>
          <p:cNvSpPr>
            <a:spLocks noGrp="1"/>
          </p:cNvSpPr>
          <p:nvPr>
            <p:ph type="title"/>
          </p:nvPr>
        </p:nvSpPr>
        <p:spPr/>
        <p:txBody>
          <a:bodyPr/>
          <a:lstStyle/>
          <a:p>
            <a:r>
              <a:rPr lang="sk-SK" dirty="0"/>
              <a:t>Male </a:t>
            </a:r>
            <a:r>
              <a:rPr lang="sk-SK" dirty="0" err="1"/>
              <a:t>Emigration</a:t>
            </a:r>
            <a:r>
              <a:rPr lang="sk-SK" dirty="0"/>
              <a:t> </a:t>
            </a:r>
            <a:r>
              <a:rPr lang="sk-SK" dirty="0" err="1"/>
              <a:t>Rates</a:t>
            </a:r>
            <a:r>
              <a:rPr lang="sk-SK" dirty="0"/>
              <a:t>, Spain </a:t>
            </a:r>
            <a:r>
              <a:rPr lang="sk-SK" dirty="0" err="1"/>
              <a:t>vs</a:t>
            </a:r>
            <a:r>
              <a:rPr lang="sk-SK" dirty="0"/>
              <a:t> </a:t>
            </a:r>
            <a:r>
              <a:rPr lang="sk-SK" dirty="0" err="1"/>
              <a:t>Portugal</a:t>
            </a:r>
            <a:endParaRPr lang="sk-SK" dirty="0"/>
          </a:p>
        </p:txBody>
      </p:sp>
      <p:sp>
        <p:nvSpPr>
          <p:cNvPr id="7" name="Zástupný objekt pre obsah 6">
            <a:extLst>
              <a:ext uri="{FF2B5EF4-FFF2-40B4-BE49-F238E27FC236}">
                <a16:creationId xmlns:a16="http://schemas.microsoft.com/office/drawing/2014/main" id="{785DA6F7-390D-41FA-8978-4F6986E70A41}"/>
              </a:ext>
            </a:extLst>
          </p:cNvPr>
          <p:cNvSpPr>
            <a:spLocks noGrp="1"/>
          </p:cNvSpPr>
          <p:nvPr>
            <p:ph idx="1"/>
          </p:nvPr>
        </p:nvSpPr>
        <p:spPr>
          <a:xfrm>
            <a:off x="308620" y="1725576"/>
            <a:ext cx="5787380" cy="4351338"/>
          </a:xfrm>
        </p:spPr>
        <p:txBody>
          <a:bodyPr>
            <a:normAutofit fontScale="92500" lnSpcReduction="10000"/>
          </a:bodyPr>
          <a:lstStyle/>
          <a:p>
            <a:r>
              <a:rPr lang="en-US" dirty="0"/>
              <a:t>Emigration: 1.5 million left Portugal during 1960s and first half of 1970s, out of initial 9 million inhabitants</a:t>
            </a:r>
          </a:p>
          <a:p>
            <a:r>
              <a:rPr lang="en-US" dirty="0"/>
              <a:t>Spain also 1.5 million emigrants, but out of initial 30 million</a:t>
            </a:r>
          </a:p>
          <a:p>
            <a:r>
              <a:rPr lang="en-US" dirty="0"/>
              <a:t>By 1969, France absorbed 72% of Portuguese emigrants; Germany, Switzerland and France absorbed the majority of Spanish ones</a:t>
            </a:r>
          </a:p>
          <a:p>
            <a:r>
              <a:rPr lang="en-US" dirty="0"/>
              <a:t>Major drain of human resources from Portugal: as much as 8%-12% of male cohorts born in 1940s</a:t>
            </a:r>
            <a:endParaRPr lang="sk-SK" dirty="0"/>
          </a:p>
        </p:txBody>
      </p:sp>
      <p:pic>
        <p:nvPicPr>
          <p:cNvPr id="9" name="Obrázok 8">
            <a:extLst>
              <a:ext uri="{FF2B5EF4-FFF2-40B4-BE49-F238E27FC236}">
                <a16:creationId xmlns:a16="http://schemas.microsoft.com/office/drawing/2014/main" id="{9D4706D6-CF61-429D-8787-F146C1A5ED68}"/>
              </a:ext>
            </a:extLst>
          </p:cNvPr>
          <p:cNvPicPr>
            <a:picLocks noChangeAspect="1"/>
          </p:cNvPicPr>
          <p:nvPr/>
        </p:nvPicPr>
        <p:blipFill>
          <a:blip r:embed="rId2"/>
          <a:stretch>
            <a:fillRect/>
          </a:stretch>
        </p:blipFill>
        <p:spPr>
          <a:xfrm>
            <a:off x="6096000" y="1445041"/>
            <a:ext cx="6007100" cy="4733473"/>
          </a:xfrm>
          <a:prstGeom prst="rect">
            <a:avLst/>
          </a:prstGeom>
        </p:spPr>
      </p:pic>
    </p:spTree>
    <p:extLst>
      <p:ext uri="{BB962C8B-B14F-4D97-AF65-F5344CB8AC3E}">
        <p14:creationId xmlns:p14="http://schemas.microsoft.com/office/powerpoint/2010/main" val="49100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9CD109-36BE-40C1-88FD-03036EA41691}"/>
              </a:ext>
            </a:extLst>
          </p:cNvPr>
          <p:cNvSpPr>
            <a:spLocks noGrp="1"/>
          </p:cNvSpPr>
          <p:nvPr>
            <p:ph type="title"/>
          </p:nvPr>
        </p:nvSpPr>
        <p:spPr/>
        <p:txBody>
          <a:bodyPr/>
          <a:lstStyle/>
          <a:p>
            <a:r>
              <a:rPr lang="en-US" dirty="0"/>
              <a:t>Sex ratio among Portuguese and Spanish immigrants, late 1960s</a:t>
            </a:r>
            <a:endParaRPr lang="sk-SK" dirty="0"/>
          </a:p>
        </p:txBody>
      </p:sp>
      <p:sp>
        <p:nvSpPr>
          <p:cNvPr id="3" name="Zástupný objekt pre obsah 2">
            <a:extLst>
              <a:ext uri="{FF2B5EF4-FFF2-40B4-BE49-F238E27FC236}">
                <a16:creationId xmlns:a16="http://schemas.microsoft.com/office/drawing/2014/main" id="{170E9732-1B8C-427E-9979-9468ACA87B34}"/>
              </a:ext>
            </a:extLst>
          </p:cNvPr>
          <p:cNvSpPr>
            <a:spLocks noGrp="1"/>
          </p:cNvSpPr>
          <p:nvPr>
            <p:ph idx="1"/>
          </p:nvPr>
        </p:nvSpPr>
        <p:spPr>
          <a:xfrm>
            <a:off x="417285" y="1825625"/>
            <a:ext cx="8044544" cy="4351338"/>
          </a:xfrm>
        </p:spPr>
        <p:txBody>
          <a:bodyPr/>
          <a:lstStyle/>
          <a:p>
            <a:r>
              <a:rPr lang="en-US" dirty="0"/>
              <a:t>Large gender imbalance in Portuguese emigration </a:t>
            </a:r>
          </a:p>
          <a:p>
            <a:r>
              <a:rPr lang="en-US" dirty="0"/>
              <a:t>(Men left first, women followed later)</a:t>
            </a:r>
          </a:p>
          <a:p>
            <a:r>
              <a:rPr lang="en-US" dirty="0"/>
              <a:t>Scarcity of male human resources in economy</a:t>
            </a:r>
          </a:p>
          <a:p>
            <a:r>
              <a:rPr lang="en-US" dirty="0"/>
              <a:t>Until 1968, large gender imbalance in</a:t>
            </a:r>
            <a:br>
              <a:rPr lang="en-US" dirty="0"/>
            </a:br>
            <a:r>
              <a:rPr lang="en-US" dirty="0"/>
              <a:t> emigration</a:t>
            </a:r>
          </a:p>
          <a:p>
            <a:r>
              <a:rPr lang="en-US" dirty="0"/>
              <a:t>From 1969 to 1974, large magnitude of </a:t>
            </a:r>
            <a:br>
              <a:rPr lang="en-US" dirty="0"/>
            </a:br>
            <a:r>
              <a:rPr lang="en-US" dirty="0"/>
              <a:t>outflow</a:t>
            </a:r>
            <a:endParaRPr lang="sk-SK" dirty="0"/>
          </a:p>
        </p:txBody>
      </p:sp>
      <p:pic>
        <p:nvPicPr>
          <p:cNvPr id="4" name="Obrázok 3">
            <a:extLst>
              <a:ext uri="{FF2B5EF4-FFF2-40B4-BE49-F238E27FC236}">
                <a16:creationId xmlns:a16="http://schemas.microsoft.com/office/drawing/2014/main" id="{BEBD29C6-C2CA-4802-B970-A38972610131}"/>
              </a:ext>
            </a:extLst>
          </p:cNvPr>
          <p:cNvPicPr>
            <a:picLocks noChangeAspect="1"/>
          </p:cNvPicPr>
          <p:nvPr/>
        </p:nvPicPr>
        <p:blipFill>
          <a:blip r:embed="rId2"/>
          <a:stretch>
            <a:fillRect/>
          </a:stretch>
        </p:blipFill>
        <p:spPr>
          <a:xfrm>
            <a:off x="7329714" y="3291354"/>
            <a:ext cx="4688114" cy="3419962"/>
          </a:xfrm>
          <a:prstGeom prst="rect">
            <a:avLst/>
          </a:prstGeom>
        </p:spPr>
      </p:pic>
    </p:spTree>
    <p:extLst>
      <p:ext uri="{BB962C8B-B14F-4D97-AF65-F5344CB8AC3E}">
        <p14:creationId xmlns:p14="http://schemas.microsoft.com/office/powerpoint/2010/main" val="3969364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22B6F1-D41D-460E-9687-5726D32E5780}"/>
              </a:ext>
            </a:extLst>
          </p:cNvPr>
          <p:cNvSpPr>
            <a:spLocks noGrp="1"/>
          </p:cNvSpPr>
          <p:nvPr>
            <p:ph type="title"/>
          </p:nvPr>
        </p:nvSpPr>
        <p:spPr/>
        <p:txBody>
          <a:bodyPr/>
          <a:lstStyle/>
          <a:p>
            <a:r>
              <a:rPr lang="sk-SK" dirty="0" err="1"/>
              <a:t>Occupational</a:t>
            </a:r>
            <a:r>
              <a:rPr lang="sk-SK" dirty="0"/>
              <a:t> </a:t>
            </a:r>
            <a:r>
              <a:rPr lang="sk-SK" dirty="0" err="1"/>
              <a:t>upgrading</a:t>
            </a:r>
            <a:endParaRPr lang="sk-SK" dirty="0"/>
          </a:p>
        </p:txBody>
      </p:sp>
      <p:sp>
        <p:nvSpPr>
          <p:cNvPr id="3" name="Zástupný objekt pre obsah 2">
            <a:extLst>
              <a:ext uri="{FF2B5EF4-FFF2-40B4-BE49-F238E27FC236}">
                <a16:creationId xmlns:a16="http://schemas.microsoft.com/office/drawing/2014/main" id="{5D73E927-7C9E-4C5D-A02B-02ECA6E59726}"/>
              </a:ext>
            </a:extLst>
          </p:cNvPr>
          <p:cNvSpPr>
            <a:spLocks noGrp="1"/>
          </p:cNvSpPr>
          <p:nvPr>
            <p:ph idx="1"/>
          </p:nvPr>
        </p:nvSpPr>
        <p:spPr/>
        <p:txBody>
          <a:bodyPr/>
          <a:lstStyle/>
          <a:p>
            <a:r>
              <a:rPr lang="en-US" dirty="0"/>
              <a:t>1960 Census: classify occupations as "male" or "female"</a:t>
            </a:r>
          </a:p>
          <a:p>
            <a:r>
              <a:rPr lang="en-US" dirty="0"/>
              <a:t>1980 Census: major occupational upgrading, as women increasingly represented in the following “male" occupations: legislators, senior officials, managers; plant and machine operators and assemblers; skilled agricultural workers;</a:t>
            </a:r>
          </a:p>
          <a:p>
            <a:r>
              <a:rPr lang="en-US" dirty="0"/>
              <a:t>declining female representation in "elementary occupations“</a:t>
            </a:r>
          </a:p>
          <a:p>
            <a:r>
              <a:rPr lang="en-US" dirty="0"/>
              <a:t>reduction of gender segregation across occupations </a:t>
            </a:r>
          </a:p>
          <a:p>
            <a:r>
              <a:rPr lang="en-US" dirty="0"/>
              <a:t>reduction of gender pay gap by 7-8 p.p.</a:t>
            </a:r>
            <a:endParaRPr lang="sk-SK" dirty="0"/>
          </a:p>
        </p:txBody>
      </p:sp>
    </p:spTree>
    <p:extLst>
      <p:ext uri="{BB962C8B-B14F-4D97-AF65-F5344CB8AC3E}">
        <p14:creationId xmlns:p14="http://schemas.microsoft.com/office/powerpoint/2010/main" val="203136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197F-377F-FA5E-9448-B29D57E2AF80}"/>
              </a:ext>
            </a:extLst>
          </p:cNvPr>
          <p:cNvSpPr>
            <a:spLocks noGrp="1"/>
          </p:cNvSpPr>
          <p:nvPr>
            <p:ph type="title"/>
          </p:nvPr>
        </p:nvSpPr>
        <p:spPr/>
        <p:txBody>
          <a:bodyPr/>
          <a:lstStyle/>
          <a:p>
            <a:endParaRPr lang="cs-CZ"/>
          </a:p>
        </p:txBody>
      </p:sp>
      <p:pic>
        <p:nvPicPr>
          <p:cNvPr id="5" name="Content Placeholder 4" descr="A person sitting at a desk with a telephone&#10;&#10;Description automatically generated">
            <a:extLst>
              <a:ext uri="{FF2B5EF4-FFF2-40B4-BE49-F238E27FC236}">
                <a16:creationId xmlns:a16="http://schemas.microsoft.com/office/drawing/2014/main" id="{C0635931-BD4A-1396-0389-5317B0A14F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590" y="1027906"/>
            <a:ext cx="4310535" cy="5602583"/>
          </a:xfrm>
        </p:spPr>
      </p:pic>
      <p:pic>
        <p:nvPicPr>
          <p:cNvPr id="7" name="Picture 6" descr="A group of people in an office&#10;&#10;Description automatically generated">
            <a:extLst>
              <a:ext uri="{FF2B5EF4-FFF2-40B4-BE49-F238E27FC236}">
                <a16:creationId xmlns:a16="http://schemas.microsoft.com/office/drawing/2014/main" id="{F1962504-D7D3-9BB6-53AB-9246E5FD9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248" y="233971"/>
            <a:ext cx="3533775" cy="2457450"/>
          </a:xfrm>
          <a:prstGeom prst="rect">
            <a:avLst/>
          </a:prstGeom>
        </p:spPr>
      </p:pic>
      <p:pic>
        <p:nvPicPr>
          <p:cNvPr id="9" name="Picture 8" descr="A group of women working in a room&#10;&#10;Description automatically generated">
            <a:extLst>
              <a:ext uri="{FF2B5EF4-FFF2-40B4-BE49-F238E27FC236}">
                <a16:creationId xmlns:a16="http://schemas.microsoft.com/office/drawing/2014/main" id="{294C746B-C45B-2961-E2E4-6F75CCCC3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0638" y="3712602"/>
            <a:ext cx="3911021" cy="2609384"/>
          </a:xfrm>
          <a:prstGeom prst="rect">
            <a:avLst/>
          </a:prstGeom>
        </p:spPr>
      </p:pic>
    </p:spTree>
    <p:extLst>
      <p:ext uri="{BB962C8B-B14F-4D97-AF65-F5344CB8AC3E}">
        <p14:creationId xmlns:p14="http://schemas.microsoft.com/office/powerpoint/2010/main" val="4106899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A575-BD9F-BBDC-E117-614E7C5AC67D}"/>
              </a:ext>
            </a:extLst>
          </p:cNvPr>
          <p:cNvSpPr>
            <a:spLocks noGrp="1"/>
          </p:cNvSpPr>
          <p:nvPr>
            <p:ph type="title"/>
          </p:nvPr>
        </p:nvSpPr>
        <p:spPr>
          <a:xfrm>
            <a:off x="838200" y="365125"/>
            <a:ext cx="10515600" cy="2347595"/>
          </a:xfrm>
        </p:spPr>
        <p:txBody>
          <a:bodyPr>
            <a:normAutofit fontScale="90000"/>
          </a:bodyPr>
          <a:lstStyle/>
          <a:p>
            <a:r>
              <a:rPr lang="en-GB" sz="4400" dirty="0">
                <a:effectLst/>
                <a:latin typeface="Garamond" panose="02020404030301010803" pitchFamily="18" charset="0"/>
                <a:ea typeface="Calibri" panose="020F0502020204030204" pitchFamily="34" charset="0"/>
                <a:cs typeface="Times New Roman" panose="02020603050405020304" pitchFamily="18" charset="0"/>
              </a:rPr>
              <a:t>What policies can be implemented to address cultural and social factors contributing to gender gaps in the labour market?</a:t>
            </a:r>
            <a:br>
              <a:rPr lang="cs-CZ" sz="44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Content Placeholder 2">
            <a:extLst>
              <a:ext uri="{FF2B5EF4-FFF2-40B4-BE49-F238E27FC236}">
                <a16:creationId xmlns:a16="http://schemas.microsoft.com/office/drawing/2014/main" id="{3E1A1FEE-8AE7-60B4-E807-78AB4B2B0BFC}"/>
              </a:ext>
            </a:extLst>
          </p:cNvPr>
          <p:cNvSpPr>
            <a:spLocks noGrp="1"/>
          </p:cNvSpPr>
          <p:nvPr>
            <p:ph idx="1"/>
          </p:nvPr>
        </p:nvSpPr>
        <p:spPr>
          <a:xfrm>
            <a:off x="838200" y="2844799"/>
            <a:ext cx="11160760" cy="3332163"/>
          </a:xfrm>
        </p:spPr>
        <p:txBody>
          <a:bodyPr>
            <a:normAutofit/>
          </a:bodyPr>
          <a:lstStyle/>
          <a:p>
            <a:pPr marL="342900" lvl="0" indent="-342900">
              <a:lnSpc>
                <a:spcPct val="115000"/>
              </a:lnSpc>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Maternity and paternity leave policies</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Affirmative action policies (to increase female representation in specific positions) </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Flexible work arrangements</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All of the above</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4000" dirty="0"/>
          </a:p>
        </p:txBody>
      </p:sp>
    </p:spTree>
    <p:extLst>
      <p:ext uri="{BB962C8B-B14F-4D97-AF65-F5344CB8AC3E}">
        <p14:creationId xmlns:p14="http://schemas.microsoft.com/office/powerpoint/2010/main" val="2454526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A575-BD9F-BBDC-E117-614E7C5AC67D}"/>
              </a:ext>
            </a:extLst>
          </p:cNvPr>
          <p:cNvSpPr>
            <a:spLocks noGrp="1"/>
          </p:cNvSpPr>
          <p:nvPr>
            <p:ph type="title"/>
          </p:nvPr>
        </p:nvSpPr>
        <p:spPr>
          <a:xfrm>
            <a:off x="838200" y="365125"/>
            <a:ext cx="10515600" cy="2347595"/>
          </a:xfrm>
        </p:spPr>
        <p:txBody>
          <a:bodyPr>
            <a:normAutofit/>
          </a:bodyPr>
          <a:lstStyle/>
          <a:p>
            <a:r>
              <a:rPr lang="en-US" sz="4400" dirty="0">
                <a:effectLst/>
                <a:latin typeface="Garamond" panose="02020404030301010803" pitchFamily="18" charset="0"/>
                <a:ea typeface="Calibri" panose="020F0502020204030204" pitchFamily="34" charset="0"/>
                <a:cs typeface="Times New Roman" panose="02020603050405020304" pitchFamily="18" charset="0"/>
              </a:rPr>
              <a:t>Which of the following factors contribute to the gender pension gap?</a:t>
            </a:r>
          </a:p>
        </p:txBody>
      </p:sp>
      <p:sp>
        <p:nvSpPr>
          <p:cNvPr id="3" name="Content Placeholder 2">
            <a:extLst>
              <a:ext uri="{FF2B5EF4-FFF2-40B4-BE49-F238E27FC236}">
                <a16:creationId xmlns:a16="http://schemas.microsoft.com/office/drawing/2014/main" id="{3E1A1FEE-8AE7-60B4-E807-78AB4B2B0BFC}"/>
              </a:ext>
            </a:extLst>
          </p:cNvPr>
          <p:cNvSpPr>
            <a:spLocks noGrp="1"/>
          </p:cNvSpPr>
          <p:nvPr>
            <p:ph idx="1"/>
          </p:nvPr>
        </p:nvSpPr>
        <p:spPr>
          <a:xfrm>
            <a:off x="838200" y="2844799"/>
            <a:ext cx="11160760" cy="3332163"/>
          </a:xfrm>
        </p:spPr>
        <p:txBody>
          <a:bodyPr>
            <a:normAutofit/>
          </a:bodyPr>
          <a:lstStyle/>
          <a:p>
            <a:pPr marL="342900" lvl="0" indent="-342900">
              <a:lnSpc>
                <a:spcPct val="115000"/>
              </a:lnSpc>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Gender pay gap</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Number of children in the family</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Men's higher eligibility age for state pensions</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pPr>
            <a:r>
              <a:rPr lang="en-GB" dirty="0">
                <a:effectLst/>
                <a:latin typeface="Garamond" panose="02020404030301010803" pitchFamily="18" charset="0"/>
                <a:ea typeface="Calibri" panose="020F0502020204030204" pitchFamily="34" charset="0"/>
                <a:cs typeface="Times New Roman" panose="02020603050405020304" pitchFamily="18" charset="0"/>
              </a:rPr>
              <a:t>All of the above</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34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E8E7-C140-5A69-0980-53CBE5DCDD42}"/>
              </a:ext>
            </a:extLst>
          </p:cNvPr>
          <p:cNvSpPr>
            <a:spLocks noGrp="1"/>
          </p:cNvSpPr>
          <p:nvPr>
            <p:ph type="title"/>
          </p:nvPr>
        </p:nvSpPr>
        <p:spPr/>
        <p:txBody>
          <a:bodyPr/>
          <a:lstStyle/>
          <a:p>
            <a:r>
              <a:rPr lang="en-US" sz="4400" dirty="0"/>
              <a:t>Women are now at the center of the world’s economies.</a:t>
            </a:r>
            <a:endParaRPr lang="en-US" dirty="0"/>
          </a:p>
        </p:txBody>
      </p:sp>
      <p:sp>
        <p:nvSpPr>
          <p:cNvPr id="3" name="Content Placeholder 2">
            <a:extLst>
              <a:ext uri="{FF2B5EF4-FFF2-40B4-BE49-F238E27FC236}">
                <a16:creationId xmlns:a16="http://schemas.microsoft.com/office/drawing/2014/main" id="{7606BD83-9EB2-B768-A9D5-6F1ABB532E81}"/>
              </a:ext>
            </a:extLst>
          </p:cNvPr>
          <p:cNvSpPr>
            <a:spLocks noGrp="1"/>
          </p:cNvSpPr>
          <p:nvPr>
            <p:ph idx="1"/>
          </p:nvPr>
        </p:nvSpPr>
        <p:spPr>
          <a:xfrm>
            <a:off x="838200" y="1825625"/>
            <a:ext cx="10636306" cy="4351338"/>
          </a:xfrm>
        </p:spPr>
        <p:txBody>
          <a:bodyPr/>
          <a:lstStyle/>
          <a:p>
            <a:r>
              <a:rPr lang="en-US" dirty="0"/>
              <a:t>Women have increased their participation in the </a:t>
            </a:r>
            <a:r>
              <a:rPr lang="en-US" dirty="0" err="1"/>
              <a:t>labour</a:t>
            </a:r>
            <a:r>
              <a:rPr lang="en-US" dirty="0"/>
              <a:t> market </a:t>
            </a:r>
          </a:p>
          <a:p>
            <a:r>
              <a:rPr lang="en-US" dirty="0"/>
              <a:t>They are rapidly becoming the better-educated, and constitute the majority of college students in all 38 OECD nations.</a:t>
            </a:r>
          </a:p>
          <a:p>
            <a:r>
              <a:rPr lang="en-US" dirty="0"/>
              <a:t>Women do the vast amount of care-work</a:t>
            </a:r>
          </a:p>
          <a:p>
            <a:endParaRPr lang="en-US" dirty="0"/>
          </a:p>
        </p:txBody>
      </p:sp>
    </p:spTree>
    <p:extLst>
      <p:ext uri="{BB962C8B-B14F-4D97-AF65-F5344CB8AC3E}">
        <p14:creationId xmlns:p14="http://schemas.microsoft.com/office/powerpoint/2010/main" val="151527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8911-6FD2-EF07-9BB1-D9182B5C81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F42BB7-844D-F9BB-A3AD-264467D82E4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5F108FC-13B6-27BC-F655-3DC8475627F8}"/>
              </a:ext>
            </a:extLst>
          </p:cNvPr>
          <p:cNvPicPr>
            <a:picLocks noChangeAspect="1"/>
          </p:cNvPicPr>
          <p:nvPr/>
        </p:nvPicPr>
        <p:blipFill>
          <a:blip r:embed="rId2"/>
          <a:stretch>
            <a:fillRect/>
          </a:stretch>
        </p:blipFill>
        <p:spPr>
          <a:xfrm>
            <a:off x="0" y="-1"/>
            <a:ext cx="12413122" cy="6492875"/>
          </a:xfrm>
          <a:prstGeom prst="rect">
            <a:avLst/>
          </a:prstGeom>
        </p:spPr>
      </p:pic>
      <p:sp>
        <p:nvSpPr>
          <p:cNvPr id="7" name="TextBox 6">
            <a:extLst>
              <a:ext uri="{FF2B5EF4-FFF2-40B4-BE49-F238E27FC236}">
                <a16:creationId xmlns:a16="http://schemas.microsoft.com/office/drawing/2014/main" id="{B6989EDD-BB73-9BE2-519D-5859C6D205AE}"/>
              </a:ext>
            </a:extLst>
          </p:cNvPr>
          <p:cNvSpPr txBox="1"/>
          <p:nvPr/>
        </p:nvSpPr>
        <p:spPr>
          <a:xfrm>
            <a:off x="5506630" y="6169708"/>
            <a:ext cx="6081165" cy="646331"/>
          </a:xfrm>
          <a:prstGeom prst="rect">
            <a:avLst/>
          </a:prstGeom>
          <a:solidFill>
            <a:schemeClr val="accent2">
              <a:lumMod val="40000"/>
              <a:lumOff val="60000"/>
            </a:schemeClr>
          </a:solidFill>
        </p:spPr>
        <p:txBody>
          <a:bodyPr wrap="square">
            <a:spAutoFit/>
          </a:bodyPr>
          <a:lstStyle/>
          <a:p>
            <a:r>
              <a:rPr lang="en-US" dirty="0"/>
              <a:t>Globally, equal number of girls and boys were enrolled in primary and  secondary education in 2018. </a:t>
            </a:r>
          </a:p>
        </p:txBody>
      </p:sp>
    </p:spTree>
    <p:extLst>
      <p:ext uri="{BB962C8B-B14F-4D97-AF65-F5344CB8AC3E}">
        <p14:creationId xmlns:p14="http://schemas.microsoft.com/office/powerpoint/2010/main" val="80583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28" y="1222781"/>
            <a:ext cx="11254750" cy="441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943" y="46191"/>
            <a:ext cx="11292114" cy="1325563"/>
          </a:xfrm>
        </p:spPr>
        <p:txBody>
          <a:bodyPr>
            <a:noAutofit/>
          </a:bodyPr>
          <a:lstStyle/>
          <a:p>
            <a:r>
              <a:rPr lang="en-US" sz="3600" dirty="0"/>
              <a:t>Proportion of the population aged 30 to 34 having a tertiary education, 2011</a:t>
            </a:r>
            <a:endParaRPr lang="sk-SK" sz="3600" dirty="0"/>
          </a:p>
        </p:txBody>
      </p:sp>
      <p:sp>
        <p:nvSpPr>
          <p:cNvPr id="3" name="Content Placeholder 2"/>
          <p:cNvSpPr>
            <a:spLocks noGrp="1"/>
          </p:cNvSpPr>
          <p:nvPr>
            <p:ph idx="1"/>
          </p:nvPr>
        </p:nvSpPr>
        <p:spPr>
          <a:xfrm>
            <a:off x="741985" y="5907185"/>
            <a:ext cx="11000072" cy="841825"/>
          </a:xfrm>
          <a:solidFill>
            <a:schemeClr val="accent4">
              <a:lumMod val="20000"/>
              <a:lumOff val="80000"/>
            </a:schemeClr>
          </a:solidFill>
          <a:ln>
            <a:solidFill>
              <a:schemeClr val="tx1"/>
            </a:solidFill>
          </a:ln>
        </p:spPr>
        <p:txBody>
          <a:bodyPr>
            <a:normAutofit/>
          </a:bodyPr>
          <a:lstStyle/>
          <a:p>
            <a:r>
              <a:rPr lang="en-US" sz="2600" dirty="0"/>
              <a:t>Young women </a:t>
            </a:r>
            <a:r>
              <a:rPr lang="sk-SK" sz="2600" dirty="0"/>
              <a:t>are </a:t>
            </a:r>
            <a:r>
              <a:rPr lang="en-US" sz="2600" dirty="0"/>
              <a:t>increasingly better </a:t>
            </a:r>
            <a:r>
              <a:rPr lang="sk-SK" sz="2600" dirty="0" err="1"/>
              <a:t>educated</a:t>
            </a:r>
            <a:r>
              <a:rPr lang="sk-SK" sz="2600" dirty="0"/>
              <a:t> </a:t>
            </a:r>
            <a:r>
              <a:rPr lang="sk-SK" sz="2600" dirty="0" err="1"/>
              <a:t>than</a:t>
            </a:r>
            <a:r>
              <a:rPr lang="sk-SK" sz="2600" dirty="0"/>
              <a:t> </a:t>
            </a:r>
            <a:r>
              <a:rPr lang="en-US" sz="2600" dirty="0"/>
              <a:t>young </a:t>
            </a:r>
            <a:r>
              <a:rPr lang="sk-SK" sz="2600" dirty="0" err="1"/>
              <a:t>men</a:t>
            </a:r>
            <a:r>
              <a:rPr lang="sk-SK" sz="2600" dirty="0"/>
              <a:t>.</a:t>
            </a:r>
            <a:r>
              <a:rPr lang="en-US" sz="2600" dirty="0"/>
              <a:t> </a:t>
            </a:r>
            <a:br>
              <a:rPr lang="en-US" sz="2600" dirty="0"/>
            </a:br>
            <a:r>
              <a:rPr lang="en-US" sz="2600" dirty="0"/>
              <a:t>Boys are also more likely than girls to drop out from secondary education.</a:t>
            </a:r>
            <a:endParaRPr lang="sk-SK" sz="2600" dirty="0"/>
          </a:p>
        </p:txBody>
      </p:sp>
    </p:spTree>
    <p:extLst>
      <p:ext uri="{BB962C8B-B14F-4D97-AF65-F5344CB8AC3E}">
        <p14:creationId xmlns:p14="http://schemas.microsoft.com/office/powerpoint/2010/main" val="38419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7C1A-6807-25CA-1173-DAC40659A3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DF7EE0-7460-5913-3212-A2D7F9499C3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3857081-9685-FCB9-324F-5E9304AF5B87}"/>
              </a:ext>
            </a:extLst>
          </p:cNvPr>
          <p:cNvPicPr>
            <a:picLocks noChangeAspect="1"/>
          </p:cNvPicPr>
          <p:nvPr/>
        </p:nvPicPr>
        <p:blipFill>
          <a:blip r:embed="rId2"/>
          <a:stretch>
            <a:fillRect/>
          </a:stretch>
        </p:blipFill>
        <p:spPr>
          <a:xfrm>
            <a:off x="0" y="15875"/>
            <a:ext cx="11944350" cy="6477000"/>
          </a:xfrm>
          <a:prstGeom prst="rect">
            <a:avLst/>
          </a:prstGeom>
        </p:spPr>
      </p:pic>
      <p:sp>
        <p:nvSpPr>
          <p:cNvPr id="7" name="TextBox 6">
            <a:extLst>
              <a:ext uri="{FF2B5EF4-FFF2-40B4-BE49-F238E27FC236}">
                <a16:creationId xmlns:a16="http://schemas.microsoft.com/office/drawing/2014/main" id="{0A5A99D6-25AF-7496-C29B-CD21BFE1E8C2}"/>
              </a:ext>
            </a:extLst>
          </p:cNvPr>
          <p:cNvSpPr txBox="1"/>
          <p:nvPr/>
        </p:nvSpPr>
        <p:spPr>
          <a:xfrm>
            <a:off x="3279549" y="6030632"/>
            <a:ext cx="8769492" cy="738664"/>
          </a:xfrm>
          <a:prstGeom prst="rect">
            <a:avLst/>
          </a:prstGeom>
          <a:solidFill>
            <a:schemeClr val="accent2">
              <a:lumMod val="40000"/>
              <a:lumOff val="60000"/>
            </a:schemeClr>
          </a:solidFill>
        </p:spPr>
        <p:txBody>
          <a:bodyPr wrap="square">
            <a:spAutoFit/>
          </a:bodyPr>
          <a:lstStyle/>
          <a:p>
            <a:r>
              <a:rPr lang="en-US" sz="1400" dirty="0"/>
              <a:t>Girls and boys perform equally well in mathematics in more than half of countries. Girls do better in one-quarter of countries, especially in South-eastern Asian countries such as Indonesia, the Philippines and Thailand. Boys maintain a strong advantage in Latin American countries such as Colombia and Costa Rica.</a:t>
            </a:r>
          </a:p>
        </p:txBody>
      </p:sp>
    </p:spTree>
    <p:extLst>
      <p:ext uri="{BB962C8B-B14F-4D97-AF65-F5344CB8AC3E}">
        <p14:creationId xmlns:p14="http://schemas.microsoft.com/office/powerpoint/2010/main" val="20527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6E093-95A9-4F89-8D8D-22D892EE1757}"/>
              </a:ext>
            </a:extLst>
          </p:cNvPr>
          <p:cNvPicPr>
            <a:picLocks noChangeAspect="1"/>
          </p:cNvPicPr>
          <p:nvPr/>
        </p:nvPicPr>
        <p:blipFill>
          <a:blip r:embed="rId2"/>
          <a:stretch>
            <a:fillRect/>
          </a:stretch>
        </p:blipFill>
        <p:spPr>
          <a:xfrm>
            <a:off x="599440" y="192860"/>
            <a:ext cx="7172960" cy="6665140"/>
          </a:xfrm>
          <a:prstGeom prst="rect">
            <a:avLst/>
          </a:prstGeom>
        </p:spPr>
      </p:pic>
      <p:sp>
        <p:nvSpPr>
          <p:cNvPr id="3" name="Rectangle 2">
            <a:extLst>
              <a:ext uri="{FF2B5EF4-FFF2-40B4-BE49-F238E27FC236}">
                <a16:creationId xmlns:a16="http://schemas.microsoft.com/office/drawing/2014/main" id="{64F39E98-80B6-463A-B5E3-166ED582D40F}"/>
              </a:ext>
            </a:extLst>
          </p:cNvPr>
          <p:cNvSpPr/>
          <p:nvPr/>
        </p:nvSpPr>
        <p:spPr>
          <a:xfrm>
            <a:off x="7884160" y="5869355"/>
            <a:ext cx="4307840" cy="738664"/>
          </a:xfrm>
          <a:prstGeom prst="rect">
            <a:avLst/>
          </a:prstGeom>
        </p:spPr>
        <p:txBody>
          <a:bodyPr wrap="square">
            <a:spAutoFit/>
          </a:bodyPr>
          <a:lstStyle/>
          <a:p>
            <a:r>
              <a:rPr lang="en-US" sz="1400" dirty="0"/>
              <a:t>Part-time employment refers to persons who usually work less than 30 hours per week in their main job.</a:t>
            </a:r>
          </a:p>
          <a:p>
            <a:r>
              <a:rPr lang="en-US" sz="1400" dirty="0"/>
              <a:t>Source: OECD Employment Database 2012.</a:t>
            </a:r>
          </a:p>
        </p:txBody>
      </p:sp>
      <p:sp>
        <p:nvSpPr>
          <p:cNvPr id="4" name="Rectangle 3"/>
          <p:cNvSpPr/>
          <p:nvPr/>
        </p:nvSpPr>
        <p:spPr>
          <a:xfrm>
            <a:off x="8104094" y="1603815"/>
            <a:ext cx="3686287" cy="3387734"/>
          </a:xfrm>
          <a:prstGeom prst="rect">
            <a:avLst/>
          </a:prstGeom>
          <a:solidFill>
            <a:schemeClr val="accent4">
              <a:lumMod val="20000"/>
              <a:lumOff val="80000"/>
            </a:schemeClr>
          </a:solidFill>
          <a:ln>
            <a:solidFill>
              <a:schemeClr val="tx1"/>
            </a:solidFill>
          </a:ln>
        </p:spPr>
        <p:txBody>
          <a:bodyPr vert="horz" lIns="91440" tIns="45720" rIns="91440" bIns="45720" rtlCol="0">
            <a:normAutofit lnSpcReduction="10000"/>
          </a:bodyPr>
          <a:lstStyle/>
          <a:p>
            <a:pPr marL="228600" indent="-228600">
              <a:lnSpc>
                <a:spcPct val="90000"/>
              </a:lnSpc>
              <a:spcBef>
                <a:spcPts val="1000"/>
              </a:spcBef>
              <a:buFont typeface="Arial" panose="020B0604020202020204" pitchFamily="34" charset="0"/>
              <a:buChar char="•"/>
            </a:pPr>
            <a:r>
              <a:rPr lang="en-US" sz="2600" dirty="0"/>
              <a:t>Working part-time on a long-term basis tends to have a negative effect on women’s career opportunities as it limits their abilities to develop</a:t>
            </a:r>
            <a:br>
              <a:rPr lang="en-US" sz="2600" dirty="0"/>
            </a:br>
            <a:r>
              <a:rPr lang="en-US" sz="2600" dirty="0"/>
              <a:t>leadership skills and take on jobs with high levels of responsibility.</a:t>
            </a:r>
            <a:endParaRPr lang="cs-CZ" sz="2600" dirty="0"/>
          </a:p>
        </p:txBody>
      </p:sp>
    </p:spTree>
    <p:extLst>
      <p:ext uri="{BB962C8B-B14F-4D97-AF65-F5344CB8AC3E}">
        <p14:creationId xmlns:p14="http://schemas.microsoft.com/office/powerpoint/2010/main" val="320667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666D2B-CF54-49CC-9C2C-74306DDD3EB0}"/>
              </a:ext>
            </a:extLst>
          </p:cNvPr>
          <p:cNvPicPr>
            <a:picLocks noChangeAspect="1"/>
          </p:cNvPicPr>
          <p:nvPr/>
        </p:nvPicPr>
        <p:blipFill>
          <a:blip r:embed="rId2"/>
          <a:stretch>
            <a:fillRect/>
          </a:stretch>
        </p:blipFill>
        <p:spPr>
          <a:xfrm>
            <a:off x="157354" y="0"/>
            <a:ext cx="7722061" cy="6858000"/>
          </a:xfrm>
          <a:prstGeom prst="rect">
            <a:avLst/>
          </a:prstGeom>
        </p:spPr>
      </p:pic>
      <p:sp>
        <p:nvSpPr>
          <p:cNvPr id="5" name="TextBox 4">
            <a:extLst>
              <a:ext uri="{FF2B5EF4-FFF2-40B4-BE49-F238E27FC236}">
                <a16:creationId xmlns:a16="http://schemas.microsoft.com/office/drawing/2014/main" id="{46DC5311-7FCB-4D82-8BAA-9F8ECC532F24}"/>
              </a:ext>
            </a:extLst>
          </p:cNvPr>
          <p:cNvSpPr txBox="1"/>
          <p:nvPr/>
        </p:nvSpPr>
        <p:spPr>
          <a:xfrm>
            <a:off x="8173616" y="197346"/>
            <a:ext cx="3752175" cy="6463308"/>
          </a:xfrm>
          <a:prstGeom prst="rect">
            <a:avLst/>
          </a:prstGeom>
          <a:noFill/>
        </p:spPr>
        <p:txBody>
          <a:bodyPr wrap="square">
            <a:spAutoFit/>
          </a:bodyPr>
          <a:lstStyle/>
          <a:p>
            <a:pPr algn="l"/>
            <a:r>
              <a:rPr lang="en-US" sz="1800" b="0" i="0" u="none" strike="noStrike" baseline="0" dirty="0">
                <a:latin typeface="TeXGyreTermesX-Regular"/>
              </a:rPr>
              <a:t>The gender gap in employment opens at childbearing age the most in Czechia, Hungary, Poland and Slovakia. Later, around the age of 50, the gender gap in employment almost closes in Bulgaria, Croatia, Czechia, Hungary, Poland, Slovakia and Slovenia. </a:t>
            </a:r>
          </a:p>
          <a:p>
            <a:pPr algn="l"/>
            <a:r>
              <a:rPr lang="en-US" sz="1800" b="0" i="0" u="none" strike="noStrike" baseline="0" dirty="0">
                <a:latin typeface="TeXGyreTermesX-Regular"/>
              </a:rPr>
              <a:t>In addition, in Czechia and Slovakia, the maternal employment rate of tertiary educated women is among the lowest in the OECD (OECD, 2019). </a:t>
            </a:r>
          </a:p>
          <a:p>
            <a:pPr algn="l"/>
            <a:endParaRPr lang="en-US" dirty="0">
              <a:latin typeface="TeXGyreTermesX-Regular"/>
            </a:endParaRPr>
          </a:p>
          <a:p>
            <a:pPr algn="l"/>
            <a:r>
              <a:rPr lang="en-US" sz="1800" b="0" i="0" u="none" strike="noStrike" baseline="0" dirty="0">
                <a:latin typeface="TeXGyreTermesX-Regular"/>
              </a:rPr>
              <a:t>In comparison, a drop in female employment at childbearing age is</a:t>
            </a:r>
          </a:p>
          <a:p>
            <a:pPr algn="l"/>
            <a:r>
              <a:rPr lang="en-US" sz="1800" b="0" i="0" u="none" strike="noStrike" baseline="0" dirty="0">
                <a:latin typeface="TeXGyreTermesX-Regular"/>
              </a:rPr>
              <a:t>much lower in Austria and Germany.</a:t>
            </a:r>
          </a:p>
          <a:p>
            <a:pPr algn="l"/>
            <a:endParaRPr lang="en-US" sz="1800" b="0" i="0" u="none" strike="noStrike" baseline="0" dirty="0">
              <a:latin typeface="TeXGyreTermesX-Regular"/>
            </a:endParaRPr>
          </a:p>
          <a:p>
            <a:pPr algn="l"/>
            <a:r>
              <a:rPr lang="en-US" sz="1800" b="0" i="0" u="none" strike="noStrike" baseline="0" dirty="0">
                <a:latin typeface="TeXGyreTermesX-Regular"/>
              </a:rPr>
              <a:t>When skilled </a:t>
            </a:r>
            <a:r>
              <a:rPr lang="en-US" sz="1800" b="0" i="0" u="none" strike="noStrike" baseline="0" dirty="0" err="1">
                <a:latin typeface="TeXGyreTermesX-Regular"/>
              </a:rPr>
              <a:t>labour</a:t>
            </a:r>
            <a:r>
              <a:rPr lang="en-US" sz="1800" b="0" i="0" u="none" strike="noStrike" baseline="0" dirty="0">
                <a:latin typeface="TeXGyreTermesX-Regular"/>
              </a:rPr>
              <a:t> is in short supply, taking advantage of female </a:t>
            </a:r>
            <a:r>
              <a:rPr lang="en-US" sz="1800" b="0" i="0" u="none" strike="noStrike" baseline="0" dirty="0" err="1">
                <a:latin typeface="TeXGyreTermesX-Regular"/>
              </a:rPr>
              <a:t>labour</a:t>
            </a:r>
            <a:r>
              <a:rPr lang="en-US" sz="1800" b="0" i="0" u="none" strike="noStrike" baseline="0" dirty="0">
                <a:latin typeface="TeXGyreTermesX-Regular"/>
              </a:rPr>
              <a:t> may provide a considerable boost to the economy. </a:t>
            </a:r>
          </a:p>
          <a:p>
            <a:pPr algn="l"/>
            <a:endParaRPr lang="en-US" dirty="0">
              <a:latin typeface="TeXGyreTermesX-Regular"/>
            </a:endParaRPr>
          </a:p>
          <a:p>
            <a:pPr algn="l"/>
            <a:r>
              <a:rPr lang="en-US" sz="1800" b="0" i="0" u="none" strike="noStrike" baseline="0" dirty="0">
                <a:latin typeface="TeXGyreTermesX-Regular"/>
              </a:rPr>
              <a:t>What family policies are needed? </a:t>
            </a:r>
            <a:endParaRPr lang="en-US" dirty="0"/>
          </a:p>
        </p:txBody>
      </p:sp>
    </p:spTree>
    <p:extLst>
      <p:ext uri="{BB962C8B-B14F-4D97-AF65-F5344CB8AC3E}">
        <p14:creationId xmlns:p14="http://schemas.microsoft.com/office/powerpoint/2010/main" val="17279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192</TotalTime>
  <Words>1887</Words>
  <Application>Microsoft Office PowerPoint</Application>
  <PresentationFormat>Widescreen</PresentationFormat>
  <Paragraphs>137</Paragraphs>
  <Slides>31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Aptos Display</vt:lpstr>
      <vt:lpstr>Arial</vt:lpstr>
      <vt:lpstr>Caecilia-Italic</vt:lpstr>
      <vt:lpstr>Caecilia-Roman</vt:lpstr>
      <vt:lpstr>Calibri</vt:lpstr>
      <vt:lpstr>Garamond</vt:lpstr>
      <vt:lpstr>nyt-cheltenham-sh</vt:lpstr>
      <vt:lpstr>TeXGyreTermesX-Regular</vt:lpstr>
      <vt:lpstr>Office Theme</vt:lpstr>
      <vt:lpstr>Labour Market and Employment Policy Spring 2025</vt:lpstr>
      <vt:lpstr>PowerPoint Presentation</vt:lpstr>
      <vt:lpstr>PowerPoint Presentation</vt:lpstr>
      <vt:lpstr>Women are now at the center of the world’s economies.</vt:lpstr>
      <vt:lpstr>PowerPoint Presentation</vt:lpstr>
      <vt:lpstr>Proportion of the population aged 30 to 34 having a tertiary education, 2011</vt:lpstr>
      <vt:lpstr>PowerPoint Presentation</vt:lpstr>
      <vt:lpstr>PowerPoint Presentation</vt:lpstr>
      <vt:lpstr>PowerPoint Presentation</vt:lpstr>
      <vt:lpstr>PowerPoint Presentation</vt:lpstr>
      <vt:lpstr>The pay gap is higher for incomes at the top of the earnings distribution</vt:lpstr>
      <vt:lpstr>PowerPoint Presentation</vt:lpstr>
      <vt:lpstr>PowerPoint Presentation</vt:lpstr>
      <vt:lpstr>Occupational segregation</vt:lpstr>
      <vt:lpstr>Gender equality in employment</vt:lpstr>
      <vt:lpstr>PowerPoint Presentation</vt:lpstr>
      <vt:lpstr>PowerPoint Presentation</vt:lpstr>
      <vt:lpstr>PowerPoint Presentation</vt:lpstr>
      <vt:lpstr>Women in top positions</vt:lpstr>
      <vt:lpstr>Key policy messages</vt:lpstr>
      <vt:lpstr>Consequences of high gender pay gap</vt:lpstr>
      <vt:lpstr>PowerPoint Presentation</vt:lpstr>
      <vt:lpstr>Case study: Portugal</vt:lpstr>
      <vt:lpstr>Portugal: Institutional setting, 1926-1974</vt:lpstr>
      <vt:lpstr>Trends in female participation in the labor market </vt:lpstr>
      <vt:lpstr>Portuguese Colonial War</vt:lpstr>
      <vt:lpstr>Male Emigration Rates, Spain vs Portugal</vt:lpstr>
      <vt:lpstr>Sex ratio among Portuguese and Spanish immigrants, late 1960s</vt:lpstr>
      <vt:lpstr>Occupational upgrading</vt:lpstr>
      <vt:lpstr>What policies can be implemented to address cultural and social factors contributing to gender gaps in the labour market? </vt:lpstr>
      <vt:lpstr>Which of the following factors contribute to the gender pension gap?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and Employment Policy Spring 2025</dc:title>
  <dc:creator>Martin Guzi</dc:creator>
  <cp:lastModifiedBy>Martin Guzi</cp:lastModifiedBy>
  <cp:revision>4</cp:revision>
  <dcterms:created xsi:type="dcterms:W3CDTF">2025-03-03T20:02:43Z</dcterms:created>
  <dcterms:modified xsi:type="dcterms:W3CDTF">2025-03-04T08:56:46Z</dcterms:modified>
</cp:coreProperties>
</file>