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378" r:id="rId3"/>
    <p:sldId id="273" r:id="rId4"/>
    <p:sldId id="287" r:id="rId5"/>
    <p:sldId id="283" r:id="rId6"/>
    <p:sldId id="274" r:id="rId7"/>
    <p:sldId id="259" r:id="rId8"/>
    <p:sldId id="379" r:id="rId9"/>
    <p:sldId id="380" r:id="rId10"/>
    <p:sldId id="260" r:id="rId11"/>
    <p:sldId id="386" r:id="rId12"/>
    <p:sldId id="317" r:id="rId13"/>
    <p:sldId id="318" r:id="rId14"/>
    <p:sldId id="319" r:id="rId15"/>
    <p:sldId id="316" r:id="rId16"/>
    <p:sldId id="321" r:id="rId17"/>
    <p:sldId id="327" r:id="rId18"/>
    <p:sldId id="322" r:id="rId19"/>
    <p:sldId id="286" r:id="rId20"/>
    <p:sldId id="263" r:id="rId21"/>
    <p:sldId id="275" r:id="rId22"/>
    <p:sldId id="285" r:id="rId23"/>
    <p:sldId id="272" r:id="rId24"/>
    <p:sldId id="280" r:id="rId25"/>
    <p:sldId id="282" r:id="rId26"/>
    <p:sldId id="314" r:id="rId27"/>
    <p:sldId id="315" r:id="rId28"/>
    <p:sldId id="288" r:id="rId29"/>
    <p:sldId id="290" r:id="rId30"/>
    <p:sldId id="291" r:id="rId31"/>
    <p:sldId id="292" r:id="rId32"/>
    <p:sldId id="289" r:id="rId33"/>
    <p:sldId id="293" r:id="rId34"/>
    <p:sldId id="294" r:id="rId35"/>
    <p:sldId id="381" r:id="rId36"/>
    <p:sldId id="302" r:id="rId37"/>
    <p:sldId id="303" r:id="rId38"/>
    <p:sldId id="304" r:id="rId39"/>
    <p:sldId id="305" r:id="rId40"/>
    <p:sldId id="306" r:id="rId41"/>
    <p:sldId id="295" r:id="rId42"/>
    <p:sldId id="311" r:id="rId43"/>
    <p:sldId id="312" r:id="rId44"/>
    <p:sldId id="313" r:id="rId45"/>
    <p:sldId id="297" r:id="rId46"/>
    <p:sldId id="299" r:id="rId47"/>
    <p:sldId id="300" r:id="rId48"/>
    <p:sldId id="301" r:id="rId49"/>
    <p:sldId id="298" r:id="rId50"/>
    <p:sldId id="323" r:id="rId51"/>
    <p:sldId id="307" r:id="rId52"/>
    <p:sldId id="276" r:id="rId53"/>
    <p:sldId id="309"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E"/>
    <a:srgbClr val="FFD9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1" autoAdjust="0"/>
    <p:restoredTop sz="94660"/>
  </p:normalViewPr>
  <p:slideViewPr>
    <p:cSldViewPr snapToGrid="0">
      <p:cViewPr varScale="1">
        <p:scale>
          <a:sx n="113" d="100"/>
          <a:sy n="113" d="100"/>
        </p:scale>
        <p:origin x="768" y="102"/>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E46D5-1374-4865-93BF-9CBD25180CDF}"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887A6-E053-4794-A7E2-30856689209D}" type="slidenum">
              <a:rPr lang="en-GB" smtClean="0"/>
              <a:t>‹#›</a:t>
            </a:fld>
            <a:endParaRPr lang="en-GB"/>
          </a:p>
        </p:txBody>
      </p:sp>
    </p:spTree>
    <p:extLst>
      <p:ext uri="{BB962C8B-B14F-4D97-AF65-F5344CB8AC3E}">
        <p14:creationId xmlns:p14="http://schemas.microsoft.com/office/powerpoint/2010/main" val="3474911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222250" y="812800"/>
            <a:ext cx="7100888" cy="3995738"/>
          </a:xfrm>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dirty="0" err="1"/>
              <a:t>Situation</a:t>
            </a:r>
            <a:r>
              <a:rPr lang="nl-NL" dirty="0"/>
              <a:t>: meeting the </a:t>
            </a:r>
            <a:r>
              <a:rPr lang="nl-NL" dirty="0" err="1"/>
              <a:t>queen</a:t>
            </a:r>
            <a:r>
              <a:rPr lang="nl-NL" dirty="0"/>
              <a:t> and</a:t>
            </a:r>
            <a:r>
              <a:rPr lang="nl-NL" baseline="0" dirty="0"/>
              <a:t> the </a:t>
            </a:r>
            <a:r>
              <a:rPr lang="nl-NL" baseline="0" dirty="0" err="1"/>
              <a:t>non-verbal</a:t>
            </a:r>
            <a:r>
              <a:rPr lang="nl-NL" baseline="0" dirty="0"/>
              <a:t> </a:t>
            </a:r>
            <a:r>
              <a:rPr lang="nl-NL" baseline="0" dirty="0" err="1"/>
              <a:t>communication</a:t>
            </a:r>
            <a:r>
              <a:rPr lang="nl-NL" baseline="0" dirty="0"/>
              <a:t> </a:t>
            </a:r>
            <a:r>
              <a:rPr lang="nl-NL" baseline="0" dirty="0" err="1"/>
              <a:t>going</a:t>
            </a:r>
            <a:r>
              <a:rPr lang="nl-NL" baseline="0" dirty="0"/>
              <a:t> </a:t>
            </a:r>
            <a:r>
              <a:rPr lang="nl-NL" baseline="0" dirty="0" err="1"/>
              <a:t>on</a:t>
            </a:r>
            <a:r>
              <a:rPr lang="nl-NL" baseline="0" dirty="0"/>
              <a:t>.</a:t>
            </a:r>
            <a:endParaRPr lang="nl-NL" dirty="0"/>
          </a:p>
          <a:p>
            <a:pPr eaLnBrk="1" hangingPunct="1">
              <a:spcBef>
                <a:spcPct val="0"/>
              </a:spcBef>
            </a:pPr>
            <a:endParaRPr lang="nl-NL" dirty="0"/>
          </a:p>
          <a:p>
            <a:pPr eaLnBrk="1" hangingPunct="1">
              <a:spcBef>
                <a:spcPct val="0"/>
              </a:spcBef>
            </a:pPr>
            <a:r>
              <a:rPr lang="nl-NL" dirty="0"/>
              <a:t>Hands are </a:t>
            </a:r>
            <a:r>
              <a:rPr lang="nl-NL" dirty="0" err="1"/>
              <a:t>imporant</a:t>
            </a:r>
            <a:r>
              <a:rPr lang="nl-NL" baseline="0" dirty="0"/>
              <a:t> part of </a:t>
            </a:r>
            <a:r>
              <a:rPr lang="nl-NL" baseline="0" dirty="0" err="1"/>
              <a:t>your</a:t>
            </a:r>
            <a:r>
              <a:rPr lang="nl-NL" baseline="0" dirty="0"/>
              <a:t> </a:t>
            </a:r>
            <a:r>
              <a:rPr lang="nl-NL" baseline="0" dirty="0" err="1"/>
              <a:t>appearance</a:t>
            </a:r>
            <a:r>
              <a:rPr lang="nl-NL" baseline="0" dirty="0"/>
              <a:t>.</a:t>
            </a:r>
          </a:p>
          <a:p>
            <a:pPr eaLnBrk="1" hangingPunct="1">
              <a:spcBef>
                <a:spcPct val="0"/>
              </a:spcBef>
            </a:pPr>
            <a:r>
              <a:rPr lang="nl-NL" baseline="0" dirty="0"/>
              <a:t>Open hands -&gt; </a:t>
            </a:r>
            <a:r>
              <a:rPr lang="nl-NL" baseline="0" dirty="0" err="1"/>
              <a:t>hounesty</a:t>
            </a:r>
            <a:r>
              <a:rPr lang="nl-NL" baseline="0" dirty="0"/>
              <a:t>, </a:t>
            </a:r>
            <a:r>
              <a:rPr lang="nl-NL" baseline="0" dirty="0" err="1"/>
              <a:t>truth</a:t>
            </a:r>
            <a:r>
              <a:rPr lang="nl-NL" baseline="0" dirty="0"/>
              <a:t>, </a:t>
            </a:r>
            <a:r>
              <a:rPr lang="nl-NL" baseline="0" dirty="0" err="1"/>
              <a:t>loyalthy</a:t>
            </a:r>
            <a:endParaRPr lang="nl-NL" baseline="0" dirty="0"/>
          </a:p>
          <a:p>
            <a:pPr eaLnBrk="1" hangingPunct="1">
              <a:spcBef>
                <a:spcPct val="0"/>
              </a:spcBef>
            </a:pPr>
            <a:r>
              <a:rPr lang="nl-NL" baseline="0" dirty="0" err="1"/>
              <a:t>Closed</a:t>
            </a:r>
            <a:r>
              <a:rPr lang="nl-NL" baseline="0" dirty="0"/>
              <a:t> </a:t>
            </a:r>
            <a:r>
              <a:rPr lang="nl-NL" baseline="0" dirty="0" err="1"/>
              <a:t>or</a:t>
            </a:r>
            <a:r>
              <a:rPr lang="nl-NL" baseline="0" dirty="0"/>
              <a:t> </a:t>
            </a:r>
            <a:r>
              <a:rPr lang="nl-NL" baseline="0" dirty="0" err="1"/>
              <a:t>hidden</a:t>
            </a:r>
            <a:r>
              <a:rPr lang="nl-NL" baseline="0" dirty="0"/>
              <a:t> hands -&gt; </a:t>
            </a:r>
            <a:r>
              <a:rPr lang="nl-NL" baseline="0" dirty="0" err="1"/>
              <a:t>not</a:t>
            </a:r>
            <a:r>
              <a:rPr lang="nl-NL" baseline="0" dirty="0"/>
              <a:t> </a:t>
            </a:r>
            <a:r>
              <a:rPr lang="nl-NL" baseline="0" dirty="0" err="1"/>
              <a:t>caring</a:t>
            </a:r>
            <a:r>
              <a:rPr lang="nl-NL" baseline="0" dirty="0"/>
              <a:t> (onverschillig), </a:t>
            </a:r>
            <a:r>
              <a:rPr lang="nl-NL" baseline="0" dirty="0" err="1"/>
              <a:t>closed</a:t>
            </a:r>
            <a:r>
              <a:rPr lang="nl-NL" baseline="0" dirty="0"/>
              <a:t>, </a:t>
            </a:r>
            <a:r>
              <a:rPr lang="nl-NL" baseline="0" dirty="0" err="1"/>
              <a:t>not</a:t>
            </a:r>
            <a:r>
              <a:rPr lang="nl-NL" baseline="0" dirty="0"/>
              <a:t> </a:t>
            </a:r>
            <a:r>
              <a:rPr lang="nl-NL" baseline="0" dirty="0" err="1"/>
              <a:t>willing</a:t>
            </a:r>
            <a:r>
              <a:rPr lang="nl-NL" baseline="0" dirty="0"/>
              <a:t> to </a:t>
            </a:r>
            <a:r>
              <a:rPr lang="nl-NL" baseline="0" dirty="0" err="1"/>
              <a:t>participate</a:t>
            </a:r>
            <a:endParaRPr lang="nl-NL"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D7BC2A-D8DA-4204-A4A3-DFFE9DD44793}" type="slidenum">
              <a:rPr lang="nl-NL">
                <a:cs typeface="Arial" charset="0"/>
              </a:rPr>
              <a:pPr fontAlgn="base">
                <a:spcBef>
                  <a:spcPct val="0"/>
                </a:spcBef>
                <a:spcAft>
                  <a:spcPct val="0"/>
                </a:spcAft>
                <a:defRPr/>
              </a:pPr>
              <a:t>17</a:t>
            </a:fld>
            <a:endParaRPr lang="nl-NL">
              <a:cs typeface="Arial" charset="0"/>
            </a:endParaRPr>
          </a:p>
        </p:txBody>
      </p:sp>
    </p:spTree>
    <p:extLst>
      <p:ext uri="{BB962C8B-B14F-4D97-AF65-F5344CB8AC3E}">
        <p14:creationId xmlns:p14="http://schemas.microsoft.com/office/powerpoint/2010/main" val="327492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Listening actively is the key to successful communication. Here is the summary of this video. 1. Pause : -- Pause for 3 to 5 seconds before interrupting the speaker 2. Question : -- Ask for clarification, never assume that you have fully understood 3. Paraphrasing : -- Paraphrase the speakers words in your words to reflect that you are genuinely listening and understanding</a:t>
            </a:r>
          </a:p>
        </p:txBody>
      </p:sp>
      <p:sp>
        <p:nvSpPr>
          <p:cNvPr id="4" name="Slide Number Placeholder 3"/>
          <p:cNvSpPr>
            <a:spLocks noGrp="1"/>
          </p:cNvSpPr>
          <p:nvPr>
            <p:ph type="sldNum" sz="quarter" idx="5"/>
          </p:nvPr>
        </p:nvSpPr>
        <p:spPr/>
        <p:txBody>
          <a:bodyPr/>
          <a:lstStyle/>
          <a:p>
            <a:fld id="{D9B887A6-E053-4794-A7E2-30856689209D}" type="slidenum">
              <a:rPr lang="en-GB" smtClean="0"/>
              <a:t>21</a:t>
            </a:fld>
            <a:endParaRPr lang="en-GB"/>
          </a:p>
        </p:txBody>
      </p:sp>
    </p:spTree>
    <p:extLst>
      <p:ext uri="{BB962C8B-B14F-4D97-AF65-F5344CB8AC3E}">
        <p14:creationId xmlns:p14="http://schemas.microsoft.com/office/powerpoint/2010/main" val="763134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51908" name="Rectangle 4"/>
          <p:cNvSpPr>
            <a:spLocks noGrp="1" noChangeArrowheads="1"/>
          </p:cNvSpPr>
          <p:nvPr>
            <p:ph type="ctrTitle"/>
          </p:nvPr>
        </p:nvSpPr>
        <p:spPr>
          <a:xfrm>
            <a:off x="3608917" y="2709864"/>
            <a:ext cx="7958667" cy="3455987"/>
          </a:xfrm>
        </p:spPr>
        <p:txBody>
          <a:bodyPr bIns="1080000" anchor="ctr"/>
          <a:lstStyle>
            <a:lvl1pPr>
              <a:defRPr b="1"/>
            </a:lvl1pPr>
          </a:lstStyle>
          <a:p>
            <a:pPr lvl="0"/>
            <a:r>
              <a:rPr lang="cs-CZ" altLang="en-US" noProof="0"/>
              <a:t>Kliknutím lze upravit styl.</a:t>
            </a:r>
          </a:p>
        </p:txBody>
      </p:sp>
      <p:sp>
        <p:nvSpPr>
          <p:cNvPr id="251909" name="Rectangle 5"/>
          <p:cNvSpPr>
            <a:spLocks noGrp="1" noChangeArrowheads="1"/>
          </p:cNvSpPr>
          <p:nvPr>
            <p:ph type="subTitle" idx="1"/>
          </p:nvPr>
        </p:nvSpPr>
        <p:spPr>
          <a:xfrm>
            <a:off x="3608917" y="5373688"/>
            <a:ext cx="7958667" cy="792162"/>
          </a:xfrm>
        </p:spPr>
        <p:txBody>
          <a:bodyPr anchor="b"/>
          <a:lstStyle>
            <a:lvl1pPr marL="0" indent="0">
              <a:buFont typeface="Wingdings" pitchFamily="2" charset="2"/>
              <a:buNone/>
              <a:defRPr sz="2000"/>
            </a:lvl1pPr>
          </a:lstStyle>
          <a:p>
            <a:pPr lvl="0"/>
            <a:r>
              <a:rPr lang="cs-CZ" altLang="en-US" noProof="0"/>
              <a:t>Kliknutím lze upravit styl předlohy.</a:t>
            </a:r>
          </a:p>
        </p:txBody>
      </p:sp>
      <p:sp>
        <p:nvSpPr>
          <p:cNvPr id="251910" name="Rectangle 6"/>
          <p:cNvSpPr>
            <a:spLocks noGrp="1" noChangeArrowheads="1"/>
          </p:cNvSpPr>
          <p:nvPr>
            <p:ph type="ftr" sz="quarter" idx="3"/>
          </p:nvPr>
        </p:nvSpPr>
        <p:spPr>
          <a:xfrm>
            <a:off x="3608918" y="6442075"/>
            <a:ext cx="6614583" cy="279400"/>
          </a:xfrm>
        </p:spPr>
        <p:txBody>
          <a:bodyPr/>
          <a:lstStyle>
            <a:lvl1pPr>
              <a:defRPr/>
            </a:lvl1pPr>
          </a:lstStyle>
          <a:p>
            <a:r>
              <a:rPr lang="en-US"/>
              <a:t>MPV_COMA Communication and Managerial Skills Training</a:t>
            </a:r>
          </a:p>
        </p:txBody>
      </p:sp>
      <p:sp>
        <p:nvSpPr>
          <p:cNvPr id="251911" name="Rectangle 7"/>
          <p:cNvSpPr>
            <a:spLocks noGrp="1" noChangeArrowheads="1"/>
          </p:cNvSpPr>
          <p:nvPr>
            <p:ph type="sldNum" sz="quarter" idx="4"/>
          </p:nvPr>
        </p:nvSpPr>
        <p:spPr>
          <a:xfrm>
            <a:off x="10703984" y="6442075"/>
            <a:ext cx="878416" cy="279400"/>
          </a:xfrm>
        </p:spPr>
        <p:txBody>
          <a:bodyPr/>
          <a:lstStyle>
            <a:lvl1pPr>
              <a:defRPr/>
            </a:lvl1pPr>
          </a:lstStyle>
          <a:p>
            <a:fld id="{12EE810F-F3D8-45F2-B703-BAD786D31C08}" type="slidenum">
              <a:rPr lang="en-US" smtClean="0"/>
              <a:t>‹#›</a:t>
            </a:fld>
            <a:endParaRPr lang="en-US"/>
          </a:p>
        </p:txBody>
      </p:sp>
      <p:sp>
        <p:nvSpPr>
          <p:cNvPr id="251918" name="Rectangle 14"/>
          <p:cNvSpPr>
            <a:spLocks noChangeArrowheads="1"/>
          </p:cNvSpPr>
          <p:nvPr/>
        </p:nvSpPr>
        <p:spPr bwMode="auto">
          <a:xfrm>
            <a:off x="0" y="-6350"/>
            <a:ext cx="12192000" cy="2355850"/>
          </a:xfrm>
          <a:prstGeom prst="rect">
            <a:avLst/>
          </a:prstGeom>
          <a:gradFill rotWithShape="1">
            <a:gsLst>
              <a:gs pos="0">
                <a:srgbClr val="7D1E1E"/>
              </a:gs>
              <a:gs pos="100000">
                <a:srgbClr val="7D1E1E">
                  <a:gamma/>
                  <a:shade val="75686"/>
                  <a:invGamma/>
                </a:srgbClr>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latin typeface="Cambria" panose="02040503050406030204" pitchFamily="18" charset="0"/>
            </a:endParaRPr>
          </a:p>
        </p:txBody>
      </p:sp>
      <p:pic>
        <p:nvPicPr>
          <p:cNvPr id="251925" name="Picture 21" descr="text_TIT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1" y="798514"/>
            <a:ext cx="5018616" cy="846137"/>
          </a:xfrm>
          <a:prstGeom prst="rect">
            <a:avLst/>
          </a:prstGeom>
          <a:noFill/>
          <a:extLst>
            <a:ext uri="{909E8E84-426E-40DD-AFC4-6F175D3DCCD1}">
              <a14:hiddenFill xmlns:a14="http://schemas.microsoft.com/office/drawing/2010/main">
                <a:solidFill>
                  <a:srgbClr val="FFFFFF"/>
                </a:solidFill>
              </a14:hiddenFill>
            </a:ext>
          </a:extLst>
        </p:spPr>
      </p:pic>
      <p:pic>
        <p:nvPicPr>
          <p:cNvPr id="251926" name="Picture 22" descr="pruh_TI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1" y="50800"/>
            <a:ext cx="1862667" cy="6762750"/>
          </a:xfrm>
          <a:prstGeom prst="rect">
            <a:avLst/>
          </a:prstGeom>
          <a:noFill/>
          <a:extLst>
            <a:ext uri="{909E8E84-426E-40DD-AFC4-6F175D3DCCD1}">
              <a14:hiddenFill xmlns:a14="http://schemas.microsoft.com/office/drawing/2010/main">
                <a:solidFill>
                  <a:srgbClr val="FFFFFF"/>
                </a:solidFill>
              </a14:hiddenFill>
            </a:ext>
          </a:extLst>
        </p:spPr>
      </p:pic>
      <p:pic>
        <p:nvPicPr>
          <p:cNvPr id="251927" name="Picture 23" descr="N:\work\projekty\šablony\sablony\logoC.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185" y="533400"/>
            <a:ext cx="2008716"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17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97195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987368" y="1125538"/>
            <a:ext cx="2595033" cy="5005387"/>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1200151" y="1125538"/>
            <a:ext cx="7584016" cy="50053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04386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latin typeface="Cambria" panose="02040503050406030204" pitchFamily="18" charset="0"/>
              </a:defRPr>
            </a:lvl1pPr>
          </a:lstStyle>
          <a:p>
            <a:fld id="{1D8BD707-D9CF-40AE-B4C6-C98DA3205C09}" type="datetimeFigureOut">
              <a:rPr lang="en-US" smtClean="0"/>
              <a:pPr/>
              <a:t>2/26/2025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5730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41727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en-US"/>
              <a:t>MPV_COMA Communication and Managerial Skills Training</a:t>
            </a:r>
          </a:p>
        </p:txBody>
      </p:sp>
      <p:sp>
        <p:nvSpPr>
          <p:cNvPr id="5" name="Zástupný symbol pro číslo snímku 4"/>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58493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1200151" y="1773239"/>
            <a:ext cx="508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6483351" y="1773239"/>
            <a:ext cx="508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10927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zápatí 6"/>
          <p:cNvSpPr>
            <a:spLocks noGrp="1"/>
          </p:cNvSpPr>
          <p:nvPr>
            <p:ph type="ftr" sz="quarter" idx="10"/>
          </p:nvPr>
        </p:nvSpPr>
        <p:spPr/>
        <p:txBody>
          <a:bodyPr/>
          <a:lstStyle>
            <a:lvl1pPr>
              <a:defRPr/>
            </a:lvl1pPr>
          </a:lstStyle>
          <a:p>
            <a:r>
              <a:rPr lang="en-US"/>
              <a:t>MPV_COMA Communication and Managerial Skills Training</a:t>
            </a:r>
          </a:p>
        </p:txBody>
      </p:sp>
      <p:sp>
        <p:nvSpPr>
          <p:cNvPr id="8" name="Zástupný symbol pro číslo snímku 7"/>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377951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zápatí 2"/>
          <p:cNvSpPr>
            <a:spLocks noGrp="1"/>
          </p:cNvSpPr>
          <p:nvPr>
            <p:ph type="ftr" sz="quarter" idx="10"/>
          </p:nvPr>
        </p:nvSpPr>
        <p:spPr/>
        <p:txBody>
          <a:bodyPr/>
          <a:lstStyle>
            <a:lvl1pPr>
              <a:defRPr/>
            </a:lvl1pPr>
          </a:lstStyle>
          <a:p>
            <a:r>
              <a:rPr lang="en-US"/>
              <a:t>MPV_COMA Communication and Managerial Skills Training</a:t>
            </a:r>
          </a:p>
        </p:txBody>
      </p:sp>
      <p:sp>
        <p:nvSpPr>
          <p:cNvPr id="4" name="Zástupný symbol pro číslo snímku 3"/>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35684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US"/>
              <a:t>MPV_COMA Communication and Managerial Skills Training</a:t>
            </a:r>
          </a:p>
        </p:txBody>
      </p:sp>
      <p:sp>
        <p:nvSpPr>
          <p:cNvPr id="3" name="Zástupný symbol pro číslo snímku 2"/>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17172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1980600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en-US"/>
              <a:t>MPV_COMA Communication and Managerial Skills Training</a:t>
            </a:r>
          </a:p>
        </p:txBody>
      </p:sp>
      <p:sp>
        <p:nvSpPr>
          <p:cNvPr id="6" name="Zástupný symbol pro číslo snímku 5"/>
          <p:cNvSpPr>
            <a:spLocks noGrp="1"/>
          </p:cNvSpPr>
          <p:nvPr>
            <p:ph type="sldNum" sz="quarter" idx="11"/>
          </p:nvPr>
        </p:nvSpPr>
        <p:spPr/>
        <p:txBody>
          <a:bodyPr/>
          <a:lstStyle>
            <a:lvl1pPr>
              <a:defRPr/>
            </a:lvl1pPr>
          </a:lstStyle>
          <a:p>
            <a:fld id="{12EE810F-F3D8-45F2-B703-BAD786D31C08}" type="slidenum">
              <a:rPr lang="en-US" smtClean="0"/>
              <a:t>‹#›</a:t>
            </a:fld>
            <a:endParaRPr lang="en-US"/>
          </a:p>
        </p:txBody>
      </p:sp>
    </p:spTree>
    <p:extLst>
      <p:ext uri="{BB962C8B-B14F-4D97-AF65-F5344CB8AC3E}">
        <p14:creationId xmlns:p14="http://schemas.microsoft.com/office/powerpoint/2010/main" val="2496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26316" name="Rectangle 12"/>
          <p:cNvSpPr>
            <a:spLocks noChangeArrowheads="1"/>
          </p:cNvSpPr>
          <p:nvPr/>
        </p:nvSpPr>
        <p:spPr bwMode="auto">
          <a:xfrm>
            <a:off x="0" y="-6350"/>
            <a:ext cx="12192000" cy="812800"/>
          </a:xfrm>
          <a:prstGeom prst="rect">
            <a:avLst/>
          </a:prstGeom>
          <a:gradFill rotWithShape="1">
            <a:gsLst>
              <a:gs pos="0">
                <a:srgbClr val="7D1E1E"/>
              </a:gs>
              <a:gs pos="100000">
                <a:srgbClr val="7D1E1E">
                  <a:gamma/>
                  <a:shade val="75686"/>
                  <a:invGamma/>
                </a:srgbClr>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dirty="0">
              <a:latin typeface="Cambria" panose="02040503050406030204" pitchFamily="18" charset="0"/>
            </a:endParaRPr>
          </a:p>
        </p:txBody>
      </p:sp>
      <p:sp>
        <p:nvSpPr>
          <p:cNvPr id="226306" name="Rectangle 2"/>
          <p:cNvSpPr>
            <a:spLocks noGrp="1" noChangeArrowheads="1"/>
          </p:cNvSpPr>
          <p:nvPr>
            <p:ph type="title"/>
          </p:nvPr>
        </p:nvSpPr>
        <p:spPr bwMode="auto">
          <a:xfrm>
            <a:off x="1219200" y="1125539"/>
            <a:ext cx="103632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en-US" dirty="0"/>
              <a:t>Klepnutím lze upravit styl předlohy nadpisů.</a:t>
            </a:r>
          </a:p>
        </p:txBody>
      </p:sp>
      <p:sp>
        <p:nvSpPr>
          <p:cNvPr id="226307" name="Rectangle 3"/>
          <p:cNvSpPr>
            <a:spLocks noGrp="1" noChangeArrowheads="1"/>
          </p:cNvSpPr>
          <p:nvPr>
            <p:ph type="body" idx="1"/>
          </p:nvPr>
        </p:nvSpPr>
        <p:spPr bwMode="auto">
          <a:xfrm>
            <a:off x="1200151" y="1773239"/>
            <a:ext cx="10363200"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en-US" dirty="0"/>
              <a:t>Klepnutím lze upravit styly předlohy textu.</a:t>
            </a:r>
          </a:p>
          <a:p>
            <a:pPr lvl="1"/>
            <a:r>
              <a:rPr lang="cs-CZ" altLang="en-US" dirty="0"/>
              <a:t>Druhá úroveň</a:t>
            </a:r>
          </a:p>
          <a:p>
            <a:pPr lvl="2"/>
            <a:r>
              <a:rPr lang="cs-CZ" altLang="en-US" dirty="0"/>
              <a:t>Třetí úroveň</a:t>
            </a:r>
          </a:p>
          <a:p>
            <a:pPr lvl="3"/>
            <a:r>
              <a:rPr lang="cs-CZ" altLang="en-US" dirty="0"/>
              <a:t>Čtvrtá úroveň</a:t>
            </a:r>
          </a:p>
          <a:p>
            <a:pPr lvl="4"/>
            <a:r>
              <a:rPr lang="cs-CZ" altLang="en-US" dirty="0"/>
              <a:t>Pátá úroveň</a:t>
            </a:r>
          </a:p>
        </p:txBody>
      </p:sp>
      <p:sp>
        <p:nvSpPr>
          <p:cNvPr id="226308" name="Rectangle 4"/>
          <p:cNvSpPr>
            <a:spLocks noGrp="1" noChangeArrowheads="1"/>
          </p:cNvSpPr>
          <p:nvPr>
            <p:ph type="ftr" sz="quarter" idx="3"/>
          </p:nvPr>
        </p:nvSpPr>
        <p:spPr bwMode="auto">
          <a:xfrm>
            <a:off x="3608918" y="6442076"/>
            <a:ext cx="6783916"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sz="1000">
                <a:solidFill>
                  <a:srgbClr val="777777"/>
                </a:solidFill>
                <a:latin typeface="Cambria" panose="02040503050406030204" pitchFamily="18" charset="0"/>
              </a:defRPr>
            </a:lvl1pPr>
          </a:lstStyle>
          <a:p>
            <a:r>
              <a:rPr lang="en-US" dirty="0"/>
              <a:t>MPV_COMA Communication and Managerial Skills Training</a:t>
            </a:r>
          </a:p>
        </p:txBody>
      </p:sp>
      <p:sp>
        <p:nvSpPr>
          <p:cNvPr id="226309" name="Rectangle 5"/>
          <p:cNvSpPr>
            <a:spLocks noGrp="1" noChangeArrowheads="1"/>
          </p:cNvSpPr>
          <p:nvPr>
            <p:ph type="sldNum" sz="quarter" idx="4"/>
          </p:nvPr>
        </p:nvSpPr>
        <p:spPr bwMode="auto">
          <a:xfrm>
            <a:off x="10697634" y="6442076"/>
            <a:ext cx="88476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b="1">
                <a:solidFill>
                  <a:srgbClr val="7D1E1E"/>
                </a:solidFill>
                <a:latin typeface="Cambria" panose="02040503050406030204" pitchFamily="18" charset="0"/>
              </a:defRPr>
            </a:lvl1pPr>
          </a:lstStyle>
          <a:p>
            <a:fld id="{12EE810F-F3D8-45F2-B703-BAD786D31C08}" type="slidenum">
              <a:rPr lang="en-US" smtClean="0"/>
              <a:pPr/>
              <a:t>‹#›</a:t>
            </a:fld>
            <a:endParaRPr lang="en-US" dirty="0"/>
          </a:p>
        </p:txBody>
      </p:sp>
      <p:sp>
        <p:nvSpPr>
          <p:cNvPr id="226314" name="Text Box 10"/>
          <p:cNvSpPr txBox="1">
            <a:spLocks noChangeArrowheads="1"/>
          </p:cNvSpPr>
          <p:nvPr/>
        </p:nvSpPr>
        <p:spPr bwMode="auto">
          <a:xfrm>
            <a:off x="9552385" y="463552"/>
            <a:ext cx="2059649" cy="16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cs-CZ" altLang="en-US" sz="1100" b="1" dirty="0">
                <a:solidFill>
                  <a:srgbClr val="FFFFFF"/>
                </a:solidFill>
                <a:latin typeface="Cambria" panose="02040503050406030204" pitchFamily="18" charset="0"/>
              </a:rPr>
              <a:t>www.econ.muni.cz</a:t>
            </a:r>
          </a:p>
        </p:txBody>
      </p:sp>
      <p:pic>
        <p:nvPicPr>
          <p:cNvPr id="226317" name="Picture 13" descr="pruh+znak_ESF_13_gray4+bily_RGB"/>
          <p:cNvPicPr>
            <a:picLocks noChangeAspect="1" noChangeArrowheads="1"/>
          </p:cNvPicPr>
          <p:nvPr/>
        </p:nvPicPr>
        <p:blipFill>
          <a:blip r:embed="rId14">
            <a:extLst>
              <a:ext uri="{28A0092B-C50C-407E-A947-70E740481C1C}">
                <a14:useLocalDpi xmlns:a14="http://schemas.microsoft.com/office/drawing/2010/main" val="0"/>
              </a:ext>
            </a:extLst>
          </a:blip>
          <a:srcRect t="32014" b="60695"/>
          <a:stretch>
            <a:fillRect/>
          </a:stretch>
        </p:blipFill>
        <p:spPr bwMode="auto">
          <a:xfrm>
            <a:off x="556685" y="25401"/>
            <a:ext cx="3119967" cy="993775"/>
          </a:xfrm>
          <a:prstGeom prst="rect">
            <a:avLst/>
          </a:prstGeom>
          <a:noFill/>
          <a:extLst>
            <a:ext uri="{909E8E84-426E-40DD-AFC4-6F175D3DCCD1}">
              <a14:hiddenFill xmlns:a14="http://schemas.microsoft.com/office/drawing/2010/main">
                <a:solidFill>
                  <a:srgbClr val="FFFFFF"/>
                </a:solidFill>
              </a14:hiddenFill>
            </a:ext>
          </a:extLst>
        </p:spPr>
      </p:pic>
      <p:pic>
        <p:nvPicPr>
          <p:cNvPr id="226319" name="Picture 15" descr="pruh+znak_ESF_13_gray4+bily_RGB"/>
          <p:cNvPicPr>
            <a:picLocks noChangeAspect="1" noChangeArrowheads="1"/>
          </p:cNvPicPr>
          <p:nvPr/>
        </p:nvPicPr>
        <p:blipFill>
          <a:blip r:embed="rId14">
            <a:extLst>
              <a:ext uri="{28A0092B-C50C-407E-A947-70E740481C1C}">
                <a14:useLocalDpi xmlns:a14="http://schemas.microsoft.com/office/drawing/2010/main" val="0"/>
              </a:ext>
            </a:extLst>
          </a:blip>
          <a:srcRect t="63434" b="33293"/>
          <a:stretch>
            <a:fillRect/>
          </a:stretch>
        </p:blipFill>
        <p:spPr bwMode="auto">
          <a:xfrm>
            <a:off x="556685" y="6410325"/>
            <a:ext cx="3119967" cy="446088"/>
          </a:xfrm>
          <a:prstGeom prst="rect">
            <a:avLst/>
          </a:prstGeom>
          <a:noFill/>
          <a:extLst>
            <a:ext uri="{909E8E84-426E-40DD-AFC4-6F175D3DCCD1}">
              <a14:hiddenFill xmlns:a14="http://schemas.microsoft.com/office/drawing/2010/main">
                <a:solidFill>
                  <a:srgbClr val="FFFFFF"/>
                </a:solidFill>
              </a14:hiddenFill>
            </a:ext>
          </a:extLst>
        </p:spPr>
      </p:pic>
      <p:pic>
        <p:nvPicPr>
          <p:cNvPr id="226320" name="Picture 16" descr="text_zahlav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6801" y="222250"/>
            <a:ext cx="5763684" cy="37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322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rtl="0" eaLnBrk="1" fontAlgn="base" hangingPunct="1">
        <a:spcBef>
          <a:spcPct val="0"/>
        </a:spcBef>
        <a:spcAft>
          <a:spcPct val="0"/>
        </a:spcAft>
        <a:defRPr sz="2400">
          <a:solidFill>
            <a:srgbClr val="7D1E1E"/>
          </a:solidFill>
          <a:latin typeface="Cambria" panose="02040503050406030204" pitchFamily="18" charset="0"/>
          <a:ea typeface="+mj-ea"/>
          <a:cs typeface="+mj-cs"/>
        </a:defRPr>
      </a:lvl1pPr>
      <a:lvl2pPr algn="l" rtl="0" eaLnBrk="1" fontAlgn="base" hangingPunct="1">
        <a:spcBef>
          <a:spcPct val="0"/>
        </a:spcBef>
        <a:spcAft>
          <a:spcPct val="0"/>
        </a:spcAft>
        <a:defRPr sz="2400">
          <a:solidFill>
            <a:srgbClr val="7D1E1E"/>
          </a:solidFill>
          <a:latin typeface="Verdana" pitchFamily="34" charset="0"/>
        </a:defRPr>
      </a:lvl2pPr>
      <a:lvl3pPr algn="l" rtl="0" eaLnBrk="1" fontAlgn="base" hangingPunct="1">
        <a:spcBef>
          <a:spcPct val="0"/>
        </a:spcBef>
        <a:spcAft>
          <a:spcPct val="0"/>
        </a:spcAft>
        <a:defRPr sz="2400">
          <a:solidFill>
            <a:srgbClr val="7D1E1E"/>
          </a:solidFill>
          <a:latin typeface="Verdana" pitchFamily="34" charset="0"/>
        </a:defRPr>
      </a:lvl3pPr>
      <a:lvl4pPr algn="l" rtl="0" eaLnBrk="1" fontAlgn="base" hangingPunct="1">
        <a:spcBef>
          <a:spcPct val="0"/>
        </a:spcBef>
        <a:spcAft>
          <a:spcPct val="0"/>
        </a:spcAft>
        <a:defRPr sz="2400">
          <a:solidFill>
            <a:srgbClr val="7D1E1E"/>
          </a:solidFill>
          <a:latin typeface="Verdana" pitchFamily="34" charset="0"/>
        </a:defRPr>
      </a:lvl4pPr>
      <a:lvl5pPr algn="l" rtl="0" eaLnBrk="1" fontAlgn="base" hangingPunct="1">
        <a:spcBef>
          <a:spcPct val="0"/>
        </a:spcBef>
        <a:spcAft>
          <a:spcPct val="0"/>
        </a:spcAft>
        <a:defRPr sz="2400">
          <a:solidFill>
            <a:srgbClr val="7D1E1E"/>
          </a:solidFill>
          <a:latin typeface="Verdana" pitchFamily="34" charset="0"/>
        </a:defRPr>
      </a:lvl5pPr>
      <a:lvl6pPr marL="457200" algn="l" rtl="0" eaLnBrk="1" fontAlgn="base" hangingPunct="1">
        <a:spcBef>
          <a:spcPct val="0"/>
        </a:spcBef>
        <a:spcAft>
          <a:spcPct val="0"/>
        </a:spcAft>
        <a:defRPr sz="2400">
          <a:solidFill>
            <a:srgbClr val="7D1E1E"/>
          </a:solidFill>
          <a:latin typeface="Verdana" pitchFamily="34" charset="0"/>
        </a:defRPr>
      </a:lvl6pPr>
      <a:lvl7pPr marL="914400" algn="l" rtl="0" eaLnBrk="1" fontAlgn="base" hangingPunct="1">
        <a:spcBef>
          <a:spcPct val="0"/>
        </a:spcBef>
        <a:spcAft>
          <a:spcPct val="0"/>
        </a:spcAft>
        <a:defRPr sz="2400">
          <a:solidFill>
            <a:srgbClr val="7D1E1E"/>
          </a:solidFill>
          <a:latin typeface="Verdana" pitchFamily="34" charset="0"/>
        </a:defRPr>
      </a:lvl7pPr>
      <a:lvl8pPr marL="1371600" algn="l" rtl="0" eaLnBrk="1" fontAlgn="base" hangingPunct="1">
        <a:spcBef>
          <a:spcPct val="0"/>
        </a:spcBef>
        <a:spcAft>
          <a:spcPct val="0"/>
        </a:spcAft>
        <a:defRPr sz="2400">
          <a:solidFill>
            <a:srgbClr val="7D1E1E"/>
          </a:solidFill>
          <a:latin typeface="Verdana" pitchFamily="34" charset="0"/>
        </a:defRPr>
      </a:lvl8pPr>
      <a:lvl9pPr marL="1828800" algn="l" rtl="0" eaLnBrk="1" fontAlgn="base" hangingPunct="1">
        <a:spcBef>
          <a:spcPct val="0"/>
        </a:spcBef>
        <a:spcAft>
          <a:spcPct val="0"/>
        </a:spcAft>
        <a:defRPr sz="2400">
          <a:solidFill>
            <a:srgbClr val="7D1E1E"/>
          </a:solidFill>
          <a:latin typeface="Verdana" pitchFamily="34" charset="0"/>
        </a:defRPr>
      </a:lvl9pPr>
    </p:titleStyle>
    <p:bodyStyle>
      <a:lvl1pPr marL="342900" indent="-342900" algn="l" rtl="0" eaLnBrk="1" fontAlgn="base" hangingPunct="1">
        <a:spcBef>
          <a:spcPct val="20000"/>
        </a:spcBef>
        <a:spcAft>
          <a:spcPct val="0"/>
        </a:spcAft>
        <a:buClr>
          <a:srgbClr val="7D1E1E"/>
        </a:buClr>
        <a:buFont typeface="Wingdings" pitchFamily="2" charset="2"/>
        <a:buChar char="n"/>
        <a:defRPr sz="2400">
          <a:solidFill>
            <a:schemeClr val="tx1"/>
          </a:solidFill>
          <a:latin typeface="Cambria" panose="02040503050406030204" pitchFamily="18" charset="0"/>
          <a:ea typeface="+mn-ea"/>
          <a:cs typeface="+mn-cs"/>
        </a:defRPr>
      </a:lvl1pPr>
      <a:lvl2pPr marL="742950" indent="-285750" algn="l" rtl="0" eaLnBrk="1" fontAlgn="base" hangingPunct="1">
        <a:spcBef>
          <a:spcPct val="20000"/>
        </a:spcBef>
        <a:spcAft>
          <a:spcPct val="0"/>
        </a:spcAft>
        <a:buClr>
          <a:srgbClr val="7D1E1E"/>
        </a:buClr>
        <a:buFont typeface="Wingdings" pitchFamily="2" charset="2"/>
        <a:buChar char="n"/>
        <a:defRPr sz="2200">
          <a:solidFill>
            <a:schemeClr val="tx1"/>
          </a:solidFill>
          <a:latin typeface="Cambria" panose="02040503050406030204" pitchFamily="18" charset="0"/>
        </a:defRPr>
      </a:lvl2pPr>
      <a:lvl3pPr marL="1143000" indent="-228600" algn="l" rtl="0" eaLnBrk="1" fontAlgn="base" hangingPunct="1">
        <a:spcBef>
          <a:spcPct val="20000"/>
        </a:spcBef>
        <a:spcAft>
          <a:spcPct val="0"/>
        </a:spcAft>
        <a:buClr>
          <a:srgbClr val="7D1E1E"/>
        </a:buClr>
        <a:buFont typeface="Wingdings" pitchFamily="2" charset="2"/>
        <a:buChar char="n"/>
        <a:defRPr sz="2000">
          <a:solidFill>
            <a:schemeClr val="tx1"/>
          </a:solidFill>
          <a:latin typeface="Cambria" panose="02040503050406030204" pitchFamily="18" charset="0"/>
        </a:defRPr>
      </a:lvl3pPr>
      <a:lvl4pPr marL="16002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Cambria" panose="02040503050406030204" pitchFamily="18" charset="0"/>
        </a:defRPr>
      </a:lvl4pPr>
      <a:lvl5pPr marL="20574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Cambria" panose="02040503050406030204" pitchFamily="18" charset="0"/>
        </a:defRPr>
      </a:lvl5pPr>
      <a:lvl6pPr marL="25146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rgbClr val="7D1E1E"/>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bddipT96xvw"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4kyvjEpXuPg" TargetMode="External"/><Relationship Id="rId2" Type="http://schemas.openxmlformats.org/officeDocument/2006/relationships/hyperlink" Target="https://www.youtube.com/watch?v=D5hMN_XkPQA" TargetMode="External"/><Relationship Id="rId1" Type="http://schemas.openxmlformats.org/officeDocument/2006/relationships/slideLayout" Target="../slideLayouts/slideLayout12.xml"/><Relationship Id="rId4" Type="http://schemas.openxmlformats.org/officeDocument/2006/relationships/hyperlink" Target="http://www.skillsyouneed.com/present/presentation-nerves.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a:t>MPV_COMA Communication and Managerial Skills Training </a:t>
            </a:r>
            <a:br>
              <a:rPr lang="cs-CZ" dirty="0"/>
            </a:br>
            <a:r>
              <a:rPr lang="cs-CZ" dirty="0"/>
              <a:t>Non-Verbal Communication and Assertiveness seminar</a:t>
            </a:r>
            <a:br>
              <a:rPr lang="cs-CZ" dirty="0"/>
            </a:br>
            <a:endParaRPr lang="en-US" dirty="0"/>
          </a:p>
        </p:txBody>
      </p:sp>
      <p:sp>
        <p:nvSpPr>
          <p:cNvPr id="3" name="Podnadpis 2"/>
          <p:cNvSpPr>
            <a:spLocks noGrp="1"/>
          </p:cNvSpPr>
          <p:nvPr>
            <p:ph type="subTitle" idx="1"/>
          </p:nvPr>
        </p:nvSpPr>
        <p:spPr/>
        <p:txBody>
          <a:bodyPr/>
          <a:lstStyle/>
          <a:p>
            <a:r>
              <a:rPr lang="cs-CZ" b="1" dirty="0"/>
              <a:t>Jan Řezáč</a:t>
            </a:r>
            <a:endParaRPr lang="en-US" b="1" dirty="0"/>
          </a:p>
        </p:txBody>
      </p:sp>
    </p:spTree>
    <p:extLst>
      <p:ext uri="{BB962C8B-B14F-4D97-AF65-F5344CB8AC3E}">
        <p14:creationId xmlns:p14="http://schemas.microsoft.com/office/powerpoint/2010/main" val="203183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7427" y="1150707"/>
            <a:ext cx="10363200" cy="922303"/>
          </a:xfrm>
          <a:prstGeom prst="rect">
            <a:avLst/>
          </a:prstGeom>
        </p:spPr>
        <p:txBody>
          <a:bodyPr vert="horz" wrap="square" lIns="0" tIns="120903" rIns="0" bIns="0" numCol="1" rtlCol="0" anchor="t" anchorCtr="0" compatLnSpc="1">
            <a:prstTxWarp prst="textNoShape">
              <a:avLst/>
            </a:prstTxWarp>
            <a:spAutoFit/>
          </a:bodyPr>
          <a:lstStyle/>
          <a:p>
            <a:pPr marL="12700"/>
            <a:r>
              <a:rPr sz="2800" b="1" spc="310" dirty="0">
                <a:latin typeface="Cambria"/>
                <a:cs typeface="Cambria"/>
              </a:rPr>
              <a:t>E</a:t>
            </a:r>
            <a:r>
              <a:rPr sz="2250" b="1" spc="310" dirty="0">
                <a:latin typeface="Cambria"/>
                <a:cs typeface="Cambria"/>
              </a:rPr>
              <a:t>VALUATING </a:t>
            </a:r>
            <a:r>
              <a:rPr sz="2250" b="1" spc="320" dirty="0">
                <a:latin typeface="Cambria"/>
                <a:cs typeface="Cambria"/>
              </a:rPr>
              <a:t>NONVERBAL</a:t>
            </a:r>
            <a:r>
              <a:rPr sz="2250" b="1" spc="160" dirty="0">
                <a:latin typeface="Cambria"/>
                <a:cs typeface="Cambria"/>
              </a:rPr>
              <a:t> </a:t>
            </a:r>
            <a:r>
              <a:rPr sz="2250" b="1" spc="325" dirty="0">
                <a:latin typeface="Cambria"/>
                <a:cs typeface="Cambria"/>
              </a:rPr>
              <a:t>SIGNALS</a:t>
            </a:r>
            <a:r>
              <a:rPr lang="cs-CZ" sz="2250" b="1" spc="325" dirty="0">
                <a:latin typeface="Cambria"/>
                <a:cs typeface="Cambria"/>
              </a:rPr>
              <a:t> </a:t>
            </a:r>
            <a:r>
              <a:rPr lang="cs-CZ" sz="2400" b="1" spc="375" dirty="0">
                <a:latin typeface="Cambria"/>
                <a:cs typeface="Cambria"/>
              </a:rPr>
              <a:t>– THE RIGHT VOCABULARY </a:t>
            </a:r>
            <a:endParaRPr sz="2250" dirty="0">
              <a:latin typeface="Cambria"/>
              <a:cs typeface="Cambria"/>
            </a:endParaRPr>
          </a:p>
        </p:txBody>
      </p:sp>
      <p:sp>
        <p:nvSpPr>
          <p:cNvPr id="3" name="object 3"/>
          <p:cNvSpPr txBox="1"/>
          <p:nvPr/>
        </p:nvSpPr>
        <p:spPr>
          <a:xfrm>
            <a:off x="1986008" y="2104370"/>
            <a:ext cx="7127875" cy="2631490"/>
          </a:xfrm>
          <a:prstGeom prst="rect">
            <a:avLst/>
          </a:prstGeom>
        </p:spPr>
        <p:txBody>
          <a:bodyPr vert="horz" wrap="square" lIns="0" tIns="0" rIns="0" bIns="0" rtlCol="0">
            <a:spAutoFit/>
          </a:bodyPr>
          <a:lstStyle/>
          <a:p>
            <a:pPr>
              <a:spcBef>
                <a:spcPts val="45"/>
              </a:spcBef>
            </a:pPr>
            <a:endParaRPr sz="1900" dirty="0">
              <a:latin typeface="Cambria" panose="02040503050406030204" pitchFamily="18" charset="0"/>
              <a:cs typeface="Times New Roman"/>
            </a:endParaRPr>
          </a:p>
          <a:p>
            <a:pPr marL="287020" indent="-274320">
              <a:spcBef>
                <a:spcPts val="560"/>
              </a:spcBef>
              <a:buClr>
                <a:srgbClr val="FD8537"/>
              </a:buClr>
              <a:buSzPct val="68181"/>
              <a:buFont typeface="Wingdings"/>
              <a:buChar char=""/>
              <a:tabLst>
                <a:tab pos="287020" algn="l"/>
              </a:tabLst>
            </a:pPr>
            <a:r>
              <a:rPr sz="2200" b="1" spc="150" dirty="0">
                <a:latin typeface="Cambria"/>
                <a:cs typeface="Cambria"/>
              </a:rPr>
              <a:t>Timing </a:t>
            </a:r>
            <a:r>
              <a:rPr sz="2200" b="1" spc="160" dirty="0">
                <a:latin typeface="Cambria"/>
                <a:cs typeface="Cambria"/>
              </a:rPr>
              <a:t>and</a:t>
            </a:r>
            <a:r>
              <a:rPr sz="2200" b="1" spc="130" dirty="0">
                <a:latin typeface="Cambria"/>
                <a:cs typeface="Cambria"/>
              </a:rPr>
              <a:t> </a:t>
            </a:r>
            <a:r>
              <a:rPr sz="2200" b="1" spc="145" dirty="0">
                <a:latin typeface="Cambria"/>
                <a:cs typeface="Cambria"/>
              </a:rPr>
              <a:t>pace</a:t>
            </a:r>
            <a:endParaRPr sz="2200" dirty="0">
              <a:latin typeface="Cambria"/>
              <a:cs typeface="Cambria"/>
            </a:endParaRPr>
          </a:p>
          <a:p>
            <a:pPr marL="12700" marR="5080">
              <a:spcBef>
                <a:spcPts val="635"/>
              </a:spcBef>
            </a:pPr>
            <a:r>
              <a:rPr sz="2200" spc="114" dirty="0">
                <a:latin typeface="Cambria" panose="02040503050406030204" pitchFamily="18" charset="0"/>
                <a:cs typeface="Palatino Linotype"/>
              </a:rPr>
              <a:t>Is </a:t>
            </a:r>
            <a:r>
              <a:rPr sz="2200" spc="70" dirty="0">
                <a:latin typeface="Cambria" panose="02040503050406030204" pitchFamily="18" charset="0"/>
                <a:cs typeface="Palatino Linotype"/>
              </a:rPr>
              <a:t>there </a:t>
            </a:r>
            <a:r>
              <a:rPr sz="2200" spc="85" dirty="0">
                <a:latin typeface="Cambria" panose="02040503050406030204" pitchFamily="18" charset="0"/>
                <a:cs typeface="Palatino Linotype"/>
              </a:rPr>
              <a:t>an </a:t>
            </a:r>
            <a:r>
              <a:rPr sz="2200" spc="50" dirty="0">
                <a:latin typeface="Cambria" panose="02040503050406030204" pitchFamily="18" charset="0"/>
                <a:cs typeface="Palatino Linotype"/>
              </a:rPr>
              <a:t>easy </a:t>
            </a:r>
            <a:r>
              <a:rPr sz="2200" spc="-45" dirty="0">
                <a:latin typeface="Cambria" panose="02040503050406030204" pitchFamily="18" charset="0"/>
                <a:cs typeface="Palatino Linotype"/>
              </a:rPr>
              <a:t>flow </a:t>
            </a:r>
            <a:r>
              <a:rPr sz="2200" spc="-55" dirty="0">
                <a:latin typeface="Cambria" panose="02040503050406030204" pitchFamily="18" charset="0"/>
                <a:cs typeface="Palatino Linotype"/>
              </a:rPr>
              <a:t>of </a:t>
            </a:r>
            <a:r>
              <a:rPr sz="2200" spc="35" dirty="0">
                <a:latin typeface="Cambria" panose="02040503050406030204" pitchFamily="18" charset="0"/>
                <a:cs typeface="Palatino Linotype"/>
              </a:rPr>
              <a:t>information </a:t>
            </a:r>
            <a:r>
              <a:rPr sz="2200" spc="45" dirty="0">
                <a:latin typeface="Cambria" panose="02040503050406030204" pitchFamily="18" charset="0"/>
                <a:cs typeface="Palatino Linotype"/>
              </a:rPr>
              <a:t>back </a:t>
            </a:r>
            <a:r>
              <a:rPr sz="2200" spc="25" dirty="0">
                <a:latin typeface="Cambria" panose="02040503050406030204" pitchFamily="18" charset="0"/>
                <a:cs typeface="Palatino Linotype"/>
              </a:rPr>
              <a:t>and </a:t>
            </a:r>
            <a:r>
              <a:rPr sz="2200" spc="30" dirty="0">
                <a:latin typeface="Cambria" panose="02040503050406030204" pitchFamily="18" charset="0"/>
                <a:cs typeface="Palatino Linotype"/>
              </a:rPr>
              <a:t>forth? </a:t>
            </a:r>
            <a:r>
              <a:rPr sz="2200" spc="-50" dirty="0">
                <a:latin typeface="Cambria" panose="02040503050406030204" pitchFamily="18" charset="0"/>
                <a:cs typeface="Palatino Linotype"/>
              </a:rPr>
              <a:t>Do  </a:t>
            </a:r>
            <a:r>
              <a:rPr sz="2200" spc="30" dirty="0">
                <a:latin typeface="Cambria" panose="02040503050406030204" pitchFamily="18" charset="0"/>
                <a:cs typeface="Palatino Linotype"/>
              </a:rPr>
              <a:t>nonverbal </a:t>
            </a:r>
            <a:r>
              <a:rPr sz="2200" spc="35" dirty="0">
                <a:latin typeface="Cambria" panose="02040503050406030204" pitchFamily="18" charset="0"/>
                <a:cs typeface="Palatino Linotype"/>
              </a:rPr>
              <a:t>responses </a:t>
            </a:r>
            <a:r>
              <a:rPr sz="2200" spc="-15" dirty="0">
                <a:latin typeface="Cambria" panose="02040503050406030204" pitchFamily="18" charset="0"/>
                <a:cs typeface="Palatino Linotype"/>
              </a:rPr>
              <a:t>come </a:t>
            </a:r>
            <a:r>
              <a:rPr sz="2200" spc="-30" dirty="0">
                <a:latin typeface="Cambria" panose="02040503050406030204" pitchFamily="18" charset="0"/>
                <a:cs typeface="Palatino Linotype"/>
              </a:rPr>
              <a:t>too </a:t>
            </a:r>
            <a:r>
              <a:rPr sz="2200" spc="15" dirty="0">
                <a:latin typeface="Cambria" panose="02040503050406030204" pitchFamily="18" charset="0"/>
                <a:cs typeface="Palatino Linotype"/>
              </a:rPr>
              <a:t>quickly </a:t>
            </a:r>
            <a:r>
              <a:rPr sz="2200" dirty="0">
                <a:latin typeface="Cambria" panose="02040503050406030204" pitchFamily="18" charset="0"/>
                <a:cs typeface="Palatino Linotype"/>
              </a:rPr>
              <a:t>or </a:t>
            </a:r>
            <a:r>
              <a:rPr sz="2200" spc="-30" dirty="0">
                <a:latin typeface="Cambria" panose="02040503050406030204" pitchFamily="18" charset="0"/>
                <a:cs typeface="Palatino Linotype"/>
              </a:rPr>
              <a:t>too</a:t>
            </a:r>
            <a:r>
              <a:rPr sz="2200" spc="409" dirty="0">
                <a:latin typeface="Cambria" panose="02040503050406030204" pitchFamily="18" charset="0"/>
                <a:cs typeface="Palatino Linotype"/>
              </a:rPr>
              <a:t> </a:t>
            </a:r>
            <a:r>
              <a:rPr sz="2200" spc="-15" dirty="0">
                <a:latin typeface="Cambria" panose="02040503050406030204" pitchFamily="18" charset="0"/>
                <a:cs typeface="Palatino Linotype"/>
              </a:rPr>
              <a:t>slowly?</a:t>
            </a:r>
            <a:endParaRPr sz="2200" dirty="0">
              <a:latin typeface="Cambria" panose="02040503050406030204" pitchFamily="18" charset="0"/>
              <a:cs typeface="Palatino Linotype"/>
            </a:endParaRPr>
          </a:p>
          <a:p>
            <a:pPr marL="287020" indent="-274320">
              <a:spcBef>
                <a:spcPts val="565"/>
              </a:spcBef>
              <a:buClr>
                <a:srgbClr val="FD8537"/>
              </a:buClr>
              <a:buSzPct val="68181"/>
              <a:buFont typeface="Wingdings"/>
              <a:buChar char=""/>
              <a:tabLst>
                <a:tab pos="287020" algn="l"/>
              </a:tabLst>
            </a:pPr>
            <a:r>
              <a:rPr sz="2200" b="1" spc="170" dirty="0">
                <a:latin typeface="Cambria"/>
                <a:cs typeface="Cambria"/>
              </a:rPr>
              <a:t>Sounds</a:t>
            </a:r>
            <a:endParaRPr sz="2200" dirty="0">
              <a:latin typeface="Cambria"/>
              <a:cs typeface="Cambria"/>
            </a:endParaRPr>
          </a:p>
          <a:p>
            <a:pPr marL="12700">
              <a:spcBef>
                <a:spcPts val="635"/>
              </a:spcBef>
            </a:pPr>
            <a:r>
              <a:rPr sz="2200" spc="-50" dirty="0">
                <a:latin typeface="Cambria" panose="02040503050406030204" pitchFamily="18" charset="0"/>
                <a:cs typeface="Palatino Linotype"/>
              </a:rPr>
              <a:t>Do you </a:t>
            </a:r>
            <a:r>
              <a:rPr sz="2200" spc="80" dirty="0">
                <a:latin typeface="Cambria" panose="02040503050406030204" pitchFamily="18" charset="0"/>
                <a:cs typeface="Palatino Linotype"/>
              </a:rPr>
              <a:t>hear </a:t>
            </a:r>
            <a:r>
              <a:rPr sz="2200" spc="10" dirty="0">
                <a:latin typeface="Cambria" panose="02040503050406030204" pitchFamily="18" charset="0"/>
                <a:cs typeface="Palatino Linotype"/>
              </a:rPr>
              <a:t>sounds </a:t>
            </a:r>
            <a:r>
              <a:rPr sz="2200" spc="110" dirty="0">
                <a:latin typeface="Cambria" panose="02040503050406030204" pitchFamily="18" charset="0"/>
                <a:cs typeface="Palatino Linotype"/>
              </a:rPr>
              <a:t>that </a:t>
            </a:r>
            <a:r>
              <a:rPr sz="2200" spc="45" dirty="0">
                <a:latin typeface="Cambria" panose="02040503050406030204" pitchFamily="18" charset="0"/>
                <a:cs typeface="Palatino Linotype"/>
              </a:rPr>
              <a:t>indicate caring </a:t>
            </a:r>
            <a:r>
              <a:rPr sz="2200" dirty="0">
                <a:latin typeface="Cambria" panose="02040503050406030204" pitchFamily="18" charset="0"/>
                <a:cs typeface="Palatino Linotype"/>
              </a:rPr>
              <a:t>or</a:t>
            </a:r>
            <a:r>
              <a:rPr sz="2200" spc="310" dirty="0">
                <a:latin typeface="Cambria" panose="02040503050406030204" pitchFamily="18" charset="0"/>
                <a:cs typeface="Palatino Linotype"/>
              </a:rPr>
              <a:t> </a:t>
            </a:r>
            <a:r>
              <a:rPr sz="2200" spc="20" dirty="0">
                <a:latin typeface="Cambria" panose="02040503050406030204" pitchFamily="18" charset="0"/>
                <a:cs typeface="Palatino Linotype"/>
              </a:rPr>
              <a:t>concern?</a:t>
            </a:r>
            <a:r>
              <a:rPr lang="cs-CZ" sz="2200" spc="20" dirty="0">
                <a:latin typeface="Cambria" panose="02040503050406030204" pitchFamily="18" charset="0"/>
                <a:cs typeface="Palatino Linotype"/>
              </a:rPr>
              <a:t> Any signs of active listening?</a:t>
            </a:r>
            <a:endParaRPr sz="2200" dirty="0">
              <a:latin typeface="Cambria" panose="02040503050406030204" pitchFamily="18" charset="0"/>
              <a:cs typeface="Palatino Linotype"/>
            </a:endParaRPr>
          </a:p>
        </p:txBody>
      </p:sp>
    </p:spTree>
    <p:extLst>
      <p:ext uri="{BB962C8B-B14F-4D97-AF65-F5344CB8AC3E}">
        <p14:creationId xmlns:p14="http://schemas.microsoft.com/office/powerpoint/2010/main" val="350685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9977EB-E65D-6D6A-D6FC-FD63CFDFA32A}"/>
              </a:ext>
            </a:extLst>
          </p:cNvPr>
          <p:cNvSpPr>
            <a:spLocks noGrp="1"/>
          </p:cNvSpPr>
          <p:nvPr>
            <p:ph type="title"/>
          </p:nvPr>
        </p:nvSpPr>
        <p:spPr/>
        <p:txBody>
          <a:bodyPr/>
          <a:lstStyle/>
          <a:p>
            <a:endParaRPr lang="cs-CZ"/>
          </a:p>
        </p:txBody>
      </p:sp>
      <p:sp>
        <p:nvSpPr>
          <p:cNvPr id="4" name="Zástupný symbol pro zápatí 3">
            <a:extLst>
              <a:ext uri="{FF2B5EF4-FFF2-40B4-BE49-F238E27FC236}">
                <a16:creationId xmlns:a16="http://schemas.microsoft.com/office/drawing/2014/main" id="{32E6C0CC-4A30-ED9A-B9EA-A745DFCB64B3}"/>
              </a:ext>
            </a:extLst>
          </p:cNvPr>
          <p:cNvSpPr>
            <a:spLocks noGrp="1"/>
          </p:cNvSpPr>
          <p:nvPr>
            <p:ph type="ftr" sz="quarter" idx="10"/>
          </p:nvPr>
        </p:nvSpPr>
        <p:spPr/>
        <p:txBody>
          <a:bodyPr/>
          <a:lstStyle/>
          <a:p>
            <a:r>
              <a:rPr lang="en-US"/>
              <a:t>MPV_COMA Communication and Managerial Skills Training</a:t>
            </a:r>
          </a:p>
        </p:txBody>
      </p:sp>
      <p:pic>
        <p:nvPicPr>
          <p:cNvPr id="2050" name="Picture 2" descr="UK scanning the faces of football fans">
            <a:extLst>
              <a:ext uri="{FF2B5EF4-FFF2-40B4-BE49-F238E27FC236}">
                <a16:creationId xmlns:a16="http://schemas.microsoft.com/office/drawing/2014/main" id="{C3EC289D-E4F9-CD63-FAE8-6C4BD1A0BF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4346" y="1250156"/>
            <a:ext cx="5974890" cy="43576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BA5ADED-479B-445C-B505-E5B548B5319E}"/>
              </a:ext>
            </a:extLst>
          </p:cNvPr>
          <p:cNvSpPr txBox="1">
            <a:spLocks/>
          </p:cNvSpPr>
          <p:nvPr/>
        </p:nvSpPr>
        <p:spPr bwMode="auto">
          <a:xfrm>
            <a:off x="1476053" y="5962651"/>
            <a:ext cx="103632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a:solidFill>
                  <a:srgbClr val="7D1E1E"/>
                </a:solidFill>
                <a:latin typeface="Cambria" panose="02040503050406030204" pitchFamily="18" charset="0"/>
                <a:ea typeface="+mj-ea"/>
                <a:cs typeface="+mj-cs"/>
              </a:defRPr>
            </a:lvl1pPr>
            <a:lvl2pPr algn="l" rtl="0" eaLnBrk="1" fontAlgn="base" hangingPunct="1">
              <a:spcBef>
                <a:spcPct val="0"/>
              </a:spcBef>
              <a:spcAft>
                <a:spcPct val="0"/>
              </a:spcAft>
              <a:defRPr sz="2400">
                <a:solidFill>
                  <a:srgbClr val="7D1E1E"/>
                </a:solidFill>
                <a:latin typeface="Verdana" pitchFamily="34" charset="0"/>
              </a:defRPr>
            </a:lvl2pPr>
            <a:lvl3pPr algn="l" rtl="0" eaLnBrk="1" fontAlgn="base" hangingPunct="1">
              <a:spcBef>
                <a:spcPct val="0"/>
              </a:spcBef>
              <a:spcAft>
                <a:spcPct val="0"/>
              </a:spcAft>
              <a:defRPr sz="2400">
                <a:solidFill>
                  <a:srgbClr val="7D1E1E"/>
                </a:solidFill>
                <a:latin typeface="Verdana" pitchFamily="34" charset="0"/>
              </a:defRPr>
            </a:lvl3pPr>
            <a:lvl4pPr algn="l" rtl="0" eaLnBrk="1" fontAlgn="base" hangingPunct="1">
              <a:spcBef>
                <a:spcPct val="0"/>
              </a:spcBef>
              <a:spcAft>
                <a:spcPct val="0"/>
              </a:spcAft>
              <a:defRPr sz="2400">
                <a:solidFill>
                  <a:srgbClr val="7D1E1E"/>
                </a:solidFill>
                <a:latin typeface="Verdana" pitchFamily="34" charset="0"/>
              </a:defRPr>
            </a:lvl4pPr>
            <a:lvl5pPr algn="l" rtl="0" eaLnBrk="1" fontAlgn="base" hangingPunct="1">
              <a:spcBef>
                <a:spcPct val="0"/>
              </a:spcBef>
              <a:spcAft>
                <a:spcPct val="0"/>
              </a:spcAft>
              <a:defRPr sz="2400">
                <a:solidFill>
                  <a:srgbClr val="7D1E1E"/>
                </a:solidFill>
                <a:latin typeface="Verdana" pitchFamily="34" charset="0"/>
              </a:defRPr>
            </a:lvl5pPr>
            <a:lvl6pPr marL="457200" algn="l" rtl="0" eaLnBrk="1" fontAlgn="base" hangingPunct="1">
              <a:spcBef>
                <a:spcPct val="0"/>
              </a:spcBef>
              <a:spcAft>
                <a:spcPct val="0"/>
              </a:spcAft>
              <a:defRPr sz="2400">
                <a:solidFill>
                  <a:srgbClr val="7D1E1E"/>
                </a:solidFill>
                <a:latin typeface="Verdana" pitchFamily="34" charset="0"/>
              </a:defRPr>
            </a:lvl6pPr>
            <a:lvl7pPr marL="914400" algn="l" rtl="0" eaLnBrk="1" fontAlgn="base" hangingPunct="1">
              <a:spcBef>
                <a:spcPct val="0"/>
              </a:spcBef>
              <a:spcAft>
                <a:spcPct val="0"/>
              </a:spcAft>
              <a:defRPr sz="2400">
                <a:solidFill>
                  <a:srgbClr val="7D1E1E"/>
                </a:solidFill>
                <a:latin typeface="Verdana" pitchFamily="34" charset="0"/>
              </a:defRPr>
            </a:lvl7pPr>
            <a:lvl8pPr marL="1371600" algn="l" rtl="0" eaLnBrk="1" fontAlgn="base" hangingPunct="1">
              <a:spcBef>
                <a:spcPct val="0"/>
              </a:spcBef>
              <a:spcAft>
                <a:spcPct val="0"/>
              </a:spcAft>
              <a:defRPr sz="2400">
                <a:solidFill>
                  <a:srgbClr val="7D1E1E"/>
                </a:solidFill>
                <a:latin typeface="Verdana" pitchFamily="34" charset="0"/>
              </a:defRPr>
            </a:lvl8pPr>
            <a:lvl9pPr marL="1828800" algn="l" rtl="0" eaLnBrk="1" fontAlgn="base" hangingPunct="1">
              <a:spcBef>
                <a:spcPct val="0"/>
              </a:spcBef>
              <a:spcAft>
                <a:spcPct val="0"/>
              </a:spcAft>
              <a:defRPr sz="2400">
                <a:solidFill>
                  <a:srgbClr val="7D1E1E"/>
                </a:solidFill>
                <a:latin typeface="Verdana" pitchFamily="34" charset="0"/>
              </a:defRPr>
            </a:lvl9pPr>
          </a:lstStyle>
          <a:p>
            <a:r>
              <a:rPr lang="cs-CZ" kern="0" dirty="0" err="1"/>
              <a:t>Decribe</a:t>
            </a:r>
            <a:r>
              <a:rPr lang="cs-CZ" kern="0" dirty="0"/>
              <a:t> </a:t>
            </a:r>
            <a:r>
              <a:rPr lang="cs-CZ" kern="0" dirty="0" err="1"/>
              <a:t>the</a:t>
            </a:r>
            <a:r>
              <a:rPr lang="cs-CZ" kern="0" dirty="0"/>
              <a:t> non – </a:t>
            </a:r>
            <a:r>
              <a:rPr lang="cs-CZ" kern="0" dirty="0" err="1"/>
              <a:t>verbal</a:t>
            </a:r>
            <a:r>
              <a:rPr lang="cs-CZ" kern="0" dirty="0"/>
              <a:t> </a:t>
            </a:r>
            <a:r>
              <a:rPr lang="cs-CZ" kern="0" dirty="0" err="1"/>
              <a:t>communication</a:t>
            </a:r>
            <a:r>
              <a:rPr lang="cs-CZ" kern="0" dirty="0"/>
              <a:t>, and </a:t>
            </a:r>
            <a:r>
              <a:rPr lang="cs-CZ" b="1" kern="0" dirty="0" err="1"/>
              <a:t>then</a:t>
            </a:r>
            <a:r>
              <a:rPr lang="cs-CZ" kern="0" dirty="0"/>
              <a:t> </a:t>
            </a:r>
            <a:r>
              <a:rPr lang="cs-CZ" kern="0" dirty="0" err="1"/>
              <a:t>resulting</a:t>
            </a:r>
            <a:r>
              <a:rPr lang="cs-CZ" kern="0" dirty="0"/>
              <a:t> </a:t>
            </a:r>
            <a:r>
              <a:rPr lang="cs-CZ" kern="0" dirty="0" err="1"/>
              <a:t>emotions</a:t>
            </a:r>
            <a:endParaRPr lang="en-GB" kern="0" dirty="0"/>
          </a:p>
        </p:txBody>
      </p:sp>
    </p:spTree>
    <p:extLst>
      <p:ext uri="{BB962C8B-B14F-4D97-AF65-F5344CB8AC3E}">
        <p14:creationId xmlns:p14="http://schemas.microsoft.com/office/powerpoint/2010/main" val="2926888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524021-F28A-41BC-B3A9-C4CDD59F9E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2489" y="1628776"/>
            <a:ext cx="6036622" cy="4357687"/>
          </a:xfrm>
        </p:spPr>
      </p:pic>
      <p:sp>
        <p:nvSpPr>
          <p:cNvPr id="4" name="Footer Placeholder 3">
            <a:extLst>
              <a:ext uri="{FF2B5EF4-FFF2-40B4-BE49-F238E27FC236}">
                <a16:creationId xmlns:a16="http://schemas.microsoft.com/office/drawing/2014/main" id="{DB14C073-0E73-4DAA-9608-E802053106C4}"/>
              </a:ext>
            </a:extLst>
          </p:cNvPr>
          <p:cNvSpPr>
            <a:spLocks noGrp="1"/>
          </p:cNvSpPr>
          <p:nvPr>
            <p:ph type="ftr" sz="quarter" idx="10"/>
          </p:nvPr>
        </p:nvSpPr>
        <p:spPr/>
        <p:txBody>
          <a:bodyPr/>
          <a:lstStyle/>
          <a:p>
            <a:r>
              <a:rPr lang="en-US"/>
              <a:t>MPV_COMA Communication and Managerial Skills Training</a:t>
            </a:r>
          </a:p>
        </p:txBody>
      </p:sp>
      <p:sp>
        <p:nvSpPr>
          <p:cNvPr id="3" name="Rectangle 2">
            <a:extLst>
              <a:ext uri="{FF2B5EF4-FFF2-40B4-BE49-F238E27FC236}">
                <a16:creationId xmlns:a16="http://schemas.microsoft.com/office/drawing/2014/main" id="{A272CC03-5B29-4D93-A597-B3C3C27A7C0D}"/>
              </a:ext>
            </a:extLst>
          </p:cNvPr>
          <p:cNvSpPr/>
          <p:nvPr/>
        </p:nvSpPr>
        <p:spPr>
          <a:xfrm>
            <a:off x="4901929" y="1670348"/>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C359288A-1F32-4B2E-B161-8F87951938A1}"/>
              </a:ext>
            </a:extLst>
          </p:cNvPr>
          <p:cNvSpPr/>
          <p:nvPr/>
        </p:nvSpPr>
        <p:spPr>
          <a:xfrm>
            <a:off x="8074366" y="1622724"/>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Nadpis 8">
            <a:extLst>
              <a:ext uri="{FF2B5EF4-FFF2-40B4-BE49-F238E27FC236}">
                <a16:creationId xmlns:a16="http://schemas.microsoft.com/office/drawing/2014/main" id="{3D6960BA-FE34-A039-9D74-EBB08E9A86C0}"/>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412514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A96C-12F8-4DCC-9E0B-04865824A693}"/>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29EF8DC6-8A59-4B0A-B6FF-F2F5ED1B4E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9707" y="710719"/>
            <a:ext cx="8577330" cy="5718221"/>
          </a:xfrm>
        </p:spPr>
      </p:pic>
      <p:sp>
        <p:nvSpPr>
          <p:cNvPr id="4" name="Footer Placeholder 3">
            <a:extLst>
              <a:ext uri="{FF2B5EF4-FFF2-40B4-BE49-F238E27FC236}">
                <a16:creationId xmlns:a16="http://schemas.microsoft.com/office/drawing/2014/main" id="{0A651974-A9E4-4B4A-A3B1-B20E664DABFA}"/>
              </a:ext>
            </a:extLst>
          </p:cNvPr>
          <p:cNvSpPr>
            <a:spLocks noGrp="1"/>
          </p:cNvSpPr>
          <p:nvPr>
            <p:ph type="ftr" sz="quarter" idx="10"/>
          </p:nvPr>
        </p:nvSpPr>
        <p:spPr/>
        <p:txBody>
          <a:bodyPr/>
          <a:lstStyle/>
          <a:p>
            <a:r>
              <a:rPr lang="en-US"/>
              <a:t>MPV_COMA Communication and Managerial Skills Training</a:t>
            </a:r>
          </a:p>
        </p:txBody>
      </p:sp>
      <p:sp>
        <p:nvSpPr>
          <p:cNvPr id="5" name="Rectangle 4">
            <a:extLst>
              <a:ext uri="{FF2B5EF4-FFF2-40B4-BE49-F238E27FC236}">
                <a16:creationId xmlns:a16="http://schemas.microsoft.com/office/drawing/2014/main" id="{EF03B3F7-A662-4023-879D-943180C31DD3}"/>
              </a:ext>
            </a:extLst>
          </p:cNvPr>
          <p:cNvSpPr/>
          <p:nvPr/>
        </p:nvSpPr>
        <p:spPr>
          <a:xfrm>
            <a:off x="4060310" y="1581931"/>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79474890-C38C-4C7D-B5F8-952E49DC7881}"/>
              </a:ext>
            </a:extLst>
          </p:cNvPr>
          <p:cNvSpPr/>
          <p:nvPr/>
        </p:nvSpPr>
        <p:spPr>
          <a:xfrm>
            <a:off x="8949794" y="1549589"/>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502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7C86-BF61-4861-87B0-87B4B45A62EA}"/>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207AA673-866D-465A-9167-7938AD926A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3485" y="1773238"/>
            <a:ext cx="6536530" cy="4357687"/>
          </a:xfrm>
        </p:spPr>
      </p:pic>
      <p:sp>
        <p:nvSpPr>
          <p:cNvPr id="4" name="Footer Placeholder 3">
            <a:extLst>
              <a:ext uri="{FF2B5EF4-FFF2-40B4-BE49-F238E27FC236}">
                <a16:creationId xmlns:a16="http://schemas.microsoft.com/office/drawing/2014/main" id="{B7E70A9E-031A-4690-A459-756AA530D911}"/>
              </a:ext>
            </a:extLst>
          </p:cNvPr>
          <p:cNvSpPr>
            <a:spLocks noGrp="1"/>
          </p:cNvSpPr>
          <p:nvPr>
            <p:ph type="ftr" sz="quarter" idx="10"/>
          </p:nvPr>
        </p:nvSpPr>
        <p:spPr/>
        <p:txBody>
          <a:bodyPr/>
          <a:lstStyle/>
          <a:p>
            <a:r>
              <a:rPr lang="en-US"/>
              <a:t>MPV_COMA Communication and Managerial Skills Training</a:t>
            </a:r>
          </a:p>
        </p:txBody>
      </p:sp>
      <p:sp>
        <p:nvSpPr>
          <p:cNvPr id="5" name="Rectangle 4">
            <a:extLst>
              <a:ext uri="{FF2B5EF4-FFF2-40B4-BE49-F238E27FC236}">
                <a16:creationId xmlns:a16="http://schemas.microsoft.com/office/drawing/2014/main" id="{37872DE9-AC66-4AA7-90FA-FCC5A4C0A3E1}"/>
              </a:ext>
            </a:extLst>
          </p:cNvPr>
          <p:cNvSpPr/>
          <p:nvPr/>
        </p:nvSpPr>
        <p:spPr>
          <a:xfrm>
            <a:off x="3608918" y="1628776"/>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A7EAE2F4-5156-4DEA-8B18-073131660A8E}"/>
              </a:ext>
            </a:extLst>
          </p:cNvPr>
          <p:cNvSpPr/>
          <p:nvPr/>
        </p:nvSpPr>
        <p:spPr>
          <a:xfrm>
            <a:off x="5220711" y="1628776"/>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A1300C06-2F51-46CF-9FE8-0F247EE43565}"/>
              </a:ext>
            </a:extLst>
          </p:cNvPr>
          <p:cNvSpPr/>
          <p:nvPr/>
        </p:nvSpPr>
        <p:spPr>
          <a:xfrm>
            <a:off x="7000876" y="1605462"/>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a:extLst>
              <a:ext uri="{FF2B5EF4-FFF2-40B4-BE49-F238E27FC236}">
                <a16:creationId xmlns:a16="http://schemas.microsoft.com/office/drawing/2014/main" id="{CD514DFD-B8A3-45B2-A3C3-6482BBA7291E}"/>
              </a:ext>
            </a:extLst>
          </p:cNvPr>
          <p:cNvSpPr/>
          <p:nvPr/>
        </p:nvSpPr>
        <p:spPr>
          <a:xfrm>
            <a:off x="8781041" y="1565370"/>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1527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04A3-4056-42A0-937F-75C0966BD8AB}"/>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A2EA5FC6-E9E5-4C96-A153-7508629A13F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96107" y="1358576"/>
            <a:ext cx="7599788" cy="5066526"/>
          </a:xfrm>
        </p:spPr>
      </p:pic>
      <p:sp>
        <p:nvSpPr>
          <p:cNvPr id="4" name="Footer Placeholder 3">
            <a:extLst>
              <a:ext uri="{FF2B5EF4-FFF2-40B4-BE49-F238E27FC236}">
                <a16:creationId xmlns:a16="http://schemas.microsoft.com/office/drawing/2014/main" id="{1345587B-07FB-4536-8234-02EB16E455D2}"/>
              </a:ext>
            </a:extLst>
          </p:cNvPr>
          <p:cNvSpPr>
            <a:spLocks noGrp="1"/>
          </p:cNvSpPr>
          <p:nvPr>
            <p:ph type="ftr" sz="quarter" idx="10"/>
          </p:nvPr>
        </p:nvSpPr>
        <p:spPr/>
        <p:txBody>
          <a:bodyPr/>
          <a:lstStyle/>
          <a:p>
            <a:r>
              <a:rPr lang="en-US"/>
              <a:t>MPV_COMA Communication and Managerial Skills Training</a:t>
            </a:r>
          </a:p>
        </p:txBody>
      </p:sp>
      <p:sp>
        <p:nvSpPr>
          <p:cNvPr id="5" name="Rectangle 4">
            <a:extLst>
              <a:ext uri="{FF2B5EF4-FFF2-40B4-BE49-F238E27FC236}">
                <a16:creationId xmlns:a16="http://schemas.microsoft.com/office/drawing/2014/main" id="{876C703D-D724-4317-B350-5F1442FA4391}"/>
              </a:ext>
            </a:extLst>
          </p:cNvPr>
          <p:cNvSpPr/>
          <p:nvPr/>
        </p:nvSpPr>
        <p:spPr>
          <a:xfrm>
            <a:off x="2754347" y="1518991"/>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9393BBF1-8E0B-463F-995B-FFCB41693B93}"/>
              </a:ext>
            </a:extLst>
          </p:cNvPr>
          <p:cNvSpPr/>
          <p:nvPr/>
        </p:nvSpPr>
        <p:spPr>
          <a:xfrm>
            <a:off x="6096000" y="1725613"/>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CF1FD74A-5E6D-43D8-9FBC-90B587DFF69E}"/>
              </a:ext>
            </a:extLst>
          </p:cNvPr>
          <p:cNvSpPr/>
          <p:nvPr/>
        </p:nvSpPr>
        <p:spPr>
          <a:xfrm>
            <a:off x="8081357" y="1628776"/>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a:extLst>
              <a:ext uri="{FF2B5EF4-FFF2-40B4-BE49-F238E27FC236}">
                <a16:creationId xmlns:a16="http://schemas.microsoft.com/office/drawing/2014/main" id="{20A77FEC-0FCC-4F6E-9BEE-93759F257065}"/>
              </a:ext>
            </a:extLst>
          </p:cNvPr>
          <p:cNvSpPr/>
          <p:nvPr/>
        </p:nvSpPr>
        <p:spPr>
          <a:xfrm>
            <a:off x="2296105" y="3263603"/>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9">
            <a:extLst>
              <a:ext uri="{FF2B5EF4-FFF2-40B4-BE49-F238E27FC236}">
                <a16:creationId xmlns:a16="http://schemas.microsoft.com/office/drawing/2014/main" id="{9D2AAA27-1683-44AA-92DA-F5EB7A7961DD}"/>
              </a:ext>
            </a:extLst>
          </p:cNvPr>
          <p:cNvSpPr/>
          <p:nvPr/>
        </p:nvSpPr>
        <p:spPr>
          <a:xfrm>
            <a:off x="5217876" y="3263603"/>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5</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1" name="Rectangle 10">
            <a:extLst>
              <a:ext uri="{FF2B5EF4-FFF2-40B4-BE49-F238E27FC236}">
                <a16:creationId xmlns:a16="http://schemas.microsoft.com/office/drawing/2014/main" id="{E5BF1A2B-2990-4666-B477-6669D9ADDADA}"/>
              </a:ext>
            </a:extLst>
          </p:cNvPr>
          <p:cNvSpPr/>
          <p:nvPr/>
        </p:nvSpPr>
        <p:spPr>
          <a:xfrm>
            <a:off x="9219106" y="3904456"/>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6</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27550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BA5A-186D-4F9A-AE46-34D11DCE31DA}"/>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1F8724F-B5C2-4BF6-ABFB-226858F8CD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501" y="1325543"/>
            <a:ext cx="7829550" cy="4406918"/>
          </a:xfrm>
        </p:spPr>
      </p:pic>
      <p:sp>
        <p:nvSpPr>
          <p:cNvPr id="4" name="Footer Placeholder 3">
            <a:extLst>
              <a:ext uri="{FF2B5EF4-FFF2-40B4-BE49-F238E27FC236}">
                <a16:creationId xmlns:a16="http://schemas.microsoft.com/office/drawing/2014/main" id="{207A3D26-2409-46F0-A236-184F84FEEBF3}"/>
              </a:ext>
            </a:extLst>
          </p:cNvPr>
          <p:cNvSpPr>
            <a:spLocks noGrp="1"/>
          </p:cNvSpPr>
          <p:nvPr>
            <p:ph type="ftr" sz="quarter" idx="10"/>
          </p:nvPr>
        </p:nvSpPr>
        <p:spPr/>
        <p:txBody>
          <a:bodyPr/>
          <a:lstStyle/>
          <a:p>
            <a:r>
              <a:rPr lang="en-US"/>
              <a:t>MPV_COMA Communication and Managerial Skills Training</a:t>
            </a:r>
          </a:p>
        </p:txBody>
      </p:sp>
      <p:sp>
        <p:nvSpPr>
          <p:cNvPr id="5" name="Rectangle 4">
            <a:extLst>
              <a:ext uri="{FF2B5EF4-FFF2-40B4-BE49-F238E27FC236}">
                <a16:creationId xmlns:a16="http://schemas.microsoft.com/office/drawing/2014/main" id="{7B9D1241-E7A4-441E-BABB-1FA7DA58B5F7}"/>
              </a:ext>
            </a:extLst>
          </p:cNvPr>
          <p:cNvSpPr/>
          <p:nvPr/>
        </p:nvSpPr>
        <p:spPr>
          <a:xfrm>
            <a:off x="5153599" y="3297812"/>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BF6E234E-BED0-46E0-A238-AFDA667868E1}"/>
              </a:ext>
            </a:extLst>
          </p:cNvPr>
          <p:cNvSpPr/>
          <p:nvPr/>
        </p:nvSpPr>
        <p:spPr>
          <a:xfrm>
            <a:off x="9088035" y="4221142"/>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AC2F811D-4977-4259-A9FD-3CDB1344A153}"/>
              </a:ext>
            </a:extLst>
          </p:cNvPr>
          <p:cNvSpPr/>
          <p:nvPr/>
        </p:nvSpPr>
        <p:spPr>
          <a:xfrm>
            <a:off x="6096000" y="1125539"/>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a:extLst>
              <a:ext uri="{FF2B5EF4-FFF2-40B4-BE49-F238E27FC236}">
                <a16:creationId xmlns:a16="http://schemas.microsoft.com/office/drawing/2014/main" id="{40E2F57F-5F6C-45E9-8FE6-D61258FEA70B}"/>
              </a:ext>
            </a:extLst>
          </p:cNvPr>
          <p:cNvSpPr/>
          <p:nvPr/>
        </p:nvSpPr>
        <p:spPr>
          <a:xfrm>
            <a:off x="8839200" y="1125539"/>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64345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Afbeelding 12" descr="queen.jpg"/>
          <p:cNvPicPr>
            <a:picLocks noChangeAspect="1"/>
          </p:cNvPicPr>
          <p:nvPr/>
        </p:nvPicPr>
        <p:blipFill>
          <a:blip r:embed="rId3" cstate="print"/>
          <a:srcRect/>
          <a:stretch>
            <a:fillRect/>
          </a:stretch>
        </p:blipFill>
        <p:spPr bwMode="auto">
          <a:xfrm>
            <a:off x="1667508" y="885871"/>
            <a:ext cx="8856984" cy="5964625"/>
          </a:xfrm>
          <a:prstGeom prst="rect">
            <a:avLst/>
          </a:prstGeom>
          <a:noFill/>
          <a:ln w="9525">
            <a:noFill/>
            <a:miter lim="800000"/>
            <a:headEnd/>
            <a:tailEnd/>
          </a:ln>
        </p:spPr>
      </p:pic>
      <p:sp>
        <p:nvSpPr>
          <p:cNvPr id="3" name="Rectangle 2">
            <a:extLst>
              <a:ext uri="{FF2B5EF4-FFF2-40B4-BE49-F238E27FC236}">
                <a16:creationId xmlns:a16="http://schemas.microsoft.com/office/drawing/2014/main" id="{2570AA6F-2F9C-4D69-9C60-73168C8AED51}"/>
              </a:ext>
            </a:extLst>
          </p:cNvPr>
          <p:cNvSpPr/>
          <p:nvPr/>
        </p:nvSpPr>
        <p:spPr>
          <a:xfrm>
            <a:off x="4901929" y="5048799"/>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618EEE34-EB86-4453-B0F8-79E81BA1292B}"/>
              </a:ext>
            </a:extLst>
          </p:cNvPr>
          <p:cNvSpPr/>
          <p:nvPr/>
        </p:nvSpPr>
        <p:spPr>
          <a:xfrm>
            <a:off x="9650098" y="1326399"/>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a:extLst>
              <a:ext uri="{FF2B5EF4-FFF2-40B4-BE49-F238E27FC236}">
                <a16:creationId xmlns:a16="http://schemas.microsoft.com/office/drawing/2014/main" id="{033A5861-0A33-46C0-881C-FE0E09332144}"/>
              </a:ext>
            </a:extLst>
          </p:cNvPr>
          <p:cNvSpPr/>
          <p:nvPr/>
        </p:nvSpPr>
        <p:spPr>
          <a:xfrm>
            <a:off x="8106524" y="864734"/>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Rectangle 5">
            <a:extLst>
              <a:ext uri="{FF2B5EF4-FFF2-40B4-BE49-F238E27FC236}">
                <a16:creationId xmlns:a16="http://schemas.microsoft.com/office/drawing/2014/main" id="{954BB13A-D997-4199-9B74-582D7C9468A6}"/>
              </a:ext>
            </a:extLst>
          </p:cNvPr>
          <p:cNvSpPr/>
          <p:nvPr/>
        </p:nvSpPr>
        <p:spPr>
          <a:xfrm>
            <a:off x="6772674" y="697225"/>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5E2AF4D8-7EFF-4B7D-8FBF-D39665AD9756}"/>
              </a:ext>
            </a:extLst>
          </p:cNvPr>
          <p:cNvSpPr/>
          <p:nvPr/>
        </p:nvSpPr>
        <p:spPr>
          <a:xfrm>
            <a:off x="5451332" y="890037"/>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5</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EB44CA37-4E65-4AAA-AFCD-02CACD99F2B9}"/>
              </a:ext>
            </a:extLst>
          </p:cNvPr>
          <p:cNvSpPr/>
          <p:nvPr/>
        </p:nvSpPr>
        <p:spPr>
          <a:xfrm>
            <a:off x="2417856" y="890037"/>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6</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a:extLst>
              <a:ext uri="{FF2B5EF4-FFF2-40B4-BE49-F238E27FC236}">
                <a16:creationId xmlns:a16="http://schemas.microsoft.com/office/drawing/2014/main" id="{ABB97B71-B0DF-408F-9E2F-6F94E5D604BF}"/>
              </a:ext>
            </a:extLst>
          </p:cNvPr>
          <p:cNvSpPr/>
          <p:nvPr/>
        </p:nvSpPr>
        <p:spPr>
          <a:xfrm>
            <a:off x="1590960" y="890037"/>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7</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9106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162C-EFF1-4D07-A375-84A5D8D9E4F3}"/>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D420CE8E-7BB1-4E8B-8894-FEF3160156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989410"/>
            <a:ext cx="9325761" cy="5245741"/>
          </a:xfrm>
        </p:spPr>
      </p:pic>
      <p:sp>
        <p:nvSpPr>
          <p:cNvPr id="4" name="Footer Placeholder 3">
            <a:extLst>
              <a:ext uri="{FF2B5EF4-FFF2-40B4-BE49-F238E27FC236}">
                <a16:creationId xmlns:a16="http://schemas.microsoft.com/office/drawing/2014/main" id="{8A43F9DE-CA61-4B05-B0E4-F4555E9BD500}"/>
              </a:ext>
            </a:extLst>
          </p:cNvPr>
          <p:cNvSpPr>
            <a:spLocks noGrp="1"/>
          </p:cNvSpPr>
          <p:nvPr>
            <p:ph type="ftr" sz="quarter" idx="10"/>
          </p:nvPr>
        </p:nvSpPr>
        <p:spPr/>
        <p:txBody>
          <a:bodyPr/>
          <a:lstStyle/>
          <a:p>
            <a:r>
              <a:rPr lang="en-US"/>
              <a:t>MPV_COMA Communication and Managerial Skills Training</a:t>
            </a:r>
          </a:p>
        </p:txBody>
      </p:sp>
      <p:sp>
        <p:nvSpPr>
          <p:cNvPr id="5" name="Rectangle 4">
            <a:extLst>
              <a:ext uri="{FF2B5EF4-FFF2-40B4-BE49-F238E27FC236}">
                <a16:creationId xmlns:a16="http://schemas.microsoft.com/office/drawing/2014/main" id="{8FDCE2BA-6AD8-423D-B3C3-20658A2D82EB}"/>
              </a:ext>
            </a:extLst>
          </p:cNvPr>
          <p:cNvSpPr/>
          <p:nvPr/>
        </p:nvSpPr>
        <p:spPr>
          <a:xfrm>
            <a:off x="3379978" y="4413548"/>
            <a:ext cx="676788" cy="923330"/>
          </a:xfrm>
          <a:prstGeom prst="rect">
            <a:avLst/>
          </a:prstGeom>
          <a:noFill/>
        </p:spPr>
        <p:txBody>
          <a:bodyPr wrap="none" lIns="91440" tIns="45720" rIns="91440" bIns="45720">
            <a:spAutoFit/>
          </a:bodyPr>
          <a:lstStyle/>
          <a:p>
            <a:pPr algn="ctr"/>
            <a:r>
              <a:rPr lang="cs-CZ" sz="5400" b="1" dirty="0">
                <a:ln w="22225">
                  <a:solidFill>
                    <a:schemeClr val="accent2"/>
                  </a:solidFill>
                  <a:prstDash val="solid"/>
                </a:ln>
                <a:solidFill>
                  <a:schemeClr val="accent2">
                    <a:lumMod val="40000"/>
                    <a:lumOff val="60000"/>
                  </a:schemeClr>
                </a:solidFill>
              </a:rPr>
              <a:t>1</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a:extLst>
              <a:ext uri="{FF2B5EF4-FFF2-40B4-BE49-F238E27FC236}">
                <a16:creationId xmlns:a16="http://schemas.microsoft.com/office/drawing/2014/main" id="{043F33AB-15F7-4B75-AE46-6086C6E47D3A}"/>
              </a:ext>
            </a:extLst>
          </p:cNvPr>
          <p:cNvSpPr/>
          <p:nvPr/>
        </p:nvSpPr>
        <p:spPr>
          <a:xfrm>
            <a:off x="5124421" y="4015655"/>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2</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781CBF66-6C95-4625-98DE-9E7ABE65C3B6}"/>
              </a:ext>
            </a:extLst>
          </p:cNvPr>
          <p:cNvSpPr/>
          <p:nvPr/>
        </p:nvSpPr>
        <p:spPr>
          <a:xfrm>
            <a:off x="7936519" y="3553990"/>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3</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9" name="Rectangle 8">
            <a:extLst>
              <a:ext uri="{FF2B5EF4-FFF2-40B4-BE49-F238E27FC236}">
                <a16:creationId xmlns:a16="http://schemas.microsoft.com/office/drawing/2014/main" id="{777B7EC5-2DDA-43DD-8D91-84776DAD0064}"/>
              </a:ext>
            </a:extLst>
          </p:cNvPr>
          <p:cNvSpPr/>
          <p:nvPr/>
        </p:nvSpPr>
        <p:spPr>
          <a:xfrm>
            <a:off x="7936519" y="1583182"/>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4</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9">
            <a:extLst>
              <a:ext uri="{FF2B5EF4-FFF2-40B4-BE49-F238E27FC236}">
                <a16:creationId xmlns:a16="http://schemas.microsoft.com/office/drawing/2014/main" id="{338A4346-94DF-4093-9612-1CBD581135D8}"/>
              </a:ext>
            </a:extLst>
          </p:cNvPr>
          <p:cNvSpPr/>
          <p:nvPr/>
        </p:nvSpPr>
        <p:spPr>
          <a:xfrm>
            <a:off x="5545504" y="1498793"/>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5</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1" name="Rectangle 10">
            <a:extLst>
              <a:ext uri="{FF2B5EF4-FFF2-40B4-BE49-F238E27FC236}">
                <a16:creationId xmlns:a16="http://schemas.microsoft.com/office/drawing/2014/main" id="{F84AE17D-B261-4C10-96EB-467F1DD4559C}"/>
              </a:ext>
            </a:extLst>
          </p:cNvPr>
          <p:cNvSpPr/>
          <p:nvPr/>
        </p:nvSpPr>
        <p:spPr>
          <a:xfrm>
            <a:off x="6222292" y="767019"/>
            <a:ext cx="676788" cy="923330"/>
          </a:xfrm>
          <a:prstGeom prst="rect">
            <a:avLst/>
          </a:prstGeom>
          <a:noFill/>
        </p:spPr>
        <p:txBody>
          <a:bodyPr wrap="none" lIns="91440" tIns="45720" rIns="91440" bIns="45720">
            <a:spAutoFit/>
          </a:bodyPr>
          <a:lstStyle/>
          <a:p>
            <a:pPr algn="ctr"/>
            <a:r>
              <a:rPr lang="cs-CZ" sz="5400" b="1" cap="none" spc="0" dirty="0">
                <a:ln w="22225">
                  <a:solidFill>
                    <a:schemeClr val="accent2"/>
                  </a:solidFill>
                  <a:prstDash val="solid"/>
                </a:ln>
                <a:solidFill>
                  <a:schemeClr val="accent2">
                    <a:lumMod val="40000"/>
                    <a:lumOff val="60000"/>
                  </a:schemeClr>
                </a:solidFill>
                <a:effectLst/>
              </a:rPr>
              <a:t>6</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51349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spc="310" dirty="0">
                <a:latin typeface="Cambria"/>
                <a:cs typeface="Cambria"/>
              </a:rPr>
              <a:t>E</a:t>
            </a:r>
            <a:r>
              <a:rPr lang="cs-CZ" b="1" spc="310" dirty="0">
                <a:latin typeface="Cambria"/>
                <a:cs typeface="Cambria"/>
              </a:rPr>
              <a:t>VALUATING </a:t>
            </a:r>
            <a:r>
              <a:rPr lang="cs-CZ" b="1" spc="320" dirty="0">
                <a:latin typeface="Cambria"/>
                <a:cs typeface="Cambria"/>
              </a:rPr>
              <a:t>NONVERBAL</a:t>
            </a:r>
            <a:r>
              <a:rPr lang="cs-CZ" b="1" spc="160" dirty="0">
                <a:latin typeface="Cambria"/>
                <a:cs typeface="Cambria"/>
              </a:rPr>
              <a:t> </a:t>
            </a:r>
            <a:r>
              <a:rPr lang="cs-CZ" b="1" spc="325" dirty="0">
                <a:latin typeface="Cambria"/>
                <a:cs typeface="Cambria"/>
              </a:rPr>
              <a:t>SIGNALS - </a:t>
            </a:r>
            <a:r>
              <a:rPr lang="cs-CZ" b="1" spc="325" dirty="0" err="1">
                <a:latin typeface="Cambria"/>
                <a:cs typeface="Cambria"/>
              </a:rPr>
              <a:t>Exercise</a:t>
            </a:r>
            <a:endParaRPr lang="cs-CZ" dirty="0"/>
          </a:p>
        </p:txBody>
      </p:sp>
      <p:sp>
        <p:nvSpPr>
          <p:cNvPr id="3" name="Zástupný symbol pro obsah 2"/>
          <p:cNvSpPr>
            <a:spLocks noGrp="1"/>
          </p:cNvSpPr>
          <p:nvPr>
            <p:ph idx="1"/>
          </p:nvPr>
        </p:nvSpPr>
        <p:spPr/>
        <p:txBody>
          <a:bodyPr/>
          <a:lstStyle/>
          <a:p>
            <a:r>
              <a:rPr lang="cs-CZ" dirty="0"/>
              <a:t>Make </a:t>
            </a:r>
            <a:r>
              <a:rPr lang="cs-CZ" dirty="0" err="1"/>
              <a:t>pairs</a:t>
            </a:r>
            <a:r>
              <a:rPr lang="cs-CZ" dirty="0"/>
              <a:t>. You will change your partners often. Stand up and find comfortable place for both of you. One person is the</a:t>
            </a:r>
            <a:r>
              <a:rPr lang="en-US" dirty="0"/>
              <a:t> </a:t>
            </a:r>
            <a:r>
              <a:rPr lang="cs-CZ" dirty="0"/>
              <a:t>t</a:t>
            </a:r>
            <a:r>
              <a:rPr lang="en-US" dirty="0" err="1"/>
              <a:t>eller</a:t>
            </a:r>
            <a:r>
              <a:rPr lang="cs-CZ" dirty="0"/>
              <a:t>, other is the listener. Tellers pretend they are presenting </a:t>
            </a:r>
            <a:r>
              <a:rPr lang="en-US" dirty="0"/>
              <a:t>(2 min)</a:t>
            </a:r>
            <a:r>
              <a:rPr lang="cs-CZ" dirty="0"/>
              <a:t>. Suggested topics: </a:t>
            </a:r>
            <a:r>
              <a:rPr lang="cs-CZ" i="1" dirty="0"/>
              <a:t>Your future work. Last job interview. Experience with successful teamwork.</a:t>
            </a:r>
          </a:p>
          <a:p>
            <a:endParaRPr lang="cs-CZ" dirty="0"/>
          </a:p>
          <a:p>
            <a:r>
              <a:rPr lang="cs-CZ" dirty="0"/>
              <a:t>Tellers </a:t>
            </a:r>
            <a:r>
              <a:rPr lang="cs-CZ" b="1" dirty="0"/>
              <a:t>make one mistake in their nonverbal communication! </a:t>
            </a:r>
            <a:endParaRPr lang="cs-CZ" dirty="0"/>
          </a:p>
          <a:p>
            <a:endParaRPr lang="cs-CZ" b="1" dirty="0"/>
          </a:p>
          <a:p>
            <a:r>
              <a:rPr lang="cs-CZ" b="1" dirty="0"/>
              <a:t>Listeners give overall feedback </a:t>
            </a:r>
            <a:r>
              <a:rPr lang="cs-CZ" dirty="0"/>
              <a:t>and try to notice the mistake </a:t>
            </a:r>
            <a:r>
              <a:rPr lang="en-US" dirty="0"/>
              <a:t>(</a:t>
            </a:r>
            <a:r>
              <a:rPr lang="cs-CZ" dirty="0"/>
              <a:t>1</a:t>
            </a:r>
            <a:r>
              <a:rPr lang="en-US" dirty="0"/>
              <a:t> min)</a:t>
            </a:r>
            <a:r>
              <a:rPr lang="cs-CZ" dirty="0"/>
              <a:t>.</a:t>
            </a:r>
          </a:p>
          <a:p>
            <a:r>
              <a:rPr lang="cs-CZ" dirty="0" err="1"/>
              <a:t>Change</a:t>
            </a:r>
            <a:r>
              <a:rPr lang="cs-CZ" dirty="0"/>
              <a:t> </a:t>
            </a:r>
            <a:r>
              <a:rPr lang="cs-CZ" dirty="0" err="1"/>
              <a:t>roles</a:t>
            </a:r>
            <a:r>
              <a:rPr lang="cs-CZ" dirty="0"/>
              <a:t>, and </a:t>
            </a:r>
            <a:r>
              <a:rPr lang="cs-CZ" dirty="0" err="1"/>
              <a:t>then</a:t>
            </a:r>
            <a:r>
              <a:rPr lang="cs-CZ" dirty="0"/>
              <a:t> </a:t>
            </a:r>
            <a:r>
              <a:rPr lang="cs-CZ" dirty="0" err="1"/>
              <a:t>change</a:t>
            </a:r>
            <a:r>
              <a:rPr lang="cs-CZ" dirty="0"/>
              <a:t> </a:t>
            </a:r>
            <a:r>
              <a:rPr lang="cs-CZ" dirty="0" err="1"/>
              <a:t>your</a:t>
            </a:r>
            <a:r>
              <a:rPr lang="cs-CZ" dirty="0"/>
              <a:t> partner.</a:t>
            </a:r>
          </a:p>
          <a:p>
            <a:r>
              <a:rPr lang="cs-CZ" b="1" dirty="0"/>
              <a:t>You can change subjects, but KEEP IT PROFESSIONAL. </a:t>
            </a:r>
            <a:endParaRPr lang="cs-CZ" dirty="0"/>
          </a:p>
        </p:txBody>
      </p:sp>
      <p:sp>
        <p:nvSpPr>
          <p:cNvPr id="4" name="Zástupný symbol pro zápatí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259451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AE72-9F37-45D5-99F1-D3E2759B4206}"/>
              </a:ext>
            </a:extLst>
          </p:cNvPr>
          <p:cNvSpPr>
            <a:spLocks noGrp="1"/>
          </p:cNvSpPr>
          <p:nvPr>
            <p:ph type="title"/>
          </p:nvPr>
        </p:nvSpPr>
        <p:spPr/>
        <p:txBody>
          <a:bodyPr/>
          <a:lstStyle/>
          <a:p>
            <a:r>
              <a:rPr lang="cs-CZ" dirty="0"/>
              <a:t>Recap – How to pass</a:t>
            </a:r>
            <a:endParaRPr lang="en-GB" dirty="0"/>
          </a:p>
        </p:txBody>
      </p:sp>
      <p:sp>
        <p:nvSpPr>
          <p:cNvPr id="3" name="Content Placeholder 2">
            <a:extLst>
              <a:ext uri="{FF2B5EF4-FFF2-40B4-BE49-F238E27FC236}">
                <a16:creationId xmlns:a16="http://schemas.microsoft.com/office/drawing/2014/main" id="{3C48CE27-CF2F-413D-8459-F65E5240BD78}"/>
              </a:ext>
            </a:extLst>
          </p:cNvPr>
          <p:cNvSpPr>
            <a:spLocks noGrp="1"/>
          </p:cNvSpPr>
          <p:nvPr>
            <p:ph idx="1"/>
          </p:nvPr>
        </p:nvSpPr>
        <p:spPr>
          <a:xfrm>
            <a:off x="1190820" y="1791901"/>
            <a:ext cx="10363200" cy="4357687"/>
          </a:xfrm>
        </p:spPr>
        <p:txBody>
          <a:bodyPr/>
          <a:lstStyle/>
          <a:p>
            <a:r>
              <a:rPr lang="cs-CZ" sz="2800" spc="-1" dirty="0">
                <a:solidFill>
                  <a:srgbClr val="000000"/>
                </a:solidFill>
                <a:latin typeface="Cambria"/>
              </a:rPr>
              <a:t>Attendance</a:t>
            </a:r>
          </a:p>
          <a:p>
            <a:r>
              <a:rPr lang="cs-CZ" sz="2800" spc="-1" dirty="0">
                <a:solidFill>
                  <a:srgbClr val="000000"/>
                </a:solidFill>
                <a:latin typeface="Cambria"/>
              </a:rPr>
              <a:t>Test at the course end</a:t>
            </a:r>
          </a:p>
          <a:p>
            <a:r>
              <a:rPr lang="cs-CZ" sz="2800" spc="-1" dirty="0">
                <a:solidFill>
                  <a:srgbClr val="000000"/>
                </a:solidFill>
                <a:latin typeface="Cambria"/>
              </a:rPr>
              <a:t>Presentation:</a:t>
            </a:r>
          </a:p>
          <a:p>
            <a:pPr lvl="1"/>
            <a:r>
              <a:rPr lang="cs-CZ" sz="2600" spc="-1" dirty="0">
                <a:solidFill>
                  <a:srgbClr val="000000"/>
                </a:solidFill>
                <a:latin typeface="Cambria"/>
              </a:rPr>
              <a:t>Select your presentation </a:t>
            </a:r>
            <a:r>
              <a:rPr lang="cs-CZ" sz="2600" spc="-1" dirty="0" err="1">
                <a:solidFill>
                  <a:srgbClr val="000000"/>
                </a:solidFill>
                <a:latin typeface="Cambria"/>
              </a:rPr>
              <a:t>topic</a:t>
            </a:r>
            <a:r>
              <a:rPr lang="cs-CZ" sz="2600" spc="-1" dirty="0">
                <a:solidFill>
                  <a:srgbClr val="000000"/>
                </a:solidFill>
                <a:latin typeface="Cambria"/>
              </a:rPr>
              <a:t> – done?</a:t>
            </a:r>
          </a:p>
          <a:p>
            <a:pPr lvl="1"/>
            <a:r>
              <a:rPr lang="cs-CZ" sz="2600" spc="-1" dirty="0" err="1">
                <a:solidFill>
                  <a:srgbClr val="000000"/>
                </a:solidFill>
                <a:latin typeface="Cambria"/>
              </a:rPr>
              <a:t>Seminar</a:t>
            </a:r>
            <a:r>
              <a:rPr lang="cs-CZ" sz="2600" spc="-1" dirty="0">
                <a:solidFill>
                  <a:srgbClr val="000000"/>
                </a:solidFill>
                <a:latin typeface="Cambria"/>
              </a:rPr>
              <a:t> 3: Short description of your presentation outline at </a:t>
            </a:r>
            <a:r>
              <a:rPr lang="cs-CZ" sz="2600" spc="-1" dirty="0" err="1">
                <a:solidFill>
                  <a:srgbClr val="000000"/>
                </a:solidFill>
                <a:latin typeface="Cambria"/>
              </a:rPr>
              <a:t>the</a:t>
            </a:r>
            <a:r>
              <a:rPr lang="cs-CZ" sz="2600" spc="-1" dirty="0">
                <a:solidFill>
                  <a:srgbClr val="000000"/>
                </a:solidFill>
                <a:latin typeface="Cambria"/>
              </a:rPr>
              <a:t> </a:t>
            </a:r>
            <a:r>
              <a:rPr lang="cs-CZ" sz="2600" spc="-1" dirty="0" err="1">
                <a:solidFill>
                  <a:srgbClr val="000000"/>
                </a:solidFill>
                <a:latin typeface="Cambria"/>
              </a:rPr>
              <a:t>seminar</a:t>
            </a:r>
            <a:r>
              <a:rPr lang="cs-CZ" sz="2600" spc="-1" dirty="0">
                <a:solidFill>
                  <a:srgbClr val="000000"/>
                </a:solidFill>
                <a:latin typeface="Cambria"/>
              </a:rPr>
              <a:t>. </a:t>
            </a:r>
            <a:r>
              <a:rPr lang="cs-CZ" sz="2600" spc="-1" dirty="0" err="1">
                <a:solidFill>
                  <a:srgbClr val="000000"/>
                </a:solidFill>
                <a:latin typeface="Cambria"/>
              </a:rPr>
              <a:t>If</a:t>
            </a:r>
            <a:r>
              <a:rPr lang="cs-CZ" sz="2600" spc="-1" dirty="0">
                <a:solidFill>
                  <a:srgbClr val="000000"/>
                </a:solidFill>
                <a:latin typeface="Cambria"/>
              </a:rPr>
              <a:t> not </a:t>
            </a:r>
            <a:r>
              <a:rPr lang="cs-CZ" sz="2600" spc="-1" dirty="0" err="1">
                <a:solidFill>
                  <a:srgbClr val="000000"/>
                </a:solidFill>
                <a:latin typeface="Cambria"/>
              </a:rPr>
              <a:t>passed</a:t>
            </a:r>
            <a:r>
              <a:rPr lang="cs-CZ" sz="2600" spc="-1" dirty="0">
                <a:solidFill>
                  <a:srgbClr val="000000"/>
                </a:solidFill>
                <a:latin typeface="Cambria"/>
              </a:rPr>
              <a:t>, </a:t>
            </a:r>
            <a:r>
              <a:rPr lang="cs-CZ" sz="2600" spc="-1" dirty="0" err="1">
                <a:solidFill>
                  <a:srgbClr val="000000"/>
                </a:solidFill>
                <a:latin typeface="Cambria"/>
              </a:rPr>
              <a:t>it</a:t>
            </a:r>
            <a:r>
              <a:rPr lang="cs-CZ" sz="2600" spc="-1" dirty="0">
                <a:solidFill>
                  <a:srgbClr val="000000"/>
                </a:solidFill>
                <a:latin typeface="Cambria"/>
              </a:rPr>
              <a:t> </a:t>
            </a:r>
            <a:r>
              <a:rPr lang="cs-CZ" sz="2600" spc="-1" dirty="0" err="1">
                <a:solidFill>
                  <a:srgbClr val="000000"/>
                </a:solidFill>
                <a:latin typeface="Cambria"/>
              </a:rPr>
              <a:t>is</a:t>
            </a:r>
            <a:r>
              <a:rPr lang="cs-CZ" sz="2600" spc="-1" dirty="0">
                <a:solidFill>
                  <a:srgbClr val="000000"/>
                </a:solidFill>
                <a:latin typeface="Cambria"/>
              </a:rPr>
              <a:t> </a:t>
            </a:r>
            <a:r>
              <a:rPr lang="cs-CZ" sz="2600" spc="-1" dirty="0" err="1">
                <a:solidFill>
                  <a:srgbClr val="000000"/>
                </a:solidFill>
                <a:latin typeface="Cambria"/>
              </a:rPr>
              <a:t>possible</a:t>
            </a:r>
            <a:r>
              <a:rPr lang="cs-CZ" sz="2600" spc="-1" dirty="0">
                <a:solidFill>
                  <a:srgbClr val="000000"/>
                </a:solidFill>
                <a:latin typeface="Cambria"/>
              </a:rPr>
              <a:t> to </a:t>
            </a:r>
            <a:r>
              <a:rPr lang="cs-CZ" sz="2600" spc="-1" dirty="0" err="1">
                <a:solidFill>
                  <a:srgbClr val="000000"/>
                </a:solidFill>
                <a:latin typeface="Cambria"/>
              </a:rPr>
              <a:t>rework</a:t>
            </a:r>
            <a:endParaRPr lang="cs-CZ" sz="2600" spc="-1" dirty="0">
              <a:solidFill>
                <a:srgbClr val="000000"/>
              </a:solidFill>
              <a:latin typeface="Cambria"/>
            </a:endParaRPr>
          </a:p>
          <a:p>
            <a:pPr lvl="1"/>
            <a:r>
              <a:rPr lang="cs-CZ" sz="2600" spc="-1" dirty="0" err="1">
                <a:solidFill>
                  <a:srgbClr val="000000"/>
                </a:solidFill>
                <a:latin typeface="Cambria"/>
              </a:rPr>
              <a:t>Seminar</a:t>
            </a:r>
            <a:r>
              <a:rPr lang="cs-CZ" sz="2600" spc="-1" dirty="0">
                <a:solidFill>
                  <a:srgbClr val="000000"/>
                </a:solidFill>
                <a:latin typeface="Cambria"/>
              </a:rPr>
              <a:t> 5: </a:t>
            </a:r>
            <a:r>
              <a:rPr lang="cs-CZ" sz="2600" spc="-1" dirty="0" err="1">
                <a:solidFill>
                  <a:srgbClr val="000000"/>
                </a:solidFill>
                <a:latin typeface="Cambria"/>
              </a:rPr>
              <a:t>Actual</a:t>
            </a:r>
            <a:r>
              <a:rPr lang="cs-CZ" sz="2600" spc="-1" dirty="0">
                <a:solidFill>
                  <a:srgbClr val="000000"/>
                </a:solidFill>
                <a:latin typeface="Cambria"/>
              </a:rPr>
              <a:t> </a:t>
            </a:r>
            <a:r>
              <a:rPr lang="cs-CZ" sz="2600" spc="-1" dirty="0" err="1">
                <a:solidFill>
                  <a:srgbClr val="000000"/>
                </a:solidFill>
                <a:latin typeface="Cambria"/>
              </a:rPr>
              <a:t>presentation</a:t>
            </a:r>
            <a:r>
              <a:rPr lang="cs-CZ" sz="2600" spc="-1" dirty="0">
                <a:solidFill>
                  <a:srgbClr val="000000"/>
                </a:solidFill>
                <a:latin typeface="Cambria"/>
              </a:rPr>
              <a:t>. If not passed, it is possible to rework</a:t>
            </a:r>
            <a:endParaRPr lang="cs-CZ" spc="-1" dirty="0">
              <a:solidFill>
                <a:srgbClr val="000000"/>
              </a:solidFill>
              <a:latin typeface="Cambria"/>
            </a:endParaRPr>
          </a:p>
          <a:p>
            <a:pPr lvl="1"/>
            <a:endParaRPr lang="cs-CZ" spc="-1" dirty="0">
              <a:solidFill>
                <a:srgbClr val="000000"/>
              </a:solidFill>
              <a:latin typeface="Cambria"/>
            </a:endParaRPr>
          </a:p>
          <a:p>
            <a:pPr lvl="1"/>
            <a:endParaRPr lang="cs-CZ" spc="-1" dirty="0">
              <a:solidFill>
                <a:srgbClr val="000000"/>
              </a:solidFill>
              <a:latin typeface="Cambria"/>
            </a:endParaRPr>
          </a:p>
          <a:p>
            <a:pPr marL="457200" lvl="1" indent="0">
              <a:buNone/>
            </a:pPr>
            <a:endParaRPr lang="cs-CZ" spc="-1" dirty="0">
              <a:solidFill>
                <a:srgbClr val="000000"/>
              </a:solidFill>
              <a:latin typeface="Cambria"/>
            </a:endParaRPr>
          </a:p>
          <a:p>
            <a:endParaRPr lang="en-GB" dirty="0"/>
          </a:p>
        </p:txBody>
      </p:sp>
      <p:sp>
        <p:nvSpPr>
          <p:cNvPr id="4" name="Footer Placeholder 3">
            <a:extLst>
              <a:ext uri="{FF2B5EF4-FFF2-40B4-BE49-F238E27FC236}">
                <a16:creationId xmlns:a16="http://schemas.microsoft.com/office/drawing/2014/main" id="{AE478565-702B-4352-86BD-2349587DCD3E}"/>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27552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0" y="1125540"/>
            <a:ext cx="10363200" cy="485774"/>
          </a:xfrm>
          <a:prstGeom prst="rect">
            <a:avLst/>
          </a:prstGeom>
        </p:spPr>
        <p:txBody>
          <a:bodyPr vert="horz" wrap="square" lIns="0" tIns="153416" rIns="0" bIns="0" numCol="1" rtlCol="0" anchor="t" anchorCtr="0" compatLnSpc="1">
            <a:prstTxWarp prst="textNoShape">
              <a:avLst/>
            </a:prstTxWarp>
            <a:spAutoFit/>
          </a:bodyPr>
          <a:lstStyle/>
          <a:p>
            <a:pPr marL="12700"/>
            <a:r>
              <a:rPr sz="2150" spc="130" dirty="0">
                <a:solidFill>
                  <a:srgbClr val="565F6C"/>
                </a:solidFill>
              </a:rPr>
              <a:t>FEEDBACK</a:t>
            </a:r>
            <a:r>
              <a:rPr lang="cs-CZ" sz="2150" spc="130" dirty="0">
                <a:solidFill>
                  <a:srgbClr val="565F6C"/>
                </a:solidFill>
              </a:rPr>
              <a:t> </a:t>
            </a:r>
            <a:r>
              <a:rPr lang="cs-CZ" sz="2150" spc="114" dirty="0">
                <a:solidFill>
                  <a:srgbClr val="565F6C"/>
                </a:solidFill>
              </a:rPr>
              <a:t>FOR </a:t>
            </a:r>
            <a:r>
              <a:rPr lang="cs-CZ" sz="2150" spc="170" dirty="0">
                <a:solidFill>
                  <a:srgbClr val="565F6C"/>
                </a:solidFill>
              </a:rPr>
              <a:t>EFFECTIVE NONVERBAL </a:t>
            </a:r>
            <a:r>
              <a:rPr lang="cs-CZ" sz="2150" spc="25" dirty="0">
                <a:solidFill>
                  <a:srgbClr val="565F6C"/>
                </a:solidFill>
              </a:rPr>
              <a:t>COMMUNICATION</a:t>
            </a:r>
            <a:endParaRPr sz="2150" dirty="0"/>
          </a:p>
        </p:txBody>
      </p:sp>
      <p:sp>
        <p:nvSpPr>
          <p:cNvPr id="3" name="object 3"/>
          <p:cNvSpPr txBox="1"/>
          <p:nvPr/>
        </p:nvSpPr>
        <p:spPr>
          <a:xfrm>
            <a:off x="2743200" y="2394334"/>
            <a:ext cx="6988809" cy="2580194"/>
          </a:xfrm>
          <a:prstGeom prst="rect">
            <a:avLst/>
          </a:prstGeom>
        </p:spPr>
        <p:txBody>
          <a:bodyPr vert="horz" wrap="square" lIns="0" tIns="0" rIns="0" bIns="0" rtlCol="0">
            <a:spAutoFit/>
          </a:bodyPr>
          <a:lstStyle/>
          <a:p>
            <a:pPr marL="287020" indent="-274320">
              <a:buClr>
                <a:srgbClr val="FD8537"/>
              </a:buClr>
              <a:buSzPct val="68750"/>
              <a:buFont typeface="Wingdings"/>
              <a:buChar char=""/>
              <a:tabLst>
                <a:tab pos="287020" algn="l"/>
              </a:tabLst>
            </a:pPr>
            <a:r>
              <a:rPr sz="2400" spc="30" dirty="0">
                <a:latin typeface="Cambria" panose="02040503050406030204" pitchFamily="18" charset="0"/>
                <a:cs typeface="Palatino Linotype"/>
              </a:rPr>
              <a:t>Observe </a:t>
            </a:r>
            <a:r>
              <a:rPr sz="2400" spc="85" dirty="0">
                <a:latin typeface="Cambria" panose="02040503050406030204" pitchFamily="18" charset="0"/>
                <a:cs typeface="Palatino Linotype"/>
              </a:rPr>
              <a:t>the </a:t>
            </a:r>
            <a:r>
              <a:rPr sz="2400" spc="55" dirty="0">
                <a:latin typeface="Cambria" panose="02040503050406030204" pitchFamily="18" charset="0"/>
                <a:cs typeface="Palatino Linotype"/>
              </a:rPr>
              <a:t>reaction </a:t>
            </a:r>
            <a:r>
              <a:rPr sz="2400" spc="-55" dirty="0">
                <a:latin typeface="Cambria" panose="02040503050406030204" pitchFamily="18" charset="0"/>
                <a:cs typeface="Palatino Linotype"/>
              </a:rPr>
              <a:t>of </a:t>
            </a:r>
            <a:r>
              <a:rPr sz="2400" spc="85" dirty="0">
                <a:latin typeface="Cambria" panose="02040503050406030204" pitchFamily="18" charset="0"/>
                <a:cs typeface="Palatino Linotype"/>
              </a:rPr>
              <a:t>the</a:t>
            </a:r>
            <a:r>
              <a:rPr sz="2400" spc="130" dirty="0">
                <a:latin typeface="Cambria" panose="02040503050406030204" pitchFamily="18" charset="0"/>
                <a:cs typeface="Palatino Linotype"/>
              </a:rPr>
              <a:t> </a:t>
            </a:r>
            <a:r>
              <a:rPr sz="2400" spc="80" dirty="0">
                <a:latin typeface="Cambria" panose="02040503050406030204" pitchFamily="18" charset="0"/>
                <a:cs typeface="Palatino Linotype"/>
              </a:rPr>
              <a:t>listener</a:t>
            </a:r>
            <a:endParaRPr sz="2400" dirty="0">
              <a:latin typeface="Cambria" panose="02040503050406030204" pitchFamily="18" charset="0"/>
              <a:cs typeface="Palatino Linotype"/>
            </a:endParaRPr>
          </a:p>
          <a:p>
            <a:pPr>
              <a:spcBef>
                <a:spcPts val="55"/>
              </a:spcBef>
              <a:buClr>
                <a:srgbClr val="FD8537"/>
              </a:buClr>
              <a:buFont typeface="Wingdings"/>
              <a:buChar char=""/>
            </a:pPr>
            <a:endParaRPr sz="3500" dirty="0">
              <a:latin typeface="Cambria" panose="02040503050406030204" pitchFamily="18" charset="0"/>
              <a:cs typeface="Times New Roman"/>
            </a:endParaRPr>
          </a:p>
          <a:p>
            <a:pPr marL="287020" marR="5080" indent="-274320">
              <a:buClr>
                <a:srgbClr val="FD8537"/>
              </a:buClr>
              <a:buSzPct val="68750"/>
              <a:buFont typeface="Wingdings"/>
              <a:buChar char=""/>
              <a:tabLst>
                <a:tab pos="287020" algn="l"/>
              </a:tabLst>
            </a:pPr>
            <a:r>
              <a:rPr sz="2400" spc="75" dirty="0">
                <a:latin typeface="Cambria" panose="02040503050406030204" pitchFamily="18" charset="0"/>
                <a:cs typeface="Palatino Linotype"/>
              </a:rPr>
              <a:t>Pay attention </a:t>
            </a:r>
            <a:r>
              <a:rPr sz="2400" spc="20" dirty="0">
                <a:latin typeface="Cambria" panose="02040503050406030204" pitchFamily="18" charset="0"/>
                <a:cs typeface="Palatino Linotype"/>
              </a:rPr>
              <a:t>to </a:t>
            </a:r>
            <a:r>
              <a:rPr sz="2400" spc="85" dirty="0">
                <a:latin typeface="Cambria" panose="02040503050406030204" pitchFamily="18" charset="0"/>
                <a:cs typeface="Palatino Linotype"/>
              </a:rPr>
              <a:t>the </a:t>
            </a:r>
            <a:r>
              <a:rPr sz="2400" spc="25" dirty="0">
                <a:latin typeface="Cambria" panose="02040503050406030204" pitchFamily="18" charset="0"/>
                <a:cs typeface="Palatino Linotype"/>
              </a:rPr>
              <a:t>level </a:t>
            </a:r>
            <a:r>
              <a:rPr sz="2400" spc="-55" dirty="0">
                <a:latin typeface="Cambria" panose="02040503050406030204" pitchFamily="18" charset="0"/>
                <a:cs typeface="Palatino Linotype"/>
              </a:rPr>
              <a:t>of </a:t>
            </a:r>
            <a:r>
              <a:rPr sz="2400" spc="50" dirty="0">
                <a:latin typeface="Cambria" panose="02040503050406030204" pitchFamily="18" charset="0"/>
                <a:cs typeface="Palatino Linotype"/>
              </a:rPr>
              <a:t>interest/no </a:t>
            </a:r>
            <a:r>
              <a:rPr sz="2400" spc="90" dirty="0">
                <a:latin typeface="Cambria" panose="02040503050406030204" pitchFamily="18" charset="0"/>
                <a:cs typeface="Palatino Linotype"/>
              </a:rPr>
              <a:t>interest  </a:t>
            </a:r>
            <a:r>
              <a:rPr sz="2400" spc="-55" dirty="0">
                <a:latin typeface="Cambria" panose="02040503050406030204" pitchFamily="18" charset="0"/>
                <a:cs typeface="Palatino Linotype"/>
              </a:rPr>
              <a:t>of </a:t>
            </a:r>
            <a:r>
              <a:rPr sz="2400" spc="85" dirty="0">
                <a:latin typeface="Cambria" panose="02040503050406030204" pitchFamily="18" charset="0"/>
                <a:cs typeface="Palatino Linotype"/>
              </a:rPr>
              <a:t>the</a:t>
            </a:r>
            <a:r>
              <a:rPr sz="2400" spc="90" dirty="0">
                <a:latin typeface="Cambria" panose="02040503050406030204" pitchFamily="18" charset="0"/>
                <a:cs typeface="Palatino Linotype"/>
              </a:rPr>
              <a:t> </a:t>
            </a:r>
            <a:r>
              <a:rPr sz="2400" spc="30" dirty="0">
                <a:latin typeface="Cambria" panose="02040503050406030204" pitchFamily="18" charset="0"/>
                <a:cs typeface="Palatino Linotype"/>
              </a:rPr>
              <a:t>audience</a:t>
            </a:r>
            <a:endParaRPr sz="2400" dirty="0">
              <a:latin typeface="Cambria" panose="02040503050406030204" pitchFamily="18" charset="0"/>
              <a:cs typeface="Palatino Linotype"/>
            </a:endParaRPr>
          </a:p>
          <a:p>
            <a:pPr>
              <a:spcBef>
                <a:spcPts val="55"/>
              </a:spcBef>
              <a:buClr>
                <a:srgbClr val="FD8537"/>
              </a:buClr>
              <a:buFont typeface="Wingdings"/>
              <a:buChar char=""/>
            </a:pPr>
            <a:endParaRPr sz="3500" dirty="0">
              <a:latin typeface="Cambria" panose="02040503050406030204" pitchFamily="18" charset="0"/>
              <a:cs typeface="Times New Roman"/>
            </a:endParaRPr>
          </a:p>
          <a:p>
            <a:pPr marL="287020" indent="-274320">
              <a:buClr>
                <a:srgbClr val="FD8537"/>
              </a:buClr>
              <a:buSzPct val="68750"/>
              <a:buFont typeface="Wingdings"/>
              <a:buChar char=""/>
              <a:tabLst>
                <a:tab pos="287020" algn="l"/>
              </a:tabLst>
            </a:pPr>
            <a:r>
              <a:rPr sz="2400" spc="25" dirty="0">
                <a:latin typeface="Cambria" panose="02040503050406030204" pitchFamily="18" charset="0"/>
                <a:cs typeface="Palatino Linotype"/>
              </a:rPr>
              <a:t>Adjust </a:t>
            </a:r>
            <a:r>
              <a:rPr sz="2400" spc="85" dirty="0">
                <a:latin typeface="Cambria" panose="02040503050406030204" pitchFamily="18" charset="0"/>
                <a:cs typeface="Palatino Linotype"/>
              </a:rPr>
              <a:t>the </a:t>
            </a:r>
            <a:r>
              <a:rPr sz="2400" spc="50" dirty="0">
                <a:latin typeface="Cambria" panose="02040503050406030204" pitchFamily="18" charset="0"/>
                <a:cs typeface="Palatino Linotype"/>
              </a:rPr>
              <a:t>content </a:t>
            </a:r>
            <a:r>
              <a:rPr sz="2400" spc="35" dirty="0">
                <a:latin typeface="Cambria" panose="02040503050406030204" pitchFamily="18" charset="0"/>
                <a:cs typeface="Palatino Linotype"/>
              </a:rPr>
              <a:t>and </a:t>
            </a:r>
            <a:r>
              <a:rPr sz="2400" spc="5" dirty="0">
                <a:latin typeface="Cambria" panose="02040503050406030204" pitchFamily="18" charset="0"/>
                <a:cs typeface="Palatino Linotype"/>
              </a:rPr>
              <a:t>form </a:t>
            </a:r>
            <a:r>
              <a:rPr sz="2400" spc="15" dirty="0">
                <a:latin typeface="Cambria" panose="02040503050406030204" pitchFamily="18" charset="0"/>
                <a:cs typeface="Palatino Linotype"/>
              </a:rPr>
              <a:t>to </a:t>
            </a:r>
            <a:r>
              <a:rPr sz="2400" spc="-10" dirty="0">
                <a:latin typeface="Cambria" panose="02040503050406030204" pitchFamily="18" charset="0"/>
                <a:cs typeface="Palatino Linotype"/>
              </a:rPr>
              <a:t>your</a:t>
            </a:r>
            <a:r>
              <a:rPr sz="2400" spc="190" dirty="0">
                <a:latin typeface="Cambria" panose="02040503050406030204" pitchFamily="18" charset="0"/>
                <a:cs typeface="Palatino Linotype"/>
              </a:rPr>
              <a:t> </a:t>
            </a:r>
            <a:r>
              <a:rPr sz="2400" spc="35" dirty="0">
                <a:latin typeface="Cambria" panose="02040503050406030204" pitchFamily="18" charset="0"/>
                <a:cs typeface="Palatino Linotype"/>
              </a:rPr>
              <a:t>audience</a:t>
            </a:r>
            <a:endParaRPr sz="2400" dirty="0">
              <a:latin typeface="Cambria" panose="02040503050406030204" pitchFamily="18" charset="0"/>
              <a:cs typeface="Palatino Linotype"/>
            </a:endParaRPr>
          </a:p>
        </p:txBody>
      </p:sp>
    </p:spTree>
    <p:extLst>
      <p:ext uri="{BB962C8B-B14F-4D97-AF65-F5344CB8AC3E}">
        <p14:creationId xmlns:p14="http://schemas.microsoft.com/office/powerpoint/2010/main" val="231245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3888994" y="3010789"/>
            <a:ext cx="4384040" cy="553998"/>
          </a:xfrm>
          <a:prstGeom prst="rect">
            <a:avLst/>
          </a:prstGeom>
        </p:spPr>
        <p:txBody>
          <a:bodyPr vert="horz" wrap="square" lIns="0" tIns="0" rIns="0" bIns="0" rtlCol="0">
            <a:spAutoFit/>
          </a:bodyPr>
          <a:lstStyle/>
          <a:p>
            <a:pPr marL="12700" marR="5080" algn="just"/>
            <a:r>
              <a:rPr lang="cs-CZ" spc="15" dirty="0">
                <a:latin typeface="Cambria" panose="02040503050406030204" pitchFamily="18" charset="0"/>
                <a:cs typeface="Palatino Linotype"/>
              </a:rPr>
              <a:t>https://www.youtube.com/watch?v=D5hMN_XkPQA</a:t>
            </a:r>
            <a:endParaRPr sz="1850" dirty="0">
              <a:latin typeface="Cambria" panose="02040503050406030204" pitchFamily="18" charset="0"/>
              <a:cs typeface="Times New Roman"/>
            </a:endParaRPr>
          </a:p>
        </p:txBody>
      </p:sp>
      <p:pic>
        <p:nvPicPr>
          <p:cNvPr id="3" name="3 Ways to Improve Your Communication Skills">
            <a:hlinkClick r:id="" action="ppaction://media"/>
            <a:extLst>
              <a:ext uri="{FF2B5EF4-FFF2-40B4-BE49-F238E27FC236}">
                <a16:creationId xmlns:a16="http://schemas.microsoft.com/office/drawing/2014/main" id="{D6BEFDAF-630F-41F7-93FF-4B831B6FF6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714" y="1365309"/>
            <a:ext cx="8128000" cy="4572000"/>
          </a:xfrm>
          <a:prstGeom prst="rect">
            <a:avLst/>
          </a:prstGeom>
        </p:spPr>
      </p:pic>
    </p:spTree>
    <p:extLst>
      <p:ext uri="{BB962C8B-B14F-4D97-AF65-F5344CB8AC3E}">
        <p14:creationId xmlns:p14="http://schemas.microsoft.com/office/powerpoint/2010/main" val="261393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Functions of questions:</a:t>
            </a:r>
          </a:p>
        </p:txBody>
      </p:sp>
      <p:sp>
        <p:nvSpPr>
          <p:cNvPr id="3" name="Content Placeholder 2"/>
          <p:cNvSpPr>
            <a:spLocks noGrp="1"/>
          </p:cNvSpPr>
          <p:nvPr>
            <p:ph idx="1"/>
          </p:nvPr>
        </p:nvSpPr>
        <p:spPr/>
        <p:txBody>
          <a:bodyPr/>
          <a:lstStyle/>
          <a:p>
            <a:r>
              <a:rPr lang="en-US" dirty="0"/>
              <a:t>questions </a:t>
            </a:r>
            <a:r>
              <a:rPr lang="en-US" b="1" dirty="0"/>
              <a:t>establish a relationship </a:t>
            </a:r>
            <a:r>
              <a:rPr lang="en-US" dirty="0"/>
              <a:t>as they are an indication of interest; </a:t>
            </a:r>
          </a:p>
          <a:p>
            <a:r>
              <a:rPr lang="en-US" dirty="0"/>
              <a:t>a good choice of questions will </a:t>
            </a:r>
            <a:r>
              <a:rPr lang="en-US" b="1" dirty="0"/>
              <a:t>control the speech </a:t>
            </a:r>
            <a:r>
              <a:rPr lang="en-US" dirty="0"/>
              <a:t>of a talkative or silent communication partner; </a:t>
            </a:r>
            <a:endParaRPr lang="cs-CZ" dirty="0"/>
          </a:p>
          <a:p>
            <a:r>
              <a:rPr lang="en-US" dirty="0"/>
              <a:t>by questions we can </a:t>
            </a:r>
            <a:r>
              <a:rPr lang="en-US" b="1" dirty="0"/>
              <a:t>control the negotiation</a:t>
            </a:r>
            <a:r>
              <a:rPr lang="en-US" dirty="0"/>
              <a:t> naturally (topics of conversation are not given by those who answer but those who ask). </a:t>
            </a:r>
          </a:p>
          <a:p>
            <a:endParaRPr lang="cs-CZ" dirty="0"/>
          </a:p>
        </p:txBody>
      </p:sp>
      <p:sp>
        <p:nvSpPr>
          <p:cNvPr id="4" name="Footer Placeholder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229693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0" y="1125540"/>
            <a:ext cx="10363200" cy="1707647"/>
          </a:xfrm>
          <a:prstGeom prst="rect">
            <a:avLst/>
          </a:prstGeom>
        </p:spPr>
        <p:txBody>
          <a:bodyPr vert="horz" wrap="square" lIns="0" tIns="593852" rIns="0" bIns="0" numCol="1" rtlCol="0" anchor="t" anchorCtr="0" compatLnSpc="1">
            <a:prstTxWarp prst="textNoShape">
              <a:avLst/>
            </a:prstTxWarp>
            <a:spAutoFit/>
          </a:bodyPr>
          <a:lstStyle/>
          <a:p>
            <a:pPr marL="12700"/>
            <a:r>
              <a:rPr spc="-5" dirty="0">
                <a:solidFill>
                  <a:srgbClr val="565F6C"/>
                </a:solidFill>
              </a:rPr>
              <a:t>T</a:t>
            </a:r>
            <a:r>
              <a:rPr spc="-15" dirty="0">
                <a:solidFill>
                  <a:srgbClr val="565F6C"/>
                </a:solidFill>
              </a:rPr>
              <a:t>A</a:t>
            </a:r>
            <a:r>
              <a:rPr spc="185" dirty="0">
                <a:solidFill>
                  <a:srgbClr val="565F6C"/>
                </a:solidFill>
              </a:rPr>
              <a:t>SK</a:t>
            </a:r>
            <a:r>
              <a:rPr lang="cs-CZ" spc="185" dirty="0">
                <a:solidFill>
                  <a:srgbClr val="565F6C"/>
                </a:solidFill>
              </a:rPr>
              <a:t> -</a:t>
            </a:r>
            <a:r>
              <a:rPr lang="cs-CZ" spc="185" dirty="0" err="1">
                <a:solidFill>
                  <a:srgbClr val="565F6C"/>
                </a:solidFill>
              </a:rPr>
              <a:t>Active</a:t>
            </a:r>
            <a:r>
              <a:rPr lang="cs-CZ" spc="185" dirty="0">
                <a:solidFill>
                  <a:srgbClr val="565F6C"/>
                </a:solidFill>
              </a:rPr>
              <a:t> </a:t>
            </a:r>
            <a:r>
              <a:rPr lang="cs-CZ" spc="185" dirty="0" err="1">
                <a:solidFill>
                  <a:srgbClr val="565F6C"/>
                </a:solidFill>
              </a:rPr>
              <a:t>listening</a:t>
            </a:r>
            <a:r>
              <a:rPr lang="cs-CZ" spc="185" dirty="0">
                <a:solidFill>
                  <a:srgbClr val="565F6C"/>
                </a:solidFill>
              </a:rPr>
              <a:t>, </a:t>
            </a:r>
            <a:r>
              <a:rPr lang="en-US" spc="185" dirty="0" err="1">
                <a:solidFill>
                  <a:srgbClr val="565F6C"/>
                </a:solidFill>
              </a:rPr>
              <a:t>Cca</a:t>
            </a:r>
            <a:r>
              <a:rPr lang="en-US" spc="185" dirty="0">
                <a:solidFill>
                  <a:srgbClr val="565F6C"/>
                </a:solidFill>
              </a:rPr>
              <a:t> 6 minutes in total</a:t>
            </a:r>
            <a:br>
              <a:rPr lang="en-US" spc="185" dirty="0">
                <a:solidFill>
                  <a:srgbClr val="565F6C"/>
                </a:solidFill>
              </a:rPr>
            </a:br>
            <a:br>
              <a:rPr lang="cs-CZ" spc="185" dirty="0">
                <a:solidFill>
                  <a:srgbClr val="565F6C"/>
                </a:solidFill>
              </a:rPr>
            </a:br>
            <a:endParaRPr spc="185" dirty="0">
              <a:solidFill>
                <a:srgbClr val="565F6C"/>
              </a:solidFill>
            </a:endParaRPr>
          </a:p>
        </p:txBody>
      </p:sp>
      <p:sp>
        <p:nvSpPr>
          <p:cNvPr id="4" name="TextBox 3"/>
          <p:cNvSpPr txBox="1"/>
          <p:nvPr/>
        </p:nvSpPr>
        <p:spPr>
          <a:xfrm>
            <a:off x="2852257" y="2082620"/>
            <a:ext cx="8358122" cy="1200329"/>
          </a:xfrm>
          <a:prstGeom prst="rect">
            <a:avLst/>
          </a:prstGeom>
          <a:noFill/>
        </p:spPr>
        <p:txBody>
          <a:bodyPr wrap="none" rtlCol="0">
            <a:spAutoFit/>
          </a:bodyPr>
          <a:lstStyle/>
          <a:p>
            <a:pPr marL="285750" indent="-285750">
              <a:buFontTx/>
              <a:buChar char="-"/>
            </a:pPr>
            <a:r>
              <a:rPr lang="cs-CZ" dirty="0" err="1"/>
              <a:t>Create</a:t>
            </a:r>
            <a:r>
              <a:rPr lang="cs-CZ" dirty="0"/>
              <a:t> </a:t>
            </a:r>
            <a:r>
              <a:rPr lang="cs-CZ" dirty="0" err="1"/>
              <a:t>pairs</a:t>
            </a:r>
            <a:r>
              <a:rPr lang="cs-CZ" dirty="0"/>
              <a:t>, in </a:t>
            </a:r>
            <a:r>
              <a:rPr lang="cs-CZ" dirty="0" err="1"/>
              <a:t>them</a:t>
            </a:r>
            <a:r>
              <a:rPr lang="cs-CZ" dirty="0"/>
              <a:t> </a:t>
            </a:r>
            <a:r>
              <a:rPr lang="cs-CZ" dirty="0" err="1"/>
              <a:t>describe</a:t>
            </a:r>
            <a:r>
              <a:rPr lang="cs-CZ" dirty="0"/>
              <a:t> your future job plans</a:t>
            </a:r>
          </a:p>
          <a:p>
            <a:pPr marL="285750" indent="-285750">
              <a:buFontTx/>
              <a:buChar char="-"/>
            </a:pPr>
            <a:r>
              <a:rPr lang="cs-CZ" b="1" dirty="0"/>
              <a:t>Be a </a:t>
            </a:r>
            <a:r>
              <a:rPr lang="cs-CZ" b="1" dirty="0" err="1"/>
              <a:t>bad</a:t>
            </a:r>
            <a:r>
              <a:rPr lang="cs-CZ" b="1" dirty="0"/>
              <a:t> </a:t>
            </a:r>
            <a:r>
              <a:rPr lang="cs-CZ" b="1" dirty="0" err="1"/>
              <a:t>speaker</a:t>
            </a:r>
            <a:r>
              <a:rPr lang="cs-CZ" b="1" dirty="0"/>
              <a:t>.</a:t>
            </a:r>
            <a:r>
              <a:rPr lang="cs-CZ" dirty="0"/>
              <a:t> </a:t>
            </a:r>
            <a:r>
              <a:rPr lang="cs-CZ" dirty="0" err="1"/>
              <a:t>Nervous</a:t>
            </a:r>
            <a:r>
              <a:rPr lang="cs-CZ" dirty="0"/>
              <a:t>, </a:t>
            </a:r>
            <a:r>
              <a:rPr lang="cs-CZ" dirty="0" err="1"/>
              <a:t>stopping</a:t>
            </a:r>
            <a:r>
              <a:rPr lang="cs-CZ" dirty="0"/>
              <a:t>, </a:t>
            </a:r>
            <a:r>
              <a:rPr lang="cs-CZ" dirty="0" err="1"/>
              <a:t>forgetting</a:t>
            </a:r>
            <a:r>
              <a:rPr lang="cs-CZ" dirty="0"/>
              <a:t>, jumping </a:t>
            </a:r>
            <a:r>
              <a:rPr lang="cs-CZ" dirty="0" err="1"/>
              <a:t>from</a:t>
            </a:r>
            <a:r>
              <a:rPr lang="cs-CZ" dirty="0"/>
              <a:t> </a:t>
            </a:r>
          </a:p>
          <a:p>
            <a:r>
              <a:rPr lang="cs-CZ" dirty="0"/>
              <a:t>    </a:t>
            </a:r>
            <a:r>
              <a:rPr lang="cs-CZ" dirty="0" err="1"/>
              <a:t>one</a:t>
            </a:r>
            <a:r>
              <a:rPr lang="cs-CZ" dirty="0"/>
              <a:t> </a:t>
            </a:r>
            <a:r>
              <a:rPr lang="cs-CZ" dirty="0" err="1"/>
              <a:t>topic</a:t>
            </a:r>
            <a:r>
              <a:rPr lang="cs-CZ" dirty="0"/>
              <a:t> to </a:t>
            </a:r>
            <a:r>
              <a:rPr lang="cs-CZ" dirty="0" err="1"/>
              <a:t>another</a:t>
            </a:r>
            <a:endParaRPr lang="cs-CZ" dirty="0"/>
          </a:p>
          <a:p>
            <a:pPr marL="285750" indent="-285750">
              <a:buFontTx/>
              <a:buChar char="-"/>
            </a:pPr>
            <a:r>
              <a:rPr lang="cs-CZ" dirty="0"/>
              <a:t>Your partner </a:t>
            </a:r>
            <a:r>
              <a:rPr lang="cs-CZ" dirty="0" err="1"/>
              <a:t>uses</a:t>
            </a:r>
            <a:r>
              <a:rPr lang="cs-CZ" dirty="0"/>
              <a:t> </a:t>
            </a:r>
            <a:r>
              <a:rPr lang="cs-CZ" dirty="0" err="1"/>
              <a:t>the</a:t>
            </a:r>
            <a:r>
              <a:rPr lang="cs-CZ" dirty="0"/>
              <a:t> </a:t>
            </a:r>
            <a:r>
              <a:rPr lang="cs-CZ" dirty="0" err="1"/>
              <a:t>mentioned</a:t>
            </a:r>
            <a:r>
              <a:rPr lang="cs-CZ" dirty="0"/>
              <a:t> techniques to </a:t>
            </a:r>
            <a:r>
              <a:rPr lang="cs-CZ" b="1" dirty="0"/>
              <a:t>be a </a:t>
            </a:r>
            <a:r>
              <a:rPr lang="cs-CZ" b="1" dirty="0" err="1"/>
              <a:t>good</a:t>
            </a:r>
            <a:r>
              <a:rPr lang="cs-CZ" b="1" dirty="0"/>
              <a:t> </a:t>
            </a:r>
            <a:r>
              <a:rPr lang="cs-CZ" b="1" dirty="0" err="1"/>
              <a:t>listener</a:t>
            </a:r>
            <a:endParaRPr lang="cs-CZ" b="1" dirty="0"/>
          </a:p>
        </p:txBody>
      </p:sp>
      <p:graphicFrame>
        <p:nvGraphicFramePr>
          <p:cNvPr id="5" name="Tabulka 4"/>
          <p:cNvGraphicFramePr>
            <a:graphicFrameLocks noGrp="1"/>
          </p:cNvGraphicFramePr>
          <p:nvPr>
            <p:extLst>
              <p:ext uri="{D42A27DB-BD31-4B8C-83A1-F6EECF244321}">
                <p14:modId xmlns:p14="http://schemas.microsoft.com/office/powerpoint/2010/main" val="127399870"/>
              </p:ext>
            </p:extLst>
          </p:nvPr>
        </p:nvGraphicFramePr>
        <p:xfrm>
          <a:off x="2594708" y="3320686"/>
          <a:ext cx="8088014" cy="2788600"/>
        </p:xfrm>
        <a:graphic>
          <a:graphicData uri="http://schemas.openxmlformats.org/drawingml/2006/table">
            <a:tbl>
              <a:tblPr firstRow="1" bandRow="1">
                <a:tableStyleId>{2D5ABB26-0587-4C30-8999-92F81FD0307C}</a:tableStyleId>
              </a:tblPr>
              <a:tblGrid>
                <a:gridCol w="2602523">
                  <a:extLst>
                    <a:ext uri="{9D8B030D-6E8A-4147-A177-3AD203B41FA5}">
                      <a16:colId xmlns:a16="http://schemas.microsoft.com/office/drawing/2014/main" val="20000"/>
                    </a:ext>
                  </a:extLst>
                </a:gridCol>
                <a:gridCol w="2508738">
                  <a:extLst>
                    <a:ext uri="{9D8B030D-6E8A-4147-A177-3AD203B41FA5}">
                      <a16:colId xmlns:a16="http://schemas.microsoft.com/office/drawing/2014/main" val="20001"/>
                    </a:ext>
                  </a:extLst>
                </a:gridCol>
                <a:gridCol w="2976753">
                  <a:extLst>
                    <a:ext uri="{9D8B030D-6E8A-4147-A177-3AD203B41FA5}">
                      <a16:colId xmlns:a16="http://schemas.microsoft.com/office/drawing/2014/main" val="20002"/>
                    </a:ext>
                  </a:extLst>
                </a:gridCol>
              </a:tblGrid>
              <a:tr h="866281">
                <a:tc>
                  <a:txBody>
                    <a:bodyPr/>
                    <a:lstStyle/>
                    <a:p>
                      <a:pPr marL="57785" algn="l" defTabSz="914400" rtl="0" eaLnBrk="1" latinLnBrk="0" hangingPunct="1">
                        <a:lnSpc>
                          <a:spcPct val="100000"/>
                        </a:lnSpc>
                        <a:spcBef>
                          <a:spcPts val="25"/>
                        </a:spcBef>
                      </a:pPr>
                      <a:r>
                        <a:rPr sz="1400" kern="1200" spc="70" dirty="0">
                          <a:solidFill>
                            <a:schemeClr val="tx1"/>
                          </a:solidFill>
                          <a:latin typeface="Cambria" panose="02040503050406030204" pitchFamily="18" charset="0"/>
                          <a:ea typeface="+mn-ea"/>
                          <a:cs typeface="Cambria"/>
                        </a:rPr>
                        <a:t>I thought I heard</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you say...</a:t>
                      </a:r>
                    </a:p>
                    <a:p>
                      <a:pPr marL="57785" marR="543560"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So, you need to  know why I am  asking you to  share?</a:t>
                      </a:r>
                    </a:p>
                    <a:p>
                      <a:pPr marL="57785" algn="l" defTabSz="914400" rtl="0" eaLnBrk="1" latinLnBrk="0" hangingPunct="1">
                        <a:lnSpc>
                          <a:spcPct val="100000"/>
                        </a:lnSpc>
                        <a:spcBef>
                          <a:spcPts val="360"/>
                        </a:spcBef>
                      </a:pPr>
                      <a:r>
                        <a:rPr sz="1400" kern="1200" spc="70" dirty="0">
                          <a:solidFill>
                            <a:schemeClr val="tx1"/>
                          </a:solidFill>
                          <a:latin typeface="Cambria" panose="02040503050406030204" pitchFamily="18" charset="0"/>
                          <a:ea typeface="+mn-ea"/>
                          <a:cs typeface="Cambria"/>
                        </a:rPr>
                        <a:t>This is a tough</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one. We may  need to think  about it.</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D9CE"/>
                    </a:solidFill>
                  </a:tcPr>
                </a:tc>
                <a:tc>
                  <a:txBody>
                    <a:bodyPr/>
                    <a:lstStyle/>
                    <a:p>
                      <a:pPr marL="57785">
                        <a:lnSpc>
                          <a:spcPts val="2330"/>
                        </a:lnSpc>
                      </a:pPr>
                      <a:r>
                        <a:rPr sz="1400" kern="1200" spc="70" dirty="0">
                          <a:solidFill>
                            <a:schemeClr val="tx1"/>
                          </a:solidFill>
                          <a:latin typeface="Cambria" panose="02040503050406030204" pitchFamily="18" charset="0"/>
                          <a:ea typeface="+mn-ea"/>
                          <a:cs typeface="Cambria"/>
                        </a:rPr>
                        <a:t>Can you tell me</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more?</a:t>
                      </a:r>
                    </a:p>
                    <a:p>
                      <a:pPr marL="57785">
                        <a:lnSpc>
                          <a:spcPct val="100000"/>
                        </a:lnSpc>
                        <a:spcBef>
                          <a:spcPts val="360"/>
                        </a:spcBef>
                      </a:pPr>
                      <a:r>
                        <a:rPr sz="1400" kern="1200" spc="70" dirty="0">
                          <a:solidFill>
                            <a:schemeClr val="tx1"/>
                          </a:solidFill>
                          <a:latin typeface="Cambria" panose="02040503050406030204" pitchFamily="18" charset="0"/>
                          <a:ea typeface="+mn-ea"/>
                          <a:cs typeface="Cambria"/>
                        </a:rPr>
                        <a:t>What else can you</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remember?</a:t>
                      </a:r>
                      <a:endParaRPr lang="cs-CZ" sz="1400" kern="1200" spc="70" dirty="0">
                        <a:solidFill>
                          <a:schemeClr val="tx1"/>
                        </a:solidFill>
                        <a:latin typeface="Cambria" panose="02040503050406030204" pitchFamily="18" charset="0"/>
                        <a:ea typeface="+mn-ea"/>
                        <a:cs typeface="Cambria"/>
                      </a:endParaRPr>
                    </a:p>
                    <a:p>
                      <a:pPr marL="57785">
                        <a:lnSpc>
                          <a:spcPct val="100000"/>
                        </a:lnSpc>
                        <a:spcBef>
                          <a:spcPts val="360"/>
                        </a:spcBef>
                      </a:pPr>
                      <a:r>
                        <a:rPr sz="1400" kern="1200" spc="70" dirty="0">
                          <a:solidFill>
                            <a:schemeClr val="tx1"/>
                          </a:solidFill>
                          <a:latin typeface="Cambria" panose="02040503050406030204" pitchFamily="18" charset="0"/>
                          <a:ea typeface="+mn-ea"/>
                          <a:cs typeface="Cambria"/>
                        </a:rPr>
                        <a:t>What a good</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 idea!  You thought of</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 a  different way to...</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D9CE"/>
                    </a:solidFill>
                  </a:tcPr>
                </a:tc>
                <a:tc>
                  <a:txBody>
                    <a:bodyPr/>
                    <a:lstStyle/>
                    <a:p>
                      <a:pPr marL="57785" marR="224790" algn="l" defTabSz="914400" rtl="0" eaLnBrk="1" latinLnBrk="0" hangingPunct="1">
                        <a:lnSpc>
                          <a:spcPct val="100000"/>
                        </a:lnSpc>
                        <a:spcBef>
                          <a:spcPts val="30"/>
                        </a:spcBef>
                      </a:pPr>
                      <a:r>
                        <a:rPr sz="1400" kern="1200" spc="70" dirty="0">
                          <a:solidFill>
                            <a:schemeClr val="tx1"/>
                          </a:solidFill>
                          <a:latin typeface="Cambria" panose="02040503050406030204" pitchFamily="18" charset="0"/>
                          <a:ea typeface="+mn-ea"/>
                          <a:cs typeface="Cambria"/>
                        </a:rPr>
                        <a:t>So it is about...</a:t>
                      </a:r>
                    </a:p>
                    <a:p>
                      <a:pPr marL="57785" marR="224790" indent="0" algn="l" defTabSz="914400" rtl="0" eaLnBrk="1" fontAlgn="auto" latinLnBrk="0" hangingPunct="1">
                        <a:lnSpc>
                          <a:spcPct val="100000"/>
                        </a:lnSpc>
                        <a:spcBef>
                          <a:spcPts val="0"/>
                        </a:spcBef>
                        <a:spcAft>
                          <a:spcPts val="0"/>
                        </a:spcAft>
                        <a:buClrTx/>
                        <a:buSzTx/>
                        <a:buFontTx/>
                        <a:buNone/>
                        <a:tabLst/>
                        <a:defRPr/>
                      </a:pPr>
                      <a:r>
                        <a:rPr sz="1400" kern="1200" spc="70" dirty="0">
                          <a:solidFill>
                            <a:schemeClr val="tx1"/>
                          </a:solidFill>
                          <a:latin typeface="Cambria" panose="02040503050406030204" pitchFamily="18" charset="0"/>
                          <a:ea typeface="+mn-ea"/>
                          <a:cs typeface="Cambria"/>
                        </a:rPr>
                        <a:t>Let me make sure  that I understand  what you m</a:t>
                      </a:r>
                      <a:r>
                        <a:rPr lang="cs-CZ" sz="1400" kern="1200" spc="70" dirty="0" err="1">
                          <a:solidFill>
                            <a:schemeClr val="tx1"/>
                          </a:solidFill>
                          <a:latin typeface="Cambria" panose="02040503050406030204" pitchFamily="18" charset="0"/>
                          <a:ea typeface="+mn-ea"/>
                          <a:cs typeface="Cambria"/>
                        </a:rPr>
                        <a:t>ean</a:t>
                      </a:r>
                      <a:r>
                        <a:rPr lang="cs-CZ" sz="1400" kern="1200" spc="70" dirty="0">
                          <a:solidFill>
                            <a:schemeClr val="tx1"/>
                          </a:solidFill>
                          <a:latin typeface="Cambria" panose="02040503050406030204" pitchFamily="18" charset="0"/>
                          <a:ea typeface="+mn-ea"/>
                          <a:cs typeface="Cambria"/>
                        </a:rPr>
                        <a:t>...</a:t>
                      </a:r>
                    </a:p>
                    <a:p>
                      <a:pPr marL="57785" marR="224790" indent="0" algn="l" defTabSz="914400" rtl="0" eaLnBrk="1" fontAlgn="auto" latinLnBrk="0" hangingPunct="1">
                        <a:lnSpc>
                          <a:spcPct val="100000"/>
                        </a:lnSpc>
                        <a:spcBef>
                          <a:spcPts val="0"/>
                        </a:spcBef>
                        <a:spcAft>
                          <a:spcPts val="0"/>
                        </a:spcAft>
                        <a:buClrTx/>
                        <a:buSzTx/>
                        <a:buFontTx/>
                        <a:buNone/>
                        <a:tabLst/>
                        <a:defRPr/>
                      </a:pPr>
                      <a:r>
                        <a:rPr lang="en-US" sz="1400" kern="1200" spc="70" dirty="0">
                          <a:solidFill>
                            <a:schemeClr val="tx1"/>
                          </a:solidFill>
                          <a:latin typeface="Cambria" panose="02040503050406030204" pitchFamily="18" charset="0"/>
                          <a:ea typeface="+mn-ea"/>
                          <a:cs typeface="Cambria"/>
                        </a:rPr>
                        <a:t>What would happen if we...?  Have you thought  about...? What  else could we try?</a:t>
                      </a: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38100">
                      <a:solidFill>
                        <a:srgbClr val="FFFFFF"/>
                      </a:solidFill>
                      <a:prstDash val="solid"/>
                    </a:lnB>
                    <a:solidFill>
                      <a:srgbClr val="FFD9CE"/>
                    </a:solidFill>
                  </a:tcPr>
                </a:tc>
                <a:extLst>
                  <a:ext uri="{0D108BD9-81ED-4DB2-BD59-A6C34878D82A}">
                    <a16:rowId xmlns:a16="http://schemas.microsoft.com/office/drawing/2014/main" val="10000"/>
                  </a:ext>
                </a:extLst>
              </a:tr>
              <a:tr h="1328100">
                <a:tc>
                  <a:txBody>
                    <a:bodyPr/>
                    <a:lstStyle/>
                    <a:p>
                      <a:pPr marL="57785"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This is really</a:t>
                      </a:r>
                    </a:p>
                    <a:p>
                      <a:pPr marL="57785" marR="453390"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important to you. </a:t>
                      </a:r>
                      <a:endParaRPr lang="cs-CZ" sz="1400" kern="1200" spc="70" dirty="0">
                        <a:solidFill>
                          <a:schemeClr val="tx1"/>
                        </a:solidFill>
                        <a:latin typeface="Cambria" panose="02040503050406030204" pitchFamily="18" charset="0"/>
                        <a:ea typeface="+mn-ea"/>
                        <a:cs typeface="Cambria"/>
                      </a:endParaRPr>
                    </a:p>
                    <a:p>
                      <a:pPr marL="57785" marR="453390"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You seem worried  about this.</a:t>
                      </a:r>
                    </a:p>
                    <a:p>
                      <a:pPr marL="57785" marR="108585"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How proud you must  feel!</a:t>
                      </a:r>
                    </a:p>
                  </a:txBody>
                  <a:tcPr marL="0" marR="0" marT="0" marB="0">
                    <a:lnL w="12700">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D9CE"/>
                    </a:solidFill>
                  </a:tcPr>
                </a:tc>
                <a:tc>
                  <a:txBody>
                    <a:bodyPr/>
                    <a:lstStyle/>
                    <a:p>
                      <a:pPr marL="57785">
                        <a:lnSpc>
                          <a:spcPct val="100000"/>
                        </a:lnSpc>
                        <a:spcBef>
                          <a:spcPts val="30"/>
                        </a:spcBef>
                      </a:pPr>
                      <a:r>
                        <a:rPr sz="1400" kern="1200" spc="70" dirty="0">
                          <a:solidFill>
                            <a:schemeClr val="tx1"/>
                          </a:solidFill>
                          <a:latin typeface="Cambria" panose="02040503050406030204" pitchFamily="18" charset="0"/>
                          <a:ea typeface="+mn-ea"/>
                          <a:cs typeface="Cambria"/>
                        </a:rPr>
                        <a:t>Are you saying</a:t>
                      </a:r>
                    </a:p>
                    <a:p>
                      <a:pPr marL="57785">
                        <a:lnSpc>
                          <a:spcPct val="100000"/>
                        </a:lnSpc>
                        <a:spcBef>
                          <a:spcPts val="360"/>
                        </a:spcBef>
                      </a:pPr>
                      <a:r>
                        <a:rPr sz="1400" kern="1200" spc="70" dirty="0">
                          <a:solidFill>
                            <a:schemeClr val="tx1"/>
                          </a:solidFill>
                          <a:latin typeface="Cambria" panose="02040503050406030204" pitchFamily="18" charset="0"/>
                          <a:ea typeface="+mn-ea"/>
                          <a:cs typeface="Cambria"/>
                        </a:rPr>
                        <a:t>that...?</a:t>
                      </a:r>
                    </a:p>
                    <a:p>
                      <a:pPr marL="57785">
                        <a:lnSpc>
                          <a:spcPct val="100000"/>
                        </a:lnSpc>
                        <a:spcBef>
                          <a:spcPts val="360"/>
                        </a:spcBef>
                      </a:pPr>
                      <a:r>
                        <a:rPr sz="1400" kern="1200" spc="70" dirty="0">
                          <a:solidFill>
                            <a:schemeClr val="tx1"/>
                          </a:solidFill>
                          <a:latin typeface="Cambria" panose="02040503050406030204" pitchFamily="18" charset="0"/>
                          <a:ea typeface="+mn-ea"/>
                          <a:cs typeface="Cambria"/>
                        </a:rPr>
                        <a:t>What else can you</a:t>
                      </a:r>
                    </a:p>
                    <a:p>
                      <a:pPr marL="57785">
                        <a:lnSpc>
                          <a:spcPct val="100000"/>
                        </a:lnSpc>
                        <a:spcBef>
                          <a:spcPts val="359"/>
                        </a:spcBef>
                      </a:pPr>
                      <a:r>
                        <a:rPr sz="1400" kern="1200" spc="70" dirty="0">
                          <a:solidFill>
                            <a:schemeClr val="tx1"/>
                          </a:solidFill>
                          <a:latin typeface="Cambria" panose="02040503050406030204" pitchFamily="18" charset="0"/>
                          <a:ea typeface="+mn-ea"/>
                          <a:cs typeface="Cambria"/>
                        </a:rPr>
                        <a:t>tell me about...?</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FD9CE"/>
                    </a:solidFill>
                  </a:tcPr>
                </a:tc>
                <a:tc>
                  <a:txBody>
                    <a:bodyPr/>
                    <a:lstStyle/>
                    <a:p>
                      <a:pPr marL="57785" marR="224790"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I know how hard</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you have worked to  help me</a:t>
                      </a:r>
                      <a:r>
                        <a:rPr lang="cs-CZ" sz="1400" kern="1200" spc="70" dirty="0">
                          <a:solidFill>
                            <a:schemeClr val="tx1"/>
                          </a:solidFill>
                          <a:latin typeface="Cambria" panose="02040503050406030204" pitchFamily="18" charset="0"/>
                          <a:ea typeface="+mn-ea"/>
                          <a:cs typeface="Cambria"/>
                        </a:rPr>
                        <a:t> u</a:t>
                      </a:r>
                      <a:r>
                        <a:rPr sz="1400" kern="1200" spc="70" dirty="0" err="1">
                          <a:solidFill>
                            <a:schemeClr val="tx1"/>
                          </a:solidFill>
                          <a:latin typeface="Cambria" panose="02040503050406030204" pitchFamily="18" charset="0"/>
                          <a:ea typeface="+mn-ea"/>
                          <a:cs typeface="Cambria"/>
                        </a:rPr>
                        <a:t>nderstand</a:t>
                      </a:r>
                      <a:r>
                        <a:rPr sz="1400" kern="1200" spc="70" dirty="0">
                          <a:solidFill>
                            <a:schemeClr val="tx1"/>
                          </a:solidFill>
                          <a:latin typeface="Cambria" panose="02040503050406030204" pitchFamily="18" charset="0"/>
                          <a:ea typeface="+mn-ea"/>
                          <a:cs typeface="Cambria"/>
                        </a:rPr>
                        <a:t>.  </a:t>
                      </a:r>
                      <a:endParaRPr lang="cs-CZ" sz="1400" kern="1200" spc="70" dirty="0">
                        <a:solidFill>
                          <a:schemeClr val="tx1"/>
                        </a:solidFill>
                        <a:latin typeface="Cambria" panose="02040503050406030204" pitchFamily="18" charset="0"/>
                        <a:ea typeface="+mn-ea"/>
                        <a:cs typeface="Cambria"/>
                      </a:endParaRPr>
                    </a:p>
                    <a:p>
                      <a:pPr marL="57785" marR="224790" algn="l" defTabSz="914400" rtl="0" eaLnBrk="1" latinLnBrk="0" hangingPunct="1">
                        <a:lnSpc>
                          <a:spcPct val="100000"/>
                        </a:lnSpc>
                      </a:pPr>
                      <a:r>
                        <a:rPr sz="1400" kern="1200" spc="70" dirty="0">
                          <a:solidFill>
                            <a:schemeClr val="tx1"/>
                          </a:solidFill>
                          <a:latin typeface="Cambria" panose="02040503050406030204" pitchFamily="18" charset="0"/>
                          <a:ea typeface="+mn-ea"/>
                          <a:cs typeface="Cambria"/>
                        </a:rPr>
                        <a:t>Thank you for  staying calm while  you helped me</a:t>
                      </a:r>
                      <a:r>
                        <a:rPr lang="cs-CZ" sz="1400" kern="1200" spc="70" dirty="0">
                          <a:solidFill>
                            <a:schemeClr val="tx1"/>
                          </a:solidFill>
                          <a:latin typeface="Cambria" panose="02040503050406030204" pitchFamily="18" charset="0"/>
                          <a:ea typeface="+mn-ea"/>
                          <a:cs typeface="Cambria"/>
                        </a:rPr>
                        <a:t> </a:t>
                      </a:r>
                      <a:r>
                        <a:rPr sz="1400" kern="1200" spc="70" dirty="0">
                          <a:solidFill>
                            <a:schemeClr val="tx1"/>
                          </a:solidFill>
                          <a:latin typeface="Cambria" panose="02040503050406030204" pitchFamily="18" charset="0"/>
                          <a:ea typeface="+mn-ea"/>
                          <a:cs typeface="Cambria"/>
                        </a:rPr>
                        <a:t>learn why you were  so confused.</a:t>
                      </a: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38100" cap="flat" cmpd="sng" algn="ctr">
                      <a:solidFill>
                        <a:srgbClr val="FFFFFF"/>
                      </a:solidFill>
                      <a:prstDash val="solid"/>
                      <a:round/>
                      <a:headEnd type="none" w="med" len="med"/>
                      <a:tailEnd type="none" w="med" len="med"/>
                    </a:lnB>
                    <a:solidFill>
                      <a:srgbClr val="FFD9CE"/>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5652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Asking questions</a:t>
            </a:r>
          </a:p>
        </p:txBody>
      </p:sp>
      <p:sp>
        <p:nvSpPr>
          <p:cNvPr id="3" name="Content Placeholder 2"/>
          <p:cNvSpPr>
            <a:spLocks noGrp="1"/>
          </p:cNvSpPr>
          <p:nvPr>
            <p:ph idx="1"/>
          </p:nvPr>
        </p:nvSpPr>
        <p:spPr/>
        <p:txBody>
          <a:bodyPr/>
          <a:lstStyle/>
          <a:p>
            <a:r>
              <a:rPr lang="cs-CZ" dirty="0"/>
              <a:t>Open and close ended questions</a:t>
            </a:r>
          </a:p>
          <a:p>
            <a:pPr lvl="1"/>
            <a:r>
              <a:rPr lang="cs-CZ" dirty="0"/>
              <a:t>Open-ended questions: </a:t>
            </a:r>
            <a:r>
              <a:rPr lang="cs-CZ" b="1" dirty="0"/>
              <a:t>"what", "how", "when", "why“</a:t>
            </a:r>
          </a:p>
          <a:p>
            <a:pPr lvl="1"/>
            <a:r>
              <a:rPr lang="en-US" dirty="0"/>
              <a:t>Open-ended questions are very useful when: you need to gain maximum information, especially about a conversation subject you are not much familiar with; you need to create a good atmosphere and build rapport; you do not know your communication partner and for a successful negotiation you need to</a:t>
            </a:r>
            <a:r>
              <a:rPr lang="cs-CZ" dirty="0"/>
              <a:t> </a:t>
            </a:r>
            <a:r>
              <a:rPr lang="en-US" dirty="0"/>
              <a:t>learn about their character as much as possible. </a:t>
            </a:r>
            <a:endParaRPr lang="cs-CZ" dirty="0"/>
          </a:p>
          <a:p>
            <a:pPr lvl="1"/>
            <a:r>
              <a:rPr lang="en-US" dirty="0"/>
              <a:t>Generally, open-ended questions are mainly suitable</a:t>
            </a:r>
            <a:r>
              <a:rPr lang="cs-CZ" dirty="0"/>
              <a:t> </a:t>
            </a:r>
            <a:r>
              <a:rPr lang="en-US" dirty="0"/>
              <a:t>at the beginning of </a:t>
            </a:r>
            <a:r>
              <a:rPr lang="cs-CZ" dirty="0"/>
              <a:t>a </a:t>
            </a:r>
            <a:r>
              <a:rPr lang="en-US" dirty="0"/>
              <a:t>meeting</a:t>
            </a:r>
            <a:r>
              <a:rPr lang="cs-CZ" dirty="0"/>
              <a:t>.</a:t>
            </a:r>
            <a:endParaRPr lang="en-US" dirty="0"/>
          </a:p>
          <a:p>
            <a:pPr lvl="1"/>
            <a:endParaRPr lang="cs-CZ" dirty="0"/>
          </a:p>
        </p:txBody>
      </p:sp>
      <p:sp>
        <p:nvSpPr>
          <p:cNvPr id="4" name="Footer Placeholder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810484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Group exercise: </a:t>
            </a:r>
            <a:r>
              <a:rPr lang="cs-CZ" b="1" dirty="0"/>
              <a:t>Talk, Ask, Observe;</a:t>
            </a:r>
            <a:r>
              <a:rPr lang="cs-CZ" dirty="0"/>
              <a:t> in Job Interview</a:t>
            </a:r>
          </a:p>
        </p:txBody>
      </p:sp>
      <p:sp>
        <p:nvSpPr>
          <p:cNvPr id="3" name="Zástupný symbol pro obsah 2"/>
          <p:cNvSpPr>
            <a:spLocks noGrp="1"/>
          </p:cNvSpPr>
          <p:nvPr>
            <p:ph idx="1"/>
          </p:nvPr>
        </p:nvSpPr>
        <p:spPr>
          <a:xfrm>
            <a:off x="1169671" y="1615873"/>
            <a:ext cx="10363200" cy="4357687"/>
          </a:xfrm>
        </p:spPr>
        <p:txBody>
          <a:bodyPr/>
          <a:lstStyle/>
          <a:p>
            <a:r>
              <a:rPr lang="cs-CZ" dirty="0"/>
              <a:t>Create groups of 3 people. You will practice job interviews.</a:t>
            </a:r>
          </a:p>
          <a:p>
            <a:r>
              <a:rPr lang="cs-CZ" dirty="0"/>
              <a:t>One is talking about their area of expertise, hobby, project. </a:t>
            </a:r>
            <a:r>
              <a:rPr lang="cs-CZ" dirty="0" err="1"/>
              <a:t>Attention</a:t>
            </a:r>
            <a:r>
              <a:rPr lang="cs-CZ" dirty="0"/>
              <a:t> </a:t>
            </a:r>
            <a:r>
              <a:rPr lang="cs-CZ" dirty="0" err="1"/>
              <a:t>is</a:t>
            </a:r>
            <a:r>
              <a:rPr lang="cs-CZ" dirty="0"/>
              <a:t> </a:t>
            </a:r>
            <a:r>
              <a:rPr lang="cs-CZ" dirty="0" err="1"/>
              <a:t>at</a:t>
            </a:r>
            <a:r>
              <a:rPr lang="cs-CZ" dirty="0"/>
              <a:t> </a:t>
            </a:r>
            <a:r>
              <a:rPr lang="cs-CZ" b="1" dirty="0" err="1"/>
              <a:t>good</a:t>
            </a:r>
            <a:r>
              <a:rPr lang="cs-CZ" b="1" dirty="0"/>
              <a:t> </a:t>
            </a:r>
            <a:r>
              <a:rPr lang="cs-CZ" b="1" dirty="0" err="1"/>
              <a:t>nonverbal</a:t>
            </a:r>
            <a:r>
              <a:rPr lang="cs-CZ" b="1" dirty="0"/>
              <a:t> </a:t>
            </a:r>
            <a:r>
              <a:rPr lang="cs-CZ" b="1" dirty="0" err="1"/>
              <a:t>communication</a:t>
            </a:r>
            <a:r>
              <a:rPr lang="cs-CZ" b="1" dirty="0"/>
              <a:t>.</a:t>
            </a:r>
          </a:p>
          <a:p>
            <a:r>
              <a:rPr lang="cs-CZ" dirty="0"/>
              <a:t>Second person asks questions, with the goal of hiring. Important is to keep the conversation going </a:t>
            </a:r>
            <a:r>
              <a:rPr lang="cs-CZ" b="1" dirty="0"/>
              <a:t>(good listening, open ended questions).</a:t>
            </a:r>
          </a:p>
          <a:p>
            <a:r>
              <a:rPr lang="cs-CZ" dirty="0"/>
              <a:t>Last person </a:t>
            </a:r>
            <a:r>
              <a:rPr lang="cs-CZ" b="1" dirty="0"/>
              <a:t>observes BOTH</a:t>
            </a:r>
            <a:r>
              <a:rPr lang="cs-CZ" dirty="0"/>
              <a:t>, and </a:t>
            </a:r>
            <a:r>
              <a:rPr lang="cs-CZ" b="1" dirty="0"/>
              <a:t>gives feedback </a:t>
            </a:r>
            <a:r>
              <a:rPr lang="cs-CZ" dirty="0"/>
              <a:t>after cca 4 minutes.</a:t>
            </a:r>
          </a:p>
          <a:p>
            <a:pPr marL="0" indent="0">
              <a:buNone/>
            </a:pPr>
            <a:r>
              <a:rPr lang="cs-CZ" b="1" dirty="0"/>
              <a:t>Example start:</a:t>
            </a:r>
          </a:p>
          <a:p>
            <a:pPr marL="0" indent="0">
              <a:buNone/>
            </a:pPr>
            <a:r>
              <a:rPr lang="cs-CZ" i="1" dirty="0"/>
              <a:t>„Thank you for giving me an opportunity to interview in your Marketing Agency.“ </a:t>
            </a:r>
          </a:p>
          <a:p>
            <a:pPr marL="0" indent="0">
              <a:buNone/>
            </a:pPr>
            <a:r>
              <a:rPr lang="cs-CZ" i="1" dirty="0"/>
              <a:t>„Of course. Tell me why do you believe you are a good fit?“</a:t>
            </a:r>
            <a:endParaRPr lang="cs-CZ" dirty="0"/>
          </a:p>
          <a:p>
            <a:r>
              <a:rPr lang="cs-CZ" dirty="0" err="1"/>
              <a:t>Then</a:t>
            </a:r>
            <a:r>
              <a:rPr lang="cs-CZ" dirty="0"/>
              <a:t> </a:t>
            </a:r>
            <a:r>
              <a:rPr lang="cs-CZ" dirty="0" err="1"/>
              <a:t>change</a:t>
            </a:r>
            <a:r>
              <a:rPr lang="cs-CZ" dirty="0"/>
              <a:t> </a:t>
            </a:r>
            <a:r>
              <a:rPr lang="cs-CZ" dirty="0" err="1"/>
              <a:t>within</a:t>
            </a:r>
            <a:r>
              <a:rPr lang="cs-CZ" dirty="0"/>
              <a:t> </a:t>
            </a:r>
            <a:r>
              <a:rPr lang="cs-CZ" dirty="0" err="1"/>
              <a:t>group</a:t>
            </a:r>
            <a:r>
              <a:rPr lang="cs-CZ" dirty="0"/>
              <a:t>.</a:t>
            </a:r>
          </a:p>
          <a:p>
            <a:endParaRPr lang="cs-CZ" dirty="0"/>
          </a:p>
        </p:txBody>
      </p:sp>
      <p:sp>
        <p:nvSpPr>
          <p:cNvPr id="4" name="Zástupný symbol pro zápatí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267204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C31ED-1507-45B2-AEAA-7961A1A2249A}"/>
              </a:ext>
            </a:extLst>
          </p:cNvPr>
          <p:cNvSpPr>
            <a:spLocks noGrp="1"/>
          </p:cNvSpPr>
          <p:nvPr>
            <p:ph type="title"/>
          </p:nvPr>
        </p:nvSpPr>
        <p:spPr/>
        <p:txBody>
          <a:bodyPr/>
          <a:lstStyle/>
          <a:p>
            <a:r>
              <a:rPr lang="cs-CZ" dirty="0"/>
              <a:t>Group </a:t>
            </a:r>
            <a:r>
              <a:rPr lang="cs-CZ" dirty="0" err="1"/>
              <a:t>exercise</a:t>
            </a:r>
            <a:r>
              <a:rPr lang="cs-CZ" dirty="0"/>
              <a:t>:</a:t>
            </a:r>
            <a:r>
              <a:rPr lang="cs-CZ" b="1" dirty="0"/>
              <a:t> </a:t>
            </a:r>
            <a:r>
              <a:rPr lang="cs-CZ" dirty="0"/>
              <a:t>GET AS MUCH AS YOU CAN!</a:t>
            </a:r>
            <a:br>
              <a:rPr lang="cs-CZ" dirty="0"/>
            </a:br>
            <a:endParaRPr lang="cs-CZ" dirty="0"/>
          </a:p>
        </p:txBody>
      </p:sp>
      <p:sp>
        <p:nvSpPr>
          <p:cNvPr id="3" name="Zástupný obsah 2">
            <a:extLst>
              <a:ext uri="{FF2B5EF4-FFF2-40B4-BE49-F238E27FC236}">
                <a16:creationId xmlns:a16="http://schemas.microsoft.com/office/drawing/2014/main" id="{5D7D4345-FD19-48E3-A900-08F85679DA0F}"/>
              </a:ext>
            </a:extLst>
          </p:cNvPr>
          <p:cNvSpPr>
            <a:spLocks noGrp="1"/>
          </p:cNvSpPr>
          <p:nvPr>
            <p:ph idx="1"/>
          </p:nvPr>
        </p:nvSpPr>
        <p:spPr>
          <a:xfrm>
            <a:off x="1200151" y="1773239"/>
            <a:ext cx="10363200" cy="4357687"/>
          </a:xfrm>
        </p:spPr>
        <p:txBody>
          <a:bodyPr/>
          <a:lstStyle/>
          <a:p>
            <a:r>
              <a:rPr lang="cs-CZ" dirty="0" err="1"/>
              <a:t>Please</a:t>
            </a:r>
            <a:r>
              <a:rPr lang="cs-CZ" dirty="0"/>
              <a:t> make </a:t>
            </a:r>
            <a:r>
              <a:rPr lang="cs-CZ" dirty="0" err="1"/>
              <a:t>two</a:t>
            </a:r>
            <a:r>
              <a:rPr lang="cs-CZ" dirty="0"/>
              <a:t> </a:t>
            </a:r>
            <a:r>
              <a:rPr lang="cs-CZ" dirty="0" err="1"/>
              <a:t>papers</a:t>
            </a:r>
            <a:r>
              <a:rPr lang="cs-CZ" dirty="0"/>
              <a:t> </a:t>
            </a:r>
            <a:r>
              <a:rPr lang="cs-CZ" dirty="0" err="1"/>
              <a:t>with</a:t>
            </a:r>
            <a:r>
              <a:rPr lang="cs-CZ" dirty="0"/>
              <a:t> VISIBLE </a:t>
            </a:r>
            <a:r>
              <a:rPr lang="cs-CZ" b="1" dirty="0"/>
              <a:t>X</a:t>
            </a:r>
            <a:r>
              <a:rPr lang="cs-CZ" dirty="0"/>
              <a:t> and </a:t>
            </a:r>
            <a:r>
              <a:rPr lang="cs-CZ" b="1" dirty="0"/>
              <a:t>O</a:t>
            </a:r>
            <a:r>
              <a:rPr lang="cs-CZ" dirty="0"/>
              <a:t> </a:t>
            </a:r>
            <a:r>
              <a:rPr lang="cs-CZ" dirty="0" err="1"/>
              <a:t>markings</a:t>
            </a:r>
            <a:r>
              <a:rPr lang="cs-CZ" dirty="0"/>
              <a:t>. Small paper A5 is fine. </a:t>
            </a:r>
          </a:p>
          <a:p>
            <a:r>
              <a:rPr lang="cs-CZ" dirty="0"/>
              <a:t>You will be in groups of 4</a:t>
            </a:r>
          </a:p>
        </p:txBody>
      </p:sp>
      <p:sp>
        <p:nvSpPr>
          <p:cNvPr id="4" name="Zástupný symbol pro zápatí 3">
            <a:extLst>
              <a:ext uri="{FF2B5EF4-FFF2-40B4-BE49-F238E27FC236}">
                <a16:creationId xmlns:a16="http://schemas.microsoft.com/office/drawing/2014/main" id="{08412123-F55C-463A-BE0B-6BFC77F1FAD7}"/>
              </a:ext>
            </a:extLst>
          </p:cNvPr>
          <p:cNvSpPr>
            <a:spLocks noGrp="1"/>
          </p:cNvSpPr>
          <p:nvPr>
            <p:ph type="ftr" sz="quarter" idx="10"/>
          </p:nvPr>
        </p:nvSpPr>
        <p:spPr/>
        <p:txBody>
          <a:bodyPr/>
          <a:lstStyle/>
          <a:p>
            <a:r>
              <a:rPr lang="en-US"/>
              <a:t>MPV_COMA Communication and Managerial Skills Training</a:t>
            </a:r>
          </a:p>
        </p:txBody>
      </p:sp>
      <p:pic>
        <p:nvPicPr>
          <p:cNvPr id="1030" name="Picture 6" descr="Image result for paper with Y">
            <a:extLst>
              <a:ext uri="{FF2B5EF4-FFF2-40B4-BE49-F238E27FC236}">
                <a16:creationId xmlns:a16="http://schemas.microsoft.com/office/drawing/2014/main" id="{B9FD3237-970A-42DE-BEFB-734233AE02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104" y="3543300"/>
            <a:ext cx="1208042" cy="17274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A44716-C69D-43F9-B0AC-224B08D3C0CF}"/>
              </a:ext>
            </a:extLst>
          </p:cNvPr>
          <p:cNvSpPr/>
          <p:nvPr/>
        </p:nvSpPr>
        <p:spPr bwMode="auto">
          <a:xfrm>
            <a:off x="5905371" y="3543300"/>
            <a:ext cx="1229917" cy="1727488"/>
          </a:xfrm>
          <a:prstGeom prst="rect">
            <a:avLst/>
          </a:prstGeom>
          <a:solidFill>
            <a:srgbClr val="ECECE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cs-CZ" sz="12000" b="0" i="0" u="none" strike="noStrike" cap="none" normalizeH="0" baseline="0" dirty="0">
                <a:ln>
                  <a:noFill/>
                </a:ln>
                <a:solidFill>
                  <a:schemeClr val="tx1"/>
                </a:solidFill>
                <a:effectLst/>
                <a:latin typeface="Arial" charset="0"/>
              </a:rPr>
              <a:t>O</a:t>
            </a:r>
            <a:endParaRPr kumimoji="0" lang="en-GB" sz="12000" b="0" i="0" u="none" strike="noStrike" cap="none" normalizeH="0" baseline="0" dirty="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D536D4FB-1F5C-45A3-A086-CE182B2BD63D}"/>
              </a:ext>
            </a:extLst>
          </p:cNvPr>
          <p:cNvSpPr/>
          <p:nvPr/>
        </p:nvSpPr>
        <p:spPr bwMode="auto">
          <a:xfrm>
            <a:off x="4078362" y="3543300"/>
            <a:ext cx="1229917" cy="1727488"/>
          </a:xfrm>
          <a:prstGeom prst="rect">
            <a:avLst/>
          </a:prstGeom>
          <a:solidFill>
            <a:srgbClr val="ECECE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cs-CZ" sz="12000" b="0" i="0" u="none" strike="noStrike" cap="none" normalizeH="0" baseline="0" dirty="0">
                <a:ln>
                  <a:noFill/>
                </a:ln>
                <a:solidFill>
                  <a:schemeClr val="tx1"/>
                </a:solidFill>
                <a:effectLst/>
                <a:latin typeface="Arial" charset="0"/>
              </a:rPr>
              <a:t>X</a:t>
            </a:r>
            <a:endParaRPr kumimoji="0" lang="en-GB" sz="12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033502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396F-1F66-4E58-A934-2DB84121EA3E}"/>
              </a:ext>
            </a:extLst>
          </p:cNvPr>
          <p:cNvSpPr>
            <a:spLocks noGrp="1"/>
          </p:cNvSpPr>
          <p:nvPr>
            <p:ph type="title"/>
          </p:nvPr>
        </p:nvSpPr>
        <p:spPr>
          <a:xfrm>
            <a:off x="1219200" y="1134870"/>
            <a:ext cx="10363200" cy="503237"/>
          </a:xfrm>
        </p:spPr>
        <p:txBody>
          <a:bodyPr/>
          <a:lstStyle/>
          <a:p>
            <a:r>
              <a:rPr lang="cs-CZ" dirty="0"/>
              <a:t>Group exercise:</a:t>
            </a:r>
            <a:r>
              <a:rPr lang="cs-CZ" b="1" dirty="0"/>
              <a:t> </a:t>
            </a:r>
            <a:r>
              <a:rPr lang="cs-CZ" dirty="0"/>
              <a:t>GET AS MUCH AS YOU CAN!</a:t>
            </a:r>
            <a:endParaRPr lang="en-GB" dirty="0"/>
          </a:p>
        </p:txBody>
      </p:sp>
      <p:sp>
        <p:nvSpPr>
          <p:cNvPr id="3" name="Content Placeholder 2">
            <a:extLst>
              <a:ext uri="{FF2B5EF4-FFF2-40B4-BE49-F238E27FC236}">
                <a16:creationId xmlns:a16="http://schemas.microsoft.com/office/drawing/2014/main" id="{B841D9E4-EEC6-4B78-A108-2802F365D509}"/>
              </a:ext>
            </a:extLst>
          </p:cNvPr>
          <p:cNvSpPr>
            <a:spLocks noGrp="1"/>
          </p:cNvSpPr>
          <p:nvPr>
            <p:ph idx="1"/>
          </p:nvPr>
        </p:nvSpPr>
        <p:spPr>
          <a:xfrm>
            <a:off x="1209482" y="1726584"/>
            <a:ext cx="10363200" cy="4357687"/>
          </a:xfrm>
        </p:spPr>
        <p:txBody>
          <a:bodyPr/>
          <a:lstStyle/>
          <a:p>
            <a:r>
              <a:rPr lang="cs-CZ" dirty="0"/>
              <a:t>From now on, do not communicate, including non-verbal communication, </a:t>
            </a:r>
            <a:r>
              <a:rPr lang="cs-CZ" dirty="0" err="1"/>
              <a:t>unless</a:t>
            </a:r>
            <a:r>
              <a:rPr lang="cs-CZ" dirty="0"/>
              <a:t> </a:t>
            </a:r>
            <a:r>
              <a:rPr lang="cs-CZ" dirty="0" err="1"/>
              <a:t>asked</a:t>
            </a:r>
            <a:endParaRPr lang="cs-CZ" dirty="0"/>
          </a:p>
          <a:p>
            <a:r>
              <a:rPr lang="cs-CZ" dirty="0" err="1"/>
              <a:t>Instructions</a:t>
            </a:r>
            <a:r>
              <a:rPr lang="cs-CZ" dirty="0"/>
              <a:t> </a:t>
            </a:r>
            <a:r>
              <a:rPr lang="cs-CZ" dirty="0" err="1"/>
              <a:t>for</a:t>
            </a:r>
            <a:r>
              <a:rPr lang="cs-CZ" dirty="0"/>
              <a:t> </a:t>
            </a:r>
            <a:r>
              <a:rPr lang="cs-CZ" dirty="0" err="1"/>
              <a:t>groups</a:t>
            </a:r>
            <a:r>
              <a:rPr lang="cs-CZ" dirty="0"/>
              <a:t> </a:t>
            </a:r>
            <a:r>
              <a:rPr lang="cs-CZ" dirty="0" err="1"/>
              <a:t>of</a:t>
            </a:r>
            <a:r>
              <a:rPr lang="cs-CZ" dirty="0"/>
              <a:t> 3 and </a:t>
            </a:r>
            <a:r>
              <a:rPr lang="cs-CZ" dirty="0" err="1"/>
              <a:t>groups</a:t>
            </a:r>
            <a:r>
              <a:rPr lang="cs-CZ" dirty="0"/>
              <a:t> </a:t>
            </a:r>
            <a:r>
              <a:rPr lang="cs-CZ" dirty="0" err="1"/>
              <a:t>of</a:t>
            </a:r>
            <a:r>
              <a:rPr lang="cs-CZ" dirty="0"/>
              <a:t> 4 </a:t>
            </a:r>
            <a:r>
              <a:rPr lang="cs-CZ" dirty="0" err="1"/>
              <a:t>have</a:t>
            </a:r>
            <a:r>
              <a:rPr lang="cs-CZ" dirty="0"/>
              <a:t> a </a:t>
            </a:r>
            <a:r>
              <a:rPr lang="cs-CZ" dirty="0" err="1"/>
              <a:t>tiny</a:t>
            </a:r>
            <a:r>
              <a:rPr lang="cs-CZ" dirty="0"/>
              <a:t> </a:t>
            </a:r>
            <a:r>
              <a:rPr lang="cs-CZ" dirty="0" err="1"/>
              <a:t>difference</a:t>
            </a:r>
            <a:r>
              <a:rPr lang="cs-CZ" dirty="0"/>
              <a:t> in </a:t>
            </a:r>
            <a:r>
              <a:rPr lang="cs-CZ" dirty="0" err="1"/>
              <a:t>results</a:t>
            </a:r>
            <a:r>
              <a:rPr lang="cs-CZ" dirty="0"/>
              <a:t>, but </a:t>
            </a:r>
            <a:r>
              <a:rPr lang="cs-CZ" dirty="0" err="1"/>
              <a:t>principle</a:t>
            </a:r>
            <a:r>
              <a:rPr lang="cs-CZ" dirty="0"/>
              <a:t> </a:t>
            </a:r>
            <a:r>
              <a:rPr lang="cs-CZ" dirty="0" err="1"/>
              <a:t>is</a:t>
            </a:r>
            <a:r>
              <a:rPr lang="cs-CZ" dirty="0"/>
              <a:t> </a:t>
            </a:r>
            <a:r>
              <a:rPr lang="cs-CZ" dirty="0" err="1"/>
              <a:t>the</a:t>
            </a:r>
            <a:r>
              <a:rPr lang="cs-CZ" dirty="0"/>
              <a:t> </a:t>
            </a:r>
            <a:r>
              <a:rPr lang="cs-CZ" dirty="0" err="1"/>
              <a:t>same</a:t>
            </a:r>
            <a:r>
              <a:rPr lang="cs-CZ" dirty="0"/>
              <a:t> </a:t>
            </a:r>
          </a:p>
          <a:p>
            <a:r>
              <a:rPr lang="cs-CZ" dirty="0"/>
              <a:t>It </a:t>
            </a:r>
            <a:r>
              <a:rPr lang="cs-CZ" dirty="0" err="1"/>
              <a:t>is</a:t>
            </a:r>
            <a:r>
              <a:rPr lang="cs-CZ" dirty="0"/>
              <a:t> OK not to </a:t>
            </a:r>
            <a:r>
              <a:rPr lang="cs-CZ" dirty="0" err="1"/>
              <a:t>grasp</a:t>
            </a:r>
            <a:r>
              <a:rPr lang="cs-CZ" dirty="0"/>
              <a:t> </a:t>
            </a:r>
            <a:r>
              <a:rPr lang="cs-CZ" dirty="0" err="1"/>
              <a:t>the</a:t>
            </a:r>
            <a:r>
              <a:rPr lang="cs-CZ" dirty="0"/>
              <a:t> </a:t>
            </a:r>
            <a:r>
              <a:rPr lang="cs-CZ" dirty="0" err="1"/>
              <a:t>instructions</a:t>
            </a:r>
            <a:r>
              <a:rPr lang="cs-CZ" dirty="0"/>
              <a:t> </a:t>
            </a:r>
            <a:r>
              <a:rPr lang="cs-CZ" dirty="0" err="1"/>
              <a:t>fully</a:t>
            </a:r>
            <a:r>
              <a:rPr lang="cs-CZ" dirty="0"/>
              <a:t> and to not </a:t>
            </a:r>
            <a:r>
              <a:rPr lang="cs-CZ" dirty="0" err="1"/>
              <a:t>have</a:t>
            </a:r>
            <a:r>
              <a:rPr lang="cs-CZ" dirty="0"/>
              <a:t> a </a:t>
            </a:r>
            <a:r>
              <a:rPr lang="cs-CZ" dirty="0" err="1"/>
              <a:t>plan</a:t>
            </a:r>
            <a:r>
              <a:rPr lang="cs-CZ" dirty="0"/>
              <a:t> – </a:t>
            </a:r>
            <a:r>
              <a:rPr lang="cs-CZ" dirty="0" err="1"/>
              <a:t>confussion</a:t>
            </a:r>
            <a:r>
              <a:rPr lang="cs-CZ" dirty="0"/>
              <a:t> and </a:t>
            </a:r>
            <a:r>
              <a:rPr lang="cs-CZ" dirty="0" err="1"/>
              <a:t>misunderstanding</a:t>
            </a:r>
            <a:r>
              <a:rPr lang="cs-CZ" dirty="0"/>
              <a:t> </a:t>
            </a:r>
            <a:r>
              <a:rPr lang="cs-CZ" dirty="0" err="1"/>
              <a:t>is</a:t>
            </a:r>
            <a:r>
              <a:rPr lang="cs-CZ" dirty="0"/>
              <a:t> part </a:t>
            </a:r>
            <a:r>
              <a:rPr lang="cs-CZ" dirty="0" err="1"/>
              <a:t>of</a:t>
            </a:r>
            <a:r>
              <a:rPr lang="cs-CZ" dirty="0"/>
              <a:t> </a:t>
            </a:r>
            <a:r>
              <a:rPr lang="cs-CZ" dirty="0" err="1"/>
              <a:t>the</a:t>
            </a:r>
            <a:r>
              <a:rPr lang="cs-CZ" dirty="0"/>
              <a:t> </a:t>
            </a:r>
            <a:r>
              <a:rPr lang="cs-CZ" dirty="0" err="1"/>
              <a:t>exercise</a:t>
            </a:r>
            <a:endParaRPr lang="cs-CZ" dirty="0"/>
          </a:p>
          <a:p>
            <a:r>
              <a:rPr lang="cs-CZ" dirty="0" err="1"/>
              <a:t>You</a:t>
            </a:r>
            <a:r>
              <a:rPr lang="cs-CZ" dirty="0"/>
              <a:t> </a:t>
            </a:r>
            <a:r>
              <a:rPr lang="cs-CZ" dirty="0" err="1"/>
              <a:t>can</a:t>
            </a:r>
            <a:r>
              <a:rPr lang="cs-CZ" dirty="0"/>
              <a:t> </a:t>
            </a:r>
            <a:r>
              <a:rPr lang="cs-CZ" dirty="0" err="1"/>
              <a:t>raise</a:t>
            </a:r>
            <a:r>
              <a:rPr lang="cs-CZ" dirty="0"/>
              <a:t> </a:t>
            </a:r>
            <a:r>
              <a:rPr lang="cs-CZ" dirty="0" err="1"/>
              <a:t>your</a:t>
            </a:r>
            <a:r>
              <a:rPr lang="cs-CZ" dirty="0"/>
              <a:t> hand and </a:t>
            </a:r>
            <a:r>
              <a:rPr lang="cs-CZ" dirty="0" err="1"/>
              <a:t>ask</a:t>
            </a:r>
            <a:r>
              <a:rPr lang="cs-CZ" dirty="0"/>
              <a:t> </a:t>
            </a:r>
            <a:r>
              <a:rPr lang="cs-CZ" dirty="0" err="1"/>
              <a:t>questions</a:t>
            </a:r>
            <a:r>
              <a:rPr lang="cs-CZ" dirty="0"/>
              <a:t> </a:t>
            </a:r>
            <a:r>
              <a:rPr lang="cs-CZ" dirty="0" err="1"/>
              <a:t>individually</a:t>
            </a:r>
            <a:endParaRPr lang="cs-CZ" dirty="0"/>
          </a:p>
          <a:p>
            <a:r>
              <a:rPr lang="cs-CZ" dirty="0"/>
              <a:t>OK </a:t>
            </a:r>
            <a:r>
              <a:rPr lang="cs-CZ" dirty="0" err="1"/>
              <a:t>Question</a:t>
            </a:r>
            <a:r>
              <a:rPr lang="cs-CZ" dirty="0"/>
              <a:t>: </a:t>
            </a:r>
            <a:r>
              <a:rPr lang="cs-CZ" i="1" dirty="0" err="1"/>
              <a:t>What</a:t>
            </a:r>
            <a:r>
              <a:rPr lang="cs-CZ" i="1" dirty="0"/>
              <a:t> </a:t>
            </a:r>
            <a:r>
              <a:rPr lang="cs-CZ" i="1" dirty="0" err="1"/>
              <a:t>is</a:t>
            </a:r>
            <a:r>
              <a:rPr lang="cs-CZ" i="1" dirty="0"/>
              <a:t> </a:t>
            </a:r>
            <a:r>
              <a:rPr lang="cs-CZ" i="1" dirty="0" err="1"/>
              <a:t>the</a:t>
            </a:r>
            <a:r>
              <a:rPr lang="cs-CZ" i="1" dirty="0"/>
              <a:t> </a:t>
            </a:r>
            <a:r>
              <a:rPr lang="cs-CZ" i="1" dirty="0" err="1"/>
              <a:t>meaning</a:t>
            </a:r>
            <a:r>
              <a:rPr lang="cs-CZ" i="1" dirty="0"/>
              <a:t> </a:t>
            </a:r>
            <a:r>
              <a:rPr lang="cs-CZ" i="1" dirty="0" err="1"/>
              <a:t>of</a:t>
            </a:r>
            <a:r>
              <a:rPr lang="cs-CZ" i="1" dirty="0"/>
              <a:t> </a:t>
            </a:r>
            <a:r>
              <a:rPr lang="cs-CZ" i="1" dirty="0" err="1"/>
              <a:t>the</a:t>
            </a:r>
            <a:r>
              <a:rPr lang="cs-CZ" i="1" dirty="0"/>
              <a:t> </a:t>
            </a:r>
            <a:r>
              <a:rPr lang="cs-CZ" i="1" dirty="0" err="1"/>
              <a:t>word</a:t>
            </a:r>
            <a:r>
              <a:rPr lang="cs-CZ" i="1" dirty="0"/>
              <a:t> X?</a:t>
            </a:r>
          </a:p>
          <a:p>
            <a:r>
              <a:rPr lang="cs-CZ" dirty="0"/>
              <a:t>Not OK </a:t>
            </a:r>
            <a:r>
              <a:rPr lang="cs-CZ" dirty="0" err="1"/>
              <a:t>Question</a:t>
            </a:r>
            <a:r>
              <a:rPr lang="cs-CZ" dirty="0"/>
              <a:t>: </a:t>
            </a:r>
            <a:r>
              <a:rPr lang="cs-CZ" i="1" dirty="0" err="1"/>
              <a:t>Is</a:t>
            </a:r>
            <a:r>
              <a:rPr lang="cs-CZ" i="1" dirty="0"/>
              <a:t> </a:t>
            </a:r>
            <a:r>
              <a:rPr lang="cs-CZ" i="1" dirty="0" err="1"/>
              <a:t>it</a:t>
            </a:r>
            <a:r>
              <a:rPr lang="cs-CZ" i="1" dirty="0"/>
              <a:t> </a:t>
            </a:r>
            <a:r>
              <a:rPr lang="cs-CZ" i="1" dirty="0" err="1"/>
              <a:t>best</a:t>
            </a:r>
            <a:r>
              <a:rPr lang="cs-CZ" i="1" dirty="0"/>
              <a:t> </a:t>
            </a:r>
            <a:r>
              <a:rPr lang="cs-CZ" i="1" dirty="0" err="1"/>
              <a:t>if</a:t>
            </a:r>
            <a:r>
              <a:rPr lang="cs-CZ" i="1" dirty="0"/>
              <a:t> </a:t>
            </a:r>
            <a:r>
              <a:rPr lang="cs-CZ" i="1" dirty="0" err="1"/>
              <a:t>we</a:t>
            </a:r>
            <a:r>
              <a:rPr lang="cs-CZ" i="1" dirty="0"/>
              <a:t> do X?</a:t>
            </a:r>
            <a:endParaRPr lang="en-GB" i="1" dirty="0"/>
          </a:p>
        </p:txBody>
      </p:sp>
      <p:sp>
        <p:nvSpPr>
          <p:cNvPr id="4" name="Footer Placeholder 3">
            <a:extLst>
              <a:ext uri="{FF2B5EF4-FFF2-40B4-BE49-F238E27FC236}">
                <a16:creationId xmlns:a16="http://schemas.microsoft.com/office/drawing/2014/main" id="{2D78747B-22C5-4011-BA43-4E81E2AB91CF}"/>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839329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t>Assertiveness</a:t>
            </a:r>
            <a:br>
              <a:rPr lang="cs-CZ" b="1" dirty="0"/>
            </a:br>
            <a:endParaRPr lang="cs-CZ" dirty="0"/>
          </a:p>
        </p:txBody>
      </p:sp>
    </p:spTree>
    <p:extLst>
      <p:ext uri="{BB962C8B-B14F-4D97-AF65-F5344CB8AC3E}">
        <p14:creationId xmlns:p14="http://schemas.microsoft.com/office/powerpoint/2010/main" val="3525029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Energizer</a:t>
            </a:r>
            <a:r>
              <a:rPr lang="cs-CZ" dirty="0"/>
              <a:t>!</a:t>
            </a:r>
          </a:p>
        </p:txBody>
      </p:sp>
      <p:sp>
        <p:nvSpPr>
          <p:cNvPr id="3" name="Zástupný symbol pro obsah 2"/>
          <p:cNvSpPr>
            <a:spLocks noGrp="1"/>
          </p:cNvSpPr>
          <p:nvPr>
            <p:ph idx="1"/>
          </p:nvPr>
        </p:nvSpPr>
        <p:spPr>
          <a:xfrm>
            <a:off x="1181489" y="1773239"/>
            <a:ext cx="10363200" cy="4357687"/>
          </a:xfrm>
        </p:spPr>
        <p:txBody>
          <a:bodyPr/>
          <a:lstStyle/>
          <a:p>
            <a:r>
              <a:rPr lang="cs-CZ" dirty="0" err="1"/>
              <a:t>Two</a:t>
            </a:r>
            <a:r>
              <a:rPr lang="cs-CZ" dirty="0"/>
              <a:t> </a:t>
            </a:r>
            <a:r>
              <a:rPr lang="cs-CZ" dirty="0" err="1"/>
              <a:t>people</a:t>
            </a:r>
            <a:r>
              <a:rPr lang="cs-CZ" dirty="0"/>
              <a:t> </a:t>
            </a:r>
            <a:r>
              <a:rPr lang="cs-CZ" dirty="0" err="1"/>
              <a:t>become</a:t>
            </a:r>
            <a:r>
              <a:rPr lang="cs-CZ" dirty="0"/>
              <a:t> „</a:t>
            </a:r>
            <a:r>
              <a:rPr lang="cs-CZ" dirty="0" err="1"/>
              <a:t>volunteers</a:t>
            </a:r>
            <a:r>
              <a:rPr lang="cs-CZ" dirty="0"/>
              <a:t>“ – A and B.</a:t>
            </a:r>
          </a:p>
          <a:p>
            <a:endParaRPr lang="cs-CZ" dirty="0"/>
          </a:p>
          <a:p>
            <a:r>
              <a:rPr lang="cs-CZ" dirty="0" err="1"/>
              <a:t>The</a:t>
            </a:r>
            <a:r>
              <a:rPr lang="cs-CZ" dirty="0"/>
              <a:t> </a:t>
            </a:r>
            <a:r>
              <a:rPr lang="cs-CZ" dirty="0" err="1"/>
              <a:t>others</a:t>
            </a:r>
            <a:r>
              <a:rPr lang="cs-CZ" dirty="0"/>
              <a:t> </a:t>
            </a:r>
            <a:r>
              <a:rPr lang="cs-CZ" dirty="0" err="1"/>
              <a:t>can</a:t>
            </a:r>
            <a:r>
              <a:rPr lang="cs-CZ" dirty="0"/>
              <a:t> </a:t>
            </a:r>
            <a:r>
              <a:rPr lang="cs-CZ" dirty="0" err="1"/>
              <a:t>observe</a:t>
            </a:r>
            <a:r>
              <a:rPr lang="cs-CZ" dirty="0"/>
              <a:t>, but not comment </a:t>
            </a:r>
            <a:r>
              <a:rPr lang="cs-CZ" dirty="0" err="1"/>
              <a:t>or</a:t>
            </a:r>
            <a:r>
              <a:rPr lang="cs-CZ" dirty="0"/>
              <a:t> </a:t>
            </a:r>
            <a:r>
              <a:rPr lang="cs-CZ" dirty="0" err="1"/>
              <a:t>hint</a:t>
            </a:r>
            <a:r>
              <a:rPr lang="cs-CZ" dirty="0"/>
              <a:t>.</a:t>
            </a:r>
          </a:p>
          <a:p>
            <a:endParaRPr lang="cs-CZ" dirty="0"/>
          </a:p>
          <a:p>
            <a:r>
              <a:rPr lang="cs-CZ" dirty="0" err="1"/>
              <a:t>One</a:t>
            </a:r>
            <a:r>
              <a:rPr lang="cs-CZ" dirty="0"/>
              <a:t> </a:t>
            </a:r>
            <a:r>
              <a:rPr lang="cs-CZ" dirty="0" err="1"/>
              <a:t>of</a:t>
            </a:r>
            <a:r>
              <a:rPr lang="cs-CZ" dirty="0"/>
              <a:t> </a:t>
            </a:r>
            <a:r>
              <a:rPr lang="cs-CZ" dirty="0" err="1"/>
              <a:t>you</a:t>
            </a:r>
            <a:r>
              <a:rPr lang="cs-CZ" dirty="0"/>
              <a:t> </a:t>
            </a:r>
            <a:r>
              <a:rPr lang="cs-CZ" dirty="0" err="1"/>
              <a:t>is</a:t>
            </a:r>
            <a:r>
              <a:rPr lang="cs-CZ" dirty="0"/>
              <a:t> person B, and </a:t>
            </a:r>
            <a:r>
              <a:rPr lang="cs-CZ" dirty="0" err="1"/>
              <a:t>looks</a:t>
            </a:r>
            <a:r>
              <a:rPr lang="cs-CZ" dirty="0"/>
              <a:t> </a:t>
            </a:r>
            <a:r>
              <a:rPr lang="cs-CZ" dirty="0" err="1"/>
              <a:t>away</a:t>
            </a:r>
            <a:r>
              <a:rPr lang="cs-CZ" dirty="0"/>
              <a:t>. Person A </a:t>
            </a:r>
            <a:r>
              <a:rPr lang="cs-CZ" dirty="0" err="1"/>
              <a:t>will</a:t>
            </a:r>
            <a:r>
              <a:rPr lang="cs-CZ" dirty="0"/>
              <a:t> </a:t>
            </a:r>
            <a:r>
              <a:rPr lang="cs-CZ" dirty="0" err="1"/>
              <a:t>read</a:t>
            </a:r>
            <a:r>
              <a:rPr lang="cs-CZ" dirty="0"/>
              <a:t> </a:t>
            </a:r>
            <a:r>
              <a:rPr lang="cs-CZ" dirty="0" err="1"/>
              <a:t>the</a:t>
            </a:r>
            <a:r>
              <a:rPr lang="cs-CZ" dirty="0"/>
              <a:t> </a:t>
            </a:r>
            <a:r>
              <a:rPr lang="cs-CZ" dirty="0" err="1"/>
              <a:t>instructions</a:t>
            </a:r>
            <a:r>
              <a:rPr lang="cs-CZ" dirty="0"/>
              <a:t>.</a:t>
            </a:r>
          </a:p>
          <a:p>
            <a:endParaRPr lang="cs-CZ" dirty="0"/>
          </a:p>
          <a:p>
            <a:r>
              <a:rPr lang="cs-CZ" dirty="0" err="1"/>
              <a:t>Afterwards</a:t>
            </a:r>
            <a:r>
              <a:rPr lang="cs-CZ" dirty="0"/>
              <a:t>, person A </a:t>
            </a:r>
            <a:r>
              <a:rPr lang="cs-CZ" dirty="0" err="1"/>
              <a:t>looks</a:t>
            </a:r>
            <a:r>
              <a:rPr lang="cs-CZ" dirty="0"/>
              <a:t> </a:t>
            </a:r>
            <a:r>
              <a:rPr lang="cs-CZ" dirty="0" err="1"/>
              <a:t>away</a:t>
            </a:r>
            <a:r>
              <a:rPr lang="cs-CZ" dirty="0"/>
              <a:t>, and person B </a:t>
            </a:r>
            <a:r>
              <a:rPr lang="cs-CZ" dirty="0" err="1"/>
              <a:t>reads</a:t>
            </a:r>
            <a:r>
              <a:rPr lang="cs-CZ" dirty="0"/>
              <a:t> </a:t>
            </a:r>
            <a:r>
              <a:rPr lang="cs-CZ" dirty="0" err="1"/>
              <a:t>their</a:t>
            </a:r>
            <a:r>
              <a:rPr lang="cs-CZ" dirty="0"/>
              <a:t> </a:t>
            </a:r>
            <a:r>
              <a:rPr lang="cs-CZ" dirty="0" err="1"/>
              <a:t>instructions</a:t>
            </a:r>
            <a:r>
              <a:rPr lang="cs-CZ" dirty="0"/>
              <a:t>.</a:t>
            </a:r>
          </a:p>
          <a:p>
            <a:endParaRPr lang="cs-CZ" dirty="0"/>
          </a:p>
          <a:p>
            <a:r>
              <a:rPr lang="cs-CZ" dirty="0" err="1"/>
              <a:t>The</a:t>
            </a:r>
            <a:r>
              <a:rPr lang="cs-CZ" dirty="0"/>
              <a:t> </a:t>
            </a:r>
            <a:r>
              <a:rPr lang="cs-CZ" dirty="0" err="1"/>
              <a:t>exercise</a:t>
            </a:r>
            <a:r>
              <a:rPr lang="cs-CZ" dirty="0"/>
              <a:t> </a:t>
            </a:r>
            <a:r>
              <a:rPr lang="cs-CZ" dirty="0" err="1"/>
              <a:t>starts</a:t>
            </a:r>
            <a:r>
              <a:rPr lang="cs-CZ" dirty="0"/>
              <a:t> </a:t>
            </a:r>
            <a:r>
              <a:rPr lang="cs-CZ" dirty="0" err="1"/>
              <a:t>when</a:t>
            </a:r>
            <a:r>
              <a:rPr lang="cs-CZ" dirty="0"/>
              <a:t> </a:t>
            </a:r>
            <a:r>
              <a:rPr lang="cs-CZ" dirty="0" err="1"/>
              <a:t>lecturer</a:t>
            </a:r>
            <a:r>
              <a:rPr lang="cs-CZ" dirty="0"/>
              <a:t> </a:t>
            </a:r>
            <a:r>
              <a:rPr lang="cs-CZ" dirty="0" err="1"/>
              <a:t>says</a:t>
            </a:r>
            <a:r>
              <a:rPr lang="cs-CZ" dirty="0"/>
              <a:t> „start“.</a:t>
            </a:r>
          </a:p>
        </p:txBody>
      </p:sp>
    </p:spTree>
    <p:extLst>
      <p:ext uri="{BB962C8B-B14F-4D97-AF65-F5344CB8AC3E}">
        <p14:creationId xmlns:p14="http://schemas.microsoft.com/office/powerpoint/2010/main" val="3945211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3024" y="1043124"/>
            <a:ext cx="10363200" cy="522707"/>
          </a:xfrm>
          <a:prstGeom prst="rect">
            <a:avLst/>
          </a:prstGeom>
        </p:spPr>
        <p:txBody>
          <a:bodyPr vert="horz" wrap="square" lIns="0" tIns="60452" rIns="0" bIns="0" numCol="1" rtlCol="0" anchor="t" anchorCtr="0" compatLnSpc="1">
            <a:prstTxWarp prst="textNoShape">
              <a:avLst/>
            </a:prstTxWarp>
            <a:spAutoFit/>
          </a:bodyPr>
          <a:lstStyle/>
          <a:p>
            <a:pPr marL="12700"/>
            <a:r>
              <a:rPr sz="3000" spc="55" dirty="0">
                <a:solidFill>
                  <a:srgbClr val="565F6C"/>
                </a:solidFill>
              </a:rPr>
              <a:t>N</a:t>
            </a:r>
            <a:r>
              <a:rPr spc="55" dirty="0">
                <a:solidFill>
                  <a:srgbClr val="565F6C"/>
                </a:solidFill>
              </a:rPr>
              <a:t>ONVERBAL</a:t>
            </a:r>
            <a:r>
              <a:rPr spc="240" dirty="0">
                <a:solidFill>
                  <a:srgbClr val="565F6C"/>
                </a:solidFill>
              </a:rPr>
              <a:t> </a:t>
            </a:r>
            <a:r>
              <a:rPr spc="20" dirty="0">
                <a:solidFill>
                  <a:srgbClr val="565F6C"/>
                </a:solidFill>
              </a:rPr>
              <a:t>COMMUNICATION</a:t>
            </a:r>
            <a:r>
              <a:rPr lang="cs-CZ" spc="20" dirty="0">
                <a:solidFill>
                  <a:srgbClr val="565F6C"/>
                </a:solidFill>
              </a:rPr>
              <a:t> </a:t>
            </a:r>
            <a:r>
              <a:rPr sz="3000" dirty="0">
                <a:solidFill>
                  <a:srgbClr val="565F6C"/>
                </a:solidFill>
              </a:rPr>
              <a:t>- </a:t>
            </a:r>
            <a:r>
              <a:rPr spc="120" dirty="0">
                <a:solidFill>
                  <a:srgbClr val="565F6C"/>
                </a:solidFill>
              </a:rPr>
              <a:t>WORDLESS</a:t>
            </a:r>
            <a:r>
              <a:rPr spc="260" dirty="0">
                <a:solidFill>
                  <a:srgbClr val="565F6C"/>
                </a:solidFill>
              </a:rPr>
              <a:t> </a:t>
            </a:r>
            <a:r>
              <a:rPr spc="90" dirty="0">
                <a:solidFill>
                  <a:srgbClr val="565F6C"/>
                </a:solidFill>
              </a:rPr>
              <a:t>SIGNALS</a:t>
            </a:r>
            <a:endParaRPr sz="3000" dirty="0"/>
          </a:p>
        </p:txBody>
      </p:sp>
      <p:sp>
        <p:nvSpPr>
          <p:cNvPr id="3" name="object 3"/>
          <p:cNvSpPr txBox="1"/>
          <p:nvPr/>
        </p:nvSpPr>
        <p:spPr>
          <a:xfrm>
            <a:off x="1963024" y="2027496"/>
            <a:ext cx="8989228" cy="4493538"/>
          </a:xfrm>
          <a:prstGeom prst="rect">
            <a:avLst/>
          </a:prstGeom>
        </p:spPr>
        <p:txBody>
          <a:bodyPr vert="horz" wrap="square" lIns="0" tIns="0" rIns="0" bIns="0" rtlCol="0">
            <a:spAutoFit/>
          </a:bodyPr>
          <a:lstStyle/>
          <a:p>
            <a:pPr marL="287020" indent="-274320">
              <a:buClr>
                <a:srgbClr val="FD8537"/>
              </a:buClr>
              <a:buSzPct val="68750"/>
              <a:buFont typeface="Wingdings"/>
              <a:buChar char=""/>
              <a:tabLst>
                <a:tab pos="287020" algn="l"/>
              </a:tabLst>
            </a:pPr>
            <a:r>
              <a:rPr lang="cs-CZ" sz="2800" dirty="0">
                <a:latin typeface="Cambria" panose="02040503050406030204" pitchFamily="18" charset="0"/>
                <a:cs typeface="Palatino Linotype"/>
              </a:rPr>
              <a:t>What are some examples of nonverbal communication?</a:t>
            </a:r>
          </a:p>
          <a:p>
            <a:pPr marL="287020" indent="-274320">
              <a:buClr>
                <a:srgbClr val="FD8537"/>
              </a:buClr>
              <a:buSzPct val="68750"/>
              <a:buFont typeface="Wingdings"/>
              <a:buChar char=""/>
              <a:tabLst>
                <a:tab pos="287020" algn="l"/>
              </a:tabLst>
            </a:pPr>
            <a:endParaRPr lang="en-US" sz="2800"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r>
              <a:rPr lang="en-US" sz="2800" dirty="0">
                <a:latin typeface="Cambria" panose="02040503050406030204" pitchFamily="18" charset="0"/>
                <a:cs typeface="Palatino Linotype"/>
              </a:rPr>
              <a:t>Goal</a:t>
            </a:r>
            <a:r>
              <a:rPr lang="cs-CZ" sz="2800" dirty="0">
                <a:latin typeface="Cambria" panose="02040503050406030204" pitchFamily="18" charset="0"/>
                <a:cs typeface="Palatino Linotype"/>
              </a:rPr>
              <a:t> of this seminar</a:t>
            </a:r>
            <a:r>
              <a:rPr lang="en-US" sz="2800" dirty="0">
                <a:latin typeface="Cambria" panose="02040503050406030204" pitchFamily="18" charset="0"/>
                <a:cs typeface="Palatino Linotype"/>
              </a:rPr>
              <a:t>: Making subconscious observations explicit</a:t>
            </a: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cs-CZ"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endParaRPr lang="en-US" dirty="0">
              <a:latin typeface="Cambria" panose="02040503050406030204" pitchFamily="18" charset="0"/>
              <a:cs typeface="Palatino Linotype"/>
            </a:endParaRPr>
          </a:p>
        </p:txBody>
      </p:sp>
    </p:spTree>
    <p:extLst>
      <p:ext uri="{BB962C8B-B14F-4D97-AF65-F5344CB8AC3E}">
        <p14:creationId xmlns:p14="http://schemas.microsoft.com/office/powerpoint/2010/main" val="355878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Exercise</a:t>
            </a:r>
            <a:r>
              <a:rPr lang="cs-CZ" dirty="0"/>
              <a:t> – </a:t>
            </a:r>
            <a:r>
              <a:rPr lang="cs-CZ" dirty="0" err="1"/>
              <a:t>The</a:t>
            </a:r>
            <a:r>
              <a:rPr lang="cs-CZ" dirty="0"/>
              <a:t> </a:t>
            </a:r>
            <a:r>
              <a:rPr lang="cs-CZ" dirty="0" err="1"/>
              <a:t>Fist</a:t>
            </a:r>
            <a:r>
              <a:rPr lang="cs-CZ" dirty="0"/>
              <a:t>, person A</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en-US" dirty="0"/>
              <a:t>Person B will make a fist. You MUST get that fist open. </a:t>
            </a:r>
            <a:endParaRPr lang="cs-CZ" dirty="0"/>
          </a:p>
          <a:p>
            <a:endParaRPr lang="cs-CZ" dirty="0"/>
          </a:p>
          <a:p>
            <a:r>
              <a:rPr lang="cs-CZ" dirty="0" err="1"/>
              <a:t>Now</a:t>
            </a:r>
            <a:r>
              <a:rPr lang="cs-CZ" dirty="0"/>
              <a:t> </a:t>
            </a:r>
            <a:r>
              <a:rPr lang="cs-CZ" dirty="0" err="1"/>
              <a:t>look</a:t>
            </a:r>
            <a:r>
              <a:rPr lang="cs-CZ" dirty="0"/>
              <a:t> </a:t>
            </a:r>
            <a:r>
              <a:rPr lang="cs-CZ" dirty="0" err="1"/>
              <a:t>away</a:t>
            </a:r>
            <a:r>
              <a:rPr lang="cs-CZ" dirty="0"/>
              <a:t> </a:t>
            </a:r>
            <a:r>
              <a:rPr lang="cs-CZ" dirty="0" err="1"/>
              <a:t>for</a:t>
            </a:r>
            <a:r>
              <a:rPr lang="cs-CZ" dirty="0"/>
              <a:t> B to </a:t>
            </a:r>
            <a:r>
              <a:rPr lang="cs-CZ" dirty="0" err="1"/>
              <a:t>read</a:t>
            </a:r>
            <a:r>
              <a:rPr lang="cs-CZ" dirty="0"/>
              <a:t> </a:t>
            </a:r>
            <a:r>
              <a:rPr lang="cs-CZ" dirty="0" err="1"/>
              <a:t>their</a:t>
            </a:r>
            <a:r>
              <a:rPr lang="cs-CZ" dirty="0"/>
              <a:t> </a:t>
            </a:r>
            <a:r>
              <a:rPr lang="cs-CZ" dirty="0" err="1"/>
              <a:t>instructions</a:t>
            </a:r>
            <a:r>
              <a:rPr lang="cs-CZ" dirty="0"/>
              <a:t>.</a:t>
            </a:r>
          </a:p>
          <a:p>
            <a:endParaRPr lang="cs-CZ" dirty="0"/>
          </a:p>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989" y="89784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300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Exercise</a:t>
            </a:r>
            <a:r>
              <a:rPr lang="cs-CZ" dirty="0"/>
              <a:t> – </a:t>
            </a:r>
            <a:r>
              <a:rPr lang="cs-CZ" dirty="0" err="1"/>
              <a:t>The</a:t>
            </a:r>
            <a:r>
              <a:rPr lang="cs-CZ" dirty="0"/>
              <a:t> </a:t>
            </a:r>
            <a:r>
              <a:rPr lang="cs-CZ" dirty="0" err="1"/>
              <a:t>Fist</a:t>
            </a:r>
            <a:r>
              <a:rPr lang="cs-CZ" dirty="0"/>
              <a:t>, person B</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M</a:t>
            </a:r>
            <a:r>
              <a:rPr lang="en-US" dirty="0" err="1"/>
              <a:t>ake</a:t>
            </a:r>
            <a:r>
              <a:rPr lang="en-US" dirty="0"/>
              <a:t> a fist. Person A is going to attempt to get you to open your fist. </a:t>
            </a:r>
            <a:endParaRPr lang="cs-CZ" dirty="0"/>
          </a:p>
          <a:p>
            <a:r>
              <a:rPr lang="en-US" dirty="0"/>
              <a:t>You must NOT open your fist unless he/she asks you </a:t>
            </a:r>
            <a:r>
              <a:rPr lang="en-US" b="1" dirty="0"/>
              <a:t>politely and assertively.</a:t>
            </a:r>
            <a:r>
              <a:rPr lang="en-US" dirty="0"/>
              <a:t> </a:t>
            </a:r>
            <a:endParaRPr lang="cs-CZ"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22" y="91247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62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Overview</a:t>
            </a:r>
            <a:endParaRPr lang="cs-CZ" dirty="0"/>
          </a:p>
        </p:txBody>
      </p:sp>
      <p:sp>
        <p:nvSpPr>
          <p:cNvPr id="3" name="Zástupný symbol pro obsah 2"/>
          <p:cNvSpPr>
            <a:spLocks noGrp="1"/>
          </p:cNvSpPr>
          <p:nvPr>
            <p:ph idx="1"/>
          </p:nvPr>
        </p:nvSpPr>
        <p:spPr/>
        <p:txBody>
          <a:bodyPr>
            <a:noAutofit/>
          </a:bodyPr>
          <a:lstStyle/>
          <a:p>
            <a:r>
              <a:rPr lang="cs-CZ" sz="2800" dirty="0" err="1"/>
              <a:t>What</a:t>
            </a:r>
            <a:r>
              <a:rPr lang="cs-CZ" sz="2800" dirty="0"/>
              <a:t> </a:t>
            </a:r>
            <a:r>
              <a:rPr lang="cs-CZ" sz="2800" dirty="0" err="1"/>
              <a:t>is</a:t>
            </a:r>
            <a:r>
              <a:rPr lang="cs-CZ" sz="2800" dirty="0"/>
              <a:t> </a:t>
            </a:r>
            <a:r>
              <a:rPr lang="cs-CZ" sz="2800" dirty="0" err="1"/>
              <a:t>assertiveness</a:t>
            </a:r>
            <a:r>
              <a:rPr lang="cs-CZ" sz="2800" dirty="0"/>
              <a:t>?</a:t>
            </a:r>
          </a:p>
          <a:p>
            <a:endParaRPr lang="cs-CZ" sz="2800" dirty="0"/>
          </a:p>
          <a:p>
            <a:r>
              <a:rPr lang="cs-CZ" sz="2800" dirty="0" err="1"/>
              <a:t>Differences</a:t>
            </a:r>
            <a:r>
              <a:rPr lang="cs-CZ" sz="2800" dirty="0"/>
              <a:t> </a:t>
            </a:r>
            <a:r>
              <a:rPr lang="cs-CZ" sz="2800" dirty="0" err="1"/>
              <a:t>from</a:t>
            </a:r>
            <a:r>
              <a:rPr lang="cs-CZ" sz="2800" dirty="0"/>
              <a:t> </a:t>
            </a:r>
            <a:r>
              <a:rPr lang="cs-CZ" sz="2800" dirty="0" err="1"/>
              <a:t>other</a:t>
            </a:r>
            <a:r>
              <a:rPr lang="cs-CZ" sz="2800" dirty="0"/>
              <a:t> </a:t>
            </a:r>
            <a:r>
              <a:rPr lang="cs-CZ" sz="2800" dirty="0" err="1"/>
              <a:t>types</a:t>
            </a:r>
            <a:r>
              <a:rPr lang="cs-CZ" sz="2800" dirty="0"/>
              <a:t> </a:t>
            </a:r>
            <a:r>
              <a:rPr lang="cs-CZ" sz="2800" dirty="0" err="1"/>
              <a:t>of</a:t>
            </a:r>
            <a:r>
              <a:rPr lang="cs-CZ" sz="2800" dirty="0"/>
              <a:t> </a:t>
            </a:r>
            <a:r>
              <a:rPr lang="cs-CZ" sz="2800" dirty="0" err="1"/>
              <a:t>behaviour</a:t>
            </a:r>
            <a:r>
              <a:rPr lang="cs-CZ" sz="2800" dirty="0"/>
              <a:t>.</a:t>
            </a:r>
          </a:p>
          <a:p>
            <a:endParaRPr lang="cs-CZ" sz="2800" dirty="0"/>
          </a:p>
          <a:p>
            <a:r>
              <a:rPr lang="cs-CZ" sz="2800" dirty="0" err="1"/>
              <a:t>Practice</a:t>
            </a:r>
            <a:r>
              <a:rPr lang="cs-CZ" sz="2800" dirty="0"/>
              <a:t> </a:t>
            </a:r>
            <a:r>
              <a:rPr lang="cs-CZ" sz="2800" dirty="0" err="1"/>
              <a:t>of</a:t>
            </a:r>
            <a:r>
              <a:rPr lang="cs-CZ" sz="2800" dirty="0"/>
              <a:t> </a:t>
            </a:r>
            <a:r>
              <a:rPr lang="cs-CZ" sz="2800" dirty="0" err="1"/>
              <a:t>assertive</a:t>
            </a:r>
            <a:r>
              <a:rPr lang="cs-CZ" sz="2800" dirty="0"/>
              <a:t> </a:t>
            </a:r>
            <a:r>
              <a:rPr lang="cs-CZ" sz="2800" dirty="0" err="1"/>
              <a:t>communication</a:t>
            </a:r>
            <a:r>
              <a:rPr lang="cs-CZ" sz="2800" dirty="0"/>
              <a:t>.</a:t>
            </a:r>
          </a:p>
          <a:p>
            <a:endParaRPr lang="cs-CZ" sz="2800" dirty="0"/>
          </a:p>
          <a:p>
            <a:r>
              <a:rPr lang="cs-CZ" sz="2800" dirty="0" err="1"/>
              <a:t>Playing</a:t>
            </a:r>
            <a:r>
              <a:rPr lang="cs-CZ" sz="2800" dirty="0"/>
              <a:t> </a:t>
            </a:r>
            <a:r>
              <a:rPr lang="cs-CZ" sz="2800" dirty="0" err="1"/>
              <a:t>scenarios</a:t>
            </a:r>
            <a:r>
              <a:rPr lang="cs-CZ" sz="2800" dirty="0"/>
              <a:t>.</a:t>
            </a:r>
          </a:p>
          <a:p>
            <a:endParaRPr lang="cs-CZ" sz="2800" dirty="0"/>
          </a:p>
          <a:p>
            <a:r>
              <a:rPr lang="cs-CZ" sz="2800" dirty="0"/>
              <a:t>Job </a:t>
            </a:r>
            <a:r>
              <a:rPr lang="cs-CZ" sz="2800" dirty="0" err="1"/>
              <a:t>interviews</a:t>
            </a:r>
            <a:r>
              <a:rPr lang="cs-CZ" sz="2800" dirty="0"/>
              <a:t> (second part </a:t>
            </a:r>
            <a:r>
              <a:rPr lang="cs-CZ" sz="2800" dirty="0" err="1"/>
              <a:t>of</a:t>
            </a:r>
            <a:r>
              <a:rPr lang="cs-CZ" sz="2800" dirty="0"/>
              <a:t> </a:t>
            </a:r>
            <a:r>
              <a:rPr lang="cs-CZ" sz="2800" dirty="0" err="1"/>
              <a:t>the</a:t>
            </a:r>
            <a:r>
              <a:rPr lang="cs-CZ" sz="2800" dirty="0"/>
              <a:t> session)</a:t>
            </a:r>
          </a:p>
          <a:p>
            <a:endParaRPr lang="cs-CZ" sz="2800" dirty="0"/>
          </a:p>
        </p:txBody>
      </p:sp>
    </p:spTree>
    <p:extLst>
      <p:ext uri="{BB962C8B-B14F-4D97-AF65-F5344CB8AC3E}">
        <p14:creationId xmlns:p14="http://schemas.microsoft.com/office/powerpoint/2010/main" val="153063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What</a:t>
            </a:r>
            <a:r>
              <a:rPr lang="cs-CZ" dirty="0"/>
              <a:t> </a:t>
            </a:r>
            <a:r>
              <a:rPr lang="cs-CZ" dirty="0" err="1"/>
              <a:t>is</a:t>
            </a:r>
            <a:r>
              <a:rPr lang="cs-CZ" dirty="0"/>
              <a:t> </a:t>
            </a:r>
            <a:r>
              <a:rPr lang="cs-CZ" dirty="0" err="1"/>
              <a:t>your</a:t>
            </a:r>
            <a:r>
              <a:rPr lang="cs-CZ" dirty="0"/>
              <a:t> </a:t>
            </a:r>
            <a:r>
              <a:rPr lang="cs-CZ" dirty="0" err="1"/>
              <a:t>definition</a:t>
            </a:r>
            <a:r>
              <a:rPr lang="cs-CZ" dirty="0"/>
              <a:t> </a:t>
            </a:r>
            <a:r>
              <a:rPr lang="cs-CZ" dirty="0" err="1"/>
              <a:t>of</a:t>
            </a:r>
            <a:r>
              <a:rPr lang="cs-CZ" dirty="0"/>
              <a:t> </a:t>
            </a:r>
            <a:r>
              <a:rPr lang="cs-CZ" dirty="0" err="1"/>
              <a:t>Assertiveness</a:t>
            </a:r>
            <a:r>
              <a:rPr lang="cs-CZ" dirty="0"/>
              <a:t>?</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779431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What</a:t>
            </a:r>
            <a:r>
              <a:rPr lang="cs-CZ" dirty="0"/>
              <a:t> </a:t>
            </a:r>
            <a:r>
              <a:rPr lang="cs-CZ" dirty="0" err="1"/>
              <a:t>is</a:t>
            </a:r>
            <a:r>
              <a:rPr lang="cs-CZ" dirty="0"/>
              <a:t> </a:t>
            </a:r>
            <a:r>
              <a:rPr lang="cs-CZ" dirty="0" err="1"/>
              <a:t>your</a:t>
            </a:r>
            <a:r>
              <a:rPr lang="cs-CZ" dirty="0"/>
              <a:t> </a:t>
            </a:r>
            <a:r>
              <a:rPr lang="cs-CZ" dirty="0" err="1"/>
              <a:t>definition</a:t>
            </a:r>
            <a:r>
              <a:rPr lang="cs-CZ" dirty="0"/>
              <a:t> </a:t>
            </a:r>
            <a:r>
              <a:rPr lang="cs-CZ" dirty="0" err="1"/>
              <a:t>of</a:t>
            </a:r>
            <a:r>
              <a:rPr lang="cs-CZ" dirty="0"/>
              <a:t> </a:t>
            </a:r>
            <a:r>
              <a:rPr lang="cs-CZ" dirty="0" err="1"/>
              <a:t>Assertiveness</a:t>
            </a:r>
            <a:r>
              <a:rPr lang="cs-CZ" dirty="0"/>
              <a:t>?</a:t>
            </a:r>
          </a:p>
        </p:txBody>
      </p:sp>
      <p:sp>
        <p:nvSpPr>
          <p:cNvPr id="3" name="Zástupný symbol pro obsah 2"/>
          <p:cNvSpPr>
            <a:spLocks noGrp="1"/>
          </p:cNvSpPr>
          <p:nvPr>
            <p:ph idx="1"/>
          </p:nvPr>
        </p:nvSpPr>
        <p:spPr/>
        <p:txBody>
          <a:bodyPr>
            <a:normAutofit/>
          </a:bodyPr>
          <a:lstStyle/>
          <a:p>
            <a:r>
              <a:rPr lang="en-GB" i="1" dirty="0"/>
              <a:t> </a:t>
            </a:r>
            <a:r>
              <a:rPr lang="cs-CZ" i="1" dirty="0"/>
              <a:t>B</a:t>
            </a:r>
            <a:r>
              <a:rPr lang="en-GB" i="1" dirty="0" err="1"/>
              <a:t>ehaving</a:t>
            </a:r>
            <a:r>
              <a:rPr lang="en-GB" i="1" dirty="0"/>
              <a:t> confidently and able to say in a direct way what you want or believe</a:t>
            </a:r>
            <a:r>
              <a:rPr lang="cs-CZ" i="1" dirty="0"/>
              <a:t>.</a:t>
            </a:r>
          </a:p>
          <a:p>
            <a:pPr marL="0" indent="0">
              <a:buNone/>
            </a:pPr>
            <a:endParaRPr lang="cs-CZ" i="1" dirty="0"/>
          </a:p>
          <a:p>
            <a:r>
              <a:rPr lang="en-US" i="1" dirty="0"/>
              <a:t>Assertiveness means standing up for your personal rights - expressing thoughts, feelings and beliefs in direct, honest and appropriate ways.</a:t>
            </a:r>
            <a:endParaRPr lang="cs-CZ" i="1" dirty="0"/>
          </a:p>
          <a:p>
            <a:endParaRPr lang="cs-CZ" i="1" dirty="0"/>
          </a:p>
          <a:p>
            <a:r>
              <a:rPr lang="en-US" i="1" dirty="0"/>
              <a:t>Forthright</a:t>
            </a:r>
            <a:r>
              <a:rPr lang="cs-CZ" i="1" dirty="0"/>
              <a:t> and</a:t>
            </a:r>
            <a:r>
              <a:rPr lang="en-US" i="1" dirty="0"/>
              <a:t> positive insistence on the recognition of </a:t>
            </a:r>
            <a:r>
              <a:rPr lang="cs-CZ" i="1" dirty="0"/>
              <a:t>every</a:t>
            </a:r>
            <a:r>
              <a:rPr lang="en-US" i="1" dirty="0"/>
              <a:t>one's rights</a:t>
            </a:r>
            <a:r>
              <a:rPr lang="cs-CZ" i="1" dirty="0"/>
              <a:t>. </a:t>
            </a:r>
            <a:r>
              <a:rPr lang="en-US" i="1" dirty="0"/>
              <a:t>By being assertive we should always respect the thoughts, feelings and beliefs of other people.</a:t>
            </a:r>
            <a:br>
              <a:rPr lang="en-US" dirty="0"/>
            </a:br>
            <a:endParaRPr lang="cs-CZ" dirty="0"/>
          </a:p>
        </p:txBody>
      </p:sp>
    </p:spTree>
    <p:extLst>
      <p:ext uri="{BB962C8B-B14F-4D97-AF65-F5344CB8AC3E}">
        <p14:creationId xmlns:p14="http://schemas.microsoft.com/office/powerpoint/2010/main" val="223948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Assertiveness and other modes of behavior</a:t>
            </a:r>
          </a:p>
        </p:txBody>
      </p:sp>
      <p:sp>
        <p:nvSpPr>
          <p:cNvPr id="3" name="Zástupný symbol pro obsah 2"/>
          <p:cNvSpPr>
            <a:spLocks noGrp="1"/>
          </p:cNvSpPr>
          <p:nvPr>
            <p:ph idx="1"/>
          </p:nvPr>
        </p:nvSpPr>
        <p:spPr>
          <a:xfrm>
            <a:off x="706991" y="1773239"/>
            <a:ext cx="10363200" cy="4357687"/>
          </a:xfrm>
        </p:spPr>
        <p:txBody>
          <a:bodyPr>
            <a:normAutofit/>
          </a:bodyPr>
          <a:lstStyle/>
          <a:p>
            <a:pPr marL="0" indent="0">
              <a:buNone/>
            </a:pPr>
            <a:br>
              <a:rPr lang="en-US" dirty="0"/>
            </a:br>
            <a:endParaRPr lang="cs-CZ" dirty="0"/>
          </a:p>
        </p:txBody>
      </p:sp>
      <p:pic>
        <p:nvPicPr>
          <p:cNvPr id="1028" name="Picture 4" descr="Passive Assertive Aggressive Stock Illustrations – 48 Passive Assertive  Aggressive Stock Illustrations, Vectors &amp; Clipart - Dreamstime">
            <a:extLst>
              <a:ext uri="{FF2B5EF4-FFF2-40B4-BE49-F238E27FC236}">
                <a16:creationId xmlns:a16="http://schemas.microsoft.com/office/drawing/2014/main" id="{EC028045-0B86-B6FC-EACE-E477C7DAD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811" y="1934215"/>
            <a:ext cx="5426467" cy="434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019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p:nvPr/>
        </p:nvSpPr>
        <p:spPr>
          <a:xfrm>
            <a:off x="2059940" y="1581151"/>
            <a:ext cx="7138670" cy="3963649"/>
          </a:xfrm>
          <a:prstGeom prst="rect">
            <a:avLst/>
          </a:prstGeom>
        </p:spPr>
        <p:txBody>
          <a:bodyPr vert="horz" wrap="square" lIns="0" tIns="0" rIns="0" bIns="0" rtlCol="0">
            <a:spAutoFit/>
          </a:bodyPr>
          <a:lstStyle/>
          <a:p>
            <a:pPr marL="287020" indent="-274320">
              <a:buClr>
                <a:srgbClr val="FD8537"/>
              </a:buClr>
              <a:buSzPct val="70000"/>
              <a:buFont typeface="Wingdings"/>
              <a:buChar char=""/>
              <a:tabLst>
                <a:tab pos="287020" algn="l"/>
              </a:tabLst>
            </a:pPr>
            <a:r>
              <a:rPr sz="2000" b="1" spc="130" dirty="0">
                <a:latin typeface="Calibri" panose="020F0502020204030204" pitchFamily="34" charset="0"/>
                <a:cs typeface="Cambria"/>
              </a:rPr>
              <a:t>Aggressive</a:t>
            </a:r>
            <a:endParaRPr sz="2000" dirty="0">
              <a:latin typeface="Calibri" panose="020F0502020204030204" pitchFamily="34" charset="0"/>
              <a:cs typeface="Cambria"/>
            </a:endParaRPr>
          </a:p>
          <a:p>
            <a:pPr marL="721360" lvl="1" indent="-342900">
              <a:lnSpc>
                <a:spcPts val="1939"/>
              </a:lnSpc>
              <a:spcBef>
                <a:spcPts val="180"/>
              </a:spcBef>
              <a:buClr>
                <a:srgbClr val="DF752E"/>
              </a:buClr>
              <a:buSzPct val="69444"/>
              <a:buFont typeface="Arial"/>
              <a:buChar char="•"/>
              <a:tabLst>
                <a:tab pos="721360" algn="l"/>
                <a:tab pos="721995" algn="l"/>
              </a:tabLst>
            </a:pPr>
            <a:r>
              <a:rPr sz="2000" spc="50" dirty="0">
                <a:latin typeface="Calibri" panose="020F0502020204030204" pitchFamily="34" charset="0"/>
                <a:cs typeface="Georgia"/>
              </a:rPr>
              <a:t>“I don’t know how you’ve got the nerve to give me this sort of</a:t>
            </a:r>
            <a:r>
              <a:rPr lang="cs-CZ" sz="2000" spc="50" dirty="0">
                <a:latin typeface="Calibri" panose="020F0502020204030204" pitchFamily="34" charset="0"/>
                <a:cs typeface="Georgia"/>
              </a:rPr>
              <a:t> </a:t>
            </a:r>
            <a:r>
              <a:rPr sz="2000" spc="50" dirty="0">
                <a:latin typeface="Calibri" panose="020F0502020204030204" pitchFamily="34" charset="0"/>
                <a:cs typeface="Georgia"/>
              </a:rPr>
              <a:t>stuff for signing.  It’s full of mistakes.”</a:t>
            </a:r>
            <a:endParaRPr lang="cs-CZ" sz="2000" spc="50" dirty="0">
              <a:latin typeface="Calibri" panose="020F0502020204030204" pitchFamily="34" charset="0"/>
              <a:cs typeface="Georgia"/>
            </a:endParaRPr>
          </a:p>
          <a:p>
            <a:pPr marL="721360" lvl="1" indent="-342900">
              <a:lnSpc>
                <a:spcPts val="1939"/>
              </a:lnSpc>
              <a:spcBef>
                <a:spcPts val="180"/>
              </a:spcBef>
              <a:buClr>
                <a:srgbClr val="DF752E"/>
              </a:buClr>
              <a:buSzPct val="69444"/>
              <a:buFont typeface="Arial"/>
              <a:buChar char="•"/>
              <a:tabLst>
                <a:tab pos="721360" algn="l"/>
                <a:tab pos="721995" algn="l"/>
              </a:tabLst>
            </a:pPr>
            <a:endParaRPr sz="2000" spc="50" dirty="0">
              <a:latin typeface="Calibri" panose="020F0502020204030204" pitchFamily="34" charset="0"/>
              <a:cs typeface="Georgia"/>
            </a:endParaRPr>
          </a:p>
          <a:p>
            <a:pPr marL="287020" indent="-274320">
              <a:spcBef>
                <a:spcPts val="120"/>
              </a:spcBef>
              <a:buClr>
                <a:srgbClr val="FD8537"/>
              </a:buClr>
              <a:buSzPct val="70000"/>
              <a:buFont typeface="Wingdings"/>
              <a:buChar char=""/>
              <a:tabLst>
                <a:tab pos="287020" algn="l"/>
              </a:tabLst>
            </a:pPr>
            <a:r>
              <a:rPr sz="2000" b="1" spc="114" dirty="0">
                <a:latin typeface="Calibri" panose="020F0502020204030204" pitchFamily="34" charset="0"/>
                <a:cs typeface="Cambria"/>
              </a:rPr>
              <a:t>Assertive</a:t>
            </a:r>
            <a:endParaRPr sz="2000" dirty="0">
              <a:latin typeface="Calibri" panose="020F0502020204030204" pitchFamily="34" charset="0"/>
              <a:cs typeface="Cambria"/>
            </a:endParaRPr>
          </a:p>
          <a:p>
            <a:pPr marL="652780" marR="206375" indent="-274320">
              <a:lnSpc>
                <a:spcPct val="80000"/>
              </a:lnSpc>
              <a:spcBef>
                <a:spcPts val="480"/>
              </a:spcBef>
              <a:tabLst>
                <a:tab pos="652780" algn="l"/>
              </a:tabLst>
            </a:pPr>
            <a:r>
              <a:rPr sz="1600" spc="-720" dirty="0">
                <a:solidFill>
                  <a:srgbClr val="FD8537"/>
                </a:solidFill>
                <a:latin typeface="Calibri" panose="020F0502020204030204" pitchFamily="34" charset="0"/>
                <a:cs typeface="Wingdings"/>
              </a:rPr>
              <a:t></a:t>
            </a:r>
            <a:r>
              <a:rPr sz="1600" spc="-720" dirty="0">
                <a:solidFill>
                  <a:srgbClr val="FD8537"/>
                </a:solidFill>
                <a:latin typeface="Calibri" panose="020F0502020204030204" pitchFamily="34" charset="0"/>
                <a:cs typeface="Times New Roman"/>
              </a:rPr>
              <a:t>	</a:t>
            </a:r>
            <a:r>
              <a:rPr sz="2000" spc="40" dirty="0">
                <a:latin typeface="Calibri" panose="020F0502020204030204" pitchFamily="34" charset="0"/>
                <a:cs typeface="Georgia"/>
              </a:rPr>
              <a:t>“Jane, </a:t>
            </a:r>
            <a:r>
              <a:rPr sz="2000" spc="-5" dirty="0">
                <a:latin typeface="Calibri" panose="020F0502020204030204" pitchFamily="34" charset="0"/>
                <a:cs typeface="Georgia"/>
              </a:rPr>
              <a:t>I’d </a:t>
            </a:r>
            <a:r>
              <a:rPr sz="2000" spc="60" dirty="0">
                <a:latin typeface="Calibri" panose="020F0502020204030204" pitchFamily="34" charset="0"/>
                <a:cs typeface="Georgia"/>
              </a:rPr>
              <a:t>like </a:t>
            </a:r>
            <a:r>
              <a:rPr sz="2000" spc="30" dirty="0">
                <a:latin typeface="Calibri" panose="020F0502020204030204" pitchFamily="34" charset="0"/>
                <a:cs typeface="Georgia"/>
              </a:rPr>
              <a:t>you </a:t>
            </a:r>
            <a:r>
              <a:rPr sz="2000" spc="5" dirty="0">
                <a:latin typeface="Calibri" panose="020F0502020204030204" pitchFamily="34" charset="0"/>
                <a:cs typeface="Georgia"/>
              </a:rPr>
              <a:t>to </a:t>
            </a:r>
            <a:r>
              <a:rPr sz="2000" spc="20" dirty="0">
                <a:latin typeface="Calibri" panose="020F0502020204030204" pitchFamily="34" charset="0"/>
                <a:cs typeface="Georgia"/>
              </a:rPr>
              <a:t>re</a:t>
            </a:r>
            <a:r>
              <a:rPr sz="2000" spc="20" dirty="0">
                <a:latin typeface="Calibri" panose="020F0502020204030204" pitchFamily="34" charset="0"/>
                <a:cs typeface="Cambria"/>
              </a:rPr>
              <a:t>-do </a:t>
            </a:r>
            <a:r>
              <a:rPr sz="2000" spc="85" dirty="0">
                <a:latin typeface="Calibri" panose="020F0502020204030204" pitchFamily="34" charset="0"/>
                <a:cs typeface="Cambria"/>
              </a:rPr>
              <a:t>this </a:t>
            </a:r>
            <a:r>
              <a:rPr sz="2000" spc="55" dirty="0">
                <a:latin typeface="Calibri" panose="020F0502020204030204" pitchFamily="34" charset="0"/>
                <a:cs typeface="Cambria"/>
              </a:rPr>
              <a:t>document </a:t>
            </a:r>
            <a:r>
              <a:rPr sz="2000" spc="100" dirty="0">
                <a:latin typeface="Calibri" panose="020F0502020204030204" pitchFamily="34" charset="0"/>
                <a:cs typeface="Cambria"/>
              </a:rPr>
              <a:t>as</a:t>
            </a:r>
            <a:r>
              <a:rPr sz="2000" spc="325" dirty="0">
                <a:latin typeface="Calibri" panose="020F0502020204030204" pitchFamily="34" charset="0"/>
                <a:cs typeface="Cambria"/>
              </a:rPr>
              <a:t> </a:t>
            </a:r>
            <a:r>
              <a:rPr sz="2000" spc="60" dirty="0">
                <a:latin typeface="Calibri" panose="020F0502020204030204" pitchFamily="34" charset="0"/>
                <a:cs typeface="Cambria"/>
              </a:rPr>
              <a:t>there</a:t>
            </a:r>
            <a:r>
              <a:rPr sz="2000" spc="100" dirty="0">
                <a:latin typeface="Calibri" panose="020F0502020204030204" pitchFamily="34" charset="0"/>
                <a:cs typeface="Cambria"/>
              </a:rPr>
              <a:t> </a:t>
            </a:r>
            <a:r>
              <a:rPr sz="2000" spc="70" dirty="0">
                <a:latin typeface="Calibri" panose="020F0502020204030204" pitchFamily="34" charset="0"/>
                <a:cs typeface="Cambria"/>
              </a:rPr>
              <a:t>are </a:t>
            </a:r>
            <a:r>
              <a:rPr sz="2000" spc="30" dirty="0">
                <a:latin typeface="Calibri" panose="020F0502020204030204" pitchFamily="34" charset="0"/>
                <a:cs typeface="Cambria"/>
              </a:rPr>
              <a:t> </a:t>
            </a:r>
            <a:r>
              <a:rPr sz="2000" spc="65" dirty="0">
                <a:latin typeface="Calibri" panose="020F0502020204030204" pitchFamily="34" charset="0"/>
                <a:cs typeface="Georgia"/>
              </a:rPr>
              <a:t>several mistakes </a:t>
            </a:r>
            <a:r>
              <a:rPr sz="2000" spc="40" dirty="0">
                <a:latin typeface="Calibri" panose="020F0502020204030204" pitchFamily="34" charset="0"/>
                <a:cs typeface="Georgia"/>
              </a:rPr>
              <a:t>in</a:t>
            </a:r>
            <a:r>
              <a:rPr sz="2000" spc="-50" dirty="0">
                <a:latin typeface="Calibri" panose="020F0502020204030204" pitchFamily="34" charset="0"/>
                <a:cs typeface="Georgia"/>
              </a:rPr>
              <a:t> </a:t>
            </a:r>
            <a:r>
              <a:rPr sz="2000" spc="25" dirty="0">
                <a:latin typeface="Calibri" panose="020F0502020204030204" pitchFamily="34" charset="0"/>
                <a:cs typeface="Georgia"/>
              </a:rPr>
              <a:t>it.”</a:t>
            </a:r>
            <a:endParaRPr lang="cs-CZ" sz="2000" spc="25" dirty="0">
              <a:latin typeface="Calibri" panose="020F0502020204030204" pitchFamily="34" charset="0"/>
              <a:cs typeface="Georgia"/>
            </a:endParaRPr>
          </a:p>
          <a:p>
            <a:pPr marL="652780" marR="206375" indent="-274320">
              <a:lnSpc>
                <a:spcPct val="80000"/>
              </a:lnSpc>
              <a:spcBef>
                <a:spcPts val="480"/>
              </a:spcBef>
              <a:tabLst>
                <a:tab pos="652780" algn="l"/>
              </a:tabLst>
            </a:pPr>
            <a:endParaRPr sz="2000" dirty="0">
              <a:latin typeface="Calibri" panose="020F0502020204030204" pitchFamily="34" charset="0"/>
              <a:cs typeface="Georgia"/>
            </a:endParaRPr>
          </a:p>
          <a:p>
            <a:pPr marL="287020" indent="-274320">
              <a:spcBef>
                <a:spcPts val="120"/>
              </a:spcBef>
              <a:buClr>
                <a:srgbClr val="FD8537"/>
              </a:buClr>
              <a:buSzPct val="70000"/>
              <a:buFont typeface="Wingdings"/>
              <a:buChar char=""/>
              <a:tabLst>
                <a:tab pos="287020" algn="l"/>
              </a:tabLst>
            </a:pPr>
            <a:r>
              <a:rPr sz="2000" b="1" spc="125" dirty="0">
                <a:latin typeface="Calibri" panose="020F0502020204030204" pitchFamily="34" charset="0"/>
                <a:cs typeface="Cambria"/>
              </a:rPr>
              <a:t>Non-Assertive</a:t>
            </a:r>
            <a:r>
              <a:rPr lang="cs-CZ" sz="2000" b="1" spc="125" dirty="0">
                <a:latin typeface="Calibri" panose="020F0502020204030204" pitchFamily="34" charset="0"/>
                <a:cs typeface="Cambria"/>
              </a:rPr>
              <a:t> / </a:t>
            </a:r>
            <a:r>
              <a:rPr lang="cs-CZ" sz="2000" b="1" spc="125" dirty="0" err="1">
                <a:latin typeface="Calibri" panose="020F0502020204030204" pitchFamily="34" charset="0"/>
                <a:cs typeface="Cambria"/>
              </a:rPr>
              <a:t>Passive</a:t>
            </a:r>
            <a:endParaRPr sz="2000" dirty="0">
              <a:latin typeface="Calibri" panose="020F0502020204030204" pitchFamily="34" charset="0"/>
              <a:cs typeface="Cambria"/>
            </a:endParaRPr>
          </a:p>
          <a:p>
            <a:pPr marL="652780" marR="146685" indent="-274320">
              <a:lnSpc>
                <a:spcPct val="80000"/>
              </a:lnSpc>
              <a:spcBef>
                <a:spcPts val="480"/>
              </a:spcBef>
              <a:tabLst>
                <a:tab pos="722630" algn="l"/>
              </a:tabLst>
            </a:pPr>
            <a:r>
              <a:rPr sz="1600" spc="-720" dirty="0">
                <a:solidFill>
                  <a:srgbClr val="FD8537"/>
                </a:solidFill>
                <a:latin typeface="Calibri" panose="020F0502020204030204" pitchFamily="34" charset="0"/>
                <a:cs typeface="Wingdings"/>
              </a:rPr>
              <a:t></a:t>
            </a:r>
            <a:r>
              <a:rPr sz="1600" spc="-720" dirty="0">
                <a:solidFill>
                  <a:srgbClr val="FD8537"/>
                </a:solidFill>
                <a:latin typeface="Calibri" panose="020F0502020204030204" pitchFamily="34" charset="0"/>
                <a:cs typeface="Times New Roman"/>
              </a:rPr>
              <a:t>	</a:t>
            </a:r>
            <a:r>
              <a:rPr sz="2000" spc="-5" dirty="0">
                <a:latin typeface="Calibri" panose="020F0502020204030204" pitchFamily="34" charset="0"/>
                <a:cs typeface="Georgia"/>
              </a:rPr>
              <a:t>“I </a:t>
            </a:r>
            <a:r>
              <a:rPr sz="2000" spc="40" dirty="0">
                <a:latin typeface="Calibri" panose="020F0502020204030204" pitchFamily="34" charset="0"/>
                <a:cs typeface="Georgia"/>
              </a:rPr>
              <a:t>know </a:t>
            </a:r>
            <a:r>
              <a:rPr sz="2000" spc="35" dirty="0">
                <a:latin typeface="Calibri" panose="020F0502020204030204" pitchFamily="34" charset="0"/>
                <a:cs typeface="Georgia"/>
              </a:rPr>
              <a:t>it’s </a:t>
            </a:r>
            <a:r>
              <a:rPr sz="2000" spc="60" dirty="0">
                <a:latin typeface="Calibri" panose="020F0502020204030204" pitchFamily="34" charset="0"/>
                <a:cs typeface="Georgia"/>
              </a:rPr>
              <a:t>probably </a:t>
            </a:r>
            <a:r>
              <a:rPr sz="2000" spc="55" dirty="0">
                <a:latin typeface="Calibri" panose="020F0502020204030204" pitchFamily="34" charset="0"/>
                <a:cs typeface="Georgia"/>
              </a:rPr>
              <a:t>my </a:t>
            </a:r>
            <a:r>
              <a:rPr sz="2000" spc="65" dirty="0">
                <a:latin typeface="Calibri" panose="020F0502020204030204" pitchFamily="34" charset="0"/>
                <a:cs typeface="Georgia"/>
              </a:rPr>
              <a:t>fault </a:t>
            </a:r>
            <a:r>
              <a:rPr sz="2000" spc="120" dirty="0">
                <a:latin typeface="Calibri" panose="020F0502020204030204" pitchFamily="34" charset="0"/>
                <a:cs typeface="Georgia"/>
              </a:rPr>
              <a:t>in</a:t>
            </a:r>
            <a:r>
              <a:rPr lang="cs-CZ" sz="2000" spc="120" dirty="0">
                <a:latin typeface="Calibri" panose="020F0502020204030204" pitchFamily="34" charset="0"/>
                <a:cs typeface="Georgia"/>
              </a:rPr>
              <a:t> </a:t>
            </a:r>
            <a:r>
              <a:rPr sz="2000" spc="15" dirty="0">
                <a:latin typeface="Calibri" panose="020F0502020204030204" pitchFamily="34" charset="0"/>
                <a:cs typeface="Georgia"/>
              </a:rPr>
              <a:t>not</a:t>
            </a:r>
            <a:r>
              <a:rPr sz="2000" spc="60" dirty="0">
                <a:latin typeface="Calibri" panose="020F0502020204030204" pitchFamily="34" charset="0"/>
                <a:cs typeface="Georgia"/>
              </a:rPr>
              <a:t> writing </a:t>
            </a:r>
            <a:r>
              <a:rPr sz="2000" spc="20" dirty="0">
                <a:latin typeface="Calibri" panose="020F0502020204030204" pitchFamily="34" charset="0"/>
                <a:cs typeface="Georgia"/>
              </a:rPr>
              <a:t> </a:t>
            </a:r>
            <a:r>
              <a:rPr sz="2000" spc="70" dirty="0">
                <a:latin typeface="Calibri" panose="020F0502020204030204" pitchFamily="34" charset="0"/>
                <a:cs typeface="Georgia"/>
              </a:rPr>
              <a:t>very </a:t>
            </a:r>
            <a:r>
              <a:rPr sz="2000" spc="50" dirty="0">
                <a:latin typeface="Calibri" panose="020F0502020204030204" pitchFamily="34" charset="0"/>
                <a:cs typeface="Georgia"/>
              </a:rPr>
              <a:t>clearly, but is there</a:t>
            </a:r>
            <a:r>
              <a:rPr lang="cs-CZ" sz="2000" spc="100" dirty="0">
                <a:latin typeface="Calibri" panose="020F0502020204030204" pitchFamily="34" charset="0"/>
                <a:cs typeface="Georgia"/>
              </a:rPr>
              <a:t> </a:t>
            </a:r>
            <a:r>
              <a:rPr sz="2000" spc="100" dirty="0">
                <a:latin typeface="Calibri" panose="020F0502020204030204" pitchFamily="34" charset="0"/>
                <a:cs typeface="Georgia"/>
              </a:rPr>
              <a:t>any </a:t>
            </a:r>
            <a:r>
              <a:rPr sz="2000" spc="30" dirty="0">
                <a:latin typeface="Calibri" panose="020F0502020204030204" pitchFamily="34" charset="0"/>
                <a:cs typeface="Georgia"/>
              </a:rPr>
              <a:t>chance </a:t>
            </a:r>
            <a:r>
              <a:rPr sz="2000" spc="95" dirty="0">
                <a:latin typeface="Calibri" panose="020F0502020204030204" pitchFamily="34" charset="0"/>
                <a:cs typeface="Georgia"/>
              </a:rPr>
              <a:t>at </a:t>
            </a:r>
            <a:r>
              <a:rPr sz="2000" spc="70" dirty="0">
                <a:latin typeface="Calibri" panose="020F0502020204030204" pitchFamily="34" charset="0"/>
                <a:cs typeface="Georgia"/>
              </a:rPr>
              <a:t>all </a:t>
            </a:r>
            <a:r>
              <a:rPr sz="2000" spc="30" dirty="0">
                <a:latin typeface="Calibri" panose="020F0502020204030204" pitchFamily="34" charset="0"/>
                <a:cs typeface="Georgia"/>
              </a:rPr>
              <a:t>you  </a:t>
            </a:r>
            <a:r>
              <a:rPr sz="2000" spc="5" dirty="0">
                <a:latin typeface="Calibri" panose="020F0502020204030204" pitchFamily="34" charset="0"/>
                <a:cs typeface="Georgia"/>
              </a:rPr>
              <a:t>could </a:t>
            </a:r>
            <a:r>
              <a:rPr sz="2000" spc="25" dirty="0">
                <a:latin typeface="Calibri" panose="020F0502020204030204" pitchFamily="34" charset="0"/>
                <a:cs typeface="Georgia"/>
              </a:rPr>
              <a:t>find </a:t>
            </a:r>
            <a:r>
              <a:rPr sz="2000" spc="105" dirty="0">
                <a:latin typeface="Calibri" panose="020F0502020204030204" pitchFamily="34" charset="0"/>
                <a:cs typeface="Georgia"/>
              </a:rPr>
              <a:t>a </a:t>
            </a:r>
            <a:r>
              <a:rPr sz="2000" spc="50" dirty="0">
                <a:latin typeface="Calibri" panose="020F0502020204030204" pitchFamily="34" charset="0"/>
                <a:cs typeface="Georgia"/>
              </a:rPr>
              <a:t>spare minute </a:t>
            </a:r>
            <a:r>
              <a:rPr sz="2000" spc="5" dirty="0">
                <a:latin typeface="Calibri" panose="020F0502020204030204" pitchFamily="34" charset="0"/>
                <a:cs typeface="Georgia"/>
              </a:rPr>
              <a:t>to </a:t>
            </a:r>
            <a:r>
              <a:rPr sz="2000" spc="85" dirty="0">
                <a:latin typeface="Calibri" panose="020F0502020204030204" pitchFamily="34" charset="0"/>
                <a:cs typeface="Georgia"/>
              </a:rPr>
              <a:t>just </a:t>
            </a:r>
            <a:r>
              <a:rPr sz="2000" spc="45" dirty="0">
                <a:latin typeface="Calibri" panose="020F0502020204030204" pitchFamily="34" charset="0"/>
                <a:cs typeface="Georgia"/>
              </a:rPr>
              <a:t>change </a:t>
            </a:r>
            <a:r>
              <a:rPr sz="2000" dirty="0">
                <a:latin typeface="Calibri" panose="020F0502020204030204" pitchFamily="34" charset="0"/>
                <a:cs typeface="Georgia"/>
              </a:rPr>
              <a:t>one </a:t>
            </a:r>
            <a:r>
              <a:rPr sz="2000" spc="-5" dirty="0">
                <a:latin typeface="Calibri" panose="020F0502020204030204" pitchFamily="34" charset="0"/>
                <a:cs typeface="Georgia"/>
              </a:rPr>
              <a:t>or  </a:t>
            </a:r>
            <a:r>
              <a:rPr sz="2000" spc="10" dirty="0">
                <a:latin typeface="Calibri" panose="020F0502020204030204" pitchFamily="34" charset="0"/>
                <a:cs typeface="Cambria"/>
              </a:rPr>
              <a:t>two </a:t>
            </a:r>
            <a:r>
              <a:rPr sz="2000" spc="95" dirty="0">
                <a:latin typeface="Calibri" panose="020F0502020204030204" pitchFamily="34" charset="0"/>
                <a:cs typeface="Cambria"/>
              </a:rPr>
              <a:t>small </a:t>
            </a:r>
            <a:r>
              <a:rPr sz="2000" spc="90" dirty="0">
                <a:latin typeface="Calibri" panose="020F0502020204030204" pitchFamily="34" charset="0"/>
                <a:cs typeface="Cambria"/>
              </a:rPr>
              <a:t>things </a:t>
            </a:r>
            <a:r>
              <a:rPr sz="2000" spc="20" dirty="0">
                <a:latin typeface="Calibri" panose="020F0502020204030204" pitchFamily="34" charset="0"/>
                <a:cs typeface="Cambria"/>
              </a:rPr>
              <a:t>on </a:t>
            </a:r>
            <a:r>
              <a:rPr sz="2000" spc="85" dirty="0">
                <a:latin typeface="Calibri" panose="020F0502020204030204" pitchFamily="34" charset="0"/>
                <a:cs typeface="Cambria"/>
              </a:rPr>
              <a:t>this </a:t>
            </a:r>
            <a:r>
              <a:rPr sz="2000" spc="65" dirty="0">
                <a:latin typeface="Calibri" panose="020F0502020204030204" pitchFamily="34" charset="0"/>
                <a:cs typeface="Cambria"/>
              </a:rPr>
              <a:t>letter </a:t>
            </a:r>
            <a:r>
              <a:rPr sz="2000" spc="20" dirty="0">
                <a:latin typeface="Calibri" panose="020F0502020204030204" pitchFamily="34" charset="0"/>
                <a:cs typeface="Cambria"/>
              </a:rPr>
              <a:t>for </a:t>
            </a:r>
            <a:r>
              <a:rPr sz="2000" spc="10" dirty="0">
                <a:latin typeface="Calibri" panose="020F0502020204030204" pitchFamily="34" charset="0"/>
                <a:cs typeface="Cambria"/>
              </a:rPr>
              <a:t>me</a:t>
            </a:r>
            <a:r>
              <a:rPr sz="2000" spc="10" dirty="0">
                <a:latin typeface="Calibri" panose="020F0502020204030204" pitchFamily="34" charset="0"/>
                <a:cs typeface="Georgia"/>
              </a:rPr>
              <a:t>?”</a:t>
            </a:r>
            <a:endParaRPr lang="cs-CZ" sz="2000" spc="10" dirty="0">
              <a:latin typeface="Calibri" panose="020F0502020204030204" pitchFamily="34" charset="0"/>
              <a:cs typeface="Georgia"/>
            </a:endParaRPr>
          </a:p>
          <a:p>
            <a:pPr marL="652780" marR="146685" indent="-274320">
              <a:lnSpc>
                <a:spcPct val="80000"/>
              </a:lnSpc>
              <a:spcBef>
                <a:spcPts val="480"/>
              </a:spcBef>
              <a:tabLst>
                <a:tab pos="722630" algn="l"/>
              </a:tabLst>
            </a:pPr>
            <a:r>
              <a:rPr lang="cs-CZ" sz="2000" spc="10" dirty="0">
                <a:latin typeface="Calibri" panose="020F0502020204030204" pitchFamily="34" charset="0"/>
                <a:cs typeface="Georgia"/>
              </a:rPr>
              <a:t>	</a:t>
            </a:r>
            <a:r>
              <a:rPr sz="2000" spc="155" dirty="0">
                <a:latin typeface="Calibri" panose="020F0502020204030204" pitchFamily="34" charset="0"/>
                <a:cs typeface="Cambria"/>
              </a:rPr>
              <a:t>Or </a:t>
            </a:r>
            <a:r>
              <a:rPr sz="2000" spc="40" dirty="0">
                <a:latin typeface="Calibri" panose="020F0502020204030204" pitchFamily="34" charset="0"/>
                <a:cs typeface="Cambria"/>
              </a:rPr>
              <a:t>you </a:t>
            </a:r>
            <a:r>
              <a:rPr sz="2000" spc="70" dirty="0">
                <a:latin typeface="Calibri" panose="020F0502020204030204" pitchFamily="34" charset="0"/>
                <a:cs typeface="Cambria"/>
              </a:rPr>
              <a:t>find </a:t>
            </a:r>
            <a:r>
              <a:rPr sz="2000" spc="114" dirty="0">
                <a:latin typeface="Calibri" panose="020F0502020204030204" pitchFamily="34" charset="0"/>
                <a:cs typeface="Cambria"/>
              </a:rPr>
              <a:t>an </a:t>
            </a:r>
            <a:r>
              <a:rPr sz="2000" spc="60" dirty="0">
                <a:latin typeface="Calibri" panose="020F0502020204030204" pitchFamily="34" charset="0"/>
                <a:cs typeface="Cambria"/>
              </a:rPr>
              <a:t>excuse </a:t>
            </a:r>
            <a:r>
              <a:rPr sz="2000" spc="50" dirty="0">
                <a:latin typeface="Calibri" panose="020F0502020204030204" pitchFamily="34" charset="0"/>
                <a:cs typeface="Cambria"/>
              </a:rPr>
              <a:t>not </a:t>
            </a:r>
            <a:r>
              <a:rPr sz="2000" spc="20" dirty="0">
                <a:latin typeface="Calibri" panose="020F0502020204030204" pitchFamily="34" charset="0"/>
                <a:cs typeface="Cambria"/>
              </a:rPr>
              <a:t>to </a:t>
            </a:r>
            <a:r>
              <a:rPr lang="cs-CZ" sz="2000" spc="20" dirty="0">
                <a:latin typeface="Calibri" panose="020F0502020204030204" pitchFamily="34" charset="0"/>
                <a:cs typeface="Cambria"/>
              </a:rPr>
              <a:t>say anything at </a:t>
            </a:r>
            <a:r>
              <a:rPr sz="2000" spc="110" dirty="0">
                <a:latin typeface="Calibri" panose="020F0502020204030204" pitchFamily="34" charset="0"/>
                <a:cs typeface="Cambria"/>
              </a:rPr>
              <a:t>all.</a:t>
            </a:r>
            <a:endParaRPr sz="2000" dirty="0">
              <a:latin typeface="Calibri" panose="020F0502020204030204" pitchFamily="34" charset="0"/>
              <a:cs typeface="Cambria"/>
            </a:endParaRPr>
          </a:p>
        </p:txBody>
      </p:sp>
      <p:sp>
        <p:nvSpPr>
          <p:cNvPr id="4" name="object 2"/>
          <p:cNvSpPr txBox="1">
            <a:spLocks/>
          </p:cNvSpPr>
          <p:nvPr/>
        </p:nvSpPr>
        <p:spPr bwMode="auto">
          <a:xfrm>
            <a:off x="2351584" y="476672"/>
            <a:ext cx="7772400" cy="98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17652" rIns="0" bIns="0" numCol="1" rtlCol="0" anchor="t" anchorCtr="0" compatLnSpc="1">
            <a:prstTxWarp prst="textNoShape">
              <a:avLst/>
            </a:prstTxWarp>
            <a:spAutoFit/>
          </a:bodyPr>
          <a:lstStyle>
            <a:lvl1pPr algn="l" rtl="0" eaLnBrk="1" fontAlgn="base" hangingPunct="1">
              <a:spcBef>
                <a:spcPct val="0"/>
              </a:spcBef>
              <a:spcAft>
                <a:spcPct val="0"/>
              </a:spcAft>
              <a:defRPr sz="2400">
                <a:solidFill>
                  <a:srgbClr val="7D1E1E"/>
                </a:solidFill>
                <a:latin typeface="+mj-lt"/>
                <a:ea typeface="+mj-ea"/>
                <a:cs typeface="+mj-cs"/>
              </a:defRPr>
            </a:lvl1pPr>
            <a:lvl2pPr algn="l" rtl="0" eaLnBrk="1" fontAlgn="base" hangingPunct="1">
              <a:spcBef>
                <a:spcPct val="0"/>
              </a:spcBef>
              <a:spcAft>
                <a:spcPct val="0"/>
              </a:spcAft>
              <a:defRPr sz="2400">
                <a:solidFill>
                  <a:srgbClr val="7D1E1E"/>
                </a:solidFill>
                <a:latin typeface="Verdana" pitchFamily="34" charset="0"/>
              </a:defRPr>
            </a:lvl2pPr>
            <a:lvl3pPr algn="l" rtl="0" eaLnBrk="1" fontAlgn="base" hangingPunct="1">
              <a:spcBef>
                <a:spcPct val="0"/>
              </a:spcBef>
              <a:spcAft>
                <a:spcPct val="0"/>
              </a:spcAft>
              <a:defRPr sz="2400">
                <a:solidFill>
                  <a:srgbClr val="7D1E1E"/>
                </a:solidFill>
                <a:latin typeface="Verdana" pitchFamily="34" charset="0"/>
              </a:defRPr>
            </a:lvl3pPr>
            <a:lvl4pPr algn="l" rtl="0" eaLnBrk="1" fontAlgn="base" hangingPunct="1">
              <a:spcBef>
                <a:spcPct val="0"/>
              </a:spcBef>
              <a:spcAft>
                <a:spcPct val="0"/>
              </a:spcAft>
              <a:defRPr sz="2400">
                <a:solidFill>
                  <a:srgbClr val="7D1E1E"/>
                </a:solidFill>
                <a:latin typeface="Verdana" pitchFamily="34" charset="0"/>
              </a:defRPr>
            </a:lvl4pPr>
            <a:lvl5pPr algn="l" rtl="0" eaLnBrk="1" fontAlgn="base" hangingPunct="1">
              <a:spcBef>
                <a:spcPct val="0"/>
              </a:spcBef>
              <a:spcAft>
                <a:spcPct val="0"/>
              </a:spcAft>
              <a:defRPr sz="2400">
                <a:solidFill>
                  <a:srgbClr val="7D1E1E"/>
                </a:solidFill>
                <a:latin typeface="Verdana" pitchFamily="34" charset="0"/>
              </a:defRPr>
            </a:lvl5pPr>
            <a:lvl6pPr marL="457200" algn="l" rtl="0" eaLnBrk="1" fontAlgn="base" hangingPunct="1">
              <a:spcBef>
                <a:spcPct val="0"/>
              </a:spcBef>
              <a:spcAft>
                <a:spcPct val="0"/>
              </a:spcAft>
              <a:defRPr sz="2400">
                <a:solidFill>
                  <a:srgbClr val="7D1E1E"/>
                </a:solidFill>
                <a:latin typeface="Verdana" pitchFamily="34" charset="0"/>
              </a:defRPr>
            </a:lvl6pPr>
            <a:lvl7pPr marL="914400" algn="l" rtl="0" eaLnBrk="1" fontAlgn="base" hangingPunct="1">
              <a:spcBef>
                <a:spcPct val="0"/>
              </a:spcBef>
              <a:spcAft>
                <a:spcPct val="0"/>
              </a:spcAft>
              <a:defRPr sz="2400">
                <a:solidFill>
                  <a:srgbClr val="7D1E1E"/>
                </a:solidFill>
                <a:latin typeface="Verdana" pitchFamily="34" charset="0"/>
              </a:defRPr>
            </a:lvl7pPr>
            <a:lvl8pPr marL="1371600" algn="l" rtl="0" eaLnBrk="1" fontAlgn="base" hangingPunct="1">
              <a:spcBef>
                <a:spcPct val="0"/>
              </a:spcBef>
              <a:spcAft>
                <a:spcPct val="0"/>
              </a:spcAft>
              <a:defRPr sz="2400">
                <a:solidFill>
                  <a:srgbClr val="7D1E1E"/>
                </a:solidFill>
                <a:latin typeface="Verdana" pitchFamily="34" charset="0"/>
              </a:defRPr>
            </a:lvl8pPr>
            <a:lvl9pPr marL="1828800" algn="l" rtl="0" eaLnBrk="1" fontAlgn="base" hangingPunct="1">
              <a:spcBef>
                <a:spcPct val="0"/>
              </a:spcBef>
              <a:spcAft>
                <a:spcPct val="0"/>
              </a:spcAft>
              <a:defRPr sz="2400">
                <a:solidFill>
                  <a:srgbClr val="7D1E1E"/>
                </a:solidFill>
                <a:latin typeface="Verdana" pitchFamily="34" charset="0"/>
              </a:defRPr>
            </a:lvl9pPr>
          </a:lstStyle>
          <a:p>
            <a:pPr marL="12700"/>
            <a:r>
              <a:rPr lang="cs-CZ" sz="3000" kern="0" spc="290" dirty="0"/>
              <a:t>Examples</a:t>
            </a:r>
            <a:endParaRPr lang="cs-CZ" sz="3000" kern="0" dirty="0"/>
          </a:p>
        </p:txBody>
      </p:sp>
    </p:spTree>
    <p:extLst>
      <p:ext uri="{BB962C8B-B14F-4D97-AF65-F5344CB8AC3E}">
        <p14:creationId xmlns:p14="http://schemas.microsoft.com/office/powerpoint/2010/main" val="3325586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Exercise: </a:t>
            </a:r>
            <a:r>
              <a:rPr lang="cs-CZ" dirty="0" err="1"/>
              <a:t>Aggressive</a:t>
            </a:r>
            <a:r>
              <a:rPr lang="cs-CZ" dirty="0"/>
              <a:t>, </a:t>
            </a:r>
            <a:r>
              <a:rPr lang="cs-CZ" dirty="0" err="1"/>
              <a:t>Passive</a:t>
            </a:r>
            <a:r>
              <a:rPr lang="cs-CZ" dirty="0"/>
              <a:t> </a:t>
            </a:r>
            <a:r>
              <a:rPr lang="cs-CZ" dirty="0" err="1"/>
              <a:t>or</a:t>
            </a:r>
            <a:r>
              <a:rPr lang="cs-CZ" dirty="0"/>
              <a:t> </a:t>
            </a:r>
            <a:r>
              <a:rPr lang="cs-CZ" dirty="0" err="1"/>
              <a:t>Assertive</a:t>
            </a:r>
            <a:r>
              <a:rPr lang="cs-CZ" dirty="0"/>
              <a:t>?</a:t>
            </a:r>
          </a:p>
        </p:txBody>
      </p:sp>
      <p:sp>
        <p:nvSpPr>
          <p:cNvPr id="3" name="Zástupný symbol pro obsah 2"/>
          <p:cNvSpPr>
            <a:spLocks noGrp="1"/>
          </p:cNvSpPr>
          <p:nvPr>
            <p:ph idx="1"/>
          </p:nvPr>
        </p:nvSpPr>
        <p:spPr/>
        <p:txBody>
          <a:bodyPr>
            <a:normAutofit fontScale="92500" lnSpcReduction="10000"/>
          </a:bodyPr>
          <a:lstStyle/>
          <a:p>
            <a:r>
              <a:rPr lang="en-US" dirty="0"/>
              <a:t>Threats and intimidation</a:t>
            </a:r>
          </a:p>
          <a:p>
            <a:pPr lvl="2"/>
            <a:r>
              <a:rPr lang="en-US" dirty="0"/>
              <a:t>Aggressive</a:t>
            </a:r>
          </a:p>
          <a:p>
            <a:r>
              <a:rPr lang="en-US" dirty="0"/>
              <a:t>Never sharing your ideas</a:t>
            </a:r>
          </a:p>
          <a:p>
            <a:pPr lvl="2"/>
            <a:r>
              <a:rPr lang="en-US" dirty="0"/>
              <a:t>Passive</a:t>
            </a:r>
          </a:p>
          <a:p>
            <a:r>
              <a:rPr lang="en-US" dirty="0"/>
              <a:t>Accepting compliments comfortably</a:t>
            </a:r>
          </a:p>
          <a:p>
            <a:pPr lvl="2"/>
            <a:r>
              <a:rPr lang="en-US" dirty="0"/>
              <a:t>Assertive</a:t>
            </a:r>
          </a:p>
          <a:p>
            <a:r>
              <a:rPr lang="en-US" dirty="0"/>
              <a:t>Manipulating</a:t>
            </a:r>
          </a:p>
          <a:p>
            <a:pPr lvl="2"/>
            <a:r>
              <a:rPr lang="en-US" dirty="0"/>
              <a:t> Aggressive</a:t>
            </a:r>
          </a:p>
          <a:p>
            <a:r>
              <a:rPr lang="en-US" dirty="0"/>
              <a:t>Not saying no (when you should)</a:t>
            </a:r>
          </a:p>
          <a:p>
            <a:pPr lvl="2"/>
            <a:r>
              <a:rPr lang="en-US" dirty="0"/>
              <a:t>Passive</a:t>
            </a:r>
          </a:p>
          <a:p>
            <a:r>
              <a:rPr lang="en-US" dirty="0"/>
              <a:t>Not saying yes (when you want to)</a:t>
            </a:r>
          </a:p>
          <a:p>
            <a:pPr lvl="2"/>
            <a:r>
              <a:rPr lang="en-US" dirty="0"/>
              <a:t>Passive</a:t>
            </a:r>
          </a:p>
        </p:txBody>
      </p:sp>
    </p:spTree>
    <p:extLst>
      <p:ext uri="{BB962C8B-B14F-4D97-AF65-F5344CB8AC3E}">
        <p14:creationId xmlns:p14="http://schemas.microsoft.com/office/powerpoint/2010/main" val="4802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Exercise: </a:t>
            </a:r>
            <a:r>
              <a:rPr lang="cs-CZ" dirty="0" err="1"/>
              <a:t>Aggressive</a:t>
            </a:r>
            <a:r>
              <a:rPr lang="cs-CZ" dirty="0"/>
              <a:t>, </a:t>
            </a:r>
            <a:r>
              <a:rPr lang="cs-CZ" dirty="0" err="1"/>
              <a:t>Passive</a:t>
            </a:r>
            <a:r>
              <a:rPr lang="cs-CZ" dirty="0"/>
              <a:t> </a:t>
            </a:r>
            <a:r>
              <a:rPr lang="cs-CZ" dirty="0" err="1"/>
              <a:t>or</a:t>
            </a:r>
            <a:r>
              <a:rPr lang="cs-CZ" dirty="0"/>
              <a:t> </a:t>
            </a:r>
            <a:r>
              <a:rPr lang="cs-CZ" dirty="0" err="1"/>
              <a:t>Assertive</a:t>
            </a:r>
            <a:r>
              <a:rPr lang="cs-CZ" dirty="0"/>
              <a:t>?</a:t>
            </a:r>
          </a:p>
        </p:txBody>
      </p:sp>
      <p:sp>
        <p:nvSpPr>
          <p:cNvPr id="3" name="Zástupný symbol pro obsah 2"/>
          <p:cNvSpPr>
            <a:spLocks noGrp="1"/>
          </p:cNvSpPr>
          <p:nvPr>
            <p:ph idx="1"/>
          </p:nvPr>
        </p:nvSpPr>
        <p:spPr>
          <a:xfrm>
            <a:off x="2567493" y="2323652"/>
            <a:ext cx="6777317" cy="3697636"/>
          </a:xfrm>
        </p:spPr>
        <p:txBody>
          <a:bodyPr>
            <a:normAutofit fontScale="40000" lnSpcReduction="20000"/>
          </a:bodyPr>
          <a:lstStyle/>
          <a:p>
            <a:r>
              <a:rPr lang="en-US" sz="4800" dirty="0"/>
              <a:t>Sarcasm</a:t>
            </a:r>
          </a:p>
          <a:p>
            <a:pPr lvl="2">
              <a:lnSpc>
                <a:spcPct val="90000"/>
              </a:lnSpc>
            </a:pPr>
            <a:r>
              <a:rPr lang="en-US" sz="4300" dirty="0"/>
              <a:t>Aggressive</a:t>
            </a:r>
          </a:p>
          <a:p>
            <a:r>
              <a:rPr lang="en-US" sz="4800" dirty="0"/>
              <a:t>Using “I need, I want, I feel” statements to express your needs, wants, feelings, or concerns</a:t>
            </a:r>
          </a:p>
          <a:p>
            <a:pPr lvl="2"/>
            <a:r>
              <a:rPr lang="en-US" sz="4300" dirty="0"/>
              <a:t>Assertive</a:t>
            </a:r>
          </a:p>
          <a:p>
            <a:r>
              <a:rPr lang="en-US" sz="4800" dirty="0"/>
              <a:t>Over apologizing</a:t>
            </a:r>
          </a:p>
          <a:p>
            <a:pPr lvl="2"/>
            <a:r>
              <a:rPr lang="en-US" sz="4300" dirty="0"/>
              <a:t>Passive</a:t>
            </a:r>
          </a:p>
          <a:p>
            <a:r>
              <a:rPr lang="en-US" sz="4800" dirty="0"/>
              <a:t>Respecting the opinions and needs of others</a:t>
            </a:r>
          </a:p>
          <a:p>
            <a:pPr lvl="2"/>
            <a:r>
              <a:rPr lang="en-US" sz="4300" dirty="0"/>
              <a:t>Assertive</a:t>
            </a:r>
          </a:p>
          <a:p>
            <a:r>
              <a:rPr lang="en-US" sz="4800" dirty="0"/>
              <a:t>Withdrawal</a:t>
            </a:r>
          </a:p>
          <a:p>
            <a:pPr lvl="2"/>
            <a:r>
              <a:rPr lang="en-US" sz="4300" dirty="0"/>
              <a:t>Passive</a:t>
            </a:r>
          </a:p>
          <a:p>
            <a:r>
              <a:rPr lang="en-US" sz="4800" dirty="0"/>
              <a:t>Blaming</a:t>
            </a:r>
          </a:p>
          <a:p>
            <a:pPr lvl="2"/>
            <a:r>
              <a:rPr lang="en-US" sz="4300" dirty="0"/>
              <a:t>Aggressive</a:t>
            </a:r>
          </a:p>
          <a:p>
            <a:endParaRPr lang="cs-CZ" dirty="0"/>
          </a:p>
        </p:txBody>
      </p:sp>
    </p:spTree>
    <p:extLst>
      <p:ext uri="{BB962C8B-B14F-4D97-AF65-F5344CB8AC3E}">
        <p14:creationId xmlns:p14="http://schemas.microsoft.com/office/powerpoint/2010/main" val="71638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Exercise: </a:t>
            </a:r>
            <a:r>
              <a:rPr lang="cs-CZ" dirty="0" err="1"/>
              <a:t>Aggressive</a:t>
            </a:r>
            <a:r>
              <a:rPr lang="cs-CZ" dirty="0"/>
              <a:t>, </a:t>
            </a:r>
            <a:r>
              <a:rPr lang="cs-CZ" dirty="0" err="1"/>
              <a:t>Passive</a:t>
            </a:r>
            <a:r>
              <a:rPr lang="cs-CZ" dirty="0"/>
              <a:t> </a:t>
            </a:r>
            <a:r>
              <a:rPr lang="cs-CZ" dirty="0" err="1"/>
              <a:t>or</a:t>
            </a:r>
            <a:r>
              <a:rPr lang="cs-CZ" dirty="0"/>
              <a:t> </a:t>
            </a:r>
            <a:r>
              <a:rPr lang="cs-CZ" dirty="0" err="1"/>
              <a:t>Assertive</a:t>
            </a:r>
            <a:r>
              <a:rPr lang="cs-CZ" dirty="0"/>
              <a:t>?</a:t>
            </a:r>
          </a:p>
        </p:txBody>
      </p:sp>
      <p:sp>
        <p:nvSpPr>
          <p:cNvPr id="3" name="Zástupný symbol pro obsah 2"/>
          <p:cNvSpPr>
            <a:spLocks noGrp="1"/>
          </p:cNvSpPr>
          <p:nvPr>
            <p:ph idx="1"/>
          </p:nvPr>
        </p:nvSpPr>
        <p:spPr/>
        <p:txBody>
          <a:bodyPr>
            <a:normAutofit/>
          </a:bodyPr>
          <a:lstStyle/>
          <a:p>
            <a:pPr lvl="0"/>
            <a:r>
              <a:rPr lang="en-US" dirty="0"/>
              <a:t>Believing in own opinion and right to be heard</a:t>
            </a:r>
          </a:p>
          <a:p>
            <a:pPr lvl="2"/>
            <a:r>
              <a:rPr lang="en-US" dirty="0"/>
              <a:t>Assertive</a:t>
            </a:r>
          </a:p>
          <a:p>
            <a:r>
              <a:rPr lang="en-US" dirty="0"/>
              <a:t>Easily intimidated by others</a:t>
            </a:r>
          </a:p>
          <a:p>
            <a:pPr lvl="2"/>
            <a:r>
              <a:rPr lang="en-US" dirty="0"/>
              <a:t>Passive</a:t>
            </a:r>
          </a:p>
          <a:p>
            <a:r>
              <a:rPr lang="en-US" dirty="0"/>
              <a:t>Violating others’ rights and boundaries in an effort to get what she wants</a:t>
            </a:r>
          </a:p>
          <a:p>
            <a:pPr lvl="2"/>
            <a:r>
              <a:rPr lang="en-US" dirty="0"/>
              <a:t>Aggressive</a:t>
            </a:r>
          </a:p>
          <a:p>
            <a:r>
              <a:rPr lang="en-US" dirty="0"/>
              <a:t>Using “I” statements to get the message across</a:t>
            </a:r>
          </a:p>
          <a:p>
            <a:pPr lvl="2"/>
            <a:r>
              <a:rPr lang="en-US" dirty="0"/>
              <a:t>Assertive</a:t>
            </a:r>
          </a:p>
          <a:p>
            <a:r>
              <a:rPr lang="en-US" dirty="0"/>
              <a:t>Worrying about others getting angry</a:t>
            </a:r>
          </a:p>
          <a:p>
            <a:pPr lvl="2"/>
            <a:r>
              <a:rPr lang="en-US" dirty="0"/>
              <a:t>Passive </a:t>
            </a:r>
          </a:p>
          <a:p>
            <a:endParaRPr lang="cs-CZ" dirty="0"/>
          </a:p>
        </p:txBody>
      </p:sp>
    </p:spTree>
    <p:extLst>
      <p:ext uri="{BB962C8B-B14F-4D97-AF65-F5344CB8AC3E}">
        <p14:creationId xmlns:p14="http://schemas.microsoft.com/office/powerpoint/2010/main" val="41871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zápatí 1"/>
          <p:cNvSpPr>
            <a:spLocks noGrp="1"/>
          </p:cNvSpPr>
          <p:nvPr>
            <p:ph type="ftr" sz="quarter" idx="5"/>
          </p:nvPr>
        </p:nvSpPr>
        <p:spPr/>
        <p:txBody>
          <a:bodyPr/>
          <a:lstStyle/>
          <a:p>
            <a:endParaRPr lang="cs-CZ"/>
          </a:p>
        </p:txBody>
      </p:sp>
      <p:sp>
        <p:nvSpPr>
          <p:cNvPr id="3" name="Rectangle 2">
            <a:extLst>
              <a:ext uri="{FF2B5EF4-FFF2-40B4-BE49-F238E27FC236}">
                <a16:creationId xmlns:a16="http://schemas.microsoft.com/office/drawing/2014/main" id="{07F1001B-6A5B-455E-B8B4-140C4B9A30BA}"/>
              </a:ext>
            </a:extLst>
          </p:cNvPr>
          <p:cNvSpPr/>
          <p:nvPr/>
        </p:nvSpPr>
        <p:spPr>
          <a:xfrm>
            <a:off x="1582680" y="1029641"/>
            <a:ext cx="6073714" cy="369332"/>
          </a:xfrm>
          <a:prstGeom prst="rect">
            <a:avLst/>
          </a:prstGeom>
        </p:spPr>
        <p:txBody>
          <a:bodyPr wrap="none">
            <a:spAutoFit/>
          </a:bodyPr>
          <a:lstStyle/>
          <a:p>
            <a:r>
              <a:rPr lang="en-US" dirty="0">
                <a:hlinkClick r:id="rId2"/>
              </a:rPr>
              <a:t>Amy Cuddy: Turning the Power Back On - YouTube</a:t>
            </a:r>
            <a:endParaRPr lang="en-US" dirty="0"/>
          </a:p>
        </p:txBody>
      </p:sp>
    </p:spTree>
    <p:extLst>
      <p:ext uri="{BB962C8B-B14F-4D97-AF65-F5344CB8AC3E}">
        <p14:creationId xmlns:p14="http://schemas.microsoft.com/office/powerpoint/2010/main" val="507031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7569" y="836712"/>
            <a:ext cx="7497746" cy="446276"/>
          </a:xfrm>
          <a:prstGeom prst="rect">
            <a:avLst/>
          </a:prstGeom>
        </p:spPr>
        <p:txBody>
          <a:bodyPr vert="horz" wrap="square" lIns="0" tIns="0" rIns="0" bIns="0" numCol="1" rtlCol="0" anchor="t" anchorCtr="0" compatLnSpc="1">
            <a:prstTxWarp prst="textNoShape">
              <a:avLst/>
            </a:prstTxWarp>
            <a:spAutoFit/>
          </a:bodyPr>
          <a:lstStyle/>
          <a:p>
            <a:pPr marL="12700"/>
            <a:r>
              <a:rPr sz="2900" spc="235" dirty="0"/>
              <a:t>W</a:t>
            </a:r>
            <a:r>
              <a:rPr sz="2300" spc="235" dirty="0"/>
              <a:t>HAT </a:t>
            </a:r>
            <a:r>
              <a:rPr sz="2900" spc="280" dirty="0"/>
              <a:t>D</a:t>
            </a:r>
            <a:r>
              <a:rPr sz="2300" spc="280" dirty="0"/>
              <a:t>RIVE</a:t>
            </a:r>
            <a:r>
              <a:rPr lang="cs-CZ" sz="2300" spc="280" dirty="0"/>
              <a:t>S</a:t>
            </a:r>
            <a:r>
              <a:rPr sz="2300" spc="355" dirty="0"/>
              <a:t> </a:t>
            </a:r>
            <a:r>
              <a:rPr sz="2900" spc="295" dirty="0"/>
              <a:t>B</a:t>
            </a:r>
            <a:r>
              <a:rPr sz="2300" spc="295" dirty="0"/>
              <a:t>EHAVIOUR</a:t>
            </a:r>
            <a:r>
              <a:rPr lang="en-US" sz="2300" spc="295" dirty="0"/>
              <a:t>: Inner dialogues </a:t>
            </a:r>
            <a:endParaRPr lang="en-US" sz="2300" dirty="0"/>
          </a:p>
        </p:txBody>
      </p:sp>
      <p:sp>
        <p:nvSpPr>
          <p:cNvPr id="3" name="object 3"/>
          <p:cNvSpPr txBox="1"/>
          <p:nvPr/>
        </p:nvSpPr>
        <p:spPr>
          <a:xfrm>
            <a:off x="1991544" y="1484785"/>
            <a:ext cx="7197090" cy="4686283"/>
          </a:xfrm>
          <a:prstGeom prst="rect">
            <a:avLst/>
          </a:prstGeom>
        </p:spPr>
        <p:txBody>
          <a:bodyPr vert="horz" wrap="square" lIns="0" tIns="0" rIns="0" bIns="0" rtlCol="0">
            <a:spAutoFit/>
          </a:bodyPr>
          <a:lstStyle/>
          <a:p>
            <a:pPr marL="287020" indent="-274320">
              <a:lnSpc>
                <a:spcPts val="2375"/>
              </a:lnSpc>
              <a:buClr>
                <a:srgbClr val="FD8537"/>
              </a:buClr>
              <a:buSzPct val="68181"/>
              <a:buFont typeface="Wingdings"/>
              <a:buChar char=""/>
              <a:tabLst>
                <a:tab pos="287020" algn="l"/>
              </a:tabLst>
            </a:pPr>
            <a:r>
              <a:rPr sz="2000" b="1" spc="95" dirty="0">
                <a:latin typeface="Calibri" panose="020F0502020204030204" pitchFamily="34" charset="0"/>
                <a:cs typeface="Cambria"/>
              </a:rPr>
              <a:t>Inner </a:t>
            </a:r>
            <a:r>
              <a:rPr sz="2000" b="1" spc="90" dirty="0">
                <a:latin typeface="Calibri" panose="020F0502020204030204" pitchFamily="34" charset="0"/>
                <a:cs typeface="Cambria"/>
              </a:rPr>
              <a:t>Dialogues </a:t>
            </a:r>
            <a:r>
              <a:rPr sz="2000" spc="85" dirty="0">
                <a:latin typeface="Calibri" panose="020F0502020204030204" pitchFamily="34" charset="0"/>
                <a:cs typeface="Cambria"/>
              </a:rPr>
              <a:t>can </a:t>
            </a:r>
            <a:r>
              <a:rPr sz="2000" spc="65" dirty="0">
                <a:latin typeface="Calibri" panose="020F0502020204030204" pitchFamily="34" charset="0"/>
                <a:cs typeface="Cambria"/>
              </a:rPr>
              <a:t>affect </a:t>
            </a:r>
            <a:r>
              <a:rPr sz="2000" spc="85" dirty="0">
                <a:latin typeface="Calibri" panose="020F0502020204030204" pitchFamily="34" charset="0"/>
                <a:cs typeface="Cambria"/>
              </a:rPr>
              <a:t>the </a:t>
            </a:r>
            <a:r>
              <a:rPr sz="2000" spc="75" dirty="0">
                <a:latin typeface="Calibri" panose="020F0502020204030204" pitchFamily="34" charset="0"/>
                <a:cs typeface="Cambria"/>
              </a:rPr>
              <a:t>way </a:t>
            </a:r>
            <a:r>
              <a:rPr sz="2000" spc="15" dirty="0">
                <a:latin typeface="Calibri" panose="020F0502020204030204" pitchFamily="34" charset="0"/>
                <a:cs typeface="Cambria"/>
              </a:rPr>
              <a:t>we </a:t>
            </a:r>
            <a:r>
              <a:rPr sz="2000" spc="55" dirty="0">
                <a:latin typeface="Calibri" panose="020F0502020204030204" pitchFamily="34" charset="0"/>
                <a:cs typeface="Cambria"/>
              </a:rPr>
              <a:t>respond,</a:t>
            </a:r>
            <a:r>
              <a:rPr sz="2000" spc="505" dirty="0">
                <a:latin typeface="Calibri" panose="020F0502020204030204" pitchFamily="34" charset="0"/>
                <a:cs typeface="Cambria"/>
              </a:rPr>
              <a:t> </a:t>
            </a:r>
            <a:r>
              <a:rPr sz="2000" spc="20" dirty="0">
                <a:latin typeface="Calibri" panose="020F0502020204030204" pitchFamily="34" charset="0"/>
                <a:cs typeface="Cambria"/>
              </a:rPr>
              <a:t>for</a:t>
            </a:r>
            <a:endParaRPr sz="2000" dirty="0">
              <a:latin typeface="Calibri" panose="020F0502020204030204" pitchFamily="34" charset="0"/>
              <a:cs typeface="Cambria"/>
            </a:endParaRPr>
          </a:p>
          <a:p>
            <a:pPr marL="286385">
              <a:lnSpc>
                <a:spcPts val="2375"/>
              </a:lnSpc>
            </a:pPr>
            <a:r>
              <a:rPr sz="2000" spc="75" dirty="0">
                <a:latin typeface="Calibri" panose="020F0502020204030204" pitchFamily="34" charset="0"/>
                <a:cs typeface="Cambria"/>
              </a:rPr>
              <a:t>example:</a:t>
            </a:r>
            <a:endParaRPr sz="2000" dirty="0">
              <a:latin typeface="Calibri" panose="020F0502020204030204" pitchFamily="34" charset="0"/>
              <a:cs typeface="Cambria"/>
            </a:endParaRPr>
          </a:p>
          <a:p>
            <a:pPr marL="287020" marR="113664" indent="-274320">
              <a:lnSpc>
                <a:spcPct val="80000"/>
              </a:lnSpc>
              <a:spcBef>
                <a:spcPts val="600"/>
              </a:spcBef>
              <a:buClr>
                <a:srgbClr val="FD8537"/>
              </a:buClr>
              <a:buSzPct val="68181"/>
              <a:buFont typeface="Wingdings"/>
              <a:buChar char=""/>
              <a:tabLst>
                <a:tab pos="287020" algn="l"/>
                <a:tab pos="1408430" algn="l"/>
              </a:tabLst>
            </a:pPr>
            <a:r>
              <a:rPr sz="2000" b="1" spc="140" dirty="0">
                <a:latin typeface="Calibri" panose="020F0502020204030204" pitchFamily="34" charset="0"/>
                <a:cs typeface="Cambria"/>
              </a:rPr>
              <a:t>Aggressive </a:t>
            </a:r>
            <a:r>
              <a:rPr lang="cs-CZ" sz="2000" b="1" spc="140" dirty="0">
                <a:latin typeface="Calibri" panose="020F0502020204030204" pitchFamily="34" charset="0"/>
                <a:cs typeface="Cambria"/>
              </a:rPr>
              <a:t>	</a:t>
            </a:r>
            <a:r>
              <a:rPr sz="2000" spc="60" dirty="0">
                <a:latin typeface="Calibri" panose="020F0502020204030204" pitchFamily="34" charset="0"/>
                <a:cs typeface="Georgia"/>
              </a:rPr>
              <a:t>“</a:t>
            </a:r>
            <a:r>
              <a:rPr sz="2000" spc="60" dirty="0">
                <a:latin typeface="Calibri" panose="020F0502020204030204" pitchFamily="34" charset="0"/>
                <a:cs typeface="Cambria"/>
              </a:rPr>
              <a:t>If </a:t>
            </a:r>
            <a:r>
              <a:rPr sz="2000" spc="20" dirty="0">
                <a:latin typeface="Calibri" panose="020F0502020204030204" pitchFamily="34" charset="0"/>
                <a:cs typeface="Cambria"/>
              </a:rPr>
              <a:t>people </a:t>
            </a:r>
            <a:r>
              <a:rPr sz="2000" spc="25" dirty="0">
                <a:latin typeface="Calibri" panose="020F0502020204030204" pitchFamily="34" charset="0"/>
                <a:cs typeface="Cambria"/>
              </a:rPr>
              <a:t>produce </a:t>
            </a:r>
            <a:r>
              <a:rPr sz="2000" spc="80" dirty="0">
                <a:latin typeface="Calibri" panose="020F0502020204030204" pitchFamily="34" charset="0"/>
                <a:cs typeface="Cambria"/>
              </a:rPr>
              <a:t>rubbish, </a:t>
            </a:r>
            <a:r>
              <a:rPr sz="2000" spc="180" dirty="0">
                <a:latin typeface="Calibri" panose="020F0502020204030204" pitchFamily="34" charset="0"/>
                <a:cs typeface="Cambria"/>
              </a:rPr>
              <a:t>I </a:t>
            </a:r>
            <a:r>
              <a:rPr sz="2000" spc="90" dirty="0">
                <a:latin typeface="Calibri" panose="020F0502020204030204" pitchFamily="34" charset="0"/>
                <a:cs typeface="Cambria"/>
              </a:rPr>
              <a:t>have </a:t>
            </a:r>
            <a:r>
              <a:rPr sz="2000" spc="50" dirty="0">
                <a:latin typeface="Calibri" panose="020F0502020204030204" pitchFamily="34" charset="0"/>
                <a:cs typeface="Cambria"/>
              </a:rPr>
              <a:t>every  </a:t>
            </a:r>
            <a:r>
              <a:rPr sz="2000" spc="95" dirty="0">
                <a:latin typeface="Calibri" panose="020F0502020204030204" pitchFamily="34" charset="0"/>
                <a:cs typeface="Cambria"/>
              </a:rPr>
              <a:t>right</a:t>
            </a:r>
            <a:r>
              <a:rPr sz="2000" spc="130" dirty="0">
                <a:latin typeface="Calibri" panose="020F0502020204030204" pitchFamily="34" charset="0"/>
                <a:cs typeface="Cambria"/>
              </a:rPr>
              <a:t> </a:t>
            </a:r>
            <a:r>
              <a:rPr sz="2000" spc="15" dirty="0">
                <a:latin typeface="Calibri" panose="020F0502020204030204" pitchFamily="34" charset="0"/>
                <a:cs typeface="Cambria"/>
              </a:rPr>
              <a:t>to</a:t>
            </a:r>
            <a:r>
              <a:rPr lang="cs-CZ" sz="2000" spc="15" dirty="0">
                <a:latin typeface="Calibri" panose="020F0502020204030204" pitchFamily="34" charset="0"/>
                <a:cs typeface="Cambria"/>
              </a:rPr>
              <a:t> </a:t>
            </a:r>
            <a:r>
              <a:rPr sz="2000" spc="75" dirty="0">
                <a:latin typeface="Calibri" panose="020F0502020204030204" pitchFamily="34" charset="0"/>
                <a:cs typeface="Cambria"/>
              </a:rPr>
              <a:t>tell </a:t>
            </a:r>
            <a:r>
              <a:rPr sz="2000" spc="90" dirty="0">
                <a:latin typeface="Calibri" panose="020F0502020204030204" pitchFamily="34" charset="0"/>
                <a:cs typeface="Cambria"/>
              </a:rPr>
              <a:t>them </a:t>
            </a:r>
            <a:r>
              <a:rPr sz="2000" spc="30" dirty="0">
                <a:latin typeface="Calibri" panose="020F0502020204030204" pitchFamily="34" charset="0"/>
                <a:cs typeface="Cambria"/>
              </a:rPr>
              <a:t>so</a:t>
            </a:r>
            <a:r>
              <a:rPr sz="2000" spc="30" dirty="0">
                <a:latin typeface="Calibri" panose="020F0502020204030204" pitchFamily="34" charset="0"/>
                <a:cs typeface="Georgia"/>
              </a:rPr>
              <a:t>”</a:t>
            </a:r>
            <a:r>
              <a:rPr sz="2000" spc="30" dirty="0">
                <a:latin typeface="Calibri" panose="020F0502020204030204" pitchFamily="34" charset="0"/>
                <a:cs typeface="Cambria"/>
              </a:rPr>
              <a:t>. </a:t>
            </a:r>
            <a:r>
              <a:rPr sz="2000" spc="45" dirty="0">
                <a:latin typeface="Calibri" panose="020F0502020204030204" pitchFamily="34" charset="0"/>
                <a:cs typeface="Georgia"/>
              </a:rPr>
              <a:t>“She </a:t>
            </a:r>
            <a:r>
              <a:rPr sz="2000" spc="25" dirty="0">
                <a:latin typeface="Calibri" panose="020F0502020204030204" pitchFamily="34" charset="0"/>
                <a:cs typeface="Georgia"/>
              </a:rPr>
              <a:t>obviously</a:t>
            </a:r>
            <a:r>
              <a:rPr sz="2000" spc="300" dirty="0">
                <a:latin typeface="Calibri" panose="020F0502020204030204" pitchFamily="34" charset="0"/>
                <a:cs typeface="Georgia"/>
              </a:rPr>
              <a:t> </a:t>
            </a:r>
            <a:r>
              <a:rPr sz="2000" spc="10" dirty="0">
                <a:latin typeface="Calibri" panose="020F0502020204030204" pitchFamily="34" charset="0"/>
                <a:cs typeface="Georgia"/>
              </a:rPr>
              <a:t>doesn’t</a:t>
            </a:r>
            <a:r>
              <a:rPr sz="2000" spc="65" dirty="0">
                <a:latin typeface="Calibri" panose="020F0502020204030204" pitchFamily="34" charset="0"/>
                <a:cs typeface="Georgia"/>
              </a:rPr>
              <a:t> </a:t>
            </a:r>
            <a:r>
              <a:rPr sz="2000" spc="40" dirty="0">
                <a:latin typeface="Calibri" panose="020F0502020204030204" pitchFamily="34" charset="0"/>
                <a:cs typeface="Georgia"/>
              </a:rPr>
              <a:t>care. </a:t>
            </a:r>
            <a:r>
              <a:rPr sz="2000" spc="20" dirty="0">
                <a:latin typeface="Calibri" panose="020F0502020204030204" pitchFamily="34" charset="0"/>
                <a:cs typeface="Georgia"/>
              </a:rPr>
              <a:t> </a:t>
            </a:r>
            <a:r>
              <a:rPr sz="2000" spc="60" dirty="0">
                <a:latin typeface="Calibri" panose="020F0502020204030204" pitchFamily="34" charset="0"/>
                <a:cs typeface="Georgia"/>
              </a:rPr>
              <a:t>That’s </a:t>
            </a:r>
            <a:r>
              <a:rPr sz="2000" spc="55" dirty="0">
                <a:latin typeface="Calibri" panose="020F0502020204030204" pitchFamily="34" charset="0"/>
                <a:cs typeface="Georgia"/>
              </a:rPr>
              <a:t>typical </a:t>
            </a:r>
            <a:r>
              <a:rPr sz="2000" spc="-40" dirty="0">
                <a:latin typeface="Calibri" panose="020F0502020204030204" pitchFamily="34" charset="0"/>
                <a:cs typeface="Georgia"/>
              </a:rPr>
              <a:t>of </a:t>
            </a:r>
            <a:r>
              <a:rPr sz="2000" spc="35" dirty="0">
                <a:latin typeface="Calibri" panose="020F0502020204030204" pitchFamily="34" charset="0"/>
                <a:cs typeface="Georgia"/>
              </a:rPr>
              <a:t>young </a:t>
            </a:r>
            <a:r>
              <a:rPr sz="2000" spc="5" dirty="0">
                <a:latin typeface="Calibri" panose="020F0502020204030204" pitchFamily="34" charset="0"/>
                <a:cs typeface="Georgia"/>
              </a:rPr>
              <a:t>people </a:t>
            </a:r>
            <a:r>
              <a:rPr sz="2000" spc="55" dirty="0">
                <a:latin typeface="Calibri" panose="020F0502020204030204" pitchFamily="34" charset="0"/>
                <a:cs typeface="Cambria"/>
              </a:rPr>
              <a:t>today.</a:t>
            </a:r>
            <a:r>
              <a:rPr sz="2000" spc="55" dirty="0">
                <a:latin typeface="Calibri" panose="020F0502020204030204" pitchFamily="34" charset="0"/>
                <a:cs typeface="Georgia"/>
              </a:rPr>
              <a:t>” </a:t>
            </a:r>
            <a:r>
              <a:rPr sz="2000" spc="75" dirty="0">
                <a:latin typeface="Calibri" panose="020F0502020204030204" pitchFamily="34" charset="0"/>
                <a:cs typeface="Georgia"/>
              </a:rPr>
              <a:t>“</a:t>
            </a:r>
            <a:r>
              <a:rPr sz="2000" spc="75" dirty="0">
                <a:latin typeface="Calibri" panose="020F0502020204030204" pitchFamily="34" charset="0"/>
                <a:cs typeface="Cambria"/>
              </a:rPr>
              <a:t>This </a:t>
            </a:r>
            <a:r>
              <a:rPr sz="2000" spc="55" dirty="0">
                <a:latin typeface="Calibri" panose="020F0502020204030204" pitchFamily="34" charset="0"/>
                <a:cs typeface="Cambria"/>
              </a:rPr>
              <a:t>reflects  </a:t>
            </a:r>
            <a:r>
              <a:rPr sz="2000" spc="50" dirty="0">
                <a:latin typeface="Calibri" panose="020F0502020204030204" pitchFamily="34" charset="0"/>
                <a:cs typeface="Georgia"/>
              </a:rPr>
              <a:t>badly </a:t>
            </a:r>
            <a:r>
              <a:rPr sz="2000" spc="-25" dirty="0">
                <a:latin typeface="Calibri" panose="020F0502020204030204" pitchFamily="34" charset="0"/>
                <a:cs typeface="Georgia"/>
              </a:rPr>
              <a:t>on </a:t>
            </a:r>
            <a:r>
              <a:rPr sz="2000" spc="25" dirty="0">
                <a:latin typeface="Calibri" panose="020F0502020204030204" pitchFamily="34" charset="0"/>
                <a:cs typeface="Georgia"/>
              </a:rPr>
              <a:t>me, </a:t>
            </a:r>
            <a:r>
              <a:rPr sz="2000" spc="50" dirty="0">
                <a:latin typeface="Calibri" panose="020F0502020204030204" pitchFamily="34" charset="0"/>
                <a:cs typeface="Georgia"/>
              </a:rPr>
              <a:t>and </a:t>
            </a:r>
            <a:r>
              <a:rPr sz="2000" spc="35" dirty="0">
                <a:latin typeface="Calibri" panose="020F0502020204030204" pitchFamily="34" charset="0"/>
                <a:cs typeface="Georgia"/>
              </a:rPr>
              <a:t>I </a:t>
            </a:r>
            <a:r>
              <a:rPr sz="2000" spc="15" dirty="0">
                <a:latin typeface="Calibri" panose="020F0502020204030204" pitchFamily="34" charset="0"/>
                <a:cs typeface="Georgia"/>
              </a:rPr>
              <a:t>won’t </a:t>
            </a:r>
            <a:r>
              <a:rPr sz="2000" spc="60" dirty="0">
                <a:latin typeface="Calibri" panose="020F0502020204030204" pitchFamily="34" charset="0"/>
                <a:cs typeface="Georgia"/>
              </a:rPr>
              <a:t>stand </a:t>
            </a:r>
            <a:r>
              <a:rPr sz="2000" dirty="0">
                <a:latin typeface="Calibri" panose="020F0502020204030204" pitchFamily="34" charset="0"/>
                <a:cs typeface="Georgia"/>
              </a:rPr>
              <a:t>for</a:t>
            </a:r>
            <a:r>
              <a:rPr sz="2000" spc="440" dirty="0">
                <a:latin typeface="Calibri" panose="020F0502020204030204" pitchFamily="34" charset="0"/>
                <a:cs typeface="Georgia"/>
              </a:rPr>
              <a:t> </a:t>
            </a:r>
            <a:r>
              <a:rPr sz="2000" spc="75" dirty="0">
                <a:latin typeface="Calibri" panose="020F0502020204030204" pitchFamily="34" charset="0"/>
                <a:cs typeface="Cambria"/>
              </a:rPr>
              <a:t>it.</a:t>
            </a:r>
            <a:r>
              <a:rPr sz="2000" spc="75" dirty="0">
                <a:latin typeface="Calibri" panose="020F0502020204030204" pitchFamily="34" charset="0"/>
                <a:cs typeface="Georgia"/>
              </a:rPr>
              <a:t>”</a:t>
            </a:r>
            <a:endParaRPr sz="2000" dirty="0">
              <a:latin typeface="Calibri" panose="020F0502020204030204" pitchFamily="34" charset="0"/>
              <a:cs typeface="Georgia"/>
            </a:endParaRPr>
          </a:p>
          <a:p>
            <a:pPr marL="287020" marR="154305" indent="-274320">
              <a:lnSpc>
                <a:spcPct val="80000"/>
              </a:lnSpc>
              <a:spcBef>
                <a:spcPts val="600"/>
              </a:spcBef>
              <a:buClr>
                <a:srgbClr val="FD8537"/>
              </a:buClr>
              <a:buSzPct val="68181"/>
              <a:buFont typeface="Wingdings"/>
              <a:buChar char=""/>
              <a:tabLst>
                <a:tab pos="287020" algn="l"/>
                <a:tab pos="1841500" algn="l"/>
              </a:tabLst>
            </a:pPr>
            <a:r>
              <a:rPr sz="2000" b="1" spc="125" dirty="0">
                <a:latin typeface="Calibri" panose="020F0502020204030204" pitchFamily="34" charset="0"/>
                <a:cs typeface="Cambria"/>
              </a:rPr>
              <a:t>Assertive	</a:t>
            </a:r>
            <a:r>
              <a:rPr sz="2000" spc="45" dirty="0">
                <a:latin typeface="Calibri" panose="020F0502020204030204" pitchFamily="34" charset="0"/>
                <a:cs typeface="Georgia"/>
              </a:rPr>
              <a:t>“This </a:t>
            </a:r>
            <a:r>
              <a:rPr sz="2000" spc="70" dirty="0">
                <a:latin typeface="Calibri" panose="020F0502020204030204" pitchFamily="34" charset="0"/>
                <a:cs typeface="Georgia"/>
              </a:rPr>
              <a:t>may </a:t>
            </a:r>
            <a:r>
              <a:rPr sz="2000" spc="10" dirty="0">
                <a:latin typeface="Calibri" panose="020F0502020204030204" pitchFamily="34" charset="0"/>
                <a:cs typeface="Georgia"/>
              </a:rPr>
              <a:t>be </a:t>
            </a:r>
            <a:r>
              <a:rPr sz="2000" spc="25" dirty="0">
                <a:latin typeface="Calibri" panose="020F0502020204030204" pitchFamily="34" charset="0"/>
                <a:cs typeface="Georgia"/>
              </a:rPr>
              <a:t>uncomfortable </a:t>
            </a:r>
            <a:r>
              <a:rPr sz="2000" dirty="0">
                <a:latin typeface="Calibri" panose="020F0502020204030204" pitchFamily="34" charset="0"/>
                <a:cs typeface="Georgia"/>
              </a:rPr>
              <a:t>for</a:t>
            </a:r>
            <a:r>
              <a:rPr sz="2000" spc="204" dirty="0">
                <a:latin typeface="Calibri" panose="020F0502020204030204" pitchFamily="34" charset="0"/>
                <a:cs typeface="Georgia"/>
              </a:rPr>
              <a:t> </a:t>
            </a:r>
            <a:r>
              <a:rPr sz="2000" spc="70" dirty="0">
                <a:latin typeface="Calibri" panose="020F0502020204030204" pitchFamily="34" charset="0"/>
                <a:cs typeface="Georgia"/>
              </a:rPr>
              <a:t>us</a:t>
            </a:r>
            <a:r>
              <a:rPr sz="2000" spc="65" dirty="0">
                <a:latin typeface="Calibri" panose="020F0502020204030204" pitchFamily="34" charset="0"/>
                <a:cs typeface="Georgia"/>
              </a:rPr>
              <a:t> </a:t>
            </a:r>
            <a:r>
              <a:rPr sz="2000" spc="10" dirty="0">
                <a:latin typeface="Calibri" panose="020F0502020204030204" pitchFamily="34" charset="0"/>
                <a:cs typeface="Georgia"/>
              </a:rPr>
              <a:t>both, </a:t>
            </a:r>
            <a:r>
              <a:rPr sz="2000" spc="5" dirty="0">
                <a:latin typeface="Calibri" panose="020F0502020204030204" pitchFamily="34" charset="0"/>
                <a:cs typeface="Georgia"/>
              </a:rPr>
              <a:t> </a:t>
            </a:r>
            <a:r>
              <a:rPr sz="2000" spc="80" dirty="0">
                <a:latin typeface="Calibri" panose="020F0502020204030204" pitchFamily="34" charset="0"/>
                <a:cs typeface="Cambria"/>
              </a:rPr>
              <a:t>but </a:t>
            </a:r>
            <a:r>
              <a:rPr sz="2000" spc="10" dirty="0">
                <a:latin typeface="Calibri" panose="020F0502020204030204" pitchFamily="34" charset="0"/>
                <a:cs typeface="Cambria"/>
              </a:rPr>
              <a:t>we </a:t>
            </a:r>
            <a:r>
              <a:rPr sz="2000" spc="85" dirty="0">
                <a:latin typeface="Calibri" panose="020F0502020204030204" pitchFamily="34" charset="0"/>
                <a:cs typeface="Cambria"/>
              </a:rPr>
              <a:t>can handle </a:t>
            </a:r>
            <a:r>
              <a:rPr sz="2000" spc="70" dirty="0">
                <a:latin typeface="Calibri" panose="020F0502020204030204" pitchFamily="34" charset="0"/>
                <a:cs typeface="Cambria"/>
              </a:rPr>
              <a:t>it.</a:t>
            </a:r>
            <a:r>
              <a:rPr sz="2000" spc="70" dirty="0">
                <a:latin typeface="Calibri" panose="020F0502020204030204" pitchFamily="34" charset="0"/>
                <a:cs typeface="Georgia"/>
              </a:rPr>
              <a:t>” </a:t>
            </a:r>
            <a:r>
              <a:rPr sz="2000" spc="95" dirty="0">
                <a:latin typeface="Calibri" panose="020F0502020204030204" pitchFamily="34" charset="0"/>
                <a:cs typeface="Georgia"/>
              </a:rPr>
              <a:t>“</a:t>
            </a:r>
            <a:r>
              <a:rPr sz="2000" spc="95" dirty="0">
                <a:latin typeface="Calibri" panose="020F0502020204030204" pitchFamily="34" charset="0"/>
                <a:cs typeface="Cambria"/>
              </a:rPr>
              <a:t>She </a:t>
            </a:r>
            <a:r>
              <a:rPr sz="2000" spc="114" dirty="0">
                <a:latin typeface="Calibri" panose="020F0502020204030204" pitchFamily="34" charset="0"/>
                <a:cs typeface="Cambria"/>
              </a:rPr>
              <a:t>has </a:t>
            </a:r>
            <a:r>
              <a:rPr sz="2000" spc="80" dirty="0">
                <a:latin typeface="Calibri" panose="020F0502020204030204" pitchFamily="34" charset="0"/>
                <a:cs typeface="Cambria"/>
              </a:rPr>
              <a:t>the </a:t>
            </a:r>
            <a:r>
              <a:rPr sz="2000" spc="95" dirty="0">
                <a:latin typeface="Calibri" panose="020F0502020204030204" pitchFamily="34" charset="0"/>
                <a:cs typeface="Cambria"/>
              </a:rPr>
              <a:t>right </a:t>
            </a:r>
            <a:r>
              <a:rPr sz="2000" spc="15" dirty="0">
                <a:latin typeface="Calibri" panose="020F0502020204030204" pitchFamily="34" charset="0"/>
                <a:cs typeface="Cambria"/>
              </a:rPr>
              <a:t>to </a:t>
            </a:r>
            <a:r>
              <a:rPr sz="2000" spc="105" dirty="0">
                <a:latin typeface="Calibri" panose="020F0502020204030204" pitchFamily="34" charset="0"/>
                <a:cs typeface="Cambria"/>
              </a:rPr>
              <a:t>make  </a:t>
            </a:r>
            <a:r>
              <a:rPr sz="2000" spc="100" dirty="0">
                <a:latin typeface="Calibri" panose="020F0502020204030204" pitchFamily="34" charset="0"/>
                <a:cs typeface="Cambria"/>
              </a:rPr>
              <a:t>mistakes, </a:t>
            </a:r>
            <a:r>
              <a:rPr sz="2000" spc="80" dirty="0">
                <a:latin typeface="Calibri" panose="020F0502020204030204" pitchFamily="34" charset="0"/>
                <a:cs typeface="Cambria"/>
              </a:rPr>
              <a:t>but the </a:t>
            </a:r>
            <a:r>
              <a:rPr sz="2000" spc="60" dirty="0">
                <a:latin typeface="Calibri" panose="020F0502020204030204" pitchFamily="34" charset="0"/>
                <a:cs typeface="Cambria"/>
              </a:rPr>
              <a:t>responsibility </a:t>
            </a:r>
            <a:r>
              <a:rPr sz="2000" spc="15" dirty="0">
                <a:latin typeface="Calibri" panose="020F0502020204030204" pitchFamily="34" charset="0"/>
                <a:cs typeface="Cambria"/>
              </a:rPr>
              <a:t>to </a:t>
            </a:r>
            <a:r>
              <a:rPr sz="2000" spc="30" dirty="0">
                <a:latin typeface="Calibri" panose="020F0502020204030204" pitchFamily="34" charset="0"/>
                <a:cs typeface="Cambria"/>
              </a:rPr>
              <a:t>correct </a:t>
            </a:r>
            <a:r>
              <a:rPr sz="2000" spc="80" dirty="0">
                <a:latin typeface="Calibri" panose="020F0502020204030204" pitchFamily="34" charset="0"/>
                <a:cs typeface="Cambria"/>
              </a:rPr>
              <a:t>them.</a:t>
            </a:r>
            <a:r>
              <a:rPr sz="2000" spc="80" dirty="0">
                <a:latin typeface="Calibri" panose="020F0502020204030204" pitchFamily="34" charset="0"/>
                <a:cs typeface="Georgia"/>
              </a:rPr>
              <a:t>” </a:t>
            </a:r>
            <a:r>
              <a:rPr sz="2000" spc="60" dirty="0">
                <a:latin typeface="Calibri" panose="020F0502020204030204" pitchFamily="34" charset="0"/>
                <a:cs typeface="Georgia"/>
              </a:rPr>
              <a:t>“</a:t>
            </a:r>
            <a:r>
              <a:rPr sz="2000" spc="60" dirty="0">
                <a:latin typeface="Calibri" panose="020F0502020204030204" pitchFamily="34" charset="0"/>
                <a:cs typeface="Cambria"/>
              </a:rPr>
              <a:t>I  </a:t>
            </a:r>
            <a:r>
              <a:rPr sz="2000" spc="95" dirty="0">
                <a:latin typeface="Calibri" panose="020F0502020204030204" pitchFamily="34" charset="0"/>
                <a:cs typeface="Cambria"/>
              </a:rPr>
              <a:t>want </a:t>
            </a:r>
            <a:r>
              <a:rPr sz="2000" spc="70" dirty="0">
                <a:latin typeface="Calibri" panose="020F0502020204030204" pitchFamily="34" charset="0"/>
                <a:cs typeface="Cambria"/>
              </a:rPr>
              <a:t>her </a:t>
            </a:r>
            <a:r>
              <a:rPr sz="2000" spc="15" dirty="0">
                <a:latin typeface="Calibri" panose="020F0502020204030204" pitchFamily="34" charset="0"/>
                <a:cs typeface="Cambria"/>
              </a:rPr>
              <a:t>to </a:t>
            </a:r>
            <a:r>
              <a:rPr sz="2000" spc="45" dirty="0">
                <a:latin typeface="Calibri" panose="020F0502020204030204" pitchFamily="34" charset="0"/>
                <a:cs typeface="Cambria"/>
              </a:rPr>
              <a:t>know </a:t>
            </a:r>
            <a:r>
              <a:rPr sz="2000" spc="85" dirty="0">
                <a:latin typeface="Calibri" panose="020F0502020204030204" pitchFamily="34" charset="0"/>
                <a:cs typeface="Cambria"/>
              </a:rPr>
              <a:t>the </a:t>
            </a:r>
            <a:r>
              <a:rPr sz="2000" spc="50" dirty="0">
                <a:latin typeface="Calibri" panose="020F0502020204030204" pitchFamily="34" charset="0"/>
                <a:cs typeface="Cambria"/>
              </a:rPr>
              <a:t>effect </a:t>
            </a:r>
            <a:r>
              <a:rPr sz="2000" spc="70" dirty="0">
                <a:latin typeface="Calibri" panose="020F0502020204030204" pitchFamily="34" charset="0"/>
                <a:cs typeface="Cambria"/>
              </a:rPr>
              <a:t>her </a:t>
            </a:r>
            <a:r>
              <a:rPr sz="2000" spc="35" dirty="0">
                <a:latin typeface="Calibri" panose="020F0502020204030204" pitchFamily="34" charset="0"/>
                <a:cs typeface="Cambria"/>
              </a:rPr>
              <a:t>errors </a:t>
            </a:r>
            <a:r>
              <a:rPr sz="2000" spc="90" dirty="0">
                <a:latin typeface="Calibri" panose="020F0502020204030204" pitchFamily="34" charset="0"/>
                <a:cs typeface="Cambria"/>
              </a:rPr>
              <a:t>have </a:t>
            </a:r>
            <a:r>
              <a:rPr sz="2000" spc="20" dirty="0">
                <a:latin typeface="Calibri" panose="020F0502020204030204" pitchFamily="34" charset="0"/>
                <a:cs typeface="Cambria"/>
              </a:rPr>
              <a:t>on </a:t>
            </a:r>
            <a:r>
              <a:rPr sz="2000" spc="45" dirty="0">
                <a:latin typeface="Calibri" panose="020F0502020204030204" pitchFamily="34" charset="0"/>
                <a:cs typeface="Cambria"/>
              </a:rPr>
              <a:t>other  </a:t>
            </a:r>
            <a:r>
              <a:rPr sz="2000" spc="30" dirty="0">
                <a:latin typeface="Calibri" panose="020F0502020204030204" pitchFamily="34" charset="0"/>
                <a:cs typeface="Cambria"/>
              </a:rPr>
              <a:t>people.</a:t>
            </a:r>
            <a:r>
              <a:rPr sz="2000" spc="30" dirty="0">
                <a:latin typeface="Calibri" panose="020F0502020204030204" pitchFamily="34" charset="0"/>
                <a:cs typeface="Georgia"/>
              </a:rPr>
              <a:t>”</a:t>
            </a:r>
            <a:endParaRPr sz="2000" dirty="0">
              <a:latin typeface="Calibri" panose="020F0502020204030204" pitchFamily="34" charset="0"/>
              <a:cs typeface="Georgia"/>
            </a:endParaRPr>
          </a:p>
          <a:p>
            <a:pPr marL="287020" marR="5080" indent="-274320">
              <a:lnSpc>
                <a:spcPct val="80000"/>
              </a:lnSpc>
              <a:spcBef>
                <a:spcPts val="600"/>
              </a:spcBef>
              <a:buClr>
                <a:srgbClr val="FD8537"/>
              </a:buClr>
              <a:buSzPct val="68181"/>
              <a:buFont typeface="Wingdings"/>
              <a:buChar char=""/>
              <a:tabLst>
                <a:tab pos="287020" algn="l"/>
              </a:tabLst>
            </a:pPr>
            <a:r>
              <a:rPr sz="2000" b="1" spc="130" dirty="0">
                <a:latin typeface="Calibri" panose="020F0502020204030204" pitchFamily="34" charset="0"/>
                <a:cs typeface="Cambria"/>
              </a:rPr>
              <a:t>Non-Assertive </a:t>
            </a:r>
            <a:r>
              <a:rPr sz="2000" spc="-10" dirty="0">
                <a:latin typeface="Calibri" panose="020F0502020204030204" pitchFamily="34" charset="0"/>
                <a:cs typeface="Georgia"/>
              </a:rPr>
              <a:t>“I </a:t>
            </a:r>
            <a:r>
              <a:rPr sz="2000" dirty="0">
                <a:latin typeface="Calibri" panose="020F0502020204030204" pitchFamily="34" charset="0"/>
                <a:cs typeface="Georgia"/>
              </a:rPr>
              <a:t>don’t </a:t>
            </a:r>
            <a:r>
              <a:rPr sz="2000" spc="80" dirty="0">
                <a:latin typeface="Calibri" panose="020F0502020204030204" pitchFamily="34" charset="0"/>
                <a:cs typeface="Georgia"/>
              </a:rPr>
              <a:t>want </a:t>
            </a:r>
            <a:r>
              <a:rPr sz="2000" dirty="0">
                <a:latin typeface="Calibri" panose="020F0502020204030204" pitchFamily="34" charset="0"/>
                <a:cs typeface="Georgia"/>
              </a:rPr>
              <a:t>to </a:t>
            </a:r>
            <a:r>
              <a:rPr sz="2000" spc="70" dirty="0">
                <a:latin typeface="Calibri" panose="020F0502020204030204" pitchFamily="34" charset="0"/>
                <a:cs typeface="Georgia"/>
              </a:rPr>
              <a:t>make </a:t>
            </a:r>
            <a:r>
              <a:rPr sz="2000" spc="110" dirty="0">
                <a:latin typeface="Calibri" panose="020F0502020204030204" pitchFamily="34" charset="0"/>
                <a:cs typeface="Georgia"/>
              </a:rPr>
              <a:t>a </a:t>
            </a:r>
            <a:r>
              <a:rPr sz="2000" spc="30" dirty="0">
                <a:latin typeface="Calibri" panose="020F0502020204030204" pitchFamily="34" charset="0"/>
                <a:cs typeface="Georgia"/>
              </a:rPr>
              <a:t>scene </a:t>
            </a:r>
            <a:r>
              <a:rPr sz="2000" spc="-10" dirty="0">
                <a:latin typeface="Calibri" panose="020F0502020204030204" pitchFamily="34" charset="0"/>
                <a:cs typeface="Georgia"/>
              </a:rPr>
              <a:t>or  </a:t>
            </a:r>
            <a:r>
              <a:rPr sz="2000" spc="75" dirty="0">
                <a:latin typeface="Calibri" panose="020F0502020204030204" pitchFamily="34" charset="0"/>
                <a:cs typeface="Cambria"/>
              </a:rPr>
              <a:t>upset </a:t>
            </a:r>
            <a:r>
              <a:rPr sz="2000" spc="40" dirty="0">
                <a:latin typeface="Calibri" panose="020F0502020204030204" pitchFamily="34" charset="0"/>
                <a:cs typeface="Cambria"/>
              </a:rPr>
              <a:t>our </a:t>
            </a:r>
            <a:r>
              <a:rPr sz="2000" spc="60" dirty="0">
                <a:latin typeface="Calibri" panose="020F0502020204030204" pitchFamily="34" charset="0"/>
                <a:cs typeface="Cambria"/>
              </a:rPr>
              <a:t>working </a:t>
            </a:r>
            <a:r>
              <a:rPr sz="2000" spc="70" dirty="0">
                <a:latin typeface="Calibri" panose="020F0502020204030204" pitchFamily="34" charset="0"/>
                <a:cs typeface="Cambria"/>
              </a:rPr>
              <a:t>relationship.</a:t>
            </a:r>
            <a:r>
              <a:rPr sz="2000" spc="70" dirty="0">
                <a:latin typeface="Calibri" panose="020F0502020204030204" pitchFamily="34" charset="0"/>
                <a:cs typeface="Georgia"/>
              </a:rPr>
              <a:t>” </a:t>
            </a:r>
            <a:r>
              <a:rPr sz="2000" spc="-15" dirty="0">
                <a:latin typeface="Calibri" panose="020F0502020204030204" pitchFamily="34" charset="0"/>
                <a:cs typeface="Georgia"/>
              </a:rPr>
              <a:t>“I’m </a:t>
            </a:r>
            <a:r>
              <a:rPr sz="2000" spc="60" dirty="0">
                <a:latin typeface="Calibri" panose="020F0502020204030204" pitchFamily="34" charset="0"/>
                <a:cs typeface="Georgia"/>
              </a:rPr>
              <a:t>sure </a:t>
            </a:r>
            <a:r>
              <a:rPr sz="2000" spc="55" dirty="0">
                <a:latin typeface="Calibri" panose="020F0502020204030204" pitchFamily="34" charset="0"/>
                <a:cs typeface="Georgia"/>
              </a:rPr>
              <a:t>these </a:t>
            </a:r>
            <a:r>
              <a:rPr sz="2000" spc="70" dirty="0">
                <a:latin typeface="Calibri" panose="020F0502020204030204" pitchFamily="34" charset="0"/>
                <a:cs typeface="Georgia"/>
              </a:rPr>
              <a:t>are  </a:t>
            </a:r>
            <a:r>
              <a:rPr sz="2000" spc="85" dirty="0">
                <a:latin typeface="Calibri" panose="020F0502020204030204" pitchFamily="34" charset="0"/>
                <a:cs typeface="Cambria"/>
              </a:rPr>
              <a:t>unintentional </a:t>
            </a:r>
            <a:r>
              <a:rPr sz="2000" spc="35" dirty="0">
                <a:latin typeface="Calibri" panose="020F0502020204030204" pitchFamily="34" charset="0"/>
                <a:cs typeface="Cambria"/>
              </a:rPr>
              <a:t>errors </a:t>
            </a:r>
            <a:r>
              <a:rPr sz="2000" spc="-195" dirty="0">
                <a:latin typeface="Calibri" panose="020F0502020204030204" pitchFamily="34" charset="0"/>
                <a:cs typeface="Georgia"/>
              </a:rPr>
              <a:t>– </a:t>
            </a:r>
            <a:r>
              <a:rPr sz="2000" spc="25" dirty="0">
                <a:latin typeface="Calibri" panose="020F0502020204030204" pitchFamily="34" charset="0"/>
                <a:cs typeface="Georgia"/>
              </a:rPr>
              <a:t>I’ll </a:t>
            </a:r>
            <a:r>
              <a:rPr sz="2000" spc="65" dirty="0">
                <a:latin typeface="Calibri" panose="020F0502020204030204" pitchFamily="34" charset="0"/>
                <a:cs typeface="Georgia"/>
              </a:rPr>
              <a:t>let </a:t>
            </a:r>
            <a:r>
              <a:rPr sz="2000" spc="70" dirty="0">
                <a:latin typeface="Calibri" panose="020F0502020204030204" pitchFamily="34" charset="0"/>
                <a:cs typeface="Georgia"/>
              </a:rPr>
              <a:t>it </a:t>
            </a:r>
            <a:r>
              <a:rPr sz="2000" spc="-15" dirty="0">
                <a:latin typeface="Calibri" panose="020F0502020204030204" pitchFamily="34" charset="0"/>
                <a:cs typeface="Georgia"/>
              </a:rPr>
              <a:t>go </a:t>
            </a:r>
            <a:r>
              <a:rPr sz="2000" spc="65" dirty="0">
                <a:latin typeface="Calibri" panose="020F0502020204030204" pitchFamily="34" charset="0"/>
                <a:cs typeface="Georgia"/>
              </a:rPr>
              <a:t>this </a:t>
            </a:r>
            <a:r>
              <a:rPr sz="2000" spc="70" dirty="0">
                <a:latin typeface="Calibri" panose="020F0502020204030204" pitchFamily="34" charset="0"/>
                <a:cs typeface="Cambria"/>
              </a:rPr>
              <a:t>time.</a:t>
            </a:r>
            <a:r>
              <a:rPr sz="2000" spc="70" dirty="0">
                <a:latin typeface="Calibri" panose="020F0502020204030204" pitchFamily="34" charset="0"/>
                <a:cs typeface="Georgia"/>
              </a:rPr>
              <a:t>” </a:t>
            </a:r>
            <a:r>
              <a:rPr sz="2000" spc="60" dirty="0">
                <a:latin typeface="Calibri" panose="020F0502020204030204" pitchFamily="34" charset="0"/>
                <a:cs typeface="Georgia"/>
              </a:rPr>
              <a:t>“</a:t>
            </a:r>
            <a:r>
              <a:rPr sz="2000" spc="60" dirty="0">
                <a:latin typeface="Calibri" panose="020F0502020204030204" pitchFamily="34" charset="0"/>
                <a:cs typeface="Cambria"/>
              </a:rPr>
              <a:t>I </a:t>
            </a:r>
            <a:r>
              <a:rPr sz="2000" spc="45" dirty="0">
                <a:latin typeface="Calibri" panose="020F0502020204030204" pitchFamily="34" charset="0"/>
                <a:cs typeface="Cambria"/>
              </a:rPr>
              <a:t>know  </a:t>
            </a:r>
            <a:r>
              <a:rPr sz="2000" spc="35" dirty="0">
                <a:latin typeface="Calibri" panose="020F0502020204030204" pitchFamily="34" charset="0"/>
                <a:cs typeface="Georgia"/>
              </a:rPr>
              <a:t>she’s </a:t>
            </a:r>
            <a:r>
              <a:rPr sz="2000" spc="70" dirty="0">
                <a:latin typeface="Calibri" panose="020F0502020204030204" pitchFamily="34" charset="0"/>
                <a:cs typeface="Georgia"/>
              </a:rPr>
              <a:t>very </a:t>
            </a:r>
            <a:r>
              <a:rPr sz="2000" spc="50" dirty="0">
                <a:latin typeface="Calibri" panose="020F0502020204030204" pitchFamily="34" charset="0"/>
                <a:cs typeface="Georgia"/>
              </a:rPr>
              <a:t>busy, </a:t>
            </a:r>
            <a:r>
              <a:rPr sz="2000" spc="-10" dirty="0">
                <a:latin typeface="Calibri" panose="020F0502020204030204" pitchFamily="34" charset="0"/>
                <a:cs typeface="Georgia"/>
              </a:rPr>
              <a:t>so </a:t>
            </a:r>
            <a:r>
              <a:rPr sz="2000" spc="35" dirty="0">
                <a:latin typeface="Calibri" panose="020F0502020204030204" pitchFamily="34" charset="0"/>
                <a:cs typeface="Georgia"/>
              </a:rPr>
              <a:t>I expect </a:t>
            </a:r>
            <a:r>
              <a:rPr sz="2000" spc="60" dirty="0">
                <a:latin typeface="Calibri" panose="020F0502020204030204" pitchFamily="34" charset="0"/>
                <a:cs typeface="Georgia"/>
              </a:rPr>
              <a:t>that’s </a:t>
            </a:r>
            <a:r>
              <a:rPr sz="2000" spc="80" dirty="0">
                <a:latin typeface="Calibri" panose="020F0502020204030204" pitchFamily="34" charset="0"/>
                <a:cs typeface="Georgia"/>
              </a:rPr>
              <a:t>why </a:t>
            </a:r>
            <a:r>
              <a:rPr sz="2000" spc="55" dirty="0">
                <a:latin typeface="Calibri" panose="020F0502020204030204" pitchFamily="34" charset="0"/>
                <a:cs typeface="Georgia"/>
              </a:rPr>
              <a:t>these </a:t>
            </a:r>
            <a:r>
              <a:rPr sz="2000" spc="70" dirty="0">
                <a:latin typeface="Calibri" panose="020F0502020204030204" pitchFamily="34" charset="0"/>
                <a:cs typeface="Georgia"/>
              </a:rPr>
              <a:t>mistakes  </a:t>
            </a:r>
            <a:r>
              <a:rPr sz="2000" spc="65" dirty="0">
                <a:latin typeface="Calibri" panose="020F0502020204030204" pitchFamily="34" charset="0"/>
                <a:cs typeface="Cambria"/>
              </a:rPr>
              <a:t>happened.</a:t>
            </a:r>
            <a:r>
              <a:rPr sz="2000" spc="65" dirty="0">
                <a:latin typeface="Calibri" panose="020F0502020204030204" pitchFamily="34" charset="0"/>
                <a:cs typeface="Georgia"/>
              </a:rPr>
              <a:t>”</a:t>
            </a:r>
            <a:endParaRPr sz="2000" dirty="0">
              <a:latin typeface="Calibri" panose="020F0502020204030204" pitchFamily="34" charset="0"/>
              <a:cs typeface="Georgia"/>
            </a:endParaRPr>
          </a:p>
          <a:p>
            <a:pPr marL="287020" marR="93345" indent="-274320" algn="just">
              <a:lnSpc>
                <a:spcPts val="2110"/>
              </a:lnSpc>
              <a:spcBef>
                <a:spcPts val="580"/>
              </a:spcBef>
              <a:buClr>
                <a:srgbClr val="FD8537"/>
              </a:buClr>
              <a:buSzPct val="68181"/>
              <a:buFont typeface="Wingdings"/>
              <a:buChar char=""/>
              <a:tabLst>
                <a:tab pos="287020" algn="l"/>
              </a:tabLst>
            </a:pPr>
            <a:r>
              <a:rPr sz="2000" b="1" spc="170" dirty="0">
                <a:latin typeface="Calibri" panose="020F0502020204030204" pitchFamily="34" charset="0"/>
                <a:cs typeface="Cambria"/>
              </a:rPr>
              <a:t>Being </a:t>
            </a:r>
            <a:r>
              <a:rPr sz="2000" b="1" spc="145" dirty="0">
                <a:latin typeface="Calibri" panose="020F0502020204030204" pitchFamily="34" charset="0"/>
                <a:cs typeface="Cambria"/>
              </a:rPr>
              <a:t>aware </a:t>
            </a:r>
            <a:r>
              <a:rPr sz="2000" b="1" spc="110" dirty="0">
                <a:latin typeface="Calibri" panose="020F0502020204030204" pitchFamily="34" charset="0"/>
                <a:cs typeface="Cambria"/>
              </a:rPr>
              <a:t>of </a:t>
            </a:r>
            <a:r>
              <a:rPr sz="2000" b="1" spc="114" dirty="0">
                <a:latin typeface="Calibri" panose="020F0502020204030204" pitchFamily="34" charset="0"/>
                <a:cs typeface="Cambria"/>
              </a:rPr>
              <a:t>these </a:t>
            </a:r>
            <a:r>
              <a:rPr sz="2000" b="1" spc="150" dirty="0">
                <a:latin typeface="Calibri" panose="020F0502020204030204" pitchFamily="34" charset="0"/>
                <a:cs typeface="Cambria"/>
              </a:rPr>
              <a:t>Inner </a:t>
            </a:r>
            <a:r>
              <a:rPr sz="2000" b="1" spc="145" dirty="0">
                <a:latin typeface="Calibri" panose="020F0502020204030204" pitchFamily="34" charset="0"/>
                <a:cs typeface="Cambria"/>
              </a:rPr>
              <a:t>Dialogues </a:t>
            </a:r>
            <a:r>
              <a:rPr sz="2000" b="1" spc="170" dirty="0">
                <a:latin typeface="Calibri" panose="020F0502020204030204" pitchFamily="34" charset="0"/>
                <a:cs typeface="Cambria"/>
              </a:rPr>
              <a:t>can </a:t>
            </a:r>
            <a:r>
              <a:rPr sz="2000" b="1" spc="125" dirty="0">
                <a:latin typeface="Calibri" panose="020F0502020204030204" pitchFamily="34" charset="0"/>
                <a:cs typeface="Cambria"/>
              </a:rPr>
              <a:t>help  </a:t>
            </a:r>
            <a:r>
              <a:rPr sz="2000" b="1" spc="135" dirty="0">
                <a:latin typeface="Calibri" panose="020F0502020204030204" pitchFamily="34" charset="0"/>
                <a:cs typeface="Cambria"/>
              </a:rPr>
              <a:t>us </a:t>
            </a:r>
            <a:r>
              <a:rPr sz="2000" b="1" spc="125" dirty="0">
                <a:latin typeface="Calibri" panose="020F0502020204030204" pitchFamily="34" charset="0"/>
                <a:cs typeface="Cambria"/>
              </a:rPr>
              <a:t>consider </a:t>
            </a:r>
            <a:r>
              <a:rPr sz="2000" b="1" spc="130" dirty="0">
                <a:latin typeface="Calibri" panose="020F0502020204030204" pitchFamily="34" charset="0"/>
                <a:cs typeface="Cambria"/>
              </a:rPr>
              <a:t>our </a:t>
            </a:r>
            <a:r>
              <a:rPr sz="2000" b="1" spc="110" dirty="0">
                <a:latin typeface="Calibri" panose="020F0502020204030204" pitchFamily="34" charset="0"/>
                <a:cs typeface="Cambria"/>
              </a:rPr>
              <a:t>response </a:t>
            </a:r>
            <a:r>
              <a:rPr sz="2000" b="1" spc="160" dirty="0">
                <a:latin typeface="Calibri" panose="020F0502020204030204" pitchFamily="34" charset="0"/>
                <a:cs typeface="Cambria"/>
              </a:rPr>
              <a:t>and </a:t>
            </a:r>
            <a:r>
              <a:rPr sz="2000" b="1" spc="135" dirty="0">
                <a:latin typeface="Calibri" panose="020F0502020204030204" pitchFamily="34" charset="0"/>
                <a:cs typeface="Cambria"/>
              </a:rPr>
              <a:t>adjust </a:t>
            </a:r>
            <a:r>
              <a:rPr sz="2000" b="1" spc="140" dirty="0">
                <a:latin typeface="Calibri" panose="020F0502020204030204" pitchFamily="34" charset="0"/>
                <a:cs typeface="Cambria"/>
              </a:rPr>
              <a:t>behaviour  </a:t>
            </a:r>
            <a:r>
              <a:rPr sz="2000" b="1" spc="110" dirty="0">
                <a:latin typeface="Calibri" panose="020F0502020204030204" pitchFamily="34" charset="0"/>
                <a:cs typeface="Cambria"/>
              </a:rPr>
              <a:t>to </a:t>
            </a:r>
            <a:r>
              <a:rPr sz="2000" b="1" spc="105" dirty="0">
                <a:latin typeface="Calibri" panose="020F0502020204030204" pitchFamily="34" charset="0"/>
                <a:cs typeface="Cambria"/>
              </a:rPr>
              <a:t>be</a:t>
            </a:r>
            <a:r>
              <a:rPr sz="2000" b="1" spc="120" dirty="0">
                <a:latin typeface="Calibri" panose="020F0502020204030204" pitchFamily="34" charset="0"/>
                <a:cs typeface="Cambria"/>
              </a:rPr>
              <a:t> </a:t>
            </a:r>
            <a:r>
              <a:rPr sz="2000" b="1" spc="100" dirty="0">
                <a:latin typeface="Calibri" panose="020F0502020204030204" pitchFamily="34" charset="0"/>
                <a:cs typeface="Cambria"/>
              </a:rPr>
              <a:t>assertive!</a:t>
            </a:r>
            <a:endParaRPr sz="2000" dirty="0">
              <a:latin typeface="Calibri" panose="020F0502020204030204" pitchFamily="34" charset="0"/>
              <a:cs typeface="Cambria"/>
            </a:endParaRPr>
          </a:p>
        </p:txBody>
      </p:sp>
    </p:spTree>
    <p:extLst>
      <p:ext uri="{BB962C8B-B14F-4D97-AF65-F5344CB8AC3E}">
        <p14:creationId xmlns:p14="http://schemas.microsoft.com/office/powerpoint/2010/main" val="1391815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Move</a:t>
            </a:r>
            <a:r>
              <a:rPr lang="cs-CZ" dirty="0"/>
              <a:t> </a:t>
            </a:r>
            <a:r>
              <a:rPr lang="cs-CZ" dirty="0" err="1"/>
              <a:t>out</a:t>
            </a:r>
            <a:r>
              <a:rPr lang="cs-CZ" dirty="0"/>
              <a:t> </a:t>
            </a:r>
            <a:r>
              <a:rPr lang="cs-CZ" dirty="0" err="1"/>
              <a:t>of</a:t>
            </a:r>
            <a:r>
              <a:rPr lang="cs-CZ" dirty="0"/>
              <a:t> my </a:t>
            </a:r>
            <a:r>
              <a:rPr lang="cs-CZ" dirty="0" err="1"/>
              <a:t>way</a:t>
            </a:r>
            <a:r>
              <a:rPr lang="cs-CZ" dirty="0"/>
              <a:t>!</a:t>
            </a:r>
          </a:p>
        </p:txBody>
      </p:sp>
      <p:sp>
        <p:nvSpPr>
          <p:cNvPr id="3" name="Zástupný symbol pro obsah 2"/>
          <p:cNvSpPr>
            <a:spLocks noGrp="1"/>
          </p:cNvSpPr>
          <p:nvPr>
            <p:ph idx="1"/>
          </p:nvPr>
        </p:nvSpPr>
        <p:spPr/>
        <p:txBody>
          <a:bodyPr/>
          <a:lstStyle/>
          <a:p>
            <a:r>
              <a:rPr lang="cs-CZ" dirty="0" err="1"/>
              <a:t>Create</a:t>
            </a:r>
            <a:r>
              <a:rPr lang="cs-CZ" dirty="0"/>
              <a:t> a single line</a:t>
            </a:r>
          </a:p>
          <a:p>
            <a:endParaRPr lang="cs-CZ" dirty="0"/>
          </a:p>
          <a:p>
            <a:r>
              <a:rPr lang="en-US" dirty="0"/>
              <a:t>The second person then has to persuade the person in front to leave the front of the line so they can move up. When the person in front moves, they join the end of the line.</a:t>
            </a:r>
            <a:endParaRPr lang="cs-CZ" dirty="0"/>
          </a:p>
          <a:p>
            <a:endParaRPr lang="en-US" dirty="0"/>
          </a:p>
          <a:p>
            <a:r>
              <a:rPr lang="en-US" dirty="0"/>
              <a:t>The game is over when the person who started at the back reaches the front.</a:t>
            </a:r>
          </a:p>
          <a:p>
            <a:endParaRPr lang="cs-CZ" dirty="0"/>
          </a:p>
        </p:txBody>
      </p:sp>
    </p:spTree>
    <p:extLst>
      <p:ext uri="{BB962C8B-B14F-4D97-AF65-F5344CB8AC3E}">
        <p14:creationId xmlns:p14="http://schemas.microsoft.com/office/powerpoint/2010/main" val="3061435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DEC180-322E-423E-BB38-BDE50E2BDB52}"/>
              </a:ext>
            </a:extLst>
          </p:cNvPr>
          <p:cNvSpPr>
            <a:spLocks noGrp="1"/>
          </p:cNvSpPr>
          <p:nvPr>
            <p:ph type="title"/>
          </p:nvPr>
        </p:nvSpPr>
        <p:spPr/>
        <p:txBody>
          <a:bodyPr/>
          <a:lstStyle/>
          <a:p>
            <a:r>
              <a:rPr lang="cs-CZ" dirty="0" err="1"/>
              <a:t>Exercise</a:t>
            </a:r>
            <a:r>
              <a:rPr lang="cs-CZ" dirty="0"/>
              <a:t>!</a:t>
            </a:r>
          </a:p>
        </p:txBody>
      </p:sp>
      <p:sp>
        <p:nvSpPr>
          <p:cNvPr id="3" name="Zástupný obsah 2">
            <a:extLst>
              <a:ext uri="{FF2B5EF4-FFF2-40B4-BE49-F238E27FC236}">
                <a16:creationId xmlns:a16="http://schemas.microsoft.com/office/drawing/2014/main" id="{D129E4E1-EE21-4C89-8FE3-F180C9745DE6}"/>
              </a:ext>
            </a:extLst>
          </p:cNvPr>
          <p:cNvSpPr>
            <a:spLocks noGrp="1"/>
          </p:cNvSpPr>
          <p:nvPr>
            <p:ph idx="1"/>
          </p:nvPr>
        </p:nvSpPr>
        <p:spPr/>
        <p:txBody>
          <a:bodyPr/>
          <a:lstStyle/>
          <a:p>
            <a:r>
              <a:rPr lang="cs-CZ" dirty="0"/>
              <a:t>On </a:t>
            </a:r>
            <a:r>
              <a:rPr lang="cs-CZ" dirty="0" err="1"/>
              <a:t>the</a:t>
            </a:r>
            <a:r>
              <a:rPr lang="cs-CZ" dirty="0"/>
              <a:t> </a:t>
            </a:r>
            <a:r>
              <a:rPr lang="cs-CZ" dirty="0" err="1"/>
              <a:t>next</a:t>
            </a:r>
            <a:r>
              <a:rPr lang="cs-CZ" dirty="0"/>
              <a:t> </a:t>
            </a:r>
            <a:r>
              <a:rPr lang="cs-CZ" dirty="0" err="1"/>
              <a:t>slides</a:t>
            </a:r>
            <a:r>
              <a:rPr lang="cs-CZ" dirty="0"/>
              <a:t> </a:t>
            </a:r>
            <a:r>
              <a:rPr lang="cs-CZ" dirty="0" err="1"/>
              <a:t>will</a:t>
            </a:r>
            <a:r>
              <a:rPr lang="cs-CZ" dirty="0"/>
              <a:t> </a:t>
            </a:r>
            <a:r>
              <a:rPr lang="cs-CZ" dirty="0" err="1"/>
              <a:t>follow</a:t>
            </a:r>
            <a:r>
              <a:rPr lang="cs-CZ" dirty="0"/>
              <a:t> </a:t>
            </a:r>
            <a:r>
              <a:rPr lang="cs-CZ" dirty="0" err="1"/>
              <a:t>instructions</a:t>
            </a:r>
            <a:r>
              <a:rPr lang="cs-CZ" dirty="0"/>
              <a:t> </a:t>
            </a:r>
            <a:r>
              <a:rPr lang="cs-CZ" dirty="0" err="1"/>
              <a:t>for</a:t>
            </a:r>
            <a:r>
              <a:rPr lang="cs-CZ" dirty="0"/>
              <a:t> </a:t>
            </a:r>
            <a:r>
              <a:rPr lang="cs-CZ" dirty="0" err="1"/>
              <a:t>player</a:t>
            </a:r>
            <a:r>
              <a:rPr lang="cs-CZ" dirty="0"/>
              <a:t> A and </a:t>
            </a:r>
            <a:r>
              <a:rPr lang="cs-CZ" dirty="0" err="1"/>
              <a:t>player</a:t>
            </a:r>
            <a:r>
              <a:rPr lang="cs-CZ" dirty="0"/>
              <a:t> B</a:t>
            </a:r>
          </a:p>
        </p:txBody>
      </p:sp>
      <p:sp>
        <p:nvSpPr>
          <p:cNvPr id="4" name="Zástupný symbol pro zápatí 3">
            <a:extLst>
              <a:ext uri="{FF2B5EF4-FFF2-40B4-BE49-F238E27FC236}">
                <a16:creationId xmlns:a16="http://schemas.microsoft.com/office/drawing/2014/main" id="{52350FF3-51CF-486A-B25C-20FCBD6D582B}"/>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983846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D703F4-30B4-4AAD-B0DC-96CD17A2460D}"/>
              </a:ext>
            </a:extLst>
          </p:cNvPr>
          <p:cNvSpPr>
            <a:spLocks noGrp="1"/>
          </p:cNvSpPr>
          <p:nvPr>
            <p:ph type="title"/>
          </p:nvPr>
        </p:nvSpPr>
        <p:spPr/>
        <p:txBody>
          <a:bodyPr/>
          <a:lstStyle/>
          <a:p>
            <a:r>
              <a:rPr lang="cs-CZ" dirty="0" err="1"/>
              <a:t>Player</a:t>
            </a:r>
            <a:r>
              <a:rPr lang="cs-CZ" dirty="0"/>
              <a:t> A </a:t>
            </a:r>
            <a:r>
              <a:rPr lang="cs-CZ" dirty="0" err="1"/>
              <a:t>instructions</a:t>
            </a:r>
            <a:endParaRPr lang="cs-CZ" dirty="0"/>
          </a:p>
        </p:txBody>
      </p:sp>
      <p:sp>
        <p:nvSpPr>
          <p:cNvPr id="3" name="Zástupný obsah 2">
            <a:extLst>
              <a:ext uri="{FF2B5EF4-FFF2-40B4-BE49-F238E27FC236}">
                <a16:creationId xmlns:a16="http://schemas.microsoft.com/office/drawing/2014/main" id="{2C789C20-F348-4A69-89DF-6A135897FFEE}"/>
              </a:ext>
            </a:extLst>
          </p:cNvPr>
          <p:cNvSpPr>
            <a:spLocks noGrp="1"/>
          </p:cNvSpPr>
          <p:nvPr>
            <p:ph idx="1"/>
          </p:nvPr>
        </p:nvSpPr>
        <p:spPr/>
        <p:txBody>
          <a:bodyPr/>
          <a:lstStyle/>
          <a:p>
            <a:r>
              <a:rPr lang="cs-CZ" dirty="0"/>
              <a:t>Start by </a:t>
            </a:r>
            <a:r>
              <a:rPr lang="cs-CZ" dirty="0" err="1"/>
              <a:t>pushing</a:t>
            </a:r>
            <a:r>
              <a:rPr lang="cs-CZ" dirty="0"/>
              <a:t> </a:t>
            </a:r>
            <a:r>
              <a:rPr lang="cs-CZ" dirty="0" err="1"/>
              <a:t>the</a:t>
            </a:r>
            <a:r>
              <a:rPr lang="cs-CZ" dirty="0"/>
              <a:t> </a:t>
            </a:r>
            <a:r>
              <a:rPr lang="cs-CZ" dirty="0" err="1"/>
              <a:t>shoulder</a:t>
            </a:r>
            <a:r>
              <a:rPr lang="cs-CZ" dirty="0"/>
              <a:t> </a:t>
            </a:r>
            <a:r>
              <a:rPr lang="cs-CZ" dirty="0" err="1"/>
              <a:t>of</a:t>
            </a:r>
            <a:r>
              <a:rPr lang="cs-CZ" dirty="0"/>
              <a:t> </a:t>
            </a:r>
            <a:r>
              <a:rPr lang="cs-CZ" dirty="0" err="1"/>
              <a:t>the</a:t>
            </a:r>
            <a:r>
              <a:rPr lang="cs-CZ" dirty="0"/>
              <a:t> </a:t>
            </a:r>
            <a:r>
              <a:rPr lang="cs-CZ" dirty="0" err="1"/>
              <a:t>other</a:t>
            </a:r>
            <a:r>
              <a:rPr lang="cs-CZ" dirty="0"/>
              <a:t> </a:t>
            </a:r>
            <a:r>
              <a:rPr lang="cs-CZ" dirty="0" err="1"/>
              <a:t>player</a:t>
            </a:r>
            <a:r>
              <a:rPr lang="cs-CZ" dirty="0"/>
              <a:t>, </a:t>
            </a:r>
            <a:r>
              <a:rPr lang="cs-CZ" dirty="0" err="1"/>
              <a:t>with</a:t>
            </a:r>
            <a:r>
              <a:rPr lang="cs-CZ" dirty="0"/>
              <a:t> open </a:t>
            </a:r>
            <a:r>
              <a:rPr lang="cs-CZ" dirty="0" err="1"/>
              <a:t>palm</a:t>
            </a:r>
            <a:r>
              <a:rPr lang="cs-CZ" dirty="0"/>
              <a:t>. </a:t>
            </a:r>
            <a:r>
              <a:rPr lang="cs-CZ" dirty="0" err="1"/>
              <a:t>Enough</a:t>
            </a:r>
            <a:r>
              <a:rPr lang="cs-CZ" dirty="0"/>
              <a:t> to </a:t>
            </a:r>
            <a:r>
              <a:rPr lang="cs-CZ" dirty="0" err="1"/>
              <a:t>push</a:t>
            </a:r>
            <a:r>
              <a:rPr lang="cs-CZ" dirty="0"/>
              <a:t> </a:t>
            </a:r>
            <a:r>
              <a:rPr lang="cs-CZ" dirty="0" err="1"/>
              <a:t>the</a:t>
            </a:r>
            <a:r>
              <a:rPr lang="cs-CZ" dirty="0"/>
              <a:t> </a:t>
            </a:r>
            <a:r>
              <a:rPr lang="cs-CZ" dirty="0" err="1"/>
              <a:t>shoulder</a:t>
            </a:r>
            <a:r>
              <a:rPr lang="cs-CZ" dirty="0"/>
              <a:t> a </a:t>
            </a:r>
            <a:r>
              <a:rPr lang="cs-CZ" dirty="0" err="1"/>
              <a:t>little</a:t>
            </a:r>
            <a:r>
              <a:rPr lang="cs-CZ" dirty="0"/>
              <a:t>, but not to </a:t>
            </a:r>
            <a:r>
              <a:rPr lang="cs-CZ" dirty="0" err="1"/>
              <a:t>imbalance</a:t>
            </a:r>
            <a:r>
              <a:rPr lang="cs-CZ" dirty="0"/>
              <a:t> </a:t>
            </a:r>
            <a:r>
              <a:rPr lang="cs-CZ" dirty="0" err="1"/>
              <a:t>the</a:t>
            </a:r>
            <a:r>
              <a:rPr lang="cs-CZ" dirty="0"/>
              <a:t> </a:t>
            </a:r>
            <a:r>
              <a:rPr lang="cs-CZ" dirty="0" err="1"/>
              <a:t>other</a:t>
            </a:r>
            <a:r>
              <a:rPr lang="cs-CZ" dirty="0"/>
              <a:t> person.</a:t>
            </a:r>
          </a:p>
          <a:p>
            <a:endParaRPr lang="cs-CZ" dirty="0"/>
          </a:p>
          <a:p>
            <a:r>
              <a:rPr lang="cs-CZ" dirty="0" err="1"/>
              <a:t>You</a:t>
            </a:r>
            <a:r>
              <a:rPr lang="cs-CZ" dirty="0"/>
              <a:t> </a:t>
            </a:r>
            <a:r>
              <a:rPr lang="cs-CZ" dirty="0" err="1"/>
              <a:t>will</a:t>
            </a:r>
            <a:r>
              <a:rPr lang="cs-CZ" dirty="0"/>
              <a:t> </a:t>
            </a:r>
            <a:r>
              <a:rPr lang="cs-CZ" dirty="0" err="1"/>
              <a:t>then</a:t>
            </a:r>
            <a:r>
              <a:rPr lang="cs-CZ" dirty="0"/>
              <a:t> </a:t>
            </a:r>
            <a:r>
              <a:rPr lang="cs-CZ" dirty="0" err="1"/>
              <a:t>be</a:t>
            </a:r>
            <a:r>
              <a:rPr lang="cs-CZ" dirty="0"/>
              <a:t> </a:t>
            </a:r>
            <a:r>
              <a:rPr lang="cs-CZ" dirty="0" err="1"/>
              <a:t>pushed</a:t>
            </a:r>
            <a:r>
              <a:rPr lang="cs-CZ" dirty="0"/>
              <a:t> by </a:t>
            </a:r>
            <a:r>
              <a:rPr lang="cs-CZ" dirty="0" err="1"/>
              <a:t>the</a:t>
            </a:r>
            <a:r>
              <a:rPr lang="cs-CZ" dirty="0"/>
              <a:t> </a:t>
            </a:r>
            <a:r>
              <a:rPr lang="cs-CZ" dirty="0" err="1"/>
              <a:t>other</a:t>
            </a:r>
            <a:r>
              <a:rPr lang="cs-CZ" dirty="0"/>
              <a:t> </a:t>
            </a:r>
            <a:r>
              <a:rPr lang="cs-CZ" dirty="0" err="1"/>
              <a:t>player</a:t>
            </a:r>
            <a:r>
              <a:rPr lang="cs-CZ" dirty="0"/>
              <a:t>. </a:t>
            </a:r>
            <a:r>
              <a:rPr lang="cs-CZ" dirty="0" err="1"/>
              <a:t>Wait</a:t>
            </a:r>
            <a:r>
              <a:rPr lang="cs-CZ" dirty="0"/>
              <a:t> a </a:t>
            </a:r>
            <a:r>
              <a:rPr lang="cs-CZ" dirty="0" err="1"/>
              <a:t>little</a:t>
            </a:r>
            <a:r>
              <a:rPr lang="cs-CZ" dirty="0"/>
              <a:t>, and </a:t>
            </a:r>
            <a:r>
              <a:rPr lang="cs-CZ" b="1" dirty="0" err="1"/>
              <a:t>push</a:t>
            </a:r>
            <a:r>
              <a:rPr lang="cs-CZ" b="1" dirty="0"/>
              <a:t> </a:t>
            </a:r>
            <a:r>
              <a:rPr lang="cs-CZ" b="1" dirty="0" err="1"/>
              <a:t>the</a:t>
            </a:r>
            <a:r>
              <a:rPr lang="cs-CZ" b="1" dirty="0"/>
              <a:t> </a:t>
            </a:r>
            <a:r>
              <a:rPr lang="cs-CZ" b="1" dirty="0" err="1"/>
              <a:t>other</a:t>
            </a:r>
            <a:r>
              <a:rPr lang="cs-CZ" b="1" dirty="0"/>
              <a:t> </a:t>
            </a:r>
            <a:r>
              <a:rPr lang="cs-CZ" b="1" dirty="0" err="1"/>
              <a:t>player</a:t>
            </a:r>
            <a:r>
              <a:rPr lang="cs-CZ" b="1" dirty="0"/>
              <a:t> </a:t>
            </a:r>
            <a:r>
              <a:rPr lang="cs-CZ" b="1" dirty="0" err="1"/>
              <a:t>again</a:t>
            </a:r>
            <a:r>
              <a:rPr lang="cs-CZ" b="1" dirty="0"/>
              <a:t>, </a:t>
            </a:r>
            <a:r>
              <a:rPr lang="cs-CZ" b="1" dirty="0" err="1"/>
              <a:t>with</a:t>
            </a:r>
            <a:r>
              <a:rPr lang="cs-CZ" b="1" dirty="0"/>
              <a:t> </a:t>
            </a:r>
            <a:r>
              <a:rPr lang="cs-CZ" b="1" dirty="0" err="1"/>
              <a:t>the</a:t>
            </a:r>
            <a:r>
              <a:rPr lang="cs-CZ" b="1" dirty="0"/>
              <a:t> SAME FORCE as </a:t>
            </a:r>
            <a:r>
              <a:rPr lang="cs-CZ" b="1" dirty="0" err="1"/>
              <a:t>you</a:t>
            </a:r>
            <a:r>
              <a:rPr lang="cs-CZ" b="1" dirty="0"/>
              <a:t> </a:t>
            </a:r>
            <a:r>
              <a:rPr lang="cs-CZ" b="1" dirty="0" err="1"/>
              <a:t>were</a:t>
            </a:r>
            <a:r>
              <a:rPr lang="cs-CZ" b="1" dirty="0"/>
              <a:t> </a:t>
            </a:r>
            <a:r>
              <a:rPr lang="cs-CZ" b="1" dirty="0" err="1"/>
              <a:t>pushed</a:t>
            </a:r>
            <a:r>
              <a:rPr lang="cs-CZ" b="1" dirty="0"/>
              <a:t>.</a:t>
            </a:r>
          </a:p>
        </p:txBody>
      </p:sp>
      <p:sp>
        <p:nvSpPr>
          <p:cNvPr id="4" name="Zástupný symbol pro zápatí 3">
            <a:extLst>
              <a:ext uri="{FF2B5EF4-FFF2-40B4-BE49-F238E27FC236}">
                <a16:creationId xmlns:a16="http://schemas.microsoft.com/office/drawing/2014/main" id="{17D3E0FB-5C72-40EA-ABE4-4627FDD8E3BF}"/>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1916272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7DDC9-5ACA-4EC3-9C45-C89CF984603F}"/>
              </a:ext>
            </a:extLst>
          </p:cNvPr>
          <p:cNvSpPr>
            <a:spLocks noGrp="1"/>
          </p:cNvSpPr>
          <p:nvPr>
            <p:ph type="title"/>
          </p:nvPr>
        </p:nvSpPr>
        <p:spPr/>
        <p:txBody>
          <a:bodyPr/>
          <a:lstStyle/>
          <a:p>
            <a:r>
              <a:rPr lang="cs-CZ" dirty="0" err="1"/>
              <a:t>Player</a:t>
            </a:r>
            <a:r>
              <a:rPr lang="cs-CZ" dirty="0"/>
              <a:t> B </a:t>
            </a:r>
            <a:r>
              <a:rPr lang="cs-CZ" dirty="0" err="1"/>
              <a:t>instructions</a:t>
            </a:r>
            <a:endParaRPr lang="cs-CZ" dirty="0"/>
          </a:p>
        </p:txBody>
      </p:sp>
      <p:sp>
        <p:nvSpPr>
          <p:cNvPr id="3" name="Zástupný obsah 2">
            <a:extLst>
              <a:ext uri="{FF2B5EF4-FFF2-40B4-BE49-F238E27FC236}">
                <a16:creationId xmlns:a16="http://schemas.microsoft.com/office/drawing/2014/main" id="{DF27C4E8-B974-46AE-92FE-0B037316792E}"/>
              </a:ext>
            </a:extLst>
          </p:cNvPr>
          <p:cNvSpPr>
            <a:spLocks noGrp="1"/>
          </p:cNvSpPr>
          <p:nvPr>
            <p:ph idx="1"/>
          </p:nvPr>
        </p:nvSpPr>
        <p:spPr/>
        <p:txBody>
          <a:bodyPr/>
          <a:lstStyle/>
          <a:p>
            <a:r>
              <a:rPr lang="cs-CZ" dirty="0"/>
              <a:t>You will be pushed on your shoulder by the other player. </a:t>
            </a:r>
          </a:p>
          <a:p>
            <a:endParaRPr lang="cs-CZ" dirty="0"/>
          </a:p>
          <a:p>
            <a:r>
              <a:rPr lang="cs-CZ" dirty="0"/>
              <a:t>Wait a little, and </a:t>
            </a:r>
            <a:r>
              <a:rPr lang="cs-CZ" b="1" dirty="0"/>
              <a:t>push the other player again, with the SAME FORCE as you were pushed.</a:t>
            </a:r>
          </a:p>
          <a:p>
            <a:endParaRPr lang="cs-CZ" dirty="0"/>
          </a:p>
        </p:txBody>
      </p:sp>
      <p:sp>
        <p:nvSpPr>
          <p:cNvPr id="4" name="Zástupný symbol pro zápatí 3">
            <a:extLst>
              <a:ext uri="{FF2B5EF4-FFF2-40B4-BE49-F238E27FC236}">
                <a16:creationId xmlns:a16="http://schemas.microsoft.com/office/drawing/2014/main" id="{1D6C83E8-1858-47CD-BE45-87DFB2BAB84F}"/>
              </a:ext>
            </a:extLst>
          </p:cNvPr>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799935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Assertive</a:t>
            </a:r>
            <a:r>
              <a:rPr lang="cs-CZ" dirty="0"/>
              <a:t> </a:t>
            </a:r>
            <a:r>
              <a:rPr lang="cs-CZ" dirty="0" err="1"/>
              <a:t>techniques</a:t>
            </a:r>
            <a:endParaRPr lang="cs-CZ" dirty="0"/>
          </a:p>
        </p:txBody>
      </p:sp>
      <p:sp>
        <p:nvSpPr>
          <p:cNvPr id="3" name="Zástupný symbol pro obsah 2"/>
          <p:cNvSpPr>
            <a:spLocks noGrp="1"/>
          </p:cNvSpPr>
          <p:nvPr>
            <p:ph idx="1"/>
          </p:nvPr>
        </p:nvSpPr>
        <p:spPr/>
        <p:txBody>
          <a:bodyPr/>
          <a:lstStyle/>
          <a:p>
            <a:r>
              <a:rPr lang="cs-CZ" dirty="0" err="1"/>
              <a:t>Fogging</a:t>
            </a:r>
            <a:endParaRPr lang="cs-CZ" dirty="0"/>
          </a:p>
          <a:p>
            <a:endParaRPr lang="cs-CZ" dirty="0"/>
          </a:p>
          <a:p>
            <a:r>
              <a:rPr lang="cs-CZ" dirty="0" err="1"/>
              <a:t>Stuck</a:t>
            </a:r>
            <a:r>
              <a:rPr lang="cs-CZ" dirty="0"/>
              <a:t> </a:t>
            </a:r>
            <a:r>
              <a:rPr lang="cs-CZ" dirty="0" err="1"/>
              <a:t>Record</a:t>
            </a:r>
            <a:endParaRPr lang="cs-CZ" dirty="0"/>
          </a:p>
          <a:p>
            <a:endParaRPr lang="cs-CZ" dirty="0"/>
          </a:p>
          <a:p>
            <a:r>
              <a:rPr lang="cs-CZ" dirty="0"/>
              <a:t>Positive </a:t>
            </a:r>
            <a:r>
              <a:rPr lang="cs-CZ" dirty="0" err="1"/>
              <a:t>Enquiry</a:t>
            </a:r>
            <a:r>
              <a:rPr lang="cs-CZ" dirty="0"/>
              <a:t> </a:t>
            </a:r>
          </a:p>
          <a:p>
            <a:endParaRPr lang="cs-CZ" dirty="0"/>
          </a:p>
          <a:p>
            <a:r>
              <a:rPr lang="cs-CZ" dirty="0"/>
              <a:t>Negative </a:t>
            </a:r>
            <a:r>
              <a:rPr lang="cs-CZ" dirty="0" err="1"/>
              <a:t>Enquiry</a:t>
            </a:r>
            <a:endParaRPr lang="cs-CZ" dirty="0"/>
          </a:p>
          <a:p>
            <a:endParaRPr lang="cs-CZ" dirty="0"/>
          </a:p>
        </p:txBody>
      </p:sp>
    </p:spTree>
    <p:extLst>
      <p:ext uri="{BB962C8B-B14F-4D97-AF65-F5344CB8AC3E}">
        <p14:creationId xmlns:p14="http://schemas.microsoft.com/office/powerpoint/2010/main" val="794506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Stuck</a:t>
            </a:r>
            <a:r>
              <a:rPr lang="cs-CZ" dirty="0"/>
              <a:t> </a:t>
            </a:r>
            <a:r>
              <a:rPr lang="cs-CZ" dirty="0" err="1"/>
              <a:t>Record</a:t>
            </a:r>
            <a:endParaRPr lang="cs-CZ" dirty="0"/>
          </a:p>
        </p:txBody>
      </p:sp>
      <p:sp>
        <p:nvSpPr>
          <p:cNvPr id="3" name="Zástupný symbol pro obsah 2"/>
          <p:cNvSpPr>
            <a:spLocks noGrp="1"/>
          </p:cNvSpPr>
          <p:nvPr>
            <p:ph idx="1"/>
          </p:nvPr>
        </p:nvSpPr>
        <p:spPr/>
        <p:txBody>
          <a:bodyPr>
            <a:normAutofit/>
          </a:bodyPr>
          <a:lstStyle/>
          <a:p>
            <a:r>
              <a:rPr lang="en-US" dirty="0"/>
              <a:t>It involves repeating what you want, time and time again</a:t>
            </a:r>
            <a:endParaRPr lang="cs-CZ" dirty="0"/>
          </a:p>
          <a:p>
            <a:r>
              <a:rPr lang="cs-CZ" dirty="0"/>
              <a:t>W</a:t>
            </a:r>
            <a:r>
              <a:rPr lang="en-US" dirty="0" err="1"/>
              <a:t>ithout</a:t>
            </a:r>
            <a:r>
              <a:rPr lang="en-US" dirty="0"/>
              <a:t> raising the tone of your voice, becoming angry, irritated, or involved in side issues.</a:t>
            </a:r>
            <a:endParaRPr lang="cs-CZ" dirty="0"/>
          </a:p>
          <a:p>
            <a:r>
              <a:rPr lang="cs-CZ" dirty="0"/>
              <a:t>You try to save your strenght, by </a:t>
            </a:r>
            <a:r>
              <a:rPr lang="en-US" dirty="0"/>
              <a:t>continually repeating a request will ensure the discussion does not become side-tracked</a:t>
            </a:r>
            <a:endParaRPr lang="cs-CZ" dirty="0"/>
          </a:p>
          <a:p>
            <a:r>
              <a:rPr lang="en-US" dirty="0"/>
              <a:t>The key is to stay calm, be very clear in what you want, stick to the point and not give up. </a:t>
            </a:r>
          </a:p>
        </p:txBody>
      </p:sp>
    </p:spTree>
    <p:extLst>
      <p:ext uri="{BB962C8B-B14F-4D97-AF65-F5344CB8AC3E}">
        <p14:creationId xmlns:p14="http://schemas.microsoft.com/office/powerpoint/2010/main" val="1308747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Positive Enquiry</a:t>
            </a:r>
          </a:p>
        </p:txBody>
      </p:sp>
      <p:sp>
        <p:nvSpPr>
          <p:cNvPr id="3" name="Zástupný symbol pro obsah 2"/>
          <p:cNvSpPr>
            <a:spLocks noGrp="1"/>
          </p:cNvSpPr>
          <p:nvPr>
            <p:ph idx="1"/>
          </p:nvPr>
        </p:nvSpPr>
        <p:spPr/>
        <p:txBody>
          <a:bodyPr>
            <a:normAutofit/>
          </a:bodyPr>
          <a:lstStyle/>
          <a:p>
            <a:r>
              <a:rPr lang="cs-CZ" dirty="0"/>
              <a:t>F</a:t>
            </a:r>
            <a:r>
              <a:rPr lang="en-US" dirty="0"/>
              <a:t>or handling positive comments  </a:t>
            </a:r>
          </a:p>
          <a:p>
            <a:r>
              <a:rPr lang="cs-CZ" dirty="0"/>
              <a:t>E</a:t>
            </a:r>
            <a:r>
              <a:rPr lang="en-US" dirty="0"/>
              <a:t>specially those with lower self-esteem may feel that the positive comments are not justified.  </a:t>
            </a:r>
            <a:endParaRPr lang="cs-CZ" dirty="0"/>
          </a:p>
          <a:p>
            <a:r>
              <a:rPr lang="en-US" dirty="0"/>
              <a:t>It is important to react appropriately to positive feedback that you receive.</a:t>
            </a:r>
          </a:p>
          <a:p>
            <a:r>
              <a:rPr lang="en-US" dirty="0"/>
              <a:t>Positive enquiry is to </a:t>
            </a:r>
            <a:endParaRPr lang="cs-CZ" dirty="0"/>
          </a:p>
          <a:p>
            <a:pPr lvl="1"/>
            <a:r>
              <a:rPr lang="en-US" dirty="0"/>
              <a:t>find out more details about the compliment or praise given</a:t>
            </a:r>
            <a:endParaRPr lang="cs-CZ" dirty="0"/>
          </a:p>
          <a:p>
            <a:pPr lvl="1"/>
            <a:r>
              <a:rPr lang="en-US" dirty="0"/>
              <a:t>and agree with it</a:t>
            </a:r>
            <a:r>
              <a:rPr lang="cs-CZ" dirty="0"/>
              <a:t>.</a:t>
            </a:r>
            <a:endParaRPr lang="en-US" dirty="0"/>
          </a:p>
          <a:p>
            <a:endParaRPr lang="cs-CZ" dirty="0"/>
          </a:p>
        </p:txBody>
      </p:sp>
    </p:spTree>
    <p:extLst>
      <p:ext uri="{BB962C8B-B14F-4D97-AF65-F5344CB8AC3E}">
        <p14:creationId xmlns:p14="http://schemas.microsoft.com/office/powerpoint/2010/main" val="1242339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Negative enquiry</a:t>
            </a:r>
            <a:endParaRPr lang="cs-CZ" dirty="0"/>
          </a:p>
        </p:txBody>
      </p:sp>
      <p:sp>
        <p:nvSpPr>
          <p:cNvPr id="3" name="Zástupný symbol pro obsah 2"/>
          <p:cNvSpPr>
            <a:spLocks noGrp="1"/>
          </p:cNvSpPr>
          <p:nvPr>
            <p:ph idx="1"/>
          </p:nvPr>
        </p:nvSpPr>
        <p:spPr/>
        <p:txBody>
          <a:bodyPr>
            <a:normAutofit/>
          </a:bodyPr>
          <a:lstStyle/>
          <a:p>
            <a:r>
              <a:rPr lang="cs-CZ" dirty="0"/>
              <a:t>I</a:t>
            </a:r>
            <a:r>
              <a:rPr lang="en-US" dirty="0"/>
              <a:t>s used to find out more about critical comments </a:t>
            </a:r>
            <a:endParaRPr lang="cs-CZ" dirty="0"/>
          </a:p>
          <a:p>
            <a:r>
              <a:rPr lang="cs-CZ" dirty="0"/>
              <a:t>G</a:t>
            </a:r>
            <a:r>
              <a:rPr lang="en-US" dirty="0" err="1"/>
              <a:t>ood</a:t>
            </a:r>
            <a:r>
              <a:rPr lang="en-US" dirty="0"/>
              <a:t> alternative to more aggressive or angry responses to criticism.</a:t>
            </a:r>
            <a:endParaRPr lang="cs-CZ" dirty="0"/>
          </a:p>
          <a:p>
            <a:r>
              <a:rPr lang="cs-CZ" dirty="0"/>
              <a:t>Y</a:t>
            </a:r>
            <a:r>
              <a:rPr lang="en-US" dirty="0" err="1"/>
              <a:t>ou</a:t>
            </a:r>
            <a:r>
              <a:rPr lang="en-US" dirty="0"/>
              <a:t> ask for clarification of the things about yourself or your </a:t>
            </a:r>
            <a:r>
              <a:rPr lang="en-US" dirty="0" err="1"/>
              <a:t>behaviour</a:t>
            </a:r>
            <a:r>
              <a:rPr lang="en-US" dirty="0"/>
              <a:t> that might be negative. </a:t>
            </a:r>
            <a:endParaRPr lang="cs-CZ" dirty="0"/>
          </a:p>
          <a:p>
            <a:r>
              <a:rPr lang="en-US" dirty="0"/>
              <a:t>It is important to get specific, eliciting information in an unemotional low key manner</a:t>
            </a:r>
            <a:br>
              <a:rPr lang="en-US" dirty="0"/>
            </a:br>
            <a:endParaRPr lang="cs-CZ" dirty="0"/>
          </a:p>
        </p:txBody>
      </p:sp>
    </p:spTree>
    <p:extLst>
      <p:ext uri="{BB962C8B-B14F-4D97-AF65-F5344CB8AC3E}">
        <p14:creationId xmlns:p14="http://schemas.microsoft.com/office/powerpoint/2010/main" val="282173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Fogging</a:t>
            </a:r>
            <a:endParaRPr lang="cs-CZ" dirty="0"/>
          </a:p>
        </p:txBody>
      </p:sp>
      <p:sp>
        <p:nvSpPr>
          <p:cNvPr id="3" name="Zástupný symbol pro obsah 2"/>
          <p:cNvSpPr>
            <a:spLocks noGrp="1"/>
          </p:cNvSpPr>
          <p:nvPr>
            <p:ph idx="1"/>
          </p:nvPr>
        </p:nvSpPr>
        <p:spPr/>
        <p:txBody>
          <a:bodyPr>
            <a:normAutofit/>
          </a:bodyPr>
          <a:lstStyle/>
          <a:p>
            <a:r>
              <a:rPr lang="cs-CZ" dirty="0"/>
              <a:t>No </a:t>
            </a:r>
            <a:r>
              <a:rPr lang="en-US" dirty="0"/>
              <a:t>arguing back</a:t>
            </a:r>
            <a:endParaRPr lang="cs-CZ" dirty="0"/>
          </a:p>
          <a:p>
            <a:r>
              <a:rPr lang="cs-CZ" dirty="0"/>
              <a:t>M</a:t>
            </a:r>
            <a:r>
              <a:rPr lang="en-US" dirty="0" err="1"/>
              <a:t>inimal</a:t>
            </a:r>
            <a:r>
              <a:rPr lang="en-US" dirty="0"/>
              <a:t>, calm response using terms that are placating</a:t>
            </a:r>
            <a:endParaRPr lang="cs-CZ" dirty="0"/>
          </a:p>
          <a:p>
            <a:r>
              <a:rPr lang="cs-CZ" dirty="0"/>
              <a:t>B</a:t>
            </a:r>
            <a:r>
              <a:rPr lang="en-US" dirty="0" err="1"/>
              <a:t>ut</a:t>
            </a:r>
            <a:r>
              <a:rPr lang="en-US" dirty="0"/>
              <a:t> not agreeing to meet demands.</a:t>
            </a:r>
          </a:p>
          <a:p>
            <a:r>
              <a:rPr lang="cs-CZ" dirty="0"/>
              <a:t>A</a:t>
            </a:r>
            <a:r>
              <a:rPr lang="en-US" dirty="0" err="1"/>
              <a:t>gree</a:t>
            </a:r>
            <a:r>
              <a:rPr lang="en-US" dirty="0"/>
              <a:t> with any truth, even if critical. </a:t>
            </a:r>
            <a:endParaRPr lang="cs-CZ" dirty="0"/>
          </a:p>
          <a:p>
            <a:r>
              <a:rPr lang="cs-CZ" dirty="0"/>
              <a:t>The hope is</a:t>
            </a:r>
            <a:r>
              <a:rPr lang="en-US" dirty="0"/>
              <a:t> the other person will cease confrontation as the desired effect is not being achieved </a:t>
            </a:r>
            <a:endParaRPr lang="cs-CZ" dirty="0"/>
          </a:p>
          <a:p>
            <a:r>
              <a:rPr lang="en-US" dirty="0"/>
              <a:t>When the atmosphere is less heated, it will be possible to discuss the issues more reasonably.</a:t>
            </a:r>
          </a:p>
          <a:p>
            <a:r>
              <a:rPr lang="en-US" dirty="0"/>
              <a:t>Fogging is so termed because the individual acts like a 'wall of fog' into which arguments are thrown, but not returned.</a:t>
            </a:r>
            <a:r>
              <a:rPr lang="cs-CZ" dirty="0"/>
              <a:t> (Other name: </a:t>
            </a:r>
            <a:r>
              <a:rPr lang="cs-CZ" b="1" dirty="0"/>
              <a:t>Grey Rocking)</a:t>
            </a:r>
            <a:endParaRPr lang="en-US" b="1" dirty="0"/>
          </a:p>
        </p:txBody>
      </p:sp>
    </p:spTree>
    <p:extLst>
      <p:ext uri="{BB962C8B-B14F-4D97-AF65-F5344CB8AC3E}">
        <p14:creationId xmlns:p14="http://schemas.microsoft.com/office/powerpoint/2010/main" val="309778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3024" y="1043124"/>
            <a:ext cx="10363200" cy="984372"/>
          </a:xfrm>
          <a:prstGeom prst="rect">
            <a:avLst/>
          </a:prstGeom>
        </p:spPr>
        <p:txBody>
          <a:bodyPr vert="horz" wrap="square" lIns="0" tIns="60452" rIns="0" bIns="0" numCol="1" rtlCol="0" anchor="t" anchorCtr="0" compatLnSpc="1">
            <a:prstTxWarp prst="textNoShape">
              <a:avLst/>
            </a:prstTxWarp>
            <a:spAutoFit/>
          </a:bodyPr>
          <a:lstStyle/>
          <a:p>
            <a:pPr marL="12700"/>
            <a:r>
              <a:rPr sz="3000" spc="55" dirty="0">
                <a:solidFill>
                  <a:srgbClr val="565F6C"/>
                </a:solidFill>
              </a:rPr>
              <a:t>N</a:t>
            </a:r>
            <a:r>
              <a:rPr spc="55" dirty="0">
                <a:solidFill>
                  <a:srgbClr val="565F6C"/>
                </a:solidFill>
              </a:rPr>
              <a:t>ONVERBAL</a:t>
            </a:r>
            <a:r>
              <a:rPr spc="240" dirty="0">
                <a:solidFill>
                  <a:srgbClr val="565F6C"/>
                </a:solidFill>
              </a:rPr>
              <a:t> </a:t>
            </a:r>
            <a:r>
              <a:rPr spc="20" dirty="0">
                <a:solidFill>
                  <a:srgbClr val="565F6C"/>
                </a:solidFill>
              </a:rPr>
              <a:t>COMMUNICATION</a:t>
            </a:r>
            <a:endParaRPr sz="3000" dirty="0"/>
          </a:p>
          <a:p>
            <a:pPr marL="12700"/>
            <a:r>
              <a:rPr sz="3000" dirty="0">
                <a:solidFill>
                  <a:srgbClr val="565F6C"/>
                </a:solidFill>
              </a:rPr>
              <a:t>- </a:t>
            </a:r>
            <a:r>
              <a:rPr spc="120" dirty="0">
                <a:solidFill>
                  <a:srgbClr val="565F6C"/>
                </a:solidFill>
              </a:rPr>
              <a:t>WORDLESS</a:t>
            </a:r>
            <a:r>
              <a:rPr spc="260" dirty="0">
                <a:solidFill>
                  <a:srgbClr val="565F6C"/>
                </a:solidFill>
              </a:rPr>
              <a:t> </a:t>
            </a:r>
            <a:r>
              <a:rPr spc="90" dirty="0">
                <a:solidFill>
                  <a:srgbClr val="565F6C"/>
                </a:solidFill>
              </a:rPr>
              <a:t>SIGNALS</a:t>
            </a:r>
            <a:endParaRPr sz="3000" dirty="0"/>
          </a:p>
        </p:txBody>
      </p:sp>
      <p:sp>
        <p:nvSpPr>
          <p:cNvPr id="3" name="object 3"/>
          <p:cNvSpPr txBox="1"/>
          <p:nvPr/>
        </p:nvSpPr>
        <p:spPr>
          <a:xfrm>
            <a:off x="1963024" y="2027496"/>
            <a:ext cx="9073150" cy="4062651"/>
          </a:xfrm>
          <a:prstGeom prst="rect">
            <a:avLst/>
          </a:prstGeom>
        </p:spPr>
        <p:txBody>
          <a:bodyPr vert="horz" wrap="square" lIns="0" tIns="0" rIns="0" bIns="0" rtlCol="0">
            <a:spAutoFit/>
          </a:bodyPr>
          <a:lstStyle/>
          <a:p>
            <a:pPr marL="287020" indent="-274320">
              <a:buClr>
                <a:srgbClr val="FD8537"/>
              </a:buClr>
              <a:buSzPct val="68750"/>
              <a:buFont typeface="Wingdings"/>
              <a:buChar char=""/>
              <a:tabLst>
                <a:tab pos="287020" algn="l"/>
              </a:tabLst>
            </a:pPr>
            <a:r>
              <a:rPr lang="en-US" spc="65" dirty="0">
                <a:latin typeface="Cambria" panose="02040503050406030204" pitchFamily="18" charset="0"/>
                <a:cs typeface="Palatino Linotype"/>
              </a:rPr>
              <a:t>Goal: Making subconscious observations explicit with a precise vocabulary</a:t>
            </a:r>
          </a:p>
          <a:p>
            <a:pPr marL="287020" indent="-274320">
              <a:buClr>
                <a:srgbClr val="FD8537"/>
              </a:buClr>
              <a:buSzPct val="68750"/>
              <a:buFont typeface="Wingdings"/>
              <a:buChar char=""/>
              <a:tabLst>
                <a:tab pos="287020" algn="l"/>
              </a:tabLst>
            </a:pPr>
            <a:endParaRPr lang="cs-CZ" spc="65"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r>
              <a:rPr lang="cs-CZ" spc="65" dirty="0">
                <a:latin typeface="Cambria" panose="02040503050406030204" pitchFamily="18" charset="0"/>
                <a:cs typeface="Palatino Linotype"/>
              </a:rPr>
              <a:t>Distance</a:t>
            </a:r>
          </a:p>
          <a:p>
            <a:pPr marL="287020" indent="-274320">
              <a:buClr>
                <a:srgbClr val="FD8537"/>
              </a:buClr>
              <a:buSzPct val="68750"/>
              <a:buFont typeface="Wingdings"/>
              <a:buChar char=""/>
              <a:tabLst>
                <a:tab pos="287020" algn="l"/>
              </a:tabLst>
            </a:pPr>
            <a:r>
              <a:rPr lang="cs-CZ" spc="65" dirty="0" err="1">
                <a:latin typeface="Cambria" panose="02040503050406030204" pitchFamily="18" charset="0"/>
                <a:cs typeface="Palatino Linotype"/>
              </a:rPr>
              <a:t>Eye</a:t>
            </a:r>
            <a:r>
              <a:rPr lang="cs-CZ" spc="65" dirty="0">
                <a:latin typeface="Cambria" panose="02040503050406030204" pitchFamily="18" charset="0"/>
                <a:cs typeface="Palatino Linotype"/>
              </a:rPr>
              <a:t> </a:t>
            </a:r>
            <a:r>
              <a:rPr lang="cs-CZ" spc="65" dirty="0" err="1">
                <a:latin typeface="Cambria" panose="02040503050406030204" pitchFamily="18" charset="0"/>
                <a:cs typeface="Palatino Linotype"/>
              </a:rPr>
              <a:t>contact</a:t>
            </a:r>
            <a:endParaRPr lang="cs-CZ" spc="65" dirty="0">
              <a:latin typeface="Cambria" panose="02040503050406030204" pitchFamily="18" charset="0"/>
              <a:cs typeface="Palatino Linotype"/>
            </a:endParaRPr>
          </a:p>
          <a:p>
            <a:pPr marL="287020" indent="-274320">
              <a:buClr>
                <a:srgbClr val="FD8537"/>
              </a:buClr>
              <a:buSzPct val="68750"/>
              <a:buFont typeface="Wingdings"/>
              <a:buChar char=""/>
              <a:tabLst>
                <a:tab pos="287020" algn="l"/>
              </a:tabLst>
            </a:pPr>
            <a:r>
              <a:rPr spc="65" dirty="0">
                <a:latin typeface="Cambria" panose="02040503050406030204" pitchFamily="18" charset="0"/>
                <a:cs typeface="Palatino Linotype"/>
              </a:rPr>
              <a:t>Facial expressions</a:t>
            </a:r>
          </a:p>
          <a:p>
            <a:pPr marL="287020" indent="-274320">
              <a:spcBef>
                <a:spcPts val="600"/>
              </a:spcBef>
              <a:buClr>
                <a:srgbClr val="FD8537"/>
              </a:buClr>
              <a:buSzPct val="68750"/>
              <a:buFont typeface="Wingdings"/>
              <a:buChar char=""/>
              <a:tabLst>
                <a:tab pos="287020" algn="l"/>
              </a:tabLst>
            </a:pPr>
            <a:r>
              <a:rPr lang="cs-CZ" spc="65" dirty="0">
                <a:latin typeface="Cambria" panose="02040503050406030204" pitchFamily="18" charset="0"/>
                <a:cs typeface="Palatino Linotype"/>
              </a:rPr>
              <a:t>Tone </a:t>
            </a:r>
            <a:r>
              <a:rPr lang="cs-CZ" spc="65" dirty="0" err="1">
                <a:latin typeface="Cambria" panose="02040503050406030204" pitchFamily="18" charset="0"/>
                <a:cs typeface="Palatino Linotype"/>
              </a:rPr>
              <a:t>of</a:t>
            </a:r>
            <a:r>
              <a:rPr lang="cs-CZ" spc="65" dirty="0">
                <a:latin typeface="Cambria" panose="02040503050406030204" pitchFamily="18" charset="0"/>
                <a:cs typeface="Palatino Linotype"/>
              </a:rPr>
              <a:t> </a:t>
            </a:r>
            <a:r>
              <a:rPr lang="cs-CZ" spc="65" dirty="0" err="1">
                <a:latin typeface="Cambria" panose="02040503050406030204" pitchFamily="18" charset="0"/>
                <a:cs typeface="Palatino Linotype"/>
              </a:rPr>
              <a:t>voice</a:t>
            </a:r>
            <a:endParaRPr lang="cs-CZ" spc="65" dirty="0">
              <a:latin typeface="Cambria" panose="02040503050406030204" pitchFamily="18" charset="0"/>
              <a:cs typeface="Palatino Linotype"/>
            </a:endParaRPr>
          </a:p>
          <a:p>
            <a:pPr marL="287020" indent="-274320">
              <a:spcBef>
                <a:spcPts val="600"/>
              </a:spcBef>
              <a:buClr>
                <a:srgbClr val="FD8537"/>
              </a:buClr>
              <a:buSzPct val="68750"/>
              <a:buFont typeface="Wingdings"/>
              <a:buChar char=""/>
              <a:tabLst>
                <a:tab pos="287020" algn="l"/>
              </a:tabLst>
            </a:pPr>
            <a:r>
              <a:rPr lang="cs-CZ" spc="65" dirty="0" err="1">
                <a:latin typeface="Cambria" panose="02040503050406030204" pitchFamily="18" charset="0"/>
                <a:cs typeface="Palatino Linotype"/>
              </a:rPr>
              <a:t>Gestures</a:t>
            </a:r>
            <a:endParaRPr lang="cs-CZ" spc="65" dirty="0">
              <a:latin typeface="Cambria" panose="02040503050406030204" pitchFamily="18" charset="0"/>
              <a:cs typeface="Palatino Linotype"/>
            </a:endParaRPr>
          </a:p>
          <a:p>
            <a:pPr marL="287020" indent="-274320">
              <a:spcBef>
                <a:spcPts val="600"/>
              </a:spcBef>
              <a:buClr>
                <a:srgbClr val="FD8537"/>
              </a:buClr>
              <a:buSzPct val="68750"/>
              <a:buFont typeface="Wingdings"/>
              <a:buChar char=""/>
              <a:tabLst>
                <a:tab pos="287020" algn="l"/>
              </a:tabLst>
            </a:pPr>
            <a:r>
              <a:rPr lang="cs-CZ" spc="65" dirty="0" err="1">
                <a:latin typeface="Cambria" panose="02040503050406030204" pitchFamily="18" charset="0"/>
                <a:cs typeface="Palatino Linotype"/>
              </a:rPr>
              <a:t>Posture</a:t>
            </a:r>
            <a:endParaRPr lang="cs-CZ" spc="65" dirty="0">
              <a:latin typeface="Cambria" panose="02040503050406030204" pitchFamily="18" charset="0"/>
              <a:cs typeface="Palatino Linotype"/>
            </a:endParaRPr>
          </a:p>
          <a:p>
            <a:pPr marL="287020" indent="-274320">
              <a:spcBef>
                <a:spcPts val="600"/>
              </a:spcBef>
              <a:buClr>
                <a:srgbClr val="FD8537"/>
              </a:buClr>
              <a:buSzPct val="68750"/>
              <a:buFont typeface="Wingdings"/>
              <a:buChar char=""/>
              <a:tabLst>
                <a:tab pos="287020" algn="l"/>
              </a:tabLst>
            </a:pPr>
            <a:r>
              <a:rPr lang="cs-CZ" spc="65" dirty="0" err="1">
                <a:latin typeface="Cambria" panose="02040503050406030204" pitchFamily="18" charset="0"/>
                <a:cs typeface="Palatino Linotype"/>
              </a:rPr>
              <a:t>Physical</a:t>
            </a:r>
            <a:r>
              <a:rPr lang="cs-CZ" spc="65" dirty="0">
                <a:latin typeface="Cambria" panose="02040503050406030204" pitchFamily="18" charset="0"/>
                <a:cs typeface="Palatino Linotype"/>
              </a:rPr>
              <a:t> </a:t>
            </a:r>
            <a:r>
              <a:rPr lang="cs-CZ" spc="65" dirty="0" err="1">
                <a:latin typeface="Cambria" panose="02040503050406030204" pitchFamily="18" charset="0"/>
                <a:cs typeface="Palatino Linotype"/>
              </a:rPr>
              <a:t>contact</a:t>
            </a:r>
            <a:endParaRPr lang="cs-CZ" spc="65" dirty="0">
              <a:latin typeface="Cambria" panose="02040503050406030204" pitchFamily="18" charset="0"/>
              <a:cs typeface="Palatino Linotype"/>
            </a:endParaRPr>
          </a:p>
          <a:p>
            <a:pPr marL="287020" indent="-274320">
              <a:spcBef>
                <a:spcPts val="315"/>
              </a:spcBef>
              <a:buClr>
                <a:srgbClr val="FD8537"/>
              </a:buClr>
              <a:buSzPct val="68750"/>
              <a:buFont typeface="Wingdings"/>
              <a:buChar char=""/>
              <a:tabLst>
                <a:tab pos="287020" algn="l"/>
              </a:tabLst>
            </a:pPr>
            <a:r>
              <a:rPr spc="65" dirty="0">
                <a:latin typeface="Cambria" panose="02040503050406030204" pitchFamily="18" charset="0"/>
                <a:cs typeface="Palatino Linotype"/>
              </a:rPr>
              <a:t>Motion</a:t>
            </a:r>
            <a:r>
              <a:rPr lang="cs-CZ" spc="65" dirty="0">
                <a:latin typeface="Cambria" panose="02040503050406030204" pitchFamily="18" charset="0"/>
                <a:cs typeface="Palatino Linotype"/>
              </a:rPr>
              <a:t> &amp; Intensity</a:t>
            </a:r>
            <a:endParaRPr spc="65" dirty="0">
              <a:latin typeface="Cambria" panose="02040503050406030204" pitchFamily="18" charset="0"/>
              <a:cs typeface="Palatino Linotype"/>
            </a:endParaRPr>
          </a:p>
          <a:p>
            <a:pPr marL="287020" indent="-274320">
              <a:spcBef>
                <a:spcPts val="310"/>
              </a:spcBef>
              <a:buClr>
                <a:srgbClr val="FD8537"/>
              </a:buClr>
              <a:buSzPct val="68750"/>
              <a:buFont typeface="Wingdings"/>
              <a:buChar char=""/>
              <a:tabLst>
                <a:tab pos="287020" algn="l"/>
              </a:tabLst>
            </a:pPr>
            <a:r>
              <a:rPr spc="65" dirty="0">
                <a:latin typeface="Cambria" panose="02040503050406030204" pitchFamily="18" charset="0"/>
                <a:cs typeface="Palatino Linotype"/>
              </a:rPr>
              <a:t>Dress/dress code</a:t>
            </a:r>
            <a:endParaRPr lang="cs-CZ" spc="65" dirty="0">
              <a:latin typeface="Cambria" panose="02040503050406030204" pitchFamily="18" charset="0"/>
              <a:cs typeface="Palatino Linotype"/>
            </a:endParaRPr>
          </a:p>
          <a:p>
            <a:pPr marL="287020" indent="-274320">
              <a:spcBef>
                <a:spcPts val="310"/>
              </a:spcBef>
              <a:buClr>
                <a:srgbClr val="FD8537"/>
              </a:buClr>
              <a:buSzPct val="68750"/>
              <a:buFont typeface="Wingdings"/>
              <a:buChar char=""/>
              <a:tabLst>
                <a:tab pos="287020" algn="l"/>
              </a:tabLst>
            </a:pPr>
            <a:endParaRPr lang="cs-CZ" spc="-40" dirty="0">
              <a:latin typeface="Cambria" panose="02040503050406030204" pitchFamily="18" charset="0"/>
              <a:cs typeface="Palatino Linotype"/>
            </a:endParaRPr>
          </a:p>
          <a:p>
            <a:pPr marL="287020" indent="-274320">
              <a:spcBef>
                <a:spcPts val="310"/>
              </a:spcBef>
              <a:buClr>
                <a:srgbClr val="FD8537"/>
              </a:buClr>
              <a:buSzPct val="68750"/>
              <a:buFont typeface="Wingdings"/>
              <a:buChar char=""/>
              <a:tabLst>
                <a:tab pos="287020" algn="l"/>
              </a:tabLst>
            </a:pPr>
            <a:endParaRPr dirty="0">
              <a:latin typeface="Cambria" panose="02040503050406030204" pitchFamily="18" charset="0"/>
              <a:cs typeface="Palatino Linotype"/>
            </a:endParaRPr>
          </a:p>
        </p:txBody>
      </p:sp>
    </p:spTree>
    <p:extLst>
      <p:ext uri="{BB962C8B-B14F-4D97-AF65-F5344CB8AC3E}">
        <p14:creationId xmlns:p14="http://schemas.microsoft.com/office/powerpoint/2010/main" val="2555061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F77F-1B94-4DB5-A1B0-471FF7C8A128}"/>
              </a:ext>
            </a:extLst>
          </p:cNvPr>
          <p:cNvSpPr>
            <a:spLocks noGrp="1"/>
          </p:cNvSpPr>
          <p:nvPr>
            <p:ph type="title"/>
          </p:nvPr>
        </p:nvSpPr>
        <p:spPr/>
        <p:txBody>
          <a:bodyPr/>
          <a:lstStyle/>
          <a:p>
            <a:r>
              <a:rPr lang="cs-CZ" dirty="0"/>
              <a:t>Fogging in communication</a:t>
            </a:r>
            <a:endParaRPr lang="en-GB" dirty="0"/>
          </a:p>
        </p:txBody>
      </p:sp>
      <p:sp>
        <p:nvSpPr>
          <p:cNvPr id="3" name="Content Placeholder 2">
            <a:extLst>
              <a:ext uri="{FF2B5EF4-FFF2-40B4-BE49-F238E27FC236}">
                <a16:creationId xmlns:a16="http://schemas.microsoft.com/office/drawing/2014/main" id="{682B9973-DBD4-438A-9AAE-67522832C222}"/>
              </a:ext>
            </a:extLst>
          </p:cNvPr>
          <p:cNvSpPr>
            <a:spLocks noGrp="1"/>
          </p:cNvSpPr>
          <p:nvPr>
            <p:ph idx="1"/>
          </p:nvPr>
        </p:nvSpPr>
        <p:spPr/>
        <p:txBody>
          <a:bodyPr/>
          <a:lstStyle/>
          <a:p>
            <a:pPr marL="0" indent="0" algn="l">
              <a:buNone/>
            </a:pPr>
            <a:r>
              <a:rPr lang="en-GB" sz="2000" b="0" i="0" dirty="0">
                <a:solidFill>
                  <a:srgbClr val="000000"/>
                </a:solidFill>
                <a:effectLst/>
                <a:latin typeface="Arial" panose="020B0604020202020204" pitchFamily="34" charset="0"/>
              </a:rPr>
              <a:t>'The bedroom is a complete mess!'</a:t>
            </a:r>
          </a:p>
          <a:p>
            <a:pPr marL="0" indent="0" algn="l">
              <a:buNone/>
            </a:pPr>
            <a:r>
              <a:rPr lang="en-GB" sz="2000" b="0" i="0" dirty="0">
                <a:solidFill>
                  <a:srgbClr val="000000"/>
                </a:solidFill>
                <a:effectLst/>
                <a:latin typeface="Arial" panose="020B0604020202020204" pitchFamily="34" charset="0"/>
              </a:rPr>
              <a:t>'You're right - it is messy.'</a:t>
            </a:r>
          </a:p>
          <a:p>
            <a:pPr marL="0" indent="0" algn="l">
              <a:buNone/>
            </a:pPr>
            <a:r>
              <a:rPr lang="en-GB" sz="2000" b="0" i="0" dirty="0">
                <a:solidFill>
                  <a:srgbClr val="000000"/>
                </a:solidFill>
                <a:effectLst/>
                <a:latin typeface="Arial" panose="020B0604020202020204" pitchFamily="34" charset="0"/>
              </a:rPr>
              <a:t>'It really annoys me when you leave the place in such a state.'</a:t>
            </a:r>
          </a:p>
          <a:p>
            <a:pPr marL="0" indent="0" algn="l">
              <a:buNone/>
            </a:pPr>
            <a:r>
              <a:rPr lang="en-GB" sz="2000" b="0" i="0" dirty="0">
                <a:solidFill>
                  <a:srgbClr val="000000"/>
                </a:solidFill>
                <a:effectLst/>
                <a:latin typeface="Arial" panose="020B0604020202020204" pitchFamily="34" charset="0"/>
              </a:rPr>
              <a:t>'Yes, I can see you're annoyed. Tidiness isn't one of my strong points.‘ </a:t>
            </a:r>
            <a:endParaRPr lang="cs-CZ" sz="2000" b="0" i="0" dirty="0">
              <a:solidFill>
                <a:srgbClr val="000000"/>
              </a:solidFill>
              <a:effectLst/>
              <a:latin typeface="Arial" panose="020B0604020202020204" pitchFamily="34" charset="0"/>
            </a:endParaRPr>
          </a:p>
          <a:p>
            <a:pPr marL="0" indent="0" algn="l">
              <a:buNone/>
            </a:pPr>
            <a:r>
              <a:rPr lang="en-GB" sz="2000" b="0" i="0" dirty="0">
                <a:solidFill>
                  <a:srgbClr val="000000"/>
                </a:solidFill>
                <a:effectLst/>
                <a:latin typeface="Arial" panose="020B0604020202020204" pitchFamily="34" charset="0"/>
              </a:rPr>
              <a:t>'Not one of your strong points! You'd make a five year old look like the most organised person in the world!'</a:t>
            </a:r>
          </a:p>
          <a:p>
            <a:pPr marL="0" indent="0" algn="l">
              <a:buNone/>
            </a:pPr>
            <a:r>
              <a:rPr lang="en-GB" sz="2000" b="0" i="0" dirty="0">
                <a:solidFill>
                  <a:srgbClr val="000000"/>
                </a:solidFill>
                <a:effectLst/>
                <a:latin typeface="Arial" panose="020B0604020202020204" pitchFamily="34" charset="0"/>
              </a:rPr>
              <a:t>'I agree I am often not very organised.‘</a:t>
            </a:r>
            <a:endParaRPr lang="cs-CZ" sz="2000" b="0" i="0" dirty="0">
              <a:solidFill>
                <a:srgbClr val="000000"/>
              </a:solidFill>
              <a:effectLst/>
              <a:latin typeface="Arial" panose="020B0604020202020204" pitchFamily="34" charset="0"/>
            </a:endParaRPr>
          </a:p>
          <a:p>
            <a:pPr marL="0" indent="0" algn="l">
              <a:buNone/>
            </a:pPr>
            <a:r>
              <a:rPr lang="en-GB" sz="2000" b="0" i="0" dirty="0">
                <a:solidFill>
                  <a:srgbClr val="000000"/>
                </a:solidFill>
                <a:effectLst/>
                <a:latin typeface="Arial" panose="020B0604020202020204" pitchFamily="34" charset="0"/>
              </a:rPr>
              <a:t>'It's maddening - can't you see that it annoys people.'</a:t>
            </a:r>
          </a:p>
          <a:p>
            <a:pPr marL="0" indent="0" algn="l">
              <a:buNone/>
            </a:pPr>
            <a:r>
              <a:rPr lang="en-GB" sz="2000" b="0" i="0" dirty="0">
                <a:solidFill>
                  <a:srgbClr val="000000"/>
                </a:solidFill>
                <a:effectLst/>
                <a:latin typeface="Arial" panose="020B0604020202020204" pitchFamily="34" charset="0"/>
              </a:rPr>
              <a:t>'You're probably right - some people might find it annoying.'</a:t>
            </a:r>
          </a:p>
          <a:p>
            <a:pPr marL="0" indent="0" algn="l">
              <a:buNone/>
            </a:pPr>
            <a:r>
              <a:rPr lang="en-GB" sz="2000" b="0" i="0" dirty="0">
                <a:solidFill>
                  <a:srgbClr val="000000"/>
                </a:solidFill>
                <a:effectLst/>
                <a:latin typeface="Arial" panose="020B0604020202020204" pitchFamily="34" charset="0"/>
              </a:rPr>
              <a:t>'I don't know if you're ever going to change - it's infuriating!'</a:t>
            </a:r>
          </a:p>
          <a:p>
            <a:pPr marL="0" indent="0">
              <a:buNone/>
            </a:pPr>
            <a:r>
              <a:rPr lang="en-GB" sz="2000" b="0" i="0" dirty="0">
                <a:solidFill>
                  <a:srgbClr val="000000"/>
                </a:solidFill>
                <a:effectLst/>
                <a:latin typeface="Arial" panose="020B0604020202020204" pitchFamily="34" charset="0"/>
              </a:rPr>
              <a:t>'Yes, I can see you are angry about it.'</a:t>
            </a:r>
          </a:p>
          <a:p>
            <a:pPr marL="0" indent="0" algn="l">
              <a:buNone/>
            </a:pPr>
            <a:endParaRPr lang="en-GB" sz="2000" b="0" i="0" dirty="0">
              <a:solidFill>
                <a:srgbClr val="000000"/>
              </a:solidFill>
              <a:effectLst/>
              <a:latin typeface="Arial" panose="020B0604020202020204" pitchFamily="34" charset="0"/>
            </a:endParaRPr>
          </a:p>
          <a:p>
            <a:endParaRPr lang="en-GB" dirty="0"/>
          </a:p>
        </p:txBody>
      </p:sp>
      <p:sp>
        <p:nvSpPr>
          <p:cNvPr id="4" name="Footer Placeholder 3">
            <a:extLst>
              <a:ext uri="{FF2B5EF4-FFF2-40B4-BE49-F238E27FC236}">
                <a16:creationId xmlns:a16="http://schemas.microsoft.com/office/drawing/2014/main" id="{7228C651-292A-4AD7-BED4-80074E416029}"/>
              </a:ext>
            </a:extLst>
          </p:cNvPr>
          <p:cNvSpPr>
            <a:spLocks noGrp="1"/>
          </p:cNvSpPr>
          <p:nvPr>
            <p:ph type="ftr" sz="quarter" idx="10"/>
          </p:nvPr>
        </p:nvSpPr>
        <p:spPr/>
        <p:txBody>
          <a:bodyPr/>
          <a:lstStyle/>
          <a:p>
            <a:r>
              <a:rPr lang="en-US" dirty="0"/>
              <a:t>MPV_COMA Communication and Managerial Skills Training</a:t>
            </a:r>
          </a:p>
        </p:txBody>
      </p:sp>
    </p:spTree>
    <p:extLst>
      <p:ext uri="{BB962C8B-B14F-4D97-AF65-F5344CB8AC3E}">
        <p14:creationId xmlns:p14="http://schemas.microsoft.com/office/powerpoint/2010/main" val="3071826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Final</a:t>
            </a:r>
            <a:r>
              <a:rPr lang="cs-CZ" dirty="0"/>
              <a:t> </a:t>
            </a:r>
            <a:r>
              <a:rPr lang="cs-CZ" dirty="0" err="1"/>
              <a:t>exercise</a:t>
            </a:r>
            <a:endParaRPr lang="cs-CZ" dirty="0"/>
          </a:p>
        </p:txBody>
      </p:sp>
      <p:sp>
        <p:nvSpPr>
          <p:cNvPr id="3" name="Zástupný symbol pro obsah 2"/>
          <p:cNvSpPr>
            <a:spLocks noGrp="1"/>
          </p:cNvSpPr>
          <p:nvPr>
            <p:ph idx="1"/>
          </p:nvPr>
        </p:nvSpPr>
        <p:spPr/>
        <p:txBody>
          <a:bodyPr/>
          <a:lstStyle/>
          <a:p>
            <a:pPr lvl="0"/>
            <a:r>
              <a:rPr lang="cs-CZ" sz="1800" b="1" dirty="0" err="1"/>
              <a:t>One</a:t>
            </a:r>
            <a:r>
              <a:rPr lang="cs-CZ" sz="1800" b="1" dirty="0"/>
              <a:t> person </a:t>
            </a:r>
            <a:r>
              <a:rPr lang="cs-CZ" sz="1800" b="1" dirty="0" err="1"/>
              <a:t>tries</a:t>
            </a:r>
            <a:r>
              <a:rPr lang="cs-CZ" sz="1800" b="1" dirty="0"/>
              <a:t> </a:t>
            </a:r>
            <a:r>
              <a:rPr lang="cs-CZ" sz="1800" b="1" dirty="0" err="1"/>
              <a:t>assertive</a:t>
            </a:r>
            <a:r>
              <a:rPr lang="cs-CZ" sz="1800" b="1" dirty="0"/>
              <a:t> </a:t>
            </a:r>
            <a:r>
              <a:rPr lang="cs-CZ" sz="1800" b="1" dirty="0" err="1"/>
              <a:t>behavior</a:t>
            </a:r>
            <a:r>
              <a:rPr lang="cs-CZ" sz="1800" b="1" dirty="0"/>
              <a:t>, </a:t>
            </a:r>
            <a:r>
              <a:rPr lang="cs-CZ" sz="1800" b="1" dirty="0" err="1"/>
              <a:t>one</a:t>
            </a:r>
            <a:r>
              <a:rPr lang="cs-CZ" sz="1800" b="1" dirty="0"/>
              <a:t> person </a:t>
            </a:r>
            <a:r>
              <a:rPr lang="cs-CZ" sz="1800" b="1" dirty="0" err="1"/>
              <a:t>opposes</a:t>
            </a:r>
            <a:r>
              <a:rPr lang="cs-CZ" sz="1800" b="1" dirty="0"/>
              <a:t>, </a:t>
            </a:r>
            <a:r>
              <a:rPr lang="cs-CZ" sz="1800" b="1" dirty="0" err="1"/>
              <a:t>one</a:t>
            </a:r>
            <a:r>
              <a:rPr lang="cs-CZ" sz="1800" b="1" dirty="0"/>
              <a:t> person </a:t>
            </a:r>
            <a:r>
              <a:rPr lang="cs-CZ" sz="1800" b="1" dirty="0" err="1"/>
              <a:t>gives</a:t>
            </a:r>
            <a:r>
              <a:rPr lang="cs-CZ" sz="1800" b="1" dirty="0"/>
              <a:t> feedback. Then switch within the group.</a:t>
            </a:r>
          </a:p>
          <a:p>
            <a:pPr marL="0" lvl="0" indent="0">
              <a:buNone/>
            </a:pPr>
            <a:endParaRPr lang="cs-CZ" sz="1800" dirty="0"/>
          </a:p>
          <a:p>
            <a:pPr lvl="0"/>
            <a:r>
              <a:rPr lang="en-US" sz="1800" dirty="0"/>
              <a:t>You </a:t>
            </a:r>
            <a:r>
              <a:rPr lang="cs-CZ" sz="1800" dirty="0"/>
              <a:t>are waiting to see the accountant / IT person. Somebody is getting in front of you, but you believe they should wait in the queue.</a:t>
            </a:r>
          </a:p>
          <a:p>
            <a:r>
              <a:rPr lang="en-US" sz="1800" dirty="0"/>
              <a:t>At a daily briefing with the team, </a:t>
            </a:r>
            <a:r>
              <a:rPr lang="cs-CZ" sz="1800" dirty="0"/>
              <a:t>y</a:t>
            </a:r>
            <a:r>
              <a:rPr lang="en-US" sz="1800" dirty="0"/>
              <a:t>our manager comes up with an idea, which you yourself had mentioned only 3 days ago.</a:t>
            </a:r>
            <a:r>
              <a:rPr lang="cs-CZ" sz="1800" dirty="0"/>
              <a:t> The manager did not mention you.</a:t>
            </a:r>
            <a:r>
              <a:rPr lang="en-US" sz="1800" dirty="0"/>
              <a:t> You are annoyed about this</a:t>
            </a:r>
            <a:r>
              <a:rPr lang="cs-CZ" sz="1800" dirty="0"/>
              <a:t>, as this is not the first time.</a:t>
            </a:r>
          </a:p>
          <a:p>
            <a:r>
              <a:rPr lang="en-US" sz="1800" dirty="0"/>
              <a:t>You want to go to the department meeting. Your manager says to you: “As everyone can’t go the meeting,</a:t>
            </a:r>
            <a:r>
              <a:rPr lang="cs-CZ" sz="1800" dirty="0"/>
              <a:t> and you were not very helpful last time,</a:t>
            </a:r>
            <a:r>
              <a:rPr lang="en-US" sz="1800" dirty="0"/>
              <a:t> would you mind staying and answering the phone.” You </a:t>
            </a:r>
            <a:r>
              <a:rPr lang="cs-CZ" sz="1800" dirty="0" err="1"/>
              <a:t>want</a:t>
            </a:r>
            <a:r>
              <a:rPr lang="cs-CZ" sz="1800" dirty="0"/>
              <a:t> to go</a:t>
            </a:r>
            <a:r>
              <a:rPr lang="en-US" sz="1800" dirty="0"/>
              <a:t>.</a:t>
            </a:r>
            <a:endParaRPr lang="cs-CZ" sz="1800" dirty="0"/>
          </a:p>
          <a:p>
            <a:pPr lvl="0"/>
            <a:r>
              <a:rPr lang="cs-CZ" sz="1800" dirty="0" err="1"/>
              <a:t>Your</a:t>
            </a:r>
            <a:r>
              <a:rPr lang="cs-CZ" sz="1800" dirty="0"/>
              <a:t> </a:t>
            </a:r>
            <a:r>
              <a:rPr lang="cs-CZ" sz="1800" dirty="0" err="1"/>
              <a:t>own</a:t>
            </a:r>
            <a:r>
              <a:rPr lang="cs-CZ" sz="1800" dirty="0"/>
              <a:t> </a:t>
            </a:r>
            <a:r>
              <a:rPr lang="cs-CZ" sz="1800" dirty="0" err="1"/>
              <a:t>scenario</a:t>
            </a:r>
            <a:r>
              <a:rPr lang="cs-CZ" sz="1800" dirty="0"/>
              <a:t>.</a:t>
            </a:r>
          </a:p>
          <a:p>
            <a:r>
              <a:rPr lang="cs-CZ" sz="1800" b="1" dirty="0"/>
              <a:t>Remember to use the technics mentioned! </a:t>
            </a:r>
            <a:r>
              <a:rPr lang="cs-CZ" sz="1800" dirty="0" err="1"/>
              <a:t>Fogging</a:t>
            </a:r>
            <a:r>
              <a:rPr lang="cs-CZ" sz="1800" dirty="0"/>
              <a:t>, </a:t>
            </a:r>
            <a:r>
              <a:rPr lang="cs-CZ" sz="1800" dirty="0" err="1"/>
              <a:t>Stuck</a:t>
            </a:r>
            <a:r>
              <a:rPr lang="cs-CZ" sz="1800" dirty="0"/>
              <a:t> </a:t>
            </a:r>
            <a:r>
              <a:rPr lang="cs-CZ" sz="1800" dirty="0" err="1"/>
              <a:t>Record</a:t>
            </a:r>
            <a:r>
              <a:rPr lang="cs-CZ" sz="1800" dirty="0"/>
              <a:t>, </a:t>
            </a:r>
            <a:r>
              <a:rPr lang="en-US" sz="1800" dirty="0"/>
              <a:t>Positive Enquiry</a:t>
            </a:r>
            <a:r>
              <a:rPr lang="cs-CZ" sz="1800" dirty="0"/>
              <a:t>, </a:t>
            </a:r>
            <a:r>
              <a:rPr lang="en-US" sz="1800" dirty="0"/>
              <a:t>Negative enquiry</a:t>
            </a:r>
            <a:r>
              <a:rPr lang="cs-CZ" sz="1800" dirty="0"/>
              <a:t>. Person giving feedback should point them out if they are not used in the dialogue.</a:t>
            </a:r>
          </a:p>
          <a:p>
            <a:endParaRPr lang="cs-CZ" sz="1800" dirty="0"/>
          </a:p>
        </p:txBody>
      </p:sp>
      <p:sp>
        <p:nvSpPr>
          <p:cNvPr id="4" name="Zástupný symbol pro zápatí 3"/>
          <p:cNvSpPr>
            <a:spLocks noGrp="1"/>
          </p:cNvSpPr>
          <p:nvPr>
            <p:ph type="ftr" sz="quarter" idx="10"/>
          </p:nvPr>
        </p:nvSpPr>
        <p:spPr/>
        <p:txBody>
          <a:bodyPr/>
          <a:lstStyle/>
          <a:p>
            <a:r>
              <a:rPr lang="en-US"/>
              <a:t>MPV_COMA Communication and Managerial Skills Training</a:t>
            </a:r>
          </a:p>
        </p:txBody>
      </p:sp>
    </p:spTree>
    <p:extLst>
      <p:ext uri="{BB962C8B-B14F-4D97-AF65-F5344CB8AC3E}">
        <p14:creationId xmlns:p14="http://schemas.microsoft.com/office/powerpoint/2010/main" val="3912700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2051394" y="1340458"/>
            <a:ext cx="7181850" cy="4498667"/>
          </a:xfrm>
          <a:prstGeom prst="rect">
            <a:avLst/>
          </a:prstGeom>
        </p:spPr>
        <p:txBody>
          <a:bodyPr vert="horz" wrap="square" lIns="0" tIns="0" rIns="0" bIns="0" rtlCol="0">
            <a:spAutoFit/>
          </a:bodyPr>
          <a:lstStyle/>
          <a:p>
            <a:pPr marL="12700">
              <a:buClr>
                <a:srgbClr val="FD8537"/>
              </a:buClr>
              <a:buSzPct val="68750"/>
              <a:tabLst>
                <a:tab pos="287020" algn="l"/>
              </a:tabLst>
            </a:pPr>
            <a:r>
              <a:rPr lang="cs-CZ" sz="2400" spc="-85" dirty="0">
                <a:latin typeface="Cambria" panose="02040503050406030204" pitchFamily="18" charset="0"/>
                <a:cs typeface="Palatino Linotype"/>
              </a:rPr>
              <a:t>Videos to watch for you</a:t>
            </a:r>
            <a:endParaRPr lang="cs-CZ" sz="2400" spc="75" dirty="0">
              <a:latin typeface="Cambria" panose="02040503050406030204" pitchFamily="18" charset="0"/>
              <a:cs typeface="Palatino Linotype"/>
            </a:endParaRPr>
          </a:p>
          <a:p>
            <a:pPr marL="12700">
              <a:buClr>
                <a:srgbClr val="FD8537"/>
              </a:buClr>
              <a:buSzPct val="68750"/>
              <a:tabLst>
                <a:tab pos="287020" algn="l"/>
              </a:tabLst>
            </a:pPr>
            <a:endParaRPr lang="cs-CZ" sz="2400" spc="75" dirty="0">
              <a:latin typeface="Cambria" panose="02040503050406030204" pitchFamily="18" charset="0"/>
              <a:cs typeface="Palatino Linotype"/>
            </a:endParaRPr>
          </a:p>
          <a:p>
            <a:pPr marL="12700">
              <a:buClr>
                <a:srgbClr val="FD8537"/>
              </a:buClr>
              <a:buSzPct val="68750"/>
              <a:tabLst>
                <a:tab pos="287020" algn="l"/>
              </a:tabLst>
            </a:pPr>
            <a:endParaRPr lang="cs-CZ" sz="2400" spc="75" dirty="0">
              <a:latin typeface="Cambria" panose="02040503050406030204" pitchFamily="18" charset="0"/>
              <a:cs typeface="Palatino Linotype"/>
            </a:endParaRPr>
          </a:p>
          <a:p>
            <a:pPr marL="12700">
              <a:buClr>
                <a:srgbClr val="FD8537"/>
              </a:buClr>
              <a:buSzPct val="68750"/>
              <a:tabLst>
                <a:tab pos="287020" algn="l"/>
              </a:tabLst>
            </a:pPr>
            <a:endParaRPr sz="2400" dirty="0">
              <a:latin typeface="Cambria" panose="02040503050406030204" pitchFamily="18" charset="0"/>
              <a:cs typeface="Palatino Linotype"/>
            </a:endParaRPr>
          </a:p>
          <a:p>
            <a:pPr marL="287020" marR="33020" indent="-274320">
              <a:spcBef>
                <a:spcPts val="600"/>
              </a:spcBef>
              <a:buClr>
                <a:srgbClr val="FD8537"/>
              </a:buClr>
              <a:buSzPct val="68750"/>
              <a:buFont typeface="Wingdings"/>
              <a:buChar char=""/>
              <a:tabLst>
                <a:tab pos="287020" algn="l"/>
              </a:tabLst>
            </a:pPr>
            <a:r>
              <a:rPr sz="2400" u="heavy" spc="15" dirty="0">
                <a:solidFill>
                  <a:srgbClr val="D2601C"/>
                </a:solidFill>
                <a:latin typeface="Cambria" panose="02040503050406030204" pitchFamily="18" charset="0"/>
                <a:cs typeface="Palatino Linotype"/>
                <a:hlinkClick r:id="rId2"/>
              </a:rPr>
              <a:t>https://www.youtube.com/watch?v=D5hMN_XkP  </a:t>
            </a:r>
            <a:r>
              <a:rPr sz="2400" u="heavy" spc="-75" dirty="0">
                <a:solidFill>
                  <a:srgbClr val="D2601C"/>
                </a:solidFill>
                <a:latin typeface="Cambria" panose="02040503050406030204" pitchFamily="18" charset="0"/>
                <a:cs typeface="Palatino Linotype"/>
                <a:hlinkClick r:id="rId2"/>
              </a:rPr>
              <a:t>QA</a:t>
            </a:r>
            <a:r>
              <a:rPr lang="cs-CZ" sz="2400" u="heavy" spc="-75" dirty="0">
                <a:solidFill>
                  <a:srgbClr val="D2601C"/>
                </a:solidFill>
                <a:latin typeface="Cambria" panose="02040503050406030204" pitchFamily="18" charset="0"/>
                <a:cs typeface="Palatino Linotype"/>
              </a:rPr>
              <a:t>  </a:t>
            </a:r>
            <a:endParaRPr sz="2400" dirty="0">
              <a:latin typeface="Cambria" panose="02040503050406030204" pitchFamily="18" charset="0"/>
              <a:cs typeface="Palatino Linotype"/>
            </a:endParaRPr>
          </a:p>
          <a:p>
            <a:pPr>
              <a:spcBef>
                <a:spcPts val="55"/>
              </a:spcBef>
              <a:buClr>
                <a:srgbClr val="FD8537"/>
              </a:buClr>
              <a:buFont typeface="Wingdings"/>
              <a:buChar char=""/>
            </a:pPr>
            <a:endParaRPr sz="3500" dirty="0">
              <a:latin typeface="Cambria" panose="02040503050406030204" pitchFamily="18" charset="0"/>
              <a:cs typeface="Times New Roman"/>
            </a:endParaRPr>
          </a:p>
          <a:p>
            <a:pPr marL="287020" indent="-274320">
              <a:buClr>
                <a:srgbClr val="FD8537"/>
              </a:buClr>
              <a:buSzPct val="68750"/>
              <a:buFont typeface="Wingdings"/>
              <a:buChar char=""/>
              <a:tabLst>
                <a:tab pos="287020" algn="l"/>
              </a:tabLst>
            </a:pPr>
            <a:r>
              <a:rPr sz="2400" u="heavy" spc="15" dirty="0">
                <a:solidFill>
                  <a:srgbClr val="D2601C"/>
                </a:solidFill>
                <a:latin typeface="Cambria" panose="02040503050406030204" pitchFamily="18" charset="0"/>
                <a:cs typeface="Palatino Linotype"/>
                <a:hlinkClick r:id="rId3"/>
              </a:rPr>
              <a:t>http://www.youtube.com/watch?v=4kyvjEpXuPg</a:t>
            </a:r>
            <a:endParaRPr sz="2400" dirty="0">
              <a:latin typeface="Cambria" panose="02040503050406030204" pitchFamily="18" charset="0"/>
              <a:cs typeface="Palatino Linotype"/>
            </a:endParaRPr>
          </a:p>
          <a:p>
            <a:pPr>
              <a:lnSpc>
                <a:spcPct val="100000"/>
              </a:lnSpc>
              <a:buClr>
                <a:srgbClr val="FD8537"/>
              </a:buClr>
              <a:buFont typeface="Wingdings"/>
              <a:buChar char=""/>
            </a:pPr>
            <a:endParaRPr sz="3550" dirty="0">
              <a:latin typeface="Cambria" panose="02040503050406030204" pitchFamily="18" charset="0"/>
              <a:cs typeface="Times New Roman"/>
            </a:endParaRPr>
          </a:p>
          <a:p>
            <a:pPr marL="287020" indent="-274320">
              <a:buClr>
                <a:srgbClr val="FD8537"/>
              </a:buClr>
              <a:buSzPct val="68750"/>
              <a:buFont typeface="Wingdings"/>
              <a:buChar char=""/>
              <a:tabLst>
                <a:tab pos="287020" algn="l"/>
              </a:tabLst>
            </a:pPr>
            <a:r>
              <a:rPr lang="cs-CZ" sz="2400" u="heavy" spc="20" dirty="0">
                <a:solidFill>
                  <a:srgbClr val="D2601C"/>
                </a:solidFill>
                <a:latin typeface="Cambria" panose="02040503050406030204" pitchFamily="18" charset="0"/>
                <a:cs typeface="Palatino Linotype"/>
                <a:hlinkClick r:id="rId4"/>
              </a:rPr>
              <a:t>http://www.skillsyouneed.com/present/presentati</a:t>
            </a:r>
            <a:endParaRPr lang="cs-CZ" sz="2400" dirty="0">
              <a:latin typeface="Cambria" panose="02040503050406030204" pitchFamily="18" charset="0"/>
              <a:cs typeface="Palatino Linotype"/>
            </a:endParaRPr>
          </a:p>
          <a:p>
            <a:pPr marL="286385"/>
            <a:r>
              <a:rPr lang="cs-CZ" sz="2400" u="heavy" spc="45" dirty="0">
                <a:solidFill>
                  <a:srgbClr val="D2601C"/>
                </a:solidFill>
                <a:latin typeface="Cambria" panose="02040503050406030204" pitchFamily="18" charset="0"/>
                <a:cs typeface="Palatino Linotype"/>
                <a:hlinkClick r:id="rId4"/>
              </a:rPr>
              <a:t>on-nerves.html</a:t>
            </a:r>
            <a:endParaRPr lang="cs-CZ" sz="2400" dirty="0">
              <a:latin typeface="Cambria" panose="02040503050406030204" pitchFamily="18" charset="0"/>
              <a:cs typeface="Palatino Linotype"/>
            </a:endParaRPr>
          </a:p>
        </p:txBody>
      </p:sp>
    </p:spTree>
    <p:extLst>
      <p:ext uri="{BB962C8B-B14F-4D97-AF65-F5344CB8AC3E}">
        <p14:creationId xmlns:p14="http://schemas.microsoft.com/office/powerpoint/2010/main" val="3544621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193562" y="1903207"/>
            <a:ext cx="10363200" cy="503237"/>
          </a:xfrm>
        </p:spPr>
        <p:txBody>
          <a:bodyPr/>
          <a:lstStyle/>
          <a:p>
            <a:r>
              <a:rPr lang="en-US" dirty="0"/>
              <a:t>Thank you for your attention</a:t>
            </a:r>
          </a:p>
        </p:txBody>
      </p:sp>
      <p:pic>
        <p:nvPicPr>
          <p:cNvPr id="2050" name="Picture 2" descr="http://www.mobileapples.com/Assets/Content/Screensavers/Bye%20By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3976342"/>
            <a:ext cx="2577572" cy="34367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altLang="en-US"/>
              <a:t>MPV_COMA Communication and Managerial Skills Training</a:t>
            </a:r>
            <a:endParaRPr lang="cs-CZ" altLang="en-US"/>
          </a:p>
        </p:txBody>
      </p:sp>
    </p:spTree>
    <p:extLst>
      <p:ext uri="{BB962C8B-B14F-4D97-AF65-F5344CB8AC3E}">
        <p14:creationId xmlns:p14="http://schemas.microsoft.com/office/powerpoint/2010/main" val="1606496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1050039"/>
            <a:ext cx="10363200" cy="668901"/>
          </a:xfrm>
          <a:prstGeom prst="rect">
            <a:avLst/>
          </a:prstGeom>
        </p:spPr>
        <p:txBody>
          <a:bodyPr vert="horz" wrap="square" lIns="0" tIns="296672" rIns="0" bIns="0" numCol="1" rtlCol="0" anchor="t" anchorCtr="0" compatLnSpc="1">
            <a:prstTxWarp prst="textNoShape">
              <a:avLst/>
            </a:prstTxWarp>
            <a:spAutoFit/>
          </a:bodyPr>
          <a:lstStyle/>
          <a:p>
            <a:pPr marL="12700"/>
            <a:r>
              <a:rPr spc="80" dirty="0">
                <a:solidFill>
                  <a:srgbClr val="565F6C"/>
                </a:solidFill>
              </a:rPr>
              <a:t>DISTANCE</a:t>
            </a:r>
          </a:p>
        </p:txBody>
      </p:sp>
      <p:sp>
        <p:nvSpPr>
          <p:cNvPr id="3" name="object 3"/>
          <p:cNvSpPr txBox="1"/>
          <p:nvPr/>
        </p:nvSpPr>
        <p:spPr>
          <a:xfrm>
            <a:off x="2059941" y="1640079"/>
            <a:ext cx="7002145" cy="4197985"/>
          </a:xfrm>
          <a:prstGeom prst="rect">
            <a:avLst/>
          </a:prstGeom>
        </p:spPr>
        <p:txBody>
          <a:bodyPr vert="horz" wrap="square" lIns="0" tIns="0" rIns="0" bIns="0" rtlCol="0">
            <a:spAutoFit/>
          </a:bodyPr>
          <a:lstStyle/>
          <a:p>
            <a:pPr marL="287020" indent="-274320">
              <a:buClr>
                <a:srgbClr val="FD8537"/>
              </a:buClr>
              <a:buSzPct val="68750"/>
              <a:buFont typeface="Wingdings"/>
              <a:buChar char=""/>
              <a:tabLst>
                <a:tab pos="287020" algn="l"/>
              </a:tabLst>
            </a:pPr>
            <a:r>
              <a:rPr sz="2400" b="1" spc="165" dirty="0">
                <a:latin typeface="Cambria"/>
                <a:cs typeface="Cambria"/>
              </a:rPr>
              <a:t>I. </a:t>
            </a:r>
            <a:r>
              <a:rPr sz="2400" b="1" spc="125" dirty="0">
                <a:latin typeface="Cambria"/>
                <a:cs typeface="Cambria"/>
              </a:rPr>
              <a:t>zone </a:t>
            </a:r>
            <a:r>
              <a:rPr lang="cs-CZ" sz="2400" b="1" spc="125" dirty="0">
                <a:latin typeface="Cambria"/>
                <a:cs typeface="Cambria"/>
              </a:rPr>
              <a:t>– </a:t>
            </a:r>
            <a:r>
              <a:rPr sz="2400" b="1" spc="150" dirty="0">
                <a:latin typeface="Cambria"/>
                <a:cs typeface="Cambria"/>
              </a:rPr>
              <a:t>private</a:t>
            </a:r>
            <a:r>
              <a:rPr lang="cs-CZ" sz="2400" b="1" spc="150" dirty="0">
                <a:latin typeface="Cambria"/>
                <a:cs typeface="Cambria"/>
              </a:rPr>
              <a:t>,</a:t>
            </a:r>
            <a:r>
              <a:rPr sz="2400" b="1" spc="150" dirty="0">
                <a:latin typeface="Cambria"/>
                <a:cs typeface="Cambria"/>
              </a:rPr>
              <a:t> </a:t>
            </a:r>
            <a:r>
              <a:rPr lang="cs-CZ" sz="2400" b="1" spc="-40" dirty="0">
                <a:latin typeface="Cambria"/>
                <a:cs typeface="Cambria"/>
              </a:rPr>
              <a:t>0 </a:t>
            </a:r>
            <a:r>
              <a:rPr sz="2400" b="1" spc="-40" dirty="0">
                <a:latin typeface="Cambria"/>
                <a:cs typeface="Cambria"/>
              </a:rPr>
              <a:t>-</a:t>
            </a:r>
            <a:r>
              <a:rPr lang="cs-CZ" sz="2400" b="1" spc="-40" dirty="0">
                <a:latin typeface="Cambria"/>
                <a:cs typeface="Cambria"/>
              </a:rPr>
              <a:t> 45</a:t>
            </a:r>
            <a:r>
              <a:rPr sz="2400" b="1" spc="90" dirty="0">
                <a:latin typeface="Cambria"/>
                <a:cs typeface="Cambria"/>
              </a:rPr>
              <a:t> </a:t>
            </a:r>
            <a:r>
              <a:rPr sz="2400" b="1" spc="185" dirty="0">
                <a:latin typeface="Cambria"/>
                <a:cs typeface="Cambria"/>
              </a:rPr>
              <a:t>cm</a:t>
            </a:r>
            <a:endParaRPr sz="2400" dirty="0">
              <a:latin typeface="Cambria"/>
              <a:cs typeface="Cambria"/>
            </a:endParaRPr>
          </a:p>
          <a:p>
            <a:pPr marL="652780" marR="440690" lvl="1" indent="-274320">
              <a:spcBef>
                <a:spcPts val="515"/>
              </a:spcBef>
              <a:buClr>
                <a:srgbClr val="FD8537"/>
              </a:buClr>
              <a:buSzPct val="78571"/>
              <a:buFont typeface="Wingdings"/>
              <a:buChar char=""/>
              <a:tabLst>
                <a:tab pos="652780" algn="l"/>
                <a:tab pos="653415" algn="l"/>
              </a:tabLst>
            </a:pPr>
            <a:r>
              <a:rPr sz="2100" spc="80" dirty="0">
                <a:latin typeface="Cambria" panose="02040503050406030204" pitchFamily="18" charset="0"/>
                <a:cs typeface="Palatino Linotype"/>
              </a:rPr>
              <a:t>Intimate </a:t>
            </a:r>
            <a:r>
              <a:rPr sz="2100" spc="25" dirty="0">
                <a:latin typeface="Cambria" panose="02040503050406030204" pitchFamily="18" charset="0"/>
                <a:cs typeface="Palatino Linotype"/>
              </a:rPr>
              <a:t>communication </a:t>
            </a:r>
            <a:r>
              <a:rPr sz="2100" spc="60" dirty="0">
                <a:latin typeface="Cambria" panose="02040503050406030204" pitchFamily="18" charset="0"/>
                <a:cs typeface="Palatino Linotype"/>
              </a:rPr>
              <a:t>(partners, </a:t>
            </a:r>
            <a:r>
              <a:rPr sz="2100" spc="65" dirty="0">
                <a:latin typeface="Cambria" panose="02040503050406030204" pitchFamily="18" charset="0"/>
                <a:cs typeface="Palatino Linotype"/>
              </a:rPr>
              <a:t>parents </a:t>
            </a:r>
            <a:r>
              <a:rPr sz="2100" spc="25" dirty="0">
                <a:latin typeface="Cambria" panose="02040503050406030204" pitchFamily="18" charset="0"/>
                <a:cs typeface="Palatino Linotype"/>
              </a:rPr>
              <a:t>and  </a:t>
            </a:r>
            <a:r>
              <a:rPr sz="2100" spc="35" dirty="0">
                <a:latin typeface="Cambria" panose="02040503050406030204" pitchFamily="18" charset="0"/>
                <a:cs typeface="Palatino Linotype"/>
              </a:rPr>
              <a:t>children, </a:t>
            </a:r>
            <a:r>
              <a:rPr sz="2100" spc="15" dirty="0">
                <a:latin typeface="Cambria" panose="02040503050406030204" pitchFamily="18" charset="0"/>
                <a:cs typeface="Palatino Linotype"/>
              </a:rPr>
              <a:t>close</a:t>
            </a:r>
            <a:r>
              <a:rPr sz="2100" spc="70" dirty="0">
                <a:latin typeface="Cambria" panose="02040503050406030204" pitchFamily="18" charset="0"/>
                <a:cs typeface="Palatino Linotype"/>
              </a:rPr>
              <a:t> </a:t>
            </a:r>
            <a:r>
              <a:rPr sz="2100" spc="30" dirty="0">
                <a:latin typeface="Cambria" panose="02040503050406030204" pitchFamily="18" charset="0"/>
                <a:cs typeface="Palatino Linotype"/>
              </a:rPr>
              <a:t>friends)</a:t>
            </a:r>
            <a:endParaRPr sz="2100" dirty="0">
              <a:latin typeface="Cambria" panose="02040503050406030204" pitchFamily="18" charset="0"/>
              <a:cs typeface="Palatino Linotype"/>
            </a:endParaRPr>
          </a:p>
          <a:p>
            <a:pPr marL="287020" indent="-274320">
              <a:spcBef>
                <a:spcPts val="585"/>
              </a:spcBef>
              <a:buClr>
                <a:srgbClr val="FD8537"/>
              </a:buClr>
              <a:buSzPct val="68750"/>
              <a:buFont typeface="Wingdings"/>
              <a:buChar char=""/>
              <a:tabLst>
                <a:tab pos="287020" algn="l"/>
              </a:tabLst>
            </a:pPr>
            <a:r>
              <a:rPr sz="2400" b="1" spc="185" dirty="0">
                <a:latin typeface="Cambria"/>
                <a:cs typeface="Cambria"/>
              </a:rPr>
              <a:t>II. </a:t>
            </a:r>
            <a:r>
              <a:rPr sz="2400" b="1" spc="125" dirty="0">
                <a:latin typeface="Cambria"/>
                <a:cs typeface="Cambria"/>
              </a:rPr>
              <a:t>zone </a:t>
            </a:r>
            <a:r>
              <a:rPr lang="cs-CZ" sz="2400" b="1" spc="125" dirty="0">
                <a:latin typeface="Cambria"/>
                <a:cs typeface="Cambria"/>
              </a:rPr>
              <a:t>– </a:t>
            </a:r>
            <a:r>
              <a:rPr sz="2400" b="1" spc="130" dirty="0">
                <a:latin typeface="Cambria"/>
                <a:cs typeface="Cambria"/>
              </a:rPr>
              <a:t>person</a:t>
            </a:r>
            <a:r>
              <a:rPr lang="cs-CZ" sz="2400" b="1" spc="130" dirty="0">
                <a:latin typeface="Cambria"/>
                <a:cs typeface="Cambria"/>
              </a:rPr>
              <a:t>a</a:t>
            </a:r>
            <a:r>
              <a:rPr sz="2400" b="1" spc="130" dirty="0">
                <a:latin typeface="Cambria"/>
                <a:cs typeface="Cambria"/>
              </a:rPr>
              <a:t>l</a:t>
            </a:r>
            <a:r>
              <a:rPr lang="cs-CZ" sz="2400" b="1" spc="130" dirty="0">
                <a:latin typeface="Cambria"/>
                <a:cs typeface="Cambria"/>
              </a:rPr>
              <a:t>,</a:t>
            </a:r>
            <a:r>
              <a:rPr sz="2400" b="1" spc="130" dirty="0">
                <a:latin typeface="Cambria"/>
                <a:cs typeface="Cambria"/>
              </a:rPr>
              <a:t> </a:t>
            </a:r>
            <a:r>
              <a:rPr sz="2400" b="1" spc="-45" dirty="0">
                <a:latin typeface="Cambria"/>
                <a:cs typeface="Cambria"/>
              </a:rPr>
              <a:t>45</a:t>
            </a:r>
            <a:r>
              <a:rPr lang="cs-CZ" sz="2400" b="1" spc="-45" dirty="0">
                <a:latin typeface="Cambria"/>
                <a:cs typeface="Cambria"/>
              </a:rPr>
              <a:t> - 100</a:t>
            </a:r>
            <a:r>
              <a:rPr sz="2400" b="1" spc="295" dirty="0">
                <a:latin typeface="Cambria"/>
                <a:cs typeface="Cambria"/>
              </a:rPr>
              <a:t> </a:t>
            </a:r>
            <a:r>
              <a:rPr sz="2400" b="1" spc="185" dirty="0">
                <a:latin typeface="Cambria"/>
                <a:cs typeface="Cambria"/>
              </a:rPr>
              <a:t>cm</a:t>
            </a:r>
            <a:endParaRPr sz="2400" dirty="0">
              <a:latin typeface="Cambria"/>
              <a:cs typeface="Cambria"/>
            </a:endParaRPr>
          </a:p>
          <a:p>
            <a:pPr marL="652780" lvl="1" indent="-274320">
              <a:spcBef>
                <a:spcPts val="515"/>
              </a:spcBef>
              <a:buClr>
                <a:srgbClr val="FD8537"/>
              </a:buClr>
              <a:buSzPct val="78571"/>
              <a:buFont typeface="Wingdings"/>
              <a:buChar char=""/>
              <a:tabLst>
                <a:tab pos="652780" algn="l"/>
                <a:tab pos="653415" algn="l"/>
              </a:tabLst>
            </a:pPr>
            <a:r>
              <a:rPr sz="2100" spc="55" dirty="0">
                <a:latin typeface="Cambria" panose="02040503050406030204" pitchFamily="18" charset="0"/>
                <a:cs typeface="Palatino Linotype"/>
              </a:rPr>
              <a:t>Greetings, shaking </a:t>
            </a:r>
            <a:r>
              <a:rPr sz="2100" spc="45" dirty="0">
                <a:latin typeface="Cambria" panose="02040503050406030204" pitchFamily="18" charset="0"/>
                <a:cs typeface="Palatino Linotype"/>
              </a:rPr>
              <a:t>hands, </a:t>
            </a:r>
            <a:r>
              <a:rPr sz="2100" spc="25" dirty="0">
                <a:latin typeface="Cambria" panose="02040503050406030204" pitchFamily="18" charset="0"/>
                <a:cs typeface="Palatino Linotype"/>
              </a:rPr>
              <a:t>family </a:t>
            </a:r>
            <a:r>
              <a:rPr sz="2100" spc="40" dirty="0">
                <a:latin typeface="Cambria" panose="02040503050406030204" pitchFamily="18" charset="0"/>
                <a:cs typeface="Palatino Linotype"/>
              </a:rPr>
              <a:t>dinner, </a:t>
            </a:r>
            <a:r>
              <a:rPr sz="2100" spc="35" dirty="0">
                <a:latin typeface="Cambria" panose="02040503050406030204" pitchFamily="18" charset="0"/>
                <a:cs typeface="Palatino Linotype"/>
              </a:rPr>
              <a:t>friends</a:t>
            </a:r>
            <a:r>
              <a:rPr sz="2100" spc="190" dirty="0">
                <a:latin typeface="Cambria" panose="02040503050406030204" pitchFamily="18" charset="0"/>
                <a:cs typeface="Palatino Linotype"/>
              </a:rPr>
              <a:t> </a:t>
            </a:r>
            <a:r>
              <a:rPr sz="2100" spc="114" dirty="0">
                <a:latin typeface="Cambria" panose="02040503050406030204" pitchFamily="18" charset="0"/>
                <a:cs typeface="Palatino Linotype"/>
              </a:rPr>
              <a:t>at</a:t>
            </a:r>
            <a:endParaRPr sz="2100" dirty="0">
              <a:latin typeface="Cambria" panose="02040503050406030204" pitchFamily="18" charset="0"/>
              <a:cs typeface="Palatino Linotype"/>
            </a:endParaRPr>
          </a:p>
          <a:p>
            <a:pPr marL="652780"/>
            <a:r>
              <a:rPr sz="2100" spc="30" dirty="0">
                <a:latin typeface="Cambria" panose="02040503050406030204" pitchFamily="18" charset="0"/>
                <a:cs typeface="Palatino Linotype"/>
              </a:rPr>
              <a:t>lunch)</a:t>
            </a:r>
            <a:endParaRPr sz="2100" dirty="0">
              <a:latin typeface="Cambria" panose="02040503050406030204" pitchFamily="18" charset="0"/>
              <a:cs typeface="Palatino Linotype"/>
            </a:endParaRPr>
          </a:p>
          <a:p>
            <a:pPr marL="287020" indent="-274320">
              <a:spcBef>
                <a:spcPts val="585"/>
              </a:spcBef>
              <a:buClr>
                <a:srgbClr val="FD8537"/>
              </a:buClr>
              <a:buSzPct val="68750"/>
              <a:buFont typeface="Wingdings"/>
              <a:buChar char=""/>
              <a:tabLst>
                <a:tab pos="287020" algn="l"/>
              </a:tabLst>
            </a:pPr>
            <a:r>
              <a:rPr sz="2400" b="1" spc="195" dirty="0">
                <a:latin typeface="Cambria"/>
                <a:cs typeface="Cambria"/>
              </a:rPr>
              <a:t>III. </a:t>
            </a:r>
            <a:r>
              <a:rPr sz="2400" b="1" spc="125" dirty="0">
                <a:latin typeface="Cambria"/>
                <a:cs typeface="Cambria"/>
              </a:rPr>
              <a:t>zone </a:t>
            </a:r>
            <a:r>
              <a:rPr lang="cs-CZ" sz="2400" b="1" spc="125" dirty="0">
                <a:latin typeface="Cambria"/>
                <a:cs typeface="Cambria"/>
              </a:rPr>
              <a:t>– </a:t>
            </a:r>
            <a:r>
              <a:rPr sz="2400" b="1" spc="135" dirty="0">
                <a:latin typeface="Cambria"/>
                <a:cs typeface="Cambria"/>
              </a:rPr>
              <a:t>social</a:t>
            </a:r>
            <a:r>
              <a:rPr lang="cs-CZ" sz="2400" b="1" spc="135" dirty="0">
                <a:latin typeface="Cambria"/>
                <a:cs typeface="Cambria"/>
              </a:rPr>
              <a:t>,</a:t>
            </a:r>
            <a:r>
              <a:rPr sz="2400" b="1" spc="135" dirty="0">
                <a:latin typeface="Cambria"/>
                <a:cs typeface="Cambria"/>
              </a:rPr>
              <a:t> </a:t>
            </a:r>
            <a:r>
              <a:rPr sz="2400" b="1" spc="-45" dirty="0">
                <a:latin typeface="Cambria"/>
                <a:cs typeface="Cambria"/>
              </a:rPr>
              <a:t>1</a:t>
            </a:r>
            <a:r>
              <a:rPr lang="cs-CZ" sz="2400" b="1" spc="-45" dirty="0">
                <a:latin typeface="Cambria"/>
                <a:cs typeface="Cambria"/>
              </a:rPr>
              <a:t>0</a:t>
            </a:r>
            <a:r>
              <a:rPr sz="2400" b="1" spc="-45" dirty="0">
                <a:latin typeface="Cambria"/>
                <a:cs typeface="Cambria"/>
              </a:rPr>
              <a:t>0</a:t>
            </a:r>
            <a:r>
              <a:rPr lang="cs-CZ" sz="2400" b="1" spc="-45" dirty="0">
                <a:latin typeface="Cambria"/>
                <a:cs typeface="Cambria"/>
              </a:rPr>
              <a:t> - </a:t>
            </a:r>
            <a:r>
              <a:rPr sz="2400" b="1" spc="-50" dirty="0">
                <a:latin typeface="Cambria"/>
                <a:cs typeface="Cambria"/>
              </a:rPr>
              <a:t>360 </a:t>
            </a:r>
            <a:r>
              <a:rPr sz="2400" b="1" spc="-25" dirty="0">
                <a:latin typeface="Cambria"/>
                <a:cs typeface="Cambria"/>
              </a:rPr>
              <a:t> </a:t>
            </a:r>
            <a:r>
              <a:rPr sz="2400" b="1" spc="110" dirty="0">
                <a:latin typeface="Cambria"/>
                <a:cs typeface="Cambria"/>
              </a:rPr>
              <a:t>cm</a:t>
            </a:r>
            <a:endParaRPr sz="2400" dirty="0">
              <a:latin typeface="Cambria"/>
              <a:cs typeface="Cambria"/>
            </a:endParaRPr>
          </a:p>
          <a:p>
            <a:pPr marL="652780" marR="772795" lvl="1" indent="-274320">
              <a:spcBef>
                <a:spcPts val="515"/>
              </a:spcBef>
              <a:buClr>
                <a:srgbClr val="FD8537"/>
              </a:buClr>
              <a:buSzPct val="78571"/>
              <a:buFont typeface="Wingdings"/>
              <a:buChar char=""/>
              <a:tabLst>
                <a:tab pos="652780" algn="l"/>
                <a:tab pos="653415" algn="l"/>
              </a:tabLst>
            </a:pPr>
            <a:r>
              <a:rPr sz="2100" spc="40" dirty="0">
                <a:latin typeface="Cambria" panose="02040503050406030204" pitchFamily="18" charset="0"/>
                <a:cs typeface="Palatino Linotype"/>
              </a:rPr>
              <a:t>Meetings </a:t>
            </a:r>
            <a:r>
              <a:rPr sz="2100" spc="55" dirty="0">
                <a:latin typeface="Cambria" panose="02040503050406030204" pitchFamily="18" charset="0"/>
                <a:cs typeface="Palatino Linotype"/>
              </a:rPr>
              <a:t>in </a:t>
            </a:r>
            <a:r>
              <a:rPr sz="2100" spc="75" dirty="0">
                <a:latin typeface="Cambria" panose="02040503050406030204" pitchFamily="18" charset="0"/>
                <a:cs typeface="Palatino Linotype"/>
              </a:rPr>
              <a:t>the </a:t>
            </a:r>
            <a:r>
              <a:rPr sz="2100" spc="55" dirty="0">
                <a:latin typeface="Cambria" panose="02040503050406030204" pitchFamily="18" charset="0"/>
                <a:cs typeface="Palatino Linotype"/>
              </a:rPr>
              <a:t>store, </a:t>
            </a:r>
            <a:r>
              <a:rPr sz="2100" spc="5" dirty="0">
                <a:latin typeface="Cambria" panose="02040503050406030204" pitchFamily="18" charset="0"/>
                <a:cs typeface="Palatino Linotype"/>
              </a:rPr>
              <a:t>shop, </a:t>
            </a:r>
            <a:r>
              <a:rPr sz="2100" spc="10" dirty="0">
                <a:latin typeface="Cambria" panose="02040503050406030204" pitchFamily="18" charset="0"/>
                <a:cs typeface="Palatino Linotype"/>
              </a:rPr>
              <a:t>post </a:t>
            </a:r>
            <a:r>
              <a:rPr sz="2100" spc="5" dirty="0">
                <a:latin typeface="Cambria" panose="02040503050406030204" pitchFamily="18" charset="0"/>
                <a:cs typeface="Palatino Linotype"/>
              </a:rPr>
              <a:t>office, </a:t>
            </a:r>
            <a:r>
              <a:rPr sz="2100" spc="60" dirty="0">
                <a:latin typeface="Cambria" panose="02040503050406030204" pitchFamily="18" charset="0"/>
                <a:cs typeface="Palatino Linotype"/>
              </a:rPr>
              <a:t>bank,  </a:t>
            </a:r>
            <a:r>
              <a:rPr sz="2100" spc="50" dirty="0">
                <a:latin typeface="Cambria" panose="02040503050406030204" pitchFamily="18" charset="0"/>
                <a:cs typeface="Palatino Linotype"/>
              </a:rPr>
              <a:t>meetings, </a:t>
            </a:r>
            <a:r>
              <a:rPr sz="2100" spc="10" dirty="0">
                <a:latin typeface="Cambria" panose="02040503050406030204" pitchFamily="18" charset="0"/>
                <a:cs typeface="Palatino Linotype"/>
              </a:rPr>
              <a:t>offices</a:t>
            </a:r>
            <a:r>
              <a:rPr sz="2100" spc="-25" dirty="0">
                <a:latin typeface="Cambria" panose="02040503050406030204" pitchFamily="18" charset="0"/>
                <a:cs typeface="Palatino Linotype"/>
              </a:rPr>
              <a:t> </a:t>
            </a:r>
            <a:r>
              <a:rPr sz="2100" spc="60" dirty="0">
                <a:latin typeface="Cambria" panose="02040503050406030204" pitchFamily="18" charset="0"/>
                <a:cs typeface="Palatino Linotype"/>
              </a:rPr>
              <a:t>etc.</a:t>
            </a:r>
            <a:endParaRPr sz="2100" dirty="0">
              <a:latin typeface="Cambria" panose="02040503050406030204" pitchFamily="18" charset="0"/>
              <a:cs typeface="Palatino Linotype"/>
            </a:endParaRPr>
          </a:p>
          <a:p>
            <a:pPr marL="287020" indent="-274320">
              <a:spcBef>
                <a:spcPts val="585"/>
              </a:spcBef>
              <a:buClr>
                <a:srgbClr val="FD8537"/>
              </a:buClr>
              <a:buSzPct val="68750"/>
              <a:buFont typeface="Wingdings"/>
              <a:buChar char=""/>
              <a:tabLst>
                <a:tab pos="287020" algn="l"/>
              </a:tabLst>
            </a:pPr>
            <a:r>
              <a:rPr sz="2400" b="1" spc="210" dirty="0">
                <a:latin typeface="Cambria"/>
                <a:cs typeface="Cambria"/>
              </a:rPr>
              <a:t>IV. </a:t>
            </a:r>
            <a:r>
              <a:rPr sz="2400" b="1" spc="125" dirty="0">
                <a:latin typeface="Cambria"/>
                <a:cs typeface="Cambria"/>
              </a:rPr>
              <a:t>zone </a:t>
            </a:r>
            <a:r>
              <a:rPr lang="cs-CZ" sz="2400" b="1" spc="125" dirty="0">
                <a:latin typeface="Cambria"/>
                <a:cs typeface="Cambria"/>
              </a:rPr>
              <a:t>– public,</a:t>
            </a:r>
            <a:r>
              <a:rPr sz="2400" b="1" spc="160" dirty="0">
                <a:latin typeface="Cambria"/>
                <a:cs typeface="Cambria"/>
              </a:rPr>
              <a:t> </a:t>
            </a:r>
            <a:r>
              <a:rPr sz="2400" b="1" spc="-45" dirty="0">
                <a:latin typeface="Cambria"/>
                <a:cs typeface="Cambria"/>
              </a:rPr>
              <a:t>360 </a:t>
            </a:r>
            <a:r>
              <a:rPr sz="2400" b="1" spc="185" dirty="0">
                <a:latin typeface="Cambria"/>
                <a:cs typeface="Cambria"/>
              </a:rPr>
              <a:t>cm</a:t>
            </a:r>
            <a:r>
              <a:rPr lang="cs-CZ" sz="2400" b="1" spc="185" dirty="0">
                <a:latin typeface="Cambria"/>
                <a:cs typeface="Cambria"/>
              </a:rPr>
              <a:t> and more</a:t>
            </a:r>
            <a:endParaRPr sz="2400" dirty="0">
              <a:latin typeface="Cambria"/>
              <a:cs typeface="Cambria"/>
            </a:endParaRPr>
          </a:p>
          <a:p>
            <a:pPr marL="652780" lvl="1" indent="-274320">
              <a:spcBef>
                <a:spcPts val="515"/>
              </a:spcBef>
              <a:buClr>
                <a:srgbClr val="FD8537"/>
              </a:buClr>
              <a:buSzPct val="78571"/>
              <a:buFont typeface="Wingdings"/>
              <a:buChar char=""/>
              <a:tabLst>
                <a:tab pos="652780" algn="l"/>
                <a:tab pos="653415" algn="l"/>
              </a:tabLst>
            </a:pPr>
            <a:r>
              <a:rPr sz="2100" spc="65" dirty="0">
                <a:latin typeface="Cambria" panose="02040503050406030204" pitchFamily="18" charset="0"/>
                <a:cs typeface="Palatino Linotype"/>
              </a:rPr>
              <a:t>Lectures, </a:t>
            </a:r>
            <a:r>
              <a:rPr sz="2100" spc="85" dirty="0">
                <a:latin typeface="Cambria" panose="02040503050406030204" pitchFamily="18" charset="0"/>
                <a:cs typeface="Palatino Linotype"/>
              </a:rPr>
              <a:t>theatre</a:t>
            </a:r>
            <a:r>
              <a:rPr sz="2100" spc="50" dirty="0">
                <a:latin typeface="Cambria" panose="02040503050406030204" pitchFamily="18" charset="0"/>
                <a:cs typeface="Palatino Linotype"/>
              </a:rPr>
              <a:t> </a:t>
            </a:r>
            <a:r>
              <a:rPr sz="2100" spc="60" dirty="0">
                <a:latin typeface="Cambria" panose="02040503050406030204" pitchFamily="18" charset="0"/>
                <a:cs typeface="Palatino Linotype"/>
              </a:rPr>
              <a:t>etc.</a:t>
            </a:r>
            <a:endParaRPr sz="2100" dirty="0">
              <a:latin typeface="Cambria" panose="02040503050406030204" pitchFamily="18" charset="0"/>
              <a:cs typeface="Palatino Linotype"/>
            </a:endParaRPr>
          </a:p>
        </p:txBody>
      </p:sp>
    </p:spTree>
    <p:extLst>
      <p:ext uri="{BB962C8B-B14F-4D97-AF65-F5344CB8AC3E}">
        <p14:creationId xmlns:p14="http://schemas.microsoft.com/office/powerpoint/2010/main" val="247883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125539"/>
            <a:ext cx="10363200" cy="884858"/>
          </a:xfrm>
          <a:prstGeom prst="rect">
            <a:avLst/>
          </a:prstGeom>
        </p:spPr>
        <p:txBody>
          <a:bodyPr vert="horz" wrap="square" lIns="0" tIns="0" rIns="0" bIns="0" numCol="1" rtlCol="0" anchor="t" anchorCtr="0" compatLnSpc="1">
            <a:prstTxWarp prst="textNoShape">
              <a:avLst/>
            </a:prstTxWarp>
            <a:spAutoFit/>
          </a:bodyPr>
          <a:lstStyle/>
          <a:p>
            <a:pPr marL="12700"/>
            <a:r>
              <a:rPr sz="3200" b="1" spc="365" dirty="0">
                <a:latin typeface="Cambria"/>
                <a:cs typeface="Cambria"/>
              </a:rPr>
              <a:t>E</a:t>
            </a:r>
            <a:r>
              <a:rPr sz="2550" b="1" spc="365" dirty="0">
                <a:latin typeface="Cambria"/>
                <a:cs typeface="Cambria"/>
              </a:rPr>
              <a:t>VALUATING </a:t>
            </a:r>
            <a:r>
              <a:rPr sz="2550" b="1" spc="375" dirty="0">
                <a:latin typeface="Cambria"/>
                <a:cs typeface="Cambria"/>
              </a:rPr>
              <a:t>NONVERBAL</a:t>
            </a:r>
            <a:r>
              <a:rPr sz="2550" b="1" spc="305" dirty="0">
                <a:latin typeface="Cambria"/>
                <a:cs typeface="Cambria"/>
              </a:rPr>
              <a:t> </a:t>
            </a:r>
            <a:r>
              <a:rPr sz="2550" b="1" spc="375" dirty="0">
                <a:latin typeface="Cambria"/>
                <a:cs typeface="Cambria"/>
              </a:rPr>
              <a:t>SIGNALS</a:t>
            </a:r>
            <a:r>
              <a:rPr lang="cs-CZ" sz="2550" b="1" spc="375" dirty="0">
                <a:latin typeface="Cambria"/>
                <a:cs typeface="Cambria"/>
              </a:rPr>
              <a:t> – THE RIGHT VOCABULARY </a:t>
            </a:r>
            <a:endParaRPr sz="2550" dirty="0">
              <a:latin typeface="Cambria"/>
              <a:cs typeface="Cambria"/>
            </a:endParaRPr>
          </a:p>
        </p:txBody>
      </p:sp>
      <p:sp>
        <p:nvSpPr>
          <p:cNvPr id="3" name="object 3"/>
          <p:cNvSpPr txBox="1"/>
          <p:nvPr/>
        </p:nvSpPr>
        <p:spPr>
          <a:xfrm>
            <a:off x="2059941" y="2350354"/>
            <a:ext cx="6981825" cy="2421176"/>
          </a:xfrm>
          <a:prstGeom prst="rect">
            <a:avLst/>
          </a:prstGeom>
        </p:spPr>
        <p:txBody>
          <a:bodyPr vert="horz" wrap="square" lIns="0" tIns="0" rIns="0" bIns="0" rtlCol="0">
            <a:spAutoFit/>
          </a:bodyPr>
          <a:lstStyle/>
          <a:p>
            <a:pPr marL="287020" indent="-274320">
              <a:buClr>
                <a:srgbClr val="FD8537"/>
              </a:buClr>
              <a:buSzPct val="68181"/>
              <a:buFont typeface="Wingdings"/>
              <a:buChar char=""/>
              <a:tabLst>
                <a:tab pos="287020" algn="l"/>
              </a:tabLst>
            </a:pPr>
            <a:r>
              <a:rPr sz="2200" b="1" spc="220" dirty="0">
                <a:latin typeface="Cambria"/>
                <a:cs typeface="Cambria"/>
              </a:rPr>
              <a:t>Eye</a:t>
            </a:r>
            <a:r>
              <a:rPr sz="2200" b="1" spc="65" dirty="0">
                <a:latin typeface="Cambria"/>
                <a:cs typeface="Cambria"/>
              </a:rPr>
              <a:t> </a:t>
            </a:r>
            <a:r>
              <a:rPr sz="2200" b="1" spc="150" dirty="0">
                <a:latin typeface="Cambria"/>
                <a:cs typeface="Cambria"/>
              </a:rPr>
              <a:t>contact</a:t>
            </a:r>
            <a:endParaRPr sz="2200" dirty="0">
              <a:latin typeface="Cambria"/>
              <a:cs typeface="Cambria"/>
            </a:endParaRPr>
          </a:p>
          <a:p>
            <a:pPr marL="12700">
              <a:lnSpc>
                <a:spcPts val="2510"/>
              </a:lnSpc>
              <a:spcBef>
                <a:spcPts val="385"/>
              </a:spcBef>
            </a:pPr>
            <a:r>
              <a:rPr sz="2200" spc="114" dirty="0">
                <a:latin typeface="Cambria" panose="02040503050406030204" pitchFamily="18" charset="0"/>
                <a:cs typeface="Palatino Linotype"/>
              </a:rPr>
              <a:t>Is </a:t>
            </a:r>
            <a:r>
              <a:rPr sz="2200" spc="15" dirty="0">
                <a:latin typeface="Cambria" panose="02040503050406030204" pitchFamily="18" charset="0"/>
                <a:cs typeface="Palatino Linotype"/>
              </a:rPr>
              <a:t>eye </a:t>
            </a:r>
            <a:r>
              <a:rPr sz="2200" spc="50" dirty="0">
                <a:latin typeface="Cambria" panose="02040503050406030204" pitchFamily="18" charset="0"/>
                <a:cs typeface="Palatino Linotype"/>
              </a:rPr>
              <a:t>contact </a:t>
            </a:r>
            <a:r>
              <a:rPr sz="2200" spc="20" dirty="0">
                <a:latin typeface="Cambria" panose="02040503050406030204" pitchFamily="18" charset="0"/>
                <a:cs typeface="Palatino Linotype"/>
              </a:rPr>
              <a:t>being </a:t>
            </a:r>
            <a:r>
              <a:rPr sz="2200" spc="15" dirty="0">
                <a:latin typeface="Cambria" panose="02040503050406030204" pitchFamily="18" charset="0"/>
                <a:cs typeface="Palatino Linotype"/>
              </a:rPr>
              <a:t>made? </a:t>
            </a:r>
            <a:r>
              <a:rPr sz="2200" spc="75" dirty="0">
                <a:latin typeface="Cambria" panose="02040503050406030204" pitchFamily="18" charset="0"/>
                <a:cs typeface="Palatino Linotype"/>
              </a:rPr>
              <a:t>If </a:t>
            </a:r>
            <a:r>
              <a:rPr sz="2200" spc="15" dirty="0">
                <a:latin typeface="Cambria" panose="02040503050406030204" pitchFamily="18" charset="0"/>
                <a:cs typeface="Palatino Linotype"/>
              </a:rPr>
              <a:t>so, </a:t>
            </a:r>
            <a:r>
              <a:rPr sz="2200" spc="65" dirty="0">
                <a:latin typeface="Cambria" panose="02040503050406030204" pitchFamily="18" charset="0"/>
                <a:cs typeface="Palatino Linotype"/>
              </a:rPr>
              <a:t>is </a:t>
            </a:r>
            <a:r>
              <a:rPr sz="2200" spc="95" dirty="0">
                <a:latin typeface="Cambria" panose="02040503050406030204" pitchFamily="18" charset="0"/>
                <a:cs typeface="Palatino Linotype"/>
              </a:rPr>
              <a:t>it </a:t>
            </a:r>
            <a:r>
              <a:rPr sz="2200" spc="-5" dirty="0">
                <a:latin typeface="Cambria" panose="02040503050406030204" pitchFamily="18" charset="0"/>
                <a:cs typeface="Palatino Linotype"/>
              </a:rPr>
              <a:t>overly </a:t>
            </a:r>
            <a:r>
              <a:rPr sz="2200" spc="70" dirty="0">
                <a:latin typeface="Cambria" panose="02040503050406030204" pitchFamily="18" charset="0"/>
                <a:cs typeface="Palatino Linotype"/>
              </a:rPr>
              <a:t>intense</a:t>
            </a:r>
            <a:r>
              <a:rPr sz="2200" spc="165" dirty="0">
                <a:latin typeface="Cambria" panose="02040503050406030204" pitchFamily="18" charset="0"/>
                <a:cs typeface="Palatino Linotype"/>
              </a:rPr>
              <a:t> </a:t>
            </a:r>
            <a:r>
              <a:rPr sz="2200" dirty="0">
                <a:latin typeface="Cambria" panose="02040503050406030204" pitchFamily="18" charset="0"/>
                <a:cs typeface="Palatino Linotype"/>
              </a:rPr>
              <a:t>or</a:t>
            </a:r>
          </a:p>
          <a:p>
            <a:pPr marL="12700">
              <a:lnSpc>
                <a:spcPts val="2510"/>
              </a:lnSpc>
            </a:pPr>
            <a:r>
              <a:rPr sz="2200" spc="90" dirty="0">
                <a:latin typeface="Cambria" panose="02040503050406030204" pitchFamily="18" charset="0"/>
                <a:cs typeface="Palatino Linotype"/>
              </a:rPr>
              <a:t>just</a:t>
            </a:r>
            <a:r>
              <a:rPr sz="2200" spc="-25" dirty="0">
                <a:latin typeface="Cambria" panose="02040503050406030204" pitchFamily="18" charset="0"/>
                <a:cs typeface="Palatino Linotype"/>
              </a:rPr>
              <a:t> </a:t>
            </a:r>
            <a:r>
              <a:rPr sz="2200" spc="50" dirty="0">
                <a:latin typeface="Cambria" panose="02040503050406030204" pitchFamily="18" charset="0"/>
                <a:cs typeface="Palatino Linotype"/>
              </a:rPr>
              <a:t>right?</a:t>
            </a:r>
            <a:endParaRPr sz="2200" dirty="0">
              <a:latin typeface="Cambria" panose="02040503050406030204" pitchFamily="18" charset="0"/>
              <a:cs typeface="Palatino Linotype"/>
            </a:endParaRPr>
          </a:p>
          <a:p>
            <a:pPr marL="287020" indent="-274320">
              <a:spcBef>
                <a:spcPts val="300"/>
              </a:spcBef>
              <a:buClr>
                <a:srgbClr val="FD8537"/>
              </a:buClr>
              <a:buSzPct val="68181"/>
              <a:buFont typeface="Wingdings"/>
              <a:buChar char=""/>
              <a:tabLst>
                <a:tab pos="287020" algn="l"/>
              </a:tabLst>
            </a:pPr>
            <a:r>
              <a:rPr sz="2200" b="1" spc="180" dirty="0">
                <a:latin typeface="Cambria"/>
                <a:cs typeface="Cambria"/>
              </a:rPr>
              <a:t>Facial</a:t>
            </a:r>
            <a:r>
              <a:rPr sz="2200" b="1" spc="120" dirty="0">
                <a:latin typeface="Cambria"/>
                <a:cs typeface="Cambria"/>
              </a:rPr>
              <a:t> </a:t>
            </a:r>
            <a:r>
              <a:rPr sz="2200" b="1" spc="114" dirty="0">
                <a:latin typeface="Cambria"/>
                <a:cs typeface="Cambria"/>
              </a:rPr>
              <a:t>expression</a:t>
            </a:r>
            <a:endParaRPr sz="2200" dirty="0">
              <a:latin typeface="Cambria"/>
              <a:cs typeface="Cambria"/>
            </a:endParaRPr>
          </a:p>
          <a:p>
            <a:pPr marL="12700" marR="250825">
              <a:lnSpc>
                <a:spcPts val="2380"/>
              </a:lnSpc>
              <a:spcBef>
                <a:spcPts val="665"/>
              </a:spcBef>
            </a:pPr>
            <a:r>
              <a:rPr sz="2200" spc="65" dirty="0">
                <a:latin typeface="Cambria" panose="02040503050406030204" pitchFamily="18" charset="0"/>
                <a:cs typeface="Palatino Linotype"/>
              </a:rPr>
              <a:t>What is </a:t>
            </a:r>
            <a:r>
              <a:rPr sz="2200" spc="75" dirty="0">
                <a:latin typeface="Cambria" panose="02040503050406030204" pitchFamily="18" charset="0"/>
                <a:cs typeface="Palatino Linotype"/>
              </a:rPr>
              <a:t>their </a:t>
            </a:r>
            <a:r>
              <a:rPr sz="2200" spc="40" dirty="0">
                <a:latin typeface="Cambria" panose="02040503050406030204" pitchFamily="18" charset="0"/>
                <a:cs typeface="Palatino Linotype"/>
              </a:rPr>
              <a:t>face </a:t>
            </a:r>
            <a:r>
              <a:rPr sz="2200" spc="-5" dirty="0">
                <a:latin typeface="Cambria" panose="02040503050406030204" pitchFamily="18" charset="0"/>
                <a:cs typeface="Palatino Linotype"/>
              </a:rPr>
              <a:t>showing? </a:t>
            </a:r>
            <a:r>
              <a:rPr sz="2200" spc="114" dirty="0">
                <a:latin typeface="Cambria" panose="02040503050406030204" pitchFamily="18" charset="0"/>
                <a:cs typeface="Palatino Linotype"/>
              </a:rPr>
              <a:t>Is </a:t>
            </a:r>
            <a:r>
              <a:rPr sz="2200" spc="90" dirty="0">
                <a:latin typeface="Cambria" panose="02040503050406030204" pitchFamily="18" charset="0"/>
                <a:cs typeface="Palatino Linotype"/>
              </a:rPr>
              <a:t>it </a:t>
            </a:r>
            <a:r>
              <a:rPr sz="2200" spc="60" dirty="0">
                <a:latin typeface="Cambria" panose="02040503050406030204" pitchFamily="18" charset="0"/>
                <a:cs typeface="Palatino Linotype"/>
              </a:rPr>
              <a:t>masklike </a:t>
            </a:r>
            <a:r>
              <a:rPr sz="2200" spc="25" dirty="0">
                <a:latin typeface="Cambria" panose="02040503050406030204" pitchFamily="18" charset="0"/>
                <a:cs typeface="Palatino Linotype"/>
              </a:rPr>
              <a:t>and  </a:t>
            </a:r>
            <a:r>
              <a:rPr sz="2200" spc="35" dirty="0">
                <a:latin typeface="Cambria" panose="02040503050406030204" pitchFamily="18" charset="0"/>
                <a:cs typeface="Palatino Linotype"/>
              </a:rPr>
              <a:t>unexpressive, </a:t>
            </a:r>
            <a:r>
              <a:rPr sz="2200" dirty="0">
                <a:latin typeface="Cambria" panose="02040503050406030204" pitchFamily="18" charset="0"/>
                <a:cs typeface="Palatino Linotype"/>
              </a:rPr>
              <a:t>or </a:t>
            </a:r>
            <a:r>
              <a:rPr sz="2200" spc="25" dirty="0">
                <a:latin typeface="Cambria" panose="02040503050406030204" pitchFamily="18" charset="0"/>
                <a:cs typeface="Palatino Linotype"/>
              </a:rPr>
              <a:t>emotionally </a:t>
            </a:r>
            <a:r>
              <a:rPr sz="2200" spc="55" dirty="0">
                <a:latin typeface="Cambria" panose="02040503050406030204" pitchFamily="18" charset="0"/>
                <a:cs typeface="Palatino Linotype"/>
              </a:rPr>
              <a:t>present </a:t>
            </a:r>
            <a:r>
              <a:rPr sz="2200" spc="30" dirty="0">
                <a:latin typeface="Cambria" panose="02040503050406030204" pitchFamily="18" charset="0"/>
                <a:cs typeface="Palatino Linotype"/>
              </a:rPr>
              <a:t>and </a:t>
            </a:r>
            <a:r>
              <a:rPr sz="2200" spc="20" dirty="0">
                <a:latin typeface="Cambria" panose="02040503050406030204" pitchFamily="18" charset="0"/>
                <a:cs typeface="Palatino Linotype"/>
              </a:rPr>
              <a:t>filled </a:t>
            </a:r>
            <a:r>
              <a:rPr sz="2200" spc="30" dirty="0">
                <a:latin typeface="Cambria" panose="02040503050406030204" pitchFamily="18" charset="0"/>
                <a:cs typeface="Palatino Linotype"/>
              </a:rPr>
              <a:t>with  </a:t>
            </a:r>
            <a:r>
              <a:rPr sz="2200" spc="70" dirty="0">
                <a:latin typeface="Cambria" panose="02040503050406030204" pitchFamily="18" charset="0"/>
                <a:cs typeface="Palatino Linotype"/>
              </a:rPr>
              <a:t>interest?</a:t>
            </a:r>
            <a:endParaRPr sz="2200" dirty="0">
              <a:latin typeface="Cambria" panose="02040503050406030204" pitchFamily="18" charset="0"/>
              <a:cs typeface="Palatino Linotype"/>
            </a:endParaRPr>
          </a:p>
        </p:txBody>
      </p:sp>
    </p:spTree>
    <p:extLst>
      <p:ext uri="{BB962C8B-B14F-4D97-AF65-F5344CB8AC3E}">
        <p14:creationId xmlns:p14="http://schemas.microsoft.com/office/powerpoint/2010/main" val="233345832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125539"/>
            <a:ext cx="10363200" cy="884858"/>
          </a:xfrm>
          <a:prstGeom prst="rect">
            <a:avLst/>
          </a:prstGeom>
        </p:spPr>
        <p:txBody>
          <a:bodyPr vert="horz" wrap="square" lIns="0" tIns="0" rIns="0" bIns="0" numCol="1" rtlCol="0" anchor="t" anchorCtr="0" compatLnSpc="1">
            <a:prstTxWarp prst="textNoShape">
              <a:avLst/>
            </a:prstTxWarp>
            <a:spAutoFit/>
          </a:bodyPr>
          <a:lstStyle/>
          <a:p>
            <a:pPr marL="12700"/>
            <a:r>
              <a:rPr sz="3200" b="1" spc="365" dirty="0">
                <a:latin typeface="Cambria"/>
                <a:cs typeface="Cambria"/>
              </a:rPr>
              <a:t>E</a:t>
            </a:r>
            <a:r>
              <a:rPr sz="2550" b="1" spc="365" dirty="0">
                <a:latin typeface="Cambria"/>
                <a:cs typeface="Cambria"/>
              </a:rPr>
              <a:t>VALUATING </a:t>
            </a:r>
            <a:r>
              <a:rPr sz="2550" b="1" spc="375" dirty="0">
                <a:latin typeface="Cambria"/>
                <a:cs typeface="Cambria"/>
              </a:rPr>
              <a:t>NONVERBAL</a:t>
            </a:r>
            <a:r>
              <a:rPr sz="2550" b="1" spc="305" dirty="0">
                <a:latin typeface="Cambria"/>
                <a:cs typeface="Cambria"/>
              </a:rPr>
              <a:t> </a:t>
            </a:r>
            <a:r>
              <a:rPr sz="2550" b="1" spc="375" dirty="0">
                <a:latin typeface="Cambria"/>
                <a:cs typeface="Cambria"/>
              </a:rPr>
              <a:t>SIGNALS</a:t>
            </a:r>
            <a:r>
              <a:rPr lang="cs-CZ" sz="2550" b="1" spc="375" dirty="0">
                <a:latin typeface="Cambria"/>
                <a:cs typeface="Cambria"/>
              </a:rPr>
              <a:t> – THE RIGHT VOCABULARY </a:t>
            </a:r>
            <a:endParaRPr sz="2550" dirty="0">
              <a:latin typeface="Cambria"/>
              <a:cs typeface="Cambria"/>
            </a:endParaRPr>
          </a:p>
        </p:txBody>
      </p:sp>
      <p:sp>
        <p:nvSpPr>
          <p:cNvPr id="3" name="object 3"/>
          <p:cNvSpPr txBox="1"/>
          <p:nvPr/>
        </p:nvSpPr>
        <p:spPr>
          <a:xfrm>
            <a:off x="2059941" y="2350354"/>
            <a:ext cx="6981825" cy="2113399"/>
          </a:xfrm>
          <a:prstGeom prst="rect">
            <a:avLst/>
          </a:prstGeom>
        </p:spPr>
        <p:txBody>
          <a:bodyPr vert="horz" wrap="square" lIns="0" tIns="0" rIns="0" bIns="0" rtlCol="0">
            <a:spAutoFit/>
          </a:bodyPr>
          <a:lstStyle/>
          <a:p>
            <a:pPr marL="287020" indent="-274320">
              <a:spcBef>
                <a:spcPts val="260"/>
              </a:spcBef>
              <a:buClr>
                <a:srgbClr val="FD8537"/>
              </a:buClr>
              <a:buSzPct val="68181"/>
              <a:buFont typeface="Wingdings"/>
              <a:buChar char=""/>
              <a:tabLst>
                <a:tab pos="287020" algn="l"/>
              </a:tabLst>
            </a:pPr>
            <a:r>
              <a:rPr lang="en-GB" sz="2200" b="1" spc="130" dirty="0">
                <a:latin typeface="Cambria"/>
                <a:cs typeface="Cambria"/>
              </a:rPr>
              <a:t>Tone </a:t>
            </a:r>
            <a:r>
              <a:rPr lang="en-GB" sz="2200" b="1" spc="110" dirty="0">
                <a:latin typeface="Cambria"/>
                <a:cs typeface="Cambria"/>
              </a:rPr>
              <a:t>of</a:t>
            </a:r>
            <a:r>
              <a:rPr lang="en-GB" sz="2200" b="1" spc="120" dirty="0">
                <a:latin typeface="Cambria"/>
                <a:cs typeface="Cambria"/>
              </a:rPr>
              <a:t> </a:t>
            </a:r>
            <a:r>
              <a:rPr lang="en-GB" sz="2200" b="1" spc="130" dirty="0">
                <a:latin typeface="Cambria"/>
                <a:cs typeface="Cambria"/>
              </a:rPr>
              <a:t>voice</a:t>
            </a:r>
            <a:endParaRPr lang="en-GB" sz="2200" dirty="0">
              <a:latin typeface="Cambria"/>
              <a:cs typeface="Cambria"/>
            </a:endParaRPr>
          </a:p>
          <a:p>
            <a:pPr marL="12700" marR="704215">
              <a:lnSpc>
                <a:spcPts val="2380"/>
              </a:lnSpc>
              <a:spcBef>
                <a:spcPts val="665"/>
              </a:spcBef>
            </a:pPr>
            <a:r>
              <a:rPr lang="en-GB" sz="2200" spc="5" dirty="0">
                <a:latin typeface="Cambria" panose="02040503050406030204" pitchFamily="18" charset="0"/>
                <a:cs typeface="Palatino Linotype"/>
              </a:rPr>
              <a:t>Does </a:t>
            </a:r>
            <a:r>
              <a:rPr lang="en-GB" sz="2200" spc="75" dirty="0">
                <a:latin typeface="Cambria" panose="02040503050406030204" pitchFamily="18" charset="0"/>
                <a:cs typeface="Palatino Linotype"/>
              </a:rPr>
              <a:t>their </a:t>
            </a:r>
            <a:r>
              <a:rPr lang="en-GB" sz="2200" spc="-20" dirty="0">
                <a:latin typeface="Cambria" panose="02040503050406030204" pitchFamily="18" charset="0"/>
                <a:cs typeface="Palatino Linotype"/>
              </a:rPr>
              <a:t>voice </a:t>
            </a:r>
            <a:r>
              <a:rPr lang="en-GB" sz="2200" spc="30" dirty="0">
                <a:latin typeface="Cambria" panose="02040503050406030204" pitchFamily="18" charset="0"/>
                <a:cs typeface="Palatino Linotype"/>
              </a:rPr>
              <a:t>project </a:t>
            </a:r>
            <a:r>
              <a:rPr lang="en-GB" sz="2200" spc="45" dirty="0">
                <a:latin typeface="Cambria" panose="02040503050406030204" pitchFamily="18" charset="0"/>
                <a:cs typeface="Palatino Linotype"/>
              </a:rPr>
              <a:t>warmth, </a:t>
            </a:r>
            <a:r>
              <a:rPr lang="en-GB" sz="2200" spc="10" dirty="0">
                <a:latin typeface="Cambria" panose="02040503050406030204" pitchFamily="18" charset="0"/>
                <a:cs typeface="Palatino Linotype"/>
              </a:rPr>
              <a:t>confidence, </a:t>
            </a:r>
            <a:r>
              <a:rPr lang="en-GB" sz="2200" spc="25" dirty="0">
                <a:latin typeface="Cambria" panose="02040503050406030204" pitchFamily="18" charset="0"/>
                <a:cs typeface="Palatino Linotype"/>
              </a:rPr>
              <a:t>and  </a:t>
            </a:r>
            <a:r>
              <a:rPr lang="en-GB" sz="2200" spc="80" dirty="0">
                <a:latin typeface="Cambria" panose="02040503050406030204" pitchFamily="18" charset="0"/>
                <a:cs typeface="Palatino Linotype"/>
              </a:rPr>
              <a:t>interest, </a:t>
            </a:r>
            <a:r>
              <a:rPr lang="en-GB" sz="2200" dirty="0">
                <a:latin typeface="Cambria" panose="02040503050406030204" pitchFamily="18" charset="0"/>
                <a:cs typeface="Palatino Linotype"/>
              </a:rPr>
              <a:t>or </a:t>
            </a:r>
            <a:r>
              <a:rPr lang="en-GB" sz="2200" spc="70" dirty="0">
                <a:latin typeface="Cambria" panose="02040503050406030204" pitchFamily="18" charset="0"/>
                <a:cs typeface="Palatino Linotype"/>
              </a:rPr>
              <a:t>is </a:t>
            </a:r>
            <a:r>
              <a:rPr lang="en-GB" sz="2200" spc="90" dirty="0">
                <a:latin typeface="Cambria" panose="02040503050406030204" pitchFamily="18" charset="0"/>
                <a:cs typeface="Palatino Linotype"/>
              </a:rPr>
              <a:t>it </a:t>
            </a:r>
            <a:r>
              <a:rPr lang="en-GB" sz="2200" spc="65" dirty="0">
                <a:latin typeface="Cambria" panose="02040503050406030204" pitchFamily="18" charset="0"/>
                <a:cs typeface="Palatino Linotype"/>
              </a:rPr>
              <a:t>strained </a:t>
            </a:r>
            <a:r>
              <a:rPr lang="en-GB" sz="2200" spc="25" dirty="0">
                <a:latin typeface="Cambria" panose="02040503050406030204" pitchFamily="18" charset="0"/>
                <a:cs typeface="Palatino Linotype"/>
              </a:rPr>
              <a:t>and</a:t>
            </a:r>
            <a:r>
              <a:rPr lang="en-GB" sz="2200" spc="-20" dirty="0">
                <a:latin typeface="Cambria" panose="02040503050406030204" pitchFamily="18" charset="0"/>
                <a:cs typeface="Palatino Linotype"/>
              </a:rPr>
              <a:t> </a:t>
            </a:r>
            <a:r>
              <a:rPr lang="en-GB" sz="2200" spc="-5" dirty="0">
                <a:latin typeface="Cambria" panose="02040503050406030204" pitchFamily="18" charset="0"/>
                <a:cs typeface="Palatino Linotype"/>
              </a:rPr>
              <a:t>blocked?</a:t>
            </a:r>
            <a:endParaRPr lang="en-GB" sz="2200" dirty="0">
              <a:latin typeface="Cambria" panose="02040503050406030204" pitchFamily="18" charset="0"/>
              <a:cs typeface="Palatino Linotype"/>
            </a:endParaRPr>
          </a:p>
          <a:p>
            <a:pPr marL="287020" indent="-274320">
              <a:spcBef>
                <a:spcPts val="265"/>
              </a:spcBef>
              <a:buClr>
                <a:srgbClr val="FD8537"/>
              </a:buClr>
              <a:buSzPct val="68181"/>
              <a:buFont typeface="Wingdings"/>
              <a:buChar char=""/>
              <a:tabLst>
                <a:tab pos="287020" algn="l"/>
              </a:tabLst>
            </a:pPr>
            <a:r>
              <a:rPr lang="en-GB" sz="2200" b="1" spc="145" dirty="0">
                <a:latin typeface="Cambria"/>
                <a:cs typeface="Cambria"/>
              </a:rPr>
              <a:t>Posture </a:t>
            </a:r>
            <a:r>
              <a:rPr lang="en-GB" sz="2200" b="1" spc="160" dirty="0">
                <a:latin typeface="Cambria"/>
                <a:cs typeface="Cambria"/>
              </a:rPr>
              <a:t>and</a:t>
            </a:r>
            <a:r>
              <a:rPr lang="en-GB" sz="2200" b="1" spc="130" dirty="0">
                <a:latin typeface="Cambria"/>
                <a:cs typeface="Cambria"/>
              </a:rPr>
              <a:t> gesture</a:t>
            </a:r>
            <a:endParaRPr lang="en-GB" sz="2200" dirty="0">
              <a:latin typeface="Cambria"/>
              <a:cs typeface="Cambria"/>
            </a:endParaRPr>
          </a:p>
          <a:p>
            <a:pPr marL="12700">
              <a:lnSpc>
                <a:spcPts val="2510"/>
              </a:lnSpc>
              <a:spcBef>
                <a:spcPts val="370"/>
              </a:spcBef>
            </a:pPr>
            <a:r>
              <a:rPr lang="en-GB" sz="2200" dirty="0">
                <a:latin typeface="Cambria" panose="02040503050406030204" pitchFamily="18" charset="0"/>
                <a:cs typeface="Palatino Linotype"/>
              </a:rPr>
              <a:t>Are </a:t>
            </a:r>
            <a:r>
              <a:rPr lang="en-GB" sz="2200" spc="75" dirty="0">
                <a:latin typeface="Cambria" panose="02040503050406030204" pitchFamily="18" charset="0"/>
                <a:cs typeface="Palatino Linotype"/>
              </a:rPr>
              <a:t>their </a:t>
            </a:r>
            <a:r>
              <a:rPr lang="en-GB" sz="2200" spc="-5" dirty="0">
                <a:latin typeface="Cambria" panose="02040503050406030204" pitchFamily="18" charset="0"/>
                <a:cs typeface="Palatino Linotype"/>
              </a:rPr>
              <a:t>bodies </a:t>
            </a:r>
            <a:r>
              <a:rPr lang="en-GB" sz="2200" spc="40" dirty="0">
                <a:latin typeface="Cambria" panose="02040503050406030204" pitchFamily="18" charset="0"/>
                <a:cs typeface="Palatino Linotype"/>
              </a:rPr>
              <a:t>relaxed </a:t>
            </a:r>
            <a:r>
              <a:rPr lang="en-GB" sz="2200" dirty="0">
                <a:latin typeface="Cambria" panose="02040503050406030204" pitchFamily="18" charset="0"/>
                <a:cs typeface="Palatino Linotype"/>
              </a:rPr>
              <a:t>or </a:t>
            </a:r>
            <a:r>
              <a:rPr lang="en-GB" sz="2200" spc="50" dirty="0">
                <a:latin typeface="Cambria" panose="02040503050406030204" pitchFamily="18" charset="0"/>
                <a:cs typeface="Palatino Linotype"/>
              </a:rPr>
              <a:t>stiff </a:t>
            </a:r>
            <a:r>
              <a:rPr lang="en-GB" sz="2200" spc="30" dirty="0">
                <a:latin typeface="Cambria" panose="02040503050406030204" pitchFamily="18" charset="0"/>
                <a:cs typeface="Palatino Linotype"/>
              </a:rPr>
              <a:t>and </a:t>
            </a:r>
            <a:r>
              <a:rPr lang="en-GB" sz="2200" spc="10" dirty="0">
                <a:latin typeface="Cambria" panose="02040503050406030204" pitchFamily="18" charset="0"/>
                <a:cs typeface="Palatino Linotype"/>
              </a:rPr>
              <a:t>immobile?</a:t>
            </a:r>
            <a:r>
              <a:rPr lang="en-GB" sz="2200" spc="295" dirty="0">
                <a:latin typeface="Cambria" panose="02040503050406030204" pitchFamily="18" charset="0"/>
                <a:cs typeface="Palatino Linotype"/>
              </a:rPr>
              <a:t> </a:t>
            </a:r>
            <a:r>
              <a:rPr lang="en-GB" sz="2200" dirty="0">
                <a:latin typeface="Cambria" panose="02040503050406030204" pitchFamily="18" charset="0"/>
                <a:cs typeface="Palatino Linotype"/>
              </a:rPr>
              <a:t>Are</a:t>
            </a:r>
          </a:p>
          <a:p>
            <a:pPr marL="12700">
              <a:lnSpc>
                <a:spcPts val="2510"/>
              </a:lnSpc>
            </a:pPr>
            <a:r>
              <a:rPr lang="en-GB" sz="2200" spc="30" dirty="0">
                <a:latin typeface="Cambria" panose="02040503050406030204" pitchFamily="18" charset="0"/>
                <a:cs typeface="Palatino Linotype"/>
              </a:rPr>
              <a:t>shoulders </a:t>
            </a:r>
            <a:r>
              <a:rPr lang="en-GB" sz="2200" spc="70" dirty="0">
                <a:latin typeface="Cambria" panose="02040503050406030204" pitchFamily="18" charset="0"/>
                <a:cs typeface="Palatino Linotype"/>
              </a:rPr>
              <a:t>tense </a:t>
            </a:r>
            <a:r>
              <a:rPr lang="en-GB" sz="2200" spc="30" dirty="0">
                <a:latin typeface="Cambria" panose="02040503050406030204" pitchFamily="18" charset="0"/>
                <a:cs typeface="Palatino Linotype"/>
              </a:rPr>
              <a:t>and </a:t>
            </a:r>
            <a:r>
              <a:rPr lang="en-GB" sz="2200" spc="55" dirty="0">
                <a:latin typeface="Cambria" panose="02040503050406030204" pitchFamily="18" charset="0"/>
                <a:cs typeface="Palatino Linotype"/>
              </a:rPr>
              <a:t>raised, </a:t>
            </a:r>
            <a:r>
              <a:rPr lang="en-GB" sz="2200" dirty="0">
                <a:latin typeface="Cambria" panose="02040503050406030204" pitchFamily="18" charset="0"/>
                <a:cs typeface="Palatino Linotype"/>
              </a:rPr>
              <a:t>or </a:t>
            </a:r>
            <a:r>
              <a:rPr lang="en-GB" sz="2200" spc="40" dirty="0">
                <a:latin typeface="Cambria" panose="02040503050406030204" pitchFamily="18" charset="0"/>
                <a:cs typeface="Palatino Linotype"/>
              </a:rPr>
              <a:t>slightly</a:t>
            </a:r>
            <a:r>
              <a:rPr lang="en-GB" sz="2200" spc="120" dirty="0">
                <a:latin typeface="Cambria" panose="02040503050406030204" pitchFamily="18" charset="0"/>
                <a:cs typeface="Palatino Linotype"/>
              </a:rPr>
              <a:t> </a:t>
            </a:r>
            <a:r>
              <a:rPr lang="en-GB" sz="2200" spc="-10" dirty="0">
                <a:latin typeface="Cambria" panose="02040503050406030204" pitchFamily="18" charset="0"/>
                <a:cs typeface="Palatino Linotype"/>
              </a:rPr>
              <a:t>sloped?</a:t>
            </a:r>
            <a:endParaRPr lang="en-GB" sz="2200" dirty="0">
              <a:latin typeface="Cambria" panose="02040503050406030204" pitchFamily="18" charset="0"/>
              <a:cs typeface="Palatino Linotype"/>
            </a:endParaRPr>
          </a:p>
        </p:txBody>
      </p:sp>
    </p:spTree>
    <p:extLst>
      <p:ext uri="{BB962C8B-B14F-4D97-AF65-F5344CB8AC3E}">
        <p14:creationId xmlns:p14="http://schemas.microsoft.com/office/powerpoint/2010/main" val="298035059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AEAEA"/>
            </a:gs>
            <a:gs pos="100000">
              <a:srgbClr val="EAEAEA">
                <a:gamma/>
                <a:shade val="92941"/>
                <a:invGamma/>
              </a:srgbClr>
            </a:gs>
          </a:gsLst>
          <a:lin ang="2700000" scaled="1"/>
        </a:gra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125539"/>
            <a:ext cx="10363200" cy="884858"/>
          </a:xfrm>
          <a:prstGeom prst="rect">
            <a:avLst/>
          </a:prstGeom>
        </p:spPr>
        <p:txBody>
          <a:bodyPr vert="horz" wrap="square" lIns="0" tIns="0" rIns="0" bIns="0" numCol="1" rtlCol="0" anchor="t" anchorCtr="0" compatLnSpc="1">
            <a:prstTxWarp prst="textNoShape">
              <a:avLst/>
            </a:prstTxWarp>
            <a:spAutoFit/>
          </a:bodyPr>
          <a:lstStyle/>
          <a:p>
            <a:pPr marL="12700"/>
            <a:r>
              <a:rPr sz="3200" b="1" spc="365" dirty="0">
                <a:latin typeface="Cambria"/>
                <a:cs typeface="Cambria"/>
              </a:rPr>
              <a:t>E</a:t>
            </a:r>
            <a:r>
              <a:rPr sz="2550" b="1" spc="365" dirty="0">
                <a:latin typeface="Cambria"/>
                <a:cs typeface="Cambria"/>
              </a:rPr>
              <a:t>VALUATING </a:t>
            </a:r>
            <a:r>
              <a:rPr sz="2550" b="1" spc="375" dirty="0">
                <a:latin typeface="Cambria"/>
                <a:cs typeface="Cambria"/>
              </a:rPr>
              <a:t>NONVERBAL</a:t>
            </a:r>
            <a:r>
              <a:rPr sz="2550" b="1" spc="305" dirty="0">
                <a:latin typeface="Cambria"/>
                <a:cs typeface="Cambria"/>
              </a:rPr>
              <a:t> </a:t>
            </a:r>
            <a:r>
              <a:rPr sz="2550" b="1" spc="375" dirty="0">
                <a:latin typeface="Cambria"/>
                <a:cs typeface="Cambria"/>
              </a:rPr>
              <a:t>SIGNALS</a:t>
            </a:r>
            <a:r>
              <a:rPr lang="cs-CZ" sz="2550" b="1" spc="375" dirty="0">
                <a:latin typeface="Cambria"/>
                <a:cs typeface="Cambria"/>
              </a:rPr>
              <a:t> – THE RIGHT VOCABULARY </a:t>
            </a:r>
            <a:endParaRPr sz="2550" dirty="0">
              <a:latin typeface="Cambria"/>
              <a:cs typeface="Cambria"/>
            </a:endParaRPr>
          </a:p>
        </p:txBody>
      </p:sp>
      <p:sp>
        <p:nvSpPr>
          <p:cNvPr id="3" name="object 3"/>
          <p:cNvSpPr txBox="1"/>
          <p:nvPr/>
        </p:nvSpPr>
        <p:spPr>
          <a:xfrm>
            <a:off x="2059941" y="2350354"/>
            <a:ext cx="6981825" cy="2185214"/>
          </a:xfrm>
          <a:prstGeom prst="rect">
            <a:avLst/>
          </a:prstGeom>
        </p:spPr>
        <p:txBody>
          <a:bodyPr vert="horz" wrap="square" lIns="0" tIns="0" rIns="0" bIns="0" rtlCol="0">
            <a:spAutoFit/>
          </a:bodyPr>
          <a:lstStyle/>
          <a:p>
            <a:pPr marL="287020" indent="-274320">
              <a:buClr>
                <a:srgbClr val="FD8537"/>
              </a:buClr>
              <a:buSzPct val="68181"/>
              <a:buFont typeface="Wingdings"/>
              <a:buChar char=""/>
              <a:tabLst>
                <a:tab pos="287020" algn="l"/>
              </a:tabLst>
            </a:pPr>
            <a:r>
              <a:rPr lang="en-GB" sz="2200" b="1" spc="25" dirty="0">
                <a:latin typeface="Cambria" panose="02040503050406030204" pitchFamily="18" charset="0"/>
                <a:cs typeface="Palatino Linotype"/>
              </a:rPr>
              <a:t>Physical </a:t>
            </a:r>
            <a:r>
              <a:rPr lang="en-GB" sz="2200" b="1" spc="40" dirty="0">
                <a:latin typeface="Cambria" panose="02040503050406030204" pitchFamily="18" charset="0"/>
                <a:cs typeface="Palatino Linotype"/>
              </a:rPr>
              <a:t>contact </a:t>
            </a:r>
          </a:p>
          <a:p>
            <a:pPr marL="12700">
              <a:buClr>
                <a:srgbClr val="FD8537"/>
              </a:buClr>
              <a:buSzPct val="68181"/>
              <a:tabLst>
                <a:tab pos="287020" algn="l"/>
              </a:tabLst>
            </a:pPr>
            <a:r>
              <a:rPr lang="en-GB" sz="2200" spc="114" dirty="0">
                <a:latin typeface="Cambria" panose="02040503050406030204" pitchFamily="18" charset="0"/>
                <a:cs typeface="Palatino Linotype"/>
              </a:rPr>
              <a:t>Is </a:t>
            </a:r>
            <a:r>
              <a:rPr lang="en-GB" sz="2200" spc="70" dirty="0">
                <a:latin typeface="Cambria" panose="02040503050406030204" pitchFamily="18" charset="0"/>
                <a:cs typeface="Palatino Linotype"/>
              </a:rPr>
              <a:t>there </a:t>
            </a:r>
            <a:r>
              <a:rPr lang="en-GB" sz="2200" spc="40" dirty="0">
                <a:latin typeface="Cambria" panose="02040503050406030204" pitchFamily="18" charset="0"/>
                <a:cs typeface="Palatino Linotype"/>
              </a:rPr>
              <a:t>any </a:t>
            </a:r>
            <a:r>
              <a:rPr lang="en-GB" sz="2200" spc="25" dirty="0">
                <a:latin typeface="Cambria" panose="02040503050406030204" pitchFamily="18" charset="0"/>
                <a:cs typeface="Palatino Linotype"/>
              </a:rPr>
              <a:t>physical </a:t>
            </a:r>
            <a:r>
              <a:rPr lang="en-GB" sz="2200" spc="40" dirty="0">
                <a:latin typeface="Cambria" panose="02040503050406030204" pitchFamily="18" charset="0"/>
                <a:cs typeface="Palatino Linotype"/>
              </a:rPr>
              <a:t>contact? </a:t>
            </a:r>
            <a:r>
              <a:rPr lang="en-GB" sz="2200" spc="114" dirty="0">
                <a:latin typeface="Cambria" panose="02040503050406030204" pitchFamily="18" charset="0"/>
                <a:cs typeface="Palatino Linotype"/>
              </a:rPr>
              <a:t>Is </a:t>
            </a:r>
            <a:r>
              <a:rPr lang="en-GB" sz="2200" spc="90" dirty="0">
                <a:latin typeface="Cambria" panose="02040503050406030204" pitchFamily="18" charset="0"/>
                <a:cs typeface="Palatino Linotype"/>
              </a:rPr>
              <a:t>it </a:t>
            </a:r>
            <a:r>
              <a:rPr lang="en-GB" sz="2200" spc="30" dirty="0">
                <a:latin typeface="Cambria" panose="02040503050406030204" pitchFamily="18" charset="0"/>
                <a:cs typeface="Palatino Linotype"/>
              </a:rPr>
              <a:t>appropriate </a:t>
            </a:r>
            <a:r>
              <a:rPr lang="en-GB" sz="2200" spc="10" dirty="0">
                <a:latin typeface="Cambria" panose="02040503050406030204" pitchFamily="18" charset="0"/>
                <a:cs typeface="Palatino Linotype"/>
              </a:rPr>
              <a:t>to </a:t>
            </a:r>
            <a:r>
              <a:rPr lang="en-GB" sz="2200" spc="75" dirty="0">
                <a:latin typeface="Cambria" panose="02040503050406030204" pitchFamily="18" charset="0"/>
                <a:cs typeface="Palatino Linotype"/>
              </a:rPr>
              <a:t>the  </a:t>
            </a:r>
            <a:r>
              <a:rPr lang="en-GB" sz="2200" spc="50" dirty="0">
                <a:latin typeface="Cambria" panose="02040503050406030204" pitchFamily="18" charset="0"/>
                <a:cs typeface="Palatino Linotype"/>
              </a:rPr>
              <a:t>situation? </a:t>
            </a:r>
            <a:r>
              <a:rPr lang="en-GB" sz="2200" spc="5" dirty="0">
                <a:latin typeface="Cambria" panose="02040503050406030204" pitchFamily="18" charset="0"/>
                <a:cs typeface="Palatino Linotype"/>
              </a:rPr>
              <a:t>Does </a:t>
            </a:r>
            <a:r>
              <a:rPr lang="en-GB" sz="2200" spc="90" dirty="0">
                <a:latin typeface="Cambria" panose="02040503050406030204" pitchFamily="18" charset="0"/>
                <a:cs typeface="Palatino Linotype"/>
              </a:rPr>
              <a:t>it </a:t>
            </a:r>
            <a:r>
              <a:rPr lang="en-GB" sz="2200" spc="60" dirty="0">
                <a:latin typeface="Cambria" panose="02040503050406030204" pitchFamily="18" charset="0"/>
                <a:cs typeface="Palatino Linotype"/>
              </a:rPr>
              <a:t>make </a:t>
            </a:r>
            <a:r>
              <a:rPr lang="en-GB" sz="2200" spc="-50" dirty="0">
                <a:latin typeface="Cambria" panose="02040503050406030204" pitchFamily="18" charset="0"/>
                <a:cs typeface="Palatino Linotype"/>
              </a:rPr>
              <a:t>you </a:t>
            </a:r>
            <a:r>
              <a:rPr lang="en-GB" sz="2200" spc="30" dirty="0">
                <a:latin typeface="Cambria" panose="02040503050406030204" pitchFamily="18" charset="0"/>
                <a:cs typeface="Palatino Linotype"/>
              </a:rPr>
              <a:t>feel</a:t>
            </a:r>
            <a:r>
              <a:rPr lang="en-GB" sz="2200" spc="229" dirty="0">
                <a:latin typeface="Cambria" panose="02040503050406030204" pitchFamily="18" charset="0"/>
                <a:cs typeface="Palatino Linotype"/>
              </a:rPr>
              <a:t> </a:t>
            </a:r>
            <a:r>
              <a:rPr lang="en-GB" sz="2200" spc="20" dirty="0">
                <a:latin typeface="Cambria" panose="02040503050406030204" pitchFamily="18" charset="0"/>
                <a:cs typeface="Palatino Linotype"/>
              </a:rPr>
              <a:t>uncomfortable?</a:t>
            </a:r>
            <a:endParaRPr lang="en-GB" sz="2200" dirty="0">
              <a:latin typeface="Cambria" panose="02040503050406030204" pitchFamily="18" charset="0"/>
              <a:cs typeface="Palatino Linotype"/>
            </a:endParaRPr>
          </a:p>
          <a:p>
            <a:pPr marL="287020" indent="-274320">
              <a:spcBef>
                <a:spcPts val="565"/>
              </a:spcBef>
              <a:buClr>
                <a:srgbClr val="FD8537"/>
              </a:buClr>
              <a:buSzPct val="68181"/>
              <a:buFont typeface="Wingdings"/>
              <a:buChar char=""/>
              <a:tabLst>
                <a:tab pos="287020" algn="l"/>
              </a:tabLst>
            </a:pPr>
            <a:r>
              <a:rPr lang="en-GB" sz="2200" b="1" spc="140" dirty="0">
                <a:latin typeface="Cambria"/>
                <a:cs typeface="Cambria"/>
              </a:rPr>
              <a:t>Motion &amp; Intensity</a:t>
            </a:r>
            <a:endParaRPr lang="en-GB" sz="2200" dirty="0">
              <a:latin typeface="Cambria"/>
              <a:cs typeface="Cambria"/>
            </a:endParaRPr>
          </a:p>
          <a:p>
            <a:pPr marL="12700">
              <a:spcBef>
                <a:spcPts val="635"/>
              </a:spcBef>
            </a:pPr>
            <a:r>
              <a:rPr lang="en-GB" sz="2200" spc="-50" dirty="0">
                <a:latin typeface="Cambria" panose="02040503050406030204" pitchFamily="18" charset="0"/>
                <a:cs typeface="Palatino Linotype"/>
              </a:rPr>
              <a:t>Do </a:t>
            </a:r>
            <a:r>
              <a:rPr lang="en-GB" sz="2200" spc="45" dirty="0">
                <a:latin typeface="Cambria" panose="02040503050406030204" pitchFamily="18" charset="0"/>
                <a:cs typeface="Palatino Linotype"/>
              </a:rPr>
              <a:t>they seem </a:t>
            </a:r>
            <a:r>
              <a:rPr lang="en-GB" sz="2200" spc="70" dirty="0">
                <a:latin typeface="Cambria" panose="02040503050406030204" pitchFamily="18" charset="0"/>
                <a:cs typeface="Palatino Linotype"/>
              </a:rPr>
              <a:t>flat, </a:t>
            </a:r>
            <a:r>
              <a:rPr lang="en-GB" sz="2200" spc="-20" dirty="0">
                <a:latin typeface="Cambria" panose="02040503050406030204" pitchFamily="18" charset="0"/>
                <a:cs typeface="Palatino Linotype"/>
              </a:rPr>
              <a:t>cool, </a:t>
            </a:r>
            <a:r>
              <a:rPr lang="en-GB" sz="2200" spc="30" dirty="0">
                <a:latin typeface="Cambria" panose="02040503050406030204" pitchFamily="18" charset="0"/>
                <a:cs typeface="Palatino Linotype"/>
              </a:rPr>
              <a:t>and </a:t>
            </a:r>
            <a:r>
              <a:rPr lang="en-GB" sz="2200" spc="50" dirty="0">
                <a:latin typeface="Cambria" panose="02040503050406030204" pitchFamily="18" charset="0"/>
                <a:cs typeface="Palatino Linotype"/>
              </a:rPr>
              <a:t>disinterested, </a:t>
            </a:r>
            <a:r>
              <a:rPr lang="en-GB" sz="2200" dirty="0">
                <a:latin typeface="Cambria" panose="02040503050406030204" pitchFamily="18" charset="0"/>
                <a:cs typeface="Palatino Linotype"/>
              </a:rPr>
              <a:t>or</a:t>
            </a:r>
            <a:r>
              <a:rPr lang="en-GB" sz="2200" spc="290" dirty="0">
                <a:latin typeface="Cambria" panose="02040503050406030204" pitchFamily="18" charset="0"/>
                <a:cs typeface="Palatino Linotype"/>
              </a:rPr>
              <a:t> </a:t>
            </a:r>
            <a:r>
              <a:rPr lang="en-GB" sz="2200" spc="25" dirty="0">
                <a:latin typeface="Cambria" panose="02040503050406030204" pitchFamily="18" charset="0"/>
                <a:cs typeface="Palatino Linotype"/>
              </a:rPr>
              <a:t>over-the-</a:t>
            </a:r>
            <a:endParaRPr lang="en-GB" sz="2200" dirty="0">
              <a:latin typeface="Cambria" panose="02040503050406030204" pitchFamily="18" charset="0"/>
              <a:cs typeface="Palatino Linotype"/>
            </a:endParaRPr>
          </a:p>
          <a:p>
            <a:pPr marL="12700"/>
            <a:r>
              <a:rPr lang="en-GB" sz="2200" spc="-15" dirty="0">
                <a:latin typeface="Cambria" panose="02040503050406030204" pitchFamily="18" charset="0"/>
                <a:cs typeface="Palatino Linotype"/>
              </a:rPr>
              <a:t>top </a:t>
            </a:r>
            <a:r>
              <a:rPr lang="en-GB" sz="2200" spc="30" dirty="0">
                <a:latin typeface="Cambria" panose="02040503050406030204" pitchFamily="18" charset="0"/>
                <a:cs typeface="Palatino Linotype"/>
              </a:rPr>
              <a:t>and</a:t>
            </a:r>
            <a:r>
              <a:rPr lang="en-GB" sz="2200" spc="120" dirty="0">
                <a:latin typeface="Cambria" panose="02040503050406030204" pitchFamily="18" charset="0"/>
                <a:cs typeface="Palatino Linotype"/>
              </a:rPr>
              <a:t> </a:t>
            </a:r>
            <a:r>
              <a:rPr lang="en-GB" sz="2200" spc="30" dirty="0">
                <a:latin typeface="Cambria" panose="02040503050406030204" pitchFamily="18" charset="0"/>
                <a:cs typeface="Palatino Linotype"/>
              </a:rPr>
              <a:t>melodramatic?</a:t>
            </a:r>
            <a:endParaRPr lang="en-GB" sz="2200" dirty="0">
              <a:latin typeface="Cambria" panose="02040503050406030204" pitchFamily="18" charset="0"/>
              <a:cs typeface="Palatino Linotype"/>
            </a:endParaRPr>
          </a:p>
        </p:txBody>
      </p:sp>
    </p:spTree>
    <p:extLst>
      <p:ext uri="{BB962C8B-B14F-4D97-AF65-F5344CB8AC3E}">
        <p14:creationId xmlns:p14="http://schemas.microsoft.com/office/powerpoint/2010/main" val="220623181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ESF_EN">
  <a:themeElements>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BÉŽOVÁ základní">
      <a:majorFont>
        <a:latin typeface="Verdana"/>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alt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ÉŽOVÁ základní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BÉŽOVÁ základní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BÉŽOVÁ základní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BÉŽOVÁ základní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BÉŽOVÁ základní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BÉŽOVÁ základní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základní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základní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BÉŽOVÁ základní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BÉŽOVÁ základní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BÉŽOVÁ základní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BÉŽOVÁ základní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themeOverride>
</file>

<file path=ppt/theme/themeOverride2.xml><?xml version="1.0" encoding="utf-8"?>
<a:themeOverride xmlns:a="http://schemas.openxmlformats.org/drawingml/2006/main">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themeOverride>
</file>

<file path=ppt/theme/themeOverride3.xml><?xml version="1.0" encoding="utf-8"?>
<a:themeOverride xmlns:a="http://schemas.openxmlformats.org/drawingml/2006/main">
  <a:clrScheme name="BÉŽOV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themeOverride>
</file>

<file path=docProps/app.xml><?xml version="1.0" encoding="utf-8"?>
<Properties xmlns="http://schemas.openxmlformats.org/officeDocument/2006/extended-properties" xmlns:vt="http://schemas.openxmlformats.org/officeDocument/2006/docPropsVTypes">
  <Template/>
  <TotalTime>268</TotalTime>
  <Words>3043</Words>
  <Application>Microsoft Office PowerPoint</Application>
  <PresentationFormat>Widescreen</PresentationFormat>
  <Paragraphs>376</Paragraphs>
  <Slides>53</Slides>
  <Notes>2</Notes>
  <HiddenSlides>14</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Cambria</vt:lpstr>
      <vt:lpstr>Verdana</vt:lpstr>
      <vt:lpstr>Wingdings</vt:lpstr>
      <vt:lpstr>ESF_EN</vt:lpstr>
      <vt:lpstr>MPV_COMA Communication and Managerial Skills Training  Non-Verbal Communication and Assertiveness seminar </vt:lpstr>
      <vt:lpstr>Recap – How to pass</vt:lpstr>
      <vt:lpstr>NONVERBAL COMMUNICATION - WORDLESS SIGNALS</vt:lpstr>
      <vt:lpstr>PowerPoint Presentation</vt:lpstr>
      <vt:lpstr>NONVERBAL COMMUNICATION - WORDLESS SIGNALS</vt:lpstr>
      <vt:lpstr>DISTANCE</vt:lpstr>
      <vt:lpstr>EVALUATING NONVERBAL SIGNALS – THE RIGHT VOCABULARY </vt:lpstr>
      <vt:lpstr>EVALUATING NONVERBAL SIGNALS – THE RIGHT VOCABULARY </vt:lpstr>
      <vt:lpstr>EVALUATING NONVERBAL SIGNALS – THE RIGHT VOCABULARY </vt:lpstr>
      <vt:lpstr>EVALUATING NONVERBAL SIGNALS – THE RIGHT VOCABULARY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NONVERBAL SIGNALS - Exercise</vt:lpstr>
      <vt:lpstr>FEEDBACK FOR EFFECTIVE NONVERBAL COMMUNICATION</vt:lpstr>
      <vt:lpstr>PowerPoint Presentation</vt:lpstr>
      <vt:lpstr>Functions of questions:</vt:lpstr>
      <vt:lpstr>TASK -Active listening, Cca 6 minutes in total  </vt:lpstr>
      <vt:lpstr>Asking questions</vt:lpstr>
      <vt:lpstr>Group exercise: Talk, Ask, Observe; in Job Interview</vt:lpstr>
      <vt:lpstr>Group exercise: GET AS MUCH AS YOU CAN! </vt:lpstr>
      <vt:lpstr>Group exercise: GET AS MUCH AS YOU CAN!</vt:lpstr>
      <vt:lpstr>Assertiveness </vt:lpstr>
      <vt:lpstr>Energizer!</vt:lpstr>
      <vt:lpstr>Exercise – The Fist, person A</vt:lpstr>
      <vt:lpstr>Exercise – The Fist, person B</vt:lpstr>
      <vt:lpstr>Overview</vt:lpstr>
      <vt:lpstr>What is your definition of Assertiveness?</vt:lpstr>
      <vt:lpstr>What is your definition of Assertiveness?</vt:lpstr>
      <vt:lpstr>Assertiveness and other modes of behavior</vt:lpstr>
      <vt:lpstr>PowerPoint Presentation</vt:lpstr>
      <vt:lpstr>Exercise: Aggressive, Passive or Assertive?</vt:lpstr>
      <vt:lpstr>Exercise: Aggressive, Passive or Assertive?</vt:lpstr>
      <vt:lpstr>Exercise: Aggressive, Passive or Assertive?</vt:lpstr>
      <vt:lpstr>WHAT DRIVES BEHAVIOUR: Inner dialogues </vt:lpstr>
      <vt:lpstr>Move out of my way!</vt:lpstr>
      <vt:lpstr>Exercise!</vt:lpstr>
      <vt:lpstr>Player A instructions</vt:lpstr>
      <vt:lpstr>Player B instructions</vt:lpstr>
      <vt:lpstr>Assertive techniques</vt:lpstr>
      <vt:lpstr>Stuck Record</vt:lpstr>
      <vt:lpstr>Positive Enquiry</vt:lpstr>
      <vt:lpstr>Negative enquiry</vt:lpstr>
      <vt:lpstr>Fogging</vt:lpstr>
      <vt:lpstr>Fogging in communication</vt:lpstr>
      <vt:lpstr>Final exercise</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Requirements,Communication processes</dc:title>
  <dc:creator>Seeger</dc:creator>
  <cp:lastModifiedBy>ESF host</cp:lastModifiedBy>
  <cp:revision>86</cp:revision>
  <dcterms:created xsi:type="dcterms:W3CDTF">2016-03-06T16:01:46Z</dcterms:created>
  <dcterms:modified xsi:type="dcterms:W3CDTF">2025-02-26T14:48:14Z</dcterms:modified>
</cp:coreProperties>
</file>