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378" r:id="rId3"/>
    <p:sldId id="273" r:id="rId4"/>
    <p:sldId id="287" r:id="rId5"/>
    <p:sldId id="283" r:id="rId6"/>
    <p:sldId id="274" r:id="rId7"/>
    <p:sldId id="259" r:id="rId8"/>
    <p:sldId id="379" r:id="rId9"/>
    <p:sldId id="380" r:id="rId10"/>
    <p:sldId id="260" r:id="rId11"/>
    <p:sldId id="386" r:id="rId12"/>
    <p:sldId id="317" r:id="rId13"/>
    <p:sldId id="318" r:id="rId14"/>
    <p:sldId id="319" r:id="rId15"/>
    <p:sldId id="316" r:id="rId16"/>
    <p:sldId id="321" r:id="rId17"/>
    <p:sldId id="327" r:id="rId18"/>
    <p:sldId id="322" r:id="rId19"/>
    <p:sldId id="286" r:id="rId20"/>
    <p:sldId id="370" r:id="rId21"/>
    <p:sldId id="368" r:id="rId22"/>
    <p:sldId id="371" r:id="rId23"/>
    <p:sldId id="282" r:id="rId24"/>
    <p:sldId id="30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E"/>
    <a:srgbClr val="FFD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46D5-1374-4865-93BF-9CBD25180CDF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87A6-E053-4794-A7E2-308566892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1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2250" y="812800"/>
            <a:ext cx="7100888" cy="3995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err="1"/>
              <a:t>Situation</a:t>
            </a:r>
            <a:r>
              <a:rPr lang="nl-NL" dirty="0"/>
              <a:t>: meeting the </a:t>
            </a:r>
            <a:r>
              <a:rPr lang="nl-NL" dirty="0" err="1"/>
              <a:t>queen</a:t>
            </a:r>
            <a:r>
              <a:rPr lang="nl-NL" dirty="0"/>
              <a:t> and</a:t>
            </a:r>
            <a:r>
              <a:rPr lang="nl-NL" baseline="0" dirty="0"/>
              <a:t> the </a:t>
            </a:r>
            <a:r>
              <a:rPr lang="nl-NL" baseline="0" dirty="0" err="1"/>
              <a:t>non-verbal</a:t>
            </a:r>
            <a:r>
              <a:rPr lang="nl-NL" baseline="0" dirty="0"/>
              <a:t> </a:t>
            </a:r>
            <a:r>
              <a:rPr lang="nl-NL" baseline="0" dirty="0" err="1"/>
              <a:t>communication</a:t>
            </a:r>
            <a:r>
              <a:rPr lang="nl-NL" baseline="0" dirty="0"/>
              <a:t> </a:t>
            </a:r>
            <a:r>
              <a:rPr lang="nl-NL" baseline="0" dirty="0" err="1"/>
              <a:t>going</a:t>
            </a:r>
            <a:r>
              <a:rPr lang="nl-NL" baseline="0" dirty="0"/>
              <a:t> </a:t>
            </a:r>
            <a:r>
              <a:rPr lang="nl-NL" baseline="0" dirty="0" err="1"/>
              <a:t>on</a:t>
            </a:r>
            <a:r>
              <a:rPr lang="nl-NL" baseline="0" dirty="0"/>
              <a:t>.</a:t>
            </a:r>
            <a:endParaRPr lang="nl-NL" dirty="0"/>
          </a:p>
          <a:p>
            <a:pPr eaLnBrk="1" hangingPunct="1">
              <a:spcBef>
                <a:spcPct val="0"/>
              </a:spcBef>
            </a:pPr>
            <a:endParaRPr lang="nl-NL" dirty="0"/>
          </a:p>
          <a:p>
            <a:pPr eaLnBrk="1" hangingPunct="1">
              <a:spcBef>
                <a:spcPct val="0"/>
              </a:spcBef>
            </a:pPr>
            <a:r>
              <a:rPr lang="nl-NL" dirty="0"/>
              <a:t>Hands are </a:t>
            </a:r>
            <a:r>
              <a:rPr lang="nl-NL" dirty="0" err="1"/>
              <a:t>imporant</a:t>
            </a:r>
            <a:r>
              <a:rPr lang="nl-NL" baseline="0" dirty="0"/>
              <a:t> part of </a:t>
            </a:r>
            <a:r>
              <a:rPr lang="nl-NL" baseline="0" dirty="0" err="1"/>
              <a:t>your</a:t>
            </a:r>
            <a:r>
              <a:rPr lang="nl-NL" baseline="0" dirty="0"/>
              <a:t> </a:t>
            </a:r>
            <a:r>
              <a:rPr lang="nl-NL" baseline="0" dirty="0" err="1"/>
              <a:t>appearance</a:t>
            </a:r>
            <a:r>
              <a:rPr lang="nl-NL" baseline="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nl-NL" baseline="0" dirty="0"/>
              <a:t>Open hands -&gt; </a:t>
            </a:r>
            <a:r>
              <a:rPr lang="nl-NL" baseline="0" dirty="0" err="1"/>
              <a:t>hounesty</a:t>
            </a:r>
            <a:r>
              <a:rPr lang="nl-NL" baseline="0" dirty="0"/>
              <a:t>, </a:t>
            </a:r>
            <a:r>
              <a:rPr lang="nl-NL" baseline="0" dirty="0" err="1"/>
              <a:t>truth</a:t>
            </a:r>
            <a:r>
              <a:rPr lang="nl-NL" baseline="0" dirty="0"/>
              <a:t>, </a:t>
            </a:r>
            <a:r>
              <a:rPr lang="nl-NL" baseline="0" dirty="0" err="1"/>
              <a:t>loyalthy</a:t>
            </a:r>
            <a:endParaRPr lang="nl-NL" baseline="0" dirty="0"/>
          </a:p>
          <a:p>
            <a:pPr eaLnBrk="1" hangingPunct="1">
              <a:spcBef>
                <a:spcPct val="0"/>
              </a:spcBef>
            </a:pPr>
            <a:r>
              <a:rPr lang="nl-NL" baseline="0" dirty="0" err="1"/>
              <a:t>Closed</a:t>
            </a:r>
            <a:r>
              <a:rPr lang="nl-NL" baseline="0" dirty="0"/>
              <a:t> </a:t>
            </a:r>
            <a:r>
              <a:rPr lang="nl-NL" baseline="0" dirty="0" err="1"/>
              <a:t>or</a:t>
            </a:r>
            <a:r>
              <a:rPr lang="nl-NL" baseline="0" dirty="0"/>
              <a:t> </a:t>
            </a:r>
            <a:r>
              <a:rPr lang="nl-NL" baseline="0" dirty="0" err="1"/>
              <a:t>hidden</a:t>
            </a:r>
            <a:r>
              <a:rPr lang="nl-NL" baseline="0" dirty="0"/>
              <a:t> hands -&gt;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caring</a:t>
            </a:r>
            <a:r>
              <a:rPr lang="nl-NL" baseline="0" dirty="0"/>
              <a:t> (onverschillig), </a:t>
            </a:r>
            <a:r>
              <a:rPr lang="nl-NL" baseline="0" dirty="0" err="1"/>
              <a:t>closed</a:t>
            </a:r>
            <a:r>
              <a:rPr lang="nl-NL" baseline="0" dirty="0"/>
              <a:t>,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willing</a:t>
            </a:r>
            <a:r>
              <a:rPr lang="nl-NL" baseline="0" dirty="0"/>
              <a:t> to </a:t>
            </a:r>
            <a:r>
              <a:rPr lang="nl-NL" baseline="0" dirty="0" err="1"/>
              <a:t>participate</a:t>
            </a:r>
            <a:endParaRPr lang="nl-NL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7BC2A-D8DA-4204-A4A3-DFFE9DD44793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nl-N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2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40F500-DC05-4BB6-BC78-14DF2332F6B8}" type="slidenum">
              <a:rPr lang="cs-CZ"/>
              <a:pPr/>
              <a:t>22</a:t>
            </a:fld>
            <a:endParaRPr lang="cs-CZ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9075" y="812800"/>
            <a:ext cx="7113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2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08917" y="2709864"/>
            <a:ext cx="7958667" cy="3455987"/>
          </a:xfrm>
        </p:spPr>
        <p:txBody>
          <a:bodyPr bIns="1080000" anchor="ctr"/>
          <a:lstStyle>
            <a:lvl1pPr>
              <a:defRPr b="1"/>
            </a:lvl1pPr>
          </a:lstStyle>
          <a:p>
            <a:pPr lvl="0"/>
            <a:r>
              <a:rPr lang="cs-CZ" altLang="en-US" noProof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8917" y="5373688"/>
            <a:ext cx="7958667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altLang="en-US" noProof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608918" y="6442075"/>
            <a:ext cx="6614583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3984" y="6442075"/>
            <a:ext cx="878416" cy="279400"/>
          </a:xfrm>
        </p:spPr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12192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>
              <a:latin typeface="Cambria" panose="02040503050406030204" pitchFamily="18" charset="0"/>
            </a:endParaRPr>
          </a:p>
        </p:txBody>
      </p:sp>
      <p:pic>
        <p:nvPicPr>
          <p:cNvPr id="251925" name="Picture 21" descr="text_TI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798514"/>
            <a:ext cx="5018616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6" name="Picture 22" descr="pruh_TI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50800"/>
            <a:ext cx="1862667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7" name="Picture 23" descr="N:\work\projekty\šablony\sablony\logoC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85" y="533400"/>
            <a:ext cx="2008716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17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5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87368" y="1125538"/>
            <a:ext cx="2595033" cy="500538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00151" y="1125538"/>
            <a:ext cx="7584016" cy="5005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73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151" y="1773239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3351" y="1773239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1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12192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25539"/>
            <a:ext cx="10363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dirty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1773239"/>
            <a:ext cx="103632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dirty="0"/>
              <a:t>Klepnutím lze upravit styly předlohy textu.</a:t>
            </a:r>
          </a:p>
          <a:p>
            <a:pPr lvl="1"/>
            <a:r>
              <a:rPr lang="cs-CZ" altLang="en-US" dirty="0"/>
              <a:t>Druhá úroveň</a:t>
            </a:r>
          </a:p>
          <a:p>
            <a:pPr lvl="2"/>
            <a:r>
              <a:rPr lang="cs-CZ" altLang="en-US" dirty="0"/>
              <a:t>Třetí úroveň</a:t>
            </a:r>
          </a:p>
          <a:p>
            <a:pPr lvl="3"/>
            <a:r>
              <a:rPr lang="cs-CZ" altLang="en-US" dirty="0"/>
              <a:t>Čtvrtá úroveň</a:t>
            </a:r>
          </a:p>
          <a:p>
            <a:pPr lvl="4"/>
            <a:r>
              <a:rPr lang="cs-CZ" altLang="en-US" dirty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8918" y="6442076"/>
            <a:ext cx="6783916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MPV_COMA Communication and Managerial Skills Training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7634" y="6442076"/>
            <a:ext cx="8847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Cambria" panose="02040503050406030204" pitchFamily="18" charset="0"/>
              </a:defRPr>
            </a:lvl1pPr>
          </a:lstStyle>
          <a:p>
            <a:fld id="{12EE810F-F3D8-45F2-B703-BAD786D31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9552385" y="463552"/>
            <a:ext cx="205964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100" b="1" dirty="0">
                <a:solidFill>
                  <a:srgbClr val="FFFFFF"/>
                </a:solidFill>
                <a:latin typeface="Cambria" panose="02040503050406030204" pitchFamily="18" charset="0"/>
              </a:rPr>
              <a:t>www.econ.muni.cz</a:t>
            </a:r>
          </a:p>
        </p:txBody>
      </p:sp>
      <p:pic>
        <p:nvPicPr>
          <p:cNvPr id="226317" name="Picture 13" descr="pruh+znak_ESF_13_gray4+bil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 b="60695"/>
          <a:stretch>
            <a:fillRect/>
          </a:stretch>
        </p:blipFill>
        <p:spPr bwMode="auto">
          <a:xfrm>
            <a:off x="556685" y="25401"/>
            <a:ext cx="3119967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9" name="Picture 15" descr="pruh+znak_ESF_13_gray4+bil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b="33293"/>
          <a:stretch>
            <a:fillRect/>
          </a:stretch>
        </p:blipFill>
        <p:spPr bwMode="auto">
          <a:xfrm>
            <a:off x="556685" y="6410325"/>
            <a:ext cx="3119967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0" name="Picture 16" descr="text_zahlav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1" y="222250"/>
            <a:ext cx="576368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2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4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200">
          <a:solidFill>
            <a:schemeClr val="tx1"/>
          </a:solidFill>
          <a:latin typeface="Cambria" panose="020405030504060302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000">
          <a:solidFill>
            <a:schemeClr val="tx1"/>
          </a:solidFill>
          <a:latin typeface="Cambria" panose="020405030504060302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Cambria" panose="020405030504060302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Cambria" panose="020405030504060302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dipT96xvw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Seminář neverbální komunikace</a:t>
            </a:r>
            <a:br>
              <a:rPr lang="cs-CZ" dirty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Jan Řezáč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183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427" y="1150707"/>
            <a:ext cx="10363200" cy="983858"/>
          </a:xfrm>
          <a:prstGeom prst="rect">
            <a:avLst/>
          </a:prstGeom>
        </p:spPr>
        <p:txBody>
          <a:bodyPr vert="horz" wrap="square" lIns="0" tIns="12090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z="2800" b="1" spc="310" dirty="0">
                <a:latin typeface="Cambria"/>
                <a:cs typeface="Cambria"/>
              </a:rPr>
              <a:t>VYHODNOCOVÁNÍ NEVERBÁLNÍCH SIGNÁLŮ – SPRÁVNÝ SLOVNÍK</a:t>
            </a:r>
            <a:endParaRPr sz="225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6008" y="2104370"/>
            <a:ext cx="7127875" cy="297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45"/>
              </a:spcBef>
            </a:pPr>
            <a:endParaRPr sz="1900" dirty="0">
              <a:latin typeface="Cambria" panose="02040503050406030204" pitchFamily="18" charset="0"/>
              <a:cs typeface="Times New Roman"/>
            </a:endParaRPr>
          </a:p>
          <a:p>
            <a:pPr marL="287020" indent="-274320">
              <a:spcBef>
                <a:spcPts val="5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cs-CZ" sz="2200" b="1" spc="150" dirty="0">
                <a:latin typeface="Cambria"/>
                <a:cs typeface="Cambria"/>
              </a:rPr>
              <a:t>Načasování a tempo</a:t>
            </a:r>
          </a:p>
          <a:p>
            <a:pPr marL="287020" indent="-274320">
              <a:spcBef>
                <a:spcPts val="5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cs-CZ" sz="2200" spc="114" dirty="0">
                <a:latin typeface="Cambria" panose="02040503050406030204" pitchFamily="18" charset="0"/>
                <a:cs typeface="Palatino Linotype"/>
              </a:rPr>
              <a:t>Existuje snadný přeliv emocí/informací tam a zpět mezi partnery? Přicházejí neverbální reakce příliš rychle nebo příliš pomalu?</a:t>
            </a:r>
          </a:p>
          <a:p>
            <a:pPr marL="287020" indent="-274320">
              <a:spcBef>
                <a:spcPts val="5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cs-CZ" sz="2200" b="1" spc="170" dirty="0">
                <a:latin typeface="Cambria"/>
                <a:cs typeface="Cambria"/>
              </a:rPr>
              <a:t>Zvuky</a:t>
            </a:r>
            <a:endParaRPr sz="2200" dirty="0">
              <a:latin typeface="Cambria"/>
              <a:cs typeface="Cambria"/>
            </a:endParaRPr>
          </a:p>
          <a:p>
            <a:pPr marL="355600" indent="-342900"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lang="cs-CZ" sz="2200" spc="114" dirty="0">
                <a:latin typeface="Cambria" panose="02040503050406030204" pitchFamily="18" charset="0"/>
              </a:rPr>
              <a:t>Slyšíte zvuky, které naznačují starostlivost nebo obavy? Nějaké známky aktivního naslouchání?</a:t>
            </a:r>
            <a:endParaRPr sz="2200" spc="114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5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977EB-E65D-6D6A-D6FC-FD63CFDF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E6C0CC-4A30-ED9A-B9EA-A745DFCB6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pic>
        <p:nvPicPr>
          <p:cNvPr id="2050" name="Picture 2" descr="UK scanning the faces of football fans">
            <a:extLst>
              <a:ext uri="{FF2B5EF4-FFF2-40B4-BE49-F238E27FC236}">
                <a16:creationId xmlns:a16="http://schemas.microsoft.com/office/drawing/2014/main" id="{C3EC289D-E4F9-CD63-FAE8-6C4BD1A0B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46" y="1250156"/>
            <a:ext cx="5974890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A5ADED-479B-445C-B505-E5B548B5319E}"/>
              </a:ext>
            </a:extLst>
          </p:cNvPr>
          <p:cNvSpPr txBox="1">
            <a:spLocks/>
          </p:cNvSpPr>
          <p:nvPr/>
        </p:nvSpPr>
        <p:spPr bwMode="auto">
          <a:xfrm>
            <a:off x="1476053" y="5962651"/>
            <a:ext cx="10363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7D1E1E"/>
                </a:solidFill>
                <a:latin typeface="Verdana" pitchFamily="34" charset="0"/>
              </a:defRPr>
            </a:lvl9pPr>
          </a:lstStyle>
          <a:p>
            <a:r>
              <a:rPr lang="cs-CZ" kern="0" dirty="0"/>
              <a:t>Popište neverbální komunikaci a z ní vyplývající emoce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92688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524021-F28A-41BC-B3A9-C4CDD59F9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89" y="1628776"/>
            <a:ext cx="6036622" cy="43576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4C073-0E73-4DAA-9608-E80205310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2CC03-5B29-4D93-A597-B3C3C27A7C0D}"/>
              </a:ext>
            </a:extLst>
          </p:cNvPr>
          <p:cNvSpPr/>
          <p:nvPr/>
        </p:nvSpPr>
        <p:spPr>
          <a:xfrm>
            <a:off x="4901929" y="167034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9288A-1F32-4B2E-B161-8F87951938A1}"/>
              </a:ext>
            </a:extLst>
          </p:cNvPr>
          <p:cNvSpPr/>
          <p:nvPr/>
        </p:nvSpPr>
        <p:spPr>
          <a:xfrm>
            <a:off x="8074366" y="1622724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3D6960BA-FE34-A039-9D74-EBB08E9A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14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A96C-12F8-4DCC-9E0B-04865824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EF8DC6-8A59-4B0A-B6FF-F2F5ED1B4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710719"/>
            <a:ext cx="8577330" cy="571822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51974-A9E4-4B4A-A3B1-B20E664DA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3B3F7-A662-4023-879D-943180C31DD3}"/>
              </a:ext>
            </a:extLst>
          </p:cNvPr>
          <p:cNvSpPr/>
          <p:nvPr/>
        </p:nvSpPr>
        <p:spPr>
          <a:xfrm>
            <a:off x="4060310" y="1581931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74890-C38C-4C7D-B5F8-952E49DC7881}"/>
              </a:ext>
            </a:extLst>
          </p:cNvPr>
          <p:cNvSpPr/>
          <p:nvPr/>
        </p:nvSpPr>
        <p:spPr>
          <a:xfrm>
            <a:off x="8949794" y="1549589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02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7C86-BF61-4861-87B0-87B4B45A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7AA673-866D-465A-9167-7938AD926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85" y="1773238"/>
            <a:ext cx="6536530" cy="43576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70A9E-031A-4690-A459-756AA530D9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72DE9-AC66-4AA7-90FA-FCC5A4C0A3E1}"/>
              </a:ext>
            </a:extLst>
          </p:cNvPr>
          <p:cNvSpPr/>
          <p:nvPr/>
        </p:nvSpPr>
        <p:spPr>
          <a:xfrm>
            <a:off x="3608918" y="1628776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AE2F4-5156-4DEA-8B18-073131660A8E}"/>
              </a:ext>
            </a:extLst>
          </p:cNvPr>
          <p:cNvSpPr/>
          <p:nvPr/>
        </p:nvSpPr>
        <p:spPr>
          <a:xfrm>
            <a:off x="5220711" y="1628776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300C06-2F51-46CF-9FE8-0F247EE43565}"/>
              </a:ext>
            </a:extLst>
          </p:cNvPr>
          <p:cNvSpPr/>
          <p:nvPr/>
        </p:nvSpPr>
        <p:spPr>
          <a:xfrm>
            <a:off x="7000876" y="1605462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14DFD-B8A3-45B2-A3C3-6482BBA7291E}"/>
              </a:ext>
            </a:extLst>
          </p:cNvPr>
          <p:cNvSpPr/>
          <p:nvPr/>
        </p:nvSpPr>
        <p:spPr>
          <a:xfrm>
            <a:off x="8781041" y="156537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27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04A3-4056-42A0-937F-75C0966B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EA5FC6-E9E5-4C96-A153-7508629A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07" y="1358576"/>
            <a:ext cx="7599788" cy="506652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5587B-07FB-4536-8234-02EB16E45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C703D-D724-4317-B350-5F1442FA4391}"/>
              </a:ext>
            </a:extLst>
          </p:cNvPr>
          <p:cNvSpPr/>
          <p:nvPr/>
        </p:nvSpPr>
        <p:spPr>
          <a:xfrm>
            <a:off x="2754347" y="1518991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3BBF1-8E0B-463F-995B-FFCB41693B93}"/>
              </a:ext>
            </a:extLst>
          </p:cNvPr>
          <p:cNvSpPr/>
          <p:nvPr/>
        </p:nvSpPr>
        <p:spPr>
          <a:xfrm>
            <a:off x="6096000" y="1725613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FD74A-5E6D-43D8-9FBC-90B587DFF69E}"/>
              </a:ext>
            </a:extLst>
          </p:cNvPr>
          <p:cNvSpPr/>
          <p:nvPr/>
        </p:nvSpPr>
        <p:spPr>
          <a:xfrm>
            <a:off x="8081357" y="1628776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A77FEC-0FCC-4F6E-9BEE-93759F257065}"/>
              </a:ext>
            </a:extLst>
          </p:cNvPr>
          <p:cNvSpPr/>
          <p:nvPr/>
        </p:nvSpPr>
        <p:spPr>
          <a:xfrm>
            <a:off x="2296105" y="3263603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AAA27-1683-44AA-92DA-F5EB7A7961DD}"/>
              </a:ext>
            </a:extLst>
          </p:cNvPr>
          <p:cNvSpPr/>
          <p:nvPr/>
        </p:nvSpPr>
        <p:spPr>
          <a:xfrm>
            <a:off x="5217876" y="3263603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F1A2B-2990-4666-B477-6669D9ADDADA}"/>
              </a:ext>
            </a:extLst>
          </p:cNvPr>
          <p:cNvSpPr/>
          <p:nvPr/>
        </p:nvSpPr>
        <p:spPr>
          <a:xfrm>
            <a:off x="9219106" y="3904456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550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BA5A-186D-4F9A-AE46-34D11DCE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F8724F-B5C2-4BF6-ABFB-226858F8C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1325543"/>
            <a:ext cx="7829550" cy="44069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A3D26-2409-46F0-A236-184F84FEE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D1241-E7A4-441E-BABB-1FA7DA58B5F7}"/>
              </a:ext>
            </a:extLst>
          </p:cNvPr>
          <p:cNvSpPr/>
          <p:nvPr/>
        </p:nvSpPr>
        <p:spPr>
          <a:xfrm>
            <a:off x="5153599" y="3297812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E234E-BED0-46E0-A238-AFDA667868E1}"/>
              </a:ext>
            </a:extLst>
          </p:cNvPr>
          <p:cNvSpPr/>
          <p:nvPr/>
        </p:nvSpPr>
        <p:spPr>
          <a:xfrm>
            <a:off x="9088035" y="4221142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F811D-4977-4259-A9FD-3CDB1344A153}"/>
              </a:ext>
            </a:extLst>
          </p:cNvPr>
          <p:cNvSpPr/>
          <p:nvPr/>
        </p:nvSpPr>
        <p:spPr>
          <a:xfrm>
            <a:off x="6096000" y="1125539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2F57F-5F6C-45E9-8FE6-D61258FEA70B}"/>
              </a:ext>
            </a:extLst>
          </p:cNvPr>
          <p:cNvSpPr/>
          <p:nvPr/>
        </p:nvSpPr>
        <p:spPr>
          <a:xfrm>
            <a:off x="8839200" y="1125539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34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Afbeelding 12" descr="que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508" y="885871"/>
            <a:ext cx="8856984" cy="59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70AA6F-2F9C-4D69-9C60-73168C8AED51}"/>
              </a:ext>
            </a:extLst>
          </p:cNvPr>
          <p:cNvSpPr/>
          <p:nvPr/>
        </p:nvSpPr>
        <p:spPr>
          <a:xfrm>
            <a:off x="4901929" y="5048799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EEE34-EB86-4453-B0F8-79E81BA1292B}"/>
              </a:ext>
            </a:extLst>
          </p:cNvPr>
          <p:cNvSpPr/>
          <p:nvPr/>
        </p:nvSpPr>
        <p:spPr>
          <a:xfrm>
            <a:off x="9650098" y="1326399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A5861-0A33-46C0-881C-FE0E09332144}"/>
              </a:ext>
            </a:extLst>
          </p:cNvPr>
          <p:cNvSpPr/>
          <p:nvPr/>
        </p:nvSpPr>
        <p:spPr>
          <a:xfrm>
            <a:off x="8106524" y="864734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BB13A-D997-4199-9B74-582D7C9468A6}"/>
              </a:ext>
            </a:extLst>
          </p:cNvPr>
          <p:cNvSpPr/>
          <p:nvPr/>
        </p:nvSpPr>
        <p:spPr>
          <a:xfrm>
            <a:off x="6772674" y="697225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AF4D8-7EFF-4B7D-8FBF-D39665AD9756}"/>
              </a:ext>
            </a:extLst>
          </p:cNvPr>
          <p:cNvSpPr/>
          <p:nvPr/>
        </p:nvSpPr>
        <p:spPr>
          <a:xfrm>
            <a:off x="5451332" y="890037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4CA37-4E65-4AAA-AFCD-02CACD99F2B9}"/>
              </a:ext>
            </a:extLst>
          </p:cNvPr>
          <p:cNvSpPr/>
          <p:nvPr/>
        </p:nvSpPr>
        <p:spPr>
          <a:xfrm>
            <a:off x="2417856" y="890037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97B71-B0DF-408F-9E2F-6F94E5D604BF}"/>
              </a:ext>
            </a:extLst>
          </p:cNvPr>
          <p:cNvSpPr/>
          <p:nvPr/>
        </p:nvSpPr>
        <p:spPr>
          <a:xfrm>
            <a:off x="1590960" y="890037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106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62C-EFF1-4D07-A375-84A5D8D9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20CE8E-7BB1-4E8B-8894-FEF316015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89410"/>
            <a:ext cx="9325761" cy="52457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3F9DE-CA61-4B05-B0E4-F4555E9BD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CE2BA-6AD8-423D-B3C3-20658A2D82EB}"/>
              </a:ext>
            </a:extLst>
          </p:cNvPr>
          <p:cNvSpPr/>
          <p:nvPr/>
        </p:nvSpPr>
        <p:spPr>
          <a:xfrm>
            <a:off x="3379978" y="4413548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F33AB-15F7-4B75-AE46-6086C6E47D3A}"/>
              </a:ext>
            </a:extLst>
          </p:cNvPr>
          <p:cNvSpPr/>
          <p:nvPr/>
        </p:nvSpPr>
        <p:spPr>
          <a:xfrm>
            <a:off x="5124421" y="4015655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CBF66-6C95-4625-98DE-9E7ABE65C3B6}"/>
              </a:ext>
            </a:extLst>
          </p:cNvPr>
          <p:cNvSpPr/>
          <p:nvPr/>
        </p:nvSpPr>
        <p:spPr>
          <a:xfrm>
            <a:off x="7936519" y="355399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7B7EC5-2DDA-43DD-8D91-84776DAD0064}"/>
              </a:ext>
            </a:extLst>
          </p:cNvPr>
          <p:cNvSpPr/>
          <p:nvPr/>
        </p:nvSpPr>
        <p:spPr>
          <a:xfrm>
            <a:off x="7936519" y="1583182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8A4346-94DF-4093-9612-1CBD581135D8}"/>
              </a:ext>
            </a:extLst>
          </p:cNvPr>
          <p:cNvSpPr/>
          <p:nvPr/>
        </p:nvSpPr>
        <p:spPr>
          <a:xfrm>
            <a:off x="5545504" y="1498793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AE17D-B261-4C10-96EB-467F1DD4559C}"/>
              </a:ext>
            </a:extLst>
          </p:cNvPr>
          <p:cNvSpPr/>
          <p:nvPr/>
        </p:nvSpPr>
        <p:spPr>
          <a:xfrm>
            <a:off x="6222292" y="767019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49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pc="310" dirty="0">
                <a:latin typeface="Cambria"/>
                <a:cs typeface="Cambria"/>
              </a:rPr>
              <a:t>VYHODNOCOVÁNÍ NEVERBÁLNÍCH SIGNÁLŮ -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084389"/>
            <a:ext cx="10363200" cy="4357687"/>
          </a:xfrm>
        </p:spPr>
        <p:txBody>
          <a:bodyPr/>
          <a:lstStyle/>
          <a:p>
            <a:r>
              <a:rPr lang="cs-CZ" dirty="0"/>
              <a:t>Vytvořte páry (Své partnery budete často měnit). Vstaňte a najděte pohodlné místo pro vás oba. </a:t>
            </a:r>
          </a:p>
          <a:p>
            <a:r>
              <a:rPr lang="cs-CZ" dirty="0"/>
              <a:t>Jeden člověk je vypravěč, druhý je posluchač. Vypravěči prezentují (2 min). Navrhovaná témata: Vaše budoucí práce. Poslední pracovní pohovor. Zkušenosti s úspěšnou týmovou prací.</a:t>
            </a:r>
          </a:p>
          <a:p>
            <a:r>
              <a:rPr lang="cs-CZ" b="1" dirty="0"/>
              <a:t>Vypravěči dělají ve své neverbální komunikaci jednu chybu!</a:t>
            </a:r>
          </a:p>
          <a:p>
            <a:r>
              <a:rPr lang="cs-CZ" dirty="0"/>
              <a:t>Posluchači dávají celkovou zpětnou vazbu a snaží se všimnout si chyby (1 min).
Změňte roli a poté změňte svého partnera.
Můžete měnit téma, ale zachovávejte téma profesionální.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25945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AE72-9F37-45D5-99F1-D3E2759B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 – Jak projít kurzem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CE27-CF2F-413D-8459-F65E5240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20" y="1791901"/>
            <a:ext cx="10363200" cy="4357687"/>
          </a:xfrm>
        </p:spPr>
        <p:txBody>
          <a:bodyPr/>
          <a:lstStyle/>
          <a:p>
            <a:r>
              <a:rPr lang="cs-CZ" sz="2800" spc="-1" dirty="0">
                <a:solidFill>
                  <a:srgbClr val="000000"/>
                </a:solidFill>
                <a:latin typeface="Cambria"/>
              </a:rPr>
              <a:t>Docházka
Test na konci kurzu
Prezentace:
Výběr tématu prezentace – hotovo? ENG je OK
Seminář 3: Krátký popis osnovy vaší prezentace na semináři. Pokud neprojde, je možné jej přepracovat
Seminář 4+5: Vlastní prezentace. </a:t>
            </a:r>
            <a:endParaRPr lang="cs-CZ" spc="-1" dirty="0">
              <a:solidFill>
                <a:srgbClr val="000000"/>
              </a:solidFill>
              <a:latin typeface="Cambria"/>
            </a:endParaRPr>
          </a:p>
          <a:p>
            <a:pPr lvl="1"/>
            <a:endParaRPr lang="cs-CZ" spc="-1" dirty="0">
              <a:solidFill>
                <a:srgbClr val="000000"/>
              </a:solidFill>
              <a:latin typeface="Cambria"/>
            </a:endParaRPr>
          </a:p>
          <a:p>
            <a:pPr marL="457200" lvl="1" indent="0">
              <a:buNone/>
            </a:pPr>
            <a:endParaRPr lang="cs-CZ" spc="-1" dirty="0">
              <a:solidFill>
                <a:srgbClr val="000000"/>
              </a:solidFill>
              <a:latin typeface="Cambria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78565-702B-4352-86BD-2349587DC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327552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/>
          <p:cNvGrpSpPr/>
          <p:nvPr/>
        </p:nvGrpSpPr>
        <p:grpSpPr>
          <a:xfrm>
            <a:off x="1179953" y="1759649"/>
            <a:ext cx="3071762" cy="728194"/>
            <a:chOff x="72007" y="1044115"/>
            <a:chExt cx="2032968" cy="927723"/>
          </a:xfrm>
        </p:grpSpPr>
        <p:sp>
          <p:nvSpPr>
            <p:cNvPr id="26" name="Afgeronde rechthoek 25"/>
            <p:cNvSpPr/>
            <p:nvPr/>
          </p:nvSpPr>
          <p:spPr>
            <a:xfrm>
              <a:off x="199279" y="1107838"/>
              <a:ext cx="1888952" cy="864000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Afgeronde rechthoek 4"/>
            <p:cNvSpPr/>
            <p:nvPr/>
          </p:nvSpPr>
          <p:spPr>
            <a:xfrm>
              <a:off x="72007" y="1044115"/>
              <a:ext cx="2032968" cy="5760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024" tIns="129024" rIns="129024" bIns="69120" numCol="1" spcCol="1270" anchor="t" anchorCtr="0">
              <a:noAutofit/>
            </a:bodyPr>
            <a:lstStyle/>
            <a:p>
              <a:pPr defTabSz="8064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14" dirty="0"/>
                <a:t>1</a:t>
              </a:r>
              <a:r>
                <a:rPr lang="nl-NL" sz="1814" b="1" dirty="0"/>
                <a:t>.</a:t>
              </a:r>
              <a:r>
                <a:rPr lang="nl-NL" sz="1814" dirty="0"/>
                <a:t> Pozorování</a:t>
              </a: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520636" y="2759384"/>
            <a:ext cx="3158889" cy="1708685"/>
            <a:chOff x="391048" y="1683838"/>
            <a:chExt cx="1888952" cy="2176875"/>
          </a:xfrm>
        </p:grpSpPr>
        <p:sp>
          <p:nvSpPr>
            <p:cNvPr id="20" name="Afgeronde rechthoek 19"/>
            <p:cNvSpPr/>
            <p:nvPr/>
          </p:nvSpPr>
          <p:spPr>
            <a:xfrm>
              <a:off x="391048" y="1683838"/>
              <a:ext cx="1888952" cy="217687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Afgeronde rechthoek 4"/>
            <p:cNvSpPr/>
            <p:nvPr/>
          </p:nvSpPr>
          <p:spPr>
            <a:xfrm>
              <a:off x="446374" y="1739164"/>
              <a:ext cx="1778300" cy="206622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24" tIns="129024" rIns="129024" bIns="129024" numCol="1" spcCol="1270" anchor="t" anchorCtr="0">
              <a:noAutofit/>
            </a:bodyPr>
            <a:lstStyle/>
            <a:p>
              <a:pPr marL="207363" lvl="1" indent="-207363" defTabSz="80641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14" dirty="0"/>
                <a:t>Specifické c</a:t>
              </a:r>
              <a:r>
                <a:rPr lang="nl-NL" sz="1814" dirty="0"/>
                <a:t>hování</a:t>
              </a:r>
              <a:endParaRPr lang="cs-CZ" sz="1814" dirty="0"/>
            </a:p>
            <a:p>
              <a:pPr marL="207363" lvl="1" indent="-207363" defTabSz="80641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s-CZ" sz="1814" dirty="0"/>
            </a:p>
            <a:p>
              <a:pPr marL="207363" lvl="1" indent="-207363" defTabSz="80641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814" dirty="0"/>
                <a:t>Konkrétní a podrobný popis toho, co bylo pozorováno</a:t>
              </a:r>
              <a:endParaRPr lang="nl-NL" sz="1814" dirty="0"/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3988440" y="1936969"/>
            <a:ext cx="841403" cy="369146"/>
            <a:chOff x="2179465" y="1160691"/>
            <a:chExt cx="607079" cy="47029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" name="PIJL-RECHTS 17"/>
            <p:cNvSpPr/>
            <p:nvPr/>
          </p:nvSpPr>
          <p:spPr>
            <a:xfrm>
              <a:off x="2179465" y="1160691"/>
              <a:ext cx="607079" cy="4702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PIJL-RECHTS 6"/>
            <p:cNvSpPr/>
            <p:nvPr/>
          </p:nvSpPr>
          <p:spPr>
            <a:xfrm>
              <a:off x="2179465" y="1254750"/>
              <a:ext cx="465991" cy="282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451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451"/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4936115" y="1791243"/>
            <a:ext cx="2618063" cy="678176"/>
            <a:chOff x="3038540" y="1107838"/>
            <a:chExt cx="1888952" cy="864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Afgeronde rechthoek 15"/>
            <p:cNvSpPr/>
            <p:nvPr/>
          </p:nvSpPr>
          <p:spPr>
            <a:xfrm>
              <a:off x="3038540" y="1107838"/>
              <a:ext cx="1888952" cy="864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Afgeronde rechthoek 8"/>
            <p:cNvSpPr/>
            <p:nvPr/>
          </p:nvSpPr>
          <p:spPr>
            <a:xfrm>
              <a:off x="3038540" y="1107838"/>
              <a:ext cx="1888952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024" tIns="129024" rIns="129024" bIns="69120" numCol="1" spcCol="1270" anchor="t" anchorCtr="0">
              <a:noAutofit/>
            </a:bodyPr>
            <a:lstStyle/>
            <a:p>
              <a:pPr defTabSz="8064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14" dirty="0"/>
                <a:t>2</a:t>
              </a:r>
              <a:r>
                <a:rPr lang="nl-NL" sz="1814" b="1" dirty="0"/>
                <a:t>.</a:t>
              </a:r>
              <a:r>
                <a:rPr lang="nl-NL" sz="1814" dirty="0"/>
                <a:t> Efekt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4773539" y="2759385"/>
            <a:ext cx="3209840" cy="1708684"/>
            <a:chOff x="3425434" y="1683838"/>
            <a:chExt cx="1888952" cy="2176875"/>
          </a:xfrm>
        </p:grpSpPr>
        <p:sp>
          <p:nvSpPr>
            <p:cNvPr id="14" name="Afgeronde rechthoek 13"/>
            <p:cNvSpPr/>
            <p:nvPr/>
          </p:nvSpPr>
          <p:spPr>
            <a:xfrm>
              <a:off x="3425434" y="1683838"/>
              <a:ext cx="1888952" cy="217687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Afgeronde rechthoek 10"/>
            <p:cNvSpPr/>
            <p:nvPr/>
          </p:nvSpPr>
          <p:spPr>
            <a:xfrm>
              <a:off x="3480760" y="1739164"/>
              <a:ext cx="1778300" cy="206622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24" tIns="129024" rIns="129024" bIns="129024" numCol="1" spcCol="1270" anchor="t" anchorCtr="0">
              <a:noAutofit/>
            </a:bodyPr>
            <a:lstStyle/>
            <a:p>
              <a:pPr marL="207363" lvl="1" indent="-207363" defTabSz="80641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14" dirty="0"/>
                <a:t>Jaká je interpretace?</a:t>
              </a:r>
              <a:r>
                <a:rPr lang="nl-NL" sz="1814" dirty="0"/>
                <a:t>
Jaký to mělo účinek?
Jaký pocit to ve vás vyvolalo?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7660451" y="1881361"/>
            <a:ext cx="841403" cy="369146"/>
            <a:chOff x="5213851" y="1160691"/>
            <a:chExt cx="607079" cy="47029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" name="PIJL-RECHTS 11"/>
            <p:cNvSpPr/>
            <p:nvPr/>
          </p:nvSpPr>
          <p:spPr>
            <a:xfrm>
              <a:off x="5213851" y="1160691"/>
              <a:ext cx="607079" cy="4702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PIJL-RECHTS 12"/>
            <p:cNvSpPr/>
            <p:nvPr/>
          </p:nvSpPr>
          <p:spPr>
            <a:xfrm>
              <a:off x="5213851" y="1254750"/>
              <a:ext cx="465991" cy="282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451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451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8516437" y="1792243"/>
            <a:ext cx="2618063" cy="678176"/>
            <a:chOff x="6072926" y="1107838"/>
            <a:chExt cx="1888952" cy="864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Afgeronde rechthoek 9"/>
            <p:cNvSpPr/>
            <p:nvPr/>
          </p:nvSpPr>
          <p:spPr>
            <a:xfrm>
              <a:off x="6072926" y="1107838"/>
              <a:ext cx="1888952" cy="8640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Afgeronde rechthoek 14"/>
            <p:cNvSpPr/>
            <p:nvPr/>
          </p:nvSpPr>
          <p:spPr>
            <a:xfrm>
              <a:off x="6072926" y="1107838"/>
              <a:ext cx="1888952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024" tIns="129024" rIns="129024" bIns="69120" numCol="1" spcCol="1270" anchor="t" anchorCtr="0">
              <a:noAutofit/>
            </a:bodyPr>
            <a:lstStyle/>
            <a:p>
              <a:pPr defTabSz="8064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14" dirty="0"/>
                <a:t>3</a:t>
              </a:r>
              <a:r>
                <a:rPr lang="nl-NL" sz="1814" b="1" dirty="0"/>
                <a:t>.</a:t>
              </a:r>
              <a:r>
                <a:rPr lang="nl-NL" sz="1814" dirty="0"/>
                <a:t> Reakce</a:t>
              </a: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8593110" y="2759383"/>
            <a:ext cx="2618063" cy="1708685"/>
            <a:chOff x="6459820" y="1683838"/>
            <a:chExt cx="1888952" cy="2176875"/>
          </a:xfrm>
        </p:grpSpPr>
        <p:sp>
          <p:nvSpPr>
            <p:cNvPr id="24" name="Afgeronde rechthoek 23"/>
            <p:cNvSpPr/>
            <p:nvPr/>
          </p:nvSpPr>
          <p:spPr>
            <a:xfrm>
              <a:off x="6459820" y="1683838"/>
              <a:ext cx="1888952" cy="2176875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Afgeronde rechthoek 6"/>
            <p:cNvSpPr/>
            <p:nvPr/>
          </p:nvSpPr>
          <p:spPr>
            <a:xfrm>
              <a:off x="6515146" y="1739164"/>
              <a:ext cx="1778300" cy="206622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024" tIns="129024" rIns="129024" bIns="129024" numCol="1" spcCol="1270" anchor="t" anchorCtr="0">
              <a:noAutofit/>
            </a:bodyPr>
            <a:lstStyle/>
            <a:p>
              <a:pPr marL="207363" lvl="1" indent="-207363" defTabSz="80641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l-NL" sz="1814" dirty="0"/>
                <a:t>Věděli jste o tom?
Jaký je váš názor?
Budoucnost?</a:t>
              </a:r>
            </a:p>
          </p:txBody>
        </p:sp>
      </p:grpSp>
      <p:sp>
        <p:nvSpPr>
          <p:cNvPr id="2" name="TextShape 1">
            <a:extLst>
              <a:ext uri="{FF2B5EF4-FFF2-40B4-BE49-F238E27FC236}">
                <a16:creationId xmlns:a16="http://schemas.microsoft.com/office/drawing/2014/main" id="{4CAA5835-2159-12E8-F625-2796A1E5130E}"/>
              </a:ext>
            </a:extLst>
          </p:cNvPr>
          <p:cNvSpPr txBox="1"/>
          <p:nvPr/>
        </p:nvSpPr>
        <p:spPr>
          <a:xfrm>
            <a:off x="1219320" y="1125360"/>
            <a:ext cx="10362960" cy="50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spc="-12" dirty="0">
                <a:solidFill>
                  <a:srgbClr val="7D1E1E"/>
                </a:solidFill>
                <a:latin typeface="Cambria"/>
              </a:rPr>
              <a:t>Struktura zpětné vazby</a:t>
            </a:r>
            <a:endParaRPr lang="cs-CZ" sz="2400" b="0" strike="noStrike" spc="-12" dirty="0">
              <a:solidFill>
                <a:srgbClr val="7D1E1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348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Cj02909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2790">
            <a:off x="6488245" y="2014065"/>
            <a:ext cx="3027521" cy="39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19729" y="1899161"/>
            <a:ext cx="7438590" cy="267360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r>
              <a:rPr lang="nl-NL" sz="2400" dirty="0">
                <a:latin typeface="Calibri" pitchFamily="34" charset="0"/>
              </a:rPr>
              <a:t>Nezaujatý pohled do zrcadla</a:t>
            </a:r>
            <a:r>
              <a:rPr lang="cs-CZ" sz="2400" dirty="0">
                <a:latin typeface="Calibri" pitchFamily="34" charset="0"/>
              </a:rPr>
              <a:t>, nikoli poradce</a:t>
            </a:r>
            <a:endParaRPr lang="nl-NL" sz="2400" dirty="0">
              <a:latin typeface="Calibri" pitchFamily="34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68221034-84E9-FEBA-9196-9BBB8634C171}"/>
              </a:ext>
            </a:extLst>
          </p:cNvPr>
          <p:cNvSpPr txBox="1"/>
          <p:nvPr/>
        </p:nvSpPr>
        <p:spPr>
          <a:xfrm>
            <a:off x="1219320" y="1125360"/>
            <a:ext cx="10362960" cy="50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spc="-12" dirty="0">
                <a:solidFill>
                  <a:srgbClr val="7D1E1E"/>
                </a:solidFill>
                <a:latin typeface="Cambria"/>
              </a:rPr>
              <a:t>Ideální zpětná vazba</a:t>
            </a:r>
            <a:endParaRPr lang="cs-CZ" sz="24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085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22960" y="1338841"/>
            <a:ext cx="6146799" cy="4437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indent="-305285">
              <a:lnSpc>
                <a:spcPct val="15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nl-NL" sz="2400" b="1" dirty="0">
                <a:latin typeface="Calibri" pitchFamily="34" charset="0"/>
              </a:rPr>
              <a:t>P</a:t>
            </a:r>
            <a:r>
              <a:rPr lang="cs-CZ" sz="2400" b="1" dirty="0" err="1">
                <a:latin typeface="Calibri" pitchFamily="34" charset="0"/>
              </a:rPr>
              <a:t>ři</a:t>
            </a:r>
            <a:r>
              <a:rPr lang="cs-CZ" sz="2400" b="1" dirty="0">
                <a:latin typeface="Calibri" pitchFamily="34" charset="0"/>
              </a:rPr>
              <a:t> p</a:t>
            </a:r>
            <a:r>
              <a:rPr lang="nl-NL" sz="2400" b="1" dirty="0">
                <a:latin typeface="Calibri" pitchFamily="34" charset="0"/>
              </a:rPr>
              <a:t>oskytnutí zpětné vazby:</a:t>
            </a:r>
            <a:endParaRPr lang="cs-CZ" sz="2400" b="1" dirty="0">
              <a:latin typeface="Calibri" pitchFamily="34" charset="0"/>
            </a:endParaRPr>
          </a:p>
          <a:p>
            <a:pPr indent="-305285">
              <a:lnSpc>
                <a:spcPct val="15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400" b="1" dirty="0">
                <a:latin typeface="Calibri" pitchFamily="34" charset="0"/>
              </a:rPr>
              <a:t>Zůstaňte subjektivní! </a:t>
            </a:r>
            <a:r>
              <a:rPr lang="cs-CZ" sz="2400" dirty="0">
                <a:latin typeface="Calibri" pitchFamily="34" charset="0"/>
              </a:rPr>
              <a:t>To, co si myslíte, je názor, ne fakt. "Myslím, že..."
</a:t>
            </a:r>
            <a:r>
              <a:rPr lang="cs-CZ" sz="2400" b="1" dirty="0">
                <a:latin typeface="Calibri" pitchFamily="34" charset="0"/>
              </a:rPr>
              <a:t>Zůstaňte konkrétní! </a:t>
            </a:r>
            <a:r>
              <a:rPr lang="cs-CZ" sz="2400" dirty="0">
                <a:latin typeface="Calibri" pitchFamily="34" charset="0"/>
              </a:rPr>
              <a:t>Řekněte, co se stalo a kdy, aby se osoba mohla poučit.
</a:t>
            </a:r>
            <a:r>
              <a:rPr lang="cs-CZ" sz="2400" b="1" dirty="0">
                <a:latin typeface="Calibri" pitchFamily="34" charset="0"/>
              </a:rPr>
              <a:t>Zůstaňte pozitivní! </a:t>
            </a:r>
            <a:r>
              <a:rPr lang="cs-CZ" sz="2400" dirty="0">
                <a:latin typeface="Calibri" pitchFamily="34" charset="0"/>
              </a:rPr>
              <a:t>Nejlépe pomůže říci, co se dá zlepšit místo toho, co se nepovedlo.
</a:t>
            </a:r>
            <a:r>
              <a:rPr lang="cs-CZ" sz="2400" b="1" dirty="0">
                <a:latin typeface="Calibri" pitchFamily="34" charset="0"/>
              </a:rPr>
              <a:t>Ukažte respekt.</a:t>
            </a:r>
            <a:r>
              <a:rPr lang="cs-CZ" sz="2400" dirty="0">
                <a:latin typeface="Calibri" pitchFamily="34" charset="0"/>
              </a:rPr>
              <a:t> Ještě jednou: zrcadlo, ne rádce</a:t>
            </a:r>
          </a:p>
          <a:p>
            <a:pPr indent="-305285">
              <a:lnSpc>
                <a:spcPct val="15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sz="2400" dirty="0">
              <a:latin typeface="Calibri" pitchFamily="34" charset="0"/>
            </a:endParaRPr>
          </a:p>
          <a:p>
            <a:pPr indent="-305285">
              <a:lnSpc>
                <a:spcPct val="150000"/>
              </a:lnSpc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sz="2400" dirty="0">
              <a:latin typeface="Calibri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479228" y="1494154"/>
            <a:ext cx="3788415" cy="4437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marL="311045" indent="-305285" algn="ctr">
              <a:lnSpc>
                <a:spcPct val="150000"/>
              </a:lnSpc>
              <a:spcAft>
                <a:spcPts val="1282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400" b="1" kern="0" dirty="0">
                <a:solidFill>
                  <a:srgbClr val="000000"/>
                </a:solidFill>
                <a:latin typeface="Calibri" pitchFamily="34" charset="0"/>
              </a:rPr>
              <a:t>Reakce na </a:t>
            </a:r>
            <a:r>
              <a:rPr lang="nl-NL" sz="2400" b="1" kern="0" dirty="0">
                <a:solidFill>
                  <a:srgbClr val="000000"/>
                </a:solidFill>
                <a:latin typeface="Calibri" pitchFamily="34" charset="0"/>
              </a:rPr>
              <a:t>zpětn</a:t>
            </a:r>
            <a:r>
              <a:rPr lang="cs-CZ" sz="2400" b="1" kern="0" dirty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nl-NL" sz="2400" b="1" kern="0" dirty="0">
                <a:solidFill>
                  <a:srgbClr val="000000"/>
                </a:solidFill>
                <a:latin typeface="Calibri" pitchFamily="34" charset="0"/>
              </a:rPr>
              <a:t> vazb</a:t>
            </a:r>
            <a:r>
              <a:rPr lang="cs-CZ" sz="2400" b="1" kern="0" dirty="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nl-NL" sz="2400" b="1" kern="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nl-NL" sz="2400" kern="0" dirty="0">
                <a:solidFill>
                  <a:srgbClr val="000000"/>
                </a:solidFill>
                <a:latin typeface="Calibri" pitchFamily="34" charset="0"/>
              </a:rPr>
              <a:t>
Nechte lidi domluvit
Pokuste se </a:t>
            </a:r>
            <a:r>
              <a:rPr lang="cs-CZ" sz="2400" kern="0" dirty="0">
                <a:solidFill>
                  <a:srgbClr val="000000"/>
                </a:solidFill>
                <a:latin typeface="Calibri" pitchFamily="34" charset="0"/>
              </a:rPr>
              <a:t>chápat</a:t>
            </a:r>
            <a:r>
              <a:rPr lang="nl-NL" sz="2400" kern="0" dirty="0">
                <a:solidFill>
                  <a:srgbClr val="000000"/>
                </a:solidFill>
                <a:latin typeface="Calibri" pitchFamily="34" charset="0"/>
              </a:rPr>
              <a:t>
Není třeba se bránit</a:t>
            </a:r>
            <a:endParaRPr lang="cs-CZ" sz="24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11045" indent="-305285" algn="ctr">
              <a:lnSpc>
                <a:spcPct val="150000"/>
              </a:lnSpc>
              <a:spcAft>
                <a:spcPts val="1282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400" kern="0" dirty="0">
                <a:solidFill>
                  <a:srgbClr val="000000"/>
                </a:solidFill>
                <a:latin typeface="Calibri" pitchFamily="34" charset="0"/>
              </a:rPr>
              <a:t>Ideální je poděkovat</a:t>
            </a:r>
            <a:endParaRPr lang="nl-NL" sz="24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11045" indent="-305285">
              <a:lnSpc>
                <a:spcPct val="150000"/>
              </a:lnSpc>
              <a:spcAft>
                <a:spcPts val="1282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4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11045" indent="-305285">
              <a:lnSpc>
                <a:spcPct val="150000"/>
              </a:lnSpc>
              <a:spcAft>
                <a:spcPts val="1282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4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11045" indent="-305285">
              <a:lnSpc>
                <a:spcPct val="150000"/>
              </a:lnSpc>
              <a:spcAft>
                <a:spcPts val="1282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9311BA34-18E0-F8D6-1F95-15E7517C4B03}"/>
              </a:ext>
            </a:extLst>
          </p:cNvPr>
          <p:cNvSpPr txBox="1"/>
          <p:nvPr/>
        </p:nvSpPr>
        <p:spPr>
          <a:xfrm>
            <a:off x="822960" y="1087381"/>
            <a:ext cx="10362960" cy="50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spc="-12" dirty="0">
                <a:solidFill>
                  <a:srgbClr val="7D1E1E"/>
                </a:solidFill>
                <a:latin typeface="Cambria"/>
              </a:rPr>
              <a:t>Pravidla zpětné vazby</a:t>
            </a:r>
            <a:endParaRPr lang="cs-CZ" sz="2400" b="0" strike="noStrike" spc="-12" dirty="0">
              <a:solidFill>
                <a:srgbClr val="7D1E1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01409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Group exercise: </a:t>
            </a:r>
            <a:r>
              <a:rPr lang="cs-CZ" b="1" dirty="0"/>
              <a:t>Talk, Ask, Observe;</a:t>
            </a:r>
            <a:r>
              <a:rPr lang="cs-CZ" dirty="0"/>
              <a:t> in Job Interview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9671" y="1615873"/>
            <a:ext cx="10363200" cy="4357687"/>
          </a:xfrm>
        </p:spPr>
        <p:txBody>
          <a:bodyPr/>
          <a:lstStyle/>
          <a:p>
            <a:r>
              <a:rPr lang="cs-CZ" dirty="0"/>
              <a:t>Create groups of 3 people. You will practice job interviews.</a:t>
            </a:r>
          </a:p>
          <a:p>
            <a:r>
              <a:rPr lang="cs-CZ" dirty="0"/>
              <a:t>One is talking about their area of expertise, hobby, project.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nonverbal</a:t>
            </a:r>
            <a:r>
              <a:rPr lang="cs-CZ" b="1" dirty="0"/>
              <a:t> </a:t>
            </a:r>
            <a:r>
              <a:rPr lang="cs-CZ" b="1" dirty="0" err="1"/>
              <a:t>communication</a:t>
            </a:r>
            <a:r>
              <a:rPr lang="cs-CZ" b="1" dirty="0"/>
              <a:t>.</a:t>
            </a:r>
          </a:p>
          <a:p>
            <a:r>
              <a:rPr lang="cs-CZ" dirty="0"/>
              <a:t>Second person asks questions, with the goal of hiring. Important is to keep the conversation going </a:t>
            </a:r>
            <a:r>
              <a:rPr lang="cs-CZ" b="1" dirty="0"/>
              <a:t>(good listening, open ended questions).</a:t>
            </a:r>
          </a:p>
          <a:p>
            <a:r>
              <a:rPr lang="cs-CZ" dirty="0"/>
              <a:t>Last person </a:t>
            </a:r>
            <a:r>
              <a:rPr lang="cs-CZ" b="1" dirty="0"/>
              <a:t>observes BOTH</a:t>
            </a:r>
            <a:r>
              <a:rPr lang="cs-CZ" dirty="0"/>
              <a:t>, and </a:t>
            </a:r>
            <a:r>
              <a:rPr lang="cs-CZ" b="1" dirty="0"/>
              <a:t>gives feedback </a:t>
            </a:r>
            <a:r>
              <a:rPr lang="cs-CZ" dirty="0"/>
              <a:t>after cca 4 minutes.</a:t>
            </a:r>
          </a:p>
          <a:p>
            <a:pPr marL="0" indent="0">
              <a:buNone/>
            </a:pPr>
            <a:r>
              <a:rPr lang="cs-CZ" b="1" dirty="0"/>
              <a:t>Example start:</a:t>
            </a:r>
          </a:p>
          <a:p>
            <a:pPr marL="0" indent="0">
              <a:buNone/>
            </a:pPr>
            <a:r>
              <a:rPr lang="cs-CZ" i="1" dirty="0"/>
              <a:t>„Thank you for giving me an opportunity to interview in your Marketing Agency.“ </a:t>
            </a:r>
          </a:p>
          <a:p>
            <a:pPr marL="0" indent="0">
              <a:buNone/>
            </a:pPr>
            <a:r>
              <a:rPr lang="cs-CZ" i="1" dirty="0"/>
              <a:t>„Of course. Tell me why do you believe you are a good fit?“</a:t>
            </a:r>
            <a:endParaRPr lang="cs-CZ" dirty="0"/>
          </a:p>
          <a:p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2672044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93562" y="1903207"/>
            <a:ext cx="10363200" cy="503237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2050" name="Picture 2" descr="http://www.mobileapples.com/Assets/Content/Screensavers/Bye%20By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976342"/>
            <a:ext cx="2577572" cy="3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0649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024" y="1043124"/>
            <a:ext cx="10363200" cy="522707"/>
          </a:xfrm>
          <a:prstGeom prst="rect">
            <a:avLst/>
          </a:prstGeom>
        </p:spPr>
        <p:txBody>
          <a:bodyPr vert="horz" wrap="square" lIns="0" tIns="6045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z="3000" spc="55" dirty="0">
                <a:solidFill>
                  <a:srgbClr val="565F6C"/>
                </a:solidFill>
              </a:rPr>
              <a:t>NEVERBÁLNÍ KOMUNIKACE - SIGNÁLY BEZE SLOV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963024" y="2027496"/>
            <a:ext cx="8989228" cy="3785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cs-CZ" sz="2800" dirty="0">
                <a:latin typeface="Cambria" panose="02040503050406030204" pitchFamily="18" charset="0"/>
                <a:cs typeface="Palatino Linotype"/>
              </a:rPr>
              <a:t>Jaké jsou příklady neverbální komunikace?
Cíl tohoto semináře: Vyjádřit podvědomé pozorování explicitně</a:t>
            </a: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cs-CZ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lang="en-US" dirty="0">
              <a:latin typeface="Cambria" panose="02040503050406030204" pitchFamily="18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5878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1001B-6A5B-455E-B8B4-140C4B9A30BA}"/>
              </a:ext>
            </a:extLst>
          </p:cNvPr>
          <p:cNvSpPr/>
          <p:nvPr/>
        </p:nvSpPr>
        <p:spPr>
          <a:xfrm>
            <a:off x="1582680" y="1029641"/>
            <a:ext cx="6073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Amy Cuddy: Turning the Power Back On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3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024" y="1043124"/>
            <a:ext cx="10474894" cy="522707"/>
          </a:xfrm>
          <a:prstGeom prst="rect">
            <a:avLst/>
          </a:prstGeom>
        </p:spPr>
        <p:txBody>
          <a:bodyPr vert="horz" wrap="square" lIns="0" tIns="6045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z="3000" spc="55" dirty="0">
                <a:solidFill>
                  <a:srgbClr val="565F6C"/>
                </a:solidFill>
              </a:rPr>
              <a:t>NEVERBÁLNÍ KOMUNIKACE - BEZESLOVNÉ SIGNÁLY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963024" y="2027496"/>
            <a:ext cx="9073150" cy="308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Cíl</a:t>
            </a:r>
            <a:r>
              <a:rPr lang="en-US" spc="65" dirty="0">
                <a:latin typeface="Cambria" panose="02040503050406030204" pitchFamily="18" charset="0"/>
                <a:cs typeface="Palatino Linotype"/>
              </a:rPr>
              <a:t>: </a:t>
            </a: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Učinit</a:t>
            </a:r>
            <a:r>
              <a:rPr lang="en-US" spc="6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podvědomá</a:t>
            </a:r>
            <a:r>
              <a:rPr lang="en-US" spc="6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pozorování</a:t>
            </a:r>
            <a:r>
              <a:rPr lang="en-US" spc="6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explicitními</a:t>
            </a:r>
            <a:r>
              <a:rPr lang="cs-CZ" spc="65" dirty="0">
                <a:latin typeface="Cambria" panose="02040503050406030204" pitchFamily="18" charset="0"/>
                <a:cs typeface="Palatino Linotype"/>
              </a:rPr>
              <a:t>, a to</a:t>
            </a:r>
            <a:r>
              <a:rPr lang="en-US" spc="65" dirty="0">
                <a:latin typeface="Cambria" panose="02040503050406030204" pitchFamily="18" charset="0"/>
                <a:cs typeface="Palatino Linotype"/>
              </a:rPr>
              <a:t> s </a:t>
            </a: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přesným</a:t>
            </a:r>
            <a:r>
              <a:rPr lang="en-US" spc="6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US" spc="65" dirty="0" err="1">
                <a:latin typeface="Cambria" panose="02040503050406030204" pitchFamily="18" charset="0"/>
                <a:cs typeface="Palatino Linotype"/>
              </a:rPr>
              <a:t>slovníkem</a:t>
            </a:r>
            <a:endParaRPr lang="cs-CZ" spc="65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cs-CZ" spc="65" dirty="0">
                <a:latin typeface="Cambria" panose="02040503050406030204" pitchFamily="18" charset="0"/>
                <a:cs typeface="Palatino Linotype"/>
              </a:rPr>
              <a:t>Vzdálenost
Kontakt očima
Výrazy obličeje
Tón hlasu
Gesta
Postoj
Fyzický kontakt
Pohyb a intenzita
Oblečení/</a:t>
            </a:r>
            <a:r>
              <a:rPr lang="cs-CZ" spc="65" dirty="0" err="1">
                <a:latin typeface="Cambria" panose="02040503050406030204" pitchFamily="18" charset="0"/>
                <a:cs typeface="Palatino Linotype"/>
              </a:rPr>
              <a:t>dress</a:t>
            </a:r>
            <a:r>
              <a:rPr lang="cs-CZ" spc="6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cs-CZ" spc="65" dirty="0" err="1">
                <a:latin typeface="Cambria" panose="02040503050406030204" pitchFamily="18" charset="0"/>
                <a:cs typeface="Palatino Linotype"/>
              </a:rPr>
              <a:t>code</a:t>
            </a:r>
            <a:endParaRPr lang="cs-CZ" spc="-40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spcBef>
                <a:spcPts val="31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endParaRPr dirty="0">
              <a:latin typeface="Cambria" panose="02040503050406030204" pitchFamily="18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5506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050039"/>
            <a:ext cx="10363200" cy="668901"/>
          </a:xfrm>
          <a:prstGeom prst="rect">
            <a:avLst/>
          </a:prstGeom>
        </p:spPr>
        <p:txBody>
          <a:bodyPr vert="horz" wrap="square" lIns="0" tIns="29667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pc="80" dirty="0">
                <a:solidFill>
                  <a:srgbClr val="565F6C"/>
                </a:solidFill>
              </a:rPr>
              <a:t>VZDÁLENOST</a:t>
            </a:r>
            <a:endParaRPr spc="80" dirty="0">
              <a:solidFill>
                <a:srgbClr val="565F6C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40079"/>
            <a:ext cx="700214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cs-CZ" sz="2400" b="1" spc="165" dirty="0">
                <a:latin typeface="Cambria"/>
                <a:cs typeface="Cambria"/>
              </a:rPr>
              <a:t>I. zóna - privátní, 0 - 45 cm</a:t>
            </a:r>
            <a:r>
              <a:rPr lang="cs-CZ" sz="2400" spc="165" dirty="0">
                <a:latin typeface="Cambria"/>
                <a:cs typeface="Cambria"/>
              </a:rPr>
              <a:t>
Důvěrná komunikace (partneři, rodiče a děti, blízcí přátelé)
</a:t>
            </a:r>
            <a:r>
              <a:rPr lang="cs-CZ" sz="2400" b="1" spc="165" dirty="0">
                <a:latin typeface="Cambria"/>
                <a:cs typeface="Cambria"/>
              </a:rPr>
              <a:t>II. zóna – osobní, 45 - 100 cm</a:t>
            </a:r>
            <a:r>
              <a:rPr lang="cs-CZ" sz="2400" spc="165" dirty="0">
                <a:latin typeface="Cambria"/>
                <a:cs typeface="Cambria"/>
              </a:rPr>
              <a:t>
Pozdravy, potřesení rukou, rodinná večeře, přátelé na
oběd)
</a:t>
            </a:r>
            <a:r>
              <a:rPr lang="cs-CZ" sz="2400" b="1" spc="165" dirty="0">
                <a:latin typeface="Cambria"/>
                <a:cs typeface="Cambria"/>
              </a:rPr>
              <a:t>III. zóna – sociální, 100 - 360 cm</a:t>
            </a:r>
            <a:r>
              <a:rPr lang="cs-CZ" sz="2400" spc="165" dirty="0">
                <a:latin typeface="Cambria"/>
                <a:cs typeface="Cambria"/>
              </a:rPr>
              <a:t>
Schůzky v obchodě, prodejně, na poště, v bance, na poradách, v kancelářích atd.
</a:t>
            </a:r>
            <a:r>
              <a:rPr lang="cs-CZ" sz="2400" b="1" spc="165" dirty="0">
                <a:latin typeface="Cambria"/>
                <a:cs typeface="Cambria"/>
              </a:rPr>
              <a:t>IV. zóna – veřejná, 360 cm a více</a:t>
            </a:r>
            <a:r>
              <a:rPr lang="cs-CZ" sz="2400" spc="165" dirty="0">
                <a:latin typeface="Cambria"/>
                <a:cs typeface="Cambria"/>
              </a:rPr>
              <a:t>
Přednášky, divadlo atd.</a:t>
            </a:r>
            <a:endParaRPr lang="cs-CZ" sz="2100" dirty="0">
              <a:latin typeface="Cambria" panose="02040503050406030204" pitchFamily="18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7883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25539"/>
            <a:ext cx="10363200" cy="98488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z="3200" b="1" spc="365" dirty="0">
                <a:latin typeface="Cambria"/>
                <a:cs typeface="Cambria"/>
              </a:rPr>
              <a:t>VYHODNOCOVÁNÍ NEVERBÁLNÍCH SIGNÁLŮ – SPRÁVNÝ SLOVNÍK</a:t>
            </a:r>
            <a:endParaRPr sz="255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350354"/>
            <a:ext cx="698182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cs-CZ" sz="2200" b="1" spc="220" dirty="0">
                <a:latin typeface="Cambria"/>
                <a:cs typeface="Cambria"/>
              </a:rPr>
              <a:t>Oční kontakt</a:t>
            </a:r>
          </a:p>
          <a:p>
            <a:pPr marL="12700">
              <a:buClr>
                <a:srgbClr val="FD8537"/>
              </a:buClr>
              <a:buSzPct val="68181"/>
              <a:tabLst>
                <a:tab pos="287020" algn="l"/>
              </a:tabLst>
            </a:pPr>
            <a:r>
              <a:rPr lang="cs-CZ" sz="2200" b="1" spc="220" dirty="0">
                <a:latin typeface="Cambria"/>
                <a:cs typeface="Palatino Linotype"/>
              </a:rPr>
              <a:t>	</a:t>
            </a:r>
            <a:r>
              <a:rPr lang="cs-CZ" sz="2200" spc="114" dirty="0">
                <a:latin typeface="Cambria" panose="02040503050406030204" pitchFamily="18" charset="0"/>
                <a:cs typeface="Palatino Linotype"/>
              </a:rPr>
              <a:t>Dochází k navázání očního kontaktu? Pokud ano, je to příliš intenzivní </a:t>
            </a:r>
            <a:r>
              <a:rPr lang="cs-CZ" sz="2200" spc="114" dirty="0" err="1">
                <a:latin typeface="Cambria" panose="02040503050406030204" pitchFamily="18" charset="0"/>
                <a:cs typeface="Palatino Linotype"/>
              </a:rPr>
              <a:t>nebotak</a:t>
            </a:r>
            <a:r>
              <a:rPr lang="cs-CZ" sz="2200" spc="114" dirty="0">
                <a:latin typeface="Cambria" panose="02040503050406030204" pitchFamily="18" charset="0"/>
                <a:cs typeface="Palatino Linotype"/>
              </a:rPr>
              <a:t> akorát?</a:t>
            </a:r>
          </a:p>
          <a:p>
            <a:pPr marL="12700">
              <a:buClr>
                <a:srgbClr val="FD8537"/>
              </a:buClr>
              <a:buSzPct val="68181"/>
              <a:tabLst>
                <a:tab pos="287020" algn="l"/>
              </a:tabLst>
            </a:pPr>
            <a:r>
              <a:rPr lang="cs-CZ" sz="2200" b="1" spc="180" dirty="0">
                <a:latin typeface="Cambria"/>
                <a:cs typeface="Cambria"/>
              </a:rPr>
              <a:t>Mimika</a:t>
            </a:r>
          </a:p>
          <a:p>
            <a:pPr marL="12700">
              <a:buClr>
                <a:srgbClr val="FD8537"/>
              </a:buClr>
              <a:buSzPct val="68181"/>
              <a:tabLst>
                <a:tab pos="287020" algn="l"/>
              </a:tabLst>
            </a:pPr>
            <a:r>
              <a:rPr lang="cs-CZ" sz="2200" spc="65" dirty="0">
                <a:latin typeface="Cambria" panose="02040503050406030204" pitchFamily="18" charset="0"/>
                <a:cs typeface="Palatino Linotype"/>
              </a:rPr>
              <a:t>Co ukazuje jejich tvář? Jaké jsou pozice obočí, úst, a čela? Mění se často nebo jako maska?</a:t>
            </a:r>
            <a:endParaRPr sz="2200" dirty="0">
              <a:latin typeface="Cambria" panose="02040503050406030204" pitchFamily="18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33345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25539"/>
            <a:ext cx="10363200" cy="98488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z="3200" b="1" spc="365" dirty="0">
                <a:latin typeface="Cambria"/>
                <a:cs typeface="Cambria"/>
              </a:rPr>
              <a:t>VYHODNOCOVÁNÍ NEVERBÁLNÍCH SIGNÁLŮ – SPRÁVNÝ SLOVNÍK</a:t>
            </a:r>
            <a:endParaRPr sz="255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350354"/>
            <a:ext cx="6981825" cy="218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spcBef>
                <a:spcPts val="2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b="1" spc="130" dirty="0" err="1">
                <a:latin typeface="Cambria"/>
                <a:cs typeface="Cambria"/>
              </a:rPr>
              <a:t>Tón</a:t>
            </a:r>
            <a:r>
              <a:rPr lang="en-GB" sz="2200" b="1" spc="130" dirty="0">
                <a:latin typeface="Cambria"/>
                <a:cs typeface="Cambria"/>
              </a:rPr>
              <a:t> </a:t>
            </a:r>
            <a:r>
              <a:rPr lang="en-GB" sz="2200" b="1" spc="130" dirty="0" err="1">
                <a:latin typeface="Cambria"/>
                <a:cs typeface="Cambria"/>
              </a:rPr>
              <a:t>hlasu</a:t>
            </a:r>
            <a:endParaRPr lang="cs-CZ" sz="2200" b="1" spc="130" dirty="0">
              <a:latin typeface="Cambria"/>
              <a:cs typeface="Cambria"/>
            </a:endParaRPr>
          </a:p>
          <a:p>
            <a:pPr marL="287020" indent="-274320">
              <a:spcBef>
                <a:spcPts val="2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Vyzařuje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jejich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hlas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vřelost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,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důvěru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 a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zájem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,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nebo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 je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napjatý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 a </a:t>
            </a:r>
            <a:r>
              <a:rPr lang="en-GB" sz="2200" spc="5" dirty="0" err="1">
                <a:latin typeface="Cambria" panose="02040503050406030204" pitchFamily="18" charset="0"/>
                <a:cs typeface="Palatino Linotype"/>
              </a:rPr>
              <a:t>zablokovaný</a:t>
            </a:r>
            <a:r>
              <a:rPr lang="en-GB" sz="2200" spc="5" dirty="0">
                <a:latin typeface="Cambria" panose="02040503050406030204" pitchFamily="18" charset="0"/>
                <a:cs typeface="Palatino Linotype"/>
              </a:rPr>
              <a:t>?</a:t>
            </a:r>
            <a:endParaRPr lang="cs-CZ" sz="2200" spc="5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spcBef>
                <a:spcPts val="2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b="1" spc="145" dirty="0" err="1">
                <a:latin typeface="Cambria"/>
                <a:cs typeface="Cambria"/>
              </a:rPr>
              <a:t>Držení</a:t>
            </a:r>
            <a:r>
              <a:rPr lang="en-GB" sz="2200" b="1" spc="145" dirty="0">
                <a:latin typeface="Cambria"/>
                <a:cs typeface="Cambria"/>
              </a:rPr>
              <a:t> </a:t>
            </a:r>
            <a:r>
              <a:rPr lang="en-GB" sz="2200" b="1" spc="145" dirty="0" err="1">
                <a:latin typeface="Cambria"/>
                <a:cs typeface="Cambria"/>
              </a:rPr>
              <a:t>těla</a:t>
            </a:r>
            <a:r>
              <a:rPr lang="en-GB" sz="2200" b="1" spc="145" dirty="0">
                <a:latin typeface="Cambria"/>
                <a:cs typeface="Cambria"/>
              </a:rPr>
              <a:t> a </a:t>
            </a:r>
            <a:r>
              <a:rPr lang="en-GB" sz="2200" b="1" spc="145" dirty="0" err="1">
                <a:latin typeface="Cambria"/>
                <a:cs typeface="Cambria"/>
              </a:rPr>
              <a:t>gesta</a:t>
            </a:r>
            <a:endParaRPr lang="cs-CZ" sz="2200" b="1" spc="145" dirty="0">
              <a:latin typeface="Cambria"/>
              <a:cs typeface="Cambria"/>
            </a:endParaRPr>
          </a:p>
          <a:p>
            <a:pPr marL="287020" indent="-274320">
              <a:spcBef>
                <a:spcPts val="26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Jsou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jejich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těla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uvolněná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nebo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ztuhlá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a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nepohyblivá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? 
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Ramena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napjatá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a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zvednutá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,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nebo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mírně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dirty="0" err="1">
                <a:latin typeface="Cambria" panose="02040503050406030204" pitchFamily="18" charset="0"/>
                <a:cs typeface="Palatino Linotype"/>
              </a:rPr>
              <a:t>skloněná</a:t>
            </a:r>
            <a:r>
              <a:rPr lang="en-GB" sz="2200" dirty="0">
                <a:latin typeface="Cambria" panose="02040503050406030204" pitchFamily="18" charset="0"/>
                <a:cs typeface="Palatino Linotyp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035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25539"/>
            <a:ext cx="10363200" cy="984885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cs-CZ" sz="3200" b="1" spc="365" dirty="0">
                <a:latin typeface="Cambria"/>
                <a:cs typeface="Cambria"/>
              </a:rPr>
              <a:t>VYHODNOCOVÁNÍ NEVERBÁLNÍCH SIGNÁLŮ – SPRÁVNÝ SLOVNÍK</a:t>
            </a:r>
            <a:endParaRPr sz="255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350354"/>
            <a:ext cx="6981825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b="1" spc="25" dirty="0" err="1">
                <a:latin typeface="Cambria" panose="02040503050406030204" pitchFamily="18" charset="0"/>
                <a:cs typeface="Palatino Linotype"/>
              </a:rPr>
              <a:t>Fyzický</a:t>
            </a:r>
            <a:r>
              <a:rPr lang="en-GB" sz="2200" b="1" spc="25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b="1" spc="25" dirty="0" err="1">
                <a:latin typeface="Cambria" panose="02040503050406030204" pitchFamily="18" charset="0"/>
                <a:cs typeface="Palatino Linotype"/>
              </a:rPr>
              <a:t>kontakt</a:t>
            </a:r>
            <a:endParaRPr lang="cs-CZ" sz="2200" b="1" spc="25" dirty="0">
              <a:latin typeface="Cambria" panose="02040503050406030204" pitchFamily="18" charset="0"/>
              <a:cs typeface="Palatino Linotype"/>
            </a:endParaRPr>
          </a:p>
          <a:p>
            <a:pPr marL="287020" indent="-274320"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Dochází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 k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nějakému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fyzickému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kontaktu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? Je to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přiměřené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situaci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? </a:t>
            </a:r>
            <a:r>
              <a:rPr lang="cs-CZ" sz="2200" spc="114" dirty="0">
                <a:latin typeface="Cambria" panose="02040503050406030204" pitchFamily="18" charset="0"/>
                <a:cs typeface="Palatino Linotype"/>
              </a:rPr>
              <a:t>Vyvolává správné pocity?</a:t>
            </a:r>
          </a:p>
          <a:p>
            <a:pPr marL="287020" indent="-274320"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cs-CZ" sz="2200" b="1" spc="114" dirty="0">
                <a:latin typeface="Cambria" panose="02040503050406030204" pitchFamily="18" charset="0"/>
                <a:cs typeface="Palatino Linotype"/>
              </a:rPr>
              <a:t>Oblečení</a:t>
            </a:r>
          </a:p>
          <a:p>
            <a:pPr marL="287020" indent="-274320"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Je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přiměřené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 </a:t>
            </a:r>
            <a:r>
              <a:rPr lang="en-GB" sz="2200" spc="114" dirty="0" err="1">
                <a:latin typeface="Cambria" panose="02040503050406030204" pitchFamily="18" charset="0"/>
                <a:cs typeface="Palatino Linotype"/>
              </a:rPr>
              <a:t>situaci</a:t>
            </a:r>
            <a:r>
              <a:rPr lang="en-GB" sz="2200" spc="114" dirty="0">
                <a:latin typeface="Cambria" panose="02040503050406030204" pitchFamily="18" charset="0"/>
                <a:cs typeface="Palatino Linotype"/>
              </a:rPr>
              <a:t>?</a:t>
            </a:r>
            <a:r>
              <a:rPr lang="cs-CZ" sz="2200" spc="114" dirty="0">
                <a:latin typeface="Cambria" panose="02040503050406030204" pitchFamily="18" charset="0"/>
                <a:cs typeface="Palatino Linotype"/>
              </a:rPr>
              <a:t> Mají partneři oblečení na podobné úrovni?</a:t>
            </a:r>
            <a:endParaRPr lang="cs-CZ" sz="2200" b="1" spc="114" dirty="0">
              <a:latin typeface="Cambria" panose="02040503050406030204" pitchFamily="18" charset="0"/>
              <a:cs typeface="Palatino Linotype"/>
            </a:endParaRPr>
          </a:p>
          <a:p>
            <a:pPr marL="355600" indent="-342900">
              <a:buClr>
                <a:srgbClr val="FD8537"/>
              </a:buClr>
              <a:buSzPct val="68181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GB" sz="2200" b="1" spc="140" dirty="0" err="1">
                <a:latin typeface="Cambria"/>
                <a:cs typeface="Cambria"/>
              </a:rPr>
              <a:t>Pohyb</a:t>
            </a:r>
            <a:r>
              <a:rPr lang="en-GB" sz="2200" b="1" spc="140" dirty="0">
                <a:latin typeface="Cambria"/>
                <a:cs typeface="Cambria"/>
              </a:rPr>
              <a:t> a </a:t>
            </a:r>
            <a:r>
              <a:rPr lang="en-GB" sz="2200" b="1" spc="140" dirty="0" err="1">
                <a:latin typeface="Cambria"/>
                <a:cs typeface="Cambria"/>
              </a:rPr>
              <a:t>intenzita</a:t>
            </a:r>
            <a:endParaRPr lang="cs-CZ" sz="2200" b="1" spc="140" dirty="0">
              <a:latin typeface="Cambria"/>
              <a:cs typeface="Cambria"/>
            </a:endParaRPr>
          </a:p>
          <a:p>
            <a:pPr marL="355600" indent="-342900">
              <a:buClr>
                <a:srgbClr val="FD8537"/>
              </a:buClr>
              <a:buSzPct val="68181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cs-CZ" sz="2200" spc="-50" dirty="0">
                <a:latin typeface="Cambria" panose="02040503050406030204" pitchFamily="18" charset="0"/>
                <a:cs typeface="Palatino Linotype"/>
              </a:rPr>
              <a:t>Je pohyb v rámci místnosti adekvátní situaci, příliš, nebo příliš málo intenzivní?</a:t>
            </a:r>
            <a:r>
              <a:rPr lang="en-GB" sz="2200" spc="30" dirty="0">
                <a:latin typeface="Cambria" panose="02040503050406030204" pitchFamily="18" charset="0"/>
                <a:cs typeface="Palatino Linotype"/>
              </a:rPr>
              <a:t>?</a:t>
            </a:r>
            <a:endParaRPr lang="en-GB" sz="2200" dirty="0">
              <a:latin typeface="Cambria" panose="02040503050406030204" pitchFamily="18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206231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F_EN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ÉŽOV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</a:themeOverride>
</file>

<file path=ppt/theme/themeOverride2.xml><?xml version="1.0" encoding="utf-8"?>
<a:themeOverride xmlns:a="http://schemas.openxmlformats.org/drawingml/2006/main">
  <a:clrScheme name="BÉŽOV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</a:themeOverride>
</file>

<file path=ppt/theme/themeOverride3.xml><?xml version="1.0" encoding="utf-8"?>
<a:themeOverride xmlns:a="http://schemas.openxmlformats.org/drawingml/2006/main">
  <a:clrScheme name="BÉŽOV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986</Words>
  <Application>Microsoft Office PowerPoint</Application>
  <PresentationFormat>Širokoúhlá obrazovka</PresentationFormat>
  <Paragraphs>125</Paragraphs>
  <Slides>24</Slides>
  <Notes>2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Verdana</vt:lpstr>
      <vt:lpstr>Wingdings</vt:lpstr>
      <vt:lpstr>ESF_EN</vt:lpstr>
      <vt:lpstr> Seminář neverbální komunikace </vt:lpstr>
      <vt:lpstr>Rekapitulace – Jak projít kurzem</vt:lpstr>
      <vt:lpstr>NEVERBÁLNÍ KOMUNIKACE - SIGNÁLY BEZE SLOV</vt:lpstr>
      <vt:lpstr>Prezentace aplikace PowerPoint</vt:lpstr>
      <vt:lpstr>NEVERBÁLNÍ KOMUNIKACE - BEZESLOVNÉ SIGNÁLY</vt:lpstr>
      <vt:lpstr>VZDÁLENOST</vt:lpstr>
      <vt:lpstr>VYHODNOCOVÁNÍ NEVERBÁLNÍCH SIGNÁLŮ – SPRÁVNÝ SLOVNÍK</vt:lpstr>
      <vt:lpstr>VYHODNOCOVÁNÍ NEVERBÁLNÍCH SIGNÁLŮ – SPRÁVNÝ SLOVNÍK</vt:lpstr>
      <vt:lpstr>VYHODNOCOVÁNÍ NEVERBÁLNÍCH SIGNÁLŮ – SPRÁVNÝ SLOVNÍK</vt:lpstr>
      <vt:lpstr>VYHODNOCOVÁNÍ NEVERBÁLNÍCH SIGNÁLŮ – SPRÁVNÝ SLOVNÍK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VYHODNOCOVÁNÍ NEVERBÁLNÍCH SIGNÁLŮ - Cvičení</vt:lpstr>
      <vt:lpstr>Prezentace aplikace PowerPoint</vt:lpstr>
      <vt:lpstr>Prezentace aplikace PowerPoint</vt:lpstr>
      <vt:lpstr>Prezentace aplikace PowerPoint</vt:lpstr>
      <vt:lpstr>Group exercise: Talk, Ask, Observe; in Job Interview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Introduction. Requirements,Communication processes</dc:title>
  <dc:creator>Seeger</dc:creator>
  <cp:lastModifiedBy>Řezáč Jan</cp:lastModifiedBy>
  <cp:revision>86</cp:revision>
  <dcterms:created xsi:type="dcterms:W3CDTF">2016-03-06T16:01:46Z</dcterms:created>
  <dcterms:modified xsi:type="dcterms:W3CDTF">2025-02-24T22:06:03Z</dcterms:modified>
</cp:coreProperties>
</file>