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7" r:id="rId2"/>
    <p:sldId id="290" r:id="rId3"/>
    <p:sldId id="291" r:id="rId4"/>
    <p:sldId id="292" r:id="rId5"/>
    <p:sldId id="289" r:id="rId6"/>
    <p:sldId id="293" r:id="rId7"/>
    <p:sldId id="294" r:id="rId8"/>
    <p:sldId id="381" r:id="rId9"/>
    <p:sldId id="302" r:id="rId10"/>
    <p:sldId id="382" r:id="rId11"/>
    <p:sldId id="305" r:id="rId12"/>
    <p:sldId id="306" r:id="rId13"/>
    <p:sldId id="311" r:id="rId14"/>
    <p:sldId id="312" r:id="rId15"/>
    <p:sldId id="313" r:id="rId16"/>
    <p:sldId id="297" r:id="rId17"/>
    <p:sldId id="299" r:id="rId18"/>
    <p:sldId id="300" r:id="rId19"/>
    <p:sldId id="301" r:id="rId20"/>
    <p:sldId id="298" r:id="rId21"/>
    <p:sldId id="323" r:id="rId22"/>
    <p:sldId id="383" r:id="rId23"/>
    <p:sldId id="307" r:id="rId24"/>
    <p:sldId id="276" r:id="rId25"/>
    <p:sldId id="309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CEE"/>
    <a:srgbClr val="FFD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50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E46D5-1374-4865-93BF-9CBD25180CDF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887A6-E053-4794-A7E2-3085668920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911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608917" y="2709864"/>
            <a:ext cx="7958667" cy="3455987"/>
          </a:xfrm>
        </p:spPr>
        <p:txBody>
          <a:bodyPr bIns="1080000" anchor="ctr"/>
          <a:lstStyle>
            <a:lvl1pPr>
              <a:defRPr b="1"/>
            </a:lvl1pPr>
          </a:lstStyle>
          <a:p>
            <a:pPr lvl="0"/>
            <a:r>
              <a:rPr lang="cs-CZ" altLang="en-US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608917" y="5373688"/>
            <a:ext cx="7958667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cs-CZ" altLang="en-US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608918" y="6442075"/>
            <a:ext cx="6614583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3984" y="6442075"/>
            <a:ext cx="878416" cy="279400"/>
          </a:xfrm>
        </p:spPr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12192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dirty="0">
              <a:latin typeface="Cambria" panose="02040503050406030204" pitchFamily="18" charset="0"/>
            </a:endParaRPr>
          </a:p>
        </p:txBody>
      </p:sp>
      <p:pic>
        <p:nvPicPr>
          <p:cNvPr id="251925" name="Picture 21" descr="text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1" y="798514"/>
            <a:ext cx="5018616" cy="84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6" name="Picture 22" descr="pruh_TIT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1" y="50800"/>
            <a:ext cx="1862667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7" name="Picture 23" descr="N:\work\projekty\šablony\sablony\logoC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185" y="533400"/>
            <a:ext cx="2008716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1176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53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87368" y="1125538"/>
            <a:ext cx="2595033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00151" y="1125538"/>
            <a:ext cx="7584016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67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3/12/2025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573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3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7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1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4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2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0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12192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dirty="0">
              <a:latin typeface="Cambria" panose="02040503050406030204" pitchFamily="18" charset="0"/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125539"/>
            <a:ext cx="103632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dirty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1" y="1773239"/>
            <a:ext cx="103632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dirty="0"/>
              <a:t>Klepnutím lze upravit styly předlohy textu.</a:t>
            </a:r>
          </a:p>
          <a:p>
            <a:pPr lvl="1"/>
            <a:r>
              <a:rPr lang="cs-CZ" altLang="en-US" dirty="0"/>
              <a:t>Druhá úroveň</a:t>
            </a:r>
          </a:p>
          <a:p>
            <a:pPr lvl="2"/>
            <a:r>
              <a:rPr lang="cs-CZ" altLang="en-US" dirty="0"/>
              <a:t>Třetí úroveň</a:t>
            </a:r>
          </a:p>
          <a:p>
            <a:pPr lvl="3"/>
            <a:r>
              <a:rPr lang="cs-CZ" altLang="en-US" dirty="0"/>
              <a:t>Čtvrtá úroveň</a:t>
            </a:r>
          </a:p>
          <a:p>
            <a:pPr lvl="4"/>
            <a:r>
              <a:rPr lang="cs-CZ" altLang="en-US" dirty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8918" y="6442076"/>
            <a:ext cx="6783916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MPV_COMA Communication and Managerial Skills Training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97634" y="6442076"/>
            <a:ext cx="88476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Cambria" panose="02040503050406030204" pitchFamily="18" charset="0"/>
              </a:defRPr>
            </a:lvl1pPr>
          </a:lstStyle>
          <a:p>
            <a:fld id="{12EE810F-F3D8-45F2-B703-BAD786D31C0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9552385" y="463552"/>
            <a:ext cx="2059649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en-US" sz="1100" b="1" dirty="0">
                <a:solidFill>
                  <a:srgbClr val="FFFFFF"/>
                </a:solidFill>
                <a:latin typeface="Cambria" panose="02040503050406030204" pitchFamily="18" charset="0"/>
              </a:rPr>
              <a:t>www.econ.muni.cz</a:t>
            </a:r>
          </a:p>
        </p:txBody>
      </p:sp>
      <p:pic>
        <p:nvPicPr>
          <p:cNvPr id="226317" name="Picture 13" descr="pruh+znak_ESF_13_gray4+bil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14" b="60695"/>
          <a:stretch>
            <a:fillRect/>
          </a:stretch>
        </p:blipFill>
        <p:spPr bwMode="auto">
          <a:xfrm>
            <a:off x="556685" y="25401"/>
            <a:ext cx="3119967" cy="99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9" name="Picture 15" descr="pruh+znak_ESF_13_gray4+bil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34" b="33293"/>
          <a:stretch>
            <a:fillRect/>
          </a:stretch>
        </p:blipFill>
        <p:spPr bwMode="auto">
          <a:xfrm>
            <a:off x="556685" y="6410325"/>
            <a:ext cx="3119967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0" name="Picture 16" descr="text_zahlavi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1" y="222250"/>
            <a:ext cx="5763684" cy="37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32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Cambria" panose="02040503050406030204" pitchFamily="18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4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200">
          <a:solidFill>
            <a:schemeClr val="tx1"/>
          </a:solidFill>
          <a:latin typeface="Cambria" panose="02040503050406030204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000">
          <a:solidFill>
            <a:schemeClr val="tx1"/>
          </a:solidFill>
          <a:latin typeface="Cambria" panose="02040503050406030204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Cambria" panose="02040503050406030204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Cambria" panose="02040503050406030204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4kyvjEpXuPg" TargetMode="External"/><Relationship Id="rId2" Type="http://schemas.openxmlformats.org/officeDocument/2006/relationships/hyperlink" Target="https://www.youtube.com/watch?v=D5hMN_XkPQA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skillsyouneed.com/present/presentation-nerves.html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Seminář asertivity</a:t>
            </a:r>
            <a:br>
              <a:rPr lang="cs-CZ" dirty="0"/>
            </a:b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Jan Řezáč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31835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Cvičení</a:t>
            </a:r>
            <a:r>
              <a:rPr lang="en-US" dirty="0"/>
              <a:t>: </a:t>
            </a:r>
            <a:r>
              <a:rPr lang="en-US" dirty="0" err="1"/>
              <a:t>Agresivní</a:t>
            </a:r>
            <a:r>
              <a:rPr lang="en-US" dirty="0"/>
              <a:t>, </a:t>
            </a:r>
            <a:r>
              <a:rPr lang="en-US" dirty="0" err="1"/>
              <a:t>pasivní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asertivní</a:t>
            </a:r>
            <a:r>
              <a:rPr lang="en-US" dirty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Zastrašování</a:t>
            </a:r>
            <a:endParaRPr lang="en-US" dirty="0"/>
          </a:p>
          <a:p>
            <a:pPr lvl="2"/>
            <a:r>
              <a:rPr lang="en-US" dirty="0" err="1"/>
              <a:t>Agresiv</a:t>
            </a:r>
            <a:r>
              <a:rPr lang="cs-CZ" dirty="0"/>
              <a:t>ní</a:t>
            </a:r>
            <a:endParaRPr lang="en-US" dirty="0"/>
          </a:p>
          <a:p>
            <a:r>
              <a:rPr lang="cs-CZ" dirty="0"/>
              <a:t>Nesdělování svých nápadů</a:t>
            </a:r>
            <a:endParaRPr lang="en-US" dirty="0"/>
          </a:p>
          <a:p>
            <a:pPr lvl="2"/>
            <a:r>
              <a:rPr lang="en-US" dirty="0"/>
              <a:t>Pas</a:t>
            </a:r>
            <a:r>
              <a:rPr lang="cs-CZ" dirty="0" err="1"/>
              <a:t>ivní</a:t>
            </a:r>
            <a:endParaRPr lang="en-US" dirty="0"/>
          </a:p>
          <a:p>
            <a:r>
              <a:rPr lang="cs-CZ" dirty="0"/>
              <a:t>Akceptování komplimentů</a:t>
            </a:r>
            <a:endParaRPr lang="en-US" dirty="0"/>
          </a:p>
          <a:p>
            <a:pPr lvl="2"/>
            <a:r>
              <a:rPr lang="en-US" dirty="0" err="1"/>
              <a:t>Asertiv</a:t>
            </a:r>
            <a:r>
              <a:rPr lang="cs-CZ" dirty="0"/>
              <a:t>ní</a:t>
            </a:r>
            <a:endParaRPr lang="en-US" dirty="0"/>
          </a:p>
          <a:p>
            <a:r>
              <a:rPr lang="cs-CZ" dirty="0"/>
              <a:t>Ignorování ostatních</a:t>
            </a:r>
            <a:endParaRPr lang="en-US" dirty="0"/>
          </a:p>
          <a:p>
            <a:pPr lvl="2"/>
            <a:r>
              <a:rPr lang="en-US" dirty="0"/>
              <a:t> Agres</a:t>
            </a:r>
            <a:r>
              <a:rPr lang="cs-CZ" dirty="0" err="1"/>
              <a:t>ivní</a:t>
            </a:r>
            <a:endParaRPr lang="en-US" dirty="0"/>
          </a:p>
          <a:p>
            <a:r>
              <a:rPr lang="cs-CZ" dirty="0"/>
              <a:t>Neříkat a</a:t>
            </a:r>
            <a:r>
              <a:rPr lang="en-US" dirty="0"/>
              <a:t>no</a:t>
            </a:r>
            <a:r>
              <a:rPr lang="cs-CZ" dirty="0"/>
              <a:t>/ne když chci</a:t>
            </a:r>
            <a:endParaRPr lang="en-US" dirty="0"/>
          </a:p>
          <a:p>
            <a:pPr lvl="2"/>
            <a:r>
              <a:rPr lang="en-US" dirty="0"/>
              <a:t>Pas</a:t>
            </a:r>
            <a:r>
              <a:rPr lang="cs-CZ" dirty="0" err="1"/>
              <a:t>ivní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10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Cvičení</a:t>
            </a:r>
            <a:r>
              <a:rPr lang="en-US" dirty="0"/>
              <a:t>: </a:t>
            </a:r>
            <a:r>
              <a:rPr lang="en-US" dirty="0" err="1"/>
              <a:t>Agresivní</a:t>
            </a:r>
            <a:r>
              <a:rPr lang="en-US" dirty="0"/>
              <a:t>, </a:t>
            </a:r>
            <a:r>
              <a:rPr lang="en-US" dirty="0" err="1"/>
              <a:t>pasivní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asertivní</a:t>
            </a:r>
            <a:r>
              <a:rPr lang="en-US" dirty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/>
              <a:t>Věřit ve vlastní názor a právo na</a:t>
            </a:r>
            <a:r>
              <a:rPr lang="cs-CZ" dirty="0"/>
              <a:t> to </a:t>
            </a:r>
            <a:r>
              <a:rPr lang="en-US" dirty="0"/>
              <a:t>b</a:t>
            </a:r>
            <a:r>
              <a:rPr lang="cs-CZ" dirty="0" err="1"/>
              <a:t>ýt</a:t>
            </a:r>
            <a:r>
              <a:rPr lang="cs-CZ" dirty="0"/>
              <a:t> slyšen</a:t>
            </a:r>
            <a:endParaRPr lang="en-US" dirty="0"/>
          </a:p>
          <a:p>
            <a:pPr lvl="2"/>
            <a:r>
              <a:rPr lang="en-US" dirty="0"/>
              <a:t>As</a:t>
            </a:r>
            <a:r>
              <a:rPr lang="cs-CZ" dirty="0" err="1"/>
              <a:t>ertivní</a:t>
            </a:r>
            <a:endParaRPr lang="en-US" dirty="0"/>
          </a:p>
          <a:p>
            <a:r>
              <a:rPr lang="cs-CZ" dirty="0"/>
              <a:t>Vyhýbání se konfliktu</a:t>
            </a:r>
            <a:endParaRPr lang="en-US" dirty="0"/>
          </a:p>
          <a:p>
            <a:pPr lvl="2"/>
            <a:r>
              <a:rPr lang="en-US" dirty="0"/>
              <a:t>Pasiv</a:t>
            </a:r>
            <a:r>
              <a:rPr lang="cs-CZ" dirty="0"/>
              <a:t>ní</a:t>
            </a:r>
            <a:endParaRPr lang="en-US" dirty="0"/>
          </a:p>
          <a:p>
            <a:r>
              <a:rPr lang="en-US" dirty="0" err="1"/>
              <a:t>Porušování</a:t>
            </a:r>
            <a:r>
              <a:rPr lang="en-US" dirty="0"/>
              <a:t> </a:t>
            </a:r>
            <a:r>
              <a:rPr lang="en-US" dirty="0" err="1"/>
              <a:t>práv</a:t>
            </a:r>
            <a:r>
              <a:rPr lang="en-US" dirty="0"/>
              <a:t> a </a:t>
            </a:r>
            <a:r>
              <a:rPr lang="en-US" dirty="0" err="1"/>
              <a:t>hranic</a:t>
            </a:r>
            <a:r>
              <a:rPr lang="en-US" dirty="0"/>
              <a:t> </a:t>
            </a:r>
            <a:r>
              <a:rPr lang="en-US" dirty="0" err="1"/>
              <a:t>ostatních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snaze</a:t>
            </a:r>
            <a:r>
              <a:rPr lang="en-US" dirty="0"/>
              <a:t> </a:t>
            </a:r>
            <a:r>
              <a:rPr lang="en-US" dirty="0" err="1"/>
              <a:t>získat</a:t>
            </a:r>
            <a:r>
              <a:rPr lang="en-US" dirty="0"/>
              <a:t> to, co</a:t>
            </a:r>
            <a:r>
              <a:rPr lang="cs-CZ" dirty="0"/>
              <a:t> chce</a:t>
            </a:r>
            <a:endParaRPr lang="en-US" dirty="0"/>
          </a:p>
          <a:p>
            <a:pPr lvl="2"/>
            <a:r>
              <a:rPr lang="en-US" dirty="0" err="1"/>
              <a:t>Agresiv</a:t>
            </a:r>
            <a:r>
              <a:rPr lang="cs-CZ" dirty="0"/>
              <a:t>ní</a:t>
            </a:r>
            <a:endParaRPr lang="en-US" dirty="0"/>
          </a:p>
          <a:p>
            <a:r>
              <a:rPr lang="cs-CZ" dirty="0"/>
              <a:t>Časté používání slova JÁ</a:t>
            </a:r>
            <a:endParaRPr lang="en-US" dirty="0"/>
          </a:p>
          <a:p>
            <a:pPr lvl="2"/>
            <a:r>
              <a:rPr lang="en-US" dirty="0"/>
              <a:t>As</a:t>
            </a:r>
            <a:r>
              <a:rPr lang="cs-CZ" dirty="0" err="1"/>
              <a:t>ertivní</a:t>
            </a:r>
            <a:endParaRPr lang="en-US" dirty="0"/>
          </a:p>
          <a:p>
            <a:r>
              <a:rPr lang="pl-PL" dirty="0"/>
              <a:t>Obavy z toho, že se ostatní rozzlobí</a:t>
            </a:r>
            <a:endParaRPr lang="en-US" dirty="0"/>
          </a:p>
          <a:p>
            <a:pPr lvl="2"/>
            <a:r>
              <a:rPr lang="en-US" dirty="0"/>
              <a:t>Pasiv</a:t>
            </a:r>
            <a:r>
              <a:rPr lang="cs-CZ" dirty="0"/>
              <a:t>ní</a:t>
            </a:r>
            <a:r>
              <a:rPr lang="en-US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14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7569" y="836712"/>
            <a:ext cx="7497746" cy="446276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2700"/>
            <a:r>
              <a:rPr sz="2900" spc="235" dirty="0"/>
              <a:t>W</a:t>
            </a:r>
            <a:r>
              <a:rPr sz="2300" spc="235" dirty="0"/>
              <a:t>HAT </a:t>
            </a:r>
            <a:r>
              <a:rPr sz="2900" spc="280" dirty="0"/>
              <a:t>D</a:t>
            </a:r>
            <a:r>
              <a:rPr sz="2300" spc="280" dirty="0"/>
              <a:t>RIVE</a:t>
            </a:r>
            <a:r>
              <a:rPr lang="cs-CZ" sz="2300" spc="280" dirty="0"/>
              <a:t>S</a:t>
            </a:r>
            <a:r>
              <a:rPr sz="2300" spc="355" dirty="0"/>
              <a:t> </a:t>
            </a:r>
            <a:r>
              <a:rPr sz="2900" spc="295" dirty="0"/>
              <a:t>B</a:t>
            </a:r>
            <a:r>
              <a:rPr sz="2300" spc="295" dirty="0"/>
              <a:t>EHAVIOUR</a:t>
            </a:r>
            <a:r>
              <a:rPr lang="en-US" sz="2300" spc="295" dirty="0"/>
              <a:t>: Inner dialogues </a:t>
            </a:r>
            <a:endParaRPr lang="en-US" sz="2300" dirty="0"/>
          </a:p>
        </p:txBody>
      </p:sp>
      <p:sp>
        <p:nvSpPr>
          <p:cNvPr id="3" name="object 3"/>
          <p:cNvSpPr txBox="1"/>
          <p:nvPr/>
        </p:nvSpPr>
        <p:spPr>
          <a:xfrm>
            <a:off x="1991544" y="1484785"/>
            <a:ext cx="7197090" cy="46862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ts val="2375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000" b="1" spc="95" dirty="0">
                <a:latin typeface="Calibri" panose="020F0502020204030204" pitchFamily="34" charset="0"/>
                <a:cs typeface="Cambria"/>
              </a:rPr>
              <a:t>Inner </a:t>
            </a:r>
            <a:r>
              <a:rPr sz="2000" b="1" spc="90" dirty="0">
                <a:latin typeface="Calibri" panose="020F0502020204030204" pitchFamily="34" charset="0"/>
                <a:cs typeface="Cambria"/>
              </a:rPr>
              <a:t>Dialogues </a:t>
            </a:r>
            <a:r>
              <a:rPr sz="2000" spc="85" dirty="0">
                <a:latin typeface="Calibri" panose="020F0502020204030204" pitchFamily="34" charset="0"/>
                <a:cs typeface="Cambria"/>
              </a:rPr>
              <a:t>can </a:t>
            </a:r>
            <a:r>
              <a:rPr sz="2000" spc="65" dirty="0">
                <a:latin typeface="Calibri" panose="020F0502020204030204" pitchFamily="34" charset="0"/>
                <a:cs typeface="Cambria"/>
              </a:rPr>
              <a:t>affect </a:t>
            </a:r>
            <a:r>
              <a:rPr sz="2000" spc="85" dirty="0">
                <a:latin typeface="Calibri" panose="020F0502020204030204" pitchFamily="34" charset="0"/>
                <a:cs typeface="Cambria"/>
              </a:rPr>
              <a:t>the </a:t>
            </a:r>
            <a:r>
              <a:rPr sz="2000" spc="75" dirty="0">
                <a:latin typeface="Calibri" panose="020F0502020204030204" pitchFamily="34" charset="0"/>
                <a:cs typeface="Cambria"/>
              </a:rPr>
              <a:t>way </a:t>
            </a:r>
            <a:r>
              <a:rPr sz="2000" spc="15" dirty="0">
                <a:latin typeface="Calibri" panose="020F0502020204030204" pitchFamily="34" charset="0"/>
                <a:cs typeface="Cambria"/>
              </a:rPr>
              <a:t>we </a:t>
            </a:r>
            <a:r>
              <a:rPr sz="2000" spc="55" dirty="0">
                <a:latin typeface="Calibri" panose="020F0502020204030204" pitchFamily="34" charset="0"/>
                <a:cs typeface="Cambria"/>
              </a:rPr>
              <a:t>respond,</a:t>
            </a:r>
            <a:r>
              <a:rPr sz="2000" spc="505" dirty="0">
                <a:latin typeface="Calibri" panose="020F0502020204030204" pitchFamily="34" charset="0"/>
                <a:cs typeface="Cambria"/>
              </a:rPr>
              <a:t> </a:t>
            </a:r>
            <a:r>
              <a:rPr sz="2000" spc="20" dirty="0">
                <a:latin typeface="Calibri" panose="020F0502020204030204" pitchFamily="34" charset="0"/>
                <a:cs typeface="Cambria"/>
              </a:rPr>
              <a:t>for</a:t>
            </a:r>
            <a:endParaRPr sz="2000" dirty="0">
              <a:latin typeface="Calibri" panose="020F0502020204030204" pitchFamily="34" charset="0"/>
              <a:cs typeface="Cambria"/>
            </a:endParaRPr>
          </a:p>
          <a:p>
            <a:pPr marL="286385">
              <a:lnSpc>
                <a:spcPts val="2375"/>
              </a:lnSpc>
            </a:pPr>
            <a:r>
              <a:rPr sz="2000" spc="75" dirty="0">
                <a:latin typeface="Calibri" panose="020F0502020204030204" pitchFamily="34" charset="0"/>
                <a:cs typeface="Cambria"/>
              </a:rPr>
              <a:t>example:</a:t>
            </a:r>
            <a:endParaRPr sz="2000" dirty="0">
              <a:latin typeface="Calibri" panose="020F0502020204030204" pitchFamily="34" charset="0"/>
              <a:cs typeface="Cambria"/>
            </a:endParaRPr>
          </a:p>
          <a:p>
            <a:pPr marL="287020" marR="113664" indent="-274320">
              <a:lnSpc>
                <a:spcPct val="8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  <a:tab pos="1408430" algn="l"/>
              </a:tabLst>
            </a:pPr>
            <a:r>
              <a:rPr sz="2000" b="1" spc="140" dirty="0">
                <a:latin typeface="Calibri" panose="020F0502020204030204" pitchFamily="34" charset="0"/>
                <a:cs typeface="Cambria"/>
              </a:rPr>
              <a:t>Aggressive </a:t>
            </a:r>
            <a:r>
              <a:rPr lang="cs-CZ" sz="2000" b="1" spc="140" dirty="0">
                <a:latin typeface="Calibri" panose="020F0502020204030204" pitchFamily="34" charset="0"/>
                <a:cs typeface="Cambria"/>
              </a:rPr>
              <a:t>	</a:t>
            </a:r>
            <a:r>
              <a:rPr sz="2000" spc="60" dirty="0">
                <a:latin typeface="Calibri" panose="020F0502020204030204" pitchFamily="34" charset="0"/>
                <a:cs typeface="Georgia"/>
              </a:rPr>
              <a:t>“</a:t>
            </a:r>
            <a:r>
              <a:rPr sz="2000" spc="60" dirty="0">
                <a:latin typeface="Calibri" panose="020F0502020204030204" pitchFamily="34" charset="0"/>
                <a:cs typeface="Cambria"/>
              </a:rPr>
              <a:t>If </a:t>
            </a:r>
            <a:r>
              <a:rPr sz="2000" spc="20" dirty="0">
                <a:latin typeface="Calibri" panose="020F0502020204030204" pitchFamily="34" charset="0"/>
                <a:cs typeface="Cambria"/>
              </a:rPr>
              <a:t>people </a:t>
            </a:r>
            <a:r>
              <a:rPr sz="2000" spc="25" dirty="0">
                <a:latin typeface="Calibri" panose="020F0502020204030204" pitchFamily="34" charset="0"/>
                <a:cs typeface="Cambria"/>
              </a:rPr>
              <a:t>produce </a:t>
            </a:r>
            <a:r>
              <a:rPr sz="2000" spc="80" dirty="0">
                <a:latin typeface="Calibri" panose="020F0502020204030204" pitchFamily="34" charset="0"/>
                <a:cs typeface="Cambria"/>
              </a:rPr>
              <a:t>rubbish, </a:t>
            </a:r>
            <a:r>
              <a:rPr sz="2000" spc="180" dirty="0">
                <a:latin typeface="Calibri" panose="020F0502020204030204" pitchFamily="34" charset="0"/>
                <a:cs typeface="Cambria"/>
              </a:rPr>
              <a:t>I </a:t>
            </a:r>
            <a:r>
              <a:rPr sz="2000" spc="90" dirty="0">
                <a:latin typeface="Calibri" panose="020F0502020204030204" pitchFamily="34" charset="0"/>
                <a:cs typeface="Cambria"/>
              </a:rPr>
              <a:t>have </a:t>
            </a:r>
            <a:r>
              <a:rPr sz="2000" spc="50" dirty="0">
                <a:latin typeface="Calibri" panose="020F0502020204030204" pitchFamily="34" charset="0"/>
                <a:cs typeface="Cambria"/>
              </a:rPr>
              <a:t>every  </a:t>
            </a:r>
            <a:r>
              <a:rPr sz="2000" spc="95" dirty="0">
                <a:latin typeface="Calibri" panose="020F0502020204030204" pitchFamily="34" charset="0"/>
                <a:cs typeface="Cambria"/>
              </a:rPr>
              <a:t>right</a:t>
            </a:r>
            <a:r>
              <a:rPr sz="2000" spc="130" dirty="0">
                <a:latin typeface="Calibri" panose="020F0502020204030204" pitchFamily="34" charset="0"/>
                <a:cs typeface="Cambria"/>
              </a:rPr>
              <a:t> </a:t>
            </a:r>
            <a:r>
              <a:rPr sz="2000" spc="15" dirty="0">
                <a:latin typeface="Calibri" panose="020F0502020204030204" pitchFamily="34" charset="0"/>
                <a:cs typeface="Cambria"/>
              </a:rPr>
              <a:t>to</a:t>
            </a:r>
            <a:r>
              <a:rPr lang="cs-CZ" sz="2000" spc="15" dirty="0">
                <a:latin typeface="Calibri" panose="020F0502020204030204" pitchFamily="34" charset="0"/>
                <a:cs typeface="Cambria"/>
              </a:rPr>
              <a:t> </a:t>
            </a:r>
            <a:r>
              <a:rPr sz="2000" spc="75" dirty="0">
                <a:latin typeface="Calibri" panose="020F0502020204030204" pitchFamily="34" charset="0"/>
                <a:cs typeface="Cambria"/>
              </a:rPr>
              <a:t>tell </a:t>
            </a:r>
            <a:r>
              <a:rPr sz="2000" spc="90" dirty="0">
                <a:latin typeface="Calibri" panose="020F0502020204030204" pitchFamily="34" charset="0"/>
                <a:cs typeface="Cambria"/>
              </a:rPr>
              <a:t>them </a:t>
            </a:r>
            <a:r>
              <a:rPr sz="2000" spc="30" dirty="0">
                <a:latin typeface="Calibri" panose="020F0502020204030204" pitchFamily="34" charset="0"/>
                <a:cs typeface="Cambria"/>
              </a:rPr>
              <a:t>so</a:t>
            </a:r>
            <a:r>
              <a:rPr sz="2000" spc="30" dirty="0">
                <a:latin typeface="Calibri" panose="020F0502020204030204" pitchFamily="34" charset="0"/>
                <a:cs typeface="Georgia"/>
              </a:rPr>
              <a:t>”</a:t>
            </a:r>
            <a:r>
              <a:rPr sz="2000" spc="30" dirty="0">
                <a:latin typeface="Calibri" panose="020F0502020204030204" pitchFamily="34" charset="0"/>
                <a:cs typeface="Cambria"/>
              </a:rPr>
              <a:t>. </a:t>
            </a:r>
            <a:r>
              <a:rPr sz="2000" spc="45" dirty="0">
                <a:latin typeface="Calibri" panose="020F0502020204030204" pitchFamily="34" charset="0"/>
                <a:cs typeface="Georgia"/>
              </a:rPr>
              <a:t>“She </a:t>
            </a:r>
            <a:r>
              <a:rPr sz="2000" spc="25" dirty="0">
                <a:latin typeface="Calibri" panose="020F0502020204030204" pitchFamily="34" charset="0"/>
                <a:cs typeface="Georgia"/>
              </a:rPr>
              <a:t>obviously</a:t>
            </a:r>
            <a:r>
              <a:rPr sz="2000" spc="300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10" dirty="0">
                <a:latin typeface="Calibri" panose="020F0502020204030204" pitchFamily="34" charset="0"/>
                <a:cs typeface="Georgia"/>
              </a:rPr>
              <a:t>doesn’t</a:t>
            </a:r>
            <a:r>
              <a:rPr sz="2000" spc="65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40" dirty="0">
                <a:latin typeface="Calibri" panose="020F0502020204030204" pitchFamily="34" charset="0"/>
                <a:cs typeface="Georgia"/>
              </a:rPr>
              <a:t>care. </a:t>
            </a:r>
            <a:r>
              <a:rPr sz="2000" spc="20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60" dirty="0">
                <a:latin typeface="Calibri" panose="020F0502020204030204" pitchFamily="34" charset="0"/>
                <a:cs typeface="Georgia"/>
              </a:rPr>
              <a:t>That’s </a:t>
            </a:r>
            <a:r>
              <a:rPr sz="2000" spc="55" dirty="0">
                <a:latin typeface="Calibri" panose="020F0502020204030204" pitchFamily="34" charset="0"/>
                <a:cs typeface="Georgia"/>
              </a:rPr>
              <a:t>typical </a:t>
            </a:r>
            <a:r>
              <a:rPr sz="2000" spc="-40" dirty="0">
                <a:latin typeface="Calibri" panose="020F0502020204030204" pitchFamily="34" charset="0"/>
                <a:cs typeface="Georgia"/>
              </a:rPr>
              <a:t>of </a:t>
            </a:r>
            <a:r>
              <a:rPr sz="2000" spc="35" dirty="0">
                <a:latin typeface="Calibri" panose="020F0502020204030204" pitchFamily="34" charset="0"/>
                <a:cs typeface="Georgia"/>
              </a:rPr>
              <a:t>young </a:t>
            </a:r>
            <a:r>
              <a:rPr sz="2000" spc="5" dirty="0">
                <a:latin typeface="Calibri" panose="020F0502020204030204" pitchFamily="34" charset="0"/>
                <a:cs typeface="Georgia"/>
              </a:rPr>
              <a:t>people </a:t>
            </a:r>
            <a:r>
              <a:rPr sz="2000" spc="55" dirty="0">
                <a:latin typeface="Calibri" panose="020F0502020204030204" pitchFamily="34" charset="0"/>
                <a:cs typeface="Cambria"/>
              </a:rPr>
              <a:t>today.</a:t>
            </a:r>
            <a:r>
              <a:rPr sz="2000" spc="55" dirty="0">
                <a:latin typeface="Calibri" panose="020F0502020204030204" pitchFamily="34" charset="0"/>
                <a:cs typeface="Georgia"/>
              </a:rPr>
              <a:t>” </a:t>
            </a:r>
            <a:r>
              <a:rPr sz="2000" spc="75" dirty="0">
                <a:latin typeface="Calibri" panose="020F0502020204030204" pitchFamily="34" charset="0"/>
                <a:cs typeface="Georgia"/>
              </a:rPr>
              <a:t>“</a:t>
            </a:r>
            <a:r>
              <a:rPr sz="2000" spc="75" dirty="0">
                <a:latin typeface="Calibri" panose="020F0502020204030204" pitchFamily="34" charset="0"/>
                <a:cs typeface="Cambria"/>
              </a:rPr>
              <a:t>This </a:t>
            </a:r>
            <a:r>
              <a:rPr sz="2000" spc="55" dirty="0">
                <a:latin typeface="Calibri" panose="020F0502020204030204" pitchFamily="34" charset="0"/>
                <a:cs typeface="Cambria"/>
              </a:rPr>
              <a:t>reflects  </a:t>
            </a:r>
            <a:r>
              <a:rPr sz="2000" spc="50" dirty="0">
                <a:latin typeface="Calibri" panose="020F0502020204030204" pitchFamily="34" charset="0"/>
                <a:cs typeface="Georgia"/>
              </a:rPr>
              <a:t>badly </a:t>
            </a:r>
            <a:r>
              <a:rPr sz="2000" spc="-25" dirty="0">
                <a:latin typeface="Calibri" panose="020F0502020204030204" pitchFamily="34" charset="0"/>
                <a:cs typeface="Georgia"/>
              </a:rPr>
              <a:t>on </a:t>
            </a:r>
            <a:r>
              <a:rPr sz="2000" spc="25" dirty="0">
                <a:latin typeface="Calibri" panose="020F0502020204030204" pitchFamily="34" charset="0"/>
                <a:cs typeface="Georgia"/>
              </a:rPr>
              <a:t>me, </a:t>
            </a:r>
            <a:r>
              <a:rPr sz="2000" spc="50" dirty="0">
                <a:latin typeface="Calibri" panose="020F0502020204030204" pitchFamily="34" charset="0"/>
                <a:cs typeface="Georgia"/>
              </a:rPr>
              <a:t>and </a:t>
            </a:r>
            <a:r>
              <a:rPr sz="2000" spc="35" dirty="0">
                <a:latin typeface="Calibri" panose="020F0502020204030204" pitchFamily="34" charset="0"/>
                <a:cs typeface="Georgia"/>
              </a:rPr>
              <a:t>I </a:t>
            </a:r>
            <a:r>
              <a:rPr sz="2000" spc="15" dirty="0">
                <a:latin typeface="Calibri" panose="020F0502020204030204" pitchFamily="34" charset="0"/>
                <a:cs typeface="Georgia"/>
              </a:rPr>
              <a:t>won’t </a:t>
            </a:r>
            <a:r>
              <a:rPr sz="2000" spc="60" dirty="0">
                <a:latin typeface="Calibri" panose="020F0502020204030204" pitchFamily="34" charset="0"/>
                <a:cs typeface="Georgia"/>
              </a:rPr>
              <a:t>stand </a:t>
            </a:r>
            <a:r>
              <a:rPr sz="2000" dirty="0">
                <a:latin typeface="Calibri" panose="020F0502020204030204" pitchFamily="34" charset="0"/>
                <a:cs typeface="Georgia"/>
              </a:rPr>
              <a:t>for</a:t>
            </a:r>
            <a:r>
              <a:rPr sz="2000" spc="440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75" dirty="0">
                <a:latin typeface="Calibri" panose="020F0502020204030204" pitchFamily="34" charset="0"/>
                <a:cs typeface="Cambria"/>
              </a:rPr>
              <a:t>it.</a:t>
            </a:r>
            <a:r>
              <a:rPr sz="2000" spc="75" dirty="0">
                <a:latin typeface="Calibri" panose="020F0502020204030204" pitchFamily="34" charset="0"/>
                <a:cs typeface="Georgia"/>
              </a:rPr>
              <a:t>”</a:t>
            </a:r>
            <a:endParaRPr sz="2000" dirty="0">
              <a:latin typeface="Calibri" panose="020F0502020204030204" pitchFamily="34" charset="0"/>
              <a:cs typeface="Georgia"/>
            </a:endParaRPr>
          </a:p>
          <a:p>
            <a:pPr marL="287020" marR="154305" indent="-274320">
              <a:lnSpc>
                <a:spcPct val="8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  <a:tab pos="1841500" algn="l"/>
              </a:tabLst>
            </a:pPr>
            <a:r>
              <a:rPr sz="2000" b="1" spc="125" dirty="0">
                <a:latin typeface="Calibri" panose="020F0502020204030204" pitchFamily="34" charset="0"/>
                <a:cs typeface="Cambria"/>
              </a:rPr>
              <a:t>Assertive	</a:t>
            </a:r>
            <a:r>
              <a:rPr sz="2000" spc="45" dirty="0">
                <a:latin typeface="Calibri" panose="020F0502020204030204" pitchFamily="34" charset="0"/>
                <a:cs typeface="Georgia"/>
              </a:rPr>
              <a:t>“This 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may </a:t>
            </a:r>
            <a:r>
              <a:rPr sz="2000" spc="10" dirty="0">
                <a:latin typeface="Calibri" panose="020F0502020204030204" pitchFamily="34" charset="0"/>
                <a:cs typeface="Georgia"/>
              </a:rPr>
              <a:t>be </a:t>
            </a:r>
            <a:r>
              <a:rPr sz="2000" spc="25" dirty="0">
                <a:latin typeface="Calibri" panose="020F0502020204030204" pitchFamily="34" charset="0"/>
                <a:cs typeface="Georgia"/>
              </a:rPr>
              <a:t>uncomfortable </a:t>
            </a:r>
            <a:r>
              <a:rPr sz="2000" dirty="0">
                <a:latin typeface="Calibri" panose="020F0502020204030204" pitchFamily="34" charset="0"/>
                <a:cs typeface="Georgia"/>
              </a:rPr>
              <a:t>for</a:t>
            </a:r>
            <a:r>
              <a:rPr sz="2000" spc="204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us</a:t>
            </a:r>
            <a:r>
              <a:rPr sz="2000" spc="65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10" dirty="0">
                <a:latin typeface="Calibri" panose="020F0502020204030204" pitchFamily="34" charset="0"/>
                <a:cs typeface="Georgia"/>
              </a:rPr>
              <a:t>both, </a:t>
            </a:r>
            <a:r>
              <a:rPr sz="2000" spc="5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80" dirty="0">
                <a:latin typeface="Calibri" panose="020F0502020204030204" pitchFamily="34" charset="0"/>
                <a:cs typeface="Cambria"/>
              </a:rPr>
              <a:t>but </a:t>
            </a:r>
            <a:r>
              <a:rPr sz="2000" spc="10" dirty="0">
                <a:latin typeface="Calibri" panose="020F0502020204030204" pitchFamily="34" charset="0"/>
                <a:cs typeface="Cambria"/>
              </a:rPr>
              <a:t>we </a:t>
            </a:r>
            <a:r>
              <a:rPr sz="2000" spc="85" dirty="0">
                <a:latin typeface="Calibri" panose="020F0502020204030204" pitchFamily="34" charset="0"/>
                <a:cs typeface="Cambria"/>
              </a:rPr>
              <a:t>can handle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it.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” </a:t>
            </a:r>
            <a:r>
              <a:rPr sz="2000" spc="95" dirty="0">
                <a:latin typeface="Calibri" panose="020F0502020204030204" pitchFamily="34" charset="0"/>
                <a:cs typeface="Georgia"/>
              </a:rPr>
              <a:t>“</a:t>
            </a:r>
            <a:r>
              <a:rPr sz="2000" spc="95" dirty="0">
                <a:latin typeface="Calibri" panose="020F0502020204030204" pitchFamily="34" charset="0"/>
                <a:cs typeface="Cambria"/>
              </a:rPr>
              <a:t>She </a:t>
            </a:r>
            <a:r>
              <a:rPr sz="2000" spc="114" dirty="0">
                <a:latin typeface="Calibri" panose="020F0502020204030204" pitchFamily="34" charset="0"/>
                <a:cs typeface="Cambria"/>
              </a:rPr>
              <a:t>has </a:t>
            </a:r>
            <a:r>
              <a:rPr sz="2000" spc="80" dirty="0">
                <a:latin typeface="Calibri" panose="020F0502020204030204" pitchFamily="34" charset="0"/>
                <a:cs typeface="Cambria"/>
              </a:rPr>
              <a:t>the </a:t>
            </a:r>
            <a:r>
              <a:rPr sz="2000" spc="95" dirty="0">
                <a:latin typeface="Calibri" panose="020F0502020204030204" pitchFamily="34" charset="0"/>
                <a:cs typeface="Cambria"/>
              </a:rPr>
              <a:t>right </a:t>
            </a:r>
            <a:r>
              <a:rPr sz="2000" spc="15" dirty="0">
                <a:latin typeface="Calibri" panose="020F0502020204030204" pitchFamily="34" charset="0"/>
                <a:cs typeface="Cambria"/>
              </a:rPr>
              <a:t>to </a:t>
            </a:r>
            <a:r>
              <a:rPr sz="2000" spc="105" dirty="0">
                <a:latin typeface="Calibri" panose="020F0502020204030204" pitchFamily="34" charset="0"/>
                <a:cs typeface="Cambria"/>
              </a:rPr>
              <a:t>make  </a:t>
            </a:r>
            <a:r>
              <a:rPr sz="2000" spc="100" dirty="0">
                <a:latin typeface="Calibri" panose="020F0502020204030204" pitchFamily="34" charset="0"/>
                <a:cs typeface="Cambria"/>
              </a:rPr>
              <a:t>mistakes, </a:t>
            </a:r>
            <a:r>
              <a:rPr sz="2000" spc="80" dirty="0">
                <a:latin typeface="Calibri" panose="020F0502020204030204" pitchFamily="34" charset="0"/>
                <a:cs typeface="Cambria"/>
              </a:rPr>
              <a:t>but the </a:t>
            </a:r>
            <a:r>
              <a:rPr sz="2000" spc="60" dirty="0">
                <a:latin typeface="Calibri" panose="020F0502020204030204" pitchFamily="34" charset="0"/>
                <a:cs typeface="Cambria"/>
              </a:rPr>
              <a:t>responsibility </a:t>
            </a:r>
            <a:r>
              <a:rPr sz="2000" spc="15" dirty="0">
                <a:latin typeface="Calibri" panose="020F0502020204030204" pitchFamily="34" charset="0"/>
                <a:cs typeface="Cambria"/>
              </a:rPr>
              <a:t>to </a:t>
            </a:r>
            <a:r>
              <a:rPr sz="2000" spc="30" dirty="0">
                <a:latin typeface="Calibri" panose="020F0502020204030204" pitchFamily="34" charset="0"/>
                <a:cs typeface="Cambria"/>
              </a:rPr>
              <a:t>correct </a:t>
            </a:r>
            <a:r>
              <a:rPr sz="2000" spc="80" dirty="0">
                <a:latin typeface="Calibri" panose="020F0502020204030204" pitchFamily="34" charset="0"/>
                <a:cs typeface="Cambria"/>
              </a:rPr>
              <a:t>them.</a:t>
            </a:r>
            <a:r>
              <a:rPr sz="2000" spc="80" dirty="0">
                <a:latin typeface="Calibri" panose="020F0502020204030204" pitchFamily="34" charset="0"/>
                <a:cs typeface="Georgia"/>
              </a:rPr>
              <a:t>” </a:t>
            </a:r>
            <a:r>
              <a:rPr sz="2000" spc="60" dirty="0">
                <a:latin typeface="Calibri" panose="020F0502020204030204" pitchFamily="34" charset="0"/>
                <a:cs typeface="Georgia"/>
              </a:rPr>
              <a:t>“</a:t>
            </a:r>
            <a:r>
              <a:rPr sz="2000" spc="60" dirty="0">
                <a:latin typeface="Calibri" panose="020F0502020204030204" pitchFamily="34" charset="0"/>
                <a:cs typeface="Cambria"/>
              </a:rPr>
              <a:t>I  </a:t>
            </a:r>
            <a:r>
              <a:rPr sz="2000" spc="95" dirty="0">
                <a:latin typeface="Calibri" panose="020F0502020204030204" pitchFamily="34" charset="0"/>
                <a:cs typeface="Cambria"/>
              </a:rPr>
              <a:t>want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her </a:t>
            </a:r>
            <a:r>
              <a:rPr sz="2000" spc="15" dirty="0">
                <a:latin typeface="Calibri" panose="020F0502020204030204" pitchFamily="34" charset="0"/>
                <a:cs typeface="Cambria"/>
              </a:rPr>
              <a:t>to </a:t>
            </a:r>
            <a:r>
              <a:rPr sz="2000" spc="45" dirty="0">
                <a:latin typeface="Calibri" panose="020F0502020204030204" pitchFamily="34" charset="0"/>
                <a:cs typeface="Cambria"/>
              </a:rPr>
              <a:t>know </a:t>
            </a:r>
            <a:r>
              <a:rPr sz="2000" spc="85" dirty="0">
                <a:latin typeface="Calibri" panose="020F0502020204030204" pitchFamily="34" charset="0"/>
                <a:cs typeface="Cambria"/>
              </a:rPr>
              <a:t>the </a:t>
            </a:r>
            <a:r>
              <a:rPr sz="2000" spc="50" dirty="0">
                <a:latin typeface="Calibri" panose="020F0502020204030204" pitchFamily="34" charset="0"/>
                <a:cs typeface="Cambria"/>
              </a:rPr>
              <a:t>effect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her </a:t>
            </a:r>
            <a:r>
              <a:rPr sz="2000" spc="35" dirty="0">
                <a:latin typeface="Calibri" panose="020F0502020204030204" pitchFamily="34" charset="0"/>
                <a:cs typeface="Cambria"/>
              </a:rPr>
              <a:t>errors </a:t>
            </a:r>
            <a:r>
              <a:rPr sz="2000" spc="90" dirty="0">
                <a:latin typeface="Calibri" panose="020F0502020204030204" pitchFamily="34" charset="0"/>
                <a:cs typeface="Cambria"/>
              </a:rPr>
              <a:t>have </a:t>
            </a:r>
            <a:r>
              <a:rPr sz="2000" spc="20" dirty="0">
                <a:latin typeface="Calibri" panose="020F0502020204030204" pitchFamily="34" charset="0"/>
                <a:cs typeface="Cambria"/>
              </a:rPr>
              <a:t>on </a:t>
            </a:r>
            <a:r>
              <a:rPr sz="2000" spc="45" dirty="0">
                <a:latin typeface="Calibri" panose="020F0502020204030204" pitchFamily="34" charset="0"/>
                <a:cs typeface="Cambria"/>
              </a:rPr>
              <a:t>other  </a:t>
            </a:r>
            <a:r>
              <a:rPr sz="2000" spc="30" dirty="0">
                <a:latin typeface="Calibri" panose="020F0502020204030204" pitchFamily="34" charset="0"/>
                <a:cs typeface="Cambria"/>
              </a:rPr>
              <a:t>people.</a:t>
            </a:r>
            <a:r>
              <a:rPr sz="2000" spc="30" dirty="0">
                <a:latin typeface="Calibri" panose="020F0502020204030204" pitchFamily="34" charset="0"/>
                <a:cs typeface="Georgia"/>
              </a:rPr>
              <a:t>”</a:t>
            </a:r>
            <a:endParaRPr sz="2000" dirty="0">
              <a:latin typeface="Calibri" panose="020F0502020204030204" pitchFamily="34" charset="0"/>
              <a:cs typeface="Georgia"/>
            </a:endParaRPr>
          </a:p>
          <a:p>
            <a:pPr marL="287020" marR="5080" indent="-274320">
              <a:lnSpc>
                <a:spcPct val="8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000" b="1" spc="130" dirty="0">
                <a:latin typeface="Calibri" panose="020F0502020204030204" pitchFamily="34" charset="0"/>
                <a:cs typeface="Cambria"/>
              </a:rPr>
              <a:t>Non-Assertive </a:t>
            </a:r>
            <a:r>
              <a:rPr sz="2000" spc="-10" dirty="0">
                <a:latin typeface="Calibri" panose="020F0502020204030204" pitchFamily="34" charset="0"/>
                <a:cs typeface="Georgia"/>
              </a:rPr>
              <a:t>“I </a:t>
            </a:r>
            <a:r>
              <a:rPr sz="2000" dirty="0">
                <a:latin typeface="Calibri" panose="020F0502020204030204" pitchFamily="34" charset="0"/>
                <a:cs typeface="Georgia"/>
              </a:rPr>
              <a:t>don’t </a:t>
            </a:r>
            <a:r>
              <a:rPr sz="2000" spc="80" dirty="0">
                <a:latin typeface="Calibri" panose="020F0502020204030204" pitchFamily="34" charset="0"/>
                <a:cs typeface="Georgia"/>
              </a:rPr>
              <a:t>want </a:t>
            </a:r>
            <a:r>
              <a:rPr sz="2000" dirty="0">
                <a:latin typeface="Calibri" panose="020F0502020204030204" pitchFamily="34" charset="0"/>
                <a:cs typeface="Georgia"/>
              </a:rPr>
              <a:t>to 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make </a:t>
            </a:r>
            <a:r>
              <a:rPr sz="2000" spc="110" dirty="0">
                <a:latin typeface="Calibri" panose="020F0502020204030204" pitchFamily="34" charset="0"/>
                <a:cs typeface="Georgia"/>
              </a:rPr>
              <a:t>a </a:t>
            </a:r>
            <a:r>
              <a:rPr sz="2000" spc="30" dirty="0">
                <a:latin typeface="Calibri" panose="020F0502020204030204" pitchFamily="34" charset="0"/>
                <a:cs typeface="Georgia"/>
              </a:rPr>
              <a:t>scene </a:t>
            </a:r>
            <a:r>
              <a:rPr sz="2000" spc="-10" dirty="0">
                <a:latin typeface="Calibri" panose="020F0502020204030204" pitchFamily="34" charset="0"/>
                <a:cs typeface="Georgia"/>
              </a:rPr>
              <a:t>or  </a:t>
            </a:r>
            <a:r>
              <a:rPr sz="2000" spc="75" dirty="0">
                <a:latin typeface="Calibri" panose="020F0502020204030204" pitchFamily="34" charset="0"/>
                <a:cs typeface="Cambria"/>
              </a:rPr>
              <a:t>upset </a:t>
            </a:r>
            <a:r>
              <a:rPr sz="2000" spc="40" dirty="0">
                <a:latin typeface="Calibri" panose="020F0502020204030204" pitchFamily="34" charset="0"/>
                <a:cs typeface="Cambria"/>
              </a:rPr>
              <a:t>our </a:t>
            </a:r>
            <a:r>
              <a:rPr sz="2000" spc="60" dirty="0">
                <a:latin typeface="Calibri" panose="020F0502020204030204" pitchFamily="34" charset="0"/>
                <a:cs typeface="Cambria"/>
              </a:rPr>
              <a:t>working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relationship.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” </a:t>
            </a:r>
            <a:r>
              <a:rPr sz="2000" spc="-15" dirty="0">
                <a:latin typeface="Calibri" panose="020F0502020204030204" pitchFamily="34" charset="0"/>
                <a:cs typeface="Georgia"/>
              </a:rPr>
              <a:t>“I’m </a:t>
            </a:r>
            <a:r>
              <a:rPr sz="2000" spc="60" dirty="0">
                <a:latin typeface="Calibri" panose="020F0502020204030204" pitchFamily="34" charset="0"/>
                <a:cs typeface="Georgia"/>
              </a:rPr>
              <a:t>sure </a:t>
            </a:r>
            <a:r>
              <a:rPr sz="2000" spc="55" dirty="0">
                <a:latin typeface="Calibri" panose="020F0502020204030204" pitchFamily="34" charset="0"/>
                <a:cs typeface="Georgia"/>
              </a:rPr>
              <a:t>these 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are  </a:t>
            </a:r>
            <a:r>
              <a:rPr sz="2000" spc="85" dirty="0">
                <a:latin typeface="Calibri" panose="020F0502020204030204" pitchFamily="34" charset="0"/>
                <a:cs typeface="Cambria"/>
              </a:rPr>
              <a:t>unintentional </a:t>
            </a:r>
            <a:r>
              <a:rPr sz="2000" spc="35" dirty="0">
                <a:latin typeface="Calibri" panose="020F0502020204030204" pitchFamily="34" charset="0"/>
                <a:cs typeface="Cambria"/>
              </a:rPr>
              <a:t>errors </a:t>
            </a:r>
            <a:r>
              <a:rPr sz="2000" spc="-195" dirty="0">
                <a:latin typeface="Calibri" panose="020F0502020204030204" pitchFamily="34" charset="0"/>
                <a:cs typeface="Georgia"/>
              </a:rPr>
              <a:t>– </a:t>
            </a:r>
            <a:r>
              <a:rPr sz="2000" spc="25" dirty="0">
                <a:latin typeface="Calibri" panose="020F0502020204030204" pitchFamily="34" charset="0"/>
                <a:cs typeface="Georgia"/>
              </a:rPr>
              <a:t>I’ll </a:t>
            </a:r>
            <a:r>
              <a:rPr sz="2000" spc="65" dirty="0">
                <a:latin typeface="Calibri" panose="020F0502020204030204" pitchFamily="34" charset="0"/>
                <a:cs typeface="Georgia"/>
              </a:rPr>
              <a:t>let 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it </a:t>
            </a:r>
            <a:r>
              <a:rPr sz="2000" spc="-15" dirty="0">
                <a:latin typeface="Calibri" panose="020F0502020204030204" pitchFamily="34" charset="0"/>
                <a:cs typeface="Georgia"/>
              </a:rPr>
              <a:t>go </a:t>
            </a:r>
            <a:r>
              <a:rPr sz="2000" spc="65" dirty="0">
                <a:latin typeface="Calibri" panose="020F0502020204030204" pitchFamily="34" charset="0"/>
                <a:cs typeface="Georgia"/>
              </a:rPr>
              <a:t>this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time.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” </a:t>
            </a:r>
            <a:r>
              <a:rPr sz="2000" spc="60" dirty="0">
                <a:latin typeface="Calibri" panose="020F0502020204030204" pitchFamily="34" charset="0"/>
                <a:cs typeface="Georgia"/>
              </a:rPr>
              <a:t>“</a:t>
            </a:r>
            <a:r>
              <a:rPr sz="2000" spc="60" dirty="0">
                <a:latin typeface="Calibri" panose="020F0502020204030204" pitchFamily="34" charset="0"/>
                <a:cs typeface="Cambria"/>
              </a:rPr>
              <a:t>I </a:t>
            </a:r>
            <a:r>
              <a:rPr sz="2000" spc="45" dirty="0">
                <a:latin typeface="Calibri" panose="020F0502020204030204" pitchFamily="34" charset="0"/>
                <a:cs typeface="Cambria"/>
              </a:rPr>
              <a:t>know  </a:t>
            </a:r>
            <a:r>
              <a:rPr sz="2000" spc="35" dirty="0">
                <a:latin typeface="Calibri" panose="020F0502020204030204" pitchFamily="34" charset="0"/>
                <a:cs typeface="Georgia"/>
              </a:rPr>
              <a:t>she’s 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very </a:t>
            </a:r>
            <a:r>
              <a:rPr sz="2000" spc="50" dirty="0">
                <a:latin typeface="Calibri" panose="020F0502020204030204" pitchFamily="34" charset="0"/>
                <a:cs typeface="Georgia"/>
              </a:rPr>
              <a:t>busy, </a:t>
            </a:r>
            <a:r>
              <a:rPr sz="2000" spc="-10" dirty="0">
                <a:latin typeface="Calibri" panose="020F0502020204030204" pitchFamily="34" charset="0"/>
                <a:cs typeface="Georgia"/>
              </a:rPr>
              <a:t>so </a:t>
            </a:r>
            <a:r>
              <a:rPr sz="2000" spc="35" dirty="0">
                <a:latin typeface="Calibri" panose="020F0502020204030204" pitchFamily="34" charset="0"/>
                <a:cs typeface="Georgia"/>
              </a:rPr>
              <a:t>I expect </a:t>
            </a:r>
            <a:r>
              <a:rPr sz="2000" spc="60" dirty="0">
                <a:latin typeface="Calibri" panose="020F0502020204030204" pitchFamily="34" charset="0"/>
                <a:cs typeface="Georgia"/>
              </a:rPr>
              <a:t>that’s </a:t>
            </a:r>
            <a:r>
              <a:rPr sz="2000" spc="80" dirty="0">
                <a:latin typeface="Calibri" panose="020F0502020204030204" pitchFamily="34" charset="0"/>
                <a:cs typeface="Georgia"/>
              </a:rPr>
              <a:t>why </a:t>
            </a:r>
            <a:r>
              <a:rPr sz="2000" spc="55" dirty="0">
                <a:latin typeface="Calibri" panose="020F0502020204030204" pitchFamily="34" charset="0"/>
                <a:cs typeface="Georgia"/>
              </a:rPr>
              <a:t>these 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mistakes  </a:t>
            </a:r>
            <a:r>
              <a:rPr sz="2000" spc="65" dirty="0">
                <a:latin typeface="Calibri" panose="020F0502020204030204" pitchFamily="34" charset="0"/>
                <a:cs typeface="Cambria"/>
              </a:rPr>
              <a:t>happened.</a:t>
            </a:r>
            <a:r>
              <a:rPr sz="2000" spc="65" dirty="0">
                <a:latin typeface="Calibri" panose="020F0502020204030204" pitchFamily="34" charset="0"/>
                <a:cs typeface="Georgia"/>
              </a:rPr>
              <a:t>”</a:t>
            </a:r>
            <a:endParaRPr sz="2000" dirty="0">
              <a:latin typeface="Calibri" panose="020F0502020204030204" pitchFamily="34" charset="0"/>
              <a:cs typeface="Georgia"/>
            </a:endParaRPr>
          </a:p>
          <a:p>
            <a:pPr marL="287020" marR="93345" indent="-274320" algn="just">
              <a:lnSpc>
                <a:spcPts val="2110"/>
              </a:lnSpc>
              <a:spcBef>
                <a:spcPts val="58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000" b="1" spc="170" dirty="0">
                <a:latin typeface="Calibri" panose="020F0502020204030204" pitchFamily="34" charset="0"/>
                <a:cs typeface="Cambria"/>
              </a:rPr>
              <a:t>Being </a:t>
            </a:r>
            <a:r>
              <a:rPr sz="2000" b="1" spc="145" dirty="0">
                <a:latin typeface="Calibri" panose="020F0502020204030204" pitchFamily="34" charset="0"/>
                <a:cs typeface="Cambria"/>
              </a:rPr>
              <a:t>aware </a:t>
            </a:r>
            <a:r>
              <a:rPr sz="2000" b="1" spc="110" dirty="0">
                <a:latin typeface="Calibri" panose="020F0502020204030204" pitchFamily="34" charset="0"/>
                <a:cs typeface="Cambria"/>
              </a:rPr>
              <a:t>of </a:t>
            </a:r>
            <a:r>
              <a:rPr sz="2000" b="1" spc="114" dirty="0">
                <a:latin typeface="Calibri" panose="020F0502020204030204" pitchFamily="34" charset="0"/>
                <a:cs typeface="Cambria"/>
              </a:rPr>
              <a:t>these </a:t>
            </a:r>
            <a:r>
              <a:rPr sz="2000" b="1" spc="150" dirty="0">
                <a:latin typeface="Calibri" panose="020F0502020204030204" pitchFamily="34" charset="0"/>
                <a:cs typeface="Cambria"/>
              </a:rPr>
              <a:t>Inner </a:t>
            </a:r>
            <a:r>
              <a:rPr sz="2000" b="1" spc="145" dirty="0">
                <a:latin typeface="Calibri" panose="020F0502020204030204" pitchFamily="34" charset="0"/>
                <a:cs typeface="Cambria"/>
              </a:rPr>
              <a:t>Dialogues </a:t>
            </a:r>
            <a:r>
              <a:rPr sz="2000" b="1" spc="170" dirty="0">
                <a:latin typeface="Calibri" panose="020F0502020204030204" pitchFamily="34" charset="0"/>
                <a:cs typeface="Cambria"/>
              </a:rPr>
              <a:t>can </a:t>
            </a:r>
            <a:r>
              <a:rPr sz="2000" b="1" spc="125" dirty="0">
                <a:latin typeface="Calibri" panose="020F0502020204030204" pitchFamily="34" charset="0"/>
                <a:cs typeface="Cambria"/>
              </a:rPr>
              <a:t>help  </a:t>
            </a:r>
            <a:r>
              <a:rPr sz="2000" b="1" spc="135" dirty="0">
                <a:latin typeface="Calibri" panose="020F0502020204030204" pitchFamily="34" charset="0"/>
                <a:cs typeface="Cambria"/>
              </a:rPr>
              <a:t>us </a:t>
            </a:r>
            <a:r>
              <a:rPr sz="2000" b="1" spc="125" dirty="0">
                <a:latin typeface="Calibri" panose="020F0502020204030204" pitchFamily="34" charset="0"/>
                <a:cs typeface="Cambria"/>
              </a:rPr>
              <a:t>consider </a:t>
            </a:r>
            <a:r>
              <a:rPr sz="2000" b="1" spc="130" dirty="0">
                <a:latin typeface="Calibri" panose="020F0502020204030204" pitchFamily="34" charset="0"/>
                <a:cs typeface="Cambria"/>
              </a:rPr>
              <a:t>our </a:t>
            </a:r>
            <a:r>
              <a:rPr sz="2000" b="1" spc="110" dirty="0">
                <a:latin typeface="Calibri" panose="020F0502020204030204" pitchFamily="34" charset="0"/>
                <a:cs typeface="Cambria"/>
              </a:rPr>
              <a:t>response </a:t>
            </a:r>
            <a:r>
              <a:rPr sz="2000" b="1" spc="160" dirty="0">
                <a:latin typeface="Calibri" panose="020F0502020204030204" pitchFamily="34" charset="0"/>
                <a:cs typeface="Cambria"/>
              </a:rPr>
              <a:t>and </a:t>
            </a:r>
            <a:r>
              <a:rPr sz="2000" b="1" spc="135" dirty="0">
                <a:latin typeface="Calibri" panose="020F0502020204030204" pitchFamily="34" charset="0"/>
                <a:cs typeface="Cambria"/>
              </a:rPr>
              <a:t>adjust </a:t>
            </a:r>
            <a:r>
              <a:rPr sz="2000" b="1" spc="140" dirty="0">
                <a:latin typeface="Calibri" panose="020F0502020204030204" pitchFamily="34" charset="0"/>
                <a:cs typeface="Cambria"/>
              </a:rPr>
              <a:t>behaviour  </a:t>
            </a:r>
            <a:r>
              <a:rPr sz="2000" b="1" spc="110" dirty="0">
                <a:latin typeface="Calibri" panose="020F0502020204030204" pitchFamily="34" charset="0"/>
                <a:cs typeface="Cambria"/>
              </a:rPr>
              <a:t>to </a:t>
            </a:r>
            <a:r>
              <a:rPr sz="2000" b="1" spc="105" dirty="0">
                <a:latin typeface="Calibri" panose="020F0502020204030204" pitchFamily="34" charset="0"/>
                <a:cs typeface="Cambria"/>
              </a:rPr>
              <a:t>be</a:t>
            </a:r>
            <a:r>
              <a:rPr sz="2000" b="1" spc="120" dirty="0">
                <a:latin typeface="Calibri" panose="020F0502020204030204" pitchFamily="34" charset="0"/>
                <a:cs typeface="Cambria"/>
              </a:rPr>
              <a:t> </a:t>
            </a:r>
            <a:r>
              <a:rPr sz="2000" b="1" spc="100" dirty="0">
                <a:latin typeface="Calibri" panose="020F0502020204030204" pitchFamily="34" charset="0"/>
                <a:cs typeface="Cambria"/>
              </a:rPr>
              <a:t>assertive!</a:t>
            </a:r>
            <a:endParaRPr sz="2000" dirty="0">
              <a:latin typeface="Calibri" panose="020F0502020204030204" pitchFamily="34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391815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DEC180-322E-423E-BB38-BDE50E2BD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Exercise</a:t>
            </a:r>
            <a:r>
              <a:rPr lang="cs-CZ" dirty="0"/>
              <a:t>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29E4E1-EE21-4C89-8FE3-F180C9745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slides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follow</a:t>
            </a:r>
            <a:r>
              <a:rPr lang="cs-CZ" dirty="0"/>
              <a:t> </a:t>
            </a:r>
            <a:r>
              <a:rPr lang="cs-CZ" dirty="0" err="1"/>
              <a:t>instructions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player</a:t>
            </a:r>
            <a:r>
              <a:rPr lang="cs-CZ" dirty="0"/>
              <a:t> A and </a:t>
            </a:r>
            <a:r>
              <a:rPr lang="cs-CZ" dirty="0" err="1"/>
              <a:t>player</a:t>
            </a:r>
            <a:r>
              <a:rPr lang="cs-CZ" dirty="0"/>
              <a:t> B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2350FF3-51CF-486A-B25C-20FCBD6D58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3983846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D703F4-30B4-4AAD-B0DC-96CD17A24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Player</a:t>
            </a:r>
            <a:r>
              <a:rPr lang="cs-CZ" dirty="0"/>
              <a:t> A </a:t>
            </a:r>
            <a:r>
              <a:rPr lang="cs-CZ" dirty="0" err="1"/>
              <a:t>instructions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789C20-F348-4A69-89DF-6A135897F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Start by </a:t>
            </a:r>
            <a:r>
              <a:rPr lang="cs-CZ" dirty="0" err="1"/>
              <a:t>pushing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shoulder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player</a:t>
            </a:r>
            <a:r>
              <a:rPr lang="cs-CZ" dirty="0"/>
              <a:t>, </a:t>
            </a:r>
            <a:r>
              <a:rPr lang="cs-CZ" dirty="0" err="1"/>
              <a:t>with</a:t>
            </a:r>
            <a:r>
              <a:rPr lang="cs-CZ" dirty="0"/>
              <a:t> open </a:t>
            </a:r>
            <a:r>
              <a:rPr lang="cs-CZ" dirty="0" err="1"/>
              <a:t>palm</a:t>
            </a:r>
            <a:r>
              <a:rPr lang="cs-CZ" dirty="0"/>
              <a:t>. </a:t>
            </a:r>
            <a:r>
              <a:rPr lang="cs-CZ" dirty="0" err="1"/>
              <a:t>Enough</a:t>
            </a:r>
            <a:r>
              <a:rPr lang="cs-CZ" dirty="0"/>
              <a:t> to </a:t>
            </a:r>
            <a:r>
              <a:rPr lang="cs-CZ" dirty="0" err="1"/>
              <a:t>push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shoulder</a:t>
            </a:r>
            <a:r>
              <a:rPr lang="cs-CZ" dirty="0"/>
              <a:t> a </a:t>
            </a:r>
            <a:r>
              <a:rPr lang="cs-CZ" dirty="0" err="1"/>
              <a:t>little</a:t>
            </a:r>
            <a:r>
              <a:rPr lang="cs-CZ" dirty="0"/>
              <a:t>, but not to </a:t>
            </a:r>
            <a:r>
              <a:rPr lang="cs-CZ" dirty="0" err="1"/>
              <a:t>imbalance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person.</a:t>
            </a:r>
          </a:p>
          <a:p>
            <a:endParaRPr lang="cs-CZ" dirty="0"/>
          </a:p>
          <a:p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pushed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player</a:t>
            </a:r>
            <a:r>
              <a:rPr lang="cs-CZ" dirty="0"/>
              <a:t>. </a:t>
            </a:r>
            <a:r>
              <a:rPr lang="cs-CZ" dirty="0" err="1"/>
              <a:t>Wait</a:t>
            </a:r>
            <a:r>
              <a:rPr lang="cs-CZ" dirty="0"/>
              <a:t> a </a:t>
            </a:r>
            <a:r>
              <a:rPr lang="cs-CZ" dirty="0" err="1"/>
              <a:t>little</a:t>
            </a:r>
            <a:r>
              <a:rPr lang="cs-CZ" dirty="0"/>
              <a:t>, and </a:t>
            </a:r>
            <a:r>
              <a:rPr lang="cs-CZ" b="1" dirty="0" err="1"/>
              <a:t>push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other</a:t>
            </a:r>
            <a:r>
              <a:rPr lang="cs-CZ" b="1" dirty="0"/>
              <a:t> </a:t>
            </a:r>
            <a:r>
              <a:rPr lang="cs-CZ" b="1" dirty="0" err="1"/>
              <a:t>player</a:t>
            </a:r>
            <a:r>
              <a:rPr lang="cs-CZ" b="1" dirty="0"/>
              <a:t> </a:t>
            </a:r>
            <a:r>
              <a:rPr lang="cs-CZ" b="1" dirty="0" err="1"/>
              <a:t>again</a:t>
            </a:r>
            <a:r>
              <a:rPr lang="cs-CZ" b="1" dirty="0"/>
              <a:t>, </a:t>
            </a:r>
            <a:r>
              <a:rPr lang="cs-CZ" b="1" dirty="0" err="1"/>
              <a:t>with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SAME FORCE as </a:t>
            </a:r>
            <a:r>
              <a:rPr lang="cs-CZ" b="1" dirty="0" err="1"/>
              <a:t>you</a:t>
            </a:r>
            <a:r>
              <a:rPr lang="cs-CZ" b="1" dirty="0"/>
              <a:t> </a:t>
            </a:r>
            <a:r>
              <a:rPr lang="cs-CZ" b="1" dirty="0" err="1"/>
              <a:t>were</a:t>
            </a:r>
            <a:r>
              <a:rPr lang="cs-CZ" b="1" dirty="0"/>
              <a:t> </a:t>
            </a:r>
            <a:r>
              <a:rPr lang="cs-CZ" b="1" dirty="0" err="1"/>
              <a:t>pushed</a:t>
            </a:r>
            <a:r>
              <a:rPr lang="cs-CZ" b="1" dirty="0"/>
              <a:t>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7D3E0FB-5C72-40EA-ABE4-4627FDD8E3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1916272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87DDC9-5ACA-4EC3-9C45-C89CF9846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Player</a:t>
            </a:r>
            <a:r>
              <a:rPr lang="cs-CZ" dirty="0"/>
              <a:t> B </a:t>
            </a:r>
            <a:r>
              <a:rPr lang="cs-CZ" dirty="0" err="1"/>
              <a:t>instructions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27C4E8-B974-46AE-92FE-0B0373167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You will be pushed on your shoulder by the other player. </a:t>
            </a:r>
          </a:p>
          <a:p>
            <a:endParaRPr lang="cs-CZ" dirty="0"/>
          </a:p>
          <a:p>
            <a:r>
              <a:rPr lang="cs-CZ" dirty="0"/>
              <a:t>Wait a little, and </a:t>
            </a:r>
            <a:r>
              <a:rPr lang="cs-CZ" b="1" dirty="0"/>
              <a:t>push the other player again, with the SAME FORCE as you were pushed.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D6C83E8-1858-47CD-BE45-87DFB2BAB8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37999358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Asertivní techniky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Zaseknutá deska
Pozitivní dotazování
Negativní dotazování</a:t>
            </a:r>
          </a:p>
          <a:p>
            <a:r>
              <a:rPr lang="cs-CZ" dirty="0"/>
              <a:t>Údery do mlhy</a:t>
            </a:r>
          </a:p>
        </p:txBody>
      </p:sp>
    </p:spTree>
    <p:extLst>
      <p:ext uri="{BB962C8B-B14F-4D97-AF65-F5344CB8AC3E}">
        <p14:creationId xmlns:p14="http://schemas.microsoft.com/office/powerpoint/2010/main" val="794506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Zaseknutá deska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Zahrnuje</a:t>
            </a:r>
            <a:r>
              <a:rPr lang="en-US" dirty="0"/>
              <a:t> </a:t>
            </a:r>
            <a:r>
              <a:rPr lang="en-US" dirty="0" err="1"/>
              <a:t>opakování</a:t>
            </a:r>
            <a:r>
              <a:rPr lang="en-US" dirty="0"/>
              <a:t> toho, co </a:t>
            </a:r>
            <a:r>
              <a:rPr lang="en-US" dirty="0" err="1"/>
              <a:t>chcete</a:t>
            </a:r>
            <a:r>
              <a:rPr lang="en-US" dirty="0"/>
              <a:t>, </a:t>
            </a:r>
            <a:r>
              <a:rPr lang="en-US" dirty="0" err="1"/>
              <a:t>znovu</a:t>
            </a:r>
            <a:r>
              <a:rPr lang="en-US" dirty="0"/>
              <a:t> a </a:t>
            </a:r>
            <a:r>
              <a:rPr lang="en-US" dirty="0" err="1"/>
              <a:t>znovu</a:t>
            </a:r>
            <a:r>
              <a:rPr lang="en-US" dirty="0"/>
              <a:t>
</a:t>
            </a:r>
            <a:r>
              <a:rPr lang="en-US" dirty="0" err="1"/>
              <a:t>Aniž</a:t>
            </a:r>
            <a:r>
              <a:rPr lang="en-US" dirty="0"/>
              <a:t> </a:t>
            </a:r>
            <a:r>
              <a:rPr lang="en-US" dirty="0" err="1"/>
              <a:t>byste</a:t>
            </a:r>
            <a:r>
              <a:rPr lang="en-US" dirty="0"/>
              <a:t> </a:t>
            </a:r>
            <a:r>
              <a:rPr lang="en-US" dirty="0" err="1"/>
              <a:t>zvyšovali</a:t>
            </a:r>
            <a:r>
              <a:rPr lang="en-US" dirty="0"/>
              <a:t> </a:t>
            </a:r>
            <a:r>
              <a:rPr lang="en-US" dirty="0" err="1"/>
              <a:t>tón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hlasu</a:t>
            </a:r>
            <a:r>
              <a:rPr lang="en-US" dirty="0"/>
              <a:t>, </a:t>
            </a:r>
            <a:r>
              <a:rPr lang="en-US" dirty="0" err="1"/>
              <a:t>rozzlobili</a:t>
            </a:r>
            <a:r>
              <a:rPr lang="en-US" dirty="0"/>
              <a:t> se, </a:t>
            </a:r>
            <a:r>
              <a:rPr lang="cs-CZ" dirty="0"/>
              <a:t>projevili </a:t>
            </a:r>
            <a:r>
              <a:rPr lang="en-US" dirty="0" err="1"/>
              <a:t>podráždění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se </a:t>
            </a:r>
            <a:r>
              <a:rPr lang="en-US" dirty="0" err="1"/>
              <a:t>zapletli</a:t>
            </a:r>
            <a:r>
              <a:rPr lang="en-US" dirty="0"/>
              <a:t> do </a:t>
            </a:r>
            <a:r>
              <a:rPr lang="en-US" dirty="0" err="1"/>
              <a:t>vedlejších</a:t>
            </a:r>
            <a:r>
              <a:rPr lang="en-US" dirty="0"/>
              <a:t> </a:t>
            </a:r>
            <a:r>
              <a:rPr lang="cs-CZ" dirty="0"/>
              <a:t>témat</a:t>
            </a:r>
            <a:r>
              <a:rPr lang="en-US" dirty="0"/>
              <a:t>.
</a:t>
            </a:r>
            <a:r>
              <a:rPr lang="en-US" dirty="0" err="1"/>
              <a:t>Snažíte</a:t>
            </a:r>
            <a:r>
              <a:rPr lang="en-US" dirty="0"/>
              <a:t> se </a:t>
            </a:r>
            <a:r>
              <a:rPr lang="en-US" dirty="0" err="1"/>
              <a:t>šetřit</a:t>
            </a:r>
            <a:r>
              <a:rPr lang="en-US" dirty="0"/>
              <a:t> </a:t>
            </a:r>
            <a:r>
              <a:rPr lang="en-US" dirty="0" err="1"/>
              <a:t>svou</a:t>
            </a:r>
            <a:r>
              <a:rPr lang="en-US" dirty="0"/>
              <a:t> </a:t>
            </a:r>
            <a:r>
              <a:rPr lang="en-US" dirty="0" err="1"/>
              <a:t>sílu</a:t>
            </a:r>
            <a:r>
              <a:rPr lang="en-US" dirty="0"/>
              <a:t>, </a:t>
            </a:r>
            <a:r>
              <a:rPr lang="en-US" dirty="0" err="1"/>
              <a:t>neustálým</a:t>
            </a:r>
            <a:r>
              <a:rPr lang="en-US" dirty="0"/>
              <a:t> </a:t>
            </a:r>
            <a:r>
              <a:rPr lang="en-US" dirty="0" err="1"/>
              <a:t>opakováním</a:t>
            </a:r>
            <a:r>
              <a:rPr lang="en-US" dirty="0"/>
              <a:t> </a:t>
            </a:r>
            <a:r>
              <a:rPr lang="en-US" dirty="0" err="1"/>
              <a:t>požadavku</a:t>
            </a:r>
            <a:r>
              <a:rPr lang="en-US" dirty="0"/>
              <a:t> </a:t>
            </a:r>
            <a:r>
              <a:rPr lang="en-US" dirty="0" err="1"/>
              <a:t>zajistíte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se </a:t>
            </a:r>
            <a:r>
              <a:rPr lang="en-US" dirty="0" err="1"/>
              <a:t>diskuse</a:t>
            </a:r>
            <a:r>
              <a:rPr lang="en-US" dirty="0"/>
              <a:t> ne</a:t>
            </a:r>
            <a:r>
              <a:rPr lang="cs-CZ" dirty="0"/>
              <a:t>odchýlí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vedlejší</a:t>
            </a:r>
            <a:r>
              <a:rPr lang="en-US" dirty="0"/>
              <a:t> </a:t>
            </a:r>
            <a:r>
              <a:rPr lang="en-US" dirty="0" err="1"/>
              <a:t>kolej</a:t>
            </a:r>
            <a:r>
              <a:rPr lang="en-US" dirty="0"/>
              <a:t>
</a:t>
            </a:r>
            <a:r>
              <a:rPr lang="en-US" dirty="0" err="1"/>
              <a:t>Klíčem</a:t>
            </a:r>
            <a:r>
              <a:rPr lang="en-US" dirty="0"/>
              <a:t> je </a:t>
            </a:r>
            <a:r>
              <a:rPr lang="en-US" dirty="0" err="1"/>
              <a:t>zůstat</a:t>
            </a:r>
            <a:r>
              <a:rPr lang="en-US" dirty="0"/>
              <a:t> v </a:t>
            </a:r>
            <a:r>
              <a:rPr lang="en-US" dirty="0" err="1"/>
              <a:t>klidu</a:t>
            </a:r>
            <a:r>
              <a:rPr lang="en-US" dirty="0"/>
              <a:t>, </a:t>
            </a:r>
            <a:r>
              <a:rPr lang="en-US" dirty="0" err="1"/>
              <a:t>mít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v tom, co </a:t>
            </a:r>
            <a:r>
              <a:rPr lang="en-US" dirty="0" err="1"/>
              <a:t>chcete</a:t>
            </a:r>
            <a:r>
              <a:rPr lang="en-US" dirty="0"/>
              <a:t>, </a:t>
            </a:r>
            <a:r>
              <a:rPr lang="en-US" dirty="0" err="1"/>
              <a:t>držet</a:t>
            </a:r>
            <a:r>
              <a:rPr lang="en-US" dirty="0"/>
              <a:t> se </a:t>
            </a:r>
            <a:r>
              <a:rPr lang="en-US" dirty="0" err="1"/>
              <a:t>věci</a:t>
            </a:r>
            <a:r>
              <a:rPr lang="en-US" dirty="0"/>
              <a:t> a </a:t>
            </a:r>
            <a:r>
              <a:rPr lang="en-US" dirty="0" err="1"/>
              <a:t>nevzdávat</a:t>
            </a:r>
            <a:r>
              <a:rPr lang="en-US" dirty="0"/>
              <a:t> se.</a:t>
            </a:r>
          </a:p>
        </p:txBody>
      </p:sp>
    </p:spTree>
    <p:extLst>
      <p:ext uri="{BB962C8B-B14F-4D97-AF65-F5344CB8AC3E}">
        <p14:creationId xmlns:p14="http://schemas.microsoft.com/office/powerpoint/2010/main" val="1308747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Pozitivní</a:t>
            </a:r>
            <a:r>
              <a:rPr lang="en-US" dirty="0"/>
              <a:t> </a:t>
            </a:r>
            <a:r>
              <a:rPr lang="cs-CZ" dirty="0"/>
              <a:t>dotazování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Ke zpracování pozitivních hodnocení a komentářů  
Zejména ti s nižším sebevědomím mohou mít pocit, že pozitivní hodnocení a komentáře nejsou oprávněné.  
Je důležité vhodně reagovat na pozitivní zpětnou vazbu, kterou obdržíte.
Pozitivní dotaz je na to, že</a:t>
            </a:r>
          </a:p>
          <a:p>
            <a:pPr lvl="1"/>
            <a:r>
              <a:rPr lang="en-US" dirty="0" err="1"/>
              <a:t>Zjist</a:t>
            </a:r>
            <a:r>
              <a:rPr lang="cs-CZ" dirty="0"/>
              <a:t>í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podrobností</a:t>
            </a:r>
            <a:r>
              <a:rPr lang="en-US" dirty="0"/>
              <a:t> o </a:t>
            </a:r>
            <a:r>
              <a:rPr lang="en-US" dirty="0" err="1"/>
              <a:t>uděleném</a:t>
            </a:r>
            <a:r>
              <a:rPr lang="en-US" dirty="0"/>
              <a:t> </a:t>
            </a:r>
            <a:r>
              <a:rPr lang="en-US" dirty="0" err="1"/>
              <a:t>komplimentu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pochvale</a:t>
            </a:r>
            <a:r>
              <a:rPr lang="en-US" dirty="0"/>
              <a:t>
</a:t>
            </a:r>
            <a:r>
              <a:rPr lang="cs-CZ" dirty="0"/>
              <a:t>A pozitivně pokračujete v interakci</a:t>
            </a:r>
          </a:p>
        </p:txBody>
      </p:sp>
    </p:spTree>
    <p:extLst>
      <p:ext uri="{BB962C8B-B14F-4D97-AF65-F5344CB8AC3E}">
        <p14:creationId xmlns:p14="http://schemas.microsoft.com/office/powerpoint/2010/main" val="1242339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Negativní</a:t>
            </a:r>
            <a:r>
              <a:rPr lang="en-US" dirty="0"/>
              <a:t> </a:t>
            </a:r>
            <a:r>
              <a:rPr lang="cs-CZ" dirty="0"/>
              <a:t>dotazování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Slouží k získání dalších informací o kritických komentářích a poznámkách 
Dobrá alternativa k agresivnějším nebo rozzlobenějším reakcím na kritiku.
Žádáte o objasnění věcí o sobě nebo o svém chování, které by mohly být negativní. 
Je důležité získat konkrétní informace bez emocí a eskalace</a:t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73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1489" y="1773239"/>
            <a:ext cx="10363200" cy="4357687"/>
          </a:xfrm>
        </p:spPr>
        <p:txBody>
          <a:bodyPr/>
          <a:lstStyle/>
          <a:p>
            <a:r>
              <a:rPr lang="cs-CZ" dirty="0"/>
              <a:t>Jsou potřeba dva "Dobrovolníci"– A </a:t>
            </a:r>
            <a:r>
              <a:rPr lang="cs-CZ" dirty="0" err="1"/>
              <a:t>a</a:t>
            </a:r>
            <a:r>
              <a:rPr lang="cs-CZ" dirty="0"/>
              <a:t> B.
Ostatní mohou pozorovat, ale ne komentovat nebo cokoli naznačovat.</a:t>
            </a:r>
          </a:p>
          <a:p>
            <a:r>
              <a:rPr lang="cs-CZ" dirty="0"/>
              <a:t>
Jeden z vás je osoba B a dívá se jinam. Osoba A si přečte své pokyny.
Poté se osoba A podívá jinam a osoba B si přečte své pokyny.
Cvičení začne ve chvíli, kdy lektor řekne "start".</a:t>
            </a:r>
          </a:p>
        </p:txBody>
      </p:sp>
    </p:spTree>
    <p:extLst>
      <p:ext uri="{BB962C8B-B14F-4D97-AF65-F5344CB8AC3E}">
        <p14:creationId xmlns:p14="http://schemas.microsoft.com/office/powerpoint/2010/main" val="3945211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Údery do mlhy (</a:t>
            </a:r>
            <a:r>
              <a:rPr lang="cs-CZ" dirty="0" err="1"/>
              <a:t>Fogging</a:t>
            </a:r>
            <a:r>
              <a:rPr lang="cs-CZ" dirty="0"/>
              <a:t>, </a:t>
            </a:r>
            <a:r>
              <a:rPr lang="cs-CZ" dirty="0" err="1"/>
              <a:t>Grey</a:t>
            </a:r>
            <a:r>
              <a:rPr lang="cs-CZ" dirty="0"/>
              <a:t> rock)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Vhodná při konfliktu s nevýhodným rozložením sil
Minimální, klidné reakce pomocí výrazů, které jsou uklidňující
Ale bez souhlasu s plněním neoprávněných požadavků.
Souhlaste s jakýmikoli pravdami, i když kritickými. 
Doufáte, že druhá osoba přestane s konfrontací, protože útoky na vás nedosahují požadovaného efektu, či se prostě vyčerpá 
Až bude atmosféra méně rozpálená, bude možné diskutovat o otázkách rozumněji.
 Údery do mlhy se tak nazývá proto, že jedinec se chová jako "stěna z mlhy", do které jsou útoky vhozeny, ale nejsou vráceny. (Jiný název: </a:t>
            </a:r>
            <a:r>
              <a:rPr lang="cs-CZ" dirty="0" err="1"/>
              <a:t>Grey</a:t>
            </a:r>
            <a:r>
              <a:rPr lang="cs-CZ" dirty="0"/>
              <a:t> </a:t>
            </a:r>
            <a:r>
              <a:rPr lang="cs-CZ" dirty="0" err="1"/>
              <a:t>Rocking</a:t>
            </a:r>
            <a:r>
              <a:rPr lang="cs-CZ" dirty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7780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4F77F-1B94-4DB5-A1B0-471FF7C8A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Údery do mlhy - příklad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B9973-DBD4-438A-9AAE-67522832C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"V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ložnici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je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šílený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nepořádek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!"
"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Má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š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pravdu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- je to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trochu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chaotické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."
"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Opravdu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mě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rozčiluje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když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necháváš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tohle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míst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v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takovém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stavu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."
"Ano,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vidím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že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jsi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naštvan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ý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Pořádek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nepatří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k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mým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silným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stránkám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." 
„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Prý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nepatří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k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mým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silným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stránkám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!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ětileté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dítěte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by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vypadalo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jako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ten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nejorganizovanější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člověk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na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světě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oproti tobě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!"
"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Souhlasím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že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často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nejsem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příliš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organizovan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ý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."
"Je to k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vzteku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-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copak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nevidí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š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že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to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lidi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rozčiluje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?"
"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Pravděpodobně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má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š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pravdu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-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některým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lidem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to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může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připadat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otravné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."
"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Nevím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jestli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někdy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změníš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- je to k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vzteku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!"
"Ano,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vidím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že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kvůli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tomu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zlobíš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</a:rPr>
              <a:t>."</a:t>
            </a:r>
            <a:endParaRPr lang="en-GB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28C651-292A-4AD7-BED4-80074E4160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30718268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4F77F-1B94-4DB5-A1B0-471FF7C8A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Údery do mlhy - příklad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B9973-DBD4-438A-9AAE-67522832C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1" dirty="0"/>
              <a:t>Colleague: </a:t>
            </a:r>
            <a:r>
              <a:rPr lang="en-US" sz="1600" dirty="0"/>
              <a:t>“You are over 15 minutes late for our meeting this morning. Where have you been?” (delivered with aggression)</a:t>
            </a:r>
          </a:p>
          <a:p>
            <a:r>
              <a:rPr lang="en-US" sz="1600" b="1" dirty="0"/>
              <a:t>You: </a:t>
            </a:r>
            <a:r>
              <a:rPr lang="en-US" sz="1600" dirty="0"/>
              <a:t>“You’re right, I am 15 minutes later than planned and I can see this is frustrating” (delivered calmly)</a:t>
            </a:r>
          </a:p>
          <a:p>
            <a:r>
              <a:rPr lang="en-US" sz="1600" b="1" dirty="0"/>
              <a:t>Colleague:</a:t>
            </a:r>
            <a:r>
              <a:rPr lang="en-US" sz="1600" dirty="0"/>
              <a:t> “Frustrated? Yes, I’m very frustrated. I could have been working on something else” (delivered with aggression)</a:t>
            </a:r>
          </a:p>
          <a:p>
            <a:r>
              <a:rPr lang="en-US" sz="1600" b="1" dirty="0"/>
              <a:t>You:</a:t>
            </a:r>
            <a:r>
              <a:rPr lang="en-US" sz="1600" dirty="0"/>
              <a:t> “I </a:t>
            </a:r>
            <a:r>
              <a:rPr lang="en-US" sz="1600" dirty="0" err="1"/>
              <a:t>recognise</a:t>
            </a:r>
            <a:r>
              <a:rPr lang="en-US" sz="1600" dirty="0"/>
              <a:t> that you could have been working on something else during the time I wasn’t here” (delivered calmly)</a:t>
            </a:r>
          </a:p>
          <a:p>
            <a:r>
              <a:rPr lang="en-US" sz="1600" b="1" dirty="0"/>
              <a:t>Colleague:</a:t>
            </a:r>
            <a:r>
              <a:rPr lang="en-US" sz="1600" dirty="0"/>
              <a:t> “In future, let me know that you are going to be late” (delivered with a more calm tone)</a:t>
            </a:r>
          </a:p>
          <a:p>
            <a:r>
              <a:rPr lang="en-US" sz="1600" b="1" dirty="0"/>
              <a:t>You:</a:t>
            </a:r>
            <a:r>
              <a:rPr lang="en-US" sz="1600" dirty="0"/>
              <a:t> “Yes, I should have tried to let you know that I was running late” (delivered calmly)</a:t>
            </a:r>
          </a:p>
          <a:p>
            <a:r>
              <a:rPr lang="en-US" sz="1600" b="1" dirty="0"/>
              <a:t>Colleague:</a:t>
            </a:r>
            <a:r>
              <a:rPr lang="en-US" sz="1600" dirty="0"/>
              <a:t> “Why were you late, is everything OK?” (delivered calmly)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28C651-292A-4AD7-BED4-80074E4160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1992276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Závěrečné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b="1" dirty="0"/>
              <a:t>Jeden člověk zkouší asertivní chování, druhý oponuje, třetí dává zpětnou vazbu. Poté se přehoďte v rámci skupiny. Oponující člověk variuje obtížnost.</a:t>
            </a:r>
          </a:p>
          <a:p>
            <a:pPr marL="0" lvl="0" indent="0">
              <a:buNone/>
            </a:pPr>
            <a:endParaRPr lang="cs-CZ" sz="1800" dirty="0"/>
          </a:p>
          <a:p>
            <a:pPr lvl="0"/>
            <a:r>
              <a:rPr lang="en-US" sz="1800" dirty="0" err="1"/>
              <a:t>Čekáte</a:t>
            </a:r>
            <a:r>
              <a:rPr lang="en-US" sz="1800" dirty="0"/>
              <a:t> </a:t>
            </a:r>
            <a:r>
              <a:rPr lang="cs-CZ" sz="1800" dirty="0"/>
              <a:t>před kanceláří</a:t>
            </a:r>
            <a:r>
              <a:rPr lang="en-US" sz="1800" dirty="0"/>
              <a:t> </a:t>
            </a:r>
            <a:r>
              <a:rPr lang="en-US" sz="1800" dirty="0" err="1"/>
              <a:t>účetní</a:t>
            </a:r>
            <a:r>
              <a:rPr lang="en-US" sz="1800" dirty="0"/>
              <a:t>/</a:t>
            </a:r>
            <a:r>
              <a:rPr lang="en-US" sz="1800" dirty="0" err="1"/>
              <a:t>ajťáka</a:t>
            </a:r>
            <a:r>
              <a:rPr lang="en-US" sz="1800" dirty="0"/>
              <a:t>. </a:t>
            </a:r>
            <a:r>
              <a:rPr lang="cs-CZ" sz="1800" dirty="0"/>
              <a:t>Oponující</a:t>
            </a:r>
            <a:r>
              <a:rPr lang="en-US" sz="1800" dirty="0"/>
              <a:t> se </a:t>
            </a:r>
            <a:r>
              <a:rPr lang="en-US" sz="1800" dirty="0" err="1"/>
              <a:t>před</a:t>
            </a:r>
            <a:r>
              <a:rPr lang="en-US" sz="1800" dirty="0"/>
              <a:t> </a:t>
            </a:r>
            <a:r>
              <a:rPr lang="en-US" sz="1800" dirty="0" err="1"/>
              <a:t>vás</a:t>
            </a:r>
            <a:r>
              <a:rPr lang="en-US" sz="1800" dirty="0"/>
              <a:t> </a:t>
            </a:r>
            <a:r>
              <a:rPr lang="cs-CZ" sz="1800" dirty="0" err="1"/>
              <a:t>procp</a:t>
            </a:r>
            <a:r>
              <a:rPr lang="en-US" sz="1800" dirty="0" err="1"/>
              <a:t>ává</a:t>
            </a:r>
            <a:r>
              <a:rPr lang="en-US" sz="1800" dirty="0"/>
              <a:t>, ale </a:t>
            </a:r>
            <a:r>
              <a:rPr lang="en-US" sz="1800" dirty="0" err="1"/>
              <a:t>vy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myslíte</a:t>
            </a:r>
            <a:r>
              <a:rPr lang="en-US" sz="1800" dirty="0"/>
              <a:t>, </a:t>
            </a:r>
            <a:r>
              <a:rPr lang="en-US" sz="1800" dirty="0" err="1"/>
              <a:t>že</a:t>
            </a:r>
            <a:r>
              <a:rPr lang="en-US" sz="1800" dirty="0"/>
              <a:t> by </a:t>
            </a:r>
            <a:r>
              <a:rPr lang="en-US" sz="1800" dirty="0" err="1"/>
              <a:t>měl</a:t>
            </a:r>
            <a:r>
              <a:rPr lang="en-US" sz="1800" dirty="0"/>
              <a:t> </a:t>
            </a:r>
            <a:r>
              <a:rPr lang="en-US" sz="1800" dirty="0" err="1"/>
              <a:t>čekat</a:t>
            </a:r>
            <a:r>
              <a:rPr lang="en-US" sz="1800" dirty="0"/>
              <a:t> </a:t>
            </a:r>
            <a:r>
              <a:rPr lang="en-US" sz="1800" dirty="0" err="1"/>
              <a:t>ve</a:t>
            </a:r>
            <a:r>
              <a:rPr lang="en-US" sz="1800" dirty="0"/>
              <a:t> </a:t>
            </a:r>
            <a:r>
              <a:rPr lang="en-US" sz="1800" dirty="0" err="1"/>
              <a:t>frontě</a:t>
            </a:r>
            <a:r>
              <a:rPr lang="en-US" sz="1800" dirty="0"/>
              <a:t>.
Na </a:t>
            </a:r>
            <a:r>
              <a:rPr lang="en-US" sz="1800" dirty="0" err="1"/>
              <a:t>briefingu</a:t>
            </a:r>
            <a:r>
              <a:rPr lang="en-US" sz="1800" dirty="0"/>
              <a:t> </a:t>
            </a:r>
            <a:r>
              <a:rPr lang="cs-CZ" sz="1800" dirty="0"/>
              <a:t>s vedením </a:t>
            </a:r>
            <a:r>
              <a:rPr lang="en-US" sz="1800" dirty="0" err="1"/>
              <a:t>přijde</a:t>
            </a:r>
            <a:r>
              <a:rPr lang="en-US" sz="1800" dirty="0"/>
              <a:t> </a:t>
            </a:r>
            <a:r>
              <a:rPr lang="en-US" sz="1800" dirty="0" err="1"/>
              <a:t>váš</a:t>
            </a:r>
            <a:r>
              <a:rPr lang="cs-CZ" sz="1800" dirty="0"/>
              <a:t> oponující</a:t>
            </a:r>
            <a:r>
              <a:rPr lang="en-US" sz="1800" dirty="0"/>
              <a:t> </a:t>
            </a:r>
            <a:r>
              <a:rPr lang="en-US" sz="1800" dirty="0" err="1"/>
              <a:t>manažer</a:t>
            </a:r>
            <a:r>
              <a:rPr lang="en-US" sz="1800" dirty="0"/>
              <a:t> s </a:t>
            </a:r>
            <a:r>
              <a:rPr lang="en-US" sz="1800" dirty="0" err="1"/>
              <a:t>nápadem</a:t>
            </a:r>
            <a:r>
              <a:rPr lang="en-US" sz="1800" dirty="0"/>
              <a:t>, o </a:t>
            </a:r>
            <a:r>
              <a:rPr lang="en-US" sz="1800" dirty="0" err="1"/>
              <a:t>kterém</a:t>
            </a:r>
            <a:r>
              <a:rPr lang="en-US" sz="1800" dirty="0"/>
              <a:t> </a:t>
            </a:r>
            <a:r>
              <a:rPr lang="en-US" sz="1800" dirty="0" err="1"/>
              <a:t>jste</a:t>
            </a:r>
            <a:r>
              <a:rPr lang="en-US" sz="1800" dirty="0"/>
              <a:t> se </a:t>
            </a:r>
            <a:r>
              <a:rPr lang="en-US" sz="1800" dirty="0" err="1"/>
              <a:t>vy</a:t>
            </a:r>
            <a:r>
              <a:rPr lang="en-US" sz="1800" dirty="0"/>
              <a:t> </a:t>
            </a:r>
            <a:r>
              <a:rPr lang="en-US" sz="1800" dirty="0" err="1"/>
              <a:t>sami</a:t>
            </a:r>
            <a:r>
              <a:rPr lang="en-US" sz="1800" dirty="0"/>
              <a:t> </a:t>
            </a:r>
            <a:r>
              <a:rPr lang="en-US" sz="1800" dirty="0" err="1"/>
              <a:t>zmínili</a:t>
            </a:r>
            <a:r>
              <a:rPr lang="en-US" sz="1800" dirty="0"/>
              <a:t> </a:t>
            </a:r>
            <a:r>
              <a:rPr lang="en-US" sz="1800" dirty="0" err="1"/>
              <a:t>před</a:t>
            </a:r>
            <a:r>
              <a:rPr lang="en-US" sz="1800" dirty="0"/>
              <a:t> </a:t>
            </a:r>
            <a:r>
              <a:rPr lang="en-US" sz="1800" dirty="0" err="1"/>
              <a:t>pouhými</a:t>
            </a:r>
            <a:r>
              <a:rPr lang="en-US" sz="1800" dirty="0"/>
              <a:t> 3 </a:t>
            </a:r>
            <a:r>
              <a:rPr lang="en-US" sz="1800" dirty="0" err="1"/>
              <a:t>dny</a:t>
            </a:r>
            <a:r>
              <a:rPr lang="en-US" sz="1800" dirty="0"/>
              <a:t>. </a:t>
            </a:r>
            <a:r>
              <a:rPr lang="en-US" sz="1800" dirty="0" err="1"/>
              <a:t>Manažer</a:t>
            </a:r>
            <a:r>
              <a:rPr lang="en-US" sz="1800" dirty="0"/>
              <a:t> se o </a:t>
            </a:r>
            <a:r>
              <a:rPr lang="en-US" sz="1800" dirty="0" err="1"/>
              <a:t>vás</a:t>
            </a:r>
            <a:r>
              <a:rPr lang="en-US" sz="1800" dirty="0"/>
              <a:t> </a:t>
            </a:r>
            <a:r>
              <a:rPr lang="en-US" sz="1800" dirty="0" err="1"/>
              <a:t>nezmínil</a:t>
            </a:r>
            <a:r>
              <a:rPr lang="en-US" sz="1800" dirty="0"/>
              <a:t>. </a:t>
            </a:r>
            <a:r>
              <a:rPr lang="en-US" sz="1800" dirty="0" err="1"/>
              <a:t>Jste</a:t>
            </a:r>
            <a:r>
              <a:rPr lang="en-US" sz="1800" dirty="0"/>
              <a:t> z toho </a:t>
            </a:r>
            <a:r>
              <a:rPr lang="en-US" sz="1800" dirty="0" err="1"/>
              <a:t>naštvaní</a:t>
            </a:r>
            <a:r>
              <a:rPr lang="en-US" sz="1800" dirty="0"/>
              <a:t>, </a:t>
            </a:r>
            <a:r>
              <a:rPr lang="en-US" sz="1800" dirty="0" err="1"/>
              <a:t>protože</a:t>
            </a:r>
            <a:r>
              <a:rPr lang="en-US" sz="1800" dirty="0"/>
              <a:t> to </a:t>
            </a:r>
            <a:r>
              <a:rPr lang="en-US" sz="1800" dirty="0" err="1"/>
              <a:t>není</a:t>
            </a:r>
            <a:r>
              <a:rPr lang="en-US" sz="1800" dirty="0"/>
              <a:t> </a:t>
            </a:r>
            <a:r>
              <a:rPr lang="en-US" sz="1800" dirty="0" err="1"/>
              <a:t>poprvé</a:t>
            </a:r>
            <a:r>
              <a:rPr lang="en-US" sz="1800" dirty="0"/>
              <a:t>.
</a:t>
            </a:r>
            <a:r>
              <a:rPr lang="en-US" sz="1800" dirty="0" err="1"/>
              <a:t>Chcete</a:t>
            </a:r>
            <a:r>
              <a:rPr lang="en-US" sz="1800" dirty="0"/>
              <a:t> </a:t>
            </a:r>
            <a:r>
              <a:rPr lang="en-US" sz="1800" dirty="0" err="1"/>
              <a:t>jít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cs-CZ" sz="1800" dirty="0"/>
              <a:t>vzdělávací seminář pro celé</a:t>
            </a:r>
            <a:r>
              <a:rPr lang="en-US" sz="1800" dirty="0"/>
              <a:t> </a:t>
            </a:r>
            <a:r>
              <a:rPr lang="en-US" sz="1800" dirty="0" err="1"/>
              <a:t>oddělení</a:t>
            </a:r>
            <a:r>
              <a:rPr lang="en-US" sz="1800" dirty="0"/>
              <a:t>. </a:t>
            </a:r>
            <a:r>
              <a:rPr lang="en-US" sz="1800" dirty="0" err="1"/>
              <a:t>Váš</a:t>
            </a:r>
            <a:r>
              <a:rPr lang="en-US" sz="1800" dirty="0"/>
              <a:t> </a:t>
            </a:r>
            <a:r>
              <a:rPr lang="cs-CZ" sz="1800" dirty="0"/>
              <a:t>oponující </a:t>
            </a:r>
            <a:r>
              <a:rPr lang="en-US" sz="1800" dirty="0" err="1"/>
              <a:t>nadřízený</a:t>
            </a:r>
            <a:r>
              <a:rPr lang="en-US" sz="1800" dirty="0"/>
              <a:t> </a:t>
            </a:r>
            <a:r>
              <a:rPr lang="cs-CZ" sz="1800" dirty="0"/>
              <a:t>se rozčiluje</a:t>
            </a:r>
            <a:r>
              <a:rPr lang="en-US" sz="1800" dirty="0"/>
              <a:t>: „</a:t>
            </a:r>
            <a:r>
              <a:rPr lang="cs-CZ" sz="1800" dirty="0"/>
              <a:t>V</a:t>
            </a:r>
            <a:r>
              <a:rPr lang="en-US" sz="1800" dirty="0" err="1"/>
              <a:t>šichni</a:t>
            </a:r>
            <a:r>
              <a:rPr lang="en-US" sz="1800" dirty="0"/>
              <a:t> </a:t>
            </a:r>
            <a:r>
              <a:rPr lang="en-US" sz="1800" dirty="0" err="1"/>
              <a:t>nemohou</a:t>
            </a:r>
            <a:r>
              <a:rPr lang="en-US" sz="1800" dirty="0"/>
              <a:t> </a:t>
            </a:r>
            <a:r>
              <a:rPr lang="en-US" sz="1800" dirty="0" err="1"/>
              <a:t>jít</a:t>
            </a:r>
            <a:r>
              <a:rPr lang="en-US" sz="1800" dirty="0"/>
              <a:t> a </a:t>
            </a:r>
            <a:r>
              <a:rPr lang="en-US" sz="1800" dirty="0" err="1"/>
              <a:t>vy</a:t>
            </a:r>
            <a:r>
              <a:rPr lang="en-US" sz="1800" dirty="0"/>
              <a:t> </a:t>
            </a:r>
            <a:r>
              <a:rPr lang="en-US" sz="1800" dirty="0" err="1"/>
              <a:t>jste</a:t>
            </a:r>
            <a:r>
              <a:rPr lang="en-US" sz="1800" dirty="0"/>
              <a:t> </a:t>
            </a:r>
            <a:r>
              <a:rPr lang="en-US" sz="1800" dirty="0" err="1"/>
              <a:t>minule</a:t>
            </a:r>
            <a:r>
              <a:rPr lang="en-US" sz="1800" dirty="0"/>
              <a:t> </a:t>
            </a:r>
            <a:r>
              <a:rPr lang="en-US" sz="1800" dirty="0" err="1"/>
              <a:t>nebyli</a:t>
            </a:r>
            <a:r>
              <a:rPr lang="en-US" sz="1800" dirty="0"/>
              <a:t> </a:t>
            </a:r>
            <a:r>
              <a:rPr lang="cs-CZ" sz="1800" dirty="0"/>
              <a:t>moc užiteční</a:t>
            </a:r>
            <a:r>
              <a:rPr lang="en-US" sz="1800" dirty="0"/>
              <a:t>, </a:t>
            </a:r>
            <a:r>
              <a:rPr lang="cs-CZ" sz="1800" dirty="0"/>
              <a:t>proto musíte</a:t>
            </a:r>
            <a:r>
              <a:rPr lang="en-US" sz="1800" dirty="0"/>
              <a:t> </a:t>
            </a:r>
            <a:r>
              <a:rPr lang="en-US" sz="1800" dirty="0" err="1"/>
              <a:t>zůstat</a:t>
            </a:r>
            <a:r>
              <a:rPr lang="en-US" sz="1800" dirty="0"/>
              <a:t> </a:t>
            </a:r>
            <a:r>
              <a:rPr lang="cs-CZ" sz="1800" dirty="0"/>
              <a:t>tu </a:t>
            </a:r>
            <a:r>
              <a:rPr lang="en-US" sz="1800" dirty="0"/>
              <a:t>a </a:t>
            </a:r>
            <a:r>
              <a:rPr lang="en-US" sz="1800" dirty="0" err="1"/>
              <a:t>zved</a:t>
            </a:r>
            <a:r>
              <a:rPr lang="cs-CZ" sz="1800" dirty="0"/>
              <a:t>a</a:t>
            </a:r>
            <a:r>
              <a:rPr lang="en-US" sz="1800" dirty="0"/>
              <a:t>t </a:t>
            </a:r>
            <a:r>
              <a:rPr lang="en-US" sz="1800" dirty="0" err="1"/>
              <a:t>telefon</a:t>
            </a:r>
            <a:r>
              <a:rPr lang="cs-CZ" sz="1800" dirty="0"/>
              <a:t>y.</a:t>
            </a:r>
            <a:r>
              <a:rPr lang="en-US" sz="1800" dirty="0"/>
              <a:t>" </a:t>
            </a:r>
            <a:r>
              <a:rPr lang="en-US" sz="1800" dirty="0" err="1"/>
              <a:t>Chce</a:t>
            </a:r>
            <a:r>
              <a:rPr lang="cs-CZ" sz="1800" dirty="0" err="1"/>
              <a:t>te</a:t>
            </a:r>
            <a:r>
              <a:rPr lang="en-US" sz="1800" dirty="0"/>
              <a:t> </a:t>
            </a:r>
            <a:r>
              <a:rPr lang="en-US" sz="1800" dirty="0" err="1"/>
              <a:t>jít</a:t>
            </a:r>
            <a:r>
              <a:rPr lang="en-US" sz="1800" dirty="0"/>
              <a:t>.
</a:t>
            </a:r>
            <a:r>
              <a:rPr lang="en-US" sz="1800" dirty="0" err="1"/>
              <a:t>Váš</a:t>
            </a:r>
            <a:r>
              <a:rPr lang="en-US" sz="1800" dirty="0"/>
              <a:t> </a:t>
            </a:r>
            <a:r>
              <a:rPr lang="en-US" sz="1800" dirty="0" err="1"/>
              <a:t>vlastní</a:t>
            </a:r>
            <a:r>
              <a:rPr lang="en-US" sz="1800" dirty="0"/>
              <a:t> </a:t>
            </a:r>
            <a:r>
              <a:rPr lang="en-US" sz="1800" dirty="0" err="1"/>
              <a:t>scénář</a:t>
            </a:r>
            <a:r>
              <a:rPr lang="en-US" sz="1800" dirty="0"/>
              <a:t>.
</a:t>
            </a:r>
            <a:r>
              <a:rPr lang="en-US" sz="1800" b="1" dirty="0" err="1"/>
              <a:t>Nezapomeňte</a:t>
            </a:r>
            <a:r>
              <a:rPr lang="en-US" sz="1800" b="1" dirty="0"/>
              <a:t> </a:t>
            </a:r>
            <a:r>
              <a:rPr lang="en-US" sz="1800" b="1" dirty="0" err="1"/>
              <a:t>použít</a:t>
            </a:r>
            <a:r>
              <a:rPr lang="en-US" sz="1800" b="1" dirty="0"/>
              <a:t> </a:t>
            </a:r>
            <a:r>
              <a:rPr lang="en-US" sz="1800" b="1" dirty="0" err="1"/>
              <a:t>zmíněné</a:t>
            </a:r>
            <a:r>
              <a:rPr lang="en-US" sz="1800" b="1" dirty="0"/>
              <a:t> </a:t>
            </a:r>
            <a:r>
              <a:rPr lang="en-US" sz="1800" b="1" dirty="0" err="1"/>
              <a:t>techniky</a:t>
            </a:r>
            <a:r>
              <a:rPr lang="en-US" sz="1800" b="1" dirty="0"/>
              <a:t>! </a:t>
            </a:r>
            <a:r>
              <a:rPr lang="en-US" sz="1800" dirty="0" err="1"/>
              <a:t>Zamlžování</a:t>
            </a:r>
            <a:r>
              <a:rPr lang="en-US" sz="1800" dirty="0"/>
              <a:t>, </a:t>
            </a:r>
            <a:r>
              <a:rPr lang="en-US" sz="1800" dirty="0" err="1"/>
              <a:t>zaseknut</a:t>
            </a:r>
            <a:r>
              <a:rPr lang="cs-CZ" sz="1800" dirty="0"/>
              <a:t>á deska,</a:t>
            </a:r>
            <a:r>
              <a:rPr lang="en-US" sz="1800" dirty="0"/>
              <a:t> </a:t>
            </a:r>
            <a:r>
              <a:rPr lang="en-US" sz="1800" dirty="0" err="1"/>
              <a:t>pozitivní</a:t>
            </a:r>
            <a:r>
              <a:rPr lang="cs-CZ" sz="1800" dirty="0"/>
              <a:t> a</a:t>
            </a:r>
            <a:r>
              <a:rPr lang="en-US" sz="1800" dirty="0"/>
              <a:t> </a:t>
            </a:r>
            <a:r>
              <a:rPr lang="en-US" sz="1800" dirty="0" err="1"/>
              <a:t>negativní</a:t>
            </a:r>
            <a:r>
              <a:rPr lang="en-US" sz="1800" dirty="0"/>
              <a:t> </a:t>
            </a:r>
            <a:r>
              <a:rPr lang="en-US" sz="1800" dirty="0" err="1"/>
              <a:t>dotaz</a:t>
            </a:r>
            <a:r>
              <a:rPr lang="cs-CZ" sz="1800" dirty="0"/>
              <a:t>ování</a:t>
            </a:r>
            <a:r>
              <a:rPr lang="en-US" sz="1800" dirty="0"/>
              <a:t>. Osoba, </a:t>
            </a:r>
            <a:r>
              <a:rPr lang="en-US" sz="1800" dirty="0" err="1"/>
              <a:t>která</a:t>
            </a:r>
            <a:r>
              <a:rPr lang="en-US" sz="1800" dirty="0"/>
              <a:t> </a:t>
            </a:r>
            <a:r>
              <a:rPr lang="en-US" sz="1800" dirty="0" err="1"/>
              <a:t>poskytuje</a:t>
            </a:r>
            <a:r>
              <a:rPr lang="en-US" sz="1800" dirty="0"/>
              <a:t> </a:t>
            </a:r>
            <a:r>
              <a:rPr lang="en-US" sz="1800" dirty="0" err="1"/>
              <a:t>zpětnou</a:t>
            </a:r>
            <a:r>
              <a:rPr lang="en-US" sz="1800" dirty="0"/>
              <a:t> </a:t>
            </a:r>
            <a:r>
              <a:rPr lang="en-US" sz="1800" dirty="0" err="1"/>
              <a:t>vazbu</a:t>
            </a:r>
            <a:r>
              <a:rPr lang="en-US" sz="1800" dirty="0"/>
              <a:t>, by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ně</a:t>
            </a:r>
            <a:r>
              <a:rPr lang="en-US" sz="1800" dirty="0"/>
              <a:t> </a:t>
            </a:r>
            <a:r>
              <a:rPr lang="en-US" sz="1800" dirty="0" err="1"/>
              <a:t>měla</a:t>
            </a:r>
            <a:r>
              <a:rPr lang="en-US" sz="1800" dirty="0"/>
              <a:t> </a:t>
            </a:r>
            <a:r>
              <a:rPr lang="en-US" sz="1800" dirty="0" err="1"/>
              <a:t>upozornit</a:t>
            </a:r>
            <a:r>
              <a:rPr lang="en-US" sz="1800" dirty="0"/>
              <a:t>, </a:t>
            </a:r>
            <a:r>
              <a:rPr lang="en-US" sz="1800" dirty="0" err="1"/>
              <a:t>pokud</a:t>
            </a:r>
            <a:r>
              <a:rPr lang="en-US" sz="1800" dirty="0"/>
              <a:t> </a:t>
            </a:r>
            <a:r>
              <a:rPr lang="en-US" sz="1800" dirty="0" err="1"/>
              <a:t>nejsou</a:t>
            </a:r>
            <a:r>
              <a:rPr lang="en-US" sz="1800" dirty="0"/>
              <a:t> </a:t>
            </a:r>
            <a:r>
              <a:rPr lang="en-US" sz="1800" dirty="0" err="1"/>
              <a:t>použity</a:t>
            </a:r>
            <a:r>
              <a:rPr lang="en-US" sz="1800" dirty="0"/>
              <a:t> v </a:t>
            </a:r>
            <a:r>
              <a:rPr lang="en-US" sz="1800" dirty="0" err="1"/>
              <a:t>dialogu</a:t>
            </a:r>
            <a:r>
              <a:rPr lang="en-US" sz="1800" dirty="0"/>
              <a:t>.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39127005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1394" y="1340458"/>
            <a:ext cx="7181850" cy="44986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buClr>
                <a:srgbClr val="FD8537"/>
              </a:buClr>
              <a:buSzPct val="68750"/>
              <a:tabLst>
                <a:tab pos="287020" algn="l"/>
              </a:tabLst>
            </a:pPr>
            <a:r>
              <a:rPr lang="cs-CZ" sz="2400" spc="-85" dirty="0">
                <a:latin typeface="Cambria" panose="02040503050406030204" pitchFamily="18" charset="0"/>
                <a:cs typeface="Palatino Linotype"/>
              </a:rPr>
              <a:t>Videos to watch for you</a:t>
            </a:r>
            <a:endParaRPr lang="cs-CZ" sz="2400" spc="75" dirty="0">
              <a:latin typeface="Cambria" panose="02040503050406030204" pitchFamily="18" charset="0"/>
              <a:cs typeface="Palatino Linotype"/>
            </a:endParaRPr>
          </a:p>
          <a:p>
            <a:pPr marL="12700">
              <a:buClr>
                <a:srgbClr val="FD8537"/>
              </a:buClr>
              <a:buSzPct val="68750"/>
              <a:tabLst>
                <a:tab pos="287020" algn="l"/>
              </a:tabLst>
            </a:pPr>
            <a:endParaRPr lang="cs-CZ" sz="2400" spc="75" dirty="0">
              <a:latin typeface="Cambria" panose="02040503050406030204" pitchFamily="18" charset="0"/>
              <a:cs typeface="Palatino Linotype"/>
            </a:endParaRPr>
          </a:p>
          <a:p>
            <a:pPr marL="12700">
              <a:buClr>
                <a:srgbClr val="FD8537"/>
              </a:buClr>
              <a:buSzPct val="68750"/>
              <a:tabLst>
                <a:tab pos="287020" algn="l"/>
              </a:tabLst>
            </a:pPr>
            <a:endParaRPr lang="cs-CZ" sz="2400" spc="75" dirty="0">
              <a:latin typeface="Cambria" panose="02040503050406030204" pitchFamily="18" charset="0"/>
              <a:cs typeface="Palatino Linotype"/>
            </a:endParaRPr>
          </a:p>
          <a:p>
            <a:pPr marL="12700">
              <a:buClr>
                <a:srgbClr val="FD8537"/>
              </a:buClr>
              <a:buSzPct val="68750"/>
              <a:tabLst>
                <a:tab pos="287020" algn="l"/>
              </a:tabLst>
            </a:pPr>
            <a:endParaRPr sz="2400" dirty="0">
              <a:latin typeface="Cambria" panose="02040503050406030204" pitchFamily="18" charset="0"/>
              <a:cs typeface="Palatino Linotype"/>
            </a:endParaRPr>
          </a:p>
          <a:p>
            <a:pPr marL="287020" marR="33020" indent="-274320"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u="heavy" spc="15" dirty="0">
                <a:solidFill>
                  <a:srgbClr val="D2601C"/>
                </a:solidFill>
                <a:latin typeface="Cambria" panose="02040503050406030204" pitchFamily="18" charset="0"/>
                <a:cs typeface="Palatino Linotype"/>
                <a:hlinkClick r:id="rId2"/>
              </a:rPr>
              <a:t>https://www.youtube.com/watch?v=D5hMN_XkP  </a:t>
            </a:r>
            <a:r>
              <a:rPr sz="2400" u="heavy" spc="-75" dirty="0">
                <a:solidFill>
                  <a:srgbClr val="D2601C"/>
                </a:solidFill>
                <a:latin typeface="Cambria" panose="02040503050406030204" pitchFamily="18" charset="0"/>
                <a:cs typeface="Palatino Linotype"/>
                <a:hlinkClick r:id="rId2"/>
              </a:rPr>
              <a:t>QA</a:t>
            </a:r>
            <a:r>
              <a:rPr lang="cs-CZ" sz="2400" u="heavy" spc="-75" dirty="0">
                <a:solidFill>
                  <a:srgbClr val="D2601C"/>
                </a:solidFill>
                <a:latin typeface="Cambria" panose="02040503050406030204" pitchFamily="18" charset="0"/>
                <a:cs typeface="Palatino Linotype"/>
              </a:rPr>
              <a:t>  </a:t>
            </a:r>
            <a:endParaRPr sz="2400" dirty="0">
              <a:latin typeface="Cambria" panose="02040503050406030204" pitchFamily="18" charset="0"/>
              <a:cs typeface="Palatino Linotype"/>
            </a:endParaRPr>
          </a:p>
          <a:p>
            <a:pPr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 dirty="0">
              <a:latin typeface="Cambria" panose="02040503050406030204" pitchFamily="18" charset="0"/>
              <a:cs typeface="Times New Roman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u="heavy" spc="15" dirty="0">
                <a:solidFill>
                  <a:srgbClr val="D2601C"/>
                </a:solidFill>
                <a:latin typeface="Cambria" panose="02040503050406030204" pitchFamily="18" charset="0"/>
                <a:cs typeface="Palatino Linotype"/>
                <a:hlinkClick r:id="rId3"/>
              </a:rPr>
              <a:t>http://www.youtube.com/watch?v=4kyvjEpXuPg</a:t>
            </a:r>
            <a:endParaRPr sz="2400" dirty="0">
              <a:latin typeface="Cambria" panose="02040503050406030204" pitchFamily="18" charset="0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 dirty="0">
              <a:latin typeface="Cambria" panose="02040503050406030204" pitchFamily="18" charset="0"/>
              <a:cs typeface="Times New Roman"/>
            </a:endParaRPr>
          </a:p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cs-CZ" sz="2400" u="heavy" spc="20" dirty="0">
                <a:solidFill>
                  <a:srgbClr val="D2601C"/>
                </a:solidFill>
                <a:latin typeface="Cambria" panose="02040503050406030204" pitchFamily="18" charset="0"/>
                <a:cs typeface="Palatino Linotype"/>
                <a:hlinkClick r:id="rId4"/>
              </a:rPr>
              <a:t>http://www.skillsyouneed.com/present/presentati</a:t>
            </a:r>
            <a:endParaRPr lang="cs-CZ" sz="2400" dirty="0">
              <a:latin typeface="Cambria" panose="02040503050406030204" pitchFamily="18" charset="0"/>
              <a:cs typeface="Palatino Linotype"/>
            </a:endParaRPr>
          </a:p>
          <a:p>
            <a:pPr marL="286385"/>
            <a:r>
              <a:rPr lang="cs-CZ" sz="2400" u="heavy" spc="45" dirty="0">
                <a:solidFill>
                  <a:srgbClr val="D2601C"/>
                </a:solidFill>
                <a:latin typeface="Cambria" panose="02040503050406030204" pitchFamily="18" charset="0"/>
                <a:cs typeface="Palatino Linotype"/>
                <a:hlinkClick r:id="rId4"/>
              </a:rPr>
              <a:t>on-nerves.html</a:t>
            </a:r>
            <a:endParaRPr lang="cs-CZ" sz="2400" dirty="0">
              <a:latin typeface="Cambria" panose="02040503050406030204" pitchFamily="18" charset="0"/>
              <a:cs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544621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93562" y="1903207"/>
            <a:ext cx="10363200" cy="503237"/>
          </a:xfrm>
        </p:spPr>
        <p:txBody>
          <a:bodyPr/>
          <a:lstStyle/>
          <a:p>
            <a:r>
              <a:rPr lang="en-US" dirty="0" err="1"/>
              <a:t>Děkuj</a:t>
            </a:r>
            <a:r>
              <a:rPr lang="cs-CZ" dirty="0"/>
              <a:t>i</a:t>
            </a:r>
            <a:r>
              <a:rPr lang="en-US" dirty="0"/>
              <a:t> za </a:t>
            </a:r>
            <a:r>
              <a:rPr lang="en-US" dirty="0" err="1"/>
              <a:t>pozornost</a:t>
            </a:r>
            <a:endParaRPr lang="en-US" dirty="0"/>
          </a:p>
        </p:txBody>
      </p:sp>
      <p:pic>
        <p:nvPicPr>
          <p:cNvPr id="2050" name="Picture 2" descr="http://www.mobileapples.com/Assets/Content/Screensavers/Bye%20Bye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224" y="3976342"/>
            <a:ext cx="2577572" cy="3436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06496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– Pěst, osoba 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en-US" dirty="0"/>
              <a:t>Osoba B </a:t>
            </a:r>
            <a:r>
              <a:rPr lang="en-US" dirty="0" err="1"/>
              <a:t>zatne</a:t>
            </a:r>
            <a:r>
              <a:rPr lang="en-US" dirty="0"/>
              <a:t> </a:t>
            </a:r>
            <a:r>
              <a:rPr lang="en-US" dirty="0" err="1"/>
              <a:t>pěst</a:t>
            </a:r>
            <a:r>
              <a:rPr lang="en-US" dirty="0"/>
              <a:t>. MUSÍTE </a:t>
            </a:r>
            <a:r>
              <a:rPr lang="cs-CZ" dirty="0"/>
              <a:t>zajistit, že se </a:t>
            </a:r>
            <a:r>
              <a:rPr lang="en-US" dirty="0"/>
              <a:t>t</a:t>
            </a:r>
            <a:r>
              <a:rPr lang="cs-CZ" dirty="0"/>
              <a:t>a</a:t>
            </a:r>
            <a:r>
              <a:rPr lang="en-US" dirty="0"/>
              <a:t> </a:t>
            </a:r>
            <a:r>
              <a:rPr lang="en-US" dirty="0" err="1"/>
              <a:t>pěst</a:t>
            </a:r>
            <a:r>
              <a:rPr lang="en-US" dirty="0"/>
              <a:t> </a:t>
            </a:r>
            <a:r>
              <a:rPr lang="cs-CZ" dirty="0" err="1"/>
              <a:t>roz</a:t>
            </a:r>
            <a:r>
              <a:rPr lang="en-US" dirty="0" err="1"/>
              <a:t>evř</a:t>
            </a:r>
            <a:r>
              <a:rPr lang="cs-CZ" dirty="0"/>
              <a:t>e</a:t>
            </a:r>
            <a:r>
              <a:rPr lang="en-US" dirty="0"/>
              <a:t>. 
</a:t>
            </a:r>
            <a:r>
              <a:rPr lang="en-US" dirty="0" err="1"/>
              <a:t>Nyní</a:t>
            </a:r>
            <a:r>
              <a:rPr lang="en-US" dirty="0"/>
              <a:t> se </a:t>
            </a:r>
            <a:r>
              <a:rPr lang="en-US" dirty="0" err="1"/>
              <a:t>podívejte</a:t>
            </a:r>
            <a:r>
              <a:rPr lang="en-US" dirty="0"/>
              <a:t> </a:t>
            </a:r>
            <a:r>
              <a:rPr lang="en-US" dirty="0" err="1"/>
              <a:t>jinam</a:t>
            </a:r>
            <a:r>
              <a:rPr lang="en-US" dirty="0"/>
              <a:t>, aby </a:t>
            </a:r>
            <a:r>
              <a:rPr lang="en-US" dirty="0" err="1"/>
              <a:t>si</a:t>
            </a:r>
            <a:r>
              <a:rPr lang="en-US" dirty="0"/>
              <a:t> B </a:t>
            </a:r>
            <a:r>
              <a:rPr lang="en-US" dirty="0" err="1"/>
              <a:t>přečetl</a:t>
            </a:r>
            <a:r>
              <a:rPr lang="en-US" dirty="0"/>
              <a:t> </a:t>
            </a:r>
            <a:r>
              <a:rPr lang="cs-CZ" dirty="0"/>
              <a:t>své</a:t>
            </a:r>
            <a:r>
              <a:rPr lang="en-US" dirty="0"/>
              <a:t> </a:t>
            </a:r>
            <a:r>
              <a:rPr lang="en-US" dirty="0" err="1"/>
              <a:t>pokyny</a:t>
            </a:r>
            <a:r>
              <a:rPr lang="en-US" dirty="0"/>
              <a:t>.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989" y="897843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1300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– Pěst, osoba 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Sevřete pěst. Osoba A se vás pokusí přimět, abyste otevřeli pěst. 
NESMÍTE otevřít pěst, pokud vás o to </a:t>
            </a:r>
            <a:r>
              <a:rPr lang="cs-CZ" b="1" dirty="0"/>
              <a:t>zdvořile</a:t>
            </a:r>
            <a:r>
              <a:rPr lang="cs-CZ" dirty="0"/>
              <a:t> a asertivně nepožádá.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622" y="912475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6629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Co je to asertivita?
Rozdíly od jiných typů chování.
Nácvik asertivní komunikace.
Scénáře na cvičení.</a:t>
            </a:r>
          </a:p>
        </p:txBody>
      </p:sp>
    </p:spTree>
    <p:extLst>
      <p:ext uri="{BB962C8B-B14F-4D97-AF65-F5344CB8AC3E}">
        <p14:creationId xmlns:p14="http://schemas.microsoft.com/office/powerpoint/2010/main" val="1530632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Jaká je vaše definice asertivity?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431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Jaká je vaše definice asertivity?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Schopnost c</a:t>
            </a:r>
            <a:r>
              <a:rPr lang="en-GB" i="1" dirty="0" err="1"/>
              <a:t>hovat</a:t>
            </a:r>
            <a:r>
              <a:rPr lang="en-GB" i="1" dirty="0"/>
              <a:t> se </a:t>
            </a:r>
            <a:r>
              <a:rPr lang="en-GB" i="1" dirty="0" err="1"/>
              <a:t>sebevědomě</a:t>
            </a:r>
            <a:r>
              <a:rPr lang="en-GB" i="1" dirty="0"/>
              <a:t> a </a:t>
            </a:r>
            <a:r>
              <a:rPr lang="en-GB" i="1" dirty="0" err="1"/>
              <a:t>být</a:t>
            </a:r>
            <a:r>
              <a:rPr lang="en-GB" i="1" dirty="0"/>
              <a:t> </a:t>
            </a:r>
            <a:r>
              <a:rPr lang="en-GB" i="1" dirty="0" err="1"/>
              <a:t>schopen</a:t>
            </a:r>
            <a:r>
              <a:rPr lang="en-GB" i="1" dirty="0"/>
              <a:t> </a:t>
            </a:r>
            <a:r>
              <a:rPr lang="en-GB" i="1" dirty="0" err="1"/>
              <a:t>přímo</a:t>
            </a:r>
            <a:r>
              <a:rPr lang="en-GB" i="1" dirty="0"/>
              <a:t> </a:t>
            </a:r>
            <a:r>
              <a:rPr lang="en-GB" i="1" dirty="0" err="1"/>
              <a:t>říci</a:t>
            </a:r>
            <a:r>
              <a:rPr lang="en-GB" i="1" dirty="0"/>
              <a:t>, co </a:t>
            </a:r>
            <a:r>
              <a:rPr lang="en-GB" i="1" dirty="0" err="1"/>
              <a:t>chcete</a:t>
            </a:r>
            <a:r>
              <a:rPr lang="en-GB" i="1" dirty="0"/>
              <a:t> </a:t>
            </a:r>
            <a:r>
              <a:rPr lang="en-GB" i="1" dirty="0" err="1"/>
              <a:t>nebo</a:t>
            </a:r>
            <a:r>
              <a:rPr lang="en-GB" i="1" dirty="0"/>
              <a:t> </a:t>
            </a:r>
            <a:r>
              <a:rPr lang="en-GB" i="1" dirty="0" err="1"/>
              <a:t>čemu</a:t>
            </a:r>
            <a:r>
              <a:rPr lang="en-GB" i="1" dirty="0"/>
              <a:t> </a:t>
            </a:r>
            <a:r>
              <a:rPr lang="en-GB" i="1" dirty="0" err="1"/>
              <a:t>věříte</a:t>
            </a:r>
            <a:r>
              <a:rPr lang="en-GB" i="1" dirty="0"/>
              <a:t>.
</a:t>
            </a:r>
            <a:r>
              <a:rPr lang="en-GB" i="1" dirty="0" err="1"/>
              <a:t>Asertivita</a:t>
            </a:r>
            <a:r>
              <a:rPr lang="en-GB" i="1" dirty="0"/>
              <a:t> </a:t>
            </a:r>
            <a:r>
              <a:rPr lang="en-GB" i="1" dirty="0" err="1"/>
              <a:t>znamená</a:t>
            </a:r>
            <a:r>
              <a:rPr lang="en-GB" i="1" dirty="0"/>
              <a:t> </a:t>
            </a:r>
            <a:r>
              <a:rPr lang="en-GB" i="1" dirty="0" err="1"/>
              <a:t>hájit</a:t>
            </a:r>
            <a:r>
              <a:rPr lang="en-GB" i="1" dirty="0"/>
              <a:t> </a:t>
            </a:r>
            <a:r>
              <a:rPr lang="en-GB" i="1" dirty="0" err="1"/>
              <a:t>svá</a:t>
            </a:r>
            <a:r>
              <a:rPr lang="en-GB" i="1" dirty="0"/>
              <a:t> </a:t>
            </a:r>
            <a:r>
              <a:rPr lang="en-GB" i="1" dirty="0" err="1"/>
              <a:t>osobní</a:t>
            </a:r>
            <a:r>
              <a:rPr lang="en-GB" i="1" dirty="0"/>
              <a:t> </a:t>
            </a:r>
            <a:r>
              <a:rPr lang="en-GB" i="1" dirty="0" err="1"/>
              <a:t>práva</a:t>
            </a:r>
            <a:r>
              <a:rPr lang="en-GB" i="1" dirty="0"/>
              <a:t> - </a:t>
            </a:r>
            <a:r>
              <a:rPr lang="en-GB" i="1" dirty="0" err="1"/>
              <a:t>vyjadřovat</a:t>
            </a:r>
            <a:r>
              <a:rPr lang="en-GB" i="1" dirty="0"/>
              <a:t> </a:t>
            </a:r>
            <a:r>
              <a:rPr lang="en-GB" i="1" dirty="0" err="1"/>
              <a:t>myšlenky</a:t>
            </a:r>
            <a:r>
              <a:rPr lang="en-GB" i="1" dirty="0"/>
              <a:t>, </a:t>
            </a:r>
            <a:r>
              <a:rPr lang="en-GB" i="1" dirty="0" err="1"/>
              <a:t>pocity</a:t>
            </a:r>
            <a:r>
              <a:rPr lang="en-GB" i="1" dirty="0"/>
              <a:t> a </a:t>
            </a:r>
            <a:r>
              <a:rPr lang="cs-CZ" i="1" dirty="0"/>
              <a:t>názory</a:t>
            </a:r>
            <a:r>
              <a:rPr lang="en-GB" i="1" dirty="0"/>
              <a:t> </a:t>
            </a:r>
            <a:r>
              <a:rPr lang="en-GB" i="1" dirty="0" err="1"/>
              <a:t>přímým</a:t>
            </a:r>
            <a:r>
              <a:rPr lang="en-GB" i="1" dirty="0"/>
              <a:t>, </a:t>
            </a:r>
            <a:r>
              <a:rPr lang="en-GB" i="1" dirty="0" err="1"/>
              <a:t>čestným</a:t>
            </a:r>
            <a:r>
              <a:rPr lang="en-GB" i="1" dirty="0"/>
              <a:t> a </a:t>
            </a:r>
            <a:r>
              <a:rPr lang="en-GB" i="1" dirty="0" err="1"/>
              <a:t>vhodným</a:t>
            </a:r>
            <a:r>
              <a:rPr lang="en-GB" i="1" dirty="0"/>
              <a:t> </a:t>
            </a:r>
            <a:r>
              <a:rPr lang="en-GB" i="1" dirty="0" err="1"/>
              <a:t>způsobem</a:t>
            </a:r>
            <a:r>
              <a:rPr lang="en-GB" i="1" dirty="0"/>
              <a:t>.
</a:t>
            </a:r>
            <a:r>
              <a:rPr lang="en-GB" i="1" dirty="0" err="1"/>
              <a:t>Přímé</a:t>
            </a:r>
            <a:r>
              <a:rPr lang="en-GB" i="1" dirty="0"/>
              <a:t> a </a:t>
            </a:r>
            <a:r>
              <a:rPr lang="en-GB" i="1" dirty="0" err="1"/>
              <a:t>pozitivní</a:t>
            </a:r>
            <a:r>
              <a:rPr lang="en-GB" i="1" dirty="0"/>
              <a:t> </a:t>
            </a:r>
            <a:r>
              <a:rPr lang="en-GB" i="1" dirty="0" err="1"/>
              <a:t>trvání</a:t>
            </a:r>
            <a:r>
              <a:rPr lang="en-GB" i="1" dirty="0"/>
              <a:t> </a:t>
            </a:r>
            <a:r>
              <a:rPr lang="en-GB" i="1" dirty="0" err="1"/>
              <a:t>na</a:t>
            </a:r>
            <a:r>
              <a:rPr lang="en-GB" i="1" dirty="0"/>
              <a:t> </a:t>
            </a:r>
            <a:r>
              <a:rPr lang="en-GB" i="1" dirty="0" err="1"/>
              <a:t>uznání</a:t>
            </a:r>
            <a:r>
              <a:rPr lang="en-GB" i="1" dirty="0"/>
              <a:t> </a:t>
            </a:r>
            <a:r>
              <a:rPr lang="en-GB" i="1" dirty="0" err="1"/>
              <a:t>práv</a:t>
            </a:r>
            <a:r>
              <a:rPr lang="en-GB" i="1" dirty="0"/>
              <a:t> </a:t>
            </a:r>
            <a:r>
              <a:rPr lang="en-GB" i="1" dirty="0" err="1"/>
              <a:t>všech</a:t>
            </a:r>
            <a:r>
              <a:rPr lang="en-GB" i="1" dirty="0"/>
              <a:t>. </a:t>
            </a:r>
            <a:r>
              <a:rPr lang="cs-CZ" i="1" dirty="0"/>
              <a:t>A</a:t>
            </a:r>
            <a:r>
              <a:rPr lang="en-GB" i="1" dirty="0" err="1"/>
              <a:t>sertiv</a:t>
            </a:r>
            <a:r>
              <a:rPr lang="cs-CZ" i="1" dirty="0" err="1"/>
              <a:t>ita</a:t>
            </a:r>
            <a:r>
              <a:rPr lang="cs-CZ" i="1" dirty="0"/>
              <a:t> znamená, že</a:t>
            </a:r>
            <a:r>
              <a:rPr lang="en-GB" i="1" dirty="0"/>
              <a:t> </a:t>
            </a:r>
            <a:r>
              <a:rPr lang="en-GB" i="1" dirty="0" err="1"/>
              <a:t>bychom</a:t>
            </a:r>
            <a:r>
              <a:rPr lang="en-GB" i="1" dirty="0"/>
              <a:t>  </a:t>
            </a:r>
            <a:r>
              <a:rPr lang="en-GB" i="1" dirty="0" err="1"/>
              <a:t>měli</a:t>
            </a:r>
            <a:r>
              <a:rPr lang="en-GB" i="1" dirty="0"/>
              <a:t> </a:t>
            </a:r>
            <a:r>
              <a:rPr lang="en-GB" i="1" dirty="0" err="1"/>
              <a:t>vždy</a:t>
            </a:r>
            <a:r>
              <a:rPr lang="en-GB" i="1" dirty="0"/>
              <a:t> </a:t>
            </a:r>
            <a:r>
              <a:rPr lang="en-GB" i="1" dirty="0" err="1"/>
              <a:t>respektovat</a:t>
            </a:r>
            <a:r>
              <a:rPr lang="en-GB" i="1" dirty="0"/>
              <a:t> </a:t>
            </a:r>
            <a:r>
              <a:rPr lang="en-GB" i="1" dirty="0" err="1"/>
              <a:t>myšlenky</a:t>
            </a:r>
            <a:r>
              <a:rPr lang="en-GB" i="1" dirty="0"/>
              <a:t>, </a:t>
            </a:r>
            <a:r>
              <a:rPr lang="en-GB" i="1" dirty="0" err="1"/>
              <a:t>pocity</a:t>
            </a:r>
            <a:r>
              <a:rPr lang="en-GB" i="1" dirty="0"/>
              <a:t> a </a:t>
            </a:r>
            <a:r>
              <a:rPr lang="cs-CZ" i="1" dirty="0"/>
              <a:t>názory</a:t>
            </a:r>
            <a:r>
              <a:rPr lang="en-GB" i="1" dirty="0"/>
              <a:t> </a:t>
            </a:r>
            <a:r>
              <a:rPr lang="en-GB" i="1" dirty="0" err="1"/>
              <a:t>ostatních</a:t>
            </a:r>
            <a:r>
              <a:rPr lang="en-GB" i="1" dirty="0"/>
              <a:t> </a:t>
            </a:r>
            <a:r>
              <a:rPr lang="en-GB" i="1" dirty="0" err="1"/>
              <a:t>lidí</a:t>
            </a:r>
            <a:r>
              <a:rPr lang="en-GB" i="1" dirty="0"/>
              <a:t>.</a:t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9483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Asertivita a další způsoby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6991" y="1773239"/>
            <a:ext cx="10363200" cy="4357687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US" dirty="0"/>
            </a:br>
            <a:endParaRPr lang="cs-CZ" dirty="0"/>
          </a:p>
        </p:txBody>
      </p:sp>
      <p:pic>
        <p:nvPicPr>
          <p:cNvPr id="1026" name="Picture 2" descr="AMBIS vysoká škola, a.s.">
            <a:extLst>
              <a:ext uri="{FF2B5EF4-FFF2-40B4-BE49-F238E27FC236}">
                <a16:creationId xmlns:a16="http://schemas.microsoft.com/office/drawing/2014/main" id="{CB90BBB1-C128-6F11-A61A-6ED084D52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516" y="2000250"/>
            <a:ext cx="5752967" cy="373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2019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059940" y="1581151"/>
            <a:ext cx="7138670" cy="36933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lang="cs-CZ" sz="2000" b="1" spc="130" dirty="0">
                <a:latin typeface="Calibri" panose="020F0502020204030204" pitchFamily="34" charset="0"/>
                <a:cs typeface="Cambria"/>
              </a:rPr>
              <a:t>Agresivní</a:t>
            </a:r>
            <a:r>
              <a:rPr lang="cs-CZ" sz="2000" spc="130" dirty="0">
                <a:latin typeface="Calibri" panose="020F0502020204030204" pitchFamily="34" charset="0"/>
                <a:cs typeface="Cambria"/>
              </a:rPr>
              <a:t>
"Nevím, kde bereš tu drzost dávat mi takové věci k podpisu.  Je to plné chyb."
</a:t>
            </a:r>
            <a:r>
              <a:rPr lang="cs-CZ" sz="2000" b="1" spc="130" dirty="0">
                <a:latin typeface="Calibri" panose="020F0502020204030204" pitchFamily="34" charset="0"/>
                <a:cs typeface="Cambria"/>
              </a:rPr>
              <a:t>Asertivní</a:t>
            </a:r>
            <a:r>
              <a:rPr lang="cs-CZ" sz="2000" spc="130" dirty="0">
                <a:latin typeface="Calibri" panose="020F0502020204030204" pitchFamily="34" charset="0"/>
                <a:cs typeface="Cambria"/>
              </a:rPr>
              <a:t>
 „Byla bych ráda, kdybyste ten dokument přepracovala, protože je v něm několik chyb."
</a:t>
            </a:r>
            <a:r>
              <a:rPr lang="cs-CZ" sz="2000" b="1" spc="130" dirty="0">
                <a:latin typeface="Calibri" panose="020F0502020204030204" pitchFamily="34" charset="0"/>
                <a:cs typeface="Cambria"/>
              </a:rPr>
              <a:t>Pasivní</a:t>
            </a:r>
            <a:r>
              <a:rPr lang="cs-CZ" sz="2000" spc="130" dirty="0">
                <a:latin typeface="Calibri" panose="020F0502020204030204" pitchFamily="34" charset="0"/>
                <a:cs typeface="Cambria"/>
              </a:rPr>
              <a:t>
 "Vím, že je to pravděpodobně moje chyba, že jsem nepopsal příliš jasně co chci, ale je vůbec nějaká šance, že byste mohla najít nějakou volnou minutu a změnit mi v tom dopise jednu nebo dvě drobnosti?"
	(Nebo neříct vůbec nic)</a:t>
            </a:r>
            <a:endParaRPr sz="2000" dirty="0">
              <a:latin typeface="Calibri" panose="020F0502020204030204" pitchFamily="34" charset="0"/>
              <a:cs typeface="Cambria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 bwMode="auto">
          <a:xfrm>
            <a:off x="2351584" y="476672"/>
            <a:ext cx="7772400" cy="984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517652" rIns="0" bIns="0" numCol="1" rtlCol="0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9pPr>
          </a:lstStyle>
          <a:p>
            <a:pPr marL="12700"/>
            <a:r>
              <a:rPr lang="cs-CZ" sz="3000" kern="0" spc="290" dirty="0"/>
              <a:t>Příklady</a:t>
            </a:r>
            <a:endParaRPr lang="cs-CZ" sz="3000" kern="0" dirty="0"/>
          </a:p>
        </p:txBody>
      </p:sp>
    </p:spTree>
    <p:extLst>
      <p:ext uri="{BB962C8B-B14F-4D97-AF65-F5344CB8AC3E}">
        <p14:creationId xmlns:p14="http://schemas.microsoft.com/office/powerpoint/2010/main" val="3325586090"/>
      </p:ext>
    </p:extLst>
  </p:cSld>
  <p:clrMapOvr>
    <a:masterClrMapping/>
  </p:clrMapOvr>
</p:sld>
</file>

<file path=ppt/theme/theme1.xml><?xml version="1.0" encoding="utf-8"?>
<a:theme xmlns:a="http://schemas.openxmlformats.org/drawingml/2006/main" name="ESF_EN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</TotalTime>
  <Words>1654</Words>
  <Application>Microsoft Office PowerPoint</Application>
  <PresentationFormat>Widescreen</PresentationFormat>
  <Paragraphs>107</Paragraphs>
  <Slides>25</Slides>
  <Notes>0</Notes>
  <HiddenSlides>5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Cambria</vt:lpstr>
      <vt:lpstr>Verdana</vt:lpstr>
      <vt:lpstr>Wingdings</vt:lpstr>
      <vt:lpstr>ESF_EN</vt:lpstr>
      <vt:lpstr> Seminář asertivity </vt:lpstr>
      <vt:lpstr>Cvičení</vt:lpstr>
      <vt:lpstr>Cvičení – Pěst, osoba A</vt:lpstr>
      <vt:lpstr>Cvičení – Pěst, osoba B</vt:lpstr>
      <vt:lpstr>Přehled</vt:lpstr>
      <vt:lpstr>Jaká je vaše definice asertivity?</vt:lpstr>
      <vt:lpstr>Jaká je vaše definice asertivity?</vt:lpstr>
      <vt:lpstr>Asertivita a další způsoby chování</vt:lpstr>
      <vt:lpstr>PowerPoint Presentation</vt:lpstr>
      <vt:lpstr>Cvičení: Agresivní, pasivní nebo asertivní?</vt:lpstr>
      <vt:lpstr>Cvičení: Agresivní, pasivní nebo asertivní?</vt:lpstr>
      <vt:lpstr>WHAT DRIVES BEHAVIOUR: Inner dialogues </vt:lpstr>
      <vt:lpstr>Exercise!</vt:lpstr>
      <vt:lpstr>Player A instructions</vt:lpstr>
      <vt:lpstr>Player B instructions</vt:lpstr>
      <vt:lpstr>Asertivní techniky</vt:lpstr>
      <vt:lpstr>Zaseknutá deska</vt:lpstr>
      <vt:lpstr>Pozitivní dotazování</vt:lpstr>
      <vt:lpstr>Negativní dotazování</vt:lpstr>
      <vt:lpstr>Údery do mlhy (Fogging, Grey rock)</vt:lpstr>
      <vt:lpstr>Údery do mlhy - příklad</vt:lpstr>
      <vt:lpstr>Údery do mlhy - příklad</vt:lpstr>
      <vt:lpstr>Závěrečné cvičení</vt:lpstr>
      <vt:lpstr>PowerPoint Presentation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Introduction. Requirements,Communication processes</dc:title>
  <dc:creator>Seeger</dc:creator>
  <cp:lastModifiedBy>Růžena Lukášová</cp:lastModifiedBy>
  <cp:revision>91</cp:revision>
  <dcterms:created xsi:type="dcterms:W3CDTF">2016-03-06T16:01:46Z</dcterms:created>
  <dcterms:modified xsi:type="dcterms:W3CDTF">2025-03-12T14:24:07Z</dcterms:modified>
</cp:coreProperties>
</file>