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E77C2-1FC2-4A5A-B0DF-704A28B1D36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71B60-85B4-401B-B43E-E3E4EC61C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hranazvirat.cz/16/czech/clanek/preprava-zvirat-/" TargetMode="External"/><Relationship Id="rId2" Type="http://schemas.openxmlformats.org/officeDocument/2006/relationships/hyperlink" Target="http://www.mze.cz/Index.aspx?ch=72&amp;typ=1&amp;val=25529&amp;ids=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642919"/>
            <a:ext cx="7772400" cy="1285884"/>
          </a:xfrm>
        </p:spPr>
        <p:txBody>
          <a:bodyPr>
            <a:normAutofit/>
          </a:bodyPr>
          <a:lstStyle/>
          <a:p>
            <a:r>
              <a:rPr lang="cs-CZ" sz="6000" dirty="0" smtClean="0"/>
              <a:t>PŘEPRAVA ZVÍŘAT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3929066"/>
            <a:ext cx="7858180" cy="25717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NAŘÍZENÍ RADY (ES) č. 1/2005 </a:t>
            </a:r>
          </a:p>
          <a:p>
            <a:r>
              <a:rPr lang="cs-CZ" dirty="0" smtClean="0"/>
              <a:t>o ochraně zvířat během přepravy a souvisejících činností …</a:t>
            </a:r>
          </a:p>
          <a:p>
            <a:endParaRPr lang="cs-CZ" sz="1500" dirty="0" smtClean="0"/>
          </a:p>
          <a:p>
            <a:pPr algn="r"/>
            <a:r>
              <a:rPr lang="cs-CZ" sz="2000" dirty="0" smtClean="0"/>
              <a:t>Šárka Němčáková</a:t>
            </a:r>
          </a:p>
          <a:p>
            <a:pPr algn="r"/>
            <a:r>
              <a:rPr lang="cs-CZ" sz="2000" dirty="0" smtClean="0"/>
              <a:t>20.11.2008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857364"/>
            <a:ext cx="25336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6715172" cy="1511288"/>
          </a:xfrm>
        </p:spPr>
        <p:txBody>
          <a:bodyPr>
            <a:noAutofit/>
          </a:bodyPr>
          <a:lstStyle/>
          <a:p>
            <a:r>
              <a:rPr lang="cs-CZ" sz="4000" dirty="0" smtClean="0"/>
              <a:t>Nejzávažnější problémy při přepravě na velké vzdálenosti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357430"/>
            <a:ext cx="8258204" cy="3768733"/>
          </a:xfrm>
        </p:spPr>
        <p:txBody>
          <a:bodyPr>
            <a:normAutofit/>
          </a:bodyPr>
          <a:lstStyle/>
          <a:p>
            <a:r>
              <a:rPr lang="cs-CZ" sz="4000" dirty="0" smtClean="0"/>
              <a:t>Žízeň, hlad</a:t>
            </a:r>
          </a:p>
          <a:p>
            <a:r>
              <a:rPr lang="cs-CZ" sz="4000" dirty="0" smtClean="0"/>
              <a:t>Špatná kondice zvířat, nízký věk</a:t>
            </a:r>
          </a:p>
          <a:p>
            <a:r>
              <a:rPr lang="cs-CZ" sz="4000" dirty="0" smtClean="0"/>
              <a:t>Přeplněnost přepravních prostředků</a:t>
            </a:r>
          </a:p>
          <a:p>
            <a:r>
              <a:rPr lang="cs-CZ" sz="4000" dirty="0" smtClean="0"/>
              <a:t>Hrubé zacházení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857364"/>
            <a:ext cx="6723387" cy="12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6786610" cy="1143000"/>
          </a:xfrm>
        </p:spPr>
        <p:txBody>
          <a:bodyPr>
            <a:noAutofit/>
          </a:bodyPr>
          <a:lstStyle/>
          <a:p>
            <a:r>
              <a:rPr lang="cs-CZ" sz="3800" dirty="0" smtClean="0"/>
              <a:t>Příklady mezinárodního obchodu s hospodářskými zvířaty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928803"/>
            <a:ext cx="8143932" cy="392909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Každoročně cca 1 mil. prasat z Nizozemí do Itálie a Španělska, stovky tisíc ovcí z Velké Británie do Řecka, Itálie a Španělska</a:t>
            </a:r>
          </a:p>
          <a:p>
            <a:r>
              <a:rPr lang="cs-CZ" dirty="0" smtClean="0"/>
              <a:t>Austrálie exportuje téměř 6 mil. Ovcí ročně na Blízký východ</a:t>
            </a:r>
          </a:p>
          <a:p>
            <a:r>
              <a:rPr lang="cs-CZ" dirty="0" smtClean="0"/>
              <a:t>Cca 100 000 koní je přepravováno ročně z východní Evropy (Polsko, Litva, Rumunsko) na italská jatka</a:t>
            </a: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00174"/>
            <a:ext cx="6723387" cy="12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Kam pro podrobnější informace?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85000" lnSpcReduction="10000"/>
          </a:bodyPr>
          <a:lstStyle/>
          <a:p>
            <a:r>
              <a:rPr lang="cs-CZ" sz="2600" dirty="0" smtClean="0"/>
              <a:t>Nařízení Rady (ES) č. 1/2005, o ochraně zvířat během přepravy</a:t>
            </a:r>
          </a:p>
          <a:p>
            <a:pPr>
              <a:buNone/>
            </a:pPr>
            <a:endParaRPr lang="cs-CZ" sz="2600" dirty="0" smtClean="0"/>
          </a:p>
          <a:p>
            <a:r>
              <a:rPr lang="cs-CZ" sz="2600" dirty="0" smtClean="0"/>
              <a:t>Ministerstvo zemědělství: </a:t>
            </a:r>
            <a:r>
              <a:rPr lang="cs-CZ" sz="2600" u="sng" dirty="0" smtClean="0">
                <a:hlinkClick r:id="rId2"/>
              </a:rPr>
              <a:t>http://www.mze.</a:t>
            </a:r>
            <a:r>
              <a:rPr lang="cs-CZ" sz="2600" u="sng" dirty="0" err="1" smtClean="0">
                <a:hlinkClick r:id="rId2"/>
              </a:rPr>
              <a:t>cz</a:t>
            </a:r>
            <a:r>
              <a:rPr lang="cs-CZ" sz="2600" u="sng" dirty="0" smtClean="0">
                <a:hlinkClick r:id="rId2"/>
              </a:rPr>
              <a:t>/Index.</a:t>
            </a:r>
            <a:r>
              <a:rPr lang="cs-CZ" sz="2600" u="sng" dirty="0" err="1" smtClean="0">
                <a:hlinkClick r:id="rId2"/>
              </a:rPr>
              <a:t>aspx</a:t>
            </a:r>
            <a:r>
              <a:rPr lang="cs-CZ" sz="2600" u="sng" dirty="0" smtClean="0">
                <a:hlinkClick r:id="rId2"/>
              </a:rPr>
              <a:t>?ch=72&amp;typ=1&amp;val=25529&amp;</a:t>
            </a:r>
            <a:r>
              <a:rPr lang="cs-CZ" sz="2600" u="sng" dirty="0" err="1" smtClean="0">
                <a:hlinkClick r:id="rId2"/>
              </a:rPr>
              <a:t>ids</a:t>
            </a:r>
            <a:r>
              <a:rPr lang="cs-CZ" sz="2600" u="sng" dirty="0" smtClean="0">
                <a:hlinkClick r:id="rId2"/>
              </a:rPr>
              <a:t>=0</a:t>
            </a:r>
            <a:endParaRPr lang="cs-CZ" sz="2600" u="sng" dirty="0" smtClean="0"/>
          </a:p>
          <a:p>
            <a:pPr>
              <a:buNone/>
            </a:pPr>
            <a:endParaRPr lang="cs-CZ" sz="2600" dirty="0" smtClean="0"/>
          </a:p>
          <a:p>
            <a:r>
              <a:rPr lang="cs-CZ" sz="2600" dirty="0" smtClean="0"/>
              <a:t>Nadace na ochranu zvířat: </a:t>
            </a:r>
            <a:r>
              <a:rPr lang="cs-CZ" sz="2600" u="sng" dirty="0" smtClean="0">
                <a:hlinkClick r:id="rId3"/>
              </a:rPr>
              <a:t>http://www.</a:t>
            </a:r>
            <a:r>
              <a:rPr lang="cs-CZ" sz="2600" u="sng" dirty="0" err="1" smtClean="0">
                <a:hlinkClick r:id="rId3"/>
              </a:rPr>
              <a:t>ochranazvirat.cz</a:t>
            </a:r>
            <a:r>
              <a:rPr lang="cs-CZ" sz="2600" u="sng" dirty="0" smtClean="0">
                <a:hlinkClick r:id="rId3"/>
              </a:rPr>
              <a:t>/16/</a:t>
            </a:r>
            <a:r>
              <a:rPr lang="cs-CZ" sz="2600" u="sng" dirty="0" err="1" smtClean="0">
                <a:hlinkClick r:id="rId3"/>
              </a:rPr>
              <a:t>czech</a:t>
            </a:r>
            <a:r>
              <a:rPr lang="cs-CZ" sz="2600" u="sng" dirty="0" smtClean="0">
                <a:hlinkClick r:id="rId3"/>
              </a:rPr>
              <a:t>/</a:t>
            </a:r>
            <a:r>
              <a:rPr lang="cs-CZ" sz="2600" u="sng" dirty="0" err="1" smtClean="0">
                <a:hlinkClick r:id="rId3"/>
              </a:rPr>
              <a:t>clanek</a:t>
            </a:r>
            <a:r>
              <a:rPr lang="cs-CZ" sz="2600" u="sng" dirty="0" smtClean="0">
                <a:hlinkClick r:id="rId3"/>
              </a:rPr>
              <a:t>/</a:t>
            </a:r>
            <a:r>
              <a:rPr lang="cs-CZ" sz="2600" u="sng" dirty="0" err="1" smtClean="0">
                <a:hlinkClick r:id="rId3"/>
              </a:rPr>
              <a:t>preprava</a:t>
            </a:r>
            <a:r>
              <a:rPr lang="cs-CZ" sz="2600" u="sng" dirty="0" smtClean="0">
                <a:hlinkClick r:id="rId3"/>
              </a:rPr>
              <a:t>-</a:t>
            </a:r>
            <a:r>
              <a:rPr lang="cs-CZ" sz="2600" u="sng" dirty="0" err="1" smtClean="0">
                <a:hlinkClick r:id="rId3"/>
              </a:rPr>
              <a:t>zvirat</a:t>
            </a:r>
            <a:r>
              <a:rPr lang="cs-CZ" sz="2600" u="sng" dirty="0" smtClean="0">
                <a:hlinkClick r:id="rId3"/>
              </a:rPr>
              <a:t>-/</a:t>
            </a:r>
            <a:endParaRPr lang="cs-CZ" sz="2600" u="sng" dirty="0" smtClean="0"/>
          </a:p>
          <a:p>
            <a:pPr>
              <a:buNone/>
            </a:pPr>
            <a:endParaRPr lang="cs-CZ" sz="2600" dirty="0" smtClean="0"/>
          </a:p>
          <a:p>
            <a:r>
              <a:rPr lang="cs-CZ" sz="2600" dirty="0" smtClean="0"/>
              <a:t>Příručka osvědčených postupů; Výbor pro ochranu hospodářských zvířat, Ústřední komise pro ochranu zvířat, Praha 2007 – dostupné online na </a:t>
            </a:r>
            <a:r>
              <a:rPr lang="cs-CZ" sz="2600" dirty="0" smtClean="0">
                <a:hlinkClick r:id="rId2"/>
              </a:rPr>
              <a:t>http://www.mze.</a:t>
            </a:r>
            <a:r>
              <a:rPr lang="cs-CZ" sz="2600" dirty="0" err="1" smtClean="0">
                <a:hlinkClick r:id="rId2"/>
              </a:rPr>
              <a:t>cz</a:t>
            </a:r>
            <a:r>
              <a:rPr lang="cs-CZ" sz="2600" dirty="0" smtClean="0">
                <a:hlinkClick r:id="rId2"/>
              </a:rPr>
              <a:t>/Index.</a:t>
            </a:r>
            <a:r>
              <a:rPr lang="cs-CZ" sz="2600" dirty="0" err="1" smtClean="0">
                <a:hlinkClick r:id="rId2"/>
              </a:rPr>
              <a:t>aspx</a:t>
            </a:r>
            <a:r>
              <a:rPr lang="cs-CZ" sz="2600" dirty="0" smtClean="0">
                <a:hlinkClick r:id="rId2"/>
              </a:rPr>
              <a:t>?ch=72&amp;typ=1&amp;val=25529&amp;</a:t>
            </a:r>
            <a:r>
              <a:rPr lang="cs-CZ" sz="2600" dirty="0" err="1" smtClean="0">
                <a:hlinkClick r:id="rId2"/>
              </a:rPr>
              <a:t>ids</a:t>
            </a:r>
            <a:r>
              <a:rPr lang="cs-CZ" sz="2600" dirty="0" smtClean="0">
                <a:hlinkClick r:id="rId2"/>
              </a:rPr>
              <a:t>=0</a:t>
            </a:r>
            <a:endParaRPr lang="cs-CZ" sz="2600" dirty="0" smtClean="0"/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1214422"/>
            <a:ext cx="6723387" cy="12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85728"/>
            <a:ext cx="15621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dirty="0" smtClean="0"/>
              <a:t>Oblast působnosti</a:t>
            </a:r>
            <a:endParaRPr lang="cs-CZ" sz="5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800" dirty="0" smtClean="0"/>
              <a:t>   Přeprava živých obratlovců prováděná v rámci Společenství, včetně zvláštních kontrol, které provádějí úředníci u zásilek, jež vstupují na celní území Společenství nebo je opouštějí</a:t>
            </a:r>
            <a:endParaRPr lang="cs-CZ" sz="38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857364"/>
            <a:ext cx="6723387" cy="12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4000" dirty="0" smtClean="0"/>
              <a:t>	Nikdo nesmí provádět ani nařídit přepravu zvířat způsobem, který jim může přivodit zranění nebo zbytečné utrpení.</a:t>
            </a:r>
            <a:endParaRPr lang="cs-CZ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přepravu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Minimalizace délky cesty a uspokojení potřeb zvířat během cesty</a:t>
            </a:r>
          </a:p>
          <a:p>
            <a:r>
              <a:rPr lang="cs-CZ" dirty="0" smtClean="0"/>
              <a:t>Způsobilost zvířat pro přepravu</a:t>
            </a:r>
          </a:p>
          <a:p>
            <a:r>
              <a:rPr lang="cs-CZ" dirty="0" smtClean="0"/>
              <a:t>Vhodná konstrukce dopravních prostředků a zařízení k nakládce a vykládce zvířat</a:t>
            </a:r>
          </a:p>
          <a:p>
            <a:r>
              <a:rPr lang="cs-CZ" dirty="0" smtClean="0"/>
              <a:t>Školený, kvalifikovaný personál</a:t>
            </a:r>
          </a:p>
          <a:p>
            <a:r>
              <a:rPr lang="cs-CZ" dirty="0" smtClean="0"/>
              <a:t>Pravidelná kontrola životních podmínek zvířat</a:t>
            </a:r>
          </a:p>
          <a:p>
            <a:r>
              <a:rPr lang="cs-CZ" dirty="0" smtClean="0"/>
              <a:t>Dostatečná plocha a výška prostor pro zvířata</a:t>
            </a:r>
          </a:p>
          <a:p>
            <a:r>
              <a:rPr lang="cs-CZ" dirty="0" smtClean="0"/>
              <a:t>Dostatek krmení, vody a odpočinku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285860"/>
            <a:ext cx="6723387" cy="12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5686436" cy="1417638"/>
          </a:xfrm>
        </p:spPr>
        <p:txBody>
          <a:bodyPr/>
          <a:lstStyle/>
          <a:p>
            <a:r>
              <a:rPr lang="cs-CZ" sz="5000" dirty="0" smtClean="0"/>
              <a:t>Přeprava</a:t>
            </a:r>
            <a:endParaRPr lang="cs-CZ" sz="5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643182"/>
            <a:ext cx="6686568" cy="390050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Přepravce musí mít povolení k přepravě zvířat</a:t>
            </a:r>
            <a:endParaRPr lang="cs-CZ" dirty="0"/>
          </a:p>
          <a:p>
            <a:r>
              <a:rPr lang="cs-CZ" dirty="0" smtClean="0"/>
              <a:t>Řidič a průvodce musí mít osvědčení o způsobilosti k přepravě zvířat</a:t>
            </a:r>
          </a:p>
          <a:p>
            <a:r>
              <a:rPr lang="cs-CZ" dirty="0" smtClean="0"/>
              <a:t>Od ledna 2009 musí být všechny dopravní silniční prostředky při dlouhotrvajících cestách vybaveny navigačním systémem</a:t>
            </a:r>
          </a:p>
          <a:p>
            <a:r>
              <a:rPr lang="cs-CZ" dirty="0" smtClean="0"/>
              <a:t>Dlouhotrvající cesty – „kniha jízd“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48432" y="0"/>
            <a:ext cx="2595568" cy="259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857364"/>
            <a:ext cx="6723387" cy="12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vozidla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Předcházení zranění, zajištění bezpečnosti zvířat</a:t>
            </a:r>
          </a:p>
          <a:p>
            <a:r>
              <a:rPr lang="cs-CZ" dirty="0" smtClean="0"/>
              <a:t>Ochrana před nepřízní počasí a vysokými teplotami</a:t>
            </a:r>
          </a:p>
          <a:p>
            <a:r>
              <a:rPr lang="cs-CZ" dirty="0" smtClean="0"/>
              <a:t>Dezinfekce, čištění</a:t>
            </a:r>
          </a:p>
          <a:p>
            <a:r>
              <a:rPr lang="cs-CZ" dirty="0" smtClean="0"/>
              <a:t>Nemožnost úniku, vypadnutí</a:t>
            </a:r>
          </a:p>
          <a:p>
            <a:r>
              <a:rPr lang="cs-CZ" dirty="0" smtClean="0"/>
              <a:t>Zajištění kvality a množství vzduchu</a:t>
            </a:r>
          </a:p>
          <a:p>
            <a:r>
              <a:rPr lang="cs-CZ" dirty="0" smtClean="0"/>
              <a:t>Umožnění přístupu za účelem kontroly</a:t>
            </a:r>
          </a:p>
          <a:p>
            <a:r>
              <a:rPr lang="cs-CZ" dirty="0" smtClean="0"/>
              <a:t>Nekluzká podlaha</a:t>
            </a:r>
          </a:p>
          <a:p>
            <a:r>
              <a:rPr lang="cs-CZ" dirty="0" smtClean="0"/>
              <a:t>Podlaha s minimálním prosakováním výkalů</a:t>
            </a:r>
          </a:p>
          <a:p>
            <a:r>
              <a:rPr lang="cs-CZ" dirty="0" smtClean="0"/>
              <a:t>Osvětlení pro účely kontroly zvířat</a:t>
            </a: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285860"/>
            <a:ext cx="6723387" cy="12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6858048" cy="1143000"/>
          </a:xfrm>
        </p:spPr>
        <p:txBody>
          <a:bodyPr>
            <a:noAutofit/>
          </a:bodyPr>
          <a:lstStyle/>
          <a:p>
            <a:r>
              <a:rPr lang="cs-CZ" sz="3500" dirty="0" smtClean="0"/>
              <a:t>Další požadavky na vybavení vozidla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Střecha (izolace, světlá barva)</a:t>
            </a:r>
          </a:p>
          <a:p>
            <a:r>
              <a:rPr lang="cs-CZ" sz="2800" dirty="0" smtClean="0"/>
              <a:t>Krmení</a:t>
            </a:r>
          </a:p>
          <a:p>
            <a:r>
              <a:rPr lang="cs-CZ" sz="2800" dirty="0" smtClean="0"/>
              <a:t>Přepážky k oddělení zvířat</a:t>
            </a:r>
          </a:p>
          <a:p>
            <a:r>
              <a:rPr lang="cs-CZ" sz="2800" dirty="0" smtClean="0"/>
              <a:t>Voda a napájení (všechna zvířata musí mít volný přístup k vodě)</a:t>
            </a:r>
          </a:p>
          <a:p>
            <a:r>
              <a:rPr lang="cs-CZ" sz="2800" dirty="0" smtClean="0"/>
              <a:t>Větrání a kontrola teploty</a:t>
            </a:r>
          </a:p>
          <a:p>
            <a:r>
              <a:rPr lang="cs-CZ" sz="2800" dirty="0" smtClean="0"/>
              <a:t>Označení vozidla</a:t>
            </a:r>
          </a:p>
          <a:p>
            <a:r>
              <a:rPr lang="cs-CZ" sz="2800" dirty="0" smtClean="0"/>
              <a:t>Zařízení k nakládce a vykládce zvířat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85860"/>
            <a:ext cx="6723387" cy="12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0"/>
            <a:ext cx="59208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072362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Délka cest – koně, skot, kozy, ovce, prasata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0"/>
            <a:ext cx="7858180" cy="490063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max. 8 hodin</a:t>
            </a:r>
          </a:p>
          <a:p>
            <a:r>
              <a:rPr lang="cs-CZ" dirty="0" smtClean="0"/>
              <a:t>Při splnění doplňkových podmínek lze prodloužit: </a:t>
            </a:r>
          </a:p>
          <a:p>
            <a:pPr lvl="1"/>
            <a:r>
              <a:rPr lang="cs-CZ" dirty="0" smtClean="0"/>
              <a:t>Neostavená mláďata po max. 9 hodinách musí mít hodinu pauzu (krmení) a pak možno dalších 9 hodin</a:t>
            </a:r>
          </a:p>
          <a:p>
            <a:pPr lvl="1"/>
            <a:r>
              <a:rPr lang="cs-CZ" dirty="0" smtClean="0"/>
              <a:t>Prasata max. 24 hodin (přístup k vodě)</a:t>
            </a:r>
          </a:p>
          <a:p>
            <a:pPr lvl="1"/>
            <a:r>
              <a:rPr lang="cs-CZ" dirty="0" smtClean="0"/>
              <a:t>Koně max. 24 hodin (po 8 hod. napájení a krmení)</a:t>
            </a:r>
          </a:p>
          <a:p>
            <a:pPr lvl="1"/>
            <a:r>
              <a:rPr lang="cs-CZ" dirty="0" smtClean="0"/>
              <a:t>Ostatní po max. 14 hod. musí mít hodinu pauzu (napájení, krmení) a pak možno dalších 14 hodin</a:t>
            </a:r>
          </a:p>
          <a:p>
            <a:pPr lvl="1"/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428736"/>
            <a:ext cx="6723387" cy="12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460</Words>
  <Application>Microsoft Office PowerPoint</Application>
  <PresentationFormat>Předvádění na obrazovce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PŘEPRAVA ZVÍŘAT</vt:lpstr>
      <vt:lpstr>Oblast působnosti</vt:lpstr>
      <vt:lpstr>Snímek 3</vt:lpstr>
      <vt:lpstr>Podmínky pro přepravu zvířat</vt:lpstr>
      <vt:lpstr>Přeprava</vt:lpstr>
      <vt:lpstr>Konstrukce vozidla</vt:lpstr>
      <vt:lpstr>Další požadavky na vybavení vozidla</vt:lpstr>
      <vt:lpstr>Snímek 8</vt:lpstr>
      <vt:lpstr>Délka cest – koně, skot, kozy, ovce, prasata</vt:lpstr>
      <vt:lpstr>Nejzávažnější problémy při přepravě na velké vzdálenosti</vt:lpstr>
      <vt:lpstr>Příklady mezinárodního obchodu s hospodářskými zvířaty</vt:lpstr>
      <vt:lpstr>Kam pro podrobnější informace?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PŘEPRAVA ZVÍŘAT</dc:title>
  <dc:creator>Martin Hánečka</dc:creator>
  <cp:lastModifiedBy>ESP Brno</cp:lastModifiedBy>
  <cp:revision>22</cp:revision>
  <dcterms:created xsi:type="dcterms:W3CDTF">2008-11-19T19:37:17Z</dcterms:created>
  <dcterms:modified xsi:type="dcterms:W3CDTF">2008-12-02T10:56:56Z</dcterms:modified>
</cp:coreProperties>
</file>