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72C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438" autoAdjust="0"/>
  </p:normalViewPr>
  <p:slideViewPr>
    <p:cSldViewPr>
      <p:cViewPr varScale="1">
        <p:scale>
          <a:sx n="89" d="100"/>
          <a:sy n="89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66FF9F-ED25-4D79-BDB2-90227F44C0EC}" type="datetimeFigureOut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8B68F0-D007-4CAF-89B8-F12338805F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A54BCD-AA3C-4794-8767-708DC455C7F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F7BC7-62D7-412A-8C75-F759BE22AB15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68A6D-D9C0-4BE2-8B51-492961D30F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08BF9-5A85-447B-A8BC-196D1B329D1A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28A89-C468-4027-AA40-A6AC30B5C3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04A4D-3CAD-49CC-BB9D-DEF612F43E35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5DB26-E0BD-497F-B16C-0EA66FD995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168CC-047C-4C1E-8F53-DF288D6819E0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4D773-8991-4595-A860-5CBF564D75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DCA4A-FBEE-42B4-894B-A214B80DF70A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DFF72-8200-4BA4-B28A-800DD09340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6FA20-E6AD-4BA0-89B2-DD69DC445466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3A14F-605A-4DF3-94AC-F87D89A3C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F2A7-38DB-4CDD-8595-7D661400CFFC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A2B3A-017F-4063-8A18-4A01506BFF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939A7-36CD-4D96-9892-E118FFCC5CED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F4EAD-F209-4BC8-87D7-E3406DD26C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40430-5274-4326-9107-9862293662EB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ECDA-4715-45D2-9DC2-14FF8C0692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26B29-ECE3-41B7-B805-7E3B6F5A2B25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03FF7-F15D-4999-B1C4-BE7D901932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78ADC-5E07-422D-BE56-6D254F9FA230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AC1A3-21EC-483E-AAD0-68ABE2F026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72C3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65609F-305A-44A7-9031-1C731EB062FD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CF2468-98CC-4397-A987-704CEA3819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slow" advClick="0" advTm="30000">
    <p:wipe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FC6F95F-A7B2-416D-B7E2-CEB3CA6B48E2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FDB23-6C0F-4BB3-8712-A364664C0BD1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3" y="476250"/>
            <a:ext cx="7991475" cy="6192838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Mrtvý kůň</a:t>
            </a:r>
          </a:p>
          <a:p>
            <a:pPr eaLnBrk="1" hangingPunct="1"/>
            <a:endParaRPr lang="cs-CZ" b="1" smtClean="0">
              <a:solidFill>
                <a:schemeClr val="tx1"/>
              </a:solidFill>
            </a:endParaRPr>
          </a:p>
          <a:p>
            <a:pPr algn="l" eaLnBrk="1" hangingPunct="1"/>
            <a:r>
              <a:rPr lang="cs-CZ" sz="2000" smtClean="0">
                <a:solidFill>
                  <a:schemeClr val="tx1"/>
                </a:solidFill>
              </a:rPr>
              <a:t>Rozdíly mezi primitivním hospodářským myšlením našich předků a dnešním způsobem uvažování expertů ovlivněným moderními náhledy na ekonomiku lze stěží porovnat lépe než pomocí mrtvého koně.</a:t>
            </a:r>
          </a:p>
          <a:p>
            <a:pPr algn="l" eaLnBrk="1" hangingPunct="1"/>
            <a:endParaRPr lang="cs-CZ" sz="200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cs-CZ" sz="2000" smtClean="0">
                <a:solidFill>
                  <a:schemeClr val="tx1"/>
                </a:solidFill>
              </a:rPr>
              <a:t>Přísloví Indiánů z kmene Dakotů: </a:t>
            </a:r>
            <a:r>
              <a:rPr lang="cs-CZ" sz="2000" b="1" smtClean="0">
                <a:solidFill>
                  <a:schemeClr val="tx1"/>
                </a:solidFill>
              </a:rPr>
              <a:t>Když zjistíš, že jedeš na mrtvém koni, sesedni!</a:t>
            </a:r>
          </a:p>
          <a:p>
            <a:pPr algn="l" eaLnBrk="1" hangingPunct="1"/>
            <a:endParaRPr lang="cs-CZ" sz="2000" b="1" smtClean="0">
              <a:solidFill>
                <a:schemeClr val="tx1"/>
              </a:solidFill>
            </a:endParaRPr>
          </a:p>
          <a:p>
            <a:pPr eaLnBrk="1" hangingPunct="1"/>
            <a:endParaRPr lang="cs-CZ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30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31887F0-8C3B-4310-858A-34775983F8E2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21FF1-4811-4C80-B451-31D496C62BD6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323850" y="333375"/>
            <a:ext cx="8569325" cy="61912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000" smtClean="0"/>
              <a:t>Nicméně v profesionálním životě často prosazujeme jiné strategie, podle kterých se v takovéto situaci pokoušíme jednat: </a:t>
            </a:r>
            <a:endParaRPr lang="cs-CZ" sz="20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obstaráme si větší bič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vyměníme jezdce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říkáme:  Vždyť ten kůň vždycky jezdil!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založíme pracovní skupinu pro analýzu koně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navštívíme jiná místa, abychom se podívali, jak se tam jezdí na mrtvých koních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zvýšíme standard kvality pro jízdu na mrtvém koni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vytvoříme task force pro oživení mrtvého koně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založíme výcvikový kurs, abychom se naučili lépe jezdit na mrtvých koních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vypracujeme srovnávací přehledy různě mrtvých koní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upravíme kritéria, podle kterých se určuje, zda je kůň mrtvý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zaplatíme externí specialisty, aby jezdili na mrtvém koni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zapřáhneme několik mrtvých koní k sobě, aby se jim společně lépe táhlo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prohlásíme, že žádný kůň nemůže být natolik mrtvý, aby se na něm ještě nedalo jezdit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uvolníme dodatečné prostředky na zvýšení výkonu mrtvého koně </a:t>
            </a:r>
          </a:p>
          <a:p>
            <a:pPr eaLnBrk="1" hangingPunct="1">
              <a:buFont typeface="Arial" charset="0"/>
              <a:buNone/>
            </a:pPr>
            <a:endParaRPr lang="cs-CZ" sz="2000" smtClean="0"/>
          </a:p>
        </p:txBody>
      </p:sp>
    </p:spTree>
  </p:cSld>
  <p:clrMapOvr>
    <a:masterClrMapping/>
  </p:clrMapOvr>
  <p:transition spd="slow" advClick="0" advTm="4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2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1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83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32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6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21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81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3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479922D-35CC-416D-BB84-DE5C20C65CDC}" type="datetime1">
              <a:rPr lang="cs-CZ"/>
              <a:pPr>
                <a:defRPr/>
              </a:pPr>
              <a:t>14.9.2010</a:t>
            </a:fld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E7980-57B0-4BBE-8F0F-8C25EDCE5743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250825" y="260350"/>
            <a:ext cx="8435975" cy="63373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000" smtClean="0"/>
              <a:t>• vypracujeme studii, abychom zjistili, zda pro tento problém existují levnější poradci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zakoupíme něco, po čem bude mrtvý kůň běžet rychleji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rozjedeme reklamní kampaň, že náš kůň je lépe, rychleji a levněji mrtvý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založíme kroužek kvality, abychom našli uplatnění pro mrtvé koně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přepracujeme výkonové parametry pro koně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zřídíme nákladové středisko pro mrtvé koně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nasedneme na svého starého slabého osla a zamaskujeme ho mrtvým koněm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nařídíme přesčasy a nosíme mrtvého koně sami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restrukturalizujeme stáj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zdvojnásobíme příděly krmení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prohlásíme, že mrtvý kůň byl už od samého počátku naším cílem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povýšíme jezdce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budeme zapírat, že jsme kdy nějakého koně vůbec měli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• sedneme si a budeme čekat, až se kůň sám zvedne. </a:t>
            </a:r>
          </a:p>
          <a:p>
            <a:pPr algn="ctr" eaLnBrk="1" hangingPunct="1">
              <a:buFont typeface="Arial" charset="0"/>
              <a:buNone/>
            </a:pPr>
            <a:r>
              <a:rPr lang="cs-CZ" sz="2000" i="1" smtClean="0"/>
              <a:t>(Jakákoli podobnost s existujícími firmami, projekty TQM, certifikací ISO, procesy QMA a poradci je čistě náhodná, přitažená za vlasy a jinak úplně mimo.)</a:t>
            </a:r>
          </a:p>
        </p:txBody>
      </p:sp>
    </p:spTree>
  </p:cSld>
  <p:clrMapOvr>
    <a:masterClrMapping/>
  </p:clrMapOvr>
  <p:transition spd="slow" advClick="0" advTm="30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9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1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8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37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8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1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4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39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93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42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309</Words>
  <Application>Microsoft Office PowerPoint</Application>
  <PresentationFormat>Předvádění na obrazovce (4:3)</PresentationFormat>
  <Paragraphs>42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12</vt:i4>
      </vt:variant>
      <vt:variant>
        <vt:lpstr>Nadpisy snímků</vt:lpstr>
      </vt:variant>
      <vt:variant>
        <vt:i4>3</vt:i4>
      </vt:variant>
    </vt:vector>
  </HeadingPairs>
  <TitlesOfParts>
    <vt:vector size="17" baseType="lpstr">
      <vt:lpstr>Arial</vt:lpstr>
      <vt:lpstr>Calibri</vt:lpstr>
      <vt:lpstr>Motiv sady Office</vt:lpstr>
      <vt:lpstr>Motiv sady Office</vt:lpstr>
      <vt:lpstr>Motiv sady Office</vt:lpstr>
      <vt:lpstr>Motiv sady Office</vt:lpstr>
      <vt:lpstr>Motiv sady Office</vt:lpstr>
      <vt:lpstr>Motiv sady Office</vt:lpstr>
      <vt:lpstr>Motiv sady Office</vt:lpstr>
      <vt:lpstr>Motiv sady Office</vt:lpstr>
      <vt:lpstr>Motiv sady Office</vt:lpstr>
      <vt:lpstr>Motiv sady Office</vt:lpstr>
      <vt:lpstr>Motiv sady Office</vt:lpstr>
      <vt:lpstr>Motiv sady Office</vt:lpstr>
      <vt:lpstr>Snímek 1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Sylavuska</dc:creator>
  <cp:lastModifiedBy>blazek</cp:lastModifiedBy>
  <cp:revision>5</cp:revision>
  <dcterms:created xsi:type="dcterms:W3CDTF">2010-07-07T07:16:38Z</dcterms:created>
  <dcterms:modified xsi:type="dcterms:W3CDTF">2010-09-14T16:29:35Z</dcterms:modified>
</cp:coreProperties>
</file>