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handoutMasterIdLst>
    <p:handoutMasterId r:id="rId76"/>
  </p:handoutMasterIdLst>
  <p:sldIdLst>
    <p:sldId id="257" r:id="rId2"/>
    <p:sldId id="258" r:id="rId3"/>
    <p:sldId id="325" r:id="rId4"/>
    <p:sldId id="344" r:id="rId5"/>
    <p:sldId id="326" r:id="rId6"/>
    <p:sldId id="262" r:id="rId7"/>
    <p:sldId id="313" r:id="rId8"/>
    <p:sldId id="263" r:id="rId9"/>
    <p:sldId id="327" r:id="rId10"/>
    <p:sldId id="328" r:id="rId11"/>
    <p:sldId id="346" r:id="rId12"/>
    <p:sldId id="348" r:id="rId13"/>
    <p:sldId id="349" r:id="rId14"/>
    <p:sldId id="369" r:id="rId15"/>
    <p:sldId id="329" r:id="rId16"/>
    <p:sldId id="352" r:id="rId17"/>
    <p:sldId id="353" r:id="rId18"/>
    <p:sldId id="330" r:id="rId19"/>
    <p:sldId id="331" r:id="rId20"/>
    <p:sldId id="354" r:id="rId21"/>
    <p:sldId id="332" r:id="rId22"/>
    <p:sldId id="333" r:id="rId23"/>
    <p:sldId id="355" r:id="rId24"/>
    <p:sldId id="356" r:id="rId25"/>
    <p:sldId id="334" r:id="rId26"/>
    <p:sldId id="345" r:id="rId27"/>
    <p:sldId id="335" r:id="rId28"/>
    <p:sldId id="359" r:id="rId29"/>
    <p:sldId id="357" r:id="rId30"/>
    <p:sldId id="360" r:id="rId31"/>
    <p:sldId id="361" r:id="rId32"/>
    <p:sldId id="358" r:id="rId33"/>
    <p:sldId id="363" r:id="rId34"/>
    <p:sldId id="337" r:id="rId35"/>
    <p:sldId id="336" r:id="rId36"/>
    <p:sldId id="338" r:id="rId37"/>
    <p:sldId id="364" r:id="rId38"/>
    <p:sldId id="339" r:id="rId39"/>
    <p:sldId id="264" r:id="rId40"/>
    <p:sldId id="351" r:id="rId41"/>
    <p:sldId id="365" r:id="rId42"/>
    <p:sldId id="366" r:id="rId43"/>
    <p:sldId id="368" r:id="rId44"/>
    <p:sldId id="367" r:id="rId45"/>
    <p:sldId id="265" r:id="rId46"/>
    <p:sldId id="266" r:id="rId47"/>
    <p:sldId id="343" r:id="rId48"/>
    <p:sldId id="319" r:id="rId49"/>
    <p:sldId id="320" r:id="rId50"/>
    <p:sldId id="321" r:id="rId51"/>
    <p:sldId id="322" r:id="rId52"/>
    <p:sldId id="275" r:id="rId53"/>
    <p:sldId id="312" r:id="rId54"/>
    <p:sldId id="276" r:id="rId55"/>
    <p:sldId id="277" r:id="rId56"/>
    <p:sldId id="278" r:id="rId57"/>
    <p:sldId id="279" r:id="rId58"/>
    <p:sldId id="280" r:id="rId59"/>
    <p:sldId id="281" r:id="rId60"/>
    <p:sldId id="282" r:id="rId61"/>
    <p:sldId id="283" r:id="rId62"/>
    <p:sldId id="284" r:id="rId63"/>
    <p:sldId id="285" r:id="rId64"/>
    <p:sldId id="286" r:id="rId65"/>
    <p:sldId id="287" r:id="rId66"/>
    <p:sldId id="288" r:id="rId67"/>
    <p:sldId id="289" r:id="rId68"/>
    <p:sldId id="290" r:id="rId69"/>
    <p:sldId id="291" r:id="rId70"/>
    <p:sldId id="292" r:id="rId71"/>
    <p:sldId id="293" r:id="rId72"/>
    <p:sldId id="294" r:id="rId73"/>
    <p:sldId id="324" r:id="rId74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05" autoAdjust="0"/>
    <p:restoredTop sz="92085" autoAdjust="0"/>
  </p:normalViewPr>
  <p:slideViewPr>
    <p:cSldViewPr>
      <p:cViewPr varScale="1">
        <p:scale>
          <a:sx n="80" d="100"/>
          <a:sy n="80" d="100"/>
        </p:scale>
        <p:origin x="-372" y="-84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305DEEF4-1AE3-482C-BCCA-C507A59E74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fld id="{AD0B6564-B7E7-4265-9B6E-DA44F010AD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15" name="Picture 19" descr="KPMG_150_Blu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4106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 cstate="print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pic>
          <p:nvPicPr>
            <p:cNvPr id="4116" name="Picture 20" descr="KPMG-LOGO-WhiteKey_150"/>
            <p:cNvPicPr>
              <a:picLocks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DD2BD0-360B-428F-9973-53CC1BEC5B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08B3FA-B782-4F0C-8B17-249EFE8453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FAFE13-823B-49F1-BEE2-C3CB0E8D37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420100" y="6499225"/>
            <a:ext cx="609600" cy="244475"/>
          </a:xfrm>
        </p:spPr>
        <p:txBody>
          <a:bodyPr/>
          <a:lstStyle>
            <a:lvl1pPr>
              <a:defRPr/>
            </a:lvl1pPr>
          </a:lstStyle>
          <a:p>
            <a:fld id="{F071570B-CAA7-4943-A088-A68EB9B35D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527800"/>
            <a:ext cx="670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420100" y="6499225"/>
            <a:ext cx="609600" cy="244475"/>
          </a:xfrm>
        </p:spPr>
        <p:txBody>
          <a:bodyPr/>
          <a:lstStyle>
            <a:lvl1pPr>
              <a:defRPr/>
            </a:lvl1pPr>
          </a:lstStyle>
          <a:p>
            <a:fld id="{A3F313B9-8A2D-4B0A-BBD6-291BA538F96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527800"/>
            <a:ext cx="670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FD3F00-6D77-4028-AE33-4D27529DC3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407BB1-4F24-484A-8E37-57BCC39E92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302FE8-B65F-4AB4-A6C9-CE0ABFAA7A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D08AAA-4470-4EBC-A0F4-8E62AA0AFE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7ADC29-2CA7-462B-839D-43E09399CA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EF3CA7-E8D7-48A7-89BB-1752B1F93C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C44D1D-98DD-4E55-A516-7C46D6F458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A0B369-6130-41DB-98AD-9952272D09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8" name="Picture 14" descr="KPMG-LOGO-BLACK_15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</p:spPr>
      </p:pic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2" name="Picture 8" descr="Living-Blue-2-Body"/>
            <p:cNvPicPr>
              <a:picLocks noChangeAspect="1" noChangeArrowheads="1"/>
            </p:cNvPicPr>
            <p:nvPr/>
          </p:nvPicPr>
          <p:blipFill>
            <a:blip r:embed="rId16" cstate="print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pic>
          <p:nvPicPr>
            <p:cNvPr id="1039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4" name="Picture 10" descr="FY04 Brand Gradient Line"/>
          <p:cNvPicPr>
            <a:picLocks noChangeArrowheads="1"/>
          </p:cNvPicPr>
          <p:nvPr/>
        </p:nvPicPr>
        <p:blipFill>
          <a:blip r:embed="rId18" cstate="print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573DD1CB-2E3B-4B6A-B7B2-E9A8AFBCDB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fontAlgn="base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fontAlgn="base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8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5144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5142" name="Picture 22" descr="KPMG_150_Blue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3" name="Picture 23" descr="KPMG-Descriptor-White_1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150" name="Group 3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145" name="Picture 25" descr="Living-Blue-2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pic>
          <p:nvPicPr>
            <p:cNvPr id="5125" name="Picture 5" descr="KPMG-Descriptor-White_1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140" name="Picture 20" descr="KPMG-LOGO-WhiteKey_15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 dirty="0">
                <a:solidFill>
                  <a:srgbClr val="DDDDDD"/>
                </a:solidFill>
              </a:rPr>
              <a:t>DAŇOVÉ PORADENSTVÍ</a:t>
            </a:r>
            <a:endParaRPr lang="en-GB" sz="1400" b="1" baseline="-25000" dirty="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 dirty="0">
              <a:solidFill>
                <a:srgbClr val="DDDDDD"/>
              </a:solidFill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000" b="1" dirty="0">
                <a:solidFill>
                  <a:srgbClr val="FFFFFF"/>
                </a:solidFill>
              </a:rPr>
              <a:t>Spotřební daně</a:t>
            </a:r>
            <a:r>
              <a:rPr lang="en-US" sz="3000" b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A924E-0C81-47C5-A98C-DF42DADC7C69}" type="slidenum">
              <a:rPr lang="en-US"/>
              <a:pPr/>
              <a:t>10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65 ZSD)</a:t>
            </a:r>
            <a:endParaRPr lang="en-US" sz="2800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04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/>
              <a:t>Předmět daně (§ 45 ZSD) </a:t>
            </a:r>
            <a:r>
              <a:rPr lang="cs-CZ" sz="1800" dirty="0" smtClean="0"/>
              <a:t>jsou např.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motorové benzíny a ostatní benzíny (technický, lékařský aj.)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motorová nafta, bionafta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petrolej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topné oleje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zkapalněné </a:t>
            </a:r>
            <a:r>
              <a:rPr lang="cs-CZ" sz="1800" dirty="0"/>
              <a:t>ropné </a:t>
            </a:r>
            <a:r>
              <a:rPr lang="cs-CZ" sz="1800" dirty="0" smtClean="0"/>
              <a:t>plyny (LPG = propan butan), 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odpadní a mazací oleje, rašelina, vazelína, parafín</a:t>
            </a:r>
          </a:p>
          <a:p>
            <a:pPr lvl="1"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1800" dirty="0" smtClean="0"/>
              <a:t>Výše uvedené MO podléhají zdanění, pouze pokud jsou použity pro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1800" dirty="0" smtClean="0"/>
              <a:t>Pohon motorů 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1800" dirty="0" smtClean="0"/>
              <a:t>Výrobu tepla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cs-CZ" sz="1800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1800" dirty="0" smtClean="0"/>
              <a:t>Jinak jsou od daně osvobozeny (tj. nezdaňují se)</a:t>
            </a:r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A924E-0C81-47C5-A98C-DF42DADC7C69}" type="slidenum">
              <a:rPr lang="en-US"/>
              <a:pPr/>
              <a:t>11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65 ZSD)</a:t>
            </a:r>
            <a:endParaRPr lang="en-US" sz="2800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1800" dirty="0" smtClean="0"/>
          </a:p>
          <a:p>
            <a:pPr>
              <a:lnSpc>
                <a:spcPct val="80000"/>
              </a:lnSpc>
            </a:pPr>
            <a:endParaRPr lang="cs-CZ" sz="1800" dirty="0" smtClean="0"/>
          </a:p>
          <a:p>
            <a:pPr>
              <a:lnSpc>
                <a:spcPct val="80000"/>
              </a:lnSpc>
            </a:pPr>
            <a:r>
              <a:rPr lang="cs-CZ" sz="1800" dirty="0" smtClean="0"/>
              <a:t>Základ </a:t>
            </a:r>
            <a:r>
              <a:rPr lang="cs-CZ" sz="1800" dirty="0"/>
              <a:t>daně (§ 47 ZSD)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Množství minerálních olejů vyjádřené v 1 000 litrech při teplotě 15 °C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Těžké topné oleje (§45/1/c ZSD), zkapalněné ropné plyny – množství v </a:t>
            </a:r>
            <a:r>
              <a:rPr lang="cs-CZ" sz="1800" dirty="0" smtClean="0"/>
              <a:t>tunách</a:t>
            </a:r>
          </a:p>
          <a:p>
            <a:pPr lvl="1">
              <a:lnSpc>
                <a:spcPct val="80000"/>
              </a:lnSpc>
              <a:buNone/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Sazby daně (§ 48 ZSD) – příklad</a:t>
            </a: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/>
                <a:gridCol w="4103688"/>
                <a:gridCol w="23447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A924E-0C81-47C5-A98C-DF42DADC7C69}" type="slidenum">
              <a:rPr lang="en-US"/>
              <a:pPr/>
              <a:t>12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65 ZSD)</a:t>
            </a:r>
            <a:endParaRPr lang="en-US" sz="2800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04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 smtClean="0"/>
              <a:t>Motorové benzíny 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bezolovnatý (</a:t>
            </a:r>
            <a:r>
              <a:rPr lang="cs-CZ" sz="1800" dirty="0" err="1" smtClean="0"/>
              <a:t>Natural</a:t>
            </a:r>
            <a:r>
              <a:rPr lang="cs-CZ" sz="1800" dirty="0" smtClean="0"/>
              <a:t>):      </a:t>
            </a:r>
            <a:r>
              <a:rPr lang="cs-CZ" sz="1800" dirty="0" smtClean="0">
                <a:latin typeface="Arial" charset="0"/>
                <a:cs typeface="Arial" charset="0"/>
              </a:rPr>
              <a:t>12,84 Kč/ l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olovnatý (</a:t>
            </a:r>
            <a:r>
              <a:rPr lang="cs-CZ" sz="1800" dirty="0" err="1" smtClean="0"/>
              <a:t>Special</a:t>
            </a:r>
            <a:r>
              <a:rPr lang="cs-CZ" sz="1800" dirty="0" smtClean="0"/>
              <a:t>):            13,71 Kč/l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Ostatní benzíny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lékařský, technický          osvobozeno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Nafta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motorová nafta                 10,95 Kč/l</a:t>
            </a:r>
            <a:r>
              <a:rPr lang="en-US" sz="1800" dirty="0" smtClean="0"/>
              <a:t>*    *</a:t>
            </a:r>
            <a:r>
              <a:rPr lang="cs-CZ" sz="1400" dirty="0" smtClean="0"/>
              <a:t>pro topení možnost vratky (sazba</a:t>
            </a:r>
            <a:r>
              <a:rPr lang="en-US" sz="1800" dirty="0" smtClean="0"/>
              <a:t> </a:t>
            </a:r>
            <a:r>
              <a:rPr lang="cs-CZ" sz="1400" dirty="0" smtClean="0"/>
              <a:t>0,66 Kč/l)</a:t>
            </a:r>
            <a:r>
              <a:rPr lang="en-US" sz="1400" dirty="0" smtClean="0"/>
              <a:t> </a:t>
            </a:r>
            <a:r>
              <a:rPr lang="cs-CZ" sz="1400" dirty="0" smtClean="0"/>
              <a:t>        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bionafta (</a:t>
            </a:r>
            <a:r>
              <a:rPr lang="cs-CZ" sz="1800" dirty="0" err="1" smtClean="0"/>
              <a:t>biosložka</a:t>
            </a:r>
            <a:r>
              <a:rPr lang="en-US" sz="1800" dirty="0" smtClean="0"/>
              <a:t>&gt;30</a:t>
            </a:r>
            <a:r>
              <a:rPr lang="cs-CZ" sz="1800" dirty="0" smtClean="0"/>
              <a:t>%)   7,67 Kč/l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Topné oleje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lehké (LTO)                       10,95 Kč/l</a:t>
            </a:r>
            <a:r>
              <a:rPr lang="en-US" sz="1800" dirty="0" smtClean="0"/>
              <a:t>*   </a:t>
            </a:r>
            <a:r>
              <a:rPr lang="en-US" sz="1400" dirty="0" smtClean="0"/>
              <a:t>*</a:t>
            </a:r>
            <a:r>
              <a:rPr lang="cs-CZ" sz="1400" dirty="0" smtClean="0"/>
              <a:t>pro topení možnost vratky (sazba</a:t>
            </a:r>
            <a:r>
              <a:rPr lang="en-US" sz="1400" dirty="0" smtClean="0"/>
              <a:t> </a:t>
            </a:r>
            <a:r>
              <a:rPr lang="cs-CZ" sz="1400" dirty="0" smtClean="0"/>
              <a:t>0,66 Kč/l)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těžké                                    0,47 Kč/kg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LPG  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pro pohon motorů               3,93 Kč/kg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pro výrobu tepla                  0,00 Kč/kg</a:t>
            </a:r>
          </a:p>
          <a:p>
            <a:pPr lvl="1"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13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Cena benzínu           30,00 Kč/l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DPH                             6,00 Kč/l  (20%)</a:t>
            </a:r>
            <a:endParaRPr lang="cs-CZ" dirty="0"/>
          </a:p>
          <a:p>
            <a:r>
              <a:rPr lang="cs-CZ" dirty="0" smtClean="0"/>
              <a:t>Spotřební daň           12,84 Kč/l  (42%)</a:t>
            </a:r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Bezdaňová</a:t>
            </a:r>
            <a:r>
              <a:rPr lang="cs-CZ" dirty="0" smtClean="0"/>
              <a:t>“ cena    17,16 Kč/l  (38%)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DC1CA-56AC-476C-A808-2A0FE9F6EBAA}" type="slidenum">
              <a:rPr lang="en-US"/>
              <a:pPr/>
              <a:t>14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lihu (§ 66 – § 79 ZSD) </a:t>
            </a: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0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Předmět </a:t>
            </a:r>
            <a:r>
              <a:rPr lang="cs-CZ" sz="2000" dirty="0" smtClean="0"/>
              <a:t>daně z lihu (§ </a:t>
            </a:r>
            <a:r>
              <a:rPr lang="cs-CZ" sz="2000" dirty="0"/>
              <a:t>67 ZSD) 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</a:t>
            </a:r>
            <a:r>
              <a:rPr lang="cs-CZ" sz="2000" dirty="0" smtClean="0"/>
              <a:t>íh </a:t>
            </a:r>
            <a:r>
              <a:rPr lang="cs-CZ" sz="2000" dirty="0"/>
              <a:t>(</a:t>
            </a:r>
            <a:r>
              <a:rPr lang="cs-CZ" sz="2000" dirty="0" err="1"/>
              <a:t>ethanol</a:t>
            </a:r>
            <a:r>
              <a:rPr lang="cs-CZ" sz="2000" dirty="0" smtClean="0"/>
              <a:t>)</a:t>
            </a:r>
            <a:endParaRPr lang="en-US" sz="2000" dirty="0" smtClean="0"/>
          </a:p>
          <a:p>
            <a:pPr lvl="2">
              <a:lnSpc>
                <a:spcPct val="80000"/>
              </a:lnSpc>
            </a:pPr>
            <a:r>
              <a:rPr lang="cs-CZ" sz="1600" dirty="0" err="1" smtClean="0"/>
              <a:t>k</a:t>
            </a:r>
            <a:r>
              <a:rPr lang="en-US" sz="1600" dirty="0" err="1" smtClean="0"/>
              <a:t>vasn</a:t>
            </a:r>
            <a:r>
              <a:rPr lang="cs-CZ" sz="1600" dirty="0" smtClean="0"/>
              <a:t>ý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syntetický</a:t>
            </a:r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Výrobek podléhá spotřební dani z lihu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pokud </a:t>
            </a:r>
            <a:r>
              <a:rPr lang="cs-CZ" sz="2000" dirty="0"/>
              <a:t>jeho obsah ve </a:t>
            </a:r>
            <a:r>
              <a:rPr lang="cs-CZ" sz="2000" dirty="0" smtClean="0"/>
              <a:t>výrobku </a:t>
            </a:r>
            <a:r>
              <a:rPr lang="cs-CZ" sz="2000" dirty="0"/>
              <a:t>činí více než 1,2 % objemových </a:t>
            </a:r>
            <a:r>
              <a:rPr lang="cs-CZ" sz="2000" dirty="0" err="1" smtClean="0"/>
              <a:t>ethanolu</a:t>
            </a:r>
            <a:endParaRPr lang="cs-CZ" sz="2000" dirty="0" smtClean="0"/>
          </a:p>
          <a:p>
            <a:pPr lvl="1">
              <a:lnSpc>
                <a:spcPct val="80000"/>
              </a:lnSpc>
            </a:pPr>
            <a:r>
              <a:rPr lang="cs-CZ" sz="2000" dirty="0" smtClean="0"/>
              <a:t>a nejedná se o pivo nebo víno 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(x pokud v pivě nebo víně obsah lihu </a:t>
            </a:r>
            <a:r>
              <a:rPr lang="en-US" sz="1600" dirty="0" smtClean="0"/>
              <a:t>&gt;22</a:t>
            </a:r>
            <a:r>
              <a:rPr lang="cs-CZ" sz="1600" dirty="0" smtClean="0"/>
              <a:t>%, podléhají spotřební dani z lihu)</a:t>
            </a:r>
          </a:p>
          <a:p>
            <a:pPr lvl="1">
              <a:lnSpc>
                <a:spcPct val="80000"/>
              </a:lnSpc>
            </a:pPr>
            <a:endParaRPr lang="cs-CZ" sz="20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cs-CZ" sz="1600" dirty="0" smtClean="0"/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</p:txBody>
      </p:sp>
      <p:pic>
        <p:nvPicPr>
          <p:cNvPr id="122884" name="Picture 4" descr="55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DC1CA-56AC-476C-A808-2A0FE9F6EBAA}" type="slidenum">
              <a:rPr lang="en-US"/>
              <a:pPr/>
              <a:t>15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lihu (§ 66 – § 79 ZSD) </a:t>
            </a: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Předmět daně (§ 67 ZSD) – příklad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Líh (</a:t>
            </a:r>
            <a:r>
              <a:rPr lang="cs-CZ" sz="2000" dirty="0" err="1"/>
              <a:t>ethanol</a:t>
            </a:r>
            <a:r>
              <a:rPr lang="cs-CZ" sz="2000" dirty="0"/>
              <a:t>) včetně neoddělitelného lihu vzniklého kvašením, pokud jeho obsah ve vybraných výrobcích činí více než 1,2 % objemových </a:t>
            </a:r>
            <a:r>
              <a:rPr lang="cs-CZ" sz="2000" dirty="0" err="1"/>
              <a:t>ethanolu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Základ daně (§ 69 ZSD)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Množství lihu vyjádřené v hektolitrech </a:t>
            </a:r>
            <a:r>
              <a:rPr lang="cs-CZ" sz="2000" dirty="0" err="1"/>
              <a:t>ethanolu</a:t>
            </a:r>
            <a:r>
              <a:rPr lang="cs-CZ" sz="2000" dirty="0"/>
              <a:t> při teplotě 20 °C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Sazby daně (§ 70 ZSD) – příklad</a:t>
            </a:r>
            <a:endParaRPr lang="en-US" sz="2000" dirty="0"/>
          </a:p>
        </p:txBody>
      </p:sp>
      <p:pic>
        <p:nvPicPr>
          <p:cNvPr id="122884" name="Picture 4" descr="55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374650" y="3938588"/>
          <a:ext cx="8464550" cy="2071116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Kč/hl ethanolu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Kč/hl ethanolu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DC1CA-56AC-476C-A808-2A0FE9F6EBAA}" type="slidenum">
              <a:rPr lang="en-US"/>
              <a:pPr/>
              <a:t>16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lihu (§ 66 – § 79 ZSD) </a:t>
            </a: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Základ </a:t>
            </a:r>
            <a:r>
              <a:rPr lang="cs-CZ" sz="2000" dirty="0"/>
              <a:t>daně (§ 69 ZSD)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Množství lihu vyjádřené v </a:t>
            </a:r>
            <a:r>
              <a:rPr lang="cs-CZ" sz="2000" dirty="0" smtClean="0"/>
              <a:t>hektolitrech </a:t>
            </a:r>
            <a:r>
              <a:rPr lang="cs-CZ" sz="2000" dirty="0" err="1"/>
              <a:t>ethanolu</a:t>
            </a:r>
            <a:r>
              <a:rPr lang="cs-CZ" sz="2000" dirty="0"/>
              <a:t> při teplotě 20 °</a:t>
            </a:r>
            <a:r>
              <a:rPr lang="cs-CZ" sz="2000" dirty="0" smtClean="0"/>
              <a:t>C (1hl =100 litrů)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Sazby daně (§ 70 ZSD) – příklad</a:t>
            </a:r>
            <a:endParaRPr lang="en-US" sz="2000" dirty="0"/>
          </a:p>
        </p:txBody>
      </p:sp>
      <p:pic>
        <p:nvPicPr>
          <p:cNvPr id="122884" name="Picture 4" descr="55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323528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17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výpočet daně z lihu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Kolik činí spotřební daň z litrovky </a:t>
            </a:r>
            <a:r>
              <a:rPr lang="cs-CZ" u="sng" dirty="0" smtClean="0"/>
              <a:t>oblíbeného nápoje </a:t>
            </a:r>
            <a:r>
              <a:rPr lang="cs-CZ" u="sng" dirty="0" smtClean="0"/>
              <a:t>Miloše Zemana (obsah alkoholu 3</a:t>
            </a:r>
            <a:r>
              <a:rPr lang="en-US" u="sng" dirty="0" smtClean="0"/>
              <a:t>8</a:t>
            </a:r>
            <a:r>
              <a:rPr lang="cs-CZ" u="sng" dirty="0" smtClean="0"/>
              <a:t>%)?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SD = základ daně x sazba daně = 0,3</a:t>
            </a:r>
            <a:r>
              <a:rPr lang="en-US" dirty="0" smtClean="0"/>
              <a:t>8</a:t>
            </a:r>
            <a:r>
              <a:rPr lang="cs-CZ" dirty="0" smtClean="0"/>
              <a:t> x 28,5</a:t>
            </a:r>
            <a:endParaRPr lang="cs-CZ" dirty="0"/>
          </a:p>
          <a:p>
            <a:pPr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823CE-8E23-4531-999A-69CC69298251}" type="slidenum">
              <a:rPr lang="en-US"/>
              <a:pPr/>
              <a:t>18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</a:t>
            </a:r>
            <a:r>
              <a:rPr lang="cs-CZ" dirty="0" smtClean="0"/>
              <a:t>piva </a:t>
            </a:r>
            <a:r>
              <a:rPr lang="cs-CZ" dirty="0"/>
              <a:t>(§ 80 - § 91 ZSD) </a:t>
            </a:r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 smtClean="0"/>
              <a:t>Předmět </a:t>
            </a:r>
            <a:r>
              <a:rPr lang="cs-CZ" sz="2000" dirty="0"/>
              <a:t>daně (§ 81 ZSD) – příklad</a:t>
            </a:r>
          </a:p>
          <a:p>
            <a:pPr lvl="1"/>
            <a:r>
              <a:rPr lang="cs-CZ" sz="2000" dirty="0"/>
              <a:t>Výrobek pod kódem nomenklatury 2203 (pivo ze sladu) obsahující více než 0,5 % objemových </a:t>
            </a:r>
            <a:r>
              <a:rPr lang="cs-CZ" sz="2000" dirty="0" smtClean="0"/>
              <a:t>alkoholu</a:t>
            </a:r>
            <a:endParaRPr lang="en-US" sz="2000" dirty="0" smtClean="0"/>
          </a:p>
          <a:p>
            <a:pPr lvl="1"/>
            <a:r>
              <a:rPr lang="cs-CZ" sz="2000" dirty="0" smtClean="0"/>
              <a:t>Též směsi piva s nealko nápoji mající více než 0,5 % </a:t>
            </a:r>
          </a:p>
          <a:p>
            <a:pPr lvl="1"/>
            <a:r>
              <a:rPr lang="cs-CZ" sz="2000" dirty="0" smtClean="0"/>
              <a:t>Předmětem ale není samotné nealko pivo</a:t>
            </a:r>
            <a:endParaRPr lang="cs-CZ" sz="2000" dirty="0"/>
          </a:p>
          <a:p>
            <a:endParaRPr lang="en-US" sz="2000" dirty="0" smtClean="0"/>
          </a:p>
          <a:p>
            <a:r>
              <a:rPr lang="cs-CZ" sz="2000" dirty="0" smtClean="0"/>
              <a:t>Základ </a:t>
            </a:r>
            <a:r>
              <a:rPr lang="cs-CZ" sz="2000" dirty="0"/>
              <a:t>daně (§ 84 ZSD)</a:t>
            </a:r>
          </a:p>
          <a:p>
            <a:pPr lvl="1"/>
            <a:r>
              <a:rPr lang="cs-CZ" sz="2000" dirty="0"/>
              <a:t>Množství piva vyjádřené v </a:t>
            </a:r>
            <a:r>
              <a:rPr lang="cs-CZ" sz="2000" dirty="0" smtClean="0"/>
              <a:t>hektolitrech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cs-CZ" sz="2000" dirty="0" smtClean="0"/>
              <a:t>Malý nezávislý pivovar (§ 82 ZSD)</a:t>
            </a:r>
          </a:p>
          <a:p>
            <a:pPr lvl="1"/>
            <a:r>
              <a:rPr lang="cs-CZ" sz="2000" dirty="0" smtClean="0"/>
              <a:t>Roční výroba piva </a:t>
            </a:r>
            <a:r>
              <a:rPr lang="en-GB" sz="2000" dirty="0" smtClean="0"/>
              <a:t>&lt;</a:t>
            </a:r>
            <a:r>
              <a:rPr lang="cs-CZ" sz="2000" dirty="0" smtClean="0"/>
              <a:t> 200 000 </a:t>
            </a:r>
            <a:r>
              <a:rPr lang="cs-CZ" sz="2000" dirty="0" err="1" smtClean="0"/>
              <a:t>hl</a:t>
            </a:r>
            <a:endParaRPr lang="cs-CZ" sz="2000" dirty="0" smtClean="0"/>
          </a:p>
          <a:p>
            <a:pPr lvl="1"/>
            <a:r>
              <a:rPr lang="cs-CZ" sz="2000" dirty="0" smtClean="0"/>
              <a:t>Není právně ani hospodářsky závislý na jiném pivovaru</a:t>
            </a:r>
          </a:p>
          <a:p>
            <a:endParaRPr lang="en-US" dirty="0"/>
          </a:p>
        </p:txBody>
      </p:sp>
      <p:pic>
        <p:nvPicPr>
          <p:cNvPr id="124932" name="Picture 4" descr="55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57330-E191-4D6C-BAD8-EDBCCCA0F595}" type="slidenum">
              <a:rPr lang="en-US"/>
              <a:pPr/>
              <a:t>19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piva </a:t>
            </a:r>
            <a:endParaRPr lang="en-US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r>
              <a:rPr lang="cs-CZ" sz="1800" dirty="0"/>
              <a:t>Sazby daně a výpočet daně z piva (§ 85 ZSD)</a:t>
            </a:r>
          </a:p>
          <a:p>
            <a:pPr lvl="1"/>
            <a:r>
              <a:rPr lang="cs-CZ" sz="2000" dirty="0"/>
              <a:t>Snížená sazba – malé nezávislé pivovary</a:t>
            </a:r>
          </a:p>
          <a:p>
            <a:pPr lvl="1"/>
            <a:r>
              <a:rPr lang="cs-CZ" sz="2000" dirty="0"/>
              <a:t>Základní sazba – ostatní pivovary</a:t>
            </a:r>
          </a:p>
          <a:p>
            <a:pPr lvl="1">
              <a:buFontTx/>
              <a:buNone/>
            </a:pPr>
            <a:endParaRPr lang="en-US" sz="2000" dirty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/>
                <a:gridCol w="1008062"/>
                <a:gridCol w="1152525"/>
                <a:gridCol w="1295400"/>
                <a:gridCol w="1295400"/>
                <a:gridCol w="1368425"/>
                <a:gridCol w="1603375"/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853C9-BBFB-4AB8-9E14-A8337B61E24D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US" dirty="0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35000"/>
              </a:spcBef>
            </a:pPr>
            <a:r>
              <a:rPr lang="cs-CZ" sz="2000" dirty="0"/>
              <a:t>Úvod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Předmět daně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Plátce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Zdaňovací období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Daňové přiznání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Splatnost daně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20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výpočet daně z piva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Kolik činí spotřební daň v půllitrové lahvi </a:t>
            </a:r>
          </a:p>
          <a:p>
            <a:pPr lvl="1"/>
            <a:r>
              <a:rPr lang="cs-CZ" u="sng" dirty="0" smtClean="0"/>
              <a:t>a)  10 stupňového piva?</a:t>
            </a:r>
          </a:p>
          <a:p>
            <a:pPr lvl="1"/>
            <a:r>
              <a:rPr lang="cs-CZ" u="sng" dirty="0" smtClean="0"/>
              <a:t>b)  12 stupňového piva?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Ad a)</a:t>
            </a:r>
          </a:p>
          <a:p>
            <a:pPr>
              <a:buNone/>
            </a:pPr>
            <a:r>
              <a:rPr lang="cs-CZ" dirty="0" smtClean="0"/>
              <a:t>SD = 0,32 x 10 x 0,5 = 1,60 Kč </a:t>
            </a:r>
            <a:endParaRPr lang="cs-CZ" dirty="0"/>
          </a:p>
          <a:p>
            <a:pPr>
              <a:buNone/>
            </a:pPr>
            <a:r>
              <a:rPr lang="cs-CZ" dirty="0" smtClean="0"/>
              <a:t>Ad b)</a:t>
            </a:r>
          </a:p>
          <a:p>
            <a:pPr>
              <a:buNone/>
            </a:pPr>
            <a:r>
              <a:rPr lang="cs-CZ" dirty="0" smtClean="0"/>
              <a:t>SD = 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E1D-5707-466F-97B7-0A3E5470F2AC}" type="slidenum">
              <a:rPr lang="en-US"/>
              <a:pPr/>
              <a:t>21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vína a meziproduktů </a:t>
            </a:r>
            <a:br>
              <a:rPr lang="cs-CZ"/>
            </a:br>
            <a:r>
              <a:rPr lang="cs-CZ"/>
              <a:t>(§ 92 – § 100b ZSD)</a:t>
            </a: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Předmět </a:t>
            </a:r>
            <a:r>
              <a:rPr lang="cs-CZ" sz="2000" dirty="0"/>
              <a:t>daně (§ 93 ZSD) – například: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Vína, fermentované nápoje a meziprodukty s kódem nomenklatury 2204 (víno z čerstvých hroznů), 2205 (vermut) a 2206 (ostatní kvašené nápoje) s obsahem alkoholu 1,2 %-22 </a:t>
            </a:r>
            <a:r>
              <a:rPr lang="cs-CZ" sz="2000" dirty="0" smtClean="0"/>
              <a:t>%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 </a:t>
            </a:r>
            <a:r>
              <a:rPr lang="cs-CZ" sz="1600" dirty="0" err="1" smtClean="0"/>
              <a:t>dealkoholizované</a:t>
            </a:r>
            <a:r>
              <a:rPr lang="cs-CZ" sz="1600" dirty="0" smtClean="0"/>
              <a:t> víno (</a:t>
            </a:r>
            <a:r>
              <a:rPr lang="en-US" sz="1600" dirty="0" smtClean="0"/>
              <a:t>&lt;1,2%)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vínovice (</a:t>
            </a:r>
            <a:r>
              <a:rPr lang="en-US" sz="1600" dirty="0" smtClean="0"/>
              <a:t>&gt;22%) </a:t>
            </a:r>
            <a:r>
              <a:rPr lang="cs-CZ" sz="1600" dirty="0" smtClean="0"/>
              <a:t>=&gt; předmětem daně z lihu</a:t>
            </a: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Základ </a:t>
            </a:r>
            <a:r>
              <a:rPr lang="cs-CZ" sz="2000" dirty="0"/>
              <a:t>daně (§ 95 ZSD</a:t>
            </a:r>
            <a:r>
              <a:rPr lang="cs-CZ" sz="2000" dirty="0" smtClean="0"/>
              <a:t>)</a:t>
            </a: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Množství vína a meziproduktů v hektolitrech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Sazby daně (§ 96 ZSD)</a:t>
            </a:r>
            <a:endParaRPr lang="en-US" dirty="0"/>
          </a:p>
        </p:txBody>
      </p:sp>
      <p:pic>
        <p:nvPicPr>
          <p:cNvPr id="126980" name="Picture 4" descr="43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/>
                <a:gridCol w="423227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74770-C728-491D-A663-DD0E13BEE6B4}" type="slidenum">
              <a:rPr lang="en-US"/>
              <a:pPr/>
              <a:t>22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Sazba daně z tabáku a tabákových</a:t>
            </a:r>
            <a:br>
              <a:rPr lang="cs-CZ"/>
            </a:br>
            <a:r>
              <a:rPr lang="cs-CZ"/>
              <a:t>výrobků (§ 100c - § 131 ZSD)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Předmět </a:t>
            </a:r>
            <a:r>
              <a:rPr lang="cs-CZ" sz="2000" dirty="0"/>
              <a:t>daně (§ 101 ZSD) – příklad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Cigarety, doutníky, </a:t>
            </a:r>
            <a:r>
              <a:rPr lang="cs-CZ" sz="2000" dirty="0" err="1"/>
              <a:t>cigarillos</a:t>
            </a:r>
            <a:r>
              <a:rPr lang="cs-CZ" sz="2000" dirty="0"/>
              <a:t>, </a:t>
            </a:r>
            <a:r>
              <a:rPr lang="cs-CZ" sz="2000" dirty="0" smtClean="0"/>
              <a:t>tabák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Ale není: žvýkací a šňupací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Základ daně (§ 102 ZSD)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Cigarety - součet</a:t>
            </a:r>
          </a:p>
          <a:p>
            <a:pPr lvl="2">
              <a:lnSpc>
                <a:spcPct val="80000"/>
              </a:lnSpc>
            </a:pPr>
            <a:r>
              <a:rPr lang="cs-CZ" sz="1800" dirty="0"/>
              <a:t>Procentní část daně – cena pro konečného spotřebitele (vč. DPH)</a:t>
            </a:r>
          </a:p>
          <a:p>
            <a:pPr lvl="2">
              <a:lnSpc>
                <a:spcPct val="80000"/>
              </a:lnSpc>
            </a:pPr>
            <a:r>
              <a:rPr lang="cs-CZ" sz="1800" dirty="0"/>
              <a:t>Pevná část základu daně cigaret – množství v ks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Doutníky, </a:t>
            </a:r>
            <a:r>
              <a:rPr lang="cs-CZ" sz="2000" dirty="0" err="1"/>
              <a:t>cigarillos</a:t>
            </a:r>
            <a:r>
              <a:rPr lang="cs-CZ" sz="2000" dirty="0"/>
              <a:t> – množství v ks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Tabák – množství v kg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Sazby daně (§ 104 ZSD)</a:t>
            </a:r>
            <a:endParaRPr lang="en-US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128004" name="Picture 4" descr="53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</p:nvPr>
        </p:nvGraphicFramePr>
        <p:xfrm>
          <a:off x="5508625" y="1600200"/>
          <a:ext cx="3330575" cy="4525965"/>
        </p:xfrm>
        <a:graphic>
          <a:graphicData uri="http://schemas.openxmlformats.org/drawingml/2006/table">
            <a:tbl>
              <a:tblPr/>
              <a:tblGrid>
                <a:gridCol w="1079500"/>
                <a:gridCol w="647700"/>
                <a:gridCol w="771525"/>
                <a:gridCol w="83185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1,07 Kč/ks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2,01 Kč/ks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1,15 Kč/ks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tabák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1 340 Kč/kg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23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výpočet daně z cigaret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Kolik činí spotřební daň v krabičce </a:t>
            </a:r>
          </a:p>
          <a:p>
            <a:pPr lvl="1"/>
            <a:r>
              <a:rPr lang="cs-CZ" u="sng" dirty="0" smtClean="0"/>
              <a:t>a) „levných“ cigaret (60 Kč za krabičku)?</a:t>
            </a:r>
          </a:p>
          <a:p>
            <a:pPr lvl="1"/>
            <a:r>
              <a:rPr lang="cs-CZ" u="sng" dirty="0" smtClean="0"/>
              <a:t>b) </a:t>
            </a:r>
            <a:r>
              <a:rPr lang="cs-CZ" u="sng" dirty="0" smtClean="0"/>
              <a:t>„drahých“ </a:t>
            </a:r>
            <a:r>
              <a:rPr lang="cs-CZ" u="sng" dirty="0" smtClean="0"/>
              <a:t>cigaret </a:t>
            </a:r>
            <a:r>
              <a:rPr lang="cs-CZ" u="sng" dirty="0" smtClean="0"/>
              <a:t>(80 </a:t>
            </a:r>
            <a:r>
              <a:rPr lang="cs-CZ" u="sng" dirty="0" smtClean="0"/>
              <a:t>Kč za krabičku)?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Ad a)</a:t>
            </a:r>
          </a:p>
          <a:p>
            <a:pPr>
              <a:buNone/>
            </a:pPr>
            <a:r>
              <a:rPr lang="cs-CZ" dirty="0" smtClean="0"/>
              <a:t>SD = 0,28 x 60</a:t>
            </a:r>
            <a:r>
              <a:rPr lang="en-US" dirty="0" smtClean="0"/>
              <a:t> + 20 x 1,07</a:t>
            </a:r>
            <a:r>
              <a:rPr lang="cs-CZ" dirty="0" smtClean="0"/>
              <a:t> =</a:t>
            </a:r>
            <a:r>
              <a:rPr lang="en-US" dirty="0" smtClean="0"/>
              <a:t> 16,80 + 21,40 =</a:t>
            </a:r>
            <a:r>
              <a:rPr lang="cs-CZ" dirty="0" smtClean="0"/>
              <a:t> </a:t>
            </a:r>
            <a:r>
              <a:rPr lang="en-US" dirty="0" smtClean="0"/>
              <a:t>38</a:t>
            </a:r>
            <a:r>
              <a:rPr lang="cs-CZ" dirty="0" smtClean="0"/>
              <a:t>,</a:t>
            </a:r>
            <a:r>
              <a:rPr lang="en-US" dirty="0" smtClean="0"/>
              <a:t>2</a:t>
            </a:r>
            <a:r>
              <a:rPr lang="cs-CZ" dirty="0" smtClean="0"/>
              <a:t>0 Kč </a:t>
            </a:r>
            <a:endParaRPr lang="cs-CZ" dirty="0"/>
          </a:p>
          <a:p>
            <a:pPr>
              <a:buNone/>
            </a:pPr>
            <a:r>
              <a:rPr lang="cs-CZ" dirty="0" smtClean="0"/>
              <a:t>MIN </a:t>
            </a:r>
            <a:r>
              <a:rPr lang="en-US" dirty="0" smtClean="0"/>
              <a:t>SD= 20 x 2,01 = 40,20 </a:t>
            </a:r>
            <a:r>
              <a:rPr lang="cs-CZ" dirty="0" smtClean="0"/>
              <a:t>Kč</a:t>
            </a:r>
          </a:p>
          <a:p>
            <a:pPr>
              <a:buNone/>
            </a:pPr>
            <a:r>
              <a:rPr lang="cs-CZ" dirty="0" smtClean="0"/>
              <a:t>MIN SD </a:t>
            </a:r>
            <a:r>
              <a:rPr lang="en-US" dirty="0" smtClean="0"/>
              <a:t>&gt; SD =&gt; </a:t>
            </a:r>
            <a:r>
              <a:rPr lang="cs-CZ" dirty="0" smtClean="0"/>
              <a:t>daň je </a:t>
            </a:r>
            <a:r>
              <a:rPr lang="en-US" dirty="0" smtClean="0"/>
              <a:t>40,20 </a:t>
            </a:r>
            <a:r>
              <a:rPr lang="cs-CZ" dirty="0" smtClean="0"/>
              <a:t>Kč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Ad b)</a:t>
            </a:r>
          </a:p>
          <a:p>
            <a:pPr>
              <a:buNone/>
            </a:pPr>
            <a:r>
              <a:rPr lang="cs-CZ" dirty="0" smtClean="0"/>
              <a:t>SD = </a:t>
            </a:r>
            <a:r>
              <a:rPr lang="cs-CZ" dirty="0" smtClean="0"/>
              <a:t>43,8 Kč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24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určení výše SD (SHRNUTÍ)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Je výrobek předmětem spotřební daně?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Spotřební daně z </a:t>
            </a:r>
            <a:r>
              <a:rPr lang="cs-CZ" dirty="0" smtClean="0"/>
              <a:t>jaké komodity</a:t>
            </a:r>
            <a:r>
              <a:rPr lang="cs-CZ" dirty="0" smtClean="0"/>
              <a:t>?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Může se aplikovat osvobození?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Jaký je základ daně?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18F72A6-64FB-4F7B-B4D6-3DA84AA150C2}" type="slidenum">
              <a:rPr lang="en-US"/>
              <a:pPr/>
              <a:t>25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Mechanismus výběru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93940-D7E0-4FA4-A8B4-B86C297B4650}" type="slidenum">
              <a:rPr lang="en-US"/>
              <a:pPr/>
              <a:t>26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Správce daně 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dirty="0"/>
          </a:p>
          <a:p>
            <a:r>
              <a:rPr lang="cs-CZ" dirty="0" smtClean="0"/>
              <a:t>Správce daně</a:t>
            </a:r>
            <a:endParaRPr lang="cs-CZ" dirty="0"/>
          </a:p>
          <a:p>
            <a:pPr lvl="1"/>
            <a:r>
              <a:rPr lang="cs-CZ" dirty="0"/>
              <a:t>Celní úřad, celní ředitelství</a:t>
            </a:r>
          </a:p>
          <a:p>
            <a:pPr lvl="1"/>
            <a:r>
              <a:rPr lang="cs-CZ" dirty="0"/>
              <a:t>Místní příslušnost</a:t>
            </a:r>
          </a:p>
          <a:p>
            <a:pPr lvl="2"/>
            <a:r>
              <a:rPr lang="cs-CZ" dirty="0"/>
              <a:t>Sídlo nebo místo pobytu plátce</a:t>
            </a:r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AFE1-16B9-4BF7-ADA1-8F5F907C98D9}" type="slidenum">
              <a:rPr lang="en-US"/>
              <a:pPr/>
              <a:t>27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výběru </a:t>
            </a:r>
            <a:endParaRPr 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dirty="0"/>
          </a:p>
          <a:p>
            <a:r>
              <a:rPr lang="cs-CZ" dirty="0"/>
              <a:t>Kdo ji odvede státu (= kdo je plátce daně) </a:t>
            </a:r>
            <a:r>
              <a:rPr lang="cs-CZ" dirty="0" smtClean="0"/>
              <a:t>?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Kdy </a:t>
            </a:r>
            <a:r>
              <a:rPr lang="cs-CZ" dirty="0" smtClean="0"/>
              <a:t>se daň vybere?</a:t>
            </a:r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32A74-0C2B-4F15-8005-239D5EC459E3}" type="slidenum">
              <a:rPr lang="en-US"/>
              <a:pPr/>
              <a:t>28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</a:t>
            </a:r>
            <a:r>
              <a:rPr lang="cs-CZ" dirty="0" smtClean="0"/>
              <a:t>výběru</a:t>
            </a:r>
            <a:endParaRPr lang="en-US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Jednorázově a jednofázově</a:t>
            </a:r>
          </a:p>
          <a:p>
            <a:r>
              <a:rPr lang="cs-CZ" dirty="0"/>
              <a:t>Propuštěním výrobků do „volného daňového oběhu“</a:t>
            </a:r>
          </a:p>
          <a:p>
            <a:r>
              <a:rPr lang="cs-CZ" dirty="0"/>
              <a:t>Z „daňového skladu“, kde jsou vyráběny nebo skladovány</a:t>
            </a:r>
          </a:p>
          <a:p>
            <a:r>
              <a:rPr lang="cs-CZ" dirty="0"/>
              <a:t>V daňovém skladu se mohou nacházet nezdaněné výrobky </a:t>
            </a:r>
          </a:p>
          <a:p>
            <a:r>
              <a:rPr lang="cs-CZ" dirty="0"/>
              <a:t>Výrobky jsou v režimu „podmíněného osvobození od daně“ („POD“)</a:t>
            </a:r>
          </a:p>
          <a:p>
            <a:r>
              <a:rPr lang="cs-CZ" dirty="0"/>
              <a:t>Mezi daňovými sklady se mohou v režimu POD přepravovat bez daně</a:t>
            </a:r>
          </a:p>
          <a:p>
            <a:endParaRPr lang="cs-CZ" dirty="0"/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29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Odvod daně - příklad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dirty="0"/>
              <a:t>Daň se odvádí </a:t>
            </a:r>
            <a:r>
              <a:rPr lang="cs-CZ" dirty="0" smtClean="0"/>
              <a:t>pouze jednou!</a:t>
            </a:r>
            <a:endParaRPr lang="cs-CZ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Cena včetně daně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Cena včetně daně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Nepřímě daně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Nepřímé daně – odváděné státu  plátcem daně</a:t>
            </a:r>
            <a:br>
              <a:rPr lang="cs-CZ" dirty="0"/>
            </a:br>
            <a:endParaRPr lang="cs-CZ" dirty="0"/>
          </a:p>
          <a:p>
            <a:r>
              <a:rPr lang="cs-CZ" dirty="0"/>
              <a:t>Spotřebitel platí v ceně výrobku</a:t>
            </a:r>
            <a:br>
              <a:rPr lang="cs-CZ" dirty="0"/>
            </a:br>
            <a:endParaRPr lang="cs-CZ" dirty="0"/>
          </a:p>
          <a:p>
            <a:r>
              <a:rPr lang="cs-CZ" dirty="0"/>
              <a:t>DPH, spotřební daně, ekologické </a:t>
            </a:r>
            <a:r>
              <a:rPr lang="cs-CZ" dirty="0" smtClean="0"/>
              <a:t>daně</a:t>
            </a:r>
            <a:r>
              <a:rPr lang="en-US" dirty="0" smtClean="0"/>
              <a:t>, </a:t>
            </a:r>
            <a:r>
              <a:rPr lang="en-US" dirty="0" err="1" smtClean="0"/>
              <a:t>clo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30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Okamžik odvodu daně – Příklad 1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dirty="0" smtClean="0"/>
              <a:t>Daň se odvádí propuštěním do </a:t>
            </a:r>
            <a:r>
              <a:rPr lang="cs-CZ" sz="2000" u="sng" dirty="0" smtClean="0"/>
              <a:t>volného daňového oběhu („VDO“)</a:t>
            </a:r>
            <a:r>
              <a:rPr lang="cs-CZ" sz="2000" dirty="0" smtClean="0"/>
              <a:t>!</a:t>
            </a:r>
            <a:endParaRPr lang="cs-CZ" sz="2000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5856" y="4941888"/>
            <a:ext cx="1654919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87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Propuštění do VDO = odvod daně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31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Okamžik odvodu daně – Příklad 2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dirty="0" smtClean="0"/>
              <a:t>Daň se odvádí propuštěním do </a:t>
            </a:r>
            <a:r>
              <a:rPr lang="cs-CZ" sz="2000" u="sng" dirty="0" smtClean="0"/>
              <a:t>volného daňového oběhu („VDO“)</a:t>
            </a:r>
            <a:r>
              <a:rPr lang="cs-CZ" sz="2000" dirty="0" smtClean="0"/>
              <a:t>!</a:t>
            </a:r>
            <a:endParaRPr lang="cs-CZ" sz="2000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026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3568" y="3573463"/>
            <a:ext cx="165482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1840" y="4941888"/>
            <a:ext cx="179893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1763688" y="3068960"/>
            <a:ext cx="38587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Propuštění do VDO = odvod daně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32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Bezdaňový</a:t>
            </a:r>
            <a:r>
              <a:rPr lang="cs-CZ" dirty="0" smtClean="0"/>
              <a:t> a daňový okruh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cs-CZ" sz="1800" dirty="0" err="1" smtClean="0"/>
              <a:t>Bezdaňový</a:t>
            </a:r>
            <a:r>
              <a:rPr lang="cs-CZ" sz="1800" dirty="0" smtClean="0"/>
              <a:t> okruh = režim podmíněného osvobození  od daně (POD)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cs-CZ" sz="1800" dirty="0" smtClean="0"/>
              <a:t>Daňový okruh = volný da</a:t>
            </a:r>
            <a:r>
              <a:rPr lang="cs-CZ" sz="1800" dirty="0" smtClean="0"/>
              <a:t>ňový oběh (VDO)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cs-CZ" sz="1800" dirty="0" smtClean="0"/>
              <a:t>Výrobek je zdaněn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cs-CZ" sz="1800" dirty="0" smtClean="0"/>
              <a:t>Výrobek je osvobozen od daně (trvale)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None/>
            </a:pPr>
            <a:endParaRPr lang="en-US" sz="1800" dirty="0" smtClean="0"/>
          </a:p>
          <a:p>
            <a:pPr lvl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dirty="0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043608" y="4869160"/>
            <a:ext cx="2270448" cy="37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dirty="0" err="1" smtClean="0"/>
              <a:t>Bezdaňový</a:t>
            </a:r>
            <a:r>
              <a:rPr lang="cs-CZ" b="1" dirty="0" smtClean="0"/>
              <a:t> okruh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755576" y="3356992"/>
            <a:ext cx="2448272" cy="136815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080" y="3284984"/>
            <a:ext cx="2448272" cy="1418456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436096" y="4941168"/>
            <a:ext cx="2270448" cy="37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dirty="0" smtClean="0"/>
              <a:t>Daňový okruh</a:t>
            </a:r>
            <a:r>
              <a:rPr lang="cs-CZ" dirty="0" smtClean="0"/>
              <a:t> 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1840" y="4077072"/>
            <a:ext cx="2160240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3203848" y="3573016"/>
            <a:ext cx="2270448" cy="37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dirty="0" smtClean="0"/>
              <a:t>ODVOD DANĚ</a:t>
            </a: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B8DCF-ED02-4284-9900-B6713EA5E28E}" type="slidenum">
              <a:rPr lang="en-US"/>
              <a:pPr/>
              <a:t>33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přiznat a zaplatit daň</a:t>
            </a:r>
            <a:endParaRPr 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Povinnost vzniká provozovateli daňového skladu </a:t>
            </a: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T</a:t>
            </a:r>
            <a:r>
              <a:rPr lang="cs-CZ" dirty="0" smtClean="0"/>
              <a:t>j</a:t>
            </a:r>
            <a:r>
              <a:rPr lang="cs-CZ" dirty="0"/>
              <a:t>. provozovatel DS je plátcem </a:t>
            </a:r>
            <a:r>
              <a:rPr lang="cs-CZ" dirty="0" smtClean="0"/>
              <a:t>daně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 V den propuštění výrobků z „daňového skladu“ do „volného daňového oběhu“ = tj. fakticky v den v</a:t>
            </a:r>
            <a:r>
              <a:rPr lang="en-US" dirty="0" smtClean="0"/>
              <a:t>y</a:t>
            </a:r>
            <a:r>
              <a:rPr lang="cs-CZ" dirty="0" err="1" smtClean="0"/>
              <a:t>skladnění</a:t>
            </a:r>
            <a:r>
              <a:rPr lang="cs-CZ" dirty="0" smtClean="0"/>
              <a:t> z DS </a:t>
            </a: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Nutnost vystavit daňový </a:t>
            </a:r>
            <a:r>
              <a:rPr lang="cs-CZ" dirty="0" smtClean="0"/>
              <a:t>doklad (obsahuje údaj o SD)</a:t>
            </a:r>
            <a:endParaRPr lang="cs-CZ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4F7EA-19B2-4BD2-9368-02D59A40CFD2}" type="slidenum">
              <a:rPr lang="en-US"/>
              <a:pPr/>
              <a:t>34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Daňové sklady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Výrobní nebo distribuční</a:t>
            </a:r>
          </a:p>
          <a:p>
            <a:r>
              <a:rPr lang="cs-CZ"/>
              <a:t>Výrobce musí být povinně daňovým skladem</a:t>
            </a:r>
          </a:p>
          <a:p>
            <a:r>
              <a:rPr lang="cs-CZ"/>
              <a:t>V ČR v současnosti přibližně 500 daňových skladů</a:t>
            </a:r>
          </a:p>
          <a:p>
            <a:pPr lvl="1"/>
            <a:r>
              <a:rPr lang="cs-CZ"/>
              <a:t>Stock Plzeň, Rudolf Jelínek, Jan Becher,…</a:t>
            </a:r>
          </a:p>
          <a:p>
            <a:pPr lvl="1"/>
            <a:r>
              <a:rPr lang="cs-CZ"/>
              <a:t>Česká rafinérská, Setuza,…</a:t>
            </a:r>
          </a:p>
          <a:p>
            <a:pPr lvl="1"/>
            <a:r>
              <a:rPr lang="cs-CZ"/>
              <a:t>Českomoravské vinné sklepy,….</a:t>
            </a:r>
          </a:p>
          <a:p>
            <a:pPr lvl="1"/>
            <a:r>
              <a:rPr lang="cs-CZ"/>
              <a:t>Budějovický Budvar, Pivovary Staropramen,..</a:t>
            </a:r>
          </a:p>
          <a:p>
            <a:pPr lvl="1"/>
            <a:r>
              <a:rPr lang="cs-CZ"/>
              <a:t>Philip Morris</a:t>
            </a:r>
          </a:p>
          <a:p>
            <a:endParaRPr lang="cs-CZ"/>
          </a:p>
          <a:p>
            <a:pPr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6610A-7D41-478E-9D2D-5B6A2F1A6DBE}" type="slidenum">
              <a:rPr lang="en-US"/>
              <a:pPr/>
              <a:t>35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Provozovatel daňového skladu</a:t>
            </a: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Musí dostat povolení od CÚ (na základě žádosti)</a:t>
            </a:r>
          </a:p>
          <a:p>
            <a:r>
              <a:rPr lang="cs-CZ" dirty="0"/>
              <a:t>Musí splňovat zákonné podmínky</a:t>
            </a:r>
          </a:p>
          <a:p>
            <a:pPr lvl="1"/>
            <a:r>
              <a:rPr lang="cs-CZ" dirty="0"/>
              <a:t>Technické požadavky na areál (nádrže, měřidla…)</a:t>
            </a:r>
          </a:p>
          <a:p>
            <a:pPr lvl="1"/>
            <a:r>
              <a:rPr lang="cs-CZ" dirty="0"/>
              <a:t>Zabezpečení areálu (ostraha, kamerový systém,…)</a:t>
            </a:r>
          </a:p>
          <a:p>
            <a:pPr lvl="1"/>
            <a:r>
              <a:rPr lang="cs-CZ" dirty="0"/>
              <a:t>Vedení evidence (kontrolní systémy)</a:t>
            </a:r>
          </a:p>
          <a:p>
            <a:pPr lvl="1"/>
            <a:r>
              <a:rPr lang="cs-CZ" dirty="0"/>
              <a:t>Bezúhonnost a daňová spolehlivost</a:t>
            </a:r>
          </a:p>
          <a:p>
            <a:pPr lvl="1"/>
            <a:r>
              <a:rPr lang="cs-CZ" dirty="0"/>
              <a:t>Zajištění </a:t>
            </a:r>
            <a:r>
              <a:rPr lang="cs-CZ" dirty="0" smtClean="0"/>
              <a:t>daně</a:t>
            </a:r>
          </a:p>
          <a:p>
            <a:r>
              <a:rPr lang="cs-CZ" dirty="0" smtClean="0"/>
              <a:t>Nemusí být vlastníkem zboží</a:t>
            </a:r>
            <a:endParaRPr lang="cs-CZ" dirty="0"/>
          </a:p>
          <a:p>
            <a:pPr lvl="1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6794A-8E9C-4820-B3B4-A64A11315947}" type="slidenum">
              <a:rPr lang="en-US"/>
              <a:pPr/>
              <a:t>36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Zajištění daně</a:t>
            </a: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Forma zajištění</a:t>
            </a:r>
          </a:p>
          <a:p>
            <a:pPr lvl="1"/>
            <a:r>
              <a:rPr lang="cs-CZ" dirty="0"/>
              <a:t>Převodem na účet CÚ</a:t>
            </a:r>
          </a:p>
          <a:p>
            <a:pPr lvl="1"/>
            <a:r>
              <a:rPr lang="cs-CZ" dirty="0"/>
              <a:t>Ručením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Výše zajištění </a:t>
            </a:r>
          </a:p>
          <a:p>
            <a:pPr lvl="1"/>
            <a:r>
              <a:rPr lang="cs-CZ" dirty="0"/>
              <a:t>Odvozena z objemu výrobků vyrobených nebo skladovaných v daňovém skladu za rok</a:t>
            </a:r>
          </a:p>
          <a:p>
            <a:pPr lvl="1"/>
            <a:r>
              <a:rPr lang="cs-CZ" dirty="0"/>
              <a:t>1/12 daňové povinnosti </a:t>
            </a:r>
          </a:p>
          <a:p>
            <a:pPr lvl="1"/>
            <a:r>
              <a:rPr lang="cs-CZ" dirty="0"/>
              <a:t>Limity (MO: 100 mil.Kč, pivo: 80 mil Kč, líh: 40 mil. Kč)</a:t>
            </a:r>
          </a:p>
          <a:p>
            <a:pPr lvl="1"/>
            <a:r>
              <a:rPr lang="cs-CZ" dirty="0"/>
              <a:t>Možnost zažádat o snížení či zproštění</a:t>
            </a:r>
          </a:p>
          <a:p>
            <a:pPr lvl="1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37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Doprava výrobků mezi daňovými sklady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dirty="0" smtClean="0"/>
              <a:t>= doprava v režimu podmíněného osvobození od daně</a:t>
            </a:r>
            <a:endParaRPr lang="cs-CZ" sz="2000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39952" y="3573016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7904" y="4941168"/>
            <a:ext cx="1654919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00" y="494116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V="1">
            <a:off x="2339975" y="3933056"/>
            <a:ext cx="1799977" cy="7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716016" y="422108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5364088" y="52292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5004048" y="4365104"/>
            <a:ext cx="1838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Doprava s daní</a:t>
            </a:r>
            <a:endParaRPr lang="en-US" b="1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691680" y="3068960"/>
            <a:ext cx="2159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Doprava bez daně</a:t>
            </a:r>
            <a:endParaRPr lang="en-US" b="1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123728" y="4221088"/>
            <a:ext cx="2159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Doprava bez daně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9E786-8913-4418-80B1-7E7F6FADD7E9}" type="slidenum">
              <a:rPr lang="en-US"/>
              <a:pPr/>
              <a:t>38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Doprava mezi dvěma daňovými sklady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Zákon umožňuje (tj. lze dopravovat v výrobky v režimu POD = nezdaněné)</a:t>
            </a:r>
          </a:p>
          <a:p>
            <a:pPr>
              <a:buFont typeface="Arial" charset="0"/>
              <a:buNone/>
            </a:pPr>
            <a:endParaRPr lang="cs-CZ"/>
          </a:p>
          <a:p>
            <a:r>
              <a:rPr lang="cs-CZ"/>
              <a:t>Ale nutné splnit podmínky</a:t>
            </a:r>
          </a:p>
          <a:p>
            <a:pPr lvl="1"/>
            <a:r>
              <a:rPr lang="cs-CZ"/>
              <a:t>Oznámit zahájení dopravy na CÚ</a:t>
            </a:r>
          </a:p>
          <a:p>
            <a:pPr lvl="1"/>
            <a:r>
              <a:rPr lang="cs-CZ"/>
              <a:t>Zajistit spotřební daň</a:t>
            </a:r>
          </a:p>
          <a:p>
            <a:pPr lvl="1"/>
            <a:r>
              <a:rPr lang="cs-CZ"/>
              <a:t>Vystavit „průvodní doklad“</a:t>
            </a:r>
          </a:p>
          <a:p>
            <a:endParaRPr lang="cs-CZ"/>
          </a:p>
          <a:p>
            <a:r>
              <a:rPr lang="cs-CZ"/>
              <a:t>Nejen mezi sklady v ČR, ale i ČR-EU a opačně </a:t>
            </a:r>
          </a:p>
          <a:p>
            <a:pPr lvl="1">
              <a:buFontTx/>
              <a:buNone/>
            </a:pPr>
            <a:endParaRPr lang="cs-CZ"/>
          </a:p>
          <a:p>
            <a:pPr lvl="1">
              <a:buFontTx/>
              <a:buNone/>
            </a:pPr>
            <a:endParaRPr lang="cs-CZ"/>
          </a:p>
          <a:p>
            <a:pPr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39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Plátci daně (§ 4 ZSD)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Právnická nebo fyzická osoba, které vzniká povinnost daň přiznat a zaplatit (§ 9 ZSD)</a:t>
            </a:r>
          </a:p>
          <a:p>
            <a:pPr lvl="1"/>
            <a:r>
              <a:rPr lang="cs-CZ" dirty="0"/>
              <a:t>Provozovatel daňového skladu</a:t>
            </a:r>
          </a:p>
          <a:p>
            <a:pPr lvl="1"/>
            <a:r>
              <a:rPr lang="cs-CZ" dirty="0"/>
              <a:t>Výrobce (pěstitelská pálenice)</a:t>
            </a:r>
          </a:p>
          <a:p>
            <a:pPr lvl="1"/>
            <a:r>
              <a:rPr lang="cs-CZ" dirty="0"/>
              <a:t>Dovozce</a:t>
            </a:r>
          </a:p>
          <a:p>
            <a:pPr lvl="1"/>
            <a:r>
              <a:rPr lang="cs-CZ" dirty="0"/>
              <a:t>Další osoby (např. oprávněný </a:t>
            </a:r>
            <a:r>
              <a:rPr lang="cs-CZ" dirty="0" smtClean="0"/>
              <a:t>příjemce)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4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 z daní do státního rozpočtu v 2009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Daňové příjmy celkem: </a:t>
            </a:r>
            <a:r>
              <a:rPr lang="cs-CZ" u="sng" dirty="0" smtClean="0"/>
              <a:t>650 </a:t>
            </a:r>
            <a:r>
              <a:rPr lang="cs-CZ" u="sng" dirty="0" smtClean="0"/>
              <a:t>mld. Kč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DPH                         250 mld. Kč (38%)    v r. 2005 (33%)</a:t>
            </a:r>
            <a:endParaRPr lang="cs-CZ" dirty="0"/>
          </a:p>
          <a:p>
            <a:r>
              <a:rPr lang="cs-CZ" dirty="0" smtClean="0"/>
              <a:t>Spotřební daně      150 mld. Kč  (23%)    v r. 2005 (18%)</a:t>
            </a:r>
            <a:endParaRPr lang="cs-CZ" dirty="0"/>
          </a:p>
          <a:p>
            <a:r>
              <a:rPr lang="cs-CZ" dirty="0" smtClean="0"/>
              <a:t>DPFO                      120 mld. Kč  (18%)    v r. 2005 (22%)</a:t>
            </a:r>
          </a:p>
          <a:p>
            <a:r>
              <a:rPr lang="cs-CZ" dirty="0" smtClean="0"/>
              <a:t>DPPO                      110 mld. Kč  (17%)    v r. 2005 (22%)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40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Plátci daně (§ 4 ZSD)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Plátce daně (§ 92 ZSD)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Není FO, která na daňovém území ČR vyrábí výhradně tiché víno, celkové množství </a:t>
            </a:r>
            <a:r>
              <a:rPr lang="en-GB" sz="2000" dirty="0" smtClean="0"/>
              <a:t>&lt; </a:t>
            </a:r>
            <a:r>
              <a:rPr lang="cs-CZ" sz="2000" dirty="0" smtClean="0"/>
              <a:t>2 000 litrů/rok</a:t>
            </a:r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r>
              <a:rPr lang="cs-CZ" sz="2000" dirty="0" smtClean="0"/>
              <a:t>Plátce daně (§ 80 ZSD)</a:t>
            </a:r>
          </a:p>
          <a:p>
            <a:pPr lvl="1"/>
            <a:r>
              <a:rPr lang="cs-CZ" sz="2000" dirty="0" smtClean="0"/>
              <a:t>Není FO, která vyrobí pro vlastní spotřebu v zařízení pro domácí výrobu piva pivo v celkovém množství nepřesahující 200 </a:t>
            </a:r>
            <a:r>
              <a:rPr lang="cs-CZ" sz="2000" dirty="0" smtClean="0"/>
              <a:t>litrů/rok</a:t>
            </a:r>
            <a:endParaRPr lang="cs-CZ" sz="2000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41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Pořízení výrobků z jiného státu EU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/>
              <a:t>Podnikatelským subjektem 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Právnickou osobou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Fyzikou osobou </a:t>
            </a:r>
            <a:endParaRPr lang="cs-CZ" sz="2000" dirty="0" smtClean="0"/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r>
              <a:rPr lang="cs-CZ" dirty="0" smtClean="0"/>
              <a:t>Fyzickou osobou – nepodnikatelem</a:t>
            </a: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42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Č</a:t>
            </a:r>
            <a:r>
              <a:rPr lang="cs-CZ" dirty="0" smtClean="0"/>
              <a:t>eský podnikatel pořizuje J</a:t>
            </a:r>
            <a:r>
              <a:rPr lang="de-DE" dirty="0" err="1" smtClean="0"/>
              <a:t>ägermeistra</a:t>
            </a:r>
            <a:r>
              <a:rPr lang="de-DE" dirty="0" smtClean="0"/>
              <a:t> </a:t>
            </a:r>
            <a:r>
              <a:rPr lang="cs-CZ" dirty="0" smtClean="0"/>
              <a:t>z  Rakouska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/>
              <a:t>Podnikatel musí vždy odvést spotřební daň v ČR </a:t>
            </a:r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r>
              <a:rPr lang="cs-CZ" dirty="0" smtClean="0"/>
              <a:t>Při nákupu v Rakousku mohou nastat dvě možnosti</a:t>
            </a:r>
          </a:p>
          <a:p>
            <a:pPr lvl="1"/>
            <a:r>
              <a:rPr lang="cs-CZ" dirty="0" smtClean="0"/>
              <a:t>Podnikatel nakoupí výrobky s rakouskou spotřební daní</a:t>
            </a:r>
          </a:p>
          <a:p>
            <a:pPr lvl="2"/>
            <a:r>
              <a:rPr lang="cs-CZ" dirty="0" smtClean="0"/>
              <a:t>Bude si moci zažádat o vrácení rakouské daně (při splnění zákonných podmínek)</a:t>
            </a:r>
          </a:p>
          <a:p>
            <a:pPr lvl="1"/>
            <a:r>
              <a:rPr lang="cs-CZ" dirty="0" smtClean="0"/>
              <a:t>Podnikatel nakoupí výrobky bez rakouské spotřební daně</a:t>
            </a:r>
          </a:p>
          <a:p>
            <a:pPr lvl="2"/>
            <a:r>
              <a:rPr lang="cs-CZ" dirty="0" smtClean="0"/>
              <a:t>Podnikatel je provozovatelem daňového skladu</a:t>
            </a:r>
          </a:p>
          <a:p>
            <a:pPr lvl="2"/>
            <a:r>
              <a:rPr lang="cs-CZ" dirty="0" smtClean="0"/>
              <a:t>Podnikatel požádá český CÚ o vydání povolení „oprávněného příjemce“</a:t>
            </a:r>
          </a:p>
          <a:p>
            <a:pPr lvl="2"/>
            <a:r>
              <a:rPr lang="cs-CZ" dirty="0" smtClean="0"/>
              <a:t>Podnikatel využije služby osoby, které je daňovým skladem či oprávněným příjemcem</a:t>
            </a: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43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Fyzická osoba (FO) - nepodnikatel nakupuje</a:t>
            </a:r>
            <a:r>
              <a:rPr lang="cs-CZ" dirty="0" smtClean="0"/>
              <a:t> J</a:t>
            </a:r>
            <a:r>
              <a:rPr lang="de-DE" dirty="0" err="1" smtClean="0"/>
              <a:t>ägermeistra</a:t>
            </a:r>
            <a:r>
              <a:rPr lang="de-DE" dirty="0" smtClean="0"/>
              <a:t> </a:t>
            </a:r>
            <a:r>
              <a:rPr lang="cs-CZ" dirty="0" smtClean="0"/>
              <a:t>v</a:t>
            </a:r>
            <a:r>
              <a:rPr lang="cs-CZ" dirty="0" smtClean="0"/>
              <a:t> Rakousku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/>
              <a:t>FO vždy nakupuje lihoviny s rakouskou spotřební daní  </a:t>
            </a:r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r>
              <a:rPr lang="cs-CZ" dirty="0" smtClean="0"/>
              <a:t>V ČR mohou nastat dvě možnosti</a:t>
            </a:r>
          </a:p>
          <a:p>
            <a:pPr lvl="1"/>
            <a:r>
              <a:rPr lang="cs-CZ" dirty="0" smtClean="0"/>
              <a:t>Množství nakoupených lihovin </a:t>
            </a:r>
            <a:r>
              <a:rPr lang="en-US" dirty="0" smtClean="0"/>
              <a:t>&lt; 10 l</a:t>
            </a:r>
            <a:endParaRPr lang="cs-CZ" dirty="0" smtClean="0"/>
          </a:p>
          <a:p>
            <a:pPr lvl="2"/>
            <a:r>
              <a:rPr lang="en-US" dirty="0" smtClean="0"/>
              <a:t>FO n</a:t>
            </a:r>
            <a:r>
              <a:rPr lang="cs-CZ" dirty="0" err="1" smtClean="0"/>
              <a:t>emusí</a:t>
            </a:r>
            <a:r>
              <a:rPr lang="cs-CZ" dirty="0" smtClean="0"/>
              <a:t> v ČR platit daň (je osvobozeno)</a:t>
            </a:r>
          </a:p>
          <a:p>
            <a:pPr lvl="1"/>
            <a:r>
              <a:rPr lang="cs-CZ" dirty="0" smtClean="0"/>
              <a:t>Množství nakoupených lihovin </a:t>
            </a:r>
            <a:r>
              <a:rPr lang="en-US" dirty="0" smtClean="0"/>
              <a:t>&gt; </a:t>
            </a:r>
            <a:r>
              <a:rPr lang="en-US" dirty="0" smtClean="0"/>
              <a:t>10 </a:t>
            </a:r>
            <a:r>
              <a:rPr lang="en-US" dirty="0" smtClean="0"/>
              <a:t>l</a:t>
            </a:r>
            <a:endParaRPr lang="cs-CZ" dirty="0" smtClean="0"/>
          </a:p>
          <a:p>
            <a:pPr lvl="2"/>
            <a:r>
              <a:rPr lang="en-US" dirty="0" smtClean="0"/>
              <a:t>FO je </a:t>
            </a:r>
            <a:r>
              <a:rPr lang="cs-CZ" dirty="0" smtClean="0"/>
              <a:t>povinna</a:t>
            </a:r>
            <a:r>
              <a:rPr lang="en-US" dirty="0" smtClean="0"/>
              <a:t> </a:t>
            </a:r>
            <a:r>
              <a:rPr lang="cs-CZ" dirty="0" smtClean="0"/>
              <a:t>se registrovat jako plátce daně v ČR a odvést daň</a:t>
            </a:r>
          </a:p>
          <a:p>
            <a:pPr lvl="2"/>
            <a:r>
              <a:rPr lang="cs-CZ" dirty="0" smtClean="0"/>
              <a:t>Bude si moci zažádat o vrácení rakouské </a:t>
            </a:r>
            <a:r>
              <a:rPr lang="cs-CZ" dirty="0" smtClean="0"/>
              <a:t>daně (při splnění zákonných podmínek)</a:t>
            </a:r>
          </a:p>
          <a:p>
            <a:pPr lvl="2"/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DC1CA-56AC-476C-A808-2A0FE9F6EBAA}" type="slidenum">
              <a:rPr lang="en-US"/>
              <a:pPr/>
              <a:t>44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Množstevní limity pro osvobození výrobků dovezených do ČR nepodnikatelem (FO)</a:t>
            </a:r>
            <a:r>
              <a:rPr lang="cs-CZ" dirty="0" smtClean="0"/>
              <a:t> </a:t>
            </a:r>
            <a:endParaRPr lang="en-US" dirty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1520" y="1988840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F2EF6-C3F4-45D9-AE06-7ED106F9CA18}" type="slidenum">
              <a:rPr lang="en-US"/>
              <a:pPr/>
              <a:t>45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Registrace, zdaňovací období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Registrace</a:t>
            </a:r>
          </a:p>
          <a:p>
            <a:pPr lvl="1"/>
            <a:r>
              <a:rPr lang="cs-CZ" dirty="0"/>
              <a:t>U místně příslušného celního úřadu nejpozději</a:t>
            </a:r>
          </a:p>
          <a:p>
            <a:pPr lvl="2"/>
            <a:r>
              <a:rPr lang="cs-CZ" dirty="0"/>
              <a:t>Do dne vzniku 1. povinnosti daň přiznat a zaplatit</a:t>
            </a:r>
          </a:p>
          <a:p>
            <a:endParaRPr lang="cs-CZ" dirty="0" smtClean="0"/>
          </a:p>
          <a:p>
            <a:r>
              <a:rPr lang="cs-CZ" dirty="0" smtClean="0"/>
              <a:t>Zdaňovací </a:t>
            </a:r>
            <a:r>
              <a:rPr lang="cs-CZ" dirty="0"/>
              <a:t>období</a:t>
            </a:r>
          </a:p>
          <a:p>
            <a:pPr lvl="1"/>
            <a:r>
              <a:rPr lang="cs-CZ" dirty="0"/>
              <a:t>Kalendářní měsíc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42B46-E6BE-40CC-AF4C-25BB205345A0}" type="slidenum">
              <a:rPr lang="en-US"/>
              <a:pPr/>
              <a:t>46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Daňové přiznání a splatnost daně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Daňové přiznání</a:t>
            </a:r>
          </a:p>
          <a:p>
            <a:pPr lvl="1"/>
            <a:r>
              <a:rPr lang="cs-CZ" dirty="0"/>
              <a:t>Samostatně za každou daň</a:t>
            </a:r>
          </a:p>
          <a:p>
            <a:pPr lvl="1"/>
            <a:r>
              <a:rPr lang="cs-CZ" dirty="0"/>
              <a:t>Do 25. dne po skončení zdaňovacího období</a:t>
            </a:r>
          </a:p>
          <a:p>
            <a:pPr lvl="1"/>
            <a:r>
              <a:rPr lang="cs-CZ" dirty="0" smtClean="0"/>
              <a:t>Při dovozu se daňové přiznání nepodává </a:t>
            </a:r>
            <a:endParaRPr lang="cs-CZ" dirty="0"/>
          </a:p>
          <a:p>
            <a:pPr lvl="2"/>
            <a:r>
              <a:rPr lang="cs-CZ" dirty="0"/>
              <a:t>Celní prohlášení</a:t>
            </a:r>
          </a:p>
          <a:p>
            <a:r>
              <a:rPr lang="cs-CZ" dirty="0"/>
              <a:t>Splatnost daně</a:t>
            </a:r>
          </a:p>
          <a:p>
            <a:pPr lvl="1"/>
            <a:r>
              <a:rPr lang="cs-CZ" dirty="0"/>
              <a:t>40. den po skončení zdaňovacího období</a:t>
            </a:r>
          </a:p>
          <a:p>
            <a:pPr lvl="1"/>
            <a:r>
              <a:rPr lang="cs-CZ" dirty="0"/>
              <a:t>Dovoz</a:t>
            </a:r>
          </a:p>
          <a:p>
            <a:pPr lvl="2"/>
            <a:r>
              <a:rPr lang="cs-CZ" dirty="0"/>
              <a:t>10 kalendářních dnů ode dne doručení rozhodnutí o vyměření cla</a:t>
            </a:r>
          </a:p>
          <a:p>
            <a:endParaRPr lang="cs-CZ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F5EDE-EFF1-4BA6-9DCC-CDBBEA5EBC6F}" type="slidenum">
              <a:rPr lang="en-US"/>
              <a:pPr/>
              <a:t>47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Proces odvodu daně – shrnutí hlavních kroků</a:t>
            </a: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Určení povinnosti přiznat daň</a:t>
            </a:r>
          </a:p>
          <a:p>
            <a:pPr lvl="1"/>
            <a:r>
              <a:rPr lang="cs-CZ" dirty="0"/>
              <a:t>HMOTNĚ = určit zda je výrobek předmětem daně </a:t>
            </a:r>
          </a:p>
          <a:p>
            <a:pPr lvl="1"/>
            <a:r>
              <a:rPr lang="cs-CZ" dirty="0"/>
              <a:t>ČASOVĚ = určit den uvedení do volného daňového oběhu</a:t>
            </a:r>
          </a:p>
          <a:p>
            <a:r>
              <a:rPr lang="cs-CZ" dirty="0"/>
              <a:t>Určení základu daně a sazby daně (příp. aplikace osvobození)</a:t>
            </a:r>
          </a:p>
          <a:p>
            <a:r>
              <a:rPr lang="cs-CZ" dirty="0"/>
              <a:t>Uvedení do záznamní evidence za daný měsíc</a:t>
            </a:r>
          </a:p>
          <a:p>
            <a:r>
              <a:rPr lang="cs-CZ" dirty="0"/>
              <a:t>Sestavení a podání daňového přiznání za daný měsíc</a:t>
            </a:r>
          </a:p>
          <a:p>
            <a:r>
              <a:rPr lang="cs-CZ" dirty="0"/>
              <a:t>Zaplacení daně na CÚ</a:t>
            </a:r>
          </a:p>
          <a:p>
            <a:pPr>
              <a:buFont typeface="Arial" charset="0"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  <a:p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  <a:p>
            <a:endParaRPr lang="cs-CZ" dirty="0"/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8CD9432-4DE0-4964-87CA-E49C57B41187}" type="slidenum">
              <a:rPr lang="en-US"/>
              <a:pPr/>
              <a:t>48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Daňový sklad - praktická aplikace</a:t>
            </a: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47FA8-728D-4A4C-A7CB-3E866B51DE30}" type="slidenum">
              <a:rPr lang="en-US"/>
              <a:pPr/>
              <a:t>49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Výrobce a distributor piva </a:t>
            </a:r>
            <a:br>
              <a:rPr lang="cs-CZ"/>
            </a:br>
            <a:r>
              <a:rPr lang="cs-CZ"/>
              <a:t>Pohyb a skladování zboží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  <a:buFontTx/>
              <a:buNone/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11162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11163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11163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11163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6D19-857D-46C4-B987-F5609CF66F48}" type="slidenum">
              <a:rPr lang="en-US"/>
              <a:pPr/>
              <a:t>5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  </a:t>
            </a: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Spotřební daně (akcízy, </a:t>
            </a:r>
            <a:r>
              <a:rPr lang="cs-CZ" dirty="0" err="1"/>
              <a:t>excise</a:t>
            </a:r>
            <a:r>
              <a:rPr lang="cs-CZ" dirty="0"/>
              <a:t> </a:t>
            </a:r>
            <a:r>
              <a:rPr lang="cs-CZ" dirty="0" err="1"/>
              <a:t>duties</a:t>
            </a:r>
            <a:r>
              <a:rPr lang="cs-CZ" dirty="0"/>
              <a:t>)</a:t>
            </a:r>
          </a:p>
          <a:p>
            <a:r>
              <a:rPr lang="cs-CZ" dirty="0"/>
              <a:t>Daň selektivní </a:t>
            </a:r>
            <a:r>
              <a:rPr lang="cs-CZ" dirty="0" smtClean="0"/>
              <a:t>(</a:t>
            </a:r>
            <a:r>
              <a:rPr lang="en-US" dirty="0" err="1" smtClean="0"/>
              <a:t>zabr</a:t>
            </a:r>
            <a:r>
              <a:rPr lang="cs-CZ" dirty="0" err="1" smtClean="0"/>
              <a:t>ánit</a:t>
            </a:r>
            <a:r>
              <a:rPr lang="cs-CZ" dirty="0" smtClean="0"/>
              <a:t> škodlivé spotřebě)</a:t>
            </a:r>
            <a:r>
              <a:rPr lang="en-US" dirty="0" smtClean="0"/>
              <a:t> </a:t>
            </a:r>
            <a:endParaRPr lang="cs-CZ" dirty="0"/>
          </a:p>
          <a:p>
            <a:r>
              <a:rPr lang="cs-CZ" dirty="0"/>
              <a:t>Tzn. dani podléhají pouze „vybrané výrobky“ („</a:t>
            </a:r>
            <a:r>
              <a:rPr lang="cs-CZ" dirty="0" err="1"/>
              <a:t>excisable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“)</a:t>
            </a:r>
          </a:p>
          <a:p>
            <a:r>
              <a:rPr lang="cs-CZ" dirty="0"/>
              <a:t>5 komodit </a:t>
            </a:r>
            <a:endParaRPr lang="cs-CZ" dirty="0" smtClean="0"/>
          </a:p>
          <a:p>
            <a:pPr lvl="1"/>
            <a:r>
              <a:rPr lang="cs-CZ" dirty="0" smtClean="0"/>
              <a:t>Minerální oleje</a:t>
            </a:r>
          </a:p>
          <a:p>
            <a:pPr lvl="1"/>
            <a:r>
              <a:rPr lang="cs-CZ" dirty="0" smtClean="0"/>
              <a:t>Lihoviny</a:t>
            </a:r>
          </a:p>
          <a:p>
            <a:pPr lvl="1"/>
            <a:r>
              <a:rPr lang="cs-CZ" dirty="0" smtClean="0"/>
              <a:t>Pivo</a:t>
            </a:r>
          </a:p>
          <a:p>
            <a:pPr lvl="1"/>
            <a:r>
              <a:rPr lang="cs-CZ" dirty="0" smtClean="0"/>
              <a:t>Víno</a:t>
            </a:r>
          </a:p>
          <a:p>
            <a:pPr lvl="1"/>
            <a:r>
              <a:rPr lang="cs-CZ" dirty="0" smtClean="0"/>
              <a:t>Tabákové výrobky</a:t>
            </a:r>
            <a:endParaRPr lang="cs-CZ" dirty="0"/>
          </a:p>
          <a:p>
            <a:r>
              <a:rPr lang="cs-CZ" dirty="0"/>
              <a:t>Zavedeny v roce </a:t>
            </a:r>
            <a:r>
              <a:rPr lang="cs-CZ" dirty="0" smtClean="0"/>
              <a:t>1993 (v 2004 velká novelizace)</a:t>
            </a: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EBF37-1A65-4152-B8AC-988A7E31D650}" type="slidenum">
              <a:rPr lang="en-US"/>
              <a:pPr/>
              <a:t>50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/>
              <a:t>Výrobce a distributor piva </a:t>
            </a:r>
            <a:br>
              <a:rPr lang="cs-CZ" sz="2600"/>
            </a:br>
            <a:r>
              <a:rPr lang="cs-CZ" sz="2600"/>
              <a:t>Daňový režim převáženého a skladovaného zboží</a:t>
            </a:r>
            <a:endParaRPr lang="en-US" sz="26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  <a:buFontTx/>
              <a:buNone/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11265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11265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FEAF0-9DB4-4588-A6A3-CF7280FFECF4}" type="slidenum">
              <a:rPr lang="en-US"/>
              <a:pPr/>
              <a:t>51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Výrobce a distributor piva </a:t>
            </a:r>
            <a:br>
              <a:rPr lang="cs-CZ"/>
            </a:br>
            <a:r>
              <a:rPr lang="cs-CZ"/>
              <a:t>Doklady doprovázející zboží</a:t>
            </a: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  <a:buFontTx/>
              <a:buNone/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11367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11368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11368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11368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11368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11368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11369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28897-B226-4704-9D70-98D72C4C43DD}" type="slidenum">
              <a:rPr lang="en-US"/>
              <a:pPr/>
              <a:t>52</a:t>
            </a:fld>
            <a:endParaRPr lang="en-US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1445" name="Picture 5" descr="KPMG_150_Blue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46" name="Picture 6" descr="KPMG-Descriptor-White_1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144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1448" name="Picture 8" descr="Living-Blue-2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pic>
          <p:nvPicPr>
            <p:cNvPr id="61449" name="Picture 9" descr="KPMG-Descriptor-White_1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450" name="Picture 10" descr="KPMG-LOGO-WhiteKey_15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0F00-694B-4114-A67D-371D24541B6A}" type="slidenum">
              <a:rPr lang="en-US"/>
              <a:pPr/>
              <a:t>53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Úvod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Předmět daně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Zdaňovací období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Daňové přiznání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Nabytí vybraných výrobků bez daně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Zdaňování vybraných výrobků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56D6E-A07C-4622-9885-CC07007A476B}" type="slidenum">
              <a:rPr lang="en-US"/>
              <a:pPr/>
              <a:t>54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Nepřímé daně - odváděné plátcem daně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Legislativní úprava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Součást zákona č. 261/2007 Sb., o stabilizaci veřejných rozpočtů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Vychází z požadavků směrnic EU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Funkce ekologických daní </a:t>
            </a:r>
          </a:p>
          <a:p>
            <a:pPr lvl="1"/>
            <a:r>
              <a:rPr lang="cs-CZ" sz="2000"/>
              <a:t>Pozitivní působení na změnu chování ekonomických subjektů, omezení negativních vlivů na životní prostředí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Zdaňuje se dodání na území ČR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Správa daní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Celní úřad, celní ředitelství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B80FB-BE38-482C-8C56-F6A2093A903F}" type="slidenum">
              <a:rPr lang="en-US"/>
              <a:pPr/>
              <a:t>55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Ekologické daně – obecná charakteristika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Předmětem daně jsou vybrané výrobky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Zemní plyn a některé další plyny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Elektřina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Pevná paliva (uhlí, brikety, koks apod.)</a:t>
            </a:r>
          </a:p>
          <a:p>
            <a:r>
              <a:rPr lang="cs-CZ"/>
              <a:t>Zdaňovací období</a:t>
            </a:r>
          </a:p>
          <a:p>
            <a:pPr lvl="1"/>
            <a:r>
              <a:rPr lang="cs-CZ"/>
              <a:t>Kalendářní měsíc</a:t>
            </a:r>
          </a:p>
          <a:p>
            <a:r>
              <a:rPr lang="cs-CZ"/>
              <a:t>Daňové přiznání</a:t>
            </a:r>
          </a:p>
          <a:p>
            <a:pPr lvl="1"/>
            <a:r>
              <a:rPr lang="cs-CZ"/>
              <a:t>Do 25. dne po skončení zdaňovacího období</a:t>
            </a:r>
          </a:p>
          <a:p>
            <a:pPr lvl="1"/>
            <a:r>
              <a:rPr lang="cs-CZ"/>
              <a:t>Samostatně za každou daň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56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 obchodování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dirty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308D5-A898-4C4E-AB57-B9599936B159}" type="slidenum">
              <a:rPr lang="en-US"/>
              <a:pPr/>
              <a:t>57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Nabytí vybraných výrobků bez daně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Nabytí vybraných výrobků bez daně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obchodník (elektřina) nebo dodavatel (zemní plyn a pevná paliva)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na základě povolení (mimo výrobce a operátora trhu s elektřinou)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Nabytí vybraných výrobků osvobozených od daně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Povolení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Vydáno na žádost celním úřadem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Pokud je žádost podána do 15. ledna 2008, lze získat zpětně k 1. lednu 2008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01595BF-D7D0-497E-98CB-9AEF2E40CBF0}" type="slidenum">
              <a:rPr lang="en-US"/>
              <a:pPr/>
              <a:t>58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Daň z elektřiny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C8C39-0B34-4633-8924-8D596B27C110}" type="slidenum">
              <a:rPr lang="en-US"/>
              <a:pPr/>
              <a:t>59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r>
              <a:rPr lang="cs-CZ"/>
              <a:t>Daň z elektřiny - plátce daně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Plátce daně</a:t>
            </a:r>
            <a:endParaRPr lang="en-US"/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Dodavatel, který dodává elektřinu konečnému spotřebiteli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Provozovatel distribuční soustavy a provozovatel přenosové soustavy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Osoba</a:t>
            </a:r>
            <a:r>
              <a:rPr lang="en-US" b="0"/>
              <a:t>, </a:t>
            </a:r>
            <a:r>
              <a:rPr lang="cs-CZ" b="0"/>
              <a:t>která použila osvobozenou elektřinu k jiným účelům, než na které se osvobození vztahuje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Osoba, která spotřebovala nezdaněnou elektřinu </a:t>
            </a:r>
            <a:br>
              <a:rPr lang="cs-CZ" b="0"/>
            </a:br>
            <a:r>
              <a:rPr lang="cs-CZ" b="0"/>
              <a:t>(s výjimkou elektřiny od daně osvobozené)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Nutno se registrovat u celního úřadu</a:t>
            </a:r>
            <a:endParaRPr lang="en-US"/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93940-D7E0-4FA4-A8B4-B86C297B4650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úprava 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dirty="0"/>
          </a:p>
          <a:p>
            <a:r>
              <a:rPr lang="cs-CZ" dirty="0"/>
              <a:t>Legislativní úprava</a:t>
            </a:r>
          </a:p>
          <a:p>
            <a:pPr lvl="1"/>
            <a:r>
              <a:rPr lang="cs-CZ" dirty="0"/>
              <a:t>Zákon č. 353/2003 Sb., o spotřebních daních, v platném znění (dále jen „ZSD“)</a:t>
            </a:r>
            <a:endParaRPr lang="en-US" dirty="0"/>
          </a:p>
          <a:p>
            <a:pPr lvl="1"/>
            <a:r>
              <a:rPr lang="en-US" dirty="0" err="1"/>
              <a:t>Celn</a:t>
            </a:r>
            <a:r>
              <a:rPr lang="cs-CZ" dirty="0"/>
              <a:t>í správa ČR </a:t>
            </a: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cs.mfcr.cz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CmsGrc</a:t>
            </a:r>
            <a:r>
              <a:rPr lang="cs-CZ" dirty="0">
                <a:hlinkClick r:id="rId2"/>
              </a:rPr>
              <a:t>/Obchod-se-</a:t>
            </a:r>
            <a:r>
              <a:rPr lang="cs-CZ" dirty="0" err="1">
                <a:hlinkClick r:id="rId2"/>
              </a:rPr>
              <a:t>zbozim</a:t>
            </a:r>
            <a:r>
              <a:rPr lang="cs-CZ" dirty="0">
                <a:hlinkClick r:id="rId2"/>
              </a:rPr>
              <a:t>/SPD/</a:t>
            </a:r>
            <a:endParaRPr lang="cs-CZ" dirty="0"/>
          </a:p>
          <a:p>
            <a:pPr lvl="1"/>
            <a:r>
              <a:rPr lang="cs-CZ" dirty="0"/>
              <a:t>KOOV MF ČR a KDP</a:t>
            </a:r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05698-5A9E-47C2-A74E-579C06E452FB}" type="slidenum">
              <a:rPr lang="en-US"/>
              <a:pPr/>
              <a:t>60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elektřiny – základ a sazba daně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Sazba 28,30 Kč/ Mwh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 elektřiny vstupuje do základu pro výpočet DPH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– den odečtu z měřícího zařízení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A5F6-2F5B-49D7-80BA-0A9882D749FF}" type="slidenum">
              <a:rPr lang="en-US"/>
              <a:pPr/>
              <a:t>61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elektřiny – osvobození od daně I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Osvobození dle původu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Vyrobená v dopravních prostředcích a tam spotřebovaná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Vyrobená ze zdaněných výrobků v zařízeních s výkonem do 2MW, pokud je dodávána samostatným vedením nebo je přímo spotřebována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 elektřina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Ze sluneční, větrné a geotermální energie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vodních elektráren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biomasy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emisí metanu v uzavřených uhelných dolech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BB76E-0B3C-4064-AE3B-1714119F0472}" type="slidenum">
              <a:rPr lang="en-US"/>
              <a:pPr/>
              <a:t>62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elektřiny – osvobození od daně II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Osvobození dle použití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 technologickým účelům pro výrobu elektřiny nebo pro kombinovanou výrobu elektřiny a tepla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 technologickým účelům nezbytným k udržení schopnosti vyrábět elektřinu nebo kombinovanou výrobu elektřiny a tepla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Ke krytí ztrát v přenosové nebo distribuční soustavě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Při provozování dráhy a drážní dopravy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Při elektrolytických nebo metalurgických procesech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 mineralogickým postupům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A2ED3-01C4-4DBD-9186-849DF205DEF8}" type="slidenum">
              <a:rPr lang="en-US"/>
              <a:pPr/>
              <a:t>63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elektřiny – osvobození od daně III</a:t>
            </a: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2751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Pro osvobození dle použití je nutno získat povolení na konkrétní odběrné místo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Vydává celní úřad na základě žádosti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72DC12C-513F-4C31-9A17-C86CD9CFC49B}" type="slidenum">
              <a:rPr lang="en-US"/>
              <a:pPr/>
              <a:t>64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Daň ze zemního plynu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8E5B2-E2A7-42A6-9942-41BECDD6FE21}" type="slidenum">
              <a:rPr lang="en-US"/>
              <a:pPr/>
              <a:t>65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 - plátce daně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8529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Plátce daně</a:t>
            </a:r>
            <a:endParaRPr lang="en-US" sz="2000"/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Dodavatel, který dodal plyn konečnému spotřebiteli (i dodání plynu do čerpacích stanic)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Provozovatel distribuční soustavy, přepravní soustavy, provozovatel podzemního zásobníku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Osoba, která použila plyn zdaněný nižší sazbou daně k účelu, který odpovídá vyšší sazbě daně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Osoba</a:t>
            </a:r>
            <a:r>
              <a:rPr lang="en-US" sz="2000" b="0"/>
              <a:t>, </a:t>
            </a:r>
            <a:r>
              <a:rPr lang="cs-CZ" sz="2000" b="0"/>
              <a:t>která použila osvobozený plyn k jiným účelům, než na které se osvobození vztahuje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Osoba, která spotřebovala nezdaněný plyn (s výjimkou plnu od daně osvobozeného)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Nutná registrace u celního úřadu</a:t>
            </a:r>
            <a:endParaRPr lang="en-US" sz="2000"/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endParaRPr lang="cs-CZ" sz="20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40B76-592E-4E95-A77C-249922B4DE70}" type="slidenum">
              <a:rPr lang="en-US"/>
              <a:pPr/>
              <a:t>66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 – sazby daně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/>
              <a:t>Sazby Kč/ MWh spalného tepla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/>
                <a:gridCol w="849312"/>
                <a:gridCol w="776288"/>
                <a:gridCol w="776287"/>
                <a:gridCol w="839788"/>
                <a:gridCol w="8636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23DEA-EE4A-4F38-9840-C978FD0FEA5F}" type="slidenum">
              <a:rPr lang="en-US"/>
              <a:pPr/>
              <a:t>67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 – osvobození od daně 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Osvobození u plynu použitého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Pro výrobu tepla v domácnostech a domovních kotelnách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elektřiny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Jako PHM pro plavby po vodách na území ČR (ne pro soukromá rekreační plavidla)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V metalurgických procesech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mineralogickým postupům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jinému účelu než pro pohon motorů nebo pro výrobu tepla, i když při takovém použití vzniká technologické teplo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Při výrobě nebo zpracování plynu a výrobků, které jsou předmětem spotřební daně v prostorách výrobny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Technicky zdůvodnitelné ztráty při dopravě a skladování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V dopravních prostředcích, klimatizacích, chladírenských zařízeních a pod. dovezených do ČR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9BB46-3110-4106-9A04-BD00F50E0C85}" type="slidenum">
              <a:rPr lang="en-US"/>
              <a:pPr/>
              <a:t>68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2751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Pro osvobození dle použití je nutno získat povolení (mimo výroby tepla v domácnostech a domovních kotelnách)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Konkrétní odběrné místo (jde-li o nabytí prostřednictvím plynárenského zařízení)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Vydává celní úřad na základě žádosti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0337-9793-4D03-BB8F-17F85A0ACEA5}" type="slidenum">
              <a:rPr lang="en-US"/>
              <a:pPr/>
              <a:t>69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ze zemního plynu vstupuje do základu pro výpočet DPH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odečtu z měřícího zařízení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Den, kdy může nakládat s plynem jako vlastník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spotřeby (pokud nelze podle předchozích bodů)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38DE5-12C0-47CA-924C-9A7D819CC419}" type="slidenum">
              <a:rPr lang="en-US"/>
              <a:pPr/>
              <a:t>7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Členění zákona o spotřebních daních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rabicPeriod"/>
            </a:pPr>
            <a:r>
              <a:rPr lang="cs-CZ" dirty="0"/>
              <a:t>Obecná ustanovení (společná pro všechny typy daní)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Zvláštní ustanovení (pro jednotlivé typy daní)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Omezení prodeje lihovin a tabákových </a:t>
            </a:r>
            <a:r>
              <a:rPr lang="cs-CZ" dirty="0" smtClean="0"/>
              <a:t>výrobků</a:t>
            </a:r>
            <a:endParaRPr lang="cs-CZ" dirty="0"/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Značkování a barvení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Správní delikty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779B9F1-81A8-4794-A652-3AED1BF75734}" type="slidenum">
              <a:rPr lang="en-US"/>
              <a:pPr/>
              <a:t>70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Daň z pevných paliv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1CD8F-4802-49FA-87E8-E117E347CA04}" type="slidenum">
              <a:rPr lang="en-US"/>
              <a:pPr/>
              <a:t>71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pevných paliv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Předmět daně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Černé a  hnědé uhlí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Koks a polokoks z uhlí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Ostatní uhlovodíky (pokud jsou určeny pro výrobu tepla)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Plátce daně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Definován stejně jako u daně ze zemního plynu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Základ daně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Množství pevných paliv v GJ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Sazba daně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12F5B-6867-4C96-9264-088563AA90F5}" type="slidenum">
              <a:rPr lang="en-US"/>
              <a:pPr/>
              <a:t>72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pevných paliv – osvobození od daně 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Celní úřad vydá povolení na základě žádosti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Osvobození u pevných paliv použitých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Pro kombinovanou výrobu elektřiny a tepla pro domácnosti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elektřiny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Jako PHM pro plavby po vodách na území ČR (ne pro soukromá rekreační plavidla)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V chemických procesech ve vysokých pecích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V metalurgických procesech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mineralogickým postupům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koksu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jinému účelu než pro pohon motorů nebo výrobu tepla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technologických účelům v podniku, ve kterém byla vyrobena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Technicky zdůvodnitelné ztráty při dopravě a skladování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697C855-EE62-40FB-B99E-B6B5A081666B}" type="slidenum">
              <a:rPr lang="en-US"/>
              <a:pPr/>
              <a:t>73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 za pozornost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289D1-38CC-4082-B37C-16F77C2FDEA8}" type="slidenum">
              <a:rPr lang="en-US"/>
              <a:pPr/>
              <a:t>8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Předmět daně (§ 7 ZSD)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Obecné vymezení</a:t>
            </a:r>
          </a:p>
          <a:p>
            <a:pPr lvl="1"/>
            <a:r>
              <a:rPr lang="cs-CZ" dirty="0"/>
              <a:t>Vybrané výrobky vyrobené nebo dovezené na území </a:t>
            </a:r>
            <a:r>
              <a:rPr lang="cs-CZ" dirty="0" smtClean="0"/>
              <a:t>ES (§ 1 - § 43 ZSD )</a:t>
            </a:r>
            <a:endParaRPr lang="cs-CZ" dirty="0"/>
          </a:p>
          <a:p>
            <a:r>
              <a:rPr lang="cs-CZ" dirty="0"/>
              <a:t>Bližší vymezení</a:t>
            </a:r>
          </a:p>
          <a:p>
            <a:pPr lvl="1"/>
            <a:r>
              <a:rPr lang="cs-CZ" dirty="0"/>
              <a:t>Daň z minerálních olejů </a:t>
            </a:r>
            <a:r>
              <a:rPr lang="cs-CZ" dirty="0" smtClean="0"/>
              <a:t>(§ 44 - § 65 ZSD )</a:t>
            </a:r>
            <a:endParaRPr lang="cs-CZ" dirty="0"/>
          </a:p>
          <a:p>
            <a:pPr lvl="1"/>
            <a:r>
              <a:rPr lang="cs-CZ" dirty="0"/>
              <a:t>Daň z lihu </a:t>
            </a:r>
            <a:r>
              <a:rPr lang="cs-CZ" dirty="0" smtClean="0"/>
              <a:t>(§ 66 - § 79 </a:t>
            </a:r>
            <a:r>
              <a:rPr lang="cs-CZ" dirty="0"/>
              <a:t>ZSD)</a:t>
            </a:r>
          </a:p>
          <a:p>
            <a:pPr lvl="1"/>
            <a:r>
              <a:rPr lang="cs-CZ" dirty="0"/>
              <a:t>Daň z piva (§ </a:t>
            </a:r>
            <a:r>
              <a:rPr lang="cs-CZ" dirty="0" smtClean="0"/>
              <a:t>80 - § 91 ZSD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Daň z vína a meziproduktů (§ </a:t>
            </a:r>
            <a:r>
              <a:rPr lang="cs-CZ" dirty="0" smtClean="0"/>
              <a:t>92 - § 100b ZSD)</a:t>
            </a:r>
            <a:endParaRPr lang="cs-CZ" dirty="0"/>
          </a:p>
          <a:p>
            <a:pPr lvl="1"/>
            <a:r>
              <a:rPr lang="cs-CZ" dirty="0"/>
              <a:t>Daň z tabákových výrobků (§ </a:t>
            </a:r>
            <a:r>
              <a:rPr lang="cs-CZ" dirty="0" smtClean="0"/>
              <a:t>100c - § 131 ZSD)</a:t>
            </a:r>
            <a:endParaRPr lang="en-US" dirty="0"/>
          </a:p>
          <a:p>
            <a:endParaRPr lang="cs-CZ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377E11-4EBD-402D-A980-4FAEBA009098}" type="slidenum">
              <a:rPr lang="en-US"/>
              <a:pPr/>
              <a:t>9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Jednotlivé druhy spotřebních daní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2078</TotalTime>
  <Words>3510</Words>
  <Application>Microsoft Office PowerPoint</Application>
  <PresentationFormat>On-screen Show (4:3)</PresentationFormat>
  <Paragraphs>780</Paragraphs>
  <Slides>73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On Screen presentation Basic</vt:lpstr>
      <vt:lpstr>Slide 1</vt:lpstr>
      <vt:lpstr>Obsah</vt:lpstr>
      <vt:lpstr>Nepřímě daně  </vt:lpstr>
      <vt:lpstr>Příjmy z daní do státního rozpočtu v 2009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65 ZSD)</vt:lpstr>
      <vt:lpstr>Daň z minerálních olejů  (§ 44 - § 65 ZSD)</vt:lpstr>
      <vt:lpstr>Daň z minerálních olejů  (§ 44 - § 65 ZSD)</vt:lpstr>
      <vt:lpstr>Příklad  </vt:lpstr>
      <vt:lpstr>Daň z lihu (§ 66 – § 79 ZSD) </vt:lpstr>
      <vt:lpstr>Daň z lihu (§ 66 – § 79 ZSD) </vt:lpstr>
      <vt:lpstr>Daň z lihu (§ 66 – § 79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Slide 52</vt:lpstr>
      <vt:lpstr>Obsah</vt:lpstr>
      <vt:lpstr>Úvod</vt:lpstr>
      <vt:lpstr>Ekologické daně – obecná charakteristika</vt:lpstr>
      <vt:lpstr>Příklad obchodování</vt:lpstr>
      <vt:lpstr>Nabytí vybraných výrobků bez daně</vt:lpstr>
      <vt:lpstr>Daň z elektřiny</vt:lpstr>
      <vt:lpstr>Daň z elektřiny - plátce daně</vt:lpstr>
      <vt:lpstr>Daň z elektřiny – základ a sazba daně</vt:lpstr>
      <vt:lpstr>Daň z elektřiny – osvobození od daně I</vt:lpstr>
      <vt:lpstr>Daň z elektřiny – osvobození od daně II</vt:lpstr>
      <vt:lpstr>Daň z elektřiny – osvobození od daně III</vt:lpstr>
      <vt:lpstr>Daň ze zemního plynu</vt:lpstr>
      <vt:lpstr>Daň ze zemního plynu - plátce daně</vt:lpstr>
      <vt:lpstr>Daň ze zemního plynu – sazby daně</vt:lpstr>
      <vt:lpstr>Daň ze zemního plynu – osvobození od daně </vt:lpstr>
      <vt:lpstr>Daň ze zemního plynu</vt:lpstr>
      <vt:lpstr>Daň ze zemního plynu</vt:lpstr>
      <vt:lpstr>Daň z pevných paliv</vt:lpstr>
      <vt:lpstr>Daň z pevných paliv</vt:lpstr>
      <vt:lpstr>Daň z pevných paliv – osvobození od daně </vt:lpstr>
      <vt:lpstr>Děkuji za pozornost</vt:lpstr>
    </vt:vector>
  </TitlesOfParts>
  <Company>KPMG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KPMG</cp:lastModifiedBy>
  <cp:revision>268</cp:revision>
  <dcterms:created xsi:type="dcterms:W3CDTF">2008-12-01T10:09:30Z</dcterms:created>
  <dcterms:modified xsi:type="dcterms:W3CDTF">2010-11-03T10:31:18Z</dcterms:modified>
</cp:coreProperties>
</file>