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334" r:id="rId3"/>
    <p:sldId id="313" r:id="rId4"/>
    <p:sldId id="320" r:id="rId5"/>
    <p:sldId id="321" r:id="rId6"/>
    <p:sldId id="318" r:id="rId7"/>
    <p:sldId id="323" r:id="rId8"/>
    <p:sldId id="324" r:id="rId9"/>
    <p:sldId id="325" r:id="rId10"/>
    <p:sldId id="326" r:id="rId11"/>
    <p:sldId id="330" r:id="rId12"/>
    <p:sldId id="327" r:id="rId13"/>
    <p:sldId id="328" r:id="rId14"/>
    <p:sldId id="331" r:id="rId15"/>
    <p:sldId id="332" r:id="rId16"/>
    <p:sldId id="314" r:id="rId17"/>
    <p:sldId id="329" r:id="rId18"/>
    <p:sldId id="312" r:id="rId19"/>
    <p:sldId id="322" r:id="rId20"/>
    <p:sldId id="33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6174" autoAdjust="0"/>
  </p:normalViewPr>
  <p:slideViewPr>
    <p:cSldViewPr snapToGrid="0" snapToObjects="1"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89851660939902E-2"/>
          <c:y val="1.6190811905473699E-2"/>
          <c:w val="0.93162711608960003"/>
          <c:h val="0.824366024537366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Non-performing loans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Sheet1!$B$2:$B$8</c:f>
              <c:numCache>
                <c:formatCode>General</c:formatCode>
                <c:ptCount val="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10</c:v>
                </c:pt>
                <c:pt idx="1">
                  <c:v>17</c:v>
                </c:pt>
                <c:pt idx="2">
                  <c:v>13</c:v>
                </c:pt>
                <c:pt idx="3">
                  <c:v>7.6</c:v>
                </c:pt>
                <c:pt idx="4">
                  <c:v>6</c:v>
                </c:pt>
                <c:pt idx="5">
                  <c:v>5.5</c:v>
                </c:pt>
                <c:pt idx="6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Reserves for credit risks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numRef>
              <c:f>Sheet1!$B$2:$B$8</c:f>
              <c:numCache>
                <c:formatCode>General</c:formatCode>
                <c:ptCount val="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5</c:v>
                </c:pt>
                <c:pt idx="1">
                  <c:v>7</c:v>
                </c:pt>
                <c:pt idx="2">
                  <c:v>10</c:v>
                </c:pt>
                <c:pt idx="3">
                  <c:v>8</c:v>
                </c:pt>
                <c:pt idx="4">
                  <c:v>6.6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7468160"/>
        <c:axId val="137478144"/>
      </c:barChart>
      <c:catAx>
        <c:axId val="13746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478144"/>
        <c:crosses val="autoZero"/>
        <c:auto val="1"/>
        <c:lblAlgn val="ctr"/>
        <c:lblOffset val="100"/>
        <c:noMultiLvlLbl val="0"/>
      </c:catAx>
      <c:valAx>
        <c:axId val="1374781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74681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Office PowerPoint]Sheet2'!$C$1</c:f>
              <c:strCache>
                <c:ptCount val="1"/>
                <c:pt idx="0">
                  <c:v>Capital </c:v>
                </c:pt>
              </c:strCache>
            </c:strRef>
          </c:tx>
          <c:invertIfNegative val="0"/>
          <c:cat>
            <c:numRef>
              <c:f>'[Chart in Microsoft Office PowerPoint]Sheet2'!$B$2:$B$6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'[Chart in Microsoft Office PowerPoint]Sheet2'!$C$2:$C$6</c:f>
              <c:numCache>
                <c:formatCode>General</c:formatCode>
                <c:ptCount val="5"/>
                <c:pt idx="0">
                  <c:v>1000</c:v>
                </c:pt>
                <c:pt idx="1">
                  <c:v>1250</c:v>
                </c:pt>
                <c:pt idx="2">
                  <c:v>2000</c:v>
                </c:pt>
                <c:pt idx="3">
                  <c:v>3700</c:v>
                </c:pt>
                <c:pt idx="4">
                  <c:v>4600</c:v>
                </c:pt>
              </c:numCache>
            </c:numRef>
          </c:val>
        </c:ser>
        <c:ser>
          <c:idx val="1"/>
          <c:order val="1"/>
          <c:tx>
            <c:strRef>
              <c:f>'[Chart in Microsoft Office PowerPoint]Sheet2'!$D$1</c:f>
              <c:strCache>
                <c:ptCount val="1"/>
                <c:pt idx="0">
                  <c:v>Lending portfolio</c:v>
                </c:pt>
              </c:strCache>
            </c:strRef>
          </c:tx>
          <c:invertIfNegative val="0"/>
          <c:cat>
            <c:numRef>
              <c:f>'[Chart in Microsoft Office PowerPoint]Sheet2'!$B$2:$B$6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'[Chart in Microsoft Office PowerPoint]Sheet2'!$D$2:$D$6</c:f>
              <c:numCache>
                <c:formatCode>General</c:formatCode>
                <c:ptCount val="5"/>
                <c:pt idx="0">
                  <c:v>5500</c:v>
                </c:pt>
                <c:pt idx="1">
                  <c:v>7300</c:v>
                </c:pt>
                <c:pt idx="2">
                  <c:v>12000</c:v>
                </c:pt>
                <c:pt idx="3">
                  <c:v>16500</c:v>
                </c:pt>
                <c:pt idx="4">
                  <c:v>16000</c:v>
                </c:pt>
              </c:numCache>
            </c:numRef>
          </c:val>
        </c:ser>
        <c:ser>
          <c:idx val="2"/>
          <c:order val="2"/>
          <c:tx>
            <c:strRef>
              <c:f>'[Chart in Microsoft Office PowerPoint]Sheet2'!$E$1</c:f>
              <c:strCache>
                <c:ptCount val="1"/>
                <c:pt idx="0">
                  <c:v>Assets</c:v>
                </c:pt>
              </c:strCache>
            </c:strRef>
          </c:tx>
          <c:invertIfNegative val="0"/>
          <c:cat>
            <c:numRef>
              <c:f>'[Chart in Microsoft Office PowerPoint]Sheet2'!$B$2:$B$6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'[Chart in Microsoft Office PowerPoint]Sheet2'!$E$2:$E$6</c:f>
              <c:numCache>
                <c:formatCode>General</c:formatCode>
                <c:ptCount val="5"/>
                <c:pt idx="0">
                  <c:v>9800</c:v>
                </c:pt>
                <c:pt idx="1">
                  <c:v>14000</c:v>
                </c:pt>
                <c:pt idx="2">
                  <c:v>20000</c:v>
                </c:pt>
                <c:pt idx="3">
                  <c:v>26500</c:v>
                </c:pt>
                <c:pt idx="4">
                  <c:v>29300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7582464"/>
        <c:axId val="137584000"/>
      </c:barChart>
      <c:catAx>
        <c:axId val="13758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584000"/>
        <c:crosses val="autoZero"/>
        <c:auto val="1"/>
        <c:lblAlgn val="ctr"/>
        <c:lblOffset val="100"/>
        <c:noMultiLvlLbl val="0"/>
      </c:catAx>
      <c:valAx>
        <c:axId val="1375840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75824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/>
              <a:t>Money and Quasi-Money (M2) as % of GDP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6025627765868103E-2"/>
          <c:y val="0.107696918872234"/>
          <c:w val="0.93412180162222502"/>
          <c:h val="0.8126359344110269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Sheet2!$B$2:$B$16</c:f>
              <c:numCache>
                <c:formatCode>General</c:formatCod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numCache>
            </c:numRef>
          </c:cat>
          <c:val>
            <c:numRef>
              <c:f>Sheet2!$C$2:$C$16</c:f>
              <c:numCache>
                <c:formatCode>General</c:formatCode>
                <c:ptCount val="15"/>
                <c:pt idx="0">
                  <c:v>13.98</c:v>
                </c:pt>
                <c:pt idx="1">
                  <c:v>14.19</c:v>
                </c:pt>
                <c:pt idx="2">
                  <c:v>15.77</c:v>
                </c:pt>
                <c:pt idx="3">
                  <c:v>17.45</c:v>
                </c:pt>
                <c:pt idx="4">
                  <c:v>20.8</c:v>
                </c:pt>
                <c:pt idx="5">
                  <c:v>16.86</c:v>
                </c:pt>
                <c:pt idx="6">
                  <c:v>17.54</c:v>
                </c:pt>
                <c:pt idx="7">
                  <c:v>20.73</c:v>
                </c:pt>
                <c:pt idx="8">
                  <c:v>23.07</c:v>
                </c:pt>
                <c:pt idx="9">
                  <c:v>25.76</c:v>
                </c:pt>
                <c:pt idx="10">
                  <c:v>27.16</c:v>
                </c:pt>
                <c:pt idx="11">
                  <c:v>28.95</c:v>
                </c:pt>
                <c:pt idx="12">
                  <c:v>32.28</c:v>
                </c:pt>
                <c:pt idx="13">
                  <c:v>37.43</c:v>
                </c:pt>
                <c:pt idx="14">
                  <c:v>37.69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613696"/>
        <c:axId val="137615232"/>
      </c:barChart>
      <c:catAx>
        <c:axId val="13761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37615232"/>
        <c:crosses val="autoZero"/>
        <c:auto val="1"/>
        <c:lblAlgn val="ctr"/>
        <c:lblOffset val="100"/>
        <c:noMultiLvlLbl val="0"/>
      </c:catAx>
      <c:valAx>
        <c:axId val="1376152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7613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October 31,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October 31,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90832" cy="1927225"/>
          </a:xfrm>
        </p:spPr>
        <p:txBody>
          <a:bodyPr/>
          <a:lstStyle/>
          <a:p>
            <a:r>
              <a:rPr lang="en-US" dirty="0" smtClean="0"/>
              <a:t>Russian </a:t>
            </a:r>
            <a:br>
              <a:rPr lang="en-US" dirty="0" smtClean="0"/>
            </a:br>
            <a:r>
              <a:rPr lang="en-US" dirty="0" smtClean="0"/>
              <a:t>Banking system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Lecturer – Oleg Deev</a:t>
            </a:r>
          </a:p>
          <a:p>
            <a:r>
              <a:rPr lang="en-US" dirty="0" err="1" smtClean="0"/>
              <a:t>oleg@mail.muni.cz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banking crisis - </a:t>
            </a:r>
            <a:r>
              <a:rPr lang="en-US" dirty="0" smtClean="0"/>
              <a:t>19</a:t>
            </a:r>
            <a:r>
              <a:rPr lang="cs-CZ" dirty="0" smtClean="0"/>
              <a:t>9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o huge losses on securities due to insider information - 13% </a:t>
            </a:r>
            <a:r>
              <a:rPr lang="en-US" dirty="0"/>
              <a:t>of net charges to capital of banks </a:t>
            </a:r>
            <a:endParaRPr lang="en-US" dirty="0" smtClean="0"/>
          </a:p>
          <a:p>
            <a:r>
              <a:rPr lang="en-US" dirty="0" smtClean="0"/>
              <a:t>Immense losses on loans, many of which have never been returned - $64.3 billion or 34% of net charges to capital of banks </a:t>
            </a:r>
          </a:p>
          <a:p>
            <a:r>
              <a:rPr lang="en-US" dirty="0" smtClean="0"/>
              <a:t>Foreign exchange losses – 28% of </a:t>
            </a:r>
            <a:r>
              <a:rPr lang="en-US" dirty="0"/>
              <a:t>net charges</a:t>
            </a:r>
            <a:r>
              <a:rPr lang="cs-CZ" dirty="0"/>
              <a:t> </a:t>
            </a:r>
            <a:r>
              <a:rPr lang="en-US" dirty="0"/>
              <a:t>to capital of banks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57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changes after the 1998 crisis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Rebuilding of customer confidence (including private investors)</a:t>
            </a:r>
          </a:p>
          <a:p>
            <a:r>
              <a:rPr lang="en-US" dirty="0" smtClean="0"/>
              <a:t>Restructuring of several large banks</a:t>
            </a:r>
          </a:p>
          <a:p>
            <a:r>
              <a:rPr lang="en-US" dirty="0" smtClean="0"/>
              <a:t>Maintenance of technological and material base for banking business</a:t>
            </a:r>
          </a:p>
          <a:p>
            <a:r>
              <a:rPr lang="en-US" dirty="0" smtClean="0"/>
              <a:t>New shareholders’ acquisitions</a:t>
            </a:r>
          </a:p>
          <a:p>
            <a:r>
              <a:rPr lang="en-US" dirty="0" smtClean="0"/>
              <a:t>Stabilization of banking proceeds</a:t>
            </a:r>
          </a:p>
          <a:p>
            <a:r>
              <a:rPr lang="en-US" dirty="0" smtClean="0"/>
              <a:t>Write off of Non performing loans and formation of loan loss provisions</a:t>
            </a:r>
          </a:p>
          <a:p>
            <a:r>
              <a:rPr lang="en-US" dirty="0" smtClean="0"/>
              <a:t>Formation of five clusters of commercial banks, besides </a:t>
            </a:r>
            <a:r>
              <a:rPr lang="en-US" dirty="0" err="1" smtClean="0"/>
              <a:t>Sberbank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8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banks </a:t>
            </a:r>
            <a:r>
              <a:rPr lang="en-US" dirty="0" smtClean="0"/>
              <a:t>– since 1998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675801"/>
              </p:ext>
            </p:extLst>
          </p:nvPr>
        </p:nvGraphicFramePr>
        <p:xfrm>
          <a:off x="157118" y="1600200"/>
          <a:ext cx="87332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995"/>
                <a:gridCol w="1422878"/>
                <a:gridCol w="2111961"/>
                <a:gridCol w="2195328"/>
                <a:gridCol w="20210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Number of banks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The average volume of assets per bank, </a:t>
                      </a:r>
                      <a:r>
                        <a:rPr lang="en-US" sz="2000" dirty="0" err="1" smtClean="0"/>
                        <a:t>mln</a:t>
                      </a:r>
                      <a:r>
                        <a:rPr lang="en-US" sz="2000" dirty="0" smtClean="0"/>
                        <a:t> RUB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The average volume of the own capital per bank, </a:t>
                      </a:r>
                      <a:r>
                        <a:rPr lang="en-US" sz="2000" dirty="0" err="1" smtClean="0"/>
                        <a:t>mln</a:t>
                      </a:r>
                      <a:r>
                        <a:rPr lang="en-US" sz="2000" dirty="0" smtClean="0"/>
                        <a:t> RUB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The average volume of the loans per bank, </a:t>
                      </a:r>
                      <a:r>
                        <a:rPr lang="en-US" sz="2000" dirty="0" err="1" smtClean="0"/>
                        <a:t>mln</a:t>
                      </a:r>
                      <a:r>
                        <a:rPr lang="en-US" sz="2000" baseline="0" dirty="0" smtClean="0"/>
                        <a:t> RUB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1641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127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1476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1349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1075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336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1311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1647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590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2186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909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1329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2875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438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1216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896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indicators of the banking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85267"/>
              </p:ext>
            </p:extLst>
          </p:nvPr>
        </p:nvGraphicFramePr>
        <p:xfrm>
          <a:off x="157118" y="1600200"/>
          <a:ext cx="8733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021"/>
                <a:gridCol w="1361698"/>
                <a:gridCol w="1479537"/>
                <a:gridCol w="1296232"/>
                <a:gridCol w="1453351"/>
                <a:gridCol w="20163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Assets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Capital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Loans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Deposits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Spread</a:t>
                      </a:r>
                      <a:r>
                        <a:rPr lang="en-US" sz="2000" baseline="0" dirty="0" smtClean="0"/>
                        <a:t> in interest rates, % per annum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36,07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4,04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11,41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16,36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24,74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30,07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3,98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9,40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14,62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26,03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29,56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10,59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15,12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17,93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31,89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13,26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16,47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13,06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35,17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5,36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14,87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18,48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10,75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39,14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5,85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17,06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20,29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8,63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534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Non-performing loans and Reserves for credit risks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040329"/>
              </p:ext>
            </p:extLst>
          </p:nvPr>
        </p:nvGraphicFramePr>
        <p:xfrm>
          <a:off x="457200" y="1552574"/>
          <a:ext cx="8229600" cy="500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55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bank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Sberbank</a:t>
            </a:r>
            <a:endParaRPr lang="en-US" sz="2800" dirty="0" smtClean="0"/>
          </a:p>
          <a:p>
            <a:r>
              <a:rPr lang="en-US" sz="2800" dirty="0" smtClean="0"/>
              <a:t>Other state-owned banks</a:t>
            </a:r>
          </a:p>
          <a:p>
            <a:r>
              <a:rPr lang="en-US" sz="2800" dirty="0" smtClean="0"/>
              <a:t>Banks of energy and raw material sectors</a:t>
            </a:r>
          </a:p>
          <a:p>
            <a:r>
              <a:rPr lang="en-US" sz="2800" dirty="0" smtClean="0"/>
              <a:t>Banks of other (non-energy) industry sectors</a:t>
            </a:r>
          </a:p>
          <a:p>
            <a:r>
              <a:rPr lang="en-US" sz="2800" dirty="0" smtClean="0"/>
              <a:t>Foreign banks and joint ventures</a:t>
            </a:r>
          </a:p>
          <a:p>
            <a:r>
              <a:rPr lang="en-US" sz="2800" dirty="0" smtClean="0"/>
              <a:t>Other (small and middle-sized) banks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1217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banks </a:t>
            </a:r>
            <a:r>
              <a:rPr lang="en-US" dirty="0" smtClean="0"/>
              <a:t>– 2000s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606569"/>
              </p:ext>
            </p:extLst>
          </p:nvPr>
        </p:nvGraphicFramePr>
        <p:xfrm>
          <a:off x="182635" y="1292225"/>
          <a:ext cx="8839004" cy="538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2635" y="5624596"/>
            <a:ext cx="899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bln</a:t>
            </a:r>
            <a:r>
              <a:rPr lang="en-US" dirty="0" smtClean="0"/>
              <a:t>. rubles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28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largest banks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956462"/>
              </p:ext>
            </p:extLst>
          </p:nvPr>
        </p:nvGraphicFramePr>
        <p:xfrm>
          <a:off x="457200" y="1600200"/>
          <a:ext cx="82296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Bank’s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of total banking 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Ownership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Sberbank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23,7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8,0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Gazprom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4,7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Rosselhozbank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Bank of Moscow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Alfa-Bank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Private</a:t>
                      </a:r>
                      <a:r>
                        <a:rPr lang="en-US" baseline="0" dirty="0" smtClean="0"/>
                        <a:t> domestic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UniCredit</a:t>
                      </a:r>
                      <a:r>
                        <a:rPr lang="en-US" dirty="0" smtClean="0"/>
                        <a:t> 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Foreign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Raiffeisenbank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Foreign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VTB-24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Rosbank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1,7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Foreign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968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Calibri" charset="0"/>
              </a:rPr>
              <a:t>State-dominated banking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dirty="0" smtClean="0">
                <a:latin typeface="Calibri" charset="0"/>
              </a:rPr>
              <a:t>Among largest banks only two are private ones, three - foreign-controlled, five - state-controlled (including big three)</a:t>
            </a:r>
          </a:p>
          <a:p>
            <a:pPr>
              <a:lnSpc>
                <a:spcPct val="80000"/>
              </a:lnSpc>
            </a:pPr>
            <a:r>
              <a:rPr lang="en-US" sz="2700" dirty="0" smtClean="0">
                <a:latin typeface="Calibri" charset="0"/>
              </a:rPr>
              <a:t>During the financial crisis 2008-2009:</a:t>
            </a:r>
          </a:p>
          <a:p>
            <a:pPr lvl="1">
              <a:lnSpc>
                <a:spcPct val="80000"/>
              </a:lnSpc>
            </a:pPr>
            <a:r>
              <a:rPr lang="en-US" sz="2300" dirty="0">
                <a:latin typeface="Calibri" charset="0"/>
              </a:rPr>
              <a:t>Government’s market share of state-controlled banks has topped ½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>
                <a:latin typeface="Calibri" charset="0"/>
              </a:rPr>
              <a:t>State</a:t>
            </a:r>
            <a:r>
              <a:rPr lang="en-US" sz="2300" dirty="0">
                <a:latin typeface="Calibri" charset="0"/>
              </a:rPr>
              <a:t>-controlled banks used as liquidity channel (esp. </a:t>
            </a:r>
            <a:r>
              <a:rPr lang="en-US" sz="2300" dirty="0" err="1">
                <a:latin typeface="Calibri" charset="0"/>
              </a:rPr>
              <a:t>Sberbank</a:t>
            </a:r>
            <a:r>
              <a:rPr lang="en-US" sz="2300" dirty="0">
                <a:latin typeface="Calibri" charset="0"/>
              </a:rPr>
              <a:t>, </a:t>
            </a:r>
            <a:r>
              <a:rPr lang="en-US" sz="2300" dirty="0" err="1">
                <a:latin typeface="Calibri" charset="0"/>
              </a:rPr>
              <a:t>Rosselkhozbank</a:t>
            </a:r>
            <a:r>
              <a:rPr lang="en-US" sz="2300" dirty="0">
                <a:latin typeface="Calibri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300" dirty="0">
                <a:latin typeface="Calibri" charset="0"/>
              </a:rPr>
              <a:t>P</a:t>
            </a:r>
            <a:r>
              <a:rPr lang="en-US" sz="2300" dirty="0" smtClean="0">
                <a:latin typeface="Calibri" charset="0"/>
              </a:rPr>
              <a:t>rivate banks faced funding problems, resulted in foreign-controlled banks’ sale</a:t>
            </a:r>
          </a:p>
          <a:p>
            <a:pPr>
              <a:lnSpc>
                <a:spcPct val="80000"/>
              </a:lnSpc>
            </a:pPr>
            <a:r>
              <a:rPr lang="en-US" sz="2700" dirty="0" smtClean="0">
                <a:latin typeface="Calibri" charset="0"/>
              </a:rPr>
              <a:t>Little possibility to turn back towards the privatization of banks in short-to-medium term</a:t>
            </a:r>
            <a:endParaRPr lang="en-US" sz="27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size of the banking system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695120"/>
              </p:ext>
            </p:extLst>
          </p:nvPr>
        </p:nvGraphicFramePr>
        <p:xfrm>
          <a:off x="457200" y="1524000"/>
          <a:ext cx="8229600" cy="4970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3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choice of the financial system model</a:t>
            </a:r>
          </a:p>
          <a:p>
            <a:r>
              <a:rPr lang="en-US" dirty="0" smtClean="0"/>
              <a:t>USSR banking system</a:t>
            </a:r>
          </a:p>
          <a:p>
            <a:r>
              <a:rPr lang="en-US" dirty="0" smtClean="0"/>
              <a:t>Banking system 1992-1998</a:t>
            </a:r>
          </a:p>
          <a:p>
            <a:r>
              <a:rPr lang="en-US" dirty="0" smtClean="0"/>
              <a:t>The 1998 banking crisis</a:t>
            </a:r>
          </a:p>
          <a:p>
            <a:r>
              <a:rPr lang="en-US" dirty="0" smtClean="0"/>
              <a:t>Banking system – 2000s</a:t>
            </a:r>
            <a:endParaRPr lang="en-US" dirty="0"/>
          </a:p>
          <a:p>
            <a:r>
              <a:rPr lang="en-US" dirty="0" smtClean="0"/>
              <a:t>Characteristic of recent banking system’s developments</a:t>
            </a:r>
          </a:p>
          <a:p>
            <a:r>
              <a:rPr lang="en-US" dirty="0" smtClean="0"/>
              <a:t>Conditions for further developments of banking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10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further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external factors</a:t>
            </a:r>
          </a:p>
          <a:p>
            <a:pPr lvl="1"/>
            <a:r>
              <a:rPr lang="en-US" dirty="0" smtClean="0"/>
              <a:t>The oil price levels</a:t>
            </a:r>
          </a:p>
          <a:p>
            <a:pPr lvl="1"/>
            <a:r>
              <a:rPr lang="en-US" dirty="0" smtClean="0"/>
              <a:t>The level of interest rates on capital markets</a:t>
            </a:r>
          </a:p>
          <a:p>
            <a:pPr lvl="1"/>
            <a:r>
              <a:rPr lang="en-US" dirty="0" smtClean="0"/>
              <a:t>The demand on the energy resources</a:t>
            </a:r>
          </a:p>
          <a:p>
            <a:pPr lvl="1"/>
            <a:r>
              <a:rPr lang="en-US" dirty="0" smtClean="0"/>
              <a:t>Russia’s international investment ratings</a:t>
            </a:r>
          </a:p>
          <a:p>
            <a:r>
              <a:rPr lang="en-US" dirty="0" smtClean="0"/>
              <a:t>The internal (domestic) factors</a:t>
            </a:r>
          </a:p>
          <a:p>
            <a:pPr lvl="1"/>
            <a:r>
              <a:rPr lang="en-US" dirty="0" smtClean="0"/>
              <a:t>Macroeconomic stability</a:t>
            </a:r>
          </a:p>
          <a:p>
            <a:pPr lvl="1"/>
            <a:r>
              <a:rPr lang="en-US" dirty="0" smtClean="0"/>
              <a:t>The ruble rate appreciation toward the main world currencies</a:t>
            </a:r>
          </a:p>
          <a:p>
            <a:pPr lvl="1"/>
            <a:r>
              <a:rPr lang="en-US" dirty="0" smtClean="0"/>
              <a:t>Money supply</a:t>
            </a:r>
          </a:p>
          <a:p>
            <a:pPr lvl="1"/>
            <a:r>
              <a:rPr lang="en-US" dirty="0" smtClean="0"/>
              <a:t>The availability of the financial instruments on the national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8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choice of the financial 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Financial market-based system (US, UK)</a:t>
            </a:r>
          </a:p>
          <a:p>
            <a:pPr lvl="1"/>
            <a:r>
              <a:rPr lang="en-US" sz="2400" dirty="0" smtClean="0"/>
              <a:t>Relies on the capital market and on segmented banking</a:t>
            </a:r>
          </a:p>
          <a:p>
            <a:pPr lvl="1"/>
            <a:r>
              <a:rPr lang="en-US" sz="2400" dirty="0" smtClean="0"/>
              <a:t>High economic and organizational prerequisites for the efficiency </a:t>
            </a:r>
          </a:p>
          <a:p>
            <a:r>
              <a:rPr lang="en-US" sz="2800" dirty="0" smtClean="0"/>
              <a:t>Bank-based system (Europe, Japan)</a:t>
            </a:r>
          </a:p>
          <a:p>
            <a:pPr lvl="1"/>
            <a:r>
              <a:rPr lang="en-US" sz="2400" dirty="0" smtClean="0"/>
              <a:t>Collects short-term deposits</a:t>
            </a:r>
          </a:p>
          <a:p>
            <a:pPr lvl="1"/>
            <a:r>
              <a:rPr lang="en-US" sz="2400" dirty="0" smtClean="0"/>
              <a:t>Handles transfers of funds to business</a:t>
            </a:r>
          </a:p>
          <a:p>
            <a:pPr lvl="1"/>
            <a:r>
              <a:rPr lang="en-US" sz="2400" dirty="0" smtClean="0"/>
              <a:t>Well capitalized to cover ordinary banking risks</a:t>
            </a:r>
          </a:p>
          <a:p>
            <a:pPr lvl="1"/>
            <a:r>
              <a:rPr lang="en-US" sz="2400" dirty="0" smtClean="0"/>
              <a:t>For transition economies</a:t>
            </a:r>
          </a:p>
          <a:p>
            <a:pPr lvl="2"/>
            <a:r>
              <a:rPr lang="en-US" sz="2000" dirty="0" smtClean="0"/>
              <a:t>Universal banking</a:t>
            </a:r>
          </a:p>
          <a:p>
            <a:pPr lvl="2"/>
            <a:r>
              <a:rPr lang="en-US" sz="2000" dirty="0" smtClean="0"/>
              <a:t>Foreign bank entries are preferable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5742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USSR banking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Gosbank</a:t>
            </a:r>
            <a:r>
              <a:rPr lang="en-US" sz="2800" dirty="0" smtClean="0"/>
              <a:t> controlled all banks</a:t>
            </a:r>
          </a:p>
          <a:p>
            <a:pPr lvl="1"/>
            <a:r>
              <a:rPr lang="en-US" sz="2400" dirty="0" err="1" smtClean="0"/>
              <a:t>Vneshtorgbank</a:t>
            </a:r>
            <a:r>
              <a:rPr lang="cs-CZ" sz="2400" dirty="0" smtClean="0"/>
              <a:t> - </a:t>
            </a:r>
            <a:r>
              <a:rPr lang="en-US" sz="2400" dirty="0"/>
              <a:t>foreign currency, debt, and trade</a:t>
            </a:r>
            <a:r>
              <a:rPr lang="cs-CZ" sz="2400" dirty="0"/>
              <a:t> </a:t>
            </a:r>
            <a:endParaRPr lang="cs-CZ" sz="2400" dirty="0" smtClean="0"/>
          </a:p>
          <a:p>
            <a:pPr lvl="1"/>
            <a:r>
              <a:rPr lang="en-US" sz="2400" dirty="0" err="1"/>
              <a:t>Sberbank</a:t>
            </a: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/>
              <a:t>the state savings </a:t>
            </a:r>
            <a:r>
              <a:rPr lang="en-US" sz="2400" dirty="0" smtClean="0"/>
              <a:t>bank</a:t>
            </a:r>
          </a:p>
          <a:p>
            <a:pPr lvl="1"/>
            <a:r>
              <a:rPr lang="en-US" sz="2400" dirty="0" err="1" smtClean="0"/>
              <a:t>Stroibank</a:t>
            </a:r>
            <a:r>
              <a:rPr lang="en-US" sz="2400" dirty="0" smtClean="0"/>
              <a:t> </a:t>
            </a:r>
            <a:r>
              <a:rPr lang="en-US" sz="2400" dirty="0"/>
              <a:t>- state enterprise credits</a:t>
            </a:r>
            <a:r>
              <a:rPr lang="cs-CZ" sz="2400" dirty="0"/>
              <a:t> </a:t>
            </a:r>
            <a:endParaRPr lang="en-US" sz="2400" dirty="0" smtClean="0"/>
          </a:p>
          <a:p>
            <a:r>
              <a:rPr lang="en-US" sz="2800" dirty="0"/>
              <a:t>The system channeled funds to state enterprises according to government decisions and, thereby, controlled enterprises, financed government debt, and foreign </a:t>
            </a:r>
            <a:r>
              <a:rPr lang="en-US" sz="2800" dirty="0" smtClean="0"/>
              <a:t>trade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1267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dirty="0" smtClean="0"/>
              <a:t>anking system at the first phase of economic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Two-tier banking system:</a:t>
            </a:r>
          </a:p>
          <a:p>
            <a:pPr lvl="1"/>
            <a:r>
              <a:rPr lang="en-US" dirty="0" smtClean="0"/>
              <a:t>Central Bank of Russia (CBR or Bank of Russia)</a:t>
            </a:r>
          </a:p>
          <a:p>
            <a:pPr lvl="1"/>
            <a:r>
              <a:rPr lang="en-US" dirty="0" smtClean="0"/>
              <a:t>Commercial banks</a:t>
            </a:r>
          </a:p>
          <a:p>
            <a:r>
              <a:rPr lang="en-US" dirty="0" smtClean="0"/>
              <a:t>Emerged without any solid foundation</a:t>
            </a:r>
          </a:p>
          <a:p>
            <a:pPr lvl="1"/>
            <a:r>
              <a:rPr lang="en-US" dirty="0" smtClean="0"/>
              <a:t>Low capital requirements for a license</a:t>
            </a:r>
          </a:p>
          <a:p>
            <a:pPr lvl="1"/>
            <a:r>
              <a:rPr lang="en-US" dirty="0" smtClean="0"/>
              <a:t>Almost no bank supervision</a:t>
            </a:r>
          </a:p>
          <a:p>
            <a:r>
              <a:rPr lang="en-US" dirty="0" smtClean="0"/>
              <a:t>Large quantity of institutions</a:t>
            </a:r>
          </a:p>
          <a:p>
            <a:pPr lvl="1"/>
            <a:r>
              <a:rPr lang="en-US" dirty="0" err="1" smtClean="0"/>
              <a:t>Gosbank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Central </a:t>
            </a:r>
            <a:r>
              <a:rPr lang="en-US" dirty="0"/>
              <a:t>Bank of Russia </a:t>
            </a:r>
            <a:endParaRPr lang="en-US" dirty="0" smtClean="0"/>
          </a:p>
          <a:p>
            <a:pPr lvl="1"/>
            <a:r>
              <a:rPr lang="en-US" dirty="0" err="1"/>
              <a:t>Vneshtorgbank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dirty="0" err="1"/>
              <a:t>Vneshekomombank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Sberbank</a:t>
            </a:r>
            <a:r>
              <a:rPr lang="en-US" dirty="0" smtClean="0"/>
              <a:t> (the only institution of efficient savings mobilization)</a:t>
            </a:r>
          </a:p>
          <a:p>
            <a:pPr lvl="1"/>
            <a:r>
              <a:rPr lang="en-US" dirty="0" err="1"/>
              <a:t>Stroibank</a:t>
            </a:r>
            <a:r>
              <a:rPr lang="cs-CZ" dirty="0"/>
              <a:t> </a:t>
            </a:r>
            <a:r>
              <a:rPr lang="en-US" dirty="0" smtClean="0">
                <a:sym typeface="Symbol"/>
              </a:rPr>
              <a:t> </a:t>
            </a:r>
            <a:r>
              <a:rPr lang="en-US" dirty="0"/>
              <a:t>specialized banks by industry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en-US" dirty="0"/>
              <a:t>Numerous additional small banks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cs-CZ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0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banks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56" y="1524000"/>
            <a:ext cx="8787798" cy="35996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443061"/>
            <a:ext cx="7847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There are still many banks, most of which are very small</a:t>
            </a:r>
          </a:p>
        </p:txBody>
      </p:sp>
    </p:spTree>
    <p:extLst>
      <p:ext uri="{BB962C8B-B14F-4D97-AF65-F5344CB8AC3E}">
        <p14:creationId xmlns:p14="http://schemas.microsoft.com/office/powerpoint/2010/main" val="270467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banks – 1992-1995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Inexpensive credits from the Bank of Russia</a:t>
            </a:r>
          </a:p>
          <a:p>
            <a:r>
              <a:rPr lang="en-US" dirty="0" smtClean="0"/>
              <a:t>Large portfolio of non-performing loans – as a result of money lending based on political considerations rather than on credit worthiness</a:t>
            </a:r>
          </a:p>
          <a:p>
            <a:r>
              <a:rPr lang="en-US" dirty="0" smtClean="0"/>
              <a:t>Banks promised depositors extremely high interest rates, hoping to pay from earnings on loans, but paid it from fresh deposit – financial pyramid schemes</a:t>
            </a:r>
          </a:p>
          <a:p>
            <a:r>
              <a:rPr lang="en-US" dirty="0" smtClean="0"/>
              <a:t>Bank earned profits from “current accounts” (with almost no interest rate) of former state enterprises and state agencies</a:t>
            </a:r>
          </a:p>
          <a:p>
            <a:r>
              <a:rPr lang="en-US" dirty="0" smtClean="0"/>
              <a:t>Banks exchanged </a:t>
            </a:r>
            <a:r>
              <a:rPr lang="en-US" dirty="0"/>
              <a:t>rubles for dollars, lent </a:t>
            </a:r>
            <a:r>
              <a:rPr lang="en-US" dirty="0" smtClean="0"/>
              <a:t>dollars to those with licenses to export commodities – these short-termed loans were extremely profitable</a:t>
            </a:r>
          </a:p>
          <a:p>
            <a:r>
              <a:rPr lang="en-US" dirty="0" smtClean="0"/>
              <a:t>Foreign banks were kept out till 1995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9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banks – 1995-1998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Inflationary profits disappeared </a:t>
            </a:r>
            <a:r>
              <a:rPr lang="en-US" dirty="0" smtClean="0">
                <a:sym typeface="Symbol"/>
              </a:rPr>
              <a:t> banking crisis?</a:t>
            </a:r>
          </a:p>
          <a:p>
            <a:r>
              <a:rPr lang="en-US" dirty="0" smtClean="0"/>
              <a:t>Frightened government chose to subsidize banks</a:t>
            </a:r>
          </a:p>
          <a:p>
            <a:r>
              <a:rPr lang="en-US" dirty="0" smtClean="0"/>
              <a:t>Government bonds are the largest source of income – 40% of all receipts</a:t>
            </a:r>
          </a:p>
          <a:p>
            <a:r>
              <a:rPr lang="en-US" dirty="0" smtClean="0"/>
              <a:t>Interest payment received on loans to the real sector made up about 35% of income</a:t>
            </a:r>
          </a:p>
          <a:p>
            <a:r>
              <a:rPr lang="en-US" dirty="0" smtClean="0"/>
              <a:t>Speculation on foreign currency</a:t>
            </a:r>
          </a:p>
          <a:p>
            <a:r>
              <a:rPr lang="en-US" dirty="0" smtClean="0"/>
              <a:t>Forward obligations to hedge the currency risks</a:t>
            </a:r>
          </a:p>
          <a:p>
            <a:r>
              <a:rPr lang="en-US" dirty="0" smtClean="0"/>
              <a:t>Some regulatory tightening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1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Russian banks with the largest forward positions</a:t>
            </a:r>
            <a:endParaRPr lang="en-US" dirty="0"/>
          </a:p>
        </p:txBody>
      </p:sp>
      <p:pic>
        <p:nvPicPr>
          <p:cNvPr id="4" name="Content Placeholder 3" descr="Новый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41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89655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3924</TotalTime>
  <Words>939</Words>
  <Application>Microsoft Office PowerPoint</Application>
  <PresentationFormat>Předvádění na obrazovce (4:3)</PresentationFormat>
  <Paragraphs>216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Clarity</vt:lpstr>
      <vt:lpstr>Russian  Banking system </vt:lpstr>
      <vt:lpstr>Contents</vt:lpstr>
      <vt:lpstr>The choice of the financial system model</vt:lpstr>
      <vt:lpstr>USSR banking system</vt:lpstr>
      <vt:lpstr>Banking system at the first phase of economic transition</vt:lpstr>
      <vt:lpstr>Number of banks</vt:lpstr>
      <vt:lpstr>Performance of banks – 1992-1995</vt:lpstr>
      <vt:lpstr>Performance of banks – 1995-1998</vt:lpstr>
      <vt:lpstr>Russian banks with the largest forward positions</vt:lpstr>
      <vt:lpstr>The banking crisis - 1998</vt:lpstr>
      <vt:lpstr>Positive changes after the 1998 crisis </vt:lpstr>
      <vt:lpstr>Performance of banks – since 1998</vt:lpstr>
      <vt:lpstr>Key indicators of the banking system</vt:lpstr>
      <vt:lpstr>Non-performing loans and Reserves for credit risks</vt:lpstr>
      <vt:lpstr>Commercial bank clusters</vt:lpstr>
      <vt:lpstr>Performance of banks – 2000s</vt:lpstr>
      <vt:lpstr>The largest banks</vt:lpstr>
      <vt:lpstr>State-dominated banking sector</vt:lpstr>
      <vt:lpstr>The size of the banking system</vt:lpstr>
      <vt:lpstr>Conditions for further development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TRANSITION OF RUSSIA </dc:title>
  <dc:creator>Oleg Deyev</dc:creator>
  <cp:lastModifiedBy>Deev Oleg</cp:lastModifiedBy>
  <cp:revision>79</cp:revision>
  <dcterms:created xsi:type="dcterms:W3CDTF">2011-03-28T08:35:47Z</dcterms:created>
  <dcterms:modified xsi:type="dcterms:W3CDTF">2011-11-01T09:42:24Z</dcterms:modified>
</cp:coreProperties>
</file>