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9"/>
  </p:notesMasterIdLst>
  <p:sldIdLst>
    <p:sldId id="256" r:id="rId2"/>
    <p:sldId id="335" r:id="rId3"/>
    <p:sldId id="289" r:id="rId4"/>
    <p:sldId id="291" r:id="rId5"/>
    <p:sldId id="292" r:id="rId6"/>
    <p:sldId id="316" r:id="rId7"/>
    <p:sldId id="293" r:id="rId8"/>
    <p:sldId id="298" r:id="rId9"/>
    <p:sldId id="303" r:id="rId10"/>
    <p:sldId id="318" r:id="rId11"/>
    <p:sldId id="319" r:id="rId12"/>
    <p:sldId id="314" r:id="rId13"/>
    <p:sldId id="294" r:id="rId14"/>
    <p:sldId id="295" r:id="rId15"/>
    <p:sldId id="296" r:id="rId16"/>
    <p:sldId id="297" r:id="rId17"/>
    <p:sldId id="309" r:id="rId18"/>
    <p:sldId id="299" r:id="rId19"/>
    <p:sldId id="320" r:id="rId20"/>
    <p:sldId id="301" r:id="rId21"/>
    <p:sldId id="321" r:id="rId22"/>
    <p:sldId id="310" r:id="rId23"/>
    <p:sldId id="336" r:id="rId24"/>
    <p:sldId id="311" r:id="rId25"/>
    <p:sldId id="332" r:id="rId26"/>
    <p:sldId id="324" r:id="rId27"/>
    <p:sldId id="312" r:id="rId28"/>
    <p:sldId id="325" r:id="rId29"/>
    <p:sldId id="284" r:id="rId30"/>
    <p:sldId id="333" r:id="rId31"/>
    <p:sldId id="329" r:id="rId32"/>
    <p:sldId id="326" r:id="rId33"/>
    <p:sldId id="330" r:id="rId34"/>
    <p:sldId id="315" r:id="rId35"/>
    <p:sldId id="334" r:id="rId36"/>
    <p:sldId id="331" r:id="rId37"/>
    <p:sldId id="3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 cmpd="sng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</c:numCache>
            </c:numRef>
          </c:cat>
          <c:val>
            <c:numRef>
              <c:f>Sheet2!$M$2:$M$51</c:f>
              <c:numCache>
                <c:formatCode>General</c:formatCode>
                <c:ptCount val="50"/>
                <c:pt idx="0">
                  <c:v>61377930682.001297</c:v>
                </c:pt>
                <c:pt idx="1">
                  <c:v>50100934915.6492</c:v>
                </c:pt>
                <c:pt idx="2">
                  <c:v>46464003927.021698</c:v>
                </c:pt>
                <c:pt idx="3">
                  <c:v>50280424169.1138</c:v>
                </c:pt>
                <c:pt idx="4">
                  <c:v>58613239132.705704</c:v>
                </c:pt>
                <c:pt idx="5">
                  <c:v>69709152023.430695</c:v>
                </c:pt>
                <c:pt idx="6">
                  <c:v>75879433528.315704</c:v>
                </c:pt>
                <c:pt idx="7">
                  <c:v>72057026115.933807</c:v>
                </c:pt>
                <c:pt idx="8">
                  <c:v>69993499400.153</c:v>
                </c:pt>
                <c:pt idx="9">
                  <c:v>78718820945.876007</c:v>
                </c:pt>
                <c:pt idx="10">
                  <c:v>91506213646.125793</c:v>
                </c:pt>
                <c:pt idx="11">
                  <c:v>98562021764.402298</c:v>
                </c:pt>
                <c:pt idx="12">
                  <c:v>112159815863.88499</c:v>
                </c:pt>
                <c:pt idx="13">
                  <c:v>136769881126.33099</c:v>
                </c:pt>
                <c:pt idx="14">
                  <c:v>142254740054.45499</c:v>
                </c:pt>
                <c:pt idx="15">
                  <c:v>161162497663.82999</c:v>
                </c:pt>
                <c:pt idx="16">
                  <c:v>151627679386.65701</c:v>
                </c:pt>
                <c:pt idx="17">
                  <c:v>172349008332.745</c:v>
                </c:pt>
                <c:pt idx="18">
                  <c:v>148178859490.823</c:v>
                </c:pt>
                <c:pt idx="19">
                  <c:v>176634786270.69699</c:v>
                </c:pt>
                <c:pt idx="20">
                  <c:v>189399992473.92001</c:v>
                </c:pt>
                <c:pt idx="21">
                  <c:v>194111112580.30801</c:v>
                </c:pt>
                <c:pt idx="22">
                  <c:v>203183214981.85999</c:v>
                </c:pt>
                <c:pt idx="23">
                  <c:v>228455947879.68701</c:v>
                </c:pt>
                <c:pt idx="24">
                  <c:v>257432147241.186</c:v>
                </c:pt>
                <c:pt idx="25">
                  <c:v>306666660698.09302</c:v>
                </c:pt>
                <c:pt idx="26">
                  <c:v>297831879941.52698</c:v>
                </c:pt>
                <c:pt idx="27">
                  <c:v>270372194996.888</c:v>
                </c:pt>
                <c:pt idx="28">
                  <c:v>309522625241.62</c:v>
                </c:pt>
                <c:pt idx="29">
                  <c:v>343973680226.25</c:v>
                </c:pt>
                <c:pt idx="30">
                  <c:v>356936901183.93298</c:v>
                </c:pt>
                <c:pt idx="31">
                  <c:v>379468656246.25098</c:v>
                </c:pt>
                <c:pt idx="32">
                  <c:v>422660918111.41302</c:v>
                </c:pt>
                <c:pt idx="33">
                  <c:v>440500898964.599</c:v>
                </c:pt>
                <c:pt idx="34">
                  <c:v>559224707280.73096</c:v>
                </c:pt>
                <c:pt idx="35">
                  <c:v>728007199936.41199</c:v>
                </c:pt>
                <c:pt idx="36">
                  <c:v>856084729312.25305</c:v>
                </c:pt>
                <c:pt idx="37">
                  <c:v>952652693079.13696</c:v>
                </c:pt>
                <c:pt idx="38">
                  <c:v>1019458585326.15</c:v>
                </c:pt>
                <c:pt idx="39">
                  <c:v>1083277930359.88</c:v>
                </c:pt>
                <c:pt idx="40">
                  <c:v>1198480321713</c:v>
                </c:pt>
                <c:pt idx="41">
                  <c:v>1324804848409.4299</c:v>
                </c:pt>
                <c:pt idx="42">
                  <c:v>1453827687613.0801</c:v>
                </c:pt>
                <c:pt idx="43">
                  <c:v>1640959264366.3</c:v>
                </c:pt>
                <c:pt idx="44">
                  <c:v>1931643872027.8401</c:v>
                </c:pt>
                <c:pt idx="45">
                  <c:v>2256902969137.0801</c:v>
                </c:pt>
                <c:pt idx="46">
                  <c:v>2712950560614.04</c:v>
                </c:pt>
                <c:pt idx="47">
                  <c:v>3494055865921.79</c:v>
                </c:pt>
                <c:pt idx="48">
                  <c:v>4521826899540.6797</c:v>
                </c:pt>
                <c:pt idx="49">
                  <c:v>4985461200585.6504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68800"/>
        <c:axId val="93870336"/>
      </c:lineChart>
      <c:catAx>
        <c:axId val="938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3870336"/>
        <c:crosses val="autoZero"/>
        <c:auto val="1"/>
        <c:lblAlgn val="ctr"/>
        <c:lblOffset val="100"/>
        <c:noMultiLvlLbl val="0"/>
      </c:catAx>
      <c:valAx>
        <c:axId val="9387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868800"/>
        <c:crosses val="autoZero"/>
        <c:crossBetween val="between"/>
        <c:dispUnits>
          <c:builtInUnit val="b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cs-CZ" dirty="0" smtClean="0"/>
                    <a:t>Miliard</a:t>
                  </a:r>
                  <a:r>
                    <a:rPr lang="en-US" dirty="0" smtClean="0"/>
                    <a:t>s</a:t>
                  </a:r>
                  <a:endParaRPr lang="cs-CZ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Sheet1!$B$2:$B$29</c:f>
              <c:numCache>
                <c:formatCode>General</c:formatCode>
                <c:ptCount val="28"/>
                <c:pt idx="0">
                  <c:v>1982</c:v>
                </c:pt>
                <c:pt idx="1">
                  <c:v>1983</c:v>
                </c:pt>
                <c:pt idx="2">
                  <c:v>1984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</c:v>
                </c:pt>
                <c:pt idx="7">
                  <c:v>1989</c:v>
                </c:pt>
                <c:pt idx="8">
                  <c:v>1990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430000000</c:v>
                </c:pt>
                <c:pt idx="1">
                  <c:v>636000000</c:v>
                </c:pt>
                <c:pt idx="2">
                  <c:v>1258000000</c:v>
                </c:pt>
                <c:pt idx="3">
                  <c:v>1659000000</c:v>
                </c:pt>
                <c:pt idx="4">
                  <c:v>1875000000</c:v>
                </c:pt>
                <c:pt idx="5">
                  <c:v>2314000000</c:v>
                </c:pt>
                <c:pt idx="6">
                  <c:v>3194000000</c:v>
                </c:pt>
                <c:pt idx="7">
                  <c:v>3393000000</c:v>
                </c:pt>
                <c:pt idx="8">
                  <c:v>3487000000</c:v>
                </c:pt>
                <c:pt idx="9">
                  <c:v>4366000000</c:v>
                </c:pt>
                <c:pt idx="10">
                  <c:v>11156000000</c:v>
                </c:pt>
                <c:pt idx="11">
                  <c:v>27515000000</c:v>
                </c:pt>
                <c:pt idx="12">
                  <c:v>33787000000</c:v>
                </c:pt>
                <c:pt idx="13">
                  <c:v>35849200000</c:v>
                </c:pt>
                <c:pt idx="14">
                  <c:v>40180000000</c:v>
                </c:pt>
                <c:pt idx="15">
                  <c:v>44237000000</c:v>
                </c:pt>
                <c:pt idx="16">
                  <c:v>43751000000</c:v>
                </c:pt>
                <c:pt idx="17">
                  <c:v>38753000000</c:v>
                </c:pt>
                <c:pt idx="18">
                  <c:v>38399300000</c:v>
                </c:pt>
                <c:pt idx="19">
                  <c:v>44241000000</c:v>
                </c:pt>
                <c:pt idx="20">
                  <c:v>49307976629.158997</c:v>
                </c:pt>
                <c:pt idx="21">
                  <c:v>47076718733.0578</c:v>
                </c:pt>
                <c:pt idx="22">
                  <c:v>54936483255.050201</c:v>
                </c:pt>
                <c:pt idx="23">
                  <c:v>79126731412.765106</c:v>
                </c:pt>
                <c:pt idx="24">
                  <c:v>78094665750.721298</c:v>
                </c:pt>
                <c:pt idx="25">
                  <c:v>138413185203.202</c:v>
                </c:pt>
                <c:pt idx="26">
                  <c:v>147791063821.569</c:v>
                </c:pt>
                <c:pt idx="27">
                  <c:v>78192727413.25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95296"/>
        <c:axId val="93909376"/>
      </c:barChart>
      <c:catAx>
        <c:axId val="9389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3909376"/>
        <c:crosses val="autoZero"/>
        <c:auto val="1"/>
        <c:lblAlgn val="ctr"/>
        <c:lblOffset val="100"/>
        <c:noMultiLvlLbl val="0"/>
      </c:catAx>
      <c:valAx>
        <c:axId val="9390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895296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</c:numCache>
            </c:numRef>
          </c:cat>
          <c:val>
            <c:numRef>
              <c:f>Sheet2!$N$3:$N$51</c:f>
              <c:numCache>
                <c:formatCode>General</c:formatCode>
                <c:ptCount val="49"/>
                <c:pt idx="0">
                  <c:v>-27.101881759483771</c:v>
                </c:pt>
                <c:pt idx="1">
                  <c:v>-6.1053386690719513</c:v>
                </c:pt>
                <c:pt idx="2">
                  <c:v>10.3420125352397</c:v>
                </c:pt>
                <c:pt idx="3">
                  <c:v>15.836957771216751</c:v>
                </c:pt>
                <c:pt idx="4">
                  <c:v>16.363540832532799</c:v>
                </c:pt>
                <c:pt idx="5">
                  <c:v>10.7</c:v>
                </c:pt>
                <c:pt idx="6">
                  <c:v>-5.6999999999999886</c:v>
                </c:pt>
                <c:pt idx="7">
                  <c:v>-4.1000000000000094</c:v>
                </c:pt>
                <c:pt idx="8">
                  <c:v>16.900000000000009</c:v>
                </c:pt>
                <c:pt idx="9">
                  <c:v>19.399999999999991</c:v>
                </c:pt>
                <c:pt idx="10">
                  <c:v>7</c:v>
                </c:pt>
                <c:pt idx="11">
                  <c:v>3.7999999999999972</c:v>
                </c:pt>
                <c:pt idx="12">
                  <c:v>7.8999999999999906</c:v>
                </c:pt>
                <c:pt idx="13">
                  <c:v>2.2999999999999972</c:v>
                </c:pt>
                <c:pt idx="14">
                  <c:v>8.7000000000000028</c:v>
                </c:pt>
                <c:pt idx="15">
                  <c:v>-1.6000000000000081</c:v>
                </c:pt>
                <c:pt idx="16">
                  <c:v>7.6000000000000076</c:v>
                </c:pt>
                <c:pt idx="17">
                  <c:v>11.7</c:v>
                </c:pt>
                <c:pt idx="18">
                  <c:v>7.6000000000000076</c:v>
                </c:pt>
                <c:pt idx="19">
                  <c:v>7.8000000000000096</c:v>
                </c:pt>
                <c:pt idx="20">
                  <c:v>5.2000000000000028</c:v>
                </c:pt>
                <c:pt idx="21">
                  <c:v>9.1</c:v>
                </c:pt>
                <c:pt idx="22">
                  <c:v>10.900000000000009</c:v>
                </c:pt>
                <c:pt idx="23">
                  <c:v>15.2</c:v>
                </c:pt>
                <c:pt idx="24">
                  <c:v>13.5</c:v>
                </c:pt>
                <c:pt idx="25">
                  <c:v>8.8000000000000096</c:v>
                </c:pt>
                <c:pt idx="26">
                  <c:v>11.60000000000001</c:v>
                </c:pt>
                <c:pt idx="27">
                  <c:v>11.3</c:v>
                </c:pt>
                <c:pt idx="28">
                  <c:v>4.0999999999999943</c:v>
                </c:pt>
                <c:pt idx="29">
                  <c:v>3.7999999999999972</c:v>
                </c:pt>
                <c:pt idx="30">
                  <c:v>9.2000000000000028</c:v>
                </c:pt>
                <c:pt idx="31">
                  <c:v>14.2</c:v>
                </c:pt>
                <c:pt idx="32">
                  <c:v>14</c:v>
                </c:pt>
                <c:pt idx="33">
                  <c:v>13.1</c:v>
                </c:pt>
                <c:pt idx="34">
                  <c:v>10.900000000000009</c:v>
                </c:pt>
                <c:pt idx="35">
                  <c:v>10.000000000000011</c:v>
                </c:pt>
                <c:pt idx="36">
                  <c:v>9.3000000000000007</c:v>
                </c:pt>
                <c:pt idx="37">
                  <c:v>7.8000000000000096</c:v>
                </c:pt>
                <c:pt idx="38">
                  <c:v>7.6000000000000076</c:v>
                </c:pt>
                <c:pt idx="39">
                  <c:v>8.4000000000000057</c:v>
                </c:pt>
                <c:pt idx="40">
                  <c:v>8.3000000000000007</c:v>
                </c:pt>
                <c:pt idx="41">
                  <c:v>9.1</c:v>
                </c:pt>
                <c:pt idx="42">
                  <c:v>10.000000000000011</c:v>
                </c:pt>
                <c:pt idx="43">
                  <c:v>10.1</c:v>
                </c:pt>
                <c:pt idx="44">
                  <c:v>11.3</c:v>
                </c:pt>
                <c:pt idx="45">
                  <c:v>12.7</c:v>
                </c:pt>
                <c:pt idx="46">
                  <c:v>14.2</c:v>
                </c:pt>
                <c:pt idx="47">
                  <c:v>9.6000000000000085</c:v>
                </c:pt>
                <c:pt idx="48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67488"/>
        <c:axId val="123169024"/>
      </c:lineChart>
      <c:catAx>
        <c:axId val="1231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169024"/>
        <c:crosses val="autoZero"/>
        <c:auto val="1"/>
        <c:lblAlgn val="ctr"/>
        <c:lblOffset val="100"/>
        <c:noMultiLvlLbl val="0"/>
      </c:catAx>
      <c:valAx>
        <c:axId val="1231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16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dPt>
            <c:idx val="22"/>
            <c:bubble3D val="0"/>
            <c:spPr>
              <a:ln w="101600" cmpd="sng">
                <a:solidFill>
                  <a:srgbClr val="FF0000"/>
                </a:solidFill>
              </a:ln>
            </c:spPr>
          </c:dPt>
          <c:cat>
            <c:numRef>
              <c:f>Sheet2!$A$22:$A$50</c:f>
              <c:numCache>
                <c:formatCode>General</c:formatCode>
                <c:ptCount val="29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</c:numCache>
            </c:numRef>
          </c:cat>
          <c:val>
            <c:numRef>
              <c:f>Sheet2!$K$22:$K$50</c:f>
              <c:numCache>
                <c:formatCode>General</c:formatCode>
                <c:ptCount val="29"/>
                <c:pt idx="0">
                  <c:v>4.9000000953674308</c:v>
                </c:pt>
                <c:pt idx="1">
                  <c:v>3.7999999523162842</c:v>
                </c:pt>
                <c:pt idx="2">
                  <c:v>3.2000000476837158</c:v>
                </c:pt>
                <c:pt idx="3">
                  <c:v>2.2999999523162842</c:v>
                </c:pt>
                <c:pt idx="4">
                  <c:v>1.8999999761581421</c:v>
                </c:pt>
                <c:pt idx="5">
                  <c:v>1.799999952316284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2.5999999046325679</c:v>
                </c:pt>
                <c:pt idx="10">
                  <c:v>2.5</c:v>
                </c:pt>
                <c:pt idx="11">
                  <c:v>2.2999999523162842</c:v>
                </c:pt>
                <c:pt idx="12">
                  <c:v>2.2999999523162842</c:v>
                </c:pt>
                <c:pt idx="13">
                  <c:v>2.5999999046325679</c:v>
                </c:pt>
                <c:pt idx="14">
                  <c:v>2.7999999523162842</c:v>
                </c:pt>
                <c:pt idx="15">
                  <c:v>2.9000000953674321</c:v>
                </c:pt>
                <c:pt idx="16">
                  <c:v>3</c:v>
                </c:pt>
                <c:pt idx="17">
                  <c:v>3.0999999046325679</c:v>
                </c:pt>
                <c:pt idx="18">
                  <c:v>3.0999999046325679</c:v>
                </c:pt>
                <c:pt idx="19">
                  <c:v>3.0999999046325679</c:v>
                </c:pt>
                <c:pt idx="20">
                  <c:v>3.0999999046000002</c:v>
                </c:pt>
                <c:pt idx="21">
                  <c:v>3.5999999046000002</c:v>
                </c:pt>
                <c:pt idx="22">
                  <c:v>4</c:v>
                </c:pt>
                <c:pt idx="23">
                  <c:v>4.3000001906999996</c:v>
                </c:pt>
                <c:pt idx="24">
                  <c:v>4.1999998092999968</c:v>
                </c:pt>
                <c:pt idx="25">
                  <c:v>4.1999998092999968</c:v>
                </c:pt>
                <c:pt idx="26">
                  <c:v>4.0999999045999997</c:v>
                </c:pt>
                <c:pt idx="27">
                  <c:v>4</c:v>
                </c:pt>
                <c:pt idx="28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9088"/>
        <c:axId val="138970624"/>
      </c:lineChart>
      <c:catAx>
        <c:axId val="13896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138970624"/>
        <c:crosses val="autoZero"/>
        <c:auto val="1"/>
        <c:lblAlgn val="ctr"/>
        <c:lblOffset val="100"/>
        <c:noMultiLvlLbl val="0"/>
      </c:catAx>
      <c:valAx>
        <c:axId val="13897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cs-CZ"/>
          </a:p>
        </c:txPr>
        <c:crossAx val="138969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</c:numCache>
            </c:numRef>
          </c:cat>
          <c:val>
            <c:numRef>
              <c:f>Sheet2!$B$2:$B$51</c:f>
              <c:numCache>
                <c:formatCode>General</c:formatCode>
                <c:ptCount val="50"/>
                <c:pt idx="0">
                  <c:v>84</c:v>
                </c:pt>
                <c:pt idx="1">
                  <c:v>83.68</c:v>
                </c:pt>
                <c:pt idx="2">
                  <c:v>83.36</c:v>
                </c:pt>
                <c:pt idx="3">
                  <c:v>83.04</c:v>
                </c:pt>
                <c:pt idx="4">
                  <c:v>82.72</c:v>
                </c:pt>
                <c:pt idx="5">
                  <c:v>82.4</c:v>
                </c:pt>
                <c:pt idx="6">
                  <c:v>82.44</c:v>
                </c:pt>
                <c:pt idx="7">
                  <c:v>82.48</c:v>
                </c:pt>
                <c:pt idx="8">
                  <c:v>82.52</c:v>
                </c:pt>
                <c:pt idx="9">
                  <c:v>82.56</c:v>
                </c:pt>
                <c:pt idx="10">
                  <c:v>82.6</c:v>
                </c:pt>
                <c:pt idx="11">
                  <c:v>82.6</c:v>
                </c:pt>
                <c:pt idx="12">
                  <c:v>82.6</c:v>
                </c:pt>
                <c:pt idx="13">
                  <c:v>82.6</c:v>
                </c:pt>
                <c:pt idx="14">
                  <c:v>82.6</c:v>
                </c:pt>
                <c:pt idx="15">
                  <c:v>82.6</c:v>
                </c:pt>
                <c:pt idx="16">
                  <c:v>82.16</c:v>
                </c:pt>
                <c:pt idx="17">
                  <c:v>81.72</c:v>
                </c:pt>
                <c:pt idx="18">
                  <c:v>81.28</c:v>
                </c:pt>
                <c:pt idx="19">
                  <c:v>80.84</c:v>
                </c:pt>
                <c:pt idx="20">
                  <c:v>80.400000000000006</c:v>
                </c:pt>
                <c:pt idx="21">
                  <c:v>79.72</c:v>
                </c:pt>
                <c:pt idx="22">
                  <c:v>79.040000000000006</c:v>
                </c:pt>
                <c:pt idx="23">
                  <c:v>78.36</c:v>
                </c:pt>
                <c:pt idx="24">
                  <c:v>77.680000000000007</c:v>
                </c:pt>
                <c:pt idx="25">
                  <c:v>77</c:v>
                </c:pt>
                <c:pt idx="26">
                  <c:v>76.12</c:v>
                </c:pt>
                <c:pt idx="27">
                  <c:v>75.239999999999995</c:v>
                </c:pt>
                <c:pt idx="28">
                  <c:v>74.36</c:v>
                </c:pt>
                <c:pt idx="29">
                  <c:v>73.48</c:v>
                </c:pt>
                <c:pt idx="30">
                  <c:v>72.599999999999994</c:v>
                </c:pt>
                <c:pt idx="31">
                  <c:v>71.8</c:v>
                </c:pt>
                <c:pt idx="32">
                  <c:v>71</c:v>
                </c:pt>
                <c:pt idx="33">
                  <c:v>70.2</c:v>
                </c:pt>
                <c:pt idx="34">
                  <c:v>69.400000000000006</c:v>
                </c:pt>
                <c:pt idx="35">
                  <c:v>68.599999999999994</c:v>
                </c:pt>
                <c:pt idx="36">
                  <c:v>67.72</c:v>
                </c:pt>
                <c:pt idx="37">
                  <c:v>66.84</c:v>
                </c:pt>
                <c:pt idx="38">
                  <c:v>65.959999999999994</c:v>
                </c:pt>
                <c:pt idx="39">
                  <c:v>65.08</c:v>
                </c:pt>
                <c:pt idx="40">
                  <c:v>64.2</c:v>
                </c:pt>
                <c:pt idx="41">
                  <c:v>63.28</c:v>
                </c:pt>
                <c:pt idx="42">
                  <c:v>62.36</c:v>
                </c:pt>
                <c:pt idx="43">
                  <c:v>61.44</c:v>
                </c:pt>
                <c:pt idx="44">
                  <c:v>60.52</c:v>
                </c:pt>
                <c:pt idx="45">
                  <c:v>59.6</c:v>
                </c:pt>
                <c:pt idx="46">
                  <c:v>58.7</c:v>
                </c:pt>
                <c:pt idx="47">
                  <c:v>57.8</c:v>
                </c:pt>
                <c:pt idx="48">
                  <c:v>56.9</c:v>
                </c:pt>
                <c:pt idx="49">
                  <c:v>56</c:v>
                </c:pt>
              </c:numCache>
            </c:numRef>
          </c:val>
          <c:smooth val="0"/>
        </c:ser>
        <c:ser>
          <c:idx val="1"/>
          <c:order val="1"/>
          <c:spPr>
            <a:ln w="1016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</c:numCache>
            </c:numRef>
          </c:cat>
          <c:val>
            <c:numRef>
              <c:f>Sheet2!$C$2:$C$51</c:f>
              <c:numCache>
                <c:formatCode>General</c:formatCode>
                <c:ptCount val="50"/>
                <c:pt idx="0">
                  <c:v>16</c:v>
                </c:pt>
                <c:pt idx="1">
                  <c:v>16.31999999999999</c:v>
                </c:pt>
                <c:pt idx="2">
                  <c:v>16.64</c:v>
                </c:pt>
                <c:pt idx="3">
                  <c:v>16.960000000000012</c:v>
                </c:pt>
                <c:pt idx="4">
                  <c:v>17.28</c:v>
                </c:pt>
                <c:pt idx="5">
                  <c:v>17.599999999999991</c:v>
                </c:pt>
                <c:pt idx="6">
                  <c:v>17.559999999999999</c:v>
                </c:pt>
                <c:pt idx="7">
                  <c:v>17.52</c:v>
                </c:pt>
                <c:pt idx="8">
                  <c:v>17.48</c:v>
                </c:pt>
                <c:pt idx="9">
                  <c:v>17.440000000000001</c:v>
                </c:pt>
                <c:pt idx="10">
                  <c:v>17.400000000000009</c:v>
                </c:pt>
                <c:pt idx="11">
                  <c:v>17.400000000000009</c:v>
                </c:pt>
                <c:pt idx="12">
                  <c:v>17.400000000000009</c:v>
                </c:pt>
                <c:pt idx="13">
                  <c:v>17.400000000000009</c:v>
                </c:pt>
                <c:pt idx="14">
                  <c:v>17.400000000000009</c:v>
                </c:pt>
                <c:pt idx="15">
                  <c:v>17.400000000000009</c:v>
                </c:pt>
                <c:pt idx="16">
                  <c:v>17.84</c:v>
                </c:pt>
                <c:pt idx="17">
                  <c:v>18.28</c:v>
                </c:pt>
                <c:pt idx="18">
                  <c:v>18.72</c:v>
                </c:pt>
                <c:pt idx="19">
                  <c:v>19.16</c:v>
                </c:pt>
                <c:pt idx="20">
                  <c:v>19.599999999999991</c:v>
                </c:pt>
                <c:pt idx="21">
                  <c:v>20.28</c:v>
                </c:pt>
                <c:pt idx="22">
                  <c:v>20.960000000000012</c:v>
                </c:pt>
                <c:pt idx="23">
                  <c:v>21.64</c:v>
                </c:pt>
                <c:pt idx="24">
                  <c:v>22.31999999999999</c:v>
                </c:pt>
                <c:pt idx="25">
                  <c:v>23</c:v>
                </c:pt>
                <c:pt idx="26">
                  <c:v>23.88</c:v>
                </c:pt>
                <c:pt idx="27">
                  <c:v>24.760000000000009</c:v>
                </c:pt>
                <c:pt idx="28">
                  <c:v>25.64</c:v>
                </c:pt>
                <c:pt idx="29">
                  <c:v>26.52</c:v>
                </c:pt>
                <c:pt idx="30">
                  <c:v>27.400000000000009</c:v>
                </c:pt>
                <c:pt idx="31">
                  <c:v>28.2</c:v>
                </c:pt>
                <c:pt idx="32">
                  <c:v>29</c:v>
                </c:pt>
                <c:pt idx="33">
                  <c:v>29.8</c:v>
                </c:pt>
                <c:pt idx="34">
                  <c:v>30.599999999999991</c:v>
                </c:pt>
                <c:pt idx="35">
                  <c:v>31.400000000000009</c:v>
                </c:pt>
                <c:pt idx="36">
                  <c:v>32.28</c:v>
                </c:pt>
                <c:pt idx="37">
                  <c:v>33.159999999999997</c:v>
                </c:pt>
                <c:pt idx="38">
                  <c:v>34.04</c:v>
                </c:pt>
                <c:pt idx="39">
                  <c:v>34.92</c:v>
                </c:pt>
                <c:pt idx="40">
                  <c:v>35.799999999999997</c:v>
                </c:pt>
                <c:pt idx="41">
                  <c:v>36.72</c:v>
                </c:pt>
                <c:pt idx="42">
                  <c:v>37.64</c:v>
                </c:pt>
                <c:pt idx="43">
                  <c:v>38.56</c:v>
                </c:pt>
                <c:pt idx="44">
                  <c:v>39.479999999999997</c:v>
                </c:pt>
                <c:pt idx="45">
                  <c:v>40.4</c:v>
                </c:pt>
                <c:pt idx="46">
                  <c:v>41.3</c:v>
                </c:pt>
                <c:pt idx="47">
                  <c:v>42.2</c:v>
                </c:pt>
                <c:pt idx="48">
                  <c:v>43.1</c:v>
                </c:pt>
                <c:pt idx="49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12288"/>
        <c:axId val="139001856"/>
      </c:lineChart>
      <c:catAx>
        <c:axId val="1064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39001856"/>
        <c:crosses val="autoZero"/>
        <c:auto val="1"/>
        <c:lblAlgn val="ctr"/>
        <c:lblOffset val="100"/>
        <c:noMultiLvlLbl val="0"/>
      </c:catAx>
      <c:valAx>
        <c:axId val="1390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cs-CZ"/>
          </a:p>
        </c:txPr>
        <c:crossAx val="106412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AD3D-55A7-4D48-BE89-84DB419F57A9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8147-1FE1-754A-9F68-E2CEEDA9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8147-1FE1-754A-9F68-E2CEEDA97C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EDFB8-36D8-F84F-8476-977557AC20C4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November 08,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November 08,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economic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Lecturer – Oleg Deev</a:t>
            </a:r>
          </a:p>
          <a:p>
            <a:r>
              <a:rPr lang="en-US" dirty="0" err="1"/>
              <a:t>oleg@mail.muni.cz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“command economy”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government directly control all large factories, transportation, communication, land, and </a:t>
            </a:r>
            <a:r>
              <a:rPr lang="en-US" sz="2800" dirty="0" smtClean="0"/>
              <a:t>farms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Planners assign production targets to firms and allocate resources and goods among different </a:t>
            </a:r>
            <a:r>
              <a:rPr lang="en-US" sz="2800" dirty="0" smtClean="0"/>
              <a:t>producers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Investments are made by the governments. Fiscal revenues mainly come from </a:t>
            </a:r>
            <a:r>
              <a:rPr lang="en-US" sz="2800" dirty="0" smtClean="0"/>
              <a:t>state</a:t>
            </a:r>
            <a:r>
              <a:rPr lang="en-US" sz="2800" dirty="0"/>
              <a:t>-owned </a:t>
            </a:r>
            <a:r>
              <a:rPr lang="en-US" sz="2800" dirty="0" smtClean="0"/>
              <a:t>firms’ profits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Prices do not reflect market demand and </a:t>
            </a:r>
            <a:r>
              <a:rPr lang="en-US" sz="2800" dirty="0" smtClean="0"/>
              <a:t>supply. </a:t>
            </a:r>
            <a:r>
              <a:rPr lang="en-US" sz="2800" dirty="0"/>
              <a:t>Government can increase revenue by setting goods</a:t>
            </a:r>
            <a:r>
              <a:rPr lang="ja-JP" altLang="en-US" sz="2800" dirty="0"/>
              <a:t>’</a:t>
            </a:r>
            <a:r>
              <a:rPr lang="en-US" sz="2800" dirty="0"/>
              <a:t> prices (e.g. prices of labor and raw materials are set low and those of industrial goods are set </a:t>
            </a:r>
            <a:r>
              <a:rPr lang="en-US" sz="2800" dirty="0" smtClean="0"/>
              <a:t>high)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the </a:t>
            </a:r>
            <a:r>
              <a:rPr lang="en-US" dirty="0" smtClean="0"/>
              <a:t>economic systems </a:t>
            </a:r>
            <a:r>
              <a:rPr lang="en-US" dirty="0"/>
              <a:t>of China and Soviet Union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034"/>
            <a:ext cx="8229600" cy="45649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core planning system in China was much less centralized and much less tightly </a:t>
            </a:r>
            <a:r>
              <a:rPr lang="en-US" sz="2800" dirty="0" smtClean="0"/>
              <a:t>controlled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Transportation and communication were less developed in </a:t>
            </a:r>
            <a:r>
              <a:rPr lang="en-US" sz="2400" dirty="0" smtClean="0"/>
              <a:t>China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system in China allocates a maximum of 600 varieties of industrial product. The Soviet Union had allocated 60,000 separate commodities by </a:t>
            </a:r>
            <a:r>
              <a:rPr lang="en-US" sz="2400" dirty="0" smtClean="0"/>
              <a:t>1970s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More authority could be exercised by those in the middle, typically local government </a:t>
            </a:r>
            <a:r>
              <a:rPr lang="en-US" sz="2400" dirty="0" smtClean="0"/>
              <a:t>officials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China </a:t>
            </a:r>
            <a:r>
              <a:rPr lang="en-US" dirty="0" smtClean="0"/>
              <a:t>turned </a:t>
            </a:r>
            <a:r>
              <a:rPr lang="en-US" dirty="0"/>
              <a:t>around in 1978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heavy-industry-and-closed-economy strategy could not let China continue high growth rate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Agricultural output can not keep pace with industrial </a:t>
            </a:r>
            <a:r>
              <a:rPr lang="en-US" sz="2400" dirty="0" smtClean="0"/>
              <a:t>growth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Unsatisfied </a:t>
            </a:r>
            <a:r>
              <a:rPr lang="en-US" sz="2800" dirty="0" smtClean="0"/>
              <a:t>people – not confident in communism as a political system (1979-1992)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Massive drop in living standards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Suppressed </a:t>
            </a:r>
            <a:r>
              <a:rPr lang="en-US" sz="2400" dirty="0"/>
              <a:t>consumption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Lack of mobility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Urban-rural </a:t>
            </a:r>
            <a:r>
              <a:rPr lang="en-US" sz="2400" dirty="0" smtClean="0"/>
              <a:t>gap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Destruction of much traditional culture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Death of Mao in 1976</a:t>
            </a:r>
          </a:p>
        </p:txBody>
      </p:sp>
    </p:spTree>
    <p:extLst>
      <p:ext uri="{BB962C8B-B14F-4D97-AF65-F5344CB8AC3E}">
        <p14:creationId xmlns:p14="http://schemas.microsoft.com/office/powerpoint/2010/main" val="341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 (1985)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9300"/>
            <a:ext cx="8229599" cy="647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Chinese </a:t>
            </a:r>
            <a:r>
              <a:rPr lang="en-US" dirty="0" smtClean="0"/>
              <a:t>reform </a:t>
            </a:r>
            <a:r>
              <a:rPr lang="en-US" dirty="0"/>
              <a:t>is a great experiment, something that is not described in </a:t>
            </a:r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38" y="1524000"/>
            <a:ext cx="5981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Identified </a:t>
            </a:r>
            <a:r>
              <a:rPr lang="en-US" sz="2800" dirty="0"/>
              <a:t>several policy errors that contributed to the failure of the Soviet Union and its </a:t>
            </a:r>
            <a:r>
              <a:rPr lang="en-US" sz="2800" dirty="0" smtClean="0"/>
              <a:t>satellites</a:t>
            </a:r>
            <a:r>
              <a:rPr lang="cs-CZ" sz="2800" dirty="0" smtClean="0"/>
              <a:t>:</a:t>
            </a:r>
          </a:p>
          <a:p>
            <a:pPr lvl="1"/>
            <a:r>
              <a:rPr lang="en-US" sz="2400" dirty="0"/>
              <a:t>The Soviet economy could not sustain the costs of the Soviet Union’s global military confrontation with the United States during the Cold </a:t>
            </a:r>
            <a:r>
              <a:rPr lang="en-US" sz="2400" dirty="0" smtClean="0"/>
              <a:t>War</a:t>
            </a:r>
            <a:endParaRPr lang="cs-CZ" sz="2400" dirty="0" smtClean="0"/>
          </a:p>
          <a:p>
            <a:pPr lvl="1"/>
            <a:r>
              <a:rPr lang="en-US" sz="2400" dirty="0"/>
              <a:t>The liberalization of the political system in Soviet Union and its satellites before economic reforms could produce prosperity allowed dissatisfied electorates to vote the communists out of </a:t>
            </a:r>
            <a:r>
              <a:rPr lang="en-US" sz="2400" dirty="0" smtClean="0"/>
              <a:t>power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adopt market-oriented economic policies and institutions and open country to international trade and investment</a:t>
            </a:r>
          </a:p>
          <a:p>
            <a:r>
              <a:rPr lang="en-US" sz="2800" dirty="0" smtClean="0"/>
              <a:t>To keep Communist Party of China in power (to redefine communism)</a:t>
            </a:r>
          </a:p>
          <a:p>
            <a:pPr lvl="1"/>
            <a:r>
              <a:rPr lang="en-US" sz="2400" dirty="0" smtClean="0"/>
              <a:t>Program called “Socialism </a:t>
            </a:r>
            <a:r>
              <a:rPr lang="en-US" sz="2400" dirty="0"/>
              <a:t>with Chinese </a:t>
            </a:r>
            <a:r>
              <a:rPr lang="en-US" sz="2400" dirty="0" smtClean="0"/>
              <a:t>characteristics</a:t>
            </a:r>
            <a:r>
              <a:rPr lang="cs-CZ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1980s - To introduce economic policy changes gradually</a:t>
            </a:r>
          </a:p>
          <a:p>
            <a:pPr lvl="1"/>
            <a:r>
              <a:rPr lang="en-US" dirty="0" smtClean="0"/>
              <a:t>To conduct experiments in special economic zones</a:t>
            </a:r>
          </a:p>
          <a:p>
            <a:pPr lvl="1"/>
            <a:r>
              <a:rPr lang="en-US" dirty="0" smtClean="0"/>
              <a:t>To revise the results, and only then adopt the new economic policies throughout China</a:t>
            </a:r>
          </a:p>
          <a:p>
            <a:r>
              <a:rPr lang="en-US" dirty="0" smtClean="0"/>
              <a:t>1990s – Export-promotion development strategy</a:t>
            </a:r>
          </a:p>
          <a:p>
            <a:pPr lvl="1"/>
            <a:r>
              <a:rPr lang="en-US" dirty="0" smtClean="0"/>
              <a:t>To liberalize the market for international trade and investment</a:t>
            </a:r>
          </a:p>
          <a:p>
            <a:pPr lvl="1"/>
            <a:r>
              <a:rPr lang="en-US" dirty="0" smtClean="0"/>
              <a:t>To reform the price system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correctly align domestic incentives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To import </a:t>
            </a:r>
            <a:r>
              <a:rPr lang="en-US" dirty="0"/>
              <a:t>needed management skills and </a:t>
            </a:r>
            <a:r>
              <a:rPr lang="en-US" dirty="0" smtClean="0"/>
              <a:t>technology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establish a </a:t>
            </a:r>
            <a:r>
              <a:rPr lang="en-US" dirty="0" smtClean="0"/>
              <a:t>macroeconomic-</a:t>
            </a:r>
            <a:r>
              <a:rPr lang="en-US" dirty="0"/>
              <a:t>control mechanism to exercise monetary and fiscal policies</a:t>
            </a:r>
            <a:r>
              <a:rPr lang="cs-CZ" dirty="0"/>
              <a:t> 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Economic </a:t>
            </a:r>
            <a:r>
              <a:rPr lang="en-US" dirty="0" smtClean="0"/>
              <a:t>Zones (SEZs)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activities are primarily driven by market forces</a:t>
            </a:r>
          </a:p>
          <a:p>
            <a:r>
              <a:rPr lang="en-US" dirty="0" smtClean="0"/>
              <a:t>Established in 4 coastal cities and 15 coastal development areas</a:t>
            </a:r>
          </a:p>
          <a:p>
            <a:r>
              <a:rPr lang="en-US" dirty="0" smtClean="0"/>
              <a:t>Encourage </a:t>
            </a:r>
            <a:r>
              <a:rPr lang="en-US" dirty="0"/>
              <a:t>Foreign </a:t>
            </a:r>
            <a:r>
              <a:rPr lang="en-US" dirty="0" smtClean="0"/>
              <a:t>Investment through tax incentives</a:t>
            </a:r>
            <a:endParaRPr lang="en-US" dirty="0"/>
          </a:p>
          <a:p>
            <a:pPr lvl="1"/>
            <a:r>
              <a:rPr lang="en-US" dirty="0"/>
              <a:t>Capital Inflows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Knowledge of Rest of World (Chinese Diaspora)</a:t>
            </a:r>
          </a:p>
          <a:p>
            <a:r>
              <a:rPr lang="en-US" dirty="0"/>
              <a:t>Encourage Production for Export</a:t>
            </a:r>
          </a:p>
          <a:p>
            <a:r>
              <a:rPr lang="en-US" dirty="0"/>
              <a:t>Contrast with Self-Reliance</a:t>
            </a:r>
          </a:p>
        </p:txBody>
      </p:sp>
    </p:spTree>
    <p:extLst>
      <p:ext uri="{BB962C8B-B14F-4D97-AF65-F5344CB8AC3E}">
        <p14:creationId xmlns:p14="http://schemas.microsoft.com/office/powerpoint/2010/main" val="11536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agricultural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Initiated locally</a:t>
            </a:r>
          </a:p>
          <a:p>
            <a:r>
              <a:rPr lang="en-US" sz="2800" dirty="0" smtClean="0"/>
              <a:t>Assigning the collective farm land to each farm household</a:t>
            </a:r>
          </a:p>
          <a:p>
            <a:r>
              <a:rPr lang="en-US" sz="2800" dirty="0" smtClean="0"/>
              <a:t>Allowing households to keep all the products in excess of the amount required by the procurement quota</a:t>
            </a:r>
          </a:p>
          <a:p>
            <a:r>
              <a:rPr lang="en-US" sz="2800" dirty="0"/>
              <a:t>Farmers decide </a:t>
            </a:r>
            <a:r>
              <a:rPr lang="en-US" sz="2800" dirty="0" smtClean="0"/>
              <a:t>what and </a:t>
            </a:r>
            <a:r>
              <a:rPr lang="en-US" sz="2800" dirty="0"/>
              <a:t>how to </a:t>
            </a:r>
            <a:r>
              <a:rPr lang="en-US" sz="2800" dirty="0" smtClean="0"/>
              <a:t>plant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5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production, tons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121"/>
              </p:ext>
            </p:extLst>
          </p:nvPr>
        </p:nvGraphicFramePr>
        <p:xfrm>
          <a:off x="457200" y="2170957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331"/>
                <a:gridCol w="1955096"/>
                <a:gridCol w="2054992"/>
                <a:gridCol w="1908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1949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1978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1999 output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113,180,000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304,770,000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508,390,000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Cotton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2,167,000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3,831,000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Oil-bearing crops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2,564,000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5,218,000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26,012,000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Sugarcane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2,642,000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21,116,000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74,700,000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62,376,000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8,563,000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59,609,000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</a:p>
          <a:p>
            <a:r>
              <a:rPr lang="en-US" dirty="0" smtClean="0"/>
              <a:t>Chinese central-planned economy </a:t>
            </a:r>
            <a:r>
              <a:rPr lang="cs-CZ" dirty="0" smtClean="0"/>
              <a:t>vs.</a:t>
            </a:r>
            <a:r>
              <a:rPr lang="en-US" dirty="0" smtClean="0"/>
              <a:t> Soviet central-planned economy</a:t>
            </a:r>
          </a:p>
          <a:p>
            <a:r>
              <a:rPr lang="en-US" dirty="0" smtClean="0"/>
              <a:t>Motivation for the economic transformation</a:t>
            </a:r>
          </a:p>
          <a:p>
            <a:r>
              <a:rPr lang="en-US" dirty="0" smtClean="0"/>
              <a:t>Objectives and goals of the transformation</a:t>
            </a:r>
          </a:p>
          <a:p>
            <a:r>
              <a:rPr lang="en-US" dirty="0"/>
              <a:t>R</a:t>
            </a:r>
            <a:r>
              <a:rPr lang="en-US" dirty="0" smtClean="0"/>
              <a:t>eformation process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Reasons for success</a:t>
            </a:r>
          </a:p>
          <a:p>
            <a:r>
              <a:rPr lang="en-US" dirty="0" smtClean="0"/>
              <a:t>Challenges for the future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industrial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1980’s – state enterprises were given some autonomy in production, distribution and investment decisions</a:t>
            </a:r>
          </a:p>
          <a:p>
            <a:r>
              <a:rPr lang="en-US" sz="2800" dirty="0" smtClean="0"/>
              <a:t>Middle 1980’s – price and input control were gradually reduced</a:t>
            </a:r>
          </a:p>
          <a:p>
            <a:r>
              <a:rPr lang="en-US" sz="2800" dirty="0" smtClean="0"/>
              <a:t>1987 – the contract responsibility system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enterprise was leased to its management and a fixed tax was collected from the enterprise, allowing the enterprise to keep all the remaining profits</a:t>
            </a:r>
            <a:r>
              <a:rPr lang="cs-CZ" sz="2400" dirty="0"/>
              <a:t> </a:t>
            </a: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4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Product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73095"/>
              </p:ext>
            </p:extLst>
          </p:nvPr>
        </p:nvGraphicFramePr>
        <p:xfrm>
          <a:off x="156979" y="1524001"/>
          <a:ext cx="8762256" cy="522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2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of the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4952" cy="4876800"/>
          </a:xfrm>
        </p:spPr>
        <p:txBody>
          <a:bodyPr/>
          <a:lstStyle/>
          <a:p>
            <a:r>
              <a:rPr lang="en-US" dirty="0" smtClean="0"/>
              <a:t>1983 – the People’s Bank was officially changed to a central bank</a:t>
            </a:r>
          </a:p>
          <a:p>
            <a:r>
              <a:rPr lang="en-US" dirty="0" smtClean="0"/>
              <a:t>The conversion of the state specialized banks into commercial banks – 60% of the domestic banking business</a:t>
            </a:r>
          </a:p>
          <a:p>
            <a:pPr lvl="1"/>
            <a:r>
              <a:rPr lang="en-US" dirty="0"/>
              <a:t>the Industrial and Commercial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Agricultural </a:t>
            </a:r>
            <a:r>
              <a:rPr lang="en-US" dirty="0" smtClean="0"/>
              <a:t>Bank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People’s Construction Bank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Bank of China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 smtClean="0"/>
              <a:t>1994</a:t>
            </a:r>
            <a:r>
              <a:rPr lang="en-US" dirty="0"/>
              <a:t> </a:t>
            </a:r>
            <a:r>
              <a:rPr lang="en-US" dirty="0" smtClean="0"/>
              <a:t>- three </a:t>
            </a:r>
            <a:r>
              <a:rPr lang="en-US" dirty="0"/>
              <a:t>types of banks: commercial banks, policy banks and cooperative banks, with </a:t>
            </a:r>
            <a:r>
              <a:rPr lang="en-US" dirty="0" smtClean="0"/>
              <a:t>an increasing </a:t>
            </a:r>
            <a:r>
              <a:rPr lang="en-US" dirty="0"/>
              <a:t>role for private </a:t>
            </a:r>
            <a:r>
              <a:rPr lang="en-US" dirty="0" smtClean="0"/>
              <a:t>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of the banking 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banks do not function effectively?</a:t>
            </a:r>
          </a:p>
          <a:p>
            <a:pPr lvl="1"/>
            <a:r>
              <a:rPr lang="en-US" dirty="0" smtClean="0"/>
              <a:t>Political interference (banks are under government ownership)</a:t>
            </a:r>
          </a:p>
          <a:p>
            <a:pPr lvl="1"/>
            <a:r>
              <a:rPr lang="en-US" dirty="0" smtClean="0"/>
              <a:t>Lack of trained personnel</a:t>
            </a:r>
          </a:p>
          <a:p>
            <a:pPr lvl="1"/>
            <a:r>
              <a:rPr lang="en-US" dirty="0" smtClean="0"/>
              <a:t>The control for interest rates for loans and deposits </a:t>
            </a:r>
          </a:p>
          <a:p>
            <a:pPr lvl="1"/>
            <a:r>
              <a:rPr lang="en-US" dirty="0" smtClean="0"/>
              <a:t>Insufficient incentives</a:t>
            </a:r>
          </a:p>
          <a:p>
            <a:r>
              <a:rPr lang="en-US" dirty="0" smtClean="0"/>
              <a:t>Banking crisis in China is nearly impossible</a:t>
            </a:r>
          </a:p>
          <a:p>
            <a:pPr lvl="1"/>
            <a:r>
              <a:rPr lang="en-US" dirty="0" smtClean="0"/>
              <a:t>An asset management company is set up for each of the large commercial banks to take over non-performing loans</a:t>
            </a:r>
          </a:p>
          <a:p>
            <a:pPr lvl="1"/>
            <a:r>
              <a:rPr lang="en-US" dirty="0" smtClean="0"/>
              <a:t>Chinese people keep most of their savings as bank deposits (They assume that deposits are guaranteed by the government and are save)</a:t>
            </a:r>
          </a:p>
        </p:txBody>
      </p:sp>
    </p:spTree>
    <p:extLst>
      <p:ext uri="{BB962C8B-B14F-4D97-AF65-F5344CB8AC3E}">
        <p14:creationId xmlns:p14="http://schemas.microsoft.com/office/powerpoint/2010/main" val="11468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open-door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foreign trade has increased from just below 10 percent of GDP in 1978 to over 35 percent in 1996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Trade deficits in the 1970s and the 1980’s were changed to trade surpluses in the </a:t>
            </a:r>
            <a:r>
              <a:rPr lang="en-US" dirty="0" smtClean="0"/>
              <a:t>1990s</a:t>
            </a:r>
          </a:p>
          <a:p>
            <a:r>
              <a:rPr lang="en-US" dirty="0"/>
              <a:t>Control of foreign exchanges was gradually relaxed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successive devaluation of the Chinese currency from 1.7 </a:t>
            </a:r>
            <a:r>
              <a:rPr lang="en-US" dirty="0" err="1" smtClean="0"/>
              <a:t>yuan</a:t>
            </a:r>
            <a:r>
              <a:rPr lang="en-US" dirty="0" smtClean="0"/>
              <a:t> / US </a:t>
            </a:r>
            <a:r>
              <a:rPr lang="en-US" dirty="0"/>
              <a:t>dollar </a:t>
            </a:r>
            <a:r>
              <a:rPr lang="en-US" dirty="0" smtClean="0"/>
              <a:t>ratio in </a:t>
            </a:r>
            <a:r>
              <a:rPr lang="en-US" dirty="0"/>
              <a:t>1980 to 8.6 </a:t>
            </a:r>
            <a:r>
              <a:rPr lang="en-US" dirty="0" smtClean="0"/>
              <a:t>in </a:t>
            </a:r>
            <a:r>
              <a:rPr lang="en-US" dirty="0"/>
              <a:t>1994, the exchange rate was made equal to the market rate and the Chinese currency became convertible as far as trade transactions were concerned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The encouragement of foreign investment </a:t>
            </a:r>
          </a:p>
        </p:txBody>
      </p:sp>
    </p:spTree>
    <p:extLst>
      <p:ext uri="{BB962C8B-B14F-4D97-AF65-F5344CB8AC3E}">
        <p14:creationId xmlns:p14="http://schemas.microsoft.com/office/powerpoint/2010/main" val="22997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(</a:t>
            </a:r>
            <a:r>
              <a:rPr lang="en-US" dirty="0" err="1" smtClean="0"/>
              <a:t>yuan</a:t>
            </a:r>
            <a:r>
              <a:rPr lang="en-US" dirty="0"/>
              <a:t> </a:t>
            </a:r>
            <a:r>
              <a:rPr lang="en-US" dirty="0" smtClean="0"/>
              <a:t>/ US dollar)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15" y="1524000"/>
            <a:ext cx="9413757" cy="5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foreign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527155"/>
              </p:ext>
            </p:extLst>
          </p:nvPr>
        </p:nvGraphicFramePr>
        <p:xfrm>
          <a:off x="114166" y="1312740"/>
          <a:ext cx="8819340" cy="554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non-state </a:t>
            </a:r>
            <a:r>
              <a:rPr lang="en-US" dirty="0" smtClean="0"/>
              <a:t>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Permission for entrepreneurs to start up business</a:t>
            </a:r>
            <a:endParaRPr lang="ru-RU" sz="2800" dirty="0" smtClean="0"/>
          </a:p>
          <a:p>
            <a:r>
              <a:rPr lang="en-US" sz="2800" dirty="0" smtClean="0"/>
              <a:t>Collectively </a:t>
            </a:r>
            <a:r>
              <a:rPr lang="en-US" sz="2800" dirty="0"/>
              <a:t>owned township and village enterprises </a:t>
            </a:r>
            <a:endParaRPr lang="en-US" sz="2800" dirty="0" smtClean="0"/>
          </a:p>
          <a:p>
            <a:pPr lvl="1"/>
            <a:r>
              <a:rPr lang="en-US" sz="2400" dirty="0"/>
              <a:t>were built by the political and economic resources of the township and village governments to increase revenue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are subject to market competition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employ the managerial skill of competitively selected and highly paid managers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utilize the high-quality labor force available in the countryside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 smtClean="0"/>
              <a:t>publicly </a:t>
            </a:r>
            <a:r>
              <a:rPr lang="en-US" sz="2400" dirty="0"/>
              <a:t>owned </a:t>
            </a:r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operating without a modern legal framework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 rate,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79748"/>
              </p:ext>
            </p:extLst>
          </p:nvPr>
        </p:nvGraphicFramePr>
        <p:xfrm>
          <a:off x="171249" y="1276349"/>
          <a:ext cx="8747985" cy="547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9088"/>
            <a:ext cx="89535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world’s earliest civilization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3" y="2160303"/>
            <a:ext cx="59690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01" y="2387600"/>
            <a:ext cx="2921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63670"/>
              </p:ext>
            </p:extLst>
          </p:nvPr>
        </p:nvGraphicFramePr>
        <p:xfrm>
          <a:off x="457200" y="1524000"/>
          <a:ext cx="8229600" cy="486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4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world’s second </a:t>
            </a:r>
            <a:r>
              <a:rPr lang="en-US" sz="2800" dirty="0" smtClean="0"/>
              <a:t>largest economy</a:t>
            </a:r>
          </a:p>
          <a:p>
            <a:r>
              <a:rPr lang="en-US" sz="2800" dirty="0" smtClean="0"/>
              <a:t>The </a:t>
            </a:r>
            <a:r>
              <a:rPr lang="en-US" sz="2800" dirty="0" smtClean="0"/>
              <a:t>largest trading </a:t>
            </a:r>
            <a:r>
              <a:rPr lang="en-US" sz="2800" dirty="0" smtClean="0"/>
              <a:t>nation</a:t>
            </a:r>
            <a:endParaRPr lang="en-US" sz="2800" dirty="0" smtClean="0"/>
          </a:p>
          <a:p>
            <a:r>
              <a:rPr lang="en-US" sz="2800" dirty="0" smtClean="0"/>
              <a:t>The largest </a:t>
            </a:r>
            <a:r>
              <a:rPr lang="en-US" sz="2800" dirty="0" smtClean="0"/>
              <a:t>recipient </a:t>
            </a:r>
            <a:r>
              <a:rPr lang="en-US" sz="2800" dirty="0"/>
              <a:t>of FDI in the </a:t>
            </a:r>
            <a:r>
              <a:rPr lang="en-US" sz="2800" dirty="0" smtClean="0"/>
              <a:t>developing world </a:t>
            </a:r>
            <a:endParaRPr lang="en-US" sz="2800" dirty="0"/>
          </a:p>
          <a:p>
            <a:r>
              <a:rPr lang="en-US" sz="2800" dirty="0" smtClean="0"/>
              <a:t>Income per </a:t>
            </a:r>
            <a:r>
              <a:rPr lang="en-US" sz="2800" dirty="0"/>
              <a:t>c</a:t>
            </a:r>
            <a:r>
              <a:rPr lang="en-US" sz="2800" dirty="0" smtClean="0"/>
              <a:t>apita increased </a:t>
            </a:r>
            <a:r>
              <a:rPr lang="en-US" sz="2800" dirty="0"/>
              <a:t>6 </a:t>
            </a:r>
            <a:r>
              <a:rPr lang="en-US" sz="2800" dirty="0" smtClean="0"/>
              <a:t>fold</a:t>
            </a:r>
            <a:endParaRPr lang="en-US" sz="2800" dirty="0"/>
          </a:p>
          <a:p>
            <a:r>
              <a:rPr lang="en-US" sz="2800" dirty="0"/>
              <a:t>Never </a:t>
            </a:r>
            <a:r>
              <a:rPr lang="en-US" sz="2800" dirty="0" smtClean="0"/>
              <a:t>before </a:t>
            </a:r>
            <a:r>
              <a:rPr lang="en-US" sz="2800" dirty="0"/>
              <a:t>in </a:t>
            </a:r>
            <a:r>
              <a:rPr lang="en-US" sz="2800" dirty="0" smtClean="0"/>
              <a:t>history have so </a:t>
            </a:r>
            <a:r>
              <a:rPr lang="en-US" sz="2800" dirty="0"/>
              <a:t>m</a:t>
            </a:r>
            <a:r>
              <a:rPr lang="en-US" sz="2800" dirty="0" smtClean="0"/>
              <a:t>any millions </a:t>
            </a:r>
            <a:r>
              <a:rPr lang="en-US" sz="2800" dirty="0"/>
              <a:t>of </a:t>
            </a:r>
            <a:r>
              <a:rPr lang="en-US" sz="2800" dirty="0" smtClean="0"/>
              <a:t>people been lifted out </a:t>
            </a:r>
            <a:r>
              <a:rPr lang="en-US" sz="2800" dirty="0"/>
              <a:t>of </a:t>
            </a:r>
            <a:r>
              <a:rPr lang="en-US" sz="2800" dirty="0" smtClean="0"/>
              <a:t>poverty </a:t>
            </a:r>
            <a:r>
              <a:rPr lang="en-US" sz="2800" dirty="0"/>
              <a:t>in </a:t>
            </a:r>
            <a:r>
              <a:rPr lang="en-US" sz="2800" dirty="0" smtClean="0"/>
              <a:t>such </a:t>
            </a:r>
            <a:r>
              <a:rPr lang="en-US" sz="2800" dirty="0"/>
              <a:t>a </a:t>
            </a:r>
            <a:r>
              <a:rPr lang="en-US" sz="2800" dirty="0" smtClean="0"/>
              <a:t>short time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China the only country that has been </a:t>
            </a:r>
            <a:r>
              <a:rPr lang="en-US" dirty="0" smtClean="0"/>
              <a:t>growing so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5076"/>
            <a:ext cx="8390681" cy="4721923"/>
          </a:xfrm>
        </p:spPr>
        <p:txBody>
          <a:bodyPr>
            <a:normAutofit/>
          </a:bodyPr>
          <a:lstStyle/>
          <a:p>
            <a:r>
              <a:rPr lang="en-US" sz="2800" dirty="0"/>
              <a:t>No. Many other economies have been growing rapidly in the past </a:t>
            </a:r>
            <a:r>
              <a:rPr lang="en-US" sz="2800" dirty="0" smtClean="0"/>
              <a:t>decades – so poor to begin with</a:t>
            </a:r>
            <a:endParaRPr lang="en-US" sz="2800" dirty="0"/>
          </a:p>
          <a:p>
            <a:pPr lvl="1"/>
            <a:r>
              <a:rPr lang="en-US" sz="2400" dirty="0"/>
              <a:t>Other east Asian economies</a:t>
            </a:r>
          </a:p>
          <a:p>
            <a:r>
              <a:rPr lang="en-US" sz="2800" dirty="0"/>
              <a:t>But China is the one that grow the fastest and for the longest period, in terms of GDP per </a:t>
            </a:r>
            <a:r>
              <a:rPr lang="en-US" sz="2800" dirty="0" smtClean="0"/>
              <a:t>capita</a:t>
            </a:r>
            <a:endParaRPr lang="en-US" sz="2800" dirty="0"/>
          </a:p>
          <a:p>
            <a:pPr lvl="1"/>
            <a:r>
              <a:rPr lang="en-US" sz="2400" dirty="0"/>
              <a:t>China: over 30 years of growth with high growth </a:t>
            </a:r>
            <a:r>
              <a:rPr lang="en-US" sz="2400" dirty="0" smtClean="0"/>
              <a:t>rates</a:t>
            </a:r>
          </a:p>
          <a:p>
            <a:r>
              <a:rPr lang="en-US" sz="2800" dirty="0" smtClean="0"/>
              <a:t>Possibly growth rate will slow </a:t>
            </a:r>
            <a:r>
              <a:rPr lang="en-US" sz="2800" dirty="0"/>
              <a:t>as </a:t>
            </a:r>
            <a:r>
              <a:rPr lang="en-US" sz="2800" dirty="0" smtClean="0"/>
              <a:t>western income levels would be approached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1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reforms were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enjoyed the advantages of backwardness</a:t>
            </a:r>
          </a:p>
          <a:p>
            <a:r>
              <a:rPr lang="en-US" dirty="0" smtClean="0"/>
              <a:t>Planning was less entrenched in China than it has been in other transitional economies</a:t>
            </a:r>
          </a:p>
          <a:p>
            <a:r>
              <a:rPr lang="en-US" dirty="0" smtClean="0"/>
              <a:t>China had always had a strong administrative capacity  </a:t>
            </a:r>
          </a:p>
          <a:p>
            <a:r>
              <a:rPr lang="en-US" dirty="0" smtClean="0"/>
              <a:t>Properties of the labor force</a:t>
            </a:r>
          </a:p>
          <a:p>
            <a:pPr lvl="1"/>
            <a:r>
              <a:rPr lang="en-US" dirty="0"/>
              <a:t>Large labor </a:t>
            </a:r>
            <a:r>
              <a:rPr lang="en-US" dirty="0" smtClean="0"/>
              <a:t>pool</a:t>
            </a:r>
          </a:p>
          <a:p>
            <a:pPr lvl="1"/>
            <a:r>
              <a:rPr lang="en-US" dirty="0" smtClean="0"/>
              <a:t>Skilled and disciplined</a:t>
            </a:r>
          </a:p>
          <a:p>
            <a:pPr lvl="1"/>
            <a:r>
              <a:rPr lang="en-US" dirty="0"/>
              <a:t>Lower cost – average $1 per hour and work 58 hours/week</a:t>
            </a:r>
          </a:p>
          <a:p>
            <a:pPr lvl="1"/>
            <a:r>
              <a:rPr lang="en-US" dirty="0"/>
              <a:t>No organized unions</a:t>
            </a:r>
          </a:p>
          <a:p>
            <a:r>
              <a:rPr lang="en-US" dirty="0" smtClean="0"/>
              <a:t>Exports inexpensive low and medium tech goods</a:t>
            </a:r>
          </a:p>
          <a:p>
            <a:r>
              <a:rPr lang="en-US" dirty="0" smtClean="0"/>
              <a:t>Imports technologies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Unfavorable demographics</a:t>
            </a:r>
          </a:p>
          <a:p>
            <a:r>
              <a:rPr lang="en-US" sz="2800" dirty="0" smtClean="0"/>
              <a:t>Corruption, transparency and weak rule of law (</a:t>
            </a:r>
            <a:r>
              <a:rPr lang="en-US" sz="2800" dirty="0" err="1" smtClean="0"/>
              <a:t>guanxi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Financially distressed state-owned and state-influenced </a:t>
            </a:r>
            <a:r>
              <a:rPr lang="en-US" sz="2800" dirty="0"/>
              <a:t>enterprises </a:t>
            </a:r>
            <a:endParaRPr lang="en-US" sz="2800" dirty="0" smtClean="0"/>
          </a:p>
          <a:p>
            <a:r>
              <a:rPr lang="en-US" sz="2800" dirty="0" smtClean="0"/>
              <a:t>Domestic and international imbalances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9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and urban population share,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08631"/>
              </p:ext>
            </p:extLst>
          </p:nvPr>
        </p:nvGraphicFramePr>
        <p:xfrm>
          <a:off x="199791" y="1524000"/>
          <a:ext cx="8762257" cy="503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largest country in the world by land area - </a:t>
            </a:r>
            <a:r>
              <a:rPr lang="en-US" dirty="0"/>
              <a:t>9,6 billion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61" y="2466474"/>
            <a:ext cx="10012680" cy="4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5" y="1221777"/>
            <a:ext cx="7713105" cy="56362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2592"/>
          </a:xfrm>
        </p:spPr>
        <p:txBody>
          <a:bodyPr/>
          <a:lstStyle/>
          <a:p>
            <a:r>
              <a:rPr lang="en-US" dirty="0" smtClean="0"/>
              <a:t>The most populous state in the world - </a:t>
            </a:r>
            <a:r>
              <a:rPr lang="en-US" dirty="0"/>
              <a:t>over 1.3 billion people</a:t>
            </a:r>
            <a:r>
              <a:rPr lang="cs-CZ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09" y="5741376"/>
            <a:ext cx="534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population density map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eastern, coastal provinces are much more densely populated than the western interior.</a:t>
            </a:r>
          </a:p>
        </p:txBody>
      </p:sp>
    </p:spTree>
    <p:extLst>
      <p:ext uri="{BB962C8B-B14F-4D97-AF65-F5344CB8AC3E}">
        <p14:creationId xmlns:p14="http://schemas.microsoft.com/office/powerpoint/2010/main" val="37114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Authoritarian </a:t>
            </a:r>
            <a:r>
              <a:rPr lang="en-US" dirty="0"/>
              <a:t>nature of governance to control people and territory</a:t>
            </a:r>
            <a:endParaRPr lang="cs-CZ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2" y="2454254"/>
            <a:ext cx="5793935" cy="440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96" y="2454255"/>
            <a:ext cx="2914762" cy="2182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5" y="4648381"/>
            <a:ext cx="2890823" cy="22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329" y="1600200"/>
            <a:ext cx="2907671" cy="4876800"/>
          </a:xfrm>
        </p:spPr>
        <p:txBody>
          <a:bodyPr/>
          <a:lstStyle/>
          <a:p>
            <a:pPr lvl="0"/>
            <a:r>
              <a:rPr lang="en-US" dirty="0" smtClean="0"/>
              <a:t>Disparities </a:t>
            </a:r>
            <a:r>
              <a:rPr lang="en-US" dirty="0"/>
              <a:t>between coastal and inland provinces</a:t>
            </a:r>
            <a:r>
              <a:rPr lang="cs-CZ" dirty="0"/>
              <a:t> </a:t>
            </a:r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en-US" dirty="0" smtClean="0"/>
              <a:t>Shanghai</a:t>
            </a:r>
          </a:p>
          <a:p>
            <a:pPr marL="0" lvl="0" indent="0">
              <a:buNone/>
            </a:pPr>
            <a:r>
              <a:rPr lang="en-US" dirty="0" smtClean="0"/>
              <a:t>Hong Kong</a:t>
            </a:r>
          </a:p>
          <a:p>
            <a:pPr marL="0" lvl="0" indent="0">
              <a:buNone/>
            </a:pPr>
            <a:r>
              <a:rPr lang="en-US" dirty="0" smtClean="0"/>
              <a:t>Beijing</a:t>
            </a:r>
          </a:p>
          <a:p>
            <a:pPr marL="0" lvl="0" indent="0">
              <a:buNone/>
            </a:pPr>
            <a:r>
              <a:rPr lang="en-US" dirty="0" smtClean="0"/>
              <a:t>Tianjin</a:t>
            </a:r>
          </a:p>
          <a:p>
            <a:pPr marL="0" lvl="0" indent="0">
              <a:buNone/>
            </a:pPr>
            <a:r>
              <a:rPr lang="en-US" dirty="0" smtClean="0"/>
              <a:t>Chongqing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5580"/>
            <a:ext cx="5638492" cy="53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Years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1911: End of traditional economy</a:t>
            </a:r>
          </a:p>
          <a:p>
            <a:r>
              <a:rPr lang="en-US" sz="2800" dirty="0"/>
              <a:t>1937: Wars</a:t>
            </a:r>
          </a:p>
          <a:p>
            <a:r>
              <a:rPr lang="en-US" sz="2800" dirty="0"/>
              <a:t>1949: Communist party taking </a:t>
            </a:r>
            <a:r>
              <a:rPr lang="en-US" sz="2800" dirty="0" smtClean="0"/>
              <a:t>control</a:t>
            </a:r>
          </a:p>
          <a:p>
            <a:pPr lvl="1"/>
            <a:r>
              <a:rPr lang="en-US" sz="2400" dirty="0" smtClean="0"/>
              <a:t>Radical change in government</a:t>
            </a:r>
          </a:p>
          <a:p>
            <a:pPr lvl="1"/>
            <a:r>
              <a:rPr lang="en-US" sz="2400" dirty="0"/>
              <a:t>Rapid and modern economic growth (sometimes turbulent</a:t>
            </a:r>
            <a:r>
              <a:rPr lang="en-US" sz="2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Develop a massive socialist industrial complex through direct government control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Inward-directed strategy rather than the coastal enclave </a:t>
            </a:r>
            <a:r>
              <a:rPr lang="en-US" sz="2000" dirty="0" smtClean="0"/>
              <a:t>industrialization</a:t>
            </a:r>
            <a:endParaRPr lang="en-US" sz="2000" dirty="0"/>
          </a:p>
          <a:p>
            <a:r>
              <a:rPr lang="en-US" sz="2800" dirty="0"/>
              <a:t>1978: Reform and opening</a:t>
            </a:r>
          </a:p>
        </p:txBody>
      </p:sp>
    </p:spTree>
    <p:extLst>
      <p:ext uri="{BB962C8B-B14F-4D97-AF65-F5344CB8AC3E}">
        <p14:creationId xmlns:p14="http://schemas.microsoft.com/office/powerpoint/2010/main" val="11364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2166</TotalTime>
  <Words>1381</Words>
  <Application>Microsoft Office PowerPoint</Application>
  <PresentationFormat>Předvádění na obrazovce (4:3)</PresentationFormat>
  <Paragraphs>195</Paragraphs>
  <Slides>37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Clarity</vt:lpstr>
      <vt:lpstr>China’s economic transition</vt:lpstr>
      <vt:lpstr>Contents</vt:lpstr>
      <vt:lpstr>Key factors of economic development</vt:lpstr>
      <vt:lpstr>Key factors of economic development</vt:lpstr>
      <vt:lpstr>Key factors of economic development</vt:lpstr>
      <vt:lpstr>Prezentace aplikace PowerPoint</vt:lpstr>
      <vt:lpstr>Key factors of economic development</vt:lpstr>
      <vt:lpstr>Key factors of economic development</vt:lpstr>
      <vt:lpstr>Important Years</vt:lpstr>
      <vt:lpstr>The “command economy” system</vt:lpstr>
      <vt:lpstr>Difference between the economic systems of China and Soviet Union </vt:lpstr>
      <vt:lpstr>Why China turned around in 1978 </vt:lpstr>
      <vt:lpstr>Deng Xiaoping (1985)</vt:lpstr>
      <vt:lpstr>Deng Xiaoping</vt:lpstr>
      <vt:lpstr>Objectives</vt:lpstr>
      <vt:lpstr>Goals</vt:lpstr>
      <vt:lpstr>Special Economic Zones (SEZs)</vt:lpstr>
      <vt:lpstr>Reform in agricultural sector</vt:lpstr>
      <vt:lpstr>The agricultural production, tons</vt:lpstr>
      <vt:lpstr>Reform in industrial sector</vt:lpstr>
      <vt:lpstr>Gross Domestic Product</vt:lpstr>
      <vt:lpstr>Reform of the banking system</vt:lpstr>
      <vt:lpstr>Reform of the banking system</vt:lpstr>
      <vt:lpstr>The open-door policy</vt:lpstr>
      <vt:lpstr>Exchange rate (yuan / US dollar)</vt:lpstr>
      <vt:lpstr>Direct foreign investment</vt:lpstr>
      <vt:lpstr>Development of non-state sectors</vt:lpstr>
      <vt:lpstr>GDP growth rate, %</vt:lpstr>
      <vt:lpstr>Prezentace aplikace PowerPoint</vt:lpstr>
      <vt:lpstr>Unemployment rate, %</vt:lpstr>
      <vt:lpstr>RESULTS</vt:lpstr>
      <vt:lpstr>Is China the only country that has been growing so fast?</vt:lpstr>
      <vt:lpstr>Why the reforms were successful?</vt:lpstr>
      <vt:lpstr>Challenges for the future</vt:lpstr>
      <vt:lpstr>Prezentace aplikace PowerPoint</vt:lpstr>
      <vt:lpstr>Rural and urban population share, %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economic transition</dc:title>
  <dc:creator>Oleg Deyev</dc:creator>
  <cp:lastModifiedBy>Deev Oleg</cp:lastModifiedBy>
  <cp:revision>65</cp:revision>
  <dcterms:created xsi:type="dcterms:W3CDTF">2011-04-11T19:15:53Z</dcterms:created>
  <dcterms:modified xsi:type="dcterms:W3CDTF">2011-11-08T12:34:58Z</dcterms:modified>
</cp:coreProperties>
</file>