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27"/>
  </p:notesMasterIdLst>
  <p:handoutMasterIdLst>
    <p:handoutMasterId r:id="rId28"/>
  </p:handoutMasterIdLst>
  <p:sldIdLst>
    <p:sldId id="270" r:id="rId2"/>
    <p:sldId id="324" r:id="rId3"/>
    <p:sldId id="325" r:id="rId4"/>
    <p:sldId id="326" r:id="rId5"/>
    <p:sldId id="327" r:id="rId6"/>
    <p:sldId id="328" r:id="rId7"/>
    <p:sldId id="329" r:id="rId8"/>
    <p:sldId id="330" r:id="rId9"/>
    <p:sldId id="331" r:id="rId10"/>
    <p:sldId id="332" r:id="rId11"/>
    <p:sldId id="345" r:id="rId12"/>
    <p:sldId id="346" r:id="rId13"/>
    <p:sldId id="333" r:id="rId14"/>
    <p:sldId id="334" r:id="rId15"/>
    <p:sldId id="335" r:id="rId16"/>
    <p:sldId id="336" r:id="rId17"/>
    <p:sldId id="337" r:id="rId18"/>
    <p:sldId id="338" r:id="rId19"/>
    <p:sldId id="339" r:id="rId20"/>
    <p:sldId id="340" r:id="rId21"/>
    <p:sldId id="342" r:id="rId22"/>
    <p:sldId id="343" r:id="rId23"/>
    <p:sldId id="344" r:id="rId24"/>
    <p:sldId id="277" r:id="rId25"/>
    <p:sldId id="341" r:id="rId26"/>
  </p:sldIdLst>
  <p:sldSz cx="9144000" cy="6858000" type="screen4x3"/>
  <p:notesSz cx="666273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7663"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773488" y="0"/>
            <a:ext cx="2887662" cy="496888"/>
          </a:xfrm>
          <a:prstGeom prst="rect">
            <a:avLst/>
          </a:prstGeom>
        </p:spPr>
        <p:txBody>
          <a:bodyPr vert="horz" lIns="91440" tIns="45720" rIns="91440" bIns="45720" rtlCol="0"/>
          <a:lstStyle>
            <a:lvl1pPr algn="r">
              <a:defRPr sz="1200"/>
            </a:lvl1pPr>
          </a:lstStyle>
          <a:p>
            <a:fld id="{E0BB3B4D-2D6D-449E-8974-F91E63C4BD2C}" type="datetimeFigureOut">
              <a:rPr lang="cs-CZ" smtClean="0"/>
              <a:t>6.12.2011</a:t>
            </a:fld>
            <a:endParaRPr lang="cs-CZ"/>
          </a:p>
        </p:txBody>
      </p:sp>
      <p:sp>
        <p:nvSpPr>
          <p:cNvPr id="4" name="Zástupný symbol pro zápatí 3"/>
          <p:cNvSpPr>
            <a:spLocks noGrp="1"/>
          </p:cNvSpPr>
          <p:nvPr>
            <p:ph type="ftr" sz="quarter" idx="2"/>
          </p:nvPr>
        </p:nvSpPr>
        <p:spPr>
          <a:xfrm>
            <a:off x="0" y="9428163"/>
            <a:ext cx="2887663" cy="4968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773488" y="9428163"/>
            <a:ext cx="2887662" cy="496887"/>
          </a:xfrm>
          <a:prstGeom prst="rect">
            <a:avLst/>
          </a:prstGeom>
        </p:spPr>
        <p:txBody>
          <a:bodyPr vert="horz" lIns="91440" tIns="45720" rIns="91440" bIns="45720" rtlCol="0" anchor="b"/>
          <a:lstStyle>
            <a:lvl1pPr algn="r">
              <a:defRPr sz="1200"/>
            </a:lvl1pPr>
          </a:lstStyle>
          <a:p>
            <a:fld id="{704B97DA-C007-41DC-B3E5-8AD32FAFEC67}" type="slidenum">
              <a:rPr lang="cs-CZ" smtClean="0"/>
              <a:t>‹#›</a:t>
            </a:fld>
            <a:endParaRPr lang="cs-CZ"/>
          </a:p>
        </p:txBody>
      </p:sp>
    </p:spTree>
    <p:extLst>
      <p:ext uri="{BB962C8B-B14F-4D97-AF65-F5344CB8AC3E}">
        <p14:creationId xmlns:p14="http://schemas.microsoft.com/office/powerpoint/2010/main" val="835033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186"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774010" y="0"/>
            <a:ext cx="2887186" cy="496332"/>
          </a:xfrm>
          <a:prstGeom prst="rect">
            <a:avLst/>
          </a:prstGeom>
        </p:spPr>
        <p:txBody>
          <a:bodyPr vert="horz" lIns="91440" tIns="45720" rIns="91440" bIns="45720" rtlCol="0"/>
          <a:lstStyle>
            <a:lvl1pPr algn="r">
              <a:defRPr sz="1200"/>
            </a:lvl1pPr>
          </a:lstStyle>
          <a:p>
            <a:fld id="{A568D3E2-5360-9847-9403-79EC56346274}" type="datetimeFigureOut">
              <a:rPr lang="en-US" smtClean="0"/>
              <a:t>12/6/2011</a:t>
            </a:fld>
            <a:endParaRPr lang="en-US"/>
          </a:p>
        </p:txBody>
      </p:sp>
      <p:sp>
        <p:nvSpPr>
          <p:cNvPr id="4" name="Slide Image Placeholder 3"/>
          <p:cNvSpPr>
            <a:spLocks noGrp="1" noRot="1" noChangeAspect="1"/>
          </p:cNvSpPr>
          <p:nvPr>
            <p:ph type="sldImg" idx="2"/>
          </p:nvPr>
        </p:nvSpPr>
        <p:spPr>
          <a:xfrm>
            <a:off x="850900"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66274" y="4715153"/>
            <a:ext cx="533019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3"/>
            <a:ext cx="2887186"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774010" y="9428583"/>
            <a:ext cx="2887186" cy="496332"/>
          </a:xfrm>
          <a:prstGeom prst="rect">
            <a:avLst/>
          </a:prstGeom>
        </p:spPr>
        <p:txBody>
          <a:bodyPr vert="horz" lIns="91440" tIns="45720" rIns="91440" bIns="45720" rtlCol="0" anchor="b"/>
          <a:lstStyle>
            <a:lvl1pPr algn="r">
              <a:defRPr sz="1200"/>
            </a:lvl1pPr>
          </a:lstStyle>
          <a:p>
            <a:fld id="{9CB071EC-15EB-474B-8457-40C2B477ED73}" type="slidenum">
              <a:rPr lang="en-US" smtClean="0"/>
              <a:t>‹#›</a:t>
            </a:fld>
            <a:endParaRPr lang="en-US"/>
          </a:p>
        </p:txBody>
      </p:sp>
    </p:spTree>
    <p:extLst>
      <p:ext uri="{BB962C8B-B14F-4D97-AF65-F5344CB8AC3E}">
        <p14:creationId xmlns:p14="http://schemas.microsoft.com/office/powerpoint/2010/main" val="256981515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Tuesday, December 06, 2011</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Tuesday, December 06, 2011</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Tuesday, December 06, 2011</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05834" y="227708"/>
            <a:ext cx="8935357" cy="684609"/>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53143" y="5857875"/>
            <a:ext cx="1814286" cy="428625"/>
          </a:xfrm>
        </p:spPr>
        <p:txBody>
          <a:bodyPr/>
          <a:lstStyle>
            <a:lvl1pPr>
              <a:defRPr/>
            </a:lvl1pPr>
          </a:lstStyle>
          <a:p>
            <a:endParaRPr lang="en-US"/>
          </a:p>
        </p:txBody>
      </p:sp>
      <p:sp>
        <p:nvSpPr>
          <p:cNvPr id="4" name="Footer Placeholder 3"/>
          <p:cNvSpPr>
            <a:spLocks noGrp="1"/>
          </p:cNvSpPr>
          <p:nvPr>
            <p:ph type="ftr" sz="quarter" idx="11"/>
          </p:nvPr>
        </p:nvSpPr>
        <p:spPr>
          <a:xfrm>
            <a:off x="2975429" y="5857875"/>
            <a:ext cx="2757714" cy="428625"/>
          </a:xfrm>
        </p:spPr>
        <p:txBody>
          <a:bodyPr/>
          <a:lstStyle>
            <a:lvl1pPr>
              <a:defRPr/>
            </a:lvl1pPr>
          </a:lstStyle>
          <a:p>
            <a:endParaRPr lang="en-US"/>
          </a:p>
        </p:txBody>
      </p:sp>
      <p:sp>
        <p:nvSpPr>
          <p:cNvPr id="5" name="Slide Number Placeholder 4"/>
          <p:cNvSpPr>
            <a:spLocks noGrp="1"/>
          </p:cNvSpPr>
          <p:nvPr>
            <p:ph type="sldNum" sz="quarter" idx="12"/>
          </p:nvPr>
        </p:nvSpPr>
        <p:spPr>
          <a:xfrm>
            <a:off x="6241143" y="5857875"/>
            <a:ext cx="1814286" cy="428625"/>
          </a:xfrm>
        </p:spPr>
        <p:txBody>
          <a:bodyPr/>
          <a:lstStyle>
            <a:lvl1pPr>
              <a:defRPr/>
            </a:lvl1pPr>
          </a:lstStyle>
          <a:p>
            <a:fld id="{C82A7791-203B-FB48-8ACB-C5FB4610821B}" type="slidenum">
              <a:rPr lang="en-US"/>
              <a:pPr/>
              <a:t>‹#›</a:t>
            </a:fld>
            <a:endParaRPr lang="en-US"/>
          </a:p>
        </p:txBody>
      </p:sp>
    </p:spTree>
    <p:extLst>
      <p:ext uri="{BB962C8B-B14F-4D97-AF65-F5344CB8AC3E}">
        <p14:creationId xmlns:p14="http://schemas.microsoft.com/office/powerpoint/2010/main" val="4030950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Tuesday, December 06, 2011</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Tuesday, December 06, 2011</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Tuesday, December 06, 2011</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Tuesday, December 06, 2011</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Tuesday, December 06, 2011</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Tuesday, December 06, 2011</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Tuesday, December 06, 2011</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Tuesday, December 06, 2011</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Tuesday, December 06, 2011</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 id="2147483972" r:id="rId12"/>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8111646" cy="1927225"/>
          </a:xfrm>
        </p:spPr>
        <p:txBody>
          <a:bodyPr/>
          <a:lstStyle/>
          <a:p>
            <a:r>
              <a:rPr lang="en-US" dirty="0" smtClean="0"/>
              <a:t>financial crises </a:t>
            </a:r>
            <a:br>
              <a:rPr lang="en-US" dirty="0" smtClean="0"/>
            </a:br>
            <a:r>
              <a:rPr lang="en-US" dirty="0" smtClean="0"/>
              <a:t>and its impact on </a:t>
            </a:r>
            <a:br>
              <a:rPr lang="en-US" dirty="0" smtClean="0"/>
            </a:br>
            <a:r>
              <a:rPr lang="en-US" dirty="0" smtClean="0"/>
              <a:t>the financial syste</a:t>
            </a:r>
            <a:r>
              <a:rPr lang="en-US" dirty="0"/>
              <a:t>m</a:t>
            </a:r>
          </a:p>
        </p:txBody>
      </p:sp>
      <p:sp>
        <p:nvSpPr>
          <p:cNvPr id="3" name="Subtitle 2"/>
          <p:cNvSpPr>
            <a:spLocks noGrp="1"/>
          </p:cNvSpPr>
          <p:nvPr>
            <p:ph type="subTitle" idx="1"/>
          </p:nvPr>
        </p:nvSpPr>
        <p:spPr/>
        <p:txBody>
          <a:bodyPr/>
          <a:lstStyle/>
          <a:p>
            <a:r>
              <a:rPr lang="en-US" dirty="0" smtClean="0"/>
              <a:t>Lecturer – Oleg Deev</a:t>
            </a:r>
          </a:p>
          <a:p>
            <a:r>
              <a:rPr lang="en-US" dirty="0" err="1" smtClean="0"/>
              <a:t>oleg@mail.muni.cz</a:t>
            </a:r>
            <a:endParaRPr lang="en-US" dirty="0"/>
          </a:p>
        </p:txBody>
      </p:sp>
    </p:spTree>
    <p:extLst>
      <p:ext uri="{BB962C8B-B14F-4D97-AF65-F5344CB8AC3E}">
        <p14:creationId xmlns:p14="http://schemas.microsoft.com/office/powerpoint/2010/main" val="24984472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Inconsistent macroeconomic policies</a:t>
            </a:r>
            <a:endParaRPr lang="en-US" dirty="0"/>
          </a:p>
        </p:txBody>
      </p:sp>
      <p:sp>
        <p:nvSpPr>
          <p:cNvPr id="3" name="Content Placeholder 2"/>
          <p:cNvSpPr>
            <a:spLocks noGrp="1"/>
          </p:cNvSpPr>
          <p:nvPr>
            <p:ph idx="1"/>
          </p:nvPr>
        </p:nvSpPr>
        <p:spPr/>
        <p:txBody>
          <a:bodyPr/>
          <a:lstStyle/>
          <a:p>
            <a:r>
              <a:rPr lang="en-US" dirty="0" smtClean="0"/>
              <a:t>Mostly connected with the currency crises and inflow/outflow of speculative investments</a:t>
            </a:r>
          </a:p>
          <a:p>
            <a:r>
              <a:rPr lang="en-US" dirty="0" smtClean="0"/>
              <a:t>Crises arise as a result of government strategies that are inconsistent with a fixed or pegged exchange rate or inadequate monetary policy</a:t>
            </a:r>
          </a:p>
          <a:p>
            <a:r>
              <a:rPr lang="en-US" dirty="0" smtClean="0"/>
              <a:t>Growth of state debt is an indicator of possible financial crisis</a:t>
            </a:r>
            <a:endParaRPr lang="en-US" dirty="0"/>
          </a:p>
        </p:txBody>
      </p:sp>
    </p:spTree>
    <p:extLst>
      <p:ext uri="{BB962C8B-B14F-4D97-AF65-F5344CB8AC3E}">
        <p14:creationId xmlns:p14="http://schemas.microsoft.com/office/powerpoint/2010/main" val="202765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5834" y="530352"/>
            <a:ext cx="8935357" cy="396848"/>
          </a:xfrm>
          <a:ln/>
        </p:spPr>
        <p:txBody>
          <a:bodyPr lIns="0" rIns="0" anchor="t" anchorCtr="1">
            <a:normAutofit fontScale="90000"/>
          </a:bodyPr>
          <a:lstStyle/>
          <a:p>
            <a:r>
              <a:rPr lang="en-US" sz="2300" dirty="0">
                <a:solidFill>
                  <a:srgbClr val="FF0000"/>
                </a:solidFill>
                <a:latin typeface="Arial" charset="0"/>
              </a:rPr>
              <a:t>Federal and Total (state &amp; federal) US Government Debt as Percent of </a:t>
            </a:r>
            <a:r>
              <a:rPr lang="en-US" sz="2300" dirty="0" smtClean="0">
                <a:solidFill>
                  <a:srgbClr val="FF0000"/>
                </a:solidFill>
                <a:latin typeface="Arial" charset="0"/>
              </a:rPr>
              <a:t>GDP</a:t>
            </a:r>
            <a:endParaRPr lang="en-US" sz="2300" dirty="0">
              <a:solidFill>
                <a:srgbClr val="FF0000"/>
              </a:solidFill>
              <a:latin typeface="Arial" charset="0"/>
            </a:endParaRPr>
          </a:p>
        </p:txBody>
      </p:sp>
      <p:sp>
        <p:nvSpPr>
          <p:cNvPr id="16387" name="Text Box 3"/>
          <p:cNvSpPr txBox="1">
            <a:spLocks noChangeArrowheads="1"/>
          </p:cNvSpPr>
          <p:nvPr/>
        </p:nvSpPr>
        <p:spPr bwMode="auto">
          <a:xfrm>
            <a:off x="52917" y="1059657"/>
            <a:ext cx="9041190" cy="26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1"/>
          <a:lstStyle/>
          <a:p>
            <a:pPr algn="ctr"/>
            <a:r>
              <a:rPr lang="en-US" sz="1700" i="1">
                <a:solidFill>
                  <a:srgbClr val="FF0000"/>
                </a:solidFill>
                <a:latin typeface="Arial" charset="0"/>
              </a:rPr>
              <a:t>Gross US public debt is now approaching 100% of GDP</a:t>
            </a:r>
          </a:p>
        </p:txBody>
      </p:sp>
      <p:sp>
        <p:nvSpPr>
          <p:cNvPr id="16389" name="Freeform 5"/>
          <p:cNvSpPr>
            <a:spLocks/>
          </p:cNvSpPr>
          <p:nvPr/>
        </p:nvSpPr>
        <p:spPr bwMode="auto">
          <a:xfrm>
            <a:off x="1014489" y="1787427"/>
            <a:ext cx="7294940" cy="3967758"/>
          </a:xfrm>
          <a:custGeom>
            <a:avLst/>
            <a:gdLst>
              <a:gd name="T0" fmla="*/ 0 w 4825"/>
              <a:gd name="T1" fmla="*/ 2666 h 2666"/>
              <a:gd name="T2" fmla="*/ 4825 w 4825"/>
              <a:gd name="T3" fmla="*/ 2666 h 2666"/>
              <a:gd name="T4" fmla="*/ 4825 w 4825"/>
              <a:gd name="T5" fmla="*/ 0 h 2666"/>
              <a:gd name="T6" fmla="*/ 0 w 4825"/>
              <a:gd name="T7" fmla="*/ 0 h 2666"/>
            </a:gdLst>
            <a:ahLst/>
            <a:cxnLst>
              <a:cxn ang="0">
                <a:pos x="T0" y="T1"/>
              </a:cxn>
              <a:cxn ang="0">
                <a:pos x="T2" y="T3"/>
              </a:cxn>
              <a:cxn ang="0">
                <a:pos x="T4" y="T5"/>
              </a:cxn>
              <a:cxn ang="0">
                <a:pos x="T6" y="T7"/>
              </a:cxn>
            </a:cxnLst>
            <a:rect l="0" t="0" r="r" b="b"/>
            <a:pathLst>
              <a:path w="4825" h="2666">
                <a:moveTo>
                  <a:pt x="0" y="2666"/>
                </a:moveTo>
                <a:lnTo>
                  <a:pt x="4825" y="2666"/>
                </a:lnTo>
                <a:lnTo>
                  <a:pt x="4825" y="0"/>
                </a:lnTo>
                <a:lnTo>
                  <a:pt x="0" y="0"/>
                </a:lnTo>
                <a:close/>
              </a:path>
            </a:pathLst>
          </a:custGeom>
          <a:solidFill>
            <a:srgbClr val="FFFFFF"/>
          </a:solidFill>
          <a:ln w="12700">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
        <p:nvSpPr>
          <p:cNvPr id="16390" name="Freeform 6"/>
          <p:cNvSpPr>
            <a:spLocks/>
          </p:cNvSpPr>
          <p:nvPr/>
        </p:nvSpPr>
        <p:spPr bwMode="auto">
          <a:xfrm>
            <a:off x="1014489" y="1787427"/>
            <a:ext cx="0" cy="3967758"/>
          </a:xfrm>
          <a:custGeom>
            <a:avLst/>
            <a:gdLst>
              <a:gd name="T0" fmla="*/ 2666 h 2666"/>
              <a:gd name="T1" fmla="*/ 2666 h 2666"/>
              <a:gd name="T2" fmla="*/ 0 h 2666"/>
              <a:gd name="T3" fmla="*/ 0 h 2666"/>
            </a:gdLst>
            <a:ahLst/>
            <a:cxnLst>
              <a:cxn ang="0">
                <a:pos x="0" y="T0"/>
              </a:cxn>
              <a:cxn ang="0">
                <a:pos x="0" y="T1"/>
              </a:cxn>
              <a:cxn ang="0">
                <a:pos x="0" y="T2"/>
              </a:cxn>
              <a:cxn ang="0">
                <a:pos x="0" y="T3"/>
              </a:cxn>
            </a:cxnLst>
            <a:rect l="0" t="0" r="r" b="b"/>
            <a:pathLst>
              <a:path h="2666">
                <a:moveTo>
                  <a:pt x="0" y="2666"/>
                </a:moveTo>
                <a:lnTo>
                  <a:pt x="0" y="2666"/>
                </a:lnTo>
                <a:lnTo>
                  <a:pt x="0" y="0"/>
                </a:lnTo>
                <a:lnTo>
                  <a:pt x="0" y="0"/>
                </a:lnTo>
                <a:close/>
              </a:path>
            </a:pathLst>
          </a:custGeom>
          <a:solidFill>
            <a:srgbClr val="FFFFFF"/>
          </a:solidFill>
          <a:ln w="12700">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
        <p:nvSpPr>
          <p:cNvPr id="16391" name="Freeform 7"/>
          <p:cNvSpPr>
            <a:spLocks/>
          </p:cNvSpPr>
          <p:nvPr/>
        </p:nvSpPr>
        <p:spPr bwMode="auto">
          <a:xfrm>
            <a:off x="1014489" y="5755184"/>
            <a:ext cx="7294940" cy="0"/>
          </a:xfrm>
          <a:custGeom>
            <a:avLst/>
            <a:gdLst>
              <a:gd name="T0" fmla="*/ 0 w 4825"/>
              <a:gd name="T1" fmla="*/ 4825 w 4825"/>
              <a:gd name="T2" fmla="*/ 4825 w 4825"/>
              <a:gd name="T3" fmla="*/ 0 w 4825"/>
            </a:gdLst>
            <a:ahLst/>
            <a:cxnLst>
              <a:cxn ang="0">
                <a:pos x="T0" y="0"/>
              </a:cxn>
              <a:cxn ang="0">
                <a:pos x="T1" y="0"/>
              </a:cxn>
              <a:cxn ang="0">
                <a:pos x="T2" y="0"/>
              </a:cxn>
              <a:cxn ang="0">
                <a:pos x="T3" y="0"/>
              </a:cxn>
            </a:cxnLst>
            <a:rect l="0" t="0" r="r" b="b"/>
            <a:pathLst>
              <a:path w="4825">
                <a:moveTo>
                  <a:pt x="0" y="0"/>
                </a:moveTo>
                <a:lnTo>
                  <a:pt x="4825" y="0"/>
                </a:lnTo>
                <a:lnTo>
                  <a:pt x="4825" y="0"/>
                </a:lnTo>
                <a:lnTo>
                  <a:pt x="0" y="0"/>
                </a:lnTo>
                <a:close/>
              </a:path>
            </a:pathLst>
          </a:custGeom>
          <a:solidFill>
            <a:srgbClr val="FFFFFF"/>
          </a:solidFill>
          <a:ln w="12700">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
        <p:nvSpPr>
          <p:cNvPr id="16392" name="Line 8"/>
          <p:cNvSpPr>
            <a:spLocks noChangeShapeType="1"/>
          </p:cNvSpPr>
          <p:nvPr/>
        </p:nvSpPr>
        <p:spPr bwMode="auto">
          <a:xfrm>
            <a:off x="1014489" y="5755184"/>
            <a:ext cx="729494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6393" name="Line 9"/>
          <p:cNvSpPr>
            <a:spLocks noChangeShapeType="1"/>
          </p:cNvSpPr>
          <p:nvPr/>
        </p:nvSpPr>
        <p:spPr bwMode="auto">
          <a:xfrm>
            <a:off x="1014489" y="5188148"/>
            <a:ext cx="729494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6394" name="Line 10"/>
          <p:cNvSpPr>
            <a:spLocks noChangeShapeType="1"/>
          </p:cNvSpPr>
          <p:nvPr/>
        </p:nvSpPr>
        <p:spPr bwMode="auto">
          <a:xfrm>
            <a:off x="1014489" y="4621114"/>
            <a:ext cx="729494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6395" name="Line 11"/>
          <p:cNvSpPr>
            <a:spLocks noChangeShapeType="1"/>
          </p:cNvSpPr>
          <p:nvPr/>
        </p:nvSpPr>
        <p:spPr bwMode="auto">
          <a:xfrm>
            <a:off x="1014489" y="4054078"/>
            <a:ext cx="729494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6396" name="Line 12"/>
          <p:cNvSpPr>
            <a:spLocks noChangeShapeType="1"/>
          </p:cNvSpPr>
          <p:nvPr/>
        </p:nvSpPr>
        <p:spPr bwMode="auto">
          <a:xfrm>
            <a:off x="1014489" y="3488531"/>
            <a:ext cx="729494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6397" name="Line 13"/>
          <p:cNvSpPr>
            <a:spLocks noChangeShapeType="1"/>
          </p:cNvSpPr>
          <p:nvPr/>
        </p:nvSpPr>
        <p:spPr bwMode="auto">
          <a:xfrm>
            <a:off x="1014489" y="2921497"/>
            <a:ext cx="729494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6398" name="Line 14"/>
          <p:cNvSpPr>
            <a:spLocks noChangeShapeType="1"/>
          </p:cNvSpPr>
          <p:nvPr/>
        </p:nvSpPr>
        <p:spPr bwMode="auto">
          <a:xfrm>
            <a:off x="1014489" y="2354461"/>
            <a:ext cx="729494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6399" name="Line 15"/>
          <p:cNvSpPr>
            <a:spLocks noChangeShapeType="1"/>
          </p:cNvSpPr>
          <p:nvPr/>
        </p:nvSpPr>
        <p:spPr bwMode="auto">
          <a:xfrm>
            <a:off x="1014489" y="1787426"/>
            <a:ext cx="729494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6400" name="Freeform 16"/>
          <p:cNvSpPr>
            <a:spLocks/>
          </p:cNvSpPr>
          <p:nvPr/>
        </p:nvSpPr>
        <p:spPr bwMode="auto">
          <a:xfrm>
            <a:off x="1014489" y="2116337"/>
            <a:ext cx="7294940" cy="3366492"/>
          </a:xfrm>
          <a:custGeom>
            <a:avLst/>
            <a:gdLst>
              <a:gd name="T0" fmla="*/ 44 w 4825"/>
              <a:gd name="T1" fmla="*/ 2262 h 2262"/>
              <a:gd name="T2" fmla="*/ 131 w 4825"/>
              <a:gd name="T3" fmla="*/ 2118 h 2262"/>
              <a:gd name="T4" fmla="*/ 219 w 4825"/>
              <a:gd name="T5" fmla="*/ 2124 h 2262"/>
              <a:gd name="T6" fmla="*/ 307 w 4825"/>
              <a:gd name="T7" fmla="*/ 2141 h 2262"/>
              <a:gd name="T8" fmla="*/ 394 w 4825"/>
              <a:gd name="T9" fmla="*/ 2089 h 2262"/>
              <a:gd name="T10" fmla="*/ 482 w 4825"/>
              <a:gd name="T11" fmla="*/ 2077 h 2262"/>
              <a:gd name="T12" fmla="*/ 570 w 4825"/>
              <a:gd name="T13" fmla="*/ 2088 h 2262"/>
              <a:gd name="T14" fmla="*/ 658 w 4825"/>
              <a:gd name="T15" fmla="*/ 2033 h 2262"/>
              <a:gd name="T16" fmla="*/ 746 w 4825"/>
              <a:gd name="T17" fmla="*/ 2059 h 2262"/>
              <a:gd name="T18" fmla="*/ 833 w 4825"/>
              <a:gd name="T19" fmla="*/ 1592 h 2262"/>
              <a:gd name="T20" fmla="*/ 921 w 4825"/>
              <a:gd name="T21" fmla="*/ 1586 h 2262"/>
              <a:gd name="T22" fmla="*/ 1009 w 4825"/>
              <a:gd name="T23" fmla="*/ 1703 h 2262"/>
              <a:gd name="T24" fmla="*/ 1096 w 4825"/>
              <a:gd name="T25" fmla="*/ 1746 h 2262"/>
              <a:gd name="T26" fmla="*/ 1184 w 4825"/>
              <a:gd name="T27" fmla="*/ 1779 h 2262"/>
              <a:gd name="T28" fmla="*/ 1272 w 4825"/>
              <a:gd name="T29" fmla="*/ 1831 h 2262"/>
              <a:gd name="T30" fmla="*/ 1359 w 4825"/>
              <a:gd name="T31" fmla="*/ 1572 h 2262"/>
              <a:gd name="T32" fmla="*/ 1447 w 4825"/>
              <a:gd name="T33" fmla="*/ 1040 h 2262"/>
              <a:gd name="T34" fmla="*/ 1535 w 4825"/>
              <a:gd name="T35" fmla="*/ 1201 h 2262"/>
              <a:gd name="T36" fmla="*/ 1623 w 4825"/>
              <a:gd name="T37" fmla="*/ 1287 h 2262"/>
              <a:gd name="T38" fmla="*/ 1711 w 4825"/>
              <a:gd name="T39" fmla="*/ 1200 h 2262"/>
              <a:gd name="T40" fmla="*/ 1798 w 4825"/>
              <a:gd name="T41" fmla="*/ 1411 h 2262"/>
              <a:gd name="T42" fmla="*/ 1886 w 4825"/>
              <a:gd name="T43" fmla="*/ 958 h 2262"/>
              <a:gd name="T44" fmla="*/ 1974 w 4825"/>
              <a:gd name="T45" fmla="*/ 94 h 2262"/>
              <a:gd name="T46" fmla="*/ 2061 w 4825"/>
              <a:gd name="T47" fmla="*/ 296 h 2262"/>
              <a:gd name="T48" fmla="*/ 2149 w 4825"/>
              <a:gd name="T49" fmla="*/ 492 h 2262"/>
              <a:gd name="T50" fmla="*/ 2237 w 4825"/>
              <a:gd name="T51" fmla="*/ 861 h 2262"/>
              <a:gd name="T52" fmla="*/ 2324 w 4825"/>
              <a:gd name="T53" fmla="*/ 940 h 2262"/>
              <a:gd name="T54" fmla="*/ 2412 w 4825"/>
              <a:gd name="T55" fmla="*/ 982 h 2262"/>
              <a:gd name="T56" fmla="*/ 2500 w 4825"/>
              <a:gd name="T57" fmla="*/ 1109 h 2262"/>
              <a:gd name="T58" fmla="*/ 2587 w 4825"/>
              <a:gd name="T59" fmla="*/ 1134 h 2262"/>
              <a:gd name="T60" fmla="*/ 2675 w 4825"/>
              <a:gd name="T61" fmla="*/ 1173 h 2262"/>
              <a:gd name="T62" fmla="*/ 2763 w 4825"/>
              <a:gd name="T63" fmla="*/ 1240 h 2262"/>
              <a:gd name="T64" fmla="*/ 2851 w 4825"/>
              <a:gd name="T65" fmla="*/ 1341 h 2262"/>
              <a:gd name="T66" fmla="*/ 2939 w 4825"/>
              <a:gd name="T67" fmla="*/ 1439 h 2262"/>
              <a:gd name="T68" fmla="*/ 3026 w 4825"/>
              <a:gd name="T69" fmla="*/ 1503 h 2262"/>
              <a:gd name="T70" fmla="*/ 3114 w 4825"/>
              <a:gd name="T71" fmla="*/ 1504 h 2262"/>
              <a:gd name="T72" fmla="*/ 3202 w 4825"/>
              <a:gd name="T73" fmla="*/ 1555 h 2262"/>
              <a:gd name="T74" fmla="*/ 3289 w 4825"/>
              <a:gd name="T75" fmla="*/ 1570 h 2262"/>
              <a:gd name="T76" fmla="*/ 3377 w 4825"/>
              <a:gd name="T77" fmla="*/ 1547 h 2262"/>
              <a:gd name="T78" fmla="*/ 3465 w 4825"/>
              <a:gd name="T79" fmla="*/ 1605 h 2262"/>
              <a:gd name="T80" fmla="*/ 3553 w 4825"/>
              <a:gd name="T81" fmla="*/ 1616 h 2262"/>
              <a:gd name="T82" fmla="*/ 3640 w 4825"/>
              <a:gd name="T83" fmla="*/ 1459 h 2262"/>
              <a:gd name="T84" fmla="*/ 3728 w 4825"/>
              <a:gd name="T85" fmla="*/ 1366 h 2262"/>
              <a:gd name="T86" fmla="*/ 3816 w 4825"/>
              <a:gd name="T87" fmla="*/ 1212 h 2262"/>
              <a:gd name="T88" fmla="*/ 3904 w 4825"/>
              <a:gd name="T89" fmla="*/ 1175 h 2262"/>
              <a:gd name="T90" fmla="*/ 3991 w 4825"/>
              <a:gd name="T91" fmla="*/ 990 h 2262"/>
              <a:gd name="T92" fmla="*/ 4079 w 4825"/>
              <a:gd name="T93" fmla="*/ 893 h 2262"/>
              <a:gd name="T94" fmla="*/ 4167 w 4825"/>
              <a:gd name="T95" fmla="*/ 905 h 2262"/>
              <a:gd name="T96" fmla="*/ 4255 w 4825"/>
              <a:gd name="T97" fmla="*/ 924 h 2262"/>
              <a:gd name="T98" fmla="*/ 4342 w 4825"/>
              <a:gd name="T99" fmla="*/ 991 h 2262"/>
              <a:gd name="T100" fmla="*/ 4430 w 4825"/>
              <a:gd name="T101" fmla="*/ 1051 h 2262"/>
              <a:gd name="T102" fmla="*/ 4518 w 4825"/>
              <a:gd name="T103" fmla="*/ 941 h 2262"/>
              <a:gd name="T104" fmla="*/ 4605 w 4825"/>
              <a:gd name="T105" fmla="*/ 899 h 2262"/>
              <a:gd name="T106" fmla="*/ 4693 w 4825"/>
              <a:gd name="T107" fmla="*/ 860 h 2262"/>
              <a:gd name="T108" fmla="*/ 4781 w 4825"/>
              <a:gd name="T109" fmla="*/ 335 h 2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825" h="2262">
                <a:moveTo>
                  <a:pt x="0" y="2248"/>
                </a:moveTo>
                <a:lnTo>
                  <a:pt x="44" y="2262"/>
                </a:lnTo>
                <a:lnTo>
                  <a:pt x="87" y="2108"/>
                </a:lnTo>
                <a:lnTo>
                  <a:pt x="131" y="2118"/>
                </a:lnTo>
                <a:lnTo>
                  <a:pt x="175" y="2099"/>
                </a:lnTo>
                <a:lnTo>
                  <a:pt x="219" y="2124"/>
                </a:lnTo>
                <a:lnTo>
                  <a:pt x="263" y="2132"/>
                </a:lnTo>
                <a:lnTo>
                  <a:pt x="307" y="2141"/>
                </a:lnTo>
                <a:lnTo>
                  <a:pt x="350" y="2079"/>
                </a:lnTo>
                <a:lnTo>
                  <a:pt x="394" y="2089"/>
                </a:lnTo>
                <a:lnTo>
                  <a:pt x="438" y="2088"/>
                </a:lnTo>
                <a:lnTo>
                  <a:pt x="482" y="2077"/>
                </a:lnTo>
                <a:lnTo>
                  <a:pt x="526" y="2089"/>
                </a:lnTo>
                <a:lnTo>
                  <a:pt x="570" y="2088"/>
                </a:lnTo>
                <a:lnTo>
                  <a:pt x="614" y="2041"/>
                </a:lnTo>
                <a:lnTo>
                  <a:pt x="658" y="2033"/>
                </a:lnTo>
                <a:lnTo>
                  <a:pt x="702" y="2083"/>
                </a:lnTo>
                <a:lnTo>
                  <a:pt x="746" y="2059"/>
                </a:lnTo>
                <a:lnTo>
                  <a:pt x="789" y="1903"/>
                </a:lnTo>
                <a:lnTo>
                  <a:pt x="833" y="1592"/>
                </a:lnTo>
                <a:lnTo>
                  <a:pt x="877" y="1705"/>
                </a:lnTo>
                <a:lnTo>
                  <a:pt x="921" y="1586"/>
                </a:lnTo>
                <a:lnTo>
                  <a:pt x="965" y="1587"/>
                </a:lnTo>
                <a:lnTo>
                  <a:pt x="1009" y="1703"/>
                </a:lnTo>
                <a:lnTo>
                  <a:pt x="1052" y="1721"/>
                </a:lnTo>
                <a:lnTo>
                  <a:pt x="1096" y="1746"/>
                </a:lnTo>
                <a:lnTo>
                  <a:pt x="1140" y="1788"/>
                </a:lnTo>
                <a:lnTo>
                  <a:pt x="1184" y="1779"/>
                </a:lnTo>
                <a:lnTo>
                  <a:pt x="1228" y="1794"/>
                </a:lnTo>
                <a:lnTo>
                  <a:pt x="1272" y="1831"/>
                </a:lnTo>
                <a:lnTo>
                  <a:pt x="1316" y="1745"/>
                </a:lnTo>
                <a:lnTo>
                  <a:pt x="1359" y="1572"/>
                </a:lnTo>
                <a:lnTo>
                  <a:pt x="1403" y="1190"/>
                </a:lnTo>
                <a:lnTo>
                  <a:pt x="1447" y="1040"/>
                </a:lnTo>
                <a:lnTo>
                  <a:pt x="1491" y="1118"/>
                </a:lnTo>
                <a:lnTo>
                  <a:pt x="1535" y="1201"/>
                </a:lnTo>
                <a:lnTo>
                  <a:pt x="1579" y="1235"/>
                </a:lnTo>
                <a:lnTo>
                  <a:pt x="1623" y="1287"/>
                </a:lnTo>
                <a:lnTo>
                  <a:pt x="1667" y="1193"/>
                </a:lnTo>
                <a:lnTo>
                  <a:pt x="1711" y="1200"/>
                </a:lnTo>
                <a:lnTo>
                  <a:pt x="1754" y="1257"/>
                </a:lnTo>
                <a:lnTo>
                  <a:pt x="1798" y="1411"/>
                </a:lnTo>
                <a:lnTo>
                  <a:pt x="1842" y="1366"/>
                </a:lnTo>
                <a:lnTo>
                  <a:pt x="1886" y="958"/>
                </a:lnTo>
                <a:lnTo>
                  <a:pt x="1930" y="552"/>
                </a:lnTo>
                <a:lnTo>
                  <a:pt x="1974" y="94"/>
                </a:lnTo>
                <a:lnTo>
                  <a:pt x="2018" y="0"/>
                </a:lnTo>
                <a:lnTo>
                  <a:pt x="2061" y="296"/>
                </a:lnTo>
                <a:lnTo>
                  <a:pt x="2105" y="528"/>
                </a:lnTo>
                <a:lnTo>
                  <a:pt x="2149" y="492"/>
                </a:lnTo>
                <a:lnTo>
                  <a:pt x="2193" y="621"/>
                </a:lnTo>
                <a:lnTo>
                  <a:pt x="2237" y="861"/>
                </a:lnTo>
                <a:lnTo>
                  <a:pt x="2281" y="908"/>
                </a:lnTo>
                <a:lnTo>
                  <a:pt x="2324" y="940"/>
                </a:lnTo>
                <a:lnTo>
                  <a:pt x="2368" y="892"/>
                </a:lnTo>
                <a:lnTo>
                  <a:pt x="2412" y="982"/>
                </a:lnTo>
                <a:lnTo>
                  <a:pt x="2456" y="1045"/>
                </a:lnTo>
                <a:lnTo>
                  <a:pt x="2500" y="1109"/>
                </a:lnTo>
                <a:lnTo>
                  <a:pt x="2544" y="1082"/>
                </a:lnTo>
                <a:lnTo>
                  <a:pt x="2587" y="1134"/>
                </a:lnTo>
                <a:lnTo>
                  <a:pt x="2631" y="1156"/>
                </a:lnTo>
                <a:lnTo>
                  <a:pt x="2675" y="1173"/>
                </a:lnTo>
                <a:lnTo>
                  <a:pt x="2719" y="1213"/>
                </a:lnTo>
                <a:lnTo>
                  <a:pt x="2763" y="1240"/>
                </a:lnTo>
                <a:lnTo>
                  <a:pt x="2807" y="1286"/>
                </a:lnTo>
                <a:lnTo>
                  <a:pt x="2851" y="1341"/>
                </a:lnTo>
                <a:lnTo>
                  <a:pt x="2895" y="1413"/>
                </a:lnTo>
                <a:lnTo>
                  <a:pt x="2939" y="1439"/>
                </a:lnTo>
                <a:lnTo>
                  <a:pt x="2983" y="1464"/>
                </a:lnTo>
                <a:lnTo>
                  <a:pt x="3026" y="1503"/>
                </a:lnTo>
                <a:lnTo>
                  <a:pt x="3070" y="1502"/>
                </a:lnTo>
                <a:lnTo>
                  <a:pt x="3114" y="1504"/>
                </a:lnTo>
                <a:lnTo>
                  <a:pt x="3158" y="1520"/>
                </a:lnTo>
                <a:lnTo>
                  <a:pt x="3202" y="1555"/>
                </a:lnTo>
                <a:lnTo>
                  <a:pt x="3246" y="1581"/>
                </a:lnTo>
                <a:lnTo>
                  <a:pt x="3289" y="1570"/>
                </a:lnTo>
                <a:lnTo>
                  <a:pt x="3333" y="1546"/>
                </a:lnTo>
                <a:lnTo>
                  <a:pt x="3377" y="1547"/>
                </a:lnTo>
                <a:lnTo>
                  <a:pt x="3421" y="1572"/>
                </a:lnTo>
                <a:lnTo>
                  <a:pt x="3465" y="1605"/>
                </a:lnTo>
                <a:lnTo>
                  <a:pt x="3509" y="1596"/>
                </a:lnTo>
                <a:lnTo>
                  <a:pt x="3553" y="1616"/>
                </a:lnTo>
                <a:lnTo>
                  <a:pt x="3596" y="1541"/>
                </a:lnTo>
                <a:lnTo>
                  <a:pt x="3640" y="1459"/>
                </a:lnTo>
                <a:lnTo>
                  <a:pt x="3684" y="1439"/>
                </a:lnTo>
                <a:lnTo>
                  <a:pt x="3728" y="1366"/>
                </a:lnTo>
                <a:lnTo>
                  <a:pt x="3772" y="1257"/>
                </a:lnTo>
                <a:lnTo>
                  <a:pt x="3816" y="1212"/>
                </a:lnTo>
                <a:lnTo>
                  <a:pt x="3860" y="1193"/>
                </a:lnTo>
                <a:lnTo>
                  <a:pt x="3904" y="1175"/>
                </a:lnTo>
                <a:lnTo>
                  <a:pt x="3948" y="1102"/>
                </a:lnTo>
                <a:lnTo>
                  <a:pt x="3991" y="990"/>
                </a:lnTo>
                <a:lnTo>
                  <a:pt x="4035" y="930"/>
                </a:lnTo>
                <a:lnTo>
                  <a:pt x="4079" y="893"/>
                </a:lnTo>
                <a:lnTo>
                  <a:pt x="4123" y="892"/>
                </a:lnTo>
                <a:lnTo>
                  <a:pt x="4167" y="905"/>
                </a:lnTo>
                <a:lnTo>
                  <a:pt x="4211" y="916"/>
                </a:lnTo>
                <a:lnTo>
                  <a:pt x="4255" y="924"/>
                </a:lnTo>
                <a:lnTo>
                  <a:pt x="4298" y="951"/>
                </a:lnTo>
                <a:lnTo>
                  <a:pt x="4342" y="991"/>
                </a:lnTo>
                <a:lnTo>
                  <a:pt x="4386" y="1053"/>
                </a:lnTo>
                <a:lnTo>
                  <a:pt x="4430" y="1051"/>
                </a:lnTo>
                <a:lnTo>
                  <a:pt x="4474" y="1023"/>
                </a:lnTo>
                <a:lnTo>
                  <a:pt x="4518" y="941"/>
                </a:lnTo>
                <a:lnTo>
                  <a:pt x="4561" y="914"/>
                </a:lnTo>
                <a:lnTo>
                  <a:pt x="4605" y="899"/>
                </a:lnTo>
                <a:lnTo>
                  <a:pt x="4649" y="888"/>
                </a:lnTo>
                <a:lnTo>
                  <a:pt x="4693" y="860"/>
                </a:lnTo>
                <a:lnTo>
                  <a:pt x="4737" y="746"/>
                </a:lnTo>
                <a:lnTo>
                  <a:pt x="4781" y="335"/>
                </a:lnTo>
                <a:lnTo>
                  <a:pt x="4825" y="163"/>
                </a:lnTo>
              </a:path>
            </a:pathLst>
          </a:custGeom>
          <a:noFill/>
          <a:ln w="50800">
            <a:solidFill>
              <a:srgbClr val="BF2000"/>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
        <p:nvSpPr>
          <p:cNvPr id="16401" name="Freeform 17"/>
          <p:cNvSpPr>
            <a:spLocks/>
          </p:cNvSpPr>
          <p:nvPr/>
        </p:nvSpPr>
        <p:spPr bwMode="auto">
          <a:xfrm>
            <a:off x="1014489" y="2320232"/>
            <a:ext cx="7294940" cy="3229570"/>
          </a:xfrm>
          <a:custGeom>
            <a:avLst/>
            <a:gdLst>
              <a:gd name="T0" fmla="*/ 44 w 4825"/>
              <a:gd name="T1" fmla="*/ 2125 h 2170"/>
              <a:gd name="T2" fmla="*/ 131 w 4825"/>
              <a:gd name="T3" fmla="*/ 2146 h 2170"/>
              <a:gd name="T4" fmla="*/ 219 w 4825"/>
              <a:gd name="T5" fmla="*/ 2158 h 2170"/>
              <a:gd name="T6" fmla="*/ 307 w 4825"/>
              <a:gd name="T7" fmla="*/ 2170 h 2170"/>
              <a:gd name="T8" fmla="*/ 394 w 4825"/>
              <a:gd name="T9" fmla="*/ 2152 h 2170"/>
              <a:gd name="T10" fmla="*/ 482 w 4825"/>
              <a:gd name="T11" fmla="*/ 2154 h 2170"/>
              <a:gd name="T12" fmla="*/ 570 w 4825"/>
              <a:gd name="T13" fmla="*/ 2166 h 2170"/>
              <a:gd name="T14" fmla="*/ 658 w 4825"/>
              <a:gd name="T15" fmla="*/ 2158 h 2170"/>
              <a:gd name="T16" fmla="*/ 746 w 4825"/>
              <a:gd name="T17" fmla="*/ 2125 h 2170"/>
              <a:gd name="T18" fmla="*/ 833 w 4825"/>
              <a:gd name="T19" fmla="*/ 1642 h 2170"/>
              <a:gd name="T20" fmla="*/ 921 w 4825"/>
              <a:gd name="T21" fmla="*/ 1687 h 2170"/>
              <a:gd name="T22" fmla="*/ 1009 w 4825"/>
              <a:gd name="T23" fmla="*/ 1810 h 2170"/>
              <a:gd name="T24" fmla="*/ 1096 w 4825"/>
              <a:gd name="T25" fmla="*/ 1877 h 2170"/>
              <a:gd name="T26" fmla="*/ 1184 w 4825"/>
              <a:gd name="T27" fmla="*/ 1939 h 2170"/>
              <a:gd name="T28" fmla="*/ 1272 w 4825"/>
              <a:gd name="T29" fmla="*/ 1997 h 2170"/>
              <a:gd name="T30" fmla="*/ 1359 w 4825"/>
              <a:gd name="T31" fmla="*/ 1890 h 2170"/>
              <a:gd name="T32" fmla="*/ 1447 w 4825"/>
              <a:gd name="T33" fmla="*/ 1547 h 2170"/>
              <a:gd name="T34" fmla="*/ 1535 w 4825"/>
              <a:gd name="T35" fmla="*/ 1562 h 2170"/>
              <a:gd name="T36" fmla="*/ 1623 w 4825"/>
              <a:gd name="T37" fmla="*/ 1553 h 2170"/>
              <a:gd name="T38" fmla="*/ 1711 w 4825"/>
              <a:gd name="T39" fmla="*/ 1473 h 2170"/>
              <a:gd name="T40" fmla="*/ 1798 w 4825"/>
              <a:gd name="T41" fmla="*/ 1572 h 2170"/>
              <a:gd name="T42" fmla="*/ 1886 w 4825"/>
              <a:gd name="T43" fmla="*/ 998 h 2170"/>
              <a:gd name="T44" fmla="*/ 1974 w 4825"/>
              <a:gd name="T45" fmla="*/ 100 h 2170"/>
              <a:gd name="T46" fmla="*/ 2061 w 4825"/>
              <a:gd name="T47" fmla="*/ 294 h 2170"/>
              <a:gd name="T48" fmla="*/ 2149 w 4825"/>
              <a:gd name="T49" fmla="*/ 507 h 2170"/>
              <a:gd name="T50" fmla="*/ 2237 w 4825"/>
              <a:gd name="T51" fmla="*/ 876 h 2170"/>
              <a:gd name="T52" fmla="*/ 2324 w 4825"/>
              <a:gd name="T53" fmla="*/ 973 h 2170"/>
              <a:gd name="T54" fmla="*/ 2412 w 4825"/>
              <a:gd name="T55" fmla="*/ 1048 h 2170"/>
              <a:gd name="T56" fmla="*/ 2500 w 4825"/>
              <a:gd name="T57" fmla="*/ 1191 h 2170"/>
              <a:gd name="T58" fmla="*/ 2587 w 4825"/>
              <a:gd name="T59" fmla="*/ 1238 h 2170"/>
              <a:gd name="T60" fmla="*/ 2675 w 4825"/>
              <a:gd name="T61" fmla="*/ 1298 h 2170"/>
              <a:gd name="T62" fmla="*/ 2763 w 4825"/>
              <a:gd name="T63" fmla="*/ 1365 h 2170"/>
              <a:gd name="T64" fmla="*/ 2851 w 4825"/>
              <a:gd name="T65" fmla="*/ 1468 h 2170"/>
              <a:gd name="T66" fmla="*/ 2939 w 4825"/>
              <a:gd name="T67" fmla="*/ 1562 h 2170"/>
              <a:gd name="T68" fmla="*/ 3026 w 4825"/>
              <a:gd name="T69" fmla="*/ 1624 h 2170"/>
              <a:gd name="T70" fmla="*/ 3114 w 4825"/>
              <a:gd name="T71" fmla="*/ 1635 h 2170"/>
              <a:gd name="T72" fmla="*/ 3202 w 4825"/>
              <a:gd name="T73" fmla="*/ 1677 h 2170"/>
              <a:gd name="T74" fmla="*/ 3289 w 4825"/>
              <a:gd name="T75" fmla="*/ 1688 h 2170"/>
              <a:gd name="T76" fmla="*/ 3377 w 4825"/>
              <a:gd name="T77" fmla="*/ 1653 h 2170"/>
              <a:gd name="T78" fmla="*/ 3465 w 4825"/>
              <a:gd name="T79" fmla="*/ 1694 h 2170"/>
              <a:gd name="T80" fmla="*/ 3553 w 4825"/>
              <a:gd name="T81" fmla="*/ 1700 h 2170"/>
              <a:gd name="T82" fmla="*/ 3640 w 4825"/>
              <a:gd name="T83" fmla="*/ 1566 h 2170"/>
              <a:gd name="T84" fmla="*/ 3728 w 4825"/>
              <a:gd name="T85" fmla="*/ 1485 h 2170"/>
              <a:gd name="T86" fmla="*/ 3816 w 4825"/>
              <a:gd name="T87" fmla="*/ 1363 h 2170"/>
              <a:gd name="T88" fmla="*/ 3904 w 4825"/>
              <a:gd name="T89" fmla="*/ 1316 h 2170"/>
              <a:gd name="T90" fmla="*/ 3991 w 4825"/>
              <a:gd name="T91" fmla="*/ 1144 h 2170"/>
              <a:gd name="T92" fmla="*/ 4079 w 4825"/>
              <a:gd name="T93" fmla="*/ 1046 h 2170"/>
              <a:gd name="T94" fmla="*/ 4167 w 4825"/>
              <a:gd name="T95" fmla="*/ 1028 h 2170"/>
              <a:gd name="T96" fmla="*/ 4255 w 4825"/>
              <a:gd name="T97" fmla="*/ 1067 h 2170"/>
              <a:gd name="T98" fmla="*/ 4342 w 4825"/>
              <a:gd name="T99" fmla="*/ 1137 h 2170"/>
              <a:gd name="T100" fmla="*/ 4430 w 4825"/>
              <a:gd name="T101" fmla="*/ 1208 h 2170"/>
              <a:gd name="T102" fmla="*/ 4518 w 4825"/>
              <a:gd name="T103" fmla="*/ 1121 h 2170"/>
              <a:gd name="T104" fmla="*/ 4605 w 4825"/>
              <a:gd name="T105" fmla="*/ 1084 h 2170"/>
              <a:gd name="T106" fmla="*/ 4693 w 4825"/>
              <a:gd name="T107" fmla="*/ 1058 h 2170"/>
              <a:gd name="T108" fmla="*/ 4781 w 4825"/>
              <a:gd name="T109" fmla="*/ 587 h 2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825" h="2170">
                <a:moveTo>
                  <a:pt x="0" y="2111"/>
                </a:moveTo>
                <a:lnTo>
                  <a:pt x="44" y="2125"/>
                </a:lnTo>
                <a:lnTo>
                  <a:pt x="87" y="2137"/>
                </a:lnTo>
                <a:lnTo>
                  <a:pt x="131" y="2146"/>
                </a:lnTo>
                <a:lnTo>
                  <a:pt x="175" y="2140"/>
                </a:lnTo>
                <a:lnTo>
                  <a:pt x="219" y="2158"/>
                </a:lnTo>
                <a:lnTo>
                  <a:pt x="263" y="2165"/>
                </a:lnTo>
                <a:lnTo>
                  <a:pt x="307" y="2170"/>
                </a:lnTo>
                <a:lnTo>
                  <a:pt x="350" y="2142"/>
                </a:lnTo>
                <a:lnTo>
                  <a:pt x="394" y="2152"/>
                </a:lnTo>
                <a:lnTo>
                  <a:pt x="438" y="2157"/>
                </a:lnTo>
                <a:lnTo>
                  <a:pt x="482" y="2154"/>
                </a:lnTo>
                <a:lnTo>
                  <a:pt x="526" y="2162"/>
                </a:lnTo>
                <a:lnTo>
                  <a:pt x="570" y="2166"/>
                </a:lnTo>
                <a:lnTo>
                  <a:pt x="614" y="2156"/>
                </a:lnTo>
                <a:lnTo>
                  <a:pt x="658" y="2158"/>
                </a:lnTo>
                <a:lnTo>
                  <a:pt x="702" y="2169"/>
                </a:lnTo>
                <a:lnTo>
                  <a:pt x="746" y="2125"/>
                </a:lnTo>
                <a:lnTo>
                  <a:pt x="789" y="1941"/>
                </a:lnTo>
                <a:lnTo>
                  <a:pt x="833" y="1642"/>
                </a:lnTo>
                <a:lnTo>
                  <a:pt x="877" y="1749"/>
                </a:lnTo>
                <a:lnTo>
                  <a:pt x="921" y="1687"/>
                </a:lnTo>
                <a:lnTo>
                  <a:pt x="965" y="1712"/>
                </a:lnTo>
                <a:lnTo>
                  <a:pt x="1009" y="1810"/>
                </a:lnTo>
                <a:lnTo>
                  <a:pt x="1052" y="1842"/>
                </a:lnTo>
                <a:lnTo>
                  <a:pt x="1096" y="1877"/>
                </a:lnTo>
                <a:lnTo>
                  <a:pt x="1140" y="1922"/>
                </a:lnTo>
                <a:lnTo>
                  <a:pt x="1184" y="1939"/>
                </a:lnTo>
                <a:lnTo>
                  <a:pt x="1228" y="1964"/>
                </a:lnTo>
                <a:lnTo>
                  <a:pt x="1272" y="1997"/>
                </a:lnTo>
                <a:lnTo>
                  <a:pt x="1316" y="1970"/>
                </a:lnTo>
                <a:lnTo>
                  <a:pt x="1359" y="1890"/>
                </a:lnTo>
                <a:lnTo>
                  <a:pt x="1403" y="1676"/>
                </a:lnTo>
                <a:lnTo>
                  <a:pt x="1447" y="1547"/>
                </a:lnTo>
                <a:lnTo>
                  <a:pt x="1491" y="1527"/>
                </a:lnTo>
                <a:lnTo>
                  <a:pt x="1535" y="1562"/>
                </a:lnTo>
                <a:lnTo>
                  <a:pt x="1579" y="1541"/>
                </a:lnTo>
                <a:lnTo>
                  <a:pt x="1623" y="1553"/>
                </a:lnTo>
                <a:lnTo>
                  <a:pt x="1667" y="1486"/>
                </a:lnTo>
                <a:lnTo>
                  <a:pt x="1711" y="1473"/>
                </a:lnTo>
                <a:lnTo>
                  <a:pt x="1754" y="1501"/>
                </a:lnTo>
                <a:lnTo>
                  <a:pt x="1798" y="1572"/>
                </a:lnTo>
                <a:lnTo>
                  <a:pt x="1842" y="1456"/>
                </a:lnTo>
                <a:lnTo>
                  <a:pt x="1886" y="998"/>
                </a:lnTo>
                <a:lnTo>
                  <a:pt x="1930" y="567"/>
                </a:lnTo>
                <a:lnTo>
                  <a:pt x="1974" y="100"/>
                </a:lnTo>
                <a:lnTo>
                  <a:pt x="2018" y="0"/>
                </a:lnTo>
                <a:lnTo>
                  <a:pt x="2061" y="294"/>
                </a:lnTo>
                <a:lnTo>
                  <a:pt x="2105" y="524"/>
                </a:lnTo>
                <a:lnTo>
                  <a:pt x="2149" y="507"/>
                </a:lnTo>
                <a:lnTo>
                  <a:pt x="2193" y="640"/>
                </a:lnTo>
                <a:lnTo>
                  <a:pt x="2237" y="876"/>
                </a:lnTo>
                <a:lnTo>
                  <a:pt x="2281" y="931"/>
                </a:lnTo>
                <a:lnTo>
                  <a:pt x="2324" y="973"/>
                </a:lnTo>
                <a:lnTo>
                  <a:pt x="2368" y="950"/>
                </a:lnTo>
                <a:lnTo>
                  <a:pt x="2412" y="1048"/>
                </a:lnTo>
                <a:lnTo>
                  <a:pt x="2456" y="1121"/>
                </a:lnTo>
                <a:lnTo>
                  <a:pt x="2500" y="1191"/>
                </a:lnTo>
                <a:lnTo>
                  <a:pt x="2544" y="1182"/>
                </a:lnTo>
                <a:lnTo>
                  <a:pt x="2587" y="1238"/>
                </a:lnTo>
                <a:lnTo>
                  <a:pt x="2631" y="1272"/>
                </a:lnTo>
                <a:lnTo>
                  <a:pt x="2675" y="1298"/>
                </a:lnTo>
                <a:lnTo>
                  <a:pt x="2719" y="1338"/>
                </a:lnTo>
                <a:lnTo>
                  <a:pt x="2763" y="1365"/>
                </a:lnTo>
                <a:lnTo>
                  <a:pt x="2807" y="1414"/>
                </a:lnTo>
                <a:lnTo>
                  <a:pt x="2851" y="1468"/>
                </a:lnTo>
                <a:lnTo>
                  <a:pt x="2895" y="1535"/>
                </a:lnTo>
                <a:lnTo>
                  <a:pt x="2939" y="1562"/>
                </a:lnTo>
                <a:lnTo>
                  <a:pt x="2983" y="1581"/>
                </a:lnTo>
                <a:lnTo>
                  <a:pt x="3026" y="1624"/>
                </a:lnTo>
                <a:lnTo>
                  <a:pt x="3070" y="1628"/>
                </a:lnTo>
                <a:lnTo>
                  <a:pt x="3114" y="1635"/>
                </a:lnTo>
                <a:lnTo>
                  <a:pt x="3158" y="1651"/>
                </a:lnTo>
                <a:lnTo>
                  <a:pt x="3202" y="1677"/>
                </a:lnTo>
                <a:lnTo>
                  <a:pt x="3246" y="1705"/>
                </a:lnTo>
                <a:lnTo>
                  <a:pt x="3289" y="1688"/>
                </a:lnTo>
                <a:lnTo>
                  <a:pt x="3333" y="1661"/>
                </a:lnTo>
                <a:lnTo>
                  <a:pt x="3377" y="1653"/>
                </a:lnTo>
                <a:lnTo>
                  <a:pt x="3421" y="1668"/>
                </a:lnTo>
                <a:lnTo>
                  <a:pt x="3465" y="1694"/>
                </a:lnTo>
                <a:lnTo>
                  <a:pt x="3509" y="1688"/>
                </a:lnTo>
                <a:lnTo>
                  <a:pt x="3553" y="1700"/>
                </a:lnTo>
                <a:lnTo>
                  <a:pt x="3596" y="1640"/>
                </a:lnTo>
                <a:lnTo>
                  <a:pt x="3640" y="1566"/>
                </a:lnTo>
                <a:lnTo>
                  <a:pt x="3684" y="1547"/>
                </a:lnTo>
                <a:lnTo>
                  <a:pt x="3728" y="1485"/>
                </a:lnTo>
                <a:lnTo>
                  <a:pt x="3772" y="1401"/>
                </a:lnTo>
                <a:lnTo>
                  <a:pt x="3816" y="1363"/>
                </a:lnTo>
                <a:lnTo>
                  <a:pt x="3860" y="1337"/>
                </a:lnTo>
                <a:lnTo>
                  <a:pt x="3904" y="1316"/>
                </a:lnTo>
                <a:lnTo>
                  <a:pt x="3948" y="1247"/>
                </a:lnTo>
                <a:lnTo>
                  <a:pt x="3991" y="1144"/>
                </a:lnTo>
                <a:lnTo>
                  <a:pt x="4035" y="1087"/>
                </a:lnTo>
                <a:lnTo>
                  <a:pt x="4079" y="1046"/>
                </a:lnTo>
                <a:lnTo>
                  <a:pt x="4123" y="1045"/>
                </a:lnTo>
                <a:lnTo>
                  <a:pt x="4167" y="1028"/>
                </a:lnTo>
                <a:lnTo>
                  <a:pt x="4211" y="1035"/>
                </a:lnTo>
                <a:lnTo>
                  <a:pt x="4255" y="1067"/>
                </a:lnTo>
                <a:lnTo>
                  <a:pt x="4298" y="1096"/>
                </a:lnTo>
                <a:lnTo>
                  <a:pt x="4342" y="1137"/>
                </a:lnTo>
                <a:lnTo>
                  <a:pt x="4386" y="1200"/>
                </a:lnTo>
                <a:lnTo>
                  <a:pt x="4430" y="1208"/>
                </a:lnTo>
                <a:lnTo>
                  <a:pt x="4474" y="1167"/>
                </a:lnTo>
                <a:lnTo>
                  <a:pt x="4518" y="1121"/>
                </a:lnTo>
                <a:lnTo>
                  <a:pt x="4561" y="1098"/>
                </a:lnTo>
                <a:lnTo>
                  <a:pt x="4605" y="1084"/>
                </a:lnTo>
                <a:lnTo>
                  <a:pt x="4649" y="1071"/>
                </a:lnTo>
                <a:lnTo>
                  <a:pt x="4693" y="1058"/>
                </a:lnTo>
                <a:lnTo>
                  <a:pt x="4737" y="966"/>
                </a:lnTo>
                <a:lnTo>
                  <a:pt x="4781" y="587"/>
                </a:lnTo>
                <a:lnTo>
                  <a:pt x="4825" y="439"/>
                </a:lnTo>
              </a:path>
            </a:pathLst>
          </a:custGeom>
          <a:noFill/>
          <a:ln w="76200">
            <a:solidFill>
              <a:srgbClr val="0040BF"/>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
        <p:nvSpPr>
          <p:cNvPr id="16402" name="Text Box 18"/>
          <p:cNvSpPr txBox="1">
            <a:spLocks noChangeArrowheads="1"/>
          </p:cNvSpPr>
          <p:nvPr/>
        </p:nvSpPr>
        <p:spPr bwMode="auto">
          <a:xfrm>
            <a:off x="769560" y="5863828"/>
            <a:ext cx="49136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1900</a:t>
            </a:r>
          </a:p>
        </p:txBody>
      </p:sp>
      <p:sp>
        <p:nvSpPr>
          <p:cNvPr id="16403" name="Text Box 19"/>
          <p:cNvSpPr txBox="1">
            <a:spLocks noChangeArrowheads="1"/>
          </p:cNvSpPr>
          <p:nvPr/>
        </p:nvSpPr>
        <p:spPr bwMode="auto">
          <a:xfrm>
            <a:off x="1431775" y="5863828"/>
            <a:ext cx="49136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1910</a:t>
            </a:r>
          </a:p>
        </p:txBody>
      </p:sp>
      <p:sp>
        <p:nvSpPr>
          <p:cNvPr id="16404" name="Text Box 20"/>
          <p:cNvSpPr txBox="1">
            <a:spLocks noChangeArrowheads="1"/>
          </p:cNvSpPr>
          <p:nvPr/>
        </p:nvSpPr>
        <p:spPr bwMode="auto">
          <a:xfrm>
            <a:off x="2093989" y="5863828"/>
            <a:ext cx="492881"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1920</a:t>
            </a:r>
          </a:p>
        </p:txBody>
      </p:sp>
      <p:sp>
        <p:nvSpPr>
          <p:cNvPr id="16405" name="Text Box 21"/>
          <p:cNvSpPr txBox="1">
            <a:spLocks noChangeArrowheads="1"/>
          </p:cNvSpPr>
          <p:nvPr/>
        </p:nvSpPr>
        <p:spPr bwMode="auto">
          <a:xfrm>
            <a:off x="2757714" y="5863828"/>
            <a:ext cx="491370"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1930</a:t>
            </a:r>
          </a:p>
        </p:txBody>
      </p:sp>
      <p:sp>
        <p:nvSpPr>
          <p:cNvPr id="16406" name="Text Box 22"/>
          <p:cNvSpPr txBox="1">
            <a:spLocks noChangeArrowheads="1"/>
          </p:cNvSpPr>
          <p:nvPr/>
        </p:nvSpPr>
        <p:spPr bwMode="auto">
          <a:xfrm>
            <a:off x="3421441" y="5863828"/>
            <a:ext cx="49136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1940</a:t>
            </a:r>
          </a:p>
        </p:txBody>
      </p:sp>
      <p:sp>
        <p:nvSpPr>
          <p:cNvPr id="16407" name="Text Box 23"/>
          <p:cNvSpPr txBox="1">
            <a:spLocks noChangeArrowheads="1"/>
          </p:cNvSpPr>
          <p:nvPr/>
        </p:nvSpPr>
        <p:spPr bwMode="auto">
          <a:xfrm>
            <a:off x="4085166" y="5863828"/>
            <a:ext cx="491370"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1950</a:t>
            </a:r>
          </a:p>
        </p:txBody>
      </p:sp>
      <p:sp>
        <p:nvSpPr>
          <p:cNvPr id="16408" name="Text Box 24"/>
          <p:cNvSpPr txBox="1">
            <a:spLocks noChangeArrowheads="1"/>
          </p:cNvSpPr>
          <p:nvPr/>
        </p:nvSpPr>
        <p:spPr bwMode="auto">
          <a:xfrm>
            <a:off x="4745870" y="5863828"/>
            <a:ext cx="492881"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1960</a:t>
            </a:r>
          </a:p>
        </p:txBody>
      </p:sp>
      <p:sp>
        <p:nvSpPr>
          <p:cNvPr id="16409" name="Text Box 25"/>
          <p:cNvSpPr txBox="1">
            <a:spLocks noChangeArrowheads="1"/>
          </p:cNvSpPr>
          <p:nvPr/>
        </p:nvSpPr>
        <p:spPr bwMode="auto">
          <a:xfrm>
            <a:off x="5409595" y="5863828"/>
            <a:ext cx="491370"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1970</a:t>
            </a:r>
          </a:p>
        </p:txBody>
      </p:sp>
      <p:sp>
        <p:nvSpPr>
          <p:cNvPr id="16410" name="Text Box 26"/>
          <p:cNvSpPr txBox="1">
            <a:spLocks noChangeArrowheads="1"/>
          </p:cNvSpPr>
          <p:nvPr/>
        </p:nvSpPr>
        <p:spPr bwMode="auto">
          <a:xfrm>
            <a:off x="6073322" y="5863828"/>
            <a:ext cx="49136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1980</a:t>
            </a:r>
          </a:p>
        </p:txBody>
      </p:sp>
      <p:sp>
        <p:nvSpPr>
          <p:cNvPr id="16411" name="Text Box 27"/>
          <p:cNvSpPr txBox="1">
            <a:spLocks noChangeArrowheads="1"/>
          </p:cNvSpPr>
          <p:nvPr/>
        </p:nvSpPr>
        <p:spPr bwMode="auto">
          <a:xfrm>
            <a:off x="6735537" y="5863828"/>
            <a:ext cx="492881"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1990</a:t>
            </a:r>
          </a:p>
        </p:txBody>
      </p:sp>
      <p:sp>
        <p:nvSpPr>
          <p:cNvPr id="16412" name="Text Box 28"/>
          <p:cNvSpPr txBox="1">
            <a:spLocks noChangeArrowheads="1"/>
          </p:cNvSpPr>
          <p:nvPr/>
        </p:nvSpPr>
        <p:spPr bwMode="auto">
          <a:xfrm>
            <a:off x="7399262" y="5863828"/>
            <a:ext cx="491370"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2000</a:t>
            </a:r>
          </a:p>
        </p:txBody>
      </p:sp>
      <p:sp>
        <p:nvSpPr>
          <p:cNvPr id="16413" name="Text Box 29"/>
          <p:cNvSpPr txBox="1">
            <a:spLocks noChangeArrowheads="1"/>
          </p:cNvSpPr>
          <p:nvPr/>
        </p:nvSpPr>
        <p:spPr bwMode="auto">
          <a:xfrm>
            <a:off x="8062989" y="5863828"/>
            <a:ext cx="49136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2010</a:t>
            </a:r>
          </a:p>
        </p:txBody>
      </p:sp>
      <p:sp>
        <p:nvSpPr>
          <p:cNvPr id="16414" name="Text Box 30"/>
          <p:cNvSpPr txBox="1">
            <a:spLocks noChangeArrowheads="1"/>
          </p:cNvSpPr>
          <p:nvPr/>
        </p:nvSpPr>
        <p:spPr bwMode="auto">
          <a:xfrm>
            <a:off x="728738" y="5631657"/>
            <a:ext cx="122465"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0</a:t>
            </a:r>
          </a:p>
        </p:txBody>
      </p:sp>
      <p:sp>
        <p:nvSpPr>
          <p:cNvPr id="16415" name="Text Box 31"/>
          <p:cNvSpPr txBox="1">
            <a:spLocks noChangeArrowheads="1"/>
          </p:cNvSpPr>
          <p:nvPr/>
        </p:nvSpPr>
        <p:spPr bwMode="auto">
          <a:xfrm>
            <a:off x="604762" y="5064622"/>
            <a:ext cx="246441"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20</a:t>
            </a:r>
          </a:p>
        </p:txBody>
      </p:sp>
      <p:sp>
        <p:nvSpPr>
          <p:cNvPr id="16416" name="Text Box 32"/>
          <p:cNvSpPr txBox="1">
            <a:spLocks noChangeArrowheads="1"/>
          </p:cNvSpPr>
          <p:nvPr/>
        </p:nvSpPr>
        <p:spPr bwMode="auto">
          <a:xfrm>
            <a:off x="604762" y="4497586"/>
            <a:ext cx="246441"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40</a:t>
            </a:r>
          </a:p>
        </p:txBody>
      </p:sp>
      <p:sp>
        <p:nvSpPr>
          <p:cNvPr id="16417" name="Text Box 33"/>
          <p:cNvSpPr txBox="1">
            <a:spLocks noChangeArrowheads="1"/>
          </p:cNvSpPr>
          <p:nvPr/>
        </p:nvSpPr>
        <p:spPr bwMode="auto">
          <a:xfrm>
            <a:off x="604762" y="3930552"/>
            <a:ext cx="246441"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60</a:t>
            </a:r>
          </a:p>
        </p:txBody>
      </p:sp>
      <p:sp>
        <p:nvSpPr>
          <p:cNvPr id="16418" name="Text Box 34"/>
          <p:cNvSpPr txBox="1">
            <a:spLocks noChangeArrowheads="1"/>
          </p:cNvSpPr>
          <p:nvPr/>
        </p:nvSpPr>
        <p:spPr bwMode="auto">
          <a:xfrm>
            <a:off x="604762" y="3365005"/>
            <a:ext cx="246441"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80</a:t>
            </a:r>
          </a:p>
        </p:txBody>
      </p:sp>
      <p:sp>
        <p:nvSpPr>
          <p:cNvPr id="16419" name="Text Box 35"/>
          <p:cNvSpPr txBox="1">
            <a:spLocks noChangeArrowheads="1"/>
          </p:cNvSpPr>
          <p:nvPr/>
        </p:nvSpPr>
        <p:spPr bwMode="auto">
          <a:xfrm>
            <a:off x="482298" y="2797969"/>
            <a:ext cx="368905"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100</a:t>
            </a:r>
          </a:p>
        </p:txBody>
      </p:sp>
      <p:sp>
        <p:nvSpPr>
          <p:cNvPr id="16420" name="Text Box 36"/>
          <p:cNvSpPr txBox="1">
            <a:spLocks noChangeArrowheads="1"/>
          </p:cNvSpPr>
          <p:nvPr/>
        </p:nvSpPr>
        <p:spPr bwMode="auto">
          <a:xfrm>
            <a:off x="482298" y="2230934"/>
            <a:ext cx="368905"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120</a:t>
            </a:r>
          </a:p>
        </p:txBody>
      </p:sp>
      <p:sp>
        <p:nvSpPr>
          <p:cNvPr id="16421" name="Text Box 37"/>
          <p:cNvSpPr txBox="1">
            <a:spLocks noChangeArrowheads="1"/>
          </p:cNvSpPr>
          <p:nvPr/>
        </p:nvSpPr>
        <p:spPr bwMode="auto">
          <a:xfrm>
            <a:off x="482298" y="1663899"/>
            <a:ext cx="368905"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140</a:t>
            </a:r>
          </a:p>
        </p:txBody>
      </p:sp>
      <p:sp>
        <p:nvSpPr>
          <p:cNvPr id="16422" name="Rectangle 38"/>
          <p:cNvSpPr>
            <a:spLocks noChangeArrowheads="1"/>
          </p:cNvSpPr>
          <p:nvPr/>
        </p:nvSpPr>
        <p:spPr bwMode="auto">
          <a:xfrm>
            <a:off x="3686024" y="6194227"/>
            <a:ext cx="1950357" cy="308075"/>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20000">
                      <a:alpha val="74998"/>
                    </a:srgbClr>
                  </a:outerShdw>
                </a:effectLst>
              </a14:hiddenEffects>
            </a:ext>
          </a:extLst>
        </p:spPr>
        <p:txBody>
          <a:bodyPr lIns="86493" tIns="43247" rIns="86493" bIns="43247" anchor="ctr"/>
          <a:lstStyle/>
          <a:p>
            <a:endParaRPr lang="en-US"/>
          </a:p>
        </p:txBody>
      </p:sp>
      <p:sp>
        <p:nvSpPr>
          <p:cNvPr id="16423" name="Text Box 39"/>
          <p:cNvSpPr txBox="1">
            <a:spLocks noChangeArrowheads="1"/>
          </p:cNvSpPr>
          <p:nvPr/>
        </p:nvSpPr>
        <p:spPr bwMode="auto">
          <a:xfrm>
            <a:off x="3965727" y="6223993"/>
            <a:ext cx="517071"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State</a:t>
            </a:r>
          </a:p>
        </p:txBody>
      </p:sp>
      <p:sp>
        <p:nvSpPr>
          <p:cNvPr id="16424" name="Text Box 40"/>
          <p:cNvSpPr txBox="1">
            <a:spLocks noChangeArrowheads="1"/>
          </p:cNvSpPr>
          <p:nvPr/>
        </p:nvSpPr>
        <p:spPr bwMode="auto">
          <a:xfrm>
            <a:off x="4824488" y="6223993"/>
            <a:ext cx="749905"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Federal</a:t>
            </a:r>
          </a:p>
        </p:txBody>
      </p:sp>
      <p:sp>
        <p:nvSpPr>
          <p:cNvPr id="16425" name="Freeform 41"/>
          <p:cNvSpPr>
            <a:spLocks/>
          </p:cNvSpPr>
          <p:nvPr/>
        </p:nvSpPr>
        <p:spPr bwMode="auto">
          <a:xfrm>
            <a:off x="3748012" y="6347520"/>
            <a:ext cx="185964" cy="0"/>
          </a:xfrm>
          <a:custGeom>
            <a:avLst/>
            <a:gdLst>
              <a:gd name="T0" fmla="*/ 0 w 123"/>
              <a:gd name="T1" fmla="*/ 62 w 123"/>
              <a:gd name="T2" fmla="*/ 123 w 123"/>
            </a:gdLst>
            <a:ahLst/>
            <a:cxnLst>
              <a:cxn ang="0">
                <a:pos x="T0" y="0"/>
              </a:cxn>
              <a:cxn ang="0">
                <a:pos x="T1" y="0"/>
              </a:cxn>
              <a:cxn ang="0">
                <a:pos x="T2" y="0"/>
              </a:cxn>
            </a:cxnLst>
            <a:rect l="0" t="0" r="r" b="b"/>
            <a:pathLst>
              <a:path w="123">
                <a:moveTo>
                  <a:pt x="0" y="0"/>
                </a:moveTo>
                <a:lnTo>
                  <a:pt x="62" y="0"/>
                </a:lnTo>
                <a:lnTo>
                  <a:pt x="123" y="0"/>
                </a:lnTo>
              </a:path>
            </a:pathLst>
          </a:custGeom>
          <a:noFill/>
          <a:ln w="76200">
            <a:solidFill>
              <a:srgbClr val="0040BF"/>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
        <p:nvSpPr>
          <p:cNvPr id="16426" name="Freeform 42"/>
          <p:cNvSpPr>
            <a:spLocks/>
          </p:cNvSpPr>
          <p:nvPr/>
        </p:nvSpPr>
        <p:spPr bwMode="auto">
          <a:xfrm>
            <a:off x="4606774" y="6347520"/>
            <a:ext cx="185964" cy="0"/>
          </a:xfrm>
          <a:custGeom>
            <a:avLst/>
            <a:gdLst>
              <a:gd name="T0" fmla="*/ 0 w 123"/>
              <a:gd name="T1" fmla="*/ 61 w 123"/>
              <a:gd name="T2" fmla="*/ 123 w 123"/>
            </a:gdLst>
            <a:ahLst/>
            <a:cxnLst>
              <a:cxn ang="0">
                <a:pos x="T0" y="0"/>
              </a:cxn>
              <a:cxn ang="0">
                <a:pos x="T1" y="0"/>
              </a:cxn>
              <a:cxn ang="0">
                <a:pos x="T2" y="0"/>
              </a:cxn>
            </a:cxnLst>
            <a:rect l="0" t="0" r="r" b="b"/>
            <a:pathLst>
              <a:path w="123">
                <a:moveTo>
                  <a:pt x="0" y="0"/>
                </a:moveTo>
                <a:lnTo>
                  <a:pt x="61" y="0"/>
                </a:lnTo>
                <a:lnTo>
                  <a:pt x="123" y="0"/>
                </a:lnTo>
              </a:path>
            </a:pathLst>
          </a:custGeom>
          <a:noFill/>
          <a:ln w="50800">
            <a:solidFill>
              <a:srgbClr val="BF2000"/>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Tree>
    <p:extLst>
      <p:ext uri="{BB962C8B-B14F-4D97-AF65-F5344CB8AC3E}">
        <p14:creationId xmlns:p14="http://schemas.microsoft.com/office/powerpoint/2010/main" val="28156665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05834" y="466343"/>
            <a:ext cx="8935357" cy="417695"/>
          </a:xfrm>
          <a:ln/>
        </p:spPr>
        <p:txBody>
          <a:bodyPr lIns="0" rIns="0" anchor="t" anchorCtr="1">
            <a:normAutofit fontScale="90000"/>
          </a:bodyPr>
          <a:lstStyle/>
          <a:p>
            <a:r>
              <a:rPr lang="en-US" sz="2300" dirty="0">
                <a:solidFill>
                  <a:srgbClr val="FF0000"/>
                </a:solidFill>
                <a:latin typeface="Arial" charset="0"/>
              </a:rPr>
              <a:t>Total US Debt Outstanding: Household, Business &amp; Government, 1974-2009</a:t>
            </a:r>
          </a:p>
        </p:txBody>
      </p:sp>
      <p:sp>
        <p:nvSpPr>
          <p:cNvPr id="17411" name="Text Box 3"/>
          <p:cNvSpPr txBox="1">
            <a:spLocks noChangeArrowheads="1"/>
          </p:cNvSpPr>
          <p:nvPr/>
        </p:nvSpPr>
        <p:spPr bwMode="auto">
          <a:xfrm>
            <a:off x="52917" y="934640"/>
            <a:ext cx="9041190" cy="261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1"/>
          <a:lstStyle/>
          <a:p>
            <a:pPr algn="ctr"/>
            <a:r>
              <a:rPr lang="en-US" sz="1700" i="1">
                <a:solidFill>
                  <a:srgbClr val="FF0000"/>
                </a:solidFill>
                <a:latin typeface="Arial" charset="0"/>
              </a:rPr>
              <a:t>Total private and public debt in the US is now 370% of GDP</a:t>
            </a:r>
          </a:p>
        </p:txBody>
      </p:sp>
      <p:sp>
        <p:nvSpPr>
          <p:cNvPr id="17413" name="Freeform 5"/>
          <p:cNvSpPr>
            <a:spLocks/>
          </p:cNvSpPr>
          <p:nvPr/>
        </p:nvSpPr>
        <p:spPr bwMode="auto">
          <a:xfrm>
            <a:off x="1012976" y="1675805"/>
            <a:ext cx="7136190" cy="3814465"/>
          </a:xfrm>
          <a:custGeom>
            <a:avLst/>
            <a:gdLst>
              <a:gd name="T0" fmla="*/ 0 w 4720"/>
              <a:gd name="T1" fmla="*/ 2563 h 2563"/>
              <a:gd name="T2" fmla="*/ 4720 w 4720"/>
              <a:gd name="T3" fmla="*/ 2563 h 2563"/>
              <a:gd name="T4" fmla="*/ 4720 w 4720"/>
              <a:gd name="T5" fmla="*/ 0 h 2563"/>
              <a:gd name="T6" fmla="*/ 0 w 4720"/>
              <a:gd name="T7" fmla="*/ 0 h 2563"/>
            </a:gdLst>
            <a:ahLst/>
            <a:cxnLst>
              <a:cxn ang="0">
                <a:pos x="T0" y="T1"/>
              </a:cxn>
              <a:cxn ang="0">
                <a:pos x="T2" y="T3"/>
              </a:cxn>
              <a:cxn ang="0">
                <a:pos x="T4" y="T5"/>
              </a:cxn>
              <a:cxn ang="0">
                <a:pos x="T6" y="T7"/>
              </a:cxn>
            </a:cxnLst>
            <a:rect l="0" t="0" r="r" b="b"/>
            <a:pathLst>
              <a:path w="4720" h="2563">
                <a:moveTo>
                  <a:pt x="0" y="2563"/>
                </a:moveTo>
                <a:lnTo>
                  <a:pt x="4720" y="2563"/>
                </a:lnTo>
                <a:lnTo>
                  <a:pt x="4720" y="0"/>
                </a:lnTo>
                <a:lnTo>
                  <a:pt x="0" y="0"/>
                </a:lnTo>
                <a:close/>
              </a:path>
            </a:pathLst>
          </a:custGeom>
          <a:solidFill>
            <a:srgbClr val="FFFFFF"/>
          </a:solidFill>
          <a:ln w="12700">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
        <p:nvSpPr>
          <p:cNvPr id="17414" name="Freeform 6"/>
          <p:cNvSpPr>
            <a:spLocks/>
          </p:cNvSpPr>
          <p:nvPr/>
        </p:nvSpPr>
        <p:spPr bwMode="auto">
          <a:xfrm>
            <a:off x="1012976" y="1675805"/>
            <a:ext cx="0" cy="3814465"/>
          </a:xfrm>
          <a:custGeom>
            <a:avLst/>
            <a:gdLst>
              <a:gd name="T0" fmla="*/ 2563 h 2563"/>
              <a:gd name="T1" fmla="*/ 2563 h 2563"/>
              <a:gd name="T2" fmla="*/ 0 h 2563"/>
              <a:gd name="T3" fmla="*/ 0 h 2563"/>
            </a:gdLst>
            <a:ahLst/>
            <a:cxnLst>
              <a:cxn ang="0">
                <a:pos x="0" y="T0"/>
              </a:cxn>
              <a:cxn ang="0">
                <a:pos x="0" y="T1"/>
              </a:cxn>
              <a:cxn ang="0">
                <a:pos x="0" y="T2"/>
              </a:cxn>
              <a:cxn ang="0">
                <a:pos x="0" y="T3"/>
              </a:cxn>
            </a:cxnLst>
            <a:rect l="0" t="0" r="r" b="b"/>
            <a:pathLst>
              <a:path h="2563">
                <a:moveTo>
                  <a:pt x="0" y="2563"/>
                </a:moveTo>
                <a:lnTo>
                  <a:pt x="0" y="2563"/>
                </a:lnTo>
                <a:lnTo>
                  <a:pt x="0" y="0"/>
                </a:lnTo>
                <a:lnTo>
                  <a:pt x="0" y="0"/>
                </a:lnTo>
                <a:close/>
              </a:path>
            </a:pathLst>
          </a:custGeom>
          <a:solidFill>
            <a:srgbClr val="FFFFFF"/>
          </a:solidFill>
          <a:ln w="12700">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
        <p:nvSpPr>
          <p:cNvPr id="17415" name="Freeform 7"/>
          <p:cNvSpPr>
            <a:spLocks/>
          </p:cNvSpPr>
          <p:nvPr/>
        </p:nvSpPr>
        <p:spPr bwMode="auto">
          <a:xfrm>
            <a:off x="1012976" y="5490270"/>
            <a:ext cx="7136190" cy="0"/>
          </a:xfrm>
          <a:custGeom>
            <a:avLst/>
            <a:gdLst>
              <a:gd name="T0" fmla="*/ 0 w 4720"/>
              <a:gd name="T1" fmla="*/ 4720 w 4720"/>
              <a:gd name="T2" fmla="*/ 4720 w 4720"/>
              <a:gd name="T3" fmla="*/ 0 w 4720"/>
            </a:gdLst>
            <a:ahLst/>
            <a:cxnLst>
              <a:cxn ang="0">
                <a:pos x="T0" y="0"/>
              </a:cxn>
              <a:cxn ang="0">
                <a:pos x="T1" y="0"/>
              </a:cxn>
              <a:cxn ang="0">
                <a:pos x="T2" y="0"/>
              </a:cxn>
              <a:cxn ang="0">
                <a:pos x="T3" y="0"/>
              </a:cxn>
            </a:cxnLst>
            <a:rect l="0" t="0" r="r" b="b"/>
            <a:pathLst>
              <a:path w="4720">
                <a:moveTo>
                  <a:pt x="0" y="0"/>
                </a:moveTo>
                <a:lnTo>
                  <a:pt x="4720" y="0"/>
                </a:lnTo>
                <a:lnTo>
                  <a:pt x="4720" y="0"/>
                </a:lnTo>
                <a:lnTo>
                  <a:pt x="0" y="0"/>
                </a:lnTo>
                <a:close/>
              </a:path>
            </a:pathLst>
          </a:custGeom>
          <a:solidFill>
            <a:srgbClr val="FFFFFF"/>
          </a:solidFill>
          <a:ln w="12700">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
        <p:nvSpPr>
          <p:cNvPr id="17416" name="Line 8"/>
          <p:cNvSpPr>
            <a:spLocks noChangeShapeType="1"/>
          </p:cNvSpPr>
          <p:nvPr/>
        </p:nvSpPr>
        <p:spPr bwMode="auto">
          <a:xfrm>
            <a:off x="1012976" y="5490270"/>
            <a:ext cx="713619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7417" name="Line 9"/>
          <p:cNvSpPr>
            <a:spLocks noChangeShapeType="1"/>
          </p:cNvSpPr>
          <p:nvPr/>
        </p:nvSpPr>
        <p:spPr bwMode="auto">
          <a:xfrm>
            <a:off x="1012976" y="4854773"/>
            <a:ext cx="713619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7418" name="Line 10"/>
          <p:cNvSpPr>
            <a:spLocks noChangeShapeType="1"/>
          </p:cNvSpPr>
          <p:nvPr/>
        </p:nvSpPr>
        <p:spPr bwMode="auto">
          <a:xfrm>
            <a:off x="1012976" y="4219278"/>
            <a:ext cx="713619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7419" name="Line 11"/>
          <p:cNvSpPr>
            <a:spLocks noChangeShapeType="1"/>
          </p:cNvSpPr>
          <p:nvPr/>
        </p:nvSpPr>
        <p:spPr bwMode="auto">
          <a:xfrm>
            <a:off x="1012976" y="3583781"/>
            <a:ext cx="713619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7420" name="Line 12"/>
          <p:cNvSpPr>
            <a:spLocks noChangeShapeType="1"/>
          </p:cNvSpPr>
          <p:nvPr/>
        </p:nvSpPr>
        <p:spPr bwMode="auto">
          <a:xfrm>
            <a:off x="1012976" y="2948286"/>
            <a:ext cx="713619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7421" name="Line 13"/>
          <p:cNvSpPr>
            <a:spLocks noChangeShapeType="1"/>
          </p:cNvSpPr>
          <p:nvPr/>
        </p:nvSpPr>
        <p:spPr bwMode="auto">
          <a:xfrm>
            <a:off x="1012976" y="2311301"/>
            <a:ext cx="713619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7422" name="Line 14"/>
          <p:cNvSpPr>
            <a:spLocks noChangeShapeType="1"/>
          </p:cNvSpPr>
          <p:nvPr/>
        </p:nvSpPr>
        <p:spPr bwMode="auto">
          <a:xfrm>
            <a:off x="1012976" y="1675805"/>
            <a:ext cx="713619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7423" name="Line 15"/>
          <p:cNvSpPr>
            <a:spLocks noChangeShapeType="1"/>
          </p:cNvSpPr>
          <p:nvPr/>
        </p:nvSpPr>
        <p:spPr bwMode="auto">
          <a:xfrm>
            <a:off x="1012976" y="5490270"/>
            <a:ext cx="713619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7424" name="Line 16"/>
          <p:cNvSpPr>
            <a:spLocks noChangeShapeType="1"/>
          </p:cNvSpPr>
          <p:nvPr/>
        </p:nvSpPr>
        <p:spPr bwMode="auto">
          <a:xfrm>
            <a:off x="1012976" y="4536281"/>
            <a:ext cx="713619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7425" name="Line 17"/>
          <p:cNvSpPr>
            <a:spLocks noChangeShapeType="1"/>
          </p:cNvSpPr>
          <p:nvPr/>
        </p:nvSpPr>
        <p:spPr bwMode="auto">
          <a:xfrm>
            <a:off x="1012976" y="3583781"/>
            <a:ext cx="713619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7426" name="Line 18"/>
          <p:cNvSpPr>
            <a:spLocks noChangeShapeType="1"/>
          </p:cNvSpPr>
          <p:nvPr/>
        </p:nvSpPr>
        <p:spPr bwMode="auto">
          <a:xfrm>
            <a:off x="1012976" y="2629793"/>
            <a:ext cx="713619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7427" name="Line 19"/>
          <p:cNvSpPr>
            <a:spLocks noChangeShapeType="1"/>
          </p:cNvSpPr>
          <p:nvPr/>
        </p:nvSpPr>
        <p:spPr bwMode="auto">
          <a:xfrm>
            <a:off x="1012976" y="1675805"/>
            <a:ext cx="713619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7428" name="Freeform 20"/>
          <p:cNvSpPr>
            <a:spLocks/>
          </p:cNvSpPr>
          <p:nvPr/>
        </p:nvSpPr>
        <p:spPr bwMode="auto">
          <a:xfrm>
            <a:off x="1012976" y="2143126"/>
            <a:ext cx="7136190" cy="3195340"/>
          </a:xfrm>
          <a:custGeom>
            <a:avLst/>
            <a:gdLst>
              <a:gd name="T0" fmla="*/ 0 w 4720"/>
              <a:gd name="T1" fmla="*/ 2147 h 2147"/>
              <a:gd name="T2" fmla="*/ 134 w 4720"/>
              <a:gd name="T3" fmla="*/ 2138 h 2147"/>
              <a:gd name="T4" fmla="*/ 269 w 4720"/>
              <a:gd name="T5" fmla="*/ 2125 h 2147"/>
              <a:gd name="T6" fmla="*/ 404 w 4720"/>
              <a:gd name="T7" fmla="*/ 2109 h 2147"/>
              <a:gd name="T8" fmla="*/ 539 w 4720"/>
              <a:gd name="T9" fmla="*/ 2088 h 2147"/>
              <a:gd name="T10" fmla="*/ 674 w 4720"/>
              <a:gd name="T11" fmla="*/ 2067 h 2147"/>
              <a:gd name="T12" fmla="*/ 809 w 4720"/>
              <a:gd name="T13" fmla="*/ 2048 h 2147"/>
              <a:gd name="T14" fmla="*/ 943 w 4720"/>
              <a:gd name="T15" fmla="*/ 2025 h 2147"/>
              <a:gd name="T16" fmla="*/ 1078 w 4720"/>
              <a:gd name="T17" fmla="*/ 2003 h 2147"/>
              <a:gd name="T18" fmla="*/ 1213 w 4720"/>
              <a:gd name="T19" fmla="*/ 1973 h 2147"/>
              <a:gd name="T20" fmla="*/ 1348 w 4720"/>
              <a:gd name="T21" fmla="*/ 1932 h 2147"/>
              <a:gd name="T22" fmla="*/ 1483 w 4720"/>
              <a:gd name="T23" fmla="*/ 1881 h 2147"/>
              <a:gd name="T24" fmla="*/ 1618 w 4720"/>
              <a:gd name="T25" fmla="*/ 1830 h 2147"/>
              <a:gd name="T26" fmla="*/ 1753 w 4720"/>
              <a:gd name="T27" fmla="*/ 1787 h 2147"/>
              <a:gd name="T28" fmla="*/ 1887 w 4720"/>
              <a:gd name="T29" fmla="*/ 1743 h 2147"/>
              <a:gd name="T30" fmla="*/ 2022 w 4720"/>
              <a:gd name="T31" fmla="*/ 1701 h 2147"/>
              <a:gd name="T32" fmla="*/ 2157 w 4720"/>
              <a:gd name="T33" fmla="*/ 1661 h 2147"/>
              <a:gd name="T34" fmla="*/ 2292 w 4720"/>
              <a:gd name="T35" fmla="*/ 1633 h 2147"/>
              <a:gd name="T36" fmla="*/ 2427 w 4720"/>
              <a:gd name="T37" fmla="*/ 1599 h 2147"/>
              <a:gd name="T38" fmla="*/ 2562 w 4720"/>
              <a:gd name="T39" fmla="*/ 1558 h 2147"/>
              <a:gd name="T40" fmla="*/ 2697 w 4720"/>
              <a:gd name="T41" fmla="*/ 1514 h 2147"/>
              <a:gd name="T42" fmla="*/ 2831 w 4720"/>
              <a:gd name="T43" fmla="*/ 1460 h 2147"/>
              <a:gd name="T44" fmla="*/ 2967 w 4720"/>
              <a:gd name="T45" fmla="*/ 1403 h 2147"/>
              <a:gd name="T46" fmla="*/ 3101 w 4720"/>
              <a:gd name="T47" fmla="*/ 1342 h 2147"/>
              <a:gd name="T48" fmla="*/ 3236 w 4720"/>
              <a:gd name="T49" fmla="*/ 1253 h 2147"/>
              <a:gd name="T50" fmla="*/ 3371 w 4720"/>
              <a:gd name="T51" fmla="*/ 1165 h 2147"/>
              <a:gd name="T52" fmla="*/ 3506 w 4720"/>
              <a:gd name="T53" fmla="*/ 1090 h 2147"/>
              <a:gd name="T54" fmla="*/ 3641 w 4720"/>
              <a:gd name="T55" fmla="*/ 997 h 2147"/>
              <a:gd name="T56" fmla="*/ 3776 w 4720"/>
              <a:gd name="T57" fmla="*/ 890 h 2147"/>
              <a:gd name="T58" fmla="*/ 3911 w 4720"/>
              <a:gd name="T59" fmla="*/ 771 h 2147"/>
              <a:gd name="T60" fmla="*/ 4045 w 4720"/>
              <a:gd name="T61" fmla="*/ 635 h 2147"/>
              <a:gd name="T62" fmla="*/ 4181 w 4720"/>
              <a:gd name="T63" fmla="*/ 487 h 2147"/>
              <a:gd name="T64" fmla="*/ 4315 w 4720"/>
              <a:gd name="T65" fmla="*/ 314 h 2147"/>
              <a:gd name="T66" fmla="*/ 4450 w 4720"/>
              <a:gd name="T67" fmla="*/ 113 h 2147"/>
              <a:gd name="T68" fmla="*/ 4585 w 4720"/>
              <a:gd name="T69" fmla="*/ 6 h 2147"/>
              <a:gd name="T70" fmla="*/ 4720 w 4720"/>
              <a:gd name="T71" fmla="*/ 0 h 2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720" h="2147">
                <a:moveTo>
                  <a:pt x="0" y="2147"/>
                </a:moveTo>
                <a:lnTo>
                  <a:pt x="134" y="2138"/>
                </a:lnTo>
                <a:lnTo>
                  <a:pt x="269" y="2125"/>
                </a:lnTo>
                <a:lnTo>
                  <a:pt x="404" y="2109"/>
                </a:lnTo>
                <a:lnTo>
                  <a:pt x="539" y="2088"/>
                </a:lnTo>
                <a:lnTo>
                  <a:pt x="674" y="2067"/>
                </a:lnTo>
                <a:lnTo>
                  <a:pt x="809" y="2048"/>
                </a:lnTo>
                <a:lnTo>
                  <a:pt x="943" y="2025"/>
                </a:lnTo>
                <a:lnTo>
                  <a:pt x="1078" y="2003"/>
                </a:lnTo>
                <a:lnTo>
                  <a:pt x="1213" y="1973"/>
                </a:lnTo>
                <a:lnTo>
                  <a:pt x="1348" y="1932"/>
                </a:lnTo>
                <a:lnTo>
                  <a:pt x="1483" y="1881"/>
                </a:lnTo>
                <a:lnTo>
                  <a:pt x="1618" y="1830"/>
                </a:lnTo>
                <a:lnTo>
                  <a:pt x="1753" y="1787"/>
                </a:lnTo>
                <a:lnTo>
                  <a:pt x="1887" y="1743"/>
                </a:lnTo>
                <a:lnTo>
                  <a:pt x="2022" y="1701"/>
                </a:lnTo>
                <a:lnTo>
                  <a:pt x="2157" y="1661"/>
                </a:lnTo>
                <a:lnTo>
                  <a:pt x="2292" y="1633"/>
                </a:lnTo>
                <a:lnTo>
                  <a:pt x="2427" y="1599"/>
                </a:lnTo>
                <a:lnTo>
                  <a:pt x="2562" y="1558"/>
                </a:lnTo>
                <a:lnTo>
                  <a:pt x="2697" y="1514"/>
                </a:lnTo>
                <a:lnTo>
                  <a:pt x="2831" y="1460"/>
                </a:lnTo>
                <a:lnTo>
                  <a:pt x="2967" y="1403"/>
                </a:lnTo>
                <a:lnTo>
                  <a:pt x="3101" y="1342"/>
                </a:lnTo>
                <a:lnTo>
                  <a:pt x="3236" y="1253"/>
                </a:lnTo>
                <a:lnTo>
                  <a:pt x="3371" y="1165"/>
                </a:lnTo>
                <a:lnTo>
                  <a:pt x="3506" y="1090"/>
                </a:lnTo>
                <a:lnTo>
                  <a:pt x="3641" y="997"/>
                </a:lnTo>
                <a:lnTo>
                  <a:pt x="3776" y="890"/>
                </a:lnTo>
                <a:lnTo>
                  <a:pt x="3911" y="771"/>
                </a:lnTo>
                <a:lnTo>
                  <a:pt x="4045" y="635"/>
                </a:lnTo>
                <a:lnTo>
                  <a:pt x="4181" y="487"/>
                </a:lnTo>
                <a:lnTo>
                  <a:pt x="4315" y="314"/>
                </a:lnTo>
                <a:lnTo>
                  <a:pt x="4450" y="113"/>
                </a:lnTo>
                <a:lnTo>
                  <a:pt x="4585" y="6"/>
                </a:lnTo>
                <a:lnTo>
                  <a:pt x="4720" y="0"/>
                </a:lnTo>
              </a:path>
            </a:pathLst>
          </a:custGeom>
          <a:noFill/>
          <a:ln w="88900">
            <a:solidFill>
              <a:srgbClr val="BF2000"/>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
        <p:nvSpPr>
          <p:cNvPr id="17429" name="Freeform 21"/>
          <p:cNvSpPr>
            <a:spLocks/>
          </p:cNvSpPr>
          <p:nvPr/>
        </p:nvSpPr>
        <p:spPr bwMode="auto">
          <a:xfrm>
            <a:off x="1012976" y="1964532"/>
            <a:ext cx="7136190" cy="2009180"/>
          </a:xfrm>
          <a:custGeom>
            <a:avLst/>
            <a:gdLst>
              <a:gd name="T0" fmla="*/ 0 w 4720"/>
              <a:gd name="T1" fmla="*/ 1340 h 1350"/>
              <a:gd name="T2" fmla="*/ 134 w 4720"/>
              <a:gd name="T3" fmla="*/ 1344 h 1350"/>
              <a:gd name="T4" fmla="*/ 269 w 4720"/>
              <a:gd name="T5" fmla="*/ 1350 h 1350"/>
              <a:gd name="T6" fmla="*/ 404 w 4720"/>
              <a:gd name="T7" fmla="*/ 1331 h 1350"/>
              <a:gd name="T8" fmla="*/ 539 w 4720"/>
              <a:gd name="T9" fmla="*/ 1314 h 1350"/>
              <a:gd name="T10" fmla="*/ 674 w 4720"/>
              <a:gd name="T11" fmla="*/ 1300 h 1350"/>
              <a:gd name="T12" fmla="*/ 809 w 4720"/>
              <a:gd name="T13" fmla="*/ 1284 h 1350"/>
              <a:gd name="T14" fmla="*/ 943 w 4720"/>
              <a:gd name="T15" fmla="*/ 1292 h 1350"/>
              <a:gd name="T16" fmla="*/ 1078 w 4720"/>
              <a:gd name="T17" fmla="*/ 1233 h 1350"/>
              <a:gd name="T18" fmla="*/ 1213 w 4720"/>
              <a:gd name="T19" fmla="*/ 1198 h 1350"/>
              <a:gd name="T20" fmla="*/ 1348 w 4720"/>
              <a:gd name="T21" fmla="*/ 1159 h 1350"/>
              <a:gd name="T22" fmla="*/ 1483 w 4720"/>
              <a:gd name="T23" fmla="*/ 1060 h 1350"/>
              <a:gd name="T24" fmla="*/ 1618 w 4720"/>
              <a:gd name="T25" fmla="*/ 960 h 1350"/>
              <a:gd name="T26" fmla="*/ 1753 w 4720"/>
              <a:gd name="T27" fmla="*/ 906 h 1350"/>
              <a:gd name="T28" fmla="*/ 1887 w 4720"/>
              <a:gd name="T29" fmla="*/ 880 h 1350"/>
              <a:gd name="T30" fmla="*/ 2022 w 4720"/>
              <a:gd name="T31" fmla="*/ 869 h 1350"/>
              <a:gd name="T32" fmla="*/ 2157 w 4720"/>
              <a:gd name="T33" fmla="*/ 849 h 1350"/>
              <a:gd name="T34" fmla="*/ 2292 w 4720"/>
              <a:gd name="T35" fmla="*/ 828 h 1350"/>
              <a:gd name="T36" fmla="*/ 2427 w 4720"/>
              <a:gd name="T37" fmla="*/ 831 h 1350"/>
              <a:gd name="T38" fmla="*/ 2562 w 4720"/>
              <a:gd name="T39" fmla="*/ 812 h 1350"/>
              <a:gd name="T40" fmla="*/ 2697 w 4720"/>
              <a:gd name="T41" fmla="*/ 810 h 1350"/>
              <a:gd name="T42" fmla="*/ 2831 w 4720"/>
              <a:gd name="T43" fmla="*/ 769 h 1350"/>
              <a:gd name="T44" fmla="*/ 2967 w 4720"/>
              <a:gd name="T45" fmla="*/ 745 h 1350"/>
              <a:gd name="T46" fmla="*/ 3101 w 4720"/>
              <a:gd name="T47" fmla="*/ 731 h 1350"/>
              <a:gd name="T48" fmla="*/ 3236 w 4720"/>
              <a:gd name="T49" fmla="*/ 660 h 1350"/>
              <a:gd name="T50" fmla="*/ 3371 w 4720"/>
              <a:gd name="T51" fmla="*/ 614 h 1350"/>
              <a:gd name="T52" fmla="*/ 3506 w 4720"/>
              <a:gd name="T53" fmla="*/ 597 h 1350"/>
              <a:gd name="T54" fmla="*/ 3641 w 4720"/>
              <a:gd name="T55" fmla="*/ 514 h 1350"/>
              <a:gd name="T56" fmla="*/ 3776 w 4720"/>
              <a:gd name="T57" fmla="*/ 422 h 1350"/>
              <a:gd name="T58" fmla="*/ 3911 w 4720"/>
              <a:gd name="T59" fmla="*/ 346 h 1350"/>
              <a:gd name="T60" fmla="*/ 4045 w 4720"/>
              <a:gd name="T61" fmla="*/ 298 h 1350"/>
              <a:gd name="T62" fmla="*/ 4181 w 4720"/>
              <a:gd name="T63" fmla="*/ 241 h 1350"/>
              <a:gd name="T64" fmla="*/ 4315 w 4720"/>
              <a:gd name="T65" fmla="*/ 166 h 1350"/>
              <a:gd name="T66" fmla="*/ 4450 w 4720"/>
              <a:gd name="T67" fmla="*/ 48 h 1350"/>
              <a:gd name="T68" fmla="*/ 4585 w 4720"/>
              <a:gd name="T69" fmla="*/ 11 h 1350"/>
              <a:gd name="T70" fmla="*/ 4720 w 4720"/>
              <a:gd name="T71" fmla="*/ 0 h 1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720" h="1350">
                <a:moveTo>
                  <a:pt x="0" y="1340"/>
                </a:moveTo>
                <a:lnTo>
                  <a:pt x="134" y="1344"/>
                </a:lnTo>
                <a:lnTo>
                  <a:pt x="269" y="1350"/>
                </a:lnTo>
                <a:lnTo>
                  <a:pt x="404" y="1331"/>
                </a:lnTo>
                <a:lnTo>
                  <a:pt x="539" y="1314"/>
                </a:lnTo>
                <a:lnTo>
                  <a:pt x="674" y="1300"/>
                </a:lnTo>
                <a:lnTo>
                  <a:pt x="809" y="1284"/>
                </a:lnTo>
                <a:lnTo>
                  <a:pt x="943" y="1292"/>
                </a:lnTo>
                <a:lnTo>
                  <a:pt x="1078" y="1233"/>
                </a:lnTo>
                <a:lnTo>
                  <a:pt x="1213" y="1198"/>
                </a:lnTo>
                <a:lnTo>
                  <a:pt x="1348" y="1159"/>
                </a:lnTo>
                <a:lnTo>
                  <a:pt x="1483" y="1060"/>
                </a:lnTo>
                <a:lnTo>
                  <a:pt x="1618" y="960"/>
                </a:lnTo>
                <a:lnTo>
                  <a:pt x="1753" y="906"/>
                </a:lnTo>
                <a:lnTo>
                  <a:pt x="1887" y="880"/>
                </a:lnTo>
                <a:lnTo>
                  <a:pt x="2022" y="869"/>
                </a:lnTo>
                <a:lnTo>
                  <a:pt x="2157" y="849"/>
                </a:lnTo>
                <a:lnTo>
                  <a:pt x="2292" y="828"/>
                </a:lnTo>
                <a:lnTo>
                  <a:pt x="2427" y="831"/>
                </a:lnTo>
                <a:lnTo>
                  <a:pt x="2562" y="812"/>
                </a:lnTo>
                <a:lnTo>
                  <a:pt x="2697" y="810"/>
                </a:lnTo>
                <a:lnTo>
                  <a:pt x="2831" y="769"/>
                </a:lnTo>
                <a:lnTo>
                  <a:pt x="2967" y="745"/>
                </a:lnTo>
                <a:lnTo>
                  <a:pt x="3101" y="731"/>
                </a:lnTo>
                <a:lnTo>
                  <a:pt x="3236" y="660"/>
                </a:lnTo>
                <a:lnTo>
                  <a:pt x="3371" y="614"/>
                </a:lnTo>
                <a:lnTo>
                  <a:pt x="3506" y="597"/>
                </a:lnTo>
                <a:lnTo>
                  <a:pt x="3641" y="514"/>
                </a:lnTo>
                <a:lnTo>
                  <a:pt x="3776" y="422"/>
                </a:lnTo>
                <a:lnTo>
                  <a:pt x="3911" y="346"/>
                </a:lnTo>
                <a:lnTo>
                  <a:pt x="4045" y="298"/>
                </a:lnTo>
                <a:lnTo>
                  <a:pt x="4181" y="241"/>
                </a:lnTo>
                <a:lnTo>
                  <a:pt x="4315" y="166"/>
                </a:lnTo>
                <a:lnTo>
                  <a:pt x="4450" y="48"/>
                </a:lnTo>
                <a:lnTo>
                  <a:pt x="4585" y="11"/>
                </a:lnTo>
                <a:lnTo>
                  <a:pt x="4720" y="0"/>
                </a:lnTo>
              </a:path>
            </a:pathLst>
          </a:custGeom>
          <a:noFill/>
          <a:ln w="88900">
            <a:solidFill>
              <a:srgbClr val="0040BF"/>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
        <p:nvSpPr>
          <p:cNvPr id="17430" name="Text Box 22"/>
          <p:cNvSpPr txBox="1">
            <a:spLocks noChangeArrowheads="1"/>
          </p:cNvSpPr>
          <p:nvPr/>
        </p:nvSpPr>
        <p:spPr bwMode="auto">
          <a:xfrm>
            <a:off x="766536" y="5595938"/>
            <a:ext cx="49136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1974</a:t>
            </a:r>
          </a:p>
        </p:txBody>
      </p:sp>
      <p:sp>
        <p:nvSpPr>
          <p:cNvPr id="17431" name="Text Box 23"/>
          <p:cNvSpPr txBox="1">
            <a:spLocks noChangeArrowheads="1"/>
          </p:cNvSpPr>
          <p:nvPr/>
        </p:nvSpPr>
        <p:spPr bwMode="auto">
          <a:xfrm>
            <a:off x="1785560" y="5595938"/>
            <a:ext cx="492881"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1979</a:t>
            </a:r>
          </a:p>
        </p:txBody>
      </p:sp>
      <p:sp>
        <p:nvSpPr>
          <p:cNvPr id="17432" name="Text Box 24"/>
          <p:cNvSpPr txBox="1">
            <a:spLocks noChangeArrowheads="1"/>
          </p:cNvSpPr>
          <p:nvPr/>
        </p:nvSpPr>
        <p:spPr bwMode="auto">
          <a:xfrm>
            <a:off x="2806095" y="5595938"/>
            <a:ext cx="491370"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1984</a:t>
            </a:r>
          </a:p>
        </p:txBody>
      </p:sp>
      <p:sp>
        <p:nvSpPr>
          <p:cNvPr id="17433" name="Text Box 25"/>
          <p:cNvSpPr txBox="1">
            <a:spLocks noChangeArrowheads="1"/>
          </p:cNvSpPr>
          <p:nvPr/>
        </p:nvSpPr>
        <p:spPr bwMode="auto">
          <a:xfrm>
            <a:off x="3825119" y="5595938"/>
            <a:ext cx="491370"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1989</a:t>
            </a:r>
          </a:p>
        </p:txBody>
      </p:sp>
      <p:sp>
        <p:nvSpPr>
          <p:cNvPr id="17434" name="Text Box 26"/>
          <p:cNvSpPr txBox="1">
            <a:spLocks noChangeArrowheads="1"/>
          </p:cNvSpPr>
          <p:nvPr/>
        </p:nvSpPr>
        <p:spPr bwMode="auto">
          <a:xfrm>
            <a:off x="4844143" y="5595938"/>
            <a:ext cx="491370"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1994</a:t>
            </a:r>
          </a:p>
        </p:txBody>
      </p:sp>
      <p:sp>
        <p:nvSpPr>
          <p:cNvPr id="17435" name="Text Box 27"/>
          <p:cNvSpPr txBox="1">
            <a:spLocks noChangeArrowheads="1"/>
          </p:cNvSpPr>
          <p:nvPr/>
        </p:nvSpPr>
        <p:spPr bwMode="auto">
          <a:xfrm>
            <a:off x="5863167" y="5595938"/>
            <a:ext cx="492881"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1999</a:t>
            </a:r>
          </a:p>
        </p:txBody>
      </p:sp>
      <p:sp>
        <p:nvSpPr>
          <p:cNvPr id="17436" name="Text Box 28"/>
          <p:cNvSpPr txBox="1">
            <a:spLocks noChangeArrowheads="1"/>
          </p:cNvSpPr>
          <p:nvPr/>
        </p:nvSpPr>
        <p:spPr bwMode="auto">
          <a:xfrm>
            <a:off x="6883703" y="5595938"/>
            <a:ext cx="49136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2004</a:t>
            </a:r>
          </a:p>
        </p:txBody>
      </p:sp>
      <p:sp>
        <p:nvSpPr>
          <p:cNvPr id="17437" name="Text Box 29"/>
          <p:cNvSpPr txBox="1">
            <a:spLocks noChangeArrowheads="1"/>
          </p:cNvSpPr>
          <p:nvPr/>
        </p:nvSpPr>
        <p:spPr bwMode="auto">
          <a:xfrm>
            <a:off x="7902727" y="5595938"/>
            <a:ext cx="49136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2009</a:t>
            </a:r>
          </a:p>
        </p:txBody>
      </p:sp>
      <p:sp>
        <p:nvSpPr>
          <p:cNvPr id="17438" name="Text Box 30"/>
          <p:cNvSpPr txBox="1">
            <a:spLocks noChangeArrowheads="1"/>
          </p:cNvSpPr>
          <p:nvPr/>
        </p:nvSpPr>
        <p:spPr bwMode="auto">
          <a:xfrm>
            <a:off x="730251" y="5366743"/>
            <a:ext cx="122464"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0</a:t>
            </a:r>
          </a:p>
        </p:txBody>
      </p:sp>
      <p:sp>
        <p:nvSpPr>
          <p:cNvPr id="17439" name="Text Box 31"/>
          <p:cNvSpPr txBox="1">
            <a:spLocks noChangeArrowheads="1"/>
          </p:cNvSpPr>
          <p:nvPr/>
        </p:nvSpPr>
        <p:spPr bwMode="auto">
          <a:xfrm>
            <a:off x="483810" y="4412755"/>
            <a:ext cx="367393"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100</a:t>
            </a:r>
          </a:p>
        </p:txBody>
      </p:sp>
      <p:sp>
        <p:nvSpPr>
          <p:cNvPr id="17440" name="Text Box 32"/>
          <p:cNvSpPr txBox="1">
            <a:spLocks noChangeArrowheads="1"/>
          </p:cNvSpPr>
          <p:nvPr/>
        </p:nvSpPr>
        <p:spPr bwMode="auto">
          <a:xfrm>
            <a:off x="483810" y="3460255"/>
            <a:ext cx="367393"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200</a:t>
            </a:r>
          </a:p>
        </p:txBody>
      </p:sp>
      <p:sp>
        <p:nvSpPr>
          <p:cNvPr id="17441" name="Text Box 33"/>
          <p:cNvSpPr txBox="1">
            <a:spLocks noChangeArrowheads="1"/>
          </p:cNvSpPr>
          <p:nvPr/>
        </p:nvSpPr>
        <p:spPr bwMode="auto">
          <a:xfrm>
            <a:off x="483810" y="2506266"/>
            <a:ext cx="367393"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300</a:t>
            </a:r>
          </a:p>
        </p:txBody>
      </p:sp>
      <p:sp>
        <p:nvSpPr>
          <p:cNvPr id="17442" name="Text Box 34"/>
          <p:cNvSpPr txBox="1">
            <a:spLocks noChangeArrowheads="1"/>
          </p:cNvSpPr>
          <p:nvPr/>
        </p:nvSpPr>
        <p:spPr bwMode="auto">
          <a:xfrm>
            <a:off x="483810" y="1552278"/>
            <a:ext cx="367393"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400</a:t>
            </a:r>
          </a:p>
        </p:txBody>
      </p:sp>
      <p:sp>
        <p:nvSpPr>
          <p:cNvPr id="17443" name="Text Box 35"/>
          <p:cNvSpPr txBox="1">
            <a:spLocks noChangeArrowheads="1"/>
          </p:cNvSpPr>
          <p:nvPr/>
        </p:nvSpPr>
        <p:spPr bwMode="auto">
          <a:xfrm>
            <a:off x="1009952" y="1413868"/>
            <a:ext cx="1584476" cy="211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Percent (%) of GDP</a:t>
            </a:r>
          </a:p>
        </p:txBody>
      </p:sp>
      <p:sp>
        <p:nvSpPr>
          <p:cNvPr id="17444" name="Text Box 36"/>
          <p:cNvSpPr txBox="1">
            <a:spLocks noChangeArrowheads="1"/>
          </p:cNvSpPr>
          <p:nvPr/>
        </p:nvSpPr>
        <p:spPr bwMode="auto">
          <a:xfrm>
            <a:off x="8309429" y="5366743"/>
            <a:ext cx="120952"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0</a:t>
            </a:r>
          </a:p>
        </p:txBody>
      </p:sp>
      <p:sp>
        <p:nvSpPr>
          <p:cNvPr id="17445" name="Text Box 37"/>
          <p:cNvSpPr txBox="1">
            <a:spLocks noChangeArrowheads="1"/>
          </p:cNvSpPr>
          <p:nvPr/>
        </p:nvSpPr>
        <p:spPr bwMode="auto">
          <a:xfrm>
            <a:off x="8309429" y="4731247"/>
            <a:ext cx="24492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10</a:t>
            </a:r>
          </a:p>
        </p:txBody>
      </p:sp>
      <p:sp>
        <p:nvSpPr>
          <p:cNvPr id="17446" name="Text Box 38"/>
          <p:cNvSpPr txBox="1">
            <a:spLocks noChangeArrowheads="1"/>
          </p:cNvSpPr>
          <p:nvPr/>
        </p:nvSpPr>
        <p:spPr bwMode="auto">
          <a:xfrm>
            <a:off x="8309429" y="4095750"/>
            <a:ext cx="24492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20</a:t>
            </a:r>
          </a:p>
        </p:txBody>
      </p:sp>
      <p:sp>
        <p:nvSpPr>
          <p:cNvPr id="17447" name="Text Box 39"/>
          <p:cNvSpPr txBox="1">
            <a:spLocks noChangeArrowheads="1"/>
          </p:cNvSpPr>
          <p:nvPr/>
        </p:nvSpPr>
        <p:spPr bwMode="auto">
          <a:xfrm>
            <a:off x="8309429" y="3460255"/>
            <a:ext cx="24492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30</a:t>
            </a:r>
          </a:p>
        </p:txBody>
      </p:sp>
      <p:sp>
        <p:nvSpPr>
          <p:cNvPr id="17448" name="Text Box 40"/>
          <p:cNvSpPr txBox="1">
            <a:spLocks noChangeArrowheads="1"/>
          </p:cNvSpPr>
          <p:nvPr/>
        </p:nvSpPr>
        <p:spPr bwMode="auto">
          <a:xfrm>
            <a:off x="8309429" y="2824758"/>
            <a:ext cx="24492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40</a:t>
            </a:r>
          </a:p>
        </p:txBody>
      </p:sp>
      <p:sp>
        <p:nvSpPr>
          <p:cNvPr id="17449" name="Text Box 41"/>
          <p:cNvSpPr txBox="1">
            <a:spLocks noChangeArrowheads="1"/>
          </p:cNvSpPr>
          <p:nvPr/>
        </p:nvSpPr>
        <p:spPr bwMode="auto">
          <a:xfrm>
            <a:off x="8309429" y="2187774"/>
            <a:ext cx="24492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50</a:t>
            </a:r>
          </a:p>
        </p:txBody>
      </p:sp>
      <p:sp>
        <p:nvSpPr>
          <p:cNvPr id="17450" name="Text Box 42"/>
          <p:cNvSpPr txBox="1">
            <a:spLocks noChangeArrowheads="1"/>
          </p:cNvSpPr>
          <p:nvPr/>
        </p:nvSpPr>
        <p:spPr bwMode="auto">
          <a:xfrm>
            <a:off x="8309429" y="1552278"/>
            <a:ext cx="24492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60</a:t>
            </a:r>
          </a:p>
        </p:txBody>
      </p:sp>
      <p:sp>
        <p:nvSpPr>
          <p:cNvPr id="17451" name="Text Box 43"/>
          <p:cNvSpPr txBox="1">
            <a:spLocks noChangeArrowheads="1"/>
          </p:cNvSpPr>
          <p:nvPr/>
        </p:nvSpPr>
        <p:spPr bwMode="auto">
          <a:xfrm>
            <a:off x="6430132" y="1413868"/>
            <a:ext cx="1720548" cy="211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Trillions of US Dollars</a:t>
            </a:r>
          </a:p>
        </p:txBody>
      </p:sp>
      <p:sp>
        <p:nvSpPr>
          <p:cNvPr id="17452" name="Rectangle 44"/>
          <p:cNvSpPr>
            <a:spLocks noChangeArrowheads="1"/>
          </p:cNvSpPr>
          <p:nvPr/>
        </p:nvSpPr>
        <p:spPr bwMode="auto">
          <a:xfrm>
            <a:off x="2822727" y="5924848"/>
            <a:ext cx="3515178" cy="30807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20000">
                      <a:alpha val="74998"/>
                    </a:srgbClr>
                  </a:outerShdw>
                </a:effectLst>
              </a14:hiddenEffects>
            </a:ext>
          </a:extLst>
        </p:spPr>
        <p:txBody>
          <a:bodyPr lIns="86493" tIns="43247" rIns="86493" bIns="43247" anchor="ctr"/>
          <a:lstStyle/>
          <a:p>
            <a:endParaRPr lang="en-US"/>
          </a:p>
        </p:txBody>
      </p:sp>
      <p:sp>
        <p:nvSpPr>
          <p:cNvPr id="17453" name="Text Box 45"/>
          <p:cNvSpPr txBox="1">
            <a:spLocks noChangeArrowheads="1"/>
          </p:cNvSpPr>
          <p:nvPr/>
        </p:nvSpPr>
        <p:spPr bwMode="auto">
          <a:xfrm>
            <a:off x="3100917" y="5954614"/>
            <a:ext cx="1812773"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Total Debt to GDP</a:t>
            </a:r>
          </a:p>
        </p:txBody>
      </p:sp>
      <p:sp>
        <p:nvSpPr>
          <p:cNvPr id="17454" name="Text Box 46"/>
          <p:cNvSpPr txBox="1">
            <a:spLocks noChangeArrowheads="1"/>
          </p:cNvSpPr>
          <p:nvPr/>
        </p:nvSpPr>
        <p:spPr bwMode="auto">
          <a:xfrm>
            <a:off x="5255381" y="5954614"/>
            <a:ext cx="1022048"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Total Debt</a:t>
            </a:r>
          </a:p>
        </p:txBody>
      </p:sp>
      <p:sp>
        <p:nvSpPr>
          <p:cNvPr id="17455" name="Freeform 47"/>
          <p:cNvSpPr>
            <a:spLocks/>
          </p:cNvSpPr>
          <p:nvPr/>
        </p:nvSpPr>
        <p:spPr bwMode="auto">
          <a:xfrm>
            <a:off x="2883203" y="6078141"/>
            <a:ext cx="187476" cy="0"/>
          </a:xfrm>
          <a:custGeom>
            <a:avLst/>
            <a:gdLst>
              <a:gd name="T0" fmla="*/ 0 w 124"/>
              <a:gd name="T1" fmla="*/ 62 w 124"/>
              <a:gd name="T2" fmla="*/ 124 w 124"/>
            </a:gdLst>
            <a:ahLst/>
            <a:cxnLst>
              <a:cxn ang="0">
                <a:pos x="T0" y="0"/>
              </a:cxn>
              <a:cxn ang="0">
                <a:pos x="T1" y="0"/>
              </a:cxn>
              <a:cxn ang="0">
                <a:pos x="T2" y="0"/>
              </a:cxn>
            </a:cxnLst>
            <a:rect l="0" t="0" r="r" b="b"/>
            <a:pathLst>
              <a:path w="124">
                <a:moveTo>
                  <a:pt x="0" y="0"/>
                </a:moveTo>
                <a:lnTo>
                  <a:pt x="62" y="0"/>
                </a:lnTo>
                <a:lnTo>
                  <a:pt x="124" y="0"/>
                </a:lnTo>
              </a:path>
            </a:pathLst>
          </a:custGeom>
          <a:noFill/>
          <a:ln w="88900">
            <a:solidFill>
              <a:srgbClr val="0040BF"/>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
        <p:nvSpPr>
          <p:cNvPr id="17456" name="Freeform 48"/>
          <p:cNvSpPr>
            <a:spLocks/>
          </p:cNvSpPr>
          <p:nvPr/>
        </p:nvSpPr>
        <p:spPr bwMode="auto">
          <a:xfrm>
            <a:off x="5037667" y="6078141"/>
            <a:ext cx="185965" cy="0"/>
          </a:xfrm>
          <a:custGeom>
            <a:avLst/>
            <a:gdLst>
              <a:gd name="T0" fmla="*/ 0 w 123"/>
              <a:gd name="T1" fmla="*/ 61 w 123"/>
              <a:gd name="T2" fmla="*/ 123 w 123"/>
            </a:gdLst>
            <a:ahLst/>
            <a:cxnLst>
              <a:cxn ang="0">
                <a:pos x="T0" y="0"/>
              </a:cxn>
              <a:cxn ang="0">
                <a:pos x="T1" y="0"/>
              </a:cxn>
              <a:cxn ang="0">
                <a:pos x="T2" y="0"/>
              </a:cxn>
            </a:cxnLst>
            <a:rect l="0" t="0" r="r" b="b"/>
            <a:pathLst>
              <a:path w="123">
                <a:moveTo>
                  <a:pt x="0" y="0"/>
                </a:moveTo>
                <a:lnTo>
                  <a:pt x="61" y="0"/>
                </a:lnTo>
                <a:lnTo>
                  <a:pt x="123" y="0"/>
                </a:lnTo>
              </a:path>
            </a:pathLst>
          </a:custGeom>
          <a:noFill/>
          <a:ln w="88900">
            <a:solidFill>
              <a:srgbClr val="BF2000"/>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Tree>
    <p:extLst>
      <p:ext uri="{BB962C8B-B14F-4D97-AF65-F5344CB8AC3E}">
        <p14:creationId xmlns:p14="http://schemas.microsoft.com/office/powerpoint/2010/main" val="21344684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Bubbles in asset prices</a:t>
            </a:r>
            <a:endParaRPr lang="en-US" dirty="0"/>
          </a:p>
        </p:txBody>
      </p:sp>
      <p:sp>
        <p:nvSpPr>
          <p:cNvPr id="3" name="Content Placeholder 2"/>
          <p:cNvSpPr>
            <a:spLocks noGrp="1"/>
          </p:cNvSpPr>
          <p:nvPr>
            <p:ph idx="1"/>
          </p:nvPr>
        </p:nvSpPr>
        <p:spPr/>
        <p:txBody>
          <a:bodyPr>
            <a:normAutofit/>
          </a:bodyPr>
          <a:lstStyle/>
          <a:p>
            <a:r>
              <a:rPr lang="en-US" sz="2800" dirty="0" smtClean="0">
                <a:solidFill>
                  <a:srgbClr val="FF0000"/>
                </a:solidFill>
              </a:rPr>
              <a:t>Bubble</a:t>
            </a:r>
            <a:r>
              <a:rPr lang="en-US" sz="2800" dirty="0" smtClean="0"/>
              <a:t> in a financial asset – a situation, when the price of asset exceeds the present value of the future income</a:t>
            </a:r>
          </a:p>
          <a:p>
            <a:r>
              <a:rPr lang="en-US" sz="2800" dirty="0"/>
              <a:t>I</a:t>
            </a:r>
            <a:r>
              <a:rPr lang="en-US" sz="2800" dirty="0" smtClean="0"/>
              <a:t>t </a:t>
            </a:r>
            <a:r>
              <a:rPr lang="en-US" sz="2800" dirty="0"/>
              <a:t>is difficult to tell in practice whether an asset's price actually equals its fundamental value</a:t>
            </a:r>
            <a:endParaRPr lang="en-US" sz="2800" dirty="0" smtClean="0"/>
          </a:p>
          <a:p>
            <a:r>
              <a:rPr lang="en-US" sz="2800" dirty="0" smtClean="0"/>
              <a:t>Financial crises occur after a bubble in asset prices collapses</a:t>
            </a:r>
          </a:p>
          <a:p>
            <a:r>
              <a:rPr lang="en-US" sz="2800" dirty="0" smtClean="0"/>
              <a:t>Examples: Wall Street Crash of 1929, Japanese property bubble of 1980s, dot-com bubble in 2000-2001</a:t>
            </a:r>
            <a:endParaRPr lang="en-US" sz="2800" dirty="0"/>
          </a:p>
        </p:txBody>
      </p:sp>
    </p:spTree>
    <p:extLst>
      <p:ext uri="{BB962C8B-B14F-4D97-AF65-F5344CB8AC3E}">
        <p14:creationId xmlns:p14="http://schemas.microsoft.com/office/powerpoint/2010/main" val="3199683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contagion and fragility</a:t>
            </a:r>
            <a:endParaRPr lang="en-US" dirty="0"/>
          </a:p>
        </p:txBody>
      </p:sp>
      <p:sp>
        <p:nvSpPr>
          <p:cNvPr id="3" name="Content Placeholder 2"/>
          <p:cNvSpPr>
            <a:spLocks noGrp="1"/>
          </p:cNvSpPr>
          <p:nvPr>
            <p:ph idx="1"/>
          </p:nvPr>
        </p:nvSpPr>
        <p:spPr>
          <a:xfrm>
            <a:off x="457200" y="1600199"/>
            <a:ext cx="8417688" cy="5029329"/>
          </a:xfrm>
        </p:spPr>
        <p:txBody>
          <a:bodyPr>
            <a:normAutofit/>
          </a:bodyPr>
          <a:lstStyle/>
          <a:p>
            <a:r>
              <a:rPr lang="en-US" dirty="0" smtClean="0">
                <a:solidFill>
                  <a:srgbClr val="FF0000"/>
                </a:solidFill>
              </a:rPr>
              <a:t>Financial contagion </a:t>
            </a:r>
            <a:r>
              <a:rPr lang="en-US" dirty="0" smtClean="0"/>
              <a:t>– a situation, in which small shock, which initially affect only a part of financial system, spread to the rest of the system</a:t>
            </a:r>
          </a:p>
          <a:p>
            <a:pPr lvl="1"/>
            <a:r>
              <a:rPr lang="en-US" dirty="0" smtClean="0"/>
              <a:t>Causes of contagion: trade and real links, interbank markets, financial markets co-movement (co-integration), payment systems interdependence </a:t>
            </a:r>
          </a:p>
          <a:p>
            <a:pPr lvl="1"/>
            <a:r>
              <a:rPr lang="en-US" dirty="0" smtClean="0"/>
              <a:t>Example: Asian financial crisis of the late 1990s</a:t>
            </a:r>
          </a:p>
          <a:p>
            <a:r>
              <a:rPr lang="en-US" dirty="0" smtClean="0">
                <a:solidFill>
                  <a:srgbClr val="FF0000"/>
                </a:solidFill>
              </a:rPr>
              <a:t>Financial fragility </a:t>
            </a:r>
            <a:r>
              <a:rPr lang="en-US" dirty="0" smtClean="0"/>
              <a:t>– a situation, when a small shock has a large effect on the financial system.</a:t>
            </a:r>
          </a:p>
          <a:p>
            <a:pPr lvl="1"/>
            <a:r>
              <a:rPr lang="en-US" dirty="0" smtClean="0"/>
              <a:t>One of the mechanisms – shock spreads geographically</a:t>
            </a:r>
          </a:p>
          <a:p>
            <a:pPr lvl="1"/>
            <a:r>
              <a:rPr lang="en-US" dirty="0" smtClean="0"/>
              <a:t>Example: </a:t>
            </a:r>
            <a:r>
              <a:rPr lang="en-US" dirty="0"/>
              <a:t>R</a:t>
            </a:r>
            <a:r>
              <a:rPr lang="en-US" dirty="0" smtClean="0"/>
              <a:t>ussian default in August 1998. Amount of debt defaulted on was very small relative to assets in the world, however around three quarters of the world’s stock markets fell in the day after the announcement</a:t>
            </a:r>
            <a:endParaRPr lang="en-US" dirty="0"/>
          </a:p>
        </p:txBody>
      </p:sp>
    </p:spTree>
    <p:extLst>
      <p:ext uri="{BB962C8B-B14F-4D97-AF65-F5344CB8AC3E}">
        <p14:creationId xmlns:p14="http://schemas.microsoft.com/office/powerpoint/2010/main" val="108363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Flawed microeconomic policies</a:t>
            </a:r>
            <a:endParaRPr lang="en-US" dirty="0"/>
          </a:p>
        </p:txBody>
      </p:sp>
      <p:sp>
        <p:nvSpPr>
          <p:cNvPr id="3" name="Content Placeholder 2"/>
          <p:cNvSpPr>
            <a:spLocks noGrp="1"/>
          </p:cNvSpPr>
          <p:nvPr>
            <p:ph idx="1"/>
          </p:nvPr>
        </p:nvSpPr>
        <p:spPr/>
        <p:txBody>
          <a:bodyPr>
            <a:normAutofit/>
          </a:bodyPr>
          <a:lstStyle/>
          <a:p>
            <a:r>
              <a:rPr lang="en-US" sz="2800" dirty="0" smtClean="0"/>
              <a:t>Crises are due to:</a:t>
            </a:r>
          </a:p>
          <a:p>
            <a:pPr lvl="1"/>
            <a:r>
              <a:rPr lang="en-US" sz="2400" dirty="0" smtClean="0"/>
              <a:t>guarantees of the banking sector by the government (for example, deposit insurance) – leads to a moral hazard where banks knowingly take excessive risks </a:t>
            </a:r>
          </a:p>
          <a:p>
            <a:pPr lvl="1"/>
            <a:r>
              <a:rPr lang="en-US" sz="2400" dirty="0" smtClean="0"/>
              <a:t>or the prospect of bail outs by the government or international organizations – the notion of “too big to fail”</a:t>
            </a:r>
          </a:p>
          <a:p>
            <a:r>
              <a:rPr lang="en-US" sz="2800" dirty="0" smtClean="0"/>
              <a:t>Another possible problem is the lack of adequate bankruptcy procedures (inadequate domestic bankruptcy laws, lack of established procedure for the bankruptcy of sovereign countries)</a:t>
            </a:r>
            <a:endParaRPr lang="en-US" sz="2800" dirty="0"/>
          </a:p>
        </p:txBody>
      </p:sp>
    </p:spTree>
    <p:extLst>
      <p:ext uri="{BB962C8B-B14F-4D97-AF65-F5344CB8AC3E}">
        <p14:creationId xmlns:p14="http://schemas.microsoft.com/office/powerpoint/2010/main" val="32721388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Theories of </a:t>
            </a:r>
            <a:r>
              <a:rPr lang="en-US" dirty="0" smtClean="0"/>
              <a:t>crises - discussion </a:t>
            </a:r>
            <a:endParaRPr lang="en-US" dirty="0"/>
          </a:p>
        </p:txBody>
      </p:sp>
      <p:sp>
        <p:nvSpPr>
          <p:cNvPr id="3" name="Content Placeholder 2"/>
          <p:cNvSpPr>
            <a:spLocks noGrp="1"/>
          </p:cNvSpPr>
          <p:nvPr>
            <p:ph idx="1"/>
          </p:nvPr>
        </p:nvSpPr>
        <p:spPr/>
        <p:txBody>
          <a:bodyPr>
            <a:noAutofit/>
          </a:bodyPr>
          <a:lstStyle/>
          <a:p>
            <a:r>
              <a:rPr lang="en-US" sz="2800" dirty="0" smtClean="0"/>
              <a:t>Which theory explains the nature of crises better?</a:t>
            </a:r>
          </a:p>
          <a:p>
            <a:r>
              <a:rPr lang="en-US" sz="2800" dirty="0" smtClean="0"/>
              <a:t>Crises are complex phenomenon in practice</a:t>
            </a:r>
          </a:p>
          <a:p>
            <a:r>
              <a:rPr lang="en-US" sz="2800" dirty="0" smtClean="0"/>
              <a:t>There is no one theory of crises that explain all aspects of the phenomenon</a:t>
            </a:r>
          </a:p>
          <a:p>
            <a:r>
              <a:rPr lang="en-US" sz="2800" dirty="0" smtClean="0"/>
              <a:t>Any theories of crises are not mutually exclusive</a:t>
            </a:r>
          </a:p>
          <a:p>
            <a:r>
              <a:rPr lang="en-US" sz="2800" dirty="0" smtClean="0"/>
              <a:t>Actual crisis may contain elements of some combination of previously discussed theories</a:t>
            </a:r>
          </a:p>
          <a:p>
            <a:r>
              <a:rPr lang="en-US" sz="2800" dirty="0" smtClean="0"/>
              <a:t>In your opinion which theory explains the global financial crisis of 2007-2010?</a:t>
            </a:r>
            <a:endParaRPr lang="en-US" sz="2800" dirty="0"/>
          </a:p>
        </p:txBody>
      </p:sp>
    </p:spTree>
    <p:extLst>
      <p:ext uri="{BB962C8B-B14F-4D97-AF65-F5344CB8AC3E}">
        <p14:creationId xmlns:p14="http://schemas.microsoft.com/office/powerpoint/2010/main" val="3857302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issues</a:t>
            </a:r>
            <a:endParaRPr lang="en-US" dirty="0"/>
          </a:p>
        </p:txBody>
      </p:sp>
      <p:sp>
        <p:nvSpPr>
          <p:cNvPr id="3" name="Content Placeholder 2"/>
          <p:cNvSpPr>
            <a:spLocks noGrp="1"/>
          </p:cNvSpPr>
          <p:nvPr>
            <p:ph idx="1"/>
          </p:nvPr>
        </p:nvSpPr>
        <p:spPr/>
        <p:txBody>
          <a:bodyPr>
            <a:normAutofit fontScale="92500"/>
          </a:bodyPr>
          <a:lstStyle/>
          <a:p>
            <a:r>
              <a:rPr lang="en-US" dirty="0" smtClean="0"/>
              <a:t>Financial crises pose many policy issues</a:t>
            </a:r>
          </a:p>
          <a:p>
            <a:r>
              <a:rPr lang="en-US" dirty="0" smtClean="0"/>
              <a:t>Since the Great Depression it has been taken </a:t>
            </a:r>
            <a:r>
              <a:rPr lang="en-US" dirty="0"/>
              <a:t>as axiomatic by many policymakers </a:t>
            </a:r>
            <a:r>
              <a:rPr lang="en-US" dirty="0" smtClean="0"/>
              <a:t>that </a:t>
            </a:r>
            <a:r>
              <a:rPr lang="en-US" dirty="0"/>
              <a:t>crises must be avoided at all </a:t>
            </a:r>
            <a:r>
              <a:rPr lang="en-US" dirty="0" smtClean="0"/>
              <a:t>costs</a:t>
            </a:r>
          </a:p>
          <a:p>
            <a:r>
              <a:rPr lang="en-US" dirty="0"/>
              <a:t>Much of the banking and </a:t>
            </a:r>
            <a:r>
              <a:rPr lang="en-US" dirty="0" smtClean="0"/>
              <a:t>financial regulation </a:t>
            </a:r>
            <a:r>
              <a:rPr lang="en-US" dirty="0"/>
              <a:t>that exists is designed to prevent </a:t>
            </a:r>
            <a:r>
              <a:rPr lang="en-US" dirty="0" smtClean="0"/>
              <a:t>crises</a:t>
            </a:r>
          </a:p>
          <a:p>
            <a:r>
              <a:rPr lang="en-US" dirty="0"/>
              <a:t>One of the cornerstones of finance is the idea that projects with high risk have high returns on </a:t>
            </a:r>
            <a:r>
              <a:rPr lang="en-US" dirty="0" smtClean="0"/>
              <a:t>average. This </a:t>
            </a:r>
            <a:r>
              <a:rPr lang="en-US" dirty="0"/>
              <a:t>suggests that if an economy is to have high expected returns to allow it to grow quickly it must also have a high degree of risk associated with its capital </a:t>
            </a:r>
            <a:r>
              <a:rPr lang="en-US" dirty="0" smtClean="0"/>
              <a:t>stock. High </a:t>
            </a:r>
            <a:r>
              <a:rPr lang="en-US" dirty="0"/>
              <a:t>growth may therefore be correlated with frequent </a:t>
            </a:r>
            <a:r>
              <a:rPr lang="en-US" dirty="0" smtClean="0"/>
              <a:t>crises. Eliminating </a:t>
            </a:r>
            <a:r>
              <a:rPr lang="en-US" dirty="0"/>
              <a:t>crises by forcing banks and hence firms to take less risks may slow the growth of the economy</a:t>
            </a:r>
          </a:p>
        </p:txBody>
      </p:sp>
    </p:spTree>
    <p:extLst>
      <p:ext uri="{BB962C8B-B14F-4D97-AF65-F5344CB8AC3E}">
        <p14:creationId xmlns:p14="http://schemas.microsoft.com/office/powerpoint/2010/main" val="2480056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issues</a:t>
            </a:r>
            <a:endParaRPr lang="en-US" dirty="0"/>
          </a:p>
        </p:txBody>
      </p:sp>
      <p:sp>
        <p:nvSpPr>
          <p:cNvPr id="3" name="Content Placeholder 2"/>
          <p:cNvSpPr>
            <a:spLocks noGrp="1"/>
          </p:cNvSpPr>
          <p:nvPr>
            <p:ph idx="1"/>
          </p:nvPr>
        </p:nvSpPr>
        <p:spPr/>
        <p:txBody>
          <a:bodyPr>
            <a:noAutofit/>
          </a:bodyPr>
          <a:lstStyle/>
          <a:p>
            <a:r>
              <a:rPr lang="en-US" sz="2600" dirty="0"/>
              <a:t>To what extent are crises desirable or undesirable</a:t>
            </a:r>
            <a:r>
              <a:rPr lang="en-US" sz="2600" dirty="0" smtClean="0"/>
              <a:t>?</a:t>
            </a:r>
          </a:p>
          <a:p>
            <a:r>
              <a:rPr lang="en-US" sz="2600" dirty="0"/>
              <a:t>Should there be a central bank to provide liquidity to the financial </a:t>
            </a:r>
            <a:r>
              <a:rPr lang="en-US" sz="2600" dirty="0" smtClean="0"/>
              <a:t>system?</a:t>
            </a:r>
          </a:p>
          <a:p>
            <a:r>
              <a:rPr lang="en-US" sz="2600" dirty="0"/>
              <a:t>Should there be an international lender of last resort</a:t>
            </a:r>
            <a:r>
              <a:rPr lang="en-US" sz="2600" dirty="0" smtClean="0"/>
              <a:t>?</a:t>
            </a:r>
          </a:p>
          <a:p>
            <a:r>
              <a:rPr lang="en-US" sz="2600" dirty="0"/>
              <a:t>Should central banks intervene to prevent bubbles in asset prices</a:t>
            </a:r>
            <a:r>
              <a:rPr lang="en-US" sz="2600" dirty="0" smtClean="0"/>
              <a:t>?</a:t>
            </a:r>
          </a:p>
          <a:p>
            <a:r>
              <a:rPr lang="en-US" sz="2600" dirty="0"/>
              <a:t>Do individual institutions pose a systemic risk to </a:t>
            </a:r>
            <a:r>
              <a:rPr lang="en-US" sz="2600" dirty="0" smtClean="0"/>
              <a:t>the financial </a:t>
            </a:r>
            <a:r>
              <a:rPr lang="en-US" sz="2600" dirty="0"/>
              <a:t>system and if so what can be done about it</a:t>
            </a:r>
            <a:r>
              <a:rPr lang="en-US" sz="2600" dirty="0" smtClean="0"/>
              <a:t>?</a:t>
            </a:r>
          </a:p>
          <a:p>
            <a:r>
              <a:rPr lang="en-US" sz="2600" dirty="0"/>
              <a:t>Are government guarantees of the banking system </a:t>
            </a:r>
            <a:r>
              <a:rPr lang="en-US" sz="2600" dirty="0" smtClean="0"/>
              <a:t>desirable?</a:t>
            </a:r>
          </a:p>
          <a:p>
            <a:endParaRPr lang="en-US" sz="2600" dirty="0"/>
          </a:p>
        </p:txBody>
      </p:sp>
    </p:spTree>
    <p:extLst>
      <p:ext uri="{BB962C8B-B14F-4D97-AF65-F5344CB8AC3E}">
        <p14:creationId xmlns:p14="http://schemas.microsoft.com/office/powerpoint/2010/main" val="1669418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financial crisis of 2007-2010</a:t>
            </a:r>
            <a:endParaRPr lang="en-US" dirty="0"/>
          </a:p>
        </p:txBody>
      </p:sp>
      <p:sp>
        <p:nvSpPr>
          <p:cNvPr id="3" name="Content Placeholder 2"/>
          <p:cNvSpPr>
            <a:spLocks noGrp="1"/>
          </p:cNvSpPr>
          <p:nvPr>
            <p:ph idx="1"/>
          </p:nvPr>
        </p:nvSpPr>
        <p:spPr/>
        <p:txBody>
          <a:bodyPr>
            <a:normAutofit/>
          </a:bodyPr>
          <a:lstStyle/>
          <a:p>
            <a:r>
              <a:rPr lang="en-US" sz="2800" dirty="0" smtClean="0"/>
              <a:t>The collapse of the US housing bubble</a:t>
            </a:r>
          </a:p>
          <a:p>
            <a:r>
              <a:rPr lang="en-US" sz="2800" dirty="0" smtClean="0"/>
              <a:t>Downturn in stock market all over the world (50% fall of the Dow Jones Index)</a:t>
            </a:r>
          </a:p>
          <a:p>
            <a:r>
              <a:rPr lang="en-US" sz="2800" dirty="0" smtClean="0"/>
              <a:t>Collapse of large financial institutions (Lehman Brothers, AIG)</a:t>
            </a:r>
          </a:p>
          <a:p>
            <a:r>
              <a:rPr lang="en-US" sz="2800" dirty="0" smtClean="0"/>
              <a:t>The bailout of banks by national governments (Northern Rock, Fannie Mae, Freddie Mac)</a:t>
            </a:r>
          </a:p>
          <a:p>
            <a:r>
              <a:rPr lang="en-US" sz="2800" dirty="0" smtClean="0"/>
              <a:t>Global economic recession in 2008</a:t>
            </a:r>
          </a:p>
          <a:p>
            <a:r>
              <a:rPr lang="en-US" sz="2800" dirty="0" smtClean="0"/>
              <a:t>European sovereign debt crisis</a:t>
            </a:r>
            <a:endParaRPr lang="en-US" sz="2800" dirty="0"/>
          </a:p>
        </p:txBody>
      </p:sp>
    </p:spTree>
    <p:extLst>
      <p:ext uri="{BB962C8B-B14F-4D97-AF65-F5344CB8AC3E}">
        <p14:creationId xmlns:p14="http://schemas.microsoft.com/office/powerpoint/2010/main" val="3920397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normAutofit/>
          </a:bodyPr>
          <a:lstStyle/>
          <a:p>
            <a:r>
              <a:rPr lang="en-US" dirty="0" smtClean="0"/>
              <a:t>Definition of financial crisis</a:t>
            </a:r>
          </a:p>
          <a:p>
            <a:r>
              <a:rPr lang="en-US" dirty="0" smtClean="0"/>
              <a:t>Historical overview of financial crises</a:t>
            </a:r>
          </a:p>
          <a:p>
            <a:r>
              <a:rPr lang="en-US" dirty="0" smtClean="0"/>
              <a:t>Theories of financial crises</a:t>
            </a:r>
          </a:p>
          <a:p>
            <a:r>
              <a:rPr lang="en-US" dirty="0" smtClean="0"/>
              <a:t>Policy issues</a:t>
            </a:r>
          </a:p>
          <a:p>
            <a:r>
              <a:rPr lang="en-US" dirty="0"/>
              <a:t>G</a:t>
            </a:r>
            <a:r>
              <a:rPr lang="en-US" dirty="0" smtClean="0"/>
              <a:t>lobal financial crisis of 2007-2010</a:t>
            </a:r>
          </a:p>
          <a:p>
            <a:r>
              <a:rPr lang="en-US" dirty="0" smtClean="0"/>
              <a:t>Impact of the global financial crisis on the financial system</a:t>
            </a:r>
          </a:p>
          <a:p>
            <a:endParaRPr lang="en-US" sz="1500" dirty="0" smtClean="0"/>
          </a:p>
          <a:p>
            <a:pPr marL="0" indent="0">
              <a:buNone/>
            </a:pPr>
            <a:r>
              <a:rPr lang="en-US" sz="2000" dirty="0"/>
              <a:t>The following lecture will give you only a brief overview of financial crises theory. However, the presented information will provide you with the structure of existing ideas and issues, what I believe will be a guide for you through the vast amount of current information on crisis and it</a:t>
            </a:r>
            <a:r>
              <a:rPr lang="fr-FR" sz="2000" dirty="0"/>
              <a:t>s solutions</a:t>
            </a:r>
            <a:endParaRPr lang="en-US" sz="2000" dirty="0"/>
          </a:p>
          <a:p>
            <a:endParaRPr lang="en-US" dirty="0"/>
          </a:p>
        </p:txBody>
      </p:sp>
    </p:spTree>
    <p:extLst>
      <p:ext uri="{BB962C8B-B14F-4D97-AF65-F5344CB8AC3E}">
        <p14:creationId xmlns:p14="http://schemas.microsoft.com/office/powerpoint/2010/main" val="2848182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mechanism of credit crisis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The </a:t>
            </a:r>
            <a:r>
              <a:rPr lang="en-US" dirty="0"/>
              <a:t>short film “The Crisis of Credit Visualized</a:t>
            </a:r>
            <a:r>
              <a:rPr lang="en-US" dirty="0" smtClean="0"/>
              <a:t>” (available on YouTube) illustrates the mechanism of the subprime mortgage crisis in the US</a:t>
            </a:r>
          </a:p>
          <a:p>
            <a:pPr marL="0" indent="0">
              <a:buNone/>
            </a:pPr>
            <a:r>
              <a:rPr lang="en-US" sz="2800" dirty="0" smtClean="0"/>
              <a:t>After watching this film you should be able to answer the following questions:</a:t>
            </a:r>
          </a:p>
          <a:p>
            <a:pPr marL="457200" indent="-457200">
              <a:buFont typeface="+mj-lt"/>
              <a:buAutoNum type="arabicPeriod"/>
            </a:pPr>
            <a:r>
              <a:rPr lang="en-US" sz="2800" dirty="0" smtClean="0"/>
              <a:t>What are the direct and indirect causes of the global financial crisis of 2007-2010?</a:t>
            </a:r>
          </a:p>
          <a:p>
            <a:pPr marL="457200" indent="-457200">
              <a:buFont typeface="+mj-lt"/>
              <a:buAutoNum type="arabicPeriod"/>
            </a:pPr>
            <a:r>
              <a:rPr lang="en-US" sz="2800" dirty="0" smtClean="0"/>
              <a:t>What is leverage?</a:t>
            </a:r>
          </a:p>
          <a:p>
            <a:pPr marL="457200" indent="-457200">
              <a:buFont typeface="+mj-lt"/>
              <a:buAutoNum type="arabicPeriod"/>
            </a:pPr>
            <a:r>
              <a:rPr lang="en-US" sz="2800" dirty="0" smtClean="0"/>
              <a:t>What is the role of rating agencies in the financial crisis?</a:t>
            </a:r>
          </a:p>
          <a:p>
            <a:pPr marL="457200" indent="-457200">
              <a:buFont typeface="+mj-lt"/>
              <a:buAutoNum type="arabicPeriod"/>
            </a:pPr>
            <a:r>
              <a:rPr lang="en-US" sz="2800" dirty="0" smtClean="0"/>
              <a:t>In your opinion what measures should be taken to overcome the credit crisis?</a:t>
            </a:r>
          </a:p>
          <a:p>
            <a:pPr marL="457200" indent="-457200">
              <a:buFont typeface="+mj-lt"/>
              <a:buAutoNum type="arabicPeriod"/>
            </a:pPr>
            <a:endParaRPr lang="en-US" dirty="0" smtClean="0"/>
          </a:p>
          <a:p>
            <a:pPr marL="457200" indent="-457200">
              <a:buFont typeface="+mj-lt"/>
              <a:buAutoNum type="arabicPeriod"/>
            </a:pPr>
            <a:endParaRPr lang="en-US" dirty="0" smtClean="0"/>
          </a:p>
          <a:p>
            <a:pPr marL="457200" indent="-457200">
              <a:buFont typeface="+mj-lt"/>
              <a:buAutoNum type="arabicPeriod"/>
            </a:pPr>
            <a:endParaRPr lang="en-US" dirty="0"/>
          </a:p>
        </p:txBody>
      </p:sp>
    </p:spTree>
    <p:extLst>
      <p:ext uri="{BB962C8B-B14F-4D97-AF65-F5344CB8AC3E}">
        <p14:creationId xmlns:p14="http://schemas.microsoft.com/office/powerpoint/2010/main" val="39364281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happened?</a:t>
            </a:r>
            <a:endParaRPr lang="en-US" dirty="0"/>
          </a:p>
        </p:txBody>
      </p:sp>
      <p:sp>
        <p:nvSpPr>
          <p:cNvPr id="3" name="Content Placeholder 2"/>
          <p:cNvSpPr>
            <a:spLocks noGrp="1"/>
          </p:cNvSpPr>
          <p:nvPr>
            <p:ph idx="1"/>
          </p:nvPr>
        </p:nvSpPr>
        <p:spPr/>
        <p:txBody>
          <a:bodyPr>
            <a:normAutofit fontScale="85000" lnSpcReduction="20000"/>
          </a:bodyPr>
          <a:lstStyle/>
          <a:p>
            <a:pPr>
              <a:lnSpc>
                <a:spcPct val="120000"/>
              </a:lnSpc>
              <a:spcBef>
                <a:spcPct val="0"/>
              </a:spcBef>
              <a:buClr>
                <a:srgbClr val="FF0000"/>
              </a:buClr>
            </a:pPr>
            <a:r>
              <a:rPr lang="en-US" i="1" dirty="0" smtClean="0">
                <a:solidFill>
                  <a:srgbClr val="FF0000"/>
                </a:solidFill>
                <a:latin typeface="Arial" charset="0"/>
              </a:rPr>
              <a:t>Low </a:t>
            </a:r>
            <a:r>
              <a:rPr lang="en-US" i="1" dirty="0">
                <a:solidFill>
                  <a:srgbClr val="FF0000"/>
                </a:solidFill>
                <a:latin typeface="Arial" charset="0"/>
              </a:rPr>
              <a:t>interest rates, high leverage and overconfidence led to the creation of bubbles which then </a:t>
            </a:r>
            <a:r>
              <a:rPr lang="en-US" i="1" dirty="0" smtClean="0">
                <a:solidFill>
                  <a:srgbClr val="FF0000"/>
                </a:solidFill>
                <a:latin typeface="Arial" charset="0"/>
              </a:rPr>
              <a:t>burst</a:t>
            </a:r>
            <a:endParaRPr lang="en-US" dirty="0" smtClean="0">
              <a:solidFill>
                <a:srgbClr val="000000"/>
              </a:solidFill>
              <a:latin typeface="Arial" charset="0"/>
            </a:endParaRPr>
          </a:p>
          <a:p>
            <a:pPr>
              <a:lnSpc>
                <a:spcPct val="120000"/>
              </a:lnSpc>
              <a:spcBef>
                <a:spcPct val="0"/>
              </a:spcBef>
              <a:buClr>
                <a:srgbClr val="FF0000"/>
              </a:buClr>
            </a:pPr>
            <a:r>
              <a:rPr lang="en-US" dirty="0" smtClean="0">
                <a:solidFill>
                  <a:srgbClr val="000000"/>
                </a:solidFill>
                <a:latin typeface="Arial" charset="0"/>
              </a:rPr>
              <a:t>US </a:t>
            </a:r>
            <a:r>
              <a:rPr lang="en-US" dirty="0">
                <a:solidFill>
                  <a:srgbClr val="000000"/>
                </a:solidFill>
                <a:latin typeface="Arial" charset="0"/>
              </a:rPr>
              <a:t>Housing market went bust and real estate prices started falling</a:t>
            </a:r>
          </a:p>
          <a:p>
            <a:pPr>
              <a:lnSpc>
                <a:spcPct val="120000"/>
              </a:lnSpc>
              <a:spcBef>
                <a:spcPct val="0"/>
              </a:spcBef>
              <a:buClr>
                <a:srgbClr val="FF0000"/>
              </a:buClr>
            </a:pPr>
            <a:r>
              <a:rPr lang="en-US" dirty="0">
                <a:solidFill>
                  <a:srgbClr val="000000"/>
                </a:solidFill>
                <a:latin typeface="Arial" charset="0"/>
              </a:rPr>
              <a:t>Prices of complex financial securities that were created by Wall Street to underwrite the housing market collapsed</a:t>
            </a:r>
          </a:p>
          <a:p>
            <a:pPr>
              <a:lnSpc>
                <a:spcPct val="120000"/>
              </a:lnSpc>
              <a:spcBef>
                <a:spcPct val="0"/>
              </a:spcBef>
              <a:buClr>
                <a:srgbClr val="FF0000"/>
              </a:buClr>
            </a:pPr>
            <a:r>
              <a:rPr lang="en-US" dirty="0">
                <a:solidFill>
                  <a:srgbClr val="000000"/>
                </a:solidFill>
                <a:latin typeface="Arial" charset="0"/>
              </a:rPr>
              <a:t>Institutions that issued these assets along with the investors that bought them suffered huge losses in many cases exceeding the capital of these firms</a:t>
            </a:r>
          </a:p>
          <a:p>
            <a:pPr>
              <a:lnSpc>
                <a:spcPct val="120000"/>
              </a:lnSpc>
              <a:spcBef>
                <a:spcPct val="0"/>
              </a:spcBef>
              <a:buClr>
                <a:srgbClr val="FF0000"/>
              </a:buClr>
            </a:pPr>
            <a:r>
              <a:rPr lang="en-US" dirty="0">
                <a:solidFill>
                  <a:srgbClr val="000000"/>
                </a:solidFill>
                <a:latin typeface="Arial" charset="0"/>
              </a:rPr>
              <a:t>Losses along with collapse in confidence in these products </a:t>
            </a:r>
            <a:r>
              <a:rPr lang="en-US" dirty="0" smtClean="0">
                <a:solidFill>
                  <a:srgbClr val="000000"/>
                </a:solidFill>
                <a:latin typeface="Arial" charset="0"/>
              </a:rPr>
              <a:t>triggered </a:t>
            </a:r>
            <a:r>
              <a:rPr lang="en-US" dirty="0">
                <a:solidFill>
                  <a:srgbClr val="000000"/>
                </a:solidFill>
                <a:latin typeface="Arial" charset="0"/>
              </a:rPr>
              <a:t>a financial meltdown starting from Wall Street and rapidly spreading to London, Continental Europe, Asia and the Rest of the World</a:t>
            </a:r>
          </a:p>
          <a:p>
            <a:pPr>
              <a:lnSpc>
                <a:spcPct val="120000"/>
              </a:lnSpc>
              <a:spcBef>
                <a:spcPct val="0"/>
              </a:spcBef>
              <a:buClr>
                <a:srgbClr val="FF0000"/>
              </a:buClr>
            </a:pPr>
            <a:r>
              <a:rPr lang="en-US" dirty="0">
                <a:solidFill>
                  <a:srgbClr val="000000"/>
                </a:solidFill>
                <a:latin typeface="Arial" charset="0"/>
              </a:rPr>
              <a:t>With the global financial system on the verge of total meltdown, governments stepped in to avert mass panic and an economic collapse that would result in a global depression worse than that of the 1930s </a:t>
            </a:r>
          </a:p>
          <a:p>
            <a:endParaRPr lang="en-US" dirty="0"/>
          </a:p>
        </p:txBody>
      </p:sp>
    </p:spTree>
    <p:extLst>
      <p:ext uri="{BB962C8B-B14F-4D97-AF65-F5344CB8AC3E}">
        <p14:creationId xmlns:p14="http://schemas.microsoft.com/office/powerpoint/2010/main" val="1887335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did governments do?</a:t>
            </a:r>
            <a:endParaRPr lang="en-US" dirty="0"/>
          </a:p>
        </p:txBody>
      </p:sp>
      <p:sp>
        <p:nvSpPr>
          <p:cNvPr id="3" name="Content Placeholder 2"/>
          <p:cNvSpPr>
            <a:spLocks noGrp="1"/>
          </p:cNvSpPr>
          <p:nvPr>
            <p:ph idx="1"/>
          </p:nvPr>
        </p:nvSpPr>
        <p:spPr/>
        <p:txBody>
          <a:bodyPr>
            <a:normAutofit fontScale="92500"/>
          </a:bodyPr>
          <a:lstStyle/>
          <a:p>
            <a:r>
              <a:rPr lang="en-US" i="1" dirty="0">
                <a:solidFill>
                  <a:srgbClr val="FF0000"/>
                </a:solidFill>
                <a:latin typeface="Arial" charset="0"/>
              </a:rPr>
              <a:t>Intervened in order to prevent a systemic collapse and an economic </a:t>
            </a:r>
            <a:r>
              <a:rPr lang="en-US" i="1" dirty="0" smtClean="0">
                <a:solidFill>
                  <a:srgbClr val="FF0000"/>
                </a:solidFill>
                <a:latin typeface="Arial" charset="0"/>
              </a:rPr>
              <a:t>depression</a:t>
            </a:r>
          </a:p>
          <a:p>
            <a:pPr>
              <a:spcBef>
                <a:spcPct val="0"/>
              </a:spcBef>
              <a:buClr>
                <a:srgbClr val="FF0000"/>
              </a:buClr>
              <a:buSzPct val="95000"/>
            </a:pPr>
            <a:r>
              <a:rPr lang="en-US" dirty="0">
                <a:solidFill>
                  <a:srgbClr val="000000"/>
                </a:solidFill>
                <a:latin typeface="Arial" charset="0"/>
              </a:rPr>
              <a:t>Governments responded swiftly and decisively to save the system from collapse based on the hard lessons that were learned in the 1930s by applying Keynesian economics</a:t>
            </a:r>
          </a:p>
          <a:p>
            <a:pPr>
              <a:spcBef>
                <a:spcPct val="0"/>
              </a:spcBef>
              <a:buClr>
                <a:srgbClr val="FF0000"/>
              </a:buClr>
              <a:buSzPct val="95000"/>
            </a:pPr>
            <a:r>
              <a:rPr lang="en-US" dirty="0">
                <a:solidFill>
                  <a:srgbClr val="000000"/>
                </a:solidFill>
                <a:latin typeface="Arial" charset="0"/>
              </a:rPr>
              <a:t>Central banks stepped in and provided liquidity to the banking system allowing it to keep functioning</a:t>
            </a:r>
          </a:p>
          <a:p>
            <a:pPr>
              <a:spcBef>
                <a:spcPct val="0"/>
              </a:spcBef>
              <a:buClr>
                <a:srgbClr val="FF0000"/>
              </a:buClr>
              <a:buSzPct val="95000"/>
            </a:pPr>
            <a:r>
              <a:rPr lang="en-US" dirty="0">
                <a:solidFill>
                  <a:srgbClr val="000000"/>
                </a:solidFill>
                <a:latin typeface="Arial" charset="0"/>
              </a:rPr>
              <a:t>Slashed interest rates</a:t>
            </a:r>
          </a:p>
          <a:p>
            <a:pPr>
              <a:spcBef>
                <a:spcPct val="0"/>
              </a:spcBef>
              <a:buClr>
                <a:srgbClr val="FF0000"/>
              </a:buClr>
              <a:buSzPct val="95000"/>
            </a:pPr>
            <a:r>
              <a:rPr lang="en-US" dirty="0">
                <a:solidFill>
                  <a:srgbClr val="000000"/>
                </a:solidFill>
                <a:latin typeface="Arial" charset="0"/>
              </a:rPr>
              <a:t>Expanded the money supply</a:t>
            </a:r>
          </a:p>
          <a:p>
            <a:pPr>
              <a:spcBef>
                <a:spcPct val="0"/>
              </a:spcBef>
              <a:buClr>
                <a:srgbClr val="FF0000"/>
              </a:buClr>
              <a:buSzPct val="95000"/>
            </a:pPr>
            <a:r>
              <a:rPr lang="en-US" dirty="0">
                <a:solidFill>
                  <a:srgbClr val="000000"/>
                </a:solidFill>
                <a:latin typeface="Arial" charset="0"/>
              </a:rPr>
              <a:t>Governments provided bailouts for major financial institutions to avert their collapse or took them over outright</a:t>
            </a:r>
          </a:p>
          <a:p>
            <a:pPr>
              <a:spcBef>
                <a:spcPct val="0"/>
              </a:spcBef>
              <a:buClr>
                <a:srgbClr val="FF0000"/>
              </a:buClr>
              <a:buSzPct val="95000"/>
            </a:pPr>
            <a:r>
              <a:rPr lang="en-US" dirty="0">
                <a:solidFill>
                  <a:srgbClr val="000000"/>
                </a:solidFill>
                <a:latin typeface="Arial" charset="0"/>
              </a:rPr>
              <a:t>Governments also cut taxes and raised spending to prevent the economy </a:t>
            </a:r>
            <a:r>
              <a:rPr lang="en-US" dirty="0" smtClean="0">
                <a:solidFill>
                  <a:srgbClr val="000000"/>
                </a:solidFill>
                <a:latin typeface="Arial" charset="0"/>
              </a:rPr>
              <a:t>from </a:t>
            </a:r>
            <a:r>
              <a:rPr lang="en-US" dirty="0">
                <a:solidFill>
                  <a:srgbClr val="000000"/>
                </a:solidFill>
                <a:latin typeface="Arial" charset="0"/>
              </a:rPr>
              <a:t>falling into a deep recession or even </a:t>
            </a:r>
            <a:r>
              <a:rPr lang="en-US" dirty="0" smtClean="0">
                <a:solidFill>
                  <a:srgbClr val="000000"/>
                </a:solidFill>
                <a:latin typeface="Arial" charset="0"/>
              </a:rPr>
              <a:t>depression</a:t>
            </a:r>
            <a:endParaRPr lang="en-US" i="1" dirty="0">
              <a:solidFill>
                <a:srgbClr val="FF0000"/>
              </a:solidFill>
              <a:latin typeface="Arial" charset="0"/>
            </a:endParaRPr>
          </a:p>
        </p:txBody>
      </p:sp>
    </p:spTree>
    <p:extLst>
      <p:ext uri="{BB962C8B-B14F-4D97-AF65-F5344CB8AC3E}">
        <p14:creationId xmlns:p14="http://schemas.microsoft.com/office/powerpoint/2010/main" val="20621123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Recovery remains too dependent on government support </a:t>
            </a:r>
            <a:endParaRPr lang="en-US" dirty="0"/>
          </a:p>
        </p:txBody>
      </p:sp>
      <p:sp>
        <p:nvSpPr>
          <p:cNvPr id="3" name="Content Placeholder 2"/>
          <p:cNvSpPr>
            <a:spLocks noGrp="1"/>
          </p:cNvSpPr>
          <p:nvPr>
            <p:ph idx="1"/>
          </p:nvPr>
        </p:nvSpPr>
        <p:spPr>
          <a:xfrm>
            <a:off x="457200" y="1688361"/>
            <a:ext cx="8229600" cy="4788639"/>
          </a:xfrm>
        </p:spPr>
        <p:txBody>
          <a:bodyPr>
            <a:noAutofit/>
          </a:bodyPr>
          <a:lstStyle/>
          <a:p>
            <a:pPr>
              <a:spcBef>
                <a:spcPct val="0"/>
              </a:spcBef>
              <a:buClr>
                <a:srgbClr val="FF0000"/>
              </a:buClr>
            </a:pPr>
            <a:r>
              <a:rPr lang="en-US" sz="2800" dirty="0">
                <a:solidFill>
                  <a:srgbClr val="000000"/>
                </a:solidFill>
                <a:latin typeface="Arial" charset="0"/>
              </a:rPr>
              <a:t>Although economies are rebounding around the world, the recovery is not even</a:t>
            </a:r>
          </a:p>
          <a:p>
            <a:pPr>
              <a:spcBef>
                <a:spcPct val="0"/>
              </a:spcBef>
              <a:buClr>
                <a:srgbClr val="FF0000"/>
              </a:buClr>
            </a:pPr>
            <a:r>
              <a:rPr lang="en-US" sz="2800" dirty="0">
                <a:solidFill>
                  <a:srgbClr val="000000"/>
                </a:solidFill>
                <a:latin typeface="Arial" charset="0"/>
              </a:rPr>
              <a:t>The emerging economies of China, India, Brazil are faring better and leading the rebound</a:t>
            </a:r>
          </a:p>
          <a:p>
            <a:pPr>
              <a:spcBef>
                <a:spcPct val="0"/>
              </a:spcBef>
              <a:buClr>
                <a:srgbClr val="FF0000"/>
              </a:buClr>
            </a:pPr>
            <a:r>
              <a:rPr lang="en-US" sz="2800" dirty="0">
                <a:solidFill>
                  <a:srgbClr val="000000"/>
                </a:solidFill>
                <a:latin typeface="Arial" charset="0"/>
              </a:rPr>
              <a:t>The economies of the USA, Europe and Russia are lagging behind</a:t>
            </a:r>
          </a:p>
          <a:p>
            <a:pPr>
              <a:spcBef>
                <a:spcPct val="0"/>
              </a:spcBef>
              <a:buClr>
                <a:srgbClr val="FF0000"/>
              </a:buClr>
            </a:pPr>
            <a:r>
              <a:rPr lang="en-US" sz="2800" dirty="0" smtClean="0">
                <a:solidFill>
                  <a:srgbClr val="000000"/>
                </a:solidFill>
                <a:latin typeface="Arial" charset="0"/>
              </a:rPr>
              <a:t>Recovery </a:t>
            </a:r>
            <a:r>
              <a:rPr lang="en-US" sz="2800" dirty="0">
                <a:solidFill>
                  <a:srgbClr val="000000"/>
                </a:solidFill>
                <a:latin typeface="Arial" charset="0"/>
              </a:rPr>
              <a:t>is still overly </a:t>
            </a:r>
            <a:r>
              <a:rPr lang="en-US" sz="2800" dirty="0" smtClean="0">
                <a:solidFill>
                  <a:srgbClr val="000000"/>
                </a:solidFill>
                <a:latin typeface="Arial" charset="0"/>
              </a:rPr>
              <a:t>dependent </a:t>
            </a:r>
            <a:r>
              <a:rPr lang="en-US" sz="2800" dirty="0">
                <a:solidFill>
                  <a:srgbClr val="000000"/>
                </a:solidFill>
                <a:latin typeface="Arial" charset="0"/>
              </a:rPr>
              <a:t>on government spending, bailout money and low interest </a:t>
            </a:r>
            <a:r>
              <a:rPr lang="en-US" sz="2800" dirty="0" smtClean="0">
                <a:solidFill>
                  <a:srgbClr val="000000"/>
                </a:solidFill>
                <a:latin typeface="Arial" charset="0"/>
              </a:rPr>
              <a:t>rates</a:t>
            </a:r>
          </a:p>
          <a:p>
            <a:pPr>
              <a:spcBef>
                <a:spcPct val="0"/>
              </a:spcBef>
              <a:buClr>
                <a:srgbClr val="FF0000"/>
              </a:buClr>
            </a:pPr>
            <a:r>
              <a:rPr lang="en-US" sz="2800" dirty="0" smtClean="0">
                <a:solidFill>
                  <a:srgbClr val="000000"/>
                </a:solidFill>
                <a:latin typeface="Arial" charset="0"/>
              </a:rPr>
              <a:t>Intervention came at a high price: </a:t>
            </a:r>
            <a:endParaRPr lang="en-US" sz="2800" dirty="0">
              <a:solidFill>
                <a:srgbClr val="000000"/>
              </a:solidFill>
              <a:latin typeface="Arial" charset="0"/>
            </a:endParaRPr>
          </a:p>
          <a:p>
            <a:pPr lvl="1">
              <a:spcBef>
                <a:spcPct val="0"/>
              </a:spcBef>
              <a:buClr>
                <a:srgbClr val="FF0000"/>
              </a:buClr>
            </a:pPr>
            <a:r>
              <a:rPr lang="en-US" sz="2400" dirty="0" smtClean="0">
                <a:solidFill>
                  <a:srgbClr val="000000"/>
                </a:solidFill>
                <a:latin typeface="Arial" charset="0"/>
              </a:rPr>
              <a:t>unprecedented </a:t>
            </a:r>
            <a:r>
              <a:rPr lang="en-US" sz="2400" dirty="0">
                <a:solidFill>
                  <a:srgbClr val="000000"/>
                </a:solidFill>
                <a:latin typeface="Arial" charset="0"/>
              </a:rPr>
              <a:t>expansion in the supply of money </a:t>
            </a:r>
            <a:r>
              <a:rPr lang="en-US" sz="2400" dirty="0" smtClean="0">
                <a:solidFill>
                  <a:srgbClr val="000000"/>
                </a:solidFill>
                <a:latin typeface="Arial" charset="0"/>
              </a:rPr>
              <a:t>and</a:t>
            </a:r>
          </a:p>
          <a:p>
            <a:pPr lvl="1">
              <a:spcBef>
                <a:spcPct val="0"/>
              </a:spcBef>
              <a:buClr>
                <a:srgbClr val="FF0000"/>
              </a:buClr>
            </a:pPr>
            <a:r>
              <a:rPr lang="en-US" sz="2400" dirty="0" smtClean="0">
                <a:solidFill>
                  <a:srgbClr val="000000"/>
                </a:solidFill>
                <a:latin typeface="Arial" charset="0"/>
              </a:rPr>
              <a:t>unprecedented </a:t>
            </a:r>
            <a:r>
              <a:rPr lang="en-US" sz="2400" dirty="0">
                <a:solidFill>
                  <a:srgbClr val="000000"/>
                </a:solidFill>
                <a:latin typeface="Arial" charset="0"/>
              </a:rPr>
              <a:t>peacetime expansion in government </a:t>
            </a:r>
            <a:r>
              <a:rPr lang="en-US" sz="2400" dirty="0" smtClean="0">
                <a:solidFill>
                  <a:srgbClr val="000000"/>
                </a:solidFill>
                <a:latin typeface="Arial" charset="0"/>
              </a:rPr>
              <a:t>deficits</a:t>
            </a:r>
            <a:endParaRPr lang="en-US" sz="2400" dirty="0">
              <a:solidFill>
                <a:srgbClr val="000000"/>
              </a:solidFill>
              <a:latin typeface="Arial" charset="0"/>
            </a:endParaRPr>
          </a:p>
        </p:txBody>
      </p:sp>
    </p:spTree>
    <p:extLst>
      <p:ext uri="{BB962C8B-B14F-4D97-AF65-F5344CB8AC3E}">
        <p14:creationId xmlns:p14="http://schemas.microsoft.com/office/powerpoint/2010/main" val="16491330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4000" dirty="0"/>
              <a:t>Causes of </a:t>
            </a:r>
            <a:r>
              <a:rPr lang="en-US" sz="4000" dirty="0" smtClean="0"/>
              <a:t>the global </a:t>
            </a:r>
            <a:r>
              <a:rPr lang="en-US" dirty="0"/>
              <a:t>f</a:t>
            </a:r>
            <a:r>
              <a:rPr lang="en-US" sz="4000" dirty="0" smtClean="0"/>
              <a:t>inancial </a:t>
            </a:r>
            <a:r>
              <a:rPr lang="en-US" dirty="0"/>
              <a:t>c</a:t>
            </a:r>
            <a:r>
              <a:rPr lang="en-US" sz="4000" dirty="0" smtClean="0"/>
              <a:t>risis</a:t>
            </a:r>
            <a:endParaRPr lang="en-US" sz="3600" dirty="0"/>
          </a:p>
        </p:txBody>
      </p:sp>
      <p:sp>
        <p:nvSpPr>
          <p:cNvPr id="12291" name="Rectangle 3"/>
          <p:cNvSpPr>
            <a:spLocks noGrp="1" noChangeArrowheads="1"/>
          </p:cNvSpPr>
          <p:nvPr>
            <p:ph type="body" idx="1"/>
          </p:nvPr>
        </p:nvSpPr>
        <p:spPr/>
        <p:txBody>
          <a:bodyPr>
            <a:normAutofit fontScale="85000" lnSpcReduction="20000"/>
          </a:bodyPr>
          <a:lstStyle/>
          <a:p>
            <a:r>
              <a:rPr lang="en-US" sz="2800" dirty="0" smtClean="0"/>
              <a:t>The inability of home owners to make mortgage payments</a:t>
            </a:r>
            <a:endParaRPr lang="cs-CZ" sz="2800" dirty="0" smtClean="0"/>
          </a:p>
          <a:p>
            <a:r>
              <a:rPr lang="en-US" sz="2800" dirty="0" smtClean="0"/>
              <a:t>Poor sense of judgment by borrowers and landers</a:t>
            </a:r>
          </a:p>
          <a:p>
            <a:r>
              <a:rPr lang="en-US" sz="2800" dirty="0" smtClean="0"/>
              <a:t>Speculation and overbidding during borrowing period</a:t>
            </a:r>
            <a:endParaRPr lang="en-US" sz="2800" dirty="0"/>
          </a:p>
          <a:p>
            <a:r>
              <a:rPr lang="en-US" sz="2800" dirty="0" smtClean="0"/>
              <a:t>Risky mortgage products</a:t>
            </a:r>
          </a:p>
          <a:p>
            <a:r>
              <a:rPr lang="en-US" sz="2800" dirty="0" smtClean="0"/>
              <a:t>High personal and corporate debt</a:t>
            </a:r>
          </a:p>
          <a:p>
            <a:r>
              <a:rPr lang="en-US" sz="2800" dirty="0" smtClean="0"/>
              <a:t>Complex financial innovation that concealed default risk (</a:t>
            </a:r>
            <a:r>
              <a:rPr lang="en-US" sz="2800" dirty="0"/>
              <a:t>for example, </a:t>
            </a:r>
            <a:r>
              <a:rPr lang="en-US" sz="2800" dirty="0" smtClean="0"/>
              <a:t>over-the-counter </a:t>
            </a:r>
            <a:r>
              <a:rPr lang="en-US" sz="2800" dirty="0"/>
              <a:t>default swaps </a:t>
            </a:r>
            <a:r>
              <a:rPr lang="en-US" sz="2800" dirty="0" smtClean="0"/>
              <a:t>derivatives)</a:t>
            </a:r>
          </a:p>
          <a:p>
            <a:r>
              <a:rPr lang="en-US" sz="2800" dirty="0" smtClean="0"/>
              <a:t>Lack of proper government regulation</a:t>
            </a:r>
            <a:endParaRPr lang="en-US" sz="2800" dirty="0"/>
          </a:p>
          <a:p>
            <a:r>
              <a:rPr lang="en-US" sz="2800" dirty="0" smtClean="0"/>
              <a:t>Global macro imbalances (for example, </a:t>
            </a:r>
            <a:r>
              <a:rPr lang="en-US" sz="2800" dirty="0"/>
              <a:t>between U.S (deficit) and some emerging </a:t>
            </a:r>
            <a:r>
              <a:rPr lang="en-US" sz="2800" dirty="0" smtClean="0"/>
              <a:t>economies, incl. China (surplus)  </a:t>
            </a:r>
            <a:endParaRPr lang="en-US" sz="2800" dirty="0"/>
          </a:p>
          <a:p>
            <a:r>
              <a:rPr lang="en-US" sz="2800" dirty="0"/>
              <a:t>Weak financial </a:t>
            </a:r>
            <a:r>
              <a:rPr lang="en-US" sz="2800" dirty="0" smtClean="0"/>
              <a:t>institutions</a:t>
            </a:r>
            <a:endParaRPr lang="en-US" sz="2800" dirty="0"/>
          </a:p>
          <a:p>
            <a:r>
              <a:rPr lang="en-US" sz="2800" dirty="0"/>
              <a:t>Exchange rate problem adjusted by </a:t>
            </a:r>
            <a:r>
              <a:rPr lang="en-US" sz="2800" dirty="0" smtClean="0"/>
              <a:t>system</a:t>
            </a:r>
            <a:endParaRPr lang="en-US" sz="2800" dirty="0"/>
          </a:p>
        </p:txBody>
      </p:sp>
    </p:spTree>
    <p:extLst>
      <p:ext uri="{BB962C8B-B14F-4D97-AF65-F5344CB8AC3E}">
        <p14:creationId xmlns:p14="http://schemas.microsoft.com/office/powerpoint/2010/main" val="23444171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on the global financial system</a:t>
            </a:r>
            <a:endParaRPr lang="en-US" dirty="0"/>
          </a:p>
        </p:txBody>
      </p:sp>
      <p:sp>
        <p:nvSpPr>
          <p:cNvPr id="3" name="Content Placeholder 2"/>
          <p:cNvSpPr>
            <a:spLocks noGrp="1"/>
          </p:cNvSpPr>
          <p:nvPr>
            <p:ph idx="1"/>
          </p:nvPr>
        </p:nvSpPr>
        <p:spPr/>
        <p:txBody>
          <a:bodyPr>
            <a:normAutofit/>
          </a:bodyPr>
          <a:lstStyle/>
          <a:p>
            <a:r>
              <a:rPr lang="en-US" sz="2800" dirty="0" smtClean="0"/>
              <a:t>Falling of capital markets</a:t>
            </a:r>
          </a:p>
          <a:p>
            <a:r>
              <a:rPr lang="en-US" sz="2800" dirty="0" smtClean="0"/>
              <a:t>Nationalization of large financial institutions</a:t>
            </a:r>
          </a:p>
          <a:p>
            <a:r>
              <a:rPr lang="en-US" sz="2800" dirty="0" smtClean="0"/>
              <a:t>Increase of sovereign debts in many countries</a:t>
            </a:r>
          </a:p>
          <a:p>
            <a:r>
              <a:rPr lang="en-US" sz="2800" dirty="0" smtClean="0"/>
              <a:t>Fall in governments revenue</a:t>
            </a:r>
          </a:p>
          <a:p>
            <a:r>
              <a:rPr lang="en-US" sz="2800" dirty="0" smtClean="0"/>
              <a:t>Fall of exchange rates</a:t>
            </a:r>
          </a:p>
          <a:p>
            <a:r>
              <a:rPr lang="en-US" sz="2800" dirty="0"/>
              <a:t>Deficit balance of </a:t>
            </a:r>
            <a:r>
              <a:rPr lang="en-US" sz="2800" dirty="0" smtClean="0"/>
              <a:t>payment’</a:t>
            </a:r>
          </a:p>
          <a:p>
            <a:r>
              <a:rPr lang="en-US" sz="2800" dirty="0" smtClean="0"/>
              <a:t>Rising levels of unemployment and inflation</a:t>
            </a:r>
          </a:p>
          <a:p>
            <a:r>
              <a:rPr lang="en-US" sz="2800" dirty="0" smtClean="0"/>
              <a:t>Possible implementation of new regulation procedures to avoid future crises</a:t>
            </a:r>
            <a:endParaRPr lang="en-US" sz="2800" dirty="0"/>
          </a:p>
          <a:p>
            <a:endParaRPr lang="en-US" sz="2800" dirty="0"/>
          </a:p>
        </p:txBody>
      </p:sp>
    </p:spTree>
    <p:extLst>
      <p:ext uri="{BB962C8B-B14F-4D97-AF65-F5344CB8AC3E}">
        <p14:creationId xmlns:p14="http://schemas.microsoft.com/office/powerpoint/2010/main" val="3961333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r>
              <a:rPr lang="en-US" dirty="0" smtClean="0">
                <a:solidFill>
                  <a:srgbClr val="FF0000"/>
                </a:solidFill>
              </a:rPr>
              <a:t>Crisis</a:t>
            </a:r>
            <a:r>
              <a:rPr lang="en-US" dirty="0" smtClean="0"/>
              <a:t> – is a situation of a complex system, when big changes, usually bad, appear possible</a:t>
            </a:r>
          </a:p>
          <a:p>
            <a:r>
              <a:rPr lang="en-US" dirty="0" smtClean="0">
                <a:solidFill>
                  <a:srgbClr val="FF0000"/>
                </a:solidFill>
              </a:rPr>
              <a:t>Economic crisis </a:t>
            </a:r>
            <a:r>
              <a:rPr lang="en-US" dirty="0" smtClean="0"/>
              <a:t>– a situation in the economy, which indicates a sharp transition to a recession</a:t>
            </a:r>
            <a:endParaRPr lang="en-US" dirty="0"/>
          </a:p>
          <a:p>
            <a:r>
              <a:rPr lang="en-US" dirty="0" smtClean="0">
                <a:solidFill>
                  <a:srgbClr val="FF0000"/>
                </a:solidFill>
              </a:rPr>
              <a:t>Financial crisis </a:t>
            </a:r>
            <a:r>
              <a:rPr lang="en-US" dirty="0" smtClean="0"/>
              <a:t>– a situation in which some financial institutions or assets suddenly lose a large part of their value</a:t>
            </a:r>
          </a:p>
          <a:p>
            <a:pPr lvl="1"/>
            <a:r>
              <a:rPr lang="en-US" sz="2400" dirty="0" smtClean="0"/>
              <a:t>Banking crisis</a:t>
            </a:r>
          </a:p>
          <a:p>
            <a:pPr lvl="1"/>
            <a:r>
              <a:rPr lang="en-US" sz="2400" dirty="0" smtClean="0"/>
              <a:t>Currency crisis</a:t>
            </a:r>
          </a:p>
          <a:p>
            <a:pPr lvl="1"/>
            <a:r>
              <a:rPr lang="en-US" sz="2400" dirty="0" smtClean="0"/>
              <a:t>Stock market crush</a:t>
            </a:r>
          </a:p>
          <a:p>
            <a:pPr lvl="1"/>
            <a:r>
              <a:rPr lang="en-US" sz="2400" dirty="0" smtClean="0"/>
              <a:t>Sovereign default</a:t>
            </a:r>
          </a:p>
          <a:p>
            <a:pPr lvl="1"/>
            <a:endParaRPr lang="en-US" dirty="0"/>
          </a:p>
        </p:txBody>
      </p:sp>
    </p:spTree>
    <p:extLst>
      <p:ext uri="{BB962C8B-B14F-4D97-AF65-F5344CB8AC3E}">
        <p14:creationId xmlns:p14="http://schemas.microsoft.com/office/powerpoint/2010/main" val="2729327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overview</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Financial crises prior to 17</a:t>
            </a:r>
            <a:r>
              <a:rPr lang="en-US" baseline="30000" dirty="0" smtClean="0"/>
              <a:t>th</a:t>
            </a:r>
            <a:r>
              <a:rPr lang="en-US" dirty="0" smtClean="0"/>
              <a:t> century are connected to sovereign defaults</a:t>
            </a:r>
          </a:p>
          <a:p>
            <a:r>
              <a:rPr lang="en-US" dirty="0" smtClean="0"/>
              <a:t>1637 – tulip mania in the Netherlands</a:t>
            </a:r>
          </a:p>
          <a:p>
            <a:r>
              <a:rPr lang="en-US" dirty="0" smtClean="0"/>
              <a:t>1866 – the </a:t>
            </a:r>
            <a:r>
              <a:rPr lang="en-US" dirty="0" err="1" smtClean="0"/>
              <a:t>Overend</a:t>
            </a:r>
            <a:r>
              <a:rPr lang="en-US" dirty="0" smtClean="0"/>
              <a:t> &amp; Gurney crisis in England</a:t>
            </a:r>
          </a:p>
          <a:p>
            <a:r>
              <a:rPr lang="en-US" dirty="0" smtClean="0"/>
              <a:t>Going back to the first half of 20</a:t>
            </a:r>
            <a:r>
              <a:rPr lang="en-US" baseline="30000" dirty="0" smtClean="0"/>
              <a:t>th</a:t>
            </a:r>
            <a:r>
              <a:rPr lang="en-US" dirty="0" smtClean="0"/>
              <a:t> century and before there many examples of financial crisis, which were significantly frequent </a:t>
            </a:r>
          </a:p>
          <a:p>
            <a:pPr lvl="1"/>
            <a:r>
              <a:rPr lang="en-US" dirty="0" smtClean="0"/>
              <a:t>One of the significant outcome of crises was the establishment of central bank’s control and supervision over the financial system</a:t>
            </a:r>
          </a:p>
          <a:p>
            <a:r>
              <a:rPr lang="en-US" dirty="0" smtClean="0"/>
              <a:t>1929 – stock market crash</a:t>
            </a:r>
          </a:p>
          <a:p>
            <a:r>
              <a:rPr lang="en-US" dirty="0"/>
              <a:t>e</a:t>
            </a:r>
            <a:r>
              <a:rPr lang="en-US" dirty="0" smtClean="0"/>
              <a:t>arly 1930s – banking crisis in the US</a:t>
            </a:r>
          </a:p>
          <a:p>
            <a:r>
              <a:rPr lang="en-US" dirty="0" smtClean="0"/>
              <a:t>The Great Depression</a:t>
            </a:r>
          </a:p>
          <a:p>
            <a:r>
              <a:rPr lang="en-US" dirty="0" smtClean="0"/>
              <a:t>1945-1971 – no banking crises anywhere in the world (apart from one in Brazil in 1962)</a:t>
            </a:r>
            <a:endParaRPr lang="en-US" dirty="0"/>
          </a:p>
        </p:txBody>
      </p:sp>
    </p:spTree>
    <p:extLst>
      <p:ext uri="{BB962C8B-B14F-4D97-AF65-F5344CB8AC3E}">
        <p14:creationId xmlns:p14="http://schemas.microsoft.com/office/powerpoint/2010/main" val="2791610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solutions of the Great Depression</a:t>
            </a:r>
            <a:endParaRPr lang="en-US" dirty="0"/>
          </a:p>
        </p:txBody>
      </p:sp>
      <p:sp>
        <p:nvSpPr>
          <p:cNvPr id="3" name="Content Placeholder 2"/>
          <p:cNvSpPr>
            <a:spLocks noGrp="1"/>
          </p:cNvSpPr>
          <p:nvPr>
            <p:ph idx="1"/>
          </p:nvPr>
        </p:nvSpPr>
        <p:spPr/>
        <p:txBody>
          <a:bodyPr/>
          <a:lstStyle/>
          <a:p>
            <a:r>
              <a:rPr lang="en-US" dirty="0" smtClean="0"/>
              <a:t>Herbert Hoover’s programs (1930-1932):</a:t>
            </a:r>
          </a:p>
          <a:p>
            <a:pPr lvl="1"/>
            <a:r>
              <a:rPr lang="en-US" dirty="0" smtClean="0"/>
              <a:t>Smoot-Hawley Tariff Act – raised tariffs on imported items</a:t>
            </a:r>
          </a:p>
          <a:p>
            <a:pPr lvl="1"/>
            <a:r>
              <a:rPr lang="en-US" dirty="0" smtClean="0"/>
              <a:t>Federal Home Loan Bank Act – promoted new home constructions and reduced foreclosures</a:t>
            </a:r>
          </a:p>
          <a:p>
            <a:pPr lvl="1"/>
            <a:r>
              <a:rPr lang="en-US" dirty="0" smtClean="0"/>
              <a:t>Emergency Relief and Construction Act – included funds for public works programs</a:t>
            </a:r>
          </a:p>
          <a:p>
            <a:r>
              <a:rPr lang="en-US" dirty="0" smtClean="0"/>
              <a:t>Franklin Delano Roosevelt’s programs (1933-1934):</a:t>
            </a:r>
          </a:p>
          <a:p>
            <a:pPr lvl="1"/>
            <a:r>
              <a:rPr lang="en-US" dirty="0" smtClean="0"/>
              <a:t>Securities Act of 1933 – regulated the securities industry</a:t>
            </a:r>
          </a:p>
          <a:p>
            <a:pPr lvl="1"/>
            <a:r>
              <a:rPr lang="en-US" dirty="0" smtClean="0"/>
              <a:t>Securities Exchange Act of 1934 – created Securities and Exchange Commission (SEC)</a:t>
            </a:r>
          </a:p>
          <a:p>
            <a:pPr lvl="1"/>
            <a:r>
              <a:rPr lang="en-US" dirty="0" smtClean="0"/>
              <a:t>Glass-</a:t>
            </a:r>
            <a:r>
              <a:rPr lang="en-US" dirty="0" err="1" smtClean="0"/>
              <a:t>Steagall</a:t>
            </a:r>
            <a:r>
              <a:rPr lang="en-US" dirty="0" smtClean="0"/>
              <a:t> Act (The Banking Act of 1933 - “repealed” in 1999) – federal insurance of bank deposits; separation of bank types according to their businesses (commercial </a:t>
            </a:r>
            <a:r>
              <a:rPr lang="cs-CZ" dirty="0" smtClean="0"/>
              <a:t>and </a:t>
            </a:r>
            <a:r>
              <a:rPr lang="en-US" dirty="0" smtClean="0"/>
              <a:t>investment banking) </a:t>
            </a:r>
          </a:p>
        </p:txBody>
      </p:sp>
    </p:spTree>
    <p:extLst>
      <p:ext uri="{BB962C8B-B14F-4D97-AF65-F5344CB8AC3E}">
        <p14:creationId xmlns:p14="http://schemas.microsoft.com/office/powerpoint/2010/main" val="4041205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33400"/>
            <a:ext cx="8510619" cy="990600"/>
          </a:xfrm>
        </p:spPr>
        <p:txBody>
          <a:bodyPr>
            <a:normAutofit fontScale="90000"/>
          </a:bodyPr>
          <a:lstStyle/>
          <a:p>
            <a:r>
              <a:rPr lang="en-US" dirty="0" smtClean="0"/>
              <a:t>1945-1971 – period without financial crises</a:t>
            </a:r>
            <a:endParaRPr lang="en-US" dirty="0"/>
          </a:p>
        </p:txBody>
      </p:sp>
      <p:sp>
        <p:nvSpPr>
          <p:cNvPr id="3" name="Content Placeholder 2"/>
          <p:cNvSpPr>
            <a:spLocks noGrp="1"/>
          </p:cNvSpPr>
          <p:nvPr>
            <p:ph idx="1"/>
          </p:nvPr>
        </p:nvSpPr>
        <p:spPr/>
        <p:txBody>
          <a:bodyPr>
            <a:normAutofit/>
          </a:bodyPr>
          <a:lstStyle/>
          <a:p>
            <a:r>
              <a:rPr lang="en-US" sz="2800" dirty="0" smtClean="0"/>
              <a:t>Bretton-Woods financial system</a:t>
            </a:r>
          </a:p>
          <a:p>
            <a:r>
              <a:rPr lang="en-US" sz="2800" dirty="0" smtClean="0"/>
              <a:t>Extensive regulation of the financial system</a:t>
            </a:r>
          </a:p>
          <a:p>
            <a:r>
              <a:rPr lang="en-US" sz="2800" dirty="0" smtClean="0"/>
              <a:t>Governments </a:t>
            </a:r>
            <a:r>
              <a:rPr lang="en-US" sz="2800" dirty="0"/>
              <a:t>c</a:t>
            </a:r>
            <a:r>
              <a:rPr lang="en-US" sz="2800" dirty="0" smtClean="0"/>
              <a:t>ontrolled the allocation of funds to different industries through state-owned banks or heavily regulated banks</a:t>
            </a:r>
          </a:p>
          <a:p>
            <a:r>
              <a:rPr lang="en-US" sz="2800" dirty="0" smtClean="0"/>
              <a:t>Financial system was ceased to perform its basic functions of allocating investments</a:t>
            </a:r>
          </a:p>
          <a:p>
            <a:r>
              <a:rPr lang="en-US" sz="2800" dirty="0" smtClean="0"/>
              <a:t>Financial market inefficiencies</a:t>
            </a:r>
          </a:p>
          <a:p>
            <a:r>
              <a:rPr lang="en-US" sz="2800" dirty="0" smtClean="0"/>
              <a:t>Calls for deregulation </a:t>
            </a:r>
            <a:endParaRPr lang="en-US" sz="2800" dirty="0"/>
          </a:p>
        </p:txBody>
      </p:sp>
    </p:spTree>
    <p:extLst>
      <p:ext uri="{BB962C8B-B14F-4D97-AF65-F5344CB8AC3E}">
        <p14:creationId xmlns:p14="http://schemas.microsoft.com/office/powerpoint/2010/main" val="1140591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Theories of crises - categories</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3200" dirty="0" smtClean="0"/>
              <a:t>Financial panic (multiple equilibrium)</a:t>
            </a:r>
          </a:p>
          <a:p>
            <a:pPr marL="457200" indent="-457200">
              <a:buFont typeface="+mj-lt"/>
              <a:buAutoNum type="arabicPeriod"/>
            </a:pPr>
            <a:r>
              <a:rPr lang="en-US" sz="3200" dirty="0" smtClean="0"/>
              <a:t>Business cycle (essential crises)</a:t>
            </a:r>
          </a:p>
          <a:p>
            <a:pPr marL="457200" indent="-457200">
              <a:buFont typeface="+mj-lt"/>
              <a:buAutoNum type="arabicPeriod"/>
            </a:pPr>
            <a:r>
              <a:rPr lang="en-US" sz="3200" dirty="0" smtClean="0"/>
              <a:t>Inconsistent government macroeconomic policies</a:t>
            </a:r>
          </a:p>
          <a:p>
            <a:pPr marL="457200" indent="-457200">
              <a:buFont typeface="+mj-lt"/>
              <a:buAutoNum type="arabicPeriod"/>
            </a:pPr>
            <a:r>
              <a:rPr lang="en-US" sz="3200" dirty="0" smtClean="0"/>
              <a:t>Bubbles creation and collapse</a:t>
            </a:r>
          </a:p>
          <a:p>
            <a:pPr marL="457200" indent="-457200">
              <a:buFont typeface="+mj-lt"/>
              <a:buAutoNum type="arabicPeriod"/>
            </a:pPr>
            <a:r>
              <a:rPr lang="en-US" sz="3200" dirty="0" smtClean="0"/>
              <a:t>Amplification (contagion and fragility)</a:t>
            </a:r>
          </a:p>
          <a:p>
            <a:pPr marL="457200" indent="-457200">
              <a:buFont typeface="+mj-lt"/>
              <a:buAutoNum type="arabicPeriod"/>
            </a:pPr>
            <a:r>
              <a:rPr lang="en-US" sz="3200" dirty="0" smtClean="0"/>
              <a:t>Flawed government microeconomic policies</a:t>
            </a:r>
            <a:endParaRPr lang="en-US" sz="3200" dirty="0"/>
          </a:p>
        </p:txBody>
      </p:sp>
    </p:spTree>
    <p:extLst>
      <p:ext uri="{BB962C8B-B14F-4D97-AF65-F5344CB8AC3E}">
        <p14:creationId xmlns:p14="http://schemas.microsoft.com/office/powerpoint/2010/main" val="2447963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panic</a:t>
            </a:r>
            <a:endParaRPr lang="en-US" dirty="0"/>
          </a:p>
        </p:txBody>
      </p:sp>
      <p:sp>
        <p:nvSpPr>
          <p:cNvPr id="3" name="Content Placeholder 2"/>
          <p:cNvSpPr>
            <a:spLocks noGrp="1"/>
          </p:cNvSpPr>
          <p:nvPr>
            <p:ph idx="1"/>
          </p:nvPr>
        </p:nvSpPr>
        <p:spPr>
          <a:xfrm>
            <a:off x="457199" y="1600200"/>
            <a:ext cx="8371223" cy="4951882"/>
          </a:xfrm>
        </p:spPr>
        <p:txBody>
          <a:bodyPr>
            <a:normAutofit/>
          </a:bodyPr>
          <a:lstStyle/>
          <a:p>
            <a:r>
              <a:rPr lang="en-US" dirty="0" smtClean="0">
                <a:solidFill>
                  <a:srgbClr val="FF0000"/>
                </a:solidFill>
              </a:rPr>
              <a:t>Bank run </a:t>
            </a:r>
            <a:r>
              <a:rPr lang="en-US" dirty="0" smtClean="0"/>
              <a:t>– a situation, when a bank suffers a sudden rush of withdrawals by depositors</a:t>
            </a:r>
          </a:p>
          <a:p>
            <a:r>
              <a:rPr lang="en-US" dirty="0" smtClean="0">
                <a:solidFill>
                  <a:srgbClr val="FF0000"/>
                </a:solidFill>
              </a:rPr>
              <a:t>Credit crunch </a:t>
            </a:r>
            <a:r>
              <a:rPr lang="en-US" dirty="0" smtClean="0"/>
              <a:t>– a situation, </a:t>
            </a:r>
            <a:r>
              <a:rPr lang="en-US" dirty="0"/>
              <a:t>in which banks are reluctant to lend, because they worry that they have insufficient funds </a:t>
            </a:r>
            <a:r>
              <a:rPr lang="en-US" dirty="0" smtClean="0"/>
              <a:t>available</a:t>
            </a:r>
          </a:p>
          <a:p>
            <a:r>
              <a:rPr lang="en-US" dirty="0" smtClean="0"/>
              <a:t>Causes of financial panic are different in every situation</a:t>
            </a:r>
          </a:p>
          <a:p>
            <a:r>
              <a:rPr lang="en-US" dirty="0" smtClean="0"/>
              <a:t>Example: Northern Rock – In the beginning of the global financial crisis bank </a:t>
            </a:r>
            <a:r>
              <a:rPr lang="en-US" dirty="0"/>
              <a:t>sought and received a liquidity </a:t>
            </a:r>
            <a:r>
              <a:rPr lang="en-US" dirty="0" smtClean="0"/>
              <a:t>support from the Bank of England </a:t>
            </a:r>
            <a:r>
              <a:rPr lang="en-US" dirty="0"/>
              <a:t>to replace funds it was unable to raise from the money </a:t>
            </a:r>
            <a:r>
              <a:rPr lang="en-US" dirty="0" smtClean="0"/>
              <a:t>market. </a:t>
            </a:r>
            <a:r>
              <a:rPr lang="en-US" dirty="0"/>
              <a:t>This led to panic among individual depositors fearing that their savings might not be </a:t>
            </a:r>
            <a:r>
              <a:rPr lang="en-US" dirty="0" smtClean="0"/>
              <a:t>available (first bank run in UK in 150 years)</a:t>
            </a:r>
            <a:endParaRPr lang="en-US" dirty="0"/>
          </a:p>
        </p:txBody>
      </p:sp>
    </p:spTree>
    <p:extLst>
      <p:ext uri="{BB962C8B-B14F-4D97-AF65-F5344CB8AC3E}">
        <p14:creationId xmlns:p14="http://schemas.microsoft.com/office/powerpoint/2010/main" val="722111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cycle</a:t>
            </a:r>
            <a:endParaRPr lang="en-US" dirty="0"/>
          </a:p>
        </p:txBody>
      </p:sp>
      <p:sp>
        <p:nvSpPr>
          <p:cNvPr id="3" name="Content Placeholder 2"/>
          <p:cNvSpPr>
            <a:spLocks noGrp="1"/>
          </p:cNvSpPr>
          <p:nvPr>
            <p:ph idx="1"/>
          </p:nvPr>
        </p:nvSpPr>
        <p:spPr/>
        <p:txBody>
          <a:bodyPr/>
          <a:lstStyle/>
          <a:p>
            <a:r>
              <a:rPr lang="en-US" dirty="0" smtClean="0"/>
              <a:t>Economy functions with fluctuations, which occur a</a:t>
            </a:r>
            <a:r>
              <a:rPr lang="en-US" dirty="0"/>
              <a:t>round a long-term growth trend, and typically involve shifts over time between periods of relatively rapid economic </a:t>
            </a:r>
            <a:r>
              <a:rPr lang="en-US" dirty="0" smtClean="0"/>
              <a:t>growth </a:t>
            </a:r>
            <a:r>
              <a:rPr lang="en-US" dirty="0"/>
              <a:t>and periods of relative stagnation or decline</a:t>
            </a:r>
            <a:endParaRPr lang="en-US" dirty="0" smtClean="0"/>
          </a:p>
          <a:p>
            <a:r>
              <a:rPr lang="en-US" dirty="0" smtClean="0"/>
              <a:t>The returns on bank assets will be low when the economy goes into a recession or depression</a:t>
            </a:r>
          </a:p>
          <a:p>
            <a:r>
              <a:rPr lang="en-US" dirty="0" smtClean="0"/>
              <a:t>Given banks’ fixed liabilities in the form of deposits or bonds they may unable to remain solvent</a:t>
            </a:r>
          </a:p>
          <a:p>
            <a:endParaRPr lang="en-US" dirty="0"/>
          </a:p>
        </p:txBody>
      </p:sp>
    </p:spTree>
    <p:extLst>
      <p:ext uri="{BB962C8B-B14F-4D97-AF65-F5344CB8AC3E}">
        <p14:creationId xmlns:p14="http://schemas.microsoft.com/office/powerpoint/2010/main" val="31655935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967</TotalTime>
  <Words>1973</Words>
  <Application>Microsoft Office PowerPoint</Application>
  <PresentationFormat>Předvádění na obrazovce (4:3)</PresentationFormat>
  <Paragraphs>210</Paragraphs>
  <Slides>25</Slides>
  <Notes>0</Notes>
  <HiddenSlides>0</HiddenSlides>
  <MMClips>0</MMClips>
  <ScaleCrop>false</ScaleCrop>
  <HeadingPairs>
    <vt:vector size="4" baseType="variant">
      <vt:variant>
        <vt:lpstr>Motiv</vt:lpstr>
      </vt:variant>
      <vt:variant>
        <vt:i4>1</vt:i4>
      </vt:variant>
      <vt:variant>
        <vt:lpstr>Nadpisy snímků</vt:lpstr>
      </vt:variant>
      <vt:variant>
        <vt:i4>25</vt:i4>
      </vt:variant>
    </vt:vector>
  </HeadingPairs>
  <TitlesOfParts>
    <vt:vector size="26" baseType="lpstr">
      <vt:lpstr>Clarity</vt:lpstr>
      <vt:lpstr>financial crises  and its impact on  the financial system</vt:lpstr>
      <vt:lpstr>Contents</vt:lpstr>
      <vt:lpstr>Definition</vt:lpstr>
      <vt:lpstr>Historical overview</vt:lpstr>
      <vt:lpstr>Some solutions of the Great Depression</vt:lpstr>
      <vt:lpstr>1945-1971 – period without financial crises</vt:lpstr>
      <vt:lpstr>Theories of crises - categories</vt:lpstr>
      <vt:lpstr>Financial panic</vt:lpstr>
      <vt:lpstr>Business cycle</vt:lpstr>
      <vt:lpstr>Inconsistent macroeconomic policies</vt:lpstr>
      <vt:lpstr>Federal and Total (state &amp; federal) US Government Debt as Percent of GDP</vt:lpstr>
      <vt:lpstr>Total US Debt Outstanding: Household, Business &amp; Government, 1974-2009</vt:lpstr>
      <vt:lpstr>Bubbles in asset prices</vt:lpstr>
      <vt:lpstr>Financial contagion and fragility</vt:lpstr>
      <vt:lpstr>Flawed microeconomic policies</vt:lpstr>
      <vt:lpstr>Theories of crises - discussion </vt:lpstr>
      <vt:lpstr>Policy issues</vt:lpstr>
      <vt:lpstr>Policy issues</vt:lpstr>
      <vt:lpstr>Global financial crisis of 2007-2010</vt:lpstr>
      <vt:lpstr>The mechanism of credit crisis</vt:lpstr>
      <vt:lpstr>What happened?</vt:lpstr>
      <vt:lpstr>What did governments do?</vt:lpstr>
      <vt:lpstr>Recovery remains too dependent on government support </vt:lpstr>
      <vt:lpstr>Causes of the global financial crisis</vt:lpstr>
      <vt:lpstr>Impact on the global financial system</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 TRANSITION OF RUSSIA </dc:title>
  <dc:creator>Oleg Deyev</dc:creator>
  <cp:lastModifiedBy>Deev Oleg</cp:lastModifiedBy>
  <cp:revision>58</cp:revision>
  <cp:lastPrinted>2011-12-06T09:54:13Z</cp:lastPrinted>
  <dcterms:created xsi:type="dcterms:W3CDTF">2011-11-14T09:16:32Z</dcterms:created>
  <dcterms:modified xsi:type="dcterms:W3CDTF">2011-12-06T12:36:47Z</dcterms:modified>
</cp:coreProperties>
</file>