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9"/>
  </p:notesMasterIdLst>
  <p:sldIdLst>
    <p:sldId id="257" r:id="rId2"/>
    <p:sldId id="280" r:id="rId3"/>
    <p:sldId id="347" r:id="rId4"/>
    <p:sldId id="355" r:id="rId5"/>
    <p:sldId id="259" r:id="rId6"/>
    <p:sldId id="281" r:id="rId7"/>
    <p:sldId id="283" r:id="rId8"/>
    <p:sldId id="261" r:id="rId9"/>
    <p:sldId id="349" r:id="rId10"/>
    <p:sldId id="277" r:id="rId11"/>
    <p:sldId id="278" r:id="rId12"/>
    <p:sldId id="284" r:id="rId13"/>
    <p:sldId id="350" r:id="rId14"/>
    <p:sldId id="351" r:id="rId15"/>
    <p:sldId id="287" r:id="rId16"/>
    <p:sldId id="288" r:id="rId17"/>
    <p:sldId id="289" r:id="rId18"/>
    <p:sldId id="290" r:id="rId19"/>
    <p:sldId id="292" r:id="rId20"/>
    <p:sldId id="293" r:id="rId21"/>
    <p:sldId id="294" r:id="rId22"/>
    <p:sldId id="295" r:id="rId23"/>
    <p:sldId id="296" r:id="rId24"/>
    <p:sldId id="297" r:id="rId25"/>
    <p:sldId id="298" r:id="rId26"/>
    <p:sldId id="299" r:id="rId27"/>
    <p:sldId id="300" r:id="rId28"/>
    <p:sldId id="340" r:id="rId29"/>
    <p:sldId id="341" r:id="rId30"/>
    <p:sldId id="301" r:id="rId31"/>
    <p:sldId id="302" r:id="rId32"/>
    <p:sldId id="303" r:id="rId33"/>
    <p:sldId id="304" r:id="rId34"/>
    <p:sldId id="305" r:id="rId35"/>
    <p:sldId id="306" r:id="rId36"/>
    <p:sldId id="307" r:id="rId37"/>
    <p:sldId id="352" r:id="rId38"/>
    <p:sldId id="353" r:id="rId39"/>
    <p:sldId id="354" r:id="rId40"/>
    <p:sldId id="308" r:id="rId41"/>
    <p:sldId id="309" r:id="rId42"/>
    <p:sldId id="310" r:id="rId43"/>
    <p:sldId id="311" r:id="rId44"/>
    <p:sldId id="344" r:id="rId45"/>
    <p:sldId id="313" r:id="rId46"/>
    <p:sldId id="345" r:id="rId47"/>
    <p:sldId id="346" r:id="rId48"/>
    <p:sldId id="312" r:id="rId49"/>
    <p:sldId id="314" r:id="rId50"/>
    <p:sldId id="315" r:id="rId51"/>
    <p:sldId id="316" r:id="rId52"/>
    <p:sldId id="317" r:id="rId53"/>
    <p:sldId id="318" r:id="rId54"/>
    <p:sldId id="319" r:id="rId55"/>
    <p:sldId id="320" r:id="rId56"/>
    <p:sldId id="321" r:id="rId57"/>
    <p:sldId id="322" r:id="rId58"/>
    <p:sldId id="323" r:id="rId59"/>
    <p:sldId id="325" r:id="rId60"/>
    <p:sldId id="324" r:id="rId61"/>
    <p:sldId id="326" r:id="rId62"/>
    <p:sldId id="327" r:id="rId63"/>
    <p:sldId id="328" r:id="rId64"/>
    <p:sldId id="329" r:id="rId65"/>
    <p:sldId id="330" r:id="rId66"/>
    <p:sldId id="331" r:id="rId67"/>
    <p:sldId id="332" r:id="rId68"/>
    <p:sldId id="333" r:id="rId69"/>
    <p:sldId id="334" r:id="rId70"/>
    <p:sldId id="335" r:id="rId71"/>
    <p:sldId id="342" r:id="rId72"/>
    <p:sldId id="343" r:id="rId73"/>
    <p:sldId id="336" r:id="rId74"/>
    <p:sldId id="337" r:id="rId75"/>
    <p:sldId id="338" r:id="rId76"/>
    <p:sldId id="339" r:id="rId77"/>
    <p:sldId id="285" r:id="rId7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te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3333CC"/>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1" autoAdjust="0"/>
  </p:normalViewPr>
  <p:slideViewPr>
    <p:cSldViewPr>
      <p:cViewPr varScale="1">
        <p:scale>
          <a:sx n="74" d="100"/>
          <a:sy n="74" d="100"/>
        </p:scale>
        <p:origin x="-108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4D38971-91D8-4C20-BEB9-572D5CB428EE}" type="slidenum">
              <a:rPr lang="cs-CZ"/>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6403C71-D3C7-47A6-9F74-1066540AE265}" type="slidenum">
              <a:rPr lang="cs-CZ" smtClean="0"/>
              <a:pPr/>
              <a:t>27</a:t>
            </a:fld>
            <a:endParaRPr lang="cs-CZ" smtClean="0"/>
          </a:p>
        </p:txBody>
      </p:sp>
      <p:sp>
        <p:nvSpPr>
          <p:cNvPr id="5017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8F2ECEC8-9266-4B53-A94E-4328FE1217E5}"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27</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018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018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018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0183"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0184"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8C06A24-CB11-421D-BC35-CF73B828A3C5}" type="slidenum">
              <a:rPr lang="cs-CZ" smtClean="0"/>
              <a:pPr/>
              <a:t>64</a:t>
            </a:fld>
            <a:endParaRPr lang="cs-CZ" smtClean="0"/>
          </a:p>
        </p:txBody>
      </p:sp>
      <p:sp>
        <p:nvSpPr>
          <p:cNvPr id="60419"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042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35C71-8522-449B-8CFA-2A5C11C817D5}" type="slidenum">
              <a:rPr lang="cs-CZ"/>
              <a:pPr/>
              <a:t>65</a:t>
            </a:fld>
            <a:endParaRPr lang="cs-CZ"/>
          </a:p>
        </p:txBody>
      </p:sp>
      <p:sp>
        <p:nvSpPr>
          <p:cNvPr id="1714178" name="Rectangle 2"/>
          <p:cNvSpPr>
            <a:spLocks noGrp="1" noRot="1" noChangeAspect="1" noChangeArrowheads="1" noTextEdit="1"/>
          </p:cNvSpPr>
          <p:nvPr>
            <p:ph type="sldImg"/>
          </p:nvPr>
        </p:nvSpPr>
        <p:spPr>
          <a:ln/>
        </p:spPr>
      </p:sp>
      <p:sp>
        <p:nvSpPr>
          <p:cNvPr id="17141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1FEF099-A904-4901-97D1-52C023229284}" type="slidenum">
              <a:rPr lang="cs-CZ" smtClean="0"/>
              <a:pPr/>
              <a:t>66</a:t>
            </a:fld>
            <a:endParaRPr lang="cs-CZ" smtClean="0"/>
          </a:p>
        </p:txBody>
      </p:sp>
      <p:sp>
        <p:nvSpPr>
          <p:cNvPr id="61443" name="Text Box 2"/>
          <p:cNvSpPr txBox="1">
            <a:spLocks noChangeArrowheads="1"/>
          </p:cNvSpPr>
          <p:nvPr/>
        </p:nvSpPr>
        <p:spPr bwMode="auto">
          <a:xfrm>
            <a:off x="960438" y="687388"/>
            <a:ext cx="4938712" cy="3427412"/>
          </a:xfrm>
          <a:prstGeom prst="rect">
            <a:avLst/>
          </a:prstGeom>
          <a:solidFill>
            <a:srgbClr val="FFFFFF"/>
          </a:solidFill>
          <a:ln w="9525">
            <a:solidFill>
              <a:srgbClr val="000000"/>
            </a:solidFill>
            <a:miter lim="800000"/>
            <a:headEnd/>
            <a:tailEnd/>
          </a:ln>
        </p:spPr>
        <p:txBody>
          <a:bodyPr wrap="none" anchor="ctr"/>
          <a:lstStyle/>
          <a:p>
            <a:endParaRPr lang="cs-CZ"/>
          </a:p>
        </p:txBody>
      </p:sp>
      <p:sp>
        <p:nvSpPr>
          <p:cNvPr id="6144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7C2B70A-ECA2-4B3F-B48C-556F8B13C7F5}" type="slidenum">
              <a:rPr lang="cs-CZ" smtClean="0"/>
              <a:pPr/>
              <a:t>67</a:t>
            </a:fld>
            <a:endParaRPr lang="cs-CZ" smtClean="0"/>
          </a:p>
        </p:txBody>
      </p:sp>
      <p:sp>
        <p:nvSpPr>
          <p:cNvPr id="6246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246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CC39A37-5E0F-42A1-ABFE-D112272FF345}" type="slidenum">
              <a:rPr lang="cs-CZ" smtClean="0"/>
              <a:pPr/>
              <a:t>68</a:t>
            </a:fld>
            <a:endParaRPr lang="cs-CZ" smtClean="0"/>
          </a:p>
        </p:txBody>
      </p:sp>
      <p:sp>
        <p:nvSpPr>
          <p:cNvPr id="63491"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3492"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6077BC5-7056-47E9-AED6-2080908661E8}" type="slidenum">
              <a:rPr lang="cs-CZ" smtClean="0"/>
              <a:pPr/>
              <a:t>69</a:t>
            </a:fld>
            <a:endParaRPr lang="cs-CZ" smtClean="0"/>
          </a:p>
        </p:txBody>
      </p:sp>
      <p:sp>
        <p:nvSpPr>
          <p:cNvPr id="6451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451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7388ACA-E24C-48D4-B047-A7679CAF9E79}" type="slidenum">
              <a:rPr lang="cs-CZ" smtClean="0"/>
              <a:pPr/>
              <a:t>70</a:t>
            </a:fld>
            <a:endParaRPr lang="cs-CZ" smtClean="0"/>
          </a:p>
        </p:txBody>
      </p:sp>
      <p:sp>
        <p:nvSpPr>
          <p:cNvPr id="65539" name="Text Box 2"/>
          <p:cNvSpPr txBox="1">
            <a:spLocks noChangeArrowheads="1"/>
          </p:cNvSpPr>
          <p:nvPr/>
        </p:nvSpPr>
        <p:spPr bwMode="auto">
          <a:xfrm>
            <a:off x="960438" y="687388"/>
            <a:ext cx="4938712" cy="3427412"/>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554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67AB489-8E03-45DE-AA40-A7BDB5B407F6}" type="slidenum">
              <a:rPr lang="cs-CZ" smtClean="0"/>
              <a:pPr/>
              <a:t>73</a:t>
            </a:fld>
            <a:endParaRPr lang="cs-CZ" smtClean="0"/>
          </a:p>
        </p:txBody>
      </p:sp>
      <p:sp>
        <p:nvSpPr>
          <p:cNvPr id="6656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656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712975E3-0334-4DDE-B20D-0A3D78207288}"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74</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68611"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68612"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68613"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3C8A576A-713D-4CB2-9F96-B9FEB994D8AD}" type="datetime1">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24.10.2011</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68614" name="Text Box 6"/>
          <p:cNvSpPr txBox="1">
            <a:spLocks noChangeArrowheads="1"/>
          </p:cNvSpPr>
          <p:nvPr/>
        </p:nvSpPr>
        <p:spPr bwMode="auto">
          <a:xfrm>
            <a:off x="958850" y="685800"/>
            <a:ext cx="4941888"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68615" name="Text Box 7"/>
          <p:cNvSpPr>
            <a:spLocks noGrp="1" noChangeArrowheads="1"/>
          </p:cNvSpPr>
          <p:nvPr>
            <p:ph type="body"/>
          </p:nvPr>
        </p:nvSpPr>
        <p:spPr>
          <a:xfrm>
            <a:off x="685800" y="4344988"/>
            <a:ext cx="5486400" cy="4113212"/>
          </a:xfrm>
          <a:noFill/>
          <a:ln/>
        </p:spPr>
        <p:txBody>
          <a:bodyPr lIns="87399" tIns="43866" rIns="87399" bIns="43866"/>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dirty="0" smtClean="0">
                <a:ea typeface="Arial Unicode MS" pitchFamily="34" charset="-128"/>
                <a:cs typeface="Arial Unicode MS" pitchFamily="34" charset="-128"/>
              </a:rPr>
              <a:t>...Business War room is not a toy for rich companies, but a must for dynamic and creative management teams. It can be in a range of solutions from analogyc to full digital... The philosophy behind this old and efficient management instrument is as follow:</a:t>
            </a:r>
          </a:p>
          <a:p>
            <a:pPr defTabSz="449263" eaLnBrk="1" hangingPunct="1">
              <a:spcBef>
                <a:spcPts val="45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dirty="0" smtClean="0">
                <a:ea typeface="Arial Unicode MS" pitchFamily="34" charset="-128"/>
                <a:cs typeface="Arial Unicode MS" pitchFamily="34" charset="-128"/>
              </a:rPr>
              <a:t>We now what we want and taking into consideration which are our strenghts and resources, what the other players are doing in the market, we are planning our market actions and business development.</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o-RO" dirty="0" smtClean="0">
              <a:ea typeface="Arial Unicode MS" pitchFamily="34" charset="-128"/>
              <a:cs typeface="Arial Unicode MS" pitchFamily="34" charset="-128"/>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dirty="0" smtClean="0">
                <a:ea typeface="Arial Unicode MS" pitchFamily="34" charset="-128"/>
                <a:cs typeface="Arial Unicode MS" pitchFamily="34" charset="-128"/>
              </a:rPr>
              <a:t>Why making meetings in an empty space and not in a rich and challenging informational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51B3A2-A373-4323-BB10-D04A734DD907}" type="slidenum">
              <a:rPr lang="cs-CZ" smtClean="0"/>
              <a:pPr/>
              <a:t>56</a:t>
            </a:fld>
            <a:endParaRPr lang="cs-CZ" smtClean="0"/>
          </a:p>
        </p:txBody>
      </p:sp>
      <p:sp>
        <p:nvSpPr>
          <p:cNvPr id="5222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222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AD4C121-9BC6-4268-BC60-398D13336C41}" type="slidenum">
              <a:rPr lang="cs-CZ" smtClean="0"/>
              <a:pPr/>
              <a:t>57</a:t>
            </a:fld>
            <a:endParaRPr lang="cs-CZ" smtClean="0"/>
          </a:p>
        </p:txBody>
      </p:sp>
      <p:sp>
        <p:nvSpPr>
          <p:cNvPr id="54275"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B948205-C477-4E24-9695-4E6E176F1EC1}"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57</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4276"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4277"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4278"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4279"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4280"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9C173C5-218A-43E7-B4EA-DEDFC8B8D0F1}" type="slidenum">
              <a:rPr lang="cs-CZ" smtClean="0"/>
              <a:pPr/>
              <a:t>58</a:t>
            </a:fld>
            <a:endParaRPr lang="cs-CZ" smtClean="0"/>
          </a:p>
        </p:txBody>
      </p:sp>
      <p:sp>
        <p:nvSpPr>
          <p:cNvPr id="5325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3DA15E4E-6DF1-4E36-9128-888D56174EC7}"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58</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325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325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325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3255"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3256" name="Text Box 7"/>
          <p:cNvSpPr>
            <a:spLocks noGrp="1" noChangeArrowheads="1"/>
          </p:cNvSpPr>
          <p:nvPr>
            <p:ph type="body"/>
          </p:nvPr>
        </p:nvSpPr>
        <p:spPr>
          <a:xfrm>
            <a:off x="685800" y="4344988"/>
            <a:ext cx="5486400" cy="4113212"/>
          </a:xfrm>
          <a:noFill/>
          <a:ln/>
        </p:spPr>
        <p:txBody>
          <a:bodyPr lIns="89061" tIns="44530" rIns="89061" bIns="44530"/>
          <a:lstStyle/>
          <a:p>
            <a:pPr defTabSz="449263"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ea typeface="Arial Unicode MS" pitchFamily="34" charset="-128"/>
                <a:cs typeface="Arial Unicode MS" pitchFamily="34" charset="-128"/>
              </a:rPr>
              <a:t>Extending knowledge extracted from company register with knowledge extracted from medias.</a:t>
            </a:r>
          </a:p>
          <a:p>
            <a:pPr defTabSz="449263" eaLnBrk="1" hangingPunct="1">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ea typeface="Arial Unicode MS" pitchFamily="34" charset="-128"/>
              <a:cs typeface="Arial Unicode MS" pitchFamily="34" charset="-128"/>
            </a:endParaRPr>
          </a:p>
        </p:txBody>
      </p:sp>
      <p:sp>
        <p:nvSpPr>
          <p:cNvPr id="53257" name="Text Box 8"/>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1EDF7269-B1E7-497A-9F1A-E5A9E284D743}" type="slidenum">
              <a:rPr lang="cs-CZ" sz="1100">
                <a:solidFill>
                  <a:srgbClr val="000000"/>
                </a:solidFill>
                <a:cs typeface="Arial"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58</a:t>
            </a:fld>
            <a:endParaRPr lang="cs-CZ" sz="110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F9B25D7-9DF5-4172-98BE-A7DEE4549AE3}" type="slidenum">
              <a:rPr lang="cs-CZ" smtClean="0"/>
              <a:pPr/>
              <a:t>59</a:t>
            </a:fld>
            <a:endParaRPr lang="cs-CZ" smtClean="0"/>
          </a:p>
        </p:txBody>
      </p:sp>
      <p:sp>
        <p:nvSpPr>
          <p:cNvPr id="56323"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4B43B8DC-3B83-497D-800A-CE573A1037ED}"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59</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6324"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6325"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6326"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6327"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6328"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838E9-3FE6-4A8D-9DD7-26F5DB2D3D6E}" type="slidenum">
              <a:rPr lang="cs-CZ"/>
              <a:pPr/>
              <a:t>60</a:t>
            </a:fld>
            <a:endParaRPr lang="cs-CZ"/>
          </a:p>
        </p:txBody>
      </p:sp>
      <p:sp>
        <p:nvSpPr>
          <p:cNvPr id="1602562" name="Rectangle 2"/>
          <p:cNvSpPr>
            <a:spLocks noGrp="1" noRot="1" noChangeAspect="1" noChangeArrowheads="1" noTextEdit="1"/>
          </p:cNvSpPr>
          <p:nvPr>
            <p:ph type="sldImg"/>
          </p:nvPr>
        </p:nvSpPr>
        <p:spPr>
          <a:xfrm>
            <a:off x="1143000" y="685800"/>
            <a:ext cx="4572000" cy="3429000"/>
          </a:xfrm>
          <a:ln/>
        </p:spPr>
      </p:sp>
      <p:sp>
        <p:nvSpPr>
          <p:cNvPr id="1602563" name="Rectangle 3"/>
          <p:cNvSpPr>
            <a:spLocks noGrp="1" noChangeArrowheads="1"/>
          </p:cNvSpPr>
          <p:nvPr>
            <p:ph type="body" idx="1"/>
          </p:nvPr>
        </p:nvSpPr>
        <p:spPr>
          <a:xfrm>
            <a:off x="913991" y="4342939"/>
            <a:ext cx="5030018" cy="4114587"/>
          </a:xfrm>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17A8EBC-DB68-4583-A1AD-4EEB1A7A1E07}" type="slidenum">
              <a:rPr lang="cs-CZ" smtClean="0"/>
              <a:pPr/>
              <a:t>61</a:t>
            </a:fld>
            <a:endParaRPr lang="cs-CZ" smtClean="0"/>
          </a:p>
        </p:txBody>
      </p:sp>
      <p:sp>
        <p:nvSpPr>
          <p:cNvPr id="5734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734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575BCEB-20E5-44D7-84F6-3EE7DFE7D4FB}" type="slidenum">
              <a:rPr lang="cs-CZ" smtClean="0"/>
              <a:pPr/>
              <a:t>62</a:t>
            </a:fld>
            <a:endParaRPr lang="cs-CZ" smtClean="0"/>
          </a:p>
        </p:txBody>
      </p:sp>
      <p:sp>
        <p:nvSpPr>
          <p:cNvPr id="5837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529B731-AEAE-423A-80E4-192B831B1B2A}"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837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837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837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58375" name="Text Box 6"/>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12B8D311-6229-476F-9946-B943DCEAF09E}" type="slidenum">
              <a:rPr lang="cs-CZ" sz="1100">
                <a:solidFill>
                  <a:srgbClr val="000000"/>
                </a:solidFill>
                <a:cs typeface="Arial"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62</a:t>
            </a:fld>
            <a:endParaRPr lang="cs-CZ" sz="1100">
              <a:solidFill>
                <a:srgbClr val="000000"/>
              </a:solidFill>
              <a:cs typeface="Arial" charset="0"/>
            </a:endParaRPr>
          </a:p>
        </p:txBody>
      </p:sp>
      <p:sp>
        <p:nvSpPr>
          <p:cNvPr id="58376" name="Text Box 7"/>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8377" name="Rectangle 8"/>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DD4CD29-DA96-4E75-8017-C4E1564CE73A}" type="slidenum">
              <a:rPr lang="cs-CZ" smtClean="0"/>
              <a:pPr/>
              <a:t>63</a:t>
            </a:fld>
            <a:endParaRPr lang="cs-CZ" smtClean="0"/>
          </a:p>
        </p:txBody>
      </p:sp>
      <p:sp>
        <p:nvSpPr>
          <p:cNvPr id="5939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5939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24580" name="Rectangle 4"/>
          <p:cNvSpPr>
            <a:spLocks noGrp="1" noChangeArrowheads="1"/>
          </p:cNvSpPr>
          <p:nvPr>
            <p:ph type="dt" sz="half" idx="2"/>
          </p:nvPr>
        </p:nvSpPr>
        <p:spPr>
          <a:xfrm>
            <a:off x="685800" y="6248400"/>
            <a:ext cx="1905000" cy="457200"/>
          </a:xfrm>
        </p:spPr>
        <p:txBody>
          <a:bodyPr/>
          <a:lstStyle>
            <a:lvl1pPr>
              <a:defRPr/>
            </a:lvl1pPr>
          </a:lstStyle>
          <a:p>
            <a:endParaRPr lang="cs-CZ"/>
          </a:p>
        </p:txBody>
      </p:sp>
      <p:sp>
        <p:nvSpPr>
          <p:cNvPr id="24581" name="Rectangle 5"/>
          <p:cNvSpPr>
            <a:spLocks noGrp="1" noChangeArrowheads="1"/>
          </p:cNvSpPr>
          <p:nvPr>
            <p:ph type="ftr" sz="quarter" idx="3"/>
          </p:nvPr>
        </p:nvSpPr>
        <p:spPr>
          <a:xfrm>
            <a:off x="3124200" y="6248400"/>
            <a:ext cx="2895600" cy="457200"/>
          </a:xfrm>
        </p:spPr>
        <p:txBody>
          <a:bodyPr/>
          <a:lstStyle>
            <a:lvl1pPr>
              <a:defRPr/>
            </a:lvl1pPr>
          </a:lstStyle>
          <a:p>
            <a:endParaRPr lang="cs-CZ"/>
          </a:p>
        </p:txBody>
      </p:sp>
      <p:sp>
        <p:nvSpPr>
          <p:cNvPr id="24582" name="Rectangle 6"/>
          <p:cNvSpPr>
            <a:spLocks noGrp="1" noChangeArrowheads="1"/>
          </p:cNvSpPr>
          <p:nvPr>
            <p:ph type="sldNum" sz="quarter" idx="4"/>
          </p:nvPr>
        </p:nvSpPr>
        <p:spPr>
          <a:xfrm>
            <a:off x="6553200" y="6248400"/>
            <a:ext cx="1905000" cy="457200"/>
          </a:xfrm>
        </p:spPr>
        <p:txBody>
          <a:bodyPr/>
          <a:lstStyle>
            <a:lvl1pPr>
              <a:defRPr/>
            </a:lvl1pPr>
          </a:lstStyle>
          <a:p>
            <a:fld id="{A0CBAB2F-07A1-40BE-977A-E2BD85D2E5EB}" type="slidenum">
              <a:rPr lang="cs-CZ"/>
              <a:pPr/>
              <a:t>‹#›</a:t>
            </a:fld>
            <a:endParaRPr lang="cs-CZ"/>
          </a:p>
        </p:txBody>
      </p:sp>
      <p:sp>
        <p:nvSpPr>
          <p:cNvPr id="24583"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cs-CZ"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29D78917-C616-4E3C-8E37-477977133BFF}"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277B5926-C509-497F-B286-F3DECFD1FBE5}"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F6EC5204-A970-4AA5-8F7C-BC3E887BF10B}"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6EB982CB-3759-43D8-8AD6-1FEE0D7ECC58}"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6E402078-0DEE-4E7C-AE7C-1EFE0FDACAD1}"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AA6F75A4-ECB4-4656-A5AF-1E71EB34C6FC}"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D3E40CC5-2B7B-4FE6-9496-89ED910A336C}"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90CE9F2C-5D7E-4EA4-9510-73ABAF1D85A4}"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7AE386B9-23B6-499B-BA78-5FA2F46B5DBD}"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67BDB3A-43C8-483C-BD14-909F34598CCD}"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2355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cs-CZ"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cs-CZ"/>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cs-CZ"/>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E03A745-A654-4369-B204-72C25B551B46}"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Dokument_aplikace_Word_2007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7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84313"/>
          </a:xfrm>
        </p:spPr>
        <p:txBody>
          <a:bodyPr/>
          <a:lstStyle/>
          <a:p>
            <a:pPr algn="ctr"/>
            <a:r>
              <a:rPr lang="cs-CZ" sz="2000" b="1" dirty="0" smtClean="0"/>
              <a:t>Masarykova univerzita </a:t>
            </a:r>
            <a:r>
              <a:rPr lang="cs-CZ" sz="2000" b="1" dirty="0"/>
              <a:t/>
            </a:r>
            <a:br>
              <a:rPr lang="cs-CZ" sz="2000" b="1" dirty="0"/>
            </a:br>
            <a:r>
              <a:rPr lang="cs-CZ" sz="1800" b="1" dirty="0" smtClean="0"/>
              <a:t> </a:t>
            </a:r>
            <a:r>
              <a:rPr lang="cs-CZ" sz="1800" b="1" dirty="0" err="1" smtClean="0"/>
              <a:t>Ekonomicko</a:t>
            </a:r>
            <a:r>
              <a:rPr lang="cs-CZ" sz="1800" b="1" dirty="0" smtClean="0"/>
              <a:t> – správní fakulta</a:t>
            </a:r>
            <a:r>
              <a:rPr lang="cs-CZ" sz="1800" b="1" dirty="0"/>
              <a:t/>
            </a:r>
            <a:br>
              <a:rPr lang="cs-CZ" sz="1800" b="1" dirty="0"/>
            </a:br>
            <a:r>
              <a:rPr lang="cs-CZ" sz="1600" b="1" dirty="0" smtClean="0"/>
              <a:t>Katedra </a:t>
            </a:r>
            <a:r>
              <a:rPr lang="cs-CZ" sz="1600" b="1" dirty="0" smtClean="0"/>
              <a:t>podnikové ekonomiky</a:t>
            </a:r>
            <a:r>
              <a:rPr lang="cs-CZ" sz="1600" b="1" dirty="0"/>
              <a:t/>
            </a:r>
            <a:br>
              <a:rPr lang="cs-CZ" sz="1600" b="1" dirty="0"/>
            </a:br>
            <a:endParaRPr lang="cs-CZ" sz="2000" b="1" dirty="0"/>
          </a:p>
        </p:txBody>
      </p:sp>
      <p:sp>
        <p:nvSpPr>
          <p:cNvPr id="35843" name="Rectangle 3"/>
          <p:cNvSpPr>
            <a:spLocks noGrp="1" noChangeArrowheads="1"/>
          </p:cNvSpPr>
          <p:nvPr>
            <p:ph type="body" idx="1"/>
          </p:nvPr>
        </p:nvSpPr>
        <p:spPr>
          <a:xfrm>
            <a:off x="0" y="2132856"/>
            <a:ext cx="9144000" cy="3528392"/>
          </a:xfrm>
        </p:spPr>
        <p:txBody>
          <a:bodyPr/>
          <a:lstStyle/>
          <a:p>
            <a:pPr algn="ctr">
              <a:buFont typeface="Wingdings" pitchFamily="2" charset="2"/>
              <a:buNone/>
            </a:pPr>
            <a:r>
              <a:rPr lang="cs-CZ" sz="5400" b="1" dirty="0" smtClean="0">
                <a:solidFill>
                  <a:srgbClr val="C00000"/>
                </a:solidFill>
              </a:rPr>
              <a:t>COMPETITIVE INTELLIGENCE</a:t>
            </a:r>
            <a:endParaRPr lang="cs-CZ" sz="5400" b="1" dirty="0">
              <a:solidFill>
                <a:srgbClr val="C00000"/>
              </a:solidFill>
            </a:endParaRPr>
          </a:p>
          <a:p>
            <a:pPr algn="ctr">
              <a:buFont typeface="Wingdings" pitchFamily="2" charset="2"/>
              <a:buNone/>
            </a:pPr>
            <a:r>
              <a:rPr lang="cs-CZ" b="1" dirty="0" smtClean="0">
                <a:solidFill>
                  <a:srgbClr val="C00000"/>
                </a:solidFill>
              </a:rPr>
              <a:t>Moderní nástroj pro podporu</a:t>
            </a:r>
            <a:endParaRPr lang="cs-CZ" b="1" dirty="0">
              <a:solidFill>
                <a:srgbClr val="C00000"/>
              </a:solidFill>
            </a:endParaRPr>
          </a:p>
          <a:p>
            <a:pPr algn="ctr">
              <a:buFont typeface="Wingdings" pitchFamily="2" charset="2"/>
              <a:buNone/>
            </a:pPr>
            <a:r>
              <a:rPr lang="cs-CZ" b="1" dirty="0" smtClean="0">
                <a:solidFill>
                  <a:srgbClr val="C00000"/>
                </a:solidFill>
              </a:rPr>
              <a:t>strategického rozhodování</a:t>
            </a:r>
            <a:endParaRPr lang="cs-CZ" b="1" dirty="0">
              <a:solidFill>
                <a:srgbClr val="C00000"/>
              </a:solidFill>
            </a:endParaRPr>
          </a:p>
          <a:p>
            <a:pPr algn="ctr">
              <a:buFont typeface="Wingdings" pitchFamily="2" charset="2"/>
              <a:buNone/>
            </a:pPr>
            <a:r>
              <a:rPr lang="cs-CZ" b="1" dirty="0" smtClean="0">
                <a:solidFill>
                  <a:srgbClr val="C00000"/>
                </a:solidFill>
              </a:rPr>
              <a:t>managementu podniku</a:t>
            </a:r>
            <a:endParaRPr lang="cs-CZ" b="1" dirty="0">
              <a:solidFill>
                <a:srgbClr val="C00000"/>
              </a:solidFill>
            </a:endParaRPr>
          </a:p>
          <a:p>
            <a:pPr algn="ctr">
              <a:buFont typeface="Wingdings" pitchFamily="2" charset="2"/>
              <a:buNone/>
            </a:pPr>
            <a:endParaRPr lang="cs-CZ" b="1" dirty="0"/>
          </a:p>
        </p:txBody>
      </p:sp>
      <p:sp>
        <p:nvSpPr>
          <p:cNvPr id="35844"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11560" y="0"/>
            <a:ext cx="8001000" cy="1216025"/>
          </a:xfrm>
        </p:spPr>
        <p:txBody>
          <a:bodyPr/>
          <a:lstStyle/>
          <a:p>
            <a:pPr algn="ctr"/>
            <a:r>
              <a:rPr lang="cs-CZ" sz="4800" b="1" dirty="0" err="1" smtClean="0">
                <a:solidFill>
                  <a:schemeClr val="accent6"/>
                </a:solidFill>
              </a:rPr>
              <a:t>Disruptivní</a:t>
            </a:r>
            <a:r>
              <a:rPr lang="cs-CZ" sz="4800" b="1" dirty="0" smtClean="0">
                <a:solidFill>
                  <a:schemeClr val="accent6"/>
                </a:solidFill>
              </a:rPr>
              <a:t> </a:t>
            </a:r>
            <a:r>
              <a:rPr lang="cs-CZ" sz="4800" b="1" dirty="0">
                <a:solidFill>
                  <a:schemeClr val="accent6"/>
                </a:solidFill>
              </a:rPr>
              <a:t>inovace</a:t>
            </a:r>
          </a:p>
        </p:txBody>
      </p:sp>
      <p:sp>
        <p:nvSpPr>
          <p:cNvPr id="118787" name="Rectangle 3"/>
          <p:cNvSpPr>
            <a:spLocks noGrp="1" noChangeArrowheads="1"/>
          </p:cNvSpPr>
          <p:nvPr>
            <p:ph type="body" idx="1"/>
          </p:nvPr>
        </p:nvSpPr>
        <p:spPr/>
        <p:txBody>
          <a:bodyPr/>
          <a:lstStyle/>
          <a:p>
            <a:pPr>
              <a:buFont typeface="Wingdings" pitchFamily="2" charset="2"/>
              <a:buNone/>
            </a:pPr>
            <a:r>
              <a:rPr lang="cs-CZ" dirty="0"/>
              <a:t>	</a:t>
            </a:r>
            <a:r>
              <a:rPr lang="cs-CZ" sz="2400" b="1" dirty="0"/>
              <a:t>Je inovace, která poskytuje odlišný soubor funkcí, čímž </a:t>
            </a:r>
            <a:r>
              <a:rPr lang="cs-CZ" sz="2400" b="1" dirty="0">
                <a:solidFill>
                  <a:srgbClr val="FF0000"/>
                </a:solidFill>
              </a:rPr>
              <a:t>základním způsobem mění stávající podmínky na trhu.</a:t>
            </a:r>
            <a:r>
              <a:rPr lang="cs-CZ" sz="2400" b="1" dirty="0"/>
              <a:t> </a:t>
            </a:r>
            <a:endParaRPr lang="cs-CZ" sz="2400" b="1" dirty="0" smtClean="0"/>
          </a:p>
          <a:p>
            <a:pPr>
              <a:buFont typeface="Wingdings" pitchFamily="2" charset="2"/>
              <a:buNone/>
            </a:pPr>
            <a:r>
              <a:rPr lang="cs-CZ" sz="2400" b="1" dirty="0" smtClean="0"/>
              <a:t>	</a:t>
            </a:r>
            <a:r>
              <a:rPr lang="cs-CZ" sz="2400" b="1" dirty="0" smtClean="0"/>
              <a:t>Přitom </a:t>
            </a:r>
            <a:r>
              <a:rPr lang="cs-CZ" sz="2400" b="1" dirty="0"/>
              <a:t>tyto nové funkce mohou být atraktivní pro zcela jiný segment trhu.</a:t>
            </a:r>
          </a:p>
          <a:p>
            <a:pPr>
              <a:buFont typeface="Wingdings" pitchFamily="2" charset="2"/>
              <a:buNone/>
            </a:pPr>
            <a:endParaRPr lang="cs-CZ" sz="2400" b="1" dirty="0"/>
          </a:p>
          <a:p>
            <a:pPr algn="ctr">
              <a:buFont typeface="Wingdings" pitchFamily="2" charset="2"/>
              <a:buNone/>
            </a:pPr>
            <a:r>
              <a:rPr lang="cs-CZ" sz="2000" b="1" dirty="0"/>
              <a:t>                                                         C.M. </a:t>
            </a:r>
            <a:r>
              <a:rPr lang="cs-CZ" sz="2000" b="1" dirty="0" err="1"/>
              <a:t>Christensen</a:t>
            </a:r>
            <a:endParaRPr lang="cs-CZ" sz="2000" b="1" dirty="0"/>
          </a:p>
          <a:p>
            <a:pPr algn="ctr">
              <a:buFont typeface="Wingdings" pitchFamily="2" charset="2"/>
              <a:buNone/>
            </a:pPr>
            <a:endParaRPr lang="cs-CZ" sz="2000" b="1" dirty="0"/>
          </a:p>
          <a:p>
            <a:pPr>
              <a:buFont typeface="Wingdings" pitchFamily="2" charset="2"/>
              <a:buNone/>
            </a:pPr>
            <a:r>
              <a:rPr lang="cs-CZ" sz="2000" b="1" dirty="0"/>
              <a:t>	</a:t>
            </a:r>
            <a:r>
              <a:rPr lang="cs-CZ" sz="2000" dirty="0"/>
              <a:t>(</a:t>
            </a:r>
            <a:r>
              <a:rPr lang="cs-CZ" sz="1600" i="1" dirty="0" err="1"/>
              <a:t>The</a:t>
            </a:r>
            <a:r>
              <a:rPr lang="cs-CZ" sz="1600" i="1" dirty="0"/>
              <a:t> </a:t>
            </a:r>
            <a:r>
              <a:rPr lang="cs-CZ" sz="1600" i="1" dirty="0" err="1"/>
              <a:t>Innovator’s</a:t>
            </a:r>
            <a:r>
              <a:rPr lang="cs-CZ" sz="1600" i="1" dirty="0"/>
              <a:t> </a:t>
            </a:r>
            <a:r>
              <a:rPr lang="cs-CZ" sz="1600" i="1" dirty="0" err="1"/>
              <a:t>Solution</a:t>
            </a:r>
            <a:r>
              <a:rPr lang="cs-CZ" sz="1600" i="1" dirty="0"/>
              <a:t>: </a:t>
            </a:r>
            <a:r>
              <a:rPr lang="cs-CZ" sz="1600" i="1" dirty="0" err="1"/>
              <a:t>Creating</a:t>
            </a:r>
            <a:r>
              <a:rPr lang="cs-CZ" sz="1600" i="1" dirty="0"/>
              <a:t> </a:t>
            </a:r>
            <a:r>
              <a:rPr lang="cs-CZ" sz="1600" i="1" dirty="0" err="1"/>
              <a:t>and</a:t>
            </a:r>
            <a:r>
              <a:rPr lang="cs-CZ" sz="1600" i="1" dirty="0"/>
              <a:t> </a:t>
            </a:r>
            <a:r>
              <a:rPr lang="cs-CZ" sz="1600" i="1" dirty="0" err="1"/>
              <a:t>Sustaining</a:t>
            </a:r>
            <a:r>
              <a:rPr lang="cs-CZ" sz="1600" i="1" dirty="0"/>
              <a:t> </a:t>
            </a:r>
            <a:r>
              <a:rPr lang="cs-CZ" sz="1600" i="1" dirty="0" err="1"/>
              <a:t>Succesful</a:t>
            </a:r>
            <a:r>
              <a:rPr lang="cs-CZ" sz="1600" i="1" dirty="0"/>
              <a:t> </a:t>
            </a:r>
            <a:r>
              <a:rPr lang="cs-CZ" sz="1600" i="1" dirty="0" err="1"/>
              <a:t>Growth</a:t>
            </a:r>
            <a:r>
              <a:rPr lang="cs-CZ" sz="1600" i="1" dirty="0"/>
              <a:t>. </a:t>
            </a:r>
            <a:r>
              <a:rPr lang="cs-CZ" sz="1600" dirty="0" err="1"/>
              <a:t>Howard</a:t>
            </a:r>
            <a:r>
              <a:rPr lang="cs-CZ" sz="1600" dirty="0"/>
              <a:t> Business </a:t>
            </a:r>
            <a:r>
              <a:rPr lang="cs-CZ" sz="1600" dirty="0" err="1"/>
              <a:t>School</a:t>
            </a:r>
            <a:r>
              <a:rPr lang="cs-CZ" sz="1600" dirty="0"/>
              <a:t> </a:t>
            </a:r>
            <a:r>
              <a:rPr lang="cs-CZ" sz="1600" dirty="0" err="1"/>
              <a:t>Press</a:t>
            </a:r>
            <a:r>
              <a:rPr lang="cs-CZ" sz="1600" dirty="0"/>
              <a:t>, 2003. ISBN 1-57851-852-0).</a:t>
            </a:r>
          </a:p>
        </p:txBody>
      </p:sp>
      <p:sp>
        <p:nvSpPr>
          <p:cNvPr id="118788"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a:r>
              <a:rPr lang="cs-CZ" sz="4800" b="1" dirty="0" err="1" smtClean="0">
                <a:solidFill>
                  <a:schemeClr val="accent6"/>
                </a:solidFill>
              </a:rPr>
              <a:t>Disruptivní</a:t>
            </a:r>
            <a:r>
              <a:rPr lang="cs-CZ" sz="4800" b="1" dirty="0" smtClean="0">
                <a:solidFill>
                  <a:schemeClr val="accent6"/>
                </a:solidFill>
              </a:rPr>
              <a:t> </a:t>
            </a:r>
            <a:r>
              <a:rPr lang="cs-CZ" sz="4800" b="1" dirty="0">
                <a:solidFill>
                  <a:schemeClr val="accent6"/>
                </a:solidFill>
              </a:rPr>
              <a:t>inovace</a:t>
            </a:r>
          </a:p>
        </p:txBody>
      </p:sp>
      <p:sp>
        <p:nvSpPr>
          <p:cNvPr id="119811" name="Rectangle 3"/>
          <p:cNvSpPr>
            <a:spLocks noGrp="1" noChangeArrowheads="1"/>
          </p:cNvSpPr>
          <p:nvPr>
            <p:ph type="body" idx="1"/>
          </p:nvPr>
        </p:nvSpPr>
        <p:spPr>
          <a:xfrm>
            <a:off x="0" y="1773238"/>
            <a:ext cx="9144000" cy="4267200"/>
          </a:xfrm>
        </p:spPr>
        <p:txBody>
          <a:bodyPr/>
          <a:lstStyle/>
          <a:p>
            <a:pPr>
              <a:buFont typeface="Wingdings" pitchFamily="2" charset="2"/>
              <a:buNone/>
            </a:pPr>
            <a:endParaRPr lang="cs-CZ" dirty="0"/>
          </a:p>
        </p:txBody>
      </p:sp>
      <p:sp>
        <p:nvSpPr>
          <p:cNvPr id="119812"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119814" name="Text Box 6"/>
          <p:cNvSpPr txBox="1">
            <a:spLocks noChangeArrowheads="1"/>
          </p:cNvSpPr>
          <p:nvPr/>
        </p:nvSpPr>
        <p:spPr bwMode="auto">
          <a:xfrm>
            <a:off x="730250" y="2187575"/>
            <a:ext cx="365125" cy="1765300"/>
          </a:xfrm>
          <a:prstGeom prst="rect">
            <a:avLst/>
          </a:prstGeom>
          <a:solidFill>
            <a:srgbClr val="FFFFFF"/>
          </a:solidFill>
          <a:ln w="9525">
            <a:noFill/>
            <a:miter lim="800000"/>
            <a:headEnd/>
            <a:tailEnd/>
          </a:ln>
        </p:spPr>
        <p:txBody>
          <a:bodyPr vert="eaVert"/>
          <a:lstStyle/>
          <a:p>
            <a:pPr algn="r"/>
            <a:r>
              <a:rPr lang="cs-CZ" sz="1200" b="1">
                <a:latin typeface="Arial" charset="0"/>
              </a:rPr>
              <a:t>Výkonnost  výrobku</a:t>
            </a:r>
            <a:endParaRPr lang="cs-CZ"/>
          </a:p>
        </p:txBody>
      </p:sp>
      <p:sp>
        <p:nvSpPr>
          <p:cNvPr id="119816" name="Text Box 8"/>
          <p:cNvSpPr txBox="1">
            <a:spLocks noChangeArrowheads="1"/>
          </p:cNvSpPr>
          <p:nvPr/>
        </p:nvSpPr>
        <p:spPr bwMode="auto">
          <a:xfrm>
            <a:off x="4740275" y="4933950"/>
            <a:ext cx="1336675" cy="293688"/>
          </a:xfrm>
          <a:prstGeom prst="rect">
            <a:avLst/>
          </a:prstGeom>
          <a:solidFill>
            <a:srgbClr val="FFFFFF"/>
          </a:solidFill>
          <a:ln w="9525">
            <a:noFill/>
            <a:miter lim="800000"/>
            <a:headEnd/>
            <a:tailEnd/>
          </a:ln>
        </p:spPr>
        <p:txBody>
          <a:bodyPr/>
          <a:lstStyle/>
          <a:p>
            <a:pPr algn="r"/>
            <a:r>
              <a:rPr lang="cs-CZ" sz="1200" b="1">
                <a:latin typeface="Arial" charset="0"/>
              </a:rPr>
              <a:t>Čas</a:t>
            </a:r>
            <a:endParaRPr lang="cs-CZ"/>
          </a:p>
        </p:txBody>
      </p:sp>
      <p:grpSp>
        <p:nvGrpSpPr>
          <p:cNvPr id="119817" name="Group 9"/>
          <p:cNvGrpSpPr>
            <a:grpSpLocks/>
          </p:cNvGrpSpPr>
          <p:nvPr/>
        </p:nvGrpSpPr>
        <p:grpSpPr bwMode="auto">
          <a:xfrm>
            <a:off x="1187450" y="1844675"/>
            <a:ext cx="5953125" cy="2990850"/>
            <a:chOff x="1957" y="2677"/>
            <a:chExt cx="9376" cy="4711"/>
          </a:xfrm>
        </p:grpSpPr>
        <p:sp>
          <p:nvSpPr>
            <p:cNvPr id="119818" name="Line 10"/>
            <p:cNvSpPr>
              <a:spLocks noChangeShapeType="1"/>
            </p:cNvSpPr>
            <p:nvPr/>
          </p:nvSpPr>
          <p:spPr bwMode="auto">
            <a:xfrm>
              <a:off x="1957" y="7357"/>
              <a:ext cx="7654" cy="0"/>
            </a:xfrm>
            <a:prstGeom prst="line">
              <a:avLst/>
            </a:prstGeom>
            <a:noFill/>
            <a:ln w="9525">
              <a:solidFill>
                <a:srgbClr val="000000"/>
              </a:solidFill>
              <a:round/>
              <a:headEnd/>
              <a:tailEnd type="triangle" w="med" len="med"/>
            </a:ln>
          </p:spPr>
          <p:txBody>
            <a:bodyPr/>
            <a:lstStyle/>
            <a:p>
              <a:endParaRPr lang="cs-CZ"/>
            </a:p>
          </p:txBody>
        </p:sp>
        <p:sp>
          <p:nvSpPr>
            <p:cNvPr id="119819" name="Line 11"/>
            <p:cNvSpPr>
              <a:spLocks noChangeShapeType="1"/>
            </p:cNvSpPr>
            <p:nvPr/>
          </p:nvSpPr>
          <p:spPr bwMode="auto">
            <a:xfrm flipV="1">
              <a:off x="2003" y="3217"/>
              <a:ext cx="0" cy="4171"/>
            </a:xfrm>
            <a:prstGeom prst="line">
              <a:avLst/>
            </a:prstGeom>
            <a:noFill/>
            <a:ln w="9525">
              <a:solidFill>
                <a:srgbClr val="000000"/>
              </a:solidFill>
              <a:round/>
              <a:headEnd/>
              <a:tailEnd type="triangle" w="med" len="med"/>
            </a:ln>
          </p:spPr>
          <p:txBody>
            <a:bodyPr/>
            <a:lstStyle/>
            <a:p>
              <a:endParaRPr lang="cs-CZ"/>
            </a:p>
          </p:txBody>
        </p:sp>
        <p:grpSp>
          <p:nvGrpSpPr>
            <p:cNvPr id="119820" name="Group 12"/>
            <p:cNvGrpSpPr>
              <a:grpSpLocks/>
            </p:cNvGrpSpPr>
            <p:nvPr/>
          </p:nvGrpSpPr>
          <p:grpSpPr bwMode="auto">
            <a:xfrm>
              <a:off x="1957" y="2677"/>
              <a:ext cx="9376" cy="4280"/>
              <a:chOff x="1957" y="2677"/>
              <a:chExt cx="9376" cy="4280"/>
            </a:xfrm>
          </p:grpSpPr>
          <p:grpSp>
            <p:nvGrpSpPr>
              <p:cNvPr id="119821" name="Group 13"/>
              <p:cNvGrpSpPr>
                <a:grpSpLocks/>
              </p:cNvGrpSpPr>
              <p:nvPr/>
            </p:nvGrpSpPr>
            <p:grpSpPr bwMode="auto">
              <a:xfrm>
                <a:off x="1957" y="3577"/>
                <a:ext cx="9376" cy="3380"/>
                <a:chOff x="1814" y="7897"/>
                <a:chExt cx="10618" cy="3960"/>
              </a:xfrm>
            </p:grpSpPr>
            <p:grpSp>
              <p:nvGrpSpPr>
                <p:cNvPr id="119822" name="Group 14"/>
                <p:cNvGrpSpPr>
                  <a:grpSpLocks/>
                </p:cNvGrpSpPr>
                <p:nvPr/>
              </p:nvGrpSpPr>
              <p:grpSpPr bwMode="auto">
                <a:xfrm>
                  <a:off x="1814" y="8257"/>
                  <a:ext cx="8451" cy="3600"/>
                  <a:chOff x="3062" y="2672"/>
                  <a:chExt cx="5616" cy="2880"/>
                </a:xfrm>
              </p:grpSpPr>
              <p:sp>
                <p:nvSpPr>
                  <p:cNvPr id="119823" name="Text Box 15"/>
                  <p:cNvSpPr txBox="1">
                    <a:spLocks noChangeArrowheads="1"/>
                  </p:cNvSpPr>
                  <p:nvPr/>
                </p:nvSpPr>
                <p:spPr bwMode="auto">
                  <a:xfrm>
                    <a:off x="5510" y="5120"/>
                    <a:ext cx="2016" cy="432"/>
                  </a:xfrm>
                  <a:prstGeom prst="rect">
                    <a:avLst/>
                  </a:prstGeom>
                  <a:solidFill>
                    <a:srgbClr val="FFFFFF"/>
                  </a:solidFill>
                  <a:ln w="9525">
                    <a:noFill/>
                    <a:miter lim="800000"/>
                    <a:headEnd/>
                    <a:tailEnd/>
                  </a:ln>
                </p:spPr>
                <p:txBody>
                  <a:bodyPr/>
                  <a:lstStyle/>
                  <a:p>
                    <a:r>
                      <a:rPr lang="cs-CZ" sz="1200" b="1">
                        <a:latin typeface="Arial" charset="0"/>
                      </a:rPr>
                      <a:t>Disruptivní inovace</a:t>
                    </a:r>
                    <a:endParaRPr lang="cs-CZ"/>
                  </a:p>
                </p:txBody>
              </p:sp>
              <p:grpSp>
                <p:nvGrpSpPr>
                  <p:cNvPr id="119824" name="Group 16"/>
                  <p:cNvGrpSpPr>
                    <a:grpSpLocks/>
                  </p:cNvGrpSpPr>
                  <p:nvPr/>
                </p:nvGrpSpPr>
                <p:grpSpPr bwMode="auto">
                  <a:xfrm>
                    <a:off x="3062" y="2672"/>
                    <a:ext cx="5616" cy="2160"/>
                    <a:chOff x="3062" y="2672"/>
                    <a:chExt cx="5616" cy="2160"/>
                  </a:xfrm>
                </p:grpSpPr>
                <p:grpSp>
                  <p:nvGrpSpPr>
                    <p:cNvPr id="119825" name="Group 17"/>
                    <p:cNvGrpSpPr>
                      <a:grpSpLocks/>
                    </p:cNvGrpSpPr>
                    <p:nvPr/>
                  </p:nvGrpSpPr>
                  <p:grpSpPr bwMode="auto">
                    <a:xfrm>
                      <a:off x="3062" y="2816"/>
                      <a:ext cx="5184" cy="1872"/>
                      <a:chOff x="3062" y="2816"/>
                      <a:chExt cx="5184" cy="1872"/>
                    </a:xfrm>
                  </p:grpSpPr>
                  <p:sp>
                    <p:nvSpPr>
                      <p:cNvPr id="119826" name="Line 18"/>
                      <p:cNvSpPr>
                        <a:spLocks noChangeShapeType="1"/>
                      </p:cNvSpPr>
                      <p:nvPr/>
                    </p:nvSpPr>
                    <p:spPr bwMode="auto">
                      <a:xfrm flipV="1">
                        <a:off x="3206" y="2816"/>
                        <a:ext cx="4752" cy="1872"/>
                      </a:xfrm>
                      <a:prstGeom prst="line">
                        <a:avLst/>
                      </a:prstGeom>
                      <a:noFill/>
                      <a:ln w="38100">
                        <a:solidFill>
                          <a:srgbClr val="000000"/>
                        </a:solidFill>
                        <a:round/>
                        <a:headEnd/>
                        <a:tailEnd type="triangle" w="med" len="med"/>
                      </a:ln>
                    </p:spPr>
                    <p:txBody>
                      <a:bodyPr/>
                      <a:lstStyle/>
                      <a:p>
                        <a:endParaRPr lang="cs-CZ"/>
                      </a:p>
                    </p:txBody>
                  </p:sp>
                  <p:sp>
                    <p:nvSpPr>
                      <p:cNvPr id="119827" name="Line 19"/>
                      <p:cNvSpPr>
                        <a:spLocks noChangeShapeType="1"/>
                      </p:cNvSpPr>
                      <p:nvPr/>
                    </p:nvSpPr>
                    <p:spPr bwMode="auto">
                      <a:xfrm flipV="1">
                        <a:off x="3206" y="3392"/>
                        <a:ext cx="5040" cy="432"/>
                      </a:xfrm>
                      <a:prstGeom prst="line">
                        <a:avLst/>
                      </a:prstGeom>
                      <a:noFill/>
                      <a:ln w="9525">
                        <a:solidFill>
                          <a:srgbClr val="000000"/>
                        </a:solidFill>
                        <a:prstDash val="dash"/>
                        <a:round/>
                        <a:headEnd/>
                        <a:tailEnd type="triangle" w="med" len="med"/>
                      </a:ln>
                    </p:spPr>
                    <p:txBody>
                      <a:bodyPr/>
                      <a:lstStyle/>
                      <a:p>
                        <a:endParaRPr lang="cs-CZ"/>
                      </a:p>
                    </p:txBody>
                  </p:sp>
                  <p:sp>
                    <p:nvSpPr>
                      <p:cNvPr id="119828" name="AutoShape 20"/>
                      <p:cNvSpPr>
                        <a:spLocks noChangeArrowheads="1"/>
                      </p:cNvSpPr>
                      <p:nvPr/>
                    </p:nvSpPr>
                    <p:spPr bwMode="auto">
                      <a:xfrm rot="-1420796">
                        <a:off x="3062" y="4256"/>
                        <a:ext cx="720" cy="288"/>
                      </a:xfrm>
                      <a:prstGeom prst="curvedDownArrow">
                        <a:avLst>
                          <a:gd name="adj1" fmla="val 29444"/>
                          <a:gd name="adj2" fmla="val 100000"/>
                          <a:gd name="adj3" fmla="val 74236"/>
                        </a:avLst>
                      </a:prstGeom>
                      <a:solidFill>
                        <a:srgbClr val="FFFFFF"/>
                      </a:solidFill>
                      <a:ln w="9525">
                        <a:solidFill>
                          <a:srgbClr val="000000"/>
                        </a:solidFill>
                        <a:miter lim="800000"/>
                        <a:headEnd/>
                        <a:tailEnd/>
                      </a:ln>
                    </p:spPr>
                    <p:txBody>
                      <a:bodyPr/>
                      <a:lstStyle/>
                      <a:p>
                        <a:endParaRPr lang="cs-CZ"/>
                      </a:p>
                    </p:txBody>
                  </p:sp>
                  <p:sp>
                    <p:nvSpPr>
                      <p:cNvPr id="119829" name="AutoShape 21"/>
                      <p:cNvSpPr>
                        <a:spLocks noChangeArrowheads="1"/>
                      </p:cNvSpPr>
                      <p:nvPr/>
                    </p:nvSpPr>
                    <p:spPr bwMode="auto">
                      <a:xfrm rot="-1420796">
                        <a:off x="3638" y="3968"/>
                        <a:ext cx="720" cy="288"/>
                      </a:xfrm>
                      <a:prstGeom prst="curvedDownArrow">
                        <a:avLst>
                          <a:gd name="adj1" fmla="val 29444"/>
                          <a:gd name="adj2" fmla="val 100000"/>
                          <a:gd name="adj3" fmla="val 74236"/>
                        </a:avLst>
                      </a:prstGeom>
                      <a:solidFill>
                        <a:srgbClr val="FFFFFF"/>
                      </a:solidFill>
                      <a:ln w="9525">
                        <a:solidFill>
                          <a:srgbClr val="000000"/>
                        </a:solidFill>
                        <a:miter lim="800000"/>
                        <a:headEnd/>
                        <a:tailEnd/>
                      </a:ln>
                    </p:spPr>
                    <p:txBody>
                      <a:bodyPr/>
                      <a:lstStyle/>
                      <a:p>
                        <a:endParaRPr lang="cs-CZ"/>
                      </a:p>
                    </p:txBody>
                  </p:sp>
                  <p:sp>
                    <p:nvSpPr>
                      <p:cNvPr id="119830" name="AutoShape 22"/>
                      <p:cNvSpPr>
                        <a:spLocks noChangeArrowheads="1"/>
                      </p:cNvSpPr>
                      <p:nvPr/>
                    </p:nvSpPr>
                    <p:spPr bwMode="auto">
                      <a:xfrm rot="-1420796">
                        <a:off x="4185" y="3540"/>
                        <a:ext cx="864" cy="402"/>
                      </a:xfrm>
                      <a:prstGeom prst="curvedDownArrow">
                        <a:avLst>
                          <a:gd name="adj1" fmla="val 25313"/>
                          <a:gd name="adj2" fmla="val 85970"/>
                          <a:gd name="adj3" fmla="val 74236"/>
                        </a:avLst>
                      </a:prstGeom>
                      <a:solidFill>
                        <a:srgbClr val="FFFFFF"/>
                      </a:solidFill>
                      <a:ln w="9525">
                        <a:solidFill>
                          <a:srgbClr val="000000"/>
                        </a:solidFill>
                        <a:miter lim="800000"/>
                        <a:headEnd/>
                        <a:tailEnd/>
                      </a:ln>
                    </p:spPr>
                    <p:txBody>
                      <a:bodyPr/>
                      <a:lstStyle/>
                      <a:p>
                        <a:endParaRPr lang="cs-CZ"/>
                      </a:p>
                    </p:txBody>
                  </p:sp>
                  <p:sp>
                    <p:nvSpPr>
                      <p:cNvPr id="119831" name="AutoShape 23"/>
                      <p:cNvSpPr>
                        <a:spLocks noChangeArrowheads="1"/>
                      </p:cNvSpPr>
                      <p:nvPr/>
                    </p:nvSpPr>
                    <p:spPr bwMode="auto">
                      <a:xfrm rot="-1420796">
                        <a:off x="6518" y="2960"/>
                        <a:ext cx="720" cy="288"/>
                      </a:xfrm>
                      <a:prstGeom prst="curvedDownArrow">
                        <a:avLst>
                          <a:gd name="adj1" fmla="val 29444"/>
                          <a:gd name="adj2" fmla="val 100000"/>
                          <a:gd name="adj3" fmla="val 74236"/>
                        </a:avLst>
                      </a:prstGeom>
                      <a:solidFill>
                        <a:srgbClr val="FFFFFF"/>
                      </a:solidFill>
                      <a:ln w="9525">
                        <a:solidFill>
                          <a:srgbClr val="000000"/>
                        </a:solidFill>
                        <a:miter lim="800000"/>
                        <a:headEnd/>
                        <a:tailEnd/>
                      </a:ln>
                    </p:spPr>
                    <p:txBody>
                      <a:bodyPr/>
                      <a:lstStyle/>
                      <a:p>
                        <a:endParaRPr lang="cs-CZ"/>
                      </a:p>
                    </p:txBody>
                  </p:sp>
                  <p:sp>
                    <p:nvSpPr>
                      <p:cNvPr id="119832" name="AutoShape 24"/>
                      <p:cNvSpPr>
                        <a:spLocks noChangeArrowheads="1"/>
                      </p:cNvSpPr>
                      <p:nvPr/>
                    </p:nvSpPr>
                    <p:spPr bwMode="auto">
                      <a:xfrm rot="-1420796">
                        <a:off x="4840" y="3086"/>
                        <a:ext cx="1584" cy="576"/>
                      </a:xfrm>
                      <a:prstGeom prst="curvedDownArrow">
                        <a:avLst>
                          <a:gd name="adj1" fmla="val 32389"/>
                          <a:gd name="adj2" fmla="val 110000"/>
                          <a:gd name="adj3" fmla="val 74236"/>
                        </a:avLst>
                      </a:prstGeom>
                      <a:solidFill>
                        <a:srgbClr val="FFFFFF"/>
                      </a:solidFill>
                      <a:ln w="9525">
                        <a:solidFill>
                          <a:srgbClr val="000000"/>
                        </a:solidFill>
                        <a:miter lim="800000"/>
                        <a:headEnd/>
                        <a:tailEnd/>
                      </a:ln>
                    </p:spPr>
                    <p:txBody>
                      <a:bodyPr/>
                      <a:lstStyle/>
                      <a:p>
                        <a:endParaRPr lang="cs-CZ"/>
                      </a:p>
                    </p:txBody>
                  </p:sp>
                  <p:sp>
                    <p:nvSpPr>
                      <p:cNvPr id="119833" name="Line 25"/>
                      <p:cNvSpPr>
                        <a:spLocks noChangeShapeType="1"/>
                      </p:cNvSpPr>
                      <p:nvPr/>
                    </p:nvSpPr>
                    <p:spPr bwMode="auto">
                      <a:xfrm>
                        <a:off x="7670" y="2960"/>
                        <a:ext cx="1" cy="432"/>
                      </a:xfrm>
                      <a:prstGeom prst="line">
                        <a:avLst/>
                      </a:prstGeom>
                      <a:noFill/>
                      <a:ln w="9525">
                        <a:solidFill>
                          <a:srgbClr val="000000"/>
                        </a:solidFill>
                        <a:round/>
                        <a:headEnd type="triangle" w="med" len="med"/>
                        <a:tailEnd type="triangle" w="med" len="med"/>
                      </a:ln>
                    </p:spPr>
                    <p:txBody>
                      <a:bodyPr/>
                      <a:lstStyle/>
                      <a:p>
                        <a:endParaRPr lang="cs-CZ"/>
                      </a:p>
                    </p:txBody>
                  </p:sp>
                </p:grpSp>
                <p:sp>
                  <p:nvSpPr>
                    <p:cNvPr id="119834" name="Text Box 26"/>
                    <p:cNvSpPr txBox="1">
                      <a:spLocks noChangeArrowheads="1"/>
                    </p:cNvSpPr>
                    <p:nvPr/>
                  </p:nvSpPr>
                  <p:spPr bwMode="auto">
                    <a:xfrm>
                      <a:off x="7958" y="2672"/>
                      <a:ext cx="432" cy="432"/>
                    </a:xfrm>
                    <a:prstGeom prst="rect">
                      <a:avLst/>
                    </a:prstGeom>
                    <a:solidFill>
                      <a:srgbClr val="FFFFFF"/>
                    </a:solidFill>
                    <a:ln w="9525">
                      <a:noFill/>
                      <a:miter lim="800000"/>
                      <a:headEnd/>
                      <a:tailEnd/>
                    </a:ln>
                  </p:spPr>
                  <p:txBody>
                    <a:bodyPr/>
                    <a:lstStyle/>
                    <a:p>
                      <a:r>
                        <a:rPr lang="cs-CZ" sz="1200" b="1">
                          <a:latin typeface="Arial" charset="0"/>
                        </a:rPr>
                        <a:t>a</a:t>
                      </a:r>
                      <a:endParaRPr lang="cs-CZ"/>
                    </a:p>
                  </p:txBody>
                </p:sp>
                <p:sp>
                  <p:nvSpPr>
                    <p:cNvPr id="119835" name="Text Box 27"/>
                    <p:cNvSpPr txBox="1">
                      <a:spLocks noChangeArrowheads="1"/>
                    </p:cNvSpPr>
                    <p:nvPr/>
                  </p:nvSpPr>
                  <p:spPr bwMode="auto">
                    <a:xfrm>
                      <a:off x="5222" y="4400"/>
                      <a:ext cx="432" cy="432"/>
                    </a:xfrm>
                    <a:prstGeom prst="rect">
                      <a:avLst/>
                    </a:prstGeom>
                    <a:solidFill>
                      <a:srgbClr val="FFFFFF"/>
                    </a:solidFill>
                    <a:ln w="9525">
                      <a:noFill/>
                      <a:miter lim="800000"/>
                      <a:headEnd/>
                      <a:tailEnd/>
                    </a:ln>
                  </p:spPr>
                  <p:txBody>
                    <a:bodyPr/>
                    <a:lstStyle/>
                    <a:p>
                      <a:r>
                        <a:rPr lang="cs-CZ" sz="1200" b="1">
                          <a:latin typeface="Arial" charset="0"/>
                        </a:rPr>
                        <a:t> D</a:t>
                      </a:r>
                      <a:endParaRPr lang="cs-CZ"/>
                    </a:p>
                  </p:txBody>
                </p:sp>
                <p:sp>
                  <p:nvSpPr>
                    <p:cNvPr id="119836" name="Text Box 28"/>
                    <p:cNvSpPr txBox="1">
                      <a:spLocks noChangeArrowheads="1"/>
                    </p:cNvSpPr>
                    <p:nvPr/>
                  </p:nvSpPr>
                  <p:spPr bwMode="auto">
                    <a:xfrm>
                      <a:off x="6806" y="4256"/>
                      <a:ext cx="288" cy="432"/>
                    </a:xfrm>
                    <a:prstGeom prst="rect">
                      <a:avLst/>
                    </a:prstGeom>
                    <a:solidFill>
                      <a:srgbClr val="FFFFFF"/>
                    </a:solidFill>
                    <a:ln w="9525">
                      <a:noFill/>
                      <a:miter lim="800000"/>
                      <a:headEnd/>
                      <a:tailEnd/>
                    </a:ln>
                  </p:spPr>
                  <p:txBody>
                    <a:bodyPr/>
                    <a:lstStyle/>
                    <a:p>
                      <a:r>
                        <a:rPr lang="cs-CZ" sz="1200" b="1">
                          <a:latin typeface="Arial" charset="0"/>
                        </a:rPr>
                        <a:t>c</a:t>
                      </a:r>
                      <a:endParaRPr lang="cs-CZ"/>
                    </a:p>
                  </p:txBody>
                </p:sp>
                <p:sp>
                  <p:nvSpPr>
                    <p:cNvPr id="119837" name="Text Box 29"/>
                    <p:cNvSpPr txBox="1">
                      <a:spLocks noChangeArrowheads="1"/>
                    </p:cNvSpPr>
                    <p:nvPr/>
                  </p:nvSpPr>
                  <p:spPr bwMode="auto">
                    <a:xfrm>
                      <a:off x="8246" y="3248"/>
                      <a:ext cx="432" cy="432"/>
                    </a:xfrm>
                    <a:prstGeom prst="rect">
                      <a:avLst/>
                    </a:prstGeom>
                    <a:solidFill>
                      <a:srgbClr val="FFFFFF"/>
                    </a:solidFill>
                    <a:ln w="9525">
                      <a:noFill/>
                      <a:miter lim="800000"/>
                      <a:headEnd/>
                      <a:tailEnd/>
                    </a:ln>
                  </p:spPr>
                  <p:txBody>
                    <a:bodyPr/>
                    <a:lstStyle/>
                    <a:p>
                      <a:r>
                        <a:rPr lang="cs-CZ" sz="1200" b="1">
                          <a:latin typeface="Arial" charset="0"/>
                        </a:rPr>
                        <a:t>b</a:t>
                      </a:r>
                      <a:endParaRPr lang="cs-CZ"/>
                    </a:p>
                  </p:txBody>
                </p:sp>
                <p:sp>
                  <p:nvSpPr>
                    <p:cNvPr id="119838" name="Text Box 30"/>
                    <p:cNvSpPr txBox="1">
                      <a:spLocks noChangeArrowheads="1"/>
                    </p:cNvSpPr>
                    <p:nvPr/>
                  </p:nvSpPr>
                  <p:spPr bwMode="auto">
                    <a:xfrm>
                      <a:off x="5654" y="3824"/>
                      <a:ext cx="432" cy="432"/>
                    </a:xfrm>
                    <a:prstGeom prst="rect">
                      <a:avLst/>
                    </a:prstGeom>
                    <a:solidFill>
                      <a:srgbClr val="FFFFFF"/>
                    </a:solidFill>
                    <a:ln w="9525">
                      <a:noFill/>
                      <a:miter lim="800000"/>
                      <a:headEnd/>
                      <a:tailEnd/>
                    </a:ln>
                  </p:spPr>
                  <p:txBody>
                    <a:bodyPr/>
                    <a:lstStyle/>
                    <a:p>
                      <a:r>
                        <a:rPr lang="cs-CZ" sz="1200" b="1">
                          <a:latin typeface="Arial" charset="0"/>
                        </a:rPr>
                        <a:t>O</a:t>
                      </a:r>
                      <a:endParaRPr lang="cs-CZ"/>
                    </a:p>
                  </p:txBody>
                </p:sp>
              </p:grpSp>
            </p:grpSp>
            <p:grpSp>
              <p:nvGrpSpPr>
                <p:cNvPr id="119839" name="Group 31"/>
                <p:cNvGrpSpPr>
                  <a:grpSpLocks/>
                </p:cNvGrpSpPr>
                <p:nvPr/>
              </p:nvGrpSpPr>
              <p:grpSpPr bwMode="auto">
                <a:xfrm>
                  <a:off x="10048" y="7897"/>
                  <a:ext cx="2384" cy="3780"/>
                  <a:chOff x="8534" y="2384"/>
                  <a:chExt cx="1584" cy="3024"/>
                </a:xfrm>
              </p:grpSpPr>
              <p:sp>
                <p:nvSpPr>
                  <p:cNvPr id="119840" name="Text Box 32"/>
                  <p:cNvSpPr txBox="1">
                    <a:spLocks noChangeArrowheads="1"/>
                  </p:cNvSpPr>
                  <p:nvPr/>
                </p:nvSpPr>
                <p:spPr bwMode="auto">
                  <a:xfrm>
                    <a:off x="8678" y="4544"/>
                    <a:ext cx="1440" cy="864"/>
                  </a:xfrm>
                  <a:prstGeom prst="rect">
                    <a:avLst/>
                  </a:prstGeom>
                  <a:solidFill>
                    <a:srgbClr val="FFFFFF"/>
                  </a:solidFill>
                  <a:ln w="9525">
                    <a:noFill/>
                    <a:miter lim="800000"/>
                    <a:headEnd/>
                    <a:tailEnd/>
                  </a:ln>
                </p:spPr>
                <p:txBody>
                  <a:bodyPr/>
                  <a:lstStyle/>
                  <a:p>
                    <a:r>
                      <a:rPr lang="cs-CZ" sz="1200" b="1">
                        <a:latin typeface="Arial" charset="0"/>
                      </a:rPr>
                      <a:t>Nejméně nároční zákazníci</a:t>
                    </a:r>
                    <a:endParaRPr lang="cs-CZ"/>
                  </a:p>
                </p:txBody>
              </p:sp>
              <p:grpSp>
                <p:nvGrpSpPr>
                  <p:cNvPr id="119841" name="Group 33"/>
                  <p:cNvGrpSpPr>
                    <a:grpSpLocks/>
                  </p:cNvGrpSpPr>
                  <p:nvPr/>
                </p:nvGrpSpPr>
                <p:grpSpPr bwMode="auto">
                  <a:xfrm>
                    <a:off x="8534" y="2384"/>
                    <a:ext cx="626" cy="1952"/>
                    <a:chOff x="9445" y="7322"/>
                    <a:chExt cx="782" cy="2440"/>
                  </a:xfrm>
                </p:grpSpPr>
                <p:sp>
                  <p:nvSpPr>
                    <p:cNvPr id="119842" name="Freeform 34"/>
                    <p:cNvSpPr>
                      <a:spLocks/>
                    </p:cNvSpPr>
                    <p:nvPr/>
                  </p:nvSpPr>
                  <p:spPr bwMode="auto">
                    <a:xfrm>
                      <a:off x="9445" y="7322"/>
                      <a:ext cx="57" cy="240"/>
                    </a:xfrm>
                    <a:custGeom>
                      <a:avLst/>
                      <a:gdLst/>
                      <a:ahLst/>
                      <a:cxnLst>
                        <a:cxn ang="0">
                          <a:pos x="0" y="721"/>
                        </a:cxn>
                        <a:cxn ang="0">
                          <a:pos x="169" y="721"/>
                        </a:cxn>
                        <a:cxn ang="0">
                          <a:pos x="169" y="0"/>
                        </a:cxn>
                        <a:cxn ang="0">
                          <a:pos x="0" y="0"/>
                        </a:cxn>
                        <a:cxn ang="0">
                          <a:pos x="0" y="721"/>
                        </a:cxn>
                        <a:cxn ang="0">
                          <a:pos x="0" y="721"/>
                        </a:cxn>
                      </a:cxnLst>
                      <a:rect l="0" t="0" r="r" b="b"/>
                      <a:pathLst>
                        <a:path w="169" h="721">
                          <a:moveTo>
                            <a:pt x="0" y="721"/>
                          </a:moveTo>
                          <a:lnTo>
                            <a:pt x="169" y="721"/>
                          </a:lnTo>
                          <a:lnTo>
                            <a:pt x="169" y="0"/>
                          </a:lnTo>
                          <a:lnTo>
                            <a:pt x="0" y="0"/>
                          </a:lnTo>
                          <a:lnTo>
                            <a:pt x="0" y="721"/>
                          </a:lnTo>
                          <a:lnTo>
                            <a:pt x="0" y="721"/>
                          </a:lnTo>
                          <a:close/>
                        </a:path>
                      </a:pathLst>
                    </a:custGeom>
                    <a:solidFill>
                      <a:srgbClr val="DA251D"/>
                    </a:solidFill>
                    <a:ln w="9525">
                      <a:noFill/>
                      <a:round/>
                      <a:headEnd/>
                      <a:tailEnd/>
                    </a:ln>
                  </p:spPr>
                  <p:txBody>
                    <a:bodyPr/>
                    <a:lstStyle/>
                    <a:p>
                      <a:endParaRPr lang="cs-CZ"/>
                    </a:p>
                  </p:txBody>
                </p:sp>
                <p:sp>
                  <p:nvSpPr>
                    <p:cNvPr id="119843" name="Freeform 35"/>
                    <p:cNvSpPr>
                      <a:spLocks/>
                    </p:cNvSpPr>
                    <p:nvPr/>
                  </p:nvSpPr>
                  <p:spPr bwMode="auto">
                    <a:xfrm>
                      <a:off x="9445" y="7562"/>
                      <a:ext cx="399" cy="531"/>
                    </a:xfrm>
                    <a:custGeom>
                      <a:avLst/>
                      <a:gdLst/>
                      <a:ahLst/>
                      <a:cxnLst>
                        <a:cxn ang="0">
                          <a:pos x="1197" y="1451"/>
                        </a:cxn>
                        <a:cxn ang="0">
                          <a:pos x="1085" y="1375"/>
                        </a:cxn>
                        <a:cxn ang="0">
                          <a:pos x="978" y="1297"/>
                        </a:cxn>
                        <a:cxn ang="0">
                          <a:pos x="876" y="1216"/>
                        </a:cxn>
                        <a:cxn ang="0">
                          <a:pos x="779" y="1133"/>
                        </a:cxn>
                        <a:cxn ang="0">
                          <a:pos x="687" y="1046"/>
                        </a:cxn>
                        <a:cxn ang="0">
                          <a:pos x="602" y="957"/>
                        </a:cxn>
                        <a:cxn ang="0">
                          <a:pos x="524" y="868"/>
                        </a:cxn>
                        <a:cxn ang="0">
                          <a:pos x="453" y="775"/>
                        </a:cxn>
                        <a:cxn ang="0">
                          <a:pos x="389" y="681"/>
                        </a:cxn>
                        <a:cxn ang="0">
                          <a:pos x="333" y="586"/>
                        </a:cxn>
                        <a:cxn ang="0">
                          <a:pos x="284" y="489"/>
                        </a:cxn>
                        <a:cxn ang="0">
                          <a:pos x="243" y="392"/>
                        </a:cxn>
                        <a:cxn ang="0">
                          <a:pos x="210" y="295"/>
                        </a:cxn>
                        <a:cxn ang="0">
                          <a:pos x="188" y="198"/>
                        </a:cxn>
                        <a:cxn ang="0">
                          <a:pos x="174" y="99"/>
                        </a:cxn>
                        <a:cxn ang="0">
                          <a:pos x="169" y="0"/>
                        </a:cxn>
                        <a:cxn ang="0">
                          <a:pos x="1" y="58"/>
                        </a:cxn>
                        <a:cxn ang="0">
                          <a:pos x="12" y="171"/>
                        </a:cxn>
                        <a:cxn ang="0">
                          <a:pos x="34" y="285"/>
                        </a:cxn>
                        <a:cxn ang="0">
                          <a:pos x="65" y="396"/>
                        </a:cxn>
                        <a:cxn ang="0">
                          <a:pos x="106" y="507"/>
                        </a:cxn>
                        <a:cxn ang="0">
                          <a:pos x="156" y="614"/>
                        </a:cxn>
                        <a:cxn ang="0">
                          <a:pos x="213" y="720"/>
                        </a:cxn>
                        <a:cxn ang="0">
                          <a:pos x="280" y="823"/>
                        </a:cxn>
                        <a:cxn ang="0">
                          <a:pos x="353" y="925"/>
                        </a:cxn>
                        <a:cxn ang="0">
                          <a:pos x="434" y="1024"/>
                        </a:cxn>
                        <a:cxn ang="0">
                          <a:pos x="523" y="1119"/>
                        </a:cxn>
                        <a:cxn ang="0">
                          <a:pos x="615" y="1212"/>
                        </a:cxn>
                        <a:cxn ang="0">
                          <a:pos x="715" y="1303"/>
                        </a:cxn>
                        <a:cxn ang="0">
                          <a:pos x="820" y="1390"/>
                        </a:cxn>
                        <a:cxn ang="0">
                          <a:pos x="930" y="1474"/>
                        </a:cxn>
                        <a:cxn ang="0">
                          <a:pos x="1045" y="1554"/>
                        </a:cxn>
                        <a:cxn ang="0">
                          <a:pos x="1104" y="1593"/>
                        </a:cxn>
                      </a:cxnLst>
                      <a:rect l="0" t="0" r="r" b="b"/>
                      <a:pathLst>
                        <a:path w="1197" h="1593">
                          <a:moveTo>
                            <a:pt x="1197" y="1451"/>
                          </a:moveTo>
                          <a:lnTo>
                            <a:pt x="1197" y="1451"/>
                          </a:lnTo>
                          <a:lnTo>
                            <a:pt x="1139" y="1412"/>
                          </a:lnTo>
                          <a:lnTo>
                            <a:pt x="1085" y="1375"/>
                          </a:lnTo>
                          <a:lnTo>
                            <a:pt x="1031" y="1337"/>
                          </a:lnTo>
                          <a:lnTo>
                            <a:pt x="978" y="1297"/>
                          </a:lnTo>
                          <a:lnTo>
                            <a:pt x="926" y="1256"/>
                          </a:lnTo>
                          <a:lnTo>
                            <a:pt x="876" y="1216"/>
                          </a:lnTo>
                          <a:lnTo>
                            <a:pt x="826" y="1175"/>
                          </a:lnTo>
                          <a:lnTo>
                            <a:pt x="779" y="1133"/>
                          </a:lnTo>
                          <a:lnTo>
                            <a:pt x="733" y="1090"/>
                          </a:lnTo>
                          <a:lnTo>
                            <a:pt x="687" y="1046"/>
                          </a:lnTo>
                          <a:lnTo>
                            <a:pt x="645" y="1002"/>
                          </a:lnTo>
                          <a:lnTo>
                            <a:pt x="602" y="957"/>
                          </a:lnTo>
                          <a:lnTo>
                            <a:pt x="562" y="913"/>
                          </a:lnTo>
                          <a:lnTo>
                            <a:pt x="524" y="868"/>
                          </a:lnTo>
                          <a:lnTo>
                            <a:pt x="487" y="820"/>
                          </a:lnTo>
                          <a:lnTo>
                            <a:pt x="453" y="775"/>
                          </a:lnTo>
                          <a:lnTo>
                            <a:pt x="420" y="728"/>
                          </a:lnTo>
                          <a:lnTo>
                            <a:pt x="389" y="681"/>
                          </a:lnTo>
                          <a:lnTo>
                            <a:pt x="359" y="633"/>
                          </a:lnTo>
                          <a:lnTo>
                            <a:pt x="333" y="586"/>
                          </a:lnTo>
                          <a:lnTo>
                            <a:pt x="306" y="538"/>
                          </a:lnTo>
                          <a:lnTo>
                            <a:pt x="284" y="489"/>
                          </a:lnTo>
                          <a:lnTo>
                            <a:pt x="262" y="441"/>
                          </a:lnTo>
                          <a:lnTo>
                            <a:pt x="243" y="392"/>
                          </a:lnTo>
                          <a:lnTo>
                            <a:pt x="227" y="343"/>
                          </a:lnTo>
                          <a:lnTo>
                            <a:pt x="210" y="295"/>
                          </a:lnTo>
                          <a:lnTo>
                            <a:pt x="199" y="246"/>
                          </a:lnTo>
                          <a:lnTo>
                            <a:pt x="188" y="198"/>
                          </a:lnTo>
                          <a:lnTo>
                            <a:pt x="180" y="148"/>
                          </a:lnTo>
                          <a:lnTo>
                            <a:pt x="174" y="99"/>
                          </a:lnTo>
                          <a:lnTo>
                            <a:pt x="171" y="49"/>
                          </a:lnTo>
                          <a:lnTo>
                            <a:pt x="169" y="0"/>
                          </a:lnTo>
                          <a:lnTo>
                            <a:pt x="0" y="0"/>
                          </a:lnTo>
                          <a:lnTo>
                            <a:pt x="1" y="58"/>
                          </a:lnTo>
                          <a:lnTo>
                            <a:pt x="6" y="115"/>
                          </a:lnTo>
                          <a:lnTo>
                            <a:pt x="12" y="171"/>
                          </a:lnTo>
                          <a:lnTo>
                            <a:pt x="22" y="229"/>
                          </a:lnTo>
                          <a:lnTo>
                            <a:pt x="34" y="285"/>
                          </a:lnTo>
                          <a:lnTo>
                            <a:pt x="47" y="340"/>
                          </a:lnTo>
                          <a:lnTo>
                            <a:pt x="65" y="396"/>
                          </a:lnTo>
                          <a:lnTo>
                            <a:pt x="84" y="451"/>
                          </a:lnTo>
                          <a:lnTo>
                            <a:pt x="106" y="507"/>
                          </a:lnTo>
                          <a:lnTo>
                            <a:pt x="130" y="560"/>
                          </a:lnTo>
                          <a:lnTo>
                            <a:pt x="156" y="614"/>
                          </a:lnTo>
                          <a:lnTo>
                            <a:pt x="184" y="667"/>
                          </a:lnTo>
                          <a:lnTo>
                            <a:pt x="213" y="720"/>
                          </a:lnTo>
                          <a:lnTo>
                            <a:pt x="246" y="772"/>
                          </a:lnTo>
                          <a:lnTo>
                            <a:pt x="280" y="823"/>
                          </a:lnTo>
                          <a:lnTo>
                            <a:pt x="316" y="875"/>
                          </a:lnTo>
                          <a:lnTo>
                            <a:pt x="353" y="925"/>
                          </a:lnTo>
                          <a:lnTo>
                            <a:pt x="393" y="975"/>
                          </a:lnTo>
                          <a:lnTo>
                            <a:pt x="434" y="1024"/>
                          </a:lnTo>
                          <a:lnTo>
                            <a:pt x="477" y="1072"/>
                          </a:lnTo>
                          <a:lnTo>
                            <a:pt x="523" y="1119"/>
                          </a:lnTo>
                          <a:lnTo>
                            <a:pt x="568" y="1166"/>
                          </a:lnTo>
                          <a:lnTo>
                            <a:pt x="615" y="1212"/>
                          </a:lnTo>
                          <a:lnTo>
                            <a:pt x="665" y="1258"/>
                          </a:lnTo>
                          <a:lnTo>
                            <a:pt x="715" y="1303"/>
                          </a:lnTo>
                          <a:lnTo>
                            <a:pt x="767" y="1348"/>
                          </a:lnTo>
                          <a:lnTo>
                            <a:pt x="820" y="1390"/>
                          </a:lnTo>
                          <a:lnTo>
                            <a:pt x="874" y="1431"/>
                          </a:lnTo>
                          <a:lnTo>
                            <a:pt x="930" y="1474"/>
                          </a:lnTo>
                          <a:lnTo>
                            <a:pt x="988" y="1514"/>
                          </a:lnTo>
                          <a:lnTo>
                            <a:pt x="1045" y="1554"/>
                          </a:lnTo>
                          <a:lnTo>
                            <a:pt x="1104" y="1593"/>
                          </a:lnTo>
                          <a:lnTo>
                            <a:pt x="1104" y="1593"/>
                          </a:lnTo>
                          <a:lnTo>
                            <a:pt x="1197" y="1451"/>
                          </a:lnTo>
                          <a:close/>
                        </a:path>
                      </a:pathLst>
                    </a:custGeom>
                    <a:solidFill>
                      <a:srgbClr val="DA251D"/>
                    </a:solidFill>
                    <a:ln w="9525">
                      <a:noFill/>
                      <a:round/>
                      <a:headEnd/>
                      <a:tailEnd/>
                    </a:ln>
                  </p:spPr>
                  <p:txBody>
                    <a:bodyPr/>
                    <a:lstStyle/>
                    <a:p>
                      <a:endParaRPr lang="cs-CZ"/>
                    </a:p>
                  </p:txBody>
                </p:sp>
                <p:sp>
                  <p:nvSpPr>
                    <p:cNvPr id="119844" name="Freeform 36"/>
                    <p:cNvSpPr>
                      <a:spLocks/>
                    </p:cNvSpPr>
                    <p:nvPr/>
                  </p:nvSpPr>
                  <p:spPr bwMode="auto">
                    <a:xfrm>
                      <a:off x="9813" y="8046"/>
                      <a:ext cx="272" cy="203"/>
                    </a:xfrm>
                    <a:custGeom>
                      <a:avLst/>
                      <a:gdLst/>
                      <a:ahLst/>
                      <a:cxnLst>
                        <a:cxn ang="0">
                          <a:pos x="724" y="608"/>
                        </a:cxn>
                        <a:cxn ang="0">
                          <a:pos x="816" y="465"/>
                        </a:cxn>
                        <a:cxn ang="0">
                          <a:pos x="93" y="0"/>
                        </a:cxn>
                        <a:cxn ang="0">
                          <a:pos x="0" y="142"/>
                        </a:cxn>
                        <a:cxn ang="0">
                          <a:pos x="724" y="608"/>
                        </a:cxn>
                        <a:cxn ang="0">
                          <a:pos x="724" y="608"/>
                        </a:cxn>
                      </a:cxnLst>
                      <a:rect l="0" t="0" r="r" b="b"/>
                      <a:pathLst>
                        <a:path w="816" h="608">
                          <a:moveTo>
                            <a:pt x="724" y="608"/>
                          </a:moveTo>
                          <a:lnTo>
                            <a:pt x="816" y="465"/>
                          </a:lnTo>
                          <a:lnTo>
                            <a:pt x="93" y="0"/>
                          </a:lnTo>
                          <a:lnTo>
                            <a:pt x="0" y="142"/>
                          </a:lnTo>
                          <a:lnTo>
                            <a:pt x="724" y="608"/>
                          </a:lnTo>
                          <a:lnTo>
                            <a:pt x="724" y="608"/>
                          </a:lnTo>
                          <a:close/>
                        </a:path>
                      </a:pathLst>
                    </a:custGeom>
                    <a:solidFill>
                      <a:srgbClr val="DA251D"/>
                    </a:solidFill>
                    <a:ln w="9525">
                      <a:noFill/>
                      <a:round/>
                      <a:headEnd/>
                      <a:tailEnd/>
                    </a:ln>
                  </p:spPr>
                  <p:txBody>
                    <a:bodyPr/>
                    <a:lstStyle/>
                    <a:p>
                      <a:endParaRPr lang="cs-CZ"/>
                    </a:p>
                  </p:txBody>
                </p:sp>
                <p:sp>
                  <p:nvSpPr>
                    <p:cNvPr id="119845" name="Freeform 37"/>
                    <p:cNvSpPr>
                      <a:spLocks/>
                    </p:cNvSpPr>
                    <p:nvPr/>
                  </p:nvSpPr>
                  <p:spPr bwMode="auto">
                    <a:xfrm>
                      <a:off x="10047" y="8201"/>
                      <a:ext cx="180" cy="567"/>
                    </a:xfrm>
                    <a:custGeom>
                      <a:avLst/>
                      <a:gdLst/>
                      <a:ahLst/>
                      <a:cxnLst>
                        <a:cxn ang="0">
                          <a:pos x="138" y="1700"/>
                        </a:cxn>
                        <a:cxn ang="0">
                          <a:pos x="221" y="1578"/>
                        </a:cxn>
                        <a:cxn ang="0">
                          <a:pos x="296" y="1457"/>
                        </a:cxn>
                        <a:cxn ang="0">
                          <a:pos x="361" y="1338"/>
                        </a:cxn>
                        <a:cxn ang="0">
                          <a:pos x="417" y="1220"/>
                        </a:cxn>
                        <a:cxn ang="0">
                          <a:pos x="464" y="1104"/>
                        </a:cxn>
                        <a:cxn ang="0">
                          <a:pos x="499" y="988"/>
                        </a:cxn>
                        <a:cxn ang="0">
                          <a:pos x="524" y="874"/>
                        </a:cxn>
                        <a:cxn ang="0">
                          <a:pos x="536" y="764"/>
                        </a:cxn>
                        <a:cxn ang="0">
                          <a:pos x="539" y="708"/>
                        </a:cxn>
                        <a:cxn ang="0">
                          <a:pos x="536" y="654"/>
                        </a:cxn>
                        <a:cxn ang="0">
                          <a:pos x="530" y="599"/>
                        </a:cxn>
                        <a:cxn ang="0">
                          <a:pos x="521" y="546"/>
                        </a:cxn>
                        <a:cxn ang="0">
                          <a:pos x="509" y="493"/>
                        </a:cxn>
                        <a:cxn ang="0">
                          <a:pos x="492" y="442"/>
                        </a:cxn>
                        <a:cxn ang="0">
                          <a:pos x="471" y="391"/>
                        </a:cxn>
                        <a:cxn ang="0">
                          <a:pos x="447" y="343"/>
                        </a:cxn>
                        <a:cxn ang="0">
                          <a:pos x="420" y="294"/>
                        </a:cxn>
                        <a:cxn ang="0">
                          <a:pos x="387" y="247"/>
                        </a:cxn>
                        <a:cxn ang="0">
                          <a:pos x="352" y="202"/>
                        </a:cxn>
                        <a:cxn ang="0">
                          <a:pos x="312" y="159"/>
                        </a:cxn>
                        <a:cxn ang="0">
                          <a:pos x="269" y="116"/>
                        </a:cxn>
                        <a:cxn ang="0">
                          <a:pos x="221" y="75"/>
                        </a:cxn>
                        <a:cxn ang="0">
                          <a:pos x="171" y="37"/>
                        </a:cxn>
                        <a:cxn ang="0">
                          <a:pos x="115" y="0"/>
                        </a:cxn>
                        <a:cxn ang="0">
                          <a:pos x="47" y="157"/>
                        </a:cxn>
                        <a:cxn ang="0">
                          <a:pos x="93" y="191"/>
                        </a:cxn>
                        <a:cxn ang="0">
                          <a:pos x="135" y="225"/>
                        </a:cxn>
                        <a:cxn ang="0">
                          <a:pos x="172" y="259"/>
                        </a:cxn>
                        <a:cxn ang="0">
                          <a:pos x="208" y="294"/>
                        </a:cxn>
                        <a:cxn ang="0">
                          <a:pos x="237" y="330"/>
                        </a:cxn>
                        <a:cxn ang="0">
                          <a:pos x="263" y="366"/>
                        </a:cxn>
                        <a:cxn ang="0">
                          <a:pos x="287" y="403"/>
                        </a:cxn>
                        <a:cxn ang="0">
                          <a:pos x="308" y="442"/>
                        </a:cxn>
                        <a:cxn ang="0">
                          <a:pos x="325" y="480"/>
                        </a:cxn>
                        <a:cxn ang="0">
                          <a:pos x="340" y="520"/>
                        </a:cxn>
                        <a:cxn ang="0">
                          <a:pos x="350" y="559"/>
                        </a:cxn>
                        <a:cxn ang="0">
                          <a:pos x="359" y="601"/>
                        </a:cxn>
                        <a:cxn ang="0">
                          <a:pos x="365" y="643"/>
                        </a:cxn>
                        <a:cxn ang="0">
                          <a:pos x="368" y="687"/>
                        </a:cxn>
                        <a:cxn ang="0">
                          <a:pos x="368" y="732"/>
                        </a:cxn>
                        <a:cxn ang="0">
                          <a:pos x="364" y="801"/>
                        </a:cxn>
                        <a:cxn ang="0">
                          <a:pos x="347" y="895"/>
                        </a:cxn>
                        <a:cxn ang="0">
                          <a:pos x="321" y="995"/>
                        </a:cxn>
                        <a:cxn ang="0">
                          <a:pos x="284" y="1100"/>
                        </a:cxn>
                        <a:cxn ang="0">
                          <a:pos x="237" y="1206"/>
                        </a:cxn>
                        <a:cxn ang="0">
                          <a:pos x="181" y="1316"/>
                        </a:cxn>
                        <a:cxn ang="0">
                          <a:pos x="115" y="1428"/>
                        </a:cxn>
                        <a:cxn ang="0">
                          <a:pos x="40" y="1544"/>
                        </a:cxn>
                        <a:cxn ang="0">
                          <a:pos x="0" y="1602"/>
                        </a:cxn>
                      </a:cxnLst>
                      <a:rect l="0" t="0" r="r" b="b"/>
                      <a:pathLst>
                        <a:path w="539" h="1700">
                          <a:moveTo>
                            <a:pt x="138" y="1700"/>
                          </a:moveTo>
                          <a:lnTo>
                            <a:pt x="138" y="1700"/>
                          </a:lnTo>
                          <a:lnTo>
                            <a:pt x="181" y="1638"/>
                          </a:lnTo>
                          <a:lnTo>
                            <a:pt x="221" y="1578"/>
                          </a:lnTo>
                          <a:lnTo>
                            <a:pt x="259" y="1518"/>
                          </a:lnTo>
                          <a:lnTo>
                            <a:pt x="296" y="1457"/>
                          </a:lnTo>
                          <a:lnTo>
                            <a:pt x="330" y="1397"/>
                          </a:lnTo>
                          <a:lnTo>
                            <a:pt x="361" y="1338"/>
                          </a:lnTo>
                          <a:lnTo>
                            <a:pt x="390" y="1279"/>
                          </a:lnTo>
                          <a:lnTo>
                            <a:pt x="417" y="1220"/>
                          </a:lnTo>
                          <a:lnTo>
                            <a:pt x="442" y="1161"/>
                          </a:lnTo>
                          <a:lnTo>
                            <a:pt x="464" y="1104"/>
                          </a:lnTo>
                          <a:lnTo>
                            <a:pt x="483" y="1047"/>
                          </a:lnTo>
                          <a:lnTo>
                            <a:pt x="499" y="988"/>
                          </a:lnTo>
                          <a:lnTo>
                            <a:pt x="514" y="932"/>
                          </a:lnTo>
                          <a:lnTo>
                            <a:pt x="524" y="874"/>
                          </a:lnTo>
                          <a:lnTo>
                            <a:pt x="531" y="818"/>
                          </a:lnTo>
                          <a:lnTo>
                            <a:pt x="536" y="764"/>
                          </a:lnTo>
                          <a:lnTo>
                            <a:pt x="537" y="736"/>
                          </a:lnTo>
                          <a:lnTo>
                            <a:pt x="539" y="708"/>
                          </a:lnTo>
                          <a:lnTo>
                            <a:pt x="537" y="680"/>
                          </a:lnTo>
                          <a:lnTo>
                            <a:pt x="536" y="654"/>
                          </a:lnTo>
                          <a:lnTo>
                            <a:pt x="533" y="627"/>
                          </a:lnTo>
                          <a:lnTo>
                            <a:pt x="530" y="599"/>
                          </a:lnTo>
                          <a:lnTo>
                            <a:pt x="527" y="573"/>
                          </a:lnTo>
                          <a:lnTo>
                            <a:pt x="521" y="546"/>
                          </a:lnTo>
                          <a:lnTo>
                            <a:pt x="515" y="520"/>
                          </a:lnTo>
                          <a:lnTo>
                            <a:pt x="509" y="493"/>
                          </a:lnTo>
                          <a:lnTo>
                            <a:pt x="500" y="468"/>
                          </a:lnTo>
                          <a:lnTo>
                            <a:pt x="492" y="442"/>
                          </a:lnTo>
                          <a:lnTo>
                            <a:pt x="483" y="416"/>
                          </a:lnTo>
                          <a:lnTo>
                            <a:pt x="471" y="391"/>
                          </a:lnTo>
                          <a:lnTo>
                            <a:pt x="461" y="366"/>
                          </a:lnTo>
                          <a:lnTo>
                            <a:pt x="447" y="343"/>
                          </a:lnTo>
                          <a:lnTo>
                            <a:pt x="434" y="318"/>
                          </a:lnTo>
                          <a:lnTo>
                            <a:pt x="420" y="294"/>
                          </a:lnTo>
                          <a:lnTo>
                            <a:pt x="405" y="271"/>
                          </a:lnTo>
                          <a:lnTo>
                            <a:pt x="387" y="247"/>
                          </a:lnTo>
                          <a:lnTo>
                            <a:pt x="369" y="225"/>
                          </a:lnTo>
                          <a:lnTo>
                            <a:pt x="352" y="202"/>
                          </a:lnTo>
                          <a:lnTo>
                            <a:pt x="333" y="181"/>
                          </a:lnTo>
                          <a:lnTo>
                            <a:pt x="312" y="159"/>
                          </a:lnTo>
                          <a:lnTo>
                            <a:pt x="291" y="137"/>
                          </a:lnTo>
                          <a:lnTo>
                            <a:pt x="269" y="116"/>
                          </a:lnTo>
                          <a:lnTo>
                            <a:pt x="246" y="96"/>
                          </a:lnTo>
                          <a:lnTo>
                            <a:pt x="221" y="75"/>
                          </a:lnTo>
                          <a:lnTo>
                            <a:pt x="196" y="56"/>
                          </a:lnTo>
                          <a:lnTo>
                            <a:pt x="171" y="37"/>
                          </a:lnTo>
                          <a:lnTo>
                            <a:pt x="143" y="17"/>
                          </a:lnTo>
                          <a:lnTo>
                            <a:pt x="115" y="0"/>
                          </a:lnTo>
                          <a:lnTo>
                            <a:pt x="23" y="143"/>
                          </a:lnTo>
                          <a:lnTo>
                            <a:pt x="47" y="157"/>
                          </a:lnTo>
                          <a:lnTo>
                            <a:pt x="71" y="174"/>
                          </a:lnTo>
                          <a:lnTo>
                            <a:pt x="93" y="191"/>
                          </a:lnTo>
                          <a:lnTo>
                            <a:pt x="115" y="207"/>
                          </a:lnTo>
                          <a:lnTo>
                            <a:pt x="135" y="225"/>
                          </a:lnTo>
                          <a:lnTo>
                            <a:pt x="155" y="241"/>
                          </a:lnTo>
                          <a:lnTo>
                            <a:pt x="172" y="259"/>
                          </a:lnTo>
                          <a:lnTo>
                            <a:pt x="190" y="277"/>
                          </a:lnTo>
                          <a:lnTo>
                            <a:pt x="208" y="294"/>
                          </a:lnTo>
                          <a:lnTo>
                            <a:pt x="222" y="312"/>
                          </a:lnTo>
                          <a:lnTo>
                            <a:pt x="237" y="330"/>
                          </a:lnTo>
                          <a:lnTo>
                            <a:pt x="252" y="347"/>
                          </a:lnTo>
                          <a:lnTo>
                            <a:pt x="263" y="366"/>
                          </a:lnTo>
                          <a:lnTo>
                            <a:pt x="277" y="386"/>
                          </a:lnTo>
                          <a:lnTo>
                            <a:pt x="287" y="403"/>
                          </a:lnTo>
                          <a:lnTo>
                            <a:pt x="299" y="422"/>
                          </a:lnTo>
                          <a:lnTo>
                            <a:pt x="308" y="442"/>
                          </a:lnTo>
                          <a:lnTo>
                            <a:pt x="316" y="461"/>
                          </a:lnTo>
                          <a:lnTo>
                            <a:pt x="325" y="480"/>
                          </a:lnTo>
                          <a:lnTo>
                            <a:pt x="333" y="499"/>
                          </a:lnTo>
                          <a:lnTo>
                            <a:pt x="340" y="520"/>
                          </a:lnTo>
                          <a:lnTo>
                            <a:pt x="346" y="539"/>
                          </a:lnTo>
                          <a:lnTo>
                            <a:pt x="350" y="559"/>
                          </a:lnTo>
                          <a:lnTo>
                            <a:pt x="355" y="580"/>
                          </a:lnTo>
                          <a:lnTo>
                            <a:pt x="359" y="601"/>
                          </a:lnTo>
                          <a:lnTo>
                            <a:pt x="362" y="623"/>
                          </a:lnTo>
                          <a:lnTo>
                            <a:pt x="365" y="643"/>
                          </a:lnTo>
                          <a:lnTo>
                            <a:pt x="367" y="665"/>
                          </a:lnTo>
                          <a:lnTo>
                            <a:pt x="368" y="687"/>
                          </a:lnTo>
                          <a:lnTo>
                            <a:pt x="368" y="709"/>
                          </a:lnTo>
                          <a:lnTo>
                            <a:pt x="368" y="732"/>
                          </a:lnTo>
                          <a:lnTo>
                            <a:pt x="367" y="754"/>
                          </a:lnTo>
                          <a:lnTo>
                            <a:pt x="364" y="801"/>
                          </a:lnTo>
                          <a:lnTo>
                            <a:pt x="356" y="848"/>
                          </a:lnTo>
                          <a:lnTo>
                            <a:pt x="347" y="895"/>
                          </a:lnTo>
                          <a:lnTo>
                            <a:pt x="336" y="945"/>
                          </a:lnTo>
                          <a:lnTo>
                            <a:pt x="321" y="995"/>
                          </a:lnTo>
                          <a:lnTo>
                            <a:pt x="303" y="1047"/>
                          </a:lnTo>
                          <a:lnTo>
                            <a:pt x="284" y="1100"/>
                          </a:lnTo>
                          <a:lnTo>
                            <a:pt x="262" y="1153"/>
                          </a:lnTo>
                          <a:lnTo>
                            <a:pt x="237" y="1206"/>
                          </a:lnTo>
                          <a:lnTo>
                            <a:pt x="210" y="1260"/>
                          </a:lnTo>
                          <a:lnTo>
                            <a:pt x="181" y="1316"/>
                          </a:lnTo>
                          <a:lnTo>
                            <a:pt x="149" y="1372"/>
                          </a:lnTo>
                          <a:lnTo>
                            <a:pt x="115" y="1428"/>
                          </a:lnTo>
                          <a:lnTo>
                            <a:pt x="78" y="1485"/>
                          </a:lnTo>
                          <a:lnTo>
                            <a:pt x="40" y="1544"/>
                          </a:lnTo>
                          <a:lnTo>
                            <a:pt x="0" y="1602"/>
                          </a:lnTo>
                          <a:lnTo>
                            <a:pt x="0" y="1602"/>
                          </a:lnTo>
                          <a:lnTo>
                            <a:pt x="138" y="1700"/>
                          </a:lnTo>
                          <a:close/>
                        </a:path>
                      </a:pathLst>
                    </a:custGeom>
                    <a:solidFill>
                      <a:srgbClr val="DA251D"/>
                    </a:solidFill>
                    <a:ln w="9525">
                      <a:noFill/>
                      <a:round/>
                      <a:headEnd/>
                      <a:tailEnd/>
                    </a:ln>
                  </p:spPr>
                  <p:txBody>
                    <a:bodyPr/>
                    <a:lstStyle/>
                    <a:p>
                      <a:endParaRPr lang="cs-CZ"/>
                    </a:p>
                  </p:txBody>
                </p:sp>
                <p:sp>
                  <p:nvSpPr>
                    <p:cNvPr id="119846" name="Freeform 38"/>
                    <p:cNvSpPr>
                      <a:spLocks/>
                    </p:cNvSpPr>
                    <p:nvPr/>
                  </p:nvSpPr>
                  <p:spPr bwMode="auto">
                    <a:xfrm>
                      <a:off x="9823" y="8735"/>
                      <a:ext cx="270" cy="350"/>
                    </a:xfrm>
                    <a:custGeom>
                      <a:avLst/>
                      <a:gdLst/>
                      <a:ahLst/>
                      <a:cxnLst>
                        <a:cxn ang="0">
                          <a:pos x="0" y="952"/>
                        </a:cxn>
                        <a:cxn ang="0">
                          <a:pos x="138" y="1051"/>
                        </a:cxn>
                        <a:cxn ang="0">
                          <a:pos x="809" y="98"/>
                        </a:cxn>
                        <a:cxn ang="0">
                          <a:pos x="671" y="0"/>
                        </a:cxn>
                        <a:cxn ang="0">
                          <a:pos x="0" y="952"/>
                        </a:cxn>
                        <a:cxn ang="0">
                          <a:pos x="0" y="952"/>
                        </a:cxn>
                      </a:cxnLst>
                      <a:rect l="0" t="0" r="r" b="b"/>
                      <a:pathLst>
                        <a:path w="809" h="1051">
                          <a:moveTo>
                            <a:pt x="0" y="952"/>
                          </a:moveTo>
                          <a:lnTo>
                            <a:pt x="138" y="1051"/>
                          </a:lnTo>
                          <a:lnTo>
                            <a:pt x="809" y="98"/>
                          </a:lnTo>
                          <a:lnTo>
                            <a:pt x="671" y="0"/>
                          </a:lnTo>
                          <a:lnTo>
                            <a:pt x="0" y="952"/>
                          </a:lnTo>
                          <a:lnTo>
                            <a:pt x="0" y="952"/>
                          </a:lnTo>
                          <a:close/>
                        </a:path>
                      </a:pathLst>
                    </a:custGeom>
                    <a:solidFill>
                      <a:srgbClr val="DA251D"/>
                    </a:solidFill>
                    <a:ln w="9525">
                      <a:noFill/>
                      <a:round/>
                      <a:headEnd/>
                      <a:tailEnd/>
                    </a:ln>
                  </p:spPr>
                  <p:txBody>
                    <a:bodyPr/>
                    <a:lstStyle/>
                    <a:p>
                      <a:endParaRPr lang="cs-CZ"/>
                    </a:p>
                  </p:txBody>
                </p:sp>
                <p:sp>
                  <p:nvSpPr>
                    <p:cNvPr id="119847" name="Freeform 39"/>
                    <p:cNvSpPr>
                      <a:spLocks/>
                    </p:cNvSpPr>
                    <p:nvPr/>
                  </p:nvSpPr>
                  <p:spPr bwMode="auto">
                    <a:xfrm>
                      <a:off x="9661" y="9052"/>
                      <a:ext cx="208" cy="542"/>
                    </a:xfrm>
                    <a:custGeom>
                      <a:avLst/>
                      <a:gdLst/>
                      <a:ahLst/>
                      <a:cxnLst>
                        <a:cxn ang="0">
                          <a:pos x="170" y="1626"/>
                        </a:cxn>
                        <a:cxn ang="0">
                          <a:pos x="175" y="1421"/>
                        </a:cxn>
                        <a:cxn ang="0">
                          <a:pos x="183" y="1321"/>
                        </a:cxn>
                        <a:cxn ang="0">
                          <a:pos x="192" y="1222"/>
                        </a:cxn>
                        <a:cxn ang="0">
                          <a:pos x="205" y="1127"/>
                        </a:cxn>
                        <a:cxn ang="0">
                          <a:pos x="221" y="1029"/>
                        </a:cxn>
                        <a:cxn ang="0">
                          <a:pos x="242" y="935"/>
                        </a:cxn>
                        <a:cxn ang="0">
                          <a:pos x="267" y="841"/>
                        </a:cxn>
                        <a:cxn ang="0">
                          <a:pos x="295" y="748"/>
                        </a:cxn>
                        <a:cxn ang="0">
                          <a:pos x="327" y="655"/>
                        </a:cxn>
                        <a:cxn ang="0">
                          <a:pos x="364" y="563"/>
                        </a:cxn>
                        <a:cxn ang="0">
                          <a:pos x="405" y="470"/>
                        </a:cxn>
                        <a:cxn ang="0">
                          <a:pos x="452" y="377"/>
                        </a:cxn>
                        <a:cxn ang="0">
                          <a:pos x="505" y="284"/>
                        </a:cxn>
                        <a:cxn ang="0">
                          <a:pos x="563" y="192"/>
                        </a:cxn>
                        <a:cxn ang="0">
                          <a:pos x="626" y="99"/>
                        </a:cxn>
                        <a:cxn ang="0">
                          <a:pos x="452" y="50"/>
                        </a:cxn>
                        <a:cxn ang="0">
                          <a:pos x="389" y="149"/>
                        </a:cxn>
                        <a:cxn ang="0">
                          <a:pos x="330" y="249"/>
                        </a:cxn>
                        <a:cxn ang="0">
                          <a:pos x="277" y="348"/>
                        </a:cxn>
                        <a:cxn ang="0">
                          <a:pos x="230" y="446"/>
                        </a:cxn>
                        <a:cxn ang="0">
                          <a:pos x="187" y="546"/>
                        </a:cxn>
                        <a:cxn ang="0">
                          <a:pos x="150" y="645"/>
                        </a:cxn>
                        <a:cxn ang="0">
                          <a:pos x="117" y="745"/>
                        </a:cxn>
                        <a:cxn ang="0">
                          <a:pos x="89" y="847"/>
                        </a:cxn>
                        <a:cxn ang="0">
                          <a:pos x="65" y="947"/>
                        </a:cxn>
                        <a:cxn ang="0">
                          <a:pos x="46" y="1048"/>
                        </a:cxn>
                        <a:cxn ang="0">
                          <a:pos x="30" y="1152"/>
                        </a:cxn>
                        <a:cxn ang="0">
                          <a:pos x="18" y="1255"/>
                        </a:cxn>
                        <a:cxn ang="0">
                          <a:pos x="9" y="1359"/>
                        </a:cxn>
                        <a:cxn ang="0">
                          <a:pos x="2" y="1518"/>
                        </a:cxn>
                        <a:cxn ang="0">
                          <a:pos x="0" y="1626"/>
                        </a:cxn>
                      </a:cxnLst>
                      <a:rect l="0" t="0" r="r" b="b"/>
                      <a:pathLst>
                        <a:path w="626" h="1626">
                          <a:moveTo>
                            <a:pt x="170" y="1626"/>
                          </a:moveTo>
                          <a:lnTo>
                            <a:pt x="170" y="1626"/>
                          </a:lnTo>
                          <a:lnTo>
                            <a:pt x="171" y="1523"/>
                          </a:lnTo>
                          <a:lnTo>
                            <a:pt x="175" y="1421"/>
                          </a:lnTo>
                          <a:lnTo>
                            <a:pt x="178" y="1371"/>
                          </a:lnTo>
                          <a:lnTo>
                            <a:pt x="183" y="1321"/>
                          </a:lnTo>
                          <a:lnTo>
                            <a:pt x="186" y="1272"/>
                          </a:lnTo>
                          <a:lnTo>
                            <a:pt x="192" y="1222"/>
                          </a:lnTo>
                          <a:lnTo>
                            <a:pt x="198" y="1174"/>
                          </a:lnTo>
                          <a:lnTo>
                            <a:pt x="205" y="1127"/>
                          </a:lnTo>
                          <a:lnTo>
                            <a:pt x="212" y="1078"/>
                          </a:lnTo>
                          <a:lnTo>
                            <a:pt x="221" y="1029"/>
                          </a:lnTo>
                          <a:lnTo>
                            <a:pt x="231" y="982"/>
                          </a:lnTo>
                          <a:lnTo>
                            <a:pt x="242" y="935"/>
                          </a:lnTo>
                          <a:lnTo>
                            <a:pt x="254" y="888"/>
                          </a:lnTo>
                          <a:lnTo>
                            <a:pt x="267" y="841"/>
                          </a:lnTo>
                          <a:lnTo>
                            <a:pt x="280" y="795"/>
                          </a:lnTo>
                          <a:lnTo>
                            <a:pt x="295" y="748"/>
                          </a:lnTo>
                          <a:lnTo>
                            <a:pt x="309" y="701"/>
                          </a:lnTo>
                          <a:lnTo>
                            <a:pt x="327" y="655"/>
                          </a:lnTo>
                          <a:lnTo>
                            <a:pt x="345" y="608"/>
                          </a:lnTo>
                          <a:lnTo>
                            <a:pt x="364" y="563"/>
                          </a:lnTo>
                          <a:lnTo>
                            <a:pt x="385" y="517"/>
                          </a:lnTo>
                          <a:lnTo>
                            <a:pt x="405" y="470"/>
                          </a:lnTo>
                          <a:lnTo>
                            <a:pt x="429" y="424"/>
                          </a:lnTo>
                          <a:lnTo>
                            <a:pt x="452" y="377"/>
                          </a:lnTo>
                          <a:lnTo>
                            <a:pt x="479" y="331"/>
                          </a:lnTo>
                          <a:lnTo>
                            <a:pt x="505" y="284"/>
                          </a:lnTo>
                          <a:lnTo>
                            <a:pt x="533" y="239"/>
                          </a:lnTo>
                          <a:lnTo>
                            <a:pt x="563" y="192"/>
                          </a:lnTo>
                          <a:lnTo>
                            <a:pt x="594" y="145"/>
                          </a:lnTo>
                          <a:lnTo>
                            <a:pt x="626" y="99"/>
                          </a:lnTo>
                          <a:lnTo>
                            <a:pt x="488" y="0"/>
                          </a:lnTo>
                          <a:lnTo>
                            <a:pt x="452" y="50"/>
                          </a:lnTo>
                          <a:lnTo>
                            <a:pt x="420" y="100"/>
                          </a:lnTo>
                          <a:lnTo>
                            <a:pt x="389" y="149"/>
                          </a:lnTo>
                          <a:lnTo>
                            <a:pt x="358" y="199"/>
                          </a:lnTo>
                          <a:lnTo>
                            <a:pt x="330" y="249"/>
                          </a:lnTo>
                          <a:lnTo>
                            <a:pt x="304" y="298"/>
                          </a:lnTo>
                          <a:lnTo>
                            <a:pt x="277" y="348"/>
                          </a:lnTo>
                          <a:lnTo>
                            <a:pt x="254" y="396"/>
                          </a:lnTo>
                          <a:lnTo>
                            <a:pt x="230" y="446"/>
                          </a:lnTo>
                          <a:lnTo>
                            <a:pt x="208" y="496"/>
                          </a:lnTo>
                          <a:lnTo>
                            <a:pt x="187" y="546"/>
                          </a:lnTo>
                          <a:lnTo>
                            <a:pt x="168" y="596"/>
                          </a:lnTo>
                          <a:lnTo>
                            <a:pt x="150" y="645"/>
                          </a:lnTo>
                          <a:lnTo>
                            <a:pt x="133" y="695"/>
                          </a:lnTo>
                          <a:lnTo>
                            <a:pt x="117" y="745"/>
                          </a:lnTo>
                          <a:lnTo>
                            <a:pt x="103" y="795"/>
                          </a:lnTo>
                          <a:lnTo>
                            <a:pt x="89" y="847"/>
                          </a:lnTo>
                          <a:lnTo>
                            <a:pt x="77" y="897"/>
                          </a:lnTo>
                          <a:lnTo>
                            <a:pt x="65" y="947"/>
                          </a:lnTo>
                          <a:lnTo>
                            <a:pt x="55" y="998"/>
                          </a:lnTo>
                          <a:lnTo>
                            <a:pt x="46" y="1048"/>
                          </a:lnTo>
                          <a:lnTo>
                            <a:pt x="37" y="1100"/>
                          </a:lnTo>
                          <a:lnTo>
                            <a:pt x="30" y="1152"/>
                          </a:lnTo>
                          <a:lnTo>
                            <a:pt x="24" y="1203"/>
                          </a:lnTo>
                          <a:lnTo>
                            <a:pt x="18" y="1255"/>
                          </a:lnTo>
                          <a:lnTo>
                            <a:pt x="12" y="1308"/>
                          </a:lnTo>
                          <a:lnTo>
                            <a:pt x="9" y="1359"/>
                          </a:lnTo>
                          <a:lnTo>
                            <a:pt x="6" y="1414"/>
                          </a:lnTo>
                          <a:lnTo>
                            <a:pt x="2" y="1518"/>
                          </a:lnTo>
                          <a:lnTo>
                            <a:pt x="0" y="1626"/>
                          </a:lnTo>
                          <a:lnTo>
                            <a:pt x="0" y="1626"/>
                          </a:lnTo>
                          <a:lnTo>
                            <a:pt x="170" y="1626"/>
                          </a:lnTo>
                          <a:close/>
                        </a:path>
                      </a:pathLst>
                    </a:custGeom>
                    <a:solidFill>
                      <a:srgbClr val="DA251D"/>
                    </a:solidFill>
                    <a:ln w="9525">
                      <a:noFill/>
                      <a:round/>
                      <a:headEnd/>
                      <a:tailEnd/>
                    </a:ln>
                  </p:spPr>
                  <p:txBody>
                    <a:bodyPr/>
                    <a:lstStyle/>
                    <a:p>
                      <a:endParaRPr lang="cs-CZ"/>
                    </a:p>
                  </p:txBody>
                </p:sp>
                <p:sp>
                  <p:nvSpPr>
                    <p:cNvPr id="119848" name="Rectangle 40"/>
                    <p:cNvSpPr>
                      <a:spLocks noChangeArrowheads="1"/>
                    </p:cNvSpPr>
                    <p:nvPr/>
                  </p:nvSpPr>
                  <p:spPr bwMode="auto">
                    <a:xfrm>
                      <a:off x="9661" y="9594"/>
                      <a:ext cx="56" cy="168"/>
                    </a:xfrm>
                    <a:prstGeom prst="rect">
                      <a:avLst/>
                    </a:prstGeom>
                    <a:solidFill>
                      <a:srgbClr val="DA251D"/>
                    </a:solidFill>
                    <a:ln w="9525">
                      <a:noFill/>
                      <a:miter lim="800000"/>
                      <a:headEnd/>
                      <a:tailEnd/>
                    </a:ln>
                  </p:spPr>
                  <p:txBody>
                    <a:bodyPr/>
                    <a:lstStyle/>
                    <a:p>
                      <a:endParaRPr lang="cs-CZ"/>
                    </a:p>
                  </p:txBody>
                </p:sp>
              </p:grpSp>
            </p:grpSp>
          </p:grpSp>
          <p:sp>
            <p:nvSpPr>
              <p:cNvPr id="119849" name="Text Box 41"/>
              <p:cNvSpPr txBox="1">
                <a:spLocks noChangeArrowheads="1"/>
              </p:cNvSpPr>
              <p:nvPr/>
            </p:nvSpPr>
            <p:spPr bwMode="auto">
              <a:xfrm>
                <a:off x="8617" y="2677"/>
                <a:ext cx="1914" cy="720"/>
              </a:xfrm>
              <a:prstGeom prst="rect">
                <a:avLst/>
              </a:prstGeom>
              <a:solidFill>
                <a:srgbClr val="FFFFFF"/>
              </a:solidFill>
              <a:ln w="9525">
                <a:noFill/>
                <a:miter lim="800000"/>
                <a:headEnd/>
                <a:tailEnd/>
              </a:ln>
            </p:spPr>
            <p:txBody>
              <a:bodyPr/>
              <a:lstStyle/>
              <a:p>
                <a:r>
                  <a:rPr lang="cs-CZ" sz="1200" b="1">
                    <a:latin typeface="Arial" charset="0"/>
                  </a:rPr>
                  <a:t>Nejnáročnější zákazníci</a:t>
                </a:r>
                <a:endParaRPr lang="cs-CZ"/>
              </a:p>
            </p:txBody>
          </p:sp>
        </p:grpSp>
      </p:grpSp>
      <p:sp>
        <p:nvSpPr>
          <p:cNvPr id="119850" name="Line 42"/>
          <p:cNvSpPr>
            <a:spLocks noChangeShapeType="1"/>
          </p:cNvSpPr>
          <p:nvPr/>
        </p:nvSpPr>
        <p:spPr bwMode="auto">
          <a:xfrm flipV="1">
            <a:off x="3348038" y="3213100"/>
            <a:ext cx="2087562" cy="647700"/>
          </a:xfrm>
          <a:prstGeom prst="line">
            <a:avLst/>
          </a:prstGeom>
          <a:noFill/>
          <a:ln w="38100">
            <a:solidFill>
              <a:schemeClr val="accent2"/>
            </a:solidFill>
            <a:round/>
            <a:headEnd/>
            <a:tailEnd type="triangle" w="med" len="med"/>
          </a:ln>
          <a:effectLst/>
        </p:spPr>
        <p:txBody>
          <a:bodyPr/>
          <a:lstStyle/>
          <a:p>
            <a:endParaRPr lang="cs-CZ"/>
          </a:p>
        </p:txBody>
      </p:sp>
      <p:sp>
        <p:nvSpPr>
          <p:cNvPr id="119851" name="Line 43"/>
          <p:cNvSpPr>
            <a:spLocks noChangeShapeType="1"/>
          </p:cNvSpPr>
          <p:nvPr/>
        </p:nvSpPr>
        <p:spPr bwMode="auto">
          <a:xfrm flipV="1">
            <a:off x="3851275" y="3860800"/>
            <a:ext cx="0" cy="360363"/>
          </a:xfrm>
          <a:prstGeom prst="line">
            <a:avLst/>
          </a:prstGeom>
          <a:noFill/>
          <a:ln w="9525">
            <a:solidFill>
              <a:schemeClr val="tx1"/>
            </a:solidFill>
            <a:round/>
            <a:headEn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5"/>
          <p:cNvSpPr>
            <a:spLocks noGrp="1"/>
          </p:cNvSpPr>
          <p:nvPr>
            <p:ph type="sldNum" sz="quarter" idx="12"/>
          </p:nvPr>
        </p:nvSpPr>
        <p:spPr/>
        <p:txBody>
          <a:bodyPr/>
          <a:lstStyle/>
          <a:p>
            <a:fld id="{9558F094-525D-4535-A9D4-6B5F86DC4B07}" type="slidenum">
              <a:rPr lang="cs-CZ"/>
              <a:pPr/>
              <a:t>12</a:t>
            </a:fld>
            <a:endParaRPr lang="cs-CZ"/>
          </a:p>
        </p:txBody>
      </p:sp>
      <p:sp>
        <p:nvSpPr>
          <p:cNvPr id="43010" name="Rectangle 2"/>
          <p:cNvSpPr>
            <a:spLocks noGrp="1" noChangeArrowheads="1"/>
          </p:cNvSpPr>
          <p:nvPr>
            <p:ph type="body" idx="1"/>
          </p:nvPr>
        </p:nvSpPr>
        <p:spPr>
          <a:xfrm>
            <a:off x="0" y="0"/>
            <a:ext cx="9144000" cy="6858000"/>
          </a:xfrm>
          <a:noFill/>
        </p:spPr>
        <p:txBody>
          <a:bodyPr/>
          <a:lstStyle/>
          <a:p>
            <a:pPr>
              <a:buClr>
                <a:srgbClr val="FFFF00"/>
              </a:buClr>
              <a:buFont typeface="Wingdings" pitchFamily="2" charset="2"/>
              <a:buNone/>
            </a:pPr>
            <a:endParaRPr lang="cs-CZ">
              <a:solidFill>
                <a:srgbClr val="FFFF00"/>
              </a:solidFill>
            </a:endParaRPr>
          </a:p>
          <a:p>
            <a:pPr>
              <a:buFont typeface="Wingdings" pitchFamily="2" charset="2"/>
              <a:buChar char="Ø"/>
            </a:pPr>
            <a:endParaRPr lang="cs-CZ">
              <a:solidFill>
                <a:srgbClr val="FFFF00"/>
              </a:solidFill>
            </a:endParaRPr>
          </a:p>
        </p:txBody>
      </p:sp>
      <p:sp>
        <p:nvSpPr>
          <p:cNvPr id="43011" name="Rectangle 3"/>
          <p:cNvSpPr>
            <a:spLocks noChangeArrowheads="1"/>
          </p:cNvSpPr>
          <p:nvPr/>
        </p:nvSpPr>
        <p:spPr bwMode="auto">
          <a:xfrm>
            <a:off x="0" y="1773238"/>
            <a:ext cx="9144000" cy="5084762"/>
          </a:xfrm>
          <a:prstGeom prst="rect">
            <a:avLst/>
          </a:prstGeom>
          <a:noFill/>
          <a:ln w="9525">
            <a:noFill/>
            <a:miter lim="800000"/>
            <a:headEnd/>
            <a:tailEnd/>
          </a:ln>
          <a:effectLst/>
        </p:spPr>
        <p:txBody>
          <a:bodyPr/>
          <a:lstStyle/>
          <a:p>
            <a:pPr marL="571500" indent="-571500" algn="ctr">
              <a:spcBef>
                <a:spcPct val="50000"/>
              </a:spcBef>
              <a:buClr>
                <a:schemeClr val="accent2"/>
              </a:buClr>
              <a:buFont typeface="Wingdings" pitchFamily="2" charset="2"/>
              <a:buNone/>
            </a:pPr>
            <a:r>
              <a:rPr lang="cs-CZ" sz="2400" b="1" dirty="0"/>
              <a:t>Změna paradigmatu inovace </a:t>
            </a:r>
            <a:r>
              <a:rPr lang="cs-CZ" sz="2000" b="1" dirty="0"/>
              <a:t>=&gt;</a:t>
            </a:r>
            <a:r>
              <a:rPr lang="cs-CZ" sz="2400" b="1" dirty="0"/>
              <a:t> nové konkurenční 			            strategie </a:t>
            </a:r>
          </a:p>
          <a:p>
            <a:pPr marL="571500" indent="-571500">
              <a:spcBef>
                <a:spcPct val="50000"/>
              </a:spcBef>
              <a:buClr>
                <a:schemeClr val="accent2"/>
              </a:buClr>
              <a:buFont typeface="Wingdings" pitchFamily="2" charset="2"/>
              <a:buNone/>
            </a:pPr>
            <a:r>
              <a:rPr lang="cs-CZ" sz="2400" b="1" dirty="0"/>
              <a:t>  Konkurenční strategie založené na :</a:t>
            </a:r>
          </a:p>
          <a:p>
            <a:pPr marL="571500" indent="-571500">
              <a:spcBef>
                <a:spcPct val="50000"/>
              </a:spcBef>
              <a:buClr>
                <a:schemeClr val="accent2"/>
              </a:buClr>
              <a:buFont typeface="Wingdings" pitchFamily="2" charset="2"/>
              <a:buNone/>
            </a:pPr>
            <a:r>
              <a:rPr lang="cs-CZ" sz="2000" b="1" dirty="0"/>
              <a:t>	</a:t>
            </a:r>
            <a:r>
              <a:rPr lang="cs-CZ" sz="2400" b="1" dirty="0"/>
              <a:t>a) filosofii bojového umění</a:t>
            </a:r>
          </a:p>
          <a:p>
            <a:pPr marL="571500" indent="-571500">
              <a:spcBef>
                <a:spcPct val="20000"/>
              </a:spcBef>
              <a:buClr>
                <a:schemeClr val="accent2"/>
              </a:buClr>
              <a:buFont typeface="Wingdings" pitchFamily="2" charset="2"/>
              <a:buNone/>
            </a:pPr>
            <a:r>
              <a:rPr lang="cs-CZ" sz="2000" dirty="0"/>
              <a:t> 		</a:t>
            </a:r>
            <a:r>
              <a:rPr lang="cs-CZ" sz="2000" b="1" dirty="0"/>
              <a:t>– D´</a:t>
            </a:r>
            <a:r>
              <a:rPr lang="cs-CZ" sz="2000" b="1" dirty="0" err="1"/>
              <a:t>Aveni</a:t>
            </a:r>
            <a:r>
              <a:rPr lang="cs-CZ" sz="2000" b="1" dirty="0"/>
              <a:t>: „Strategie vykonávání vlivu“  </a:t>
            </a:r>
          </a:p>
          <a:p>
            <a:pPr marL="571500" indent="-571500">
              <a:spcBef>
                <a:spcPct val="20000"/>
              </a:spcBef>
              <a:buClr>
                <a:schemeClr val="accent2"/>
              </a:buClr>
              <a:buFont typeface="Wingdings" pitchFamily="2" charset="2"/>
              <a:buNone/>
            </a:pPr>
            <a:r>
              <a:rPr lang="cs-CZ" sz="2000" b="1" dirty="0"/>
              <a:t>		</a:t>
            </a:r>
            <a:r>
              <a:rPr lang="cs-CZ" sz="2000" b="1" dirty="0">
                <a:solidFill>
                  <a:schemeClr val="accent2"/>
                </a:solidFill>
              </a:rPr>
              <a:t>– Bartes: „Ofenzivní konkurenční strategie“ </a:t>
            </a:r>
          </a:p>
          <a:p>
            <a:pPr marL="571500" indent="-571500">
              <a:spcBef>
                <a:spcPct val="20000"/>
              </a:spcBef>
              <a:buClr>
                <a:schemeClr val="accent2"/>
              </a:buClr>
              <a:buFont typeface="Wingdings" pitchFamily="2" charset="2"/>
              <a:buNone/>
            </a:pPr>
            <a:endParaRPr lang="cs-CZ" sz="800" b="1" dirty="0">
              <a:solidFill>
                <a:schemeClr val="accent2"/>
              </a:solidFill>
            </a:endParaRPr>
          </a:p>
          <a:p>
            <a:pPr marL="571500" indent="-571500">
              <a:spcBef>
                <a:spcPct val="20000"/>
              </a:spcBef>
              <a:buClr>
                <a:schemeClr val="accent2"/>
              </a:buClr>
              <a:buFont typeface="Wingdings" pitchFamily="2" charset="2"/>
              <a:buNone/>
            </a:pPr>
            <a:r>
              <a:rPr lang="cs-CZ" sz="2000" b="1" dirty="0"/>
              <a:t>	</a:t>
            </a:r>
            <a:r>
              <a:rPr lang="cs-CZ" sz="2400" b="1" dirty="0"/>
              <a:t>b) filosofii dosažení cíle bez střetu s konkurencí</a:t>
            </a:r>
          </a:p>
          <a:p>
            <a:pPr marL="571500" indent="-571500">
              <a:spcBef>
                <a:spcPct val="20000"/>
              </a:spcBef>
              <a:buClr>
                <a:schemeClr val="accent2"/>
              </a:buClr>
              <a:buFont typeface="Wingdings" pitchFamily="2" charset="2"/>
              <a:buNone/>
            </a:pPr>
            <a:r>
              <a:rPr lang="cs-CZ" sz="2000" dirty="0"/>
              <a:t>		</a:t>
            </a:r>
            <a:r>
              <a:rPr lang="cs-CZ" sz="2000" b="1" dirty="0"/>
              <a:t>- </a:t>
            </a:r>
            <a:r>
              <a:rPr lang="cs-CZ" sz="2000" b="1" dirty="0" err="1"/>
              <a:t>Kim</a:t>
            </a:r>
            <a:r>
              <a:rPr lang="cs-CZ" sz="2000" b="1" dirty="0"/>
              <a:t>, </a:t>
            </a:r>
            <a:r>
              <a:rPr lang="cs-CZ" sz="2000" b="1" dirty="0" err="1"/>
              <a:t>Mauborgne</a:t>
            </a:r>
            <a:r>
              <a:rPr lang="cs-CZ" sz="2000" b="1" dirty="0"/>
              <a:t>: „Strategie modrého oceánu“ - 2005</a:t>
            </a:r>
          </a:p>
          <a:p>
            <a:pPr marL="571500" indent="-571500">
              <a:spcBef>
                <a:spcPct val="20000"/>
              </a:spcBef>
              <a:buClr>
                <a:schemeClr val="accent2"/>
              </a:buClr>
              <a:buFont typeface="Wingdings" pitchFamily="2" charset="2"/>
              <a:buNone/>
            </a:pPr>
            <a:r>
              <a:rPr lang="cs-CZ" sz="2000" b="1" dirty="0"/>
              <a:t>		</a:t>
            </a:r>
            <a:r>
              <a:rPr lang="cs-CZ" sz="2000" b="1" dirty="0">
                <a:solidFill>
                  <a:schemeClr val="accent2"/>
                </a:solidFill>
              </a:rPr>
              <a:t>- Bartes: „Investigativní konkurenční strategie“ </a:t>
            </a:r>
            <a:r>
              <a:rPr lang="cs-CZ" sz="2000" b="1" dirty="0" smtClean="0">
                <a:solidFill>
                  <a:schemeClr val="accent2"/>
                </a:solidFill>
              </a:rPr>
              <a:t>- </a:t>
            </a:r>
            <a:r>
              <a:rPr lang="cs-CZ" sz="2000" b="1" dirty="0">
                <a:solidFill>
                  <a:schemeClr val="accent2"/>
                </a:solidFill>
              </a:rPr>
              <a:t>2004</a:t>
            </a:r>
          </a:p>
          <a:p>
            <a:pPr marL="571500" indent="-571500">
              <a:spcBef>
                <a:spcPct val="20000"/>
              </a:spcBef>
              <a:buClr>
                <a:schemeClr val="accent2"/>
              </a:buClr>
              <a:buFont typeface="Wingdings" pitchFamily="2" charset="2"/>
              <a:buNone/>
            </a:pPr>
            <a:endParaRPr lang="cs-CZ" sz="2000" b="1" dirty="0">
              <a:solidFill>
                <a:schemeClr val="accent2"/>
              </a:solidFill>
            </a:endParaRPr>
          </a:p>
        </p:txBody>
      </p:sp>
      <p:sp>
        <p:nvSpPr>
          <p:cNvPr id="43012" name="Rectangle 4"/>
          <p:cNvSpPr>
            <a:spLocks noChangeArrowheads="1"/>
          </p:cNvSpPr>
          <p:nvPr/>
        </p:nvSpPr>
        <p:spPr bwMode="auto">
          <a:xfrm>
            <a:off x="0" y="0"/>
            <a:ext cx="9144000" cy="1556792"/>
          </a:xfrm>
          <a:prstGeom prst="rect">
            <a:avLst/>
          </a:prstGeom>
          <a:noFill/>
          <a:ln w="9525">
            <a:noFill/>
            <a:miter lim="800000"/>
            <a:headEnd/>
            <a:tailEnd/>
          </a:ln>
          <a:effectLst/>
        </p:spPr>
        <p:txBody>
          <a:bodyPr anchor="ctr"/>
          <a:lstStyle/>
          <a:p>
            <a:pPr algn="ctr"/>
            <a:r>
              <a:rPr lang="cs-CZ" sz="4800" b="1" dirty="0">
                <a:solidFill>
                  <a:schemeClr val="accent6"/>
                </a:solidFill>
              </a:rPr>
              <a:t>KONKURENČNÍ  STRATEGIE </a:t>
            </a:r>
          </a:p>
        </p:txBody>
      </p:sp>
      <p:sp>
        <p:nvSpPr>
          <p:cNvPr id="6"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675687" cy="1412875"/>
          </a:xfrm>
        </p:spPr>
        <p:txBody>
          <a:bodyPr/>
          <a:lstStyle/>
          <a:p>
            <a:pPr algn="ctr" eaLnBrk="1" hangingPunct="1"/>
            <a:r>
              <a:rPr lang="cs-CZ" sz="3600" b="1" dirty="0" smtClean="0">
                <a:solidFill>
                  <a:srgbClr val="C00000"/>
                </a:solidFill>
              </a:rPr>
              <a:t>OFENZIVNÍ  POJETÍ KONKURENČNÍHO BOJE FIRMY</a:t>
            </a:r>
          </a:p>
        </p:txBody>
      </p:sp>
      <p:sp>
        <p:nvSpPr>
          <p:cNvPr id="20483" name="Rectangle 3"/>
          <p:cNvSpPr>
            <a:spLocks noGrp="1" noChangeArrowheads="1"/>
          </p:cNvSpPr>
          <p:nvPr>
            <p:ph type="body" idx="1"/>
          </p:nvPr>
        </p:nvSpPr>
        <p:spPr>
          <a:xfrm>
            <a:off x="0" y="1484313"/>
            <a:ext cx="9144000" cy="4465637"/>
          </a:xfrm>
        </p:spPr>
        <p:txBody>
          <a:bodyPr/>
          <a:lstStyle/>
          <a:p>
            <a:pPr marL="571500" indent="-571500" eaLnBrk="1" hangingPunct="1">
              <a:buFont typeface="Wingdings" pitchFamily="2" charset="2"/>
              <a:buNone/>
            </a:pPr>
            <a:endParaRPr lang="cs-CZ" sz="2400" b="1" smtClean="0"/>
          </a:p>
          <a:p>
            <a:pPr marL="571500" indent="-571500" eaLnBrk="1" hangingPunct="1">
              <a:buFont typeface="Wingdings" pitchFamily="2" charset="2"/>
              <a:buNone/>
            </a:pPr>
            <a:r>
              <a:rPr lang="cs-CZ" sz="2400" b="1" smtClean="0"/>
              <a:t>1.	Síly  optimálně  soustředit  na slabá  místa protivníka  a využít  vlastních silných stránek. </a:t>
            </a:r>
          </a:p>
          <a:p>
            <a:pPr marL="571500" indent="-571500" eaLnBrk="1" hangingPunct="1">
              <a:buFont typeface="Wingdings" pitchFamily="2" charset="2"/>
              <a:buNone/>
            </a:pPr>
            <a:endParaRPr lang="cs-CZ" sz="1200" b="1" smtClean="0"/>
          </a:p>
          <a:p>
            <a:pPr marL="571500" indent="-571500" eaLnBrk="1" hangingPunct="1">
              <a:buFont typeface="Wingdings" pitchFamily="2" charset="2"/>
              <a:buNone/>
            </a:pPr>
            <a:r>
              <a:rPr lang="cs-CZ" sz="2400" b="1" smtClean="0"/>
              <a:t>2.	Největší  pozornost je třeba věnovat  momentu  překvapení.</a:t>
            </a:r>
          </a:p>
          <a:p>
            <a:pPr marL="571500" indent="-571500" eaLnBrk="1" hangingPunct="1">
              <a:buFont typeface="Wingdings" pitchFamily="2" charset="2"/>
              <a:buNone/>
            </a:pPr>
            <a:endParaRPr lang="cs-CZ" sz="1200" b="1" smtClean="0"/>
          </a:p>
          <a:p>
            <a:pPr marL="571500" indent="-571500" eaLnBrk="1" hangingPunct="1">
              <a:buFont typeface="Wingdings" pitchFamily="2" charset="2"/>
              <a:buNone/>
            </a:pPr>
            <a:r>
              <a:rPr lang="cs-CZ" sz="2400" b="1" smtClean="0"/>
              <a:t>3.	Místo boje volit tak,  aby se uplatnily naše vlastní  přednosti.</a:t>
            </a:r>
          </a:p>
          <a:p>
            <a:pPr marL="571500" indent="-571500" eaLnBrk="1" hangingPunct="1">
              <a:buFont typeface="Wingdings" pitchFamily="2" charset="2"/>
              <a:buNone/>
            </a:pPr>
            <a:endParaRPr lang="cs-CZ" sz="1200" b="1" smtClean="0"/>
          </a:p>
          <a:p>
            <a:pPr marL="571500" indent="-571500" eaLnBrk="1" hangingPunct="1">
              <a:buFont typeface="Wingdings" pitchFamily="2" charset="2"/>
              <a:buNone/>
            </a:pPr>
            <a:r>
              <a:rPr lang="cs-CZ" sz="2400" b="1" smtClean="0"/>
              <a:t>4.	Komunikaci mezi vojevůdcem a  jednotkami je třeba věnovat maximální pozornost.</a:t>
            </a:r>
          </a:p>
          <a:p>
            <a:pPr marL="571500" indent="-571500" eaLnBrk="1" hangingPunct="1">
              <a:buFont typeface="Wingdings" pitchFamily="2" charset="2"/>
              <a:buNone/>
            </a:pPr>
            <a:endParaRPr lang="cs-CZ" sz="2400" b="1" smtClean="0"/>
          </a:p>
        </p:txBody>
      </p:sp>
      <p:sp>
        <p:nvSpPr>
          <p:cNvPr id="20484"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20485" name="Zástupný symbol pro číslo snímku 4"/>
          <p:cNvSpPr>
            <a:spLocks noGrp="1"/>
          </p:cNvSpPr>
          <p:nvPr>
            <p:ph type="sldNum" sz="quarter" idx="12"/>
          </p:nvPr>
        </p:nvSpPr>
        <p:spPr>
          <a:noFill/>
        </p:spPr>
        <p:txBody>
          <a:bodyPr/>
          <a:lstStyle/>
          <a:p>
            <a:fld id="{D24D078D-9583-4232-83A9-7F30580EF36D}" type="slidenum">
              <a:rPr lang="cs-CZ" smtClean="0"/>
              <a:pPr/>
              <a:t>13</a:t>
            </a:fld>
            <a:endParaRPr lang="cs-CZ"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0"/>
            <a:ext cx="8675687" cy="1268413"/>
          </a:xfrm>
        </p:spPr>
        <p:txBody>
          <a:bodyPr/>
          <a:lstStyle/>
          <a:p>
            <a:pPr algn="ctr" eaLnBrk="1" hangingPunct="1"/>
            <a:r>
              <a:rPr lang="cs-CZ" sz="3200" b="1" dirty="0" smtClean="0">
                <a:solidFill>
                  <a:srgbClr val="C00000"/>
                </a:solidFill>
              </a:rPr>
              <a:t>OFENZIVNÍ  POJETÍ KONKURENČNÍHO BOJE FIRMY </a:t>
            </a:r>
            <a:r>
              <a:rPr lang="cs-CZ" sz="2800" b="1" dirty="0" smtClean="0">
                <a:solidFill>
                  <a:srgbClr val="C00000"/>
                </a:solidFill>
              </a:rPr>
              <a:t>(2)</a:t>
            </a:r>
          </a:p>
        </p:txBody>
      </p:sp>
      <p:sp>
        <p:nvSpPr>
          <p:cNvPr id="21507" name="Rectangle 3"/>
          <p:cNvSpPr>
            <a:spLocks noGrp="1" noChangeArrowheads="1"/>
          </p:cNvSpPr>
          <p:nvPr>
            <p:ph type="body" idx="1"/>
          </p:nvPr>
        </p:nvSpPr>
        <p:spPr>
          <a:xfrm>
            <a:off x="0" y="1989138"/>
            <a:ext cx="9144000" cy="3095625"/>
          </a:xfrm>
        </p:spPr>
        <p:txBody>
          <a:bodyPr/>
          <a:lstStyle/>
          <a:p>
            <a:pPr marL="571500" indent="-571500" eaLnBrk="1" hangingPunct="1">
              <a:buFont typeface="Wingdings" pitchFamily="2" charset="2"/>
              <a:buNone/>
            </a:pPr>
            <a:r>
              <a:rPr lang="cs-CZ" sz="2400" b="1" smtClean="0"/>
              <a:t>5.	Cíle strategie a prostředky k jejich dosažení musí být pečlivě sladěny.</a:t>
            </a:r>
          </a:p>
          <a:p>
            <a:pPr marL="571500" indent="-571500" eaLnBrk="1" hangingPunct="1">
              <a:buFont typeface="Wingdings" pitchFamily="2" charset="2"/>
              <a:buNone/>
            </a:pPr>
            <a:endParaRPr lang="cs-CZ" sz="1200" b="1" smtClean="0"/>
          </a:p>
          <a:p>
            <a:pPr marL="571500" indent="-571500" eaLnBrk="1" hangingPunct="1">
              <a:buFont typeface="Wingdings" pitchFamily="2" charset="2"/>
              <a:buNone/>
            </a:pPr>
            <a:r>
              <a:rPr lang="cs-CZ" sz="2400" b="1" smtClean="0"/>
              <a:t>6.	Pomocí operativních změn lze získat značné výhody, přičemž je důležité obměňovat nejen technické prostředky, ale paralelně i způsob vedení boje.</a:t>
            </a:r>
          </a:p>
          <a:p>
            <a:pPr marL="571500" indent="-571500" eaLnBrk="1" hangingPunct="1">
              <a:buFont typeface="Wingdings" pitchFamily="2" charset="2"/>
              <a:buAutoNum type="arabicPeriod" startAt="5"/>
            </a:pPr>
            <a:endParaRPr lang="cs-CZ" sz="2400" b="1" smtClean="0"/>
          </a:p>
          <a:p>
            <a:pPr marL="571500" indent="-571500" eaLnBrk="1" hangingPunct="1">
              <a:buFont typeface="Wingdings" pitchFamily="2" charset="2"/>
              <a:buAutoNum type="arabicPeriod" startAt="5"/>
            </a:pPr>
            <a:endParaRPr lang="cs-CZ" sz="2400" b="1" smtClean="0"/>
          </a:p>
        </p:txBody>
      </p:sp>
      <p:sp>
        <p:nvSpPr>
          <p:cNvPr id="21508"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21509" name="Zástupný symbol pro číslo snímku 4"/>
          <p:cNvSpPr>
            <a:spLocks noGrp="1"/>
          </p:cNvSpPr>
          <p:nvPr>
            <p:ph type="sldNum" sz="quarter" idx="12"/>
          </p:nvPr>
        </p:nvSpPr>
        <p:spPr>
          <a:noFill/>
        </p:spPr>
        <p:txBody>
          <a:bodyPr/>
          <a:lstStyle/>
          <a:p>
            <a:fld id="{24F0BF79-E2A2-4B5C-B7F8-716BAA9D9200}" type="slidenum">
              <a:rPr lang="cs-CZ" smtClean="0"/>
              <a:pPr/>
              <a:t>14</a:t>
            </a:fld>
            <a:endParaRPr lang="cs-CZ"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lstStyle/>
          <a:p>
            <a:pPr algn="ctr"/>
            <a:r>
              <a:rPr lang="cs-CZ" sz="4800" b="1" dirty="0" smtClean="0">
                <a:solidFill>
                  <a:schemeClr val="accent6"/>
                </a:solidFill>
              </a:rPr>
              <a:t>ZÁKLADNÍ  </a:t>
            </a:r>
            <a:r>
              <a:rPr lang="cs-CZ" sz="4800" b="1" dirty="0">
                <a:solidFill>
                  <a:schemeClr val="accent6"/>
                </a:solidFill>
              </a:rPr>
              <a:t>MYŠLENKA</a:t>
            </a:r>
          </a:p>
        </p:txBody>
      </p:sp>
      <p:sp>
        <p:nvSpPr>
          <p:cNvPr id="4099" name="Rectangle 3"/>
          <p:cNvSpPr>
            <a:spLocks noGrp="1" noChangeArrowheads="1"/>
          </p:cNvSpPr>
          <p:nvPr>
            <p:ph type="body" idx="1"/>
          </p:nvPr>
        </p:nvSpPr>
        <p:spPr>
          <a:xfrm>
            <a:off x="0" y="2492896"/>
            <a:ext cx="9144000" cy="2520106"/>
          </a:xfrm>
        </p:spPr>
        <p:txBody>
          <a:bodyPr/>
          <a:lstStyle/>
          <a:p>
            <a:pPr algn="ctr">
              <a:buFontTx/>
              <a:buNone/>
            </a:pPr>
            <a:r>
              <a:rPr lang="cs-CZ" sz="5400" b="1" dirty="0">
                <a:solidFill>
                  <a:srgbClr val="E0FA20"/>
                </a:solidFill>
              </a:rPr>
              <a:t>  </a:t>
            </a:r>
            <a:r>
              <a:rPr lang="cs-CZ" sz="4000" b="1" dirty="0"/>
              <a:t>Každý přímý střet či boj  provází značné utrpení a velké </a:t>
            </a:r>
            <a:r>
              <a:rPr lang="cs-CZ" sz="4000" b="1" dirty="0" smtClean="0"/>
              <a:t>škody !!!</a:t>
            </a:r>
            <a:endParaRPr lang="cs-CZ" sz="4000" b="1" dirty="0"/>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sz="4000"/>
              <a:t/>
            </a:r>
            <a:br>
              <a:rPr lang="cs-CZ" sz="4000"/>
            </a:br>
            <a:r>
              <a:rPr lang="cs-CZ" sz="4000"/>
              <a:t/>
            </a:r>
            <a:br>
              <a:rPr lang="cs-CZ" sz="4000"/>
            </a:br>
            <a:endParaRPr lang="cs-CZ" sz="4000"/>
          </a:p>
        </p:txBody>
      </p:sp>
      <p:sp>
        <p:nvSpPr>
          <p:cNvPr id="5123" name="Rectangle 3"/>
          <p:cNvSpPr>
            <a:spLocks noGrp="1" noChangeArrowheads="1"/>
          </p:cNvSpPr>
          <p:nvPr>
            <p:ph type="body" idx="1"/>
          </p:nvPr>
        </p:nvSpPr>
        <p:spPr>
          <a:xfrm>
            <a:off x="0" y="2060848"/>
            <a:ext cx="9144000" cy="3816424"/>
          </a:xfrm>
        </p:spPr>
        <p:txBody>
          <a:bodyPr/>
          <a:lstStyle/>
          <a:p>
            <a:pPr lvl="1">
              <a:buFontTx/>
              <a:buNone/>
            </a:pPr>
            <a:r>
              <a:rPr lang="cs-CZ" sz="3600" b="1" dirty="0"/>
              <a:t>	</a:t>
            </a:r>
            <a:r>
              <a:rPr lang="cs-CZ" sz="4000" b="1" dirty="0"/>
              <a:t>Firma může dosáhnout svého cíle (a přitom se vyhnout přímému dlouhodobému střetu), když naplánuje tu správnou konkurenční strategii.</a:t>
            </a:r>
            <a:r>
              <a:rPr lang="cs-CZ" sz="3200" b="1" dirty="0"/>
              <a:t>                      </a:t>
            </a:r>
          </a:p>
        </p:txBody>
      </p:sp>
      <p:sp>
        <p:nvSpPr>
          <p:cNvPr id="5124" name="Text Box 4"/>
          <p:cNvSpPr txBox="1">
            <a:spLocks noChangeArrowheads="1"/>
          </p:cNvSpPr>
          <p:nvPr/>
        </p:nvSpPr>
        <p:spPr bwMode="auto">
          <a:xfrm>
            <a:off x="4264025" y="-655638"/>
            <a:ext cx="2613025" cy="366713"/>
          </a:xfrm>
          <a:prstGeom prst="rect">
            <a:avLst/>
          </a:prstGeom>
          <a:noFill/>
          <a:ln w="9525">
            <a:noFill/>
            <a:miter lim="800000"/>
            <a:headEnd/>
            <a:tailEnd/>
          </a:ln>
          <a:effectLst/>
        </p:spPr>
        <p:txBody>
          <a:bodyPr>
            <a:spAutoFit/>
          </a:bodyPr>
          <a:lstStyle/>
          <a:p>
            <a:endParaRPr lang="cs-CZ"/>
          </a:p>
        </p:txBody>
      </p:sp>
      <p:sp>
        <p:nvSpPr>
          <p:cNvPr id="5125" name="Rectangle 5"/>
          <p:cNvSpPr>
            <a:spLocks noChangeArrowheads="1"/>
          </p:cNvSpPr>
          <p:nvPr/>
        </p:nvSpPr>
        <p:spPr bwMode="auto">
          <a:xfrm>
            <a:off x="323528" y="0"/>
            <a:ext cx="8496300" cy="1446550"/>
          </a:xfrm>
          <a:prstGeom prst="rect">
            <a:avLst/>
          </a:prstGeom>
          <a:noFill/>
          <a:ln w="9525">
            <a:noFill/>
            <a:miter lim="800000"/>
            <a:headEnd/>
            <a:tailEnd/>
          </a:ln>
          <a:effectLst/>
        </p:spPr>
        <p:txBody>
          <a:bodyPr>
            <a:spAutoFit/>
          </a:bodyPr>
          <a:lstStyle/>
          <a:p>
            <a:pPr algn="ctr"/>
            <a:r>
              <a:rPr lang="cs-CZ" sz="4400" b="1" dirty="0">
                <a:solidFill>
                  <a:srgbClr val="C00000"/>
                </a:solidFill>
                <a:effectLst>
                  <a:outerShdw blurRad="38100" dist="38100" dir="2700000" algn="tl">
                    <a:srgbClr val="000000"/>
                  </a:outerShdw>
                </a:effectLst>
              </a:rPr>
              <a:t>ÚSTŘEDNÍ  TEZE  TOHOTO PŘÍSTUPU:</a:t>
            </a:r>
          </a:p>
        </p:txBody>
      </p:sp>
      <p:sp>
        <p:nvSpPr>
          <p:cNvPr id="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88640"/>
            <a:ext cx="9144000" cy="1371600"/>
          </a:xfrm>
        </p:spPr>
        <p:txBody>
          <a:bodyPr/>
          <a:lstStyle/>
          <a:p>
            <a:pPr algn="ctr"/>
            <a:r>
              <a:rPr lang="cs-CZ" sz="4800" b="1" dirty="0">
                <a:solidFill>
                  <a:srgbClr val="C00000"/>
                </a:solidFill>
              </a:rPr>
              <a:t>ÚSTŘEDNÍ  TEZE  TOHOTO PŘÍSTUPU: </a:t>
            </a:r>
          </a:p>
        </p:txBody>
      </p:sp>
      <p:sp>
        <p:nvSpPr>
          <p:cNvPr id="6147" name="Rectangle 3"/>
          <p:cNvSpPr>
            <a:spLocks noGrp="1" noChangeArrowheads="1"/>
          </p:cNvSpPr>
          <p:nvPr>
            <p:ph type="body" idx="1"/>
          </p:nvPr>
        </p:nvSpPr>
        <p:spPr>
          <a:xfrm>
            <a:off x="0" y="1773238"/>
            <a:ext cx="9144000" cy="3629025"/>
          </a:xfrm>
        </p:spPr>
        <p:txBody>
          <a:bodyPr/>
          <a:lstStyle/>
          <a:p>
            <a:pPr>
              <a:buFontTx/>
              <a:buNone/>
            </a:pPr>
            <a:r>
              <a:rPr lang="cs-CZ" sz="4000" b="1" dirty="0"/>
              <a:t>  </a:t>
            </a:r>
            <a:r>
              <a:rPr lang="cs-CZ" sz="4000" b="1" dirty="0" smtClean="0"/>
              <a:t>	A </a:t>
            </a:r>
            <a:r>
              <a:rPr lang="cs-CZ" sz="4000" b="1" dirty="0"/>
              <a:t>pokud ke střetu dojde, není tento přístup založen na pouhé schopnosti vyhrávat bitvy, ale </a:t>
            </a:r>
            <a:r>
              <a:rPr lang="cs-CZ" sz="4000" b="1" dirty="0">
                <a:solidFill>
                  <a:srgbClr val="FF0000"/>
                </a:solidFill>
              </a:rPr>
              <a:t>na schopnosti učinit tato vítězství pro firmu užitečnými.</a:t>
            </a:r>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sz="4000"/>
              <a:t/>
            </a:r>
            <a:br>
              <a:rPr lang="cs-CZ" sz="4000"/>
            </a:br>
            <a:r>
              <a:rPr lang="cs-CZ" sz="4000"/>
              <a:t/>
            </a:r>
            <a:br>
              <a:rPr lang="cs-CZ" sz="4000"/>
            </a:br>
            <a:endParaRPr lang="cs-CZ" sz="4000"/>
          </a:p>
        </p:txBody>
      </p:sp>
      <p:sp>
        <p:nvSpPr>
          <p:cNvPr id="7171" name="Rectangle 3"/>
          <p:cNvSpPr>
            <a:spLocks noGrp="1" noChangeArrowheads="1"/>
          </p:cNvSpPr>
          <p:nvPr>
            <p:ph type="body" idx="1"/>
          </p:nvPr>
        </p:nvSpPr>
        <p:spPr>
          <a:xfrm>
            <a:off x="0" y="0"/>
            <a:ext cx="9144000" cy="6092825"/>
          </a:xfrm>
        </p:spPr>
        <p:txBody>
          <a:bodyPr/>
          <a:lstStyle/>
          <a:p>
            <a:pPr algn="ctr">
              <a:buFontTx/>
              <a:buNone/>
            </a:pPr>
            <a:r>
              <a:rPr lang="cs-CZ" sz="4000" b="1" dirty="0">
                <a:solidFill>
                  <a:srgbClr val="C00000"/>
                </a:solidFill>
              </a:rPr>
              <a:t>NOVÝ  PŘÍSTUP  KE KONKURENČNÍ  STRATEGII </a:t>
            </a:r>
            <a:endParaRPr lang="cs-CZ" sz="4000" b="1" dirty="0" smtClean="0">
              <a:solidFill>
                <a:srgbClr val="C00000"/>
              </a:solidFill>
            </a:endParaRPr>
          </a:p>
          <a:p>
            <a:pPr algn="ctr">
              <a:buFontTx/>
              <a:buNone/>
            </a:pPr>
            <a:endParaRPr lang="cs-CZ" sz="3200" b="1" dirty="0">
              <a:solidFill>
                <a:srgbClr val="C00000"/>
              </a:solidFill>
            </a:endParaRPr>
          </a:p>
          <a:p>
            <a:pPr algn="ctr">
              <a:buFontTx/>
              <a:buNone/>
            </a:pPr>
            <a:r>
              <a:rPr lang="cs-CZ" sz="3200" b="1" dirty="0"/>
              <a:t>je založen na filosofii</a:t>
            </a:r>
            <a:r>
              <a:rPr lang="cs-CZ" sz="3600" b="1" dirty="0"/>
              <a:t>  </a:t>
            </a:r>
            <a:endParaRPr lang="cs-CZ" sz="3600" b="1" dirty="0" smtClean="0"/>
          </a:p>
          <a:p>
            <a:pPr algn="ctr">
              <a:buFontTx/>
              <a:buNone/>
            </a:pPr>
            <a:r>
              <a:rPr lang="cs-CZ" sz="2000" b="1" dirty="0" smtClean="0"/>
              <a:t>       </a:t>
            </a:r>
            <a:endParaRPr lang="cs-CZ" sz="2000" b="1" dirty="0"/>
          </a:p>
          <a:p>
            <a:pPr algn="ctr">
              <a:buFontTx/>
              <a:buNone/>
            </a:pPr>
            <a:r>
              <a:rPr lang="cs-CZ" sz="6000" b="1" dirty="0" smtClean="0">
                <a:solidFill>
                  <a:srgbClr val="FF0000"/>
                </a:solidFill>
                <a:latin typeface="Arial Black" pitchFamily="34" charset="0"/>
              </a:rPr>
              <a:t>„</a:t>
            </a:r>
            <a:r>
              <a:rPr lang="cs-CZ" sz="6000" b="1" dirty="0">
                <a:solidFill>
                  <a:srgbClr val="FF0000"/>
                </a:solidFill>
                <a:latin typeface="Arial Black" pitchFamily="34" charset="0"/>
              </a:rPr>
              <a:t>vítězství bez boje“.</a:t>
            </a:r>
            <a:r>
              <a:rPr lang="cs-CZ" b="1" dirty="0">
                <a:solidFill>
                  <a:srgbClr val="FF0000"/>
                </a:solidFill>
              </a:rPr>
              <a:t> </a:t>
            </a:r>
          </a:p>
          <a:p>
            <a:pPr>
              <a:buFontTx/>
              <a:buNone/>
            </a:pPr>
            <a:r>
              <a:rPr lang="cs-CZ" sz="2000" b="1" dirty="0" smtClean="0"/>
              <a:t>  </a:t>
            </a:r>
          </a:p>
          <a:p>
            <a:pPr>
              <a:buFontTx/>
              <a:buNone/>
            </a:pPr>
            <a:r>
              <a:rPr lang="cs-CZ" sz="2800" b="1" dirty="0" smtClean="0"/>
              <a:t>	Rozumějme</a:t>
            </a:r>
            <a:r>
              <a:rPr lang="cs-CZ" sz="2800" b="1" dirty="0"/>
              <a:t>: “filosofii dosažení cíle bez přímého dlouhodobého střetu s konkurenční firmou“).</a:t>
            </a:r>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sz="4000"/>
              <a:t/>
            </a:r>
            <a:br>
              <a:rPr lang="cs-CZ" sz="4000"/>
            </a:br>
            <a:r>
              <a:rPr lang="cs-CZ" sz="4000"/>
              <a:t/>
            </a:r>
            <a:br>
              <a:rPr lang="cs-CZ" sz="4000"/>
            </a:br>
            <a:endParaRPr lang="cs-CZ" sz="4000"/>
          </a:p>
        </p:txBody>
      </p:sp>
      <p:sp>
        <p:nvSpPr>
          <p:cNvPr id="9219" name="Rectangle 3"/>
          <p:cNvSpPr>
            <a:spLocks noGrp="1" noChangeArrowheads="1"/>
          </p:cNvSpPr>
          <p:nvPr>
            <p:ph type="body" idx="1"/>
          </p:nvPr>
        </p:nvSpPr>
        <p:spPr>
          <a:xfrm>
            <a:off x="0" y="1844824"/>
            <a:ext cx="9144000" cy="5013176"/>
          </a:xfrm>
        </p:spPr>
        <p:txBody>
          <a:bodyPr/>
          <a:lstStyle/>
          <a:p>
            <a:pPr>
              <a:buFontTx/>
              <a:buNone/>
            </a:pPr>
            <a:r>
              <a:rPr lang="cs-CZ" b="1" dirty="0"/>
              <a:t>  	</a:t>
            </a:r>
            <a:r>
              <a:rPr lang="cs-CZ" sz="3200" b="1" dirty="0"/>
              <a:t>Cílem tohoto přístupu je vyhledávání nových příležitostí, vytváření nové poptávky, vytváření nových tržních segmentů či úplně nových trhů, a to na základě nabídky, která je založena na tvorbě </a:t>
            </a:r>
            <a:r>
              <a:rPr lang="cs-CZ" sz="4400" b="1" dirty="0">
                <a:solidFill>
                  <a:srgbClr val="FF0000"/>
                </a:solidFill>
              </a:rPr>
              <a:t>„skutečné hodnoty pro zákazníka“.</a:t>
            </a:r>
          </a:p>
        </p:txBody>
      </p:sp>
      <p:sp>
        <p:nvSpPr>
          <p:cNvPr id="9220" name="Text Box 4"/>
          <p:cNvSpPr txBox="1">
            <a:spLocks noChangeArrowheads="1"/>
          </p:cNvSpPr>
          <p:nvPr/>
        </p:nvSpPr>
        <p:spPr bwMode="auto">
          <a:xfrm>
            <a:off x="5200650" y="-584200"/>
            <a:ext cx="2540000" cy="366712"/>
          </a:xfrm>
          <a:prstGeom prst="rect">
            <a:avLst/>
          </a:prstGeom>
          <a:noFill/>
          <a:ln w="9525">
            <a:noFill/>
            <a:miter lim="800000"/>
            <a:headEnd/>
            <a:tailEnd/>
          </a:ln>
          <a:effectLst/>
        </p:spPr>
        <p:txBody>
          <a:bodyPr>
            <a:spAutoFit/>
          </a:bodyPr>
          <a:lstStyle/>
          <a:p>
            <a:endParaRPr lang="cs-CZ"/>
          </a:p>
        </p:txBody>
      </p:sp>
      <p:sp>
        <p:nvSpPr>
          <p:cNvPr id="9221" name="Rectangle 5"/>
          <p:cNvSpPr>
            <a:spLocks noChangeArrowheads="1"/>
          </p:cNvSpPr>
          <p:nvPr/>
        </p:nvSpPr>
        <p:spPr bwMode="auto">
          <a:xfrm>
            <a:off x="0" y="404664"/>
            <a:ext cx="9144000" cy="762000"/>
          </a:xfrm>
          <a:prstGeom prst="rect">
            <a:avLst/>
          </a:prstGeom>
          <a:noFill/>
          <a:ln w="9525">
            <a:noFill/>
            <a:miter lim="800000"/>
            <a:headEnd/>
            <a:tailEnd/>
          </a:ln>
          <a:effectLst/>
        </p:spPr>
        <p:txBody>
          <a:bodyPr>
            <a:spAutoFit/>
          </a:bodyPr>
          <a:lstStyle/>
          <a:p>
            <a:pPr algn="ctr"/>
            <a:r>
              <a:rPr lang="cs-CZ" sz="4400" b="1" dirty="0">
                <a:solidFill>
                  <a:srgbClr val="C00000"/>
                </a:solidFill>
                <a:effectLst>
                  <a:outerShdw blurRad="38100" dist="38100" dir="2700000" algn="tl">
                    <a:srgbClr val="000000"/>
                  </a:outerShdw>
                </a:effectLst>
              </a:rPr>
              <a:t>CÍL </a:t>
            </a:r>
            <a:r>
              <a:rPr lang="cs-CZ" sz="4400" b="1" dirty="0" smtClean="0">
                <a:solidFill>
                  <a:srgbClr val="C00000"/>
                </a:solidFill>
                <a:effectLst>
                  <a:outerShdw blurRad="38100" dist="38100" dir="2700000" algn="tl">
                    <a:srgbClr val="000000"/>
                  </a:outerShdw>
                </a:effectLst>
              </a:rPr>
              <a:t> </a:t>
            </a:r>
            <a:r>
              <a:rPr lang="cs-CZ" sz="4400" b="1" dirty="0">
                <a:solidFill>
                  <a:srgbClr val="C00000"/>
                </a:solidFill>
                <a:effectLst>
                  <a:outerShdw blurRad="38100" dist="38100" dir="2700000" algn="tl">
                    <a:srgbClr val="000000"/>
                  </a:outerShdw>
                </a:effectLst>
              </a:rPr>
              <a:t>TOHOTO  </a:t>
            </a:r>
            <a:r>
              <a:rPr lang="cs-CZ" sz="4400" b="1" dirty="0" smtClean="0">
                <a:solidFill>
                  <a:srgbClr val="C00000"/>
                </a:solidFill>
                <a:effectLst>
                  <a:outerShdw blurRad="38100" dist="38100" dir="2700000" algn="tl">
                    <a:srgbClr val="000000"/>
                  </a:outerShdw>
                </a:effectLst>
              </a:rPr>
              <a:t>PŘÍSTUPU</a:t>
            </a:r>
            <a:r>
              <a:rPr lang="cs-CZ" sz="4400" b="1" dirty="0">
                <a:solidFill>
                  <a:srgbClr val="C00000"/>
                </a:solidFill>
                <a:effectLst>
                  <a:outerShdw blurRad="38100" dist="38100" dir="2700000" algn="tl">
                    <a:srgbClr val="000000"/>
                  </a:outerShdw>
                </a:effectLst>
              </a:rPr>
              <a:t>:</a:t>
            </a:r>
          </a:p>
        </p:txBody>
      </p:sp>
      <p:sp>
        <p:nvSpPr>
          <p:cNvPr id="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326778"/>
          </a:xfrm>
        </p:spPr>
        <p:txBody>
          <a:bodyPr/>
          <a:lstStyle/>
          <a:p>
            <a:pPr algn="ctr"/>
            <a:r>
              <a:rPr lang="cs-CZ" sz="4000" b="1" dirty="0" smtClean="0">
                <a:solidFill>
                  <a:srgbClr val="C00000"/>
                </a:solidFill>
              </a:rPr>
              <a:t>Triáda základního pojetí konkurenceschopnosti podniku</a:t>
            </a:r>
            <a:endParaRPr lang="cs-CZ" sz="4000" b="1" dirty="0">
              <a:solidFill>
                <a:srgbClr val="C00000"/>
              </a:solidFill>
            </a:endParaRPr>
          </a:p>
        </p:txBody>
      </p:sp>
      <p:sp>
        <p:nvSpPr>
          <p:cNvPr id="5" name="TextovéPole 4"/>
          <p:cNvSpPr txBox="1"/>
          <p:nvPr/>
        </p:nvSpPr>
        <p:spPr>
          <a:xfrm>
            <a:off x="0" y="2060848"/>
            <a:ext cx="9144000" cy="830997"/>
          </a:xfrm>
          <a:prstGeom prst="rect">
            <a:avLst/>
          </a:prstGeom>
          <a:solidFill>
            <a:srgbClr val="FF0000"/>
          </a:solidFill>
        </p:spPr>
        <p:txBody>
          <a:bodyPr wrap="square" rtlCol="0">
            <a:spAutoFit/>
          </a:bodyPr>
          <a:lstStyle/>
          <a:p>
            <a:pPr algn="ctr"/>
            <a:r>
              <a:rPr lang="cs-CZ" sz="4800" b="1" dirty="0" smtClean="0"/>
              <a:t>CO     -    JAK    -    ČÍM</a:t>
            </a:r>
            <a:endParaRPr lang="cs-CZ" sz="4800" dirty="0"/>
          </a:p>
        </p:txBody>
      </p:sp>
      <p:sp>
        <p:nvSpPr>
          <p:cNvPr id="6"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7" name="TextovéPole 6"/>
          <p:cNvSpPr txBox="1"/>
          <p:nvPr/>
        </p:nvSpPr>
        <p:spPr>
          <a:xfrm>
            <a:off x="467544" y="3717032"/>
            <a:ext cx="1584176" cy="830997"/>
          </a:xfrm>
          <a:prstGeom prst="rect">
            <a:avLst/>
          </a:prstGeom>
          <a:solidFill>
            <a:srgbClr val="66FF33"/>
          </a:solidFill>
        </p:spPr>
        <p:txBody>
          <a:bodyPr wrap="square" rtlCol="0">
            <a:spAutoFit/>
          </a:bodyPr>
          <a:lstStyle/>
          <a:p>
            <a:r>
              <a:rPr lang="cs-CZ" sz="2400" b="1" dirty="0" smtClean="0"/>
              <a:t>Inovace</a:t>
            </a:r>
          </a:p>
          <a:p>
            <a:r>
              <a:rPr lang="cs-CZ" sz="2400" b="1" dirty="0" smtClean="0"/>
              <a:t>podniku</a:t>
            </a:r>
            <a:endParaRPr lang="cs-CZ" sz="2400" dirty="0"/>
          </a:p>
        </p:txBody>
      </p:sp>
      <p:sp>
        <p:nvSpPr>
          <p:cNvPr id="8" name="TextovéPole 7"/>
          <p:cNvSpPr txBox="1"/>
          <p:nvPr/>
        </p:nvSpPr>
        <p:spPr>
          <a:xfrm>
            <a:off x="179512" y="5085184"/>
            <a:ext cx="2448272" cy="830997"/>
          </a:xfrm>
          <a:prstGeom prst="rect">
            <a:avLst/>
          </a:prstGeom>
          <a:solidFill>
            <a:srgbClr val="66FF33"/>
          </a:solidFill>
        </p:spPr>
        <p:txBody>
          <a:bodyPr wrap="square" rtlCol="0">
            <a:spAutoFit/>
          </a:bodyPr>
          <a:lstStyle/>
          <a:p>
            <a:r>
              <a:rPr lang="cs-CZ" sz="2400" b="1" dirty="0" smtClean="0"/>
              <a:t>Hodnotový </a:t>
            </a:r>
          </a:p>
          <a:p>
            <a:r>
              <a:rPr lang="cs-CZ" sz="2400" b="1" dirty="0" smtClean="0"/>
              <a:t>management</a:t>
            </a:r>
            <a:endParaRPr lang="cs-CZ" sz="2400" dirty="0"/>
          </a:p>
        </p:txBody>
      </p:sp>
      <p:sp>
        <p:nvSpPr>
          <p:cNvPr id="9" name="TextovéPole 8"/>
          <p:cNvSpPr txBox="1"/>
          <p:nvPr/>
        </p:nvSpPr>
        <p:spPr>
          <a:xfrm>
            <a:off x="971600" y="4509120"/>
            <a:ext cx="504056" cy="584775"/>
          </a:xfrm>
          <a:prstGeom prst="rect">
            <a:avLst/>
          </a:prstGeom>
          <a:solidFill>
            <a:srgbClr val="66FF33"/>
          </a:solidFill>
        </p:spPr>
        <p:txBody>
          <a:bodyPr wrap="square" rtlCol="0">
            <a:spAutoFit/>
          </a:bodyPr>
          <a:lstStyle/>
          <a:p>
            <a:r>
              <a:rPr lang="cs-CZ" sz="3200" b="1" dirty="0" smtClean="0"/>
              <a:t>+</a:t>
            </a:r>
            <a:endParaRPr lang="cs-CZ" sz="3200" dirty="0"/>
          </a:p>
        </p:txBody>
      </p:sp>
      <p:sp>
        <p:nvSpPr>
          <p:cNvPr id="10" name="TextovéPole 9"/>
          <p:cNvSpPr txBox="1"/>
          <p:nvPr/>
        </p:nvSpPr>
        <p:spPr>
          <a:xfrm>
            <a:off x="3059832" y="3789040"/>
            <a:ext cx="2808312" cy="1200329"/>
          </a:xfrm>
          <a:prstGeom prst="rect">
            <a:avLst/>
          </a:prstGeom>
          <a:solidFill>
            <a:srgbClr val="00FFFF"/>
          </a:solidFill>
        </p:spPr>
        <p:txBody>
          <a:bodyPr wrap="square" rtlCol="0">
            <a:spAutoFit/>
          </a:bodyPr>
          <a:lstStyle/>
          <a:p>
            <a:pPr algn="ctr"/>
            <a:r>
              <a:rPr lang="cs-CZ" sz="2400" b="1" dirty="0" smtClean="0"/>
              <a:t>Strategie konkurenčních</a:t>
            </a:r>
          </a:p>
          <a:p>
            <a:pPr algn="ctr"/>
            <a:r>
              <a:rPr lang="cs-CZ" sz="2400" b="1" dirty="0" smtClean="0"/>
              <a:t>střetů</a:t>
            </a:r>
            <a:endParaRPr lang="cs-CZ" sz="2400" dirty="0"/>
          </a:p>
        </p:txBody>
      </p:sp>
      <p:sp>
        <p:nvSpPr>
          <p:cNvPr id="11" name="TextovéPole 10"/>
          <p:cNvSpPr txBox="1"/>
          <p:nvPr/>
        </p:nvSpPr>
        <p:spPr>
          <a:xfrm>
            <a:off x="6623720" y="3861048"/>
            <a:ext cx="2520280" cy="830997"/>
          </a:xfrm>
          <a:prstGeom prst="rect">
            <a:avLst/>
          </a:prstGeom>
          <a:solidFill>
            <a:srgbClr val="FFFF00"/>
          </a:solidFill>
        </p:spPr>
        <p:txBody>
          <a:bodyPr wrap="square" rtlCol="0">
            <a:spAutoFit/>
          </a:bodyPr>
          <a:lstStyle/>
          <a:p>
            <a:pPr algn="ctr"/>
            <a:r>
              <a:rPr lang="cs-CZ" sz="2400" b="1" dirty="0" err="1" smtClean="0"/>
              <a:t>Competitive</a:t>
            </a:r>
            <a:r>
              <a:rPr lang="cs-CZ" sz="2400" b="1" dirty="0" smtClean="0"/>
              <a:t> Intelligence</a:t>
            </a:r>
            <a:endParaRPr lang="cs-CZ" sz="2400" dirty="0"/>
          </a:p>
        </p:txBody>
      </p:sp>
      <p:sp>
        <p:nvSpPr>
          <p:cNvPr id="13" name="Šipka dolů 12"/>
          <p:cNvSpPr/>
          <p:nvPr/>
        </p:nvSpPr>
        <p:spPr>
          <a:xfrm>
            <a:off x="4283968" y="2924944"/>
            <a:ext cx="432048"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lů 13"/>
          <p:cNvSpPr/>
          <p:nvPr/>
        </p:nvSpPr>
        <p:spPr>
          <a:xfrm>
            <a:off x="7596336" y="2924944"/>
            <a:ext cx="432048"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lů 14"/>
          <p:cNvSpPr/>
          <p:nvPr/>
        </p:nvSpPr>
        <p:spPr>
          <a:xfrm>
            <a:off x="1043608" y="2924944"/>
            <a:ext cx="432048"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1844824"/>
            <a:ext cx="9144000" cy="3573016"/>
          </a:xfrm>
        </p:spPr>
        <p:txBody>
          <a:bodyPr/>
          <a:lstStyle/>
          <a:p>
            <a:pPr>
              <a:buFontTx/>
              <a:buNone/>
            </a:pPr>
            <a:r>
              <a:rPr lang="cs-CZ" b="1" dirty="0"/>
              <a:t>	</a:t>
            </a:r>
            <a:r>
              <a:rPr lang="cs-CZ" sz="2800" b="1" dirty="0"/>
              <a:t>A právě takové to pojetí ofenzivní filosofie zapracované do konkurenční strategie firmy se výrazně odlišuje od většiny v úvodu zmíněných publikací, neboť většina z nich jednak </a:t>
            </a:r>
            <a:r>
              <a:rPr lang="cs-CZ" sz="2800" b="1" dirty="0">
                <a:solidFill>
                  <a:srgbClr val="FF0000"/>
                </a:solidFill>
              </a:rPr>
              <a:t>připravuje přímý střet s konkurenční firmou</a:t>
            </a:r>
            <a:r>
              <a:rPr lang="cs-CZ" sz="2800" b="1" dirty="0"/>
              <a:t>, a jednak </a:t>
            </a:r>
            <a:r>
              <a:rPr lang="cs-CZ" sz="2800" b="1" dirty="0">
                <a:solidFill>
                  <a:srgbClr val="FF0000"/>
                </a:solidFill>
              </a:rPr>
              <a:t>nemá ve svém modelu přímo zabudovaného zákazníka !!!</a:t>
            </a:r>
            <a:r>
              <a:rPr lang="cs-CZ" sz="2800" dirty="0">
                <a:solidFill>
                  <a:srgbClr val="FF0000"/>
                </a:solidFill>
              </a:rPr>
              <a:t> </a:t>
            </a:r>
          </a:p>
        </p:txBody>
      </p:sp>
      <p:sp>
        <p:nvSpPr>
          <p:cNvPr id="3"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557338"/>
          </a:xfrm>
        </p:spPr>
        <p:txBody>
          <a:bodyPr/>
          <a:lstStyle/>
          <a:p>
            <a:pPr algn="ctr"/>
            <a:r>
              <a:rPr lang="cs-CZ" sz="4400" b="1" dirty="0">
                <a:solidFill>
                  <a:srgbClr val="C00000"/>
                </a:solidFill>
              </a:rPr>
              <a:t>INVESTIGATIVNÍ  KONKURENČNÍ STRATEGIE</a:t>
            </a:r>
          </a:p>
        </p:txBody>
      </p:sp>
      <p:sp>
        <p:nvSpPr>
          <p:cNvPr id="12291" name="Rectangle 3"/>
          <p:cNvSpPr>
            <a:spLocks noGrp="1" noChangeArrowheads="1"/>
          </p:cNvSpPr>
          <p:nvPr>
            <p:ph type="body" idx="1"/>
          </p:nvPr>
        </p:nvSpPr>
        <p:spPr>
          <a:xfrm>
            <a:off x="0" y="2132856"/>
            <a:ext cx="9144000" cy="3167806"/>
          </a:xfrm>
        </p:spPr>
        <p:txBody>
          <a:bodyPr/>
          <a:lstStyle/>
          <a:p>
            <a:pPr>
              <a:buFontTx/>
              <a:buNone/>
            </a:pPr>
            <a:r>
              <a:rPr lang="cs-CZ" sz="4000" b="1" dirty="0">
                <a:solidFill>
                  <a:srgbClr val="E0FA20"/>
                </a:solidFill>
              </a:rPr>
              <a:t>	</a:t>
            </a:r>
            <a:r>
              <a:rPr lang="cs-CZ" sz="3200" b="1" dirty="0"/>
              <a:t>je strategie získávání výhodné strategické pozice v tržním prostředí, která nám umožní dosáhnout vytýčených cílů bez přímého dlouhodobého střetu s protivníkem. </a:t>
            </a:r>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39552" y="2348880"/>
            <a:ext cx="7991475" cy="2592883"/>
          </a:xfrm>
        </p:spPr>
        <p:txBody>
          <a:bodyPr/>
          <a:lstStyle/>
          <a:p>
            <a:pPr>
              <a:buFontTx/>
              <a:buNone/>
            </a:pPr>
            <a:r>
              <a:rPr lang="cs-CZ" sz="3600" b="1" dirty="0"/>
              <a:t>  </a:t>
            </a:r>
            <a:r>
              <a:rPr lang="cs-CZ" sz="3600" b="1" dirty="0" smtClean="0"/>
              <a:t>	Tato </a:t>
            </a:r>
            <a:r>
              <a:rPr lang="cs-CZ" sz="3600" b="1" dirty="0"/>
              <a:t>konkurenční strategie hledá zabezpečení vítězství (dosažení svých cílů) ještě před vstupem na trh. </a:t>
            </a:r>
          </a:p>
        </p:txBody>
      </p:sp>
      <p:sp>
        <p:nvSpPr>
          <p:cNvPr id="3"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557338"/>
          </a:xfrm>
        </p:spPr>
        <p:txBody>
          <a:bodyPr/>
          <a:lstStyle/>
          <a:p>
            <a:pPr algn="ctr"/>
            <a:r>
              <a:rPr lang="cs-CZ" sz="4400" b="1" dirty="0">
                <a:solidFill>
                  <a:srgbClr val="C00000"/>
                </a:solidFill>
              </a:rPr>
              <a:t>FORMY INVESTIGATIVNÍ KONKURENCE</a:t>
            </a:r>
          </a:p>
        </p:txBody>
      </p:sp>
      <p:sp>
        <p:nvSpPr>
          <p:cNvPr id="14339" name="Rectangle 3"/>
          <p:cNvSpPr>
            <a:spLocks noGrp="1" noChangeArrowheads="1"/>
          </p:cNvSpPr>
          <p:nvPr>
            <p:ph type="body" idx="1"/>
          </p:nvPr>
        </p:nvSpPr>
        <p:spPr>
          <a:xfrm>
            <a:off x="0" y="2348880"/>
            <a:ext cx="9144000" cy="3024609"/>
          </a:xfrm>
        </p:spPr>
        <p:txBody>
          <a:bodyPr/>
          <a:lstStyle/>
          <a:p>
            <a:pPr marL="609600" indent="-609600">
              <a:buFontTx/>
              <a:buNone/>
            </a:pPr>
            <a:r>
              <a:rPr lang="cs-CZ" sz="3200" b="1" dirty="0" smtClean="0"/>
              <a:t>	1</a:t>
            </a:r>
            <a:r>
              <a:rPr lang="cs-CZ" sz="3200" b="1" dirty="0"/>
              <a:t>.	Uspokojení „skrytých“ potřeb </a:t>
            </a:r>
            <a:r>
              <a:rPr lang="cs-CZ" sz="3200" b="1" dirty="0" smtClean="0"/>
              <a:t>		zákazníka</a:t>
            </a:r>
            <a:endParaRPr lang="cs-CZ" sz="3200" b="1" dirty="0"/>
          </a:p>
          <a:p>
            <a:pPr marL="609600" indent="-609600">
              <a:buFontTx/>
              <a:buNone/>
            </a:pPr>
            <a:r>
              <a:rPr lang="cs-CZ" sz="3200" b="1" dirty="0" smtClean="0"/>
              <a:t>	2</a:t>
            </a:r>
            <a:r>
              <a:rPr lang="cs-CZ" sz="3200" b="1" dirty="0"/>
              <a:t>.	Strategická partnerství</a:t>
            </a:r>
          </a:p>
          <a:p>
            <a:pPr marL="609600" indent="-609600">
              <a:buFontTx/>
              <a:buNone/>
            </a:pPr>
            <a:r>
              <a:rPr lang="cs-CZ" sz="3200" b="1" dirty="0" smtClean="0"/>
              <a:t>	3</a:t>
            </a:r>
            <a:r>
              <a:rPr lang="cs-CZ" sz="3200" b="1" dirty="0"/>
              <a:t>.	Racionální respektování </a:t>
            </a:r>
            <a:r>
              <a:rPr lang="cs-CZ" sz="3200" b="1" dirty="0" smtClean="0"/>
              <a:t>			„</a:t>
            </a:r>
            <a:r>
              <a:rPr lang="cs-CZ" sz="3200" b="1" dirty="0"/>
              <a:t>Status quo“ </a:t>
            </a:r>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628775"/>
          </a:xfrm>
        </p:spPr>
        <p:txBody>
          <a:bodyPr/>
          <a:lstStyle/>
          <a:p>
            <a:pPr algn="ctr"/>
            <a:r>
              <a:rPr lang="cs-CZ" sz="4400" b="1" dirty="0">
                <a:solidFill>
                  <a:srgbClr val="C00000"/>
                </a:solidFill>
              </a:rPr>
              <a:t>FORMY INVESTIGATIVNÍ KONKURENCE </a:t>
            </a:r>
          </a:p>
        </p:txBody>
      </p:sp>
      <p:sp>
        <p:nvSpPr>
          <p:cNvPr id="15363" name="Rectangle 3"/>
          <p:cNvSpPr>
            <a:spLocks noGrp="1" noChangeArrowheads="1"/>
          </p:cNvSpPr>
          <p:nvPr>
            <p:ph type="body" idx="1"/>
          </p:nvPr>
        </p:nvSpPr>
        <p:spPr>
          <a:xfrm>
            <a:off x="0" y="2420938"/>
            <a:ext cx="9144000" cy="2549525"/>
          </a:xfrm>
        </p:spPr>
        <p:txBody>
          <a:bodyPr/>
          <a:lstStyle/>
          <a:p>
            <a:pPr marL="609600" indent="-609600">
              <a:buFontTx/>
              <a:buNone/>
            </a:pPr>
            <a:r>
              <a:rPr lang="cs-CZ" sz="3200" b="1" dirty="0" smtClean="0"/>
              <a:t>	4</a:t>
            </a:r>
            <a:r>
              <a:rPr lang="cs-CZ" sz="3200" b="1" dirty="0"/>
              <a:t>.	Přímý střet (krátkodobý)</a:t>
            </a:r>
          </a:p>
          <a:p>
            <a:pPr marL="609600" indent="-609600">
              <a:buFontTx/>
              <a:buNone/>
            </a:pPr>
            <a:endParaRPr lang="cs-CZ" sz="1800" b="1" dirty="0"/>
          </a:p>
          <a:p>
            <a:pPr marL="609600" indent="-609600">
              <a:buFontTx/>
              <a:buNone/>
            </a:pPr>
            <a:r>
              <a:rPr lang="cs-CZ" sz="3200" b="1" dirty="0" smtClean="0"/>
              <a:t>	5</a:t>
            </a:r>
            <a:r>
              <a:rPr lang="cs-CZ" sz="3200" b="1" dirty="0"/>
              <a:t>.	Přechod do předem </a:t>
            </a:r>
            <a:r>
              <a:rPr lang="cs-CZ" sz="3200" b="1" dirty="0" smtClean="0"/>
              <a:t>				připravených </a:t>
            </a:r>
            <a:r>
              <a:rPr lang="cs-CZ" sz="3200" b="1" dirty="0"/>
              <a:t>pozic.</a:t>
            </a:r>
            <a:endParaRPr lang="cs-CZ" sz="3200" dirty="0"/>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0"/>
            <a:ext cx="9144000" cy="6165304"/>
          </a:xfrm>
        </p:spPr>
        <p:txBody>
          <a:bodyPr/>
          <a:lstStyle/>
          <a:p>
            <a:pPr marL="609600" indent="-609600" algn="ctr">
              <a:buFontTx/>
              <a:buNone/>
            </a:pPr>
            <a:r>
              <a:rPr lang="cs-CZ" sz="4000" b="1" dirty="0">
                <a:solidFill>
                  <a:srgbClr val="E0FA20"/>
                </a:solidFill>
              </a:rPr>
              <a:t>	</a:t>
            </a:r>
            <a:r>
              <a:rPr lang="cs-CZ" sz="4000" b="1" dirty="0">
                <a:solidFill>
                  <a:srgbClr val="C00000"/>
                </a:solidFill>
              </a:rPr>
              <a:t>Nová konkurenční strategie je založena na principu </a:t>
            </a:r>
            <a:endParaRPr lang="cs-CZ" sz="4000" b="1" dirty="0" smtClean="0">
              <a:solidFill>
                <a:srgbClr val="C00000"/>
              </a:solidFill>
            </a:endParaRPr>
          </a:p>
          <a:p>
            <a:pPr marL="609600" indent="-609600">
              <a:buFontTx/>
              <a:buNone/>
            </a:pPr>
            <a:endParaRPr lang="cs-CZ" sz="2400" b="1" dirty="0">
              <a:solidFill>
                <a:srgbClr val="C00000"/>
              </a:solidFill>
            </a:endParaRPr>
          </a:p>
          <a:p>
            <a:pPr marL="609600" indent="-609600" algn="ctr">
              <a:buFontTx/>
              <a:buNone/>
            </a:pPr>
            <a:r>
              <a:rPr lang="cs-CZ" sz="4000" b="1" dirty="0">
                <a:solidFill>
                  <a:srgbClr val="FF0000"/>
                </a:solidFill>
              </a:rPr>
              <a:t>ofenzivního pojetí konkurenčního střetu,</a:t>
            </a:r>
            <a:r>
              <a:rPr lang="cs-CZ" sz="4000" b="1" dirty="0">
                <a:solidFill>
                  <a:srgbClr val="E0FA20"/>
                </a:solidFill>
              </a:rPr>
              <a:t> </a:t>
            </a:r>
          </a:p>
          <a:p>
            <a:pPr marL="609600" indent="-609600" algn="ctr">
              <a:buFontTx/>
              <a:buNone/>
            </a:pPr>
            <a:r>
              <a:rPr lang="cs-CZ" sz="4000" b="1" dirty="0">
                <a:solidFill>
                  <a:srgbClr val="E0FA20"/>
                </a:solidFill>
              </a:rPr>
              <a:t>	</a:t>
            </a:r>
            <a:r>
              <a:rPr lang="cs-CZ" sz="4000" b="1" dirty="0"/>
              <a:t>tedy na převzetí</a:t>
            </a:r>
          </a:p>
          <a:p>
            <a:pPr marL="609600" indent="-609600" algn="ctr">
              <a:buFontTx/>
              <a:buNone/>
            </a:pPr>
            <a:r>
              <a:rPr lang="cs-CZ" sz="4000" b="1" dirty="0">
                <a:solidFill>
                  <a:srgbClr val="FF0000"/>
                </a:solidFill>
              </a:rPr>
              <a:t>strategické iniciativy</a:t>
            </a:r>
            <a:r>
              <a:rPr lang="cs-CZ" sz="4000" b="1" dirty="0">
                <a:solidFill>
                  <a:srgbClr val="E0FA20"/>
                </a:solidFill>
              </a:rPr>
              <a:t> </a:t>
            </a:r>
          </a:p>
          <a:p>
            <a:pPr marL="609600" indent="-609600" algn="ctr">
              <a:buFontTx/>
              <a:buNone/>
            </a:pPr>
            <a:r>
              <a:rPr lang="cs-CZ" sz="4000" b="1" dirty="0">
                <a:solidFill>
                  <a:srgbClr val="E0FA20"/>
                </a:solidFill>
              </a:rPr>
              <a:t>	</a:t>
            </a:r>
            <a:r>
              <a:rPr lang="cs-CZ" sz="4000" b="1" dirty="0"/>
              <a:t>v řešení konkurenčních vztahů.</a:t>
            </a:r>
            <a:endParaRPr lang="cs-CZ" dirty="0"/>
          </a:p>
        </p:txBody>
      </p:sp>
      <p:sp>
        <p:nvSpPr>
          <p:cNvPr id="3"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484784"/>
          </a:xfrm>
        </p:spPr>
        <p:txBody>
          <a:bodyPr/>
          <a:lstStyle/>
          <a:p>
            <a:pPr algn="ctr">
              <a:defRPr/>
            </a:pPr>
            <a:r>
              <a:rPr lang="cs-CZ" sz="4800" b="1" dirty="0" smtClean="0">
                <a:solidFill>
                  <a:schemeClr val="accent2"/>
                </a:solidFill>
              </a:rPr>
              <a:t/>
            </a:r>
            <a:br>
              <a:rPr lang="cs-CZ" sz="4800" b="1" dirty="0" smtClean="0">
                <a:solidFill>
                  <a:schemeClr val="accent2"/>
                </a:solidFill>
              </a:rPr>
            </a:br>
            <a:r>
              <a:rPr lang="cs-CZ" sz="4800" b="1" dirty="0" smtClean="0">
                <a:solidFill>
                  <a:schemeClr val="accent2"/>
                </a:solidFill>
              </a:rPr>
              <a:t>  </a:t>
            </a:r>
            <a:br>
              <a:rPr lang="cs-CZ" sz="4800" b="1" dirty="0" smtClean="0">
                <a:solidFill>
                  <a:schemeClr val="accent2"/>
                </a:solidFill>
              </a:rPr>
            </a:br>
            <a:r>
              <a:rPr lang="cs-CZ" sz="4000" b="1" dirty="0" smtClean="0">
                <a:solidFill>
                  <a:schemeClr val="accent2"/>
                </a:solidFill>
              </a:rPr>
              <a:t>COMPETITIVE</a:t>
            </a:r>
            <a:br>
              <a:rPr lang="cs-CZ" sz="4000" b="1" dirty="0" smtClean="0">
                <a:solidFill>
                  <a:schemeClr val="accent2"/>
                </a:solidFill>
              </a:rPr>
            </a:br>
            <a:r>
              <a:rPr lang="cs-CZ" sz="4000" b="1" dirty="0" smtClean="0">
                <a:solidFill>
                  <a:schemeClr val="accent2"/>
                </a:solidFill>
              </a:rPr>
              <a:t>INTELLIGENCE</a:t>
            </a:r>
            <a:endParaRPr lang="cs-CZ" sz="4000" b="1" dirty="0" smtClean="0">
              <a:solidFill>
                <a:srgbClr val="C00000"/>
              </a:solidFill>
            </a:endParaRPr>
          </a:p>
        </p:txBody>
      </p:sp>
      <p:sp>
        <p:nvSpPr>
          <p:cNvPr id="10244" name="Rectangle 3"/>
          <p:cNvSpPr>
            <a:spLocks noGrp="1" noChangeArrowheads="1"/>
          </p:cNvSpPr>
          <p:nvPr>
            <p:ph type="body" idx="1"/>
          </p:nvPr>
        </p:nvSpPr>
        <p:spPr>
          <a:xfrm>
            <a:off x="539750" y="1700212"/>
            <a:ext cx="8229600" cy="4393083"/>
          </a:xfrm>
        </p:spPr>
        <p:txBody>
          <a:bodyPr/>
          <a:lstStyle/>
          <a:p>
            <a:pPr algn="ctr">
              <a:buNone/>
            </a:pPr>
            <a:r>
              <a:rPr lang="cs-CZ" dirty="0" smtClean="0"/>
              <a:t>	</a:t>
            </a:r>
            <a:r>
              <a:rPr lang="cs-CZ" sz="4000" b="1" dirty="0" err="1" smtClean="0">
                <a:solidFill>
                  <a:srgbClr val="FF0000"/>
                </a:solidFill>
              </a:rPr>
              <a:t>Lee</a:t>
            </a:r>
            <a:r>
              <a:rPr lang="cs-CZ" sz="4000" b="1" dirty="0" smtClean="0">
                <a:solidFill>
                  <a:srgbClr val="FF0000"/>
                </a:solidFill>
              </a:rPr>
              <a:t>  </a:t>
            </a:r>
            <a:r>
              <a:rPr lang="cs-CZ" sz="4000" b="1" dirty="0" err="1" smtClean="0">
                <a:solidFill>
                  <a:srgbClr val="FF0000"/>
                </a:solidFill>
              </a:rPr>
              <a:t>Iacocca</a:t>
            </a:r>
            <a:endParaRPr lang="cs-CZ" sz="4000" b="1" dirty="0" smtClean="0">
              <a:solidFill>
                <a:srgbClr val="FF0000"/>
              </a:solidFill>
            </a:endParaRPr>
          </a:p>
          <a:p>
            <a:pPr eaLnBrk="1" hangingPunct="1">
              <a:buFontTx/>
              <a:buNone/>
            </a:pPr>
            <a:endParaRPr lang="cs-CZ" sz="1600" dirty="0" smtClean="0"/>
          </a:p>
          <a:p>
            <a:pPr eaLnBrk="1" hangingPunct="1">
              <a:buFontTx/>
              <a:buNone/>
            </a:pPr>
            <a:r>
              <a:rPr lang="cs-CZ" b="1" dirty="0" smtClean="0"/>
              <a:t>	„Pro přijetí správného rozhodnutí je zapotřebí mít 95% informací z dané oblasti. </a:t>
            </a:r>
          </a:p>
          <a:p>
            <a:pPr eaLnBrk="1" hangingPunct="1">
              <a:buFontTx/>
              <a:buNone/>
            </a:pPr>
            <a:endParaRPr lang="cs-CZ" sz="1800" b="1" dirty="0" smtClean="0"/>
          </a:p>
          <a:p>
            <a:pPr eaLnBrk="1" hangingPunct="1">
              <a:buFontTx/>
              <a:buNone/>
            </a:pPr>
            <a:r>
              <a:rPr lang="cs-CZ" b="1" dirty="0" smtClean="0"/>
              <a:t>	Zbývajících 5% chybějících informací představuje dle něj riziko při přijímání rozhodnutí“. </a:t>
            </a:r>
          </a:p>
        </p:txBody>
      </p:sp>
      <p:sp>
        <p:nvSpPr>
          <p:cNvPr id="4" name="Zástupný symbol pro číslo snímku 3"/>
          <p:cNvSpPr>
            <a:spLocks noGrp="1"/>
          </p:cNvSpPr>
          <p:nvPr>
            <p:ph type="sldNum" sz="quarter" idx="12"/>
          </p:nvPr>
        </p:nvSpPr>
        <p:spPr/>
        <p:txBody>
          <a:bodyPr/>
          <a:lstStyle/>
          <a:p>
            <a:pPr>
              <a:defRPr/>
            </a:pPr>
            <a:fld id="{97D99EE1-3268-43E0-8B0E-E5C73929A1A8}" type="slidenum">
              <a:rPr lang="cs-CZ" smtClean="0"/>
              <a:pPr>
                <a:defRPr/>
              </a:pPr>
              <a:t>26</a:t>
            </a:fld>
            <a:endParaRPr lang="cs-CZ"/>
          </a:p>
        </p:txBody>
      </p:sp>
      <p:sp>
        <p:nvSpPr>
          <p:cNvPr id="5"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1700809"/>
            <a:ext cx="8244408" cy="1152128"/>
          </a:xfrm>
          <a:prstGeom prst="rect">
            <a:avLst/>
          </a:prstGeom>
          <a:noFill/>
          <a:ln w="9525">
            <a:noFill/>
            <a:round/>
            <a:headEnd/>
            <a:tailEnd/>
          </a:ln>
        </p:spPr>
        <p:txBody>
          <a:bodyPr/>
          <a:lstStyle/>
          <a:p>
            <a:pPr marL="2057400" lvl="4" indent="-228600"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smtClean="0">
                <a:ea typeface="Arial Unicode MS" pitchFamily="34" charset="-128"/>
                <a:cs typeface="Arial Unicode MS" pitchFamily="34" charset="-128"/>
              </a:rPr>
              <a:t>Topíme </a:t>
            </a:r>
            <a:r>
              <a:rPr lang="cs-CZ" sz="3200" b="1" dirty="0">
                <a:ea typeface="Arial Unicode MS" pitchFamily="34" charset="-128"/>
                <a:cs typeface="Arial Unicode MS" pitchFamily="34" charset="-128"/>
              </a:rPr>
              <a:t>se v datech, </a:t>
            </a:r>
            <a:r>
              <a:rPr lang="cs-CZ" sz="3200" b="1" dirty="0" smtClean="0">
                <a:ea typeface="Arial Unicode MS" pitchFamily="34" charset="-128"/>
                <a:cs typeface="Arial Unicode MS" pitchFamily="34" charset="-128"/>
              </a:rPr>
              <a:t>ale hladovíme </a:t>
            </a:r>
            <a:r>
              <a:rPr lang="cs-CZ" sz="3200" b="1" dirty="0">
                <a:ea typeface="Arial Unicode MS" pitchFamily="34" charset="-128"/>
                <a:cs typeface="Arial Unicode MS" pitchFamily="34" charset="-128"/>
              </a:rPr>
              <a:t>po znalostech.   </a:t>
            </a:r>
          </a:p>
        </p:txBody>
      </p:sp>
      <p:pic>
        <p:nvPicPr>
          <p:cNvPr id="10244" name="Picture 4"/>
          <p:cNvPicPr>
            <a:picLocks noChangeAspect="1" noChangeArrowheads="1"/>
          </p:cNvPicPr>
          <p:nvPr/>
        </p:nvPicPr>
        <p:blipFill>
          <a:blip r:embed="rId3" cstate="print"/>
          <a:srcRect/>
          <a:stretch>
            <a:fillRect/>
          </a:stretch>
        </p:blipFill>
        <p:spPr bwMode="auto">
          <a:xfrm>
            <a:off x="2483768" y="2780928"/>
            <a:ext cx="4320480" cy="3673907"/>
          </a:xfrm>
          <a:prstGeom prst="rect">
            <a:avLst/>
          </a:prstGeom>
          <a:noFill/>
          <a:ln w="9525">
            <a:noFill/>
            <a:round/>
            <a:headEnd/>
            <a:tailEnd/>
          </a:ln>
        </p:spPr>
      </p:pic>
      <p:sp>
        <p:nvSpPr>
          <p:cNvPr id="5" name="Zástupný symbol pro číslo snímku 4"/>
          <p:cNvSpPr>
            <a:spLocks noGrp="1"/>
          </p:cNvSpPr>
          <p:nvPr>
            <p:ph type="sldNum" sz="quarter" idx="12"/>
          </p:nvPr>
        </p:nvSpPr>
        <p:spPr/>
        <p:txBody>
          <a:bodyPr/>
          <a:lstStyle/>
          <a:p>
            <a:pPr>
              <a:defRPr/>
            </a:pPr>
            <a:fld id="{4F7949E5-3EDA-4B73-BF36-3A3EFCE885A4}" type="slidenum">
              <a:rPr lang="cs-CZ" smtClean="0"/>
              <a:pPr>
                <a:defRPr/>
              </a:pPr>
              <a:t>27</a:t>
            </a:fld>
            <a:endParaRPr lang="cs-CZ"/>
          </a:p>
        </p:txBody>
      </p:sp>
      <p:sp>
        <p:nvSpPr>
          <p:cNvPr id="6" name="Obdélník 5"/>
          <p:cNvSpPr/>
          <p:nvPr/>
        </p:nvSpPr>
        <p:spPr>
          <a:xfrm>
            <a:off x="0" y="404664"/>
            <a:ext cx="9144000" cy="769441"/>
          </a:xfrm>
          <a:prstGeom prst="rect">
            <a:avLst/>
          </a:prstGeom>
        </p:spPr>
        <p:txBody>
          <a:bodyPr wrap="square">
            <a:spAutoFit/>
          </a:bodyPr>
          <a:lstStyle/>
          <a:p>
            <a:pPr lvl="0"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smtClean="0">
                <a:solidFill>
                  <a:srgbClr val="C00000"/>
                </a:solidFill>
                <a:ea typeface="Arial Unicode MS" pitchFamily="34" charset="-128"/>
                <a:cs typeface="Arial Unicode MS" pitchFamily="34" charset="-128"/>
              </a:rPr>
              <a:t>Řešený problém</a:t>
            </a:r>
            <a:endParaRPr lang="cs-CZ" sz="4400" b="1" dirty="0">
              <a:solidFill>
                <a:srgbClr val="C00000"/>
              </a:solidFill>
              <a:ea typeface="Arial Unicode MS" pitchFamily="34" charset="-128"/>
              <a:cs typeface="Arial Unicode MS" pitchFamily="34" charset="-128"/>
            </a:endParaRPr>
          </a:p>
        </p:txBody>
      </p:sp>
      <p:sp>
        <p:nvSpPr>
          <p:cNvPr id="7"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44824"/>
            <a:ext cx="8964488" cy="4093428"/>
          </a:xfrm>
          <a:prstGeom prst="rect">
            <a:avLst/>
          </a:prstGeom>
        </p:spPr>
        <p:txBody>
          <a:bodyPr wrap="square">
            <a:spAutoFit/>
          </a:bodyPr>
          <a:lstStyle/>
          <a:p>
            <a:pPr lvl="0"/>
            <a:r>
              <a:rPr lang="cs-CZ" sz="2000" b="1" dirty="0" smtClean="0"/>
              <a:t>Rozjet se do mlhy bez velkého rozhlížení. To je postoj kurážných nebo nevědomých inovátorů. Historie je však plná skvělých výrobků, jejichž odbyt se zhroutil nedlouho po uvedení na trh proto, že se prosadily odlišné standardy nebo lobbistické zájmy. </a:t>
            </a:r>
          </a:p>
          <a:p>
            <a:pPr lvl="0"/>
            <a:endParaRPr lang="cs-CZ" sz="2000" b="1" dirty="0" smtClean="0"/>
          </a:p>
          <a:p>
            <a:pPr lvl="0"/>
            <a:r>
              <a:rPr lang="cs-CZ" sz="2000" b="1" dirty="0" smtClean="0"/>
              <a:t>Jet za ostatními. Postoj založený na pocitu bezpečí v tom, že pokud se pleteme my, tak nejsme sami. </a:t>
            </a:r>
          </a:p>
          <a:p>
            <a:pPr lvl="0"/>
            <a:endParaRPr lang="cs-CZ" sz="2000" b="1" dirty="0" smtClean="0"/>
          </a:p>
          <a:p>
            <a:pPr lvl="0"/>
            <a:r>
              <a:rPr lang="cs-CZ" sz="2000" b="1" dirty="0" smtClean="0"/>
              <a:t>Zapnout mlhovky, nasadit polarizační brýle – pokoušet se dohlédnout dále. To je příklad japonských (</a:t>
            </a:r>
            <a:r>
              <a:rPr lang="cs-CZ" sz="2000" b="1" dirty="0" err="1" smtClean="0"/>
              <a:t>Mitshubishi</a:t>
            </a:r>
            <a:r>
              <a:rPr lang="cs-CZ" sz="2000" b="1" dirty="0" smtClean="0"/>
              <a:t>, </a:t>
            </a:r>
            <a:r>
              <a:rPr lang="cs-CZ" sz="2000" b="1" dirty="0" err="1" smtClean="0"/>
              <a:t>Sumitomo</a:t>
            </a:r>
            <a:r>
              <a:rPr lang="cs-CZ" sz="2000" b="1" dirty="0" smtClean="0"/>
              <a:t>, </a:t>
            </a:r>
            <a:r>
              <a:rPr lang="cs-CZ" sz="2000" b="1" dirty="0" err="1" smtClean="0"/>
              <a:t>C.Itoh</a:t>
            </a:r>
            <a:r>
              <a:rPr lang="cs-CZ" sz="2000" b="1" dirty="0" smtClean="0"/>
              <a:t>, atd.), které si vytvořily velmi účinné informační zázemí. </a:t>
            </a:r>
            <a:endParaRPr lang="cs-CZ" sz="2000" b="1" dirty="0"/>
          </a:p>
        </p:txBody>
      </p:sp>
      <p:sp>
        <p:nvSpPr>
          <p:cNvPr id="3" name="Obdélník 2"/>
          <p:cNvSpPr/>
          <p:nvPr/>
        </p:nvSpPr>
        <p:spPr>
          <a:xfrm>
            <a:off x="0" y="188640"/>
            <a:ext cx="9144000" cy="1077218"/>
          </a:xfrm>
          <a:prstGeom prst="rect">
            <a:avLst/>
          </a:prstGeom>
        </p:spPr>
        <p:txBody>
          <a:bodyPr wrap="square">
            <a:spAutoFit/>
          </a:bodyPr>
          <a:lstStyle/>
          <a:p>
            <a:r>
              <a:rPr lang="cs-CZ" sz="3200" b="1" dirty="0" smtClean="0">
                <a:solidFill>
                  <a:srgbClr val="C00000"/>
                </a:solidFill>
                <a:latin typeface="Arial" pitchFamily="34" charset="0"/>
                <a:cs typeface="Arial" pitchFamily="34" charset="0"/>
              </a:rPr>
              <a:t>Chování firem, které se ocitají v nejistotě, lze rozdělit do tří základních skupin:</a:t>
            </a:r>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1403648" y="2138881"/>
            <a:ext cx="734481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3200" b="1" i="0" u="none" strike="noStrike" cap="none" normalizeH="0" baseline="0" dirty="0" smtClean="0">
                <a:ln>
                  <a:noFill/>
                </a:ln>
                <a:solidFill>
                  <a:srgbClr val="3333CC"/>
                </a:solidFill>
                <a:effectLst/>
                <a:latin typeface="Arial" pitchFamily="34" charset="0"/>
                <a:ea typeface="Calibri" pitchFamily="34" charset="0"/>
                <a:cs typeface="Times New Roman" pitchFamily="18" charset="0"/>
              </a:rPr>
              <a:t>Řídit znamená:</a:t>
            </a:r>
            <a:r>
              <a:rPr kumimoji="0" lang="cs-CZ" sz="3200" b="0" i="0" u="none" strike="noStrike" cap="none" normalizeH="0" baseline="0" dirty="0" smtClean="0">
                <a:ln>
                  <a:noFill/>
                </a:ln>
                <a:solidFill>
                  <a:srgbClr val="3333CC"/>
                </a:solidFill>
                <a:effectLst/>
                <a:latin typeface="Arial" pitchFamily="34" charset="0"/>
                <a:ea typeface="Calibri" pitchFamily="34" charset="0"/>
                <a:cs typeface="Times New Roman" pitchFamily="18" charset="0"/>
              </a:rPr>
              <a:t> </a:t>
            </a:r>
            <a:r>
              <a:rPr kumimoji="0" lang="cs-CZ"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cs-CZ" sz="36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Předvídat,</a:t>
            </a:r>
            <a:r>
              <a:rPr kumimoji="0" lang="cs-CZ"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cs-CZ" sz="28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diriger</a:t>
            </a: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a:t>
            </a:r>
            <a:r>
              <a:rPr kumimoji="0" lang="cs-CZ" sz="28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est</a:t>
            </a: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cs-CZ" sz="28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prévoir</a:t>
            </a: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řídit znamená předvídat)</a:t>
            </a:r>
            <a:endParaRPr kumimoji="0" lang="cs-CZ"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Organizovat,</a:t>
            </a:r>
            <a:endParaRPr kumimoji="0" lang="cs-CZ"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Koordinovat,</a:t>
            </a:r>
            <a:endParaRPr kumimoji="0" lang="cs-CZ"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Rozhodovat,</a:t>
            </a:r>
            <a:endParaRPr kumimoji="0" lang="cs-CZ"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Kontrolovat.</a:t>
            </a:r>
            <a:endParaRPr kumimoji="0" lang="cs-CZ" sz="2800" b="1" i="0" u="none" strike="noStrike" cap="none" normalizeH="0" baseline="0" dirty="0" smtClean="0">
              <a:ln>
                <a:noFill/>
              </a:ln>
              <a:solidFill>
                <a:schemeClr val="tx1"/>
              </a:solidFill>
              <a:effectLst/>
              <a:latin typeface="Arial" pitchFamily="34" charset="0"/>
            </a:endParaRPr>
          </a:p>
        </p:txBody>
      </p:sp>
      <p:sp>
        <p:nvSpPr>
          <p:cNvPr id="3" name="Obdélník 2"/>
          <p:cNvSpPr/>
          <p:nvPr/>
        </p:nvSpPr>
        <p:spPr>
          <a:xfrm>
            <a:off x="0" y="0"/>
            <a:ext cx="9144000" cy="1446550"/>
          </a:xfrm>
          <a:prstGeom prst="rect">
            <a:avLst/>
          </a:prstGeom>
        </p:spPr>
        <p:txBody>
          <a:bodyPr wrap="square">
            <a:spAutoFit/>
          </a:bodyPr>
          <a:lstStyle/>
          <a:p>
            <a:pPr lvl="0" algn="ctr"/>
            <a:r>
              <a:rPr lang="cs-CZ" sz="4400" b="1" dirty="0" smtClean="0">
                <a:solidFill>
                  <a:srgbClr val="C00000"/>
                </a:solidFill>
                <a:latin typeface="Arial" pitchFamily="34" charset="0"/>
                <a:ea typeface="Calibri" pitchFamily="34" charset="0"/>
                <a:cs typeface="Times New Roman" pitchFamily="18" charset="0"/>
              </a:rPr>
              <a:t>Henry </a:t>
            </a:r>
            <a:r>
              <a:rPr lang="cs-CZ" sz="4400" b="1" dirty="0" err="1" smtClean="0">
                <a:solidFill>
                  <a:srgbClr val="C00000"/>
                </a:solidFill>
                <a:latin typeface="Arial" pitchFamily="34" charset="0"/>
                <a:ea typeface="Calibri" pitchFamily="34" charset="0"/>
                <a:cs typeface="Times New Roman" pitchFamily="18" charset="0"/>
              </a:rPr>
              <a:t>Fayol</a:t>
            </a:r>
            <a:r>
              <a:rPr lang="cs-CZ" sz="4400" b="1" dirty="0" smtClean="0">
                <a:solidFill>
                  <a:srgbClr val="C00000"/>
                </a:solidFill>
                <a:latin typeface="Arial" pitchFamily="34" charset="0"/>
                <a:ea typeface="Calibri" pitchFamily="34" charset="0"/>
                <a:cs typeface="Times New Roman" pitchFamily="18" charset="0"/>
              </a:rPr>
              <a:t> se na proces řízení dívá diferencovaně, a to: </a:t>
            </a:r>
            <a:endParaRPr lang="cs-CZ" sz="4400" b="1" dirty="0" smtClean="0">
              <a:solidFill>
                <a:srgbClr val="C00000"/>
              </a:solidFill>
              <a:latin typeface="Arial" pitchFamily="34" charset="0"/>
            </a:endParaRPr>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484313"/>
          </a:xfrm>
        </p:spPr>
        <p:txBody>
          <a:bodyPr/>
          <a:lstStyle/>
          <a:p>
            <a:pPr algn="ctr" eaLnBrk="1" hangingPunct="1"/>
            <a:r>
              <a:rPr lang="cs-CZ" sz="3600" b="1" dirty="0" smtClean="0">
                <a:solidFill>
                  <a:srgbClr val="C00000"/>
                </a:solidFill>
              </a:rPr>
              <a:t>INŽENÝRSKÁ  ČINNOST</a:t>
            </a:r>
            <a:r>
              <a:rPr lang="cs-CZ" sz="3600" b="1" dirty="0" smtClean="0"/>
              <a:t/>
            </a:r>
            <a:br>
              <a:rPr lang="cs-CZ" sz="3600" b="1" dirty="0" smtClean="0"/>
            </a:br>
            <a:r>
              <a:rPr lang="cs-CZ" sz="3600" b="1" dirty="0" smtClean="0"/>
              <a:t> </a:t>
            </a:r>
            <a:r>
              <a:rPr lang="cs-CZ" sz="2400" b="1" dirty="0" smtClean="0"/>
              <a:t>(rozhodující faktory):</a:t>
            </a:r>
          </a:p>
        </p:txBody>
      </p:sp>
      <p:sp>
        <p:nvSpPr>
          <p:cNvPr id="39939" name="Rectangle 3"/>
          <p:cNvSpPr>
            <a:spLocks noGrp="1" noChangeArrowheads="1"/>
          </p:cNvSpPr>
          <p:nvPr>
            <p:ph type="body" idx="1"/>
          </p:nvPr>
        </p:nvSpPr>
        <p:spPr>
          <a:xfrm>
            <a:off x="0" y="2349500"/>
            <a:ext cx="9144000" cy="2971800"/>
          </a:xfrm>
        </p:spPr>
        <p:txBody>
          <a:bodyPr/>
          <a:lstStyle/>
          <a:p>
            <a:pPr marL="1971675" indent="-1971675" eaLnBrk="1" hangingPunct="1">
              <a:buFont typeface="Wingdings" pitchFamily="2" charset="2"/>
              <a:buNone/>
              <a:defRPr/>
            </a:pPr>
            <a:r>
              <a:rPr lang="cs-CZ" sz="2400" b="1" i="1" dirty="0" smtClean="0"/>
              <a:t>1.  </a:t>
            </a:r>
            <a:r>
              <a:rPr lang="cs-CZ" sz="2400" b="1" i="1" dirty="0" err="1" smtClean="0"/>
              <a:t>Scientia</a:t>
            </a:r>
            <a:r>
              <a:rPr lang="cs-CZ" sz="2400" i="1" dirty="0" smtClean="0"/>
              <a:t> (rozvoj nových vědeckých poznatků nebo znalostí).</a:t>
            </a:r>
          </a:p>
          <a:p>
            <a:pPr marL="1971675" indent="-1971675" eaLnBrk="1" hangingPunct="1">
              <a:buFont typeface="Wingdings" pitchFamily="2" charset="2"/>
              <a:buNone/>
              <a:defRPr/>
            </a:pPr>
            <a:r>
              <a:rPr lang="cs-CZ" sz="2400" b="1" i="1" dirty="0" smtClean="0"/>
              <a:t>2.  </a:t>
            </a:r>
            <a:r>
              <a:rPr lang="cs-CZ" sz="2400" b="1" i="1" dirty="0" err="1" smtClean="0"/>
              <a:t>Techné</a:t>
            </a:r>
            <a:r>
              <a:rPr lang="cs-CZ" sz="2400" i="1" dirty="0" smtClean="0"/>
              <a:t>  (vývoj nových postupů jak dělat věci (</a:t>
            </a:r>
            <a:r>
              <a:rPr lang="cs-CZ" sz="2400" i="1" dirty="0" err="1" smtClean="0"/>
              <a:t>know</a:t>
            </a:r>
            <a:r>
              <a:rPr lang="cs-CZ" sz="2400" i="1" dirty="0" smtClean="0"/>
              <a:t>-</a:t>
            </a:r>
            <a:r>
              <a:rPr lang="cs-CZ" sz="2400" i="1" dirty="0" err="1" smtClean="0"/>
              <a:t>how</a:t>
            </a:r>
            <a:r>
              <a:rPr lang="cs-CZ" sz="2400" i="1" dirty="0" smtClean="0"/>
              <a:t>), řízení znalostí, tvorba inovací konstruování, projektování).</a:t>
            </a:r>
            <a:endParaRPr lang="cs-CZ" sz="2400" dirty="0" smtClean="0"/>
          </a:p>
          <a:p>
            <a:pPr marL="1971675" indent="-1971675" eaLnBrk="1" hangingPunct="1">
              <a:buFont typeface="Wingdings" pitchFamily="2" charset="2"/>
              <a:buNone/>
              <a:defRPr/>
            </a:pPr>
            <a:r>
              <a:rPr lang="cs-CZ" sz="2400" b="1" i="1" dirty="0" smtClean="0"/>
              <a:t>3.  </a:t>
            </a:r>
            <a:r>
              <a:rPr lang="cs-CZ" sz="2400" b="1" i="1" dirty="0" err="1" smtClean="0"/>
              <a:t>Praxis</a:t>
            </a:r>
            <a:r>
              <a:rPr lang="cs-CZ" sz="2400" i="1" dirty="0" smtClean="0"/>
              <a:t>   (vývoj nových postupů práce, osobní nebo </a:t>
            </a:r>
            <a:r>
              <a:rPr lang="cs-CZ" sz="2400" i="1" dirty="0" err="1" smtClean="0"/>
              <a:t>tacitní</a:t>
            </a:r>
            <a:r>
              <a:rPr lang="cs-CZ" sz="2400" i="1" dirty="0" smtClean="0"/>
              <a:t> znalosti, intuice, etika).</a:t>
            </a:r>
            <a:endParaRPr lang="cs-CZ" sz="2400" dirty="0" smtClean="0"/>
          </a:p>
          <a:p>
            <a:pPr eaLnBrk="1" hangingPunct="1">
              <a:buFont typeface="Wingdings" pitchFamily="2" charset="2"/>
              <a:buNone/>
              <a:defRPr/>
            </a:pPr>
            <a:endParaRPr lang="cs-CZ" sz="2400" i="1" dirty="0" smtClean="0"/>
          </a:p>
        </p:txBody>
      </p:sp>
      <p:sp>
        <p:nvSpPr>
          <p:cNvPr id="7172"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7173" name="Zástupný symbol pro číslo snímku 4"/>
          <p:cNvSpPr>
            <a:spLocks noGrp="1"/>
          </p:cNvSpPr>
          <p:nvPr>
            <p:ph type="sldNum" sz="quarter" idx="12"/>
          </p:nvPr>
        </p:nvSpPr>
        <p:spPr>
          <a:noFill/>
        </p:spPr>
        <p:txBody>
          <a:bodyPr/>
          <a:lstStyle/>
          <a:p>
            <a:fld id="{0F439313-4016-493C-8D2C-E953A8C4CF6C}" type="slidenum">
              <a:rPr lang="cs-CZ" smtClean="0"/>
              <a:pPr/>
              <a:t>3</a:t>
            </a:fld>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2816"/>
            <a:ext cx="9144000" cy="4897090"/>
          </a:xfrm>
        </p:spPr>
        <p:txBody>
          <a:bodyPr/>
          <a:lstStyle/>
          <a:p>
            <a:pPr eaLnBrk="1" hangingPunct="1">
              <a:buFontTx/>
              <a:buNone/>
            </a:pPr>
            <a:r>
              <a:rPr lang="cs-CZ" dirty="0" smtClean="0"/>
              <a:t>	</a:t>
            </a:r>
            <a:r>
              <a:rPr lang="cs-CZ" b="1" dirty="0" smtClean="0"/>
              <a:t>Problematikou organizované informační podpory vedoucích pracovníků firmy za účelem zkvalitnění jejich rozhodování při získávání konkurenční výhody, se zabývá obor: </a:t>
            </a:r>
          </a:p>
          <a:p>
            <a:pPr algn="ctr" eaLnBrk="1" hangingPunct="1">
              <a:buFontTx/>
              <a:buNone/>
            </a:pPr>
            <a:r>
              <a:rPr lang="cs-CZ" sz="5400" b="1" dirty="0" smtClean="0">
                <a:solidFill>
                  <a:srgbClr val="FF0000"/>
                </a:solidFill>
              </a:rPr>
              <a:t>„Competitive Intelligence“.</a:t>
            </a:r>
            <a:r>
              <a:rPr lang="cs-CZ" sz="5400" b="1" dirty="0" smtClean="0">
                <a:solidFill>
                  <a:srgbClr val="FFFF00"/>
                </a:solidFill>
              </a:rPr>
              <a:t> </a:t>
            </a:r>
          </a:p>
        </p:txBody>
      </p:sp>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30</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43000"/>
          </a:xfrm>
        </p:spPr>
        <p:txBody>
          <a:bodyPr/>
          <a:lstStyle/>
          <a:p>
            <a:pPr algn="ctr" eaLnBrk="1" hangingPunct="1">
              <a:defRPr/>
            </a:pPr>
            <a:r>
              <a:rPr lang="cs-CZ" sz="4800" b="1" dirty="0" err="1" smtClean="0">
                <a:solidFill>
                  <a:srgbClr val="C00000"/>
                </a:solidFill>
              </a:rPr>
              <a:t>Competitive</a:t>
            </a:r>
            <a:r>
              <a:rPr lang="cs-CZ" sz="4800" b="1" dirty="0" smtClean="0">
                <a:solidFill>
                  <a:srgbClr val="C00000"/>
                </a:solidFill>
              </a:rPr>
              <a:t> Intelligence</a:t>
            </a:r>
            <a:r>
              <a:rPr lang="cs-CZ" sz="4800" dirty="0" smtClean="0">
                <a:solidFill>
                  <a:srgbClr val="C00000"/>
                </a:solidFill>
              </a:rPr>
              <a:t> </a:t>
            </a:r>
          </a:p>
        </p:txBody>
      </p:sp>
      <p:sp>
        <p:nvSpPr>
          <p:cNvPr id="19460" name="Rectangle 3"/>
          <p:cNvSpPr>
            <a:spLocks noGrp="1" noChangeArrowheads="1"/>
          </p:cNvSpPr>
          <p:nvPr>
            <p:ph type="body" idx="1"/>
          </p:nvPr>
        </p:nvSpPr>
        <p:spPr>
          <a:xfrm>
            <a:off x="0" y="2060848"/>
            <a:ext cx="9144000" cy="3599606"/>
          </a:xfrm>
        </p:spPr>
        <p:txBody>
          <a:bodyPr/>
          <a:lstStyle/>
          <a:p>
            <a:pPr eaLnBrk="1" hangingPunct="1">
              <a:buFontTx/>
              <a:buNone/>
            </a:pPr>
            <a:r>
              <a:rPr lang="cs-CZ" dirty="0" smtClean="0"/>
              <a:t>	</a:t>
            </a:r>
            <a:r>
              <a:rPr lang="cs-CZ" sz="2400" b="1" dirty="0" smtClean="0"/>
              <a:t>„Systematický, </a:t>
            </a:r>
            <a:r>
              <a:rPr lang="cs-CZ" sz="2800" b="1" dirty="0" smtClean="0">
                <a:solidFill>
                  <a:srgbClr val="FF0000"/>
                </a:solidFill>
              </a:rPr>
              <a:t>legální a etický proces </a:t>
            </a:r>
            <a:r>
              <a:rPr lang="cs-CZ" sz="2400" b="1" dirty="0" smtClean="0"/>
              <a:t>sbírání, zjišťování, sledování, analýzy a organizování informací o konkurenčních firmách, ekonomickém prostředí a vlastní firmě, které jsou následně analyzovány tak, aby pomohly odhalit slabé a silné stránky konkurence, rozpoznat její strategické záměry a provést správné strategické rozhodnutí, které </a:t>
            </a:r>
            <a:r>
              <a:rPr lang="cs-CZ" sz="2800" b="1" dirty="0" smtClean="0">
                <a:solidFill>
                  <a:srgbClr val="FF0000"/>
                </a:solidFill>
              </a:rPr>
              <a:t>pomůže zvýhodnit firmu oproti ostatním konkurentům</a:t>
            </a:r>
            <a:r>
              <a:rPr lang="cs-CZ" sz="2400" b="1" dirty="0" smtClean="0"/>
              <a:t>“ </a:t>
            </a:r>
          </a:p>
        </p:txBody>
      </p:sp>
      <p:sp>
        <p:nvSpPr>
          <p:cNvPr id="4" name="Zástupný symbol pro číslo snímku 3"/>
          <p:cNvSpPr>
            <a:spLocks noGrp="1"/>
          </p:cNvSpPr>
          <p:nvPr>
            <p:ph type="sldNum" sz="quarter" idx="12"/>
          </p:nvPr>
        </p:nvSpPr>
        <p:spPr/>
        <p:txBody>
          <a:bodyPr/>
          <a:lstStyle/>
          <a:p>
            <a:pPr>
              <a:defRPr/>
            </a:pPr>
            <a:fld id="{97D99EE1-3268-43E0-8B0E-E5C73929A1A8}" type="slidenum">
              <a:rPr lang="cs-CZ" smtClean="0"/>
              <a:pPr>
                <a:defRPr/>
              </a:pPr>
              <a:t>31</a:t>
            </a:fld>
            <a:endParaRPr lang="cs-CZ"/>
          </a:p>
        </p:txBody>
      </p:sp>
      <p:sp>
        <p:nvSpPr>
          <p:cNvPr id="5"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88640"/>
            <a:ext cx="9144000" cy="5085184"/>
          </a:xfrm>
        </p:spPr>
        <p:txBody>
          <a:bodyPr/>
          <a:lstStyle/>
          <a:p>
            <a:pPr algn="ctr" eaLnBrk="1" hangingPunct="1">
              <a:lnSpc>
                <a:spcPct val="90000"/>
              </a:lnSpc>
              <a:buFontTx/>
              <a:buNone/>
            </a:pPr>
            <a:r>
              <a:rPr lang="cs-CZ" dirty="0" smtClean="0"/>
              <a:t>	</a:t>
            </a:r>
            <a:r>
              <a:rPr lang="cs-CZ" sz="4400" b="1" dirty="0" smtClean="0">
                <a:solidFill>
                  <a:srgbClr val="C00000"/>
                </a:solidFill>
              </a:rPr>
              <a:t>COMPETITIVE   INTELLIGENCE </a:t>
            </a:r>
          </a:p>
          <a:p>
            <a:pPr eaLnBrk="1" hangingPunct="1">
              <a:lnSpc>
                <a:spcPct val="90000"/>
              </a:lnSpc>
              <a:buFontTx/>
              <a:buNone/>
            </a:pPr>
            <a:endParaRPr lang="cs-CZ" sz="4400" b="1" dirty="0" smtClean="0">
              <a:solidFill>
                <a:srgbClr val="FF0000"/>
              </a:solidFill>
            </a:endParaRPr>
          </a:p>
          <a:p>
            <a:pPr eaLnBrk="1" hangingPunct="1">
              <a:lnSpc>
                <a:spcPct val="90000"/>
              </a:lnSpc>
              <a:buFontTx/>
              <a:buNone/>
            </a:pPr>
            <a:r>
              <a:rPr lang="cs-CZ" b="1" dirty="0" smtClean="0">
                <a:solidFill>
                  <a:srgbClr val="FFFF00"/>
                </a:solidFill>
              </a:rPr>
              <a:t>	</a:t>
            </a:r>
            <a:r>
              <a:rPr lang="cs-CZ" b="1" dirty="0" smtClean="0"/>
              <a:t>Vychází obecně z principu fungování zpravodajských služeb, které jsou nezbytné pro podporu rozhodování na úrovni státu, s tím rozdílem, že využívá </a:t>
            </a:r>
            <a:r>
              <a:rPr lang="cs-CZ" sz="3600" b="1" dirty="0" smtClean="0">
                <a:solidFill>
                  <a:srgbClr val="FF0000"/>
                </a:solidFill>
              </a:rPr>
              <a:t>pouze tzv. otevřené informační zdroje a informace, které lze získat legálním a etickým způsobem.</a:t>
            </a:r>
          </a:p>
        </p:txBody>
      </p:sp>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32</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700808"/>
            <a:ext cx="9144000" cy="4536504"/>
          </a:xfrm>
        </p:spPr>
        <p:txBody>
          <a:bodyPr/>
          <a:lstStyle/>
          <a:p>
            <a:pPr eaLnBrk="1" hangingPunct="1">
              <a:buFontTx/>
              <a:buNone/>
            </a:pPr>
            <a:r>
              <a:rPr lang="cs-CZ" b="1" dirty="0" smtClean="0"/>
              <a:t>	</a:t>
            </a:r>
            <a:r>
              <a:rPr lang="cs-CZ" sz="2800" b="1" dirty="0" err="1" smtClean="0">
                <a:solidFill>
                  <a:srgbClr val="FF0000"/>
                </a:solidFill>
              </a:rPr>
              <a:t>Competitor</a:t>
            </a:r>
            <a:r>
              <a:rPr lang="cs-CZ" sz="2800" b="1" dirty="0" smtClean="0">
                <a:solidFill>
                  <a:srgbClr val="FF0000"/>
                </a:solidFill>
              </a:rPr>
              <a:t> Intelligence</a:t>
            </a:r>
            <a:r>
              <a:rPr lang="cs-CZ" sz="2800" dirty="0" smtClean="0">
                <a:solidFill>
                  <a:srgbClr val="FF0000"/>
                </a:solidFill>
              </a:rPr>
              <a:t>  </a:t>
            </a:r>
          </a:p>
          <a:p>
            <a:pPr eaLnBrk="1" hangingPunct="1">
              <a:buFontTx/>
              <a:buNone/>
            </a:pPr>
            <a:r>
              <a:rPr lang="cs-CZ" sz="3200" dirty="0" smtClean="0">
                <a:solidFill>
                  <a:srgbClr val="FF0000"/>
                </a:solidFill>
              </a:rPr>
              <a:t>	</a:t>
            </a:r>
            <a:r>
              <a:rPr lang="cs-CZ" sz="2400" dirty="0" smtClean="0"/>
              <a:t>-   </a:t>
            </a:r>
            <a:r>
              <a:rPr lang="cs-CZ" sz="2400" b="1" dirty="0" smtClean="0"/>
              <a:t>cílený sběr informací o konkrétních 	konkurentech (nikoli o prostředí),</a:t>
            </a:r>
          </a:p>
          <a:p>
            <a:pPr eaLnBrk="1" hangingPunct="1">
              <a:buFontTx/>
              <a:buNone/>
            </a:pPr>
            <a:endParaRPr lang="cs-CZ" sz="800" dirty="0" smtClean="0"/>
          </a:p>
          <a:p>
            <a:pPr eaLnBrk="1" hangingPunct="1">
              <a:buFontTx/>
              <a:buNone/>
            </a:pPr>
            <a:r>
              <a:rPr lang="cs-CZ" b="1" dirty="0" smtClean="0">
                <a:solidFill>
                  <a:srgbClr val="FFFF00"/>
                </a:solidFill>
              </a:rPr>
              <a:t>	</a:t>
            </a:r>
            <a:r>
              <a:rPr lang="cs-CZ" sz="2800" b="1" dirty="0" err="1" smtClean="0">
                <a:solidFill>
                  <a:srgbClr val="FF0000"/>
                </a:solidFill>
              </a:rPr>
              <a:t>Customer</a:t>
            </a:r>
            <a:r>
              <a:rPr lang="cs-CZ" sz="2800" b="1" dirty="0" smtClean="0">
                <a:solidFill>
                  <a:srgbClr val="FF0000"/>
                </a:solidFill>
              </a:rPr>
              <a:t> Intelligence </a:t>
            </a:r>
            <a:r>
              <a:rPr lang="cs-CZ" sz="3200" b="1" dirty="0" smtClean="0">
                <a:solidFill>
                  <a:srgbClr val="FF0000"/>
                </a:solidFill>
              </a:rPr>
              <a:t>			    	     </a:t>
            </a:r>
            <a:r>
              <a:rPr lang="cs-CZ" sz="2400" b="1" dirty="0" smtClean="0"/>
              <a:t>-   zpravodajství o současných i budoucích 	zákaznících,</a:t>
            </a:r>
          </a:p>
          <a:p>
            <a:pPr eaLnBrk="1" hangingPunct="1">
              <a:buFontTx/>
              <a:buNone/>
            </a:pPr>
            <a:endParaRPr lang="cs-CZ" sz="800" dirty="0" smtClean="0">
              <a:solidFill>
                <a:srgbClr val="FFFF00"/>
              </a:solidFill>
            </a:endParaRPr>
          </a:p>
          <a:p>
            <a:pPr eaLnBrk="1" hangingPunct="1">
              <a:buFontTx/>
              <a:buNone/>
            </a:pPr>
            <a:r>
              <a:rPr lang="cs-CZ" b="1" dirty="0" smtClean="0">
                <a:solidFill>
                  <a:srgbClr val="FFFF00"/>
                </a:solidFill>
              </a:rPr>
              <a:t>	</a:t>
            </a:r>
            <a:r>
              <a:rPr lang="cs-CZ" sz="2800" b="1" dirty="0" smtClean="0">
                <a:solidFill>
                  <a:srgbClr val="FF0000"/>
                </a:solidFill>
              </a:rPr>
              <a:t>Marketing Intelligence </a:t>
            </a:r>
          </a:p>
          <a:p>
            <a:pPr eaLnBrk="1" hangingPunct="1">
              <a:buFontTx/>
              <a:buNone/>
            </a:pPr>
            <a:r>
              <a:rPr lang="cs-CZ" sz="3200" b="1" dirty="0" smtClean="0">
                <a:solidFill>
                  <a:srgbClr val="FF0000"/>
                </a:solidFill>
              </a:rPr>
              <a:t>	</a:t>
            </a:r>
            <a:r>
              <a:rPr lang="cs-CZ" sz="2400" b="1" dirty="0" smtClean="0"/>
              <a:t>-   zpravodajství o trhu a nových trendech 	vývoje,</a:t>
            </a:r>
          </a:p>
        </p:txBody>
      </p:sp>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33</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830997"/>
          </a:xfrm>
          <a:prstGeom prst="rect">
            <a:avLst/>
          </a:prstGeom>
          <a:noFill/>
        </p:spPr>
        <p:txBody>
          <a:bodyPr wrap="square" rtlCol="0">
            <a:spAutoFit/>
          </a:bodyPr>
          <a:lstStyle/>
          <a:p>
            <a:pPr algn="ctr"/>
            <a:r>
              <a:rPr lang="cs-CZ" sz="4800" b="1" dirty="0" smtClean="0">
                <a:solidFill>
                  <a:srgbClr val="C00000"/>
                </a:solidFill>
              </a:rPr>
              <a:t>CÍLE ZÁJMU CI</a:t>
            </a:r>
            <a:endParaRPr lang="cs-CZ" sz="4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44824"/>
            <a:ext cx="9144000" cy="3961110"/>
          </a:xfrm>
        </p:spPr>
        <p:txBody>
          <a:bodyPr/>
          <a:lstStyle/>
          <a:p>
            <a:pPr eaLnBrk="1" hangingPunct="1">
              <a:buFontTx/>
              <a:buNone/>
            </a:pPr>
            <a:r>
              <a:rPr lang="cs-CZ" b="1" dirty="0" smtClean="0"/>
              <a:t>	</a:t>
            </a:r>
            <a:r>
              <a:rPr lang="cs-CZ" sz="2800" b="1" dirty="0" smtClean="0">
                <a:solidFill>
                  <a:srgbClr val="FF0000"/>
                </a:solidFill>
              </a:rPr>
              <a:t>Partner Intelligence</a:t>
            </a:r>
            <a:r>
              <a:rPr lang="cs-CZ" b="1" dirty="0" smtClean="0">
                <a:solidFill>
                  <a:srgbClr val="FF0000"/>
                </a:solidFill>
              </a:rPr>
              <a:t>   </a:t>
            </a:r>
          </a:p>
          <a:p>
            <a:pPr eaLnBrk="1" hangingPunct="1">
              <a:buFontTx/>
              <a:buNone/>
            </a:pPr>
            <a:r>
              <a:rPr lang="cs-CZ" b="1" dirty="0" smtClean="0">
                <a:solidFill>
                  <a:srgbClr val="FF0000"/>
                </a:solidFill>
              </a:rPr>
              <a:t>	</a:t>
            </a:r>
            <a:r>
              <a:rPr lang="cs-CZ" sz="2400" b="1" dirty="0" smtClean="0"/>
              <a:t>-  	zpravodajství o obchodních partnerech ve 	vztahu  k jejich možnému vývoji v budoucnu,</a:t>
            </a:r>
          </a:p>
          <a:p>
            <a:pPr eaLnBrk="1" hangingPunct="1">
              <a:buFontTx/>
              <a:buNone/>
            </a:pPr>
            <a:endParaRPr lang="cs-CZ" sz="800" b="1" dirty="0" smtClean="0">
              <a:solidFill>
                <a:srgbClr val="FFFF00"/>
              </a:solidFill>
            </a:endParaRPr>
          </a:p>
          <a:p>
            <a:pPr eaLnBrk="1" hangingPunct="1">
              <a:buFontTx/>
              <a:buNone/>
            </a:pPr>
            <a:r>
              <a:rPr lang="cs-CZ" b="1" dirty="0" smtClean="0">
                <a:solidFill>
                  <a:srgbClr val="FFFF00"/>
                </a:solidFill>
              </a:rPr>
              <a:t>	</a:t>
            </a:r>
            <a:r>
              <a:rPr lang="cs-CZ" sz="2800" b="1" dirty="0" err="1" smtClean="0">
                <a:solidFill>
                  <a:srgbClr val="FF0000"/>
                </a:solidFill>
              </a:rPr>
              <a:t>Technical</a:t>
            </a:r>
            <a:r>
              <a:rPr lang="cs-CZ" sz="2800" b="1" dirty="0" smtClean="0">
                <a:solidFill>
                  <a:srgbClr val="FF0000"/>
                </a:solidFill>
              </a:rPr>
              <a:t> Intelligence </a:t>
            </a:r>
          </a:p>
          <a:p>
            <a:pPr eaLnBrk="1" hangingPunct="1">
              <a:buFontTx/>
              <a:buNone/>
            </a:pPr>
            <a:r>
              <a:rPr lang="cs-CZ" sz="2800" b="1" dirty="0" smtClean="0">
                <a:solidFill>
                  <a:srgbClr val="FF0000"/>
                </a:solidFill>
              </a:rPr>
              <a:t>	</a:t>
            </a:r>
            <a:r>
              <a:rPr lang="cs-CZ" sz="2400" b="1" dirty="0" smtClean="0"/>
              <a:t>-  zpravodajství o výsledcích 	technického vývoje,</a:t>
            </a:r>
          </a:p>
          <a:p>
            <a:pPr eaLnBrk="1" hangingPunct="1">
              <a:buFontTx/>
              <a:buNone/>
            </a:pPr>
            <a:endParaRPr lang="cs-CZ" sz="800" dirty="0" smtClean="0">
              <a:solidFill>
                <a:srgbClr val="FFFF00"/>
              </a:solidFill>
            </a:endParaRPr>
          </a:p>
          <a:p>
            <a:pPr eaLnBrk="1" hangingPunct="1">
              <a:buFontTx/>
              <a:buNone/>
            </a:pPr>
            <a:r>
              <a:rPr lang="cs-CZ" b="1" dirty="0" smtClean="0">
                <a:solidFill>
                  <a:srgbClr val="FFFF00"/>
                </a:solidFill>
              </a:rPr>
              <a:t>	</a:t>
            </a:r>
            <a:r>
              <a:rPr lang="cs-CZ" sz="2800" b="1" dirty="0" err="1" smtClean="0">
                <a:solidFill>
                  <a:srgbClr val="FF0000"/>
                </a:solidFill>
              </a:rPr>
              <a:t>Financial</a:t>
            </a:r>
            <a:r>
              <a:rPr lang="cs-CZ" sz="2800" b="1" dirty="0" smtClean="0">
                <a:solidFill>
                  <a:srgbClr val="FF0000"/>
                </a:solidFill>
              </a:rPr>
              <a:t> Intelligence</a:t>
            </a:r>
            <a:r>
              <a:rPr lang="cs-CZ" b="1" dirty="0" smtClean="0">
                <a:solidFill>
                  <a:srgbClr val="FFFF00"/>
                </a:solidFill>
              </a:rPr>
              <a:t>	</a:t>
            </a:r>
          </a:p>
          <a:p>
            <a:pPr eaLnBrk="1" hangingPunct="1">
              <a:buFontTx/>
              <a:buNone/>
            </a:pPr>
            <a:r>
              <a:rPr lang="cs-CZ" b="1" dirty="0" smtClean="0">
                <a:solidFill>
                  <a:srgbClr val="FFFF00"/>
                </a:solidFill>
              </a:rPr>
              <a:t>	</a:t>
            </a:r>
            <a:r>
              <a:rPr lang="cs-CZ" sz="2400" b="1" dirty="0" smtClean="0"/>
              <a:t>-  zpravodajství o finanční situaci </a:t>
            </a:r>
          </a:p>
          <a:p>
            <a:pPr eaLnBrk="1" hangingPunct="1">
              <a:buFontTx/>
              <a:buNone/>
            </a:pPr>
            <a:endParaRPr lang="cs-CZ" dirty="0" smtClean="0"/>
          </a:p>
        </p:txBody>
      </p:sp>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34</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830997"/>
          </a:xfrm>
          <a:prstGeom prst="rect">
            <a:avLst/>
          </a:prstGeom>
          <a:noFill/>
        </p:spPr>
        <p:txBody>
          <a:bodyPr wrap="square" rtlCol="0">
            <a:spAutoFit/>
          </a:bodyPr>
          <a:lstStyle/>
          <a:p>
            <a:pPr algn="ctr"/>
            <a:r>
              <a:rPr lang="cs-CZ" sz="4800" b="1" dirty="0" smtClean="0">
                <a:solidFill>
                  <a:srgbClr val="C00000"/>
                </a:solidFill>
              </a:rPr>
              <a:t>CÍLE ZÁJMU CI</a:t>
            </a:r>
            <a:endParaRPr lang="cs-CZ" sz="4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D8049E4B-A08D-4C2D-BE7D-8B59E393E526}" type="slidenum">
              <a:rPr lang="cs-CZ" sz="1200">
                <a:effectLst>
                  <a:outerShdw blurRad="38100" dist="38100" dir="2700000" algn="tl">
                    <a:srgbClr val="000000"/>
                  </a:outerShdw>
                </a:effectLst>
              </a:rPr>
              <a:pPr algn="r">
                <a:defRPr/>
              </a:pPr>
              <a:t>35</a:t>
            </a:fld>
            <a:endParaRPr lang="cs-CZ" sz="1200">
              <a:effectLst>
                <a:outerShdw blurRad="38100" dist="38100" dir="2700000" algn="tl">
                  <a:srgbClr val="000000"/>
                </a:outerShdw>
              </a:effectLst>
            </a:endParaRPr>
          </a:p>
        </p:txBody>
      </p:sp>
      <p:sp>
        <p:nvSpPr>
          <p:cNvPr id="13314" name="Rectangle 2"/>
          <p:cNvSpPr>
            <a:spLocks noGrp="1" noChangeArrowheads="1"/>
          </p:cNvSpPr>
          <p:nvPr>
            <p:ph type="title" idx="4294967295"/>
          </p:nvPr>
        </p:nvSpPr>
        <p:spPr>
          <a:xfrm>
            <a:off x="0" y="188640"/>
            <a:ext cx="9144000" cy="1224136"/>
          </a:xfrm>
        </p:spPr>
        <p:txBody>
          <a:bodyPr/>
          <a:lstStyle/>
          <a:p>
            <a:pPr algn="ctr" eaLnBrk="1" hangingPunct="1">
              <a:defRPr/>
            </a:pPr>
            <a:r>
              <a:rPr lang="cs-CZ" b="1" dirty="0" smtClean="0">
                <a:solidFill>
                  <a:srgbClr val="C00000"/>
                </a:solidFill>
              </a:rPr>
              <a:t>Možnosti zabezpečení CI </a:t>
            </a:r>
            <a:br>
              <a:rPr lang="cs-CZ" b="1" dirty="0" smtClean="0">
                <a:solidFill>
                  <a:srgbClr val="C00000"/>
                </a:solidFill>
              </a:rPr>
            </a:br>
            <a:r>
              <a:rPr lang="cs-CZ" b="1" dirty="0" smtClean="0">
                <a:solidFill>
                  <a:srgbClr val="C00000"/>
                </a:solidFill>
              </a:rPr>
              <a:t>u firmy</a:t>
            </a:r>
            <a:r>
              <a:rPr lang="cs-CZ" dirty="0" smtClean="0">
                <a:solidFill>
                  <a:srgbClr val="C00000"/>
                </a:solidFill>
              </a:rPr>
              <a:t> </a:t>
            </a:r>
          </a:p>
        </p:txBody>
      </p:sp>
      <p:sp>
        <p:nvSpPr>
          <p:cNvPr id="141316" name="Rectangle 3"/>
          <p:cNvSpPr>
            <a:spLocks noGrp="1" noChangeArrowheads="1"/>
          </p:cNvSpPr>
          <p:nvPr>
            <p:ph type="body" idx="4294967295"/>
          </p:nvPr>
        </p:nvSpPr>
        <p:spPr>
          <a:xfrm>
            <a:off x="467544" y="2420938"/>
            <a:ext cx="8496944" cy="3268662"/>
          </a:xfrm>
        </p:spPr>
        <p:txBody>
          <a:bodyPr/>
          <a:lstStyle/>
          <a:p>
            <a:pPr eaLnBrk="1" hangingPunct="1">
              <a:buFontTx/>
              <a:buNone/>
            </a:pPr>
            <a:r>
              <a:rPr lang="cs-CZ" dirty="0" smtClean="0"/>
              <a:t>	</a:t>
            </a:r>
            <a:r>
              <a:rPr lang="cs-CZ" b="1" dirty="0" smtClean="0">
                <a:solidFill>
                  <a:srgbClr val="FF0000"/>
                </a:solidFill>
              </a:rPr>
              <a:t>A)</a:t>
            </a:r>
            <a:r>
              <a:rPr lang="cs-CZ" dirty="0" smtClean="0">
                <a:solidFill>
                  <a:srgbClr val="FF0000"/>
                </a:solidFill>
              </a:rPr>
              <a:t> </a:t>
            </a:r>
            <a:r>
              <a:rPr lang="cs-CZ" b="1" dirty="0" smtClean="0">
                <a:solidFill>
                  <a:srgbClr val="FF0000"/>
                </a:solidFill>
              </a:rPr>
              <a:t>Externí specializovaná firma</a:t>
            </a:r>
            <a:r>
              <a:rPr lang="cs-CZ" dirty="0" smtClean="0">
                <a:solidFill>
                  <a:srgbClr val="FFFF00"/>
                </a:solidFill>
              </a:rPr>
              <a:t> 	</a:t>
            </a:r>
          </a:p>
          <a:p>
            <a:pPr eaLnBrk="1" hangingPunct="1">
              <a:buFontTx/>
              <a:buNone/>
            </a:pPr>
            <a:r>
              <a:rPr lang="cs-CZ" dirty="0" smtClean="0">
                <a:solidFill>
                  <a:srgbClr val="FFFF00"/>
                </a:solidFill>
              </a:rPr>
              <a:t>		</a:t>
            </a:r>
            <a:r>
              <a:rPr lang="cs-CZ" b="1" dirty="0" smtClean="0"/>
              <a:t>(specializovaná agentura na CI),</a:t>
            </a:r>
          </a:p>
          <a:p>
            <a:pPr eaLnBrk="1" hangingPunct="1">
              <a:buFontTx/>
              <a:buNone/>
            </a:pPr>
            <a:endParaRPr lang="cs-CZ" sz="1800" dirty="0" smtClean="0"/>
          </a:p>
          <a:p>
            <a:pPr eaLnBrk="1" hangingPunct="1">
              <a:buFontTx/>
              <a:buNone/>
            </a:pPr>
            <a:endParaRPr lang="cs-CZ" sz="1800" dirty="0" smtClean="0">
              <a:solidFill>
                <a:srgbClr val="FFFF00"/>
              </a:solidFill>
            </a:endParaRPr>
          </a:p>
          <a:p>
            <a:pPr eaLnBrk="1" hangingPunct="1">
              <a:buFontTx/>
              <a:buNone/>
            </a:pPr>
            <a:r>
              <a:rPr lang="cs-CZ" dirty="0" smtClean="0">
                <a:solidFill>
                  <a:srgbClr val="FFFF00"/>
                </a:solidFill>
              </a:rPr>
              <a:t>	</a:t>
            </a:r>
            <a:r>
              <a:rPr lang="cs-CZ" b="1" dirty="0" smtClean="0">
                <a:solidFill>
                  <a:srgbClr val="FF0000"/>
                </a:solidFill>
              </a:rPr>
              <a:t>B) Interní útvar vlastní firmy</a:t>
            </a:r>
            <a:r>
              <a:rPr lang="cs-CZ" dirty="0" smtClean="0">
                <a:solidFill>
                  <a:srgbClr val="FF0000"/>
                </a:solidFill>
              </a:rPr>
              <a:t>         </a:t>
            </a:r>
            <a:r>
              <a:rPr lang="cs-CZ" dirty="0" smtClean="0">
                <a:solidFill>
                  <a:srgbClr val="FFFF00"/>
                </a:solidFill>
              </a:rPr>
              <a:t>	</a:t>
            </a:r>
            <a:r>
              <a:rPr lang="cs-CZ" b="1" dirty="0" smtClean="0"/>
              <a:t>(firemní útvar).</a:t>
            </a:r>
          </a:p>
        </p:txBody>
      </p:sp>
      <p:sp>
        <p:nvSpPr>
          <p:cNvPr id="5" name="Zástupný symbol pro číslo snímku 4"/>
          <p:cNvSpPr>
            <a:spLocks noGrp="1"/>
          </p:cNvSpPr>
          <p:nvPr>
            <p:ph type="sldNum" sz="quarter" idx="12"/>
          </p:nvPr>
        </p:nvSpPr>
        <p:spPr/>
        <p:txBody>
          <a:bodyPr/>
          <a:lstStyle/>
          <a:p>
            <a:pPr>
              <a:defRPr/>
            </a:pPr>
            <a:fld id="{4F7949E5-3EDA-4B73-BF36-3A3EFCE885A4}" type="slidenum">
              <a:rPr lang="cs-CZ" smtClean="0"/>
              <a:pPr>
                <a:defRPr/>
              </a:pPr>
              <a:t>35</a:t>
            </a:fld>
            <a:endParaRPr lang="cs-CZ"/>
          </a:p>
        </p:txBody>
      </p:sp>
      <p:sp>
        <p:nvSpPr>
          <p:cNvPr id="7"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CDA45815-54EB-4DD0-94A0-F3425259E5EE}" type="slidenum">
              <a:rPr lang="cs-CZ" sz="1200">
                <a:effectLst>
                  <a:outerShdw blurRad="38100" dist="38100" dir="2700000" algn="tl">
                    <a:srgbClr val="000000"/>
                  </a:outerShdw>
                </a:effectLst>
              </a:rPr>
              <a:pPr algn="r">
                <a:defRPr/>
              </a:pPr>
              <a:t>36</a:t>
            </a:fld>
            <a:endParaRPr lang="cs-CZ" sz="1200">
              <a:effectLst>
                <a:outerShdw blurRad="38100" dist="38100" dir="2700000" algn="tl">
                  <a:srgbClr val="000000"/>
                </a:outerShdw>
              </a:effectLst>
            </a:endParaRPr>
          </a:p>
        </p:txBody>
      </p:sp>
      <p:sp>
        <p:nvSpPr>
          <p:cNvPr id="14338" name="Rectangle 2"/>
          <p:cNvSpPr>
            <a:spLocks noGrp="1" noChangeArrowheads="1"/>
          </p:cNvSpPr>
          <p:nvPr>
            <p:ph type="title" idx="4294967295"/>
          </p:nvPr>
        </p:nvSpPr>
        <p:spPr>
          <a:xfrm>
            <a:off x="0" y="0"/>
            <a:ext cx="9144000" cy="1412776"/>
          </a:xfrm>
        </p:spPr>
        <p:txBody>
          <a:bodyPr/>
          <a:lstStyle/>
          <a:p>
            <a:pPr algn="ctr" eaLnBrk="1" hangingPunct="1">
              <a:defRPr/>
            </a:pPr>
            <a:r>
              <a:rPr lang="cs-CZ" sz="4400" b="1" dirty="0" smtClean="0">
                <a:solidFill>
                  <a:srgbClr val="C00000"/>
                </a:solidFill>
              </a:rPr>
              <a:t>Možné formy CI </a:t>
            </a:r>
            <a:br>
              <a:rPr lang="cs-CZ" sz="4400" b="1" dirty="0" smtClean="0">
                <a:solidFill>
                  <a:srgbClr val="C00000"/>
                </a:solidFill>
              </a:rPr>
            </a:br>
            <a:r>
              <a:rPr lang="cs-CZ" sz="4400" b="1" dirty="0" smtClean="0">
                <a:solidFill>
                  <a:srgbClr val="C00000"/>
                </a:solidFill>
              </a:rPr>
              <a:t>u podniku</a:t>
            </a:r>
          </a:p>
        </p:txBody>
      </p:sp>
      <p:sp>
        <p:nvSpPr>
          <p:cNvPr id="142340" name="Rectangle 3"/>
          <p:cNvSpPr>
            <a:spLocks noGrp="1" noChangeArrowheads="1"/>
          </p:cNvSpPr>
          <p:nvPr>
            <p:ph type="body" idx="4294967295"/>
          </p:nvPr>
        </p:nvSpPr>
        <p:spPr>
          <a:xfrm>
            <a:off x="1835696" y="2636912"/>
            <a:ext cx="5616575" cy="1728192"/>
          </a:xfrm>
          <a:solidFill>
            <a:srgbClr val="FFFF00"/>
          </a:solidFill>
        </p:spPr>
        <p:txBody>
          <a:bodyPr/>
          <a:lstStyle/>
          <a:p>
            <a:pPr eaLnBrk="1" hangingPunct="1">
              <a:buFontTx/>
              <a:buNone/>
            </a:pPr>
            <a:r>
              <a:rPr lang="cs-CZ" b="1" dirty="0" smtClean="0"/>
              <a:t>a)	Výzkum konkurence,</a:t>
            </a:r>
          </a:p>
          <a:p>
            <a:pPr eaLnBrk="1" hangingPunct="1">
              <a:buFontTx/>
              <a:buNone/>
            </a:pPr>
            <a:r>
              <a:rPr lang="cs-CZ" b="1" dirty="0" smtClean="0"/>
              <a:t>b)Zrcadlová organizace,</a:t>
            </a:r>
          </a:p>
          <a:p>
            <a:pPr eaLnBrk="1" hangingPunct="1">
              <a:buFontTx/>
              <a:buNone/>
            </a:pPr>
            <a:r>
              <a:rPr lang="cs-CZ" b="1" dirty="0" smtClean="0"/>
              <a:t>c)	Stínová organizace.</a:t>
            </a:r>
          </a:p>
        </p:txBody>
      </p:sp>
      <p:sp>
        <p:nvSpPr>
          <p:cNvPr id="5" name="Zástupný symbol pro číslo snímku 4"/>
          <p:cNvSpPr>
            <a:spLocks noGrp="1"/>
          </p:cNvSpPr>
          <p:nvPr>
            <p:ph type="sldNum" sz="quarter" idx="12"/>
          </p:nvPr>
        </p:nvSpPr>
        <p:spPr/>
        <p:txBody>
          <a:bodyPr/>
          <a:lstStyle/>
          <a:p>
            <a:pPr>
              <a:defRPr/>
            </a:pPr>
            <a:fld id="{4F7949E5-3EDA-4B73-BF36-3A3EFCE885A4}" type="slidenum">
              <a:rPr lang="cs-CZ" smtClean="0"/>
              <a:pPr>
                <a:defRPr/>
              </a:pPr>
              <a:t>36</a:t>
            </a:fld>
            <a:endParaRPr lang="cs-CZ"/>
          </a:p>
        </p:txBody>
      </p:sp>
      <p:sp>
        <p:nvSpPr>
          <p:cNvPr id="7"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0" y="0"/>
            <a:ext cx="9144000" cy="1341438"/>
          </a:xfrm>
        </p:spPr>
        <p:txBody>
          <a:bodyPr/>
          <a:lstStyle/>
          <a:p>
            <a:pPr algn="ctr" eaLnBrk="1" hangingPunct="1"/>
            <a:r>
              <a:rPr lang="cs-CZ" b="1" dirty="0" smtClean="0">
                <a:solidFill>
                  <a:srgbClr val="C00000"/>
                </a:solidFill>
              </a:rPr>
              <a:t>ZÁKLADNÍ  FILOSOFIE     COMPETITIVE  INTELLIGENCE</a:t>
            </a:r>
          </a:p>
        </p:txBody>
      </p:sp>
      <p:sp>
        <p:nvSpPr>
          <p:cNvPr id="3" name="Zástupný symbol pro obsah 2"/>
          <p:cNvSpPr>
            <a:spLocks noGrp="1"/>
          </p:cNvSpPr>
          <p:nvPr>
            <p:ph sz="quarter" idx="1"/>
          </p:nvPr>
        </p:nvSpPr>
        <p:spPr>
          <a:xfrm>
            <a:off x="0" y="1916113"/>
            <a:ext cx="9144000" cy="4392612"/>
          </a:xfrm>
        </p:spPr>
        <p:txBody>
          <a:bodyPr>
            <a:normAutofit/>
          </a:bodyPr>
          <a:lstStyle/>
          <a:p>
            <a:pPr marL="0" indent="0" algn="ctr" eaLnBrk="1" hangingPunct="1">
              <a:buFont typeface="Wingdings" pitchFamily="2" charset="2"/>
              <a:buNone/>
              <a:defRPr/>
            </a:pPr>
            <a:r>
              <a:rPr lang="cs-CZ" sz="3200" b="1" dirty="0" smtClean="0">
                <a:solidFill>
                  <a:srgbClr val="000066"/>
                </a:solidFill>
              </a:rPr>
              <a:t>	Tvorba podkladů pro strategické rozhodování TOP managementu podniku </a:t>
            </a:r>
          </a:p>
          <a:p>
            <a:pPr algn="ctr" eaLnBrk="1" hangingPunct="1">
              <a:buFont typeface="Wingdings" pitchFamily="2" charset="2"/>
              <a:buNone/>
              <a:defRPr/>
            </a:pPr>
            <a:r>
              <a:rPr lang="cs-CZ" sz="3200" b="1" dirty="0" smtClean="0"/>
              <a:t>Vynucení změny k přístupu k CI</a:t>
            </a:r>
          </a:p>
          <a:p>
            <a:pPr algn="ctr" eaLnBrk="1" hangingPunct="1">
              <a:buFont typeface="Wingdings" pitchFamily="2" charset="2"/>
              <a:buNone/>
              <a:defRPr/>
            </a:pPr>
            <a:r>
              <a:rPr lang="cs-CZ" sz="4400" b="1" dirty="0" smtClean="0">
                <a:solidFill>
                  <a:schemeClr val="accent6"/>
                </a:solidFill>
              </a:rPr>
              <a:t>PŘEDPOVĚĎ  BUDOUCNOSTI</a:t>
            </a:r>
          </a:p>
          <a:p>
            <a:pPr algn="ctr" eaLnBrk="1" hangingPunct="1">
              <a:buFont typeface="Wingdings" pitchFamily="2" charset="2"/>
              <a:buNone/>
              <a:defRPr/>
            </a:pPr>
            <a:r>
              <a:rPr lang="cs-CZ" sz="3200" b="1" dirty="0" smtClean="0">
                <a:solidFill>
                  <a:schemeClr val="accent6"/>
                </a:solidFill>
              </a:rPr>
              <a:t>Takto a jen takto má CI význam pro vrcholový management podniku !!!</a:t>
            </a:r>
          </a:p>
          <a:p>
            <a:pPr eaLnBrk="1" hangingPunct="1">
              <a:buFont typeface="Wingdings" pitchFamily="2" charset="2"/>
              <a:buNone/>
              <a:defRPr/>
            </a:pPr>
            <a:endParaRPr lang="cs-CZ" sz="3200" b="1" dirty="0" smtClean="0">
              <a:solidFill>
                <a:srgbClr val="FF0000"/>
              </a:solidFill>
            </a:endParaRPr>
          </a:p>
          <a:p>
            <a:pPr algn="ctr" eaLnBrk="1" hangingPunct="1">
              <a:buFont typeface="Wingdings" pitchFamily="2" charset="2"/>
              <a:buNone/>
              <a:defRPr/>
            </a:pPr>
            <a:endParaRPr lang="cs-CZ" sz="3200" b="1" dirty="0">
              <a:solidFill>
                <a:srgbClr val="FF0000"/>
              </a:solidFill>
            </a:endParaRPr>
          </a:p>
        </p:txBody>
      </p:sp>
      <p:sp>
        <p:nvSpPr>
          <p:cNvPr id="23556"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23557" name="Zástupný symbol pro číslo snímku 4"/>
          <p:cNvSpPr>
            <a:spLocks noGrp="1"/>
          </p:cNvSpPr>
          <p:nvPr>
            <p:ph type="sldNum" sz="quarter" idx="12"/>
          </p:nvPr>
        </p:nvSpPr>
        <p:spPr>
          <a:noFill/>
        </p:spPr>
        <p:txBody>
          <a:bodyPr/>
          <a:lstStyle/>
          <a:p>
            <a:fld id="{E100401B-C879-49AA-8693-40FC3EB1706C}" type="slidenum">
              <a:rPr lang="cs-CZ" smtClean="0"/>
              <a:pPr/>
              <a:t>37</a:t>
            </a:fld>
            <a:endParaRPr lang="cs-CZ"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179388" y="304800"/>
            <a:ext cx="8964612" cy="1216025"/>
          </a:xfrm>
        </p:spPr>
        <p:txBody>
          <a:bodyPr/>
          <a:lstStyle/>
          <a:p>
            <a:pPr algn="ctr" eaLnBrk="1" hangingPunct="1"/>
            <a:r>
              <a:rPr lang="cs-CZ" b="1" dirty="0" smtClean="0"/>
              <a:t/>
            </a:r>
            <a:br>
              <a:rPr lang="cs-CZ" b="1" dirty="0" smtClean="0"/>
            </a:br>
            <a:r>
              <a:rPr lang="cs-CZ" b="1" dirty="0" smtClean="0">
                <a:solidFill>
                  <a:srgbClr val="C00000"/>
                </a:solidFill>
              </a:rPr>
              <a:t>Competitive  Intelligence </a:t>
            </a:r>
            <a:br>
              <a:rPr lang="cs-CZ" b="1" dirty="0" smtClean="0">
                <a:solidFill>
                  <a:srgbClr val="C00000"/>
                </a:solidFill>
              </a:rPr>
            </a:br>
            <a:r>
              <a:rPr lang="cs-CZ" b="1" dirty="0" smtClean="0">
                <a:solidFill>
                  <a:srgbClr val="C00000"/>
                </a:solidFill>
              </a:rPr>
              <a:t> systémová aplikační disciplína</a:t>
            </a:r>
          </a:p>
        </p:txBody>
      </p:sp>
      <p:sp>
        <p:nvSpPr>
          <p:cNvPr id="3" name="Zástupný symbol pro obsah 2"/>
          <p:cNvSpPr>
            <a:spLocks noGrp="1"/>
          </p:cNvSpPr>
          <p:nvPr>
            <p:ph idx="1"/>
          </p:nvPr>
        </p:nvSpPr>
        <p:spPr>
          <a:xfrm>
            <a:off x="539750" y="1752600"/>
            <a:ext cx="8064500" cy="4267200"/>
          </a:xfrm>
        </p:spPr>
        <p:txBody>
          <a:bodyPr/>
          <a:lstStyle/>
          <a:p>
            <a:pPr marL="514350" indent="-514350" eaLnBrk="1" hangingPunct="1">
              <a:buFont typeface="Wingdings" pitchFamily="2" charset="2"/>
              <a:buNone/>
              <a:defRPr/>
            </a:pPr>
            <a:r>
              <a:rPr lang="cs-CZ" b="1" dirty="0" smtClean="0"/>
              <a:t>	</a:t>
            </a:r>
            <a:r>
              <a:rPr lang="cs-CZ" sz="2400" b="1" dirty="0" smtClean="0"/>
              <a:t>Charakteristiky systémové aplikační disciplíny:</a:t>
            </a:r>
          </a:p>
          <a:p>
            <a:pPr marL="514350" indent="-514350" eaLnBrk="1" hangingPunct="1">
              <a:buFont typeface="Wingdings" pitchFamily="2" charset="2"/>
              <a:buNone/>
              <a:defRPr/>
            </a:pPr>
            <a:endParaRPr lang="cs-CZ" sz="2400" b="1" dirty="0" smtClean="0"/>
          </a:p>
          <a:p>
            <a:pPr marL="514350" indent="-514350" eaLnBrk="1" hangingPunct="1">
              <a:buFont typeface="Arial" charset="0"/>
              <a:buAutoNum type="arabicPeriod"/>
              <a:defRPr/>
            </a:pPr>
            <a:r>
              <a:rPr lang="cs-CZ" sz="2400" b="1" i="1" dirty="0" smtClean="0"/>
              <a:t>Praktická upotřebitelnost při řešení hmotných i řídicích systémů. </a:t>
            </a:r>
          </a:p>
          <a:p>
            <a:pPr marL="514350" indent="-514350" eaLnBrk="1" hangingPunct="1">
              <a:buFont typeface="Wingdings" pitchFamily="2" charset="2"/>
              <a:buAutoNum type="arabicPeriod"/>
              <a:defRPr/>
            </a:pPr>
            <a:r>
              <a:rPr lang="cs-CZ" sz="2400" b="1" i="1" dirty="0" err="1" smtClean="0"/>
              <a:t>Interdisciplinárnost</a:t>
            </a:r>
            <a:r>
              <a:rPr lang="cs-CZ" sz="2400" b="1" i="1" dirty="0" smtClean="0"/>
              <a:t> metodiky.</a:t>
            </a:r>
          </a:p>
          <a:p>
            <a:pPr marL="514350" indent="-514350" eaLnBrk="1" hangingPunct="1">
              <a:buFont typeface="Wingdings" pitchFamily="2" charset="2"/>
              <a:buAutoNum type="arabicPeriod"/>
              <a:defRPr/>
            </a:pPr>
            <a:r>
              <a:rPr lang="cs-CZ" sz="2400" b="1" i="1" dirty="0" smtClean="0"/>
              <a:t>Funkční přístup a funkční modelování.</a:t>
            </a:r>
          </a:p>
          <a:p>
            <a:pPr marL="514350" indent="-514350" eaLnBrk="1" hangingPunct="1">
              <a:buFont typeface="Wingdings" pitchFamily="2" charset="2"/>
              <a:buAutoNum type="arabicPeriod"/>
              <a:defRPr/>
            </a:pPr>
            <a:r>
              <a:rPr lang="cs-CZ" sz="2400" b="1" i="1" dirty="0" smtClean="0"/>
              <a:t>Týmová práce.</a:t>
            </a:r>
          </a:p>
          <a:p>
            <a:pPr marL="514350" indent="-514350" eaLnBrk="1" hangingPunct="1">
              <a:buFont typeface="Wingdings" pitchFamily="2" charset="2"/>
              <a:buAutoNum type="arabicPeriod"/>
              <a:defRPr/>
            </a:pPr>
            <a:r>
              <a:rPr lang="cs-CZ" sz="2400" b="1" i="1" dirty="0" smtClean="0"/>
              <a:t>Pracovní plán.</a:t>
            </a:r>
          </a:p>
          <a:p>
            <a:pPr eaLnBrk="1" hangingPunct="1">
              <a:buFont typeface="Wingdings" pitchFamily="2" charset="2"/>
              <a:buNone/>
              <a:defRPr/>
            </a:pPr>
            <a:r>
              <a:rPr lang="cs-CZ" dirty="0" smtClean="0"/>
              <a:t> </a:t>
            </a:r>
            <a:endParaRPr lang="cs-CZ" dirty="0"/>
          </a:p>
        </p:txBody>
      </p:sp>
      <p:sp>
        <p:nvSpPr>
          <p:cNvPr id="2458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24581" name="Zástupný symbol pro číslo snímku 4"/>
          <p:cNvSpPr>
            <a:spLocks noGrp="1"/>
          </p:cNvSpPr>
          <p:nvPr>
            <p:ph type="sldNum" sz="quarter" idx="12"/>
          </p:nvPr>
        </p:nvSpPr>
        <p:spPr>
          <a:noFill/>
        </p:spPr>
        <p:txBody>
          <a:bodyPr/>
          <a:lstStyle/>
          <a:p>
            <a:fld id="{95DAB27E-59E8-49C0-A2B9-2FEDE26D28A9}" type="slidenum">
              <a:rPr lang="cs-CZ" smtClean="0"/>
              <a:pPr/>
              <a:t>38</a:t>
            </a:fld>
            <a:endParaRPr lang="cs-CZ"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388" y="1773238"/>
            <a:ext cx="8964612" cy="4895850"/>
          </a:xfrm>
        </p:spPr>
        <p:txBody>
          <a:bodyPr/>
          <a:lstStyle/>
          <a:p>
            <a:pPr eaLnBrk="1" hangingPunct="1">
              <a:buFont typeface="Wingdings" pitchFamily="2" charset="2"/>
              <a:buNone/>
              <a:defRPr/>
            </a:pPr>
            <a:r>
              <a:rPr lang="cs-CZ" sz="2000" dirty="0" smtClean="0"/>
              <a:t>	</a:t>
            </a:r>
            <a:r>
              <a:rPr lang="cs-CZ" sz="2400" b="1" dirty="0" smtClean="0"/>
              <a:t>Splnění těchto podmínek nám umožňuje úspěšnou realizaci tvorby </a:t>
            </a:r>
            <a:r>
              <a:rPr lang="cs-CZ" sz="2400" b="1" dirty="0" smtClean="0">
                <a:solidFill>
                  <a:schemeClr val="accent6"/>
                </a:solidFill>
              </a:rPr>
              <a:t>přidané hodnoty</a:t>
            </a:r>
            <a:r>
              <a:rPr lang="cs-CZ" sz="2400" b="1" dirty="0" smtClean="0"/>
              <a:t> k získané informaci – vznik </a:t>
            </a:r>
            <a:r>
              <a:rPr lang="cs-CZ" sz="2400" b="1" dirty="0" smtClean="0">
                <a:solidFill>
                  <a:schemeClr val="accent6"/>
                </a:solidFill>
              </a:rPr>
              <a:t>zpravodajství</a:t>
            </a:r>
            <a:r>
              <a:rPr lang="cs-CZ" sz="2400" b="1" dirty="0" smtClean="0"/>
              <a:t>. </a:t>
            </a:r>
          </a:p>
          <a:p>
            <a:pPr eaLnBrk="1" hangingPunct="1">
              <a:buFont typeface="Wingdings" pitchFamily="2" charset="2"/>
              <a:buNone/>
              <a:defRPr/>
            </a:pPr>
            <a:r>
              <a:rPr lang="cs-CZ" sz="1600" b="1" dirty="0" smtClean="0"/>
              <a:t>	</a:t>
            </a:r>
          </a:p>
          <a:p>
            <a:pPr eaLnBrk="1" hangingPunct="1">
              <a:buFont typeface="Wingdings" pitchFamily="2" charset="2"/>
              <a:buNone/>
              <a:defRPr/>
            </a:pPr>
            <a:r>
              <a:rPr lang="cs-CZ" sz="2400" b="1" dirty="0" smtClean="0"/>
              <a:t>	Tato činnost se realizuje v tzv. </a:t>
            </a:r>
          </a:p>
          <a:p>
            <a:pPr algn="ctr" eaLnBrk="1" hangingPunct="1">
              <a:buFont typeface="Wingdings" pitchFamily="2" charset="2"/>
              <a:buNone/>
              <a:defRPr/>
            </a:pPr>
            <a:r>
              <a:rPr lang="cs-CZ" sz="2400" b="1" dirty="0" smtClean="0">
                <a:solidFill>
                  <a:schemeClr val="accent6"/>
                </a:solidFill>
              </a:rPr>
              <a:t>Zpravodajské analýze informace.</a:t>
            </a:r>
          </a:p>
          <a:p>
            <a:pPr eaLnBrk="1" hangingPunct="1">
              <a:buFont typeface="Wingdings" pitchFamily="2" charset="2"/>
              <a:buNone/>
              <a:defRPr/>
            </a:pPr>
            <a:endParaRPr lang="cs-CZ" sz="1600" b="1" dirty="0" smtClean="0"/>
          </a:p>
          <a:p>
            <a:pPr eaLnBrk="1" hangingPunct="1">
              <a:buFont typeface="Wingdings" pitchFamily="2" charset="2"/>
              <a:buNone/>
              <a:defRPr/>
            </a:pPr>
            <a:r>
              <a:rPr lang="cs-CZ" sz="2400" b="1" dirty="0" smtClean="0"/>
              <a:t>	Zpravodajskou analýzu informace považujeme za tzv.</a:t>
            </a:r>
          </a:p>
          <a:p>
            <a:pPr algn="ctr" eaLnBrk="1" hangingPunct="1">
              <a:buFont typeface="Wingdings" pitchFamily="2" charset="2"/>
              <a:buNone/>
              <a:defRPr/>
            </a:pPr>
            <a:r>
              <a:rPr lang="cs-CZ" sz="2400" b="1" dirty="0" smtClean="0"/>
              <a:t> </a:t>
            </a:r>
            <a:r>
              <a:rPr lang="cs-CZ" sz="2400" b="1" i="1" dirty="0" smtClean="0">
                <a:solidFill>
                  <a:schemeClr val="accent6"/>
                </a:solidFill>
              </a:rPr>
              <a:t>„královskou disciplínu“ </a:t>
            </a:r>
          </a:p>
          <a:p>
            <a:pPr algn="ctr" eaLnBrk="1" hangingPunct="1">
              <a:buFont typeface="Wingdings" pitchFamily="2" charset="2"/>
              <a:buNone/>
              <a:defRPr/>
            </a:pPr>
            <a:r>
              <a:rPr lang="cs-CZ" sz="2400" b="1" dirty="0" smtClean="0"/>
              <a:t>Competitive Intelligence.</a:t>
            </a:r>
          </a:p>
        </p:txBody>
      </p:sp>
      <p:sp>
        <p:nvSpPr>
          <p:cNvPr id="25603"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
        <p:nvSpPr>
          <p:cNvPr id="25604" name="Zástupný symbol pro číslo snímku 3"/>
          <p:cNvSpPr>
            <a:spLocks noGrp="1"/>
          </p:cNvSpPr>
          <p:nvPr>
            <p:ph type="sldNum" sz="quarter" idx="12"/>
          </p:nvPr>
        </p:nvSpPr>
        <p:spPr>
          <a:noFill/>
        </p:spPr>
        <p:txBody>
          <a:bodyPr/>
          <a:lstStyle/>
          <a:p>
            <a:fld id="{CA306D02-EE8F-4C5E-A770-B1BF7D87E062}" type="slidenum">
              <a:rPr lang="cs-CZ" smtClean="0"/>
              <a:pPr/>
              <a:t>39</a:t>
            </a:fld>
            <a:endParaRPr lang="cs-CZ"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88913"/>
            <a:ext cx="9144000" cy="1216025"/>
          </a:xfrm>
        </p:spPr>
        <p:txBody>
          <a:bodyPr/>
          <a:lstStyle/>
          <a:p>
            <a:pPr algn="ctr" eaLnBrk="1" hangingPunct="1"/>
            <a:r>
              <a:rPr lang="cs-CZ" sz="3600" b="1" dirty="0" smtClean="0">
                <a:solidFill>
                  <a:srgbClr val="C00000"/>
                </a:solidFill>
              </a:rPr>
              <a:t>OBSAHOVÁ KONCEPCE</a:t>
            </a:r>
            <a:br>
              <a:rPr lang="cs-CZ" sz="3600" b="1" dirty="0" smtClean="0">
                <a:solidFill>
                  <a:srgbClr val="C00000"/>
                </a:solidFill>
              </a:rPr>
            </a:br>
            <a:r>
              <a:rPr lang="cs-CZ" sz="3600" b="1" dirty="0" smtClean="0">
                <a:solidFill>
                  <a:srgbClr val="C00000"/>
                </a:solidFill>
              </a:rPr>
              <a:t>COMPETITIVE ENGINEERING</a:t>
            </a:r>
          </a:p>
        </p:txBody>
      </p:sp>
      <p:sp>
        <p:nvSpPr>
          <p:cNvPr id="2052"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a:t>
            </a:r>
            <a:r>
              <a:rPr lang="cs-CZ" sz="2000" b="1" dirty="0" smtClean="0"/>
              <a:t>                                                     </a:t>
            </a:r>
            <a:r>
              <a:rPr lang="cs-CZ" sz="2000" b="1" dirty="0"/>
              <a:t>František   Bartes</a:t>
            </a:r>
          </a:p>
        </p:txBody>
      </p:sp>
      <p:graphicFrame>
        <p:nvGraphicFramePr>
          <p:cNvPr id="2050" name="Object 5"/>
          <p:cNvGraphicFramePr>
            <a:graphicFrameLocks noChangeAspect="1"/>
          </p:cNvGraphicFramePr>
          <p:nvPr/>
        </p:nvGraphicFramePr>
        <p:xfrm>
          <a:off x="0" y="2133600"/>
          <a:ext cx="9144000" cy="3311525"/>
        </p:xfrm>
        <a:graphic>
          <a:graphicData uri="http://schemas.openxmlformats.org/presentationml/2006/ole">
            <p:oleObj spid="_x0000_s105474" name="Dokument" r:id="rId3" imgW="6301000" imgH="2013552" progId="Word.Document.12">
              <p:embed/>
            </p:oleObj>
          </a:graphicData>
        </a:graphic>
      </p:graphicFrame>
      <p:sp>
        <p:nvSpPr>
          <p:cNvPr id="2053" name="Zástupný symbol pro číslo snímku 4"/>
          <p:cNvSpPr>
            <a:spLocks noGrp="1"/>
          </p:cNvSpPr>
          <p:nvPr>
            <p:ph type="sldNum" sz="quarter" idx="12"/>
          </p:nvPr>
        </p:nvSpPr>
        <p:spPr>
          <a:noFill/>
        </p:spPr>
        <p:txBody>
          <a:bodyPr/>
          <a:lstStyle/>
          <a:p>
            <a:fld id="{BB39490E-A819-407C-9F89-E01B4A970557}" type="slidenum">
              <a:rPr lang="cs-CZ" smtClean="0"/>
              <a:pPr/>
              <a:t>4</a:t>
            </a:fld>
            <a:endParaRPr lang="cs-CZ"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B08A921-48CB-4148-AD03-12500A97B1AF}" type="slidenum">
              <a:rPr lang="cs-CZ" sz="1200">
                <a:effectLst>
                  <a:outerShdw blurRad="38100" dist="38100" dir="2700000" algn="tl">
                    <a:srgbClr val="000000"/>
                  </a:outerShdw>
                </a:effectLst>
              </a:rPr>
              <a:pPr algn="r">
                <a:defRPr/>
              </a:pPr>
              <a:t>40</a:t>
            </a:fld>
            <a:endParaRPr lang="cs-CZ" sz="1200">
              <a:effectLst>
                <a:outerShdw blurRad="38100" dist="38100" dir="2700000" algn="tl">
                  <a:srgbClr val="000000"/>
                </a:outerShdw>
              </a:effectLst>
            </a:endParaRPr>
          </a:p>
        </p:txBody>
      </p:sp>
      <p:sp>
        <p:nvSpPr>
          <p:cNvPr id="15362" name="Rectangle 2"/>
          <p:cNvSpPr>
            <a:spLocks noGrp="1" noChangeArrowheads="1"/>
          </p:cNvSpPr>
          <p:nvPr>
            <p:ph type="title" idx="4294967295"/>
          </p:nvPr>
        </p:nvSpPr>
        <p:spPr/>
        <p:txBody>
          <a:bodyPr/>
          <a:lstStyle/>
          <a:p>
            <a:pPr algn="ctr" eaLnBrk="1" hangingPunct="1">
              <a:defRPr/>
            </a:pPr>
            <a:r>
              <a:rPr lang="cs-CZ" b="1" dirty="0" smtClean="0">
                <a:solidFill>
                  <a:srgbClr val="C00000"/>
                </a:solidFill>
              </a:rPr>
              <a:t>SPECIFICKÝ INFORMAČNÍ SYSTÉM - </a:t>
            </a:r>
            <a:r>
              <a:rPr lang="cs-CZ" b="1" dirty="0" err="1" smtClean="0">
                <a:solidFill>
                  <a:srgbClr val="C00000"/>
                </a:solidFill>
              </a:rPr>
              <a:t>Spefis</a:t>
            </a:r>
            <a:r>
              <a:rPr lang="cs-CZ" sz="4000" dirty="0" smtClean="0">
                <a:solidFill>
                  <a:srgbClr val="C00000"/>
                </a:solidFill>
              </a:rPr>
              <a:t> </a:t>
            </a:r>
          </a:p>
        </p:txBody>
      </p:sp>
      <p:sp>
        <p:nvSpPr>
          <p:cNvPr id="143364" name="Rectangle 3"/>
          <p:cNvSpPr>
            <a:spLocks noGrp="1" noChangeArrowheads="1"/>
          </p:cNvSpPr>
          <p:nvPr>
            <p:ph type="body" idx="4294967295"/>
          </p:nvPr>
        </p:nvSpPr>
        <p:spPr>
          <a:xfrm>
            <a:off x="0" y="2348880"/>
            <a:ext cx="9144000" cy="2764904"/>
          </a:xfrm>
          <a:solidFill>
            <a:srgbClr val="FFFF00"/>
          </a:solidFill>
        </p:spPr>
        <p:txBody>
          <a:bodyPr/>
          <a:lstStyle/>
          <a:p>
            <a:pPr eaLnBrk="1" hangingPunct="1">
              <a:buFontTx/>
              <a:buNone/>
            </a:pPr>
            <a:r>
              <a:rPr lang="cs-CZ" b="1" dirty="0" smtClean="0"/>
              <a:t>	</a:t>
            </a:r>
            <a:r>
              <a:rPr lang="cs-CZ" sz="2400" b="1" dirty="0" smtClean="0"/>
              <a:t>Komplexní, účelová struktura pracovníků, technických prostředků, zařízení, metod a procedur konsekventně zajišťující získávání, přenos, třídění, koordinaci, analýzu, předávání, šíření a ochranu informací, potřebných pro specifické potřeby strategického rozhodování členů vrcholového vedení firmy.</a:t>
            </a:r>
            <a:r>
              <a:rPr lang="cs-CZ" sz="2400" dirty="0" smtClean="0"/>
              <a:t> </a:t>
            </a:r>
          </a:p>
        </p:txBody>
      </p:sp>
      <p:sp>
        <p:nvSpPr>
          <p:cNvPr id="5" name="Zástupný symbol pro číslo snímku 4"/>
          <p:cNvSpPr>
            <a:spLocks noGrp="1"/>
          </p:cNvSpPr>
          <p:nvPr>
            <p:ph type="sldNum" sz="quarter" idx="12"/>
          </p:nvPr>
        </p:nvSpPr>
        <p:spPr/>
        <p:txBody>
          <a:bodyPr/>
          <a:lstStyle/>
          <a:p>
            <a:pPr>
              <a:defRPr/>
            </a:pPr>
            <a:fld id="{4F7949E5-3EDA-4B73-BF36-3A3EFCE885A4}" type="slidenum">
              <a:rPr lang="cs-CZ" smtClean="0"/>
              <a:pPr>
                <a:defRPr/>
              </a:pPr>
              <a:t>40</a:t>
            </a:fld>
            <a:endParaRPr lang="cs-CZ"/>
          </a:p>
        </p:txBody>
      </p:sp>
      <p:sp>
        <p:nvSpPr>
          <p:cNvPr id="7"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8FBAC24B-E62B-4997-A22F-2C55DEFFE1CB}" type="slidenum">
              <a:rPr lang="cs-CZ" sz="1200">
                <a:effectLst>
                  <a:outerShdw blurRad="38100" dist="38100" dir="2700000" algn="tl">
                    <a:srgbClr val="000000"/>
                  </a:outerShdw>
                </a:effectLst>
              </a:rPr>
              <a:pPr algn="r">
                <a:defRPr/>
              </a:pPr>
              <a:t>41</a:t>
            </a:fld>
            <a:endParaRPr lang="cs-CZ" sz="1200">
              <a:effectLst>
                <a:outerShdw blurRad="38100" dist="38100" dir="2700000" algn="tl">
                  <a:srgbClr val="000000"/>
                </a:outerShdw>
              </a:effectLst>
            </a:endParaRPr>
          </a:p>
        </p:txBody>
      </p:sp>
      <p:sp>
        <p:nvSpPr>
          <p:cNvPr id="16386" name="Rectangle 2"/>
          <p:cNvSpPr>
            <a:spLocks noGrp="1" noChangeArrowheads="1"/>
          </p:cNvSpPr>
          <p:nvPr>
            <p:ph type="title" idx="4294967295"/>
          </p:nvPr>
        </p:nvSpPr>
        <p:spPr>
          <a:xfrm>
            <a:off x="0" y="332656"/>
            <a:ext cx="9144000" cy="900137"/>
          </a:xfrm>
        </p:spPr>
        <p:txBody>
          <a:bodyPr/>
          <a:lstStyle/>
          <a:p>
            <a:pPr algn="ctr" eaLnBrk="1" hangingPunct="1">
              <a:defRPr/>
            </a:pPr>
            <a:r>
              <a:rPr lang="cs-CZ" sz="4800" b="1" dirty="0" smtClean="0">
                <a:solidFill>
                  <a:srgbClr val="C00000"/>
                </a:solidFill>
              </a:rPr>
              <a:t>Základní úkoly </a:t>
            </a:r>
            <a:r>
              <a:rPr lang="cs-CZ" sz="4800" b="1" dirty="0" err="1" smtClean="0">
                <a:solidFill>
                  <a:srgbClr val="C00000"/>
                </a:solidFill>
              </a:rPr>
              <a:t>Spefisu</a:t>
            </a:r>
            <a:r>
              <a:rPr lang="cs-CZ" sz="4800" b="1" dirty="0" smtClean="0">
                <a:solidFill>
                  <a:srgbClr val="C00000"/>
                </a:solidFill>
              </a:rPr>
              <a:t>:</a:t>
            </a:r>
          </a:p>
        </p:txBody>
      </p:sp>
      <p:sp>
        <p:nvSpPr>
          <p:cNvPr id="144388" name="Rectangle 3"/>
          <p:cNvSpPr>
            <a:spLocks noGrp="1" noChangeArrowheads="1"/>
          </p:cNvSpPr>
          <p:nvPr>
            <p:ph type="body" idx="4294967295"/>
          </p:nvPr>
        </p:nvSpPr>
        <p:spPr>
          <a:xfrm>
            <a:off x="467544" y="2060848"/>
            <a:ext cx="8229600" cy="2809031"/>
          </a:xfrm>
          <a:solidFill>
            <a:srgbClr val="FFFF00"/>
          </a:solidFill>
        </p:spPr>
        <p:txBody>
          <a:bodyPr/>
          <a:lstStyle/>
          <a:p>
            <a:pPr marL="609600" indent="-609600" eaLnBrk="1" hangingPunct="1">
              <a:buFontTx/>
              <a:buNone/>
            </a:pPr>
            <a:r>
              <a:rPr lang="cs-CZ" b="1" dirty="0" smtClean="0"/>
              <a:t>a)	Včas odhalit klíčové problémy firmy plynoucí z firemního okolí.</a:t>
            </a:r>
          </a:p>
          <a:p>
            <a:pPr marL="609600" indent="-609600" eaLnBrk="1" hangingPunct="1">
              <a:buFontTx/>
              <a:buNone/>
            </a:pPr>
            <a:endParaRPr lang="cs-CZ" b="1" dirty="0" smtClean="0">
              <a:solidFill>
                <a:srgbClr val="FFFF00"/>
              </a:solidFill>
            </a:endParaRPr>
          </a:p>
          <a:p>
            <a:pPr marL="609600" indent="-609600" eaLnBrk="1" hangingPunct="1">
              <a:buFontTx/>
              <a:buNone/>
            </a:pPr>
            <a:r>
              <a:rPr lang="cs-CZ" b="1" dirty="0" smtClean="0"/>
              <a:t>b) Informačně zabezpečit možné způsoby řešení těchto problémů.</a:t>
            </a:r>
          </a:p>
        </p:txBody>
      </p:sp>
      <p:sp>
        <p:nvSpPr>
          <p:cNvPr id="5" name="Zástupný symbol pro číslo snímku 4"/>
          <p:cNvSpPr>
            <a:spLocks noGrp="1"/>
          </p:cNvSpPr>
          <p:nvPr>
            <p:ph type="sldNum" sz="quarter" idx="12"/>
          </p:nvPr>
        </p:nvSpPr>
        <p:spPr/>
        <p:txBody>
          <a:bodyPr/>
          <a:lstStyle/>
          <a:p>
            <a:pPr>
              <a:defRPr/>
            </a:pPr>
            <a:fld id="{4F7949E5-3EDA-4B73-BF36-3A3EFCE885A4}" type="slidenum">
              <a:rPr lang="cs-CZ" smtClean="0"/>
              <a:pPr>
                <a:defRPr/>
              </a:pPr>
              <a:t>41</a:t>
            </a:fld>
            <a:endParaRPr lang="cs-CZ"/>
          </a:p>
        </p:txBody>
      </p:sp>
      <p:sp>
        <p:nvSpPr>
          <p:cNvPr id="7"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A4533E92-C809-4C8B-B084-768797601C9A}" type="slidenum">
              <a:rPr lang="cs-CZ" sz="1200">
                <a:effectLst>
                  <a:outerShdw blurRad="38100" dist="38100" dir="2700000" algn="tl">
                    <a:srgbClr val="000000"/>
                  </a:outerShdw>
                </a:effectLst>
              </a:rPr>
              <a:pPr algn="r">
                <a:defRPr/>
              </a:pPr>
              <a:t>42</a:t>
            </a:fld>
            <a:endParaRPr lang="cs-CZ" sz="1200">
              <a:effectLst>
                <a:outerShdw blurRad="38100" dist="38100" dir="2700000" algn="tl">
                  <a:srgbClr val="000000"/>
                </a:outerShdw>
              </a:effectLst>
            </a:endParaRPr>
          </a:p>
        </p:txBody>
      </p:sp>
      <p:sp>
        <p:nvSpPr>
          <p:cNvPr id="17410" name="Rectangle 2"/>
          <p:cNvSpPr>
            <a:spLocks noGrp="1" noChangeArrowheads="1"/>
          </p:cNvSpPr>
          <p:nvPr>
            <p:ph type="title" idx="4294967295"/>
          </p:nvPr>
        </p:nvSpPr>
        <p:spPr>
          <a:xfrm>
            <a:off x="0" y="0"/>
            <a:ext cx="9144000" cy="1484784"/>
          </a:xfrm>
        </p:spPr>
        <p:txBody>
          <a:bodyPr/>
          <a:lstStyle/>
          <a:p>
            <a:pPr algn="ctr" eaLnBrk="1" hangingPunct="1">
              <a:defRPr/>
            </a:pPr>
            <a:r>
              <a:rPr lang="cs-CZ" sz="4800" b="1" dirty="0" smtClean="0">
                <a:solidFill>
                  <a:srgbClr val="C00000"/>
                </a:solidFill>
              </a:rPr>
              <a:t>Systém včasné výstrahy</a:t>
            </a:r>
            <a:r>
              <a:rPr lang="cs-CZ" sz="4800" dirty="0" smtClean="0">
                <a:solidFill>
                  <a:srgbClr val="C00000"/>
                </a:solidFill>
              </a:rPr>
              <a:t> </a:t>
            </a:r>
            <a:r>
              <a:rPr lang="cs-CZ" dirty="0" smtClean="0">
                <a:solidFill>
                  <a:srgbClr val="FF0000"/>
                </a:solidFill>
              </a:rPr>
              <a:t/>
            </a:r>
            <a:br>
              <a:rPr lang="cs-CZ" dirty="0" smtClean="0">
                <a:solidFill>
                  <a:srgbClr val="FF0000"/>
                </a:solidFill>
              </a:rPr>
            </a:br>
            <a:r>
              <a:rPr lang="cs-CZ" sz="3200" b="1" dirty="0" smtClean="0">
                <a:solidFill>
                  <a:srgbClr val="C00000"/>
                </a:solidFill>
              </a:rPr>
              <a:t>(</a:t>
            </a:r>
            <a:r>
              <a:rPr lang="cs-CZ" sz="3200" b="1" dirty="0" err="1" smtClean="0">
                <a:solidFill>
                  <a:srgbClr val="C00000"/>
                </a:solidFill>
              </a:rPr>
              <a:t>Early</a:t>
            </a:r>
            <a:r>
              <a:rPr lang="cs-CZ" sz="3200" b="1" dirty="0" smtClean="0">
                <a:solidFill>
                  <a:srgbClr val="C00000"/>
                </a:solidFill>
              </a:rPr>
              <a:t> - </a:t>
            </a:r>
            <a:r>
              <a:rPr lang="cs-CZ" sz="3200" b="1" dirty="0" err="1" smtClean="0">
                <a:solidFill>
                  <a:srgbClr val="C00000"/>
                </a:solidFill>
              </a:rPr>
              <a:t>warning</a:t>
            </a:r>
            <a:r>
              <a:rPr lang="cs-CZ" sz="3200" b="1" dirty="0" smtClean="0">
                <a:solidFill>
                  <a:srgbClr val="C00000"/>
                </a:solidFill>
              </a:rPr>
              <a:t> </a:t>
            </a:r>
            <a:r>
              <a:rPr lang="cs-CZ" sz="3200" b="1" dirty="0" err="1" smtClean="0">
                <a:solidFill>
                  <a:srgbClr val="C00000"/>
                </a:solidFill>
              </a:rPr>
              <a:t>system</a:t>
            </a:r>
            <a:r>
              <a:rPr lang="cs-CZ" sz="3200" b="1" dirty="0" smtClean="0">
                <a:solidFill>
                  <a:srgbClr val="C00000"/>
                </a:solidFill>
              </a:rPr>
              <a:t>)</a:t>
            </a:r>
            <a:r>
              <a:rPr lang="cs-CZ" dirty="0" smtClean="0">
                <a:solidFill>
                  <a:srgbClr val="C00000"/>
                </a:solidFill>
              </a:rPr>
              <a:t> </a:t>
            </a:r>
          </a:p>
        </p:txBody>
      </p:sp>
      <p:sp>
        <p:nvSpPr>
          <p:cNvPr id="145412" name="Rectangle 3"/>
          <p:cNvSpPr>
            <a:spLocks noGrp="1" noChangeArrowheads="1"/>
          </p:cNvSpPr>
          <p:nvPr>
            <p:ph type="body" idx="4294967295"/>
          </p:nvPr>
        </p:nvSpPr>
        <p:spPr>
          <a:xfrm>
            <a:off x="0" y="2420938"/>
            <a:ext cx="9144000" cy="3024187"/>
          </a:xfrm>
          <a:solidFill>
            <a:srgbClr val="FFFF00"/>
          </a:solidFill>
        </p:spPr>
        <p:txBody>
          <a:bodyPr/>
          <a:lstStyle/>
          <a:p>
            <a:pPr marL="609600" indent="-609600" eaLnBrk="1" hangingPunct="1">
              <a:buFontTx/>
              <a:buNone/>
            </a:pPr>
            <a:r>
              <a:rPr lang="cs-CZ" b="1" dirty="0" smtClean="0">
                <a:solidFill>
                  <a:srgbClr val="FFFF00"/>
                </a:solidFill>
              </a:rPr>
              <a:t>	</a:t>
            </a:r>
            <a:r>
              <a:rPr lang="cs-CZ" b="1" dirty="0" smtClean="0"/>
              <a:t>1.  	Stanovit oblasti pozorování. </a:t>
            </a:r>
          </a:p>
          <a:p>
            <a:pPr marL="609600" indent="-609600" eaLnBrk="1" hangingPunct="1">
              <a:buFontTx/>
              <a:buNone/>
            </a:pPr>
            <a:r>
              <a:rPr lang="cs-CZ" b="1" dirty="0" smtClean="0"/>
              <a:t>	2.	Stanovit "signální prvky" </a:t>
            </a:r>
          </a:p>
          <a:p>
            <a:pPr marL="609600" indent="-609600" eaLnBrk="1" hangingPunct="1">
              <a:buFontTx/>
              <a:buNone/>
            </a:pPr>
            <a:r>
              <a:rPr lang="cs-CZ" b="1" dirty="0" smtClean="0"/>
              <a:t>	3.  	Stanovit požadované veličiny 			signálních prvků a jejich 				tolerance.</a:t>
            </a:r>
          </a:p>
          <a:p>
            <a:pPr marL="609600" indent="-609600" eaLnBrk="1" hangingPunct="1">
              <a:buFontTx/>
              <a:buNone/>
            </a:pPr>
            <a:r>
              <a:rPr lang="cs-CZ" b="1" dirty="0" smtClean="0"/>
              <a:t>	4.  	Stanovit úkoly pro </a:t>
            </a:r>
            <a:r>
              <a:rPr lang="cs-CZ" b="1" dirty="0" err="1" smtClean="0"/>
              <a:t>Spefis</a:t>
            </a:r>
            <a:r>
              <a:rPr lang="cs-CZ" b="1" dirty="0" smtClean="0"/>
              <a:t>.</a:t>
            </a:r>
          </a:p>
        </p:txBody>
      </p:sp>
      <p:sp>
        <p:nvSpPr>
          <p:cNvPr id="5" name="Zástupný symbol pro číslo snímku 4"/>
          <p:cNvSpPr>
            <a:spLocks noGrp="1"/>
          </p:cNvSpPr>
          <p:nvPr>
            <p:ph type="sldNum" sz="quarter" idx="12"/>
          </p:nvPr>
        </p:nvSpPr>
        <p:spPr/>
        <p:txBody>
          <a:bodyPr/>
          <a:lstStyle/>
          <a:p>
            <a:pPr>
              <a:defRPr/>
            </a:pPr>
            <a:fld id="{4F7949E5-3EDA-4B73-BF36-3A3EFCE885A4}" type="slidenum">
              <a:rPr lang="cs-CZ" smtClean="0"/>
              <a:pPr>
                <a:defRPr/>
              </a:pPr>
              <a:t>42</a:t>
            </a:fld>
            <a:endParaRPr lang="cs-CZ"/>
          </a:p>
        </p:txBody>
      </p:sp>
      <p:sp>
        <p:nvSpPr>
          <p:cNvPr id="7"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76672"/>
            <a:ext cx="9144000" cy="710530"/>
          </a:xfrm>
        </p:spPr>
        <p:txBody>
          <a:bodyPr/>
          <a:lstStyle/>
          <a:p>
            <a:pPr algn="ctr" eaLnBrk="1" hangingPunct="1">
              <a:defRPr/>
            </a:pPr>
            <a:r>
              <a:rPr lang="cs-CZ" sz="4800" b="1" dirty="0" smtClean="0">
                <a:solidFill>
                  <a:srgbClr val="C00000"/>
                </a:solidFill>
              </a:rPr>
              <a:t>ZPRAVODAJSKÝ CYKLUS</a:t>
            </a:r>
          </a:p>
        </p:txBody>
      </p:sp>
      <p:sp>
        <p:nvSpPr>
          <p:cNvPr id="20484" name="Rectangle 3"/>
          <p:cNvSpPr>
            <a:spLocks noGrp="1" noChangeArrowheads="1"/>
          </p:cNvSpPr>
          <p:nvPr>
            <p:ph type="body" idx="1"/>
          </p:nvPr>
        </p:nvSpPr>
        <p:spPr>
          <a:xfrm>
            <a:off x="0" y="1989138"/>
            <a:ext cx="9144000" cy="3311525"/>
          </a:xfrm>
          <a:solidFill>
            <a:srgbClr val="FFFF00"/>
          </a:solidFill>
        </p:spPr>
        <p:txBody>
          <a:bodyPr/>
          <a:lstStyle/>
          <a:p>
            <a:pPr eaLnBrk="1" hangingPunct="1">
              <a:buFontTx/>
              <a:buNone/>
            </a:pPr>
            <a:r>
              <a:rPr lang="cs-CZ" dirty="0" smtClean="0"/>
              <a:t>	</a:t>
            </a:r>
            <a:r>
              <a:rPr lang="cs-CZ" b="1" dirty="0" smtClean="0"/>
              <a:t>Americká ústřední zpravodajská služba CIA definuje zpravodajský cyklus: </a:t>
            </a:r>
          </a:p>
          <a:p>
            <a:pPr eaLnBrk="1" hangingPunct="1">
              <a:buFontTx/>
              <a:buNone/>
            </a:pPr>
            <a:endParaRPr lang="cs-CZ" sz="2000" b="1" dirty="0" smtClean="0">
              <a:solidFill>
                <a:srgbClr val="FFFF00"/>
              </a:solidFill>
            </a:endParaRPr>
          </a:p>
          <a:p>
            <a:pPr eaLnBrk="1" hangingPunct="1">
              <a:buFontTx/>
              <a:buNone/>
            </a:pPr>
            <a:r>
              <a:rPr lang="cs-CZ" b="1" dirty="0" smtClean="0">
                <a:solidFill>
                  <a:srgbClr val="FFFF00"/>
                </a:solidFill>
              </a:rPr>
              <a:t>	</a:t>
            </a:r>
            <a:r>
              <a:rPr lang="cs-CZ" b="1" dirty="0" smtClean="0">
                <a:solidFill>
                  <a:srgbClr val="3333CC"/>
                </a:solidFill>
              </a:rPr>
              <a:t>„Proces získávání informace s jejím následným vyhodnocením, analýzou a předáním k využití v rozhodovací činnosti“. </a:t>
            </a:r>
          </a:p>
        </p:txBody>
      </p:sp>
      <p:sp>
        <p:nvSpPr>
          <p:cNvPr id="4" name="Zástupný symbol pro číslo snímku 3"/>
          <p:cNvSpPr>
            <a:spLocks noGrp="1"/>
          </p:cNvSpPr>
          <p:nvPr>
            <p:ph type="sldNum" sz="quarter" idx="12"/>
          </p:nvPr>
        </p:nvSpPr>
        <p:spPr/>
        <p:txBody>
          <a:bodyPr/>
          <a:lstStyle/>
          <a:p>
            <a:pPr>
              <a:defRPr/>
            </a:pPr>
            <a:fld id="{97D99EE1-3268-43E0-8B0E-E5C73929A1A8}" type="slidenum">
              <a:rPr lang="cs-CZ" smtClean="0"/>
              <a:pPr>
                <a:defRPr/>
              </a:pPr>
              <a:t>43</a:t>
            </a:fld>
            <a:endParaRPr lang="cs-CZ"/>
          </a:p>
        </p:txBody>
      </p:sp>
      <p:sp>
        <p:nvSpPr>
          <p:cNvPr id="5"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772816"/>
            <a:ext cx="9144000" cy="4267200"/>
          </a:xfrm>
          <a:solidFill>
            <a:srgbClr val="FFFF00"/>
          </a:solidFill>
        </p:spPr>
        <p:txBody>
          <a:bodyPr/>
          <a:lstStyle/>
          <a:p>
            <a:pPr>
              <a:buNone/>
            </a:pPr>
            <a:r>
              <a:rPr lang="cs-CZ" sz="2000" b="1" dirty="0" smtClean="0"/>
              <a:t>	a) informace je považována za objektivní entitu, tj. neměnnou a nezávislou na jejím příjemci, kdy je vlastně zdrojem přístupným komukoli, kde rozhodující úlohu hraje její dostupnost, případně zpracování založené na formalizovaných postupech,</a:t>
            </a:r>
          </a:p>
          <a:p>
            <a:pPr>
              <a:buNone/>
            </a:pPr>
            <a:endParaRPr lang="cs-CZ" sz="1200" b="1" dirty="0" smtClean="0"/>
          </a:p>
          <a:p>
            <a:pPr>
              <a:buNone/>
            </a:pPr>
            <a:r>
              <a:rPr lang="cs-CZ" sz="2000" b="1" dirty="0" smtClean="0"/>
              <a:t>	b) spojení informace s příjemcem a možnostmi jeho jednání, kdy za neměnné se považují pouze data, která představují formu, jejíž obsah interpretuje příjemce na pozadí svých znalostí a zkušeností. Informace v tomto pojetí získává subjektivní rozměr vedle problémů jejího přenosu a transformace, její validity, kompetence příjemce a odesílatele atd.</a:t>
            </a:r>
          </a:p>
        </p:txBody>
      </p:sp>
      <p:sp>
        <p:nvSpPr>
          <p:cNvPr id="4" name="Nadpis 3"/>
          <p:cNvSpPr txBox="1">
            <a:spLocks noGrp="1"/>
          </p:cNvSpPr>
          <p:nvPr>
            <p:ph type="title"/>
          </p:nvPr>
        </p:nvSpPr>
        <p:spPr>
          <a:xfrm>
            <a:off x="0" y="404664"/>
            <a:ext cx="9144000" cy="830997"/>
          </a:xfrm>
          <a:prstGeom prst="rect">
            <a:avLst/>
          </a:prstGeom>
          <a:noFill/>
        </p:spPr>
        <p:txBody>
          <a:bodyPr wrap="square" rtlCol="0">
            <a:spAutoFit/>
          </a:bodyPr>
          <a:lstStyle/>
          <a:p>
            <a:pPr algn="ctr"/>
            <a:r>
              <a:rPr lang="cs-CZ" sz="4800" b="1" dirty="0" smtClean="0">
                <a:solidFill>
                  <a:srgbClr val="C00000"/>
                </a:solidFill>
              </a:rPr>
              <a:t>POJETÍ INFORMACE</a:t>
            </a:r>
            <a:endParaRPr lang="cs-CZ" sz="4800" b="1" dirty="0">
              <a:solidFill>
                <a:srgbClr val="C00000"/>
              </a:solidFill>
            </a:endParaRPr>
          </a:p>
        </p:txBody>
      </p:sp>
      <p:sp>
        <p:nvSpPr>
          <p:cNvPr id="5"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95536" y="1916832"/>
            <a:ext cx="8229600" cy="3959721"/>
          </a:xfrm>
          <a:solidFill>
            <a:srgbClr val="FFFF00"/>
          </a:solidFill>
        </p:spPr>
        <p:txBody>
          <a:bodyPr/>
          <a:lstStyle/>
          <a:p>
            <a:pPr eaLnBrk="1" hangingPunct="1">
              <a:buFontTx/>
              <a:buNone/>
            </a:pPr>
            <a:r>
              <a:rPr lang="cs-CZ" dirty="0" smtClean="0"/>
              <a:t>	</a:t>
            </a:r>
            <a:r>
              <a:rPr lang="cs-CZ" sz="2400" b="1" dirty="0" smtClean="0"/>
              <a:t>Informace se pro toho, kdo rozhoduje, stávají výhodou (zbraní) až v okamžiku, kdy pochopí jejich význam v kontextu příležitosti  získat nějakou výhodu. </a:t>
            </a:r>
          </a:p>
          <a:p>
            <a:pPr eaLnBrk="1" hangingPunct="1">
              <a:buFontTx/>
              <a:buNone/>
            </a:pPr>
            <a:endParaRPr lang="cs-CZ" sz="2400" b="1" dirty="0" smtClean="0">
              <a:solidFill>
                <a:srgbClr val="FFFF00"/>
              </a:solidFill>
            </a:endParaRPr>
          </a:p>
          <a:p>
            <a:pPr algn="ctr" eaLnBrk="1" hangingPunct="1">
              <a:buFontTx/>
              <a:buNone/>
            </a:pPr>
            <a:r>
              <a:rPr lang="cs-CZ" sz="2400" b="1" dirty="0" smtClean="0">
                <a:solidFill>
                  <a:srgbClr val="FF0000"/>
                </a:solidFill>
              </a:rPr>
              <a:t>(</a:t>
            </a:r>
            <a:r>
              <a:rPr lang="cs-CZ" sz="2400" b="1" dirty="0" err="1" smtClean="0">
                <a:solidFill>
                  <a:srgbClr val="FF0000"/>
                </a:solidFill>
              </a:rPr>
              <a:t>What</a:t>
            </a:r>
            <a:r>
              <a:rPr lang="cs-CZ" sz="2400" b="1" dirty="0" smtClean="0">
                <a:solidFill>
                  <a:srgbClr val="FF0000"/>
                </a:solidFill>
              </a:rPr>
              <a:t> </a:t>
            </a:r>
            <a:r>
              <a:rPr lang="cs-CZ" sz="2400" b="1" dirty="0" err="1" smtClean="0">
                <a:solidFill>
                  <a:srgbClr val="FF0000"/>
                </a:solidFill>
              </a:rPr>
              <a:t>Is</a:t>
            </a:r>
            <a:r>
              <a:rPr lang="cs-CZ" sz="2400" b="1" dirty="0" smtClean="0">
                <a:solidFill>
                  <a:srgbClr val="FF0000"/>
                </a:solidFill>
              </a:rPr>
              <a:t> In </a:t>
            </a:r>
            <a:r>
              <a:rPr lang="cs-CZ" sz="2400" b="1" dirty="0" err="1" smtClean="0">
                <a:solidFill>
                  <a:srgbClr val="FF0000"/>
                </a:solidFill>
              </a:rPr>
              <a:t>For</a:t>
            </a:r>
            <a:r>
              <a:rPr lang="cs-CZ" sz="2400" b="1" dirty="0" smtClean="0">
                <a:solidFill>
                  <a:srgbClr val="FF0000"/>
                </a:solidFill>
              </a:rPr>
              <a:t> </a:t>
            </a:r>
            <a:r>
              <a:rPr lang="cs-CZ" sz="2400" b="1" dirty="0" err="1" smtClean="0">
                <a:solidFill>
                  <a:srgbClr val="FF0000"/>
                </a:solidFill>
              </a:rPr>
              <a:t>Me</a:t>
            </a:r>
            <a:r>
              <a:rPr lang="cs-CZ" sz="2400" b="1" dirty="0" smtClean="0">
                <a:solidFill>
                  <a:srgbClr val="FF0000"/>
                </a:solidFill>
              </a:rPr>
              <a:t>?) </a:t>
            </a:r>
          </a:p>
          <a:p>
            <a:pPr eaLnBrk="1" hangingPunct="1">
              <a:buNone/>
            </a:pPr>
            <a:endParaRPr lang="cs-CZ" sz="2400" b="1" dirty="0" smtClean="0">
              <a:solidFill>
                <a:srgbClr val="FF0000"/>
              </a:solidFill>
            </a:endParaRPr>
          </a:p>
          <a:p>
            <a:pPr eaLnBrk="1" hangingPunct="1">
              <a:buFontTx/>
              <a:buNone/>
            </a:pPr>
            <a:r>
              <a:rPr lang="cs-CZ" sz="2400" b="1" dirty="0" smtClean="0">
                <a:solidFill>
                  <a:srgbClr val="FFFF00"/>
                </a:solidFill>
              </a:rPr>
              <a:t>	</a:t>
            </a:r>
            <a:r>
              <a:rPr lang="cs-CZ" sz="2400" b="1" dirty="0" smtClean="0"/>
              <a:t>Stejně tak důležitý jako obsah informace, je proto také její kontext. </a:t>
            </a:r>
          </a:p>
        </p:txBody>
      </p:sp>
      <p:sp>
        <p:nvSpPr>
          <p:cNvPr id="3" name="Zástupný symbol pro číslo snímku 2"/>
          <p:cNvSpPr>
            <a:spLocks noGrp="1"/>
          </p:cNvSpPr>
          <p:nvPr>
            <p:ph type="sldNum" sz="quarter" idx="12"/>
          </p:nvPr>
        </p:nvSpPr>
        <p:spPr/>
        <p:txBody>
          <a:bodyPr/>
          <a:lstStyle/>
          <a:p>
            <a:pPr>
              <a:defRPr/>
            </a:pPr>
            <a:fld id="{4F7949E5-3EDA-4B73-BF36-3A3EFCE885A4}" type="slidenum">
              <a:rPr lang="cs-CZ" smtClean="0"/>
              <a:pPr>
                <a:defRPr/>
              </a:pPr>
              <a:t>45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100" b="1" i="1" dirty="0" smtClean="0">
                <a:solidFill>
                  <a:srgbClr val="333333"/>
                </a:solidFill>
              </a:rPr>
              <a:t>11.11.2010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404664"/>
            <a:ext cx="9144000" cy="830997"/>
          </a:xfrm>
          <a:prstGeom prst="rect">
            <a:avLst/>
          </a:prstGeom>
        </p:spPr>
        <p:txBody>
          <a:bodyPr wrap="square">
            <a:spAutoFit/>
          </a:bodyPr>
          <a:lstStyle/>
          <a:p>
            <a:pPr marL="0" indent="0" algn="ctr">
              <a:spcBef>
                <a:spcPts val="0"/>
              </a:spcBef>
              <a:buClrTx/>
              <a:buFont typeface="Arial" charset="0"/>
              <a:buNone/>
            </a:pPr>
            <a:r>
              <a:rPr lang="cs-CZ" sz="4800" b="1" dirty="0" smtClean="0">
                <a:solidFill>
                  <a:schemeClr val="accent2"/>
                </a:solidFill>
              </a:rPr>
              <a:t>PROBLÉM</a:t>
            </a:r>
            <a:endParaRPr lang="cs-CZ" sz="4800" b="1" dirty="0">
              <a:solidFill>
                <a:schemeClr val="accent2"/>
              </a:solidFill>
            </a:endParaRPr>
          </a:p>
        </p:txBody>
      </p:sp>
      <p:sp>
        <p:nvSpPr>
          <p:cNvPr id="3" name="Obdélník 2"/>
          <p:cNvSpPr/>
          <p:nvPr/>
        </p:nvSpPr>
        <p:spPr>
          <a:xfrm>
            <a:off x="0" y="1916832"/>
            <a:ext cx="9144000" cy="3046988"/>
          </a:xfrm>
          <a:prstGeom prst="rect">
            <a:avLst/>
          </a:prstGeom>
          <a:solidFill>
            <a:srgbClr val="FFFF00"/>
          </a:solidFill>
        </p:spPr>
        <p:txBody>
          <a:bodyPr wrap="square">
            <a:spAutoFit/>
          </a:bodyPr>
          <a:lstStyle/>
          <a:p>
            <a:pPr marL="342900" indent="-342900">
              <a:spcBef>
                <a:spcPts val="0"/>
              </a:spcBef>
              <a:buClrTx/>
            </a:pPr>
            <a:r>
              <a:rPr lang="cs-CZ" sz="2400" b="1" dirty="0" smtClean="0"/>
              <a:t>	1.	Analýza problému.</a:t>
            </a:r>
          </a:p>
          <a:p>
            <a:pPr marL="342900" indent="-342900">
              <a:spcBef>
                <a:spcPts val="0"/>
              </a:spcBef>
              <a:buClrTx/>
            </a:pPr>
            <a:r>
              <a:rPr lang="cs-CZ" sz="2400" b="1" dirty="0" smtClean="0"/>
              <a:t>	2.	Analýza podmínek (úspěšné) existence 	problému.</a:t>
            </a:r>
          </a:p>
          <a:p>
            <a:pPr marL="342900" indent="-342900">
              <a:spcBef>
                <a:spcPts val="0"/>
              </a:spcBef>
              <a:buClrTx/>
            </a:pPr>
            <a:r>
              <a:rPr lang="cs-CZ" sz="2400" b="1" dirty="0" smtClean="0"/>
              <a:t>	3.	Analýza vnějších projevů problému  =  	symptomů problému.</a:t>
            </a:r>
          </a:p>
          <a:p>
            <a:pPr marL="342900" indent="-342900">
              <a:spcBef>
                <a:spcPts val="0"/>
              </a:spcBef>
              <a:buClrTx/>
            </a:pPr>
            <a:r>
              <a:rPr lang="cs-CZ" sz="2400" b="1" dirty="0" smtClean="0"/>
              <a:t>	4.	Stanovení možných zdrojů symptomů = údajů, 	dat, apod.</a:t>
            </a:r>
          </a:p>
          <a:p>
            <a:pPr marL="342900" indent="-342900">
              <a:spcBef>
                <a:spcPts val="0"/>
              </a:spcBef>
              <a:buClrTx/>
              <a:buFont typeface="Arial" charset="0"/>
              <a:buAutoNum type="arabicPeriod"/>
            </a:pPr>
            <a:endParaRPr lang="cs-CZ" sz="2400" b="1" dirty="0"/>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16632"/>
            <a:ext cx="9144000" cy="1446550"/>
          </a:xfrm>
          <a:prstGeom prst="rect">
            <a:avLst/>
          </a:prstGeom>
        </p:spPr>
        <p:txBody>
          <a:bodyPr wrap="square">
            <a:spAutoFit/>
          </a:bodyPr>
          <a:lstStyle/>
          <a:p>
            <a:pPr marL="0" indent="0" algn="ctr">
              <a:spcBef>
                <a:spcPts val="0"/>
              </a:spcBef>
              <a:buClrTx/>
              <a:buFont typeface="Arial" charset="0"/>
              <a:buNone/>
            </a:pPr>
            <a:r>
              <a:rPr lang="cs-CZ" sz="4400" b="1" dirty="0" smtClean="0">
                <a:solidFill>
                  <a:schemeClr val="accent2"/>
                </a:solidFill>
              </a:rPr>
              <a:t>PŘÍPRAVA K ZÍSKÁNÍ ÚDAJE</a:t>
            </a:r>
            <a:endParaRPr lang="cs-CZ" sz="4400" b="1" dirty="0">
              <a:solidFill>
                <a:schemeClr val="accent2"/>
              </a:solidFill>
            </a:endParaRPr>
          </a:p>
        </p:txBody>
      </p:sp>
      <p:sp>
        <p:nvSpPr>
          <p:cNvPr id="3" name="Obdélník 2"/>
          <p:cNvSpPr/>
          <p:nvPr/>
        </p:nvSpPr>
        <p:spPr>
          <a:xfrm>
            <a:off x="0" y="1772816"/>
            <a:ext cx="9144000" cy="3416320"/>
          </a:xfrm>
          <a:prstGeom prst="rect">
            <a:avLst/>
          </a:prstGeom>
          <a:solidFill>
            <a:srgbClr val="FFFF00"/>
          </a:solidFill>
        </p:spPr>
        <p:txBody>
          <a:bodyPr wrap="square">
            <a:spAutoFit/>
          </a:bodyPr>
          <a:lstStyle/>
          <a:p>
            <a:pPr marL="342900" indent="-342900">
              <a:spcBef>
                <a:spcPts val="0"/>
              </a:spcBef>
              <a:buClrTx/>
            </a:pPr>
            <a:r>
              <a:rPr lang="cs-CZ" sz="2400" b="1" dirty="0" smtClean="0"/>
              <a:t>	1.	Analýza možných zdrojů daného údaje.</a:t>
            </a:r>
          </a:p>
          <a:p>
            <a:pPr marL="342900" indent="-342900">
              <a:spcBef>
                <a:spcPts val="0"/>
              </a:spcBef>
              <a:buClrTx/>
            </a:pPr>
            <a:endParaRPr lang="cs-CZ" sz="2400" b="1" dirty="0" smtClean="0"/>
          </a:p>
          <a:p>
            <a:pPr marL="342900" indent="-342900">
              <a:spcBef>
                <a:spcPts val="0"/>
              </a:spcBef>
              <a:buClrTx/>
            </a:pPr>
            <a:r>
              <a:rPr lang="cs-CZ" sz="2400" b="1" dirty="0" smtClean="0"/>
              <a:t>	2.	Analýza možných způsobů získání údaje.</a:t>
            </a:r>
          </a:p>
          <a:p>
            <a:pPr marL="342900" indent="-342900">
              <a:spcBef>
                <a:spcPts val="0"/>
              </a:spcBef>
              <a:buClrTx/>
            </a:pPr>
            <a:endParaRPr lang="cs-CZ" sz="2400" b="1" dirty="0" smtClean="0"/>
          </a:p>
          <a:p>
            <a:pPr marL="342900" indent="-342900">
              <a:spcBef>
                <a:spcPts val="0"/>
              </a:spcBef>
              <a:buClrTx/>
            </a:pPr>
            <a:r>
              <a:rPr lang="cs-CZ" sz="2400" b="1" dirty="0" smtClean="0"/>
              <a:t>	3.	Vytvoření podmínek pro úspěšné získání 	údaje.</a:t>
            </a:r>
          </a:p>
          <a:p>
            <a:pPr marL="342900" indent="-342900">
              <a:spcBef>
                <a:spcPts val="0"/>
              </a:spcBef>
              <a:buClrTx/>
            </a:pPr>
            <a:endParaRPr lang="cs-CZ" sz="2400" b="1" dirty="0" smtClean="0"/>
          </a:p>
          <a:p>
            <a:pPr marL="342900" indent="-342900">
              <a:spcBef>
                <a:spcPts val="0"/>
              </a:spcBef>
              <a:buClrTx/>
            </a:pPr>
            <a:r>
              <a:rPr lang="cs-CZ" sz="2400" b="1" dirty="0" smtClean="0"/>
              <a:t>	4.	Vlastní získání daného údaje.</a:t>
            </a:r>
          </a:p>
          <a:p>
            <a:pPr marL="342900" indent="-342900">
              <a:spcBef>
                <a:spcPts val="0"/>
              </a:spcBef>
              <a:buClrTx/>
              <a:buFont typeface="Arial" charset="0"/>
              <a:buAutoNum type="arabicPeriod"/>
            </a:pPr>
            <a:endParaRPr lang="cs-CZ" sz="2400" b="1" dirty="0"/>
          </a:p>
        </p:txBody>
      </p:sp>
      <p:sp>
        <p:nvSpPr>
          <p:cNvPr id="5" name="Obdélník 4"/>
          <p:cNvSpPr/>
          <p:nvPr/>
        </p:nvSpPr>
        <p:spPr>
          <a:xfrm>
            <a:off x="0" y="5157192"/>
            <a:ext cx="9144000" cy="954107"/>
          </a:xfrm>
          <a:prstGeom prst="rect">
            <a:avLst/>
          </a:prstGeom>
        </p:spPr>
        <p:txBody>
          <a:bodyPr wrap="square">
            <a:spAutoFit/>
          </a:bodyPr>
          <a:lstStyle/>
          <a:p>
            <a:pPr marL="0" indent="0" algn="ctr">
              <a:spcBef>
                <a:spcPts val="0"/>
              </a:spcBef>
              <a:buClrTx/>
              <a:buFont typeface="Arial" charset="0"/>
              <a:buNone/>
            </a:pPr>
            <a:r>
              <a:rPr lang="cs-CZ" sz="2800" b="1" dirty="0" smtClean="0">
                <a:solidFill>
                  <a:schemeClr val="accent2"/>
                </a:solidFill>
              </a:rPr>
              <a:t>Následuje vlastní zpravodajská analýza získaných údajů</a:t>
            </a:r>
            <a:endParaRPr lang="cs-CZ" sz="2800" b="1" dirty="0">
              <a:solidFill>
                <a:schemeClr val="accent2"/>
              </a:solidFill>
            </a:endParaRPr>
          </a:p>
        </p:txBody>
      </p:sp>
      <p:sp>
        <p:nvSpPr>
          <p:cNvPr id="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23"/>
          <p:cNvPicPr>
            <a:picLocks noGrp="1" noChangeAspect="1" noChangeArrowheads="1"/>
          </p:cNvPicPr>
          <p:nvPr>
            <p:ph type="body" idx="1"/>
          </p:nvPr>
        </p:nvPicPr>
        <p:blipFill>
          <a:blip r:embed="rId2" cstate="print"/>
          <a:srcRect/>
          <a:stretch>
            <a:fillRect/>
          </a:stretch>
        </p:blipFill>
        <p:spPr>
          <a:xfrm>
            <a:off x="1619672" y="1792342"/>
            <a:ext cx="6104161" cy="4596574"/>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48</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769441"/>
          </a:xfrm>
          <a:prstGeom prst="rect">
            <a:avLst/>
          </a:prstGeom>
          <a:noFill/>
        </p:spPr>
        <p:txBody>
          <a:bodyPr wrap="square" rtlCol="0">
            <a:spAutoFit/>
          </a:bodyPr>
          <a:lstStyle/>
          <a:p>
            <a:pPr algn="ctr"/>
            <a:r>
              <a:rPr lang="cs-CZ" sz="4400" b="1" dirty="0" smtClean="0">
                <a:solidFill>
                  <a:srgbClr val="C00000"/>
                </a:solidFill>
              </a:rPr>
              <a:t>ZPRAVODAJSKÁ PYRAMIDA</a:t>
            </a:r>
            <a:endParaRPr lang="cs-CZ" sz="4400" b="1" dirty="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sz="quarter"/>
          </p:nvPr>
        </p:nvSpPr>
        <p:spPr>
          <a:xfrm>
            <a:off x="323528" y="692696"/>
            <a:ext cx="8229600" cy="864195"/>
          </a:xfrm>
        </p:spPr>
        <p:txBody>
          <a:bodyPr/>
          <a:lstStyle/>
          <a:p>
            <a:pPr algn="ctr">
              <a:defRPr/>
            </a:pPr>
            <a:r>
              <a:rPr lang="cs-CZ" sz="4800" b="1" dirty="0" smtClean="0">
                <a:solidFill>
                  <a:srgbClr val="C00000"/>
                </a:solidFill>
              </a:rPr>
              <a:t>VÝUKA NA  FP</a:t>
            </a:r>
            <a:endParaRPr lang="cs-CZ" sz="4800" b="1" dirty="0">
              <a:solidFill>
                <a:srgbClr val="C00000"/>
              </a:solidFill>
            </a:endParaRPr>
          </a:p>
        </p:txBody>
      </p:sp>
      <p:sp>
        <p:nvSpPr>
          <p:cNvPr id="3" name="Podnadpis 2"/>
          <p:cNvSpPr>
            <a:spLocks noGrp="1"/>
          </p:cNvSpPr>
          <p:nvPr>
            <p:ph type="subTitle" sz="quarter" idx="1"/>
          </p:nvPr>
        </p:nvSpPr>
        <p:spPr>
          <a:xfrm>
            <a:off x="251520" y="2564904"/>
            <a:ext cx="8569325" cy="3816350"/>
          </a:xfrm>
        </p:spPr>
        <p:txBody>
          <a:bodyPr/>
          <a:lstStyle/>
          <a:p>
            <a:pPr algn="l">
              <a:defRPr/>
            </a:pPr>
            <a:r>
              <a:rPr lang="cs-CZ" sz="3200" b="1" dirty="0" smtClean="0">
                <a:solidFill>
                  <a:srgbClr val="3333CC"/>
                </a:solidFill>
                <a:effectLst>
                  <a:outerShdw blurRad="38100" dist="38100" dir="2700000" algn="tl">
                    <a:srgbClr val="000000">
                      <a:alpha val="43137"/>
                    </a:srgbClr>
                  </a:outerShdw>
                </a:effectLst>
              </a:rPr>
              <a:t>    </a:t>
            </a:r>
            <a:r>
              <a:rPr lang="cs-CZ" sz="3200" b="1" dirty="0" err="1" smtClean="0">
                <a:solidFill>
                  <a:srgbClr val="3333CC"/>
                </a:solidFill>
                <a:effectLst>
                  <a:outerShdw blurRad="38100" dist="38100" dir="2700000" algn="tl">
                    <a:srgbClr val="000000">
                      <a:alpha val="43137"/>
                    </a:srgbClr>
                  </a:outerShdw>
                </a:effectLst>
              </a:rPr>
              <a:t>Competitive</a:t>
            </a:r>
            <a:r>
              <a:rPr lang="cs-CZ" sz="3200" b="1" dirty="0" smtClean="0">
                <a:solidFill>
                  <a:srgbClr val="3333CC"/>
                </a:solidFill>
                <a:effectLst>
                  <a:outerShdw blurRad="38100" dist="38100" dir="2700000" algn="tl">
                    <a:srgbClr val="000000">
                      <a:alpha val="43137"/>
                    </a:srgbClr>
                  </a:outerShdw>
                </a:effectLst>
              </a:rPr>
              <a:t> Intelligence (CI) </a:t>
            </a:r>
          </a:p>
          <a:p>
            <a:pPr lvl="1">
              <a:buFontTx/>
              <a:buNone/>
              <a:defRPr/>
            </a:pPr>
            <a:r>
              <a:rPr lang="cs-CZ" sz="2400" b="1" dirty="0" smtClean="0"/>
              <a:t>Obor: 	a) Informační management</a:t>
            </a:r>
          </a:p>
          <a:p>
            <a:pPr lvl="1">
              <a:buFontTx/>
              <a:buNone/>
              <a:defRPr/>
            </a:pPr>
            <a:r>
              <a:rPr lang="cs-CZ" sz="2400" b="1" dirty="0" smtClean="0"/>
              <a:t>			b) Business </a:t>
            </a:r>
            <a:r>
              <a:rPr lang="cs-CZ" sz="2400" b="1" dirty="0" err="1" smtClean="0"/>
              <a:t>and</a:t>
            </a:r>
            <a:r>
              <a:rPr lang="cs-CZ" sz="2400" b="1" dirty="0" smtClean="0"/>
              <a:t> </a:t>
            </a:r>
            <a:r>
              <a:rPr lang="cs-CZ" sz="2400" b="1" dirty="0" err="1" smtClean="0"/>
              <a:t>Informatics</a:t>
            </a:r>
            <a:r>
              <a:rPr lang="cs-CZ" sz="2400" b="1" dirty="0" smtClean="0"/>
              <a:t> (NTU)</a:t>
            </a:r>
          </a:p>
          <a:p>
            <a:pPr lvl="1">
              <a:buFontTx/>
              <a:buNone/>
              <a:defRPr/>
            </a:pPr>
            <a:endParaRPr lang="cs-CZ" sz="800" b="1" dirty="0" smtClean="0"/>
          </a:p>
          <a:p>
            <a:pPr lvl="1">
              <a:buFontTx/>
              <a:buNone/>
              <a:defRPr/>
            </a:pPr>
            <a:r>
              <a:rPr lang="cs-CZ" sz="3200" b="1" dirty="0" smtClean="0">
                <a:solidFill>
                  <a:srgbClr val="3333CC"/>
                </a:solidFill>
                <a:effectLst>
                  <a:outerShdw blurRad="38100" dist="38100" dir="2700000" algn="tl">
                    <a:srgbClr val="000000">
                      <a:alpha val="43137"/>
                    </a:srgbClr>
                  </a:outerShdw>
                </a:effectLst>
              </a:rPr>
              <a:t>Strategie konkurenčních střetů (SKS)</a:t>
            </a:r>
          </a:p>
          <a:p>
            <a:pPr lvl="1">
              <a:buFontTx/>
              <a:buNone/>
              <a:defRPr/>
            </a:pPr>
            <a:r>
              <a:rPr lang="cs-CZ" sz="2400" b="1" dirty="0" smtClean="0"/>
              <a:t>Obor:	a) Řízení a ekonomika podniku</a:t>
            </a:r>
          </a:p>
          <a:p>
            <a:pPr lvl="1">
              <a:buFontTx/>
              <a:buNone/>
              <a:defRPr/>
            </a:pPr>
            <a:r>
              <a:rPr lang="cs-CZ" sz="2400" b="1" dirty="0" smtClean="0"/>
              <a:t>			b) Podnikové finance a obchod</a:t>
            </a:r>
          </a:p>
          <a:p>
            <a:pPr lvl="1">
              <a:buFontTx/>
              <a:buNone/>
              <a:defRPr/>
            </a:pPr>
            <a:endParaRPr lang="cs-CZ" sz="2400" b="1" dirty="0" smtClean="0"/>
          </a:p>
        </p:txBody>
      </p:sp>
      <p:sp>
        <p:nvSpPr>
          <p:cNvPr id="4" name="Zástupný symbol pro číslo snímku 3"/>
          <p:cNvSpPr>
            <a:spLocks noGrp="1"/>
          </p:cNvSpPr>
          <p:nvPr>
            <p:ph type="sldNum" sz="quarter" idx="4294967295"/>
          </p:nvPr>
        </p:nvSpPr>
        <p:spPr>
          <a:xfrm>
            <a:off x="6553200" y="6248400"/>
            <a:ext cx="2133600" cy="457200"/>
          </a:xfrm>
          <a:prstGeom prst="rect">
            <a:avLst/>
          </a:prstGeom>
        </p:spPr>
        <p:txBody>
          <a:bodyPr/>
          <a:lstStyle/>
          <a:p>
            <a:pPr>
              <a:defRPr/>
            </a:pPr>
            <a:fld id="{66C691D9-7D94-451A-B5A6-06121F918E27}" type="slidenum">
              <a:rPr lang="cs-CZ" smtClean="0"/>
              <a:pPr>
                <a:defRPr/>
              </a:pPr>
              <a:t>49</a:t>
            </a:fld>
            <a:endParaRPr lang="cs-CZ"/>
          </a:p>
        </p:txBody>
      </p:sp>
      <p:sp>
        <p:nvSpPr>
          <p:cNvPr id="5"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750" y="0"/>
            <a:ext cx="8001000" cy="1216025"/>
          </a:xfrm>
        </p:spPr>
        <p:txBody>
          <a:bodyPr/>
          <a:lstStyle/>
          <a:p>
            <a:pPr algn="ctr"/>
            <a:r>
              <a:rPr lang="cs-CZ" sz="4800" b="1" dirty="0">
                <a:solidFill>
                  <a:schemeClr val="accent6"/>
                </a:solidFill>
              </a:rPr>
              <a:t>INOVACE</a:t>
            </a:r>
          </a:p>
        </p:txBody>
      </p:sp>
      <p:sp>
        <p:nvSpPr>
          <p:cNvPr id="39939" name="Rectangle 3"/>
          <p:cNvSpPr>
            <a:spLocks noGrp="1" noChangeArrowheads="1"/>
          </p:cNvSpPr>
          <p:nvPr>
            <p:ph type="body" idx="1"/>
          </p:nvPr>
        </p:nvSpPr>
        <p:spPr>
          <a:xfrm>
            <a:off x="0" y="2132856"/>
            <a:ext cx="9144000" cy="3260576"/>
          </a:xfrm>
        </p:spPr>
        <p:txBody>
          <a:bodyPr/>
          <a:lstStyle/>
          <a:p>
            <a:pPr>
              <a:buFont typeface="Wingdings" pitchFamily="2" charset="2"/>
              <a:buNone/>
            </a:pPr>
            <a:r>
              <a:rPr lang="cs-CZ" b="1" dirty="0"/>
              <a:t>	</a:t>
            </a:r>
            <a:r>
              <a:rPr lang="cs-CZ" sz="2400" b="1" dirty="0"/>
              <a:t>Inovace jsou</a:t>
            </a:r>
            <a:r>
              <a:rPr lang="cs-CZ" sz="2400" dirty="0"/>
              <a:t> „</a:t>
            </a:r>
            <a:r>
              <a:rPr lang="cs-CZ" sz="2400" b="1" dirty="0"/>
              <a:t>aktem, který dává zdrojům novou schopnost tvorby bohatství.</a:t>
            </a:r>
            <a:r>
              <a:rPr lang="cs-CZ" b="1" dirty="0"/>
              <a:t> </a:t>
            </a:r>
          </a:p>
          <a:p>
            <a:pPr>
              <a:buFont typeface="Wingdings" pitchFamily="2" charset="2"/>
              <a:buNone/>
            </a:pPr>
            <a:r>
              <a:rPr lang="cs-CZ" b="1" dirty="0"/>
              <a:t>	</a:t>
            </a:r>
            <a:r>
              <a:rPr lang="cs-CZ" sz="2400" b="1" dirty="0"/>
              <a:t>Ale nic takového jako „zdroj“ neexistuje, dokud člověk nenajde v přírodě pro něco použití a tímto tomu nepřisoudí ekonomickou hodnotu.</a:t>
            </a:r>
          </a:p>
          <a:p>
            <a:pPr>
              <a:buFont typeface="Wingdings" pitchFamily="2" charset="2"/>
              <a:buNone/>
            </a:pPr>
            <a:endParaRPr lang="cs-CZ" sz="2400" b="1" dirty="0"/>
          </a:p>
          <a:p>
            <a:pPr algn="ctr">
              <a:buFont typeface="Wingdings" pitchFamily="2" charset="2"/>
              <a:buNone/>
            </a:pPr>
            <a:r>
              <a:rPr lang="cs-CZ" sz="2000" b="1" dirty="0"/>
              <a:t>                                                                        Peter </a:t>
            </a:r>
            <a:r>
              <a:rPr lang="cs-CZ" sz="2000" b="1" dirty="0" err="1"/>
              <a:t>Drucker</a:t>
            </a:r>
            <a:endParaRPr lang="cs-CZ" sz="2000" b="1" dirty="0"/>
          </a:p>
          <a:p>
            <a:pPr algn="r">
              <a:buFont typeface="Wingdings" pitchFamily="2" charset="2"/>
              <a:buNone/>
            </a:pPr>
            <a:endParaRPr lang="cs-CZ" sz="2000" b="1" dirty="0"/>
          </a:p>
          <a:p>
            <a:pPr>
              <a:buFont typeface="Wingdings" pitchFamily="2" charset="2"/>
              <a:buNone/>
            </a:pPr>
            <a:r>
              <a:rPr lang="cs-CZ" sz="1600" b="1" dirty="0"/>
              <a:t>	</a:t>
            </a:r>
            <a:endParaRPr lang="cs-CZ" sz="2400" dirty="0"/>
          </a:p>
        </p:txBody>
      </p:sp>
      <p:sp>
        <p:nvSpPr>
          <p:cNvPr id="3994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bartes\Dokumenty\Competitive Intelligence\Výuka\Výuka CI-MSc.  23.3.2007\1.jpg"/>
          <p:cNvPicPr>
            <a:picLocks noGrp="1" noChangeAspect="1" noChangeArrowheads="1"/>
          </p:cNvPicPr>
          <p:nvPr>
            <p:ph idx="1"/>
          </p:nvPr>
        </p:nvPicPr>
        <p:blipFill>
          <a:blip r:embed="rId2" cstate="print"/>
          <a:srcRect/>
          <a:stretch>
            <a:fillRect/>
          </a:stretch>
        </p:blipFill>
        <p:spPr>
          <a:xfrm>
            <a:off x="1685925" y="0"/>
            <a:ext cx="5056188" cy="6742113"/>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50</a:t>
            </a:fld>
            <a:endParaRPr lang="cs-CZ"/>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bartes\Dokumenty\Competitive Intelligence\Výuka\Výuka CI-MSc.  23.3.2007\4.jpg"/>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51</a:t>
            </a:fld>
            <a:endParaRPr lang="cs-CZ"/>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16632"/>
            <a:ext cx="9144000" cy="1412776"/>
          </a:xfrm>
        </p:spPr>
        <p:txBody>
          <a:bodyPr/>
          <a:lstStyle/>
          <a:p>
            <a:pPr algn="ctr" eaLnBrk="1" hangingPunct="1">
              <a:defRPr/>
            </a:pPr>
            <a:r>
              <a:rPr lang="cs-CZ" sz="4800" b="1" dirty="0" smtClean="0">
                <a:solidFill>
                  <a:srgbClr val="C00000"/>
                </a:solidFill>
              </a:rPr>
              <a:t>Nástroj </a:t>
            </a:r>
            <a:r>
              <a:rPr lang="cs-CZ" sz="4800" b="1" dirty="0" err="1" smtClean="0">
                <a:solidFill>
                  <a:srgbClr val="C00000"/>
                </a:solidFill>
              </a:rPr>
              <a:t>Competitive</a:t>
            </a:r>
            <a:r>
              <a:rPr lang="cs-CZ" sz="4800" b="1" dirty="0" smtClean="0">
                <a:solidFill>
                  <a:srgbClr val="C00000"/>
                </a:solidFill>
              </a:rPr>
              <a:t> Intelligence</a:t>
            </a:r>
            <a:r>
              <a:rPr lang="cs-CZ" sz="4800" dirty="0" smtClean="0">
                <a:solidFill>
                  <a:srgbClr val="C00000"/>
                </a:solidFill>
              </a:rPr>
              <a:t> </a:t>
            </a:r>
          </a:p>
        </p:txBody>
      </p:sp>
      <p:sp>
        <p:nvSpPr>
          <p:cNvPr id="47108" name="Rectangle 3"/>
          <p:cNvSpPr>
            <a:spLocks noGrp="1" noChangeArrowheads="1"/>
          </p:cNvSpPr>
          <p:nvPr>
            <p:ph type="body" idx="1"/>
          </p:nvPr>
        </p:nvSpPr>
        <p:spPr>
          <a:xfrm>
            <a:off x="467544" y="1772816"/>
            <a:ext cx="8229600" cy="4392017"/>
          </a:xfrm>
          <a:solidFill>
            <a:srgbClr val="FFFF00"/>
          </a:solidFill>
        </p:spPr>
        <p:txBody>
          <a:bodyPr/>
          <a:lstStyle/>
          <a:p>
            <a:pPr algn="ctr" eaLnBrk="1" hangingPunct="1">
              <a:lnSpc>
                <a:spcPct val="90000"/>
              </a:lnSpc>
              <a:buFontTx/>
              <a:buNone/>
            </a:pPr>
            <a:r>
              <a:rPr lang="cs-CZ" sz="4400" b="1" dirty="0" smtClean="0">
                <a:solidFill>
                  <a:srgbClr val="FFFF00"/>
                </a:solidFill>
              </a:rPr>
              <a:t>	</a:t>
            </a:r>
            <a:r>
              <a:rPr lang="cs-CZ" sz="8000" b="1" dirty="0" smtClean="0">
                <a:solidFill>
                  <a:srgbClr val="FF0000"/>
                </a:solidFill>
              </a:rPr>
              <a:t>„ARMS“</a:t>
            </a:r>
          </a:p>
          <a:p>
            <a:pPr eaLnBrk="1" hangingPunct="1">
              <a:lnSpc>
                <a:spcPct val="90000"/>
              </a:lnSpc>
              <a:buFontTx/>
              <a:buNone/>
            </a:pPr>
            <a:r>
              <a:rPr lang="cs-CZ" b="1" dirty="0" smtClean="0"/>
              <a:t>			</a:t>
            </a:r>
            <a:r>
              <a:rPr lang="cs-CZ" sz="4800" b="1" dirty="0" smtClean="0"/>
              <a:t>    </a:t>
            </a:r>
            <a:r>
              <a:rPr lang="cs-CZ" sz="4800" b="1" dirty="0" smtClean="0">
                <a:solidFill>
                  <a:srgbClr val="FF0000"/>
                </a:solidFill>
              </a:rPr>
              <a:t>A</a:t>
            </a:r>
            <a:r>
              <a:rPr lang="cs-CZ" sz="4800" b="1" dirty="0" smtClean="0">
                <a:solidFill>
                  <a:srgbClr val="3333CC"/>
                </a:solidFill>
              </a:rPr>
              <a:t>nalytický</a:t>
            </a:r>
            <a:r>
              <a:rPr lang="cs-CZ" sz="4800" dirty="0" smtClean="0">
                <a:solidFill>
                  <a:srgbClr val="3333CC"/>
                </a:solidFill>
              </a:rPr>
              <a:t>,</a:t>
            </a:r>
            <a:r>
              <a:rPr lang="cs-CZ" sz="4800" dirty="0" smtClean="0">
                <a:solidFill>
                  <a:srgbClr val="FFFF00"/>
                </a:solidFill>
              </a:rPr>
              <a:t> </a:t>
            </a:r>
          </a:p>
          <a:p>
            <a:pPr eaLnBrk="1" hangingPunct="1">
              <a:lnSpc>
                <a:spcPct val="90000"/>
              </a:lnSpc>
              <a:buFontTx/>
              <a:buNone/>
            </a:pPr>
            <a:r>
              <a:rPr lang="cs-CZ" sz="4800" b="1" dirty="0" smtClean="0"/>
              <a:t>			    </a:t>
            </a:r>
            <a:r>
              <a:rPr lang="cs-CZ" sz="4800" b="1" dirty="0" smtClean="0">
                <a:solidFill>
                  <a:srgbClr val="FF0000"/>
                </a:solidFill>
              </a:rPr>
              <a:t>R</a:t>
            </a:r>
            <a:r>
              <a:rPr lang="cs-CZ" sz="4800" b="1" dirty="0" smtClean="0">
                <a:solidFill>
                  <a:srgbClr val="3333CC"/>
                </a:solidFill>
              </a:rPr>
              <a:t>ešeršní</a:t>
            </a:r>
            <a:r>
              <a:rPr lang="cs-CZ" sz="4800" dirty="0" smtClean="0">
                <a:solidFill>
                  <a:srgbClr val="3333CC"/>
                </a:solidFill>
              </a:rPr>
              <a:t>,</a:t>
            </a:r>
            <a:r>
              <a:rPr lang="cs-CZ" sz="4800" dirty="0" smtClean="0"/>
              <a:t>  </a:t>
            </a:r>
          </a:p>
          <a:p>
            <a:pPr eaLnBrk="1" hangingPunct="1">
              <a:lnSpc>
                <a:spcPct val="90000"/>
              </a:lnSpc>
              <a:buFontTx/>
              <a:buNone/>
            </a:pPr>
            <a:r>
              <a:rPr lang="cs-CZ" sz="4800" b="1" dirty="0" smtClean="0"/>
              <a:t>			    </a:t>
            </a:r>
            <a:r>
              <a:rPr lang="cs-CZ" sz="4800" b="1" dirty="0" smtClean="0">
                <a:solidFill>
                  <a:srgbClr val="FF0000"/>
                </a:solidFill>
              </a:rPr>
              <a:t>M</a:t>
            </a:r>
            <a:r>
              <a:rPr lang="cs-CZ" sz="4800" b="1" dirty="0" smtClean="0">
                <a:solidFill>
                  <a:srgbClr val="3333CC"/>
                </a:solidFill>
              </a:rPr>
              <a:t>onitorovací,</a:t>
            </a:r>
            <a:r>
              <a:rPr lang="cs-CZ" sz="4800" dirty="0" smtClean="0"/>
              <a:t> </a:t>
            </a:r>
          </a:p>
          <a:p>
            <a:pPr eaLnBrk="1" hangingPunct="1">
              <a:lnSpc>
                <a:spcPct val="90000"/>
              </a:lnSpc>
              <a:buFontTx/>
              <a:buNone/>
            </a:pPr>
            <a:r>
              <a:rPr lang="cs-CZ" sz="4800" b="1" dirty="0" smtClean="0"/>
              <a:t>			    </a:t>
            </a:r>
            <a:r>
              <a:rPr lang="cs-CZ" sz="4800" b="1" dirty="0" smtClean="0">
                <a:solidFill>
                  <a:srgbClr val="FF0000"/>
                </a:solidFill>
              </a:rPr>
              <a:t>S</a:t>
            </a:r>
            <a:r>
              <a:rPr lang="cs-CZ" sz="4800" b="1" dirty="0" smtClean="0">
                <a:solidFill>
                  <a:srgbClr val="3333CC"/>
                </a:solidFill>
              </a:rPr>
              <a:t>ystém</a:t>
            </a:r>
            <a:r>
              <a:rPr lang="cs-CZ" sz="4800" dirty="0" smtClean="0">
                <a:solidFill>
                  <a:srgbClr val="3333CC"/>
                </a:solidFill>
              </a:rPr>
              <a:t>.</a:t>
            </a:r>
            <a:r>
              <a:rPr lang="cs-CZ" sz="4800" dirty="0" smtClean="0"/>
              <a:t> </a:t>
            </a:r>
          </a:p>
        </p:txBody>
      </p:sp>
      <p:sp>
        <p:nvSpPr>
          <p:cNvPr id="4" name="Zástupný symbol pro číslo snímku 3"/>
          <p:cNvSpPr>
            <a:spLocks noGrp="1"/>
          </p:cNvSpPr>
          <p:nvPr>
            <p:ph type="sldNum" sz="quarter" idx="12"/>
          </p:nvPr>
        </p:nvSpPr>
        <p:spPr/>
        <p:txBody>
          <a:bodyPr/>
          <a:lstStyle/>
          <a:p>
            <a:pPr>
              <a:defRPr/>
            </a:pPr>
            <a:fld id="{97D99EE1-3268-43E0-8B0E-E5C73929A1A8}" type="slidenum">
              <a:rPr lang="cs-CZ" smtClean="0"/>
              <a:pPr>
                <a:defRPr/>
              </a:pPr>
              <a:t>52</a:t>
            </a:fld>
            <a:endParaRPr lang="cs-CZ"/>
          </a:p>
        </p:txBody>
      </p:sp>
      <p:sp>
        <p:nvSpPr>
          <p:cNvPr id="5"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332656"/>
            <a:ext cx="9144000" cy="5733256"/>
          </a:xfrm>
        </p:spPr>
        <p:txBody>
          <a:bodyPr/>
          <a:lstStyle/>
          <a:p>
            <a:pPr>
              <a:lnSpc>
                <a:spcPct val="90000"/>
              </a:lnSpc>
              <a:buFontTx/>
              <a:buNone/>
            </a:pPr>
            <a:r>
              <a:rPr lang="cs-CZ" sz="1600" dirty="0" smtClean="0">
                <a:solidFill>
                  <a:srgbClr val="FF0000"/>
                </a:solidFill>
              </a:rPr>
              <a:t>	</a:t>
            </a:r>
          </a:p>
          <a:p>
            <a:pPr algn="ctr">
              <a:lnSpc>
                <a:spcPct val="90000"/>
              </a:lnSpc>
              <a:buFontTx/>
              <a:buNone/>
            </a:pPr>
            <a:r>
              <a:rPr lang="cs-CZ" sz="4400" b="1" dirty="0" smtClean="0">
                <a:solidFill>
                  <a:srgbClr val="C00000"/>
                </a:solidFill>
              </a:rPr>
              <a:t>ARMS</a:t>
            </a:r>
            <a:r>
              <a:rPr lang="cs-CZ" dirty="0" smtClean="0"/>
              <a:t> </a:t>
            </a:r>
            <a:r>
              <a:rPr lang="cs-CZ" b="1" dirty="0" smtClean="0">
                <a:solidFill>
                  <a:srgbClr val="3333CC"/>
                </a:solidFill>
              </a:rPr>
              <a:t>má tři hlavní funkce:</a:t>
            </a:r>
          </a:p>
          <a:p>
            <a:pPr>
              <a:lnSpc>
                <a:spcPct val="90000"/>
              </a:lnSpc>
              <a:buFontTx/>
              <a:buNone/>
            </a:pPr>
            <a:endParaRPr lang="cs-CZ" sz="1200" b="1" dirty="0" smtClean="0">
              <a:solidFill>
                <a:srgbClr val="FFFF00"/>
              </a:solidFill>
            </a:endParaRPr>
          </a:p>
          <a:p>
            <a:pPr>
              <a:lnSpc>
                <a:spcPct val="90000"/>
              </a:lnSpc>
              <a:buFontTx/>
              <a:buNone/>
            </a:pPr>
            <a:r>
              <a:rPr lang="cs-CZ" sz="4000" b="1" dirty="0" smtClean="0">
                <a:solidFill>
                  <a:srgbClr val="FF0000"/>
                </a:solidFill>
              </a:rPr>
              <a:t>	</a:t>
            </a:r>
            <a:r>
              <a:rPr lang="cs-CZ" sz="3200" b="1" dirty="0" smtClean="0">
                <a:solidFill>
                  <a:srgbClr val="FF0000"/>
                </a:solidFill>
              </a:rPr>
              <a:t>Monitorovací funkce</a:t>
            </a:r>
            <a:r>
              <a:rPr lang="cs-CZ" sz="3200" dirty="0" smtClean="0">
                <a:solidFill>
                  <a:srgbClr val="FFFF00"/>
                </a:solidFill>
              </a:rPr>
              <a:t> </a:t>
            </a:r>
          </a:p>
          <a:p>
            <a:pPr>
              <a:lnSpc>
                <a:spcPct val="90000"/>
              </a:lnSpc>
              <a:buFontTx/>
              <a:buNone/>
            </a:pPr>
            <a:r>
              <a:rPr lang="cs-CZ" sz="2800" dirty="0" smtClean="0">
                <a:solidFill>
                  <a:srgbClr val="FFFF00"/>
                </a:solidFill>
              </a:rPr>
              <a:t>	</a:t>
            </a:r>
            <a:r>
              <a:rPr lang="cs-CZ" sz="2000" b="1" dirty="0" smtClean="0"/>
              <a:t>umožňují aplikovat znalost o problému a o potřebách rozhodování k vyhledávání a kategorizaci nových informací, </a:t>
            </a:r>
          </a:p>
          <a:p>
            <a:pPr>
              <a:lnSpc>
                <a:spcPct val="90000"/>
              </a:lnSpc>
              <a:buFontTx/>
              <a:buNone/>
            </a:pPr>
            <a:r>
              <a:rPr lang="cs-CZ" sz="2800" b="1" dirty="0" smtClean="0">
                <a:solidFill>
                  <a:srgbClr val="FFFF00"/>
                </a:solidFill>
              </a:rPr>
              <a:t>	</a:t>
            </a:r>
            <a:r>
              <a:rPr lang="cs-CZ" sz="3200" b="1" dirty="0" smtClean="0">
                <a:solidFill>
                  <a:srgbClr val="FF0000"/>
                </a:solidFill>
              </a:rPr>
              <a:t>Analytické funkce</a:t>
            </a:r>
            <a:r>
              <a:rPr lang="cs-CZ" sz="3200" dirty="0" smtClean="0">
                <a:solidFill>
                  <a:srgbClr val="FFFF00"/>
                </a:solidFill>
              </a:rPr>
              <a:t> </a:t>
            </a:r>
          </a:p>
          <a:p>
            <a:pPr>
              <a:lnSpc>
                <a:spcPct val="90000"/>
              </a:lnSpc>
              <a:buFontTx/>
              <a:buNone/>
            </a:pPr>
            <a:r>
              <a:rPr lang="cs-CZ" sz="2800" dirty="0" smtClean="0">
                <a:solidFill>
                  <a:srgbClr val="FFFF00"/>
                </a:solidFill>
              </a:rPr>
              <a:t>	</a:t>
            </a:r>
            <a:r>
              <a:rPr lang="cs-CZ" sz="2000" b="1" dirty="0" smtClean="0"/>
              <a:t>umožňují vyhledané informace utřídit, extrahovat z nich relevantní poznatky a v názorné formě je prezentovat, </a:t>
            </a:r>
          </a:p>
          <a:p>
            <a:pPr>
              <a:lnSpc>
                <a:spcPct val="90000"/>
              </a:lnSpc>
              <a:buFontTx/>
              <a:buNone/>
            </a:pPr>
            <a:r>
              <a:rPr lang="cs-CZ" sz="2800" b="1" dirty="0" smtClean="0">
                <a:solidFill>
                  <a:srgbClr val="FFFF00"/>
                </a:solidFill>
              </a:rPr>
              <a:t>	</a:t>
            </a:r>
            <a:r>
              <a:rPr lang="cs-CZ" sz="3200" b="1" dirty="0" smtClean="0">
                <a:solidFill>
                  <a:srgbClr val="FF0000"/>
                </a:solidFill>
              </a:rPr>
              <a:t>Rešeršní funkce</a:t>
            </a:r>
            <a:r>
              <a:rPr lang="cs-CZ" sz="3200" b="1" dirty="0" smtClean="0">
                <a:solidFill>
                  <a:srgbClr val="FFFF00"/>
                </a:solidFill>
              </a:rPr>
              <a:t> </a:t>
            </a:r>
          </a:p>
          <a:p>
            <a:pPr>
              <a:lnSpc>
                <a:spcPct val="90000"/>
              </a:lnSpc>
              <a:buFontTx/>
              <a:buNone/>
            </a:pPr>
            <a:r>
              <a:rPr lang="cs-CZ" sz="2800" dirty="0" smtClean="0">
                <a:solidFill>
                  <a:srgbClr val="FFFF00"/>
                </a:solidFill>
              </a:rPr>
              <a:t>	</a:t>
            </a:r>
            <a:r>
              <a:rPr lang="cs-CZ" sz="2000" b="1" dirty="0" smtClean="0"/>
              <a:t>umožňují z různorodých informačních zdrojů rychle vyhledat informace k danému problému. </a:t>
            </a:r>
          </a:p>
          <a:p>
            <a:pPr>
              <a:lnSpc>
                <a:spcPct val="90000"/>
              </a:lnSpc>
              <a:buFontTx/>
              <a:buNone/>
            </a:pPr>
            <a:endParaRPr lang="cs-CZ" sz="1200" b="1" dirty="0" smtClean="0">
              <a:solidFill>
                <a:srgbClr val="FFFF00"/>
              </a:solidFill>
            </a:endParaRPr>
          </a:p>
          <a:p>
            <a:pPr>
              <a:lnSpc>
                <a:spcPct val="90000"/>
              </a:lnSpc>
              <a:buFontTx/>
              <a:buNone/>
            </a:pPr>
            <a:r>
              <a:rPr lang="cs-CZ" sz="2800" b="1" dirty="0" smtClean="0">
                <a:solidFill>
                  <a:srgbClr val="FFFF00"/>
                </a:solidFill>
              </a:rPr>
              <a:t>	</a:t>
            </a:r>
            <a:endParaRPr lang="cs-CZ" sz="1200" b="1" dirty="0" smtClean="0">
              <a:solidFill>
                <a:srgbClr val="FFFF00"/>
              </a:solidFill>
            </a:endParaRPr>
          </a:p>
          <a:p>
            <a:pPr>
              <a:lnSpc>
                <a:spcPct val="90000"/>
              </a:lnSpc>
              <a:buFontTx/>
              <a:buNone/>
            </a:pPr>
            <a:r>
              <a:rPr lang="cs-CZ" sz="2800" b="1" dirty="0" smtClean="0">
                <a:solidFill>
                  <a:srgbClr val="FFFF00"/>
                </a:solidFill>
              </a:rPr>
              <a:t>	</a:t>
            </a:r>
            <a:endParaRPr lang="cs-CZ" sz="2800" dirty="0" smtClean="0">
              <a:solidFill>
                <a:srgbClr val="FFFF00"/>
              </a:solidFill>
            </a:endParaRPr>
          </a:p>
        </p:txBody>
      </p:sp>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53</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260648"/>
            <a:ext cx="9144000" cy="6096000"/>
          </a:xfrm>
        </p:spPr>
        <p:txBody>
          <a:bodyPr/>
          <a:lstStyle/>
          <a:p>
            <a:pPr algn="ctr">
              <a:buFontTx/>
              <a:buNone/>
            </a:pPr>
            <a:r>
              <a:rPr lang="cs-CZ" b="1" dirty="0" smtClean="0">
                <a:solidFill>
                  <a:srgbClr val="FF0000"/>
                </a:solidFill>
              </a:rPr>
              <a:t>	</a:t>
            </a:r>
            <a:r>
              <a:rPr lang="cs-CZ" sz="4800" b="1" dirty="0" smtClean="0">
                <a:solidFill>
                  <a:srgbClr val="C00000"/>
                </a:solidFill>
              </a:rPr>
              <a:t>ARMS</a:t>
            </a:r>
            <a:r>
              <a:rPr lang="cs-CZ" dirty="0" smtClean="0"/>
              <a:t> </a:t>
            </a:r>
            <a:r>
              <a:rPr lang="cs-CZ" b="1" dirty="0" smtClean="0">
                <a:solidFill>
                  <a:srgbClr val="3333CC"/>
                </a:solidFill>
              </a:rPr>
              <a:t>umožňuje:</a:t>
            </a:r>
          </a:p>
          <a:p>
            <a:endParaRPr lang="cs-CZ" sz="1200" b="1" dirty="0" smtClean="0">
              <a:solidFill>
                <a:srgbClr val="FFFF00"/>
              </a:solidFill>
            </a:endParaRPr>
          </a:p>
          <a:p>
            <a:pPr>
              <a:spcBef>
                <a:spcPts val="600"/>
              </a:spcBef>
              <a:buFontTx/>
              <a:buNone/>
            </a:pPr>
            <a:r>
              <a:rPr lang="cs-CZ" b="1" dirty="0" smtClean="0">
                <a:solidFill>
                  <a:srgbClr val="FFFF00"/>
                </a:solidFill>
              </a:rPr>
              <a:t>	</a:t>
            </a:r>
          </a:p>
          <a:p>
            <a:pPr>
              <a:spcBef>
                <a:spcPts val="600"/>
              </a:spcBef>
              <a:buFontTx/>
              <a:buNone/>
            </a:pPr>
            <a:r>
              <a:rPr lang="cs-CZ" b="1" dirty="0" smtClean="0">
                <a:solidFill>
                  <a:srgbClr val="FFFF00"/>
                </a:solidFill>
              </a:rPr>
              <a:t>	</a:t>
            </a:r>
            <a:r>
              <a:rPr lang="cs-CZ" sz="2000" b="1" dirty="0" smtClean="0"/>
              <a:t>vytvořit rychle </a:t>
            </a:r>
            <a:r>
              <a:rPr lang="cs-CZ" sz="3600" b="1" dirty="0" smtClean="0">
                <a:solidFill>
                  <a:srgbClr val="FF0000"/>
                </a:solidFill>
              </a:rPr>
              <a:t>názorný obraz</a:t>
            </a:r>
            <a:r>
              <a:rPr lang="cs-CZ" sz="3600" b="1" dirty="0" smtClean="0">
                <a:solidFill>
                  <a:srgbClr val="FFFF00"/>
                </a:solidFill>
              </a:rPr>
              <a:t> </a:t>
            </a:r>
            <a:r>
              <a:rPr lang="cs-CZ" sz="2000" b="1" dirty="0" smtClean="0"/>
              <a:t>problému</a:t>
            </a:r>
            <a:r>
              <a:rPr lang="cs-CZ" sz="2000" dirty="0" smtClean="0"/>
              <a:t>, </a:t>
            </a:r>
            <a:r>
              <a:rPr lang="cs-CZ" sz="2000" b="1" dirty="0" smtClean="0"/>
              <a:t>který je předmětem rozhodování,  </a:t>
            </a:r>
          </a:p>
          <a:p>
            <a:endParaRPr lang="cs-CZ" sz="1200" b="1" dirty="0" smtClean="0">
              <a:solidFill>
                <a:srgbClr val="FFFF00"/>
              </a:solidFill>
            </a:endParaRPr>
          </a:p>
          <a:p>
            <a:pPr>
              <a:spcBef>
                <a:spcPts val="600"/>
              </a:spcBef>
              <a:buFontTx/>
              <a:buNone/>
            </a:pPr>
            <a:r>
              <a:rPr lang="cs-CZ" b="1" dirty="0" smtClean="0">
                <a:solidFill>
                  <a:srgbClr val="FFFF00"/>
                </a:solidFill>
              </a:rPr>
              <a:t>	</a:t>
            </a:r>
            <a:r>
              <a:rPr lang="cs-CZ" sz="2000" b="1" dirty="0" smtClean="0"/>
              <a:t>poskytovat rychle </a:t>
            </a:r>
            <a:r>
              <a:rPr lang="cs-CZ" sz="3600" b="1" dirty="0" smtClean="0">
                <a:solidFill>
                  <a:srgbClr val="FF0000"/>
                </a:solidFill>
              </a:rPr>
              <a:t>nové informace </a:t>
            </a:r>
            <a:r>
              <a:rPr lang="cs-CZ" sz="2000" b="1" dirty="0" smtClean="0"/>
              <a:t>k problému v potřebném kontextu, </a:t>
            </a:r>
          </a:p>
          <a:p>
            <a:pPr>
              <a:buFontTx/>
              <a:buNone/>
            </a:pPr>
            <a:endParaRPr lang="cs-CZ" sz="1200" b="1" dirty="0" smtClean="0">
              <a:solidFill>
                <a:srgbClr val="FFFF00"/>
              </a:solidFill>
            </a:endParaRPr>
          </a:p>
          <a:p>
            <a:pPr>
              <a:spcBef>
                <a:spcPts val="600"/>
              </a:spcBef>
              <a:buFontTx/>
              <a:buNone/>
            </a:pPr>
            <a:r>
              <a:rPr lang="cs-CZ" b="1" dirty="0" smtClean="0">
                <a:solidFill>
                  <a:srgbClr val="FFFF00"/>
                </a:solidFill>
              </a:rPr>
              <a:t>	</a:t>
            </a:r>
            <a:r>
              <a:rPr lang="cs-CZ" sz="3600" b="1" dirty="0" smtClean="0">
                <a:solidFill>
                  <a:srgbClr val="FF0000"/>
                </a:solidFill>
              </a:rPr>
              <a:t>uchovávat</a:t>
            </a:r>
            <a:r>
              <a:rPr lang="cs-CZ" sz="4400" b="1" dirty="0" smtClean="0">
                <a:solidFill>
                  <a:srgbClr val="FFFF00"/>
                </a:solidFill>
              </a:rPr>
              <a:t> </a:t>
            </a:r>
            <a:r>
              <a:rPr lang="cs-CZ" sz="2000" b="1" dirty="0" smtClean="0"/>
              <a:t>systematicky získávané </a:t>
            </a:r>
            <a:r>
              <a:rPr lang="cs-CZ" sz="3600" b="1" dirty="0" smtClean="0">
                <a:solidFill>
                  <a:srgbClr val="FF0000"/>
                </a:solidFill>
              </a:rPr>
              <a:t>poznatky</a:t>
            </a:r>
            <a:r>
              <a:rPr lang="cs-CZ" sz="4400" dirty="0" smtClean="0">
                <a:solidFill>
                  <a:srgbClr val="FFFF00"/>
                </a:solidFill>
              </a:rPr>
              <a:t> </a:t>
            </a:r>
            <a:r>
              <a:rPr lang="cs-CZ" sz="2000" b="1" dirty="0" smtClean="0"/>
              <a:t>pro rozvoj znalostí o dané oblasti.</a:t>
            </a:r>
          </a:p>
        </p:txBody>
      </p:sp>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54</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0"/>
            <a:ext cx="9144000" cy="6858000"/>
          </a:xfrm>
        </p:spPr>
        <p:txBody>
          <a:bodyPr/>
          <a:lstStyle/>
          <a:p>
            <a:pPr>
              <a:buFontTx/>
              <a:buNone/>
            </a:pPr>
            <a:r>
              <a:rPr lang="cs-CZ" b="1" dirty="0" smtClean="0">
                <a:solidFill>
                  <a:srgbClr val="FF0000"/>
                </a:solidFill>
              </a:rPr>
              <a:t>	</a:t>
            </a:r>
            <a:r>
              <a:rPr lang="cs-CZ" sz="3600" b="1" dirty="0" smtClean="0">
                <a:solidFill>
                  <a:srgbClr val="C00000"/>
                </a:solidFill>
              </a:rPr>
              <a:t>ARMS</a:t>
            </a:r>
            <a:r>
              <a:rPr lang="cs-CZ" dirty="0" smtClean="0"/>
              <a:t> </a:t>
            </a:r>
            <a:r>
              <a:rPr lang="cs-CZ" b="1" dirty="0" smtClean="0">
                <a:solidFill>
                  <a:srgbClr val="3333CC"/>
                </a:solidFill>
              </a:rPr>
              <a:t>vytváří obsah třech datových úložišť:</a:t>
            </a:r>
          </a:p>
          <a:p>
            <a:pPr>
              <a:buFontTx/>
              <a:buNone/>
            </a:pPr>
            <a:r>
              <a:rPr lang="cs-CZ" b="1" dirty="0" smtClean="0">
                <a:solidFill>
                  <a:srgbClr val="FFFF00"/>
                </a:solidFill>
              </a:rPr>
              <a:t>	</a:t>
            </a:r>
            <a:r>
              <a:rPr lang="cs-CZ" sz="3200" b="1" dirty="0" smtClean="0">
                <a:solidFill>
                  <a:srgbClr val="FF0000"/>
                </a:solidFill>
              </a:rPr>
              <a:t>Informační báze</a:t>
            </a:r>
            <a:r>
              <a:rPr lang="cs-CZ" sz="3200" dirty="0" smtClean="0">
                <a:solidFill>
                  <a:srgbClr val="FFFF00"/>
                </a:solidFill>
              </a:rPr>
              <a:t> </a:t>
            </a:r>
          </a:p>
          <a:p>
            <a:pPr>
              <a:buFontTx/>
              <a:buNone/>
            </a:pPr>
            <a:r>
              <a:rPr lang="cs-CZ" dirty="0" smtClean="0">
                <a:solidFill>
                  <a:srgbClr val="FFFF00"/>
                </a:solidFill>
              </a:rPr>
              <a:t>	</a:t>
            </a:r>
            <a:r>
              <a:rPr lang="cs-CZ" sz="2000" b="1" dirty="0" smtClean="0"/>
              <a:t>tvořená indexy umožňujícími jednotné a efektivní prohledávání různorodých nestrukturovaných informačních zdrojů,</a:t>
            </a:r>
          </a:p>
          <a:p>
            <a:pPr>
              <a:buFontTx/>
              <a:buNone/>
            </a:pPr>
            <a:r>
              <a:rPr lang="cs-CZ" b="1" dirty="0" smtClean="0">
                <a:solidFill>
                  <a:srgbClr val="FFFF00"/>
                </a:solidFill>
              </a:rPr>
              <a:t>	</a:t>
            </a:r>
            <a:r>
              <a:rPr lang="cs-CZ" sz="3200" b="1" dirty="0" smtClean="0">
                <a:solidFill>
                  <a:srgbClr val="FF0000"/>
                </a:solidFill>
              </a:rPr>
              <a:t>Poznatková báze</a:t>
            </a:r>
            <a:r>
              <a:rPr lang="cs-CZ" sz="3200" dirty="0" smtClean="0">
                <a:solidFill>
                  <a:srgbClr val="FFFF00"/>
                </a:solidFill>
              </a:rPr>
              <a:t> </a:t>
            </a:r>
          </a:p>
          <a:p>
            <a:pPr>
              <a:buFontTx/>
              <a:buNone/>
            </a:pPr>
            <a:r>
              <a:rPr lang="cs-CZ" dirty="0" smtClean="0">
                <a:solidFill>
                  <a:srgbClr val="FFFF00"/>
                </a:solidFill>
              </a:rPr>
              <a:t>	</a:t>
            </a:r>
            <a:r>
              <a:rPr lang="cs-CZ" sz="2000" b="1" dirty="0" smtClean="0"/>
              <a:t>tvořená databází entit (osoby, organizace, věci, místa, události, proces, pravidla, témata) a jejich atributů a vztahů, </a:t>
            </a:r>
          </a:p>
          <a:p>
            <a:pPr>
              <a:buFontTx/>
              <a:buNone/>
            </a:pPr>
            <a:r>
              <a:rPr lang="cs-CZ" b="1" dirty="0" smtClean="0">
                <a:solidFill>
                  <a:srgbClr val="FFFF00"/>
                </a:solidFill>
              </a:rPr>
              <a:t>	</a:t>
            </a:r>
            <a:r>
              <a:rPr lang="cs-CZ" sz="3200" b="1" dirty="0" smtClean="0">
                <a:solidFill>
                  <a:srgbClr val="FF0000"/>
                </a:solidFill>
              </a:rPr>
              <a:t>Znalostní báze</a:t>
            </a:r>
            <a:r>
              <a:rPr lang="cs-CZ" sz="3200" dirty="0" smtClean="0">
                <a:solidFill>
                  <a:srgbClr val="FFFF00"/>
                </a:solidFill>
              </a:rPr>
              <a:t> </a:t>
            </a:r>
          </a:p>
          <a:p>
            <a:pPr>
              <a:buFontTx/>
              <a:buNone/>
            </a:pPr>
            <a:r>
              <a:rPr lang="cs-CZ" dirty="0" smtClean="0">
                <a:solidFill>
                  <a:srgbClr val="FFFF00"/>
                </a:solidFill>
              </a:rPr>
              <a:t>	</a:t>
            </a:r>
            <a:r>
              <a:rPr lang="cs-CZ" sz="2000" b="1" dirty="0" smtClean="0"/>
              <a:t>tvořená strukturovanými dotazy pro vyhledávání a kategorizaci informací v informační bázi.</a:t>
            </a:r>
          </a:p>
        </p:txBody>
      </p:sp>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55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1143000"/>
            <a:ext cx="5410200" cy="5081588"/>
          </a:xfrm>
          <a:prstGeom prst="rect">
            <a:avLst/>
          </a:prstGeom>
          <a:noFill/>
          <a:ln w="9525">
            <a:noFill/>
            <a:round/>
            <a:headEnd/>
            <a:tailEnd/>
          </a:ln>
        </p:spPr>
      </p:pic>
      <p:pic>
        <p:nvPicPr>
          <p:cNvPr id="100355" name="Picture 3"/>
          <p:cNvPicPr>
            <a:picLocks noChangeAspect="1" noChangeArrowheads="1"/>
          </p:cNvPicPr>
          <p:nvPr/>
        </p:nvPicPr>
        <p:blipFill>
          <a:blip r:embed="rId4" cstate="print"/>
          <a:srcRect/>
          <a:stretch>
            <a:fillRect/>
          </a:stretch>
        </p:blipFill>
        <p:spPr bwMode="auto">
          <a:xfrm>
            <a:off x="609600" y="1524000"/>
            <a:ext cx="5224463" cy="4906963"/>
          </a:xfrm>
          <a:prstGeom prst="rect">
            <a:avLst/>
          </a:prstGeom>
          <a:noFill/>
          <a:ln w="9525">
            <a:noFill/>
            <a:round/>
            <a:headEnd/>
            <a:tailEnd/>
          </a:ln>
        </p:spPr>
      </p:pic>
      <p:pic>
        <p:nvPicPr>
          <p:cNvPr id="100356" name="Picture 4"/>
          <p:cNvPicPr>
            <a:picLocks noChangeAspect="1" noChangeArrowheads="1"/>
          </p:cNvPicPr>
          <p:nvPr/>
        </p:nvPicPr>
        <p:blipFill>
          <a:blip r:embed="rId5" cstate="print"/>
          <a:srcRect/>
          <a:stretch>
            <a:fillRect/>
          </a:stretch>
        </p:blipFill>
        <p:spPr bwMode="auto">
          <a:xfrm>
            <a:off x="990600" y="1828800"/>
            <a:ext cx="5181600" cy="4867275"/>
          </a:xfrm>
          <a:prstGeom prst="rect">
            <a:avLst/>
          </a:prstGeom>
          <a:noFill/>
          <a:ln w="9525">
            <a:noFill/>
            <a:round/>
            <a:headEnd/>
            <a:tailEnd/>
          </a:ln>
        </p:spPr>
      </p:pic>
      <p:pic>
        <p:nvPicPr>
          <p:cNvPr id="100357" name="Picture 5"/>
          <p:cNvPicPr>
            <a:picLocks noChangeAspect="1" noChangeArrowheads="1"/>
          </p:cNvPicPr>
          <p:nvPr/>
        </p:nvPicPr>
        <p:blipFill>
          <a:blip r:embed="rId6" cstate="print"/>
          <a:srcRect/>
          <a:stretch>
            <a:fillRect/>
          </a:stretch>
        </p:blipFill>
        <p:spPr bwMode="auto">
          <a:xfrm>
            <a:off x="3276600" y="1905000"/>
            <a:ext cx="5686425" cy="4940300"/>
          </a:xfrm>
          <a:prstGeom prst="rect">
            <a:avLst/>
          </a:prstGeom>
          <a:noFill/>
          <a:ln w="9525">
            <a:noFill/>
            <a:round/>
            <a:headEnd/>
            <a:tailEnd/>
          </a:ln>
        </p:spPr>
      </p:pic>
      <p:pic>
        <p:nvPicPr>
          <p:cNvPr id="100358" name="Picture 6"/>
          <p:cNvPicPr>
            <a:picLocks noChangeAspect="1" noChangeArrowheads="1"/>
          </p:cNvPicPr>
          <p:nvPr/>
        </p:nvPicPr>
        <p:blipFill>
          <a:blip r:embed="rId7" cstate="print"/>
          <a:srcRect/>
          <a:stretch>
            <a:fillRect/>
          </a:stretch>
        </p:blipFill>
        <p:spPr bwMode="auto">
          <a:xfrm>
            <a:off x="4724400" y="1143000"/>
            <a:ext cx="4191000" cy="3905250"/>
          </a:xfrm>
          <a:prstGeom prst="rect">
            <a:avLst/>
          </a:prstGeom>
          <a:noFill/>
          <a:ln w="9525">
            <a:noFill/>
            <a:round/>
            <a:headEnd/>
            <a:tailEnd/>
          </a:ln>
        </p:spPr>
      </p:pic>
      <p:pic>
        <p:nvPicPr>
          <p:cNvPr id="100359" name="Picture 7"/>
          <p:cNvPicPr>
            <a:picLocks noChangeAspect="1" noChangeArrowheads="1"/>
          </p:cNvPicPr>
          <p:nvPr/>
        </p:nvPicPr>
        <p:blipFill>
          <a:blip r:embed="rId8" cstate="print"/>
          <a:srcRect/>
          <a:stretch>
            <a:fillRect/>
          </a:stretch>
        </p:blipFill>
        <p:spPr bwMode="auto">
          <a:xfrm>
            <a:off x="4343400" y="1752600"/>
            <a:ext cx="4191000" cy="3905250"/>
          </a:xfrm>
          <a:prstGeom prst="rect">
            <a:avLst/>
          </a:prstGeom>
          <a:noFill/>
          <a:ln w="9525">
            <a:noFill/>
            <a:round/>
            <a:headEnd/>
            <a:tailEnd/>
          </a:ln>
        </p:spPr>
      </p:pic>
      <p:pic>
        <p:nvPicPr>
          <p:cNvPr id="100360" name="Picture 8"/>
          <p:cNvPicPr>
            <a:picLocks noChangeAspect="1" noChangeArrowheads="1"/>
          </p:cNvPicPr>
          <p:nvPr/>
        </p:nvPicPr>
        <p:blipFill>
          <a:blip r:embed="rId9" cstate="print"/>
          <a:srcRect/>
          <a:stretch>
            <a:fillRect/>
          </a:stretch>
        </p:blipFill>
        <p:spPr bwMode="auto">
          <a:xfrm>
            <a:off x="3810000" y="2362200"/>
            <a:ext cx="4191000" cy="3905250"/>
          </a:xfrm>
          <a:prstGeom prst="rect">
            <a:avLst/>
          </a:prstGeom>
          <a:noFill/>
          <a:ln w="9525">
            <a:noFill/>
            <a:round/>
            <a:headEnd/>
            <a:tailEnd/>
          </a:ln>
        </p:spPr>
      </p:pic>
      <p:sp>
        <p:nvSpPr>
          <p:cNvPr id="10" name="Zástupný symbol pro číslo snímku 9"/>
          <p:cNvSpPr>
            <a:spLocks noGrp="1"/>
          </p:cNvSpPr>
          <p:nvPr>
            <p:ph type="sldNum" sz="quarter" idx="12"/>
          </p:nvPr>
        </p:nvSpPr>
        <p:spPr/>
        <p:txBody>
          <a:bodyPr/>
          <a:lstStyle/>
          <a:p>
            <a:pPr>
              <a:defRPr/>
            </a:pPr>
            <a:fld id="{1DE417BE-901A-4F9F-AFC0-0E29342F6AEA}" type="slidenum">
              <a:rPr lang="cs-CZ" smtClean="0"/>
              <a:pPr>
                <a:defRPr/>
              </a:pPr>
              <a:t>56</a:t>
            </a:fld>
            <a:endParaRPr lang="cs-CZ"/>
          </a:p>
        </p:txBody>
      </p:sp>
      <p:sp>
        <p:nvSpPr>
          <p:cNvPr id="11" name="Obdélník 10"/>
          <p:cNvSpPr/>
          <p:nvPr/>
        </p:nvSpPr>
        <p:spPr>
          <a:xfrm>
            <a:off x="0" y="116632"/>
            <a:ext cx="9144000" cy="769441"/>
          </a:xfrm>
          <a:prstGeom prst="rect">
            <a:avLst/>
          </a:prstGeom>
        </p:spPr>
        <p:txBody>
          <a:bodyPr wrap="square">
            <a:spAutoFit/>
          </a:bodyPr>
          <a:lstStyle/>
          <a:p>
            <a:pPr algn="ctr"/>
            <a:r>
              <a:rPr lang="cs-CZ" sz="4400" b="1" dirty="0" err="1" smtClean="0">
                <a:solidFill>
                  <a:srgbClr val="C00000"/>
                </a:solidFill>
              </a:rPr>
              <a:t>Multilingualní</a:t>
            </a:r>
            <a:r>
              <a:rPr lang="cs-CZ" sz="4400" b="1" dirty="0" smtClean="0">
                <a:solidFill>
                  <a:srgbClr val="C00000"/>
                </a:solidFill>
              </a:rPr>
              <a:t> vyhledávání</a:t>
            </a:r>
            <a:endParaRPr lang="cs-CZ"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00354"/>
                                        </p:tgtEl>
                                        <p:attrNameLst>
                                          <p:attrName>style.visibility</p:attrName>
                                        </p:attrNameLst>
                                      </p:cBhvr>
                                      <p:to>
                                        <p:strVal val="visible"/>
                                      </p:to>
                                    </p:set>
                                    <p:anim calcmode="lin" valueType="num">
                                      <p:cBhvr additive="repl">
                                        <p:cTn id="7" dur="500" fill="hold"/>
                                        <p:tgtEl>
                                          <p:spTgt spid="100354"/>
                                        </p:tgtEl>
                                        <p:attrNameLst>
                                          <p:attrName>ppt_x</p:attrName>
                                        </p:attrNameLst>
                                      </p:cBhvr>
                                      <p:tavLst>
                                        <p:tav tm="100000">
                                          <p:val>
                                            <p:strVal val="0-#ppt_w/2"/>
                                          </p:val>
                                        </p:tav>
                                        <p:tav>
                                          <p:val>
                                            <p:strVal val="#ppt_x"/>
                                          </p:val>
                                        </p:tav>
                                      </p:tavLst>
                                    </p:anim>
                                    <p:anim calcmode="lin" valueType="num">
                                      <p:cBhvr additive="repl">
                                        <p:cTn id="8" dur="500" fill="hold"/>
                                        <p:tgtEl>
                                          <p:spTgt spid="10035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0355"/>
                                        </p:tgtEl>
                                        <p:attrNameLst>
                                          <p:attrName>style.visibility</p:attrName>
                                        </p:attrNameLst>
                                      </p:cBhvr>
                                      <p:to>
                                        <p:strVal val="visible"/>
                                      </p:to>
                                    </p:set>
                                    <p:anim calcmode="lin" valueType="num">
                                      <p:cBhvr additive="repl">
                                        <p:cTn id="13" dur="500" fill="hold"/>
                                        <p:tgtEl>
                                          <p:spTgt spid="100355"/>
                                        </p:tgtEl>
                                        <p:attrNameLst>
                                          <p:attrName>ppt_x</p:attrName>
                                        </p:attrNameLst>
                                      </p:cBhvr>
                                      <p:tavLst>
                                        <p:tav tm="100000">
                                          <p:val>
                                            <p:strVal val="0-#ppt_w/2"/>
                                          </p:val>
                                        </p:tav>
                                        <p:tav>
                                          <p:val>
                                            <p:strVal val="#ppt_x"/>
                                          </p:val>
                                        </p:tav>
                                      </p:tavLst>
                                    </p:anim>
                                    <p:anim calcmode="lin" valueType="num">
                                      <p:cBhvr additive="repl">
                                        <p:cTn id="14" dur="500" fill="hold"/>
                                        <p:tgtEl>
                                          <p:spTgt spid="100355"/>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00356"/>
                                        </p:tgtEl>
                                        <p:attrNameLst>
                                          <p:attrName>style.visibility</p:attrName>
                                        </p:attrNameLst>
                                      </p:cBhvr>
                                      <p:to>
                                        <p:strVal val="visible"/>
                                      </p:to>
                                    </p:set>
                                    <p:anim calcmode="lin" valueType="num">
                                      <p:cBhvr additive="repl">
                                        <p:cTn id="19" dur="500" fill="hold"/>
                                        <p:tgtEl>
                                          <p:spTgt spid="100356"/>
                                        </p:tgtEl>
                                        <p:attrNameLst>
                                          <p:attrName>ppt_x</p:attrName>
                                        </p:attrNameLst>
                                      </p:cBhvr>
                                      <p:tavLst>
                                        <p:tav tm="100000">
                                          <p:val>
                                            <p:strVal val="0-#ppt_w/2"/>
                                          </p:val>
                                        </p:tav>
                                        <p:tav>
                                          <p:val>
                                            <p:strVal val="#ppt_x"/>
                                          </p:val>
                                        </p:tav>
                                      </p:tavLst>
                                    </p:anim>
                                    <p:anim calcmode="lin" valueType="num">
                                      <p:cBhvr additive="repl">
                                        <p:cTn id="20" dur="500" fill="hold"/>
                                        <p:tgtEl>
                                          <p:spTgt spid="100356"/>
                                        </p:tgtEl>
                                        <p:attrNameLst>
                                          <p:attrName>ppt_y</p:attrName>
                                        </p:attrNameLst>
                                      </p:cBhvr>
                                      <p:tavLst>
                                        <p:tav tm="100000">
                                          <p:val>
                                            <p:strVal val="#ppt_y"/>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0357"/>
                                        </p:tgtEl>
                                        <p:attrNameLst>
                                          <p:attrName>style.visibility</p:attrName>
                                        </p:attrNameLst>
                                      </p:cBhvr>
                                      <p:to>
                                        <p:strVal val="visible"/>
                                      </p:to>
                                    </p:set>
                                    <p:anim calcmode="lin" valueType="num">
                                      <p:cBhvr additive="repl">
                                        <p:cTn id="25" dur="500" fill="hold"/>
                                        <p:tgtEl>
                                          <p:spTgt spid="100357"/>
                                        </p:tgtEl>
                                        <p:attrNameLst>
                                          <p:attrName>ppt_x</p:attrName>
                                        </p:attrNameLst>
                                      </p:cBhvr>
                                      <p:tavLst>
                                        <p:tav tm="100000">
                                          <p:val>
                                            <p:strVal val="#ppt_x"/>
                                          </p:val>
                                        </p:tav>
                                        <p:tav>
                                          <p:val>
                                            <p:strVal val="#ppt_x"/>
                                          </p:val>
                                        </p:tav>
                                      </p:tavLst>
                                    </p:anim>
                                    <p:anim calcmode="lin" valueType="num">
                                      <p:cBhvr additive="repl">
                                        <p:cTn id="26" dur="500" fill="hold"/>
                                        <p:tgtEl>
                                          <p:spTgt spid="100357"/>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0358"/>
                                        </p:tgtEl>
                                        <p:attrNameLst>
                                          <p:attrName>style.visibility</p:attrName>
                                        </p:attrNameLst>
                                      </p:cBhvr>
                                      <p:to>
                                        <p:strVal val="visible"/>
                                      </p:to>
                                    </p:set>
                                    <p:anim calcmode="lin" valueType="num">
                                      <p:cBhvr additive="repl">
                                        <p:cTn id="31" dur="500" fill="hold"/>
                                        <p:tgtEl>
                                          <p:spTgt spid="100358"/>
                                        </p:tgtEl>
                                        <p:attrNameLst>
                                          <p:attrName>ppt_x</p:attrName>
                                        </p:attrNameLst>
                                      </p:cBhvr>
                                      <p:tavLst>
                                        <p:tav tm="100000">
                                          <p:val>
                                            <p:strVal val="1+#ppt_w/2"/>
                                          </p:val>
                                        </p:tav>
                                        <p:tav>
                                          <p:val>
                                            <p:strVal val="#ppt_x"/>
                                          </p:val>
                                        </p:tav>
                                      </p:tavLst>
                                    </p:anim>
                                    <p:anim calcmode="lin" valueType="num">
                                      <p:cBhvr additive="repl">
                                        <p:cTn id="32" dur="500" fill="hold"/>
                                        <p:tgtEl>
                                          <p:spTgt spid="100358"/>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00359"/>
                                        </p:tgtEl>
                                        <p:attrNameLst>
                                          <p:attrName>style.visibility</p:attrName>
                                        </p:attrNameLst>
                                      </p:cBhvr>
                                      <p:to>
                                        <p:strVal val="visible"/>
                                      </p:to>
                                    </p:set>
                                    <p:anim calcmode="lin" valueType="num">
                                      <p:cBhvr additive="repl">
                                        <p:cTn id="37" dur="500" fill="hold"/>
                                        <p:tgtEl>
                                          <p:spTgt spid="100359"/>
                                        </p:tgtEl>
                                        <p:attrNameLst>
                                          <p:attrName>ppt_x</p:attrName>
                                        </p:attrNameLst>
                                      </p:cBhvr>
                                      <p:tavLst>
                                        <p:tav tm="100000">
                                          <p:val>
                                            <p:strVal val="1+#ppt_w/2"/>
                                          </p:val>
                                        </p:tav>
                                        <p:tav>
                                          <p:val>
                                            <p:strVal val="#ppt_x"/>
                                          </p:val>
                                        </p:tav>
                                      </p:tavLst>
                                    </p:anim>
                                    <p:anim calcmode="lin" valueType="num">
                                      <p:cBhvr additive="repl">
                                        <p:cTn id="38" dur="500" fill="hold"/>
                                        <p:tgtEl>
                                          <p:spTgt spid="100359"/>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additive="repl">
                                        <p:cTn id="42" dur="1" fill="hold">
                                          <p:stCondLst>
                                            <p:cond delay="0"/>
                                          </p:stCondLst>
                                        </p:cTn>
                                        <p:tgtEl>
                                          <p:spTgt spid="100360"/>
                                        </p:tgtEl>
                                        <p:attrNameLst>
                                          <p:attrName>style.visibility</p:attrName>
                                        </p:attrNameLst>
                                      </p:cBhvr>
                                      <p:to>
                                        <p:strVal val="visible"/>
                                      </p:to>
                                    </p:set>
                                    <p:anim calcmode="lin" valueType="num">
                                      <p:cBhvr additive="repl">
                                        <p:cTn id="43" dur="500" fill="hold"/>
                                        <p:tgtEl>
                                          <p:spTgt spid="100360"/>
                                        </p:tgtEl>
                                        <p:attrNameLst>
                                          <p:attrName>ppt_x</p:attrName>
                                        </p:attrNameLst>
                                      </p:cBhvr>
                                      <p:tavLst>
                                        <p:tav tm="100000">
                                          <p:val>
                                            <p:strVal val="1+#ppt_w/2"/>
                                          </p:val>
                                        </p:tav>
                                        <p:tav>
                                          <p:val>
                                            <p:strVal val="#ppt_x"/>
                                          </p:val>
                                        </p:tav>
                                      </p:tavLst>
                                    </p:anim>
                                    <p:anim calcmode="lin" valueType="num">
                                      <p:cBhvr additive="repl">
                                        <p:cTn id="44" dur="500" fill="hold"/>
                                        <p:tgtEl>
                                          <p:spTgt spid="1003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3457575" y="2843213"/>
            <a:ext cx="1685925" cy="1728787"/>
          </a:xfrm>
          <a:prstGeom prst="rect">
            <a:avLst/>
          </a:prstGeom>
          <a:noFill/>
          <a:ln w="9525">
            <a:noFill/>
            <a:round/>
            <a:headEnd/>
            <a:tailEnd/>
          </a:ln>
        </p:spPr>
      </p:pic>
      <p:pic>
        <p:nvPicPr>
          <p:cNvPr id="94212" name="Picture 4"/>
          <p:cNvPicPr>
            <a:picLocks noChangeAspect="1" noChangeArrowheads="1"/>
          </p:cNvPicPr>
          <p:nvPr/>
        </p:nvPicPr>
        <p:blipFill>
          <a:blip r:embed="rId4" cstate="print"/>
          <a:srcRect/>
          <a:stretch>
            <a:fillRect/>
          </a:stretch>
        </p:blipFill>
        <p:spPr bwMode="auto">
          <a:xfrm>
            <a:off x="1285875" y="1357313"/>
            <a:ext cx="6038850" cy="4614862"/>
          </a:xfrm>
          <a:prstGeom prst="rect">
            <a:avLst/>
          </a:prstGeom>
          <a:noFill/>
          <a:ln w="9525">
            <a:noFill/>
            <a:round/>
            <a:headEnd/>
            <a:tailEnd/>
          </a:ln>
        </p:spPr>
      </p:pic>
      <p:pic>
        <p:nvPicPr>
          <p:cNvPr id="94213" name="Picture 5"/>
          <p:cNvPicPr>
            <a:picLocks noChangeAspect="1" noChangeArrowheads="1"/>
          </p:cNvPicPr>
          <p:nvPr/>
        </p:nvPicPr>
        <p:blipFill>
          <a:blip r:embed="rId5" cstate="print"/>
          <a:srcRect/>
          <a:stretch>
            <a:fillRect/>
          </a:stretch>
        </p:blipFill>
        <p:spPr bwMode="auto">
          <a:xfrm>
            <a:off x="161925" y="1357313"/>
            <a:ext cx="8820150" cy="5238750"/>
          </a:xfrm>
          <a:prstGeom prst="rect">
            <a:avLst/>
          </a:prstGeom>
          <a:noFill/>
          <a:ln w="9525">
            <a:noFill/>
            <a:round/>
            <a:headEnd/>
            <a:tailEnd/>
          </a:ln>
        </p:spPr>
      </p:pic>
      <p:pic>
        <p:nvPicPr>
          <p:cNvPr id="94214" name="Picture 6"/>
          <p:cNvPicPr>
            <a:picLocks noChangeAspect="1" noChangeArrowheads="1"/>
          </p:cNvPicPr>
          <p:nvPr/>
        </p:nvPicPr>
        <p:blipFill>
          <a:blip r:embed="rId6" cstate="print"/>
          <a:srcRect/>
          <a:stretch>
            <a:fillRect/>
          </a:stretch>
        </p:blipFill>
        <p:spPr bwMode="auto">
          <a:xfrm>
            <a:off x="214313" y="1143000"/>
            <a:ext cx="8715375" cy="5453063"/>
          </a:xfrm>
          <a:prstGeom prst="rect">
            <a:avLst/>
          </a:prstGeom>
          <a:noFill/>
          <a:ln w="9525">
            <a:noFill/>
            <a:round/>
            <a:headEnd/>
            <a:tailEnd/>
          </a:ln>
        </p:spPr>
      </p:pic>
      <p:pic>
        <p:nvPicPr>
          <p:cNvPr id="94215" name="Picture 7"/>
          <p:cNvPicPr>
            <a:picLocks noChangeAspect="1" noChangeArrowheads="1"/>
          </p:cNvPicPr>
          <p:nvPr/>
        </p:nvPicPr>
        <p:blipFill>
          <a:blip r:embed="rId7" cstate="print"/>
          <a:srcRect/>
          <a:stretch>
            <a:fillRect/>
          </a:stretch>
        </p:blipFill>
        <p:spPr bwMode="auto">
          <a:xfrm>
            <a:off x="214313" y="1085850"/>
            <a:ext cx="8786812" cy="5700713"/>
          </a:xfrm>
          <a:prstGeom prst="rect">
            <a:avLst/>
          </a:prstGeom>
          <a:noFill/>
          <a:ln w="9525">
            <a:noFill/>
            <a:round/>
            <a:headEnd/>
            <a:tailEnd/>
          </a:ln>
        </p:spPr>
      </p:pic>
      <p:pic>
        <p:nvPicPr>
          <p:cNvPr id="94216" name="Picture 8"/>
          <p:cNvPicPr>
            <a:picLocks noChangeAspect="1" noChangeArrowheads="1"/>
          </p:cNvPicPr>
          <p:nvPr/>
        </p:nvPicPr>
        <p:blipFill>
          <a:blip r:embed="rId8" cstate="print"/>
          <a:srcRect/>
          <a:stretch>
            <a:fillRect/>
          </a:stretch>
        </p:blipFill>
        <p:spPr bwMode="auto">
          <a:xfrm>
            <a:off x="2428875" y="2357438"/>
            <a:ext cx="4483100" cy="3400425"/>
          </a:xfrm>
          <a:prstGeom prst="rect">
            <a:avLst/>
          </a:prstGeom>
          <a:noFill/>
          <a:ln w="9360">
            <a:solidFill>
              <a:srgbClr val="FF0000"/>
            </a:solidFill>
            <a:miter lim="800000"/>
            <a:headEnd/>
            <a:tailEnd/>
          </a:ln>
          <a:effectLst>
            <a:outerShdw dist="38184" dir="18900000" algn="ctr" rotWithShape="0">
              <a:srgbClr val="000000">
                <a:alpha val="40033"/>
              </a:srgbClr>
            </a:outerShdw>
          </a:effectLst>
        </p:spPr>
      </p:pic>
      <p:sp>
        <p:nvSpPr>
          <p:cNvPr id="9" name="Zástupný symbol pro číslo snímku 8"/>
          <p:cNvSpPr>
            <a:spLocks noGrp="1"/>
          </p:cNvSpPr>
          <p:nvPr>
            <p:ph type="sldNum" sz="quarter" idx="12"/>
          </p:nvPr>
        </p:nvSpPr>
        <p:spPr/>
        <p:txBody>
          <a:bodyPr/>
          <a:lstStyle/>
          <a:p>
            <a:pPr>
              <a:defRPr/>
            </a:pPr>
            <a:fld id="{4F7949E5-3EDA-4B73-BF36-3A3EFCE885A4}" type="slidenum">
              <a:rPr lang="cs-CZ" smtClean="0"/>
              <a:pPr>
                <a:defRPr/>
              </a:pPr>
              <a:t>57</a:t>
            </a:fld>
            <a:endParaRPr lang="cs-CZ"/>
          </a:p>
        </p:txBody>
      </p:sp>
      <p:sp>
        <p:nvSpPr>
          <p:cNvPr id="10" name="Obdélník 9"/>
          <p:cNvSpPr/>
          <p:nvPr/>
        </p:nvSpPr>
        <p:spPr>
          <a:xfrm>
            <a:off x="0" y="116632"/>
            <a:ext cx="9144000" cy="769441"/>
          </a:xfrm>
          <a:prstGeom prst="rect">
            <a:avLst/>
          </a:prstGeom>
        </p:spPr>
        <p:txBody>
          <a:bodyPr wrap="square">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smtClean="0">
                <a:solidFill>
                  <a:srgbClr val="C00000"/>
                </a:solidFill>
                <a:ea typeface="Arial Unicode MS" pitchFamily="34" charset="-128"/>
                <a:cs typeface="Arial Unicode MS" pitchFamily="34" charset="-128"/>
              </a:rPr>
              <a:t>Analýza vazeb v databázích</a:t>
            </a:r>
            <a:endParaRPr lang="cs-CZ" sz="4400" b="1" dirty="0">
              <a:solidFill>
                <a:srgbClr val="C00000"/>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4212"/>
                                        </p:tgtEl>
                                        <p:attrNameLst>
                                          <p:attrName>style.visibility</p:attrName>
                                        </p:attrNameLst>
                                      </p:cBhvr>
                                      <p:to>
                                        <p:strVal val="visible"/>
                                      </p:to>
                                    </p:set>
                                    <p:animEffect transition="in" filter="checkerboard(across)">
                                      <p:cBhvr additive="repl">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94213"/>
                                        </p:tgtEl>
                                        <p:attrNameLst>
                                          <p:attrName>style.visibility</p:attrName>
                                        </p:attrNameLst>
                                      </p:cBhvr>
                                      <p:to>
                                        <p:strVal val="visible"/>
                                      </p:to>
                                    </p:set>
                                    <p:animEffect transition="in" filter="checkerboard(across)">
                                      <p:cBhvr additive="repl">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94214"/>
                                        </p:tgtEl>
                                        <p:attrNameLst>
                                          <p:attrName>style.visibility</p:attrName>
                                        </p:attrNameLst>
                                      </p:cBhvr>
                                      <p:to>
                                        <p:strVal val="visible"/>
                                      </p:to>
                                    </p:set>
                                    <p:animEffect transition="in" filter="checkerboard(across)">
                                      <p:cBhvr additive="repl">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94215"/>
                                        </p:tgtEl>
                                        <p:attrNameLst>
                                          <p:attrName>style.visibility</p:attrName>
                                        </p:attrNameLst>
                                      </p:cBhvr>
                                      <p:to>
                                        <p:strVal val="visible"/>
                                      </p:to>
                                    </p:set>
                                    <p:animEffect transition="in" filter="checkerboard(across)">
                                      <p:cBhvr additive="repl">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94216"/>
                                        </p:tgtEl>
                                        <p:attrNameLst>
                                          <p:attrName>style.visibility</p:attrName>
                                        </p:attrNameLst>
                                      </p:cBhvr>
                                      <p:to>
                                        <p:strVal val="visible"/>
                                      </p:to>
                                    </p:set>
                                    <p:animEffect transition="in" filter="checkerboard(across)">
                                      <p:cBhvr additive="repl">
                                        <p:cTn id="27"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l="623" t="16641" r="14792" b="10135"/>
          <a:stretch>
            <a:fillRect/>
          </a:stretch>
        </p:blipFill>
        <p:spPr bwMode="auto">
          <a:xfrm>
            <a:off x="376238" y="1073150"/>
            <a:ext cx="8250237" cy="5713413"/>
          </a:xfrm>
          <a:prstGeom prst="rect">
            <a:avLst/>
          </a:prstGeom>
          <a:noFill/>
          <a:ln w="9525">
            <a:noFill/>
            <a:round/>
            <a:headEnd/>
            <a:tailEnd/>
          </a:ln>
        </p:spPr>
      </p:pic>
      <p:pic>
        <p:nvPicPr>
          <p:cNvPr id="96262" name="Picture 6"/>
          <p:cNvPicPr>
            <a:picLocks noChangeAspect="1" noChangeArrowheads="1"/>
          </p:cNvPicPr>
          <p:nvPr/>
        </p:nvPicPr>
        <p:blipFill>
          <a:blip r:embed="rId4" cstate="print"/>
          <a:srcRect l="835" t="18311" r="19777" b="11490"/>
          <a:stretch>
            <a:fillRect/>
          </a:stretch>
        </p:blipFill>
        <p:spPr bwMode="auto">
          <a:xfrm>
            <a:off x="403225" y="1204913"/>
            <a:ext cx="7743825" cy="5478462"/>
          </a:xfrm>
          <a:prstGeom prst="rect">
            <a:avLst/>
          </a:prstGeom>
          <a:noFill/>
          <a:ln w="9525">
            <a:noFill/>
            <a:round/>
            <a:headEnd/>
            <a:tailEnd/>
          </a:ln>
        </p:spPr>
      </p:pic>
      <p:grpSp>
        <p:nvGrpSpPr>
          <p:cNvPr id="3" name="Group 7"/>
          <p:cNvGrpSpPr>
            <a:grpSpLocks/>
          </p:cNvGrpSpPr>
          <p:nvPr/>
        </p:nvGrpSpPr>
        <p:grpSpPr bwMode="auto">
          <a:xfrm>
            <a:off x="357188" y="1227138"/>
            <a:ext cx="8447087" cy="5459412"/>
            <a:chOff x="225" y="773"/>
            <a:chExt cx="5321" cy="3439"/>
          </a:xfrm>
        </p:grpSpPr>
        <p:pic>
          <p:nvPicPr>
            <p:cNvPr id="33800" name="Picture 8"/>
            <p:cNvPicPr>
              <a:picLocks noChangeAspect="1" noChangeArrowheads="1"/>
            </p:cNvPicPr>
            <p:nvPr/>
          </p:nvPicPr>
          <p:blipFill>
            <a:blip r:embed="rId5" cstate="print"/>
            <a:srcRect l="374" t="18661" r="13004" b="11357"/>
            <a:stretch>
              <a:fillRect/>
            </a:stretch>
          </p:blipFill>
          <p:spPr bwMode="auto">
            <a:xfrm>
              <a:off x="225" y="773"/>
              <a:ext cx="5322" cy="3440"/>
            </a:xfrm>
            <a:prstGeom prst="rect">
              <a:avLst/>
            </a:prstGeom>
            <a:noFill/>
            <a:ln w="9525">
              <a:noFill/>
              <a:round/>
              <a:headEnd/>
              <a:tailEnd/>
            </a:ln>
          </p:spPr>
        </p:pic>
        <p:sp>
          <p:nvSpPr>
            <p:cNvPr id="33801" name="Text Box 9"/>
            <p:cNvSpPr txBox="1">
              <a:spLocks noChangeArrowheads="1"/>
            </p:cNvSpPr>
            <p:nvPr/>
          </p:nvSpPr>
          <p:spPr bwMode="auto">
            <a:xfrm>
              <a:off x="225" y="773"/>
              <a:ext cx="5322" cy="3440"/>
            </a:xfrm>
            <a:prstGeom prst="rect">
              <a:avLst/>
            </a:prstGeom>
            <a:noFill/>
            <a:ln w="9525">
              <a:noFill/>
              <a:round/>
              <a:headEnd/>
              <a:tailEnd/>
            </a:ln>
          </p:spPr>
          <p:txBody>
            <a:bodyPr wrap="none" anchor="ctr"/>
            <a:lstStyle/>
            <a:p>
              <a:endParaRPr lang="cs-CZ"/>
            </a:p>
          </p:txBody>
        </p:sp>
      </p:grpSp>
      <p:pic>
        <p:nvPicPr>
          <p:cNvPr id="96266" name="Picture 10"/>
          <p:cNvPicPr>
            <a:picLocks noChangeAspect="1" noChangeArrowheads="1"/>
          </p:cNvPicPr>
          <p:nvPr/>
        </p:nvPicPr>
        <p:blipFill>
          <a:blip r:embed="rId6" cstate="print"/>
          <a:srcRect l="23438" t="6407" r="32619" b="30420"/>
          <a:stretch>
            <a:fillRect/>
          </a:stretch>
        </p:blipFill>
        <p:spPr bwMode="auto">
          <a:xfrm>
            <a:off x="4357688" y="1500188"/>
            <a:ext cx="4286250" cy="4929187"/>
          </a:xfrm>
          <a:prstGeom prst="rect">
            <a:avLst/>
          </a:prstGeom>
          <a:noFill/>
          <a:ln w="9525">
            <a:noFill/>
            <a:round/>
            <a:headEnd/>
            <a:tailEnd/>
          </a:ln>
        </p:spPr>
      </p:pic>
      <p:sp>
        <p:nvSpPr>
          <p:cNvPr id="12" name="Zástupný symbol pro číslo snímku 11"/>
          <p:cNvSpPr>
            <a:spLocks noGrp="1"/>
          </p:cNvSpPr>
          <p:nvPr>
            <p:ph type="sldNum" sz="quarter" idx="12"/>
          </p:nvPr>
        </p:nvSpPr>
        <p:spPr/>
        <p:txBody>
          <a:bodyPr/>
          <a:lstStyle/>
          <a:p>
            <a:pPr>
              <a:defRPr/>
            </a:pPr>
            <a:fld id="{4F7949E5-3EDA-4B73-BF36-3A3EFCE885A4}" type="slidenum">
              <a:rPr lang="cs-CZ" smtClean="0"/>
              <a:pPr>
                <a:defRPr/>
              </a:pPr>
              <a:t>58</a:t>
            </a:fld>
            <a:endParaRPr lang="cs-CZ"/>
          </a:p>
        </p:txBody>
      </p:sp>
      <p:sp>
        <p:nvSpPr>
          <p:cNvPr id="13" name="Obdélník 12"/>
          <p:cNvSpPr/>
          <p:nvPr/>
        </p:nvSpPr>
        <p:spPr>
          <a:xfrm>
            <a:off x="0" y="188640"/>
            <a:ext cx="9144000" cy="707886"/>
          </a:xfrm>
          <a:prstGeom prst="rect">
            <a:avLst/>
          </a:prstGeom>
        </p:spPr>
        <p:txBody>
          <a:bodyPr wrap="square">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dirty="0" smtClean="0">
                <a:solidFill>
                  <a:srgbClr val="C00000"/>
                </a:solidFill>
                <a:ea typeface="Arial Unicode MS" pitchFamily="34" charset="-128"/>
                <a:cs typeface="Arial Unicode MS" pitchFamily="34" charset="-128"/>
              </a:rPr>
              <a:t>Komplexní vyhledávání vazeb</a:t>
            </a:r>
            <a:endParaRPr lang="cs-CZ" sz="4000" b="1" dirty="0">
              <a:solidFill>
                <a:srgbClr val="C00000"/>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96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repl">
                                        <p:cTn id="10" dur="500" fill="hold"/>
                                        <p:tgtEl>
                                          <p:spTgt spid="96266"/>
                                        </p:tgtEl>
                                        <p:attrNameLst>
                                          <p:attrName>ppt_x</p:attrName>
                                        </p:attrNameLst>
                                      </p:cBhvr>
                                      <p:tavLst>
                                        <p:tav tm="100000">
                                          <p:val>
                                            <p:strVal val="#ppt_x"/>
                                          </p:val>
                                        </p:tav>
                                        <p:tav>
                                          <p:val>
                                            <p:strVal val="#ppt_x"/>
                                          </p:val>
                                        </p:tav>
                                      </p:tavLst>
                                    </p:anim>
                                    <p:anim calcmode="lin" valueType="num">
                                      <p:cBhvr additive="repl">
                                        <p:cTn id="11" dur="500" fill="hold"/>
                                        <p:tgtEl>
                                          <p:spTgt spid="96266"/>
                                        </p:tgtEl>
                                        <p:attrNameLst>
                                          <p:attrName>ppt_y</p:attrName>
                                        </p:attrNameLst>
                                      </p:cBhvr>
                                      <p:tavLst>
                                        <p:tav tm="100000">
                                          <p:val>
                                            <p:strVal val="#ppt_y"/>
                                          </p:val>
                                        </p:tav>
                                        <p:tav>
                                          <p:val>
                                            <p:strVal val="1+#ppt_h/2"/>
                                          </p:val>
                                        </p:tav>
                                      </p:tavLst>
                                    </p:anim>
                                    <p:set>
                                      <p:cBhvr additive="repl">
                                        <p:cTn id="12" dur="1" fill="hold">
                                          <p:stCondLst>
                                            <p:cond delay="0"/>
                                          </p:stCondLst>
                                        </p:cTn>
                                        <p:tgtEl>
                                          <p:spTgt spid="96266"/>
                                        </p:tgtEl>
                                        <p:attrNameLst>
                                          <p:attrName>style.visibility</p:attrName>
                                        </p:attrNameLst>
                                      </p:cBhvr>
                                      <p:to>
                                        <p:strVal val="hidden"/>
                                      </p:to>
                                    </p:set>
                                  </p:childTnLst>
                                </p:cTn>
                              </p:par>
                              <p:par>
                                <p:cTn id="13" presetID="31" presetClass="entr" fill="hold" nodeType="withEffect">
                                  <p:stCondLst>
                                    <p:cond delay="0"/>
                                  </p:stCondLst>
                                  <p:iterate type="lt">
                                    <p:tmPct val="5000"/>
                                  </p:iterate>
                                  <p:childTnLst>
                                    <p:set>
                                      <p:cBhvr additive="repl">
                                        <p:cTn id="14" dur="1" fill="hold">
                                          <p:stCondLst>
                                            <p:cond delay="0"/>
                                          </p:stCondLst>
                                        </p:cTn>
                                        <p:tgtEl>
                                          <p:spTgt spid="96262"/>
                                        </p:tgtEl>
                                        <p:attrNameLst>
                                          <p:attrName>style.visibility</p:attrName>
                                        </p:attrNameLst>
                                      </p:cBhvr>
                                      <p:to>
                                        <p:strVal val="visible"/>
                                      </p:to>
                                    </p:set>
                                    <p:anim calcmode="lin" valueType="num">
                                      <p:cBhvr additive="repl">
                                        <p:cTn id="15" dur="1000" fill="hold"/>
                                        <p:tgtEl>
                                          <p:spTgt spid="96262"/>
                                        </p:tgtEl>
                                        <p:attrNameLst>
                                          <p:attrName>ppt_w</p:attrName>
                                        </p:attrNameLst>
                                      </p:cBhvr>
                                      <p:tavLst>
                                        <p:tav tm="100000">
                                          <p:val>
                                            <p:fltVal val="0"/>
                                          </p:val>
                                        </p:tav>
                                        <p:tav>
                                          <p:val>
                                            <p:strVal val="#ppt_w"/>
                                          </p:val>
                                        </p:tav>
                                      </p:tavLst>
                                    </p:anim>
                                    <p:anim calcmode="lin" valueType="num">
                                      <p:cBhvr additive="repl">
                                        <p:cTn id="16" dur="1000" fill="hold"/>
                                        <p:tgtEl>
                                          <p:spTgt spid="96262"/>
                                        </p:tgtEl>
                                        <p:attrNameLst>
                                          <p:attrName>ppt_h</p:attrName>
                                        </p:attrNameLst>
                                      </p:cBhvr>
                                      <p:tavLst>
                                        <p:tav tm="100000">
                                          <p:val>
                                            <p:fltVal val="0"/>
                                          </p:val>
                                        </p:tav>
                                        <p:tav>
                                          <p:val>
                                            <p:strVal val="#ppt_h"/>
                                          </p:val>
                                        </p:tav>
                                      </p:tavLst>
                                    </p:anim>
                                    <p:anim calcmode="lin" valueType="num">
                                      <p:cBhvr additive="repl">
                                        <p:cTn id="17" dur="1000" fill="hold"/>
                                        <p:tgtEl>
                                          <p:spTgt spid="96262"/>
                                        </p:tgtEl>
                                        <p:attrNameLst>
                                          <p:attrName>r</p:attrName>
                                        </p:attrNameLst>
                                      </p:cBhvr>
                                      <p:tavLst>
                                        <p:tav tm="100000">
                                          <p:val>
                                            <p:strVal val="90"/>
                                          </p:val>
                                        </p:tav>
                                        <p:tav>
                                          <p:val>
                                            <p:strVal val="0"/>
                                          </p:val>
                                        </p:tav>
                                      </p:tavLst>
                                    </p:anim>
                                    <p:animEffect transition="in" filter="fade">
                                      <p:cBhvr additive="repl">
                                        <p:cTn id="18" dur="1000"/>
                                        <p:tgtEl>
                                          <p:spTgt spid="9626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340768"/>
            <a:ext cx="9144000" cy="5445795"/>
          </a:xfrm>
          <a:prstGeom prst="rect">
            <a:avLst/>
          </a:prstGeom>
          <a:noFill/>
          <a:ln w="9525">
            <a:noFill/>
            <a:round/>
            <a:headEnd/>
            <a:tailEnd/>
          </a:ln>
          <a:effectLst>
            <a:outerShdw dist="17819" dir="2700000" algn="ctr" rotWithShape="0">
              <a:srgbClr val="00143E"/>
            </a:outerShdw>
          </a:effectLst>
        </p:spPr>
      </p:pic>
      <p:pic>
        <p:nvPicPr>
          <p:cNvPr id="102404" name="Picture 4"/>
          <p:cNvPicPr>
            <a:picLocks noChangeAspect="1" noChangeArrowheads="1"/>
          </p:cNvPicPr>
          <p:nvPr/>
        </p:nvPicPr>
        <p:blipFill>
          <a:blip r:embed="rId4" cstate="print"/>
          <a:srcRect/>
          <a:stretch>
            <a:fillRect/>
          </a:stretch>
        </p:blipFill>
        <p:spPr bwMode="auto">
          <a:xfrm>
            <a:off x="2571750" y="1857375"/>
            <a:ext cx="6072188" cy="2617788"/>
          </a:xfrm>
          <a:prstGeom prst="rect">
            <a:avLst/>
          </a:prstGeom>
          <a:noFill/>
          <a:ln w="9525">
            <a:noFill/>
            <a:round/>
            <a:headEnd/>
            <a:tailEnd/>
          </a:ln>
          <a:effectLst>
            <a:outerShdw dist="17819" dir="2700000" algn="ctr" rotWithShape="0">
              <a:srgbClr val="00143E"/>
            </a:outerShdw>
          </a:effectLst>
        </p:spPr>
      </p:pic>
      <p:sp>
        <p:nvSpPr>
          <p:cNvPr id="102405" name="AutoShape 5"/>
          <p:cNvSpPr>
            <a:spLocks noChangeArrowheads="1"/>
          </p:cNvSpPr>
          <p:nvPr/>
        </p:nvSpPr>
        <p:spPr bwMode="auto">
          <a:xfrm>
            <a:off x="1357313" y="4572000"/>
            <a:ext cx="1962150" cy="857250"/>
          </a:xfrm>
          <a:prstGeom prst="wedgeEllipseCallout">
            <a:avLst>
              <a:gd name="adj1" fmla="val 52324"/>
              <a:gd name="adj2" fmla="val -129931"/>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charset="0"/>
              </a:rPr>
              <a:t>Deskriptory</a:t>
            </a:r>
            <a:br>
              <a:rPr lang="cs-CZ" b="1">
                <a:solidFill>
                  <a:srgbClr val="000000"/>
                </a:solidFill>
                <a:cs typeface="Arial" charset="0"/>
              </a:rPr>
            </a:br>
            <a:r>
              <a:rPr lang="cs-CZ" b="1">
                <a:solidFill>
                  <a:srgbClr val="000000"/>
                </a:solidFill>
                <a:cs typeface="Arial" charset="0"/>
              </a:rPr>
              <a:t>(témata)</a:t>
            </a:r>
          </a:p>
        </p:txBody>
      </p:sp>
      <p:sp>
        <p:nvSpPr>
          <p:cNvPr id="36870" name="AutoShape 6"/>
          <p:cNvSpPr>
            <a:spLocks noChangeArrowheads="1"/>
          </p:cNvSpPr>
          <p:nvPr/>
        </p:nvSpPr>
        <p:spPr bwMode="auto">
          <a:xfrm>
            <a:off x="7000875" y="5572125"/>
            <a:ext cx="1962150" cy="857250"/>
          </a:xfrm>
          <a:prstGeom prst="wedgeEllipseCallout">
            <a:avLst>
              <a:gd name="adj1" fmla="val -23995"/>
              <a:gd name="adj2" fmla="val -103653"/>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charset="0"/>
              </a:rPr>
              <a:t>Trendy témat</a:t>
            </a:r>
          </a:p>
        </p:txBody>
      </p:sp>
      <p:pic>
        <p:nvPicPr>
          <p:cNvPr id="102407" name="Picture 7"/>
          <p:cNvPicPr>
            <a:picLocks noChangeAspect="1" noChangeArrowheads="1"/>
          </p:cNvPicPr>
          <p:nvPr/>
        </p:nvPicPr>
        <p:blipFill>
          <a:blip r:embed="rId5" cstate="print"/>
          <a:srcRect/>
          <a:stretch>
            <a:fillRect/>
          </a:stretch>
        </p:blipFill>
        <p:spPr bwMode="auto">
          <a:xfrm>
            <a:off x="2500313" y="2214563"/>
            <a:ext cx="6248400" cy="4391025"/>
          </a:xfrm>
          <a:prstGeom prst="rect">
            <a:avLst/>
          </a:prstGeom>
          <a:noFill/>
          <a:ln w="9525">
            <a:noFill/>
            <a:round/>
            <a:headEnd/>
            <a:tailEnd/>
          </a:ln>
          <a:effectLst>
            <a:outerShdw dist="114543" dir="4232399" algn="ctr" rotWithShape="0">
              <a:srgbClr val="000000">
                <a:alpha val="40033"/>
              </a:srgbClr>
            </a:outerShdw>
          </a:effectLst>
        </p:spPr>
      </p:pic>
      <p:sp>
        <p:nvSpPr>
          <p:cNvPr id="8" name="Zástupný symbol pro číslo snímku 7"/>
          <p:cNvSpPr>
            <a:spLocks noGrp="1"/>
          </p:cNvSpPr>
          <p:nvPr>
            <p:ph type="sldNum" sz="quarter" idx="12"/>
          </p:nvPr>
        </p:nvSpPr>
        <p:spPr/>
        <p:txBody>
          <a:bodyPr/>
          <a:lstStyle/>
          <a:p>
            <a:pPr>
              <a:defRPr/>
            </a:pPr>
            <a:fld id="{4F7949E5-3EDA-4B73-BF36-3A3EFCE885A4}" type="slidenum">
              <a:rPr lang="cs-CZ" smtClean="0"/>
              <a:pPr>
                <a:defRPr/>
              </a:pPr>
              <a:t>59</a:t>
            </a:fld>
            <a:endParaRPr lang="cs-CZ"/>
          </a:p>
        </p:txBody>
      </p:sp>
      <p:sp>
        <p:nvSpPr>
          <p:cNvPr id="9" name="Obdélník 8"/>
          <p:cNvSpPr/>
          <p:nvPr/>
        </p:nvSpPr>
        <p:spPr>
          <a:xfrm>
            <a:off x="172619" y="0"/>
            <a:ext cx="8582799" cy="1446550"/>
          </a:xfrm>
          <a:prstGeom prst="rect">
            <a:avLst/>
          </a:prstGeom>
        </p:spPr>
        <p:txBody>
          <a:bodyPr wrap="square">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smtClean="0">
                <a:solidFill>
                  <a:srgbClr val="C00000"/>
                </a:solidFill>
                <a:cs typeface="Arial" charset="0"/>
              </a:rPr>
              <a:t>Obsahová analýza textových dat</a:t>
            </a:r>
            <a:endParaRPr lang="cs-CZ" sz="4400" b="1" dirty="0">
              <a:solidFill>
                <a:srgbClr val="C00000"/>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2407"/>
                                        </p:tgtEl>
                                        <p:attrNameLst>
                                          <p:attrName>style.visibility</p:attrName>
                                        </p:attrNameLst>
                                      </p:cBhvr>
                                      <p:to>
                                        <p:strVal val="visible"/>
                                      </p:to>
                                    </p:set>
                                    <p:animEffect transition="in" filter="dissolve">
                                      <p:cBhvr additive="repl">
                                        <p:cTn id="7" dur="500"/>
                                        <p:tgtEl>
                                          <p:spTgt spid="102407"/>
                                        </p:tgtEl>
                                      </p:cBhvr>
                                    </p:animEffect>
                                  </p:childTnLst>
                                </p:cTn>
                              </p:par>
                              <p:par>
                                <p:cTn id="8" presetID="10" presetClass="exit" fill="hold" nodeType="withEffect">
                                  <p:stCondLst>
                                    <p:cond delay="0"/>
                                  </p:stCondLst>
                                  <p:childTnLst>
                                    <p:animEffect transition="out" filter="fade">
                                      <p:cBhvr additive="repl">
                                        <p:cTn id="9" dur="2000"/>
                                        <p:tgtEl>
                                          <p:spTgt spid="102405"/>
                                        </p:tgtEl>
                                      </p:cBhvr>
                                    </p:animEffect>
                                    <p:set>
                                      <p:cBhvr additive="repl">
                                        <p:cTn id="10" dur="1" fill="hold">
                                          <p:stCondLst>
                                            <p:cond delay="0"/>
                                          </p:stCondLst>
                                        </p:cTn>
                                        <p:tgtEl>
                                          <p:spTgt spid="1024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fill="hold" nodeType="clickEffect">
                                  <p:stCondLst>
                                    <p:cond delay="0"/>
                                  </p:stCondLst>
                                  <p:childTnLst>
                                    <p:animEffect transition="out" filter="fade">
                                      <p:cBhvr additive="repl">
                                        <p:cTn id="14" dur="2000"/>
                                        <p:tgtEl>
                                          <p:spTgt spid="102407"/>
                                        </p:tgtEl>
                                      </p:cBhvr>
                                    </p:animEffect>
                                    <p:set>
                                      <p:cBhvr additive="repl">
                                        <p:cTn id="15" dur="1" fill="hold">
                                          <p:stCondLst>
                                            <p:cond delay="0"/>
                                          </p:stCondLst>
                                        </p:cTn>
                                        <p:tgtEl>
                                          <p:spTgt spid="102407"/>
                                        </p:tgtEl>
                                        <p:attrNameLst>
                                          <p:attrName>style.visibility</p:attrName>
                                        </p:attrNameLst>
                                      </p:cBhvr>
                                      <p:to>
                                        <p:strVal val="hidden"/>
                                      </p:to>
                                    </p:set>
                                  </p:childTnLst>
                                </p:cTn>
                              </p:par>
                              <p:par>
                                <p:cTn id="16" presetID="10" presetClass="exit" fill="hold" nodeType="withEffect">
                                  <p:stCondLst>
                                    <p:cond delay="0"/>
                                  </p:stCondLst>
                                  <p:childTnLst>
                                    <p:animEffect transition="out" filter="fade">
                                      <p:cBhvr additive="repl">
                                        <p:cTn id="17" dur="2000"/>
                                        <p:tgtEl>
                                          <p:spTgt spid="102404"/>
                                        </p:tgtEl>
                                      </p:cBhvr>
                                    </p:animEffect>
                                    <p:set>
                                      <p:cBhvr additive="repl">
                                        <p:cTn id="18" dur="1" fill="hold">
                                          <p:stCondLst>
                                            <p:cond delay="0"/>
                                          </p:stCondLst>
                                        </p:cTn>
                                        <p:tgtEl>
                                          <p:spTgt spid="102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4B54C724-81EC-4F19-8FF3-C1277D34E8EF}" type="slidenum">
              <a:rPr lang="cs-CZ"/>
              <a:pPr/>
              <a:t>6</a:t>
            </a:fld>
            <a:endParaRPr lang="cs-CZ"/>
          </a:p>
        </p:txBody>
      </p:sp>
      <p:sp>
        <p:nvSpPr>
          <p:cNvPr id="37890" name="Rectangle 2"/>
          <p:cNvSpPr>
            <a:spLocks noGrp="1" noChangeArrowheads="1"/>
          </p:cNvSpPr>
          <p:nvPr>
            <p:ph type="body" idx="1"/>
          </p:nvPr>
        </p:nvSpPr>
        <p:spPr>
          <a:xfrm>
            <a:off x="0" y="0"/>
            <a:ext cx="9144000" cy="6858000"/>
          </a:xfrm>
          <a:noFill/>
        </p:spPr>
        <p:txBody>
          <a:bodyPr/>
          <a:lstStyle/>
          <a:p>
            <a:pPr algn="ctr">
              <a:buClrTx/>
              <a:buFont typeface="Arial" charset="0"/>
              <a:buNone/>
            </a:pPr>
            <a:r>
              <a:rPr lang="cs-CZ" sz="800" b="1" dirty="0">
                <a:solidFill>
                  <a:schemeClr val="bg1"/>
                </a:solidFill>
              </a:rPr>
              <a:t>		</a:t>
            </a:r>
            <a:r>
              <a:rPr lang="cs-CZ" sz="4400" b="1" dirty="0" smtClean="0">
                <a:solidFill>
                  <a:schemeClr val="accent6"/>
                </a:solidFill>
              </a:rPr>
              <a:t>ZMĚNA </a:t>
            </a:r>
            <a:r>
              <a:rPr lang="cs-CZ" sz="4400" b="1" dirty="0">
                <a:solidFill>
                  <a:schemeClr val="accent6"/>
                </a:solidFill>
              </a:rPr>
              <a:t>PARADIGMATU INOVACE</a:t>
            </a:r>
          </a:p>
        </p:txBody>
      </p:sp>
      <p:sp>
        <p:nvSpPr>
          <p:cNvPr id="37891" name="Rectangle 3"/>
          <p:cNvSpPr>
            <a:spLocks noChangeArrowheads="1"/>
          </p:cNvSpPr>
          <p:nvPr/>
        </p:nvSpPr>
        <p:spPr bwMode="auto">
          <a:xfrm>
            <a:off x="0" y="1700213"/>
            <a:ext cx="9144000" cy="5157787"/>
          </a:xfrm>
          <a:prstGeom prst="rect">
            <a:avLst/>
          </a:prstGeom>
          <a:noFill/>
          <a:ln w="9525">
            <a:noFill/>
            <a:miter lim="800000"/>
            <a:headEnd/>
            <a:tailEnd/>
          </a:ln>
          <a:effectLst/>
        </p:spPr>
        <p:txBody>
          <a:bodyPr/>
          <a:lstStyle/>
          <a:p>
            <a:pPr marL="571500" indent="-571500">
              <a:spcBef>
                <a:spcPct val="50000"/>
              </a:spcBef>
              <a:buClr>
                <a:schemeClr val="accent2"/>
              </a:buClr>
              <a:buFont typeface="Wingdings" pitchFamily="2" charset="2"/>
              <a:buNone/>
            </a:pPr>
            <a:r>
              <a:rPr lang="cs-CZ" sz="2400" b="1" dirty="0"/>
              <a:t>1.	</a:t>
            </a:r>
            <a:r>
              <a:rPr lang="cs-CZ" sz="2400" b="1" dirty="0" err="1"/>
              <a:t>Schumpeter</a:t>
            </a:r>
            <a:r>
              <a:rPr lang="cs-CZ" sz="2400" b="1" dirty="0"/>
              <a:t>,J.A.</a:t>
            </a:r>
            <a:r>
              <a:rPr lang="cs-CZ" sz="2000" b="1" dirty="0"/>
              <a:t> </a:t>
            </a:r>
            <a:r>
              <a:rPr lang="cs-CZ" sz="2400" dirty="0"/>
              <a:t>=&gt;(30.léta 20.stol. nástup 					    </a:t>
            </a:r>
            <a:r>
              <a:rPr lang="cs-CZ" sz="2400" dirty="0" err="1"/>
              <a:t>Corporate</a:t>
            </a:r>
            <a:r>
              <a:rPr lang="cs-CZ" sz="2400" dirty="0"/>
              <a:t> </a:t>
            </a:r>
            <a:r>
              <a:rPr lang="cs-CZ" sz="2400" dirty="0" err="1"/>
              <a:t>Government</a:t>
            </a:r>
            <a:r>
              <a:rPr lang="cs-CZ" sz="2400" dirty="0"/>
              <a:t>).</a:t>
            </a:r>
          </a:p>
          <a:p>
            <a:pPr marL="571500" indent="-571500">
              <a:spcBef>
                <a:spcPct val="50000"/>
              </a:spcBef>
              <a:buClr>
                <a:schemeClr val="accent2"/>
              </a:buClr>
              <a:buFont typeface="Wingdings" pitchFamily="2" charset="2"/>
              <a:buNone/>
            </a:pPr>
            <a:r>
              <a:rPr lang="cs-CZ" sz="2400" b="1" dirty="0"/>
              <a:t>2. 	</a:t>
            </a:r>
            <a:r>
              <a:rPr lang="cs-CZ" sz="2400" b="1" dirty="0" err="1"/>
              <a:t>Drucker</a:t>
            </a:r>
            <a:r>
              <a:rPr lang="cs-CZ" sz="2400" b="1" dirty="0"/>
              <a:t>,P. </a:t>
            </a:r>
            <a:r>
              <a:rPr lang="cs-CZ" sz="2400" dirty="0"/>
              <a:t>– </a:t>
            </a:r>
            <a:r>
              <a:rPr lang="cs-CZ" sz="2400" dirty="0" err="1"/>
              <a:t>Innovation</a:t>
            </a:r>
            <a:r>
              <a:rPr lang="cs-CZ" sz="2400" dirty="0"/>
              <a:t> </a:t>
            </a:r>
            <a:r>
              <a:rPr lang="cs-CZ" sz="2400" dirty="0" err="1"/>
              <a:t>and</a:t>
            </a:r>
            <a:r>
              <a:rPr lang="cs-CZ" sz="2400" dirty="0"/>
              <a:t> </a:t>
            </a:r>
            <a:r>
              <a:rPr lang="cs-CZ" sz="2400" dirty="0" err="1"/>
              <a:t>Entrepreneurship</a:t>
            </a:r>
            <a:r>
              <a:rPr lang="cs-CZ" sz="2400" dirty="0"/>
              <a:t> (1986) =&gt; nové paradigma v inovacích:</a:t>
            </a:r>
            <a:r>
              <a:rPr lang="cs-CZ" sz="2000" b="1" dirty="0">
                <a:solidFill>
                  <a:srgbClr val="FFFF00"/>
                </a:solidFill>
              </a:rPr>
              <a:t>                                                                        </a:t>
            </a:r>
          </a:p>
          <a:p>
            <a:pPr marL="571500" indent="-571500">
              <a:spcBef>
                <a:spcPct val="30000"/>
              </a:spcBef>
              <a:buClr>
                <a:schemeClr val="accent2"/>
              </a:buClr>
              <a:buFont typeface="Wingdings" pitchFamily="2" charset="2"/>
              <a:buNone/>
            </a:pPr>
            <a:r>
              <a:rPr lang="cs-CZ" sz="2000" b="1" dirty="0">
                <a:solidFill>
                  <a:srgbClr val="FFFF00"/>
                </a:solidFill>
              </a:rPr>
              <a:t>    		</a:t>
            </a:r>
            <a:r>
              <a:rPr lang="cs-CZ" sz="2000" b="1" dirty="0">
                <a:solidFill>
                  <a:schemeClr val="accent2"/>
                </a:solidFill>
              </a:rPr>
              <a:t>a)  Hodnotová inovace</a:t>
            </a:r>
            <a:r>
              <a:rPr lang="cs-CZ" sz="2000" dirty="0">
                <a:solidFill>
                  <a:srgbClr val="FFFF00"/>
                </a:solidFill>
              </a:rPr>
              <a:t> 	</a:t>
            </a:r>
            <a:r>
              <a:rPr lang="cs-CZ" sz="2000" dirty="0"/>
              <a:t>– </a:t>
            </a:r>
            <a:r>
              <a:rPr lang="cs-CZ" sz="2000" dirty="0" err="1"/>
              <a:t>Drucker</a:t>
            </a:r>
            <a:r>
              <a:rPr lang="cs-CZ" sz="2000" dirty="0"/>
              <a:t>,P., Vlček,R.</a:t>
            </a:r>
            <a:r>
              <a:rPr lang="cs-CZ" sz="2000" dirty="0">
                <a:solidFill>
                  <a:srgbClr val="FFFF00"/>
                </a:solidFill>
              </a:rPr>
              <a:t> </a:t>
            </a:r>
          </a:p>
          <a:p>
            <a:pPr marL="571500" indent="-571500">
              <a:spcBef>
                <a:spcPct val="10000"/>
              </a:spcBef>
              <a:buClr>
                <a:schemeClr val="accent2"/>
              </a:buClr>
              <a:buFont typeface="Wingdings" pitchFamily="2" charset="2"/>
              <a:buNone/>
            </a:pPr>
            <a:endParaRPr lang="cs-CZ" sz="800" dirty="0">
              <a:solidFill>
                <a:srgbClr val="FFFF00"/>
              </a:solidFill>
            </a:endParaRPr>
          </a:p>
          <a:p>
            <a:pPr marL="571500" indent="-571500">
              <a:buClr>
                <a:schemeClr val="accent2"/>
              </a:buClr>
              <a:buFont typeface="Wingdings" pitchFamily="2" charset="2"/>
              <a:buNone/>
            </a:pPr>
            <a:r>
              <a:rPr lang="cs-CZ" sz="2000" dirty="0">
                <a:solidFill>
                  <a:srgbClr val="FFFF00"/>
                </a:solidFill>
              </a:rPr>
              <a:t>		</a:t>
            </a:r>
            <a:r>
              <a:rPr lang="cs-CZ" sz="2000" b="1" dirty="0">
                <a:solidFill>
                  <a:schemeClr val="accent2"/>
                </a:solidFill>
              </a:rPr>
              <a:t>b)  </a:t>
            </a:r>
            <a:r>
              <a:rPr lang="cs-CZ" sz="2000" b="1" dirty="0" err="1">
                <a:solidFill>
                  <a:schemeClr val="accent2"/>
                </a:solidFill>
              </a:rPr>
              <a:t>Disruptivní</a:t>
            </a:r>
            <a:r>
              <a:rPr lang="cs-CZ" sz="2000" b="1" dirty="0">
                <a:solidFill>
                  <a:schemeClr val="accent2"/>
                </a:solidFill>
              </a:rPr>
              <a:t> inovace</a:t>
            </a:r>
            <a:r>
              <a:rPr lang="cs-CZ" sz="2000" dirty="0">
                <a:solidFill>
                  <a:srgbClr val="FFFF00"/>
                </a:solidFill>
              </a:rPr>
              <a:t> 	</a:t>
            </a:r>
            <a:r>
              <a:rPr lang="cs-CZ" sz="2000" dirty="0"/>
              <a:t>– </a:t>
            </a:r>
            <a:r>
              <a:rPr lang="cs-CZ" sz="2000" dirty="0" err="1"/>
              <a:t>Christensen</a:t>
            </a:r>
            <a:r>
              <a:rPr lang="cs-CZ" sz="2000" dirty="0"/>
              <a:t>,C.M.</a:t>
            </a:r>
          </a:p>
          <a:p>
            <a:pPr marL="571500" indent="-571500">
              <a:buClr>
                <a:schemeClr val="accent2"/>
              </a:buClr>
              <a:buFont typeface="Wingdings" pitchFamily="2" charset="2"/>
              <a:buNone/>
            </a:pPr>
            <a:r>
              <a:rPr lang="cs-CZ" sz="800" dirty="0">
                <a:solidFill>
                  <a:srgbClr val="FFFF00"/>
                </a:solidFill>
              </a:rPr>
              <a:t>	</a:t>
            </a:r>
          </a:p>
          <a:p>
            <a:pPr marL="571500" indent="-571500">
              <a:buClr>
                <a:schemeClr val="accent2"/>
              </a:buClr>
              <a:buFont typeface="Wingdings" pitchFamily="2" charset="2"/>
              <a:buNone/>
            </a:pPr>
            <a:r>
              <a:rPr lang="cs-CZ" sz="2000" dirty="0">
                <a:solidFill>
                  <a:srgbClr val="FFFF00"/>
                </a:solidFill>
              </a:rPr>
              <a:t>		</a:t>
            </a:r>
            <a:r>
              <a:rPr lang="cs-CZ" sz="2000" b="1" dirty="0">
                <a:solidFill>
                  <a:schemeClr val="accent2"/>
                </a:solidFill>
              </a:rPr>
              <a:t>c)  Otevřená inovace</a:t>
            </a:r>
            <a:r>
              <a:rPr lang="cs-CZ" sz="2000" dirty="0">
                <a:solidFill>
                  <a:srgbClr val="FFFF00"/>
                </a:solidFill>
              </a:rPr>
              <a:t> 	</a:t>
            </a:r>
            <a:r>
              <a:rPr lang="cs-CZ" sz="2000" dirty="0"/>
              <a:t>– </a:t>
            </a:r>
            <a:r>
              <a:rPr lang="cs-CZ" sz="2000" dirty="0" err="1"/>
              <a:t>Chesbrough</a:t>
            </a:r>
            <a:r>
              <a:rPr lang="cs-CZ" sz="2000" dirty="0"/>
              <a:t>,A.</a:t>
            </a:r>
            <a:r>
              <a:rPr lang="cs-CZ" sz="2000" dirty="0">
                <a:solidFill>
                  <a:srgbClr val="FFFF00"/>
                </a:solidFill>
              </a:rPr>
              <a:t>	</a:t>
            </a:r>
          </a:p>
          <a:p>
            <a:pPr marL="571500" indent="-571500">
              <a:spcBef>
                <a:spcPct val="20000"/>
              </a:spcBef>
              <a:buClr>
                <a:schemeClr val="accent2"/>
              </a:buClr>
              <a:buFont typeface="Wingdings" pitchFamily="2" charset="2"/>
              <a:buNone/>
            </a:pPr>
            <a:endParaRPr lang="cs-CZ" sz="800" b="1" dirty="0">
              <a:solidFill>
                <a:srgbClr val="FFFF00"/>
              </a:solidFill>
            </a:endParaRPr>
          </a:p>
          <a:p>
            <a:pPr marL="571500" indent="-571500">
              <a:buClr>
                <a:schemeClr val="accent2"/>
              </a:buClr>
              <a:buFont typeface="Wingdings" pitchFamily="2" charset="2"/>
              <a:buNone/>
            </a:pPr>
            <a:r>
              <a:rPr lang="cs-CZ" sz="2400" b="1" dirty="0"/>
              <a:t>3.	Akcent na inovace v ČR: Zákon č. 110/2009 Sb.</a:t>
            </a:r>
            <a:r>
              <a:rPr lang="cs-CZ" sz="2000" b="1" dirty="0"/>
              <a:t> </a:t>
            </a:r>
          </a:p>
          <a:p>
            <a:pPr marL="571500" indent="-571500">
              <a:spcAft>
                <a:spcPct val="25000"/>
              </a:spcAft>
              <a:buClr>
                <a:schemeClr val="accent2"/>
              </a:buClr>
              <a:buFont typeface="Wingdings" pitchFamily="2" charset="2"/>
              <a:buNone/>
            </a:pPr>
            <a:r>
              <a:rPr lang="cs-CZ" sz="2200" b="1" dirty="0"/>
              <a:t>	</a:t>
            </a:r>
            <a:r>
              <a:rPr lang="cs-CZ" dirty="0"/>
              <a:t>zákon č. 130/2002 Sb., </a:t>
            </a:r>
            <a:r>
              <a:rPr lang="cs-CZ" sz="2000" b="1" dirty="0">
                <a:solidFill>
                  <a:schemeClr val="accent2"/>
                </a:solidFill>
              </a:rPr>
              <a:t>TAČR</a:t>
            </a:r>
            <a:r>
              <a:rPr lang="cs-CZ" sz="2000" b="1" dirty="0"/>
              <a:t>,</a:t>
            </a:r>
            <a:r>
              <a:rPr lang="cs-CZ" sz="1600" b="1" dirty="0"/>
              <a:t> </a:t>
            </a:r>
            <a:r>
              <a:rPr lang="cs-CZ" sz="2000" b="1" dirty="0" err="1"/>
              <a:t>VaV</a:t>
            </a:r>
            <a:r>
              <a:rPr lang="cs-CZ" sz="2000" b="1" dirty="0"/>
              <a:t> =&gt;</a:t>
            </a:r>
            <a:r>
              <a:rPr lang="cs-CZ" sz="2000" b="1" dirty="0">
                <a:solidFill>
                  <a:srgbClr val="FFFF00"/>
                </a:solidFill>
              </a:rPr>
              <a:t> </a:t>
            </a:r>
            <a:r>
              <a:rPr lang="cs-CZ" sz="2000" b="1" dirty="0" err="1">
                <a:solidFill>
                  <a:schemeClr val="accent2"/>
                </a:solidFill>
              </a:rPr>
              <a:t>VaVaI</a:t>
            </a:r>
            <a:r>
              <a:rPr lang="cs-CZ" sz="2000" b="1" dirty="0">
                <a:solidFill>
                  <a:schemeClr val="accent2"/>
                </a:solidFill>
              </a:rPr>
              <a:t>.</a:t>
            </a:r>
          </a:p>
          <a:p>
            <a:pPr marL="571500" indent="-571500">
              <a:spcAft>
                <a:spcPct val="40000"/>
              </a:spcAft>
              <a:buClr>
                <a:schemeClr val="accent2"/>
              </a:buClr>
              <a:buFont typeface="Wingdings" pitchFamily="2" charset="2"/>
              <a:buNone/>
            </a:pPr>
            <a:r>
              <a:rPr lang="cs-CZ" sz="1500" b="1" dirty="0">
                <a:solidFill>
                  <a:srgbClr val="FFFF00"/>
                </a:solidFill>
              </a:rPr>
              <a:t>	</a:t>
            </a:r>
            <a:r>
              <a:rPr lang="cs-CZ" dirty="0"/>
              <a:t>zákon č. 111/1998 Sb., </a:t>
            </a:r>
            <a:r>
              <a:rPr lang="cs-CZ" b="1" dirty="0"/>
              <a:t>tvůrčí</a:t>
            </a:r>
            <a:r>
              <a:rPr lang="cs-CZ" sz="1600" b="1" dirty="0"/>
              <a:t> </a:t>
            </a:r>
            <a:r>
              <a:rPr lang="cs-CZ" b="1" dirty="0"/>
              <a:t>činnosti VŠ </a:t>
            </a:r>
            <a:r>
              <a:rPr lang="cs-CZ" sz="2000" b="1" dirty="0"/>
              <a:t>=&gt;</a:t>
            </a:r>
            <a:r>
              <a:rPr lang="cs-CZ" b="1" dirty="0"/>
              <a:t> činnosti</a:t>
            </a:r>
            <a:r>
              <a:rPr lang="cs-CZ" sz="1600" b="1" dirty="0">
                <a:solidFill>
                  <a:srgbClr val="FFFF00"/>
                </a:solidFill>
              </a:rPr>
              <a:t> </a:t>
            </a:r>
            <a:r>
              <a:rPr lang="cs-CZ" sz="2000" b="1" dirty="0">
                <a:solidFill>
                  <a:schemeClr val="accent2"/>
                </a:solidFill>
              </a:rPr>
              <a:t>INOVAČNÍ.</a:t>
            </a:r>
            <a:r>
              <a:rPr lang="cs-CZ" sz="2000" b="1" dirty="0">
                <a:solidFill>
                  <a:srgbClr val="FF0000"/>
                </a:solidFill>
              </a:rPr>
              <a:t> </a:t>
            </a:r>
          </a:p>
          <a:p>
            <a:pPr marL="571500" indent="-571500" algn="ctr">
              <a:spcBef>
                <a:spcPct val="50000"/>
              </a:spcBef>
              <a:spcAft>
                <a:spcPct val="40000"/>
              </a:spcAft>
              <a:buClr>
                <a:schemeClr val="accent2"/>
              </a:buClr>
              <a:buFont typeface="Wingdings" pitchFamily="2" charset="2"/>
              <a:buNone/>
            </a:pPr>
            <a:r>
              <a:rPr lang="cs-CZ" sz="2000" b="1" dirty="0">
                <a:solidFill>
                  <a:srgbClr val="FF0000"/>
                </a:solidFill>
              </a:rPr>
              <a:t>	</a:t>
            </a:r>
            <a:r>
              <a:rPr lang="cs-CZ" sz="2000" b="1" dirty="0"/>
              <a:t>Poprvé se</a:t>
            </a:r>
            <a:r>
              <a:rPr lang="cs-CZ" sz="2000" dirty="0">
                <a:solidFill>
                  <a:srgbClr val="FFFF00"/>
                </a:solidFill>
              </a:rPr>
              <a:t> </a:t>
            </a:r>
            <a:r>
              <a:rPr lang="cs-CZ" sz="2000" b="1" dirty="0"/>
              <a:t>INOVACE</a:t>
            </a:r>
            <a:r>
              <a:rPr lang="cs-CZ" sz="2000" dirty="0">
                <a:solidFill>
                  <a:srgbClr val="FFFF00"/>
                </a:solidFill>
              </a:rPr>
              <a:t> </a:t>
            </a:r>
            <a:r>
              <a:rPr lang="cs-CZ" sz="2000" b="1" dirty="0"/>
              <a:t>dostává do právního řádu České </a:t>
            </a:r>
            <a:r>
              <a:rPr lang="cs-CZ" sz="2000" b="1" dirty="0" err="1"/>
              <a:t>repuliky</a:t>
            </a:r>
            <a:r>
              <a:rPr lang="cs-CZ" sz="2000" dirty="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title"/>
          </p:nvPr>
        </p:nvSpPr>
        <p:spPr>
          <a:xfrm>
            <a:off x="467544" y="404664"/>
            <a:ext cx="8001000" cy="684113"/>
          </a:xfrm>
        </p:spPr>
        <p:txBody>
          <a:bodyPr/>
          <a:lstStyle/>
          <a:p>
            <a:pPr algn="ctr"/>
            <a:r>
              <a:rPr lang="cs-CZ" sz="4800" b="1" dirty="0">
                <a:solidFill>
                  <a:srgbClr val="C00000"/>
                </a:solidFill>
              </a:rPr>
              <a:t>Obsahová analýza </a:t>
            </a:r>
          </a:p>
        </p:txBody>
      </p:sp>
      <p:pic>
        <p:nvPicPr>
          <p:cNvPr id="1601539" name="Picture 3"/>
          <p:cNvPicPr>
            <a:picLocks noChangeAspect="1" noChangeArrowheads="1"/>
          </p:cNvPicPr>
          <p:nvPr/>
        </p:nvPicPr>
        <p:blipFill>
          <a:blip r:embed="rId3" cstate="print"/>
          <a:srcRect/>
          <a:stretch>
            <a:fillRect/>
          </a:stretch>
        </p:blipFill>
        <p:spPr bwMode="auto">
          <a:xfrm>
            <a:off x="0" y="1484313"/>
            <a:ext cx="8893175" cy="4352925"/>
          </a:xfrm>
          <a:prstGeom prst="rect">
            <a:avLst/>
          </a:prstGeom>
          <a:noFill/>
          <a:ln w="9525">
            <a:noFill/>
            <a:miter lim="800000"/>
            <a:headEnd/>
            <a:tailEnd/>
          </a:ln>
          <a:effectLst/>
        </p:spPr>
      </p:pic>
      <p:sp>
        <p:nvSpPr>
          <p:cNvPr id="4" name="Zástupný symbol pro číslo snímku 3"/>
          <p:cNvSpPr>
            <a:spLocks noGrp="1"/>
          </p:cNvSpPr>
          <p:nvPr>
            <p:ph type="sldNum" sz="quarter" idx="12"/>
          </p:nvPr>
        </p:nvSpPr>
        <p:spPr/>
        <p:txBody>
          <a:bodyPr/>
          <a:lstStyle/>
          <a:p>
            <a:pPr>
              <a:defRPr/>
            </a:pPr>
            <a:fld id="{97D99EE1-3268-43E0-8B0E-E5C73929A1A8}" type="slidenum">
              <a:rPr lang="cs-CZ" smtClean="0"/>
              <a:pPr>
                <a:defRPr/>
              </a:pPr>
              <a:t>60</a:t>
            </a:fld>
            <a:endParaRPr lang="cs-CZ"/>
          </a:p>
        </p:txBody>
      </p:sp>
      <p:sp>
        <p:nvSpPr>
          <p:cNvPr id="5"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srcRect/>
          <a:stretch>
            <a:fillRect/>
          </a:stretch>
        </p:blipFill>
        <p:spPr bwMode="auto">
          <a:xfrm>
            <a:off x="595173" y="836712"/>
            <a:ext cx="7982604" cy="5778401"/>
          </a:xfrm>
          <a:prstGeom prst="rect">
            <a:avLst/>
          </a:prstGeom>
          <a:noFill/>
          <a:ln w="9525">
            <a:noFill/>
            <a:round/>
            <a:headEnd/>
            <a:tailEnd/>
          </a:ln>
        </p:spPr>
      </p:pic>
      <p:sp>
        <p:nvSpPr>
          <p:cNvPr id="4" name="Zástupný symbol pro číslo snímku 3"/>
          <p:cNvSpPr>
            <a:spLocks noGrp="1"/>
          </p:cNvSpPr>
          <p:nvPr>
            <p:ph type="sldNum" sz="quarter" idx="12"/>
          </p:nvPr>
        </p:nvSpPr>
        <p:spPr/>
        <p:txBody>
          <a:bodyPr/>
          <a:lstStyle/>
          <a:p>
            <a:pPr>
              <a:defRPr/>
            </a:pPr>
            <a:fld id="{97D99EE1-3268-43E0-8B0E-E5C73929A1A8}" type="slidenum">
              <a:rPr lang="cs-CZ" smtClean="0"/>
              <a:pPr>
                <a:defRPr/>
              </a:pPr>
              <a:t>61</a:t>
            </a:fld>
            <a:endParaRPr lang="cs-CZ"/>
          </a:p>
        </p:txBody>
      </p:sp>
      <p:sp>
        <p:nvSpPr>
          <p:cNvPr id="5" name="Obdélník 4"/>
          <p:cNvSpPr/>
          <p:nvPr/>
        </p:nvSpPr>
        <p:spPr>
          <a:xfrm>
            <a:off x="0" y="0"/>
            <a:ext cx="9144000" cy="830997"/>
          </a:xfrm>
          <a:prstGeom prst="rect">
            <a:avLst/>
          </a:prstGeom>
        </p:spPr>
        <p:txBody>
          <a:bodyPr wrap="square">
            <a:spAutoFit/>
          </a:bodyPr>
          <a:lstStyle/>
          <a:p>
            <a:pPr algn="ctr"/>
            <a:r>
              <a:rPr lang="cs-CZ" sz="4800" b="1" dirty="0" smtClean="0">
                <a:solidFill>
                  <a:srgbClr val="C00000"/>
                </a:solidFill>
              </a:rPr>
              <a:t>Obsahová analýza </a:t>
            </a:r>
            <a:endParaRPr lang="cs-CZ" sz="48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cstate="print"/>
          <a:srcRect/>
          <a:stretch>
            <a:fillRect/>
          </a:stretch>
        </p:blipFill>
        <p:spPr bwMode="auto">
          <a:xfrm>
            <a:off x="1403648" y="1351518"/>
            <a:ext cx="6525915" cy="5220732"/>
          </a:xfrm>
          <a:prstGeom prst="rect">
            <a:avLst/>
          </a:prstGeom>
          <a:noFill/>
          <a:ln w="9525">
            <a:noFill/>
            <a:round/>
            <a:headEnd/>
            <a:tailEnd/>
          </a:ln>
        </p:spPr>
      </p:pic>
      <p:pic>
        <p:nvPicPr>
          <p:cNvPr id="38916" name="Picture 4"/>
          <p:cNvPicPr>
            <a:picLocks noChangeAspect="1" noChangeArrowheads="1"/>
          </p:cNvPicPr>
          <p:nvPr/>
        </p:nvPicPr>
        <p:blipFill>
          <a:blip r:embed="rId4" cstate="print"/>
          <a:srcRect/>
          <a:stretch>
            <a:fillRect/>
          </a:stretch>
        </p:blipFill>
        <p:spPr bwMode="auto">
          <a:xfrm>
            <a:off x="5643563" y="1071563"/>
            <a:ext cx="3197225" cy="2557462"/>
          </a:xfrm>
          <a:prstGeom prst="rect">
            <a:avLst/>
          </a:prstGeom>
          <a:noFill/>
          <a:ln w="9525">
            <a:noFill/>
            <a:round/>
            <a:headEnd/>
            <a:tailEnd/>
          </a:ln>
        </p:spPr>
      </p:pic>
      <p:sp>
        <p:nvSpPr>
          <p:cNvPr id="5" name="Zástupný symbol pro číslo snímku 4"/>
          <p:cNvSpPr>
            <a:spLocks noGrp="1"/>
          </p:cNvSpPr>
          <p:nvPr>
            <p:ph type="sldNum" sz="quarter" idx="12"/>
          </p:nvPr>
        </p:nvSpPr>
        <p:spPr/>
        <p:txBody>
          <a:bodyPr/>
          <a:lstStyle/>
          <a:p>
            <a:pPr>
              <a:defRPr/>
            </a:pPr>
            <a:fld id="{4F7949E5-3EDA-4B73-BF36-3A3EFCE885A4}" type="slidenum">
              <a:rPr lang="cs-CZ" smtClean="0"/>
              <a:pPr>
                <a:defRPr/>
              </a:pPr>
              <a:t>62</a:t>
            </a:fld>
            <a:endParaRPr lang="cs-CZ"/>
          </a:p>
        </p:txBody>
      </p:sp>
      <p:sp>
        <p:nvSpPr>
          <p:cNvPr id="6" name="Obdélník 5"/>
          <p:cNvSpPr/>
          <p:nvPr/>
        </p:nvSpPr>
        <p:spPr>
          <a:xfrm>
            <a:off x="0" y="0"/>
            <a:ext cx="9144000" cy="1323439"/>
          </a:xfrm>
          <a:prstGeom prst="rect">
            <a:avLst/>
          </a:prstGeom>
        </p:spPr>
        <p:txBody>
          <a:bodyPr wrap="square">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dirty="0" smtClean="0">
                <a:solidFill>
                  <a:srgbClr val="C00000"/>
                </a:solidFill>
                <a:ea typeface="Arial Unicode MS" pitchFamily="34" charset="-128"/>
                <a:cs typeface="Arial Unicode MS" pitchFamily="34" charset="-128"/>
              </a:rPr>
              <a:t>Vyhledávání v textových datech</a:t>
            </a:r>
            <a:endParaRPr lang="cs-CZ" sz="4000" b="1" dirty="0">
              <a:solidFill>
                <a:srgbClr val="C00000"/>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179388" y="1125538"/>
            <a:ext cx="6481762" cy="5287962"/>
          </a:xfrm>
          <a:prstGeom prst="rect">
            <a:avLst/>
          </a:prstGeom>
          <a:noFill/>
          <a:ln w="9525">
            <a:noFill/>
            <a:round/>
            <a:headEnd/>
            <a:tailEnd/>
          </a:ln>
        </p:spPr>
      </p:pic>
      <p:pic>
        <p:nvPicPr>
          <p:cNvPr id="39939" name="Picture 3"/>
          <p:cNvPicPr>
            <a:picLocks noChangeAspect="1" noChangeArrowheads="1"/>
          </p:cNvPicPr>
          <p:nvPr/>
        </p:nvPicPr>
        <p:blipFill>
          <a:blip r:embed="rId4" cstate="print"/>
          <a:srcRect/>
          <a:stretch>
            <a:fillRect/>
          </a:stretch>
        </p:blipFill>
        <p:spPr bwMode="auto">
          <a:xfrm>
            <a:off x="2987675" y="2205038"/>
            <a:ext cx="6156325" cy="4435475"/>
          </a:xfrm>
          <a:prstGeom prst="rect">
            <a:avLst/>
          </a:prstGeom>
          <a:noFill/>
          <a:ln w="9360">
            <a:solidFill>
              <a:srgbClr val="FF9900"/>
            </a:solidFill>
            <a:miter lim="800000"/>
            <a:headEnd/>
            <a:tailEnd/>
          </a:ln>
        </p:spPr>
      </p:pic>
      <p:sp>
        <p:nvSpPr>
          <p:cNvPr id="5" name="Zástupný symbol pro číslo snímku 4"/>
          <p:cNvSpPr>
            <a:spLocks noGrp="1"/>
          </p:cNvSpPr>
          <p:nvPr>
            <p:ph type="sldNum" sz="quarter" idx="12"/>
          </p:nvPr>
        </p:nvSpPr>
        <p:spPr/>
        <p:txBody>
          <a:bodyPr/>
          <a:lstStyle/>
          <a:p>
            <a:pPr>
              <a:defRPr/>
            </a:pPr>
            <a:fld id="{97D99EE1-3268-43E0-8B0E-E5C73929A1A8}" type="slidenum">
              <a:rPr lang="cs-CZ" smtClean="0"/>
              <a:pPr>
                <a:defRPr/>
              </a:pPr>
              <a:t>63</a:t>
            </a:fld>
            <a:endParaRPr lang="cs-CZ"/>
          </a:p>
        </p:txBody>
      </p:sp>
      <p:sp>
        <p:nvSpPr>
          <p:cNvPr id="6" name="Obdélník 5"/>
          <p:cNvSpPr/>
          <p:nvPr/>
        </p:nvSpPr>
        <p:spPr>
          <a:xfrm>
            <a:off x="1" y="260648"/>
            <a:ext cx="9144000" cy="769441"/>
          </a:xfrm>
          <a:prstGeom prst="rect">
            <a:avLst/>
          </a:prstGeom>
        </p:spPr>
        <p:txBody>
          <a:bodyPr wrap="square">
            <a:spAutoFit/>
          </a:bodyPr>
          <a:lstStyle/>
          <a:p>
            <a:pPr algn="ctr"/>
            <a:r>
              <a:rPr lang="cs-CZ" sz="4400" b="1" dirty="0" smtClean="0">
                <a:solidFill>
                  <a:srgbClr val="C00000"/>
                </a:solidFill>
              </a:rPr>
              <a:t>Kontextová analýza</a:t>
            </a:r>
            <a:endParaRPr lang="cs-CZ"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3919538" y="3716338"/>
            <a:ext cx="4984750" cy="3022600"/>
          </a:xfrm>
          <a:prstGeom prst="rect">
            <a:avLst/>
          </a:prstGeom>
          <a:noFill/>
          <a:ln w="9360">
            <a:solidFill>
              <a:srgbClr val="FF9900"/>
            </a:solid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323850" y="1268413"/>
            <a:ext cx="6569075" cy="3327400"/>
          </a:xfrm>
          <a:prstGeom prst="rect">
            <a:avLst/>
          </a:prstGeom>
          <a:noFill/>
          <a:ln w="9360">
            <a:solidFill>
              <a:srgbClr val="FF9900"/>
            </a:solidFill>
            <a:miter lim="800000"/>
            <a:headEnd/>
            <a:tailEnd/>
          </a:ln>
        </p:spPr>
      </p:pic>
      <p:pic>
        <p:nvPicPr>
          <p:cNvPr id="40965" name="Picture 6"/>
          <p:cNvPicPr>
            <a:picLocks noChangeAspect="1" noChangeArrowheads="1"/>
          </p:cNvPicPr>
          <p:nvPr/>
        </p:nvPicPr>
        <p:blipFill>
          <a:blip r:embed="rId5" cstate="print"/>
          <a:srcRect/>
          <a:stretch>
            <a:fillRect/>
          </a:stretch>
        </p:blipFill>
        <p:spPr bwMode="auto">
          <a:xfrm>
            <a:off x="539750" y="4797425"/>
            <a:ext cx="2952750" cy="1754188"/>
          </a:xfrm>
          <a:prstGeom prst="rect">
            <a:avLst/>
          </a:prstGeom>
          <a:noFill/>
          <a:ln w="9360">
            <a:solidFill>
              <a:srgbClr val="FF9900"/>
            </a:solidFill>
            <a:miter lim="800000"/>
            <a:headEnd/>
            <a:tailEnd/>
          </a:ln>
        </p:spPr>
      </p:pic>
      <p:sp>
        <p:nvSpPr>
          <p:cNvPr id="6" name="Zástupný symbol pro číslo snímku 5"/>
          <p:cNvSpPr>
            <a:spLocks noGrp="1"/>
          </p:cNvSpPr>
          <p:nvPr>
            <p:ph type="sldNum" sz="quarter" idx="12"/>
          </p:nvPr>
        </p:nvSpPr>
        <p:spPr/>
        <p:txBody>
          <a:bodyPr/>
          <a:lstStyle/>
          <a:p>
            <a:pPr>
              <a:defRPr/>
            </a:pPr>
            <a:fld id="{97D99EE1-3268-43E0-8B0E-E5C73929A1A8}" type="slidenum">
              <a:rPr lang="cs-CZ" smtClean="0"/>
              <a:pPr>
                <a:defRPr/>
              </a:pPr>
              <a:t>64</a:t>
            </a:fld>
            <a:endParaRPr lang="cs-CZ"/>
          </a:p>
        </p:txBody>
      </p:sp>
      <p:sp>
        <p:nvSpPr>
          <p:cNvPr id="7" name="Obdélník 6"/>
          <p:cNvSpPr/>
          <p:nvPr/>
        </p:nvSpPr>
        <p:spPr>
          <a:xfrm>
            <a:off x="0" y="188640"/>
            <a:ext cx="9144000" cy="769441"/>
          </a:xfrm>
          <a:prstGeom prst="rect">
            <a:avLst/>
          </a:prstGeom>
        </p:spPr>
        <p:txBody>
          <a:bodyPr wrap="square">
            <a:spAutoFit/>
          </a:bodyPr>
          <a:lstStyle/>
          <a:p>
            <a:pPr algn="ctr"/>
            <a:r>
              <a:rPr lang="cs-CZ" sz="4400" b="1" dirty="0" smtClean="0">
                <a:solidFill>
                  <a:srgbClr val="C00000"/>
                </a:solidFill>
              </a:rPr>
              <a:t>Kontextová analýza</a:t>
            </a:r>
            <a:endParaRPr lang="cs-CZ"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title"/>
          </p:nvPr>
        </p:nvSpPr>
        <p:spPr>
          <a:xfrm>
            <a:off x="0" y="0"/>
            <a:ext cx="9144000" cy="764704"/>
          </a:xfrm>
        </p:spPr>
        <p:txBody>
          <a:bodyPr/>
          <a:lstStyle/>
          <a:p>
            <a:pPr algn="ctr"/>
            <a:r>
              <a:rPr lang="cs-CZ" sz="4400" b="1" dirty="0">
                <a:solidFill>
                  <a:srgbClr val="C00000"/>
                </a:solidFill>
              </a:rPr>
              <a:t>Kontextová analýza</a:t>
            </a:r>
          </a:p>
        </p:txBody>
      </p:sp>
      <p:pic>
        <p:nvPicPr>
          <p:cNvPr id="1615875" name="Picture 3"/>
          <p:cNvPicPr>
            <a:picLocks noChangeAspect="1" noChangeArrowheads="1"/>
          </p:cNvPicPr>
          <p:nvPr/>
        </p:nvPicPr>
        <p:blipFill>
          <a:blip r:embed="rId3" cstate="print"/>
          <a:srcRect/>
          <a:stretch>
            <a:fillRect/>
          </a:stretch>
        </p:blipFill>
        <p:spPr bwMode="auto">
          <a:xfrm>
            <a:off x="1043608" y="803321"/>
            <a:ext cx="7056784" cy="5795303"/>
          </a:xfrm>
          <a:prstGeom prst="rect">
            <a:avLst/>
          </a:prstGeom>
          <a:noFill/>
          <a:ln w="9525">
            <a:noFill/>
            <a:miter lim="800000"/>
            <a:headEnd/>
            <a:tailEnd/>
          </a:ln>
          <a:effectLst/>
        </p:spPr>
      </p:pic>
      <p:sp>
        <p:nvSpPr>
          <p:cNvPr id="4" name="Zástupný symbol pro číslo snímku 3"/>
          <p:cNvSpPr>
            <a:spLocks noGrp="1"/>
          </p:cNvSpPr>
          <p:nvPr>
            <p:ph type="sldNum" sz="quarter" idx="12"/>
          </p:nvPr>
        </p:nvSpPr>
        <p:spPr/>
        <p:txBody>
          <a:bodyPr/>
          <a:lstStyle/>
          <a:p>
            <a:pPr>
              <a:defRPr/>
            </a:pPr>
            <a:fld id="{97D99EE1-3268-43E0-8B0E-E5C73929A1A8}" type="slidenum">
              <a:rPr lang="cs-CZ" smtClean="0"/>
              <a:pPr>
                <a:defRPr/>
              </a:pPr>
              <a:t>65</a:t>
            </a:fld>
            <a:endParaRPr lang="cs-CZ"/>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cstate="print"/>
          <a:srcRect/>
          <a:stretch>
            <a:fillRect/>
          </a:stretch>
        </p:blipFill>
        <p:spPr bwMode="auto">
          <a:xfrm>
            <a:off x="0" y="1071563"/>
            <a:ext cx="9223375" cy="5786437"/>
          </a:xfrm>
          <a:prstGeom prst="rect">
            <a:avLst/>
          </a:prstGeom>
          <a:noFill/>
          <a:ln w="9525">
            <a:noFill/>
            <a:round/>
            <a:headEnd/>
            <a:tailEnd/>
          </a:ln>
        </p:spPr>
      </p:pic>
      <p:pic>
        <p:nvPicPr>
          <p:cNvPr id="104452" name="Picture 4"/>
          <p:cNvPicPr>
            <a:picLocks noChangeAspect="1" noChangeArrowheads="1"/>
          </p:cNvPicPr>
          <p:nvPr/>
        </p:nvPicPr>
        <p:blipFill>
          <a:blip r:embed="rId4" cstate="print"/>
          <a:srcRect/>
          <a:stretch>
            <a:fillRect/>
          </a:stretch>
        </p:blipFill>
        <p:spPr bwMode="auto">
          <a:xfrm>
            <a:off x="0" y="1071563"/>
            <a:ext cx="9144000" cy="5735637"/>
          </a:xfrm>
          <a:prstGeom prst="rect">
            <a:avLst/>
          </a:prstGeom>
          <a:noFill/>
          <a:ln w="9525">
            <a:noFill/>
            <a:round/>
            <a:headEnd/>
            <a:tailEnd/>
          </a:ln>
        </p:spPr>
      </p:pic>
      <p:pic>
        <p:nvPicPr>
          <p:cNvPr id="104453" name="Picture 5"/>
          <p:cNvPicPr>
            <a:picLocks noChangeAspect="1" noChangeArrowheads="1"/>
          </p:cNvPicPr>
          <p:nvPr/>
        </p:nvPicPr>
        <p:blipFill>
          <a:blip r:embed="rId5" cstate="print"/>
          <a:srcRect/>
          <a:stretch>
            <a:fillRect/>
          </a:stretch>
        </p:blipFill>
        <p:spPr bwMode="auto">
          <a:xfrm>
            <a:off x="0" y="1071563"/>
            <a:ext cx="9144000" cy="5735637"/>
          </a:xfrm>
          <a:prstGeom prst="rect">
            <a:avLst/>
          </a:prstGeom>
          <a:noFill/>
          <a:ln w="9525">
            <a:noFill/>
            <a:round/>
            <a:headEnd/>
            <a:tailEnd/>
          </a:ln>
        </p:spPr>
      </p:pic>
      <p:pic>
        <p:nvPicPr>
          <p:cNvPr id="104454" name="Picture 6"/>
          <p:cNvPicPr>
            <a:picLocks noChangeAspect="1" noChangeArrowheads="1"/>
          </p:cNvPicPr>
          <p:nvPr/>
        </p:nvPicPr>
        <p:blipFill>
          <a:blip r:embed="rId6" cstate="print"/>
          <a:srcRect/>
          <a:stretch>
            <a:fillRect/>
          </a:stretch>
        </p:blipFill>
        <p:spPr bwMode="auto">
          <a:xfrm>
            <a:off x="0" y="1000125"/>
            <a:ext cx="9144000" cy="5735638"/>
          </a:xfrm>
          <a:prstGeom prst="rect">
            <a:avLst/>
          </a:prstGeom>
          <a:noFill/>
          <a:ln w="9525">
            <a:noFill/>
            <a:round/>
            <a:headEnd/>
            <a:tailEnd/>
          </a:ln>
        </p:spPr>
      </p:pic>
      <p:sp>
        <p:nvSpPr>
          <p:cNvPr id="7" name="Zástupný symbol pro číslo snímku 6"/>
          <p:cNvSpPr>
            <a:spLocks noGrp="1"/>
          </p:cNvSpPr>
          <p:nvPr>
            <p:ph type="sldNum" sz="quarter" idx="12"/>
          </p:nvPr>
        </p:nvSpPr>
        <p:spPr/>
        <p:txBody>
          <a:bodyPr/>
          <a:lstStyle/>
          <a:p>
            <a:pPr>
              <a:defRPr/>
            </a:pPr>
            <a:fld id="{4F7949E5-3EDA-4B73-BF36-3A3EFCE885A4}" type="slidenum">
              <a:rPr lang="cs-CZ" smtClean="0"/>
              <a:pPr>
                <a:defRPr/>
              </a:pPr>
              <a:t>66</a:t>
            </a:fld>
            <a:endParaRPr lang="cs-CZ"/>
          </a:p>
        </p:txBody>
      </p:sp>
      <p:sp>
        <p:nvSpPr>
          <p:cNvPr id="8" name="Obdélník 7"/>
          <p:cNvSpPr/>
          <p:nvPr/>
        </p:nvSpPr>
        <p:spPr>
          <a:xfrm>
            <a:off x="0" y="0"/>
            <a:ext cx="9144000" cy="769441"/>
          </a:xfrm>
          <a:prstGeom prst="rect">
            <a:avLst/>
          </a:prstGeom>
        </p:spPr>
        <p:txBody>
          <a:bodyPr wrap="square">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smtClean="0">
                <a:solidFill>
                  <a:srgbClr val="C00000"/>
                </a:solidFill>
                <a:ea typeface="Arial Unicode MS" pitchFamily="34" charset="-128"/>
                <a:cs typeface="Arial Unicode MS" pitchFamily="34" charset="-128"/>
              </a:rPr>
              <a:t>Tvorba kontextových rešerší</a:t>
            </a:r>
            <a:endParaRPr lang="cs-CZ" sz="4400" b="1" dirty="0">
              <a:solidFill>
                <a:srgbClr val="C00000"/>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4452"/>
                                        </p:tgtEl>
                                        <p:attrNameLst>
                                          <p:attrName>style.visibility</p:attrName>
                                        </p:attrNameLst>
                                      </p:cBhvr>
                                      <p:to>
                                        <p:strVal val="visible"/>
                                      </p:to>
                                    </p:set>
                                    <p:animEffect transition="in" filter="dissolve">
                                      <p:cBhvr additive="repl">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104453"/>
                                        </p:tgtEl>
                                        <p:attrNameLst>
                                          <p:attrName>style.visibility</p:attrName>
                                        </p:attrNameLst>
                                      </p:cBhvr>
                                      <p:to>
                                        <p:strVal val="visible"/>
                                      </p:to>
                                    </p:set>
                                    <p:animEffect transition="in" filter="dissolve">
                                      <p:cBhvr additive="repl">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104454"/>
                                        </p:tgtEl>
                                        <p:attrNameLst>
                                          <p:attrName>style.visibility</p:attrName>
                                        </p:attrNameLst>
                                      </p:cBhvr>
                                      <p:to>
                                        <p:strVal val="visible"/>
                                      </p:to>
                                    </p:set>
                                    <p:animEffect transition="in" filter="dissolve">
                                      <p:cBhvr additive="repl">
                                        <p:cTn id="1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179388" y="1023938"/>
          <a:ext cx="8382000" cy="4008437"/>
        </p:xfrm>
        <a:graphic>
          <a:graphicData uri="http://schemas.openxmlformats.org/presentationml/2006/ole">
            <p:oleObj spid="_x0000_s2050" r:id="rId4" imgW="16777080" imgH="8084880" progId="">
              <p:embed/>
            </p:oleObj>
          </a:graphicData>
        </a:graphic>
      </p:graphicFrame>
      <p:pic>
        <p:nvPicPr>
          <p:cNvPr id="114692" name="Picture 4"/>
          <p:cNvPicPr>
            <a:picLocks noChangeAspect="1" noChangeArrowheads="1"/>
          </p:cNvPicPr>
          <p:nvPr/>
        </p:nvPicPr>
        <p:blipFill>
          <a:blip r:embed="rId5" cstate="print"/>
          <a:srcRect/>
          <a:stretch>
            <a:fillRect/>
          </a:stretch>
        </p:blipFill>
        <p:spPr bwMode="auto">
          <a:xfrm>
            <a:off x="468313" y="5445125"/>
            <a:ext cx="7848600" cy="1323975"/>
          </a:xfrm>
          <a:prstGeom prst="rect">
            <a:avLst/>
          </a:prstGeom>
          <a:noFill/>
          <a:ln w="9360">
            <a:solidFill>
              <a:srgbClr val="000000"/>
            </a:solidFill>
            <a:miter lim="800000"/>
            <a:headEnd/>
            <a:tailEnd/>
          </a:ln>
        </p:spPr>
      </p:pic>
      <p:sp>
        <p:nvSpPr>
          <p:cNvPr id="5" name="Zástupný symbol pro číslo snímku 4"/>
          <p:cNvSpPr>
            <a:spLocks noGrp="1"/>
          </p:cNvSpPr>
          <p:nvPr>
            <p:ph type="sldNum" sz="quarter" idx="12"/>
          </p:nvPr>
        </p:nvSpPr>
        <p:spPr/>
        <p:txBody>
          <a:bodyPr/>
          <a:lstStyle/>
          <a:p>
            <a:pPr>
              <a:defRPr/>
            </a:pPr>
            <a:fld id="{97D99EE1-3268-43E0-8B0E-E5C73929A1A8}" type="slidenum">
              <a:rPr lang="cs-CZ" smtClean="0"/>
              <a:pPr>
                <a:defRPr/>
              </a:pPr>
              <a:t>67</a:t>
            </a:fld>
            <a:endParaRPr lang="cs-CZ"/>
          </a:p>
        </p:txBody>
      </p:sp>
      <p:sp>
        <p:nvSpPr>
          <p:cNvPr id="6" name="Obdélník 5"/>
          <p:cNvSpPr/>
          <p:nvPr/>
        </p:nvSpPr>
        <p:spPr>
          <a:xfrm>
            <a:off x="0" y="116632"/>
            <a:ext cx="9144000" cy="769441"/>
          </a:xfrm>
          <a:prstGeom prst="rect">
            <a:avLst/>
          </a:prstGeom>
        </p:spPr>
        <p:txBody>
          <a:bodyPr wrap="square">
            <a:spAutoFit/>
          </a:bodyPr>
          <a:lstStyle/>
          <a:p>
            <a:pPr algn="ctr"/>
            <a:r>
              <a:rPr lang="cs-CZ" sz="4400" b="1" dirty="0" smtClean="0">
                <a:solidFill>
                  <a:srgbClr val="C00000"/>
                </a:solidFill>
              </a:rPr>
              <a:t>Časová analýza – kauzalita</a:t>
            </a:r>
            <a:endParaRPr lang="cs-CZ"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4692"/>
                                        </p:tgtEl>
                                        <p:attrNameLst>
                                          <p:attrName>style.visibility</p:attrName>
                                        </p:attrNameLst>
                                      </p:cBhvr>
                                      <p:to>
                                        <p:strVal val="visible"/>
                                      </p:to>
                                    </p:set>
                                    <p:animEffect transition="in" filter="dissolve">
                                      <p:cBhvr additive="repl">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srcRect/>
          <a:stretch>
            <a:fillRect/>
          </a:stretch>
        </p:blipFill>
        <p:spPr bwMode="auto">
          <a:xfrm>
            <a:off x="539750" y="1125538"/>
            <a:ext cx="7561263" cy="5449887"/>
          </a:xfrm>
          <a:prstGeom prst="rect">
            <a:avLst/>
          </a:prstGeom>
          <a:noFill/>
          <a:ln w="9525">
            <a:noFill/>
            <a:round/>
            <a:headEnd/>
            <a:tailEnd/>
          </a:ln>
        </p:spPr>
      </p:pic>
      <p:sp>
        <p:nvSpPr>
          <p:cNvPr id="43012" name="Text Box 4"/>
          <p:cNvSpPr txBox="1">
            <a:spLocks noChangeArrowheads="1"/>
          </p:cNvSpPr>
          <p:nvPr/>
        </p:nvSpPr>
        <p:spPr bwMode="auto">
          <a:xfrm>
            <a:off x="539750" y="4797425"/>
            <a:ext cx="3240088" cy="1311275"/>
          </a:xfrm>
          <a:prstGeom prst="rect">
            <a:avLst/>
          </a:prstGeom>
          <a:noFill/>
          <a:ln w="9525">
            <a:noFill/>
            <a:round/>
            <a:headEnd/>
            <a:tailEnd/>
          </a:ln>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ea typeface="Arial Unicode MS" pitchFamily="34" charset="-128"/>
                <a:cs typeface="Arial Unicode MS" pitchFamily="34" charset="-128"/>
              </a:rPr>
              <a:t>umožňuje z velkého množství transakcí vybrat pouze ty, které tvoří opakované skupiny.</a:t>
            </a:r>
          </a:p>
        </p:txBody>
      </p:sp>
      <p:sp>
        <p:nvSpPr>
          <p:cNvPr id="5" name="Zástupný symbol pro číslo snímku 4"/>
          <p:cNvSpPr>
            <a:spLocks noGrp="1"/>
          </p:cNvSpPr>
          <p:nvPr>
            <p:ph type="sldNum" sz="quarter" idx="12"/>
          </p:nvPr>
        </p:nvSpPr>
        <p:spPr/>
        <p:txBody>
          <a:bodyPr/>
          <a:lstStyle/>
          <a:p>
            <a:pPr>
              <a:defRPr/>
            </a:pPr>
            <a:fld id="{97D99EE1-3268-43E0-8B0E-E5C73929A1A8}" type="slidenum">
              <a:rPr lang="cs-CZ" smtClean="0"/>
              <a:pPr>
                <a:defRPr/>
              </a:pPr>
              <a:t>68</a:t>
            </a:fld>
            <a:endParaRPr lang="cs-CZ"/>
          </a:p>
        </p:txBody>
      </p:sp>
      <p:sp>
        <p:nvSpPr>
          <p:cNvPr id="6" name="Obdélník 5"/>
          <p:cNvSpPr/>
          <p:nvPr/>
        </p:nvSpPr>
        <p:spPr>
          <a:xfrm>
            <a:off x="0" y="116632"/>
            <a:ext cx="9144000" cy="769441"/>
          </a:xfrm>
          <a:prstGeom prst="rect">
            <a:avLst/>
          </a:prstGeom>
        </p:spPr>
        <p:txBody>
          <a:bodyPr wrap="square">
            <a:spAutoFit/>
          </a:bodyPr>
          <a:lstStyle/>
          <a:p>
            <a:pPr algn="ctr"/>
            <a:r>
              <a:rPr lang="cs-CZ" sz="4400" b="1" dirty="0" smtClean="0">
                <a:solidFill>
                  <a:srgbClr val="C00000"/>
                </a:solidFill>
              </a:rPr>
              <a:t>Časová analýza – periodicity</a:t>
            </a:r>
            <a:endParaRPr lang="cs-CZ"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323850" y="1196975"/>
            <a:ext cx="7488238" cy="4524375"/>
          </a:xfrm>
          <a:prstGeom prst="rect">
            <a:avLst/>
          </a:prstGeom>
          <a:noFill/>
          <a:ln w="9360">
            <a:solidFill>
              <a:srgbClr val="000000"/>
            </a:solidFill>
            <a:miter lim="800000"/>
            <a:headEnd/>
            <a:tailEnd/>
          </a:ln>
        </p:spPr>
      </p:pic>
      <p:graphicFrame>
        <p:nvGraphicFramePr>
          <p:cNvPr id="118788" name="Object 4"/>
          <p:cNvGraphicFramePr>
            <a:graphicFrameLocks noChangeAspect="1"/>
          </p:cNvGraphicFramePr>
          <p:nvPr/>
        </p:nvGraphicFramePr>
        <p:xfrm>
          <a:off x="4716463" y="1557338"/>
          <a:ext cx="4014787" cy="4953000"/>
        </p:xfrm>
        <a:graphic>
          <a:graphicData uri="http://schemas.openxmlformats.org/presentationml/2006/ole">
            <p:oleObj spid="_x0000_s3074" r:id="rId5" imgW="4361905" imgH="5380952" progId="PBrush">
              <p:embed/>
            </p:oleObj>
          </a:graphicData>
        </a:graphic>
      </p:graphicFrame>
      <p:sp>
        <p:nvSpPr>
          <p:cNvPr id="5" name="Zástupný symbol pro číslo snímku 4"/>
          <p:cNvSpPr>
            <a:spLocks noGrp="1"/>
          </p:cNvSpPr>
          <p:nvPr>
            <p:ph type="sldNum" sz="quarter" idx="12"/>
          </p:nvPr>
        </p:nvSpPr>
        <p:spPr/>
        <p:txBody>
          <a:bodyPr/>
          <a:lstStyle/>
          <a:p>
            <a:pPr>
              <a:defRPr/>
            </a:pPr>
            <a:fld id="{97D99EE1-3268-43E0-8B0E-E5C73929A1A8}" type="slidenum">
              <a:rPr lang="cs-CZ" smtClean="0"/>
              <a:pPr>
                <a:defRPr/>
              </a:pPr>
              <a:t>69</a:t>
            </a:fld>
            <a:endParaRPr lang="cs-CZ"/>
          </a:p>
        </p:txBody>
      </p:sp>
      <p:sp>
        <p:nvSpPr>
          <p:cNvPr id="6" name="Obdélník 5"/>
          <p:cNvSpPr/>
          <p:nvPr/>
        </p:nvSpPr>
        <p:spPr>
          <a:xfrm>
            <a:off x="0" y="116632"/>
            <a:ext cx="9144000" cy="830997"/>
          </a:xfrm>
          <a:prstGeom prst="rect">
            <a:avLst/>
          </a:prstGeom>
        </p:spPr>
        <p:txBody>
          <a:bodyPr wrap="square">
            <a:spAutoFit/>
          </a:bodyPr>
          <a:lstStyle/>
          <a:p>
            <a:pPr algn="ctr"/>
            <a:r>
              <a:rPr lang="cs-CZ" sz="4800" b="1" dirty="0" smtClean="0">
                <a:solidFill>
                  <a:srgbClr val="C00000"/>
                </a:solidFill>
                <a:latin typeface="UniversTovek-Black" pitchFamily="2" charset="0"/>
              </a:rPr>
              <a:t>TRANSAKČNÍ ANALÝZA</a:t>
            </a:r>
            <a:endParaRPr lang="cs-CZ" sz="4800" dirty="0">
              <a:solidFill>
                <a:srgbClr val="C00000"/>
              </a:solidFill>
            </a:endParaRPr>
          </a:p>
        </p:txBody>
      </p:sp>
      <p:sp>
        <p:nvSpPr>
          <p:cNvPr id="7"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100" b="1" i="1" dirty="0" smtClean="0">
                <a:solidFill>
                  <a:srgbClr val="333333"/>
                </a:solidFill>
              </a:rPr>
              <a:t>11.11.2010                                             </a:t>
            </a:r>
            <a:r>
              <a:rPr lang="cs-CZ" sz="2100" b="1" i="1" dirty="0">
                <a:solidFill>
                  <a:srgbClr val="333333"/>
                </a:solidFill>
              </a:rPr>
              <a:t>František   Bartes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8786"/>
                                        </p:tgtEl>
                                        <p:attrNameLst>
                                          <p:attrName>style.visibility</p:attrName>
                                        </p:attrNameLst>
                                      </p:cBhvr>
                                      <p:to>
                                        <p:strVal val="visible"/>
                                      </p:to>
                                    </p:set>
                                    <p:animEffect transition="in" filter="dissolve">
                                      <p:cBhvr additive="repl">
                                        <p:cTn id="7" dur="500"/>
                                        <p:tgtEl>
                                          <p:spTgt spid="118786"/>
                                        </p:tgtEl>
                                      </p:cBhvr>
                                    </p:animEffect>
                                  </p:child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118788"/>
                                        </p:tgtEl>
                                        <p:attrNameLst>
                                          <p:attrName>style.visibility</p:attrName>
                                        </p:attrNameLst>
                                      </p:cBhvr>
                                      <p:to>
                                        <p:strVal val="visible"/>
                                      </p:to>
                                    </p:set>
                                    <p:animEffect transition="in" filter="dissolve">
                                      <p:cBhvr additive="repl">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9552" y="0"/>
            <a:ext cx="8001000" cy="1216025"/>
          </a:xfrm>
        </p:spPr>
        <p:txBody>
          <a:bodyPr/>
          <a:lstStyle/>
          <a:p>
            <a:pPr algn="ctr"/>
            <a:r>
              <a:rPr lang="cs-CZ" sz="4800" b="1" dirty="0" smtClean="0">
                <a:solidFill>
                  <a:schemeClr val="accent6"/>
                </a:solidFill>
              </a:rPr>
              <a:t>Hodnotová </a:t>
            </a:r>
            <a:r>
              <a:rPr lang="cs-CZ" sz="4800" b="1" dirty="0">
                <a:solidFill>
                  <a:schemeClr val="accent6"/>
                </a:solidFill>
              </a:rPr>
              <a:t>inovace</a:t>
            </a:r>
          </a:p>
        </p:txBody>
      </p:sp>
      <p:sp>
        <p:nvSpPr>
          <p:cNvPr id="5" name="Zástupný symbol pro obsah 4"/>
          <p:cNvSpPr txBox="1">
            <a:spLocks noGrp="1"/>
          </p:cNvSpPr>
          <p:nvPr>
            <p:ph idx="1"/>
          </p:nvPr>
        </p:nvSpPr>
        <p:spPr>
          <a:xfrm>
            <a:off x="323528" y="2348880"/>
            <a:ext cx="8352928" cy="1938992"/>
          </a:xfrm>
          <a:prstGeom prst="rect">
            <a:avLst/>
          </a:prstGeom>
          <a:noFill/>
        </p:spPr>
        <p:txBody>
          <a:bodyPr wrap="square" rtlCol="0">
            <a:spAutoFit/>
          </a:bodyPr>
          <a:lstStyle/>
          <a:p>
            <a:pPr>
              <a:buNone/>
            </a:pPr>
            <a:r>
              <a:rPr lang="cs-CZ" sz="2400" b="1" dirty="0" smtClean="0"/>
              <a:t>	„Vzniká pomocí funkčního a hodnotového přístupu, přičemž výlučně a dominantně sleduje maximalizaci hodnoty pro zákazníka v tomto univerzálním pojetí se současným růstem hodnoty firmy“.</a:t>
            </a:r>
            <a:endParaRPr lang="cs-CZ" sz="2400" dirty="0"/>
          </a:p>
        </p:txBody>
      </p:sp>
      <p:sp>
        <p:nvSpPr>
          <p:cNvPr id="6"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533400" y="1176338"/>
          <a:ext cx="7620000" cy="5681662"/>
        </p:xfrm>
        <a:graphic>
          <a:graphicData uri="http://schemas.openxmlformats.org/presentationml/2006/ole">
            <p:oleObj spid="_x0000_s4098" r:id="rId4" imgW="5723810" imgH="4266667" progId="PBrush">
              <p:embed/>
            </p:oleObj>
          </a:graphicData>
        </a:graphic>
      </p:graphicFrame>
      <p:sp>
        <p:nvSpPr>
          <p:cNvPr id="5" name="Zástupný symbol pro číslo snímku 4"/>
          <p:cNvSpPr>
            <a:spLocks noGrp="1"/>
          </p:cNvSpPr>
          <p:nvPr>
            <p:ph type="sldNum" sz="quarter" idx="12"/>
          </p:nvPr>
        </p:nvSpPr>
        <p:spPr/>
        <p:txBody>
          <a:bodyPr/>
          <a:lstStyle/>
          <a:p>
            <a:pPr>
              <a:defRPr/>
            </a:pPr>
            <a:fld id="{97D99EE1-3268-43E0-8B0E-E5C73929A1A8}" type="slidenum">
              <a:rPr lang="cs-CZ" smtClean="0"/>
              <a:pPr>
                <a:defRPr/>
              </a:pPr>
              <a:t>70</a:t>
            </a:fld>
            <a:endParaRPr lang="cs-CZ"/>
          </a:p>
        </p:txBody>
      </p:sp>
      <p:sp>
        <p:nvSpPr>
          <p:cNvPr id="6" name="Obdélník 5"/>
          <p:cNvSpPr/>
          <p:nvPr/>
        </p:nvSpPr>
        <p:spPr>
          <a:xfrm>
            <a:off x="0" y="116632"/>
            <a:ext cx="9144000" cy="769441"/>
          </a:xfrm>
          <a:prstGeom prst="rect">
            <a:avLst/>
          </a:prstGeom>
        </p:spPr>
        <p:txBody>
          <a:bodyPr wrap="square">
            <a:spAutoFit/>
          </a:bodyPr>
          <a:lstStyle/>
          <a:p>
            <a:pPr algn="ctr"/>
            <a:r>
              <a:rPr lang="cs-CZ" sz="4400" b="1" dirty="0" smtClean="0">
                <a:solidFill>
                  <a:srgbClr val="C00000"/>
                </a:solidFill>
              </a:rPr>
              <a:t>Vizuální prezentace vztahů</a:t>
            </a:r>
            <a:endParaRPr lang="cs-CZ"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640"/>
            <a:ext cx="9144000" cy="1216025"/>
          </a:xfrm>
        </p:spPr>
        <p:txBody>
          <a:bodyPr/>
          <a:lstStyle/>
          <a:p>
            <a:pPr algn="ctr"/>
            <a:r>
              <a:rPr lang="cs-CZ" sz="4400" b="1" dirty="0" smtClean="0">
                <a:solidFill>
                  <a:srgbClr val="C00000"/>
                </a:solidFill>
              </a:rPr>
              <a:t>Použití zpravodajského systému v praxi:</a:t>
            </a:r>
            <a:endParaRPr lang="cs-CZ" sz="4400" b="1" dirty="0">
              <a:solidFill>
                <a:srgbClr val="C00000"/>
              </a:solidFill>
            </a:endParaRPr>
          </a:p>
        </p:txBody>
      </p:sp>
      <p:sp>
        <p:nvSpPr>
          <p:cNvPr id="3" name="Zástupný symbol pro obsah 2"/>
          <p:cNvSpPr>
            <a:spLocks noGrp="1"/>
          </p:cNvSpPr>
          <p:nvPr>
            <p:ph idx="1"/>
          </p:nvPr>
        </p:nvSpPr>
        <p:spPr>
          <a:xfrm>
            <a:off x="0" y="1844824"/>
            <a:ext cx="9144000" cy="4267200"/>
          </a:xfrm>
          <a:solidFill>
            <a:srgbClr val="FFFF00"/>
          </a:solidFill>
        </p:spPr>
        <p:txBody>
          <a:bodyPr/>
          <a:lstStyle/>
          <a:p>
            <a:pPr>
              <a:buAutoNum type="arabicPeriod"/>
            </a:pPr>
            <a:r>
              <a:rPr lang="cs-CZ" sz="2000" b="1" dirty="0" smtClean="0"/>
              <a:t>Na základě dat z Obchodního věstníku, Firemního Monitoru a databáze Ariadna vytvoříte grafické schéma v kterých dalších firmách jsou vlastníci či statutární orgány dané firmy také angažováni a jak jsou vzájemně propojeni.</a:t>
            </a:r>
          </a:p>
          <a:p>
            <a:pPr>
              <a:buAutoNum type="arabicPeriod"/>
            </a:pPr>
            <a:r>
              <a:rPr lang="cs-CZ" sz="2000" b="1" dirty="0" smtClean="0"/>
              <a:t>Pomocí připojení na databáze lze zjistit, zda k nalezeným firmám a propojeným osobám se váží nějaké události či oznámení.</a:t>
            </a:r>
          </a:p>
          <a:p>
            <a:pPr>
              <a:buAutoNum type="arabicPeriod"/>
            </a:pPr>
            <a:r>
              <a:rPr lang="cs-CZ" sz="2000" b="1" dirty="0" smtClean="0"/>
              <a:t>Doplnění těchto informací o znalosti, které se nacházejí kdekoliv ve Vaší firmě.</a:t>
            </a:r>
          </a:p>
          <a:p>
            <a:pPr>
              <a:buAutoNum type="arabicPeriod"/>
            </a:pPr>
            <a:r>
              <a:rPr lang="cs-CZ" sz="2000" b="1" dirty="0" smtClean="0"/>
              <a:t>Suma těchto informací daná do kontextu vašeho obchodního případu představuje znalost na jejímž základě je možné přistupovat k jednání jinak. </a:t>
            </a:r>
          </a:p>
          <a:p>
            <a:pPr>
              <a:buAutoNum type="arabicPeriod"/>
            </a:pPr>
            <a:endParaRPr lang="cs-CZ" sz="2000" b="1" dirty="0"/>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648"/>
            <a:ext cx="9144000" cy="883369"/>
          </a:xfrm>
        </p:spPr>
        <p:txBody>
          <a:bodyPr/>
          <a:lstStyle/>
          <a:p>
            <a:pPr algn="ctr"/>
            <a:r>
              <a:rPr lang="cs-CZ" sz="4800" b="1" dirty="0" smtClean="0">
                <a:solidFill>
                  <a:srgbClr val="C00000"/>
                </a:solidFill>
              </a:rPr>
              <a:t>Možná námitka: </a:t>
            </a:r>
            <a:endParaRPr lang="cs-CZ" sz="4800" b="1" dirty="0">
              <a:solidFill>
                <a:srgbClr val="C00000"/>
              </a:solidFill>
            </a:endParaRPr>
          </a:p>
        </p:txBody>
      </p:sp>
      <p:sp>
        <p:nvSpPr>
          <p:cNvPr id="3" name="Zástupný symbol pro obsah 2"/>
          <p:cNvSpPr>
            <a:spLocks noGrp="1"/>
          </p:cNvSpPr>
          <p:nvPr>
            <p:ph idx="1"/>
          </p:nvPr>
        </p:nvSpPr>
        <p:spPr>
          <a:xfrm>
            <a:off x="0" y="1916832"/>
            <a:ext cx="9144000" cy="4052664"/>
          </a:xfrm>
        </p:spPr>
        <p:txBody>
          <a:bodyPr/>
          <a:lstStyle/>
          <a:p>
            <a:pPr algn="ctr">
              <a:buNone/>
            </a:pPr>
            <a:r>
              <a:rPr lang="cs-CZ" sz="2400" b="1" dirty="0" smtClean="0"/>
              <a:t>Přípravu lze udělat i bez zpravodaj. systému, ale je zde ohromný rozdíl, a to:</a:t>
            </a:r>
          </a:p>
          <a:p>
            <a:pPr>
              <a:buNone/>
            </a:pPr>
            <a:r>
              <a:rPr lang="cs-CZ" b="1" dirty="0" smtClean="0"/>
              <a:t>  					</a:t>
            </a:r>
            <a:r>
              <a:rPr lang="cs-CZ" sz="4800" b="1" dirty="0" smtClean="0">
                <a:solidFill>
                  <a:srgbClr val="FF0000"/>
                </a:solidFill>
              </a:rPr>
              <a:t>ČAS</a:t>
            </a:r>
          </a:p>
          <a:p>
            <a:pPr algn="ctr">
              <a:buNone/>
            </a:pPr>
            <a:r>
              <a:rPr lang="cs-CZ" sz="2400" b="1" dirty="0" smtClean="0"/>
              <a:t>Pokud bude příprava náročná na čas, tak se bez ní asi obejdete.</a:t>
            </a:r>
          </a:p>
          <a:p>
            <a:pPr>
              <a:buNone/>
            </a:pPr>
            <a:r>
              <a:rPr lang="cs-CZ" sz="2400" b="1" dirty="0" smtClean="0"/>
              <a:t>	</a:t>
            </a:r>
            <a:r>
              <a:rPr lang="cs-CZ" sz="2800" b="1" dirty="0" smtClean="0">
                <a:solidFill>
                  <a:srgbClr val="3333CC"/>
                </a:solidFill>
              </a:rPr>
              <a:t>Tím se, ale vystavíte možnému riziku, že věci kolem sebe uvidíte tak, jak je chcete vidět, a ne tak, jak ve skutečnosti jsou.</a:t>
            </a:r>
            <a:endParaRPr lang="cs-CZ" sz="2800" dirty="0" smtClean="0">
              <a:solidFill>
                <a:srgbClr val="3333CC"/>
              </a:solidFill>
            </a:endParaRPr>
          </a:p>
          <a:p>
            <a:pPr>
              <a:buNone/>
            </a:pPr>
            <a:endParaRPr lang="cs-CZ" sz="2800" b="1" dirty="0">
              <a:solidFill>
                <a:srgbClr val="FF0000"/>
              </a:solidFill>
            </a:endParaRPr>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345085" y="692696"/>
          <a:ext cx="5482627" cy="6012904"/>
        </p:xfrm>
        <a:graphic>
          <a:graphicData uri="http://schemas.openxmlformats.org/presentationml/2006/ole">
            <p:oleObj spid="_x0000_s5122" r:id="rId4" imgW="2172003" imgH="2381582" progId="PBrush">
              <p:embed/>
            </p:oleObj>
          </a:graphicData>
        </a:graphic>
      </p:graphicFrame>
      <p:sp>
        <p:nvSpPr>
          <p:cNvPr id="126980" name="Text Box 4"/>
          <p:cNvSpPr txBox="1">
            <a:spLocks noChangeArrowheads="1"/>
          </p:cNvSpPr>
          <p:nvPr/>
        </p:nvSpPr>
        <p:spPr bwMode="auto">
          <a:xfrm>
            <a:off x="6019800" y="692150"/>
            <a:ext cx="3124200" cy="4895828"/>
          </a:xfrm>
          <a:prstGeom prst="rect">
            <a:avLst/>
          </a:prstGeom>
          <a:solidFill>
            <a:srgbClr val="FF9900"/>
          </a:solidFill>
          <a:ln w="9525">
            <a:noFill/>
            <a:round/>
            <a:headEnd/>
            <a:tailEnd/>
          </a:ln>
        </p:spPr>
        <p:txBody>
          <a:bodyPr wrap="square" lIns="90000" tIns="46800" rIns="90000" bIns="46800">
            <a:spAutoFit/>
          </a:bodyPr>
          <a:lstStyle/>
          <a:p>
            <a:pPr algn="ctr" defTabSz="449263"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dirty="0">
                <a:solidFill>
                  <a:srgbClr val="FFFFFF"/>
                </a:solidFill>
                <a:ea typeface="Arial Unicode MS" pitchFamily="34" charset="-128"/>
                <a:cs typeface="Arial Unicode MS" pitchFamily="34" charset="-128"/>
              </a:rPr>
              <a:t>PRESIDENT GEORGE BUSH  STUDUJE  ZPRAVODAJSKÝ VÝSTUP VE FORMĚ VZTAHOVÉHO DIAGRAMU VYTVOŘENÉHO POMOCÍ PRODUKTU ANALYST‘s NOTEBOOK</a:t>
            </a:r>
          </a:p>
        </p:txBody>
      </p:sp>
      <p:sp>
        <p:nvSpPr>
          <p:cNvPr id="5" name="Zástupný symbol pro číslo snímku 4"/>
          <p:cNvSpPr>
            <a:spLocks noGrp="1"/>
          </p:cNvSpPr>
          <p:nvPr>
            <p:ph type="sldNum" sz="quarter" idx="12"/>
          </p:nvPr>
        </p:nvSpPr>
        <p:spPr/>
        <p:txBody>
          <a:bodyPr/>
          <a:lstStyle/>
          <a:p>
            <a:pPr>
              <a:defRPr/>
            </a:pPr>
            <a:fld id="{97D99EE1-3268-43E0-8B0E-E5C73929A1A8}" type="slidenum">
              <a:rPr lang="cs-CZ" smtClean="0"/>
              <a:pPr>
                <a:defRPr/>
              </a:pPr>
              <a:t>73</a:t>
            </a:fld>
            <a:endParaRPr lang="cs-CZ"/>
          </a:p>
        </p:txBody>
      </p:sp>
      <p:sp>
        <p:nvSpPr>
          <p:cNvPr id="6" name="Obdélník 5"/>
          <p:cNvSpPr/>
          <p:nvPr/>
        </p:nvSpPr>
        <p:spPr>
          <a:xfrm>
            <a:off x="0" y="0"/>
            <a:ext cx="9144000" cy="769441"/>
          </a:xfrm>
          <a:prstGeom prst="rect">
            <a:avLst/>
          </a:prstGeom>
        </p:spPr>
        <p:txBody>
          <a:bodyPr wrap="square">
            <a:spAutoFit/>
          </a:bodyPr>
          <a:lstStyle/>
          <a:p>
            <a:pPr algn="ctr"/>
            <a:r>
              <a:rPr lang="cs-CZ" sz="4400" b="1" dirty="0" smtClean="0">
                <a:solidFill>
                  <a:srgbClr val="C00000"/>
                </a:solidFill>
              </a:rPr>
              <a:t>Produkt v praxi</a:t>
            </a:r>
            <a:endParaRPr lang="cs-CZ" sz="4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26979"/>
                                        </p:tgtEl>
                                        <p:attrNameLst>
                                          <p:attrName>style.visibility</p:attrName>
                                        </p:attrNameLst>
                                      </p:cBhvr>
                                      <p:to>
                                        <p:strVal val="visible"/>
                                      </p:to>
                                    </p:set>
                                    <p:animEffect transition="in" filter="dissolve">
                                      <p:cBhvr additive="repl">
                                        <p:cTn id="7" dur="500"/>
                                        <p:tgtEl>
                                          <p:spTgt spid="126979"/>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additive="repl">
                                        <p:cTn id="10" dur="1" fill="hold">
                                          <p:stCondLst>
                                            <p:cond delay="0"/>
                                          </p:stCondLst>
                                        </p:cTn>
                                        <p:tgtEl>
                                          <p:spTgt spid="126980"/>
                                        </p:tgtEl>
                                        <p:attrNameLst>
                                          <p:attrName>style.visibility</p:attrName>
                                        </p:attrNameLst>
                                      </p:cBhvr>
                                      <p:to>
                                        <p:strVal val="visible"/>
                                      </p:to>
                                    </p:set>
                                    <p:anim calcmode="lin" valueType="num">
                                      <p:cBhvr additive="repl">
                                        <p:cTn id="11" dur="5000" fill="hold"/>
                                        <p:tgtEl>
                                          <p:spTgt spid="126980"/>
                                        </p:tgtEl>
                                        <p:attrNameLst>
                                          <p:attrName>ppt_x</p:attrName>
                                        </p:attrNameLst>
                                      </p:cBhvr>
                                      <p:tavLst>
                                        <p:tav tm="100000">
                                          <p:val>
                                            <p:strVal val="#ppt_x"/>
                                          </p:val>
                                        </p:tav>
                                        <p:tav>
                                          <p:val>
                                            <p:strVal val="#ppt_x"/>
                                          </p:val>
                                        </p:tav>
                                      </p:tavLst>
                                    </p:anim>
                                    <p:anim calcmode="lin" valueType="num">
                                      <p:cBhvr additive="repl">
                                        <p:cTn id="12" dur="5000" fill="hold"/>
                                        <p:tgtEl>
                                          <p:spTgt spid="12698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grpSp>
        <p:nvGrpSpPr>
          <p:cNvPr id="2" name="Group 3"/>
          <p:cNvGrpSpPr>
            <a:grpSpLocks/>
          </p:cNvGrpSpPr>
          <p:nvPr/>
        </p:nvGrpSpPr>
        <p:grpSpPr bwMode="auto">
          <a:xfrm>
            <a:off x="2955925" y="2192338"/>
            <a:ext cx="3074988" cy="1531937"/>
            <a:chOff x="1862" y="1381"/>
            <a:chExt cx="1937" cy="965"/>
          </a:xfrm>
        </p:grpSpPr>
        <p:pic>
          <p:nvPicPr>
            <p:cNvPr id="45069" name="Picture 4"/>
            <p:cNvPicPr>
              <a:picLocks noChangeAspect="1" noChangeArrowheads="1"/>
            </p:cNvPicPr>
            <p:nvPr/>
          </p:nvPicPr>
          <p:blipFill>
            <a:blip r:embed="rId4" cstate="print"/>
            <a:srcRect/>
            <a:stretch>
              <a:fillRect/>
            </a:stretch>
          </p:blipFill>
          <p:spPr bwMode="auto">
            <a:xfrm>
              <a:off x="2520" y="1381"/>
              <a:ext cx="672" cy="515"/>
            </a:xfrm>
            <a:prstGeom prst="rect">
              <a:avLst/>
            </a:prstGeom>
            <a:noFill/>
            <a:ln w="9525">
              <a:noFill/>
              <a:round/>
              <a:headEnd/>
              <a:tailEnd/>
            </a:ln>
          </p:spPr>
        </p:pic>
        <p:pic>
          <p:nvPicPr>
            <p:cNvPr id="45070" name="Picture 5"/>
            <p:cNvPicPr>
              <a:picLocks noChangeAspect="1" noChangeArrowheads="1"/>
            </p:cNvPicPr>
            <p:nvPr/>
          </p:nvPicPr>
          <p:blipFill>
            <a:blip r:embed="rId5" cstate="print"/>
            <a:srcRect/>
            <a:stretch>
              <a:fillRect/>
            </a:stretch>
          </p:blipFill>
          <p:spPr bwMode="auto">
            <a:xfrm>
              <a:off x="1862" y="1888"/>
              <a:ext cx="644" cy="445"/>
            </a:xfrm>
            <a:prstGeom prst="rect">
              <a:avLst/>
            </a:prstGeom>
            <a:noFill/>
            <a:ln w="9525">
              <a:noFill/>
              <a:round/>
              <a:headEnd/>
              <a:tailEnd/>
            </a:ln>
          </p:spPr>
        </p:pic>
        <p:pic>
          <p:nvPicPr>
            <p:cNvPr id="45071" name="Picture 6"/>
            <p:cNvPicPr>
              <a:picLocks noChangeAspect="1" noChangeArrowheads="1"/>
            </p:cNvPicPr>
            <p:nvPr/>
          </p:nvPicPr>
          <p:blipFill>
            <a:blip r:embed="rId6" cstate="print"/>
            <a:srcRect/>
            <a:stretch>
              <a:fillRect/>
            </a:stretch>
          </p:blipFill>
          <p:spPr bwMode="auto">
            <a:xfrm>
              <a:off x="1862" y="1381"/>
              <a:ext cx="658" cy="507"/>
            </a:xfrm>
            <a:prstGeom prst="rect">
              <a:avLst/>
            </a:prstGeom>
            <a:noFill/>
            <a:ln w="9525">
              <a:noFill/>
              <a:round/>
              <a:headEnd/>
              <a:tailEnd/>
            </a:ln>
          </p:spPr>
        </p:pic>
        <p:pic>
          <p:nvPicPr>
            <p:cNvPr id="45072" name="Picture 7"/>
            <p:cNvPicPr>
              <a:picLocks noChangeAspect="1" noChangeArrowheads="1"/>
            </p:cNvPicPr>
            <p:nvPr/>
          </p:nvPicPr>
          <p:blipFill>
            <a:blip r:embed="rId7" cstate="print"/>
            <a:srcRect/>
            <a:stretch>
              <a:fillRect/>
            </a:stretch>
          </p:blipFill>
          <p:spPr bwMode="auto">
            <a:xfrm>
              <a:off x="3178" y="1888"/>
              <a:ext cx="622" cy="438"/>
            </a:xfrm>
            <a:prstGeom prst="rect">
              <a:avLst/>
            </a:prstGeom>
            <a:noFill/>
            <a:ln w="9525">
              <a:noFill/>
              <a:round/>
              <a:headEnd/>
              <a:tailEnd/>
            </a:ln>
          </p:spPr>
        </p:pic>
        <p:grpSp>
          <p:nvGrpSpPr>
            <p:cNvPr id="3" name="Group 8"/>
            <p:cNvGrpSpPr>
              <a:grpSpLocks/>
            </p:cNvGrpSpPr>
            <p:nvPr/>
          </p:nvGrpSpPr>
          <p:grpSpPr bwMode="auto">
            <a:xfrm>
              <a:off x="2506" y="1888"/>
              <a:ext cx="685" cy="458"/>
              <a:chOff x="2506" y="1888"/>
              <a:chExt cx="685" cy="458"/>
            </a:xfrm>
          </p:grpSpPr>
          <p:pic>
            <p:nvPicPr>
              <p:cNvPr id="45075" name="Picture 9"/>
              <p:cNvPicPr>
                <a:picLocks noChangeAspect="1" noChangeArrowheads="1"/>
              </p:cNvPicPr>
              <p:nvPr/>
            </p:nvPicPr>
            <p:blipFill>
              <a:blip r:embed="rId8" cstate="print"/>
              <a:srcRect/>
              <a:stretch>
                <a:fillRect/>
              </a:stretch>
            </p:blipFill>
            <p:spPr bwMode="auto">
              <a:xfrm>
                <a:off x="2506" y="1888"/>
                <a:ext cx="678" cy="430"/>
              </a:xfrm>
              <a:prstGeom prst="rect">
                <a:avLst/>
              </a:prstGeom>
              <a:noFill/>
              <a:ln w="9525">
                <a:noFill/>
                <a:round/>
                <a:headEnd/>
                <a:tailEnd/>
              </a:ln>
            </p:spPr>
          </p:pic>
          <p:pic>
            <p:nvPicPr>
              <p:cNvPr id="45076" name="Picture 10"/>
              <p:cNvPicPr>
                <a:picLocks noChangeAspect="1" noChangeArrowheads="1"/>
              </p:cNvPicPr>
              <p:nvPr/>
            </p:nvPicPr>
            <p:blipFill>
              <a:blip r:embed="rId9" cstate="print"/>
              <a:srcRect/>
              <a:stretch>
                <a:fillRect/>
              </a:stretch>
            </p:blipFill>
            <p:spPr bwMode="auto">
              <a:xfrm>
                <a:off x="2744" y="1888"/>
                <a:ext cx="440" cy="459"/>
              </a:xfrm>
              <a:prstGeom prst="rect">
                <a:avLst/>
              </a:prstGeom>
              <a:noFill/>
              <a:ln w="9525">
                <a:noFill/>
                <a:round/>
                <a:headEnd/>
                <a:tailEnd/>
              </a:ln>
            </p:spPr>
          </p:pic>
          <p:pic>
            <p:nvPicPr>
              <p:cNvPr id="45077" name="Picture 11"/>
              <p:cNvPicPr>
                <a:picLocks noChangeAspect="1" noChangeArrowheads="1"/>
              </p:cNvPicPr>
              <p:nvPr/>
            </p:nvPicPr>
            <p:blipFill>
              <a:blip r:embed="rId10" cstate="print"/>
              <a:srcRect/>
              <a:stretch>
                <a:fillRect/>
              </a:stretch>
            </p:blipFill>
            <p:spPr bwMode="auto">
              <a:xfrm>
                <a:off x="3024" y="1896"/>
                <a:ext cx="168" cy="165"/>
              </a:xfrm>
              <a:prstGeom prst="rect">
                <a:avLst/>
              </a:prstGeom>
              <a:noFill/>
              <a:ln w="9525">
                <a:noFill/>
                <a:round/>
                <a:headEnd/>
                <a:tailEnd/>
              </a:ln>
            </p:spPr>
          </p:pic>
        </p:grpSp>
        <p:pic>
          <p:nvPicPr>
            <p:cNvPr id="45074" name="Picture 12"/>
            <p:cNvPicPr>
              <a:picLocks noChangeAspect="1" noChangeArrowheads="1"/>
            </p:cNvPicPr>
            <p:nvPr/>
          </p:nvPicPr>
          <p:blipFill>
            <a:blip r:embed="rId11" cstate="print"/>
            <a:srcRect/>
            <a:stretch>
              <a:fillRect/>
            </a:stretch>
          </p:blipFill>
          <p:spPr bwMode="auto">
            <a:xfrm>
              <a:off x="3192" y="1381"/>
              <a:ext cx="608" cy="515"/>
            </a:xfrm>
            <a:prstGeom prst="rect">
              <a:avLst/>
            </a:prstGeom>
            <a:noFill/>
            <a:ln w="9525">
              <a:noFill/>
              <a:round/>
              <a:headEnd/>
              <a:tailEnd/>
            </a:ln>
          </p:spPr>
        </p:pic>
      </p:grpSp>
      <p:sp>
        <p:nvSpPr>
          <p:cNvPr id="45060" name="Text Box 13"/>
          <p:cNvSpPr txBox="1">
            <a:spLocks noChangeArrowheads="1"/>
          </p:cNvSpPr>
          <p:nvPr/>
        </p:nvSpPr>
        <p:spPr bwMode="auto">
          <a:xfrm>
            <a:off x="3232150" y="2452688"/>
            <a:ext cx="2509838" cy="833178"/>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400" b="1" dirty="0">
                <a:solidFill>
                  <a:srgbClr val="FF0000"/>
                </a:solidFill>
                <a:latin typeface="Arial Black" pitchFamily="34" charset="0"/>
                <a:ea typeface="Arial Unicode MS" pitchFamily="34" charset="-128"/>
                <a:cs typeface="Arial Unicode MS" pitchFamily="34" charset="-128"/>
              </a:rPr>
              <a:t>Competitiv</a:t>
            </a:r>
            <a:r>
              <a:rPr lang="en-US" sz="2400" b="1" dirty="0">
                <a:solidFill>
                  <a:srgbClr val="FF0000"/>
                </a:solidFill>
                <a:latin typeface="Arial Black" pitchFamily="34" charset="0"/>
                <a:ea typeface="Arial Unicode MS" pitchFamily="34" charset="-128"/>
                <a:cs typeface="Arial Unicode MS" pitchFamily="34" charset="-128"/>
              </a:rPr>
              <a:t>e</a:t>
            </a:r>
            <a:r>
              <a:rPr lang="ro-RO" sz="2400" b="1" dirty="0">
                <a:solidFill>
                  <a:srgbClr val="FF0000"/>
                </a:solidFill>
                <a:latin typeface="Arial Black" pitchFamily="34" charset="0"/>
                <a:ea typeface="Arial Unicode MS" pitchFamily="34" charset="-128"/>
                <a:cs typeface="Arial Unicode MS" pitchFamily="34" charset="-128"/>
              </a:rPr>
              <a:t> Intelligence</a:t>
            </a:r>
          </a:p>
        </p:txBody>
      </p:sp>
      <p:sp>
        <p:nvSpPr>
          <p:cNvPr id="45061" name="Text Box 14"/>
          <p:cNvSpPr txBox="1">
            <a:spLocks noChangeArrowheads="1"/>
          </p:cNvSpPr>
          <p:nvPr/>
        </p:nvSpPr>
        <p:spPr bwMode="auto">
          <a:xfrm>
            <a:off x="431800" y="2497138"/>
            <a:ext cx="2205038" cy="106838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3200" b="1">
                <a:solidFill>
                  <a:srgbClr val="003366"/>
                </a:solidFill>
                <a:latin typeface="Times New Roman" pitchFamily="18" charset="0"/>
                <a:ea typeface="Arial Unicode MS" pitchFamily="34" charset="-128"/>
                <a:cs typeface="Arial Unicode MS" pitchFamily="34" charset="-128"/>
              </a:rPr>
              <a:t> </a:t>
            </a:r>
            <a:r>
              <a:rPr lang="ro-RO" sz="3200" b="1">
                <a:solidFill>
                  <a:srgbClr val="FF0000"/>
                </a:solidFill>
                <a:latin typeface="Times New Roman" pitchFamily="18" charset="0"/>
                <a:ea typeface="Arial Unicode MS" pitchFamily="34" charset="-128"/>
                <a:cs typeface="Arial Unicode MS" pitchFamily="34" charset="-128"/>
              </a:rPr>
              <a:t>Business Intelligence</a:t>
            </a:r>
          </a:p>
        </p:txBody>
      </p:sp>
      <p:sp>
        <p:nvSpPr>
          <p:cNvPr id="45062" name="Text Box 15"/>
          <p:cNvSpPr txBox="1">
            <a:spLocks noChangeArrowheads="1"/>
          </p:cNvSpPr>
          <p:nvPr/>
        </p:nvSpPr>
        <p:spPr bwMode="auto">
          <a:xfrm>
            <a:off x="6524625" y="2125663"/>
            <a:ext cx="2124075" cy="1555750"/>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Times New Roman" pitchFamily="18" charset="0"/>
                <a:ea typeface="Arial Unicode MS" pitchFamily="34" charset="-128"/>
                <a:cs typeface="Arial Unicode MS" pitchFamily="34" charset="-128"/>
              </a:rPr>
              <a:t>Market operations &amp; projects</a:t>
            </a:r>
          </a:p>
        </p:txBody>
      </p:sp>
      <p:sp>
        <p:nvSpPr>
          <p:cNvPr id="138256" name="AutoShape 16"/>
          <p:cNvSpPr>
            <a:spLocks noChangeArrowheads="1"/>
          </p:cNvSpPr>
          <p:nvPr/>
        </p:nvSpPr>
        <p:spPr bwMode="auto">
          <a:xfrm>
            <a:off x="838200" y="188913"/>
            <a:ext cx="7543800" cy="928687"/>
          </a:xfrm>
          <a:prstGeom prst="roundRect">
            <a:avLst>
              <a:gd name="adj" fmla="val 16667"/>
            </a:avLst>
          </a:prstGeom>
          <a:solidFill>
            <a:srgbClr val="FFFF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Business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War</a:t>
            </a: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Room</a:t>
            </a:r>
          </a:p>
        </p:txBody>
      </p:sp>
      <p:sp>
        <p:nvSpPr>
          <p:cNvPr id="45064" name="Freeform 17"/>
          <p:cNvSpPr>
            <a:spLocks noChangeArrowheads="1"/>
          </p:cNvSpPr>
          <p:nvPr/>
        </p:nvSpPr>
        <p:spPr bwMode="auto">
          <a:xfrm>
            <a:off x="107950" y="1736725"/>
            <a:ext cx="2808288" cy="3240088"/>
          </a:xfrm>
          <a:custGeom>
            <a:avLst/>
            <a:gdLst>
              <a:gd name="T0" fmla="*/ 0 w 1769"/>
              <a:gd name="T1" fmla="*/ 0 h 2041"/>
              <a:gd name="T2" fmla="*/ 2147483647 w 1769"/>
              <a:gd name="T3" fmla="*/ 743447023 h 2041"/>
              <a:gd name="T4" fmla="*/ 2147483647 w 1769"/>
              <a:gd name="T5" fmla="*/ 2147483647 h 2041"/>
              <a:gd name="T6" fmla="*/ 171370658 w 1769"/>
              <a:gd name="T7" fmla="*/ 2147483647 h 2041"/>
              <a:gd name="T8" fmla="*/ 0 w 1769"/>
              <a:gd name="T9" fmla="*/ 0 h 2041"/>
              <a:gd name="T10" fmla="*/ 0 60000 65536"/>
              <a:gd name="T11" fmla="*/ 0 60000 65536"/>
              <a:gd name="T12" fmla="*/ 0 60000 65536"/>
              <a:gd name="T13" fmla="*/ 0 60000 65536"/>
              <a:gd name="T14" fmla="*/ 0 60000 65536"/>
              <a:gd name="T15" fmla="*/ 0 w 1769"/>
              <a:gd name="T16" fmla="*/ 0 h 2041"/>
              <a:gd name="T17" fmla="*/ 1769 w 1769"/>
              <a:gd name="T18" fmla="*/ 2041 h 2041"/>
            </a:gdLst>
            <a:ahLst/>
            <a:cxnLst>
              <a:cxn ang="T10">
                <a:pos x="T0" y="T1"/>
              </a:cxn>
              <a:cxn ang="T11">
                <a:pos x="T2" y="T3"/>
              </a:cxn>
              <a:cxn ang="T12">
                <a:pos x="T4" y="T5"/>
              </a:cxn>
              <a:cxn ang="T13">
                <a:pos x="T6" y="T7"/>
              </a:cxn>
              <a:cxn ang="T14">
                <a:pos x="T8" y="T9"/>
              </a:cxn>
            </a:cxnLst>
            <a:rect l="T15" t="T16" r="T17" b="T18"/>
            <a:pathLst>
              <a:path w="1769" h="2041">
                <a:moveTo>
                  <a:pt x="0" y="0"/>
                </a:moveTo>
                <a:lnTo>
                  <a:pt x="1769" y="295"/>
                </a:lnTo>
                <a:lnTo>
                  <a:pt x="1769" y="1247"/>
                </a:lnTo>
                <a:lnTo>
                  <a:pt x="68" y="2041"/>
                </a:lnTo>
                <a:lnTo>
                  <a:pt x="0" y="0"/>
                </a:lnTo>
                <a:close/>
              </a:path>
            </a:pathLst>
          </a:custGeom>
          <a:noFill/>
          <a:ln w="28440">
            <a:solidFill>
              <a:srgbClr val="3399FF"/>
            </a:solidFill>
            <a:round/>
            <a:headEnd/>
            <a:tailEnd/>
          </a:ln>
        </p:spPr>
        <p:txBody>
          <a:bodyPr wrap="none" anchor="ctr"/>
          <a:lstStyle/>
          <a:p>
            <a:endParaRPr lang="cs-CZ"/>
          </a:p>
        </p:txBody>
      </p:sp>
      <p:sp>
        <p:nvSpPr>
          <p:cNvPr id="45065" name="Freeform 18"/>
          <p:cNvSpPr>
            <a:spLocks noChangeArrowheads="1"/>
          </p:cNvSpPr>
          <p:nvPr/>
        </p:nvSpPr>
        <p:spPr bwMode="auto">
          <a:xfrm>
            <a:off x="6061075" y="1471613"/>
            <a:ext cx="2879725" cy="3349625"/>
          </a:xfrm>
          <a:custGeom>
            <a:avLst/>
            <a:gdLst>
              <a:gd name="T0" fmla="*/ 0 w 1814"/>
              <a:gd name="T1" fmla="*/ 1144150805 h 2110"/>
              <a:gd name="T2" fmla="*/ 0 w 1814"/>
              <a:gd name="T3" fmla="*/ 2147483647 h 2110"/>
              <a:gd name="T4" fmla="*/ 2147483647 w 1814"/>
              <a:gd name="T5" fmla="*/ 2147483647 h 2110"/>
              <a:gd name="T6" fmla="*/ 2147483647 w 1814"/>
              <a:gd name="T7" fmla="*/ 0 h 2110"/>
              <a:gd name="T8" fmla="*/ 0 w 1814"/>
              <a:gd name="T9" fmla="*/ 1144150805 h 2110"/>
              <a:gd name="T10" fmla="*/ 0 60000 65536"/>
              <a:gd name="T11" fmla="*/ 0 60000 65536"/>
              <a:gd name="T12" fmla="*/ 0 60000 65536"/>
              <a:gd name="T13" fmla="*/ 0 60000 65536"/>
              <a:gd name="T14" fmla="*/ 0 60000 65536"/>
              <a:gd name="T15" fmla="*/ 0 w 1814"/>
              <a:gd name="T16" fmla="*/ 0 h 2110"/>
              <a:gd name="T17" fmla="*/ 1814 w 1814"/>
              <a:gd name="T18" fmla="*/ 2110 h 2110"/>
            </a:gdLst>
            <a:ahLst/>
            <a:cxnLst>
              <a:cxn ang="T10">
                <a:pos x="T0" y="T1"/>
              </a:cxn>
              <a:cxn ang="T11">
                <a:pos x="T2" y="T3"/>
              </a:cxn>
              <a:cxn ang="T12">
                <a:pos x="T4" y="T5"/>
              </a:cxn>
              <a:cxn ang="T13">
                <a:pos x="T6" y="T7"/>
              </a:cxn>
              <a:cxn ang="T14">
                <a:pos x="T8" y="T9"/>
              </a:cxn>
            </a:cxnLst>
            <a:rect l="T15" t="T16" r="T17" b="T18"/>
            <a:pathLst>
              <a:path w="1814" h="2110">
                <a:moveTo>
                  <a:pt x="0" y="454"/>
                </a:moveTo>
                <a:lnTo>
                  <a:pt x="0" y="1406"/>
                </a:lnTo>
                <a:lnTo>
                  <a:pt x="1814" y="2110"/>
                </a:lnTo>
                <a:lnTo>
                  <a:pt x="1814" y="0"/>
                </a:lnTo>
                <a:lnTo>
                  <a:pt x="0" y="454"/>
                </a:lnTo>
                <a:close/>
              </a:path>
            </a:pathLst>
          </a:custGeom>
          <a:noFill/>
          <a:ln w="28440">
            <a:solidFill>
              <a:srgbClr val="FF0000"/>
            </a:solidFill>
            <a:round/>
            <a:headEnd/>
            <a:tailEnd/>
          </a:ln>
        </p:spPr>
        <p:txBody>
          <a:bodyPr wrap="none" anchor="ctr"/>
          <a:lstStyle/>
          <a:p>
            <a:endParaRPr lang="cs-CZ"/>
          </a:p>
        </p:txBody>
      </p:sp>
      <p:sp>
        <p:nvSpPr>
          <p:cNvPr id="45066" name="AutoShape 19"/>
          <p:cNvSpPr>
            <a:spLocks noChangeArrowheads="1"/>
          </p:cNvSpPr>
          <p:nvPr/>
        </p:nvSpPr>
        <p:spPr bwMode="auto">
          <a:xfrm rot="5400000">
            <a:off x="3526631" y="4747419"/>
            <a:ext cx="1849438" cy="1193800"/>
          </a:xfrm>
          <a:custGeom>
            <a:avLst/>
            <a:gdLst>
              <a:gd name="T0" fmla="*/ 2147483647 w 21600"/>
              <a:gd name="T1" fmla="*/ 0 h 21600"/>
              <a:gd name="T2" fmla="*/ 0 w 21600"/>
              <a:gd name="T3" fmla="*/ 1823295828 h 21600"/>
              <a:gd name="T4" fmla="*/ 2147483647 w 21600"/>
              <a:gd name="T5" fmla="*/ 2147483647 h 21600"/>
              <a:gd name="T6" fmla="*/ 2147483647 w 21600"/>
              <a:gd name="T7" fmla="*/ 182329582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4C4C00"/>
              </a:gs>
              <a:gs pos="100000">
                <a:srgbClr val="FFFF00">
                  <a:alpha val="59000"/>
                </a:srgbClr>
              </a:gs>
            </a:gsLst>
            <a:lin ang="10800000" scaled="1"/>
          </a:gradFill>
          <a:ln w="9360">
            <a:solidFill>
              <a:srgbClr val="FFCC00"/>
            </a:solidFill>
            <a:miter lim="800000"/>
            <a:headEnd/>
            <a:tailEnd/>
          </a:ln>
        </p:spPr>
        <p:txBody>
          <a:bodyPr wrap="none" anchor="ctr"/>
          <a:lstStyle/>
          <a:p>
            <a:endParaRPr lang="cs-CZ"/>
          </a:p>
        </p:txBody>
      </p:sp>
      <p:sp>
        <p:nvSpPr>
          <p:cNvPr id="45067" name="Freeform 20"/>
          <p:cNvSpPr>
            <a:spLocks noChangeArrowheads="1"/>
          </p:cNvSpPr>
          <p:nvPr/>
        </p:nvSpPr>
        <p:spPr bwMode="auto">
          <a:xfrm>
            <a:off x="2943225" y="2192338"/>
            <a:ext cx="3097213" cy="1511300"/>
          </a:xfrm>
          <a:custGeom>
            <a:avLst/>
            <a:gdLst>
              <a:gd name="T0" fmla="*/ 57964407 w 1951"/>
              <a:gd name="T1" fmla="*/ 0 h 952"/>
              <a:gd name="T2" fmla="*/ 2147483647 w 1951"/>
              <a:gd name="T3" fmla="*/ 0 h 952"/>
              <a:gd name="T4" fmla="*/ 2147483647 w 1951"/>
              <a:gd name="T5" fmla="*/ 2147483647 h 952"/>
              <a:gd name="T6" fmla="*/ 0 w 1951"/>
              <a:gd name="T7" fmla="*/ 2147483647 h 952"/>
              <a:gd name="T8" fmla="*/ 0 w 1951"/>
              <a:gd name="T9" fmla="*/ 113407846 h 952"/>
              <a:gd name="T10" fmla="*/ 0 60000 65536"/>
              <a:gd name="T11" fmla="*/ 0 60000 65536"/>
              <a:gd name="T12" fmla="*/ 0 60000 65536"/>
              <a:gd name="T13" fmla="*/ 0 60000 65536"/>
              <a:gd name="T14" fmla="*/ 0 60000 65536"/>
              <a:gd name="T15" fmla="*/ 0 w 1951"/>
              <a:gd name="T16" fmla="*/ 0 h 952"/>
              <a:gd name="T17" fmla="*/ 1951 w 1951"/>
              <a:gd name="T18" fmla="*/ 952 h 952"/>
            </a:gdLst>
            <a:ahLst/>
            <a:cxnLst>
              <a:cxn ang="T10">
                <a:pos x="T0" y="T1"/>
              </a:cxn>
              <a:cxn ang="T11">
                <a:pos x="T2" y="T3"/>
              </a:cxn>
              <a:cxn ang="T12">
                <a:pos x="T4" y="T5"/>
              </a:cxn>
              <a:cxn ang="T13">
                <a:pos x="T6" y="T7"/>
              </a:cxn>
              <a:cxn ang="T14">
                <a:pos x="T8" y="T9"/>
              </a:cxn>
            </a:cxnLst>
            <a:rect l="T15" t="T16" r="T17" b="T18"/>
            <a:pathLst>
              <a:path w="1951" h="952">
                <a:moveTo>
                  <a:pt x="23" y="0"/>
                </a:moveTo>
                <a:lnTo>
                  <a:pt x="1951" y="0"/>
                </a:lnTo>
                <a:lnTo>
                  <a:pt x="1951" y="952"/>
                </a:lnTo>
                <a:lnTo>
                  <a:pt x="0" y="952"/>
                </a:lnTo>
                <a:lnTo>
                  <a:pt x="0" y="45"/>
                </a:lnTo>
              </a:path>
            </a:pathLst>
          </a:custGeom>
          <a:noFill/>
          <a:ln w="28440">
            <a:solidFill>
              <a:srgbClr val="FFFF00"/>
            </a:solidFill>
            <a:round/>
            <a:headEnd/>
            <a:tailEnd/>
          </a:ln>
        </p:spPr>
        <p:txBody>
          <a:bodyPr wrap="none" anchor="ctr"/>
          <a:lstStyle/>
          <a:p>
            <a:endParaRPr lang="cs-CZ"/>
          </a:p>
        </p:txBody>
      </p:sp>
      <p:sp>
        <p:nvSpPr>
          <p:cNvPr id="45068" name="Text Box 21"/>
          <p:cNvSpPr txBox="1">
            <a:spLocks noChangeArrowheads="1"/>
          </p:cNvSpPr>
          <p:nvPr/>
        </p:nvSpPr>
        <p:spPr bwMode="auto">
          <a:xfrm>
            <a:off x="1431925" y="6308725"/>
            <a:ext cx="6154738" cy="520700"/>
          </a:xfrm>
          <a:prstGeom prst="rect">
            <a:avLst/>
          </a:prstGeom>
          <a:solidFill>
            <a:srgbClr val="00FFFF">
              <a:alpha val="79999"/>
            </a:srgbClr>
          </a:solidFill>
          <a:ln w="9525">
            <a:noFill/>
            <a:round/>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800" b="1">
                <a:solidFill>
                  <a:srgbClr val="003366"/>
                </a:solidFill>
                <a:latin typeface="Times New Roman" pitchFamily="18" charset="0"/>
                <a:ea typeface="Arial Unicode MS" pitchFamily="34" charset="-128"/>
                <a:cs typeface="Arial Unicode MS" pitchFamily="34" charset="-128"/>
              </a:rPr>
              <a:t> </a:t>
            </a:r>
            <a:r>
              <a:rPr lang="en-US" sz="2800" b="1">
                <a:solidFill>
                  <a:srgbClr val="FF0000"/>
                </a:solidFill>
                <a:latin typeface="Times New Roman" pitchFamily="18" charset="0"/>
                <a:ea typeface="Arial Unicode MS" pitchFamily="34" charset="-128"/>
                <a:cs typeface="Arial Unicode MS" pitchFamily="34" charset="-128"/>
              </a:rPr>
              <a:t>Strategic </a:t>
            </a:r>
            <a:r>
              <a:rPr lang="ro-RO" sz="2800" b="1">
                <a:solidFill>
                  <a:srgbClr val="FF0000"/>
                </a:solidFill>
                <a:latin typeface="Times New Roman" pitchFamily="18" charset="0"/>
                <a:ea typeface="Arial Unicode MS" pitchFamily="34" charset="-128"/>
                <a:cs typeface="Arial Unicode MS" pitchFamily="34" charset="-128"/>
              </a:rPr>
              <a:t>Plan</a:t>
            </a:r>
            <a:r>
              <a:rPr lang="en-US" sz="2800" b="1">
                <a:solidFill>
                  <a:srgbClr val="FF0000"/>
                </a:solidFill>
                <a:latin typeface="Times New Roman" pitchFamily="18" charset="0"/>
                <a:ea typeface="Arial Unicode MS" pitchFamily="34" charset="-128"/>
                <a:cs typeface="Arial Unicode MS" pitchFamily="34" charset="-128"/>
              </a:rPr>
              <a:t>n</a:t>
            </a:r>
            <a:r>
              <a:rPr lang="ro-RO" sz="2800" b="1">
                <a:solidFill>
                  <a:srgbClr val="FF0000"/>
                </a:solidFill>
                <a:latin typeface="Times New Roman" pitchFamily="18" charset="0"/>
                <a:ea typeface="Arial Unicode MS" pitchFamily="34" charset="-128"/>
                <a:cs typeface="Arial Unicode MS" pitchFamily="34" charset="-128"/>
              </a:rPr>
              <a:t>i</a:t>
            </a:r>
            <a:r>
              <a:rPr lang="en-US" sz="2800" b="1">
                <a:solidFill>
                  <a:srgbClr val="FF0000"/>
                </a:solidFill>
                <a:latin typeface="Times New Roman" pitchFamily="18" charset="0"/>
                <a:ea typeface="Arial Unicode MS" pitchFamily="34" charset="-128"/>
                <a:cs typeface="Arial Unicode MS" pitchFamily="34" charset="-128"/>
              </a:rPr>
              <a:t>ng</a:t>
            </a:r>
          </a:p>
        </p:txBody>
      </p:sp>
      <p:sp>
        <p:nvSpPr>
          <p:cNvPr id="22" name="Zástupný symbol pro číslo snímku 21"/>
          <p:cNvSpPr>
            <a:spLocks noGrp="1"/>
          </p:cNvSpPr>
          <p:nvPr>
            <p:ph type="sldNum" sz="quarter" idx="12"/>
          </p:nvPr>
        </p:nvSpPr>
        <p:spPr/>
        <p:txBody>
          <a:bodyPr/>
          <a:lstStyle/>
          <a:p>
            <a:pPr>
              <a:defRPr/>
            </a:pPr>
            <a:fld id="{97D99EE1-3268-43E0-8B0E-E5C73929A1A8}" type="slidenum">
              <a:rPr lang="cs-CZ" smtClean="0"/>
              <a:pPr>
                <a:defRPr/>
              </a:pPr>
              <a:t>74</a:t>
            </a:fld>
            <a:endParaRPr lang="cs-CZ"/>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2710122C-EBBF-4286-9E6B-32420BD3C44C}" type="slidenum">
              <a:rPr lang="cs-CZ" sz="1200">
                <a:effectLst>
                  <a:outerShdw blurRad="38100" dist="38100" dir="2700000" algn="tl">
                    <a:srgbClr val="000000"/>
                  </a:outerShdw>
                </a:effectLst>
              </a:rPr>
              <a:pPr algn="r">
                <a:defRPr/>
              </a:pPr>
              <a:t>75</a:t>
            </a:fld>
            <a:endParaRPr lang="cs-CZ" sz="1200">
              <a:effectLst>
                <a:outerShdw blurRad="38100" dist="38100" dir="2700000" algn="tl">
                  <a:srgbClr val="000000"/>
                </a:outerShdw>
              </a:effectLst>
            </a:endParaRPr>
          </a:p>
        </p:txBody>
      </p:sp>
      <p:sp>
        <p:nvSpPr>
          <p:cNvPr id="150531" name="Rectangle 3"/>
          <p:cNvSpPr>
            <a:spLocks noGrp="1" noChangeArrowheads="1"/>
          </p:cNvSpPr>
          <p:nvPr>
            <p:ph type="body" idx="4294967295"/>
          </p:nvPr>
        </p:nvSpPr>
        <p:spPr>
          <a:xfrm>
            <a:off x="0" y="1"/>
            <a:ext cx="9144000" cy="6096000"/>
          </a:xfrm>
        </p:spPr>
        <p:txBody>
          <a:bodyPr/>
          <a:lstStyle/>
          <a:p>
            <a:pPr eaLnBrk="1" hangingPunct="1">
              <a:buFontTx/>
              <a:buNone/>
            </a:pPr>
            <a:r>
              <a:rPr lang="cs-CZ" sz="4000" b="1" dirty="0" smtClean="0">
                <a:solidFill>
                  <a:srgbClr val="FFFF00"/>
                </a:solidFill>
              </a:rPr>
              <a:t>	</a:t>
            </a:r>
            <a:r>
              <a:rPr lang="cs-CZ" sz="4000" b="1" dirty="0" smtClean="0">
                <a:solidFill>
                  <a:srgbClr val="C00000"/>
                </a:solidFill>
              </a:rPr>
              <a:t>CI</a:t>
            </a:r>
            <a:r>
              <a:rPr lang="cs-CZ" sz="4000" b="1" dirty="0" smtClean="0">
                <a:solidFill>
                  <a:srgbClr val="FFFF00"/>
                </a:solidFill>
              </a:rPr>
              <a:t> </a:t>
            </a:r>
            <a:r>
              <a:rPr lang="cs-CZ" sz="2800" b="1" dirty="0" smtClean="0">
                <a:solidFill>
                  <a:srgbClr val="3333CC"/>
                </a:solidFill>
              </a:rPr>
              <a:t>nejvíce uplatňuje v oborech s vysokým stupněm koncentrace a rivality konkurenčních objektů, a to:</a:t>
            </a:r>
          </a:p>
          <a:p>
            <a:pPr eaLnBrk="1" hangingPunct="1">
              <a:buFontTx/>
              <a:buNone/>
            </a:pPr>
            <a:endParaRPr lang="cs-CZ" sz="1800" b="1" dirty="0" smtClean="0">
              <a:solidFill>
                <a:srgbClr val="FFFF00"/>
              </a:solidFill>
            </a:endParaRPr>
          </a:p>
          <a:p>
            <a:pPr eaLnBrk="1" hangingPunct="1">
              <a:buFontTx/>
              <a:buNone/>
            </a:pPr>
            <a:r>
              <a:rPr lang="cs-CZ" sz="4000" b="1" dirty="0" smtClean="0">
                <a:solidFill>
                  <a:srgbClr val="FFFF00"/>
                </a:solidFill>
              </a:rPr>
              <a:t>	</a:t>
            </a:r>
            <a:r>
              <a:rPr lang="cs-CZ" sz="4000" b="1" dirty="0" smtClean="0">
                <a:solidFill>
                  <a:schemeClr val="hlink"/>
                </a:solidFill>
              </a:rPr>
              <a:t>	</a:t>
            </a:r>
            <a:r>
              <a:rPr lang="cs-CZ" sz="4000" b="1" dirty="0" smtClean="0">
                <a:solidFill>
                  <a:srgbClr val="3333CC"/>
                </a:solidFill>
              </a:rPr>
              <a:t>- farmacie,</a:t>
            </a:r>
          </a:p>
          <a:p>
            <a:pPr eaLnBrk="1" hangingPunct="1">
              <a:buFontTx/>
              <a:buNone/>
            </a:pPr>
            <a:r>
              <a:rPr lang="cs-CZ" sz="4000" b="1" dirty="0" smtClean="0">
                <a:solidFill>
                  <a:srgbClr val="3333CC"/>
                </a:solidFill>
              </a:rPr>
              <a:t>		- telekomunikace,</a:t>
            </a:r>
          </a:p>
          <a:p>
            <a:pPr eaLnBrk="1" hangingPunct="1">
              <a:buFontTx/>
              <a:buNone/>
            </a:pPr>
            <a:r>
              <a:rPr lang="cs-CZ" sz="4000" b="1" dirty="0" smtClean="0">
                <a:solidFill>
                  <a:srgbClr val="3333CC"/>
                </a:solidFill>
              </a:rPr>
              <a:t>		- finanční sektor,</a:t>
            </a:r>
          </a:p>
          <a:p>
            <a:pPr eaLnBrk="1" hangingPunct="1">
              <a:buFontTx/>
              <a:buNone/>
            </a:pPr>
            <a:r>
              <a:rPr lang="cs-CZ" sz="4000" b="1" dirty="0" smtClean="0">
                <a:solidFill>
                  <a:srgbClr val="3333CC"/>
                </a:solidFill>
              </a:rPr>
              <a:t>		- zboží dlouhodobé 	        	  spotřeby.</a:t>
            </a:r>
          </a:p>
        </p:txBody>
      </p:sp>
      <p:sp>
        <p:nvSpPr>
          <p:cNvPr id="4" name="Zástupný symbol pro číslo snímku 3"/>
          <p:cNvSpPr>
            <a:spLocks noGrp="1"/>
          </p:cNvSpPr>
          <p:nvPr>
            <p:ph type="sldNum" sz="quarter" idx="12"/>
          </p:nvPr>
        </p:nvSpPr>
        <p:spPr/>
        <p:txBody>
          <a:bodyPr/>
          <a:lstStyle/>
          <a:p>
            <a:pPr>
              <a:defRPr/>
            </a:pPr>
            <a:fld id="{4F7949E5-3EDA-4B73-BF36-3A3EFCE885A4}" type="slidenum">
              <a:rPr lang="cs-CZ" smtClean="0"/>
              <a:pPr>
                <a:defRPr/>
              </a:pPr>
              <a:t>75</a:t>
            </a:fld>
            <a:endParaRPr lang="cs-CZ"/>
          </a:p>
        </p:txBody>
      </p:sp>
      <p:sp>
        <p:nvSpPr>
          <p:cNvPr id="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0"/>
            <a:ext cx="8229600" cy="1430338"/>
          </a:xfrm>
        </p:spPr>
        <p:txBody>
          <a:bodyPr/>
          <a:lstStyle/>
          <a:p>
            <a:pPr eaLnBrk="1" hangingPunct="1">
              <a:defRPr/>
            </a:pPr>
            <a:r>
              <a:rPr lang="cs-CZ" sz="4800" b="1" dirty="0" smtClean="0">
                <a:solidFill>
                  <a:srgbClr val="C00000"/>
                </a:solidFill>
              </a:rPr>
              <a:t>Efektivnost  CI:</a:t>
            </a:r>
          </a:p>
        </p:txBody>
      </p:sp>
      <p:sp>
        <p:nvSpPr>
          <p:cNvPr id="69636" name="Rectangle 3"/>
          <p:cNvSpPr>
            <a:spLocks noGrp="1" noChangeArrowheads="1"/>
          </p:cNvSpPr>
          <p:nvPr>
            <p:ph type="body" idx="1"/>
          </p:nvPr>
        </p:nvSpPr>
        <p:spPr>
          <a:xfrm>
            <a:off x="0" y="1844824"/>
            <a:ext cx="9144000" cy="1872208"/>
          </a:xfrm>
          <a:solidFill>
            <a:srgbClr val="FFFF00"/>
          </a:solidFill>
        </p:spPr>
        <p:txBody>
          <a:bodyPr/>
          <a:lstStyle/>
          <a:p>
            <a:pPr algn="ctr" eaLnBrk="1" hangingPunct="1">
              <a:buFontTx/>
              <a:buNone/>
            </a:pPr>
            <a:r>
              <a:rPr lang="cs-CZ" sz="3600" b="1" dirty="0" smtClean="0">
                <a:solidFill>
                  <a:srgbClr val="3333CC"/>
                </a:solidFill>
              </a:rPr>
              <a:t>„Informace stojí peníze, </a:t>
            </a:r>
          </a:p>
          <a:p>
            <a:pPr algn="ctr" eaLnBrk="1" hangingPunct="1">
              <a:buFontTx/>
              <a:buNone/>
            </a:pPr>
            <a:endParaRPr lang="cs-CZ" sz="800" b="1" dirty="0" smtClean="0">
              <a:solidFill>
                <a:srgbClr val="3333CC"/>
              </a:solidFill>
            </a:endParaRPr>
          </a:p>
          <a:p>
            <a:pPr algn="ctr" eaLnBrk="1" hangingPunct="1">
              <a:buFontTx/>
              <a:buNone/>
            </a:pPr>
            <a:r>
              <a:rPr lang="cs-CZ" sz="3600" b="1" dirty="0" smtClean="0">
                <a:solidFill>
                  <a:srgbClr val="3333CC"/>
                </a:solidFill>
              </a:rPr>
              <a:t>intelligence peníze vydělává“</a:t>
            </a:r>
            <a:r>
              <a:rPr lang="cs-CZ" dirty="0" smtClean="0">
                <a:solidFill>
                  <a:srgbClr val="3333CC"/>
                </a:solidFill>
              </a:rPr>
              <a:t> </a:t>
            </a:r>
          </a:p>
        </p:txBody>
      </p:sp>
      <p:sp>
        <p:nvSpPr>
          <p:cNvPr id="47108" name="Rectangle 3"/>
          <p:cNvSpPr>
            <a:spLocks noChangeArrowheads="1"/>
          </p:cNvSpPr>
          <p:nvPr/>
        </p:nvSpPr>
        <p:spPr bwMode="auto">
          <a:xfrm>
            <a:off x="0" y="3717032"/>
            <a:ext cx="9144000" cy="1871786"/>
          </a:xfrm>
          <a:prstGeom prst="rect">
            <a:avLst/>
          </a:prstGeom>
          <a:solidFill>
            <a:srgbClr val="FFFF00"/>
          </a:solidFill>
          <a:ln w="9525">
            <a:noFill/>
            <a:miter lim="800000"/>
            <a:headEnd/>
            <a:tailEnd/>
          </a:ln>
        </p:spPr>
        <p:txBody>
          <a:bodyPr/>
          <a:lstStyle/>
          <a:p>
            <a:pPr marL="342900" indent="-342900" algn="ctr">
              <a:spcBef>
                <a:spcPct val="20000"/>
              </a:spcBef>
              <a:buClr>
                <a:schemeClr val="tx2"/>
              </a:buClr>
            </a:pPr>
            <a:r>
              <a:rPr lang="cs-CZ" sz="3600" b="1" dirty="0" smtClean="0">
                <a:solidFill>
                  <a:srgbClr val="3333CC"/>
                </a:solidFill>
              </a:rPr>
              <a:t>„Informace </a:t>
            </a:r>
            <a:r>
              <a:rPr lang="cs-CZ" sz="3600" b="1" dirty="0">
                <a:solidFill>
                  <a:srgbClr val="3333CC"/>
                </a:solidFill>
              </a:rPr>
              <a:t>mají svoji hodnotu, </a:t>
            </a:r>
          </a:p>
          <a:p>
            <a:pPr marL="342900" indent="-342900" algn="ctr">
              <a:spcBef>
                <a:spcPct val="20000"/>
              </a:spcBef>
              <a:buClr>
                <a:schemeClr val="tx2"/>
              </a:buClr>
            </a:pPr>
            <a:endParaRPr lang="cs-CZ" sz="800" b="1" dirty="0">
              <a:solidFill>
                <a:srgbClr val="3333CC"/>
              </a:solidFill>
            </a:endParaRPr>
          </a:p>
          <a:p>
            <a:pPr marL="342900" indent="-342900" algn="ctr">
              <a:spcBef>
                <a:spcPct val="20000"/>
              </a:spcBef>
              <a:buClr>
                <a:schemeClr val="tx2"/>
              </a:buClr>
            </a:pPr>
            <a:r>
              <a:rPr lang="cs-CZ" sz="3600" b="1" dirty="0" smtClean="0">
                <a:solidFill>
                  <a:srgbClr val="3333CC"/>
                </a:solidFill>
              </a:rPr>
              <a:t>ale </a:t>
            </a:r>
            <a:r>
              <a:rPr lang="cs-CZ" sz="3600" b="1" dirty="0">
                <a:solidFill>
                  <a:srgbClr val="3333CC"/>
                </a:solidFill>
              </a:rPr>
              <a:t>zpravodajství je </a:t>
            </a:r>
            <a:r>
              <a:rPr lang="cs-CZ" sz="4800" b="1" dirty="0">
                <a:solidFill>
                  <a:srgbClr val="FF0000"/>
                </a:solidFill>
              </a:rPr>
              <a:t>moc</a:t>
            </a:r>
            <a:r>
              <a:rPr lang="cs-CZ" sz="3600" b="1" dirty="0">
                <a:solidFill>
                  <a:srgbClr val="3333CC"/>
                </a:solidFill>
              </a:rPr>
              <a:t>“</a:t>
            </a:r>
            <a:r>
              <a:rPr lang="cs-CZ" sz="3200" dirty="0">
                <a:solidFill>
                  <a:srgbClr val="3333CC"/>
                </a:solidFill>
              </a:rPr>
              <a:t> </a:t>
            </a:r>
          </a:p>
        </p:txBody>
      </p:sp>
      <p:sp>
        <p:nvSpPr>
          <p:cNvPr id="5" name="Zástupný symbol pro číslo snímku 4"/>
          <p:cNvSpPr>
            <a:spLocks noGrp="1"/>
          </p:cNvSpPr>
          <p:nvPr>
            <p:ph type="sldNum" sz="quarter" idx="12"/>
          </p:nvPr>
        </p:nvSpPr>
        <p:spPr/>
        <p:txBody>
          <a:bodyPr/>
          <a:lstStyle/>
          <a:p>
            <a:pPr>
              <a:defRPr/>
            </a:pPr>
            <a:fld id="{97D99EE1-3268-43E0-8B0E-E5C73929A1A8}" type="slidenum">
              <a:rPr lang="cs-CZ" smtClean="0"/>
              <a:pPr>
                <a:defRPr/>
              </a:pPr>
              <a:t>76</a:t>
            </a:fld>
            <a:endParaRPr lang="cs-CZ"/>
          </a:p>
        </p:txBody>
      </p:sp>
      <p:sp>
        <p:nvSpPr>
          <p:cNvPr id="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5"/>
          <p:cNvSpPr>
            <a:spLocks noGrp="1"/>
          </p:cNvSpPr>
          <p:nvPr>
            <p:ph type="sldNum" sz="quarter" idx="12"/>
          </p:nvPr>
        </p:nvSpPr>
        <p:spPr/>
        <p:txBody>
          <a:bodyPr/>
          <a:lstStyle/>
          <a:p>
            <a:fld id="{FF8A4294-AF02-4F92-ABF4-93D968DE51FE}" type="slidenum">
              <a:rPr lang="cs-CZ"/>
              <a:pPr/>
              <a:t>77</a:t>
            </a:fld>
            <a:endParaRPr lang="cs-CZ"/>
          </a:p>
        </p:txBody>
      </p:sp>
      <p:sp>
        <p:nvSpPr>
          <p:cNvPr id="50178" name="Rectangle 2"/>
          <p:cNvSpPr>
            <a:spLocks noGrp="1" noChangeArrowheads="1"/>
          </p:cNvSpPr>
          <p:nvPr>
            <p:ph type="body" idx="1"/>
          </p:nvPr>
        </p:nvSpPr>
        <p:spPr>
          <a:xfrm>
            <a:off x="0" y="0"/>
            <a:ext cx="9144000" cy="6858000"/>
          </a:xfrm>
          <a:noFill/>
        </p:spPr>
        <p:txBody>
          <a:bodyPr/>
          <a:lstStyle/>
          <a:p>
            <a:pPr>
              <a:buClr>
                <a:srgbClr val="FFFF00"/>
              </a:buClr>
              <a:buFont typeface="Wingdings" pitchFamily="2" charset="2"/>
              <a:buChar char="l"/>
            </a:pPr>
            <a:endParaRPr lang="cs-CZ" dirty="0">
              <a:solidFill>
                <a:srgbClr val="FFFF00"/>
              </a:solidFill>
            </a:endParaRPr>
          </a:p>
          <a:p>
            <a:pPr>
              <a:buFont typeface="Wingdings" pitchFamily="2" charset="2"/>
              <a:buChar char="Ø"/>
            </a:pPr>
            <a:endParaRPr lang="cs-CZ" dirty="0">
              <a:solidFill>
                <a:srgbClr val="FFFF00"/>
              </a:solidFill>
            </a:endParaRPr>
          </a:p>
        </p:txBody>
      </p:sp>
      <p:sp>
        <p:nvSpPr>
          <p:cNvPr id="50179" name="Rectangle 3"/>
          <p:cNvSpPr>
            <a:spLocks noChangeArrowheads="1"/>
          </p:cNvSpPr>
          <p:nvPr/>
        </p:nvSpPr>
        <p:spPr bwMode="auto">
          <a:xfrm>
            <a:off x="0" y="2276871"/>
            <a:ext cx="9144000" cy="2807891"/>
          </a:xfrm>
          <a:prstGeom prst="rect">
            <a:avLst/>
          </a:prstGeom>
          <a:noFill/>
          <a:ln w="9525">
            <a:noFill/>
            <a:miter lim="800000"/>
            <a:headEnd/>
            <a:tailEnd/>
          </a:ln>
          <a:effectLst/>
        </p:spPr>
        <p:txBody>
          <a:bodyPr/>
          <a:lstStyle/>
          <a:p>
            <a:pPr marL="469900" indent="-469900" algn="ctr">
              <a:spcBef>
                <a:spcPct val="50000"/>
              </a:spcBef>
              <a:buClr>
                <a:schemeClr val="accent2"/>
              </a:buClr>
              <a:buFont typeface="Wingdings" pitchFamily="2" charset="2"/>
              <a:buNone/>
            </a:pPr>
            <a:endParaRPr lang="cs-CZ" sz="1900" b="1" dirty="0">
              <a:solidFill>
                <a:srgbClr val="FFFF00"/>
              </a:solidFill>
            </a:endParaRPr>
          </a:p>
          <a:p>
            <a:pPr marL="469900" indent="-469900" algn="ctr">
              <a:spcBef>
                <a:spcPct val="20000"/>
              </a:spcBef>
              <a:buClr>
                <a:schemeClr val="accent2"/>
              </a:buClr>
              <a:buFont typeface="Wingdings" pitchFamily="2" charset="2"/>
              <a:buNone/>
            </a:pPr>
            <a:r>
              <a:rPr lang="cs-CZ" sz="4800" b="1" dirty="0" smtClean="0">
                <a:solidFill>
                  <a:srgbClr val="C00000"/>
                </a:solidFill>
              </a:rPr>
              <a:t>DĚKUJI </a:t>
            </a:r>
            <a:r>
              <a:rPr lang="cs-CZ" sz="4800" b="1" dirty="0">
                <a:solidFill>
                  <a:srgbClr val="C00000"/>
                </a:solidFill>
              </a:rPr>
              <a:t>VÁM </a:t>
            </a:r>
            <a:endParaRPr lang="cs-CZ" sz="4800" b="1" dirty="0" smtClean="0">
              <a:solidFill>
                <a:srgbClr val="C00000"/>
              </a:solidFill>
            </a:endParaRPr>
          </a:p>
          <a:p>
            <a:pPr marL="469900" indent="-469900" algn="ctr">
              <a:spcBef>
                <a:spcPct val="20000"/>
              </a:spcBef>
              <a:buClr>
                <a:schemeClr val="accent2"/>
              </a:buClr>
              <a:buFont typeface="Wingdings" pitchFamily="2" charset="2"/>
              <a:buNone/>
            </a:pPr>
            <a:r>
              <a:rPr lang="cs-CZ" sz="4800" b="1" dirty="0" smtClean="0">
                <a:solidFill>
                  <a:srgbClr val="C00000"/>
                </a:solidFill>
              </a:rPr>
              <a:t>ZA </a:t>
            </a:r>
            <a:r>
              <a:rPr lang="cs-CZ" sz="4800" b="1" dirty="0">
                <a:solidFill>
                  <a:srgbClr val="C00000"/>
                </a:solidFill>
              </a:rPr>
              <a:t>POZORNOST</a:t>
            </a:r>
          </a:p>
          <a:p>
            <a:pPr marL="469900" indent="-469900" algn="ctr">
              <a:spcBef>
                <a:spcPct val="20000"/>
              </a:spcBef>
              <a:buClr>
                <a:schemeClr val="accent2"/>
              </a:buClr>
              <a:buFont typeface="Wingdings" pitchFamily="2" charset="2"/>
              <a:buNone/>
            </a:pPr>
            <a:endParaRPr lang="cs-CZ" sz="3000" b="1" dirty="0"/>
          </a:p>
        </p:txBody>
      </p:sp>
      <p:sp>
        <p:nvSpPr>
          <p:cNvPr id="50180" name="Rectangle 4"/>
          <p:cNvSpPr>
            <a:spLocks noChangeArrowheads="1"/>
          </p:cNvSpPr>
          <p:nvPr/>
        </p:nvSpPr>
        <p:spPr bwMode="auto">
          <a:xfrm>
            <a:off x="0" y="0"/>
            <a:ext cx="9144000" cy="1484313"/>
          </a:xfrm>
          <a:prstGeom prst="rect">
            <a:avLst/>
          </a:prstGeom>
          <a:noFill/>
          <a:ln w="9525">
            <a:noFill/>
            <a:miter lim="800000"/>
            <a:headEnd/>
            <a:tailEnd/>
          </a:ln>
          <a:effectLst/>
        </p:spPr>
        <p:txBody>
          <a:bodyPr anchor="ctr"/>
          <a:lstStyle/>
          <a:p>
            <a:endParaRPr lang="cs-CZ" sz="2100" b="1"/>
          </a:p>
        </p:txBody>
      </p:sp>
      <p:sp>
        <p:nvSpPr>
          <p:cNvPr id="50181" name="Rectangle 5"/>
          <p:cNvSpPr>
            <a:spLocks noChangeArrowheads="1"/>
          </p:cNvSpPr>
          <p:nvPr/>
        </p:nvSpPr>
        <p:spPr bwMode="auto">
          <a:xfrm>
            <a:off x="0" y="4797425"/>
            <a:ext cx="9144000" cy="1484313"/>
          </a:xfrm>
          <a:prstGeom prst="rect">
            <a:avLst/>
          </a:prstGeom>
          <a:noFill/>
          <a:ln w="9525">
            <a:noFill/>
            <a:miter lim="800000"/>
            <a:headEnd/>
            <a:tailEnd/>
          </a:ln>
          <a:effectLst/>
        </p:spPr>
        <p:txBody>
          <a:bodyPr anchor="ctr"/>
          <a:lstStyle/>
          <a:p>
            <a:pPr algn="ctr"/>
            <a:endParaRPr lang="cs-CZ" sz="1500" b="1"/>
          </a:p>
        </p:txBody>
      </p:sp>
      <p:sp>
        <p:nvSpPr>
          <p:cNvPr id="50182"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560" y="0"/>
            <a:ext cx="8001000" cy="1216025"/>
          </a:xfrm>
        </p:spPr>
        <p:txBody>
          <a:bodyPr/>
          <a:lstStyle/>
          <a:p>
            <a:pPr algn="ctr"/>
            <a:r>
              <a:rPr lang="cs-CZ" sz="4800" b="1" dirty="0" smtClean="0">
                <a:solidFill>
                  <a:schemeClr val="accent6"/>
                </a:solidFill>
              </a:rPr>
              <a:t>Hodnotová </a:t>
            </a:r>
            <a:r>
              <a:rPr lang="cs-CZ" sz="4800" b="1" dirty="0">
                <a:solidFill>
                  <a:schemeClr val="accent6"/>
                </a:solidFill>
              </a:rPr>
              <a:t>inovace</a:t>
            </a:r>
          </a:p>
        </p:txBody>
      </p:sp>
      <p:sp>
        <p:nvSpPr>
          <p:cNvPr id="41987" name="Rectangle 3"/>
          <p:cNvSpPr>
            <a:spLocks noGrp="1" noChangeArrowheads="1"/>
          </p:cNvSpPr>
          <p:nvPr>
            <p:ph type="body" idx="1"/>
          </p:nvPr>
        </p:nvSpPr>
        <p:spPr/>
        <p:txBody>
          <a:bodyPr/>
          <a:lstStyle/>
          <a:p>
            <a:pPr>
              <a:buFont typeface="Wingdings" pitchFamily="2" charset="2"/>
              <a:buNone/>
            </a:pPr>
            <a:endParaRPr lang="cs-CZ"/>
          </a:p>
          <a:p>
            <a:pPr>
              <a:buFont typeface="Wingdings" pitchFamily="2" charset="2"/>
              <a:buNone/>
            </a:pPr>
            <a:endParaRPr lang="cs-CZ"/>
          </a:p>
          <a:p>
            <a:pPr>
              <a:buFont typeface="Wingdings" pitchFamily="2" charset="2"/>
              <a:buNone/>
            </a:pPr>
            <a:endParaRPr lang="cs-CZ"/>
          </a:p>
          <a:p>
            <a:pPr>
              <a:buFont typeface="Wingdings" pitchFamily="2" charset="2"/>
              <a:buNone/>
            </a:pPr>
            <a:endParaRPr lang="cs-CZ"/>
          </a:p>
          <a:p>
            <a:pPr>
              <a:buFont typeface="Wingdings" pitchFamily="2" charset="2"/>
              <a:buNone/>
            </a:pPr>
            <a:endParaRPr lang="cs-CZ"/>
          </a:p>
          <a:p>
            <a:pPr>
              <a:buFont typeface="Wingdings" pitchFamily="2" charset="2"/>
              <a:buNone/>
            </a:pPr>
            <a:endParaRPr lang="cs-CZ"/>
          </a:p>
        </p:txBody>
      </p:sp>
      <p:sp>
        <p:nvSpPr>
          <p:cNvPr id="41988"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grpSp>
        <p:nvGrpSpPr>
          <p:cNvPr id="41992" name="Group 8"/>
          <p:cNvGrpSpPr>
            <a:grpSpLocks/>
          </p:cNvGrpSpPr>
          <p:nvPr/>
        </p:nvGrpSpPr>
        <p:grpSpPr bwMode="auto">
          <a:xfrm>
            <a:off x="1331913" y="4292600"/>
            <a:ext cx="5715000" cy="1211263"/>
            <a:chOff x="2137" y="3397"/>
            <a:chExt cx="9000" cy="1908"/>
          </a:xfrm>
        </p:grpSpPr>
        <p:sp>
          <p:nvSpPr>
            <p:cNvPr id="41993" name="Text Box 9"/>
            <p:cNvSpPr txBox="1">
              <a:spLocks noChangeArrowheads="1"/>
            </p:cNvSpPr>
            <p:nvPr/>
          </p:nvSpPr>
          <p:spPr bwMode="auto">
            <a:xfrm>
              <a:off x="5737" y="3397"/>
              <a:ext cx="5400" cy="720"/>
            </a:xfrm>
            <a:prstGeom prst="rect">
              <a:avLst/>
            </a:prstGeom>
            <a:solidFill>
              <a:srgbClr val="FFFFFF"/>
            </a:solidFill>
            <a:ln w="9525">
              <a:noFill/>
              <a:miter lim="800000"/>
              <a:headEnd/>
              <a:tailEnd/>
            </a:ln>
          </p:spPr>
          <p:txBody>
            <a:bodyPr/>
            <a:lstStyle/>
            <a:p>
              <a:r>
                <a:rPr lang="cs-CZ" sz="2400" b="1">
                  <a:latin typeface="Times New Roman" pitchFamily="18" charset="0"/>
                </a:rPr>
                <a:t>VELIKOST UŽITKU</a:t>
              </a:r>
              <a:endParaRPr lang="cs-CZ"/>
            </a:p>
          </p:txBody>
        </p:sp>
        <p:sp>
          <p:nvSpPr>
            <p:cNvPr id="41994" name="Text Box 10"/>
            <p:cNvSpPr txBox="1">
              <a:spLocks noChangeArrowheads="1"/>
            </p:cNvSpPr>
            <p:nvPr/>
          </p:nvSpPr>
          <p:spPr bwMode="auto">
            <a:xfrm>
              <a:off x="5737" y="4477"/>
              <a:ext cx="5400" cy="828"/>
            </a:xfrm>
            <a:prstGeom prst="rect">
              <a:avLst/>
            </a:prstGeom>
            <a:solidFill>
              <a:srgbClr val="FFFFFF"/>
            </a:solidFill>
            <a:ln w="9525">
              <a:noFill/>
              <a:miter lim="800000"/>
              <a:headEnd/>
              <a:tailEnd/>
            </a:ln>
          </p:spPr>
          <p:txBody>
            <a:bodyPr/>
            <a:lstStyle/>
            <a:p>
              <a:r>
                <a:rPr lang="cs-CZ" sz="2400" b="1">
                  <a:latin typeface="Times New Roman" pitchFamily="18" charset="0"/>
                </a:rPr>
                <a:t>CELKOVÉ NÁKLADY</a:t>
              </a:r>
              <a:endParaRPr lang="cs-CZ"/>
            </a:p>
          </p:txBody>
        </p:sp>
        <p:sp>
          <p:nvSpPr>
            <p:cNvPr id="41995" name="Text Box 11"/>
            <p:cNvSpPr txBox="1">
              <a:spLocks noChangeArrowheads="1"/>
            </p:cNvSpPr>
            <p:nvPr/>
          </p:nvSpPr>
          <p:spPr bwMode="auto">
            <a:xfrm>
              <a:off x="2137" y="3937"/>
              <a:ext cx="2880" cy="828"/>
            </a:xfrm>
            <a:prstGeom prst="rect">
              <a:avLst/>
            </a:prstGeom>
            <a:solidFill>
              <a:srgbClr val="FFFFFF"/>
            </a:solidFill>
            <a:ln w="9525">
              <a:noFill/>
              <a:miter lim="800000"/>
              <a:headEnd/>
              <a:tailEnd/>
            </a:ln>
          </p:spPr>
          <p:txBody>
            <a:bodyPr/>
            <a:lstStyle/>
            <a:p>
              <a:pPr algn="ctr"/>
              <a:r>
                <a:rPr lang="cs-CZ" sz="2400" b="1">
                  <a:latin typeface="Times New Roman" pitchFamily="18" charset="0"/>
                </a:rPr>
                <a:t>HODNOTA</a:t>
              </a:r>
              <a:endParaRPr lang="cs-CZ"/>
            </a:p>
          </p:txBody>
        </p:sp>
        <p:sp>
          <p:nvSpPr>
            <p:cNvPr id="41996" name="Text Box 12"/>
            <p:cNvSpPr txBox="1">
              <a:spLocks noChangeArrowheads="1"/>
            </p:cNvSpPr>
            <p:nvPr/>
          </p:nvSpPr>
          <p:spPr bwMode="auto">
            <a:xfrm>
              <a:off x="5017" y="3937"/>
              <a:ext cx="720" cy="720"/>
            </a:xfrm>
            <a:prstGeom prst="rect">
              <a:avLst/>
            </a:prstGeom>
            <a:solidFill>
              <a:srgbClr val="FFFFFF"/>
            </a:solidFill>
            <a:ln w="9525">
              <a:noFill/>
              <a:miter lim="800000"/>
              <a:headEnd/>
              <a:tailEnd/>
            </a:ln>
          </p:spPr>
          <p:txBody>
            <a:bodyPr/>
            <a:lstStyle/>
            <a:p>
              <a:pPr algn="ctr"/>
              <a:r>
                <a:rPr lang="cs-CZ" sz="2400" b="1">
                  <a:latin typeface="Times New Roman" pitchFamily="18" charset="0"/>
                </a:rPr>
                <a:t>=</a:t>
              </a:r>
              <a:endParaRPr lang="cs-CZ"/>
            </a:p>
          </p:txBody>
        </p:sp>
        <p:sp>
          <p:nvSpPr>
            <p:cNvPr id="41997" name="Line 13"/>
            <p:cNvSpPr>
              <a:spLocks noChangeShapeType="1"/>
            </p:cNvSpPr>
            <p:nvPr/>
          </p:nvSpPr>
          <p:spPr bwMode="auto">
            <a:xfrm>
              <a:off x="5737" y="4297"/>
              <a:ext cx="5400" cy="0"/>
            </a:xfrm>
            <a:prstGeom prst="line">
              <a:avLst/>
            </a:prstGeom>
            <a:noFill/>
            <a:ln w="57150">
              <a:solidFill>
                <a:srgbClr val="000000"/>
              </a:solidFill>
              <a:round/>
              <a:headEnd/>
              <a:tailEnd/>
            </a:ln>
          </p:spPr>
          <p:txBody>
            <a:bodyPr/>
            <a:lstStyle/>
            <a:p>
              <a:endParaRPr lang="cs-CZ"/>
            </a:p>
          </p:txBody>
        </p:sp>
      </p:grpSp>
      <p:grpSp>
        <p:nvGrpSpPr>
          <p:cNvPr id="41998" name="Group 14"/>
          <p:cNvGrpSpPr>
            <a:grpSpLocks/>
          </p:cNvGrpSpPr>
          <p:nvPr/>
        </p:nvGrpSpPr>
        <p:grpSpPr bwMode="auto">
          <a:xfrm>
            <a:off x="1258888" y="2133600"/>
            <a:ext cx="5829300" cy="1211263"/>
            <a:chOff x="1597" y="3397"/>
            <a:chExt cx="9180" cy="1908"/>
          </a:xfrm>
        </p:grpSpPr>
        <p:sp>
          <p:nvSpPr>
            <p:cNvPr id="41999" name="Text Box 15"/>
            <p:cNvSpPr txBox="1">
              <a:spLocks noChangeArrowheads="1"/>
            </p:cNvSpPr>
            <p:nvPr/>
          </p:nvSpPr>
          <p:spPr bwMode="auto">
            <a:xfrm>
              <a:off x="5197" y="3397"/>
              <a:ext cx="5580" cy="720"/>
            </a:xfrm>
            <a:prstGeom prst="rect">
              <a:avLst/>
            </a:prstGeom>
            <a:solidFill>
              <a:srgbClr val="FFFFFF"/>
            </a:solidFill>
            <a:ln w="9525">
              <a:noFill/>
              <a:miter lim="800000"/>
              <a:headEnd/>
              <a:tailEnd/>
            </a:ln>
          </p:spPr>
          <p:txBody>
            <a:bodyPr/>
            <a:lstStyle/>
            <a:p>
              <a:r>
                <a:rPr lang="cs-CZ" sz="2400" b="1">
                  <a:latin typeface="Times New Roman" pitchFamily="18" charset="0"/>
                </a:rPr>
                <a:t>USPOKOJENÍ POTŘEB</a:t>
              </a:r>
              <a:endParaRPr lang="cs-CZ"/>
            </a:p>
          </p:txBody>
        </p:sp>
        <p:sp>
          <p:nvSpPr>
            <p:cNvPr id="42000" name="Text Box 16"/>
            <p:cNvSpPr txBox="1">
              <a:spLocks noChangeArrowheads="1"/>
            </p:cNvSpPr>
            <p:nvPr/>
          </p:nvSpPr>
          <p:spPr bwMode="auto">
            <a:xfrm>
              <a:off x="5737" y="4477"/>
              <a:ext cx="4680" cy="828"/>
            </a:xfrm>
            <a:prstGeom prst="rect">
              <a:avLst/>
            </a:prstGeom>
            <a:solidFill>
              <a:srgbClr val="FFFFFF"/>
            </a:solidFill>
            <a:ln w="9525">
              <a:noFill/>
              <a:miter lim="800000"/>
              <a:headEnd/>
              <a:tailEnd/>
            </a:ln>
          </p:spPr>
          <p:txBody>
            <a:bodyPr/>
            <a:lstStyle/>
            <a:p>
              <a:r>
                <a:rPr lang="cs-CZ" sz="2400" b="1">
                  <a:latin typeface="Times New Roman" pitchFamily="18" charset="0"/>
                </a:rPr>
                <a:t>POUŽITÉ ZDROJE</a:t>
              </a:r>
              <a:endParaRPr lang="cs-CZ"/>
            </a:p>
          </p:txBody>
        </p:sp>
        <p:sp>
          <p:nvSpPr>
            <p:cNvPr id="42001" name="Text Box 17"/>
            <p:cNvSpPr txBox="1">
              <a:spLocks noChangeArrowheads="1"/>
            </p:cNvSpPr>
            <p:nvPr/>
          </p:nvSpPr>
          <p:spPr bwMode="auto">
            <a:xfrm>
              <a:off x="1597" y="3937"/>
              <a:ext cx="2880" cy="828"/>
            </a:xfrm>
            <a:prstGeom prst="rect">
              <a:avLst/>
            </a:prstGeom>
            <a:solidFill>
              <a:srgbClr val="FFFFFF"/>
            </a:solidFill>
            <a:ln w="9525">
              <a:noFill/>
              <a:miter lim="800000"/>
              <a:headEnd/>
              <a:tailEnd/>
            </a:ln>
          </p:spPr>
          <p:txBody>
            <a:bodyPr/>
            <a:lstStyle/>
            <a:p>
              <a:pPr algn="ctr"/>
              <a:r>
                <a:rPr lang="cs-CZ" sz="2400" b="1">
                  <a:latin typeface="Times New Roman" pitchFamily="18" charset="0"/>
                </a:rPr>
                <a:t>HODNOTA</a:t>
              </a:r>
              <a:endParaRPr lang="cs-CZ"/>
            </a:p>
          </p:txBody>
        </p:sp>
        <p:sp>
          <p:nvSpPr>
            <p:cNvPr id="42002" name="Text Box 18"/>
            <p:cNvSpPr txBox="1">
              <a:spLocks noChangeArrowheads="1"/>
            </p:cNvSpPr>
            <p:nvPr/>
          </p:nvSpPr>
          <p:spPr bwMode="auto">
            <a:xfrm>
              <a:off x="4477" y="3937"/>
              <a:ext cx="540" cy="720"/>
            </a:xfrm>
            <a:prstGeom prst="rect">
              <a:avLst/>
            </a:prstGeom>
            <a:solidFill>
              <a:srgbClr val="FFFFFF"/>
            </a:solidFill>
            <a:ln w="9525">
              <a:noFill/>
              <a:miter lim="800000"/>
              <a:headEnd/>
              <a:tailEnd/>
            </a:ln>
          </p:spPr>
          <p:txBody>
            <a:bodyPr/>
            <a:lstStyle/>
            <a:p>
              <a:pPr algn="ctr"/>
              <a:r>
                <a:rPr lang="cs-CZ" sz="2400" b="1">
                  <a:latin typeface="Times New Roman" pitchFamily="18" charset="0"/>
                </a:rPr>
                <a:t>=</a:t>
              </a:r>
              <a:endParaRPr lang="cs-CZ"/>
            </a:p>
          </p:txBody>
        </p:sp>
        <p:sp>
          <p:nvSpPr>
            <p:cNvPr id="42003" name="Line 19"/>
            <p:cNvSpPr>
              <a:spLocks noChangeShapeType="1"/>
            </p:cNvSpPr>
            <p:nvPr/>
          </p:nvSpPr>
          <p:spPr bwMode="auto">
            <a:xfrm>
              <a:off x="5197" y="4297"/>
              <a:ext cx="5580" cy="0"/>
            </a:xfrm>
            <a:prstGeom prst="line">
              <a:avLst/>
            </a:prstGeom>
            <a:noFill/>
            <a:ln w="57150">
              <a:solidFill>
                <a:srgbClr val="000000"/>
              </a:solidFill>
              <a:round/>
              <a:headEnd/>
              <a:tailEnd/>
            </a:ln>
          </p:spPr>
          <p:txBody>
            <a:bodyPr/>
            <a:lstStyle/>
            <a:p>
              <a:endParaRPr lang="cs-CZ"/>
            </a:p>
          </p:txBody>
        </p:sp>
      </p:grpSp>
      <p:sp>
        <p:nvSpPr>
          <p:cNvPr id="42004" name="Text Box 20"/>
          <p:cNvSpPr txBox="1">
            <a:spLocks noChangeArrowheads="1"/>
          </p:cNvSpPr>
          <p:nvPr/>
        </p:nvSpPr>
        <p:spPr bwMode="auto">
          <a:xfrm>
            <a:off x="7380288" y="2420938"/>
            <a:ext cx="863600" cy="457200"/>
          </a:xfrm>
          <a:prstGeom prst="rect">
            <a:avLst/>
          </a:prstGeom>
          <a:noFill/>
          <a:ln w="9525">
            <a:noFill/>
            <a:miter lim="800000"/>
            <a:headEnd/>
            <a:tailEnd/>
          </a:ln>
          <a:effectLst/>
        </p:spPr>
        <p:txBody>
          <a:bodyPr>
            <a:spAutoFit/>
          </a:bodyPr>
          <a:lstStyle/>
          <a:p>
            <a:r>
              <a:rPr lang="cs-CZ" sz="2400"/>
              <a:t>[1]</a:t>
            </a:r>
          </a:p>
        </p:txBody>
      </p:sp>
      <p:sp>
        <p:nvSpPr>
          <p:cNvPr id="42005" name="Text Box 21"/>
          <p:cNvSpPr txBox="1">
            <a:spLocks noChangeArrowheads="1"/>
          </p:cNvSpPr>
          <p:nvPr/>
        </p:nvSpPr>
        <p:spPr bwMode="auto">
          <a:xfrm>
            <a:off x="7380288" y="4581525"/>
            <a:ext cx="792162" cy="457200"/>
          </a:xfrm>
          <a:prstGeom prst="rect">
            <a:avLst/>
          </a:prstGeom>
          <a:noFill/>
          <a:ln w="9525">
            <a:noFill/>
            <a:miter lim="800000"/>
            <a:headEnd/>
            <a:tailEnd/>
          </a:ln>
          <a:effectLst/>
        </p:spPr>
        <p:txBody>
          <a:bodyPr>
            <a:spAutoFit/>
          </a:bodyPr>
          <a:lstStyle/>
          <a:p>
            <a:r>
              <a:rPr lang="cs-CZ" sz="2400"/>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cs-CZ" sz="3600" b="1" dirty="0" smtClean="0">
                <a:solidFill>
                  <a:srgbClr val="C00000"/>
                </a:solidFill>
              </a:rPr>
              <a:t>Varianty růstu hodnoty       pro zákazníka</a:t>
            </a:r>
          </a:p>
        </p:txBody>
      </p:sp>
      <p:sp>
        <p:nvSpPr>
          <p:cNvPr id="13315"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dirty="0" smtClean="0"/>
              <a:t>3.11.2011                                                      </a:t>
            </a:r>
            <a:r>
              <a:rPr lang="cs-CZ" sz="2000" b="1" dirty="0"/>
              <a:t>František   Bartes</a:t>
            </a:r>
          </a:p>
        </p:txBody>
      </p:sp>
      <p:pic>
        <p:nvPicPr>
          <p:cNvPr id="13316" name="Picture 5"/>
          <p:cNvPicPr>
            <a:picLocks noGrp="1" noChangeAspect="1" noChangeArrowheads="1"/>
          </p:cNvPicPr>
          <p:nvPr>
            <p:ph type="body" idx="1"/>
          </p:nvPr>
        </p:nvPicPr>
        <p:blipFill>
          <a:blip r:embed="rId2" cstate="print"/>
          <a:srcRect/>
          <a:stretch>
            <a:fillRect/>
          </a:stretch>
        </p:blipFill>
        <p:spPr>
          <a:xfrm>
            <a:off x="1403350" y="1673225"/>
            <a:ext cx="6697663" cy="4567238"/>
          </a:xfrm>
          <a:noFill/>
        </p:spPr>
      </p:pic>
      <p:sp>
        <p:nvSpPr>
          <p:cNvPr id="13317" name="Zástupný symbol pro číslo snímku 4"/>
          <p:cNvSpPr>
            <a:spLocks noGrp="1"/>
          </p:cNvSpPr>
          <p:nvPr>
            <p:ph type="sldNum" sz="quarter" idx="12"/>
          </p:nvPr>
        </p:nvSpPr>
        <p:spPr>
          <a:noFill/>
        </p:spPr>
        <p:txBody>
          <a:bodyPr/>
          <a:lstStyle/>
          <a:p>
            <a:fld id="{D0A4D0A6-0FE2-4BFB-8CC3-4C2723DED905}" type="slidenum">
              <a:rPr lang="cs-CZ" smtClean="0"/>
              <a:pPr/>
              <a:t>9</a:t>
            </a:fld>
            <a:endParaRPr lang="cs-CZ"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642</TotalTime>
  <Words>988</Words>
  <Application>Microsoft Office PowerPoint</Application>
  <PresentationFormat>Předvádění na obrazovce (4:3)</PresentationFormat>
  <Paragraphs>491</Paragraphs>
  <Slides>77</Slides>
  <Notes>18</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77</vt:i4>
      </vt:variant>
    </vt:vector>
  </HeadingPairs>
  <TitlesOfParts>
    <vt:vector size="80" baseType="lpstr">
      <vt:lpstr>Profil</vt:lpstr>
      <vt:lpstr>Obrázek programu Paintbrush</vt:lpstr>
      <vt:lpstr>Dokument aplikace Word 2007</vt:lpstr>
      <vt:lpstr>Masarykova univerzita   Ekonomicko – správní fakulta Katedra podnikové ekonomiky </vt:lpstr>
      <vt:lpstr>Triáda základního pojetí konkurenceschopnosti podniku</vt:lpstr>
      <vt:lpstr>INŽENÝRSKÁ  ČINNOST  (rozhodující faktory):</vt:lpstr>
      <vt:lpstr>OBSAHOVÁ KONCEPCE COMPETITIVE ENGINEERING</vt:lpstr>
      <vt:lpstr>INOVACE</vt:lpstr>
      <vt:lpstr>Snímek 6</vt:lpstr>
      <vt:lpstr>Hodnotová inovace</vt:lpstr>
      <vt:lpstr>Hodnotová inovace</vt:lpstr>
      <vt:lpstr>Varianty růstu hodnoty       pro zákazníka</vt:lpstr>
      <vt:lpstr>Disruptivní inovace</vt:lpstr>
      <vt:lpstr>Disruptivní inovace</vt:lpstr>
      <vt:lpstr>Snímek 12</vt:lpstr>
      <vt:lpstr>OFENZIVNÍ  POJETÍ KONKURENČNÍHO BOJE FIRMY</vt:lpstr>
      <vt:lpstr>OFENZIVNÍ  POJETÍ KONKURENČNÍHO BOJE FIRMY (2)</vt:lpstr>
      <vt:lpstr>ZÁKLADNÍ  MYŠLENKA</vt:lpstr>
      <vt:lpstr>  </vt:lpstr>
      <vt:lpstr>ÚSTŘEDNÍ  TEZE  TOHOTO PŘÍSTUPU: </vt:lpstr>
      <vt:lpstr>  </vt:lpstr>
      <vt:lpstr>  </vt:lpstr>
      <vt:lpstr>Snímek 20</vt:lpstr>
      <vt:lpstr>INVESTIGATIVNÍ  KONKURENČNÍ STRATEGIE</vt:lpstr>
      <vt:lpstr>Snímek 22</vt:lpstr>
      <vt:lpstr>FORMY INVESTIGATIVNÍ KONKURENCE</vt:lpstr>
      <vt:lpstr>FORMY INVESTIGATIVNÍ KONKURENCE </vt:lpstr>
      <vt:lpstr>Snímek 25</vt:lpstr>
      <vt:lpstr>    COMPETITIVE INTELLIGENCE</vt:lpstr>
      <vt:lpstr>Snímek 27</vt:lpstr>
      <vt:lpstr>Snímek 28</vt:lpstr>
      <vt:lpstr>Snímek 29</vt:lpstr>
      <vt:lpstr>Snímek 30</vt:lpstr>
      <vt:lpstr>Competitive Intelligence </vt:lpstr>
      <vt:lpstr>Snímek 32</vt:lpstr>
      <vt:lpstr>Snímek 33</vt:lpstr>
      <vt:lpstr>Snímek 34</vt:lpstr>
      <vt:lpstr>Možnosti zabezpečení CI  u firmy </vt:lpstr>
      <vt:lpstr>Možné formy CI  u podniku</vt:lpstr>
      <vt:lpstr>ZÁKLADNÍ  FILOSOFIE     COMPETITIVE  INTELLIGENCE</vt:lpstr>
      <vt:lpstr> Competitive  Intelligence   systémová aplikační disciplína</vt:lpstr>
      <vt:lpstr>Snímek 39</vt:lpstr>
      <vt:lpstr>SPECIFICKÝ INFORMAČNÍ SYSTÉM - Spefis </vt:lpstr>
      <vt:lpstr>Základní úkoly Spefisu:</vt:lpstr>
      <vt:lpstr>Systém včasné výstrahy  (Early - warning system) </vt:lpstr>
      <vt:lpstr>ZPRAVODAJSKÝ CYKLUS</vt:lpstr>
      <vt:lpstr>POJETÍ INFORMACE</vt:lpstr>
      <vt:lpstr>Snímek 45</vt:lpstr>
      <vt:lpstr>Snímek 46</vt:lpstr>
      <vt:lpstr>Snímek 47</vt:lpstr>
      <vt:lpstr>Snímek 48</vt:lpstr>
      <vt:lpstr>VÝUKA NA  FP</vt:lpstr>
      <vt:lpstr>Snímek 50</vt:lpstr>
      <vt:lpstr>Snímek 51</vt:lpstr>
      <vt:lpstr>Nástroj Competitive Intelligence </vt:lpstr>
      <vt:lpstr>Snímek 53</vt:lpstr>
      <vt:lpstr>Snímek 54</vt:lpstr>
      <vt:lpstr>Snímek 55</vt:lpstr>
      <vt:lpstr>Snímek 56</vt:lpstr>
      <vt:lpstr>Snímek 57</vt:lpstr>
      <vt:lpstr>Snímek 58</vt:lpstr>
      <vt:lpstr>Snímek 59</vt:lpstr>
      <vt:lpstr>Obsahová analýza </vt:lpstr>
      <vt:lpstr>Snímek 61</vt:lpstr>
      <vt:lpstr>Snímek 62</vt:lpstr>
      <vt:lpstr>Snímek 63</vt:lpstr>
      <vt:lpstr>Snímek 64</vt:lpstr>
      <vt:lpstr>Kontextová analýza</vt:lpstr>
      <vt:lpstr>Snímek 66</vt:lpstr>
      <vt:lpstr>Snímek 67</vt:lpstr>
      <vt:lpstr>Snímek 68</vt:lpstr>
      <vt:lpstr>Snímek 69</vt:lpstr>
      <vt:lpstr>Snímek 70</vt:lpstr>
      <vt:lpstr>Použití zpravodajského systému v praxi:</vt:lpstr>
      <vt:lpstr>Možná námitka: </vt:lpstr>
      <vt:lpstr>Snímek 73</vt:lpstr>
      <vt:lpstr>Snímek 74</vt:lpstr>
      <vt:lpstr>Snímek 75</vt:lpstr>
      <vt:lpstr>Efektivnost  CI:</vt:lpstr>
      <vt:lpstr>Snímek 77</vt:lpstr>
    </vt:vector>
  </TitlesOfParts>
  <Company>FP VUT BRNO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INOVACÍ  A  HODNOTOVÉ INŽENÝRSTVÍ  VE  STRATEGII  KONKURENČNÍCH  VZTAHŮ</dc:title>
  <dc:creator>bartes</dc:creator>
  <cp:lastModifiedBy>bartes</cp:lastModifiedBy>
  <cp:revision>47</cp:revision>
  <dcterms:created xsi:type="dcterms:W3CDTF">2009-11-20T08:57:56Z</dcterms:created>
  <dcterms:modified xsi:type="dcterms:W3CDTF">2011-10-24T12:32:58Z</dcterms:modified>
</cp:coreProperties>
</file>