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sldIdLst>
    <p:sldId id="257" r:id="rId4"/>
    <p:sldId id="256" r:id="rId5"/>
    <p:sldId id="258" r:id="rId6"/>
    <p:sldId id="272" r:id="rId7"/>
    <p:sldId id="259" r:id="rId8"/>
    <p:sldId id="260" r:id="rId9"/>
    <p:sldId id="261" r:id="rId10"/>
    <p:sldId id="262" r:id="rId11"/>
    <p:sldId id="263" r:id="rId12"/>
    <p:sldId id="265" r:id="rId13"/>
    <p:sldId id="264" r:id="rId14"/>
    <p:sldId id="266" r:id="rId15"/>
    <p:sldId id="267" r:id="rId16"/>
    <p:sldId id="268" r:id="rId17"/>
    <p:sldId id="269" r:id="rId18"/>
    <p:sldId id="270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8134672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cs-CZ" dirty="0" smtClean="0"/>
              <a:t>Analytické nástroje MS Dynamics NAV 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Ing. Jaromír Skorkovský,CSc.</a:t>
            </a:r>
            <a:endParaRPr lang="en-GB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Analytické nástroje MS Dynamics NAV</a:t>
            </a:r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GB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GB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Analytické nástroje MS Dynamics NAV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Ing.Jaromír</a:t>
            </a:r>
            <a:r>
              <a:rPr lang="cs-CZ" dirty="0" smtClean="0"/>
              <a:t> Skorkovský, CSc.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Přiřazení dimenzí klíčovým tabulkám </a:t>
            </a:r>
            <a:r>
              <a:rPr lang="cs-CZ" sz="1600" b="1" dirty="0" smtClean="0">
                <a:solidFill>
                  <a:srgbClr val="FF0000"/>
                </a:solidFill>
              </a:rPr>
              <a:t>(Zboží, …)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691680" y="6165304"/>
            <a:ext cx="702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 tlačítku Zboží je položka Dimenze, kde se přiřadí hodnota dimenze</a:t>
            </a:r>
            <a:endParaRPr lang="en-GB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76872"/>
            <a:ext cx="6183411" cy="3442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Kód pohledu analýzy a nastavení řádků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1"/>
            <a:ext cx="2198556" cy="2808312"/>
          </a:xfrm>
          <a:prstGeom prst="rect">
            <a:avLst/>
          </a:prstGeom>
          <a:noFill/>
          <a:ln w="317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0913" y="2557463"/>
            <a:ext cx="21621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2564904"/>
            <a:ext cx="8953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šipka 6"/>
          <p:cNvCxnSpPr/>
          <p:nvPr/>
        </p:nvCxnSpPr>
        <p:spPr>
          <a:xfrm>
            <a:off x="5652120" y="3717032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5508104" y="4077072"/>
            <a:ext cx="5040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5364088" y="4221088"/>
            <a:ext cx="57606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2051720" y="3356992"/>
            <a:ext cx="136815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2051720" y="3645024"/>
            <a:ext cx="7200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2771800" y="3645024"/>
            <a:ext cx="0" cy="9361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2771800" y="4581128"/>
            <a:ext cx="3600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flipV="1">
            <a:off x="6372200" y="4293096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7308304" y="3717032"/>
            <a:ext cx="0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6588224" y="3717032"/>
            <a:ext cx="7200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2915816" y="1556792"/>
            <a:ext cx="5926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Kód pohledu analýzy </a:t>
            </a:r>
            <a:r>
              <a:rPr lang="cs-CZ" sz="1600" b="1" dirty="0" smtClean="0"/>
              <a:t>může</a:t>
            </a:r>
            <a:r>
              <a:rPr lang="cs-CZ" sz="1600" dirty="0" smtClean="0"/>
              <a:t> ale taky </a:t>
            </a:r>
            <a:r>
              <a:rPr lang="cs-CZ" sz="1600" b="1" dirty="0" smtClean="0"/>
              <a:t>nemusí</a:t>
            </a:r>
            <a:r>
              <a:rPr lang="cs-CZ" sz="1600" dirty="0" smtClean="0"/>
              <a:t> být přiřazen řádkům.</a:t>
            </a:r>
          </a:p>
          <a:p>
            <a:r>
              <a:rPr lang="cs-CZ" sz="1600" dirty="0" smtClean="0"/>
              <a:t>Výsledkem přiřazení je možnost </a:t>
            </a:r>
            <a:r>
              <a:rPr lang="cs-CZ" sz="1600" b="1" dirty="0" smtClean="0"/>
              <a:t>filtrovat pohledu přes dimenze </a:t>
            </a:r>
            <a:endParaRPr lang="en-GB" sz="1600" b="1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5085184"/>
            <a:ext cx="3948857" cy="135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ovéPole 29"/>
          <p:cNvSpPr txBox="1"/>
          <p:nvPr/>
        </p:nvSpPr>
        <p:spPr>
          <a:xfrm>
            <a:off x="323528" y="5661248"/>
            <a:ext cx="2388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Karta pohledu analýzy</a:t>
            </a:r>
            <a:endParaRPr lang="en-GB" dirty="0"/>
          </a:p>
        </p:txBody>
      </p:sp>
      <p:sp>
        <p:nvSpPr>
          <p:cNvPr id="31" name="Obdélník 30"/>
          <p:cNvSpPr/>
          <p:nvPr/>
        </p:nvSpPr>
        <p:spPr>
          <a:xfrm>
            <a:off x="7559824" y="5445224"/>
            <a:ext cx="540568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Přímá spojovací šipka 31"/>
          <p:cNvCxnSpPr/>
          <p:nvPr/>
        </p:nvCxnSpPr>
        <p:spPr>
          <a:xfrm flipV="1">
            <a:off x="7812360" y="5589240"/>
            <a:ext cx="0" cy="7920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>
            <a:off x="2627784" y="5877272"/>
            <a:ext cx="151216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1763688" y="6381328"/>
            <a:ext cx="6884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</a:rPr>
              <a:t>Číslo poslední položky (po aktualizaci, která bude do analýzy zahrnuta)</a:t>
            </a:r>
            <a:endParaRPr lang="en-GB" sz="1600" b="1" dirty="0">
              <a:solidFill>
                <a:srgbClr val="FF0000"/>
              </a:solidFill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9" y="4653137"/>
            <a:ext cx="2088232" cy="84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Přímá spojovací čára 40"/>
          <p:cNvCxnSpPr/>
          <p:nvPr/>
        </p:nvCxnSpPr>
        <p:spPr>
          <a:xfrm>
            <a:off x="4716016" y="4869160"/>
            <a:ext cx="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šipka 42"/>
          <p:cNvCxnSpPr/>
          <p:nvPr/>
        </p:nvCxnSpPr>
        <p:spPr>
          <a:xfrm flipH="1">
            <a:off x="2411760" y="4869160"/>
            <a:ext cx="23042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Karta pohledu analýzy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4177" y="1772816"/>
            <a:ext cx="7086419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Nastavení sloupců analýzy I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268761"/>
            <a:ext cx="1916689" cy="2448271"/>
          </a:xfrm>
          <a:prstGeom prst="rect">
            <a:avLst/>
          </a:prstGeom>
          <a:noFill/>
          <a:ln w="317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cxnSp>
        <p:nvCxnSpPr>
          <p:cNvPr id="4" name="Přímá spojovací šipka 3"/>
          <p:cNvCxnSpPr/>
          <p:nvPr/>
        </p:nvCxnSpPr>
        <p:spPr>
          <a:xfrm>
            <a:off x="1907704" y="3212976"/>
            <a:ext cx="1368152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827584" y="3140968"/>
            <a:ext cx="1080120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276872"/>
            <a:ext cx="38671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797152"/>
            <a:ext cx="8208912" cy="1009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539552" y="6165304"/>
            <a:ext cx="782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 tento příklad byl vytvořen nový kód </a:t>
            </a:r>
            <a:r>
              <a:rPr lang="cs-CZ" b="1" dirty="0" smtClean="0"/>
              <a:t>Prodej I</a:t>
            </a:r>
            <a:r>
              <a:rPr lang="cs-CZ" dirty="0" smtClean="0"/>
              <a:t> a co nejjednodušší nastavení 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Nastavení sloupců analýzy II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268761"/>
            <a:ext cx="1916689" cy="2448271"/>
          </a:xfrm>
          <a:prstGeom prst="rect">
            <a:avLst/>
          </a:prstGeom>
          <a:noFill/>
          <a:ln w="317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cxnSp>
        <p:nvCxnSpPr>
          <p:cNvPr id="4" name="Přímá spojovací šipka 3"/>
          <p:cNvCxnSpPr/>
          <p:nvPr/>
        </p:nvCxnSpPr>
        <p:spPr>
          <a:xfrm>
            <a:off x="1907704" y="3212976"/>
            <a:ext cx="144016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827584" y="3140968"/>
            <a:ext cx="108012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276872"/>
            <a:ext cx="38671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653136"/>
            <a:ext cx="8518384" cy="174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 9"/>
          <p:cNvSpPr/>
          <p:nvPr/>
        </p:nvSpPr>
        <p:spPr>
          <a:xfrm>
            <a:off x="6876256" y="5013176"/>
            <a:ext cx="648072" cy="16561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7524328" y="6597352"/>
            <a:ext cx="144016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7596336" y="5013176"/>
            <a:ext cx="720080" cy="144016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Přímá spojovací šipka 13"/>
          <p:cNvCxnSpPr/>
          <p:nvPr/>
        </p:nvCxnSpPr>
        <p:spPr>
          <a:xfrm flipV="1">
            <a:off x="7956376" y="3861048"/>
            <a:ext cx="0" cy="11521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380312" y="2636912"/>
            <a:ext cx="160069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Částka prodeje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Částka nákladů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Jednotková cena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Pevná cena pořízení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Nepřímé náklady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Pořizovací cena</a:t>
            </a:r>
          </a:p>
          <a:p>
            <a:endParaRPr lang="en-GB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Nastavení sloupců analýzy III</a:t>
            </a:r>
            <a:br>
              <a:rPr lang="cs-CZ" dirty="0" smtClean="0"/>
            </a:br>
            <a:r>
              <a:rPr lang="cs-CZ" sz="3100" dirty="0" smtClean="0">
                <a:solidFill>
                  <a:srgbClr val="FF0000"/>
                </a:solidFill>
              </a:rPr>
              <a:t>(typy kódu analýzy)</a:t>
            </a:r>
            <a:endParaRPr lang="en-GB" sz="3100" dirty="0">
              <a:solidFill>
                <a:srgbClr val="FF000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556792"/>
            <a:ext cx="4824536" cy="4921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Nastavení sloupců analýzy III</a:t>
            </a:r>
            <a:br>
              <a:rPr lang="cs-CZ" dirty="0" smtClean="0"/>
            </a:br>
            <a:r>
              <a:rPr lang="cs-CZ" sz="2200" dirty="0" smtClean="0">
                <a:solidFill>
                  <a:srgbClr val="FF0000"/>
                </a:solidFill>
              </a:rPr>
              <a:t>(nastavení typů kódu analýzy)</a:t>
            </a:r>
            <a:endParaRPr lang="en-GB" sz="2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2400031" cy="244827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cxnSp>
        <p:nvCxnSpPr>
          <p:cNvPr id="4" name="Přímá spojovací šipka 3"/>
          <p:cNvCxnSpPr/>
          <p:nvPr/>
        </p:nvCxnSpPr>
        <p:spPr>
          <a:xfrm>
            <a:off x="2627784" y="2204864"/>
            <a:ext cx="216024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700808"/>
            <a:ext cx="6104451" cy="468052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Položky rozpočtu a položky zboží</a:t>
            </a:r>
            <a:endParaRPr lang="en-GB" sz="40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3"/>
            <a:ext cx="1717983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196752"/>
            <a:ext cx="5855177" cy="338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Přímá spojovací šipka 4"/>
          <p:cNvCxnSpPr/>
          <p:nvPr/>
        </p:nvCxnSpPr>
        <p:spPr>
          <a:xfrm>
            <a:off x="1475656" y="3573016"/>
            <a:ext cx="108012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2771800" y="5085184"/>
            <a:ext cx="54573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To, co je očekáváno – ručně nebo importem z Excelu </a:t>
            </a:r>
          </a:p>
          <a:p>
            <a:r>
              <a:rPr lang="cs-CZ" dirty="0" smtClean="0"/>
              <a:t>se zadají položky rozpočtu, které se budou v analýze</a:t>
            </a:r>
          </a:p>
          <a:p>
            <a:r>
              <a:rPr lang="cs-CZ" dirty="0" smtClean="0"/>
              <a:t>porovnávat  se skutečnými položkami  zboží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Analýza srovnání skutečnost – rozpočet I</a:t>
            </a:r>
            <a:endParaRPr lang="en-GB" sz="36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332787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1547664" y="6093296"/>
            <a:ext cx="5228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 dalším snímku bude vidět nastavení sloupců…… 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Analýza srovnání skutečnost – rozpočet II</a:t>
            </a:r>
            <a:endParaRPr lang="en-GB" sz="32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3"/>
            <a:ext cx="8064896" cy="26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Přímá spojovací šipka 4"/>
          <p:cNvCxnSpPr/>
          <p:nvPr/>
        </p:nvCxnSpPr>
        <p:spPr>
          <a:xfrm flipV="1">
            <a:off x="899592" y="278092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 flipV="1">
            <a:off x="4860032" y="278092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899592" y="314096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043608" y="3717032"/>
            <a:ext cx="66218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Vysvětlení proč report na předešlém snímku  má uvedenou formu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060848"/>
            <a:ext cx="5040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/>
              <a:t>Řádky analýzy (</a:t>
            </a:r>
            <a:r>
              <a:rPr lang="cs-CZ" dirty="0" err="1" smtClean="0"/>
              <a:t>lines</a:t>
            </a:r>
            <a:r>
              <a:rPr lang="cs-CZ" dirty="0" smtClean="0"/>
              <a:t>)</a:t>
            </a:r>
            <a:endParaRPr lang="en-GB" dirty="0"/>
          </a:p>
        </p:txBody>
      </p:sp>
      <p:sp>
        <p:nvSpPr>
          <p:cNvPr id="5" name="Obdélník 4"/>
          <p:cNvSpPr/>
          <p:nvPr/>
        </p:nvSpPr>
        <p:spPr>
          <a:xfrm>
            <a:off x="2555776" y="1628800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Sloupce analýzy (</a:t>
            </a:r>
            <a:r>
              <a:rPr lang="cs-CZ" dirty="0" err="1" smtClean="0"/>
              <a:t>Columns</a:t>
            </a:r>
            <a:r>
              <a:rPr lang="cs-CZ" dirty="0" smtClean="0"/>
              <a:t>)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1979712" y="620688"/>
            <a:ext cx="4536504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smtClean="0">
                <a:solidFill>
                  <a:srgbClr val="FF0000"/>
                </a:solidFill>
              </a:rPr>
              <a:t>Header</a:t>
            </a:r>
            <a:r>
              <a:rPr lang="cs-CZ" sz="14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Hlavička analýzy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555776" y="2060848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bdélník 7"/>
          <p:cNvSpPr/>
          <p:nvPr/>
        </p:nvSpPr>
        <p:spPr>
          <a:xfrm>
            <a:off x="2555776" y="2492896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délník 8"/>
          <p:cNvSpPr/>
          <p:nvPr/>
        </p:nvSpPr>
        <p:spPr>
          <a:xfrm>
            <a:off x="2555776" y="2924944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élník 9"/>
          <p:cNvSpPr/>
          <p:nvPr/>
        </p:nvSpPr>
        <p:spPr>
          <a:xfrm>
            <a:off x="2555776" y="3356992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bdélník 10"/>
          <p:cNvSpPr/>
          <p:nvPr/>
        </p:nvSpPr>
        <p:spPr>
          <a:xfrm>
            <a:off x="2555776" y="3789040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Přímá spojovací čára 13"/>
          <p:cNvCxnSpPr/>
          <p:nvPr/>
        </p:nvCxnSpPr>
        <p:spPr>
          <a:xfrm rot="5400000">
            <a:off x="1835696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267744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2699792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131840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>
            <a:off x="3563888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995936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4427984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1763688" y="4509120"/>
            <a:ext cx="79208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 dirty="0" smtClean="0"/>
              <a:t>Šablona nastavení řádků</a:t>
            </a:r>
          </a:p>
          <a:p>
            <a:pPr algn="ctr"/>
            <a:r>
              <a:rPr lang="cs-CZ" sz="1400" dirty="0" smtClean="0"/>
              <a:t>Line  </a:t>
            </a:r>
            <a:r>
              <a:rPr lang="cs-CZ" sz="1400" dirty="0" err="1" smtClean="0"/>
              <a:t>template</a:t>
            </a:r>
            <a:endParaRPr lang="en-GB" sz="1400" dirty="0"/>
          </a:p>
        </p:txBody>
      </p:sp>
      <p:sp>
        <p:nvSpPr>
          <p:cNvPr id="22" name="Obdélník 21"/>
          <p:cNvSpPr/>
          <p:nvPr/>
        </p:nvSpPr>
        <p:spPr>
          <a:xfrm>
            <a:off x="251520" y="1340768"/>
            <a:ext cx="15121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Šablona nastavení sloupců </a:t>
            </a:r>
          </a:p>
          <a:p>
            <a:pPr algn="ctr"/>
            <a:r>
              <a:rPr lang="cs-CZ" sz="1200" dirty="0" err="1" smtClean="0"/>
              <a:t>Column</a:t>
            </a:r>
            <a:r>
              <a:rPr lang="cs-CZ" sz="1200" dirty="0" smtClean="0"/>
              <a:t> </a:t>
            </a:r>
            <a:r>
              <a:rPr lang="cs-CZ" sz="1200" dirty="0" err="1" smtClean="0"/>
              <a:t>template</a:t>
            </a:r>
            <a:endParaRPr lang="en-GB" sz="1200" dirty="0"/>
          </a:p>
        </p:txBody>
      </p:sp>
      <p:cxnSp>
        <p:nvCxnSpPr>
          <p:cNvPr id="24" name="Přímá spojovací šipka 23"/>
          <p:cNvCxnSpPr>
            <a:stCxn id="21" idx="0"/>
            <a:endCxn id="4" idx="2"/>
          </p:cNvCxnSpPr>
          <p:nvPr/>
        </p:nvCxnSpPr>
        <p:spPr>
          <a:xfrm rot="5400000" flipH="1" flipV="1">
            <a:off x="2087724" y="4293096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stCxn id="22" idx="3"/>
            <a:endCxn id="5" idx="1"/>
          </p:cNvCxnSpPr>
          <p:nvPr/>
        </p:nvCxnSpPr>
        <p:spPr>
          <a:xfrm>
            <a:off x="1763688" y="1700808"/>
            <a:ext cx="7920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rot="5400000" flipH="1" flipV="1">
            <a:off x="684362" y="2348086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395537" y="2564904"/>
            <a:ext cx="1440159" cy="12926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Náklady (</a:t>
            </a:r>
            <a:r>
              <a:rPr lang="cs-CZ" sz="1200" dirty="0" err="1" smtClean="0"/>
              <a:t>Costs</a:t>
            </a:r>
            <a:r>
              <a:rPr lang="cs-CZ" sz="1200" dirty="0" smtClean="0"/>
              <a:t>)</a:t>
            </a:r>
          </a:p>
          <a:p>
            <a:r>
              <a:rPr lang="cs-CZ" sz="1200" dirty="0" smtClean="0"/>
              <a:t>Množství (</a:t>
            </a:r>
            <a:r>
              <a:rPr lang="cs-CZ" sz="1200" dirty="0" err="1" smtClean="0"/>
              <a:t>Quantity</a:t>
            </a:r>
            <a:r>
              <a:rPr lang="cs-CZ" sz="1200" dirty="0" smtClean="0"/>
              <a:t>) </a:t>
            </a:r>
          </a:p>
          <a:p>
            <a:r>
              <a:rPr lang="cs-CZ" sz="1200" dirty="0" smtClean="0"/>
              <a:t>Prodej (</a:t>
            </a:r>
            <a:r>
              <a:rPr lang="cs-CZ" sz="1200" dirty="0" err="1" smtClean="0"/>
              <a:t>Sales</a:t>
            </a:r>
            <a:r>
              <a:rPr lang="cs-CZ" sz="1200" dirty="0" smtClean="0"/>
              <a:t>) </a:t>
            </a:r>
          </a:p>
          <a:p>
            <a:r>
              <a:rPr lang="cs-CZ" sz="1200" dirty="0" smtClean="0"/>
              <a:t>……….</a:t>
            </a:r>
          </a:p>
          <a:p>
            <a:r>
              <a:rPr lang="cs-CZ" sz="1200" dirty="0" smtClean="0"/>
              <a:t>………..</a:t>
            </a:r>
          </a:p>
          <a:p>
            <a:endParaRPr lang="en-GB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491880" y="4869160"/>
            <a:ext cx="36004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Zákazníci (</a:t>
            </a:r>
            <a:r>
              <a:rPr lang="cs-CZ" sz="1400" dirty="0" err="1" smtClean="0"/>
              <a:t>Customers</a:t>
            </a:r>
            <a:r>
              <a:rPr lang="cs-CZ" sz="1400" dirty="0" smtClean="0"/>
              <a:t>)</a:t>
            </a:r>
          </a:p>
          <a:p>
            <a:r>
              <a:rPr lang="cs-CZ" sz="1400" dirty="0" smtClean="0"/>
              <a:t>Skupiny zákazníků (</a:t>
            </a:r>
            <a:r>
              <a:rPr lang="cs-CZ" sz="1400" dirty="0" err="1" smtClean="0"/>
              <a:t>Customter</a:t>
            </a:r>
            <a:r>
              <a:rPr lang="cs-CZ" sz="1400" dirty="0" smtClean="0"/>
              <a:t> </a:t>
            </a:r>
            <a:r>
              <a:rPr lang="cs-CZ" sz="1400" dirty="0" err="1" smtClean="0"/>
              <a:t>Groups</a:t>
            </a:r>
            <a:r>
              <a:rPr lang="cs-CZ" sz="1400" dirty="0" smtClean="0"/>
              <a:t>)</a:t>
            </a:r>
          </a:p>
          <a:p>
            <a:r>
              <a:rPr lang="cs-CZ" sz="1400" dirty="0" smtClean="0"/>
              <a:t>Zboží (</a:t>
            </a:r>
            <a:r>
              <a:rPr lang="cs-CZ" sz="1400" dirty="0" err="1" smtClean="0"/>
              <a:t>Items</a:t>
            </a:r>
            <a:r>
              <a:rPr lang="cs-CZ" sz="1400" dirty="0" smtClean="0"/>
              <a:t>)</a:t>
            </a:r>
          </a:p>
          <a:p>
            <a:r>
              <a:rPr lang="cs-CZ" sz="1400" dirty="0" smtClean="0"/>
              <a:t>Skupiny zboží (</a:t>
            </a:r>
            <a:r>
              <a:rPr lang="cs-CZ" sz="1400" dirty="0" err="1" smtClean="0"/>
              <a:t>Group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Items</a:t>
            </a:r>
            <a:r>
              <a:rPr lang="cs-CZ" sz="1400" dirty="0" smtClean="0"/>
              <a:t>)</a:t>
            </a:r>
            <a:endParaRPr lang="en-GB" sz="1400" dirty="0"/>
          </a:p>
        </p:txBody>
      </p:sp>
      <p:cxnSp>
        <p:nvCxnSpPr>
          <p:cNvPr id="32" name="Přímá spojovací šipka 31"/>
          <p:cNvCxnSpPr>
            <a:stCxn id="30" idx="1"/>
            <a:endCxn id="21" idx="3"/>
          </p:cNvCxnSpPr>
          <p:nvPr/>
        </p:nvCxnSpPr>
        <p:spPr>
          <a:xfrm rot="10800000" flipV="1">
            <a:off x="2555776" y="5346214"/>
            <a:ext cx="936104" cy="27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2627784" y="692696"/>
            <a:ext cx="648072" cy="14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bdélník 35"/>
          <p:cNvSpPr/>
          <p:nvPr/>
        </p:nvSpPr>
        <p:spPr>
          <a:xfrm>
            <a:off x="2627784" y="908720"/>
            <a:ext cx="648072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bdélník 36"/>
          <p:cNvSpPr/>
          <p:nvPr/>
        </p:nvSpPr>
        <p:spPr>
          <a:xfrm>
            <a:off x="2627784" y="1124744"/>
            <a:ext cx="648072" cy="1440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Tvar 39"/>
          <p:cNvCxnSpPr/>
          <p:nvPr/>
        </p:nvCxnSpPr>
        <p:spPr>
          <a:xfrm rot="5400000">
            <a:off x="1943708" y="1376772"/>
            <a:ext cx="936104" cy="432048"/>
          </a:xfrm>
          <a:prstGeom prst="bentConnector3">
            <a:avLst>
              <a:gd name="adj1" fmla="val 499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 rot="10800000">
            <a:off x="1259632" y="9807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šipka 60"/>
          <p:cNvCxnSpPr/>
          <p:nvPr/>
        </p:nvCxnSpPr>
        <p:spPr>
          <a:xfrm rot="5400000">
            <a:off x="1080406" y="1160748"/>
            <a:ext cx="35924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bdélník 70"/>
          <p:cNvSpPr/>
          <p:nvPr/>
        </p:nvSpPr>
        <p:spPr>
          <a:xfrm>
            <a:off x="3347864" y="2564904"/>
            <a:ext cx="1704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DATA</a:t>
            </a:r>
            <a:endParaRPr lang="cs-CZ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cxnSp>
        <p:nvCxnSpPr>
          <p:cNvPr id="74" name="Přímá spojovací šipka 73"/>
          <p:cNvCxnSpPr/>
          <p:nvPr/>
        </p:nvCxnSpPr>
        <p:spPr>
          <a:xfrm rot="10800000">
            <a:off x="3275856" y="764704"/>
            <a:ext cx="38164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7164288" y="548680"/>
            <a:ext cx="17513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Pohled analýzy</a:t>
            </a:r>
          </a:p>
          <a:p>
            <a:r>
              <a:rPr lang="cs-CZ" sz="1200" dirty="0" smtClean="0">
                <a:solidFill>
                  <a:srgbClr val="FF0000"/>
                </a:solidFill>
              </a:rPr>
              <a:t>(</a:t>
            </a:r>
            <a:r>
              <a:rPr lang="en-ZA" sz="1200" dirty="0" smtClean="0">
                <a:solidFill>
                  <a:srgbClr val="FF0000"/>
                </a:solidFill>
              </a:rPr>
              <a:t>Analysis Report Name</a:t>
            </a:r>
            <a:r>
              <a:rPr lang="cs-CZ" sz="1200" dirty="0" smtClean="0">
                <a:solidFill>
                  <a:srgbClr val="FF0000"/>
                </a:solidFill>
              </a:rPr>
              <a:t>)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5004048" y="908720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Od  data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5796136" y="908720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rgbClr val="FF0000"/>
                </a:solidFill>
              </a:rPr>
              <a:t>Do data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80" name="Přímá spojovací čára 79"/>
          <p:cNvCxnSpPr>
            <a:stCxn id="77" idx="3"/>
            <a:endCxn id="78" idx="1"/>
          </p:cNvCxnSpPr>
          <p:nvPr/>
        </p:nvCxnSpPr>
        <p:spPr>
          <a:xfrm>
            <a:off x="5508104" y="10887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bdélník 93"/>
          <p:cNvSpPr/>
          <p:nvPr/>
        </p:nvSpPr>
        <p:spPr>
          <a:xfrm>
            <a:off x="6948264" y="1484784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>
                <a:solidFill>
                  <a:srgbClr val="FF0000"/>
                </a:solidFill>
              </a:rPr>
              <a:t>From</a:t>
            </a:r>
            <a:r>
              <a:rPr lang="cs-CZ" sz="1000" dirty="0" smtClean="0">
                <a:solidFill>
                  <a:srgbClr val="FF0000"/>
                </a:solidFill>
              </a:rPr>
              <a:t> </a:t>
            </a:r>
            <a:r>
              <a:rPr lang="cs-CZ" sz="1000" dirty="0" err="1" smtClean="0">
                <a:solidFill>
                  <a:srgbClr val="FF0000"/>
                </a:solidFill>
              </a:rPr>
              <a:t>date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95" name="Obdélník 94"/>
          <p:cNvSpPr/>
          <p:nvPr/>
        </p:nvSpPr>
        <p:spPr>
          <a:xfrm>
            <a:off x="7740352" y="1484784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rgbClr val="FF0000"/>
                </a:solidFill>
              </a:rPr>
              <a:t>To </a:t>
            </a:r>
            <a:r>
              <a:rPr lang="cs-CZ" sz="1100" dirty="0" err="1" smtClean="0">
                <a:solidFill>
                  <a:srgbClr val="FF0000"/>
                </a:solidFill>
              </a:rPr>
              <a:t>date</a:t>
            </a:r>
            <a:r>
              <a:rPr lang="cs-CZ" sz="1100" dirty="0" smtClean="0">
                <a:solidFill>
                  <a:srgbClr val="FF0000"/>
                </a:solidFill>
              </a:rPr>
              <a:t> 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96" name="Přímá spojovací čára 95"/>
          <p:cNvCxnSpPr>
            <a:stCxn id="94" idx="3"/>
            <a:endCxn id="95" idx="1"/>
          </p:cNvCxnSpPr>
          <p:nvPr/>
        </p:nvCxnSpPr>
        <p:spPr>
          <a:xfrm>
            <a:off x="7452320" y="166480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šipka 97"/>
          <p:cNvCxnSpPr/>
          <p:nvPr/>
        </p:nvCxnSpPr>
        <p:spPr>
          <a:xfrm rot="10800000">
            <a:off x="6372200" y="1268760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Analýza v čase </a:t>
            </a:r>
            <a:r>
              <a:rPr lang="cs-CZ" sz="3200" dirty="0" smtClean="0">
                <a:solidFill>
                  <a:srgbClr val="FF0000"/>
                </a:solidFill>
              </a:rPr>
              <a:t>(srovnání po obdobích) I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8102624" cy="173751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755576" y="1628800"/>
            <a:ext cx="6067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Nastavený rozpočet (množství a náklad) pro vybrané týdny :</a:t>
            </a:r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437112"/>
            <a:ext cx="8147645" cy="177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Analýza v čase </a:t>
            </a:r>
            <a:r>
              <a:rPr lang="cs-CZ" sz="3600" dirty="0" smtClean="0">
                <a:solidFill>
                  <a:srgbClr val="FF0000"/>
                </a:solidFill>
              </a:rPr>
              <a:t>(srovnání po obdobích) </a:t>
            </a:r>
            <a:r>
              <a:rPr lang="cs-CZ" sz="3600" dirty="0" smtClean="0">
                <a:solidFill>
                  <a:srgbClr val="FF0000"/>
                </a:solidFill>
              </a:rPr>
              <a:t>II</a:t>
            </a:r>
            <a:endParaRPr lang="en-GB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672" y="1412776"/>
            <a:ext cx="8829328" cy="1329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924944"/>
            <a:ext cx="694213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šipka 5"/>
          <p:cNvCxnSpPr/>
          <p:nvPr/>
        </p:nvCxnSpPr>
        <p:spPr>
          <a:xfrm flipH="1">
            <a:off x="7236296" y="2708920"/>
            <a:ext cx="504056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221088"/>
            <a:ext cx="845680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/>
        </p:nvCxnSpPr>
        <p:spPr>
          <a:xfrm flipH="1">
            <a:off x="8244408" y="2708920"/>
            <a:ext cx="360040" cy="15121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979712" y="4221088"/>
            <a:ext cx="6524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SM=skutečné množství, SN=skutečný náklad, RM=rozpočet-množství, RN=rozpočet-náklad</a:t>
            </a:r>
            <a:endParaRPr lang="en-GB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Analýza v čase </a:t>
            </a:r>
            <a:r>
              <a:rPr lang="cs-CZ" sz="3600" dirty="0" smtClean="0">
                <a:solidFill>
                  <a:srgbClr val="FF0000"/>
                </a:solidFill>
              </a:rPr>
              <a:t>(srovnání po obdobích) </a:t>
            </a:r>
            <a:r>
              <a:rPr lang="cs-CZ" sz="3600" dirty="0" smtClean="0">
                <a:solidFill>
                  <a:srgbClr val="FF0000"/>
                </a:solidFill>
              </a:rPr>
              <a:t>III</a:t>
            </a:r>
            <a:endParaRPr lang="en-GB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834501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5436096" y="1772816"/>
            <a:ext cx="185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Vybrané období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Přímá spojovací šipka 4"/>
          <p:cNvCxnSpPr/>
          <p:nvPr/>
        </p:nvCxnSpPr>
        <p:spPr>
          <a:xfrm flipH="1">
            <a:off x="4788024" y="1916832"/>
            <a:ext cx="648072" cy="3135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7504969" cy="108012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cxnSp>
        <p:nvCxnSpPr>
          <p:cNvPr id="10" name="Přímá spojovací šipka 9"/>
          <p:cNvCxnSpPr/>
          <p:nvPr/>
        </p:nvCxnSpPr>
        <p:spPr>
          <a:xfrm>
            <a:off x="2915816" y="3212976"/>
            <a:ext cx="0" cy="576064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187624" y="3284984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S pomocí F6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5157192"/>
            <a:ext cx="8049437" cy="599426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cxnSp>
        <p:nvCxnSpPr>
          <p:cNvPr id="15" name="Přímá spojovací šipka 14"/>
          <p:cNvCxnSpPr/>
          <p:nvPr/>
        </p:nvCxnSpPr>
        <p:spPr>
          <a:xfrm>
            <a:off x="4211960" y="3140968"/>
            <a:ext cx="0" cy="2016224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24384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Zdrojové menu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725144"/>
            <a:ext cx="30956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4725144"/>
            <a:ext cx="26289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čára 6"/>
          <p:cNvCxnSpPr/>
          <p:nvPr/>
        </p:nvCxnSpPr>
        <p:spPr>
          <a:xfrm>
            <a:off x="2411760" y="2636912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4139952" y="2636912"/>
            <a:ext cx="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4283968" y="220486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V="1">
            <a:off x="4283968" y="2204864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1331640" y="5589240"/>
            <a:ext cx="3168352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bdélník 30"/>
          <p:cNvSpPr/>
          <p:nvPr/>
        </p:nvSpPr>
        <p:spPr>
          <a:xfrm>
            <a:off x="4716016" y="1916832"/>
            <a:ext cx="5040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/>
              <a:t>Řádky analýzy (</a:t>
            </a:r>
            <a:r>
              <a:rPr lang="cs-CZ" dirty="0" err="1" smtClean="0"/>
              <a:t>lines</a:t>
            </a:r>
            <a:r>
              <a:rPr lang="cs-CZ" dirty="0" smtClean="0"/>
              <a:t>)</a:t>
            </a:r>
            <a:endParaRPr lang="en-GB" dirty="0"/>
          </a:p>
        </p:txBody>
      </p:sp>
      <p:sp>
        <p:nvSpPr>
          <p:cNvPr id="32" name="Obdélník 31"/>
          <p:cNvSpPr/>
          <p:nvPr/>
        </p:nvSpPr>
        <p:spPr>
          <a:xfrm>
            <a:off x="5220072" y="1484784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Sloupce analýzy (</a:t>
            </a:r>
            <a:r>
              <a:rPr lang="cs-CZ" dirty="0" err="1" smtClean="0"/>
              <a:t>Columns</a:t>
            </a:r>
            <a:r>
              <a:rPr lang="cs-CZ" dirty="0" smtClean="0"/>
              <a:t>) </a:t>
            </a:r>
            <a:endParaRPr lang="en-GB" dirty="0"/>
          </a:p>
        </p:txBody>
      </p:sp>
      <p:sp>
        <p:nvSpPr>
          <p:cNvPr id="40" name="Obdélník 39"/>
          <p:cNvSpPr/>
          <p:nvPr/>
        </p:nvSpPr>
        <p:spPr>
          <a:xfrm>
            <a:off x="5220072" y="1916832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bdélník 40"/>
          <p:cNvSpPr/>
          <p:nvPr/>
        </p:nvSpPr>
        <p:spPr>
          <a:xfrm>
            <a:off x="5220072" y="2348880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bdélník 41"/>
          <p:cNvSpPr/>
          <p:nvPr/>
        </p:nvSpPr>
        <p:spPr>
          <a:xfrm>
            <a:off x="5220072" y="2780928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bdélník 42"/>
          <p:cNvSpPr/>
          <p:nvPr/>
        </p:nvSpPr>
        <p:spPr>
          <a:xfrm>
            <a:off x="5220072" y="3212976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bdélník 43"/>
          <p:cNvSpPr/>
          <p:nvPr/>
        </p:nvSpPr>
        <p:spPr>
          <a:xfrm>
            <a:off x="5220072" y="3645024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Přímá spojovací čára 44"/>
          <p:cNvCxnSpPr/>
          <p:nvPr/>
        </p:nvCxnSpPr>
        <p:spPr>
          <a:xfrm rot="5400000">
            <a:off x="4499992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rot="5400000">
            <a:off x="4932040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 rot="5400000">
            <a:off x="5364088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 rot="5400000">
            <a:off x="5796136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 rot="5400000">
            <a:off x="6228184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 rot="5400000">
            <a:off x="6660232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 rot="5400000">
            <a:off x="7092280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>
            <a:off x="6012160" y="2420888"/>
            <a:ext cx="1704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DATA</a:t>
            </a:r>
            <a:endParaRPr lang="cs-CZ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3" name="Šipka doprava 52"/>
          <p:cNvSpPr/>
          <p:nvPr/>
        </p:nvSpPr>
        <p:spPr>
          <a:xfrm>
            <a:off x="6588224" y="3356992"/>
            <a:ext cx="2376264" cy="5040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Přímá spojovací šipka 54"/>
          <p:cNvCxnSpPr/>
          <p:nvPr/>
        </p:nvCxnSpPr>
        <p:spPr>
          <a:xfrm flipV="1">
            <a:off x="5076056" y="4077072"/>
            <a:ext cx="0" cy="11521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 flipV="1">
            <a:off x="5940152" y="1916832"/>
            <a:ext cx="0" cy="32403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Základní princip získání údajů pro analýzy</a:t>
            </a:r>
            <a:endParaRPr lang="en-GB" sz="2800" dirty="0"/>
          </a:p>
        </p:txBody>
      </p:sp>
      <p:sp>
        <p:nvSpPr>
          <p:cNvPr id="3" name="Obdélník 2"/>
          <p:cNvSpPr/>
          <p:nvPr/>
        </p:nvSpPr>
        <p:spPr>
          <a:xfrm>
            <a:off x="827584" y="148478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Karta</a:t>
            </a:r>
          </a:p>
          <a:p>
            <a:pPr algn="ctr"/>
            <a:r>
              <a:rPr lang="cs-CZ" sz="1200" dirty="0" smtClean="0"/>
              <a:t>zákazníka</a:t>
            </a:r>
            <a:endParaRPr lang="en-GB" sz="1200" dirty="0"/>
          </a:p>
        </p:txBody>
      </p:sp>
      <p:sp>
        <p:nvSpPr>
          <p:cNvPr id="4" name="Obdélník 3"/>
          <p:cNvSpPr/>
          <p:nvPr/>
        </p:nvSpPr>
        <p:spPr>
          <a:xfrm>
            <a:off x="827584" y="263691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rgbClr val="FF0000"/>
                </a:solidFill>
              </a:rPr>
              <a:t>Karta dodavatele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27584" y="4005064"/>
            <a:ext cx="914400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Karta</a:t>
            </a:r>
          </a:p>
          <a:p>
            <a:pPr algn="ctr"/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zboží</a:t>
            </a:r>
            <a:endParaRPr lang="en-GB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412776"/>
            <a:ext cx="6696744" cy="9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4293096"/>
            <a:ext cx="6682333" cy="78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3356992"/>
            <a:ext cx="6696744" cy="723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Přímá spojovací čára 10"/>
          <p:cNvCxnSpPr/>
          <p:nvPr/>
        </p:nvCxnSpPr>
        <p:spPr>
          <a:xfrm>
            <a:off x="2843808" y="2420888"/>
            <a:ext cx="0" cy="864096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7164288" y="1772816"/>
            <a:ext cx="504056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bdélník 13"/>
          <p:cNvSpPr/>
          <p:nvPr/>
        </p:nvSpPr>
        <p:spPr>
          <a:xfrm>
            <a:off x="6588224" y="1772816"/>
            <a:ext cx="504056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bdélník 14"/>
          <p:cNvSpPr/>
          <p:nvPr/>
        </p:nvSpPr>
        <p:spPr>
          <a:xfrm>
            <a:off x="6444208" y="3717032"/>
            <a:ext cx="43204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bdélník 16"/>
          <p:cNvSpPr/>
          <p:nvPr/>
        </p:nvSpPr>
        <p:spPr>
          <a:xfrm>
            <a:off x="6300192" y="4653136"/>
            <a:ext cx="43204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Šipka dolů 17"/>
          <p:cNvSpPr/>
          <p:nvPr/>
        </p:nvSpPr>
        <p:spPr>
          <a:xfrm>
            <a:off x="5220072" y="1268760"/>
            <a:ext cx="3384376" cy="4896544"/>
          </a:xfrm>
          <a:prstGeom prst="downArrow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ovéPole 18"/>
          <p:cNvSpPr txBox="1"/>
          <p:nvPr/>
        </p:nvSpPr>
        <p:spPr>
          <a:xfrm>
            <a:off x="6300192" y="5157192"/>
            <a:ext cx="1163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/>
              <a:t>Algoritmus</a:t>
            </a:r>
          </a:p>
          <a:p>
            <a:pPr algn="ctr"/>
            <a:r>
              <a:rPr lang="cs-CZ" sz="1400" dirty="0" smtClean="0"/>
              <a:t> extrakce dat</a:t>
            </a:r>
            <a:endParaRPr lang="en-GB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Výsledná matice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32856"/>
            <a:ext cx="7734136" cy="246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řádků</a:t>
            </a:r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28765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628800"/>
            <a:ext cx="5616624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347864" y="3789040"/>
            <a:ext cx="20224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Zboží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Skupina zboží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Skupina zákazníků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Prodejce/Nákupčí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Vzorec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Šipka nahoru 6"/>
          <p:cNvSpPr/>
          <p:nvPr/>
        </p:nvSpPr>
        <p:spPr>
          <a:xfrm>
            <a:off x="3563888" y="3140968"/>
            <a:ext cx="360040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ovéPole 7"/>
          <p:cNvSpPr txBox="1"/>
          <p:nvPr/>
        </p:nvSpPr>
        <p:spPr>
          <a:xfrm>
            <a:off x="3923928" y="3429000"/>
            <a:ext cx="5036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Pomocí tlačítka F6 lze vybrat uvedené volby (Kódy dimenzí Skupiny Zboží </a:t>
            </a:r>
          </a:p>
          <a:p>
            <a:r>
              <a:rPr lang="cs-CZ" sz="1200" dirty="0" smtClean="0"/>
              <a:t>Nebo Kódy dimenze skupiny zákazníků) </a:t>
            </a:r>
            <a:endParaRPr lang="en-GB" sz="1200" dirty="0"/>
          </a:p>
        </p:txBody>
      </p:sp>
      <p:cxnSp>
        <p:nvCxnSpPr>
          <p:cNvPr id="10" name="Přímá spojovací šipka 9"/>
          <p:cNvCxnSpPr/>
          <p:nvPr/>
        </p:nvCxnSpPr>
        <p:spPr>
          <a:xfrm flipH="1">
            <a:off x="5364088" y="4293096"/>
            <a:ext cx="115212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V="1">
            <a:off x="6516216" y="4005064"/>
            <a:ext cx="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Nastavení kódů dimenzí </a:t>
            </a:r>
            <a:r>
              <a:rPr lang="cs-CZ" sz="1300" b="1" dirty="0" smtClean="0">
                <a:solidFill>
                  <a:srgbClr val="FF0000"/>
                </a:solidFill>
              </a:rPr>
              <a:t>(Skupina zákazníků)</a:t>
            </a:r>
            <a:endParaRPr lang="en-GB" sz="13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52768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581128"/>
            <a:ext cx="2895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3779912" y="501317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779912" y="5445224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555776" y="5517232"/>
            <a:ext cx="3641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Pro vybraný kód dostaneme</a:t>
            </a:r>
          </a:p>
          <a:p>
            <a:r>
              <a:rPr lang="cs-CZ" sz="1400" b="1" dirty="0" smtClean="0"/>
              <a:t>Hodnoty dimenzí </a:t>
            </a:r>
            <a:r>
              <a:rPr lang="cs-CZ" sz="1400" dirty="0" smtClean="0"/>
              <a:t>(např. Skupina zákazníků)</a:t>
            </a:r>
            <a:endParaRPr lang="en-GB" sz="1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4869160"/>
            <a:ext cx="20193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564904"/>
            <a:ext cx="2592288" cy="9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Přímá spojovací šipka 13"/>
          <p:cNvCxnSpPr/>
          <p:nvPr/>
        </p:nvCxnSpPr>
        <p:spPr>
          <a:xfrm>
            <a:off x="5292080" y="292494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Nastavení kódů dimenzí </a:t>
            </a:r>
            <a:r>
              <a:rPr lang="cs-CZ" sz="1300" b="1" dirty="0" smtClean="0">
                <a:solidFill>
                  <a:srgbClr val="FF0000"/>
                </a:solidFill>
              </a:rPr>
              <a:t>(Skupina zboží)</a:t>
            </a:r>
            <a:endParaRPr lang="en-GB" sz="13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52768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581128"/>
            <a:ext cx="2895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3779912" y="501317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779912" y="5445224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555776" y="5517232"/>
            <a:ext cx="3271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Pro vybraný kód dostaneme</a:t>
            </a:r>
          </a:p>
          <a:p>
            <a:r>
              <a:rPr lang="cs-CZ" sz="1400" b="1" dirty="0" smtClean="0"/>
              <a:t>Hodnoty dimenzí </a:t>
            </a:r>
            <a:r>
              <a:rPr lang="cs-CZ" sz="1400" dirty="0" smtClean="0"/>
              <a:t>(např. Skupina zboží)</a:t>
            </a:r>
            <a:endParaRPr lang="en-GB" sz="1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5085184"/>
            <a:ext cx="20955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Přiřazení dimenzí klíčovým tabulkám </a:t>
            </a:r>
            <a:r>
              <a:rPr lang="cs-CZ" sz="1600" b="1" dirty="0" smtClean="0">
                <a:solidFill>
                  <a:srgbClr val="FF0000"/>
                </a:solidFill>
              </a:rPr>
              <a:t>(Zákazník, …)</a:t>
            </a:r>
            <a:endParaRPr lang="en-GB" sz="16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76872"/>
            <a:ext cx="7104063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čára 6"/>
          <p:cNvCxnSpPr/>
          <p:nvPr/>
        </p:nvCxnSpPr>
        <p:spPr>
          <a:xfrm>
            <a:off x="4067944" y="5373216"/>
            <a:ext cx="0" cy="432048"/>
          </a:xfrm>
          <a:prstGeom prst="line">
            <a:avLst/>
          </a:prstGeom>
          <a:ln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4067944" y="5805264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691680" y="6165304"/>
            <a:ext cx="7369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 tlačítku Zákazník je položka Dimenze, kde se přiřadí hodnota dimenze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420</Words>
  <Application>Microsoft Office PowerPoint</Application>
  <PresentationFormat>Předvádění na obrazovce (4:3)</PresentationFormat>
  <Paragraphs>89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Motiv sady Office</vt:lpstr>
      <vt:lpstr>1_Vlastní návrh</vt:lpstr>
      <vt:lpstr>Vlastní návrh</vt:lpstr>
      <vt:lpstr>Analytické nástroje MS Dynamics NAV</vt:lpstr>
      <vt:lpstr>Snímek 2</vt:lpstr>
      <vt:lpstr>Zdrojové menu</vt:lpstr>
      <vt:lpstr>Základní princip získání údajů pro analýzy</vt:lpstr>
      <vt:lpstr>Výsledná matice</vt:lpstr>
      <vt:lpstr>Návrh řádků</vt:lpstr>
      <vt:lpstr>Nastavení kódů dimenzí (Skupina zákazníků)</vt:lpstr>
      <vt:lpstr>Nastavení kódů dimenzí (Skupina zboží)</vt:lpstr>
      <vt:lpstr>Přiřazení dimenzí klíčovým tabulkám (Zákazník, …)</vt:lpstr>
      <vt:lpstr>Přiřazení dimenzí klíčovým tabulkám (Zboží, …)</vt:lpstr>
      <vt:lpstr>Kód pohledu analýzy a nastavení řádků</vt:lpstr>
      <vt:lpstr>Karta pohledu analýzy</vt:lpstr>
      <vt:lpstr>Nastavení sloupců analýzy I</vt:lpstr>
      <vt:lpstr>Nastavení sloupců analýzy II</vt:lpstr>
      <vt:lpstr>Nastavení sloupců analýzy III (typy kódu analýzy)</vt:lpstr>
      <vt:lpstr>Nastavení sloupců analýzy III (nastavení typů kódu analýzy)</vt:lpstr>
      <vt:lpstr>Položky rozpočtu a položky zboží</vt:lpstr>
      <vt:lpstr>Analýza srovnání skutečnost – rozpočet I</vt:lpstr>
      <vt:lpstr>Analýza srovnání skutečnost – rozpočet II</vt:lpstr>
      <vt:lpstr>Analýza v čase (srovnání po obdobích) I</vt:lpstr>
      <vt:lpstr>Analýza v čase (srovnání po obdobích) II</vt:lpstr>
      <vt:lpstr>Analýza v čase (srovnání po obdobích) III</vt:lpstr>
    </vt:vector>
  </TitlesOfParts>
  <Company>FUTURE Engineering,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jskorkovsky</dc:creator>
  <cp:lastModifiedBy>jskorkovsky</cp:lastModifiedBy>
  <cp:revision>44</cp:revision>
  <dcterms:created xsi:type="dcterms:W3CDTF">2010-11-02T09:48:21Z</dcterms:created>
  <dcterms:modified xsi:type="dcterms:W3CDTF">2011-11-16T09:34:37Z</dcterms:modified>
</cp:coreProperties>
</file>