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72"/>
  </p:notesMasterIdLst>
  <p:handoutMasterIdLst>
    <p:handoutMasterId r:id="rId73"/>
  </p:handoutMasterIdLst>
  <p:sldIdLst>
    <p:sldId id="341" r:id="rId2"/>
    <p:sldId id="340" r:id="rId3"/>
    <p:sldId id="317" r:id="rId4"/>
    <p:sldId id="319" r:id="rId5"/>
    <p:sldId id="262" r:id="rId6"/>
    <p:sldId id="320" r:id="rId7"/>
    <p:sldId id="263" r:id="rId8"/>
    <p:sldId id="264" r:id="rId9"/>
    <p:sldId id="265" r:id="rId10"/>
    <p:sldId id="331" r:id="rId11"/>
    <p:sldId id="266" r:id="rId12"/>
    <p:sldId id="333" r:id="rId13"/>
    <p:sldId id="332" r:id="rId14"/>
    <p:sldId id="268" r:id="rId15"/>
    <p:sldId id="269" r:id="rId16"/>
    <p:sldId id="279" r:id="rId17"/>
    <p:sldId id="271" r:id="rId18"/>
    <p:sldId id="334" r:id="rId19"/>
    <p:sldId id="321" r:id="rId20"/>
    <p:sldId id="283" r:id="rId21"/>
    <p:sldId id="280" r:id="rId22"/>
    <p:sldId id="282" r:id="rId23"/>
    <p:sldId id="322" r:id="rId24"/>
    <p:sldId id="323" r:id="rId25"/>
    <p:sldId id="273" r:id="rId26"/>
    <p:sldId id="274" r:id="rId27"/>
    <p:sldId id="275" r:id="rId28"/>
    <p:sldId id="276" r:id="rId29"/>
    <p:sldId id="277" r:id="rId30"/>
    <p:sldId id="281" r:id="rId31"/>
    <p:sldId id="286" r:id="rId32"/>
    <p:sldId id="287" r:id="rId33"/>
    <p:sldId id="335" r:id="rId34"/>
    <p:sldId id="336" r:id="rId35"/>
    <p:sldId id="337" r:id="rId36"/>
    <p:sldId id="288" r:id="rId37"/>
    <p:sldId id="339" r:id="rId38"/>
    <p:sldId id="338" r:id="rId39"/>
    <p:sldId id="324" r:id="rId40"/>
    <p:sldId id="289" r:id="rId41"/>
    <p:sldId id="290" r:id="rId42"/>
    <p:sldId id="291" r:id="rId43"/>
    <p:sldId id="292" r:id="rId44"/>
    <p:sldId id="325" r:id="rId45"/>
    <p:sldId id="293" r:id="rId46"/>
    <p:sldId id="294" r:id="rId47"/>
    <p:sldId id="295" r:id="rId48"/>
    <p:sldId id="326" r:id="rId49"/>
    <p:sldId id="327" r:id="rId50"/>
    <p:sldId id="297" r:id="rId51"/>
    <p:sldId id="299" r:id="rId52"/>
    <p:sldId id="302" r:id="rId53"/>
    <p:sldId id="303" r:id="rId54"/>
    <p:sldId id="304" r:id="rId55"/>
    <p:sldId id="328" r:id="rId56"/>
    <p:sldId id="305" r:id="rId57"/>
    <p:sldId id="306" r:id="rId58"/>
    <p:sldId id="329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30" r:id="rId67"/>
    <p:sldId id="314" r:id="rId68"/>
    <p:sldId id="315" r:id="rId69"/>
    <p:sldId id="316" r:id="rId70"/>
    <p:sldId id="318" r:id="rId71"/>
  </p:sldIdLst>
  <p:sldSz cx="9144000" cy="6858000" type="screen4x3"/>
  <p:notesSz cx="666273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EB9"/>
    <a:srgbClr val="00CAC5"/>
    <a:srgbClr val="00CFCA"/>
    <a:srgbClr val="CCFFFF"/>
    <a:srgbClr val="009B9B"/>
    <a:srgbClr val="009E9A"/>
    <a:srgbClr val="000066"/>
    <a:srgbClr val="97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1" autoAdjust="0"/>
    <p:restoredTop sz="94558" autoAdjust="0"/>
  </p:normalViewPr>
  <p:slideViewPr>
    <p:cSldViewPr>
      <p:cViewPr>
        <p:scale>
          <a:sx n="50" d="100"/>
          <a:sy n="50" d="100"/>
        </p:scale>
        <p:origin x="-1968" y="-1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64" y="-90"/>
      </p:cViewPr>
      <p:guideLst>
        <p:guide orient="horz" pos="3127"/>
        <p:guide pos="209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BF0B998-BE1F-4AA9-BC00-1CF2C1A124FD}" type="datetimeFigureOut">
              <a:rPr lang="cs-CZ"/>
              <a:pPr>
                <a:defRPr/>
              </a:pPr>
              <a:t>3.10.2011</a:t>
            </a:fld>
            <a:endParaRPr lang="cs-CZ"/>
          </a:p>
        </p:txBody>
      </p:sp>
      <p:sp>
        <p:nvSpPr>
          <p:cNvPr id="14340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849313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2923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2487718-3286-4A37-9573-23263973E1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 txBox="1">
            <a:spLocks noGrp="1" noChangeArrowheads="1"/>
          </p:cNvSpPr>
          <p:nvPr/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284AF1B-9E11-4CA2-8548-4835F45FA731}" type="slidenum">
              <a:rPr lang="en-US" sz="1200"/>
              <a:pPr algn="r"/>
              <a:t>67</a:t>
            </a:fld>
            <a:endParaRPr lang="en-US" sz="120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cs-CZ" smtClean="0"/>
          </a:p>
        </p:txBody>
      </p:sp>
      <p:sp>
        <p:nvSpPr>
          <p:cNvPr id="86019" name="Rectangle 3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852488" y="746125"/>
            <a:ext cx="4959350" cy="371951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B5E42-EF97-4CCD-9D8A-BD69DB979524}" type="datetimeFigureOut">
              <a:rPr lang="cs-CZ"/>
              <a:pPr>
                <a:defRPr/>
              </a:pPr>
              <a:t>3.10.2011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4E5CA-4CCD-497C-A90D-BD5F0CE36A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A8B2D-DB39-4783-BF92-69B9C1FE319D}" type="datetimeFigureOut">
              <a:rPr lang="cs-CZ"/>
              <a:pPr>
                <a:defRPr/>
              </a:pPr>
              <a:t>3.10.2011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EA21B-DE5E-4D0C-9C52-FCCE961425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F938F-F38A-4DD6-9B0E-6EC25339C680}" type="datetimeFigureOut">
              <a:rPr lang="cs-CZ"/>
              <a:pPr>
                <a:defRPr/>
              </a:pPr>
              <a:t>3.10.2011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550AB-EECE-47C6-BDEB-C57681512B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B550B-BC1C-49A6-9CC1-8909ACD1A96C}" type="datetimeFigureOut">
              <a:rPr lang="cs-CZ"/>
              <a:pPr>
                <a:defRPr/>
              </a:pPr>
              <a:t>3.10.2011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AF59D-FFE7-48FE-8C88-20CD881062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023B3-E590-45E7-B10D-5E891480F8D6}" type="datetimeFigureOut">
              <a:rPr lang="cs-CZ"/>
              <a:pPr>
                <a:defRPr/>
              </a:pPr>
              <a:t>3.10.2011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818AB-7B90-4269-BA6E-F095CACAF9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F5F38-CA2F-4B73-BAF5-C368C75232B3}" type="datetimeFigureOut">
              <a:rPr lang="cs-CZ"/>
              <a:pPr>
                <a:defRPr/>
              </a:pPr>
              <a:t>3.10.2011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4D3F3-F811-4426-BFD3-7145D81B75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DF8CF-C699-4E5F-AD00-450E076C7A2A}" type="datetimeFigureOut">
              <a:rPr lang="cs-CZ"/>
              <a:pPr>
                <a:defRPr/>
              </a:pPr>
              <a:t>3.10.2011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61861-32E5-4B61-B73F-178B54A813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55EB9-7256-49E2-BF49-5AFDF94C8659}" type="datetimeFigureOut">
              <a:rPr lang="cs-CZ"/>
              <a:pPr>
                <a:defRPr/>
              </a:pPr>
              <a:t>3.10.2011</a:t>
            </a:fld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8FAA7-53D3-4ED4-858A-D940F41A35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375F4-4835-49FE-9477-1D55351F38CA}" type="datetimeFigureOut">
              <a:rPr lang="cs-CZ"/>
              <a:pPr>
                <a:defRPr/>
              </a:pPr>
              <a:t>3.10.2011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BE654-1105-4BE5-A60E-8A329F16EE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54610-D7DC-4CA2-952E-CB081DEBE50B}" type="datetimeFigureOut">
              <a:rPr lang="cs-CZ"/>
              <a:pPr>
                <a:defRPr/>
              </a:pPr>
              <a:t>3.10.2011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A38A3-4A9A-4678-A7F0-FECED85342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2302E-BCC5-42D2-B751-8EFABA8175BE}" type="datetimeFigureOut">
              <a:rPr lang="cs-CZ"/>
              <a:pPr>
                <a:defRPr/>
              </a:pPr>
              <a:t>3.10.2011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ED331-64EE-49D8-927F-6EC8631661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94482-3654-4E60-A235-C315C13F0554}" type="datetimeFigureOut">
              <a:rPr lang="cs-CZ"/>
              <a:pPr>
                <a:defRPr/>
              </a:pPr>
              <a:t>3.10.2011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F0678-700F-430E-83DA-325AEBD664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1C2FBA3C-51DB-41D7-A615-DC92B388F47F}" type="datetimeFigureOut">
              <a:rPr lang="cs-CZ"/>
              <a:pPr>
                <a:defRPr/>
              </a:pPr>
              <a:t>3.10.2011</a:t>
            </a:fld>
            <a:endParaRPr lang="cs-CZ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88B6E24-05A7-4D7F-890D-658A432C3E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agmar.linnertova@seznam.cz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Financial Investment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Dagmar Linnertova</a:t>
            </a:r>
          </a:p>
          <a:p>
            <a:pPr lvl="1"/>
            <a:r>
              <a:rPr lang="cs-CZ" smtClean="0">
                <a:hlinkClick r:id="rId2"/>
              </a:rPr>
              <a:t>Dagmar.linnertova@seznam.cz</a:t>
            </a:r>
            <a:r>
              <a:rPr lang="cs-CZ" smtClean="0"/>
              <a:t>	</a:t>
            </a:r>
          </a:p>
          <a:p>
            <a:pPr lvl="1"/>
            <a:r>
              <a:rPr lang="cs-CZ" smtClean="0"/>
              <a:t>2/2</a:t>
            </a:r>
          </a:p>
          <a:p>
            <a:pPr lvl="1"/>
            <a:r>
              <a:rPr lang="cs-CZ" smtClean="0"/>
              <a:t>Seminars</a:t>
            </a:r>
          </a:p>
          <a:p>
            <a:pPr lvl="2"/>
            <a:r>
              <a:rPr lang="cs-CZ" smtClean="0"/>
              <a:t>Questions + small talk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A Taxonomy of Financial Assets cont.</a:t>
            </a:r>
            <a:endParaRPr lang="cs-CZ" sz="3800" smtClean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sz="3400" smtClean="0"/>
              <a:t>Common stock or equity</a:t>
            </a:r>
          </a:p>
          <a:p>
            <a:pPr lvl="1" eaLnBrk="1" hangingPunct="1"/>
            <a:r>
              <a:rPr lang="en-AU" sz="3000" smtClean="0"/>
              <a:t>Ownership in corporation</a:t>
            </a:r>
          </a:p>
          <a:p>
            <a:pPr lvl="1" eaLnBrk="1" hangingPunct="1"/>
            <a:r>
              <a:rPr lang="en-AU" sz="3000" smtClean="0"/>
              <a:t>Without promise of regular payment</a:t>
            </a:r>
          </a:p>
          <a:p>
            <a:pPr eaLnBrk="1" hangingPunct="1"/>
            <a:r>
              <a:rPr lang="en-AU" sz="3400" smtClean="0"/>
              <a:t>Derivative securities</a:t>
            </a:r>
          </a:p>
          <a:p>
            <a:pPr lvl="1" eaLnBrk="1" hangingPunct="1"/>
            <a:r>
              <a:rPr lang="en-AU" sz="3000" smtClean="0"/>
              <a:t>Options, futures contracts</a:t>
            </a:r>
          </a:p>
          <a:p>
            <a:pPr lvl="1" eaLnBrk="1" hangingPunct="1"/>
            <a:r>
              <a:rPr lang="en-AU" sz="3000" smtClean="0"/>
              <a:t>Underlying </a:t>
            </a:r>
          </a:p>
          <a:p>
            <a:pPr lvl="1" eaLnBrk="1" hangingPunct="1"/>
            <a:r>
              <a:rPr lang="en-AU" sz="3000" smtClean="0"/>
              <a:t>Hedging</a:t>
            </a:r>
          </a:p>
          <a:p>
            <a:pPr lvl="1" eaLnBrk="1" hangingPunct="1"/>
            <a:r>
              <a:rPr lang="en-AU" sz="3000" smtClean="0"/>
              <a:t>speculation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Financial Markets and the Economy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229600" cy="4525963"/>
          </a:xfrm>
        </p:spPr>
        <p:txBody>
          <a:bodyPr lIns="90488" tIns="44450" rIns="90488" bIns="44450"/>
          <a:lstStyle/>
          <a:p>
            <a:pPr eaLnBrk="1" hangingPunct="1"/>
            <a:r>
              <a:rPr lang="en-AU" sz="3000" smtClean="0"/>
              <a:t>Information Role</a:t>
            </a:r>
          </a:p>
          <a:p>
            <a:pPr lvl="1" eaLnBrk="1" hangingPunct="1"/>
            <a:r>
              <a:rPr lang="en-AU" sz="2600" smtClean="0"/>
              <a:t>Investor decides which company live of die</a:t>
            </a:r>
          </a:p>
          <a:p>
            <a:pPr lvl="1" eaLnBrk="1" hangingPunct="1"/>
            <a:r>
              <a:rPr lang="en-AU" sz="2600" smtClean="0"/>
              <a:t>Bid up or bid down prices</a:t>
            </a:r>
          </a:p>
          <a:p>
            <a:pPr lvl="1" eaLnBrk="1" hangingPunct="1"/>
            <a:r>
              <a:rPr lang="en-AU" sz="3000" smtClean="0"/>
              <a:t>The Google effect</a:t>
            </a:r>
          </a:p>
          <a:p>
            <a:pPr eaLnBrk="1" hangingPunct="1"/>
            <a:r>
              <a:rPr lang="en-AU" sz="3000" smtClean="0"/>
              <a:t>Consumption Timing</a:t>
            </a:r>
          </a:p>
          <a:p>
            <a:pPr lvl="1" eaLnBrk="1" hangingPunct="1"/>
            <a:r>
              <a:rPr lang="en-AU" sz="2600" smtClean="0"/>
              <a:t>Earning more or less than wish to spend</a:t>
            </a:r>
          </a:p>
          <a:p>
            <a:pPr lvl="1" eaLnBrk="1" hangingPunct="1"/>
            <a:r>
              <a:rPr lang="en-AU" sz="2600" smtClean="0"/>
              <a:t>Store wealth in financial assets</a:t>
            </a:r>
          </a:p>
          <a:p>
            <a:pPr lvl="1" eaLnBrk="1" hangingPunct="1"/>
            <a:r>
              <a:rPr lang="en-AU" sz="2500" smtClean="0"/>
              <a:t>Shift purchasing power</a:t>
            </a:r>
          </a:p>
          <a:p>
            <a:pPr lvl="1" eaLnBrk="1" hangingPunct="1">
              <a:buFontTx/>
              <a:buNone/>
            </a:pPr>
            <a:endParaRPr lang="en-AU" sz="2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Financial Markets and the Economy cont.</a:t>
            </a:r>
            <a:endParaRPr lang="cs-CZ" sz="3800" smtClean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AU" sz="2500" smtClean="0"/>
              <a:t>Allocation of Risk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100" smtClean="0"/>
              <a:t>Real assets involve risk as well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100" smtClean="0"/>
              <a:t>Transformation risk according to investor profile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100" smtClean="0"/>
              <a:t>Bond vs stock</a:t>
            </a:r>
          </a:p>
          <a:p>
            <a:pPr eaLnBrk="1" hangingPunct="1">
              <a:lnSpc>
                <a:spcPct val="80000"/>
              </a:lnSpc>
            </a:pPr>
            <a:r>
              <a:rPr lang="en-AU" sz="2500" smtClean="0"/>
              <a:t>Separation of Ownership and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100" smtClean="0"/>
              <a:t>Companies owned and managed by same individuals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500" smtClean="0"/>
              <a:t>Agency Issues</a:t>
            </a:r>
          </a:p>
          <a:p>
            <a:pPr lvl="2" eaLnBrk="1" hangingPunct="1">
              <a:lnSpc>
                <a:spcPct val="80000"/>
              </a:lnSpc>
            </a:pPr>
            <a:r>
              <a:rPr lang="en-AU" sz="2100" smtClean="0"/>
              <a:t>Does management attempt to maximalise firm value?</a:t>
            </a:r>
          </a:p>
          <a:p>
            <a:pPr lvl="2" eaLnBrk="1" hangingPunct="1">
              <a:lnSpc>
                <a:spcPct val="80000"/>
              </a:lnSpc>
            </a:pPr>
            <a:r>
              <a:rPr lang="en-AU" sz="2100" smtClean="0"/>
              <a:t>Conflict of interest</a:t>
            </a:r>
          </a:p>
          <a:p>
            <a:pPr lvl="3" eaLnBrk="1" hangingPunct="1">
              <a:lnSpc>
                <a:spcPct val="80000"/>
              </a:lnSpc>
            </a:pPr>
            <a:r>
              <a:rPr lang="en-AU" sz="1900" smtClean="0"/>
              <a:t>Tie managers income to profit of a firm</a:t>
            </a:r>
          </a:p>
          <a:p>
            <a:pPr lvl="4" eaLnBrk="1" hangingPunct="1">
              <a:lnSpc>
                <a:spcPct val="80000"/>
              </a:lnSpc>
            </a:pPr>
            <a:r>
              <a:rPr lang="en-AU" sz="1900" smtClean="0"/>
              <a:t>Stock options</a:t>
            </a:r>
          </a:p>
          <a:p>
            <a:pPr lvl="4" eaLnBrk="1" hangingPunct="1">
              <a:lnSpc>
                <a:spcPct val="80000"/>
              </a:lnSpc>
            </a:pPr>
            <a:r>
              <a:rPr lang="en-AU" sz="1900" smtClean="0"/>
              <a:t>Analysis of pension funds or analysts</a:t>
            </a:r>
          </a:p>
          <a:p>
            <a:pPr lvl="4" eaLnBrk="1" hangingPunct="1">
              <a:lnSpc>
                <a:spcPct val="80000"/>
              </a:lnSpc>
            </a:pPr>
            <a:r>
              <a:rPr lang="en-AU" sz="1900" smtClean="0"/>
              <a:t>Treat of takeover – proxy contest or other firm</a:t>
            </a:r>
          </a:p>
          <a:p>
            <a:pPr>
              <a:lnSpc>
                <a:spcPct val="80000"/>
              </a:lnSpc>
            </a:pPr>
            <a:endParaRPr lang="en-AU" sz="24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8710613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23300" cy="10287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Financial Markets and the </a:t>
            </a:r>
            <a:br>
              <a:rPr lang="en-US" sz="3800" smtClean="0"/>
            </a:br>
            <a:r>
              <a:rPr lang="en-US" sz="3800" smtClean="0"/>
              <a:t>Economy Continued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1409700"/>
            <a:ext cx="8858250" cy="4792663"/>
          </a:xfrm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en-US" sz="2200" smtClean="0"/>
              <a:t>Corporate Governance and Corporate Ethics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Financial market play important role in effective allocation of resources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Transparency of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Accounting Scandals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WorldCom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smtClean="0"/>
              <a:t>Examples – Enron, Rite Aid, HealthSouth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Auditors—watchdogs of the firms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Analyst Scandals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smtClean="0"/>
              <a:t>Arthur Andersen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Sarbanes-Oxley Act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smtClean="0"/>
              <a:t>Tighten the rules of corporate governance </a:t>
            </a:r>
          </a:p>
          <a:p>
            <a:pPr lvl="3" eaLnBrk="1" hangingPunct="1">
              <a:lnSpc>
                <a:spcPct val="80000"/>
              </a:lnSpc>
            </a:pPr>
            <a:r>
              <a:rPr lang="en-US" smtClean="0"/>
              <a:t>2002</a:t>
            </a:r>
          </a:p>
          <a:p>
            <a:pPr lvl="3" eaLnBrk="1" hangingPunct="1">
              <a:lnSpc>
                <a:spcPct val="80000"/>
              </a:lnSpc>
            </a:pPr>
            <a:r>
              <a:rPr lang="en-US" smtClean="0"/>
              <a:t>Independent directors that are not managers</a:t>
            </a:r>
          </a:p>
          <a:p>
            <a:pPr lvl="3" eaLnBrk="1" hangingPunct="1">
              <a:lnSpc>
                <a:spcPct val="80000"/>
              </a:lnSpc>
            </a:pPr>
            <a:r>
              <a:rPr lang="en-US" smtClean="0"/>
              <a:t>Prohibit auditors providing another services</a:t>
            </a:r>
          </a:p>
          <a:p>
            <a:pPr lvl="3" eaLnBrk="1" hangingPunct="1">
              <a:lnSpc>
                <a:spcPct val="80000"/>
              </a:lnSpc>
            </a:pPr>
            <a:endParaRPr lang="en-US" smtClean="0"/>
          </a:p>
          <a:p>
            <a:pPr lvl="1" eaLnBrk="1" hangingPunct="1">
              <a:lnSpc>
                <a:spcPct val="80000"/>
              </a:lnSpc>
            </a:pPr>
            <a:endParaRPr lang="en-US" sz="2200" smtClean="0"/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The Investment Process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0292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en-AU" sz="1900" smtClean="0"/>
              <a:t>Saving 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1700" smtClean="0"/>
              <a:t>Not spending all on consumption</a:t>
            </a:r>
          </a:p>
          <a:p>
            <a:pPr eaLnBrk="1" hangingPunct="1">
              <a:lnSpc>
                <a:spcPct val="80000"/>
              </a:lnSpc>
            </a:pPr>
            <a:r>
              <a:rPr lang="en-AU" sz="1900" smtClean="0"/>
              <a:t>Investing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1700" smtClean="0"/>
              <a:t>Choosing what assets to hold</a:t>
            </a:r>
          </a:p>
          <a:p>
            <a:pPr lvl="2" eaLnBrk="1" hangingPunct="1">
              <a:lnSpc>
                <a:spcPct val="80000"/>
              </a:lnSpc>
            </a:pPr>
            <a:r>
              <a:rPr lang="en-AU" sz="1500" smtClean="0"/>
              <a:t>Safe, risky, combination</a:t>
            </a:r>
          </a:p>
          <a:p>
            <a:pPr eaLnBrk="1" hangingPunct="1">
              <a:lnSpc>
                <a:spcPct val="80000"/>
              </a:lnSpc>
            </a:pPr>
            <a:r>
              <a:rPr lang="en-AU" sz="1900" smtClean="0"/>
              <a:t>Investors are making two decisions in creation of their portfolio</a:t>
            </a:r>
          </a:p>
          <a:p>
            <a:pPr eaLnBrk="1" hangingPunct="1">
              <a:lnSpc>
                <a:spcPct val="80000"/>
              </a:lnSpc>
            </a:pPr>
            <a:r>
              <a:rPr lang="en-AU" sz="1900" smtClean="0"/>
              <a:t>Asset allocation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1900" smtClean="0"/>
              <a:t>Choice among broad asset classes</a:t>
            </a:r>
          </a:p>
          <a:p>
            <a:pPr eaLnBrk="1" hangingPunct="1">
              <a:lnSpc>
                <a:spcPct val="80000"/>
              </a:lnSpc>
            </a:pPr>
            <a:r>
              <a:rPr lang="en-AU" sz="1900" smtClean="0"/>
              <a:t>Security selection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1900" smtClean="0"/>
              <a:t>Choice of which securities to hold within asset class</a:t>
            </a:r>
          </a:p>
          <a:p>
            <a:pPr eaLnBrk="1" hangingPunct="1">
              <a:lnSpc>
                <a:spcPct val="80000"/>
              </a:lnSpc>
            </a:pPr>
            <a:r>
              <a:rPr lang="en-AU" sz="1900" smtClean="0"/>
              <a:t>Security analysis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1700" smtClean="0"/>
              <a:t>Evaluation of assets</a:t>
            </a:r>
          </a:p>
          <a:p>
            <a:pPr eaLnBrk="1" hangingPunct="1">
              <a:lnSpc>
                <a:spcPct val="80000"/>
              </a:lnSpc>
            </a:pPr>
            <a:r>
              <a:rPr lang="en-AU" sz="1900" smtClean="0"/>
              <a:t>Top down portfolio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1700" smtClean="0"/>
              <a:t>Asset allocation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1700" smtClean="0"/>
              <a:t>Security selection</a:t>
            </a:r>
          </a:p>
          <a:p>
            <a:pPr eaLnBrk="1" hangingPunct="1">
              <a:lnSpc>
                <a:spcPct val="80000"/>
              </a:lnSpc>
            </a:pPr>
            <a:r>
              <a:rPr lang="en-AU" sz="1900" smtClean="0"/>
              <a:t>Bottom-up strategy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1700" smtClean="0"/>
              <a:t>Securities that are attractively priced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055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Markets are Competitive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647700"/>
            <a:ext cx="8229600" cy="5440363"/>
          </a:xfrm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en-AU" sz="2200" smtClean="0"/>
              <a:t>Prediction of future return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1900" smtClean="0"/>
              <a:t>Risk associate with investment</a:t>
            </a:r>
          </a:p>
          <a:p>
            <a:pPr eaLnBrk="1" hangingPunct="1">
              <a:lnSpc>
                <a:spcPct val="80000"/>
              </a:lnSpc>
            </a:pPr>
            <a:r>
              <a:rPr lang="en-AU" sz="2200" smtClean="0"/>
              <a:t>Risk-Return Trade-Off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smtClean="0"/>
              <a:t>If all else is equal, investors will prefer investments with the highest expected return</a:t>
            </a:r>
          </a:p>
          <a:p>
            <a:pPr lvl="2" eaLnBrk="1" hangingPunct="1">
              <a:lnSpc>
                <a:spcPct val="80000"/>
              </a:lnSpc>
            </a:pPr>
            <a:r>
              <a:rPr lang="en-AU" sz="1800" smtClean="0"/>
              <a:t>Else can not be equal</a:t>
            </a:r>
          </a:p>
          <a:p>
            <a:pPr lvl="2" eaLnBrk="1" hangingPunct="1">
              <a:lnSpc>
                <a:spcPct val="80000"/>
              </a:lnSpc>
            </a:pPr>
            <a:r>
              <a:rPr lang="en-AU" sz="1800" smtClean="0"/>
              <a:t>Fair return to risk</a:t>
            </a:r>
          </a:p>
          <a:p>
            <a:pPr eaLnBrk="1" hangingPunct="1">
              <a:lnSpc>
                <a:spcPct val="80000"/>
              </a:lnSpc>
            </a:pPr>
            <a:r>
              <a:rPr lang="en-AU" sz="2200" smtClean="0"/>
              <a:t>Efficient Markets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smtClean="0"/>
              <a:t>Role of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200" u="sng" smtClean="0"/>
              <a:t>Active Management</a:t>
            </a:r>
          </a:p>
          <a:p>
            <a:pPr lvl="2" eaLnBrk="1" hangingPunct="1">
              <a:lnSpc>
                <a:spcPct val="80000"/>
              </a:lnSpc>
            </a:pPr>
            <a:r>
              <a:rPr lang="en-AU" sz="2200" smtClean="0"/>
              <a:t>Finding mispriced securities</a:t>
            </a:r>
          </a:p>
          <a:p>
            <a:pPr lvl="2" eaLnBrk="1" hangingPunct="1">
              <a:lnSpc>
                <a:spcPct val="80000"/>
              </a:lnSpc>
            </a:pPr>
            <a:r>
              <a:rPr lang="en-AU" sz="2200" smtClean="0"/>
              <a:t>Timing the market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200" u="sng" smtClean="0"/>
              <a:t>Passive Management</a:t>
            </a:r>
            <a:endParaRPr lang="en-AU" sz="2200" smtClean="0"/>
          </a:p>
          <a:p>
            <a:pPr lvl="2" eaLnBrk="1" hangingPunct="1">
              <a:lnSpc>
                <a:spcPct val="80000"/>
              </a:lnSpc>
            </a:pPr>
            <a:r>
              <a:rPr lang="en-AU" sz="2200" smtClean="0"/>
              <a:t>No attempt to find undervalued securities</a:t>
            </a:r>
          </a:p>
          <a:p>
            <a:pPr lvl="2" eaLnBrk="1" hangingPunct="1">
              <a:lnSpc>
                <a:spcPct val="80000"/>
              </a:lnSpc>
            </a:pPr>
            <a:r>
              <a:rPr lang="en-AU" sz="2200" smtClean="0"/>
              <a:t>No attempt to time the market</a:t>
            </a:r>
          </a:p>
          <a:p>
            <a:pPr lvl="2" eaLnBrk="1" hangingPunct="1">
              <a:lnSpc>
                <a:spcPct val="80000"/>
              </a:lnSpc>
            </a:pPr>
            <a:r>
              <a:rPr lang="en-AU" sz="2200" smtClean="0"/>
              <a:t>Holding a highly diversified portfolio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The Players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84275"/>
            <a:ext cx="8229600" cy="4873625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000" smtClean="0"/>
              <a:t>Business Firms– net borrowers</a:t>
            </a:r>
            <a:endParaRPr lang="cs-CZ" sz="3000" smtClean="0"/>
          </a:p>
          <a:p>
            <a:pPr lvl="1" eaLnBrk="1" hangingPunct="1"/>
            <a:r>
              <a:rPr lang="cs-CZ" sz="2600" smtClean="0"/>
              <a:t>Raise capital to pay for investments in plant and from income provides return to investors</a:t>
            </a:r>
            <a:endParaRPr lang="en-US" sz="2600" smtClean="0"/>
          </a:p>
          <a:p>
            <a:pPr eaLnBrk="1" hangingPunct="1"/>
            <a:r>
              <a:rPr lang="en-US" sz="3000" smtClean="0"/>
              <a:t>Households – net savers</a:t>
            </a:r>
            <a:endParaRPr lang="cs-CZ" sz="3000" smtClean="0"/>
          </a:p>
          <a:p>
            <a:pPr lvl="1" eaLnBrk="1" hangingPunct="1"/>
            <a:r>
              <a:rPr lang="cs-CZ" sz="2600" smtClean="0"/>
              <a:t>Purchase securities from firms that need capital</a:t>
            </a:r>
            <a:endParaRPr lang="en-US" sz="2600" smtClean="0"/>
          </a:p>
          <a:p>
            <a:pPr eaLnBrk="1" hangingPunct="1"/>
            <a:r>
              <a:rPr lang="en-US" sz="3000" smtClean="0"/>
              <a:t>Governments – can be both borrowers and savers</a:t>
            </a:r>
            <a:endParaRPr lang="cs-CZ" sz="3000" smtClean="0"/>
          </a:p>
          <a:p>
            <a:pPr lvl="1" eaLnBrk="1" hangingPunct="1"/>
            <a:r>
              <a:rPr lang="cs-CZ" sz="2600" smtClean="0"/>
              <a:t>After WWII mostly borrowers</a:t>
            </a:r>
          </a:p>
          <a:p>
            <a:pPr eaLnBrk="1" hangingPunct="1"/>
            <a:r>
              <a:rPr lang="cs-CZ" sz="3000" smtClean="0"/>
              <a:t>Role of financial institutions and intermediaries</a:t>
            </a:r>
            <a:endParaRPr lang="en-US" sz="3000" smtClean="0"/>
          </a:p>
          <a:p>
            <a:pPr lvl="1" eaLnBrk="1" hangingPunct="1">
              <a:buFontTx/>
              <a:buNone/>
            </a:pPr>
            <a:r>
              <a:rPr lang="en-US" sz="3000" smtClean="0"/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The Players cont.</a:t>
            </a:r>
            <a:endParaRPr lang="cs-CZ" sz="4200" smtClean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Financial Intermediaries</a:t>
            </a:r>
          </a:p>
          <a:p>
            <a:pPr lvl="1" eaLnBrk="1" hangingPunct="1"/>
            <a:r>
              <a:rPr lang="en-US" sz="3400" smtClean="0"/>
              <a:t>Investment Companies</a:t>
            </a:r>
          </a:p>
          <a:p>
            <a:pPr lvl="1" eaLnBrk="1" hangingPunct="1"/>
            <a:r>
              <a:rPr lang="en-US" sz="3400" smtClean="0"/>
              <a:t>Banks</a:t>
            </a:r>
          </a:p>
          <a:p>
            <a:pPr lvl="1" eaLnBrk="1" hangingPunct="1"/>
            <a:r>
              <a:rPr lang="en-US" sz="3400" smtClean="0"/>
              <a:t>Insurance companies</a:t>
            </a:r>
          </a:p>
          <a:p>
            <a:pPr lvl="1" eaLnBrk="1" hangingPunct="1"/>
            <a:r>
              <a:rPr lang="en-US" sz="3400" smtClean="0"/>
              <a:t>Credit unions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/>
          <a:lstStyle/>
          <a:p>
            <a:r>
              <a:rPr lang="cs-CZ" smtClean="0"/>
              <a:t>Financial Intermediaries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AU" sz="2000" smtClean="0"/>
              <a:t>For the households is direct investment difficult</a:t>
            </a:r>
          </a:p>
          <a:p>
            <a:pPr>
              <a:lnSpc>
                <a:spcPct val="80000"/>
              </a:lnSpc>
            </a:pPr>
            <a:r>
              <a:rPr lang="en-AU" sz="2000" smtClean="0"/>
              <a:t>For small investor is lending money related with transactional costs</a:t>
            </a:r>
          </a:p>
          <a:p>
            <a:pPr>
              <a:lnSpc>
                <a:spcPct val="80000"/>
              </a:lnSpc>
            </a:pPr>
            <a:r>
              <a:rPr lang="en-AU" sz="2000" smtClean="0"/>
              <a:t>Entrance of financial intermediaries</a:t>
            </a:r>
          </a:p>
          <a:p>
            <a:pPr lvl="1">
              <a:lnSpc>
                <a:spcPct val="80000"/>
              </a:lnSpc>
            </a:pPr>
            <a:r>
              <a:rPr lang="en-AU" sz="1800" smtClean="0"/>
              <a:t>Bring them together</a:t>
            </a:r>
          </a:p>
          <a:p>
            <a:pPr lvl="1">
              <a:lnSpc>
                <a:spcPct val="80000"/>
              </a:lnSpc>
            </a:pPr>
            <a:r>
              <a:rPr lang="en-AU" sz="1800" smtClean="0"/>
              <a:t>Different from another business</a:t>
            </a:r>
          </a:p>
          <a:p>
            <a:pPr lvl="2">
              <a:lnSpc>
                <a:spcPct val="80000"/>
              </a:lnSpc>
            </a:pPr>
            <a:r>
              <a:rPr lang="en-AU" sz="1600" smtClean="0"/>
              <a:t>All their liabilities and claims are at most financial</a:t>
            </a:r>
          </a:p>
          <a:p>
            <a:pPr lvl="2">
              <a:lnSpc>
                <a:spcPct val="80000"/>
              </a:lnSpc>
            </a:pPr>
            <a:r>
              <a:rPr lang="en-AU" sz="1600" smtClean="0"/>
              <a:t>Table 1.3 compare with table 1.4</a:t>
            </a:r>
          </a:p>
          <a:p>
            <a:pPr>
              <a:lnSpc>
                <a:spcPct val="80000"/>
              </a:lnSpc>
            </a:pPr>
            <a:r>
              <a:rPr lang="en-AU" sz="2000" smtClean="0"/>
              <a:t>Primary function</a:t>
            </a:r>
          </a:p>
          <a:p>
            <a:pPr lvl="1">
              <a:lnSpc>
                <a:spcPct val="80000"/>
              </a:lnSpc>
            </a:pPr>
            <a:r>
              <a:rPr lang="en-AU" sz="1800" smtClean="0"/>
              <a:t>Channelling funds from private to business sector</a:t>
            </a:r>
          </a:p>
          <a:p>
            <a:pPr lvl="2">
              <a:lnSpc>
                <a:spcPct val="80000"/>
              </a:lnSpc>
            </a:pPr>
            <a:r>
              <a:rPr lang="en-AU" sz="1600" smtClean="0"/>
              <a:t>Pooling the resources from many small investors to be able to lend considerable sum of money</a:t>
            </a:r>
          </a:p>
          <a:p>
            <a:pPr lvl="2">
              <a:lnSpc>
                <a:spcPct val="80000"/>
              </a:lnSpc>
            </a:pPr>
            <a:r>
              <a:rPr lang="en-AU" sz="1600" smtClean="0"/>
              <a:t>Lending to many borrowers</a:t>
            </a:r>
          </a:p>
          <a:p>
            <a:pPr lvl="3">
              <a:lnSpc>
                <a:spcPct val="80000"/>
              </a:lnSpc>
            </a:pPr>
            <a:r>
              <a:rPr lang="en-AU" sz="1400" smtClean="0"/>
              <a:t>Diversification and thus can adopt risky project</a:t>
            </a:r>
          </a:p>
          <a:p>
            <a:pPr lvl="2">
              <a:lnSpc>
                <a:spcPct val="80000"/>
              </a:lnSpc>
            </a:pPr>
            <a:r>
              <a:rPr lang="en-AU" sz="1600" smtClean="0"/>
              <a:t>Built expertise through volume of business they do </a:t>
            </a:r>
          </a:p>
          <a:p>
            <a:pPr lvl="3">
              <a:lnSpc>
                <a:spcPct val="80000"/>
              </a:lnSpc>
            </a:pPr>
            <a:r>
              <a:rPr lang="en-AU" sz="1400" smtClean="0"/>
              <a:t>Economy of scale</a:t>
            </a:r>
          </a:p>
          <a:p>
            <a:pPr>
              <a:lnSpc>
                <a:spcPct val="80000"/>
              </a:lnSpc>
            </a:pPr>
            <a:endParaRPr lang="en-AU" sz="20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cs-CZ" smtClean="0"/>
              <a:t>Financial Investment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cs-CZ" smtClean="0"/>
              <a:t>Bodie Kane Marcus</a:t>
            </a:r>
          </a:p>
          <a:p>
            <a:pPr lvl="1"/>
            <a:endParaRPr lang="cs-CZ" smtClean="0"/>
          </a:p>
        </p:txBody>
      </p:sp>
      <p:pic>
        <p:nvPicPr>
          <p:cNvPr id="17411" name="Picture 5" descr="cf466_Investment_316V2HBi9lL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1676400"/>
            <a:ext cx="3535363" cy="44196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The Players Continued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type="body" idx="1"/>
          </p:nvPr>
        </p:nvSpPr>
        <p:spPr>
          <a:xfrm>
            <a:off x="381000" y="1143000"/>
            <a:ext cx="8229600" cy="2095500"/>
          </a:xfrm>
        </p:spPr>
        <p:txBody>
          <a:bodyPr lIns="90488" tIns="44450" rIns="90488" bIns="44450"/>
          <a:lstStyle/>
          <a:p>
            <a:pPr eaLnBrk="1" hangingPunct="1"/>
            <a:r>
              <a:rPr lang="en-AU" sz="3000" smtClean="0"/>
              <a:t>Investment companies</a:t>
            </a:r>
          </a:p>
          <a:p>
            <a:pPr lvl="1" eaLnBrk="1" hangingPunct="1"/>
            <a:r>
              <a:rPr lang="en-AU" sz="2600" smtClean="0"/>
              <a:t>Pool and manage the money of many investors</a:t>
            </a:r>
          </a:p>
          <a:p>
            <a:pPr lvl="2" eaLnBrk="1" hangingPunct="1"/>
            <a:r>
              <a:rPr lang="en-AU" sz="2200" smtClean="0"/>
              <a:t>Most household portfolios is not large enought to be spread among a wide variety of securities</a:t>
            </a:r>
          </a:p>
          <a:p>
            <a:pPr lvl="3" eaLnBrk="1" hangingPunct="1"/>
            <a:r>
              <a:rPr lang="en-AU" smtClean="0"/>
              <a:t>Brokerage fees</a:t>
            </a:r>
          </a:p>
          <a:p>
            <a:pPr lvl="3" eaLnBrk="1" hangingPunct="1"/>
            <a:r>
              <a:rPr lang="en-AU" smtClean="0"/>
              <a:t>Researcher costs</a:t>
            </a:r>
          </a:p>
          <a:p>
            <a:pPr lvl="2" eaLnBrk="1" hangingPunct="1"/>
            <a:r>
              <a:rPr lang="en-AU" smtClean="0"/>
              <a:t>Mutual funds</a:t>
            </a:r>
          </a:p>
          <a:p>
            <a:pPr lvl="2" eaLnBrk="1" hangingPunct="1"/>
            <a:r>
              <a:rPr lang="en-AU" smtClean="0"/>
              <a:t>Portfolios for individual investors</a:t>
            </a:r>
          </a:p>
          <a:p>
            <a:pPr eaLnBrk="1" hangingPunct="1"/>
            <a:r>
              <a:rPr lang="en-AU" sz="3000" smtClean="0"/>
              <a:t>Investment Bankers</a:t>
            </a:r>
          </a:p>
          <a:p>
            <a:pPr lvl="1" eaLnBrk="1" hangingPunct="1"/>
            <a:r>
              <a:rPr lang="en-AU" sz="2400" smtClean="0"/>
              <a:t>Perform specialized services for businesses</a:t>
            </a:r>
          </a:p>
          <a:p>
            <a:pPr lvl="1" eaLnBrk="1" hangingPunct="1"/>
            <a:r>
              <a:rPr lang="en-AU" sz="2400" smtClean="0"/>
              <a:t>Markets in the primary market</a:t>
            </a:r>
          </a:p>
          <a:p>
            <a:pPr lvl="1" eaLnBrk="1" hangingPunct="1"/>
            <a:r>
              <a:rPr lang="en-AU" sz="2400" smtClean="0"/>
              <a:t>Expertise to security issuers</a:t>
            </a:r>
          </a:p>
          <a:p>
            <a:pPr lvl="1" eaLnBrk="1" hangingPunct="1"/>
            <a:r>
              <a:rPr lang="en-AU" sz="2400" smtClean="0"/>
              <a:t>Assisting in issuing securities</a:t>
            </a:r>
          </a:p>
          <a:p>
            <a:pPr eaLnBrk="1" hangingPunct="1"/>
            <a:endParaRPr lang="en-AU" sz="2400" smtClean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Table 1.3 Balance Sheet of </a:t>
            </a:r>
            <a:br>
              <a:rPr lang="en-US" sz="3800" smtClean="0"/>
            </a:br>
            <a:r>
              <a:rPr lang="en-US" sz="3800" smtClean="0"/>
              <a:t>Commercial Banks, 2007</a:t>
            </a:r>
          </a:p>
        </p:txBody>
      </p:sp>
      <p:pic>
        <p:nvPicPr>
          <p:cNvPr id="37890" name="Picture 7" descr="bod8237x_tb01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76350"/>
            <a:ext cx="6543675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Table 1.4 Balance Sheet of Nonfinancial U.S. Business, 2007</a:t>
            </a:r>
          </a:p>
        </p:txBody>
      </p:sp>
      <p:pic>
        <p:nvPicPr>
          <p:cNvPr id="38914" name="Picture 6" descr="bod8237x_tb01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79152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Globalization</a:t>
            </a:r>
          </a:p>
          <a:p>
            <a:r>
              <a:rPr lang="en-AU" smtClean="0"/>
              <a:t>Securitization</a:t>
            </a:r>
          </a:p>
          <a:p>
            <a:r>
              <a:rPr lang="en-AU" smtClean="0"/>
              <a:t>Financial engineering</a:t>
            </a:r>
          </a:p>
          <a:p>
            <a:r>
              <a:rPr lang="en-AU" smtClean="0"/>
              <a:t>Information and computer networks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AU" sz="2400" smtClean="0"/>
              <a:t>Investor is not limited only to domestic assets</a:t>
            </a:r>
          </a:p>
          <a:p>
            <a:pPr>
              <a:lnSpc>
                <a:spcPct val="80000"/>
              </a:lnSpc>
            </a:pPr>
            <a:r>
              <a:rPr lang="en-AU" sz="2400" smtClean="0"/>
              <a:t>Efficient communication technology and decreasing of regulatory borders</a:t>
            </a:r>
          </a:p>
          <a:p>
            <a:pPr>
              <a:lnSpc>
                <a:spcPct val="80000"/>
              </a:lnSpc>
            </a:pPr>
            <a:r>
              <a:rPr lang="en-AU" sz="2400" smtClean="0"/>
              <a:t>Possible way how to participate in foreign investments opportunities</a:t>
            </a:r>
          </a:p>
          <a:p>
            <a:pPr lvl="1">
              <a:lnSpc>
                <a:spcPct val="80000"/>
              </a:lnSpc>
            </a:pPr>
            <a:r>
              <a:rPr lang="en-AU" sz="2000" smtClean="0"/>
              <a:t>Domestically traded securities that represent claim to share of foreign stocks</a:t>
            </a:r>
          </a:p>
          <a:p>
            <a:pPr lvl="1">
              <a:lnSpc>
                <a:spcPct val="80000"/>
              </a:lnSpc>
            </a:pPr>
            <a:r>
              <a:rPr lang="en-AU" sz="2000" smtClean="0"/>
              <a:t>Purchase of foreign securities that are denominated in domestic currency</a:t>
            </a:r>
          </a:p>
          <a:p>
            <a:pPr lvl="1">
              <a:lnSpc>
                <a:spcPct val="80000"/>
              </a:lnSpc>
            </a:pPr>
            <a:r>
              <a:rPr lang="en-AU" sz="2000" smtClean="0"/>
              <a:t>Buy mutual funds that invest internationally</a:t>
            </a:r>
          </a:p>
          <a:p>
            <a:pPr lvl="1">
              <a:lnSpc>
                <a:spcPct val="80000"/>
              </a:lnSpc>
            </a:pPr>
            <a:r>
              <a:rPr lang="en-AU" sz="2000" smtClean="0"/>
              <a:t>Buy derivative securities with payoffs that depend on prices in foreign security market</a:t>
            </a:r>
          </a:p>
          <a:p>
            <a:pPr>
              <a:lnSpc>
                <a:spcPct val="80000"/>
              </a:lnSpc>
            </a:pPr>
            <a:r>
              <a:rPr lang="en-AU" sz="2400" smtClean="0"/>
              <a:t>A giant step toward globalization 1999</a:t>
            </a:r>
          </a:p>
          <a:p>
            <a:pPr lvl="1">
              <a:lnSpc>
                <a:spcPct val="80000"/>
              </a:lnSpc>
            </a:pPr>
            <a:r>
              <a:rPr lang="en-AU" sz="2000" smtClean="0"/>
              <a:t>11 European countries adopted euro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Figure 1.1 Globalization: A Debt Issue Denominated in Euros</a:t>
            </a:r>
          </a:p>
        </p:txBody>
      </p:sp>
      <p:pic>
        <p:nvPicPr>
          <p:cNvPr id="41986" name="Picture 6" descr="bod8237x_01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143000"/>
            <a:ext cx="396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Recent Trends—Securitization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3190875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000" smtClean="0"/>
              <a:t>Mortgage pass-through securities</a:t>
            </a:r>
            <a:endParaRPr lang="cs-CZ" sz="3000" smtClean="0"/>
          </a:p>
          <a:p>
            <a:pPr lvl="1" eaLnBrk="1" hangingPunct="1"/>
            <a:r>
              <a:rPr lang="en-AU" sz="2400" smtClean="0"/>
              <a:t>1970</a:t>
            </a:r>
          </a:p>
          <a:p>
            <a:pPr lvl="1" eaLnBrk="1" hangingPunct="1"/>
            <a:r>
              <a:rPr lang="en-AU" sz="2400" smtClean="0"/>
              <a:t>Aggregation of individual home mortgages into homogeneous pool</a:t>
            </a:r>
          </a:p>
          <a:p>
            <a:pPr lvl="1" eaLnBrk="1" hangingPunct="1"/>
            <a:r>
              <a:rPr lang="en-AU" sz="2400" smtClean="0"/>
              <a:t>This pool works as backed for pass through security</a:t>
            </a:r>
          </a:p>
          <a:p>
            <a:pPr lvl="1" eaLnBrk="1" hangingPunct="1"/>
            <a:r>
              <a:rPr lang="en-AU" sz="2400" smtClean="0"/>
              <a:t>Investors get share in principal ale payments related with backed securities</a:t>
            </a:r>
          </a:p>
          <a:p>
            <a:pPr lvl="1" eaLnBrk="1" hangingPunct="1"/>
            <a:r>
              <a:rPr lang="en-AU" sz="2400" smtClean="0"/>
              <a:t>Securitization of mortgages means that mortgages can be traded as securities</a:t>
            </a:r>
          </a:p>
          <a:p>
            <a:pPr eaLnBrk="1" hangingPunct="1"/>
            <a:r>
              <a:rPr lang="en-AU" sz="2400" smtClean="0"/>
              <a:t>Other pass-through arrangements</a:t>
            </a:r>
          </a:p>
          <a:p>
            <a:pPr lvl="1" eaLnBrk="1" hangingPunct="1"/>
            <a:r>
              <a:rPr lang="en-AU" sz="2400" smtClean="0"/>
              <a:t>Car, student, home equity, credit card loans</a:t>
            </a:r>
          </a:p>
          <a:p>
            <a:pPr eaLnBrk="1" hangingPunct="1"/>
            <a:r>
              <a:rPr lang="en-AU" sz="2400" smtClean="0"/>
              <a:t>Offers opportunities for investors and originators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Figure 1.2 Asset-backed Securities Outstanding</a:t>
            </a:r>
          </a:p>
        </p:txBody>
      </p:sp>
      <p:pic>
        <p:nvPicPr>
          <p:cNvPr id="44034" name="Picture 6" descr="bod8237x_01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200150"/>
            <a:ext cx="5486400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Recent Trends—Financial Engineering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973388"/>
          </a:xfrm>
        </p:spPr>
        <p:txBody>
          <a:bodyPr lIns="90488" tIns="44450" rIns="90488" bIns="44450"/>
          <a:lstStyle/>
          <a:p>
            <a:pPr marL="238125" indent="-238125" eaLnBrk="1" hangingPunct="1">
              <a:tabLst>
                <a:tab pos="234950" algn="l"/>
              </a:tabLst>
            </a:pPr>
            <a:r>
              <a:rPr lang="en-US" sz="2400" smtClean="0"/>
              <a:t>Use of mathematical models and computer-based trading technology to synthesize new financial products</a:t>
            </a:r>
            <a:endParaRPr lang="cs-CZ" sz="2400" smtClean="0"/>
          </a:p>
          <a:p>
            <a:pPr lvl="1" eaLnBrk="1" hangingPunct="1">
              <a:tabLst>
                <a:tab pos="234950" algn="l"/>
              </a:tabLst>
            </a:pPr>
            <a:r>
              <a:rPr lang="en-AU" sz="2400" smtClean="0"/>
              <a:t>Principal-protected equity-linked note</a:t>
            </a:r>
          </a:p>
          <a:p>
            <a:pPr lvl="2" eaLnBrk="1" hangingPunct="1">
              <a:tabLst>
                <a:tab pos="234950" algn="l"/>
              </a:tabLst>
            </a:pPr>
            <a:r>
              <a:rPr lang="en-AU" smtClean="0"/>
              <a:t>Security that guarantee a minimum fixed return plus an additional amount that depends on the performance of some index </a:t>
            </a:r>
          </a:p>
          <a:p>
            <a:pPr marL="238125" indent="-238125" eaLnBrk="1" hangingPunct="1">
              <a:tabLst>
                <a:tab pos="234950" algn="l"/>
              </a:tabLst>
            </a:pPr>
            <a:r>
              <a:rPr lang="en-US" sz="2400" smtClean="0"/>
              <a:t>Bundling and unbundling of cash flows</a:t>
            </a:r>
            <a:endParaRPr lang="cs-CZ" sz="2400" smtClean="0"/>
          </a:p>
          <a:p>
            <a:pPr marL="238125" indent="-238125" eaLnBrk="1" hangingPunct="1">
              <a:tabLst>
                <a:tab pos="234950" algn="l"/>
              </a:tabLst>
            </a:pPr>
            <a:r>
              <a:rPr lang="en-US" sz="2400" smtClean="0"/>
              <a:t>Combination more than one security into a composite security or breaking up and allocation the cash flows from one security to create several new securities</a:t>
            </a:r>
            <a:endParaRPr lang="cs-CZ" sz="2400" smtClean="0"/>
          </a:p>
          <a:p>
            <a:pPr marL="238125" indent="-238125" eaLnBrk="1" hangingPunct="1">
              <a:tabLst>
                <a:tab pos="234950" algn="l"/>
              </a:tabLst>
            </a:pPr>
            <a:r>
              <a:rPr lang="en-US" sz="2400" smtClean="0"/>
              <a:t>Securities tailored according to investor risk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088"/>
            <a:ext cx="8229600" cy="66675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Figure 1.3 Building Creates a Complex Security</a:t>
            </a:r>
          </a:p>
        </p:txBody>
      </p:sp>
      <p:pic>
        <p:nvPicPr>
          <p:cNvPr id="46082" name="Picture 6" descr="bod8237x_01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143000"/>
            <a:ext cx="3254375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Lecture 1</a:t>
            </a:r>
          </a:p>
        </p:txBody>
      </p:sp>
      <p:sp>
        <p:nvSpPr>
          <p:cNvPr id="1843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cs-CZ" smtClean="0"/>
              <a:t>- </a:t>
            </a:r>
            <a:r>
              <a:rPr lang="en-US" smtClean="0"/>
              <a:t>The Investment Environment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cs-CZ" smtClean="0"/>
              <a:t>- </a:t>
            </a:r>
            <a:r>
              <a:rPr lang="en-US" smtClean="0"/>
              <a:t>Asset Classes and Financial Investments</a:t>
            </a:r>
            <a:endParaRPr lang="cs-CZ" smtClean="0"/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cs-CZ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4"/>
          <p:cNvSpPr>
            <a:spLocks noGrp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Recent Trends—Computer Networks </a:t>
            </a:r>
          </a:p>
        </p:txBody>
      </p:sp>
      <p:sp>
        <p:nvSpPr>
          <p:cNvPr id="47106" name="Content Placeholder 5"/>
          <p:cNvSpPr>
            <a:spLocks noGrp="1"/>
          </p:cNvSpPr>
          <p:nvPr>
            <p:ph type="body" idx="1"/>
          </p:nvPr>
        </p:nvSpPr>
        <p:spPr>
          <a:xfrm>
            <a:off x="381000" y="1143000"/>
            <a:ext cx="8229600" cy="2911475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2400" smtClean="0"/>
              <a:t>Online trading</a:t>
            </a:r>
          </a:p>
          <a:p>
            <a:pPr lvl="1" eaLnBrk="1" hangingPunct="1"/>
            <a:r>
              <a:rPr lang="en-US" sz="2400" smtClean="0"/>
              <a:t>Direct contact between customers and brokerage firm</a:t>
            </a:r>
          </a:p>
          <a:p>
            <a:pPr lvl="1" eaLnBrk="1" hangingPunct="1"/>
            <a:r>
              <a:rPr lang="en-US" sz="2400" smtClean="0"/>
              <a:t>Cheaper trading</a:t>
            </a:r>
          </a:p>
          <a:p>
            <a:pPr lvl="1" eaLnBrk="1" hangingPunct="1"/>
            <a:r>
              <a:rPr lang="en-US" sz="2400" smtClean="0"/>
              <a:t>Lower commissions</a:t>
            </a:r>
          </a:p>
          <a:p>
            <a:pPr eaLnBrk="1" hangingPunct="1"/>
            <a:r>
              <a:rPr lang="en-US" sz="2400" smtClean="0"/>
              <a:t>Online information dissemination</a:t>
            </a:r>
          </a:p>
          <a:p>
            <a:pPr eaLnBrk="1" hangingPunct="1"/>
            <a:r>
              <a:rPr lang="en-US" sz="2400" smtClean="0"/>
              <a:t>Information is made cheaply and widely available to the public</a:t>
            </a:r>
          </a:p>
          <a:p>
            <a:pPr eaLnBrk="1" hangingPunct="1"/>
            <a:r>
              <a:rPr lang="en-US" sz="2400" smtClean="0"/>
              <a:t>Automated trade crossing</a:t>
            </a:r>
          </a:p>
          <a:p>
            <a:pPr lvl="1" eaLnBrk="1" hangingPunct="1"/>
            <a:r>
              <a:rPr lang="en-US" sz="2400" smtClean="0"/>
              <a:t>Direct trading among investors</a:t>
            </a:r>
          </a:p>
          <a:p>
            <a:pPr lvl="2" eaLnBrk="1" hangingPunct="1"/>
            <a:r>
              <a:rPr lang="en-US" smtClean="0"/>
              <a:t>Trading without benefit for intermediaries such security dealers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1950"/>
            <a:ext cx="9144000" cy="1085850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US" sz="3800" smtClean="0"/>
              <a:t>Major Classes of Financial Assets or Securities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793875"/>
            <a:ext cx="8229600" cy="3006725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000" smtClean="0"/>
              <a:t>Money market</a:t>
            </a:r>
          </a:p>
          <a:p>
            <a:pPr eaLnBrk="1" hangingPunct="1"/>
            <a:r>
              <a:rPr lang="en-US" sz="3000" smtClean="0"/>
              <a:t>Bond market</a:t>
            </a:r>
          </a:p>
          <a:p>
            <a:pPr eaLnBrk="1" hangingPunct="1"/>
            <a:r>
              <a:rPr lang="en-US" sz="3000" smtClean="0"/>
              <a:t>Equity Securities</a:t>
            </a:r>
          </a:p>
          <a:p>
            <a:pPr eaLnBrk="1" hangingPunct="1"/>
            <a:r>
              <a:rPr lang="en-US" sz="3000" smtClean="0"/>
              <a:t>Indexes</a:t>
            </a:r>
          </a:p>
          <a:p>
            <a:pPr eaLnBrk="1" hangingPunct="1"/>
            <a:r>
              <a:rPr lang="en-US" sz="3000" smtClean="0"/>
              <a:t>Derivative markets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27038"/>
            <a:ext cx="8229600" cy="762000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US" sz="3800" smtClean="0"/>
              <a:t>The Money Market 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0050" y="1489075"/>
            <a:ext cx="8229600" cy="4530725"/>
          </a:xfrm>
        </p:spPr>
        <p:txBody>
          <a:bodyPr lIns="90488" tIns="44450" rIns="90488" bIns="44450"/>
          <a:lstStyle/>
          <a:p>
            <a:pPr eaLnBrk="1" hangingPunct="1"/>
            <a:r>
              <a:rPr lang="cs-CZ" sz="3000" smtClean="0"/>
              <a:t>A subsector of the fixed income market</a:t>
            </a:r>
          </a:p>
          <a:p>
            <a:pPr lvl="1" eaLnBrk="1" hangingPunct="1"/>
            <a:r>
              <a:rPr lang="cs-CZ" sz="2600" smtClean="0"/>
              <a:t>Short-term debt securities</a:t>
            </a:r>
          </a:p>
          <a:p>
            <a:pPr lvl="1" eaLnBrk="1" hangingPunct="1"/>
            <a:r>
              <a:rPr lang="cs-CZ" sz="2600" smtClean="0"/>
              <a:t>Highly marketable</a:t>
            </a:r>
          </a:p>
          <a:p>
            <a:pPr lvl="1" eaLnBrk="1" hangingPunct="1"/>
            <a:r>
              <a:rPr lang="cs-CZ" sz="2600" smtClean="0"/>
              <a:t>Traded in large denominations</a:t>
            </a:r>
          </a:p>
          <a:p>
            <a:pPr lvl="1" eaLnBrk="1" hangingPunct="1"/>
            <a:r>
              <a:rPr lang="cs-CZ" sz="2600" smtClean="0"/>
              <a:t>Out of reach of individual investors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The Money Market cont.</a:t>
            </a:r>
            <a:endParaRPr lang="cs-CZ" sz="4200" smtClean="0"/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smtClean="0"/>
              <a:t>Treasury bills</a:t>
            </a:r>
            <a:endParaRPr lang="cs-CZ" sz="3000" smtClean="0"/>
          </a:p>
          <a:p>
            <a:pPr lvl="1" eaLnBrk="1" hangingPunct="1">
              <a:lnSpc>
                <a:spcPct val="90000"/>
              </a:lnSpc>
            </a:pPr>
            <a:r>
              <a:rPr lang="cs-CZ" sz="2600" smtClean="0"/>
              <a:t>Most market able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smtClean="0"/>
              <a:t>Simple for of borrowing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200" smtClean="0"/>
              <a:t>Goverment want to borrow from public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200" smtClean="0"/>
              <a:t>Investors buy with discount from face value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200" smtClean="0"/>
              <a:t>Maturities 28, 91 or 182 days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200" smtClean="0"/>
              <a:t>Individual can buy directly in auction or from government securities dealer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200" smtClean="0"/>
              <a:t>Highly liquid</a:t>
            </a:r>
            <a:endParaRPr lang="en-US" sz="2200" smtClean="0"/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Bid and asked price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Bank discount method</a:t>
            </a:r>
          </a:p>
          <a:p>
            <a:pPr>
              <a:lnSpc>
                <a:spcPct val="90000"/>
              </a:lnSpc>
            </a:pPr>
            <a:endParaRPr lang="cs-CZ" sz="280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The Money Market cont.</a:t>
            </a:r>
            <a:endParaRPr lang="cs-CZ" sz="4200" smtClean="0"/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Certificates of Deposits</a:t>
            </a:r>
            <a:endParaRPr lang="cs-CZ" sz="2600" smtClean="0"/>
          </a:p>
          <a:p>
            <a:pPr lvl="1" eaLnBrk="1" hangingPunct="1">
              <a:lnSpc>
                <a:spcPct val="90000"/>
              </a:lnSpc>
            </a:pPr>
            <a:r>
              <a:rPr lang="cs-CZ" sz="2100" smtClean="0"/>
              <a:t>CD time deposit with bank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100" smtClean="0"/>
              <a:t>Can not be withdraw on demand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100" smtClean="0"/>
              <a:t>Issued in denominations greater than 100.000 USD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100" smtClean="0"/>
              <a:t>Are negotiable</a:t>
            </a:r>
            <a:r>
              <a:rPr lang="en-US" sz="21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Commercial Paper</a:t>
            </a:r>
            <a:endParaRPr lang="cs-CZ" sz="2600" smtClean="0"/>
          </a:p>
          <a:p>
            <a:pPr lvl="1" eaLnBrk="1" hangingPunct="1">
              <a:lnSpc>
                <a:spcPct val="90000"/>
              </a:lnSpc>
            </a:pPr>
            <a:r>
              <a:rPr lang="cs-CZ" sz="2100" smtClean="0"/>
              <a:t>Issued by well-know comapnies rather than using bank loans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100" smtClean="0"/>
              <a:t>Very often backed by a bank line of credit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 smtClean="0"/>
              <a:t>Access to cash that can be used to pay off the paper at maturiy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100" smtClean="0"/>
              <a:t>Issued in multiple of 100.000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100" smtClean="0"/>
              <a:t>For small investor open only indirecly</a:t>
            </a:r>
          </a:p>
          <a:p>
            <a:pPr>
              <a:lnSpc>
                <a:spcPct val="90000"/>
              </a:lnSpc>
            </a:pPr>
            <a:endParaRPr lang="cs-CZ" sz="240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The Money Market cont.</a:t>
            </a:r>
            <a:endParaRPr lang="cs-CZ" sz="4200" smtClean="0"/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Bankers Acceptances</a:t>
            </a:r>
            <a:endParaRPr lang="cs-CZ" sz="3400" smtClean="0"/>
          </a:p>
          <a:p>
            <a:pPr lvl="1" eaLnBrk="1" hangingPunct="1"/>
            <a:r>
              <a:rPr lang="cs-CZ" sz="3000" smtClean="0"/>
              <a:t>Order to a bank by bank</a:t>
            </a:r>
            <a:r>
              <a:rPr lang="en-AU" sz="3000" smtClean="0"/>
              <a:t>’s client to pay a sum of money at a future day</a:t>
            </a:r>
            <a:r>
              <a:rPr lang="cs-CZ" sz="3000" smtClean="0"/>
              <a:t>, typically within 6 months</a:t>
            </a:r>
          </a:p>
          <a:p>
            <a:pPr lvl="1" eaLnBrk="1" hangingPunct="1"/>
            <a:r>
              <a:rPr lang="cs-CZ" sz="3000" smtClean="0"/>
              <a:t>Can be traded in secondary market </a:t>
            </a:r>
          </a:p>
          <a:p>
            <a:pPr lvl="1" eaLnBrk="1" hangingPunct="1"/>
            <a:r>
              <a:rPr lang="cs-CZ" sz="3000" smtClean="0"/>
              <a:t>It is selling with discount from face value</a:t>
            </a:r>
            <a:r>
              <a:rPr lang="en-AU" sz="3000" smtClean="0"/>
              <a:t> </a:t>
            </a:r>
            <a:endParaRPr lang="en-US" sz="3000" smtClean="0"/>
          </a:p>
          <a:p>
            <a:endParaRPr lang="cs-CZ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07988"/>
            <a:ext cx="8229600" cy="857250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US" sz="3800" smtClean="0"/>
              <a:t>The Money Market Continued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89075"/>
            <a:ext cx="8229600" cy="4530725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000" smtClean="0"/>
              <a:t>Eurodollars</a:t>
            </a:r>
            <a:endParaRPr lang="cs-CZ" sz="3000" smtClean="0"/>
          </a:p>
          <a:p>
            <a:pPr lvl="1" eaLnBrk="1" hangingPunct="1"/>
            <a:r>
              <a:rPr lang="cs-CZ" sz="2600" smtClean="0"/>
              <a:t>Dollar-denominated deposits at foreign bank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The Money Market Continued</a:t>
            </a:r>
            <a:endParaRPr lang="cs-CZ" sz="4200" smtClean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400" smtClean="0"/>
              <a:t>Brokers’ Calls</a:t>
            </a:r>
            <a:endParaRPr lang="cs-CZ" sz="3400" smtClean="0"/>
          </a:p>
          <a:p>
            <a:pPr lvl="1" eaLnBrk="1" hangingPunct="1">
              <a:lnSpc>
                <a:spcPct val="90000"/>
              </a:lnSpc>
            </a:pPr>
            <a:r>
              <a:rPr lang="cs-CZ" sz="3000" smtClean="0"/>
              <a:t>Individual who byu securities on margin borrow part of the funds to pay for the stocks from their broker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3000" smtClean="0"/>
              <a:t>Broker may borrow the funds from a bank, agreeing to repay immediately on call if the ank request it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3000" smtClean="0"/>
              <a:t>Price about 1 </a:t>
            </a:r>
            <a:r>
              <a:rPr lang="en-AU" sz="3000" smtClean="0"/>
              <a:t>% higher thanthe rate on short-term T-bills</a:t>
            </a:r>
            <a:endParaRPr lang="en-US" sz="3000" smtClean="0"/>
          </a:p>
          <a:p>
            <a:pPr>
              <a:lnSpc>
                <a:spcPct val="90000"/>
              </a:lnSpc>
            </a:pPr>
            <a:endParaRPr lang="cs-CZ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The Money Market Continued</a:t>
            </a:r>
            <a:endParaRPr lang="cs-CZ" sz="4200" smtClean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Repurchase Agreements (RPs) and Reverse RPs</a:t>
            </a:r>
            <a:endParaRPr lang="cs-CZ" sz="2600" smtClean="0"/>
          </a:p>
          <a:p>
            <a:pPr lvl="1" eaLnBrk="1" hangingPunct="1">
              <a:lnSpc>
                <a:spcPct val="90000"/>
              </a:lnSpc>
            </a:pPr>
            <a:r>
              <a:rPr lang="cs-CZ" sz="2100" smtClean="0"/>
              <a:t>It is used by dealers with government securities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100" smtClean="0"/>
              <a:t>Form of short term borrowing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100" smtClean="0"/>
              <a:t>Most deposits are in large sum, time deposit less tah 6 months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 smtClean="0"/>
              <a:t>Overnight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100" smtClean="0"/>
              <a:t>Dealer sells government securities on an overnight basis with the promise to buy back these securities next day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100" smtClean="0"/>
              <a:t>Delaler get 1-day loan from the investor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100" smtClean="0"/>
              <a:t>Securities work asi collateral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100" smtClean="0"/>
              <a:t>Safe in term of credit risk </a:t>
            </a:r>
            <a:endParaRPr lang="en-US" sz="2100" smtClean="0"/>
          </a:p>
          <a:p>
            <a:pPr>
              <a:lnSpc>
                <a:spcPct val="90000"/>
              </a:lnSpc>
            </a:pPr>
            <a:endParaRPr lang="cs-CZ" sz="240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smtClean="0"/>
              <a:t>LIBOR Market</a:t>
            </a:r>
            <a:br>
              <a:rPr lang="en-US" sz="4300" smtClean="0"/>
            </a:br>
            <a:endParaRPr lang="cs-CZ" sz="4300" smtClean="0"/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London Interbank Offered Rate</a:t>
            </a:r>
          </a:p>
          <a:p>
            <a:pPr lvl="1"/>
            <a:r>
              <a:rPr lang="en-AU" smtClean="0"/>
              <a:t>Large banks in London are willing to lend money among themeselves</a:t>
            </a:r>
          </a:p>
          <a:p>
            <a:pPr lvl="1"/>
            <a:r>
              <a:rPr lang="en-AU" smtClean="0"/>
              <a:t>Short-term interest rate quoated in european money market</a:t>
            </a:r>
          </a:p>
          <a:p>
            <a:pPr lvl="1"/>
            <a:r>
              <a:rPr lang="en-AU" smtClean="0"/>
              <a:t>Reference rate for a wide range of transactions</a:t>
            </a:r>
            <a:endParaRPr lang="cs-CZ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Real Assets Versus Financial Assets</a:t>
            </a:r>
            <a:endParaRPr lang="cs-CZ" sz="3800" smtClean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800" smtClean="0"/>
              <a:t>The material wealth of an economy is determined by production of the economy</a:t>
            </a:r>
          </a:p>
          <a:p>
            <a:pPr lvl="1"/>
            <a:r>
              <a:rPr lang="en-AU" sz="2400" smtClean="0"/>
              <a:t>How many goods and services are its members possible create</a:t>
            </a:r>
          </a:p>
          <a:p>
            <a:r>
              <a:rPr lang="en-AU" sz="2800" smtClean="0"/>
              <a:t>This can be produced by using real asset</a:t>
            </a:r>
          </a:p>
          <a:p>
            <a:r>
              <a:rPr lang="en-AU" sz="2800" smtClean="0"/>
              <a:t>In contrast to real assets are financial assets</a:t>
            </a:r>
          </a:p>
          <a:p>
            <a:pPr lvl="1"/>
            <a:r>
              <a:rPr lang="en-AU" sz="2400" smtClean="0"/>
              <a:t>Sheet of paper of computer entry</a:t>
            </a:r>
          </a:p>
          <a:p>
            <a:pPr lvl="1"/>
            <a:r>
              <a:rPr lang="en-AU" sz="2400" smtClean="0"/>
              <a:t>Means by which individuals hold claims on real assets</a:t>
            </a:r>
          </a:p>
          <a:p>
            <a:pPr lvl="2"/>
            <a:r>
              <a:rPr lang="en-AU" sz="2000" smtClean="0"/>
              <a:t>Auto plant vs. stock of Toyota</a:t>
            </a:r>
          </a:p>
          <a:p>
            <a:endParaRPr lang="en-A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2925" y="350838"/>
            <a:ext cx="8075613" cy="9906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400" smtClean="0"/>
              <a:t>Figure 2.1 Rates on Money Market Securities</a:t>
            </a:r>
          </a:p>
        </p:txBody>
      </p:sp>
      <p:pic>
        <p:nvPicPr>
          <p:cNvPr id="57346" name="Picture 3" descr="bod8237x_0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9938" y="1009650"/>
            <a:ext cx="451326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76200" y="228600"/>
            <a:ext cx="91440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Table 2.1 Major Components of the Money Market</a:t>
            </a:r>
          </a:p>
        </p:txBody>
      </p:sp>
      <p:pic>
        <p:nvPicPr>
          <p:cNvPr id="58370" name="Picture 3" descr="bod8237x_tb0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925" y="1866900"/>
            <a:ext cx="71532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9906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Figure 2.2 Treasury Bill Yields</a:t>
            </a:r>
          </a:p>
        </p:txBody>
      </p:sp>
      <p:pic>
        <p:nvPicPr>
          <p:cNvPr id="59394" name="Picture 3" descr="bod8237x_02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371600"/>
            <a:ext cx="4078288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Figure 2.3 The Spread between 3-month CD and Treasury Bill Rates</a:t>
            </a:r>
          </a:p>
        </p:txBody>
      </p:sp>
      <p:pic>
        <p:nvPicPr>
          <p:cNvPr id="60418" name="Picture 3" descr="bod8237x_02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1443038"/>
            <a:ext cx="90106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The Bond Market</a:t>
            </a:r>
            <a:endParaRPr lang="cs-CZ" sz="4200" smtClean="0"/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Longer term borrowing</a:t>
            </a:r>
          </a:p>
          <a:p>
            <a:r>
              <a:rPr lang="en-AU" smtClean="0"/>
              <a:t>Debt instrument that are not traded in money market</a:t>
            </a:r>
          </a:p>
          <a:p>
            <a:r>
              <a:rPr lang="en-AU" smtClean="0"/>
              <a:t>Mostly traded with fixed income capital market instruments</a:t>
            </a:r>
          </a:p>
          <a:p>
            <a:pPr lvl="1"/>
            <a:r>
              <a:rPr lang="en-AU" smtClean="0"/>
              <a:t>Either fixed stream of income</a:t>
            </a:r>
          </a:p>
          <a:p>
            <a:pPr lvl="1"/>
            <a:r>
              <a:rPr lang="en-AU" smtClean="0"/>
              <a:t>Stream of income that is determined from specific formula</a:t>
            </a:r>
            <a:endParaRPr lang="cs-CZ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8100"/>
            <a:ext cx="9144000" cy="10668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The Bond Market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229600" cy="50292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400" smtClean="0"/>
              <a:t>Treasury Notes and Bonds</a:t>
            </a:r>
          </a:p>
          <a:p>
            <a:pPr eaLnBrk="1" hangingPunct="1"/>
            <a:r>
              <a:rPr lang="en-US" sz="3400" smtClean="0"/>
              <a:t>Inflation-Protected Treasury Bonds</a:t>
            </a:r>
          </a:p>
          <a:p>
            <a:pPr eaLnBrk="1" hangingPunct="1"/>
            <a:r>
              <a:rPr lang="en-US" sz="3400" smtClean="0"/>
              <a:t>International Bonds</a:t>
            </a:r>
          </a:p>
          <a:p>
            <a:pPr eaLnBrk="1" hangingPunct="1"/>
            <a:r>
              <a:rPr lang="en-US" sz="3400" smtClean="0"/>
              <a:t>Municipal Bonds</a:t>
            </a:r>
          </a:p>
          <a:p>
            <a:pPr eaLnBrk="1" hangingPunct="1"/>
            <a:r>
              <a:rPr lang="en-US" sz="3400" smtClean="0"/>
              <a:t>Corporate Bonds</a:t>
            </a:r>
          </a:p>
          <a:p>
            <a:pPr eaLnBrk="1" hangingPunct="1"/>
            <a:r>
              <a:rPr lang="en-US" sz="3400" smtClean="0"/>
              <a:t>Mortgages and Mortgage-Backed Securities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6200"/>
            <a:ext cx="91440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Treasury Notes and Bonds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11325"/>
            <a:ext cx="8229600" cy="3516313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sz="2100" smtClean="0"/>
              <a:t>Maturities</a:t>
            </a:r>
            <a:endParaRPr lang="cs-CZ" sz="21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Used by government for debt financing</a:t>
            </a:r>
            <a:endParaRPr lang="en-US" sz="1900" smtClean="0"/>
          </a:p>
          <a:p>
            <a:pPr lvl="1" eaLnBrk="1" hangingPunct="1">
              <a:lnSpc>
                <a:spcPct val="90000"/>
              </a:lnSpc>
            </a:pPr>
            <a:r>
              <a:rPr lang="en-US" sz="2100" smtClean="0"/>
              <a:t>Notes – maturities up to 10 years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smtClean="0"/>
              <a:t>Bonds – maturities in excess of 10 years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smtClean="0"/>
              <a:t>30-year bond</a:t>
            </a:r>
            <a:endParaRPr lang="cs-CZ" sz="21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Semiannual interest payments called cupon payment</a:t>
            </a:r>
            <a:endParaRPr lang="en-US" sz="2100" smtClean="0"/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Par Value - $1,000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Quotes – percentage of par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50838"/>
            <a:ext cx="8229600" cy="9144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Figure 2.4 Lisiting of Treasury Issues</a:t>
            </a:r>
          </a:p>
        </p:txBody>
      </p:sp>
      <p:pic>
        <p:nvPicPr>
          <p:cNvPr id="64514" name="Picture 3" descr="bod8237x_02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1675" y="1443038"/>
            <a:ext cx="52006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smtClean="0"/>
              <a:t>Inflation-Protected Treasury Bonds</a:t>
            </a:r>
            <a:endParaRPr lang="cs-CZ" sz="4300" smtClean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3400" smtClean="0"/>
              <a:t>Called TIPS</a:t>
            </a:r>
          </a:p>
          <a:p>
            <a:pPr lvl="1" eaLnBrk="1" hangingPunct="1"/>
            <a:r>
              <a:rPr lang="en-US" sz="3000" smtClean="0"/>
              <a:t>The principal amount is adjusted in proportion to increase of CPI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International Bonds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000" smtClean="0"/>
              <a:t>Many firms borrow abroad and many investors buy bonds from foreign issuers</a:t>
            </a:r>
          </a:p>
          <a:p>
            <a:pPr>
              <a:lnSpc>
                <a:spcPct val="80000"/>
              </a:lnSpc>
            </a:pPr>
            <a:r>
              <a:rPr lang="cs-CZ" sz="2000" smtClean="0"/>
              <a:t>In additional to national capital markets, there is a rising international capital market, largely concentrated in London</a:t>
            </a:r>
          </a:p>
          <a:p>
            <a:pPr>
              <a:lnSpc>
                <a:spcPct val="80000"/>
              </a:lnSpc>
            </a:pPr>
            <a:r>
              <a:rPr lang="cs-CZ" sz="2000" smtClean="0"/>
              <a:t>A Eurobond </a:t>
            </a:r>
          </a:p>
          <a:p>
            <a:pPr lvl="1">
              <a:lnSpc>
                <a:spcPct val="80000"/>
              </a:lnSpc>
            </a:pPr>
            <a:r>
              <a:rPr lang="cs-CZ" sz="1800" smtClean="0"/>
              <a:t>Bond denominated in a currency that is different from country where it is issued </a:t>
            </a:r>
          </a:p>
          <a:p>
            <a:pPr lvl="2">
              <a:lnSpc>
                <a:spcPct val="80000"/>
              </a:lnSpc>
            </a:pPr>
            <a:r>
              <a:rPr lang="cs-CZ" sz="1600" smtClean="0"/>
              <a:t>Eurodollar bond</a:t>
            </a:r>
          </a:p>
          <a:p>
            <a:pPr lvl="3">
              <a:lnSpc>
                <a:spcPct val="80000"/>
              </a:lnSpc>
            </a:pPr>
            <a:r>
              <a:rPr lang="cs-CZ" sz="1400" smtClean="0"/>
              <a:t>E.g. A dollar-denominated bond sold in UK</a:t>
            </a:r>
          </a:p>
          <a:p>
            <a:pPr>
              <a:lnSpc>
                <a:spcPct val="80000"/>
              </a:lnSpc>
            </a:pPr>
            <a:r>
              <a:rPr lang="cs-CZ" sz="2000" smtClean="0"/>
              <a:t>Many firms also issue bonds in different currency that is same as a currency of a investor</a:t>
            </a:r>
          </a:p>
          <a:p>
            <a:pPr lvl="1">
              <a:lnSpc>
                <a:spcPct val="80000"/>
              </a:lnSpc>
            </a:pPr>
            <a:r>
              <a:rPr lang="cs-CZ" sz="1800" smtClean="0"/>
              <a:t>Yankee bond dollar denominated, sold in US by non-dollar issuer</a:t>
            </a:r>
          </a:p>
          <a:p>
            <a:pPr lvl="1">
              <a:lnSpc>
                <a:spcPct val="80000"/>
              </a:lnSpc>
            </a:pPr>
            <a:r>
              <a:rPr lang="cs-CZ" sz="1800" smtClean="0"/>
              <a:t>Samurai bond yen denominated bond, sold in Japan by non-Japanese issuer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Real Assets Versus Financial Assets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 lIns="90488" tIns="44450" rIns="90488" bIns="44450"/>
          <a:lstStyle/>
          <a:p>
            <a:pPr eaLnBrk="1" hangingPunct="1"/>
            <a:r>
              <a:rPr lang="en-AU" sz="3000" smtClean="0"/>
              <a:t>Essential nature of investment</a:t>
            </a:r>
          </a:p>
          <a:p>
            <a:pPr lvl="1" eaLnBrk="1" hangingPunct="1"/>
            <a:r>
              <a:rPr lang="en-AU" sz="3000" smtClean="0"/>
              <a:t>Reduced current consumption</a:t>
            </a:r>
          </a:p>
          <a:p>
            <a:pPr lvl="1" eaLnBrk="1" hangingPunct="1"/>
            <a:r>
              <a:rPr lang="en-AU" sz="3000" smtClean="0"/>
              <a:t>Planned later consumption</a:t>
            </a:r>
          </a:p>
          <a:p>
            <a:pPr eaLnBrk="1" hangingPunct="1"/>
            <a:r>
              <a:rPr lang="en-AU" sz="3000" smtClean="0"/>
              <a:t>Real Assets</a:t>
            </a:r>
          </a:p>
          <a:p>
            <a:pPr lvl="1" eaLnBrk="1" hangingPunct="1"/>
            <a:r>
              <a:rPr lang="en-AU" sz="3000" smtClean="0"/>
              <a:t>Assets used to produce goods and services</a:t>
            </a:r>
          </a:p>
          <a:p>
            <a:pPr lvl="1" eaLnBrk="1" hangingPunct="1"/>
            <a:r>
              <a:rPr lang="en-AU" sz="3000" smtClean="0"/>
              <a:t>Generate net income to the economy</a:t>
            </a:r>
          </a:p>
          <a:p>
            <a:pPr eaLnBrk="1" hangingPunct="1"/>
            <a:r>
              <a:rPr lang="en-AU" sz="3000" smtClean="0"/>
              <a:t>Financial Assets</a:t>
            </a:r>
          </a:p>
          <a:p>
            <a:pPr lvl="1" eaLnBrk="1" hangingPunct="1"/>
            <a:r>
              <a:rPr lang="en-AU" sz="3000" smtClean="0"/>
              <a:t>Claims on real assets</a:t>
            </a:r>
          </a:p>
          <a:p>
            <a:pPr lvl="1" eaLnBrk="1" hangingPunct="1"/>
            <a:r>
              <a:rPr lang="en-AU" sz="3000" smtClean="0"/>
              <a:t>Allocation of net income along investors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9906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Municipal Bonds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89075"/>
            <a:ext cx="8229600" cy="4530725"/>
          </a:xfrm>
        </p:spPr>
        <p:txBody>
          <a:bodyPr lIns="90488" tIns="44450" rIns="90488" bIns="44450"/>
          <a:lstStyle/>
          <a:p>
            <a:pPr eaLnBrk="1" hangingPunct="1">
              <a:spcBef>
                <a:spcPct val="40000"/>
              </a:spcBef>
            </a:pPr>
            <a:r>
              <a:rPr lang="en-US" sz="2000" smtClean="0"/>
              <a:t>Issued by state and local governments</a:t>
            </a:r>
          </a:p>
          <a:p>
            <a:pPr eaLnBrk="1" hangingPunct="1">
              <a:spcBef>
                <a:spcPct val="40000"/>
              </a:spcBef>
            </a:pPr>
            <a:r>
              <a:rPr lang="en-US" sz="2000" smtClean="0"/>
              <a:t>Types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2000" smtClean="0"/>
              <a:t>General obligation bonds</a:t>
            </a:r>
            <a:endParaRPr lang="cs-CZ" sz="2000" smtClean="0"/>
          </a:p>
          <a:p>
            <a:pPr lvl="2" eaLnBrk="1" hangingPunct="1">
              <a:spcBef>
                <a:spcPct val="40000"/>
              </a:spcBef>
            </a:pPr>
            <a:r>
              <a:rPr lang="cs-CZ" sz="2000" smtClean="0"/>
              <a:t>Backed by faith and credit of issuer</a:t>
            </a:r>
            <a:endParaRPr lang="en-US" sz="2000" smtClean="0"/>
          </a:p>
          <a:p>
            <a:pPr lvl="1" eaLnBrk="1" hangingPunct="1">
              <a:spcBef>
                <a:spcPct val="40000"/>
              </a:spcBef>
            </a:pPr>
            <a:r>
              <a:rPr lang="en-US" sz="2000" smtClean="0"/>
              <a:t>Revenue bonds</a:t>
            </a:r>
            <a:endParaRPr lang="cs-CZ" sz="2000" smtClean="0"/>
          </a:p>
          <a:p>
            <a:pPr lvl="2" eaLnBrk="1" hangingPunct="1">
              <a:spcBef>
                <a:spcPct val="40000"/>
              </a:spcBef>
            </a:pPr>
            <a:r>
              <a:rPr lang="cs-CZ" sz="2000" smtClean="0"/>
              <a:t>Issue to finance commercial project </a:t>
            </a:r>
          </a:p>
          <a:p>
            <a:pPr lvl="3" eaLnBrk="1" hangingPunct="1">
              <a:spcBef>
                <a:spcPct val="40000"/>
              </a:spcBef>
            </a:pPr>
            <a:r>
              <a:rPr lang="cs-CZ" smtClean="0"/>
              <a:t>Backed by revenues from this project</a:t>
            </a:r>
          </a:p>
          <a:p>
            <a:pPr lvl="3" eaLnBrk="1" hangingPunct="1">
              <a:spcBef>
                <a:spcPct val="40000"/>
              </a:spcBef>
            </a:pPr>
            <a:r>
              <a:rPr lang="cs-CZ" smtClean="0"/>
              <a:t>Airports, hospitals, etc.</a:t>
            </a:r>
          </a:p>
          <a:p>
            <a:pPr lvl="3" eaLnBrk="1" hangingPunct="1">
              <a:spcBef>
                <a:spcPct val="40000"/>
              </a:spcBef>
            </a:pPr>
            <a:r>
              <a:rPr lang="cs-CZ" smtClean="0"/>
              <a:t>Riskier than GOB</a:t>
            </a:r>
            <a:endParaRPr lang="en-US" smtClean="0"/>
          </a:p>
          <a:p>
            <a:pPr lvl="2" eaLnBrk="1" hangingPunct="1">
              <a:spcBef>
                <a:spcPct val="40000"/>
              </a:spcBef>
            </a:pPr>
            <a:r>
              <a:rPr lang="en-US" sz="2000" smtClean="0"/>
              <a:t>Industrial revenue bonds</a:t>
            </a:r>
            <a:endParaRPr lang="cs-CZ" sz="2000" smtClean="0"/>
          </a:p>
          <a:p>
            <a:pPr lvl="3" eaLnBrk="1" hangingPunct="1">
              <a:spcBef>
                <a:spcPct val="40000"/>
              </a:spcBef>
            </a:pPr>
            <a:r>
              <a:rPr lang="cs-CZ" smtClean="0"/>
              <a:t>Revenue bond to finance commercial enterprices</a:t>
            </a:r>
            <a:endParaRPr lang="en-US" smtClean="0"/>
          </a:p>
          <a:p>
            <a:pPr eaLnBrk="1" hangingPunct="1">
              <a:spcBef>
                <a:spcPct val="40000"/>
              </a:spcBef>
            </a:pPr>
            <a:r>
              <a:rPr lang="en-US" sz="2000" smtClean="0"/>
              <a:t>Maturities – range up to 30 years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50838"/>
            <a:ext cx="8229600" cy="9144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Municipal Bond Yields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89075"/>
            <a:ext cx="8229600" cy="3311525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000" smtClean="0"/>
              <a:t>Interest income on municipal bonds is not subject to federal and sometimes not to state and local tax</a:t>
            </a:r>
          </a:p>
          <a:p>
            <a:pPr eaLnBrk="1" hangingPunct="1"/>
            <a:endParaRPr lang="en-US" sz="3000" smtClean="0"/>
          </a:p>
          <a:p>
            <a:pPr eaLnBrk="1" hangingPunct="1"/>
            <a:r>
              <a:rPr lang="en-US" sz="3000" smtClean="0"/>
              <a:t>To compare yields on taxable securities a Taxable Equivalent Yield is constructed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3075" y="350838"/>
            <a:ext cx="8145463" cy="9144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Corporate Bonds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89075"/>
            <a:ext cx="8229600" cy="4530725"/>
          </a:xfrm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1700" smtClean="0"/>
              <a:t>Issued by private firms </a:t>
            </a:r>
            <a:endParaRPr lang="cs-CZ" sz="1700" smtClean="0"/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cs-CZ" sz="1500" smtClean="0"/>
              <a:t>Borrow money directly from public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cs-CZ" sz="1500" smtClean="0"/>
              <a:t>In structure almost same as Treasury issues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</a:pPr>
            <a:r>
              <a:rPr lang="cs-CZ" sz="1300" smtClean="0"/>
              <a:t>Semianual cupon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</a:pPr>
            <a:r>
              <a:rPr lang="cs-CZ" sz="1300" smtClean="0"/>
              <a:t>Return the face value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</a:pPr>
            <a:r>
              <a:rPr lang="cs-CZ" sz="1300" smtClean="0"/>
              <a:t>But different debree of risk – default risk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cs-CZ" sz="1800" smtClean="0"/>
              <a:t>Secured bonds – collateral backing them in the event of firm bankruptcy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cs-CZ" sz="1800" smtClean="0"/>
              <a:t>Unsecured bonds - debentures – no collateral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cs-CZ" sz="1800" smtClean="0"/>
              <a:t>Subordinate debentures – lower priority claim to firm</a:t>
            </a:r>
            <a:r>
              <a:rPr lang="en-AU" sz="1800" smtClean="0"/>
              <a:t>’</a:t>
            </a:r>
            <a:r>
              <a:rPr lang="cs-CZ" sz="1800" smtClean="0"/>
              <a:t>s assets </a:t>
            </a:r>
            <a:endParaRPr lang="en-US" sz="1800" smtClean="0"/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1700" smtClean="0"/>
              <a:t>Options in corporate bonds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1700" smtClean="0"/>
              <a:t>Callable</a:t>
            </a:r>
            <a:r>
              <a:rPr lang="cs-CZ" sz="1700" smtClean="0"/>
              <a:t> – right of issuer to repurchase bond from the holder at a set price</a:t>
            </a:r>
            <a:endParaRPr lang="en-US" sz="1700" smtClean="0"/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1700" smtClean="0"/>
              <a:t>Convertible</a:t>
            </a:r>
            <a:r>
              <a:rPr lang="cs-CZ" sz="1700" smtClean="0"/>
              <a:t> - right of issuer to convert bond into a number of shares of stock</a:t>
            </a:r>
            <a:endParaRPr lang="en-US" sz="17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717675"/>
            <a:ext cx="8229600" cy="3387725"/>
          </a:xfrm>
        </p:spPr>
        <p:txBody>
          <a:bodyPr lIns="90488" tIns="44450" rIns="90488" bIns="44450"/>
          <a:lstStyle/>
          <a:p>
            <a:pPr eaLnBrk="1" hangingPunct="1">
              <a:spcBef>
                <a:spcPct val="40000"/>
              </a:spcBef>
            </a:pPr>
            <a:r>
              <a:rPr lang="en-US" sz="2000" smtClean="0"/>
              <a:t>Developed in the 1970s to help liquidity of financial institutions</a:t>
            </a:r>
            <a:endParaRPr lang="cs-CZ" sz="2000" smtClean="0"/>
          </a:p>
          <a:p>
            <a:pPr lvl="1" eaLnBrk="1" hangingPunct="1">
              <a:spcBef>
                <a:spcPct val="40000"/>
              </a:spcBef>
            </a:pPr>
            <a:r>
              <a:rPr lang="cs-CZ" sz="2000" smtClean="0"/>
              <a:t>Mortgages written for long term 15 – 30 year maturity with fixed interest rate and fixed monthly payments – conventional mortgages</a:t>
            </a:r>
          </a:p>
          <a:p>
            <a:pPr lvl="2" eaLnBrk="1" hangingPunct="1">
              <a:spcBef>
                <a:spcPct val="40000"/>
              </a:spcBef>
            </a:pPr>
            <a:r>
              <a:rPr lang="cs-CZ" sz="2000" smtClean="0"/>
              <a:t>Difficulties from lenders if interest rate increase</a:t>
            </a:r>
          </a:p>
          <a:p>
            <a:pPr lvl="3" eaLnBrk="1" hangingPunct="1">
              <a:spcBef>
                <a:spcPct val="40000"/>
              </a:spcBef>
            </a:pPr>
            <a:r>
              <a:rPr lang="cs-CZ" smtClean="0"/>
              <a:t>Adjusteble-rate mortgage</a:t>
            </a:r>
          </a:p>
          <a:p>
            <a:pPr eaLnBrk="1" hangingPunct="1">
              <a:spcBef>
                <a:spcPct val="40000"/>
              </a:spcBef>
            </a:pPr>
            <a:r>
              <a:rPr lang="cs-CZ" sz="2000" smtClean="0"/>
              <a:t>Mortgage-Backed Security</a:t>
            </a:r>
            <a:endParaRPr lang="en-US" sz="2000" smtClean="0"/>
          </a:p>
          <a:p>
            <a:pPr lvl="1" eaLnBrk="1" hangingPunct="1">
              <a:spcBef>
                <a:spcPct val="40000"/>
              </a:spcBef>
            </a:pPr>
            <a:r>
              <a:rPr lang="en-US" sz="2000" smtClean="0"/>
              <a:t>Proportional ownership of a pool or a specified obligation secured by a pool </a:t>
            </a:r>
            <a:endParaRPr lang="cs-CZ" sz="2000" smtClean="0"/>
          </a:p>
          <a:p>
            <a:pPr lvl="1" eaLnBrk="1" hangingPunct="1">
              <a:spcBef>
                <a:spcPct val="40000"/>
              </a:spcBef>
            </a:pPr>
            <a:r>
              <a:rPr lang="cs-CZ" sz="2000" smtClean="0"/>
              <a:t>Securitization in mortgage market</a:t>
            </a:r>
          </a:p>
          <a:p>
            <a:pPr lvl="1" eaLnBrk="1" hangingPunct="1">
              <a:spcBef>
                <a:spcPct val="40000"/>
              </a:spcBef>
            </a:pPr>
            <a:r>
              <a:rPr lang="cs-CZ" sz="2000" smtClean="0"/>
              <a:t>Called as a pass-throughs</a:t>
            </a:r>
            <a:endParaRPr lang="en-US" sz="2000" smtClean="0"/>
          </a:p>
          <a:p>
            <a:pPr eaLnBrk="1" hangingPunct="1">
              <a:spcBef>
                <a:spcPct val="40000"/>
              </a:spcBef>
            </a:pPr>
            <a:r>
              <a:rPr lang="en-US" sz="2000" smtClean="0"/>
              <a:t>Market has experienced very high rates of growth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sz="3800" smtClean="0"/>
              <a:t>Mortgages and Mortgage-Backed Securities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Figure 2.7 Mortgage-backed Securities Outstanding, 1979-2007</a:t>
            </a:r>
          </a:p>
        </p:txBody>
      </p:sp>
      <p:pic>
        <p:nvPicPr>
          <p:cNvPr id="71682" name="Picture 3" descr="bod8237x_02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95413"/>
            <a:ext cx="74676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Equity Securities</a:t>
            </a:r>
            <a:endParaRPr lang="cs-CZ" sz="4200" smtClean="0"/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Represent ownership in a corporation</a:t>
            </a:r>
          </a:p>
          <a:p>
            <a:r>
              <a:rPr lang="cs-CZ" smtClean="0"/>
              <a:t>The corporation is controled by a board of directors that are elected by shareholders</a:t>
            </a:r>
          </a:p>
          <a:p>
            <a:r>
              <a:rPr lang="cs-CZ" smtClean="0"/>
              <a:t>The boar that meet only a few time each year selects managers who actually run the corporation on a day-to day basis.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50838"/>
            <a:ext cx="8229600" cy="7239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sz="3800" smtClean="0"/>
              <a:t>Equity Securities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914400"/>
            <a:ext cx="6934200" cy="5029200"/>
          </a:xfrm>
        </p:spPr>
        <p:txBody>
          <a:bodyPr lIns="90488" tIns="44450" rIns="90488" bIns="44450"/>
          <a:lstStyle/>
          <a:p>
            <a:pPr eaLnBrk="1" hangingPunct="1">
              <a:spcBef>
                <a:spcPct val="40000"/>
              </a:spcBef>
            </a:pPr>
            <a:r>
              <a:rPr lang="en-US" sz="2800" smtClean="0"/>
              <a:t>Common stock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mtClean="0"/>
              <a:t>Residual claim</a:t>
            </a:r>
            <a:endParaRPr lang="cs-CZ" smtClean="0"/>
          </a:p>
          <a:p>
            <a:pPr lvl="2" eaLnBrk="1" hangingPunct="1">
              <a:spcBef>
                <a:spcPct val="40000"/>
              </a:spcBef>
            </a:pPr>
            <a:r>
              <a:rPr lang="cs-CZ" sz="2100" smtClean="0"/>
              <a:t>The lasi in line of all those who have a claim on the assers and income of the corporation</a:t>
            </a:r>
          </a:p>
          <a:p>
            <a:pPr lvl="2" eaLnBrk="1" hangingPunct="1">
              <a:spcBef>
                <a:spcPct val="40000"/>
              </a:spcBef>
            </a:pPr>
            <a:r>
              <a:rPr lang="cs-CZ" sz="2100" smtClean="0"/>
              <a:t>After tax authorities, empleyees, suppliers, bondholders and other creditors</a:t>
            </a:r>
          </a:p>
          <a:p>
            <a:pPr lvl="2" eaLnBrk="1" hangingPunct="1">
              <a:spcBef>
                <a:spcPct val="40000"/>
              </a:spcBef>
            </a:pPr>
            <a:r>
              <a:rPr lang="cs-CZ" sz="2100" smtClean="0"/>
              <a:t>If a firm is not in liquidation</a:t>
            </a:r>
          </a:p>
          <a:p>
            <a:pPr lvl="3" eaLnBrk="1" hangingPunct="1">
              <a:spcBef>
                <a:spcPct val="40000"/>
              </a:spcBef>
            </a:pPr>
            <a:r>
              <a:rPr lang="cs-CZ" sz="1900" smtClean="0"/>
              <a:t>After interest and taxes</a:t>
            </a:r>
            <a:endParaRPr lang="en-US" sz="1900" smtClean="0"/>
          </a:p>
          <a:p>
            <a:pPr lvl="1" eaLnBrk="1" hangingPunct="1">
              <a:spcBef>
                <a:spcPct val="40000"/>
              </a:spcBef>
            </a:pPr>
            <a:r>
              <a:rPr lang="en-US" smtClean="0"/>
              <a:t>Limited liability</a:t>
            </a:r>
            <a:endParaRPr lang="cs-CZ" smtClean="0"/>
          </a:p>
          <a:p>
            <a:pPr lvl="2" eaLnBrk="1" hangingPunct="1">
              <a:spcBef>
                <a:spcPct val="40000"/>
              </a:spcBef>
            </a:pPr>
            <a:r>
              <a:rPr lang="cs-CZ" smtClean="0"/>
              <a:t>Shareholders can lose only original investment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5250"/>
            <a:ext cx="91440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Figure 2.8 Listing of Stocks Traded on  the NYSE</a:t>
            </a:r>
          </a:p>
        </p:txBody>
      </p:sp>
      <p:pic>
        <p:nvPicPr>
          <p:cNvPr id="74754" name="Picture 3" descr="bod8237x_02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1588" y="1600200"/>
            <a:ext cx="66008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Equity Securities</a:t>
            </a:r>
            <a:endParaRPr lang="cs-CZ" sz="4200" smtClean="0"/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Preferred stock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Fixed dividends  - limited	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1800" smtClean="0"/>
              <a:t>Same as infinite-maturity bonds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1800" smtClean="0"/>
              <a:t>No voting rights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Cumulative preffered stock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1800" smtClean="0"/>
              <a:t>Unpaid dividends are cumulated and must be paid in fullz before any other dividends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Tax treatment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1800" smtClean="0"/>
              <a:t>Are not tax-deductible expenses for the firm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Depository receipts</a:t>
            </a:r>
            <a:r>
              <a:rPr lang="cs-CZ" sz="2000" smtClean="0"/>
              <a:t> - ADRs</a:t>
            </a:r>
            <a:endParaRPr lang="en-AU" sz="2000" smtClean="0"/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1800" smtClean="0"/>
              <a:t>Certificated that represent ownership in shares of a foreign company</a:t>
            </a:r>
            <a:endParaRPr lang="cs-CZ" sz="1800" smtClean="0"/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cs-CZ" sz="1800" smtClean="0"/>
              <a:t>Traded un U.S. markets</a:t>
            </a:r>
            <a:endParaRPr lang="en-AU" sz="1800" smtClean="0"/>
          </a:p>
          <a:p>
            <a:pPr>
              <a:lnSpc>
                <a:spcPct val="80000"/>
              </a:lnSpc>
            </a:pPr>
            <a:endParaRPr lang="en-AU" sz="2000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89075"/>
            <a:ext cx="8229600" cy="4530725"/>
          </a:xfrm>
        </p:spPr>
        <p:txBody>
          <a:bodyPr lIns="90488" tIns="44450" rIns="90488" bIns="44450"/>
          <a:lstStyle/>
          <a:p>
            <a:pPr eaLnBrk="1" hangingPunct="1">
              <a:spcBef>
                <a:spcPct val="40000"/>
              </a:spcBef>
            </a:pPr>
            <a:r>
              <a:rPr lang="en-US" sz="3000" smtClean="0"/>
              <a:t>There are several broadly based indexes computed and published daily</a:t>
            </a:r>
          </a:p>
          <a:p>
            <a:pPr eaLnBrk="1" hangingPunct="1">
              <a:spcBef>
                <a:spcPct val="40000"/>
              </a:spcBef>
            </a:pPr>
            <a:r>
              <a:rPr lang="en-US" sz="3000" smtClean="0"/>
              <a:t>There are several indexes of bond market performance</a:t>
            </a:r>
          </a:p>
          <a:p>
            <a:pPr eaLnBrk="1" hangingPunct="1">
              <a:spcBef>
                <a:spcPct val="40000"/>
              </a:spcBef>
            </a:pPr>
            <a:r>
              <a:rPr lang="en-US" sz="3000" smtClean="0"/>
              <a:t>Others include: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3000" smtClean="0"/>
              <a:t>Nikkei Average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3000" smtClean="0"/>
              <a:t>Financial Times Index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41338"/>
            <a:ext cx="8229600" cy="723900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US" sz="3800" smtClean="0"/>
              <a:t>Stock Market Indexes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Distinction between real and financial assets</a:t>
            </a:r>
          </a:p>
          <a:p>
            <a:pPr lvl="1"/>
            <a:r>
              <a:rPr lang="en-AU" smtClean="0"/>
              <a:t>Table 1.1 and 1.2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 idx="4294967295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Dow Jones Industrial Average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3409950"/>
          </a:xfrm>
        </p:spPr>
        <p:txBody>
          <a:bodyPr lIns="90488" tIns="44450" rIns="90488" bIns="44450"/>
          <a:lstStyle/>
          <a:p>
            <a:pPr eaLnBrk="1" hangingPunct="1">
              <a:spcBef>
                <a:spcPct val="40000"/>
              </a:spcBef>
            </a:pPr>
            <a:r>
              <a:rPr lang="en-AU" sz="2000" smtClean="0"/>
              <a:t>Includes 30 large blue-chip corporations</a:t>
            </a:r>
          </a:p>
          <a:p>
            <a:pPr eaLnBrk="1" hangingPunct="1">
              <a:spcBef>
                <a:spcPct val="40000"/>
              </a:spcBef>
            </a:pPr>
            <a:r>
              <a:rPr lang="en-AU" sz="2000" smtClean="0"/>
              <a:t>Computed since 1896</a:t>
            </a:r>
          </a:p>
          <a:p>
            <a:pPr eaLnBrk="1" hangingPunct="1">
              <a:spcBef>
                <a:spcPct val="40000"/>
              </a:spcBef>
            </a:pPr>
            <a:r>
              <a:rPr lang="en-AU" sz="2000" smtClean="0"/>
              <a:t>Originally simple average of the stocks included in the index</a:t>
            </a:r>
            <a:endParaRPr lang="cs-CZ" sz="2000" smtClean="0"/>
          </a:p>
          <a:p>
            <a:pPr lvl="1" eaLnBrk="1" hangingPunct="1">
              <a:spcBef>
                <a:spcPct val="40000"/>
              </a:spcBef>
            </a:pPr>
            <a:r>
              <a:rPr lang="cs-CZ" sz="2000" smtClean="0"/>
              <a:t>Add up prices of the 30 stocks and it is divided by 30</a:t>
            </a:r>
          </a:p>
          <a:p>
            <a:pPr lvl="1" eaLnBrk="1" hangingPunct="1">
              <a:spcBef>
                <a:spcPct val="40000"/>
              </a:spcBef>
            </a:pPr>
            <a:r>
              <a:rPr lang="cs-CZ" sz="2000" smtClean="0"/>
              <a:t>Percentage change in DJIA is percentage change in average price of the 30 shares</a:t>
            </a:r>
          </a:p>
          <a:p>
            <a:pPr lvl="1" eaLnBrk="1" hangingPunct="1">
              <a:spcBef>
                <a:spcPct val="40000"/>
              </a:spcBef>
            </a:pPr>
            <a:r>
              <a:rPr lang="cs-CZ" sz="2000" smtClean="0"/>
              <a:t>Holding of portfolio of 30 shares (one share of each stock in the index)</a:t>
            </a:r>
          </a:p>
          <a:p>
            <a:pPr lvl="2" eaLnBrk="1" hangingPunct="1">
              <a:spcBef>
                <a:spcPct val="40000"/>
              </a:spcBef>
            </a:pPr>
            <a:r>
              <a:rPr lang="cs-CZ" sz="2000" smtClean="0"/>
              <a:t>Value of portfolio is value of 30 shares</a:t>
            </a:r>
            <a:endParaRPr lang="en-AU" sz="2000" smtClean="0"/>
          </a:p>
          <a:p>
            <a:pPr eaLnBrk="1" hangingPunct="1">
              <a:spcBef>
                <a:spcPct val="40000"/>
              </a:spcBef>
            </a:pPr>
            <a:r>
              <a:rPr lang="en-AU" sz="2000" smtClean="0"/>
              <a:t>Price-weighted average</a:t>
            </a:r>
          </a:p>
          <a:p>
            <a:pPr eaLnBrk="1" hangingPunct="1">
              <a:spcBef>
                <a:spcPct val="40000"/>
              </a:spcBef>
            </a:pPr>
            <a:endParaRPr lang="en-AU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 idx="4294967295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Example 2.2 Price-Weighted Average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497388"/>
          </a:xfrm>
        </p:spPr>
        <p:txBody>
          <a:bodyPr lIns="90488" tIns="44450" rIns="90488" bIns="44450"/>
          <a:lstStyle/>
          <a:p>
            <a:pPr eaLnBrk="1" hangingPunct="1">
              <a:buFontTx/>
              <a:buNone/>
            </a:pPr>
            <a:r>
              <a:rPr lang="en-US" sz="3000" smtClean="0"/>
              <a:t>Portfolio: Initial value  $25 + $100 = $125</a:t>
            </a:r>
          </a:p>
          <a:p>
            <a:pPr eaLnBrk="1" hangingPunct="1">
              <a:buFontTx/>
              <a:buNone/>
            </a:pPr>
            <a:r>
              <a:rPr lang="en-US" sz="3000" smtClean="0"/>
              <a:t>		      Final value $30 + $  90 = $120</a:t>
            </a:r>
          </a:p>
          <a:p>
            <a:pPr eaLnBrk="1" hangingPunct="1">
              <a:buFontTx/>
              <a:buNone/>
            </a:pPr>
            <a:r>
              <a:rPr lang="en-US" sz="3000" smtClean="0"/>
              <a:t>               Percentage change in portfolio value</a:t>
            </a:r>
          </a:p>
          <a:p>
            <a:pPr eaLnBrk="1" hangingPunct="1">
              <a:buFontTx/>
              <a:buNone/>
            </a:pPr>
            <a:r>
              <a:rPr lang="en-US" sz="3000" smtClean="0"/>
              <a:t>                 = 5/125 = -.04 = -4%</a:t>
            </a:r>
          </a:p>
          <a:p>
            <a:pPr eaLnBrk="1" hangingPunct="1">
              <a:buFontTx/>
              <a:buNone/>
            </a:pPr>
            <a:r>
              <a:rPr lang="en-US" sz="3000" smtClean="0"/>
              <a:t>Index:     Initial index value  (25+100)/2 = 62.5</a:t>
            </a:r>
          </a:p>
          <a:p>
            <a:pPr eaLnBrk="1" hangingPunct="1">
              <a:buFontTx/>
              <a:buNone/>
            </a:pPr>
            <a:r>
              <a:rPr lang="en-US" sz="3000" smtClean="0"/>
              <a:t>	            Final index value  (30 + 90)/2 = 60</a:t>
            </a:r>
          </a:p>
          <a:p>
            <a:pPr eaLnBrk="1" hangingPunct="1">
              <a:buFontTx/>
              <a:buNone/>
            </a:pPr>
            <a:r>
              <a:rPr lang="en-US" sz="3000" smtClean="0"/>
              <a:t>		      Percentage change in index -2.5/62.5</a:t>
            </a:r>
          </a:p>
          <a:p>
            <a:pPr eaLnBrk="1" hangingPunct="1">
              <a:buFontTx/>
              <a:buNone/>
            </a:pPr>
            <a:r>
              <a:rPr lang="en-US" sz="3000" smtClean="0"/>
              <a:t>                 =  -.04 = -4%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229600" cy="28956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AU" sz="2000" smtClean="0"/>
              <a:t>Improvements of DJIA in two ways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AU" sz="2000" smtClean="0"/>
              <a:t>	- Broadly based index of 500 firms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Market-value-weighted index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Calculating the total market value of 500 firms and total market value of those firms in previous day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The change in the value represent the change in index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The rate of return of index represent the rate of return of portfolio of investor that hold 500stocks in proportion to their market value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endParaRPr lang="en-AU" sz="2000" smtClean="0"/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How to invest in index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Index funds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Exchange Traded Funds (ETFs)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50838"/>
            <a:ext cx="8229600" cy="9144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sz="3800" smtClean="0"/>
              <a:t>Standard &amp; Poor’s Indexes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27038"/>
            <a:ext cx="8229600" cy="9144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sz="3800" smtClean="0"/>
              <a:t>Other U.S. Market-Value Indexes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89075"/>
            <a:ext cx="8229600" cy="4530725"/>
          </a:xfrm>
        </p:spPr>
        <p:txBody>
          <a:bodyPr lIns="90488" tIns="44450" rIns="90488" bIns="44450"/>
          <a:lstStyle/>
          <a:p>
            <a:pPr eaLnBrk="1" hangingPunct="1">
              <a:spcBef>
                <a:spcPct val="40000"/>
              </a:spcBef>
            </a:pPr>
            <a:r>
              <a:rPr lang="en-AU" sz="3000" smtClean="0"/>
              <a:t>NASDAQ Composite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600" smtClean="0"/>
              <a:t>Index of all Nasdaq listed stocks</a:t>
            </a:r>
          </a:p>
          <a:p>
            <a:pPr lvl="2" eaLnBrk="1" hangingPunct="1">
              <a:spcBef>
                <a:spcPct val="40000"/>
              </a:spcBef>
            </a:pPr>
            <a:r>
              <a:rPr lang="en-AU" sz="2200" smtClean="0"/>
              <a:t>Subindexes – industrial, utility, transportation and financial stocks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600" smtClean="0"/>
              <a:t>Mode broadly bases than S&amp;P 500</a:t>
            </a:r>
          </a:p>
          <a:p>
            <a:pPr eaLnBrk="1" hangingPunct="1">
              <a:spcBef>
                <a:spcPct val="40000"/>
              </a:spcBef>
            </a:pPr>
            <a:r>
              <a:rPr lang="en-AU" sz="3000" smtClean="0"/>
              <a:t>NYSE Composite</a:t>
            </a:r>
          </a:p>
          <a:p>
            <a:pPr eaLnBrk="1" hangingPunct="1">
              <a:spcBef>
                <a:spcPct val="40000"/>
              </a:spcBef>
            </a:pPr>
            <a:r>
              <a:rPr lang="en-AU" sz="3000" smtClean="0"/>
              <a:t>Wilshire 5000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600" smtClean="0"/>
              <a:t>Nyse and Amex stocks plus actively traded Nasdaq stocks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600" smtClean="0"/>
              <a:t>About 6000 stocks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3513"/>
            <a:ext cx="91440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Figure 2.9 Comparative Performance of Several Stock  Stock Indexes, 2001-2006</a:t>
            </a:r>
          </a:p>
        </p:txBody>
      </p:sp>
      <p:pic>
        <p:nvPicPr>
          <p:cNvPr id="81922" name="Picture 3" descr="bod8237x_02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020888"/>
            <a:ext cx="7629525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sz="3800" smtClean="0"/>
              <a:t>Foreign and International </a:t>
            </a:r>
            <a:br>
              <a:rPr lang="en-US" sz="3800" smtClean="0"/>
            </a:br>
            <a:r>
              <a:rPr lang="en-US" sz="3800" smtClean="0"/>
              <a:t>Stock Market Indexes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89075"/>
            <a:ext cx="8229600" cy="3768725"/>
          </a:xfrm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100" smtClean="0"/>
              <a:t>Nikkei (Japan)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100" smtClean="0"/>
              <a:t>FTSE (Financial Times of London)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”footsie”</a:t>
            </a:r>
            <a:endParaRPr lang="en-US" sz="2000" smtClean="0"/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100" smtClean="0"/>
              <a:t>Dax (Germany)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100" smtClean="0"/>
              <a:t>MSCI (Morgan Stanley Capital International)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1900" smtClean="0"/>
              <a:t>International index 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1700" smtClean="0"/>
              <a:t>About 50 country indexes and some regional indexes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100" smtClean="0"/>
              <a:t>Hang Seng (Hong Kong)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100" smtClean="0"/>
              <a:t>TSX (Canada)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Derivatives Markets</a:t>
            </a:r>
            <a:endParaRPr lang="cs-CZ" sz="4200" smtClean="0"/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AU" smtClean="0"/>
              <a:t>One of the most significant developments in financial markets in recent years</a:t>
            </a:r>
          </a:p>
          <a:p>
            <a:pPr>
              <a:lnSpc>
                <a:spcPct val="90000"/>
              </a:lnSpc>
            </a:pPr>
            <a:r>
              <a:rPr lang="en-AU" smtClean="0"/>
              <a:t>Provide payoffs that depends on development of another assets such commodity prices, bonds, stocks, market indexes, etc.</a:t>
            </a:r>
          </a:p>
          <a:p>
            <a:pPr>
              <a:lnSpc>
                <a:spcPct val="90000"/>
              </a:lnSpc>
            </a:pPr>
            <a:r>
              <a:rPr lang="en-AU" smtClean="0"/>
              <a:t>Derivative assets or contingent claims</a:t>
            </a:r>
          </a:p>
          <a:p>
            <a:pPr lvl="1">
              <a:lnSpc>
                <a:spcPct val="90000"/>
              </a:lnSpc>
            </a:pPr>
            <a:r>
              <a:rPr lang="en-AU" smtClean="0"/>
              <a:t>Value derive from or is contingent on the values of another assets</a:t>
            </a:r>
            <a:endParaRPr lang="cs-CZ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50838"/>
            <a:ext cx="8229600" cy="9144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sz="3800" smtClean="0"/>
              <a:t>Derivatives Markets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219200"/>
            <a:ext cx="4025900" cy="4530725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000" u="sng" smtClean="0"/>
              <a:t>Options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Basic Positions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Call (Buy)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Put (Sell)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Terms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Exercise Price or strike price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Expiration Date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Assets</a:t>
            </a:r>
          </a:p>
        </p:txBody>
      </p:sp>
      <p:sp>
        <p:nvSpPr>
          <p:cNvPr id="8499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37100" y="1219200"/>
            <a:ext cx="4025900" cy="4530725"/>
          </a:xfrm>
        </p:spPr>
        <p:txBody>
          <a:bodyPr lIns="90488" tIns="44450" rIns="90488" bIns="44450"/>
          <a:lstStyle/>
          <a:p>
            <a:pPr eaLnBrk="1" hangingPunct="1">
              <a:buFontTx/>
              <a:buNone/>
            </a:pPr>
            <a:r>
              <a:rPr lang="en-US" sz="3000" u="sng" smtClean="0"/>
              <a:t>Futures </a:t>
            </a:r>
          </a:p>
          <a:p>
            <a:pPr eaLnBrk="1" hangingPunct="1"/>
            <a:r>
              <a:rPr lang="en-US" sz="3000" smtClean="0"/>
              <a:t>Basic Positions</a:t>
            </a:r>
          </a:p>
          <a:p>
            <a:pPr lvl="1" eaLnBrk="1" hangingPunct="1"/>
            <a:r>
              <a:rPr lang="en-US" sz="3000" smtClean="0"/>
              <a:t>Long (Buy)</a:t>
            </a:r>
          </a:p>
          <a:p>
            <a:pPr lvl="1" eaLnBrk="1" hangingPunct="1"/>
            <a:r>
              <a:rPr lang="en-US" sz="3000" smtClean="0"/>
              <a:t>Short (Sell)</a:t>
            </a:r>
          </a:p>
          <a:p>
            <a:pPr eaLnBrk="1" hangingPunct="1"/>
            <a:r>
              <a:rPr lang="en-US" sz="3000" smtClean="0"/>
              <a:t>Terms</a:t>
            </a:r>
          </a:p>
          <a:p>
            <a:pPr lvl="1" eaLnBrk="1" hangingPunct="1"/>
            <a:r>
              <a:rPr lang="en-US" sz="3000" smtClean="0"/>
              <a:t>Delivery Date</a:t>
            </a:r>
          </a:p>
          <a:p>
            <a:pPr lvl="1" eaLnBrk="1" hangingPunct="1"/>
            <a:r>
              <a:rPr lang="en-US" sz="3000" smtClean="0"/>
              <a:t>Assets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144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sz="3800" smtClean="0"/>
              <a:t>Figure 2.10 Trading Data on GE Options</a:t>
            </a:r>
          </a:p>
        </p:txBody>
      </p:sp>
      <p:pic>
        <p:nvPicPr>
          <p:cNvPr id="87042" name="Picture 3" descr="bod8237x_02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838" y="866775"/>
            <a:ext cx="71723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sz="3800" smtClean="0"/>
              <a:t>Figure 2.11 Listing of Selected </a:t>
            </a:r>
            <a:br>
              <a:rPr lang="en-US" sz="3800" smtClean="0"/>
            </a:br>
            <a:r>
              <a:rPr lang="en-US" sz="3800" smtClean="0"/>
              <a:t>Futures Contracts</a:t>
            </a:r>
          </a:p>
        </p:txBody>
      </p:sp>
      <p:pic>
        <p:nvPicPr>
          <p:cNvPr id="88066" name="Picture 3" descr="bod8237x_02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19225"/>
            <a:ext cx="84963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Table 1.1 Balance Sheet of U.S. Households, 2007</a:t>
            </a:r>
          </a:p>
        </p:txBody>
      </p:sp>
      <p:pic>
        <p:nvPicPr>
          <p:cNvPr id="23554" name="Picture 6" descr="bod8237x_tb01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7286625" cy="487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Thank you for your attention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Table 1.2 Domestic  Net Worth</a:t>
            </a:r>
          </a:p>
        </p:txBody>
      </p:sp>
      <p:pic>
        <p:nvPicPr>
          <p:cNvPr id="24578" name="Picture 7" descr="bod8237x_tb01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05000"/>
            <a:ext cx="71532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A Taxonomy of Financial Assets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525963"/>
          </a:xfrm>
        </p:spPr>
        <p:txBody>
          <a:bodyPr lIns="90488" tIns="44450" rIns="90488" bIns="44450"/>
          <a:lstStyle/>
          <a:p>
            <a:pPr eaLnBrk="1" hangingPunct="1"/>
            <a:r>
              <a:rPr lang="en-AU" sz="3000" smtClean="0"/>
              <a:t>Fixed income or debt</a:t>
            </a:r>
          </a:p>
          <a:p>
            <a:pPr lvl="1" eaLnBrk="1" hangingPunct="1"/>
            <a:r>
              <a:rPr lang="en-AU" sz="2600" smtClean="0"/>
              <a:t>Fixed stream of income vs. Determined stream of income (some formula)</a:t>
            </a:r>
          </a:p>
          <a:p>
            <a:pPr lvl="2" eaLnBrk="1" hangingPunct="1"/>
            <a:r>
              <a:rPr lang="en-AU" sz="2200" smtClean="0"/>
              <a:t>Corporate bonds or floating-rate notes </a:t>
            </a:r>
          </a:p>
          <a:p>
            <a:pPr lvl="1" eaLnBrk="1" hangingPunct="1"/>
            <a:r>
              <a:rPr lang="en-AU" sz="3000" smtClean="0"/>
              <a:t> Money market instruments</a:t>
            </a:r>
          </a:p>
          <a:p>
            <a:pPr lvl="2" eaLnBrk="1" hangingPunct="1"/>
            <a:r>
              <a:rPr lang="en-AU" sz="3000" smtClean="0"/>
              <a:t>Bank certificates of deposit</a:t>
            </a:r>
          </a:p>
          <a:p>
            <a:pPr lvl="1" eaLnBrk="1" hangingPunct="1"/>
            <a:r>
              <a:rPr lang="en-AU" sz="3000" smtClean="0"/>
              <a:t> Capital market instruments</a:t>
            </a:r>
          </a:p>
          <a:p>
            <a:pPr lvl="2" eaLnBrk="1" hangingPunct="1"/>
            <a:r>
              <a:rPr lang="en-AU" sz="3000" smtClean="0"/>
              <a:t>Bonds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 autoUpdateAnimBg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1188</TotalTime>
  <Words>2479</Words>
  <Application>Microsoft PowerPoint</Application>
  <PresentationFormat>Předvádění na obrazovce (4:3)</PresentationFormat>
  <Paragraphs>461</Paragraphs>
  <Slides>70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3" baseType="lpstr">
      <vt:lpstr>Arial</vt:lpstr>
      <vt:lpstr>Calibri</vt:lpstr>
      <vt:lpstr>Výchozí návrh</vt:lpstr>
      <vt:lpstr>Financial Investment</vt:lpstr>
      <vt:lpstr>Financial Investment</vt:lpstr>
      <vt:lpstr>Lecture 1</vt:lpstr>
      <vt:lpstr>Real Assets Versus Financial Assets</vt:lpstr>
      <vt:lpstr>Real Assets Versus Financial Assets</vt:lpstr>
      <vt:lpstr>Snímek 6</vt:lpstr>
      <vt:lpstr>Table 1.1 Balance Sheet of U.S. Households, 2007</vt:lpstr>
      <vt:lpstr>Table 1.2 Domestic  Net Worth</vt:lpstr>
      <vt:lpstr>A Taxonomy of Financial Assets </vt:lpstr>
      <vt:lpstr>A Taxonomy of Financial Assets cont.</vt:lpstr>
      <vt:lpstr>Financial Markets and the Economy</vt:lpstr>
      <vt:lpstr>Financial Markets and the Economy cont.</vt:lpstr>
      <vt:lpstr>Snímek 13</vt:lpstr>
      <vt:lpstr>Financial Markets and the  Economy Continued</vt:lpstr>
      <vt:lpstr>The Investment Process</vt:lpstr>
      <vt:lpstr>Markets are Competitive</vt:lpstr>
      <vt:lpstr>The Players</vt:lpstr>
      <vt:lpstr>The Players cont.</vt:lpstr>
      <vt:lpstr>Financial Intermediaries</vt:lpstr>
      <vt:lpstr>The Players Continued</vt:lpstr>
      <vt:lpstr>Table 1.3 Balance Sheet of  Commercial Banks, 2007</vt:lpstr>
      <vt:lpstr>Table 1.4 Balance Sheet of Nonfinancial U.S. Business, 2007</vt:lpstr>
      <vt:lpstr>Snímek 23</vt:lpstr>
      <vt:lpstr>Snímek 24</vt:lpstr>
      <vt:lpstr>Figure 1.1 Globalization: A Debt Issue Denominated in Euros</vt:lpstr>
      <vt:lpstr>Recent Trends—Securitization </vt:lpstr>
      <vt:lpstr>Figure 1.2 Asset-backed Securities Outstanding</vt:lpstr>
      <vt:lpstr>Recent Trends—Financial Engineering</vt:lpstr>
      <vt:lpstr>Figure 1.3 Building Creates a Complex Security</vt:lpstr>
      <vt:lpstr>Recent Trends—Computer Networks </vt:lpstr>
      <vt:lpstr>Major Classes of Financial Assets or Securities</vt:lpstr>
      <vt:lpstr>The Money Market </vt:lpstr>
      <vt:lpstr>The Money Market cont.</vt:lpstr>
      <vt:lpstr>The Money Market cont.</vt:lpstr>
      <vt:lpstr>The Money Market cont.</vt:lpstr>
      <vt:lpstr>The Money Market Continued</vt:lpstr>
      <vt:lpstr>The Money Market Continued</vt:lpstr>
      <vt:lpstr>The Money Market Continued</vt:lpstr>
      <vt:lpstr>LIBOR Market </vt:lpstr>
      <vt:lpstr>Figure 2.1 Rates on Money Market Securities</vt:lpstr>
      <vt:lpstr>Table 2.1 Major Components of the Money Market</vt:lpstr>
      <vt:lpstr>Figure 2.2 Treasury Bill Yields</vt:lpstr>
      <vt:lpstr>Figure 2.3 The Spread between 3-month CD and Treasury Bill Rates</vt:lpstr>
      <vt:lpstr>The Bond Market</vt:lpstr>
      <vt:lpstr>The Bond Market</vt:lpstr>
      <vt:lpstr>Treasury Notes and Bonds</vt:lpstr>
      <vt:lpstr>Figure 2.4 Lisiting of Treasury Issues</vt:lpstr>
      <vt:lpstr>Inflation-Protected Treasury Bonds</vt:lpstr>
      <vt:lpstr>International Bonds</vt:lpstr>
      <vt:lpstr>Municipal Bonds</vt:lpstr>
      <vt:lpstr>Municipal Bond Yields</vt:lpstr>
      <vt:lpstr>Corporate Bonds</vt:lpstr>
      <vt:lpstr>Mortgages and Mortgage-Backed Securities</vt:lpstr>
      <vt:lpstr>Figure 2.7 Mortgage-backed Securities Outstanding, 1979-2007</vt:lpstr>
      <vt:lpstr>Equity Securities</vt:lpstr>
      <vt:lpstr>Equity Securities</vt:lpstr>
      <vt:lpstr>Figure 2.8 Listing of Stocks Traded on  the NYSE</vt:lpstr>
      <vt:lpstr>Equity Securities</vt:lpstr>
      <vt:lpstr>Stock Market Indexes</vt:lpstr>
      <vt:lpstr>Dow Jones Industrial Average</vt:lpstr>
      <vt:lpstr>Example 2.2 Price-Weighted Average</vt:lpstr>
      <vt:lpstr>Standard &amp; Poor’s Indexes</vt:lpstr>
      <vt:lpstr>Other U.S. Market-Value Indexes</vt:lpstr>
      <vt:lpstr>Figure 2.9 Comparative Performance of Several Stock  Stock Indexes, 2001-2006</vt:lpstr>
      <vt:lpstr>Foreign and International  Stock Market Indexes</vt:lpstr>
      <vt:lpstr>Derivatives Markets</vt:lpstr>
      <vt:lpstr>Derivatives Markets</vt:lpstr>
      <vt:lpstr>Figure 2.10 Trading Data on GE Options</vt:lpstr>
      <vt:lpstr>Figure 2.11 Listing of Selected  Futures Contracts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</dc:creator>
  <cp:lastModifiedBy>tebi</cp:lastModifiedBy>
  <cp:revision>345</cp:revision>
  <dcterms:created xsi:type="dcterms:W3CDTF">2004-10-03T21:09:17Z</dcterms:created>
  <dcterms:modified xsi:type="dcterms:W3CDTF">2011-10-03T16:11:39Z</dcterms:modified>
</cp:coreProperties>
</file>