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74" r:id="rId4"/>
    <p:sldId id="258" r:id="rId5"/>
    <p:sldId id="259" r:id="rId6"/>
    <p:sldId id="260" r:id="rId7"/>
    <p:sldId id="262" r:id="rId8"/>
    <p:sldId id="276" r:id="rId9"/>
    <p:sldId id="261" r:id="rId10"/>
    <p:sldId id="263" r:id="rId11"/>
    <p:sldId id="273" r:id="rId12"/>
    <p:sldId id="264" r:id="rId13"/>
    <p:sldId id="265" r:id="rId14"/>
    <p:sldId id="266" r:id="rId15"/>
    <p:sldId id="267" r:id="rId16"/>
    <p:sldId id="268" r:id="rId17"/>
    <p:sldId id="275" r:id="rId18"/>
    <p:sldId id="270" r:id="rId19"/>
    <p:sldId id="271" r:id="rId20"/>
    <p:sldId id="277" r:id="rId21"/>
  </p:sldIdLst>
  <p:sldSz cx="9144000" cy="6858000" type="screen4x3"/>
  <p:notesSz cx="6858000" cy="99456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28" d="100"/>
          <a:sy n="28" d="100"/>
        </p:scale>
        <p:origin x="-1266" y="-66"/>
      </p:cViewPr>
      <p:guideLst>
        <p:guide orient="horz" pos="3132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A36579F-0F54-4AF9-AF10-1D6F3C626C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6835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7BD03974-33F4-463C-8C8F-96A1CCADE5B1}" type="datetimeFigureOut">
              <a:rPr lang="cs-CZ"/>
              <a:pPr>
                <a:defRPr/>
              </a:pPr>
              <a:t>13.10.2011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59A6B18-B945-4A49-B179-AEF705EB16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3539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318B3584-74A3-4BC1-97D1-45C459F49241}" type="slidenum">
              <a:rPr lang="cs-CZ"/>
              <a:pPr eaLnBrk="1" hangingPunct="1"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56BB7-01A1-418B-A554-9A8F318816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323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D65C1-0A3B-46A2-9DC6-B7D8ED6F43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3485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EC619-C164-4A90-8501-0EBF4EC7A1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642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E3FED-F3A6-4E1A-802B-B16A4A7BAF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90985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3438" y="3962400"/>
            <a:ext cx="3924300" cy="2057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872FA-C4A6-4A29-AECF-AD53BBBA9D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977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3BBDE-14CC-4E20-A44D-550BA6A5C6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731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900B8-5101-4ED8-BC00-F6018BCE92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9618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62B1D-52ED-462D-8A1A-E6B92B78ED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791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1CB0B-6B1C-41E1-B8A8-8A49A05F1C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55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80F8F-FE04-4839-AA71-F533275FF3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8510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EFC00-CA07-4217-857A-C5E591312E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087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50DBC-4BBC-493E-900C-2A6831D401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6546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9A1FA-E91F-40C8-B245-08334386E6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91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957F98F-9ECF-4C90-8117-053316A71A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sec.cz/clanky/danova-reforma-v-roce-2012-zdrazeni-i-uspory-pro-bezne-lidi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35063"/>
            <a:ext cx="7772400" cy="1066800"/>
          </a:xfrm>
        </p:spPr>
        <p:txBody>
          <a:bodyPr/>
          <a:lstStyle/>
          <a:p>
            <a:pPr eaLnBrk="1" hangingPunct="1"/>
            <a:r>
              <a:rPr lang="cs-CZ" smtClean="0"/>
              <a:t>Téma 5</a:t>
            </a:r>
            <a:br>
              <a:rPr lang="cs-CZ" smtClean="0"/>
            </a:br>
            <a:r>
              <a:rPr lang="cs-CZ" smtClean="0"/>
              <a:t>Zdanění příjmů ze závislé činnosti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pPr eaLnBrk="1" hangingPunct="1">
              <a:buFont typeface="Wingdings" pitchFamily="2" charset="2"/>
              <a:buChar char="o"/>
            </a:pPr>
            <a:r>
              <a:rPr lang="cs-CZ" sz="2000" smtClean="0"/>
              <a:t> </a:t>
            </a:r>
            <a:r>
              <a:rPr lang="cs-CZ" sz="2000" b="1" smtClean="0"/>
              <a:t>Zákon č. 586/1992 Sb., o daních z    	příjmů,</a:t>
            </a:r>
          </a:p>
          <a:p>
            <a:pPr eaLnBrk="1" hangingPunct="1">
              <a:buFont typeface="Wingdings" pitchFamily="2" charset="2"/>
              <a:buChar char="o"/>
            </a:pPr>
            <a:r>
              <a:rPr lang="cs-CZ" sz="2000" b="1" smtClean="0"/>
              <a:t> Zákon č. 280/2009 Sb., </a:t>
            </a:r>
            <a:r>
              <a:rPr lang="cs-CZ" sz="2000" b="1" smtClean="0">
                <a:solidFill>
                  <a:srgbClr val="00FF00"/>
                </a:solidFill>
              </a:rPr>
              <a:t> daňový řád</a:t>
            </a:r>
            <a:endParaRPr 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5.4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b="1" smtClean="0"/>
              <a:t>Daňové zvýhodnění na vyživované dítě</a:t>
            </a:r>
            <a:r>
              <a:rPr lang="cs-CZ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smtClean="0"/>
              <a:t>(11 604 Kč ročně/967 měsíčně) lze uplatnit jako:</a:t>
            </a:r>
          </a:p>
          <a:p>
            <a:pPr eaLnBrk="1" hangingPunct="1"/>
            <a:r>
              <a:rPr lang="cs-CZ" sz="2000" smtClean="0"/>
              <a:t>sleva na dani,</a:t>
            </a:r>
          </a:p>
          <a:p>
            <a:pPr eaLnBrk="1" hangingPunct="1"/>
            <a:r>
              <a:rPr lang="cs-CZ" sz="2000" smtClean="0"/>
              <a:t>daňový bonus ( max. 52 200 Kč ročně, 4350 Kč měsíčně).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000" smtClean="0"/>
              <a:t>Podmínky pro přiznání daňového bonusu: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000" smtClean="0"/>
              <a:t>- v kal. měsíci alespoň ½ min. mzdy,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000" smtClean="0"/>
              <a:t>- ve zdaňovacím období alespoň 6-násobek min. mzdy.</a:t>
            </a:r>
          </a:p>
          <a:p>
            <a:pPr eaLnBrk="1" hangingPunct="1">
              <a:buFont typeface="Wingdings" pitchFamily="2" charset="2"/>
              <a:buNone/>
            </a:pPr>
            <a:endParaRPr lang="cs-CZ" sz="2000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5.5 Odčitatelné položky od základu daně – lze uplatnit až za zdaňovací období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400" b="1" smtClean="0"/>
              <a:t>Úroky</a:t>
            </a:r>
            <a:r>
              <a:rPr lang="cs-CZ" sz="2400" smtClean="0"/>
              <a:t> z úvěrů (stavební, hypotéční),</a:t>
            </a:r>
          </a:p>
          <a:p>
            <a:pPr eaLnBrk="1" hangingPunct="1"/>
            <a:r>
              <a:rPr lang="cs-CZ" sz="2400" b="1" smtClean="0"/>
              <a:t>dary</a:t>
            </a:r>
            <a:r>
              <a:rPr lang="cs-CZ" sz="2400" smtClean="0"/>
              <a:t> (min. 1 000 Kč nebo 2 – 10 % základu daně),</a:t>
            </a:r>
          </a:p>
          <a:p>
            <a:pPr eaLnBrk="1" hangingPunct="1"/>
            <a:r>
              <a:rPr lang="cs-CZ" sz="2400" smtClean="0"/>
              <a:t>příspěvky na </a:t>
            </a:r>
            <a:r>
              <a:rPr lang="cs-CZ" sz="2400" b="1" smtClean="0"/>
              <a:t>penzijní připojištění </a:t>
            </a:r>
            <a:r>
              <a:rPr lang="cs-CZ" sz="2400" smtClean="0"/>
              <a:t>(x - 6000) max. 12 000 Kč </a:t>
            </a:r>
          </a:p>
          <a:p>
            <a:pPr eaLnBrk="1" hangingPunct="1"/>
            <a:r>
              <a:rPr lang="cs-CZ" sz="2400" smtClean="0"/>
              <a:t>pojistné na soukromé </a:t>
            </a:r>
            <a:r>
              <a:rPr lang="cs-CZ" sz="2400" b="1" smtClean="0"/>
              <a:t>životní pojištění</a:t>
            </a:r>
            <a:r>
              <a:rPr lang="cs-CZ" sz="2400" smtClean="0"/>
              <a:t>,</a:t>
            </a:r>
          </a:p>
          <a:p>
            <a:pPr eaLnBrk="1" hangingPunct="1"/>
            <a:r>
              <a:rPr lang="cs-CZ" sz="2400" b="1" smtClean="0"/>
              <a:t>členské příspěvky </a:t>
            </a:r>
            <a:r>
              <a:rPr lang="cs-CZ" sz="2400" smtClean="0"/>
              <a:t>odborům,</a:t>
            </a:r>
          </a:p>
          <a:p>
            <a:pPr eaLnBrk="1" hangingPunct="1"/>
            <a:r>
              <a:rPr lang="cs-CZ" sz="2400" smtClean="0"/>
              <a:t>odpočet </a:t>
            </a:r>
            <a:r>
              <a:rPr lang="cs-CZ" sz="2400" b="1" smtClean="0"/>
              <a:t>úhrady za zkoušky </a:t>
            </a:r>
            <a:r>
              <a:rPr lang="cs-CZ" sz="2400" smtClean="0"/>
              <a:t>ověřující výsledky dalšího vzdělávání</a:t>
            </a:r>
            <a:r>
              <a:rPr lang="cs-CZ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5.6 Odvody daně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zálohy na daň</a:t>
            </a:r>
            <a:r>
              <a:rPr lang="cs-CZ" smtClean="0"/>
              <a:t> do 20. dne kalendářního měsíce následujícího po zúčtování (předčíslí 713 - </a:t>
            </a:r>
          </a:p>
          <a:p>
            <a:pPr eaLnBrk="1" hangingPunct="1"/>
            <a:r>
              <a:rPr lang="cs-CZ" b="1" smtClean="0"/>
              <a:t>srážková daň</a:t>
            </a:r>
            <a:r>
              <a:rPr lang="cs-CZ" smtClean="0"/>
              <a:t> do konce měsíce následujícího po měsíci, kdy došlo k výplatě (předčíslí 7720-)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5.7 Povinnosti plátců daně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vést mzdové listy pro všechny poplatníky,</a:t>
            </a:r>
          </a:p>
          <a:p>
            <a:pPr eaLnBrk="1" hangingPunct="1"/>
            <a:r>
              <a:rPr lang="cs-CZ" sz="2800" smtClean="0"/>
              <a:t>na základě žádosti poplatníka vystavit do  10 dnů potvrzení o údajích uvedených ve mzdovém listě,</a:t>
            </a:r>
          </a:p>
          <a:p>
            <a:pPr eaLnBrk="1" hangingPunct="1"/>
            <a:r>
              <a:rPr lang="cs-CZ" sz="2400" smtClean="0"/>
              <a:t>na základě žádosti poplatníka (nerezidenta) vystavit potvrzení o sražení a odvedení daně vybírané srážkou.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5.8 Lhůty na vybrání nebo vrácení daně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b="1" dirty="0" smtClean="0"/>
              <a:t>přeplatek daně</a:t>
            </a:r>
            <a:r>
              <a:rPr lang="cs-CZ" dirty="0" smtClean="0"/>
              <a:t> – do 3 let,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b="1" dirty="0" smtClean="0"/>
              <a:t>přeplatek zálohy na daň</a:t>
            </a:r>
            <a:r>
              <a:rPr lang="cs-CZ" dirty="0" smtClean="0"/>
              <a:t> – do 15. 2. následujícího roku,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nedoplatek daně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– do 12 měsíců od doby, kdy byla chybně </a:t>
            </a:r>
            <a:r>
              <a:rPr lang="cs-CZ" dirty="0" err="1" smtClean="0"/>
              <a:t>sražena,vinou</a:t>
            </a:r>
            <a:r>
              <a:rPr lang="cs-CZ" dirty="0" smtClean="0"/>
              <a:t> poplatníka do 3 let od konce zdaňovacího období,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i="1" dirty="0" smtClean="0">
                <a:solidFill>
                  <a:srgbClr val="FF0000"/>
                </a:solidFill>
              </a:rPr>
              <a:t>nedoplatek zálohy </a:t>
            </a:r>
            <a:r>
              <a:rPr lang="cs-CZ" i="1" dirty="0" smtClean="0"/>
              <a:t>na daň</a:t>
            </a:r>
            <a:r>
              <a:rPr lang="cs-CZ" dirty="0" smtClean="0"/>
              <a:t> do 31. 3. násl. roku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5.9 Roční zúčtování záloh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může o ně </a:t>
            </a:r>
            <a:r>
              <a:rPr lang="cs-CZ" smtClean="0">
                <a:solidFill>
                  <a:srgbClr val="FF0000"/>
                </a:solidFill>
              </a:rPr>
              <a:t>požádat poplatník</a:t>
            </a:r>
            <a:r>
              <a:rPr lang="cs-CZ" smtClean="0"/>
              <a:t>, který </a:t>
            </a:r>
            <a:r>
              <a:rPr lang="cs-CZ" b="1" smtClean="0"/>
              <a:t>nemá povinnost podat daňové přiznání,</a:t>
            </a:r>
          </a:p>
          <a:p>
            <a:pPr eaLnBrk="1" hangingPunct="1"/>
            <a:r>
              <a:rPr lang="cs-CZ" smtClean="0"/>
              <a:t>o zúčtování požádá písemně nejpozději do 15. 2. následujícího roku</a:t>
            </a:r>
            <a:r>
              <a:rPr lang="cs-CZ" b="1" smtClean="0"/>
              <a:t>,</a:t>
            </a:r>
          </a:p>
          <a:p>
            <a:pPr eaLnBrk="1" hangingPunct="1"/>
            <a:r>
              <a:rPr lang="cs-CZ" sz="2000" smtClean="0"/>
              <a:t>předloží také do 15. 2. potvrzení od předcházejících plátců, případně další doklady k uplatnění nezd. dávek</a:t>
            </a:r>
            <a:r>
              <a:rPr lang="cs-CZ" sz="2000" b="1" smtClean="0"/>
              <a:t>.</a:t>
            </a:r>
          </a:p>
          <a:p>
            <a:pPr eaLnBrk="1" hangingPunct="1"/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5.10  Roční sazby daně</a:t>
            </a:r>
            <a:br>
              <a:rPr lang="cs-CZ" sz="3400" smtClean="0"/>
            </a:br>
            <a:r>
              <a:rPr lang="cs-CZ" sz="3400" smtClean="0"/>
              <a:t> v letech 2002 až 2005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 Ze základu do 109 200 Kč – 15 %,</a:t>
            </a:r>
          </a:p>
          <a:p>
            <a:pPr eaLnBrk="1" hangingPunct="1"/>
            <a:r>
              <a:rPr lang="cs-CZ" smtClean="0"/>
              <a:t>Od 109 201 do 218 400 Kč – 20 %,</a:t>
            </a:r>
          </a:p>
          <a:p>
            <a:pPr eaLnBrk="1" hangingPunct="1"/>
            <a:r>
              <a:rPr lang="cs-CZ" smtClean="0"/>
              <a:t>Od 218 401 do 331 200 Kč – 25 %,</a:t>
            </a:r>
          </a:p>
          <a:p>
            <a:pPr eaLnBrk="1" hangingPunct="1"/>
            <a:r>
              <a:rPr lang="cs-CZ" smtClean="0"/>
              <a:t>Od 331 201 výše                 -  32 %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5.10 Roční sazby daně</a:t>
            </a:r>
            <a:br>
              <a:rPr lang="cs-CZ" sz="3400" smtClean="0"/>
            </a:br>
            <a:r>
              <a:rPr lang="cs-CZ" sz="3400" smtClean="0"/>
              <a:t> v letech 2006 - 2007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Ze základu do 121 200 Kč –  12 %,</a:t>
            </a:r>
          </a:p>
          <a:p>
            <a:pPr eaLnBrk="1" hangingPunct="1"/>
            <a:r>
              <a:rPr lang="cs-CZ" smtClean="0"/>
              <a:t>Od 121 201 do 218 400 Kč – 19 %,</a:t>
            </a:r>
          </a:p>
          <a:p>
            <a:pPr eaLnBrk="1" hangingPunct="1"/>
            <a:r>
              <a:rPr lang="cs-CZ" smtClean="0"/>
              <a:t>Od 218 401 do 331 200 Kč – 25 %,</a:t>
            </a:r>
          </a:p>
          <a:p>
            <a:pPr eaLnBrk="1" hangingPunct="1"/>
            <a:r>
              <a:rPr lang="cs-CZ" smtClean="0"/>
              <a:t>Od 331 201 výše                -  32 %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5.11 Prokazování </a:t>
            </a:r>
            <a:br>
              <a:rPr lang="cs-CZ" sz="3400" smtClean="0"/>
            </a:br>
            <a:r>
              <a:rPr lang="cs-CZ" sz="3400" smtClean="0"/>
              <a:t>nezdanitelných částí základu daně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Pravdivost údajů uvedených do „Prohlášení“ poplatníkem ověří mzdová účetní podle předložených dokladů: </a:t>
            </a:r>
          </a:p>
          <a:p>
            <a:pPr eaLnBrk="1" hangingPunct="1"/>
            <a:r>
              <a:rPr lang="cs-CZ" b="1" smtClean="0"/>
              <a:t>Např. daňové zvýhodnění na dítě</a:t>
            </a:r>
            <a:r>
              <a:rPr lang="cs-CZ" smtClean="0"/>
              <a:t>: OP, rodný list, potvrzení zaměstnavatele druhého z manželů, potvrzení o studiu, rozhodnutí MŠMT o studiu v zahraničí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5.12 Další povinnosti plátce daně k finančnímu úřadu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cs-CZ" sz="2400" smtClean="0"/>
              <a:t>sestavení „Výkazu o vyúčtování daně z příjmů vybíraných srážkou“  - nejčastěji se jedná o srážky fyzickým osobám:</a:t>
            </a:r>
          </a:p>
          <a:p>
            <a:pPr marL="609600" indent="-609600" eaLnBrk="1" hangingPunct="1"/>
            <a:r>
              <a:rPr lang="cs-CZ" sz="2400" smtClean="0"/>
              <a:t>Sestavení „Výkazu o vyúčtování daně z příjmů ze závislé činnosti a funkčních požitků“ (do 19. 2.), kde se uvedou případné nedoplatky a přeplatky a v příloze údaje o počtu zaměstnanců podle místa výkonu práce.</a:t>
            </a:r>
          </a:p>
          <a:p>
            <a:pPr marL="609600" indent="-609600" eaLnBrk="1" hangingPunct="1"/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5.1 Příjmy ze závislé činnosti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mtClean="0"/>
              <a:t>= úhrn všech příjmů vyplacených zaměstnanci zaměstnavatelem</a:t>
            </a:r>
            <a:r>
              <a:rPr lang="cs-CZ" b="1" smtClean="0"/>
              <a:t> (§ 6 odst. 1 ZDP):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600" smtClean="0"/>
              <a:t>a)</a:t>
            </a:r>
            <a:r>
              <a:rPr lang="cs-CZ" sz="2600" b="1" smtClean="0"/>
              <a:t> pracovněprávní vztahy</a:t>
            </a:r>
            <a:r>
              <a:rPr lang="cs-CZ" sz="2600" smtClean="0"/>
              <a:t>,</a:t>
            </a:r>
            <a:endParaRPr lang="cs-CZ" sz="26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600" smtClean="0"/>
              <a:t>b) </a:t>
            </a:r>
            <a:r>
              <a:rPr lang="cs-CZ" sz="2600" b="1" smtClean="0"/>
              <a:t>příjmy</a:t>
            </a:r>
            <a:r>
              <a:rPr lang="cs-CZ" sz="2600" smtClean="0"/>
              <a:t> za práci společníků a jednatelů s. r. o., komanditistů, členů družstev,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600" smtClean="0"/>
              <a:t>c) </a:t>
            </a:r>
            <a:r>
              <a:rPr lang="cs-CZ" sz="2600" b="1" smtClean="0"/>
              <a:t>odměny</a:t>
            </a:r>
            <a:r>
              <a:rPr lang="cs-CZ" sz="2600" smtClean="0"/>
              <a:t> členů statutárních a jiných orgánů právnických osob (tantiémy) – vyplácené ze zisku,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600" smtClean="0"/>
              <a:t>d) příjmy plynoucí </a:t>
            </a:r>
            <a:r>
              <a:rPr lang="cs-CZ" sz="2600" b="1" smtClean="0"/>
              <a:t>v souvislosti s výkonem</a:t>
            </a:r>
            <a:r>
              <a:rPr lang="cs-CZ" sz="2600" smtClean="0"/>
              <a:t> závislé činnosti </a:t>
            </a:r>
            <a:r>
              <a:rPr lang="cs-CZ" sz="2600" i="1" smtClean="0"/>
              <a:t>(</a:t>
            </a:r>
            <a:r>
              <a:rPr lang="cs-CZ" sz="2100" i="1" smtClean="0"/>
              <a:t>např. náhrady mzdy pojišťovnou, přísedících u soudu, apod.)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5.13 Plánované změny od r. 2012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l-PL" smtClean="0">
                <a:hlinkClick r:id="rId2"/>
              </a:rPr>
              <a:t>změny od 1. 1. 2012</a:t>
            </a: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5.1 Funkční požitky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600" smtClean="0"/>
              <a:t>Vymezení je v </a:t>
            </a:r>
            <a:r>
              <a:rPr lang="cs-CZ" sz="2600" b="1" smtClean="0"/>
              <a:t>§ 6 odst. 10</a:t>
            </a:r>
            <a:r>
              <a:rPr lang="cs-CZ" sz="2600" smtClean="0"/>
              <a:t> ZDP,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600" smtClean="0"/>
              <a:t>patří sem příjmy peněžní i nepeněžní,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600" smtClean="0"/>
              <a:t>zdaňují se jako ostatní příjmy ze závislé činnosti:</a:t>
            </a:r>
            <a:endParaRPr lang="cs-CZ" sz="2100" smtClean="0"/>
          </a:p>
          <a:p>
            <a:pPr eaLnBrk="1" hangingPunct="1"/>
            <a:r>
              <a:rPr lang="cs-CZ" sz="2100" smtClean="0"/>
              <a:t>funkční platy členů vlády, poslanců, senátorů, platy vedoucích úředníků státní správy,</a:t>
            </a:r>
          </a:p>
          <a:p>
            <a:pPr eaLnBrk="1" hangingPunct="1"/>
            <a:r>
              <a:rPr lang="cs-CZ" sz="2100" smtClean="0"/>
              <a:t>odměny za výkon funkcí v orgánech územní samosprávy, státních orgánech, občanských a zájmových sdruženích, komorách…</a:t>
            </a:r>
          </a:p>
          <a:p>
            <a:pPr eaLnBrk="1" hangingPunct="1">
              <a:buFont typeface="Wingdings" pitchFamily="2" charset="2"/>
              <a:buNone/>
            </a:pPr>
            <a:endParaRPr lang="cs-CZ" sz="26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5.1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600" smtClean="0"/>
              <a:t>Příjmem se rozumí </a:t>
            </a:r>
            <a:r>
              <a:rPr lang="cs-CZ" sz="2600" b="1" smtClean="0"/>
              <a:t>také nepeněžní plnění, práva, věci nebo služby</a:t>
            </a:r>
            <a:r>
              <a:rPr lang="cs-CZ" sz="2600" smtClean="0"/>
              <a:t>, které jsou poskytnuty za nižší než obvyklou cenu nebo zdarma.</a:t>
            </a:r>
            <a:endParaRPr lang="cs-CZ" sz="2600" i="1" smtClean="0"/>
          </a:p>
          <a:p>
            <a:pPr eaLnBrk="1" hangingPunct="1">
              <a:buFont typeface="Wingdings" pitchFamily="2" charset="2"/>
              <a:buNone/>
            </a:pPr>
            <a:endParaRPr lang="cs-CZ" sz="2600" smtClean="0"/>
          </a:p>
          <a:p>
            <a:pPr eaLnBrk="1" hangingPunct="1">
              <a:buFont typeface="Wingdings" pitchFamily="2" charset="2"/>
              <a:buNone/>
            </a:pPr>
            <a:r>
              <a:rPr lang="cs-CZ" sz="2600" smtClean="0"/>
              <a:t>Uvedené příjmy (§ 6 zák. 586/1992 Sb) podléhají dani z příjmu ze závislé činnosti, </a:t>
            </a:r>
            <a:r>
              <a:rPr lang="cs-CZ" sz="2600" b="1" smtClean="0"/>
              <a:t>způsob zdanění</a:t>
            </a:r>
            <a:r>
              <a:rPr lang="cs-CZ" sz="2600" smtClean="0"/>
              <a:t> záleží na tom, zda poplatník má podepsáno </a:t>
            </a:r>
            <a:r>
              <a:rPr lang="cs-CZ" sz="2600" i="1" smtClean="0"/>
              <a:t>„Prohlášení …..“.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b="1" i="1" smtClean="0"/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5.2 Dílčí základ daně podle § 6 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 =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úhrn všech zúčtovaných nebo vyplacených zdanitelných příjmů,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který je </a:t>
            </a:r>
            <a:r>
              <a:rPr lang="cs-CZ" b="1" smtClean="0"/>
              <a:t>zvýšený o pojistné</a:t>
            </a:r>
            <a:r>
              <a:rPr lang="cs-CZ" smtClean="0"/>
              <a:t> na zdravotní pojištění a sociální zabezpečení, které je povinen platit zaměstnavatel.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5.3 Způsob zdanění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16113"/>
            <a:ext cx="3810000" cy="4114800"/>
          </a:xfrm>
        </p:spPr>
        <p:txBody>
          <a:bodyPr/>
          <a:lstStyle/>
          <a:p>
            <a:pPr marL="609600" indent="-609600" eaLnBrk="1" hangingPunct="1">
              <a:buFontTx/>
              <a:buAutoNum type="arabicParenR"/>
            </a:pPr>
            <a:r>
              <a:rPr lang="cs-CZ" sz="2200" smtClean="0"/>
              <a:t>Poplatník </a:t>
            </a:r>
            <a:r>
              <a:rPr lang="cs-CZ" sz="2200" b="1" smtClean="0"/>
              <a:t>nepodepsal</a:t>
            </a:r>
            <a:r>
              <a:rPr lang="cs-CZ" sz="2200" smtClean="0"/>
              <a:t> „Prohlášení …“, rozhodující je pouze výše měsíčního příjmu</a:t>
            </a:r>
          </a:p>
          <a:p>
            <a:pPr marL="609600" indent="-609600" eaLnBrk="1" hangingPunct="1">
              <a:buFontTx/>
              <a:buNone/>
            </a:pPr>
            <a:endParaRPr lang="cs-CZ" sz="2200" smtClean="0"/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sz="2000" b="1" smtClean="0"/>
              <a:t>			</a:t>
            </a:r>
            <a:r>
              <a:rPr lang="cs-CZ" sz="2000" smtClean="0"/>
              <a:t>         	                 -  </a:t>
            </a:r>
            <a:r>
              <a:rPr lang="cs-CZ" sz="3900" smtClean="0"/>
              <a:t>	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cs-CZ" sz="3900" smtClean="0"/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sz="2600" smtClean="0"/>
              <a:t> 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cs-CZ" sz="2600" smtClean="0"/>
          </a:p>
        </p:txBody>
      </p:sp>
      <p:graphicFrame>
        <p:nvGraphicFramePr>
          <p:cNvPr id="8239" name="Group 47"/>
          <p:cNvGraphicFramePr>
            <a:graphicFrameLocks noGrp="1"/>
          </p:cNvGraphicFramePr>
          <p:nvPr>
            <p:ph sz="half" idx="2"/>
          </p:nvPr>
        </p:nvGraphicFramePr>
        <p:xfrm>
          <a:off x="2987675" y="2181225"/>
          <a:ext cx="4537075" cy="5045074"/>
        </p:xfrm>
        <a:graphic>
          <a:graphicData uri="http://schemas.openxmlformats.org/drawingml/2006/table">
            <a:tbl>
              <a:tblPr/>
              <a:tblGrid>
                <a:gridCol w="1655763"/>
                <a:gridCol w="1463675"/>
                <a:gridCol w="1417637"/>
              </a:tblGrid>
              <a:tr h="1005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„Super-hrubá mzda“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Zaokr. základu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Způsob zdanění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1 -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5 000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na koruny dolů	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Verdana" pitchFamily="34" charset="0"/>
                        </a:rPr>
                        <a:t>Srážková daň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15 %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46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5 001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 více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na stokoruny nahoru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Verdana" pitchFamily="34" charset="0"/>
                        </a:rPr>
                        <a:t>Záloha na daň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15 %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8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5.3 Způsob zdanění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3921125" cy="4267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1700" smtClean="0"/>
              <a:t>2) </a:t>
            </a:r>
            <a:r>
              <a:rPr lang="cs-CZ" sz="2000" smtClean="0"/>
              <a:t>Poplatník podepsal „Prohlášení …“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000" smtClean="0"/>
              <a:t>    (vždy pouze u 1 plátce!!!!! v měsíci)</a:t>
            </a:r>
            <a:r>
              <a:rPr lang="cs-CZ" sz="1700" smtClean="0"/>
              <a:t> </a:t>
            </a:r>
          </a:p>
          <a:p>
            <a:pPr eaLnBrk="1" hangingPunct="1"/>
            <a:r>
              <a:rPr lang="cs-CZ" sz="1700" smtClean="0"/>
              <a:t>uplatňuje obvykle </a:t>
            </a:r>
            <a:r>
              <a:rPr lang="cs-CZ" sz="1700" b="1" smtClean="0"/>
              <a:t>měsíční </a:t>
            </a:r>
            <a:r>
              <a:rPr lang="cs-CZ" sz="1700" b="1" smtClean="0">
                <a:solidFill>
                  <a:srgbClr val="00FF00"/>
                </a:solidFill>
              </a:rPr>
              <a:t>slevy na dani nebo daňové zvýhodnění na děti</a:t>
            </a:r>
          </a:p>
          <a:p>
            <a:pPr eaLnBrk="1" hangingPunct="1">
              <a:buFont typeface="Wingdings" pitchFamily="2" charset="2"/>
              <a:buNone/>
            </a:pPr>
            <a:endParaRPr lang="cs-CZ" sz="1700" b="1" smtClean="0">
              <a:solidFill>
                <a:srgbClr val="00FF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sz="1500" b="1" smtClean="0"/>
              <a:t>Výpočet měsíční daňové zálohy: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1500" b="1" smtClean="0"/>
              <a:t> po zaokrouhlení základu na stokoruny nahoru.</a:t>
            </a:r>
            <a:endParaRPr lang="cs-CZ" sz="1500" smtClean="0"/>
          </a:p>
          <a:p>
            <a:pPr eaLnBrk="1" hangingPunct="1">
              <a:buFont typeface="Wingdings" pitchFamily="2" charset="2"/>
              <a:buNone/>
            </a:pPr>
            <a:r>
              <a:rPr lang="cs-CZ" sz="1700" smtClean="0"/>
              <a:t>    </a:t>
            </a:r>
            <a:endParaRPr lang="cs-CZ" sz="2600" smtClean="0"/>
          </a:p>
          <a:p>
            <a:pPr eaLnBrk="1" hangingPunct="1">
              <a:buFont typeface="Wingdings" pitchFamily="2" charset="2"/>
              <a:buNone/>
            </a:pPr>
            <a:endParaRPr lang="cs-CZ" sz="2600" smtClean="0"/>
          </a:p>
        </p:txBody>
      </p:sp>
      <p:graphicFrame>
        <p:nvGraphicFramePr>
          <p:cNvPr id="10341" name="Group 101"/>
          <p:cNvGraphicFramePr>
            <a:graphicFrameLocks noGrp="1"/>
          </p:cNvGraphicFramePr>
          <p:nvPr>
            <p:ph sz="quarter" idx="2"/>
          </p:nvPr>
        </p:nvGraphicFramePr>
        <p:xfrm>
          <a:off x="4646613" y="1752600"/>
          <a:ext cx="3921125" cy="2509839"/>
        </p:xfrm>
        <a:graphic>
          <a:graphicData uri="http://schemas.openxmlformats.org/drawingml/2006/table">
            <a:tbl>
              <a:tblPr/>
              <a:tblGrid>
                <a:gridCol w="1308100"/>
                <a:gridCol w="1304925"/>
                <a:gridCol w="1308100"/>
              </a:tblGrid>
              <a:tr h="4191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Zdanitelná mzda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Záloha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Od Kč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Do Kč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xxx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0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0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0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249" name="Zástupný symbol pro obsah 1" descr="5457_21.pdf - Adobe Reader"/>
          <p:cNvPicPr>
            <a:picLocks noGrp="1" noChangeAspect="1"/>
          </p:cNvPicPr>
          <p:nvPr>
            <p:ph sz="quarter" idx="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3188" y="3962400"/>
            <a:ext cx="2844800" cy="2057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5.4 Přehled změn v období 2008 - 2011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3600" smtClean="0"/>
              <a:t>Rozšíření základu daně u fyzických osob </a:t>
            </a:r>
            <a:r>
              <a:rPr lang="cs-CZ" smtClean="0"/>
              <a:t>(</a:t>
            </a:r>
            <a:r>
              <a:rPr lang="cs-CZ" sz="2400" b="1" i="1" smtClean="0"/>
              <a:t>princip tzv. superhrubé mzdy</a:t>
            </a:r>
            <a:r>
              <a:rPr lang="cs-CZ" smtClean="0"/>
              <a:t>) </a:t>
            </a:r>
          </a:p>
          <a:p>
            <a:pPr eaLnBrk="1" hangingPunct="1"/>
            <a:r>
              <a:rPr lang="cs-CZ" sz="3200" smtClean="0"/>
              <a:t>Sjednocení daňových sazeb </a:t>
            </a:r>
          </a:p>
          <a:p>
            <a:pPr eaLnBrk="1" hangingPunct="1"/>
            <a:r>
              <a:rPr lang="cs-CZ" sz="2800" smtClean="0"/>
              <a:t>Zvýšení slev na dani </a:t>
            </a:r>
          </a:p>
          <a:p>
            <a:pPr eaLnBrk="1" hangingPunct="1"/>
            <a:r>
              <a:rPr lang="cs-CZ" sz="2800" smtClean="0"/>
              <a:t>Zvýšení daňového zvýhodnění na vyživované dítě </a:t>
            </a:r>
          </a:p>
          <a:p>
            <a:pPr eaLnBrk="1" hangingPunct="1"/>
            <a:r>
              <a:rPr lang="cs-CZ" sz="1800" smtClean="0"/>
              <a:t>Prohlášení příjmů likvidátorů za příjmy ze závislé činnosti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5.4 Slevy na dani – roční </a:t>
            </a:r>
            <a:r>
              <a:rPr lang="cs-CZ" sz="4200" smtClean="0">
                <a:solidFill>
                  <a:schemeClr val="accent2"/>
                </a:solidFill>
              </a:rPr>
              <a:t>2011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základní na </a:t>
            </a:r>
            <a:r>
              <a:rPr lang="cs-CZ" b="1" smtClean="0"/>
              <a:t>poplatníka</a:t>
            </a:r>
            <a:r>
              <a:rPr lang="cs-CZ" smtClean="0"/>
              <a:t> 23 640 Kč </a:t>
            </a:r>
            <a:r>
              <a:rPr lang="cs-CZ" sz="2000" smtClean="0">
                <a:solidFill>
                  <a:srgbClr val="FF0000"/>
                </a:solidFill>
              </a:rPr>
              <a:t>(dříve 24 840 Kč),</a:t>
            </a:r>
          </a:p>
          <a:p>
            <a:pPr eaLnBrk="1" hangingPunct="1"/>
            <a:r>
              <a:rPr lang="cs-CZ" smtClean="0"/>
              <a:t>invalidita 1., 2. stupeň 2 520 Kč ,</a:t>
            </a:r>
          </a:p>
          <a:p>
            <a:pPr eaLnBrk="1" hangingPunct="1"/>
            <a:r>
              <a:rPr lang="cs-CZ" smtClean="0"/>
              <a:t>invalidita 3. st.  5 040 Kč, </a:t>
            </a:r>
          </a:p>
          <a:p>
            <a:pPr eaLnBrk="1" hangingPunct="1"/>
            <a:r>
              <a:rPr lang="cs-CZ" smtClean="0"/>
              <a:t>průkaz ZTP/P 16 140 Kč,</a:t>
            </a:r>
          </a:p>
          <a:p>
            <a:pPr eaLnBrk="1" hangingPunct="1"/>
            <a:r>
              <a:rPr lang="cs-CZ" smtClean="0"/>
              <a:t>sleva na </a:t>
            </a:r>
            <a:r>
              <a:rPr lang="cs-CZ" b="1" smtClean="0"/>
              <a:t>studenta</a:t>
            </a:r>
            <a:r>
              <a:rPr lang="cs-CZ" smtClean="0"/>
              <a:t> 4 020 Kč,</a:t>
            </a:r>
          </a:p>
          <a:p>
            <a:pPr eaLnBrk="1" hangingPunct="1"/>
            <a:r>
              <a:rPr lang="cs-CZ" smtClean="0"/>
              <a:t>na manžela(ku) – 24 840Kč, </a:t>
            </a:r>
            <a:r>
              <a:rPr lang="cs-CZ" sz="2000" smtClean="0"/>
              <a:t>(pokud nemá příjmy nad 68 000 Kč) – tuto slevu lze uplatnit až v ročním zúčtování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1244</TotalTime>
  <Words>1003</Words>
  <Application>Microsoft Office PowerPoint</Application>
  <PresentationFormat>Předvádění na obrazovce (4:3)</PresentationFormat>
  <Paragraphs>122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Verdana</vt:lpstr>
      <vt:lpstr>Arial</vt:lpstr>
      <vt:lpstr>Wingdings</vt:lpstr>
      <vt:lpstr>Calibri</vt:lpstr>
      <vt:lpstr>Times New Roman</vt:lpstr>
      <vt:lpstr>Profil</vt:lpstr>
      <vt:lpstr>Téma 5 Zdanění příjmů ze závislé činnosti</vt:lpstr>
      <vt:lpstr>5.1 Příjmy ze závislé činnosti</vt:lpstr>
      <vt:lpstr>5.1 Funkční požitky</vt:lpstr>
      <vt:lpstr>5.1</vt:lpstr>
      <vt:lpstr>5.2 Dílčí základ daně podle § 6  </vt:lpstr>
      <vt:lpstr>5.3 Způsob zdanění</vt:lpstr>
      <vt:lpstr>5.3 Způsob zdanění</vt:lpstr>
      <vt:lpstr>5.4 Přehled změn v období 2008 - 2011</vt:lpstr>
      <vt:lpstr>5.4 Slevy na dani – roční 2011</vt:lpstr>
      <vt:lpstr>5.4</vt:lpstr>
      <vt:lpstr>5.5 Odčitatelné položky od základu daně – lze uplatnit až za zdaňovací období</vt:lpstr>
      <vt:lpstr>5.6 Odvody daně</vt:lpstr>
      <vt:lpstr>5.7 Povinnosti plátců daně</vt:lpstr>
      <vt:lpstr>5.8 Lhůty na vybrání nebo vrácení daně</vt:lpstr>
      <vt:lpstr>5.9 Roční zúčtování záloh</vt:lpstr>
      <vt:lpstr>5.10  Roční sazby daně  v letech 2002 až 2005</vt:lpstr>
      <vt:lpstr>5.10 Roční sazby daně  v letech 2006 - 2007</vt:lpstr>
      <vt:lpstr>5.11 Prokazování  nezdanitelných částí základu daně</vt:lpstr>
      <vt:lpstr>5.12 Další povinnosti plátce daně k finančnímu úřadu</vt:lpstr>
      <vt:lpstr>5.13 Plánované změny od r. 2012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6: Zdanění příjmů ze závislé činnosti</dc:title>
  <dc:creator/>
  <cp:lastModifiedBy>Your User Name</cp:lastModifiedBy>
  <cp:revision>49</cp:revision>
  <cp:lastPrinted>2003-11-04T17:24:42Z</cp:lastPrinted>
  <dcterms:created xsi:type="dcterms:W3CDTF">1601-01-01T00:00:00Z</dcterms:created>
  <dcterms:modified xsi:type="dcterms:W3CDTF">2011-10-13T16:12:56Z</dcterms:modified>
</cp:coreProperties>
</file>