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256" r:id="rId2"/>
    <p:sldId id="259"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80" r:id="rId17"/>
    <p:sldId id="274" r:id="rId18"/>
    <p:sldId id="275" r:id="rId19"/>
    <p:sldId id="276" r:id="rId20"/>
    <p:sldId id="277" r:id="rId21"/>
    <p:sldId id="278" r:id="rId22"/>
    <p:sldId id="285" r:id="rId23"/>
    <p:sldId id="279" r:id="rId24"/>
    <p:sldId id="281" r:id="rId25"/>
    <p:sldId id="282" r:id="rId26"/>
    <p:sldId id="286" r:id="rId27"/>
    <p:sldId id="283" r:id="rId28"/>
    <p:sldId id="284" r:id="rId29"/>
    <p:sldId id="287" r:id="rId30"/>
    <p:sldId id="288" r:id="rId31"/>
    <p:sldId id="289" r:id="rId32"/>
    <p:sldId id="290" r:id="rId33"/>
    <p:sldId id="291" r:id="rId34"/>
    <p:sldId id="292" r:id="rId35"/>
    <p:sldId id="293" r:id="rId36"/>
    <p:sldId id="294" r:id="rId37"/>
    <p:sldId id="260" r:id="rId38"/>
  </p:sldIdLst>
  <p:sldSz cx="9144000" cy="6858000" type="screen4x3"/>
  <p:notesSz cx="6858000" cy="9144000"/>
  <p:defaultTextStyle>
    <a:defPPr>
      <a:defRPr lang="en-US"/>
    </a:defPPr>
    <a:lvl1pPr algn="l" defTabSz="457200" rtl="0" fontAlgn="base">
      <a:spcBef>
        <a:spcPct val="0"/>
      </a:spcBef>
      <a:spcAft>
        <a:spcPct val="0"/>
      </a:spcAft>
      <a:defRPr sz="2800" kern="1200">
        <a:solidFill>
          <a:srgbClr val="695C4F"/>
        </a:solidFill>
        <a:latin typeface="Arial" charset="0"/>
        <a:ea typeface="+mn-ea"/>
        <a:cs typeface="Arial" charset="0"/>
      </a:defRPr>
    </a:lvl1pPr>
    <a:lvl2pPr marL="457200" algn="l" defTabSz="457200" rtl="0" fontAlgn="base">
      <a:spcBef>
        <a:spcPct val="0"/>
      </a:spcBef>
      <a:spcAft>
        <a:spcPct val="0"/>
      </a:spcAft>
      <a:defRPr sz="2800" kern="1200">
        <a:solidFill>
          <a:srgbClr val="695C4F"/>
        </a:solidFill>
        <a:latin typeface="Arial" charset="0"/>
        <a:ea typeface="+mn-ea"/>
        <a:cs typeface="Arial" charset="0"/>
      </a:defRPr>
    </a:lvl2pPr>
    <a:lvl3pPr marL="914400" algn="l" defTabSz="457200" rtl="0" fontAlgn="base">
      <a:spcBef>
        <a:spcPct val="0"/>
      </a:spcBef>
      <a:spcAft>
        <a:spcPct val="0"/>
      </a:spcAft>
      <a:defRPr sz="2800" kern="1200">
        <a:solidFill>
          <a:srgbClr val="695C4F"/>
        </a:solidFill>
        <a:latin typeface="Arial" charset="0"/>
        <a:ea typeface="+mn-ea"/>
        <a:cs typeface="Arial" charset="0"/>
      </a:defRPr>
    </a:lvl3pPr>
    <a:lvl4pPr marL="1371600" algn="l" defTabSz="457200" rtl="0" fontAlgn="base">
      <a:spcBef>
        <a:spcPct val="0"/>
      </a:spcBef>
      <a:spcAft>
        <a:spcPct val="0"/>
      </a:spcAft>
      <a:defRPr sz="2800" kern="1200">
        <a:solidFill>
          <a:srgbClr val="695C4F"/>
        </a:solidFill>
        <a:latin typeface="Arial" charset="0"/>
        <a:ea typeface="+mn-ea"/>
        <a:cs typeface="Arial" charset="0"/>
      </a:defRPr>
    </a:lvl4pPr>
    <a:lvl5pPr marL="1828800" algn="l" defTabSz="457200" rtl="0" fontAlgn="base">
      <a:spcBef>
        <a:spcPct val="0"/>
      </a:spcBef>
      <a:spcAft>
        <a:spcPct val="0"/>
      </a:spcAft>
      <a:defRPr sz="2800" kern="1200">
        <a:solidFill>
          <a:srgbClr val="695C4F"/>
        </a:solidFill>
        <a:latin typeface="Arial" charset="0"/>
        <a:ea typeface="+mn-ea"/>
        <a:cs typeface="Arial" charset="0"/>
      </a:defRPr>
    </a:lvl5pPr>
    <a:lvl6pPr marL="2286000" algn="l" defTabSz="914400" rtl="0" eaLnBrk="1" latinLnBrk="0" hangingPunct="1">
      <a:defRPr sz="2800" kern="1200">
        <a:solidFill>
          <a:srgbClr val="695C4F"/>
        </a:solidFill>
        <a:latin typeface="Arial" charset="0"/>
        <a:ea typeface="+mn-ea"/>
        <a:cs typeface="Arial" charset="0"/>
      </a:defRPr>
    </a:lvl6pPr>
    <a:lvl7pPr marL="2743200" algn="l" defTabSz="914400" rtl="0" eaLnBrk="1" latinLnBrk="0" hangingPunct="1">
      <a:defRPr sz="2800" kern="1200">
        <a:solidFill>
          <a:srgbClr val="695C4F"/>
        </a:solidFill>
        <a:latin typeface="Arial" charset="0"/>
        <a:ea typeface="+mn-ea"/>
        <a:cs typeface="Arial" charset="0"/>
      </a:defRPr>
    </a:lvl7pPr>
    <a:lvl8pPr marL="3200400" algn="l" defTabSz="914400" rtl="0" eaLnBrk="1" latinLnBrk="0" hangingPunct="1">
      <a:defRPr sz="2800" kern="1200">
        <a:solidFill>
          <a:srgbClr val="695C4F"/>
        </a:solidFill>
        <a:latin typeface="Arial" charset="0"/>
        <a:ea typeface="+mn-ea"/>
        <a:cs typeface="Arial" charset="0"/>
      </a:defRPr>
    </a:lvl8pPr>
    <a:lvl9pPr marL="3657600" algn="l" defTabSz="914400" rtl="0" eaLnBrk="1" latinLnBrk="0" hangingPunct="1">
      <a:defRPr sz="2800" kern="1200">
        <a:solidFill>
          <a:srgbClr val="695C4F"/>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B9BF7"/>
    <a:srgbClr val="EC8D2F"/>
    <a:srgbClr val="2E5A95"/>
    <a:srgbClr val="99CCFF"/>
    <a:srgbClr val="33CC33"/>
    <a:srgbClr val="008000"/>
    <a:srgbClr val="FF33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379" autoAdjust="0"/>
  </p:normalViewPr>
  <p:slideViewPr>
    <p:cSldViewPr>
      <p:cViewPr varScale="1">
        <p:scale>
          <a:sx n="87" d="100"/>
          <a:sy n="87" d="100"/>
        </p:scale>
        <p:origin x="-654" y="-84"/>
      </p:cViewPr>
      <p:guideLst>
        <p:guide orient="horz" pos="2160"/>
        <p:guide pos="2880"/>
      </p:guideLst>
    </p:cSldViewPr>
  </p:slideViewPr>
  <p:notesTextViewPr>
    <p:cViewPr>
      <p:scale>
        <a:sx n="100" d="100"/>
        <a:sy n="100" d="100"/>
      </p:scale>
      <p:origin x="0" y="0"/>
    </p:cViewPr>
  </p:notesTextViewPr>
  <p:sorterViewPr>
    <p:cViewPr>
      <p:scale>
        <a:sx n="33" d="100"/>
        <a:sy n="33" d="100"/>
      </p:scale>
      <p:origin x="0" y="0"/>
    </p:cViewPr>
  </p:sorterViewPr>
  <p:notesViewPr>
    <p:cSldViewPr>
      <p:cViewPr varScale="1">
        <p:scale>
          <a:sx n="117" d="100"/>
          <a:sy n="117" d="100"/>
        </p:scale>
        <p:origin x="-308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6200" y="346075"/>
            <a:ext cx="2971800" cy="263525"/>
          </a:xfrm>
          <a:prstGeom prst="rect">
            <a:avLst/>
          </a:prstGeom>
        </p:spPr>
        <p:txBody>
          <a:bodyPr vert="horz" lIns="91440" tIns="45720" rIns="91440" bIns="45720" rtlCol="0"/>
          <a:lstStyle>
            <a:lvl1pPr algn="r" fontAlgn="auto">
              <a:spcBef>
                <a:spcPts val="0"/>
              </a:spcBef>
              <a:spcAft>
                <a:spcPts val="0"/>
              </a:spcAft>
              <a:defRPr sz="900">
                <a:solidFill>
                  <a:schemeClr val="tx1"/>
                </a:solidFill>
                <a:latin typeface="+mn-lt"/>
                <a:cs typeface="+mn-cs"/>
              </a:defRPr>
            </a:lvl1pPr>
          </a:lstStyle>
          <a:p>
            <a:pPr>
              <a:defRPr/>
            </a:pPr>
            <a:fld id="{C9A0D4DD-69B5-42C1-8A95-4AB86FBF54FE}" type="datetimeFigureOut">
              <a:rPr lang="en-US"/>
              <a:pPr>
                <a:defRPr/>
              </a:pPr>
              <a:t>5/21/2012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900">
                <a:solidFill>
                  <a:schemeClr val="tx1"/>
                </a:solidFill>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6200" y="8686800"/>
            <a:ext cx="2971800" cy="457200"/>
          </a:xfrm>
          <a:prstGeom prst="rect">
            <a:avLst/>
          </a:prstGeom>
        </p:spPr>
        <p:txBody>
          <a:bodyPr vert="horz" lIns="91440" tIns="45720" rIns="91440" bIns="45720" rtlCol="0" anchor="b"/>
          <a:lstStyle>
            <a:lvl1pPr algn="r" fontAlgn="auto">
              <a:spcBef>
                <a:spcPts val="0"/>
              </a:spcBef>
              <a:spcAft>
                <a:spcPts val="0"/>
              </a:spcAft>
              <a:defRPr sz="900">
                <a:solidFill>
                  <a:schemeClr val="tx1"/>
                </a:solidFill>
                <a:latin typeface="+mn-lt"/>
                <a:cs typeface="+mn-cs"/>
              </a:defRPr>
            </a:lvl1pPr>
          </a:lstStyle>
          <a:p>
            <a:pPr>
              <a:defRPr/>
            </a:pPr>
            <a:fld id="{9A2751AE-182F-498A-9E37-105D8FD5D5EF}" type="slidenum">
              <a:rPr lang="en-US"/>
              <a:pPr>
                <a:defRPr/>
              </a:pPr>
              <a:t>‹#›</a:t>
            </a:fld>
            <a:endParaRPr lang="en-US"/>
          </a:p>
        </p:txBody>
      </p:sp>
      <p:pic>
        <p:nvPicPr>
          <p:cNvPr id="18437" name="Picture 6" descr="Navertica.png"/>
          <p:cNvPicPr>
            <a:picLocks noChangeAspect="1"/>
          </p:cNvPicPr>
          <p:nvPr/>
        </p:nvPicPr>
        <p:blipFill>
          <a:blip r:embed="rId3"/>
          <a:srcRect/>
          <a:stretch>
            <a:fillRect/>
          </a:stretch>
        </p:blipFill>
        <p:spPr bwMode="auto">
          <a:xfrm>
            <a:off x="76200" y="263525"/>
            <a:ext cx="2138363" cy="346075"/>
          </a:xfrm>
          <a:prstGeom prst="rect">
            <a:avLst/>
          </a:prstGeom>
          <a:noFill/>
          <a:ln w="9525">
            <a:noFill/>
            <a:miter lim="800000"/>
            <a:headEnd/>
            <a:tailEnd/>
          </a:ln>
        </p:spPr>
      </p:pic>
    </p:spTree>
    <p:extLst>
      <p:ext uri="{BB962C8B-B14F-4D97-AF65-F5344CB8AC3E}">
        <p14:creationId xmlns:p14="http://schemas.microsoft.com/office/powerpoint/2010/main" val="220689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solidFill>
                  <a:schemeClr val="tx1"/>
                </a:solidFill>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solidFill>
                  <a:schemeClr val="tx1"/>
                </a:solidFill>
                <a:latin typeface="+mn-lt"/>
                <a:cs typeface="+mn-cs"/>
              </a:defRPr>
            </a:lvl1pPr>
          </a:lstStyle>
          <a:p>
            <a:pPr>
              <a:defRPr/>
            </a:pPr>
            <a:fld id="{64A9D20F-7BF4-459C-91D4-56ADAE143DA1}" type="datetimeFigureOut">
              <a:rPr lang="en-US"/>
              <a:pPr>
                <a:defRPr/>
              </a:pPr>
              <a:t>5/21/2012</a:t>
            </a:fld>
            <a:endParaRPr lang="en-US"/>
          </a:p>
        </p:txBody>
      </p:sp>
      <p:sp>
        <p:nvSpPr>
          <p:cNvPr id="4" name="Slide Image Placeholder 3"/>
          <p:cNvSpPr>
            <a:spLocks noGrp="1" noRot="1" noChangeAspect="1"/>
          </p:cNvSpPr>
          <p:nvPr>
            <p:ph type="sldImg" idx="2"/>
          </p:nvPr>
        </p:nvSpPr>
        <p:spPr>
          <a:xfrm>
            <a:off x="1143000" y="685800"/>
            <a:ext cx="4573588"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solidFill>
                  <a:schemeClr val="tx1"/>
                </a:solidFill>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solidFill>
                  <a:schemeClr val="tx1"/>
                </a:solidFill>
                <a:latin typeface="+mn-lt"/>
                <a:cs typeface="+mn-cs"/>
              </a:defRPr>
            </a:lvl1pPr>
          </a:lstStyle>
          <a:p>
            <a:pPr>
              <a:defRPr/>
            </a:pPr>
            <a:fld id="{85EE7FAC-0622-4A55-9F5E-70FBCBA077F1}" type="slidenum">
              <a:rPr lang="en-US"/>
              <a:pPr>
                <a:defRPr/>
              </a:pPr>
              <a:t>‹#›</a:t>
            </a:fld>
            <a:endParaRPr lang="en-US"/>
          </a:p>
        </p:txBody>
      </p:sp>
    </p:spTree>
    <p:extLst>
      <p:ext uri="{BB962C8B-B14F-4D97-AF65-F5344CB8AC3E}">
        <p14:creationId xmlns:p14="http://schemas.microsoft.com/office/powerpoint/2010/main" val="391646958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This is the presentation template for Navertica a.s. / Navertica SK s.r.o.</a:t>
            </a:r>
          </a:p>
          <a:p>
            <a:pPr eaLnBrk="1" hangingPunct="1">
              <a:spcBef>
                <a:spcPct val="0"/>
              </a:spcBef>
            </a:pPr>
            <a:r>
              <a:rPr lang="en-US" smtClean="0"/>
              <a:t>A document theme file has also been provided for top-level control of fonts and colours</a:t>
            </a:r>
          </a:p>
          <a:p>
            <a:pPr eaLnBrk="1" hangingPunct="1">
              <a:spcBef>
                <a:spcPct val="0"/>
              </a:spcBef>
            </a:pPr>
            <a:endParaRPr lang="en-US" smtClean="0"/>
          </a:p>
          <a:p>
            <a:pPr eaLnBrk="1" hangingPunct="1">
              <a:spcBef>
                <a:spcPct val="0"/>
              </a:spcBef>
            </a:pPr>
            <a:r>
              <a:rPr lang="en-US" b="1" smtClean="0"/>
              <a:t>Several different layouts are packaged within this template. </a:t>
            </a:r>
          </a:p>
          <a:p>
            <a:pPr eaLnBrk="1" hangingPunct="1">
              <a:spcBef>
                <a:spcPct val="0"/>
              </a:spcBef>
            </a:pPr>
            <a:r>
              <a:rPr lang="en-US" smtClean="0"/>
              <a:t>The standard title and content layouts will load by default. Other layouts are available within your “</a:t>
            </a:r>
            <a:r>
              <a:rPr lang="en-US" u="sng" smtClean="0">
                <a:solidFill>
                  <a:schemeClr val="accent2"/>
                </a:solidFill>
              </a:rPr>
              <a:t>Slide Layouts</a:t>
            </a:r>
            <a:r>
              <a:rPr lang="en-US" smtClean="0"/>
              <a:t>” palette.</a:t>
            </a:r>
          </a:p>
          <a:p>
            <a:pPr eaLnBrk="1" hangingPunct="1">
              <a:spcBef>
                <a:spcPct val="0"/>
              </a:spcBef>
            </a:pPr>
            <a:r>
              <a:rPr lang="en-US" smtClean="0"/>
              <a:t>Charts will all adopt the Navertica colour theme automatically, provided the document theme file has been installed and selected under your “</a:t>
            </a:r>
            <a:r>
              <a:rPr lang="en-US" u="sng" smtClean="0"/>
              <a:t>Document Theme</a:t>
            </a:r>
            <a:r>
              <a:rPr lang="en-US" smtClean="0"/>
              <a:t>” palette.</a:t>
            </a:r>
          </a:p>
          <a:p>
            <a:pPr eaLnBrk="1" hangingPunct="1">
              <a:spcBef>
                <a:spcPct val="0"/>
              </a:spcBef>
            </a:pPr>
            <a:endParaRPr lang="en-US" smtClean="0"/>
          </a:p>
          <a:p>
            <a:pPr eaLnBrk="1" hangingPunct="1">
              <a:spcBef>
                <a:spcPct val="0"/>
              </a:spcBef>
            </a:pPr>
            <a:r>
              <a:rPr lang="en-US" smtClean="0"/>
              <a:t>A sample presentation has also been provided to illustrate the different slide layouts, as well as a small illustration of different chart displays.</a:t>
            </a:r>
          </a:p>
          <a:p>
            <a:pPr eaLnBrk="1" hangingPunct="1">
              <a:spcBef>
                <a:spcPct val="0"/>
              </a:spcBef>
            </a:pPr>
            <a:endParaRPr lang="en-US" smtClean="0"/>
          </a:p>
          <a:p>
            <a:pPr eaLnBrk="1" hangingPunct="1">
              <a:spcBef>
                <a:spcPct val="0"/>
              </a:spcBef>
            </a:pPr>
            <a:r>
              <a:rPr lang="en-US" b="1" i="1" smtClean="0"/>
              <a:t>Be sure to delete these notes and the colour palette slide before saving your final document.</a:t>
            </a: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DC1878-6AFA-477C-B78F-FCD85B7F8A80}" type="slidenum">
              <a:rPr lang="en-US">
                <a:cs typeface="Arial" charset="0"/>
              </a:rPr>
              <a:pPr fontAlgn="base">
                <a:spcBef>
                  <a:spcPct val="0"/>
                </a:spcBef>
                <a:spcAft>
                  <a:spcPct val="0"/>
                </a:spcAft>
                <a:defRPr/>
              </a:pPr>
              <a:t>1</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noFill/>
          <a:ln>
            <a:solidFill>
              <a:srgbClr val="000000"/>
            </a:solidFill>
            <a:miter lim="800000"/>
            <a:headEnd/>
            <a:tailEnd/>
          </a:ln>
        </p:spPr>
      </p:sp>
      <p:sp>
        <p:nvSpPr>
          <p:cNvPr id="2253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TextEdit="1"/>
          </p:cNvSpPr>
          <p:nvPr>
            <p:ph type="sldImg"/>
          </p:nvPr>
        </p:nvSpPr>
        <p:spPr bwMode="auto">
          <a:noFill/>
          <a:ln>
            <a:solidFill>
              <a:srgbClr val="000000"/>
            </a:solidFill>
            <a:miter lim="800000"/>
            <a:headEnd/>
            <a:tailEnd/>
          </a:ln>
        </p:spPr>
      </p:sp>
      <p:sp>
        <p:nvSpPr>
          <p:cNvPr id="5529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ppt-stdl.png"/>
          <p:cNvPicPr>
            <a:picLocks noChangeAspect="1"/>
          </p:cNvPicPr>
          <p:nvPr userDrawn="1"/>
        </p:nvPicPr>
        <p:blipFill>
          <a:blip r:embed="rId3"/>
          <a:srcRect/>
          <a:stretch>
            <a:fillRect/>
          </a:stretch>
        </p:blipFill>
        <p:spPr bwMode="auto">
          <a:xfrm>
            <a:off x="2949575" y="2895600"/>
            <a:ext cx="5737225" cy="942975"/>
          </a:xfrm>
          <a:prstGeom prst="rect">
            <a:avLst/>
          </a:prstGeom>
          <a:noFill/>
          <a:ln w="9525">
            <a:noFill/>
            <a:miter lim="800000"/>
            <a:headEnd/>
            <a:tailEnd/>
          </a:ln>
        </p:spPr>
      </p:pic>
      <p:sp>
        <p:nvSpPr>
          <p:cNvPr id="5" name="Rectangle 11"/>
          <p:cNvSpPr/>
          <p:nvPr userDrawn="1"/>
        </p:nvSpPr>
        <p:spPr>
          <a:xfrm>
            <a:off x="6553200" y="0"/>
            <a:ext cx="2590800" cy="533400"/>
          </a:xfrm>
          <a:prstGeom prst="rect">
            <a:avLst/>
          </a:prstGeom>
          <a:gradFill flip="none" rotWithShape="1">
            <a:gsLst>
              <a:gs pos="0">
                <a:srgbClr val="F6F4F4"/>
              </a:gs>
              <a:gs pos="100000">
                <a:srgbClr val="EFECEB"/>
              </a:gs>
            </a:gsLst>
            <a:lin ang="39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p:nvPr>
        </p:nvSpPr>
        <p:spPr>
          <a:xfrm>
            <a:off x="838200" y="1828800"/>
            <a:ext cx="7848600" cy="457200"/>
          </a:xfrm>
        </p:spPr>
        <p:txBody>
          <a:bodyPr>
            <a:normAutofit/>
          </a:bodyPr>
          <a:lstStyle>
            <a:lvl1pPr algn="r">
              <a:defRPr sz="3200" b="0">
                <a:solidFill>
                  <a:schemeClr val="tx1"/>
                </a:solidFill>
              </a:defRPr>
            </a:lvl1pPr>
          </a:lstStyle>
          <a:p>
            <a:r>
              <a:rPr lang="cs-CZ" smtClean="0"/>
              <a:t>Kliknutím lze upravit styl.</a:t>
            </a:r>
            <a:endParaRPr lang="en-US"/>
          </a:p>
        </p:txBody>
      </p:sp>
      <p:sp>
        <p:nvSpPr>
          <p:cNvPr id="3" name="Subtitle 2"/>
          <p:cNvSpPr>
            <a:spLocks noGrp="1"/>
          </p:cNvSpPr>
          <p:nvPr>
            <p:ph type="subTitle" idx="1"/>
          </p:nvPr>
        </p:nvSpPr>
        <p:spPr>
          <a:xfrm>
            <a:off x="2286000" y="2209800"/>
            <a:ext cx="6400800" cy="457200"/>
          </a:xfrm>
        </p:spPr>
        <p:txBody>
          <a:bodyPr>
            <a:normAutofit/>
          </a:bodyPr>
          <a:lstStyle>
            <a:lvl1pPr marL="0" indent="0" algn="r">
              <a:buNone/>
              <a:defRPr sz="1800">
                <a:solidFill>
                  <a:srgbClr val="695C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a:p>
        </p:txBody>
      </p:sp>
      <p:sp>
        <p:nvSpPr>
          <p:cNvPr id="6" name="Date Placeholder 7"/>
          <p:cNvSpPr>
            <a:spLocks noGrp="1"/>
          </p:cNvSpPr>
          <p:nvPr>
            <p:ph type="dt" sz="half" idx="10"/>
          </p:nvPr>
        </p:nvSpPr>
        <p:spPr>
          <a:xfrm>
            <a:off x="6553200" y="4038600"/>
            <a:ext cx="2133600" cy="365125"/>
          </a:xfrm>
        </p:spPr>
        <p:txBody>
          <a:bodyPr/>
          <a:lstStyle>
            <a:lvl1pPr algn="r">
              <a:defRPr sz="1400">
                <a:solidFill>
                  <a:srgbClr val="695C4F"/>
                </a:solidFill>
              </a:defRPr>
            </a:lvl1pPr>
          </a:lstStyle>
          <a:p>
            <a:pPr>
              <a:defRPr/>
            </a:pPr>
            <a:r>
              <a:rPr lang="en-US"/>
              <a:t>July 19, 2008</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a:xfrm>
            <a:off x="180000" y="1600202"/>
            <a:ext cx="8730000" cy="4525963"/>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all" spc="0" normalizeH="0">
                <a:solidFill>
                  <a:srgbClr val="695C4F"/>
                </a:solidFill>
              </a:defRPr>
            </a:lvl1pPr>
          </a:lstStyle>
          <a:p>
            <a:pPr lvl="0"/>
            <a:r>
              <a:rPr lang="cs-CZ" smtClean="0"/>
              <a:t>Kliknutím lze upravit styly předlohy textu.</a:t>
            </a:r>
          </a:p>
        </p:txBody>
      </p:sp>
      <p:sp>
        <p:nvSpPr>
          <p:cNvPr id="5" name="Date Placeholder 3"/>
          <p:cNvSpPr>
            <a:spLocks noGrp="1"/>
          </p:cNvSpPr>
          <p:nvPr>
            <p:ph type="dt" sz="half" idx="14"/>
          </p:nvPr>
        </p:nvSpPr>
        <p:spPr/>
        <p:txBody>
          <a:bodyPr/>
          <a:lstStyle>
            <a:lvl1pPr>
              <a:defRPr/>
            </a:lvl1pPr>
          </a:lstStyle>
          <a:p>
            <a:pPr>
              <a:defRPr/>
            </a:pPr>
            <a:fld id="{9E8D40C8-7F0F-44CA-AEB1-D27B5ECBF4D7}" type="datetimeFigureOut">
              <a:rPr lang="en-US"/>
              <a:pPr>
                <a:defRPr/>
              </a:pPr>
              <a:t>5/21/2012</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8336AE92-63AD-4D33-9D07-FAB2F5529CD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29600" y="838202"/>
            <a:ext cx="672000" cy="5287963"/>
          </a:xfrm>
        </p:spPr>
        <p:txBody>
          <a:bodyPr vert="eaVert"/>
          <a:lstStyle/>
          <a:p>
            <a:r>
              <a:rPr lang="cs-CZ" smtClean="0"/>
              <a:t>Kliknutím lze upravit styl.</a:t>
            </a:r>
            <a:endParaRPr lang="en-US"/>
          </a:p>
        </p:txBody>
      </p:sp>
      <p:sp>
        <p:nvSpPr>
          <p:cNvPr id="3" name="Vertical Text Placeholder 2"/>
          <p:cNvSpPr>
            <a:spLocks noGrp="1"/>
          </p:cNvSpPr>
          <p:nvPr>
            <p:ph type="body" orient="vert" idx="1"/>
          </p:nvPr>
        </p:nvSpPr>
        <p:spPr>
          <a:xfrm>
            <a:off x="180000" y="838202"/>
            <a:ext cx="8049600" cy="5287963"/>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all" spc="0" normalizeH="0">
                <a:solidFill>
                  <a:srgbClr val="695C4F"/>
                </a:solidFill>
              </a:defRPr>
            </a:lvl1pPr>
          </a:lstStyle>
          <a:p>
            <a:pPr lvl="0"/>
            <a:r>
              <a:rPr lang="cs-CZ" smtClean="0"/>
              <a:t>Kliknutím lze upravit styly předlohy textu.</a:t>
            </a:r>
          </a:p>
        </p:txBody>
      </p:sp>
      <p:sp>
        <p:nvSpPr>
          <p:cNvPr id="5" name="Date Placeholder 3"/>
          <p:cNvSpPr>
            <a:spLocks noGrp="1"/>
          </p:cNvSpPr>
          <p:nvPr>
            <p:ph type="dt" sz="half" idx="14"/>
          </p:nvPr>
        </p:nvSpPr>
        <p:spPr/>
        <p:txBody>
          <a:bodyPr/>
          <a:lstStyle>
            <a:lvl1pPr>
              <a:defRPr/>
            </a:lvl1pPr>
          </a:lstStyle>
          <a:p>
            <a:pPr>
              <a:defRPr/>
            </a:pPr>
            <a:fld id="{4C0CD581-FECE-464A-978B-7B43C81385E1}" type="datetimeFigureOut">
              <a:rPr lang="en-US"/>
              <a:pPr>
                <a:defRPr/>
              </a:pPr>
              <a:t>5/21/2012</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104BCDB4-8E36-483A-942C-F9DC6E6EECC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8438" y="838200"/>
            <a:ext cx="8729662" cy="579438"/>
          </a:xfrm>
        </p:spPr>
        <p:txBody>
          <a:bodyPr/>
          <a:lstStyle/>
          <a:p>
            <a:r>
              <a:rPr lang="cs-CZ" smtClean="0"/>
              <a:t>Kliknutím lze upravit styl.</a:t>
            </a:r>
            <a:endParaRPr lang="cs-CZ"/>
          </a:p>
        </p:txBody>
      </p:sp>
      <p:sp>
        <p:nvSpPr>
          <p:cNvPr id="3" name="Date Placeholder 3"/>
          <p:cNvSpPr>
            <a:spLocks noGrp="1"/>
          </p:cNvSpPr>
          <p:nvPr>
            <p:ph type="dt" sz="half" idx="10"/>
          </p:nvPr>
        </p:nvSpPr>
        <p:spPr/>
        <p:txBody>
          <a:bodyPr/>
          <a:lstStyle>
            <a:lvl1pPr>
              <a:defRPr/>
            </a:lvl1pPr>
          </a:lstStyle>
          <a:p>
            <a:pPr>
              <a:defRPr/>
            </a:pPr>
            <a:fld id="{DF229D3F-283F-4D7F-91C7-BF7D2D2F0568}" type="datetimeFigureOut">
              <a:rPr lang="en-US"/>
              <a:pPr>
                <a:defRPr/>
              </a:pPr>
              <a:t>5/21/2012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0B8DA35-5BE3-4D12-AD05-4A624FC18BF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4111A76-3EF6-4A9C-8175-5A38B744A966}" type="datetimeFigureOut">
              <a:rPr lang="en-US"/>
              <a:pPr>
                <a:defRPr/>
              </a:pPr>
              <a:t>5/21/2012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D337E66-F188-4A37-B52C-7B67A96A1E1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438" y="838200"/>
            <a:ext cx="8729662" cy="579438"/>
          </a:xfrm>
        </p:spPr>
        <p:txBody>
          <a:bodyPr/>
          <a:lstStyle/>
          <a:p>
            <a:r>
              <a:rPr lang="cs-CZ" smtClean="0"/>
              <a:t>Kliknutím lze upravit styl.</a:t>
            </a:r>
            <a:endParaRPr lang="cs-CZ"/>
          </a:p>
        </p:txBody>
      </p:sp>
      <p:sp>
        <p:nvSpPr>
          <p:cNvPr id="3" name="Content Placeholder 2"/>
          <p:cNvSpPr>
            <a:spLocks noGrp="1"/>
          </p:cNvSpPr>
          <p:nvPr>
            <p:ph idx="1"/>
          </p:nvPr>
        </p:nvSpPr>
        <p:spPr>
          <a:xfrm>
            <a:off x="179388" y="1600200"/>
            <a:ext cx="8731250" cy="45259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Date Placeholder 3"/>
          <p:cNvSpPr>
            <a:spLocks noGrp="1"/>
          </p:cNvSpPr>
          <p:nvPr>
            <p:ph type="dt" sz="half" idx="10"/>
          </p:nvPr>
        </p:nvSpPr>
        <p:spPr/>
        <p:txBody>
          <a:bodyPr/>
          <a:lstStyle>
            <a:lvl1pPr>
              <a:defRPr/>
            </a:lvl1pPr>
          </a:lstStyle>
          <a:p>
            <a:pPr>
              <a:defRPr/>
            </a:pPr>
            <a:fld id="{568915F9-57C1-46D1-8758-DEE19B8AF82D}" type="datetimeFigureOut">
              <a:rPr lang="en-US"/>
              <a:pPr>
                <a:defRPr/>
              </a:pPr>
              <a:t>5/21/2012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458C4D-3DD6-43A9-8955-697638C160A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Title 1"/>
          <p:cNvSpPr>
            <a:spLocks noGrp="1"/>
          </p:cNvSpPr>
          <p:nvPr>
            <p:ph type="title"/>
          </p:nvPr>
        </p:nvSpPr>
        <p:spPr>
          <a:xfrm>
            <a:off x="198438" y="838200"/>
            <a:ext cx="8729662" cy="579438"/>
          </a:xfrm>
        </p:spPr>
        <p:txBody>
          <a:bodyPr/>
          <a:lstStyle/>
          <a:p>
            <a:r>
              <a:rPr lang="cs-CZ" smtClean="0"/>
              <a:t>Kliknutím lze upravit styl.</a:t>
            </a:r>
            <a:endParaRPr lang="cs-CZ"/>
          </a:p>
        </p:txBody>
      </p:sp>
      <p:sp>
        <p:nvSpPr>
          <p:cNvPr id="3" name="Text Placeholder 2"/>
          <p:cNvSpPr>
            <a:spLocks noGrp="1"/>
          </p:cNvSpPr>
          <p:nvPr>
            <p:ph type="body" sz="half" idx="1"/>
          </p:nvPr>
        </p:nvSpPr>
        <p:spPr>
          <a:xfrm>
            <a:off x="179388" y="1600200"/>
            <a:ext cx="4289425" cy="45259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Content Placeholder 3"/>
          <p:cNvSpPr>
            <a:spLocks noGrp="1"/>
          </p:cNvSpPr>
          <p:nvPr>
            <p:ph sz="half" idx="2"/>
          </p:nvPr>
        </p:nvSpPr>
        <p:spPr>
          <a:xfrm>
            <a:off x="4621213" y="1600200"/>
            <a:ext cx="4289425" cy="45259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Date Placeholder 3"/>
          <p:cNvSpPr>
            <a:spLocks noGrp="1"/>
          </p:cNvSpPr>
          <p:nvPr>
            <p:ph type="dt" sz="half" idx="10"/>
          </p:nvPr>
        </p:nvSpPr>
        <p:spPr/>
        <p:txBody>
          <a:bodyPr/>
          <a:lstStyle>
            <a:lvl1pPr>
              <a:defRPr/>
            </a:lvl1pPr>
          </a:lstStyle>
          <a:p>
            <a:pPr>
              <a:defRPr/>
            </a:pPr>
            <a:fld id="{35553FE3-47D5-4E85-BBA9-75F583ABCC1C}" type="datetimeFigureOut">
              <a:rPr lang="en-US"/>
              <a:pPr>
                <a:defRPr/>
              </a:pPr>
              <a:t>5/21/2012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3E0AEF-9333-441A-9488-1A33BDB6C01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198000" y="838200"/>
            <a:ext cx="8730000" cy="579438"/>
          </a:xfrm>
        </p:spPr>
        <p:txBody>
          <a:bodyPr>
            <a:noAutofit/>
          </a:bodyPr>
          <a:lstStyle>
            <a:lvl1pPr algn="l">
              <a:defRPr sz="2800" b="0">
                <a:solidFill>
                  <a:srgbClr val="695C4F"/>
                </a:solidFill>
              </a:defRPr>
            </a:lvl1p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all" spc="0" normalizeH="0">
                <a:solidFill>
                  <a:srgbClr val="695C4F"/>
                </a:solidFill>
              </a:defRPr>
            </a:lvl1pPr>
          </a:lstStyle>
          <a:p>
            <a:pPr lvl="0"/>
            <a:r>
              <a:rPr lang="cs-CZ" smtClean="0"/>
              <a:t>Kliknutím lze upravit styly předlohy textu.</a:t>
            </a:r>
          </a:p>
        </p:txBody>
      </p:sp>
      <p:sp>
        <p:nvSpPr>
          <p:cNvPr id="5" name="Date Placeholder 3"/>
          <p:cNvSpPr>
            <a:spLocks noGrp="1"/>
          </p:cNvSpPr>
          <p:nvPr>
            <p:ph type="dt" sz="half" idx="14"/>
          </p:nvPr>
        </p:nvSpPr>
        <p:spPr/>
        <p:txBody>
          <a:bodyPr/>
          <a:lstStyle>
            <a:lvl1pPr>
              <a:defRPr/>
            </a:lvl1pPr>
          </a:lstStyle>
          <a:p>
            <a:pPr>
              <a:defRPr/>
            </a:pPr>
            <a:fld id="{7EFD347E-488A-4A09-9EEA-60C13B180403}" type="datetimeFigureOut">
              <a:rPr lang="en-US"/>
              <a:pPr>
                <a:defRPr/>
              </a:pPr>
              <a:t>5/21/2012</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8DB2F4D8-3A76-4FBD-A7C9-8ADA899E6EF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6"/>
          <p:cNvSpPr/>
          <p:nvPr userDrawn="1"/>
        </p:nvSpPr>
        <p:spPr>
          <a:xfrm>
            <a:off x="6553200" y="0"/>
            <a:ext cx="2590800" cy="533400"/>
          </a:xfrm>
          <a:prstGeom prst="rect">
            <a:avLst/>
          </a:prstGeom>
          <a:gradFill flip="none" rotWithShape="1">
            <a:gsLst>
              <a:gs pos="0">
                <a:srgbClr val="F6F4F4"/>
              </a:gs>
              <a:gs pos="100000">
                <a:srgbClr val="EFECEB"/>
              </a:gs>
            </a:gsLst>
            <a:lin ang="39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8" descr="Navertica.png"/>
          <p:cNvPicPr>
            <a:picLocks noChangeAspect="1"/>
          </p:cNvPicPr>
          <p:nvPr userDrawn="1"/>
        </p:nvPicPr>
        <p:blipFill>
          <a:blip r:embed="rId3"/>
          <a:srcRect/>
          <a:stretch>
            <a:fillRect/>
          </a:stretch>
        </p:blipFill>
        <p:spPr bwMode="auto">
          <a:xfrm>
            <a:off x="4117975" y="2514600"/>
            <a:ext cx="908050" cy="890588"/>
          </a:xfrm>
          <a:prstGeom prst="rect">
            <a:avLst/>
          </a:prstGeom>
          <a:noFill/>
          <a:ln w="9525">
            <a:noFill/>
            <a:miter lim="800000"/>
            <a:headEnd/>
            <a:tailEnd/>
          </a:ln>
        </p:spPr>
      </p:pic>
      <p:sp>
        <p:nvSpPr>
          <p:cNvPr id="2" name="Title 1"/>
          <p:cNvSpPr>
            <a:spLocks noGrp="1"/>
          </p:cNvSpPr>
          <p:nvPr>
            <p:ph type="title"/>
          </p:nvPr>
        </p:nvSpPr>
        <p:spPr>
          <a:xfrm>
            <a:off x="722313" y="3581400"/>
            <a:ext cx="7772400" cy="533400"/>
          </a:xfrm>
        </p:spPr>
        <p:txBody>
          <a:bodyPr anchor="t">
            <a:normAutofit/>
          </a:bodyPr>
          <a:lstStyle>
            <a:lvl1pPr algn="ctr">
              <a:defRPr sz="3200" b="0" cap="all">
                <a:solidFill>
                  <a:schemeClr val="tx1"/>
                </a:solidFill>
              </a:defRPr>
            </a:lvl1pPr>
          </a:lstStyle>
          <a:p>
            <a:r>
              <a:rPr lang="cs-CZ" smtClean="0"/>
              <a:t>Kliknutím lze upravit styl.</a:t>
            </a:r>
            <a:endParaRPr lang="en-US" dirty="0"/>
          </a:p>
        </p:txBody>
      </p:sp>
      <p:sp>
        <p:nvSpPr>
          <p:cNvPr id="3" name="Text Placeholder 2"/>
          <p:cNvSpPr>
            <a:spLocks noGrp="1"/>
          </p:cNvSpPr>
          <p:nvPr>
            <p:ph type="body" idx="1"/>
          </p:nvPr>
        </p:nvSpPr>
        <p:spPr>
          <a:xfrm>
            <a:off x="722313" y="4114800"/>
            <a:ext cx="7772400" cy="368300"/>
          </a:xfrm>
        </p:spPr>
        <p:txBody>
          <a:bodyPr anchor="b"/>
          <a:lstStyle>
            <a:lvl1pPr marL="0" indent="0" algn="ctr">
              <a:buNone/>
              <a:defRPr sz="2000">
                <a:solidFill>
                  <a:srgbClr val="695C4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6" name="Date Placeholder 3"/>
          <p:cNvSpPr>
            <a:spLocks noGrp="1"/>
          </p:cNvSpPr>
          <p:nvPr>
            <p:ph type="dt" sz="half" idx="10"/>
          </p:nvPr>
        </p:nvSpPr>
        <p:spPr/>
        <p:txBody>
          <a:bodyPr/>
          <a:lstStyle>
            <a:lvl1pPr>
              <a:defRPr/>
            </a:lvl1pPr>
          </a:lstStyle>
          <a:p>
            <a:pPr>
              <a:defRPr/>
            </a:pPr>
            <a:fld id="{9AE4EC97-75D1-4E18-81A7-9BCF0776D211}" type="datetimeFigureOut">
              <a:rPr lang="en-US"/>
              <a:pPr>
                <a:defRPr/>
              </a:pPr>
              <a:t>5/21/2012</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36632943-AC55-4DEB-86FF-76062A587DC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sz="half" idx="1"/>
          </p:nvPr>
        </p:nvSpPr>
        <p:spPr>
          <a:xfrm>
            <a:off x="198000" y="1600202"/>
            <a:ext cx="4297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648200" y="1600202"/>
            <a:ext cx="4279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all" spc="0" normalizeH="0">
                <a:solidFill>
                  <a:srgbClr val="695C4F"/>
                </a:solidFill>
              </a:defRPr>
            </a:lvl1pPr>
          </a:lstStyle>
          <a:p>
            <a:pPr lvl="0"/>
            <a:r>
              <a:rPr lang="cs-CZ" smtClean="0"/>
              <a:t>Kliknutím lze upravit styly předlohy textu.</a:t>
            </a:r>
          </a:p>
        </p:txBody>
      </p:sp>
      <p:sp>
        <p:nvSpPr>
          <p:cNvPr id="6" name="Date Placeholder 3"/>
          <p:cNvSpPr>
            <a:spLocks noGrp="1"/>
          </p:cNvSpPr>
          <p:nvPr>
            <p:ph type="dt" sz="half" idx="14"/>
          </p:nvPr>
        </p:nvSpPr>
        <p:spPr/>
        <p:txBody>
          <a:bodyPr/>
          <a:lstStyle>
            <a:lvl1pPr>
              <a:defRPr/>
            </a:lvl1pPr>
          </a:lstStyle>
          <a:p>
            <a:pPr>
              <a:defRPr/>
            </a:pPr>
            <a:fld id="{EFB900F6-90FC-41E6-B32F-6534ACF4E99B}" type="datetimeFigureOut">
              <a:rPr lang="en-US"/>
              <a:pPr>
                <a:defRPr/>
              </a:pPr>
              <a:t>5/21/2012</a:t>
            </a:fld>
            <a:endParaRPr lang="en-US"/>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AD0724C8-9BA0-49B9-BD4C-E25219D97A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198000" y="1535113"/>
            <a:ext cx="4299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98000" y="2174875"/>
            <a:ext cx="4299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6" y="1535113"/>
            <a:ext cx="4282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645026" y="2174875"/>
            <a:ext cx="4282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0"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all" spc="0" normalizeH="0">
                <a:solidFill>
                  <a:srgbClr val="695C4F"/>
                </a:solidFill>
              </a:defRPr>
            </a:lvl1pPr>
          </a:lstStyle>
          <a:p>
            <a:pPr lvl="0"/>
            <a:r>
              <a:rPr lang="cs-CZ" smtClean="0"/>
              <a:t>Kliknutím lze upravit styly předlohy textu.</a:t>
            </a:r>
          </a:p>
        </p:txBody>
      </p:sp>
      <p:sp>
        <p:nvSpPr>
          <p:cNvPr id="8" name="Date Placeholder 3"/>
          <p:cNvSpPr>
            <a:spLocks noGrp="1"/>
          </p:cNvSpPr>
          <p:nvPr>
            <p:ph type="dt" sz="half" idx="14"/>
          </p:nvPr>
        </p:nvSpPr>
        <p:spPr/>
        <p:txBody>
          <a:bodyPr/>
          <a:lstStyle>
            <a:lvl1pPr>
              <a:defRPr/>
            </a:lvl1pPr>
          </a:lstStyle>
          <a:p>
            <a:pPr>
              <a:defRPr/>
            </a:pPr>
            <a:fld id="{D99A9180-01ED-4A9D-A371-F77BF33595FB}" type="datetimeFigureOut">
              <a:rPr lang="en-US"/>
              <a:pPr>
                <a:defRPr/>
              </a:pPr>
              <a:t>5/21/2012</a:t>
            </a:fld>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1" name="Slide Number Placeholder 5"/>
          <p:cNvSpPr>
            <a:spLocks noGrp="1"/>
          </p:cNvSpPr>
          <p:nvPr>
            <p:ph type="sldNum" sz="quarter" idx="16"/>
          </p:nvPr>
        </p:nvSpPr>
        <p:spPr/>
        <p:txBody>
          <a:bodyPr/>
          <a:lstStyle>
            <a:lvl1pPr>
              <a:defRPr/>
            </a:lvl1pPr>
          </a:lstStyle>
          <a:p>
            <a:pPr>
              <a:defRPr/>
            </a:pPr>
            <a:fld id="{A0AE1AE2-7FFA-4EB4-9AC5-5E75ACFF5E9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6"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all" spc="0" normalizeH="0">
                <a:solidFill>
                  <a:srgbClr val="695C4F"/>
                </a:solidFill>
              </a:defRPr>
            </a:lvl1pPr>
          </a:lstStyle>
          <a:p>
            <a:pPr lvl="0"/>
            <a:r>
              <a:rPr lang="cs-CZ" smtClean="0"/>
              <a:t>Kliknutím lze upravit styly předlohy textu.</a:t>
            </a:r>
          </a:p>
        </p:txBody>
      </p:sp>
      <p:sp>
        <p:nvSpPr>
          <p:cNvPr id="4" name="Date Placeholder 3"/>
          <p:cNvSpPr>
            <a:spLocks noGrp="1"/>
          </p:cNvSpPr>
          <p:nvPr>
            <p:ph type="dt" sz="half" idx="14"/>
          </p:nvPr>
        </p:nvSpPr>
        <p:spPr/>
        <p:txBody>
          <a:bodyPr/>
          <a:lstStyle>
            <a:lvl1pPr>
              <a:defRPr/>
            </a:lvl1pPr>
          </a:lstStyle>
          <a:p>
            <a:pPr>
              <a:defRPr/>
            </a:pPr>
            <a:fld id="{97F652DD-B63A-4BD3-8B5A-E194AA3DA132}" type="datetimeFigureOut">
              <a:rPr lang="en-US"/>
              <a:pPr>
                <a:defRPr/>
              </a:pPr>
              <a:t>5/21/2012</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892EC631-5F95-4C8E-B31E-C923EB9C5DA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5"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all" spc="0" normalizeH="0">
                <a:solidFill>
                  <a:srgbClr val="695C4F"/>
                </a:solidFill>
              </a:defRPr>
            </a:lvl1pPr>
          </a:lstStyle>
          <a:p>
            <a:pPr lvl="0"/>
            <a:r>
              <a:rPr lang="cs-CZ" smtClean="0"/>
              <a:t>Kliknutím lze upravit styly předlohy textu.</a:t>
            </a:r>
          </a:p>
        </p:txBody>
      </p:sp>
      <p:sp>
        <p:nvSpPr>
          <p:cNvPr id="3" name="Date Placeholder 3"/>
          <p:cNvSpPr>
            <a:spLocks noGrp="1"/>
          </p:cNvSpPr>
          <p:nvPr>
            <p:ph type="dt" sz="half" idx="14"/>
          </p:nvPr>
        </p:nvSpPr>
        <p:spPr/>
        <p:txBody>
          <a:bodyPr/>
          <a:lstStyle>
            <a:lvl1pPr>
              <a:defRPr/>
            </a:lvl1pPr>
          </a:lstStyle>
          <a:p>
            <a:pPr>
              <a:defRPr/>
            </a:pPr>
            <a:fld id="{DAAA9545-5702-4601-A80A-B7BD20239CCE}" type="datetimeFigureOut">
              <a:rPr lang="en-US"/>
              <a:pPr>
                <a:defRPr/>
              </a:pPr>
              <a:t>5/21/2012</a:t>
            </a:fld>
            <a:endParaRPr lang="en-US"/>
          </a:p>
        </p:txBody>
      </p:sp>
      <p:sp>
        <p:nvSpPr>
          <p:cNvPr id="4"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23F0FC41-3A52-4883-BB07-4356F715062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80000" y="914400"/>
            <a:ext cx="3285513" cy="520700"/>
          </a:xfrm>
        </p:spPr>
        <p:txBody>
          <a:bodyPr anchor="b"/>
          <a:lstStyle>
            <a:lvl1pPr algn="l">
              <a:defRPr sz="2000" b="1"/>
            </a:lvl1pPr>
          </a:lstStyle>
          <a:p>
            <a:r>
              <a:rPr lang="cs-CZ" smtClean="0"/>
              <a:t>Kliknutím lze upravit styl.</a:t>
            </a:r>
            <a:endParaRPr lang="en-US" dirty="0"/>
          </a:p>
        </p:txBody>
      </p:sp>
      <p:sp>
        <p:nvSpPr>
          <p:cNvPr id="3" name="Content Placeholder 2"/>
          <p:cNvSpPr>
            <a:spLocks noGrp="1"/>
          </p:cNvSpPr>
          <p:nvPr>
            <p:ph idx="1"/>
          </p:nvPr>
        </p:nvSpPr>
        <p:spPr>
          <a:xfrm>
            <a:off x="3575051" y="914402"/>
            <a:ext cx="53265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180000" y="1435102"/>
            <a:ext cx="32855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all" spc="0" normalizeH="0">
                <a:solidFill>
                  <a:srgbClr val="695C4F"/>
                </a:solidFill>
              </a:defRPr>
            </a:lvl1pPr>
          </a:lstStyle>
          <a:p>
            <a:pPr lvl="0"/>
            <a:r>
              <a:rPr lang="cs-CZ" smtClean="0"/>
              <a:t>Kliknutím lze upravit styly předlohy textu.</a:t>
            </a:r>
          </a:p>
        </p:txBody>
      </p:sp>
      <p:sp>
        <p:nvSpPr>
          <p:cNvPr id="6" name="Date Placeholder 3"/>
          <p:cNvSpPr>
            <a:spLocks noGrp="1"/>
          </p:cNvSpPr>
          <p:nvPr>
            <p:ph type="dt" sz="half" idx="14"/>
          </p:nvPr>
        </p:nvSpPr>
        <p:spPr/>
        <p:txBody>
          <a:bodyPr/>
          <a:lstStyle>
            <a:lvl1pPr>
              <a:defRPr/>
            </a:lvl1pPr>
          </a:lstStyle>
          <a:p>
            <a:pPr>
              <a:defRPr/>
            </a:pPr>
            <a:fld id="{AC03F97C-498C-42BA-9CC0-497F3C21F4BD}" type="datetimeFigureOut">
              <a:rPr lang="en-US"/>
              <a:pPr>
                <a:defRPr/>
              </a:pPr>
              <a:t>5/21/2012</a:t>
            </a:fld>
            <a:endParaRPr lang="en-US"/>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2A1CD672-FB09-420B-BDB5-45064322B27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80000" y="728662"/>
            <a:ext cx="3096600" cy="1100138"/>
          </a:xfrm>
        </p:spPr>
        <p:txBody>
          <a:bodyPr anchor="b">
            <a:normAutofit/>
          </a:bodyPr>
          <a:lstStyle>
            <a:lvl1pPr algn="l">
              <a:defRPr sz="1800" b="1" i="1"/>
            </a:lvl1pPr>
          </a:lstStyle>
          <a:p>
            <a:r>
              <a:rPr lang="cs-CZ" smtClean="0"/>
              <a:t>Kliknutím lze upravit styl.</a:t>
            </a:r>
            <a:endParaRPr lang="en-US"/>
          </a:p>
        </p:txBody>
      </p:sp>
      <p:sp>
        <p:nvSpPr>
          <p:cNvPr id="3" name="Picture Placeholder 2"/>
          <p:cNvSpPr>
            <a:spLocks noGrp="1"/>
          </p:cNvSpPr>
          <p:nvPr>
            <p:ph type="pic" idx="1"/>
          </p:nvPr>
        </p:nvSpPr>
        <p:spPr>
          <a:xfrm>
            <a:off x="3415200" y="728662"/>
            <a:ext cx="5486400" cy="54435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Kliknutím na ikonu přidáte obrázek.</a:t>
            </a:r>
            <a:endParaRPr lang="en-US" noProof="0"/>
          </a:p>
        </p:txBody>
      </p:sp>
      <p:sp>
        <p:nvSpPr>
          <p:cNvPr id="4" name="Text Placeholder 3"/>
          <p:cNvSpPr>
            <a:spLocks noGrp="1"/>
          </p:cNvSpPr>
          <p:nvPr>
            <p:ph type="body" sz="half" idx="2"/>
          </p:nvPr>
        </p:nvSpPr>
        <p:spPr>
          <a:xfrm>
            <a:off x="180000" y="1828801"/>
            <a:ext cx="3096600" cy="4343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all" spc="0" normalizeH="0">
                <a:solidFill>
                  <a:srgbClr val="695C4F"/>
                </a:solidFill>
              </a:defRPr>
            </a:lvl1pPr>
          </a:lstStyle>
          <a:p>
            <a:pPr lvl="0"/>
            <a:r>
              <a:rPr lang="cs-CZ" smtClean="0"/>
              <a:t>Kliknutím lze upravit styly předlohy textu.</a:t>
            </a:r>
          </a:p>
        </p:txBody>
      </p:sp>
      <p:sp>
        <p:nvSpPr>
          <p:cNvPr id="6" name="Date Placeholder 3"/>
          <p:cNvSpPr>
            <a:spLocks noGrp="1"/>
          </p:cNvSpPr>
          <p:nvPr>
            <p:ph type="dt" sz="half" idx="14"/>
          </p:nvPr>
        </p:nvSpPr>
        <p:spPr/>
        <p:txBody>
          <a:bodyPr/>
          <a:lstStyle>
            <a:lvl1pPr>
              <a:defRPr/>
            </a:lvl1pPr>
          </a:lstStyle>
          <a:p>
            <a:pPr>
              <a:defRPr/>
            </a:pPr>
            <a:fld id="{89C96883-E0CD-4FFC-81BD-A96298F99313}" type="datetimeFigureOut">
              <a:rPr lang="en-US"/>
              <a:pPr>
                <a:defRPr/>
              </a:pPr>
              <a:t>5/21/2012</a:t>
            </a:fld>
            <a:endParaRPr lang="en-US"/>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531F6688-23BA-4926-8301-4D2352F62F2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98438" y="838200"/>
            <a:ext cx="8729662" cy="579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Kliknutím lze upravit styl.</a:t>
            </a:r>
            <a:endParaRPr lang="en-US" smtClean="0"/>
          </a:p>
        </p:txBody>
      </p:sp>
      <p:sp>
        <p:nvSpPr>
          <p:cNvPr id="1027" name="Text Placeholder 2"/>
          <p:cNvSpPr>
            <a:spLocks noGrp="1"/>
          </p:cNvSpPr>
          <p:nvPr>
            <p:ph type="body" idx="1"/>
          </p:nvPr>
        </p:nvSpPr>
        <p:spPr bwMode="auto">
          <a:xfrm>
            <a:off x="179388" y="1600200"/>
            <a:ext cx="87312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sp>
        <p:nvSpPr>
          <p:cNvPr id="4" name="Date Placeholder 3"/>
          <p:cNvSpPr>
            <a:spLocks noGrp="1"/>
          </p:cNvSpPr>
          <p:nvPr>
            <p:ph type="dt" sz="half" idx="2"/>
          </p:nvPr>
        </p:nvSpPr>
        <p:spPr>
          <a:xfrm>
            <a:off x="179388" y="6492875"/>
            <a:ext cx="2133600" cy="365125"/>
          </a:xfrm>
          <a:prstGeom prst="rect">
            <a:avLst/>
          </a:prstGeom>
        </p:spPr>
        <p:txBody>
          <a:bodyPr vert="horz" lIns="91440" tIns="45720" rIns="91440" bIns="45720" rtlCol="0" anchor="ctr"/>
          <a:lstStyle>
            <a:lvl1pPr algn="l" fontAlgn="auto">
              <a:spcBef>
                <a:spcPts val="0"/>
              </a:spcBef>
              <a:spcAft>
                <a:spcPts val="0"/>
              </a:spcAft>
              <a:defRPr sz="1000">
                <a:solidFill>
                  <a:srgbClr val="695C4F"/>
                </a:solidFill>
                <a:latin typeface="+mj-lt"/>
                <a:cs typeface="+mn-cs"/>
              </a:defRPr>
            </a:lvl1pPr>
          </a:lstStyle>
          <a:p>
            <a:pPr>
              <a:defRPr/>
            </a:pPr>
            <a:fld id="{4C74DF9F-1501-4747-AB50-E4233CC4D13E}" type="datetimeFigureOut">
              <a:rPr lang="en-US"/>
              <a:pPr>
                <a:defRPr/>
              </a:pPr>
              <a:t>5/21/2012</a:t>
            </a:fld>
            <a:endParaRPr lang="en-US"/>
          </a:p>
        </p:txBody>
      </p:sp>
      <p:sp>
        <p:nvSpPr>
          <p:cNvPr id="5" name="Footer Placeholder 4"/>
          <p:cNvSpPr>
            <a:spLocks noGrp="1"/>
          </p:cNvSpPr>
          <p:nvPr>
            <p:ph type="ftr" sz="quarter" idx="3"/>
          </p:nvPr>
        </p:nvSpPr>
        <p:spPr>
          <a:xfrm>
            <a:off x="2667000" y="6492875"/>
            <a:ext cx="3810000" cy="365125"/>
          </a:xfrm>
          <a:prstGeom prst="rect">
            <a:avLst/>
          </a:prstGeom>
        </p:spPr>
        <p:txBody>
          <a:bodyPr vert="horz" lIns="91440" tIns="45720" rIns="91440" bIns="45720" rtlCol="0" anchor="ctr"/>
          <a:lstStyle>
            <a:lvl1pPr algn="ctr" fontAlgn="auto">
              <a:spcBef>
                <a:spcPts val="0"/>
              </a:spcBef>
              <a:spcAft>
                <a:spcPts val="0"/>
              </a:spcAft>
              <a:defRPr sz="1000">
                <a:solidFill>
                  <a:srgbClr val="695C4F"/>
                </a:solidFill>
                <a:latin typeface="+mj-lt"/>
                <a:cs typeface="+mn-cs"/>
              </a:defRPr>
            </a:lvl1pPr>
          </a:lstStyle>
          <a:p>
            <a:pPr>
              <a:defRPr/>
            </a:pPr>
            <a:endParaRPr lang="en-US"/>
          </a:p>
        </p:txBody>
      </p:sp>
      <p:sp>
        <p:nvSpPr>
          <p:cNvPr id="6" name="Slide Number Placeholder 5"/>
          <p:cNvSpPr>
            <a:spLocks noGrp="1"/>
          </p:cNvSpPr>
          <p:nvPr>
            <p:ph type="sldNum" sz="quarter" idx="4"/>
          </p:nvPr>
        </p:nvSpPr>
        <p:spPr>
          <a:xfrm>
            <a:off x="6767513" y="6492875"/>
            <a:ext cx="2133600" cy="365125"/>
          </a:xfrm>
          <a:prstGeom prst="rect">
            <a:avLst/>
          </a:prstGeom>
        </p:spPr>
        <p:txBody>
          <a:bodyPr vert="horz" lIns="91440" tIns="45720" rIns="91440" bIns="45720" rtlCol="0" anchor="ctr"/>
          <a:lstStyle>
            <a:lvl1pPr algn="r" fontAlgn="auto">
              <a:spcBef>
                <a:spcPts val="0"/>
              </a:spcBef>
              <a:spcAft>
                <a:spcPts val="0"/>
              </a:spcAft>
              <a:defRPr sz="1000">
                <a:solidFill>
                  <a:srgbClr val="695C4F"/>
                </a:solidFill>
                <a:latin typeface="+mj-lt"/>
                <a:cs typeface="+mn-cs"/>
              </a:defRPr>
            </a:lvl1pPr>
          </a:lstStyle>
          <a:p>
            <a:pPr>
              <a:defRPr/>
            </a:pPr>
            <a:fld id="{157EC3CA-4C89-4A5E-BB91-195A5D760A9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51" r:id="rId2"/>
    <p:sldLayoutId id="2147483665"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457200" rtl="0" eaLnBrk="1" fontAlgn="base" hangingPunct="1">
        <a:spcBef>
          <a:spcPct val="0"/>
        </a:spcBef>
        <a:spcAft>
          <a:spcPct val="0"/>
        </a:spcAft>
        <a:defRPr sz="2800" kern="1200">
          <a:solidFill>
            <a:srgbClr val="695C4F"/>
          </a:solidFill>
          <a:latin typeface="+mj-lt"/>
          <a:ea typeface="+mj-ea"/>
          <a:cs typeface="+mj-cs"/>
        </a:defRPr>
      </a:lvl1pPr>
      <a:lvl2pPr algn="l" defTabSz="457200" rtl="0" eaLnBrk="1" fontAlgn="base" hangingPunct="1">
        <a:spcBef>
          <a:spcPct val="0"/>
        </a:spcBef>
        <a:spcAft>
          <a:spcPct val="0"/>
        </a:spcAft>
        <a:defRPr sz="2800">
          <a:solidFill>
            <a:srgbClr val="695C4F"/>
          </a:solidFill>
          <a:latin typeface="Calibri" pitchFamily="34" charset="0"/>
        </a:defRPr>
      </a:lvl2pPr>
      <a:lvl3pPr algn="l" defTabSz="457200" rtl="0" eaLnBrk="1" fontAlgn="base" hangingPunct="1">
        <a:spcBef>
          <a:spcPct val="0"/>
        </a:spcBef>
        <a:spcAft>
          <a:spcPct val="0"/>
        </a:spcAft>
        <a:defRPr sz="2800">
          <a:solidFill>
            <a:srgbClr val="695C4F"/>
          </a:solidFill>
          <a:latin typeface="Calibri" pitchFamily="34" charset="0"/>
        </a:defRPr>
      </a:lvl3pPr>
      <a:lvl4pPr algn="l" defTabSz="457200" rtl="0" eaLnBrk="1" fontAlgn="base" hangingPunct="1">
        <a:spcBef>
          <a:spcPct val="0"/>
        </a:spcBef>
        <a:spcAft>
          <a:spcPct val="0"/>
        </a:spcAft>
        <a:defRPr sz="2800">
          <a:solidFill>
            <a:srgbClr val="695C4F"/>
          </a:solidFill>
          <a:latin typeface="Calibri" pitchFamily="34" charset="0"/>
        </a:defRPr>
      </a:lvl4pPr>
      <a:lvl5pPr algn="l" defTabSz="457200" rtl="0" eaLnBrk="1" fontAlgn="base" hangingPunct="1">
        <a:spcBef>
          <a:spcPct val="0"/>
        </a:spcBef>
        <a:spcAft>
          <a:spcPct val="0"/>
        </a:spcAft>
        <a:defRPr sz="2800">
          <a:solidFill>
            <a:srgbClr val="695C4F"/>
          </a:solidFill>
          <a:latin typeface="Calibri" pitchFamily="34" charset="0"/>
        </a:defRPr>
      </a:lvl5pPr>
      <a:lvl6pPr marL="457200" algn="l" defTabSz="457200" rtl="0" eaLnBrk="1" fontAlgn="base" hangingPunct="1">
        <a:spcBef>
          <a:spcPct val="0"/>
        </a:spcBef>
        <a:spcAft>
          <a:spcPct val="0"/>
        </a:spcAft>
        <a:defRPr sz="2800">
          <a:solidFill>
            <a:srgbClr val="695C4F"/>
          </a:solidFill>
          <a:latin typeface="Calibri" pitchFamily="34" charset="0"/>
        </a:defRPr>
      </a:lvl6pPr>
      <a:lvl7pPr marL="914400" algn="l" defTabSz="457200" rtl="0" eaLnBrk="1" fontAlgn="base" hangingPunct="1">
        <a:spcBef>
          <a:spcPct val="0"/>
        </a:spcBef>
        <a:spcAft>
          <a:spcPct val="0"/>
        </a:spcAft>
        <a:defRPr sz="2800">
          <a:solidFill>
            <a:srgbClr val="695C4F"/>
          </a:solidFill>
          <a:latin typeface="Calibri" pitchFamily="34" charset="0"/>
        </a:defRPr>
      </a:lvl7pPr>
      <a:lvl8pPr marL="1371600" algn="l" defTabSz="457200" rtl="0" eaLnBrk="1" fontAlgn="base" hangingPunct="1">
        <a:spcBef>
          <a:spcPct val="0"/>
        </a:spcBef>
        <a:spcAft>
          <a:spcPct val="0"/>
        </a:spcAft>
        <a:defRPr sz="2800">
          <a:solidFill>
            <a:srgbClr val="695C4F"/>
          </a:solidFill>
          <a:latin typeface="Calibri" pitchFamily="34" charset="0"/>
        </a:defRPr>
      </a:lvl8pPr>
      <a:lvl9pPr marL="1828800" algn="l" defTabSz="457200" rtl="0" eaLnBrk="1" fontAlgn="base" hangingPunct="1">
        <a:spcBef>
          <a:spcPct val="0"/>
        </a:spcBef>
        <a:spcAft>
          <a:spcPct val="0"/>
        </a:spcAft>
        <a:defRPr sz="2800">
          <a:solidFill>
            <a:srgbClr val="695C4F"/>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chemeClr val="tx1"/>
          </a:solidFill>
          <a:latin typeface="+mj-lt"/>
          <a:ea typeface="+mn-ea"/>
          <a:cs typeface="+mn-cs"/>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mj-lt"/>
          <a:ea typeface="+mn-ea"/>
          <a:cs typeface="+mn-cs"/>
        </a:defRPr>
      </a:lvl2pPr>
      <a:lvl3pPr marL="1143000" indent="-228600" algn="l" defTabSz="457200" rtl="0" eaLnBrk="1" fontAlgn="base" hangingPunct="1">
        <a:spcBef>
          <a:spcPct val="20000"/>
        </a:spcBef>
        <a:spcAft>
          <a:spcPct val="0"/>
        </a:spcAft>
        <a:buFont typeface="Arial" charset="0"/>
        <a:buChar char="•"/>
        <a:defRPr sz="2200" kern="1200">
          <a:solidFill>
            <a:schemeClr val="tx1"/>
          </a:solidFill>
          <a:latin typeface="+mj-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j-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hyperlink" Target="mk:@MSITStore:C:\Program%20Files\Microsoft%20Dynamics%20NAV\CSIDE%20Client\ENU\master.chm::/inv_t.chm::/T_27_34.htm"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hyperlink" Target="mk:@MSITStore:C:\Program%20Files\Microsoft%20Dynamics%20NAV\CSIDE%20Client\ENU\master.chm::/inv_t.chm::/T_27_34.htm"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1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2.xml"/><Relationship Id="rId5" Type="http://schemas.openxmlformats.org/officeDocument/2006/relationships/image" Target="../media/image59.png"/><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ctrTitle"/>
          </p:nvPr>
        </p:nvSpPr>
        <p:spPr/>
        <p:txBody>
          <a:bodyPr/>
          <a:lstStyle/>
          <a:p>
            <a:pPr eaLnBrk="1" hangingPunct="1"/>
            <a:r>
              <a:rPr lang="en-US" sz="2900" smtClean="0"/>
              <a:t>Guidance Store System</a:t>
            </a:r>
            <a:r>
              <a:rPr lang="cs-CZ" sz="2900" smtClean="0">
                <a:latin typeface="Arial" charset="0"/>
              </a:rPr>
              <a:t> </a:t>
            </a:r>
            <a:endParaRPr lang="en-GB" sz="2900" smtClean="0">
              <a:latin typeface="Arial" charset="0"/>
            </a:endParaRPr>
          </a:p>
        </p:txBody>
      </p:sp>
      <p:sp>
        <p:nvSpPr>
          <p:cNvPr id="19458" name="Subtitle 2"/>
          <p:cNvSpPr>
            <a:spLocks noGrp="1"/>
          </p:cNvSpPr>
          <p:nvPr>
            <p:ph type="subTitle" idx="1"/>
          </p:nvPr>
        </p:nvSpPr>
        <p:spPr/>
        <p:txBody>
          <a:bodyPr/>
          <a:lstStyle/>
          <a:p>
            <a:pPr eaLnBrk="1" hangingPunct="1"/>
            <a:r>
              <a:rPr lang="cs-CZ" smtClean="0"/>
              <a:t>Miki Skorkovský</a:t>
            </a:r>
            <a:endParaRPr lang="en-GB"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p:nvPr>
        </p:nvSpPr>
        <p:spPr/>
        <p:txBody>
          <a:bodyPr/>
          <a:lstStyle/>
          <a:p>
            <a:r>
              <a:rPr lang="en-US" smtClean="0"/>
              <a:t>Stock </a:t>
            </a:r>
            <a:r>
              <a:rPr lang="cs-CZ" smtClean="0"/>
              <a:t>(</a:t>
            </a:r>
            <a:r>
              <a:rPr lang="en-US" smtClean="0"/>
              <a:t>Item) Availability by Period</a:t>
            </a:r>
          </a:p>
        </p:txBody>
      </p:sp>
      <p:pic>
        <p:nvPicPr>
          <p:cNvPr id="31746" name="Picture 4"/>
          <p:cNvPicPr>
            <a:picLocks noChangeAspect="1" noChangeArrowheads="1"/>
          </p:cNvPicPr>
          <p:nvPr/>
        </p:nvPicPr>
        <p:blipFill>
          <a:blip r:embed="rId2"/>
          <a:srcRect/>
          <a:stretch>
            <a:fillRect/>
          </a:stretch>
        </p:blipFill>
        <p:spPr bwMode="auto">
          <a:xfrm>
            <a:off x="257175" y="3913188"/>
            <a:ext cx="8186738" cy="2457450"/>
          </a:xfrm>
          <a:prstGeom prst="rect">
            <a:avLst/>
          </a:prstGeom>
          <a:noFill/>
          <a:ln w="9525">
            <a:noFill/>
            <a:miter lim="800000"/>
            <a:headEnd/>
            <a:tailEnd/>
          </a:ln>
        </p:spPr>
      </p:pic>
      <p:pic>
        <p:nvPicPr>
          <p:cNvPr id="31747" name="Picture 5"/>
          <p:cNvPicPr>
            <a:picLocks noChangeAspect="1" noChangeArrowheads="1"/>
          </p:cNvPicPr>
          <p:nvPr/>
        </p:nvPicPr>
        <p:blipFill>
          <a:blip r:embed="rId3"/>
          <a:srcRect/>
          <a:stretch>
            <a:fillRect/>
          </a:stretch>
        </p:blipFill>
        <p:spPr bwMode="auto">
          <a:xfrm>
            <a:off x="257175" y="2098675"/>
            <a:ext cx="8253413" cy="1311275"/>
          </a:xfrm>
          <a:prstGeom prst="rect">
            <a:avLst/>
          </a:prstGeom>
          <a:noFill/>
          <a:ln w="9525">
            <a:noFill/>
            <a:miter lim="800000"/>
            <a:headEnd/>
            <a:tailEnd/>
          </a:ln>
        </p:spPr>
      </p:pic>
      <p:sp>
        <p:nvSpPr>
          <p:cNvPr id="31748" name="Text Box 6"/>
          <p:cNvSpPr txBox="1">
            <a:spLocks noChangeArrowheads="1"/>
          </p:cNvSpPr>
          <p:nvPr/>
        </p:nvSpPr>
        <p:spPr bwMode="auto">
          <a:xfrm>
            <a:off x="1749425" y="2541588"/>
            <a:ext cx="1106488" cy="366712"/>
          </a:xfrm>
          <a:prstGeom prst="rect">
            <a:avLst/>
          </a:prstGeom>
          <a:noFill/>
          <a:ln w="9525">
            <a:noFill/>
            <a:miter lim="800000"/>
            <a:headEnd/>
            <a:tailEnd/>
          </a:ln>
        </p:spPr>
        <p:txBody>
          <a:bodyPr wrap="none">
            <a:spAutoFit/>
          </a:bodyPr>
          <a:lstStyle/>
          <a:p>
            <a:pPr defTabSz="914400"/>
            <a:r>
              <a:rPr lang="en-US" sz="1800" b="1">
                <a:solidFill>
                  <a:srgbClr val="2E5A95"/>
                </a:solidFill>
                <a:latin typeface="Calibri" pitchFamily="34" charset="0"/>
              </a:rPr>
              <a:t>Sales Line</a:t>
            </a:r>
          </a:p>
        </p:txBody>
      </p:sp>
      <p:sp>
        <p:nvSpPr>
          <p:cNvPr id="31749" name="Rectangle 7"/>
          <p:cNvSpPr>
            <a:spLocks noChangeArrowheads="1"/>
          </p:cNvSpPr>
          <p:nvPr/>
        </p:nvSpPr>
        <p:spPr bwMode="auto">
          <a:xfrm>
            <a:off x="257175" y="1574800"/>
            <a:ext cx="8428038" cy="403225"/>
          </a:xfrm>
          <a:prstGeom prst="rect">
            <a:avLst/>
          </a:prstGeom>
          <a:solidFill>
            <a:srgbClr val="99CCFF"/>
          </a:solidFill>
          <a:ln w="9525">
            <a:solidFill>
              <a:schemeClr val="tx1"/>
            </a:solidFill>
            <a:miter lim="800000"/>
            <a:headEnd/>
            <a:tailEnd/>
          </a:ln>
        </p:spPr>
        <p:txBody>
          <a:bodyPr wrap="none" anchor="ctr"/>
          <a:lstStyle/>
          <a:p>
            <a:pPr algn="ctr" defTabSz="914400"/>
            <a:r>
              <a:rPr lang="en-US" sz="2000" b="1">
                <a:solidFill>
                  <a:srgbClr val="CC3300"/>
                </a:solidFill>
                <a:latin typeface="Calibri" pitchFamily="34" charset="0"/>
              </a:rPr>
              <a:t>Sales Order Header</a:t>
            </a:r>
          </a:p>
        </p:txBody>
      </p:sp>
      <p:sp>
        <p:nvSpPr>
          <p:cNvPr id="31750" name="AutoShape 9"/>
          <p:cNvSpPr>
            <a:spLocks noChangeArrowheads="1"/>
          </p:cNvSpPr>
          <p:nvPr/>
        </p:nvSpPr>
        <p:spPr bwMode="auto">
          <a:xfrm>
            <a:off x="4611688" y="3227388"/>
            <a:ext cx="242887" cy="846137"/>
          </a:xfrm>
          <a:prstGeom prst="downArrow">
            <a:avLst>
              <a:gd name="adj1" fmla="val 50000"/>
              <a:gd name="adj2" fmla="val 87092"/>
            </a:avLst>
          </a:prstGeom>
          <a:solidFill>
            <a:srgbClr val="FF3300"/>
          </a:solidFill>
          <a:ln w="9525">
            <a:solidFill>
              <a:schemeClr val="tx1"/>
            </a:solidFill>
            <a:miter lim="800000"/>
            <a:headEnd/>
            <a:tailEnd/>
          </a:ln>
        </p:spPr>
        <p:txBody>
          <a:bodyPr wrap="none" anchor="ctr"/>
          <a:lstStyle/>
          <a:p>
            <a:endParaRPr lang="cs-CZ"/>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p:nvPr>
        </p:nvSpPr>
        <p:spPr/>
        <p:txBody>
          <a:bodyPr/>
          <a:lstStyle/>
          <a:p>
            <a:r>
              <a:rPr lang="en-US" smtClean="0"/>
              <a:t>Suggested replenishment using standard Req Work Sheet</a:t>
            </a:r>
          </a:p>
        </p:txBody>
      </p:sp>
      <p:pic>
        <p:nvPicPr>
          <p:cNvPr id="32770" name="Picture 4"/>
          <p:cNvPicPr>
            <a:picLocks noChangeAspect="1" noChangeArrowheads="1"/>
          </p:cNvPicPr>
          <p:nvPr/>
        </p:nvPicPr>
        <p:blipFill>
          <a:blip r:embed="rId2"/>
          <a:srcRect/>
          <a:stretch>
            <a:fillRect/>
          </a:stretch>
        </p:blipFill>
        <p:spPr bwMode="auto">
          <a:xfrm>
            <a:off x="257175" y="1574800"/>
            <a:ext cx="7750175" cy="762000"/>
          </a:xfrm>
          <a:prstGeom prst="rect">
            <a:avLst/>
          </a:prstGeom>
          <a:noFill/>
          <a:ln w="9525">
            <a:noFill/>
            <a:miter lim="800000"/>
            <a:headEnd/>
            <a:tailEnd/>
          </a:ln>
        </p:spPr>
      </p:pic>
      <p:pic>
        <p:nvPicPr>
          <p:cNvPr id="32771" name="Picture 5"/>
          <p:cNvPicPr>
            <a:picLocks noChangeAspect="1" noChangeArrowheads="1"/>
          </p:cNvPicPr>
          <p:nvPr/>
        </p:nvPicPr>
        <p:blipFill>
          <a:blip r:embed="rId3"/>
          <a:srcRect/>
          <a:stretch>
            <a:fillRect/>
          </a:stretch>
        </p:blipFill>
        <p:spPr bwMode="auto">
          <a:xfrm>
            <a:off x="338138" y="3751263"/>
            <a:ext cx="8347075" cy="1444625"/>
          </a:xfrm>
          <a:prstGeom prst="rect">
            <a:avLst/>
          </a:prstGeom>
          <a:noFill/>
          <a:ln w="9525">
            <a:noFill/>
            <a:miter lim="800000"/>
            <a:headEnd/>
            <a:tailEnd/>
          </a:ln>
        </p:spPr>
      </p:pic>
      <p:sp>
        <p:nvSpPr>
          <p:cNvPr id="32772" name="Rectangle 6"/>
          <p:cNvSpPr>
            <a:spLocks noChangeArrowheads="1"/>
          </p:cNvSpPr>
          <p:nvPr/>
        </p:nvSpPr>
        <p:spPr bwMode="auto">
          <a:xfrm>
            <a:off x="3644900" y="2944813"/>
            <a:ext cx="1411288" cy="442912"/>
          </a:xfrm>
          <a:prstGeom prst="rect">
            <a:avLst/>
          </a:prstGeom>
          <a:solidFill>
            <a:schemeClr val="accent1"/>
          </a:solidFill>
          <a:ln w="9525">
            <a:solidFill>
              <a:srgbClr val="2E5A95"/>
            </a:solidFill>
            <a:miter lim="800000"/>
            <a:headEnd/>
            <a:tailEnd/>
          </a:ln>
        </p:spPr>
        <p:txBody>
          <a:bodyPr wrap="none" anchor="ctr"/>
          <a:lstStyle/>
          <a:p>
            <a:pPr algn="ctr"/>
            <a:r>
              <a:rPr lang="en-US" sz="1400">
                <a:solidFill>
                  <a:srgbClr val="FFFF00"/>
                </a:solidFill>
                <a:latin typeface="Calibri" pitchFamily="34" charset="0"/>
              </a:rPr>
              <a:t>Order </a:t>
            </a:r>
          </a:p>
          <a:p>
            <a:pPr algn="ctr"/>
            <a:r>
              <a:rPr lang="en-US" sz="1400">
                <a:solidFill>
                  <a:srgbClr val="FFFF00"/>
                </a:solidFill>
                <a:latin typeface="Calibri" pitchFamily="34" charset="0"/>
              </a:rPr>
              <a:t>Tracking</a:t>
            </a:r>
          </a:p>
        </p:txBody>
      </p:sp>
      <p:sp>
        <p:nvSpPr>
          <p:cNvPr id="32773" name="AutoShape 8"/>
          <p:cNvSpPr>
            <a:spLocks noChangeArrowheads="1"/>
          </p:cNvSpPr>
          <p:nvPr/>
        </p:nvSpPr>
        <p:spPr bwMode="auto">
          <a:xfrm>
            <a:off x="4611688" y="2339975"/>
            <a:ext cx="161925" cy="523875"/>
          </a:xfrm>
          <a:prstGeom prst="downArrow">
            <a:avLst>
              <a:gd name="adj1" fmla="val 50000"/>
              <a:gd name="adj2" fmla="val 80882"/>
            </a:avLst>
          </a:prstGeom>
          <a:solidFill>
            <a:srgbClr val="FF3300"/>
          </a:solidFill>
          <a:ln w="9525">
            <a:solidFill>
              <a:schemeClr val="tx1"/>
            </a:solidFill>
            <a:miter lim="800000"/>
            <a:headEnd/>
            <a:tailEnd/>
          </a:ln>
        </p:spPr>
        <p:txBody>
          <a:bodyPr wrap="none" anchor="ctr"/>
          <a:lstStyle/>
          <a:p>
            <a:endParaRPr lang="cs-CZ"/>
          </a:p>
        </p:txBody>
      </p:sp>
      <p:sp>
        <p:nvSpPr>
          <p:cNvPr id="32774" name="AutoShape 9"/>
          <p:cNvSpPr>
            <a:spLocks noChangeArrowheads="1"/>
          </p:cNvSpPr>
          <p:nvPr/>
        </p:nvSpPr>
        <p:spPr bwMode="auto">
          <a:xfrm>
            <a:off x="4611688" y="3429000"/>
            <a:ext cx="201612" cy="523875"/>
          </a:xfrm>
          <a:prstGeom prst="downArrow">
            <a:avLst>
              <a:gd name="adj1" fmla="val 50000"/>
              <a:gd name="adj2" fmla="val 64961"/>
            </a:avLst>
          </a:prstGeom>
          <a:solidFill>
            <a:srgbClr val="FF3300"/>
          </a:solidFill>
          <a:ln w="9525">
            <a:solidFill>
              <a:schemeClr val="tx1"/>
            </a:solidFill>
            <a:miter lim="800000"/>
            <a:headEnd/>
            <a:tailEnd/>
          </a:ln>
        </p:spPr>
        <p:txBody>
          <a:bodyPr wrap="none" anchor="ctr"/>
          <a:lstStyle/>
          <a:p>
            <a:endParaRPr lang="cs-CZ"/>
          </a:p>
        </p:txBody>
      </p:sp>
      <p:sp>
        <p:nvSpPr>
          <p:cNvPr id="32775" name="Rectangle 10"/>
          <p:cNvSpPr>
            <a:spLocks noChangeArrowheads="1"/>
          </p:cNvSpPr>
          <p:nvPr/>
        </p:nvSpPr>
        <p:spPr bwMode="auto">
          <a:xfrm>
            <a:off x="1427163" y="5607050"/>
            <a:ext cx="1249362" cy="604838"/>
          </a:xfrm>
          <a:prstGeom prst="rect">
            <a:avLst/>
          </a:prstGeom>
          <a:solidFill>
            <a:schemeClr val="accent1"/>
          </a:solidFill>
          <a:ln w="9525">
            <a:solidFill>
              <a:schemeClr val="tx1"/>
            </a:solidFill>
            <a:miter lim="800000"/>
            <a:headEnd/>
            <a:tailEnd/>
          </a:ln>
        </p:spPr>
        <p:txBody>
          <a:bodyPr wrap="none" anchor="ctr"/>
          <a:lstStyle/>
          <a:p>
            <a:pPr algn="ctr"/>
            <a:r>
              <a:rPr lang="en-US" sz="1600">
                <a:solidFill>
                  <a:srgbClr val="FFFF00"/>
                </a:solidFill>
                <a:latin typeface="Calibri" pitchFamily="34" charset="0"/>
              </a:rPr>
              <a:t>Sales</a:t>
            </a:r>
          </a:p>
          <a:p>
            <a:pPr algn="ctr"/>
            <a:r>
              <a:rPr lang="en-US" sz="1600">
                <a:solidFill>
                  <a:srgbClr val="FFFF00"/>
                </a:solidFill>
                <a:latin typeface="Calibri" pitchFamily="34" charset="0"/>
              </a:rPr>
              <a:t>Order</a:t>
            </a:r>
          </a:p>
        </p:txBody>
      </p:sp>
      <p:sp>
        <p:nvSpPr>
          <p:cNvPr id="32776" name="Rectangle 11"/>
          <p:cNvSpPr>
            <a:spLocks noChangeArrowheads="1"/>
          </p:cNvSpPr>
          <p:nvPr/>
        </p:nvSpPr>
        <p:spPr bwMode="auto">
          <a:xfrm>
            <a:off x="1427163" y="6373813"/>
            <a:ext cx="1250950" cy="80962"/>
          </a:xfrm>
          <a:prstGeom prst="rect">
            <a:avLst/>
          </a:prstGeom>
          <a:solidFill>
            <a:srgbClr val="FFFF00"/>
          </a:solidFill>
          <a:ln w="9525">
            <a:solidFill>
              <a:schemeClr val="tx1"/>
            </a:solidFill>
            <a:miter lim="800000"/>
            <a:headEnd/>
            <a:tailEnd/>
          </a:ln>
        </p:spPr>
        <p:txBody>
          <a:bodyPr wrap="none" anchor="ctr"/>
          <a:lstStyle/>
          <a:p>
            <a:endParaRPr lang="cs-CZ"/>
          </a:p>
        </p:txBody>
      </p:sp>
      <p:sp>
        <p:nvSpPr>
          <p:cNvPr id="32777" name="Rectangle 12"/>
          <p:cNvSpPr>
            <a:spLocks noChangeArrowheads="1"/>
          </p:cNvSpPr>
          <p:nvPr/>
        </p:nvSpPr>
        <p:spPr bwMode="auto">
          <a:xfrm>
            <a:off x="1587500" y="6373813"/>
            <a:ext cx="282575" cy="80962"/>
          </a:xfrm>
          <a:prstGeom prst="rect">
            <a:avLst/>
          </a:prstGeom>
          <a:solidFill>
            <a:srgbClr val="CC3300"/>
          </a:solidFill>
          <a:ln w="9525">
            <a:solidFill>
              <a:schemeClr val="tx1"/>
            </a:solidFill>
            <a:miter lim="800000"/>
            <a:headEnd/>
            <a:tailEnd/>
          </a:ln>
        </p:spPr>
        <p:txBody>
          <a:bodyPr wrap="none" anchor="ctr"/>
          <a:lstStyle/>
          <a:p>
            <a:endParaRPr lang="cs-CZ"/>
          </a:p>
        </p:txBody>
      </p:sp>
      <p:sp>
        <p:nvSpPr>
          <p:cNvPr id="32778" name="AutoShape 13"/>
          <p:cNvSpPr>
            <a:spLocks noChangeArrowheads="1"/>
          </p:cNvSpPr>
          <p:nvPr/>
        </p:nvSpPr>
        <p:spPr bwMode="auto">
          <a:xfrm>
            <a:off x="1749425" y="5041900"/>
            <a:ext cx="201613" cy="523875"/>
          </a:xfrm>
          <a:prstGeom prst="downArrow">
            <a:avLst>
              <a:gd name="adj1" fmla="val 50000"/>
              <a:gd name="adj2" fmla="val 64960"/>
            </a:avLst>
          </a:prstGeom>
          <a:solidFill>
            <a:srgbClr val="FF3300"/>
          </a:solidFill>
          <a:ln w="9525">
            <a:solidFill>
              <a:schemeClr val="tx1"/>
            </a:solidFill>
            <a:miter lim="800000"/>
            <a:headEnd/>
            <a:tailEnd/>
          </a:ln>
        </p:spPr>
        <p:txBody>
          <a:bodyPr wrap="none" anchor="ctr"/>
          <a:lstStyle/>
          <a:p>
            <a:endParaRPr lang="cs-CZ"/>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p:nvPr>
        </p:nvSpPr>
        <p:spPr/>
        <p:txBody>
          <a:bodyPr/>
          <a:lstStyle/>
          <a:p>
            <a:r>
              <a:rPr lang="en-US" smtClean="0"/>
              <a:t>Stock </a:t>
            </a:r>
            <a:r>
              <a:rPr lang="cs-CZ" smtClean="0"/>
              <a:t>(</a:t>
            </a:r>
            <a:r>
              <a:rPr lang="en-US" smtClean="0"/>
              <a:t>Item) Availability by Period</a:t>
            </a:r>
            <a:endParaRPr lang="en-GB" smtClean="0"/>
          </a:p>
        </p:txBody>
      </p:sp>
      <p:pic>
        <p:nvPicPr>
          <p:cNvPr id="33794" name="Picture 4"/>
          <p:cNvPicPr>
            <a:picLocks noChangeAspect="1" noChangeArrowheads="1"/>
          </p:cNvPicPr>
          <p:nvPr/>
        </p:nvPicPr>
        <p:blipFill>
          <a:blip r:embed="rId2"/>
          <a:srcRect/>
          <a:stretch>
            <a:fillRect/>
          </a:stretch>
        </p:blipFill>
        <p:spPr bwMode="auto">
          <a:xfrm>
            <a:off x="257175" y="1855788"/>
            <a:ext cx="8580438" cy="18129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p:nvPr>
        </p:nvSpPr>
        <p:spPr/>
        <p:txBody>
          <a:bodyPr/>
          <a:lstStyle/>
          <a:p>
            <a:r>
              <a:rPr lang="en-US" sz="2400" smtClean="0"/>
              <a:t>Stock </a:t>
            </a:r>
            <a:r>
              <a:rPr lang="cs-CZ" sz="2400" smtClean="0"/>
              <a:t>(</a:t>
            </a:r>
            <a:r>
              <a:rPr lang="en-US" sz="2400" smtClean="0"/>
              <a:t>Item) Availability by Period</a:t>
            </a:r>
            <a:r>
              <a:rPr lang="cs-CZ" sz="2400" smtClean="0"/>
              <a:t> </a:t>
            </a:r>
            <a:r>
              <a:rPr lang="en-US" sz="2000" smtClean="0"/>
              <a:t>(after partial Purchase Order is  issued)</a:t>
            </a:r>
          </a:p>
        </p:txBody>
      </p:sp>
      <p:pic>
        <p:nvPicPr>
          <p:cNvPr id="34818" name="Picture 4"/>
          <p:cNvPicPr>
            <a:picLocks noChangeAspect="1" noChangeArrowheads="1"/>
          </p:cNvPicPr>
          <p:nvPr/>
        </p:nvPicPr>
        <p:blipFill>
          <a:blip r:embed="rId2"/>
          <a:srcRect/>
          <a:stretch>
            <a:fillRect/>
          </a:stretch>
        </p:blipFill>
        <p:spPr bwMode="auto">
          <a:xfrm>
            <a:off x="338138" y="1654175"/>
            <a:ext cx="8229600" cy="1660525"/>
          </a:xfrm>
          <a:prstGeom prst="rect">
            <a:avLst/>
          </a:prstGeom>
          <a:noFill/>
          <a:ln w="9525">
            <a:noFill/>
            <a:miter lim="800000"/>
            <a:headEnd/>
            <a:tailEnd/>
          </a:ln>
        </p:spPr>
      </p:pic>
      <p:pic>
        <p:nvPicPr>
          <p:cNvPr id="34819" name="Picture 5"/>
          <p:cNvPicPr>
            <a:picLocks noChangeAspect="1" noChangeArrowheads="1"/>
          </p:cNvPicPr>
          <p:nvPr/>
        </p:nvPicPr>
        <p:blipFill>
          <a:blip r:embed="rId3"/>
          <a:srcRect/>
          <a:stretch>
            <a:fillRect/>
          </a:stretch>
        </p:blipFill>
        <p:spPr bwMode="auto">
          <a:xfrm>
            <a:off x="257175" y="3871913"/>
            <a:ext cx="8351838" cy="2171700"/>
          </a:xfrm>
          <a:prstGeom prst="rect">
            <a:avLst/>
          </a:prstGeom>
          <a:noFill/>
          <a:ln w="9525">
            <a:noFill/>
            <a:miter lim="800000"/>
            <a:headEnd/>
            <a:tailEnd/>
          </a:ln>
        </p:spPr>
      </p:pic>
      <p:sp>
        <p:nvSpPr>
          <p:cNvPr id="34820" name="Text Box 6"/>
          <p:cNvSpPr txBox="1">
            <a:spLocks noChangeArrowheads="1"/>
          </p:cNvSpPr>
          <p:nvPr/>
        </p:nvSpPr>
        <p:spPr bwMode="auto">
          <a:xfrm>
            <a:off x="2192338" y="2986088"/>
            <a:ext cx="3594100" cy="396875"/>
          </a:xfrm>
          <a:prstGeom prst="rect">
            <a:avLst/>
          </a:prstGeom>
          <a:noFill/>
          <a:ln w="9525">
            <a:noFill/>
            <a:miter lim="800000"/>
            <a:headEnd/>
            <a:tailEnd/>
          </a:ln>
        </p:spPr>
        <p:txBody>
          <a:bodyPr wrap="none">
            <a:spAutoFit/>
          </a:bodyPr>
          <a:lstStyle/>
          <a:p>
            <a:pPr defTabSz="914400"/>
            <a:r>
              <a:rPr lang="en-US" sz="2000">
                <a:latin typeface="Calibri" pitchFamily="34" charset="0"/>
              </a:rPr>
              <a:t>and after RQWSHT started again </a:t>
            </a:r>
          </a:p>
        </p:txBody>
      </p:sp>
      <p:sp>
        <p:nvSpPr>
          <p:cNvPr id="34821" name="AutoShape 7"/>
          <p:cNvSpPr>
            <a:spLocks noChangeArrowheads="1"/>
          </p:cNvSpPr>
          <p:nvPr/>
        </p:nvSpPr>
        <p:spPr bwMode="auto">
          <a:xfrm>
            <a:off x="4611688" y="2339975"/>
            <a:ext cx="161925" cy="523875"/>
          </a:xfrm>
          <a:prstGeom prst="downArrow">
            <a:avLst>
              <a:gd name="adj1" fmla="val 50000"/>
              <a:gd name="adj2" fmla="val 80882"/>
            </a:avLst>
          </a:prstGeom>
          <a:solidFill>
            <a:srgbClr val="FF3300"/>
          </a:solidFill>
          <a:ln w="9525">
            <a:solidFill>
              <a:schemeClr val="tx1"/>
            </a:solidFill>
            <a:miter lim="800000"/>
            <a:headEnd/>
            <a:tailEnd/>
          </a:ln>
        </p:spPr>
        <p:txBody>
          <a:bodyPr wrap="none" anchor="ctr"/>
          <a:lstStyle/>
          <a:p>
            <a:endParaRPr lang="cs-CZ"/>
          </a:p>
        </p:txBody>
      </p:sp>
      <p:sp>
        <p:nvSpPr>
          <p:cNvPr id="34822" name="AutoShape 8"/>
          <p:cNvSpPr>
            <a:spLocks noChangeArrowheads="1"/>
          </p:cNvSpPr>
          <p:nvPr/>
        </p:nvSpPr>
        <p:spPr bwMode="auto">
          <a:xfrm>
            <a:off x="4611688" y="3429000"/>
            <a:ext cx="201612" cy="523875"/>
          </a:xfrm>
          <a:prstGeom prst="downArrow">
            <a:avLst>
              <a:gd name="adj1" fmla="val 50000"/>
              <a:gd name="adj2" fmla="val 64961"/>
            </a:avLst>
          </a:prstGeom>
          <a:solidFill>
            <a:srgbClr val="FF3300"/>
          </a:solidFill>
          <a:ln w="9525">
            <a:solidFill>
              <a:schemeClr val="tx1"/>
            </a:solidFill>
            <a:miter lim="800000"/>
            <a:headEnd/>
            <a:tailEnd/>
          </a:ln>
        </p:spPr>
        <p:txBody>
          <a:bodyPr wrap="none" anchor="ctr"/>
          <a:lstStyle/>
          <a:p>
            <a:endParaRPr lang="cs-CZ"/>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p:txBody>
          <a:bodyPr/>
          <a:lstStyle/>
          <a:p>
            <a:r>
              <a:rPr lang="en-US" sz="2400" smtClean="0"/>
              <a:t>Stock </a:t>
            </a:r>
            <a:r>
              <a:rPr lang="cs-CZ" sz="2400" smtClean="0"/>
              <a:t>(</a:t>
            </a:r>
            <a:r>
              <a:rPr lang="en-US" sz="2400" smtClean="0"/>
              <a:t>Item) Availability by Period</a:t>
            </a:r>
            <a:r>
              <a:rPr lang="cs-CZ" sz="2400" smtClean="0"/>
              <a:t> </a:t>
            </a:r>
            <a:r>
              <a:rPr lang="en-US" sz="1400" smtClean="0"/>
              <a:t>(after another partial Purchase Order has been booked)</a:t>
            </a:r>
          </a:p>
        </p:txBody>
      </p:sp>
      <p:pic>
        <p:nvPicPr>
          <p:cNvPr id="35842" name="Picture 8"/>
          <p:cNvPicPr>
            <a:picLocks noChangeAspect="1" noChangeArrowheads="1"/>
          </p:cNvPicPr>
          <p:nvPr/>
        </p:nvPicPr>
        <p:blipFill>
          <a:blip r:embed="rId2"/>
          <a:srcRect/>
          <a:stretch>
            <a:fillRect/>
          </a:stretch>
        </p:blipFill>
        <p:spPr bwMode="auto">
          <a:xfrm>
            <a:off x="579438" y="1855788"/>
            <a:ext cx="8024812" cy="3225800"/>
          </a:xfrm>
          <a:prstGeom prst="rect">
            <a:avLst/>
          </a:prstGeom>
          <a:noFill/>
          <a:ln w="9525">
            <a:noFill/>
            <a:miter lim="800000"/>
            <a:headEnd/>
            <a:tailEnd/>
          </a:ln>
        </p:spPr>
      </p:pic>
      <p:sp>
        <p:nvSpPr>
          <p:cNvPr id="35843" name="Rectangle 4"/>
          <p:cNvSpPr>
            <a:spLocks noChangeArrowheads="1"/>
          </p:cNvSpPr>
          <p:nvPr/>
        </p:nvSpPr>
        <p:spPr bwMode="auto">
          <a:xfrm>
            <a:off x="579438" y="5526088"/>
            <a:ext cx="7400925" cy="825500"/>
          </a:xfrm>
          <a:prstGeom prst="rect">
            <a:avLst/>
          </a:prstGeom>
          <a:noFill/>
          <a:ln w="9525">
            <a:noFill/>
            <a:miter lim="800000"/>
            <a:headEnd/>
            <a:tailEnd/>
          </a:ln>
        </p:spPr>
        <p:txBody>
          <a:bodyPr wrap="none">
            <a:spAutoFit/>
          </a:bodyPr>
          <a:lstStyle/>
          <a:p>
            <a:pPr defTabSz="914400"/>
            <a:r>
              <a:rPr lang="en-GB" sz="1600">
                <a:solidFill>
                  <a:schemeClr val="tx1"/>
                </a:solidFill>
                <a:latin typeface="Calibri" pitchFamily="34" charset="0"/>
              </a:rPr>
              <a:t>What we have at our disposal at the given point of time. This goes beyond the quantity </a:t>
            </a:r>
            <a:endParaRPr lang="cs-CZ" sz="1600">
              <a:solidFill>
                <a:schemeClr val="tx1"/>
              </a:solidFill>
              <a:latin typeface="Calibri" pitchFamily="34" charset="0"/>
            </a:endParaRPr>
          </a:p>
          <a:p>
            <a:pPr defTabSz="914400"/>
            <a:r>
              <a:rPr lang="en-GB" sz="1600">
                <a:solidFill>
                  <a:schemeClr val="tx1"/>
                </a:solidFill>
                <a:latin typeface="Calibri" pitchFamily="34" charset="0"/>
              </a:rPr>
              <a:t>on hand and includes such a factors as allocations, meaning quantities, </a:t>
            </a:r>
            <a:endParaRPr lang="cs-CZ" sz="1600">
              <a:solidFill>
                <a:schemeClr val="tx1"/>
              </a:solidFill>
              <a:latin typeface="Calibri" pitchFamily="34" charset="0"/>
            </a:endParaRPr>
          </a:p>
          <a:p>
            <a:pPr defTabSz="914400"/>
            <a:r>
              <a:rPr lang="en-GB" sz="1600">
                <a:solidFill>
                  <a:schemeClr val="tx1"/>
                </a:solidFill>
                <a:latin typeface="Calibri" pitchFamily="34" charset="0"/>
              </a:rPr>
              <a:t>that </a:t>
            </a:r>
            <a:r>
              <a:rPr lang="en-US" sz="1600">
                <a:solidFill>
                  <a:schemeClr val="tx1"/>
                </a:solidFill>
                <a:latin typeface="Calibri" pitchFamily="34" charset="0"/>
              </a:rPr>
              <a:t>have</a:t>
            </a:r>
            <a:r>
              <a:rPr lang="en-GB" sz="1600">
                <a:solidFill>
                  <a:schemeClr val="tx1"/>
                </a:solidFill>
                <a:latin typeface="Calibri" pitchFamily="34" charset="0"/>
              </a:rPr>
              <a:t> been already put aside or reserved for specific purposes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p:nvPr>
        </p:nvSpPr>
        <p:spPr/>
        <p:txBody>
          <a:bodyPr/>
          <a:lstStyle/>
          <a:p>
            <a:r>
              <a:rPr lang="en-US" smtClean="0"/>
              <a:t>Stock </a:t>
            </a:r>
            <a:r>
              <a:rPr lang="cs-CZ" smtClean="0"/>
              <a:t>(</a:t>
            </a:r>
            <a:r>
              <a:rPr lang="en-US" smtClean="0"/>
              <a:t>Item) by Location</a:t>
            </a:r>
            <a:r>
              <a:rPr lang="cs-CZ" smtClean="0"/>
              <a:t> </a:t>
            </a:r>
            <a:r>
              <a:rPr lang="en-US" sz="1600" smtClean="0"/>
              <a:t>(after another partial Purchase Order has been booked)</a:t>
            </a:r>
          </a:p>
        </p:txBody>
      </p:sp>
      <p:pic>
        <p:nvPicPr>
          <p:cNvPr id="36866" name="Picture 4"/>
          <p:cNvPicPr>
            <a:picLocks noChangeAspect="1" noChangeArrowheads="1"/>
          </p:cNvPicPr>
          <p:nvPr/>
        </p:nvPicPr>
        <p:blipFill>
          <a:blip r:embed="rId2"/>
          <a:srcRect/>
          <a:stretch>
            <a:fillRect/>
          </a:stretch>
        </p:blipFill>
        <p:spPr bwMode="auto">
          <a:xfrm>
            <a:off x="741363" y="1816100"/>
            <a:ext cx="7116762" cy="3162300"/>
          </a:xfrm>
          <a:prstGeom prst="rect">
            <a:avLst/>
          </a:prstGeom>
          <a:noFill/>
          <a:ln w="9525">
            <a:solidFill>
              <a:srgbClr val="2E5A95"/>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idx="4294967295"/>
          </p:nvPr>
        </p:nvSpPr>
        <p:spPr/>
        <p:txBody>
          <a:bodyPr/>
          <a:lstStyle/>
          <a:p>
            <a:r>
              <a:rPr lang="en-US" smtClean="0"/>
              <a:t>Stock </a:t>
            </a:r>
            <a:r>
              <a:rPr lang="cs-CZ" smtClean="0"/>
              <a:t>(</a:t>
            </a:r>
            <a:r>
              <a:rPr lang="en-US" smtClean="0"/>
              <a:t>Item) Availability by Location</a:t>
            </a:r>
            <a:r>
              <a:rPr lang="cs-CZ" smtClean="0"/>
              <a:t> </a:t>
            </a:r>
            <a:endParaRPr lang="en-US" sz="1600" smtClean="0"/>
          </a:p>
        </p:txBody>
      </p:sp>
      <p:pic>
        <p:nvPicPr>
          <p:cNvPr id="37890" name="Picture 4"/>
          <p:cNvPicPr>
            <a:picLocks noChangeAspect="1" noChangeArrowheads="1"/>
          </p:cNvPicPr>
          <p:nvPr/>
        </p:nvPicPr>
        <p:blipFill>
          <a:blip r:embed="rId2"/>
          <a:srcRect/>
          <a:stretch>
            <a:fillRect/>
          </a:stretch>
        </p:blipFill>
        <p:spPr bwMode="auto">
          <a:xfrm>
            <a:off x="419100" y="1614488"/>
            <a:ext cx="8264525" cy="4071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p:txBody>
          <a:bodyPr/>
          <a:lstStyle/>
          <a:p>
            <a:r>
              <a:rPr lang="en-US" smtClean="0"/>
              <a:t>Stock Reservation (from Sales Order Line)</a:t>
            </a:r>
          </a:p>
        </p:txBody>
      </p:sp>
      <p:sp>
        <p:nvSpPr>
          <p:cNvPr id="38914" name="Rectangle 4"/>
          <p:cNvSpPr>
            <a:spLocks noChangeArrowheads="1"/>
          </p:cNvSpPr>
          <p:nvPr/>
        </p:nvSpPr>
        <p:spPr bwMode="auto">
          <a:xfrm>
            <a:off x="338138" y="1654175"/>
            <a:ext cx="1249362" cy="604838"/>
          </a:xfrm>
          <a:prstGeom prst="rect">
            <a:avLst/>
          </a:prstGeom>
          <a:solidFill>
            <a:schemeClr val="accent1"/>
          </a:solidFill>
          <a:ln w="9525">
            <a:solidFill>
              <a:schemeClr val="tx1"/>
            </a:solidFill>
            <a:miter lim="800000"/>
            <a:headEnd/>
            <a:tailEnd/>
          </a:ln>
        </p:spPr>
        <p:txBody>
          <a:bodyPr wrap="none" anchor="ctr"/>
          <a:lstStyle/>
          <a:p>
            <a:pPr algn="ctr"/>
            <a:r>
              <a:rPr lang="en-US" sz="1600">
                <a:solidFill>
                  <a:srgbClr val="FFFF00"/>
                </a:solidFill>
                <a:latin typeface="Calibri" pitchFamily="34" charset="0"/>
              </a:rPr>
              <a:t>Sales</a:t>
            </a:r>
          </a:p>
          <a:p>
            <a:pPr algn="ctr"/>
            <a:r>
              <a:rPr lang="en-US" sz="1600">
                <a:solidFill>
                  <a:srgbClr val="FFFF00"/>
                </a:solidFill>
                <a:latin typeface="Calibri" pitchFamily="34" charset="0"/>
              </a:rPr>
              <a:t>Order</a:t>
            </a:r>
          </a:p>
        </p:txBody>
      </p:sp>
      <p:sp>
        <p:nvSpPr>
          <p:cNvPr id="38915" name="Rectangle 5"/>
          <p:cNvSpPr>
            <a:spLocks noChangeArrowheads="1"/>
          </p:cNvSpPr>
          <p:nvPr/>
        </p:nvSpPr>
        <p:spPr bwMode="auto">
          <a:xfrm>
            <a:off x="338138" y="2420938"/>
            <a:ext cx="1250950" cy="80962"/>
          </a:xfrm>
          <a:prstGeom prst="rect">
            <a:avLst/>
          </a:prstGeom>
          <a:solidFill>
            <a:srgbClr val="FFFF00"/>
          </a:solidFill>
          <a:ln w="9525">
            <a:solidFill>
              <a:schemeClr val="tx1"/>
            </a:solidFill>
            <a:miter lim="800000"/>
            <a:headEnd/>
            <a:tailEnd/>
          </a:ln>
        </p:spPr>
        <p:txBody>
          <a:bodyPr wrap="none" anchor="ctr"/>
          <a:lstStyle/>
          <a:p>
            <a:endParaRPr lang="cs-CZ"/>
          </a:p>
        </p:txBody>
      </p:sp>
      <p:sp>
        <p:nvSpPr>
          <p:cNvPr id="38916" name="Rectangle 6"/>
          <p:cNvSpPr>
            <a:spLocks noChangeArrowheads="1"/>
          </p:cNvSpPr>
          <p:nvPr/>
        </p:nvSpPr>
        <p:spPr bwMode="auto">
          <a:xfrm>
            <a:off x="498475" y="2420938"/>
            <a:ext cx="282575" cy="80962"/>
          </a:xfrm>
          <a:prstGeom prst="rect">
            <a:avLst/>
          </a:prstGeom>
          <a:solidFill>
            <a:srgbClr val="CC3300"/>
          </a:solidFill>
          <a:ln w="9525">
            <a:solidFill>
              <a:schemeClr val="tx1"/>
            </a:solidFill>
            <a:miter lim="800000"/>
            <a:headEnd/>
            <a:tailEnd/>
          </a:ln>
        </p:spPr>
        <p:txBody>
          <a:bodyPr wrap="none" anchor="ctr"/>
          <a:lstStyle/>
          <a:p>
            <a:endParaRPr lang="cs-CZ"/>
          </a:p>
        </p:txBody>
      </p:sp>
      <p:sp>
        <p:nvSpPr>
          <p:cNvPr id="38917" name="AutoShape 7"/>
          <p:cNvSpPr>
            <a:spLocks noChangeArrowheads="1"/>
          </p:cNvSpPr>
          <p:nvPr/>
        </p:nvSpPr>
        <p:spPr bwMode="auto">
          <a:xfrm>
            <a:off x="862013" y="2582863"/>
            <a:ext cx="161925" cy="523875"/>
          </a:xfrm>
          <a:prstGeom prst="downArrow">
            <a:avLst>
              <a:gd name="adj1" fmla="val 50000"/>
              <a:gd name="adj2" fmla="val 80882"/>
            </a:avLst>
          </a:prstGeom>
          <a:solidFill>
            <a:srgbClr val="FF3300"/>
          </a:solidFill>
          <a:ln w="9525">
            <a:solidFill>
              <a:schemeClr val="tx1"/>
            </a:solidFill>
            <a:miter lim="800000"/>
            <a:headEnd/>
            <a:tailEnd/>
          </a:ln>
        </p:spPr>
        <p:txBody>
          <a:bodyPr wrap="none" anchor="ctr"/>
          <a:lstStyle/>
          <a:p>
            <a:endParaRPr lang="cs-CZ"/>
          </a:p>
        </p:txBody>
      </p:sp>
      <p:sp>
        <p:nvSpPr>
          <p:cNvPr id="38918" name="Text Box 8"/>
          <p:cNvSpPr txBox="1">
            <a:spLocks noChangeArrowheads="1"/>
          </p:cNvSpPr>
          <p:nvPr/>
        </p:nvSpPr>
        <p:spPr bwMode="auto">
          <a:xfrm>
            <a:off x="1225550" y="2743200"/>
            <a:ext cx="4387850" cy="396875"/>
          </a:xfrm>
          <a:prstGeom prst="rect">
            <a:avLst/>
          </a:prstGeom>
          <a:noFill/>
          <a:ln w="9525">
            <a:noFill/>
            <a:miter lim="800000"/>
            <a:headEnd/>
            <a:tailEnd/>
          </a:ln>
        </p:spPr>
        <p:txBody>
          <a:bodyPr wrap="none">
            <a:spAutoFit/>
          </a:bodyPr>
          <a:lstStyle/>
          <a:p>
            <a:r>
              <a:rPr lang="en-US" sz="2000">
                <a:latin typeface="Calibri" pitchFamily="34" charset="0"/>
              </a:rPr>
              <a:t>Reservation</a:t>
            </a:r>
            <a:r>
              <a:rPr lang="cs-CZ" sz="2000">
                <a:latin typeface="Calibri" pitchFamily="34" charset="0"/>
              </a:rPr>
              <a:t> </a:t>
            </a:r>
            <a:r>
              <a:rPr lang="en-US" sz="2000">
                <a:latin typeface="Calibri" pitchFamily="34" charset="0"/>
              </a:rPr>
              <a:t>form before action i</a:t>
            </a:r>
            <a:r>
              <a:rPr lang="cs-CZ" sz="2000">
                <a:latin typeface="Calibri" pitchFamily="34" charset="0"/>
              </a:rPr>
              <a:t>s</a:t>
            </a:r>
            <a:r>
              <a:rPr lang="en-US" sz="2000">
                <a:latin typeface="Calibri" pitchFamily="34" charset="0"/>
              </a:rPr>
              <a:t> taken  </a:t>
            </a:r>
          </a:p>
        </p:txBody>
      </p:sp>
      <p:pic>
        <p:nvPicPr>
          <p:cNvPr id="38919" name="Picture 9"/>
          <p:cNvPicPr>
            <a:picLocks noChangeAspect="1" noChangeArrowheads="1"/>
          </p:cNvPicPr>
          <p:nvPr/>
        </p:nvPicPr>
        <p:blipFill>
          <a:blip r:embed="rId2"/>
          <a:srcRect/>
          <a:stretch>
            <a:fillRect/>
          </a:stretch>
        </p:blipFill>
        <p:spPr bwMode="auto">
          <a:xfrm>
            <a:off x="296863" y="3308350"/>
            <a:ext cx="5121275" cy="1230313"/>
          </a:xfrm>
          <a:prstGeom prst="rect">
            <a:avLst/>
          </a:prstGeom>
          <a:noFill/>
          <a:ln w="9525">
            <a:solidFill>
              <a:srgbClr val="2E5A95"/>
            </a:solidFill>
            <a:miter lim="800000"/>
            <a:headEnd/>
            <a:tailEnd/>
          </a:ln>
        </p:spPr>
      </p:pic>
      <p:pic>
        <p:nvPicPr>
          <p:cNvPr id="38920" name="Picture 10"/>
          <p:cNvPicPr>
            <a:picLocks noChangeAspect="1" noChangeArrowheads="1"/>
          </p:cNvPicPr>
          <p:nvPr/>
        </p:nvPicPr>
        <p:blipFill>
          <a:blip r:embed="rId3"/>
          <a:srcRect/>
          <a:stretch>
            <a:fillRect/>
          </a:stretch>
        </p:blipFill>
        <p:spPr bwMode="auto">
          <a:xfrm>
            <a:off x="217488" y="5122863"/>
            <a:ext cx="6330950" cy="1535112"/>
          </a:xfrm>
          <a:prstGeom prst="rect">
            <a:avLst/>
          </a:prstGeom>
          <a:noFill/>
          <a:ln w="9525">
            <a:solidFill>
              <a:srgbClr val="2E5A95"/>
            </a:solidFill>
            <a:miter lim="800000"/>
            <a:headEnd/>
            <a:tailEnd/>
          </a:ln>
        </p:spPr>
      </p:pic>
      <p:sp>
        <p:nvSpPr>
          <p:cNvPr id="38921" name="Text Box 11"/>
          <p:cNvSpPr txBox="1">
            <a:spLocks noChangeArrowheads="1"/>
          </p:cNvSpPr>
          <p:nvPr/>
        </p:nvSpPr>
        <p:spPr bwMode="auto">
          <a:xfrm>
            <a:off x="1265238" y="4638675"/>
            <a:ext cx="5230812" cy="396875"/>
          </a:xfrm>
          <a:prstGeom prst="rect">
            <a:avLst/>
          </a:prstGeom>
          <a:noFill/>
          <a:ln w="9525">
            <a:noFill/>
            <a:miter lim="800000"/>
            <a:headEnd/>
            <a:tailEnd/>
          </a:ln>
        </p:spPr>
        <p:txBody>
          <a:bodyPr wrap="none">
            <a:spAutoFit/>
          </a:bodyPr>
          <a:lstStyle/>
          <a:p>
            <a:r>
              <a:rPr lang="en-US" sz="2000">
                <a:latin typeface="Calibri" pitchFamily="34" charset="0"/>
              </a:rPr>
              <a:t>Reservation form after partial  action</a:t>
            </a:r>
            <a:r>
              <a:rPr lang="cs-CZ" sz="2000">
                <a:latin typeface="Calibri" pitchFamily="34" charset="0"/>
              </a:rPr>
              <a:t> </a:t>
            </a:r>
            <a:r>
              <a:rPr lang="en-US" sz="2000">
                <a:latin typeface="Calibri" pitchFamily="34" charset="0"/>
              </a:rPr>
              <a:t>was taken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title"/>
          </p:nvPr>
        </p:nvSpPr>
        <p:spPr/>
        <p:txBody>
          <a:bodyPr/>
          <a:lstStyle/>
          <a:p>
            <a:r>
              <a:rPr lang="en-US" smtClean="0"/>
              <a:t>Stock Reservation (from Sales Order Line)</a:t>
            </a:r>
          </a:p>
        </p:txBody>
      </p:sp>
      <p:sp>
        <p:nvSpPr>
          <p:cNvPr id="39938" name="Rectangle 3"/>
          <p:cNvSpPr>
            <a:spLocks noChangeArrowheads="1"/>
          </p:cNvSpPr>
          <p:nvPr/>
        </p:nvSpPr>
        <p:spPr bwMode="auto">
          <a:xfrm>
            <a:off x="338138" y="1654175"/>
            <a:ext cx="1249362" cy="604838"/>
          </a:xfrm>
          <a:prstGeom prst="rect">
            <a:avLst/>
          </a:prstGeom>
          <a:solidFill>
            <a:schemeClr val="accent1"/>
          </a:solidFill>
          <a:ln w="9525">
            <a:solidFill>
              <a:schemeClr val="tx1"/>
            </a:solidFill>
            <a:miter lim="800000"/>
            <a:headEnd/>
            <a:tailEnd/>
          </a:ln>
        </p:spPr>
        <p:txBody>
          <a:bodyPr wrap="none" anchor="ctr"/>
          <a:lstStyle/>
          <a:p>
            <a:pPr algn="ctr"/>
            <a:r>
              <a:rPr lang="en-US" sz="1600">
                <a:solidFill>
                  <a:srgbClr val="FFFF00"/>
                </a:solidFill>
                <a:latin typeface="Calibri" pitchFamily="34" charset="0"/>
              </a:rPr>
              <a:t>Sales</a:t>
            </a:r>
          </a:p>
          <a:p>
            <a:pPr algn="ctr"/>
            <a:r>
              <a:rPr lang="en-US" sz="1600">
                <a:solidFill>
                  <a:srgbClr val="FFFF00"/>
                </a:solidFill>
                <a:latin typeface="Calibri" pitchFamily="34" charset="0"/>
              </a:rPr>
              <a:t>Order</a:t>
            </a:r>
          </a:p>
        </p:txBody>
      </p:sp>
      <p:sp>
        <p:nvSpPr>
          <p:cNvPr id="39939" name="Rectangle 4"/>
          <p:cNvSpPr>
            <a:spLocks noChangeArrowheads="1"/>
          </p:cNvSpPr>
          <p:nvPr/>
        </p:nvSpPr>
        <p:spPr bwMode="auto">
          <a:xfrm>
            <a:off x="338138" y="2460625"/>
            <a:ext cx="1250950" cy="80963"/>
          </a:xfrm>
          <a:prstGeom prst="rect">
            <a:avLst/>
          </a:prstGeom>
          <a:solidFill>
            <a:srgbClr val="FFFF00"/>
          </a:solidFill>
          <a:ln w="9525">
            <a:solidFill>
              <a:schemeClr val="tx1"/>
            </a:solidFill>
            <a:miter lim="800000"/>
            <a:headEnd/>
            <a:tailEnd/>
          </a:ln>
        </p:spPr>
        <p:txBody>
          <a:bodyPr wrap="none" anchor="ctr"/>
          <a:lstStyle/>
          <a:p>
            <a:endParaRPr lang="cs-CZ"/>
          </a:p>
        </p:txBody>
      </p:sp>
      <p:sp>
        <p:nvSpPr>
          <p:cNvPr id="39940" name="Rectangle 5"/>
          <p:cNvSpPr>
            <a:spLocks noChangeArrowheads="1"/>
          </p:cNvSpPr>
          <p:nvPr/>
        </p:nvSpPr>
        <p:spPr bwMode="auto">
          <a:xfrm>
            <a:off x="498475" y="2460625"/>
            <a:ext cx="282575" cy="80963"/>
          </a:xfrm>
          <a:prstGeom prst="rect">
            <a:avLst/>
          </a:prstGeom>
          <a:solidFill>
            <a:srgbClr val="CC3300"/>
          </a:solidFill>
          <a:ln w="9525">
            <a:solidFill>
              <a:schemeClr val="tx1"/>
            </a:solidFill>
            <a:miter lim="800000"/>
            <a:headEnd/>
            <a:tailEnd/>
          </a:ln>
        </p:spPr>
        <p:txBody>
          <a:bodyPr wrap="none" anchor="ctr"/>
          <a:lstStyle/>
          <a:p>
            <a:endParaRPr lang="cs-CZ"/>
          </a:p>
        </p:txBody>
      </p:sp>
      <p:sp>
        <p:nvSpPr>
          <p:cNvPr id="39941" name="AutoShape 6"/>
          <p:cNvSpPr>
            <a:spLocks noChangeArrowheads="1"/>
          </p:cNvSpPr>
          <p:nvPr/>
        </p:nvSpPr>
        <p:spPr bwMode="auto">
          <a:xfrm>
            <a:off x="1911350" y="3146425"/>
            <a:ext cx="282575" cy="685800"/>
          </a:xfrm>
          <a:prstGeom prst="downArrow">
            <a:avLst>
              <a:gd name="adj1" fmla="val 50000"/>
              <a:gd name="adj2" fmla="val 60674"/>
            </a:avLst>
          </a:prstGeom>
          <a:solidFill>
            <a:srgbClr val="FF3300"/>
          </a:solidFill>
          <a:ln w="9525">
            <a:solidFill>
              <a:schemeClr val="tx1"/>
            </a:solidFill>
            <a:miter lim="800000"/>
            <a:headEnd/>
            <a:tailEnd/>
          </a:ln>
        </p:spPr>
        <p:txBody>
          <a:bodyPr wrap="none" anchor="ctr"/>
          <a:lstStyle/>
          <a:p>
            <a:endParaRPr lang="cs-CZ"/>
          </a:p>
        </p:txBody>
      </p:sp>
      <p:pic>
        <p:nvPicPr>
          <p:cNvPr id="39942" name="Picture 7"/>
          <p:cNvPicPr>
            <a:picLocks noChangeAspect="1" noChangeArrowheads="1"/>
          </p:cNvPicPr>
          <p:nvPr/>
        </p:nvPicPr>
        <p:blipFill>
          <a:blip r:embed="rId2"/>
          <a:srcRect/>
          <a:stretch>
            <a:fillRect/>
          </a:stretch>
        </p:blipFill>
        <p:spPr bwMode="auto">
          <a:xfrm>
            <a:off x="1911350" y="2098675"/>
            <a:ext cx="6877050" cy="838200"/>
          </a:xfrm>
          <a:prstGeom prst="rect">
            <a:avLst/>
          </a:prstGeom>
          <a:noFill/>
          <a:ln w="12700">
            <a:solidFill>
              <a:srgbClr val="0000FF"/>
            </a:solidFill>
            <a:miter lim="800000"/>
            <a:headEnd/>
            <a:tailEnd/>
          </a:ln>
        </p:spPr>
      </p:pic>
      <p:sp>
        <p:nvSpPr>
          <p:cNvPr id="39943" name="AutoShape 8"/>
          <p:cNvSpPr>
            <a:spLocks/>
          </p:cNvSpPr>
          <p:nvPr/>
        </p:nvSpPr>
        <p:spPr bwMode="auto">
          <a:xfrm>
            <a:off x="1628775" y="2057400"/>
            <a:ext cx="160338" cy="887413"/>
          </a:xfrm>
          <a:prstGeom prst="leftBrace">
            <a:avLst>
              <a:gd name="adj1" fmla="val 46122"/>
              <a:gd name="adj2" fmla="val 50000"/>
            </a:avLst>
          </a:prstGeom>
          <a:noFill/>
          <a:ln w="9525">
            <a:solidFill>
              <a:schemeClr val="tx1"/>
            </a:solidFill>
            <a:round/>
            <a:headEnd/>
            <a:tailEnd/>
          </a:ln>
        </p:spPr>
        <p:txBody>
          <a:bodyPr wrap="none" anchor="ctr"/>
          <a:lstStyle/>
          <a:p>
            <a:endParaRPr lang="cs-CZ"/>
          </a:p>
        </p:txBody>
      </p:sp>
      <p:sp>
        <p:nvSpPr>
          <p:cNvPr id="39944" name="Text Box 8"/>
          <p:cNvSpPr txBox="1">
            <a:spLocks noChangeArrowheads="1"/>
          </p:cNvSpPr>
          <p:nvPr/>
        </p:nvSpPr>
        <p:spPr bwMode="auto">
          <a:xfrm>
            <a:off x="2314575" y="3308350"/>
            <a:ext cx="2190750" cy="396875"/>
          </a:xfrm>
          <a:prstGeom prst="rect">
            <a:avLst/>
          </a:prstGeom>
          <a:noFill/>
          <a:ln w="9525">
            <a:noFill/>
            <a:miter lim="800000"/>
            <a:headEnd/>
            <a:tailEnd/>
          </a:ln>
        </p:spPr>
        <p:txBody>
          <a:bodyPr wrap="none">
            <a:spAutoFit/>
          </a:bodyPr>
          <a:lstStyle/>
          <a:p>
            <a:r>
              <a:rPr lang="en-US" sz="2000">
                <a:latin typeface="Calibri" pitchFamily="34" charset="0"/>
              </a:rPr>
              <a:t>Reservation</a:t>
            </a:r>
            <a:r>
              <a:rPr lang="cs-CZ" sz="2000">
                <a:latin typeface="Calibri" pitchFamily="34" charset="0"/>
              </a:rPr>
              <a:t> </a:t>
            </a:r>
            <a:r>
              <a:rPr lang="en-US" sz="2000">
                <a:latin typeface="Calibri" pitchFamily="34" charset="0"/>
              </a:rPr>
              <a:t>entries</a:t>
            </a:r>
          </a:p>
        </p:txBody>
      </p:sp>
      <p:pic>
        <p:nvPicPr>
          <p:cNvPr id="39945" name="Picture 10"/>
          <p:cNvPicPr>
            <a:picLocks noChangeAspect="1" noChangeArrowheads="1"/>
          </p:cNvPicPr>
          <p:nvPr/>
        </p:nvPicPr>
        <p:blipFill>
          <a:blip r:embed="rId3"/>
          <a:srcRect/>
          <a:stretch>
            <a:fillRect/>
          </a:stretch>
        </p:blipFill>
        <p:spPr bwMode="auto">
          <a:xfrm>
            <a:off x="539750" y="3871913"/>
            <a:ext cx="6484938" cy="1006475"/>
          </a:xfrm>
          <a:prstGeom prst="rect">
            <a:avLst/>
          </a:prstGeom>
          <a:noFill/>
          <a:ln w="9525">
            <a:noFill/>
            <a:miter lim="800000"/>
            <a:headEnd/>
            <a:tailEnd/>
          </a:ln>
        </p:spPr>
      </p:pic>
      <p:sp>
        <p:nvSpPr>
          <p:cNvPr id="39946" name="Rectangle 3"/>
          <p:cNvSpPr>
            <a:spLocks noChangeArrowheads="1"/>
          </p:cNvSpPr>
          <p:nvPr/>
        </p:nvSpPr>
        <p:spPr bwMode="auto">
          <a:xfrm>
            <a:off x="5378450" y="5122863"/>
            <a:ext cx="1249363" cy="604837"/>
          </a:xfrm>
          <a:prstGeom prst="rect">
            <a:avLst/>
          </a:prstGeom>
          <a:solidFill>
            <a:schemeClr val="accent1"/>
          </a:solidFill>
          <a:ln w="9525">
            <a:solidFill>
              <a:schemeClr val="tx1"/>
            </a:solidFill>
            <a:miter lim="800000"/>
            <a:headEnd/>
            <a:tailEnd/>
          </a:ln>
        </p:spPr>
        <p:txBody>
          <a:bodyPr wrap="none" anchor="ctr"/>
          <a:lstStyle/>
          <a:p>
            <a:pPr algn="ctr"/>
            <a:r>
              <a:rPr lang="en-US" sz="1600">
                <a:solidFill>
                  <a:srgbClr val="FFFF00"/>
                </a:solidFill>
                <a:latin typeface="Calibri" pitchFamily="34" charset="0"/>
              </a:rPr>
              <a:t>Purchase</a:t>
            </a:r>
          </a:p>
          <a:p>
            <a:pPr algn="ctr"/>
            <a:r>
              <a:rPr lang="en-US" sz="1600">
                <a:solidFill>
                  <a:srgbClr val="FFFF00"/>
                </a:solidFill>
                <a:latin typeface="Calibri" pitchFamily="34" charset="0"/>
              </a:rPr>
              <a:t>Order 106031</a:t>
            </a:r>
          </a:p>
        </p:txBody>
      </p:sp>
      <p:sp>
        <p:nvSpPr>
          <p:cNvPr id="39947" name="Rectangle 4"/>
          <p:cNvSpPr>
            <a:spLocks noChangeArrowheads="1"/>
          </p:cNvSpPr>
          <p:nvPr/>
        </p:nvSpPr>
        <p:spPr bwMode="auto">
          <a:xfrm>
            <a:off x="5338763" y="5848350"/>
            <a:ext cx="1250950" cy="80963"/>
          </a:xfrm>
          <a:prstGeom prst="rect">
            <a:avLst/>
          </a:prstGeom>
          <a:solidFill>
            <a:srgbClr val="FFFF00"/>
          </a:solidFill>
          <a:ln w="9525">
            <a:solidFill>
              <a:schemeClr val="tx1"/>
            </a:solidFill>
            <a:miter lim="800000"/>
            <a:headEnd/>
            <a:tailEnd/>
          </a:ln>
        </p:spPr>
        <p:txBody>
          <a:bodyPr wrap="none" anchor="ctr"/>
          <a:lstStyle/>
          <a:p>
            <a:endParaRPr lang="cs-CZ"/>
          </a:p>
        </p:txBody>
      </p:sp>
      <p:sp>
        <p:nvSpPr>
          <p:cNvPr id="39948" name="Rectangle 5"/>
          <p:cNvSpPr>
            <a:spLocks noChangeArrowheads="1"/>
          </p:cNvSpPr>
          <p:nvPr/>
        </p:nvSpPr>
        <p:spPr bwMode="auto">
          <a:xfrm>
            <a:off x="5499100" y="5848350"/>
            <a:ext cx="282575" cy="80963"/>
          </a:xfrm>
          <a:prstGeom prst="rect">
            <a:avLst/>
          </a:prstGeom>
          <a:solidFill>
            <a:srgbClr val="CC3300"/>
          </a:solidFill>
          <a:ln w="9525">
            <a:solidFill>
              <a:schemeClr val="tx1"/>
            </a:solidFill>
            <a:miter lim="800000"/>
            <a:headEnd/>
            <a:tailEnd/>
          </a:ln>
        </p:spPr>
        <p:txBody>
          <a:bodyPr wrap="none" anchor="ctr"/>
          <a:lstStyle/>
          <a:p>
            <a:endParaRPr lang="cs-CZ"/>
          </a:p>
        </p:txBody>
      </p:sp>
      <p:sp>
        <p:nvSpPr>
          <p:cNvPr id="39949" name="Rectangle 19"/>
          <p:cNvSpPr>
            <a:spLocks noChangeArrowheads="1"/>
          </p:cNvSpPr>
          <p:nvPr/>
        </p:nvSpPr>
        <p:spPr bwMode="auto">
          <a:xfrm>
            <a:off x="338138" y="2863850"/>
            <a:ext cx="1009650" cy="484188"/>
          </a:xfrm>
          <a:prstGeom prst="rect">
            <a:avLst/>
          </a:prstGeom>
          <a:solidFill>
            <a:srgbClr val="FFFF00"/>
          </a:solidFill>
          <a:ln w="9525">
            <a:solidFill>
              <a:schemeClr val="tx1"/>
            </a:solidFill>
            <a:miter lim="800000"/>
            <a:headEnd/>
            <a:tailEnd/>
          </a:ln>
        </p:spPr>
        <p:txBody>
          <a:bodyPr wrap="none" anchor="ctr"/>
          <a:lstStyle/>
          <a:p>
            <a:pPr algn="ctr"/>
            <a:r>
              <a:rPr lang="en-US" sz="1400" b="1">
                <a:latin typeface="Calibri" pitchFamily="34" charset="0"/>
              </a:rPr>
              <a:t>Item Card</a:t>
            </a:r>
          </a:p>
        </p:txBody>
      </p:sp>
      <p:sp>
        <p:nvSpPr>
          <p:cNvPr id="39950" name="Rectangle 19"/>
          <p:cNvSpPr>
            <a:spLocks noChangeArrowheads="1"/>
          </p:cNvSpPr>
          <p:nvPr/>
        </p:nvSpPr>
        <p:spPr bwMode="auto">
          <a:xfrm>
            <a:off x="5378450" y="6130925"/>
            <a:ext cx="1009650" cy="484188"/>
          </a:xfrm>
          <a:prstGeom prst="rect">
            <a:avLst/>
          </a:prstGeom>
          <a:solidFill>
            <a:srgbClr val="FFFF00"/>
          </a:solidFill>
          <a:ln w="9525">
            <a:solidFill>
              <a:schemeClr val="tx1"/>
            </a:solidFill>
            <a:miter lim="800000"/>
            <a:headEnd/>
            <a:tailEnd/>
          </a:ln>
        </p:spPr>
        <p:txBody>
          <a:bodyPr wrap="none" anchor="ctr"/>
          <a:lstStyle/>
          <a:p>
            <a:pPr algn="ctr"/>
            <a:r>
              <a:rPr lang="en-US" sz="1400" b="1">
                <a:latin typeface="Calibri" pitchFamily="34" charset="0"/>
              </a:rPr>
              <a:t>Item Card</a:t>
            </a:r>
          </a:p>
        </p:txBody>
      </p:sp>
      <p:sp>
        <p:nvSpPr>
          <p:cNvPr id="39951" name="Line 16"/>
          <p:cNvSpPr>
            <a:spLocks noChangeShapeType="1"/>
          </p:cNvSpPr>
          <p:nvPr/>
        </p:nvSpPr>
        <p:spPr bwMode="auto">
          <a:xfrm>
            <a:off x="620713" y="2541588"/>
            <a:ext cx="0" cy="322262"/>
          </a:xfrm>
          <a:prstGeom prst="line">
            <a:avLst/>
          </a:prstGeom>
          <a:noFill/>
          <a:ln w="9525">
            <a:solidFill>
              <a:schemeClr val="tx1"/>
            </a:solidFill>
            <a:round/>
            <a:headEnd/>
            <a:tailEnd type="triangle" w="med" len="med"/>
          </a:ln>
        </p:spPr>
        <p:txBody>
          <a:bodyPr/>
          <a:lstStyle/>
          <a:p>
            <a:endParaRPr lang="cs-CZ"/>
          </a:p>
        </p:txBody>
      </p:sp>
      <p:sp>
        <p:nvSpPr>
          <p:cNvPr id="39952" name="Line 17"/>
          <p:cNvSpPr>
            <a:spLocks noChangeShapeType="1"/>
          </p:cNvSpPr>
          <p:nvPr/>
        </p:nvSpPr>
        <p:spPr bwMode="auto">
          <a:xfrm>
            <a:off x="5661025" y="5929313"/>
            <a:ext cx="0" cy="201612"/>
          </a:xfrm>
          <a:prstGeom prst="line">
            <a:avLst/>
          </a:prstGeom>
          <a:noFill/>
          <a:ln w="9525">
            <a:solidFill>
              <a:schemeClr val="tx1"/>
            </a:solidFill>
            <a:round/>
            <a:headEnd/>
            <a:tailEnd type="triangle" w="med" len="med"/>
          </a:ln>
        </p:spPr>
        <p:txBody>
          <a:bodyPr/>
          <a:lstStyle/>
          <a:p>
            <a:endParaRPr lang="cs-CZ"/>
          </a:p>
        </p:txBody>
      </p:sp>
      <p:sp>
        <p:nvSpPr>
          <p:cNvPr id="39953" name="Line 18"/>
          <p:cNvSpPr>
            <a:spLocks noChangeShapeType="1"/>
          </p:cNvSpPr>
          <p:nvPr/>
        </p:nvSpPr>
        <p:spPr bwMode="auto">
          <a:xfrm>
            <a:off x="6426200" y="4759325"/>
            <a:ext cx="0" cy="322263"/>
          </a:xfrm>
          <a:prstGeom prst="line">
            <a:avLst/>
          </a:prstGeom>
          <a:noFill/>
          <a:ln w="9525">
            <a:solidFill>
              <a:schemeClr val="tx1"/>
            </a:solidFill>
            <a:round/>
            <a:headEnd/>
            <a:tailEnd type="triangle" w="med" len="med"/>
          </a:ln>
        </p:spPr>
        <p:txBody>
          <a:bodyPr/>
          <a:lstStyle/>
          <a:p>
            <a:endParaRPr lang="cs-CZ"/>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p:cNvSpPr>
          <p:nvPr>
            <p:ph type="title"/>
          </p:nvPr>
        </p:nvSpPr>
        <p:spPr/>
        <p:txBody>
          <a:bodyPr/>
          <a:lstStyle/>
          <a:p>
            <a:r>
              <a:rPr lang="en-GB" smtClean="0"/>
              <a:t>Stock Reordering Policy</a:t>
            </a:r>
          </a:p>
        </p:txBody>
      </p:sp>
      <p:sp>
        <p:nvSpPr>
          <p:cNvPr id="40962" name="Rectangle 3"/>
          <p:cNvSpPr>
            <a:spLocks noGrp="1"/>
          </p:cNvSpPr>
          <p:nvPr>
            <p:ph type="body" idx="1"/>
          </p:nvPr>
        </p:nvSpPr>
        <p:spPr/>
        <p:txBody>
          <a:bodyPr/>
          <a:lstStyle/>
          <a:p>
            <a:r>
              <a:rPr lang="en-GB" sz="1600" smtClean="0"/>
              <a:t>Once the program has detected the need for replenishment, it uses reordering policy to calculate the lot size per planning period, which you define in Reorder Cycle Field. Depending of chosen value in  Reordering policy field your </a:t>
            </a:r>
            <a:r>
              <a:rPr lang="en-US" sz="1600" smtClean="0"/>
              <a:t>replenishment</a:t>
            </a:r>
            <a:r>
              <a:rPr lang="cs-CZ" sz="1600" smtClean="0"/>
              <a:t> </a:t>
            </a:r>
            <a:r>
              <a:rPr lang="en-GB" sz="1600" smtClean="0"/>
              <a:t> rules for </a:t>
            </a:r>
            <a:r>
              <a:rPr lang="en-US" sz="1600" smtClean="0"/>
              <a:t>calculation is driven by </a:t>
            </a:r>
            <a:r>
              <a:rPr lang="en-US" sz="1600" smtClean="0">
                <a:solidFill>
                  <a:srgbClr val="2E5A95"/>
                </a:solidFill>
              </a:rPr>
              <a:t>Order Modifiers </a:t>
            </a:r>
            <a:r>
              <a:rPr lang="en-US" sz="1600" smtClean="0"/>
              <a:t>and other fields on right hand side of the form </a:t>
            </a:r>
            <a:r>
              <a:rPr lang="en-US" sz="1600" smtClean="0">
                <a:solidFill>
                  <a:srgbClr val="FF3300"/>
                </a:solidFill>
              </a:rPr>
              <a:t>(Safety Stock, Maximum, Reorder Point</a:t>
            </a:r>
            <a:r>
              <a:rPr lang="en-US" sz="1600" smtClean="0"/>
              <a:t>,..)</a:t>
            </a:r>
            <a:r>
              <a:rPr lang="en-GB" sz="1600" smtClean="0"/>
              <a:t> </a:t>
            </a:r>
          </a:p>
        </p:txBody>
      </p:sp>
      <p:pic>
        <p:nvPicPr>
          <p:cNvPr id="40963" name="Picture 4"/>
          <p:cNvPicPr>
            <a:picLocks noChangeAspect="1" noChangeArrowheads="1"/>
          </p:cNvPicPr>
          <p:nvPr/>
        </p:nvPicPr>
        <p:blipFill>
          <a:blip r:embed="rId2"/>
          <a:srcRect/>
          <a:stretch>
            <a:fillRect/>
          </a:stretch>
        </p:blipFill>
        <p:spPr bwMode="auto">
          <a:xfrm>
            <a:off x="620713" y="2784475"/>
            <a:ext cx="6370637" cy="3798888"/>
          </a:xfrm>
          <a:prstGeom prst="rect">
            <a:avLst/>
          </a:prstGeom>
          <a:noFill/>
          <a:ln w="9525">
            <a:noFill/>
            <a:miter lim="800000"/>
            <a:headEnd/>
            <a:tailEnd/>
          </a:ln>
        </p:spPr>
      </p:pic>
      <p:sp>
        <p:nvSpPr>
          <p:cNvPr id="40964" name="Rectangle 5"/>
          <p:cNvSpPr>
            <a:spLocks noChangeArrowheads="1"/>
          </p:cNvSpPr>
          <p:nvPr/>
        </p:nvSpPr>
        <p:spPr bwMode="auto">
          <a:xfrm>
            <a:off x="4249738" y="3952875"/>
            <a:ext cx="2540000" cy="847725"/>
          </a:xfrm>
          <a:prstGeom prst="rect">
            <a:avLst/>
          </a:prstGeom>
          <a:noFill/>
          <a:ln w="19050">
            <a:solidFill>
              <a:srgbClr val="FF0000"/>
            </a:solidFill>
            <a:miter lim="800000"/>
            <a:headEnd/>
            <a:tailEnd/>
          </a:ln>
        </p:spPr>
        <p:txBody>
          <a:bodyPr wrap="none" anchor="ctr"/>
          <a:lstStyle/>
          <a:p>
            <a:endParaRPr lang="cs-CZ"/>
          </a:p>
        </p:txBody>
      </p:sp>
      <p:sp>
        <p:nvSpPr>
          <p:cNvPr id="40965" name="Line 6"/>
          <p:cNvSpPr>
            <a:spLocks noChangeShapeType="1"/>
          </p:cNvSpPr>
          <p:nvPr/>
        </p:nvSpPr>
        <p:spPr bwMode="auto">
          <a:xfrm>
            <a:off x="7716838" y="2703513"/>
            <a:ext cx="0" cy="1450975"/>
          </a:xfrm>
          <a:prstGeom prst="line">
            <a:avLst/>
          </a:prstGeom>
          <a:noFill/>
          <a:ln w="19050">
            <a:solidFill>
              <a:srgbClr val="FF3300"/>
            </a:solidFill>
            <a:round/>
            <a:headEnd/>
            <a:tailEnd/>
          </a:ln>
        </p:spPr>
        <p:txBody>
          <a:bodyPr/>
          <a:lstStyle/>
          <a:p>
            <a:endParaRPr lang="cs-CZ"/>
          </a:p>
        </p:txBody>
      </p:sp>
      <p:sp>
        <p:nvSpPr>
          <p:cNvPr id="40966" name="Line 7"/>
          <p:cNvSpPr>
            <a:spLocks noChangeShapeType="1"/>
          </p:cNvSpPr>
          <p:nvPr/>
        </p:nvSpPr>
        <p:spPr bwMode="auto">
          <a:xfrm flipH="1">
            <a:off x="6789738" y="4154488"/>
            <a:ext cx="927100" cy="0"/>
          </a:xfrm>
          <a:prstGeom prst="line">
            <a:avLst/>
          </a:prstGeom>
          <a:noFill/>
          <a:ln w="19050">
            <a:solidFill>
              <a:srgbClr val="FF3300"/>
            </a:solidFill>
            <a:round/>
            <a:headEnd/>
            <a:tailEnd type="triangle" w="med" len="med"/>
          </a:ln>
        </p:spPr>
        <p:txBody>
          <a:bodyPr/>
          <a:lstStyle/>
          <a:p>
            <a:endParaRPr lang="cs-CZ"/>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p:txBody>
          <a:bodyPr/>
          <a:lstStyle/>
          <a:p>
            <a:pPr eaLnBrk="1" hangingPunct="1"/>
            <a:r>
              <a:rPr lang="en-GB" smtClean="0"/>
              <a:t>Standard Item Card</a:t>
            </a:r>
            <a:r>
              <a:rPr lang="cs-CZ" smtClean="0"/>
              <a:t> (</a:t>
            </a:r>
            <a:r>
              <a:rPr lang="en-GB" smtClean="0"/>
              <a:t>Steel)</a:t>
            </a:r>
          </a:p>
        </p:txBody>
      </p:sp>
      <p:pic>
        <p:nvPicPr>
          <p:cNvPr id="21506" name="Picture 4"/>
          <p:cNvPicPr>
            <a:picLocks noChangeAspect="1" noChangeArrowheads="1"/>
          </p:cNvPicPr>
          <p:nvPr/>
        </p:nvPicPr>
        <p:blipFill>
          <a:blip r:embed="rId3"/>
          <a:srcRect/>
          <a:stretch>
            <a:fillRect/>
          </a:stretch>
        </p:blipFill>
        <p:spPr bwMode="auto">
          <a:xfrm>
            <a:off x="381000" y="1851025"/>
            <a:ext cx="2125663" cy="1577975"/>
          </a:xfrm>
          <a:prstGeom prst="rect">
            <a:avLst/>
          </a:prstGeom>
          <a:noFill/>
          <a:ln w="19050">
            <a:solidFill>
              <a:schemeClr val="tx1"/>
            </a:solidFill>
            <a:miter lim="800000"/>
            <a:headEnd/>
            <a:tailEnd/>
          </a:ln>
        </p:spPr>
      </p:pic>
      <p:pic>
        <p:nvPicPr>
          <p:cNvPr id="21507" name="Picture 5"/>
          <p:cNvPicPr>
            <a:picLocks noChangeAspect="1" noChangeArrowheads="1"/>
          </p:cNvPicPr>
          <p:nvPr/>
        </p:nvPicPr>
        <p:blipFill>
          <a:blip r:embed="rId4"/>
          <a:srcRect/>
          <a:stretch>
            <a:fillRect/>
          </a:stretch>
        </p:blipFill>
        <p:spPr bwMode="auto">
          <a:xfrm>
            <a:off x="2819400" y="1582738"/>
            <a:ext cx="5270500" cy="3141662"/>
          </a:xfrm>
          <a:prstGeom prst="rect">
            <a:avLst/>
          </a:prstGeom>
          <a:noFill/>
          <a:ln w="19050">
            <a:solidFill>
              <a:schemeClr val="tx1"/>
            </a:solidFill>
            <a:miter lim="800000"/>
            <a:headEnd/>
            <a:tailEnd/>
          </a:ln>
        </p:spPr>
      </p:pic>
      <p:sp>
        <p:nvSpPr>
          <p:cNvPr id="21508" name="Line 6"/>
          <p:cNvSpPr>
            <a:spLocks noChangeShapeType="1"/>
          </p:cNvSpPr>
          <p:nvPr/>
        </p:nvSpPr>
        <p:spPr bwMode="auto">
          <a:xfrm>
            <a:off x="2133600" y="2743200"/>
            <a:ext cx="685800" cy="0"/>
          </a:xfrm>
          <a:prstGeom prst="line">
            <a:avLst/>
          </a:prstGeom>
          <a:noFill/>
          <a:ln w="38100">
            <a:solidFill>
              <a:schemeClr val="accent2"/>
            </a:solidFill>
            <a:round/>
            <a:headEnd/>
            <a:tailEnd type="triangle" w="med" len="med"/>
          </a:ln>
        </p:spPr>
        <p:txBody>
          <a:bodyPr/>
          <a:lstStyle/>
          <a:p>
            <a:endParaRPr lang="cs-CZ"/>
          </a:p>
        </p:txBody>
      </p:sp>
      <p:pic>
        <p:nvPicPr>
          <p:cNvPr id="21509" name="Picture 7"/>
          <p:cNvPicPr>
            <a:picLocks noChangeAspect="1" noChangeArrowheads="1"/>
          </p:cNvPicPr>
          <p:nvPr/>
        </p:nvPicPr>
        <p:blipFill>
          <a:blip r:embed="rId5"/>
          <a:srcRect/>
          <a:stretch>
            <a:fillRect/>
          </a:stretch>
        </p:blipFill>
        <p:spPr bwMode="auto">
          <a:xfrm>
            <a:off x="223838" y="5105400"/>
            <a:ext cx="3817937" cy="1006475"/>
          </a:xfrm>
          <a:prstGeom prst="rect">
            <a:avLst/>
          </a:prstGeom>
          <a:noFill/>
          <a:ln w="19050">
            <a:solidFill>
              <a:schemeClr val="tx1"/>
            </a:solidFill>
            <a:miter lim="800000"/>
            <a:headEnd/>
            <a:tailEnd/>
          </a:ln>
        </p:spPr>
      </p:pic>
      <p:sp>
        <p:nvSpPr>
          <p:cNvPr id="21510" name="Line 8"/>
          <p:cNvSpPr>
            <a:spLocks noChangeShapeType="1"/>
          </p:cNvSpPr>
          <p:nvPr/>
        </p:nvSpPr>
        <p:spPr bwMode="auto">
          <a:xfrm flipV="1">
            <a:off x="5781675" y="4191000"/>
            <a:ext cx="9525" cy="246063"/>
          </a:xfrm>
          <a:prstGeom prst="line">
            <a:avLst/>
          </a:prstGeom>
          <a:noFill/>
          <a:ln w="9525">
            <a:solidFill>
              <a:schemeClr val="tx1"/>
            </a:solidFill>
            <a:round/>
            <a:headEnd/>
            <a:tailEnd/>
          </a:ln>
        </p:spPr>
        <p:txBody>
          <a:bodyPr/>
          <a:lstStyle/>
          <a:p>
            <a:endParaRPr lang="cs-CZ"/>
          </a:p>
        </p:txBody>
      </p:sp>
      <p:sp>
        <p:nvSpPr>
          <p:cNvPr id="21511" name="Line 9"/>
          <p:cNvSpPr>
            <a:spLocks noChangeShapeType="1"/>
          </p:cNvSpPr>
          <p:nvPr/>
        </p:nvSpPr>
        <p:spPr bwMode="auto">
          <a:xfrm flipH="1">
            <a:off x="1676400" y="4191000"/>
            <a:ext cx="4114800" cy="0"/>
          </a:xfrm>
          <a:prstGeom prst="line">
            <a:avLst/>
          </a:prstGeom>
          <a:noFill/>
          <a:ln w="9525">
            <a:solidFill>
              <a:schemeClr val="tx1"/>
            </a:solidFill>
            <a:round/>
            <a:headEnd/>
            <a:tailEnd/>
          </a:ln>
        </p:spPr>
        <p:txBody>
          <a:bodyPr/>
          <a:lstStyle/>
          <a:p>
            <a:endParaRPr lang="cs-CZ"/>
          </a:p>
        </p:txBody>
      </p:sp>
      <p:sp>
        <p:nvSpPr>
          <p:cNvPr id="21512" name="Line 10"/>
          <p:cNvSpPr>
            <a:spLocks noChangeShapeType="1"/>
          </p:cNvSpPr>
          <p:nvPr/>
        </p:nvSpPr>
        <p:spPr bwMode="auto">
          <a:xfrm>
            <a:off x="1676400" y="4191000"/>
            <a:ext cx="0" cy="914400"/>
          </a:xfrm>
          <a:prstGeom prst="line">
            <a:avLst/>
          </a:prstGeom>
          <a:noFill/>
          <a:ln w="9525">
            <a:solidFill>
              <a:schemeClr val="tx1"/>
            </a:solidFill>
            <a:round/>
            <a:headEnd/>
            <a:tailEnd type="triangle" w="med" len="med"/>
          </a:ln>
        </p:spPr>
        <p:txBody>
          <a:bodyPr/>
          <a:lstStyle/>
          <a:p>
            <a:endParaRPr lang="cs-CZ"/>
          </a:p>
        </p:txBody>
      </p:sp>
      <p:pic>
        <p:nvPicPr>
          <p:cNvPr id="21513" name="Picture 11"/>
          <p:cNvPicPr>
            <a:picLocks noChangeAspect="1" noChangeArrowheads="1"/>
          </p:cNvPicPr>
          <p:nvPr/>
        </p:nvPicPr>
        <p:blipFill>
          <a:blip r:embed="rId6"/>
          <a:srcRect/>
          <a:stretch>
            <a:fillRect/>
          </a:stretch>
        </p:blipFill>
        <p:spPr bwMode="auto">
          <a:xfrm>
            <a:off x="4343400" y="5118100"/>
            <a:ext cx="4356100" cy="1519238"/>
          </a:xfrm>
          <a:prstGeom prst="rect">
            <a:avLst/>
          </a:prstGeom>
          <a:noFill/>
          <a:ln w="12700">
            <a:solidFill>
              <a:schemeClr val="tx1"/>
            </a:solidFill>
            <a:miter lim="800000"/>
            <a:headEnd/>
            <a:tailEnd/>
          </a:ln>
        </p:spPr>
      </p:pic>
      <p:sp>
        <p:nvSpPr>
          <p:cNvPr id="21514" name="Line 12"/>
          <p:cNvSpPr>
            <a:spLocks noChangeShapeType="1"/>
          </p:cNvSpPr>
          <p:nvPr/>
        </p:nvSpPr>
        <p:spPr bwMode="auto">
          <a:xfrm>
            <a:off x="6265863" y="4598988"/>
            <a:ext cx="0" cy="523875"/>
          </a:xfrm>
          <a:prstGeom prst="line">
            <a:avLst/>
          </a:prstGeom>
          <a:noFill/>
          <a:ln w="9525">
            <a:solidFill>
              <a:schemeClr val="tx1"/>
            </a:solidFill>
            <a:round/>
            <a:headEnd/>
            <a:tailEnd type="triangle" w="med" len="med"/>
          </a:ln>
        </p:spPr>
        <p:txBody>
          <a:bodyPr/>
          <a:lstStyle/>
          <a:p>
            <a:endParaRPr lang="cs-CZ"/>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p:nvPr>
        </p:nvSpPr>
        <p:spPr/>
        <p:txBody>
          <a:bodyPr/>
          <a:lstStyle/>
          <a:p>
            <a:r>
              <a:rPr lang="en-US" smtClean="0"/>
              <a:t>Stock Reordering Policy – Fixed Reorder Quantity</a:t>
            </a:r>
          </a:p>
        </p:txBody>
      </p:sp>
      <p:sp>
        <p:nvSpPr>
          <p:cNvPr id="41986" name="Rectangle 3"/>
          <p:cNvSpPr>
            <a:spLocks noGrp="1"/>
          </p:cNvSpPr>
          <p:nvPr>
            <p:ph type="body" sz="half" idx="1"/>
          </p:nvPr>
        </p:nvSpPr>
        <p:spPr>
          <a:xfrm>
            <a:off x="179388" y="1600200"/>
            <a:ext cx="7618412" cy="4525963"/>
          </a:xfrm>
        </p:spPr>
        <p:txBody>
          <a:bodyPr/>
          <a:lstStyle/>
          <a:p>
            <a:r>
              <a:rPr lang="en-US" sz="1400" smtClean="0"/>
              <a:t>The program uses the quantity specified in Reorder Quantity filed as the standard lot size. </a:t>
            </a:r>
            <a:r>
              <a:rPr lang="en-GB" sz="1400" smtClean="0"/>
              <a:t>Notwithstanding</a:t>
            </a:r>
            <a:r>
              <a:rPr lang="en-US" sz="1400" smtClean="0"/>
              <a:t>, the program may adjust this quantity to meet additional  requirements of the specific inventory level.</a:t>
            </a:r>
            <a:r>
              <a:rPr lang="cs-CZ" sz="1400" smtClean="0"/>
              <a:t> </a:t>
            </a:r>
            <a:r>
              <a:rPr lang="en-US" sz="1400" smtClean="0"/>
              <a:t>In this case program disable</a:t>
            </a:r>
            <a:r>
              <a:rPr lang="cs-CZ" sz="1400" smtClean="0"/>
              <a:t>s</a:t>
            </a:r>
            <a:r>
              <a:rPr lang="cs-CZ" sz="1400" smtClean="0">
                <a:latin typeface="Arial" charset="0"/>
              </a:rPr>
              <a:t> </a:t>
            </a:r>
            <a:r>
              <a:rPr lang="en-US" sz="1400" smtClean="0"/>
              <a:t> Maximum Qty field</a:t>
            </a:r>
            <a:r>
              <a:rPr lang="cs-CZ" sz="1400" smtClean="0"/>
              <a:t>.</a:t>
            </a:r>
            <a:r>
              <a:rPr lang="en-US" sz="1400" smtClean="0"/>
              <a:t>     </a:t>
            </a:r>
          </a:p>
        </p:txBody>
      </p:sp>
      <p:graphicFrame>
        <p:nvGraphicFramePr>
          <p:cNvPr id="45170" name="Group 114"/>
          <p:cNvGraphicFramePr>
            <a:graphicFrameLocks noGrp="1"/>
          </p:cNvGraphicFramePr>
          <p:nvPr>
            <p:ph sz="half" idx="2"/>
          </p:nvPr>
        </p:nvGraphicFramePr>
        <p:xfrm>
          <a:off x="257175" y="3106738"/>
          <a:ext cx="8509000" cy="2314893"/>
        </p:xfrm>
        <a:graphic>
          <a:graphicData uri="http://schemas.openxmlformats.org/drawingml/2006/table">
            <a:tbl>
              <a:tblPr/>
              <a:tblGrid>
                <a:gridCol w="1146175"/>
                <a:gridCol w="1455738"/>
                <a:gridCol w="1630362"/>
                <a:gridCol w="1090613"/>
                <a:gridCol w="1774825"/>
                <a:gridCol w="1411287"/>
              </a:tblGrid>
              <a:tr h="484188">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cs-CZ" sz="1200" b="0" i="0" u="none" strike="noStrike" cap="none" normalizeH="0" baseline="0" smtClean="0">
                        <a:ln>
                          <a:noFill/>
                        </a:ln>
                        <a:solidFill>
                          <a:schemeClr val="tx1"/>
                        </a:solidFill>
                        <a:effectLst/>
                        <a:latin typeface="Calibri" pitchFamily="34" charset="0"/>
                      </a:endParaRP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GB" sz="1200" b="0" i="0" u="none" strike="noStrike" cap="none" normalizeH="0" baseline="0" smtClean="0">
                          <a:ln>
                            <a:noFill/>
                          </a:ln>
                          <a:solidFill>
                            <a:schemeClr val="tx1"/>
                          </a:solidFill>
                          <a:effectLst/>
                          <a:latin typeface="Calibri" pitchFamily="34" charset="0"/>
                        </a:rPr>
                        <a:t>Gross Requirement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cs-CZ" sz="1200" b="0" i="0" u="none" strike="noStrike" cap="none" normalizeH="0" baseline="0" smtClean="0">
                        <a:ln>
                          <a:noFill/>
                        </a:ln>
                        <a:solidFill>
                          <a:schemeClr val="tx1"/>
                        </a:solidFill>
                        <a:effectLst/>
                        <a:latin typeface="Calibri" pitchFamily="34" charset="0"/>
                      </a:endParaRP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Calibri" pitchFamily="34" charset="0"/>
                        </a:rPr>
                        <a:t>Reorder Quantity</a:t>
                      </a:r>
                      <a:endParaRPr kumimoji="0" lang="cs-CZ" sz="1200" b="0" i="0" u="none" strike="noStrike" cap="none" normalizeH="0" baseline="0" smtClean="0">
                        <a:ln>
                          <a:noFill/>
                        </a:ln>
                        <a:solidFill>
                          <a:schemeClr val="tx1"/>
                        </a:solidFill>
                        <a:effectLst/>
                        <a:latin typeface="Calibri" pitchFamily="34" charset="0"/>
                      </a:endParaRP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cs-CZ" sz="1200" b="0" i="0" u="none" strike="noStrike" cap="none" normalizeH="0" baseline="0" smtClean="0">
                          <a:ln>
                            <a:noFill/>
                          </a:ln>
                          <a:solidFill>
                            <a:schemeClr val="tx1"/>
                          </a:solidFill>
                          <a:effectLst/>
                          <a:latin typeface="Calibri" pitchFamily="34" charset="0"/>
                        </a:rPr>
                        <a:t>(RQ)</a:t>
                      </a:r>
                      <a:endParaRPr kumimoji="0" lang="en-US" sz="1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cs-CZ" sz="1200" b="0" i="0" u="none" strike="noStrike" cap="none" normalizeH="0" baseline="0" smtClean="0">
                        <a:ln>
                          <a:noFill/>
                        </a:ln>
                        <a:solidFill>
                          <a:schemeClr val="tx1"/>
                        </a:solidFill>
                        <a:effectLst/>
                        <a:latin typeface="Calibri" pitchFamily="34" charset="0"/>
                      </a:endParaRP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Calibri" pitchFamily="34" charset="0"/>
                        </a:rPr>
                        <a:t>Safety Stock Quantity</a:t>
                      </a: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cs-CZ" sz="1200" b="0" i="0" u="none" strike="noStrike" cap="none" normalizeH="0" baseline="0" smtClean="0">
                          <a:ln>
                            <a:noFill/>
                          </a:ln>
                          <a:solidFill>
                            <a:schemeClr val="tx1"/>
                          </a:solidFill>
                          <a:effectLst/>
                          <a:latin typeface="Calibri" pitchFamily="34" charset="0"/>
                        </a:rPr>
                        <a:t>(SSQ)</a:t>
                      </a:r>
                      <a:endParaRPr kumimoji="0" lang="en-US" sz="1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cs-CZ" sz="1200" b="0" i="0" u="none" strike="noStrike" cap="none" normalizeH="0" baseline="0" smtClean="0">
                        <a:ln>
                          <a:noFill/>
                        </a:ln>
                        <a:solidFill>
                          <a:schemeClr val="tx1"/>
                        </a:solidFill>
                        <a:effectLst/>
                        <a:latin typeface="Calibri" pitchFamily="34" charset="0"/>
                      </a:endParaRP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Calibri" pitchFamily="34" charset="0"/>
                        </a:rPr>
                        <a:t>Reorder Point</a:t>
                      </a:r>
                      <a:endParaRPr kumimoji="0" lang="cs-CZ" sz="1200" b="0" i="0" u="none" strike="noStrike" cap="none" normalizeH="0" baseline="0" smtClean="0">
                        <a:ln>
                          <a:noFill/>
                        </a:ln>
                        <a:solidFill>
                          <a:schemeClr val="tx1"/>
                        </a:solidFill>
                        <a:effectLst/>
                        <a:latin typeface="Calibri" pitchFamily="34" charset="0"/>
                      </a:endParaRP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cs-CZ" sz="1200" b="0" i="0" u="none" strike="noStrike" cap="none" normalizeH="0" baseline="0" smtClean="0">
                          <a:ln>
                            <a:noFill/>
                          </a:ln>
                          <a:solidFill>
                            <a:schemeClr val="tx1"/>
                          </a:solidFill>
                          <a:effectLst/>
                          <a:latin typeface="Calibri" pitchFamily="34" charset="0"/>
                        </a:rPr>
                        <a:t>(RP)</a:t>
                      </a:r>
                      <a:endParaRPr kumimoji="0" lang="en-US" sz="2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cs-CZ" sz="1200" b="0" i="0" u="none" strike="noStrike" cap="none" normalizeH="0" baseline="0" smtClean="0">
                        <a:ln>
                          <a:noFill/>
                        </a:ln>
                        <a:solidFill>
                          <a:schemeClr val="tx1"/>
                        </a:solidFill>
                        <a:effectLst/>
                        <a:latin typeface="Calibri" pitchFamily="34" charset="0"/>
                      </a:endParaRP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Calibri" pitchFamily="34" charset="0"/>
                        </a:rPr>
                        <a:t>Projected</a:t>
                      </a: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Calibri" pitchFamily="34" charset="0"/>
                        </a:rPr>
                        <a:t>Available Balance</a:t>
                      </a: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Calibri" pitchFamily="34" charset="0"/>
                        </a:rPr>
                        <a:t>(Stock in Hand)</a:t>
                      </a:r>
                      <a:endParaRPr kumimoji="0" lang="en-US" sz="2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cs-CZ" sz="1200" b="0" i="0" u="none" strike="noStrike" cap="none" normalizeH="0" baseline="0" smtClean="0">
                        <a:ln>
                          <a:noFill/>
                        </a:ln>
                        <a:solidFill>
                          <a:schemeClr val="tx1"/>
                        </a:solidFill>
                        <a:effectLst/>
                        <a:latin typeface="Calibri" pitchFamily="34" charset="0"/>
                      </a:endParaRP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Calibri" pitchFamily="34" charset="0"/>
                        </a:rPr>
                        <a:t>Calculated Quantity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cs-CZ" sz="1800" b="0" i="0" u="none" strike="noStrike" cap="none" normalizeH="0" baseline="0" smtClean="0">
                          <a:ln>
                            <a:noFill/>
                          </a:ln>
                          <a:solidFill>
                            <a:schemeClr val="tx1"/>
                          </a:solidFill>
                          <a:effectLst/>
                          <a:latin typeface="Calibri" pitchFamily="34" charset="0"/>
                        </a:rPr>
                        <a:t>400</a:t>
                      </a:r>
                      <a:endParaRPr kumimoji="0" lang="en-GB" sz="1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cs-CZ" sz="1800" b="0" i="0" u="none" strike="noStrike" cap="none" normalizeH="0" baseline="0" smtClean="0">
                          <a:ln>
                            <a:noFill/>
                          </a:ln>
                          <a:solidFill>
                            <a:srgbClr val="008000"/>
                          </a:solidFill>
                          <a:effectLst/>
                          <a:latin typeface="Calibri" pitchFamily="34" charset="0"/>
                        </a:rPr>
                        <a:t>400</a:t>
                      </a:r>
                      <a:endParaRPr kumimoji="0" lang="en-GB" sz="1800" b="0" i="0" u="none" strike="noStrike" cap="none" normalizeH="0" baseline="0" smtClean="0">
                        <a:ln>
                          <a:noFill/>
                        </a:ln>
                        <a:solidFill>
                          <a:srgbClr val="008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cs-CZ" sz="1800" b="0" i="0" u="none" strike="noStrike" cap="none" normalizeH="0" baseline="0" smtClean="0">
                          <a:ln>
                            <a:noFill/>
                          </a:ln>
                          <a:solidFill>
                            <a:schemeClr val="tx1"/>
                          </a:solidFill>
                          <a:effectLst/>
                          <a:latin typeface="Calibri" pitchFamily="34" charset="0"/>
                        </a:rPr>
                        <a:t>500</a:t>
                      </a:r>
                      <a:endParaRPr kumimoji="0" lang="en-GB"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cs-CZ" sz="1800" b="0" i="0" u="none" strike="noStrike" cap="none" normalizeH="0" baseline="0" smtClean="0">
                          <a:ln>
                            <a:noFill/>
                          </a:ln>
                          <a:solidFill>
                            <a:schemeClr val="tx1"/>
                          </a:solidFill>
                          <a:effectLst/>
                          <a:latin typeface="Calibri" pitchFamily="34" charset="0"/>
                        </a:rPr>
                        <a:t>600</a:t>
                      </a:r>
                      <a:endParaRPr kumimoji="0" lang="en-GB"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80 </a:t>
                      </a:r>
                      <a:r>
                        <a:rPr kumimoji="0" lang="en-US" sz="1400" b="0" i="0" u="none" strike="noStrike" cap="none" normalizeH="0" baseline="0" smtClean="0">
                          <a:ln>
                            <a:noFill/>
                          </a:ln>
                          <a:solidFill>
                            <a:srgbClr val="2E5A95"/>
                          </a:solidFill>
                          <a:effectLst/>
                          <a:latin typeface="Calibri" pitchFamily="34" charset="0"/>
                        </a:rPr>
                        <a:t>Blue</a:t>
                      </a:r>
                      <a:r>
                        <a:rPr kumimoji="0" lang="en-US" sz="1400" b="0" i="0" u="none" strike="noStrike" cap="none" normalizeH="0" baseline="0" smtClean="0">
                          <a:ln>
                            <a:noFill/>
                          </a:ln>
                          <a:solidFill>
                            <a:schemeClr val="tx1"/>
                          </a:solidFill>
                          <a:effectLst/>
                          <a:latin typeface="Calibri" pitchFamily="34" charset="0"/>
                        </a:rPr>
                        <a:t> + 80 </a:t>
                      </a:r>
                      <a:r>
                        <a:rPr kumimoji="0" lang="en-US" sz="1400" b="0" i="0" u="none" strike="noStrike" cap="none" normalizeH="0" baseline="0" smtClean="0">
                          <a:ln>
                            <a:noFill/>
                          </a:ln>
                          <a:solidFill>
                            <a:srgbClr val="FF3300"/>
                          </a:solidFill>
                          <a:effectLst/>
                          <a:latin typeface="Calibri" pitchFamily="34" charset="0"/>
                        </a:rPr>
                        <a:t>Red</a:t>
                      </a:r>
                    </a:p>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rgbClr val="FF33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cs-CZ" sz="1400" b="0" i="0" u="none" strike="noStrike" cap="none" normalizeH="0" baseline="0" smtClean="0">
                          <a:ln>
                            <a:noFill/>
                          </a:ln>
                          <a:solidFill>
                            <a:schemeClr val="tx1"/>
                          </a:solidFill>
                          <a:effectLst/>
                          <a:latin typeface="Calibri" pitchFamily="34" charset="0"/>
                        </a:rPr>
                        <a:t>320 </a:t>
                      </a:r>
                      <a:r>
                        <a:rPr kumimoji="0" lang="en-US" sz="1400" b="0" i="0" u="none" strike="noStrike" cap="none" normalizeH="0" baseline="0" smtClean="0">
                          <a:ln>
                            <a:noFill/>
                          </a:ln>
                          <a:solidFill>
                            <a:srgbClr val="2E5A95"/>
                          </a:solidFill>
                          <a:effectLst/>
                          <a:latin typeface="Calibri" pitchFamily="34" charset="0"/>
                        </a:rPr>
                        <a:t>Blue</a:t>
                      </a:r>
                      <a:r>
                        <a:rPr kumimoji="0" lang="en-US" sz="1400" b="0" i="0" u="none" strike="noStrike" cap="none" normalizeH="0" baseline="0" smtClean="0">
                          <a:ln>
                            <a:noFill/>
                          </a:ln>
                          <a:solidFill>
                            <a:schemeClr val="tx1"/>
                          </a:solidFill>
                          <a:effectLst/>
                          <a:latin typeface="Calibri" pitchFamily="34" charset="0"/>
                        </a:rPr>
                        <a:t> + </a:t>
                      </a:r>
                      <a:r>
                        <a:rPr kumimoji="0" lang="cs-CZ" sz="1400" b="1" i="0" u="none" strike="noStrike" cap="none" normalizeH="0" baseline="0" smtClean="0">
                          <a:ln>
                            <a:noFill/>
                          </a:ln>
                          <a:solidFill>
                            <a:srgbClr val="CC3300"/>
                          </a:solidFill>
                          <a:effectLst/>
                          <a:latin typeface="Calibri" pitchFamily="34" charset="0"/>
                        </a:rPr>
                        <a:t>500 + </a:t>
                      </a:r>
                      <a:r>
                        <a:rPr kumimoji="0" lang="cs-CZ" sz="1400" b="1" i="0" u="none" strike="noStrike" cap="none" normalizeH="0" baseline="0" smtClean="0">
                          <a:ln>
                            <a:noFill/>
                          </a:ln>
                          <a:solidFill>
                            <a:srgbClr val="008000"/>
                          </a:solidFill>
                          <a:effectLst/>
                          <a:latin typeface="Calibri" pitchFamily="34" charset="0"/>
                        </a:rPr>
                        <a:t>400</a:t>
                      </a:r>
                      <a:endParaRPr kumimoji="0" lang="en-US" sz="1400" b="1" i="0" u="none" strike="noStrike" cap="none" normalizeH="0" baseline="0" smtClean="0">
                        <a:ln>
                          <a:noFill/>
                        </a:ln>
                        <a:solidFill>
                          <a:srgbClr val="008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cs-CZ" sz="1800" b="0" i="0" u="none" strike="noStrike" cap="none" normalizeH="0" baseline="0" smtClean="0">
                          <a:ln>
                            <a:noFill/>
                          </a:ln>
                          <a:solidFill>
                            <a:schemeClr val="tx1"/>
                          </a:solidFill>
                          <a:effectLst/>
                          <a:latin typeface="Calibri" pitchFamily="34" charset="0"/>
                        </a:rPr>
                        <a:t>400</a:t>
                      </a:r>
                      <a:endParaRPr kumimoji="0" lang="en-GB" sz="1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cs-CZ" sz="1800" b="0" i="0" u="none" strike="noStrike" cap="none" normalizeH="0" baseline="0" smtClean="0">
                          <a:ln>
                            <a:noFill/>
                          </a:ln>
                          <a:solidFill>
                            <a:srgbClr val="008000"/>
                          </a:solidFill>
                          <a:effectLst/>
                          <a:latin typeface="Calibri" pitchFamily="34" charset="0"/>
                        </a:rPr>
                        <a:t>400</a:t>
                      </a:r>
                      <a:endParaRPr kumimoji="0" lang="en-GB" sz="1800" b="0" i="0" u="none" strike="noStrike" cap="none" normalizeH="0" baseline="0" smtClean="0">
                        <a:ln>
                          <a:noFill/>
                        </a:ln>
                        <a:solidFill>
                          <a:srgbClr val="008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cs-CZ" sz="1800" b="0" i="0" u="none" strike="noStrike" cap="none" normalizeH="0" baseline="0" smtClean="0">
                          <a:ln>
                            <a:noFill/>
                          </a:ln>
                          <a:solidFill>
                            <a:schemeClr val="tx1"/>
                          </a:solidFill>
                          <a:effectLst/>
                          <a:latin typeface="Calibri" pitchFamily="34" charset="0"/>
                        </a:rPr>
                        <a:t> 0</a:t>
                      </a:r>
                      <a:endParaRPr kumimoji="0" lang="en-GB"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cs-CZ" sz="1800" b="0" i="0" u="none" strike="noStrike" cap="none" normalizeH="0" baseline="0" smtClean="0">
                          <a:ln>
                            <a:noFill/>
                          </a:ln>
                          <a:solidFill>
                            <a:schemeClr val="tx1"/>
                          </a:solidFill>
                          <a:effectLst/>
                          <a:latin typeface="Calibri" pitchFamily="34" charset="0"/>
                        </a:rPr>
                        <a:t>0</a:t>
                      </a:r>
                      <a:endParaRPr kumimoji="0" lang="en-GB"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80 </a:t>
                      </a:r>
                      <a:r>
                        <a:rPr kumimoji="0" lang="en-US" sz="1400" b="0" i="0" u="none" strike="noStrike" cap="none" normalizeH="0" baseline="0" smtClean="0">
                          <a:ln>
                            <a:noFill/>
                          </a:ln>
                          <a:solidFill>
                            <a:srgbClr val="2E5A95"/>
                          </a:solidFill>
                          <a:effectLst/>
                          <a:latin typeface="Calibri" pitchFamily="34" charset="0"/>
                        </a:rPr>
                        <a:t>Blue</a:t>
                      </a:r>
                      <a:r>
                        <a:rPr kumimoji="0" lang="en-US" sz="1400" b="0" i="0" u="none" strike="noStrike" cap="none" normalizeH="0" baseline="0" smtClean="0">
                          <a:ln>
                            <a:noFill/>
                          </a:ln>
                          <a:solidFill>
                            <a:schemeClr val="tx1"/>
                          </a:solidFill>
                          <a:effectLst/>
                          <a:latin typeface="Calibri" pitchFamily="34" charset="0"/>
                        </a:rPr>
                        <a:t> + 80 </a:t>
                      </a:r>
                      <a:r>
                        <a:rPr kumimoji="0" lang="en-US" sz="1400" b="0" i="0" u="none" strike="noStrike" cap="none" normalizeH="0" baseline="0" smtClean="0">
                          <a:ln>
                            <a:noFill/>
                          </a:ln>
                          <a:solidFill>
                            <a:srgbClr val="FF3300"/>
                          </a:solidFill>
                          <a:effectLst/>
                          <a:latin typeface="Calibri" pitchFamily="34" charset="0"/>
                        </a:rPr>
                        <a:t>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cs-CZ" sz="1400" b="0" i="0" u="none" strike="noStrike" cap="none" normalizeH="0" baseline="0" smtClean="0">
                          <a:ln>
                            <a:noFill/>
                          </a:ln>
                          <a:solidFill>
                            <a:schemeClr val="tx1"/>
                          </a:solidFill>
                          <a:effectLst/>
                          <a:latin typeface="Calibri" pitchFamily="34" charset="0"/>
                        </a:rPr>
                        <a:t>320 </a:t>
                      </a:r>
                      <a:r>
                        <a:rPr kumimoji="0" lang="en-US" sz="1400" b="0" i="0" u="none" strike="noStrike" cap="none" normalizeH="0" baseline="0" smtClean="0">
                          <a:ln>
                            <a:noFill/>
                          </a:ln>
                          <a:solidFill>
                            <a:srgbClr val="2E5A95"/>
                          </a:solidFill>
                          <a:effectLst/>
                          <a:latin typeface="Calibri" pitchFamily="34" charset="0"/>
                        </a:rPr>
                        <a:t>Blue</a:t>
                      </a:r>
                      <a:r>
                        <a:rPr kumimoji="0" lang="en-US" sz="1400" b="0" i="0" u="none" strike="noStrike" cap="none" normalizeH="0" baseline="0" smtClean="0">
                          <a:ln>
                            <a:noFill/>
                          </a:ln>
                          <a:solidFill>
                            <a:schemeClr val="tx1"/>
                          </a:solidFill>
                          <a:effectLst/>
                          <a:latin typeface="Calibri" pitchFamily="34" charset="0"/>
                        </a:rPr>
                        <a:t> + </a:t>
                      </a:r>
                      <a:r>
                        <a:rPr kumimoji="0" lang="en-US" sz="1400" b="0" i="0" u="none" strike="noStrike" cap="none" normalizeH="0" baseline="0" smtClean="0">
                          <a:ln>
                            <a:noFill/>
                          </a:ln>
                          <a:solidFill>
                            <a:srgbClr val="008000"/>
                          </a:solidFill>
                          <a:effectLst/>
                          <a:latin typeface="Calibri" pitchFamily="34" charset="0"/>
                        </a:rPr>
                        <a:t>400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538">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cs-CZ" sz="1800" b="0" i="0" u="none" strike="noStrike" cap="none" normalizeH="0" baseline="0" smtClean="0">
                          <a:ln>
                            <a:noFill/>
                          </a:ln>
                          <a:solidFill>
                            <a:schemeClr val="tx1"/>
                          </a:solidFill>
                          <a:effectLst/>
                          <a:latin typeface="Calibri" pitchFamily="34" charset="0"/>
                        </a:rPr>
                        <a:t>400</a:t>
                      </a:r>
                      <a:endParaRPr kumimoji="0" lang="en-GB" sz="1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cs-CZ" sz="1800" b="0" i="0" u="none" strike="noStrike" cap="none" normalizeH="0" baseline="0" smtClean="0">
                          <a:ln>
                            <a:noFill/>
                          </a:ln>
                          <a:solidFill>
                            <a:srgbClr val="008000"/>
                          </a:solidFill>
                          <a:effectLst/>
                          <a:latin typeface="Calibri" pitchFamily="34" charset="0"/>
                        </a:rPr>
                        <a:t>400</a:t>
                      </a:r>
                      <a:endParaRPr kumimoji="0" lang="en-GB" sz="1800" b="0" i="0" u="none" strike="noStrike" cap="none" normalizeH="0" baseline="0" smtClean="0">
                        <a:ln>
                          <a:noFill/>
                        </a:ln>
                        <a:solidFill>
                          <a:srgbClr val="008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cs-CZ" sz="1800" b="0" i="0" u="none" strike="noStrike" cap="none" normalizeH="0" baseline="0" smtClean="0">
                          <a:ln>
                            <a:noFill/>
                          </a:ln>
                          <a:solidFill>
                            <a:srgbClr val="CC3300"/>
                          </a:solidFill>
                          <a:effectLst/>
                          <a:latin typeface="Calibri" pitchFamily="34" charset="0"/>
                        </a:rPr>
                        <a:t>500 </a:t>
                      </a:r>
                      <a:endParaRPr kumimoji="0" lang="en-GB" sz="1800" b="0" i="0" u="none" strike="noStrike" cap="none" normalizeH="0" baseline="0" smtClean="0">
                        <a:ln>
                          <a:noFill/>
                        </a:ln>
                        <a:solidFill>
                          <a:srgbClr val="CC33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cs-CZ" sz="1800" b="0" i="0" u="none" strike="noStrike" cap="none" normalizeH="0" baseline="0" smtClean="0">
                          <a:ln>
                            <a:noFill/>
                          </a:ln>
                          <a:solidFill>
                            <a:schemeClr val="tx1"/>
                          </a:solidFill>
                          <a:effectLst/>
                          <a:latin typeface="Calibri" pitchFamily="34" charset="0"/>
                        </a:rPr>
                        <a:t>0</a:t>
                      </a:r>
                      <a:endParaRPr kumimoji="0" lang="en-GB"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80 </a:t>
                      </a:r>
                      <a:r>
                        <a:rPr kumimoji="0" lang="en-US" sz="1400" b="0" i="0" u="none" strike="noStrike" cap="none" normalizeH="0" baseline="0" smtClean="0">
                          <a:ln>
                            <a:noFill/>
                          </a:ln>
                          <a:solidFill>
                            <a:srgbClr val="2E5A95"/>
                          </a:solidFill>
                          <a:effectLst/>
                          <a:latin typeface="Calibri" pitchFamily="34" charset="0"/>
                        </a:rPr>
                        <a:t>Blue</a:t>
                      </a:r>
                      <a:r>
                        <a:rPr kumimoji="0" lang="en-US" sz="1400" b="0" i="0" u="none" strike="noStrike" cap="none" normalizeH="0" baseline="0" smtClean="0">
                          <a:ln>
                            <a:noFill/>
                          </a:ln>
                          <a:solidFill>
                            <a:schemeClr val="tx1"/>
                          </a:solidFill>
                          <a:effectLst/>
                          <a:latin typeface="Calibri" pitchFamily="34" charset="0"/>
                        </a:rPr>
                        <a:t> + 80 </a:t>
                      </a:r>
                      <a:r>
                        <a:rPr kumimoji="0" lang="en-US" sz="1400" b="0" i="0" u="none" strike="noStrike" cap="none" normalizeH="0" baseline="0" smtClean="0">
                          <a:ln>
                            <a:noFill/>
                          </a:ln>
                          <a:solidFill>
                            <a:srgbClr val="FF3300"/>
                          </a:solidFill>
                          <a:effectLst/>
                          <a:latin typeface="Calibri" pitchFamily="34" charset="0"/>
                        </a:rPr>
                        <a:t>Red</a:t>
                      </a:r>
                      <a:r>
                        <a:rPr kumimoji="0" lang="cs-CZ" sz="1800" b="0" i="0" u="none" strike="noStrike" cap="none" normalizeH="0" baseline="0" smtClean="0">
                          <a:ln>
                            <a:noFill/>
                          </a:ln>
                          <a:solidFill>
                            <a:schemeClr val="tx1"/>
                          </a:solidFill>
                          <a:effectLst/>
                          <a:latin typeface="Calibri" pitchFamily="34" charset="0"/>
                        </a:rPr>
                        <a:t> </a:t>
                      </a:r>
                      <a:endParaRPr kumimoji="0" lang="en-GB"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cs-CZ" sz="1400" b="0" i="0" u="none" strike="noStrike" cap="none" normalizeH="0" baseline="0" smtClean="0">
                          <a:ln>
                            <a:noFill/>
                          </a:ln>
                          <a:solidFill>
                            <a:schemeClr val="tx1"/>
                          </a:solidFill>
                          <a:effectLst/>
                          <a:latin typeface="Calibri" pitchFamily="34" charset="0"/>
                        </a:rPr>
                        <a:t>320 </a:t>
                      </a:r>
                      <a:r>
                        <a:rPr kumimoji="0" lang="en-US" sz="1400" b="0" i="0" u="none" strike="noStrike" cap="none" normalizeH="0" baseline="0" smtClean="0">
                          <a:ln>
                            <a:noFill/>
                          </a:ln>
                          <a:solidFill>
                            <a:srgbClr val="2E5A95"/>
                          </a:solidFill>
                          <a:effectLst/>
                          <a:latin typeface="Calibri" pitchFamily="34" charset="0"/>
                        </a:rPr>
                        <a:t>Blue</a:t>
                      </a:r>
                      <a:r>
                        <a:rPr kumimoji="0" lang="en-US" sz="1400" b="0" i="0" u="none" strike="noStrike" cap="none" normalizeH="0" baseline="0" smtClean="0">
                          <a:ln>
                            <a:noFill/>
                          </a:ln>
                          <a:solidFill>
                            <a:schemeClr val="tx1"/>
                          </a:solidFill>
                          <a:effectLst/>
                          <a:latin typeface="Calibri" pitchFamily="34" charset="0"/>
                        </a:rPr>
                        <a:t> + </a:t>
                      </a:r>
                      <a:r>
                        <a:rPr kumimoji="0" lang="cs-CZ" sz="1400" b="1" i="0" u="none" strike="noStrike" cap="none" normalizeH="0" baseline="0" smtClean="0">
                          <a:ln>
                            <a:noFill/>
                          </a:ln>
                          <a:solidFill>
                            <a:srgbClr val="CC3300"/>
                          </a:solidFill>
                          <a:effectLst/>
                          <a:latin typeface="Calibri" pitchFamily="34" charset="0"/>
                        </a:rPr>
                        <a:t>500</a:t>
                      </a:r>
                      <a:endParaRPr kumimoji="0" lang="en-GB" sz="1400" b="1" i="0" u="none" strike="noStrike" cap="none" normalizeH="0" baseline="0" smtClean="0">
                        <a:ln>
                          <a:noFill/>
                        </a:ln>
                        <a:solidFill>
                          <a:srgbClr val="CC33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2024" name="Line 89"/>
          <p:cNvSpPr>
            <a:spLocks noChangeShapeType="1"/>
          </p:cNvSpPr>
          <p:nvPr/>
        </p:nvSpPr>
        <p:spPr bwMode="auto">
          <a:xfrm flipH="1" flipV="1">
            <a:off x="6305550" y="5526088"/>
            <a:ext cx="282575" cy="523875"/>
          </a:xfrm>
          <a:prstGeom prst="line">
            <a:avLst/>
          </a:prstGeom>
          <a:noFill/>
          <a:ln w="9525">
            <a:solidFill>
              <a:schemeClr val="tx1"/>
            </a:solidFill>
            <a:round/>
            <a:headEnd/>
            <a:tailEnd type="triangle" w="med" len="med"/>
          </a:ln>
        </p:spPr>
        <p:txBody>
          <a:bodyPr/>
          <a:lstStyle/>
          <a:p>
            <a:endParaRPr lang="cs-CZ"/>
          </a:p>
        </p:txBody>
      </p:sp>
      <p:sp>
        <p:nvSpPr>
          <p:cNvPr id="42025" name="Text Box 90"/>
          <p:cNvSpPr txBox="1">
            <a:spLocks noChangeArrowheads="1"/>
          </p:cNvSpPr>
          <p:nvPr/>
        </p:nvSpPr>
        <p:spPr bwMode="auto">
          <a:xfrm>
            <a:off x="6426200" y="6130925"/>
            <a:ext cx="1847850" cy="366713"/>
          </a:xfrm>
          <a:prstGeom prst="rect">
            <a:avLst/>
          </a:prstGeom>
          <a:noFill/>
          <a:ln w="9525">
            <a:noFill/>
            <a:miter lim="800000"/>
            <a:headEnd/>
            <a:tailEnd/>
          </a:ln>
        </p:spPr>
        <p:txBody>
          <a:bodyPr wrap="none">
            <a:spAutoFit/>
          </a:bodyPr>
          <a:lstStyle/>
          <a:p>
            <a:pPr defTabSz="914400"/>
            <a:r>
              <a:rPr lang="cs-CZ" sz="1800">
                <a:solidFill>
                  <a:srgbClr val="2E5A95"/>
                </a:solidFill>
              </a:rPr>
              <a:t>80  +  320 = 400</a:t>
            </a:r>
            <a:endParaRPr lang="en-GB" sz="1800">
              <a:solidFill>
                <a:srgbClr val="2E5A95"/>
              </a:solidFill>
            </a:endParaRPr>
          </a:p>
        </p:txBody>
      </p:sp>
      <p:sp>
        <p:nvSpPr>
          <p:cNvPr id="42026" name="Line 91"/>
          <p:cNvSpPr>
            <a:spLocks noChangeShapeType="1"/>
          </p:cNvSpPr>
          <p:nvPr/>
        </p:nvSpPr>
        <p:spPr bwMode="auto">
          <a:xfrm flipV="1">
            <a:off x="7394575" y="5445125"/>
            <a:ext cx="203200" cy="604838"/>
          </a:xfrm>
          <a:prstGeom prst="line">
            <a:avLst/>
          </a:prstGeom>
          <a:noFill/>
          <a:ln w="9525">
            <a:solidFill>
              <a:schemeClr val="tx1"/>
            </a:solidFill>
            <a:round/>
            <a:headEnd/>
            <a:tailEnd type="triangle" w="med" len="med"/>
          </a:ln>
        </p:spPr>
        <p:txBody>
          <a:bodyPr/>
          <a:lstStyle/>
          <a:p>
            <a:endParaRPr lang="cs-CZ"/>
          </a:p>
        </p:txBody>
      </p:sp>
      <p:sp>
        <p:nvSpPr>
          <p:cNvPr id="42027" name="Line 92"/>
          <p:cNvSpPr>
            <a:spLocks noChangeShapeType="1"/>
          </p:cNvSpPr>
          <p:nvPr/>
        </p:nvSpPr>
        <p:spPr bwMode="auto">
          <a:xfrm flipV="1">
            <a:off x="3725863" y="5607050"/>
            <a:ext cx="0" cy="1089025"/>
          </a:xfrm>
          <a:prstGeom prst="line">
            <a:avLst/>
          </a:prstGeom>
          <a:noFill/>
          <a:ln w="9525">
            <a:solidFill>
              <a:schemeClr val="tx1"/>
            </a:solidFill>
            <a:round/>
            <a:headEnd/>
            <a:tailEnd type="triangle" w="med" len="med"/>
          </a:ln>
        </p:spPr>
        <p:txBody>
          <a:bodyPr/>
          <a:lstStyle/>
          <a:p>
            <a:endParaRPr lang="cs-CZ"/>
          </a:p>
        </p:txBody>
      </p:sp>
      <p:sp>
        <p:nvSpPr>
          <p:cNvPr id="42028" name="Line 93"/>
          <p:cNvSpPr>
            <a:spLocks noChangeShapeType="1"/>
          </p:cNvSpPr>
          <p:nvPr/>
        </p:nvSpPr>
        <p:spPr bwMode="auto">
          <a:xfrm>
            <a:off x="3725863" y="6696075"/>
            <a:ext cx="4879975" cy="0"/>
          </a:xfrm>
          <a:prstGeom prst="line">
            <a:avLst/>
          </a:prstGeom>
          <a:noFill/>
          <a:ln w="9525">
            <a:solidFill>
              <a:schemeClr val="tx1"/>
            </a:solidFill>
            <a:round/>
            <a:headEnd/>
            <a:tailEnd/>
          </a:ln>
        </p:spPr>
        <p:txBody>
          <a:bodyPr/>
          <a:lstStyle/>
          <a:p>
            <a:endParaRPr lang="cs-CZ"/>
          </a:p>
        </p:txBody>
      </p:sp>
      <p:sp>
        <p:nvSpPr>
          <p:cNvPr id="42029" name="Line 94"/>
          <p:cNvSpPr>
            <a:spLocks noChangeShapeType="1"/>
          </p:cNvSpPr>
          <p:nvPr/>
        </p:nvSpPr>
        <p:spPr bwMode="auto">
          <a:xfrm flipV="1">
            <a:off x="8564563" y="5364163"/>
            <a:ext cx="0" cy="1331912"/>
          </a:xfrm>
          <a:prstGeom prst="line">
            <a:avLst/>
          </a:prstGeom>
          <a:noFill/>
          <a:ln w="9525">
            <a:solidFill>
              <a:schemeClr val="tx1"/>
            </a:solidFill>
            <a:round/>
            <a:headEnd/>
            <a:tailEnd type="triangle" w="med" len="med"/>
          </a:ln>
        </p:spPr>
        <p:txBody>
          <a:bodyPr/>
          <a:lstStyle/>
          <a:p>
            <a:endParaRPr lang="cs-CZ"/>
          </a:p>
        </p:txBody>
      </p:sp>
      <p:sp>
        <p:nvSpPr>
          <p:cNvPr id="42030" name="Text Box 95"/>
          <p:cNvSpPr txBox="1">
            <a:spLocks noChangeArrowheads="1"/>
          </p:cNvSpPr>
          <p:nvPr/>
        </p:nvSpPr>
        <p:spPr bwMode="auto">
          <a:xfrm>
            <a:off x="1011238" y="2627313"/>
            <a:ext cx="5732462" cy="336550"/>
          </a:xfrm>
          <a:prstGeom prst="rect">
            <a:avLst/>
          </a:prstGeom>
          <a:noFill/>
          <a:ln w="9525">
            <a:noFill/>
            <a:miter lim="800000"/>
            <a:headEnd/>
            <a:tailEnd/>
          </a:ln>
        </p:spPr>
        <p:txBody>
          <a:bodyPr wrap="none">
            <a:spAutoFit/>
          </a:bodyPr>
          <a:lstStyle/>
          <a:p>
            <a:pPr defTabSz="914400"/>
            <a:r>
              <a:rPr lang="en-GB" sz="1600">
                <a:latin typeface="Calibri" pitchFamily="34" charset="0"/>
              </a:rPr>
              <a:t>I</a:t>
            </a:r>
            <a:r>
              <a:rPr lang="en-US" sz="1600">
                <a:latin typeface="Calibri" pitchFamily="34" charset="0"/>
              </a:rPr>
              <a:t>n this example we are using 2 Stock Locations (Bays)</a:t>
            </a:r>
            <a:r>
              <a:rPr lang="cs-CZ" sz="1600">
                <a:latin typeface="Calibri" pitchFamily="34" charset="0"/>
              </a:rPr>
              <a:t>: </a:t>
            </a:r>
            <a:r>
              <a:rPr lang="en-US" sz="1600">
                <a:solidFill>
                  <a:srgbClr val="FF0066"/>
                </a:solidFill>
                <a:latin typeface="Calibri" pitchFamily="34" charset="0"/>
              </a:rPr>
              <a:t>Red</a:t>
            </a:r>
            <a:r>
              <a:rPr lang="en-US" sz="1600">
                <a:latin typeface="Calibri" pitchFamily="34" charset="0"/>
              </a:rPr>
              <a:t> and </a:t>
            </a:r>
            <a:r>
              <a:rPr lang="en-US" sz="1600">
                <a:solidFill>
                  <a:srgbClr val="2E5A95"/>
                </a:solidFill>
                <a:latin typeface="Calibri" pitchFamily="34" charset="0"/>
              </a:rPr>
              <a:t>Blue</a:t>
            </a:r>
          </a:p>
        </p:txBody>
      </p:sp>
      <p:sp>
        <p:nvSpPr>
          <p:cNvPr id="42031" name="Text Box 115"/>
          <p:cNvSpPr txBox="1">
            <a:spLocks noChangeArrowheads="1"/>
          </p:cNvSpPr>
          <p:nvPr/>
        </p:nvSpPr>
        <p:spPr bwMode="auto">
          <a:xfrm>
            <a:off x="296863" y="5607050"/>
            <a:ext cx="2578100" cy="366713"/>
          </a:xfrm>
          <a:prstGeom prst="rect">
            <a:avLst/>
          </a:prstGeom>
          <a:noFill/>
          <a:ln w="9525">
            <a:noFill/>
            <a:miter lim="800000"/>
            <a:headEnd/>
            <a:tailEnd/>
          </a:ln>
        </p:spPr>
        <p:txBody>
          <a:bodyPr wrap="none">
            <a:spAutoFit/>
          </a:bodyPr>
          <a:lstStyle/>
          <a:p>
            <a:r>
              <a:rPr lang="cs-CZ" sz="1800">
                <a:solidFill>
                  <a:schemeClr val="tx1"/>
                </a:solidFill>
              </a:rPr>
              <a:t>IF SSQ&lt;RQ-</a:t>
            </a:r>
            <a:r>
              <a:rPr lang="cs-CZ" sz="1800">
                <a:solidFill>
                  <a:srgbClr val="2E5A95"/>
                </a:solidFill>
              </a:rPr>
              <a:t>&gt; 320+</a:t>
            </a:r>
            <a:r>
              <a:rPr lang="cs-CZ" sz="1800">
                <a:solidFill>
                  <a:srgbClr val="008000"/>
                </a:solidFill>
              </a:rPr>
              <a:t>400</a:t>
            </a:r>
            <a:endParaRPr lang="en-GB" sz="1800">
              <a:solidFill>
                <a:srgbClr val="008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idx="4294967295"/>
          </p:nvPr>
        </p:nvSpPr>
        <p:spPr/>
        <p:txBody>
          <a:bodyPr/>
          <a:lstStyle/>
          <a:p>
            <a:r>
              <a:rPr lang="en-US" smtClean="0"/>
              <a:t>Stock Reordering Policy – </a:t>
            </a:r>
            <a:r>
              <a:rPr lang="cs-CZ" smtClean="0">
                <a:latin typeface="Arial" charset="0"/>
              </a:rPr>
              <a:t>Maximum </a:t>
            </a:r>
            <a:r>
              <a:rPr lang="en-US" smtClean="0"/>
              <a:t> Quantity</a:t>
            </a:r>
          </a:p>
        </p:txBody>
      </p:sp>
      <p:sp>
        <p:nvSpPr>
          <p:cNvPr id="43010" name="Rectangle 3"/>
          <p:cNvSpPr>
            <a:spLocks noGrp="1"/>
          </p:cNvSpPr>
          <p:nvPr>
            <p:ph type="body" sz="half" idx="4294967295"/>
          </p:nvPr>
        </p:nvSpPr>
        <p:spPr>
          <a:xfrm>
            <a:off x="179388" y="1600200"/>
            <a:ext cx="7618412" cy="4525963"/>
          </a:xfrm>
        </p:spPr>
        <p:txBody>
          <a:bodyPr/>
          <a:lstStyle/>
          <a:p>
            <a:r>
              <a:rPr lang="en-US" sz="1400" smtClean="0"/>
              <a:t>The program uses the quantity specified in Maximum Quantity to determine the maximum lot size. The program may adjust this quantity to meet additional  requirements of the specific inventory level. If this option is selected, than Reorder Quantity field is disabled (it is use only with Fixed Reorder Quantity option.     </a:t>
            </a:r>
          </a:p>
        </p:txBody>
      </p:sp>
      <p:graphicFrame>
        <p:nvGraphicFramePr>
          <p:cNvPr id="47179" name="Group 75"/>
          <p:cNvGraphicFramePr>
            <a:graphicFrameLocks noGrp="1"/>
          </p:cNvGraphicFramePr>
          <p:nvPr>
            <p:ph sz="half" idx="4294967295"/>
          </p:nvPr>
        </p:nvGraphicFramePr>
        <p:xfrm>
          <a:off x="257175" y="3106738"/>
          <a:ext cx="8509000" cy="2680653"/>
        </p:xfrm>
        <a:graphic>
          <a:graphicData uri="http://schemas.openxmlformats.org/drawingml/2006/table">
            <a:tbl>
              <a:tblPr/>
              <a:tblGrid>
                <a:gridCol w="1146175"/>
                <a:gridCol w="1455738"/>
                <a:gridCol w="1630362"/>
                <a:gridCol w="1090613"/>
                <a:gridCol w="1774825"/>
                <a:gridCol w="1411287"/>
              </a:tblGrid>
              <a:tr h="484188">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cs-CZ" sz="1200" b="0" i="0" u="none" strike="noStrike" cap="none" normalizeH="0" baseline="0" smtClean="0">
                        <a:ln>
                          <a:noFill/>
                        </a:ln>
                        <a:solidFill>
                          <a:schemeClr val="tx1"/>
                        </a:solidFill>
                        <a:effectLst/>
                        <a:latin typeface="Calibri" pitchFamily="34" charset="0"/>
                        <a:cs typeface="Arial" charset="0"/>
                      </a:endParaRP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GB" sz="1200" b="0" i="0" u="none" strike="noStrike" cap="none" normalizeH="0" baseline="0" smtClean="0">
                          <a:ln>
                            <a:noFill/>
                          </a:ln>
                          <a:solidFill>
                            <a:schemeClr val="tx1"/>
                          </a:solidFill>
                          <a:effectLst/>
                          <a:latin typeface="Calibri" pitchFamily="34" charset="0"/>
                          <a:cs typeface="Arial" charset="0"/>
                        </a:rPr>
                        <a:t>Gross Requirement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cs-CZ" sz="1200" b="0" i="0" u="none" strike="noStrike" cap="none" normalizeH="0" baseline="0" smtClean="0">
                        <a:ln>
                          <a:noFill/>
                        </a:ln>
                        <a:solidFill>
                          <a:schemeClr val="tx1"/>
                        </a:solidFill>
                        <a:effectLst/>
                        <a:latin typeface="Calibri" pitchFamily="34" charset="0"/>
                        <a:cs typeface="Arial" charset="0"/>
                      </a:endParaRP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cs-CZ" sz="1200" b="0" i="0" u="none" strike="noStrike" cap="none" normalizeH="0" baseline="0" smtClean="0">
                          <a:ln>
                            <a:noFill/>
                          </a:ln>
                          <a:solidFill>
                            <a:schemeClr val="tx1"/>
                          </a:solidFill>
                          <a:effectLst/>
                          <a:latin typeface="Calibri" pitchFamily="34" charset="0"/>
                          <a:cs typeface="Arial" charset="0"/>
                        </a:rPr>
                        <a:t>Maximum</a:t>
                      </a:r>
                      <a:r>
                        <a:rPr kumimoji="0" lang="en-US" sz="1200" b="0" i="0" u="none" strike="noStrike" cap="none" normalizeH="0" baseline="0" smtClean="0">
                          <a:ln>
                            <a:noFill/>
                          </a:ln>
                          <a:solidFill>
                            <a:schemeClr val="tx1"/>
                          </a:solidFill>
                          <a:effectLst/>
                          <a:latin typeface="Calibri" pitchFamily="34" charset="0"/>
                          <a:cs typeface="Arial" charset="0"/>
                        </a:rPr>
                        <a:t> Quantity</a:t>
                      </a:r>
                      <a:endParaRPr kumimoji="0" lang="cs-CZ" sz="1200" b="0" i="0" u="none" strike="noStrike" cap="none" normalizeH="0" baseline="0" smtClean="0">
                        <a:ln>
                          <a:noFill/>
                        </a:ln>
                        <a:solidFill>
                          <a:schemeClr val="tx1"/>
                        </a:solidFill>
                        <a:effectLst/>
                        <a:latin typeface="Calibri" pitchFamily="34" charset="0"/>
                        <a:cs typeface="Arial" charset="0"/>
                      </a:endParaRP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cs-CZ" sz="1200" b="0" i="0" u="none" strike="noStrike" cap="none" normalizeH="0" baseline="0" smtClean="0">
                          <a:ln>
                            <a:noFill/>
                          </a:ln>
                          <a:solidFill>
                            <a:schemeClr val="tx1"/>
                          </a:solidFill>
                          <a:effectLst/>
                          <a:latin typeface="Calibri" pitchFamily="34" charset="0"/>
                          <a:cs typeface="Arial" charset="0"/>
                        </a:rPr>
                        <a:t>(MQ)</a:t>
                      </a:r>
                      <a:endParaRPr kumimoji="0" lang="en-US" sz="12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cs-CZ" sz="1200" b="0" i="0" u="none" strike="noStrike" cap="none" normalizeH="0" baseline="0" smtClean="0">
                        <a:ln>
                          <a:noFill/>
                        </a:ln>
                        <a:solidFill>
                          <a:schemeClr val="tx1"/>
                        </a:solidFill>
                        <a:effectLst/>
                        <a:latin typeface="Calibri" pitchFamily="34" charset="0"/>
                        <a:cs typeface="Arial" charset="0"/>
                      </a:endParaRP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Calibri" pitchFamily="34" charset="0"/>
                          <a:cs typeface="Arial" charset="0"/>
                        </a:rPr>
                        <a:t>Safety Stock Quantity</a:t>
                      </a: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cs-CZ" sz="1200" b="0" i="0" u="none" strike="noStrike" cap="none" normalizeH="0" baseline="0" smtClean="0">
                          <a:ln>
                            <a:noFill/>
                          </a:ln>
                          <a:solidFill>
                            <a:schemeClr val="tx1"/>
                          </a:solidFill>
                          <a:effectLst/>
                          <a:latin typeface="Calibri" pitchFamily="34" charset="0"/>
                          <a:cs typeface="Arial" charset="0"/>
                        </a:rPr>
                        <a:t>(SSQ)</a:t>
                      </a:r>
                      <a:endParaRPr kumimoji="0" lang="en-US" sz="12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cs-CZ" sz="1200" b="0" i="0" u="none" strike="noStrike" cap="none" normalizeH="0" baseline="0" smtClean="0">
                        <a:ln>
                          <a:noFill/>
                        </a:ln>
                        <a:solidFill>
                          <a:schemeClr val="tx1"/>
                        </a:solidFill>
                        <a:effectLst/>
                        <a:latin typeface="Calibri" pitchFamily="34" charset="0"/>
                        <a:cs typeface="Arial" charset="0"/>
                      </a:endParaRP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Calibri" pitchFamily="34" charset="0"/>
                          <a:cs typeface="Arial" charset="0"/>
                        </a:rPr>
                        <a:t>Reorder Point</a:t>
                      </a:r>
                      <a:endParaRPr kumimoji="0" lang="cs-CZ" sz="1200" b="0" i="0" u="none" strike="noStrike" cap="none" normalizeH="0" baseline="0" smtClean="0">
                        <a:ln>
                          <a:noFill/>
                        </a:ln>
                        <a:solidFill>
                          <a:schemeClr val="tx1"/>
                        </a:solidFill>
                        <a:effectLst/>
                        <a:latin typeface="Calibri" pitchFamily="34" charset="0"/>
                        <a:cs typeface="Arial" charset="0"/>
                      </a:endParaRP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cs-CZ" sz="1200" b="0" i="0" u="none" strike="noStrike" cap="none" normalizeH="0" baseline="0" smtClean="0">
                          <a:ln>
                            <a:noFill/>
                          </a:ln>
                          <a:solidFill>
                            <a:schemeClr val="tx1"/>
                          </a:solidFill>
                          <a:effectLst/>
                          <a:latin typeface="Calibri" pitchFamily="34" charset="0"/>
                          <a:cs typeface="Arial" charset="0"/>
                        </a:rPr>
                        <a:t>(RP)</a:t>
                      </a:r>
                      <a:endParaRPr kumimoji="0" lang="en-US" sz="22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cs-CZ" sz="1200" b="0" i="0" u="none" strike="noStrike" cap="none" normalizeH="0" baseline="0" smtClean="0">
                        <a:ln>
                          <a:noFill/>
                        </a:ln>
                        <a:solidFill>
                          <a:schemeClr val="tx1"/>
                        </a:solidFill>
                        <a:effectLst/>
                        <a:latin typeface="Calibri" pitchFamily="34" charset="0"/>
                        <a:cs typeface="Arial" charset="0"/>
                      </a:endParaRP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Calibri" pitchFamily="34" charset="0"/>
                          <a:cs typeface="Arial" charset="0"/>
                        </a:rPr>
                        <a:t>Projected</a:t>
                      </a: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Calibri" pitchFamily="34" charset="0"/>
                          <a:cs typeface="Arial" charset="0"/>
                        </a:rPr>
                        <a:t>Available Balance</a:t>
                      </a: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Calibri" pitchFamily="34" charset="0"/>
                          <a:cs typeface="Arial" charset="0"/>
                        </a:rPr>
                        <a:t>(Stock in Hand)</a:t>
                      </a:r>
                      <a:endParaRPr kumimoji="0" lang="en-US" sz="22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cs-CZ" sz="1200" b="0" i="0" u="none" strike="noStrike" cap="none" normalizeH="0" baseline="0" smtClean="0">
                        <a:ln>
                          <a:noFill/>
                        </a:ln>
                        <a:solidFill>
                          <a:schemeClr val="tx1"/>
                        </a:solidFill>
                        <a:effectLst/>
                        <a:latin typeface="Calibri" pitchFamily="34" charset="0"/>
                        <a:cs typeface="Arial" charset="0"/>
                      </a:endParaRP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Calibri" pitchFamily="34" charset="0"/>
                          <a:cs typeface="Arial" charset="0"/>
                        </a:rPr>
                        <a:t>Calculated Quantity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cs-CZ" sz="1800" b="0" i="0" u="none" strike="noStrike" cap="none" normalizeH="0" baseline="0" smtClean="0">
                          <a:ln>
                            <a:noFill/>
                          </a:ln>
                          <a:solidFill>
                            <a:schemeClr val="tx1"/>
                          </a:solidFill>
                          <a:effectLst/>
                          <a:latin typeface="Calibri" pitchFamily="34" charset="0"/>
                          <a:cs typeface="Arial" charset="0"/>
                        </a:rPr>
                        <a:t>400</a:t>
                      </a:r>
                      <a:endParaRPr kumimoji="0" lang="en-GB" sz="1800" b="0" i="0" u="none" strike="noStrike" cap="none" normalizeH="0" baseline="0" smtClean="0">
                        <a:ln>
                          <a:noFill/>
                        </a:ln>
                        <a:solidFill>
                          <a:schemeClr val="tx1"/>
                        </a:solidFill>
                        <a:effectLst/>
                        <a:latin typeface="Calibri"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cs-CZ" sz="1800" b="0" i="0" u="none" strike="noStrike" cap="none" normalizeH="0" baseline="0" smtClean="0">
                          <a:ln>
                            <a:noFill/>
                          </a:ln>
                          <a:solidFill>
                            <a:srgbClr val="008000"/>
                          </a:solidFill>
                          <a:effectLst/>
                          <a:latin typeface="Calibri" pitchFamily="34" charset="0"/>
                          <a:cs typeface="Arial" charset="0"/>
                        </a:rPr>
                        <a:t>300</a:t>
                      </a:r>
                      <a:endParaRPr kumimoji="0" lang="en-GB" sz="1800" b="0" i="0" u="none" strike="noStrike" cap="none" normalizeH="0" baseline="0" smtClean="0">
                        <a:ln>
                          <a:noFill/>
                        </a:ln>
                        <a:solidFill>
                          <a:srgbClr val="008000"/>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cs-CZ" sz="1800" b="0" i="0" u="none" strike="noStrike" cap="none" normalizeH="0" baseline="0" smtClean="0">
                          <a:ln>
                            <a:noFill/>
                          </a:ln>
                          <a:solidFill>
                            <a:schemeClr val="tx1"/>
                          </a:solidFill>
                          <a:effectLst/>
                          <a:latin typeface="Calibri" pitchFamily="34" charset="0"/>
                          <a:cs typeface="Arial" charset="0"/>
                        </a:rPr>
                        <a:t>300</a:t>
                      </a:r>
                      <a:endParaRPr kumimoji="0" lang="en-GB"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cs-CZ" sz="1800" b="0" i="0" u="none" strike="noStrike" cap="none" normalizeH="0" baseline="0" smtClean="0">
                          <a:ln>
                            <a:noFill/>
                          </a:ln>
                          <a:solidFill>
                            <a:schemeClr val="tx1"/>
                          </a:solidFill>
                          <a:effectLst/>
                          <a:latin typeface="Calibri" pitchFamily="34" charset="0"/>
                          <a:cs typeface="Arial" charset="0"/>
                        </a:rPr>
                        <a:t>0</a:t>
                      </a:r>
                      <a:endParaRPr kumimoji="0" lang="en-GB"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Arial" charset="0"/>
                        </a:rPr>
                        <a:t>80 </a:t>
                      </a:r>
                      <a:r>
                        <a:rPr kumimoji="0" lang="en-US" sz="1400" b="0" i="0" u="none" strike="noStrike" cap="none" normalizeH="0" baseline="0" smtClean="0">
                          <a:ln>
                            <a:noFill/>
                          </a:ln>
                          <a:solidFill>
                            <a:srgbClr val="2E5A95"/>
                          </a:solidFill>
                          <a:effectLst/>
                          <a:latin typeface="Calibri" pitchFamily="34" charset="0"/>
                          <a:cs typeface="Arial" charset="0"/>
                        </a:rPr>
                        <a:t>Blue</a:t>
                      </a:r>
                      <a:r>
                        <a:rPr kumimoji="0" lang="en-US" sz="1400" b="0" i="0" u="none" strike="noStrike" cap="none" normalizeH="0" baseline="0" smtClean="0">
                          <a:ln>
                            <a:noFill/>
                          </a:ln>
                          <a:solidFill>
                            <a:schemeClr val="tx1"/>
                          </a:solidFill>
                          <a:effectLst/>
                          <a:latin typeface="Calibri" pitchFamily="34" charset="0"/>
                          <a:cs typeface="Arial" charset="0"/>
                        </a:rPr>
                        <a:t> + 80 </a:t>
                      </a:r>
                      <a:r>
                        <a:rPr kumimoji="0" lang="en-US" sz="1400" b="0" i="0" u="none" strike="noStrike" cap="none" normalizeH="0" baseline="0" smtClean="0">
                          <a:ln>
                            <a:noFill/>
                          </a:ln>
                          <a:solidFill>
                            <a:srgbClr val="FF3300"/>
                          </a:solidFill>
                          <a:effectLst/>
                          <a:latin typeface="Calibri" pitchFamily="34" charset="0"/>
                          <a:cs typeface="Arial" charset="0"/>
                        </a:rPr>
                        <a:t>Red</a:t>
                      </a:r>
                    </a:p>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rgbClr val="FF3300"/>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cs-CZ" sz="1400" b="0" i="0" u="none" strike="noStrike" cap="none" normalizeH="0" baseline="0" smtClean="0">
                          <a:ln>
                            <a:noFill/>
                          </a:ln>
                          <a:solidFill>
                            <a:schemeClr val="tx1"/>
                          </a:solidFill>
                          <a:effectLst/>
                          <a:latin typeface="Calibri" pitchFamily="34" charset="0"/>
                          <a:cs typeface="Arial" charset="0"/>
                        </a:rPr>
                        <a:t>320 </a:t>
                      </a:r>
                      <a:r>
                        <a:rPr kumimoji="0" lang="en-US" sz="1400" b="0" i="0" u="none" strike="noStrike" cap="none" normalizeH="0" baseline="0" smtClean="0">
                          <a:ln>
                            <a:noFill/>
                          </a:ln>
                          <a:solidFill>
                            <a:srgbClr val="2E5A95"/>
                          </a:solidFill>
                          <a:effectLst/>
                          <a:latin typeface="Calibri" pitchFamily="34" charset="0"/>
                          <a:cs typeface="Arial" charset="0"/>
                        </a:rPr>
                        <a:t>Blue</a:t>
                      </a:r>
                      <a:r>
                        <a:rPr kumimoji="0" lang="en-US" sz="1400" b="0" i="0" u="none" strike="noStrike" cap="none" normalizeH="0" baseline="0" smtClean="0">
                          <a:ln>
                            <a:noFill/>
                          </a:ln>
                          <a:solidFill>
                            <a:schemeClr val="tx1"/>
                          </a:solidFill>
                          <a:effectLst/>
                          <a:latin typeface="Calibri" pitchFamily="34" charset="0"/>
                          <a:cs typeface="Arial" charset="0"/>
                        </a:rPr>
                        <a:t> + </a:t>
                      </a:r>
                      <a:r>
                        <a:rPr kumimoji="0" lang="cs-CZ" sz="1400" b="0" i="0" u="none" strike="noStrike" cap="none" normalizeH="0" baseline="0" smtClean="0">
                          <a:ln>
                            <a:noFill/>
                          </a:ln>
                          <a:solidFill>
                            <a:schemeClr val="tx1"/>
                          </a:solidFill>
                          <a:effectLst/>
                          <a:latin typeface="Calibri" pitchFamily="34" charset="0"/>
                          <a:cs typeface="Arial" charset="0"/>
                        </a:rPr>
                        <a:t>300</a:t>
                      </a:r>
                      <a:r>
                        <a:rPr kumimoji="0" lang="cs-CZ" sz="1400" b="1" i="0" u="none" strike="noStrike" cap="none" normalizeH="0" baseline="0" smtClean="0">
                          <a:ln>
                            <a:noFill/>
                          </a:ln>
                          <a:solidFill>
                            <a:srgbClr val="CC3300"/>
                          </a:solidFill>
                          <a:effectLst/>
                          <a:latin typeface="Calibri" pitchFamily="34" charset="0"/>
                          <a:cs typeface="Arial" charset="0"/>
                        </a:rPr>
                        <a:t> + </a:t>
                      </a:r>
                      <a:r>
                        <a:rPr kumimoji="0" lang="cs-CZ" sz="1400" b="1" i="0" u="none" strike="noStrike" cap="none" normalizeH="0" baseline="0" smtClean="0">
                          <a:ln>
                            <a:noFill/>
                          </a:ln>
                          <a:solidFill>
                            <a:srgbClr val="008000"/>
                          </a:solidFill>
                          <a:effectLst/>
                          <a:latin typeface="Calibri" pitchFamily="34" charset="0"/>
                          <a:cs typeface="Arial" charset="0"/>
                        </a:rPr>
                        <a:t>300</a:t>
                      </a:r>
                      <a:endParaRPr kumimoji="0" lang="en-US" sz="1400" b="1" i="0" u="none" strike="noStrike" cap="none" normalizeH="0" baseline="0" smtClean="0">
                        <a:ln>
                          <a:noFill/>
                        </a:ln>
                        <a:solidFill>
                          <a:srgbClr val="008000"/>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cs-CZ" sz="1800" b="0" i="0" u="none" strike="noStrike" cap="none" normalizeH="0" baseline="0" smtClean="0">
                          <a:ln>
                            <a:noFill/>
                          </a:ln>
                          <a:solidFill>
                            <a:schemeClr val="tx1"/>
                          </a:solidFill>
                          <a:effectLst/>
                          <a:latin typeface="Calibri" pitchFamily="34" charset="0"/>
                          <a:cs typeface="Arial" charset="0"/>
                        </a:rPr>
                        <a:t>400</a:t>
                      </a:r>
                      <a:endParaRPr kumimoji="0" lang="en-GB" sz="1800" b="0" i="0" u="none" strike="noStrike" cap="none" normalizeH="0" baseline="0" smtClean="0">
                        <a:ln>
                          <a:noFill/>
                        </a:ln>
                        <a:solidFill>
                          <a:schemeClr val="tx1"/>
                        </a:solidFill>
                        <a:effectLst/>
                        <a:latin typeface="Calibri"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cs-CZ" sz="1800" b="0" i="0" u="none" strike="noStrike" cap="none" normalizeH="0" baseline="0" smtClean="0">
                          <a:ln>
                            <a:noFill/>
                          </a:ln>
                          <a:solidFill>
                            <a:srgbClr val="008000"/>
                          </a:solidFill>
                          <a:effectLst/>
                          <a:latin typeface="Calibri" pitchFamily="34" charset="0"/>
                          <a:cs typeface="Arial" charset="0"/>
                        </a:rPr>
                        <a:t>400</a:t>
                      </a:r>
                      <a:endParaRPr kumimoji="0" lang="en-GB" sz="1800" b="0" i="0" u="none" strike="noStrike" cap="none" normalizeH="0" baseline="0" smtClean="0">
                        <a:ln>
                          <a:noFill/>
                        </a:ln>
                        <a:solidFill>
                          <a:srgbClr val="008000"/>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cs-CZ" sz="1800" b="0" i="0" u="none" strike="noStrike" cap="none" normalizeH="0" baseline="0" smtClean="0">
                          <a:ln>
                            <a:noFill/>
                          </a:ln>
                          <a:solidFill>
                            <a:schemeClr val="tx1"/>
                          </a:solidFill>
                          <a:effectLst/>
                          <a:latin typeface="Calibri" pitchFamily="34" charset="0"/>
                          <a:cs typeface="Arial" charset="0"/>
                        </a:rPr>
                        <a:t> 0</a:t>
                      </a:r>
                      <a:endParaRPr kumimoji="0" lang="en-GB"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cs-CZ" sz="1800" b="0" i="0" u="none" strike="noStrike" cap="none" normalizeH="0" baseline="0" smtClean="0">
                          <a:ln>
                            <a:noFill/>
                          </a:ln>
                          <a:solidFill>
                            <a:schemeClr val="tx1"/>
                          </a:solidFill>
                          <a:effectLst/>
                          <a:latin typeface="Calibri" pitchFamily="34" charset="0"/>
                          <a:cs typeface="Arial" charset="0"/>
                        </a:rPr>
                        <a:t>0</a:t>
                      </a:r>
                      <a:endParaRPr kumimoji="0" lang="en-GB"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Arial" charset="0"/>
                        </a:rPr>
                        <a:t>80 </a:t>
                      </a:r>
                      <a:r>
                        <a:rPr kumimoji="0" lang="en-US" sz="1400" b="0" i="0" u="none" strike="noStrike" cap="none" normalizeH="0" baseline="0" smtClean="0">
                          <a:ln>
                            <a:noFill/>
                          </a:ln>
                          <a:solidFill>
                            <a:srgbClr val="2E5A95"/>
                          </a:solidFill>
                          <a:effectLst/>
                          <a:latin typeface="Calibri" pitchFamily="34" charset="0"/>
                          <a:cs typeface="Arial" charset="0"/>
                        </a:rPr>
                        <a:t>Blue</a:t>
                      </a:r>
                      <a:r>
                        <a:rPr kumimoji="0" lang="en-US" sz="1400" b="0" i="0" u="none" strike="noStrike" cap="none" normalizeH="0" baseline="0" smtClean="0">
                          <a:ln>
                            <a:noFill/>
                          </a:ln>
                          <a:solidFill>
                            <a:schemeClr val="tx1"/>
                          </a:solidFill>
                          <a:effectLst/>
                          <a:latin typeface="Calibri" pitchFamily="34" charset="0"/>
                          <a:cs typeface="Arial" charset="0"/>
                        </a:rPr>
                        <a:t> + 80 </a:t>
                      </a:r>
                      <a:r>
                        <a:rPr kumimoji="0" lang="en-US" sz="1400" b="0" i="0" u="none" strike="noStrike" cap="none" normalizeH="0" baseline="0" smtClean="0">
                          <a:ln>
                            <a:noFill/>
                          </a:ln>
                          <a:solidFill>
                            <a:srgbClr val="FF3300"/>
                          </a:solidFill>
                          <a:effectLst/>
                          <a:latin typeface="Calibri" pitchFamily="34" charset="0"/>
                          <a:cs typeface="Arial" charset="0"/>
                        </a:rPr>
                        <a:t>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cs-CZ" sz="1400" b="0" i="0" u="none" strike="noStrike" cap="none" normalizeH="0" baseline="0" smtClean="0">
                          <a:ln>
                            <a:noFill/>
                          </a:ln>
                          <a:solidFill>
                            <a:schemeClr val="tx1"/>
                          </a:solidFill>
                          <a:effectLst/>
                          <a:latin typeface="Calibri" pitchFamily="34" charset="0"/>
                          <a:cs typeface="Arial" charset="0"/>
                        </a:rPr>
                        <a:t>320 </a:t>
                      </a:r>
                      <a:r>
                        <a:rPr kumimoji="0" lang="en-US" sz="1400" b="0" i="0" u="none" strike="noStrike" cap="none" normalizeH="0" baseline="0" smtClean="0">
                          <a:ln>
                            <a:noFill/>
                          </a:ln>
                          <a:solidFill>
                            <a:srgbClr val="2E5A95"/>
                          </a:solidFill>
                          <a:effectLst/>
                          <a:latin typeface="Calibri" pitchFamily="34" charset="0"/>
                          <a:cs typeface="Arial" charset="0"/>
                        </a:rPr>
                        <a:t>Blue</a:t>
                      </a:r>
                      <a:r>
                        <a:rPr kumimoji="0" lang="en-US" sz="1400" b="0" i="0" u="none" strike="noStrike" cap="none" normalizeH="0" baseline="0" smtClean="0">
                          <a:ln>
                            <a:noFill/>
                          </a:ln>
                          <a:solidFill>
                            <a:schemeClr val="tx1"/>
                          </a:solidFill>
                          <a:effectLst/>
                          <a:latin typeface="Calibri" pitchFamily="34" charset="0"/>
                          <a:cs typeface="Arial" charset="0"/>
                        </a:rPr>
                        <a:t> </a:t>
                      </a:r>
                      <a:endParaRPr kumimoji="0" lang="en-US" sz="1400" b="0" i="0" u="none" strike="noStrike" cap="none" normalizeH="0" baseline="0" smtClean="0">
                        <a:ln>
                          <a:noFill/>
                        </a:ln>
                        <a:solidFill>
                          <a:srgbClr val="008000"/>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538">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cs-CZ" sz="1800" b="0" i="0" u="none" strike="noStrike" cap="none" normalizeH="0" baseline="0" smtClean="0">
                          <a:ln>
                            <a:noFill/>
                          </a:ln>
                          <a:solidFill>
                            <a:schemeClr val="tx1"/>
                          </a:solidFill>
                          <a:effectLst/>
                          <a:latin typeface="Calibri" pitchFamily="34" charset="0"/>
                          <a:cs typeface="Arial" charset="0"/>
                        </a:rPr>
                        <a:t>400</a:t>
                      </a:r>
                      <a:endParaRPr kumimoji="0" lang="en-GB" sz="1800" b="0" i="0" u="none" strike="noStrike" cap="none" normalizeH="0" baseline="0" smtClean="0">
                        <a:ln>
                          <a:noFill/>
                        </a:ln>
                        <a:solidFill>
                          <a:schemeClr val="tx1"/>
                        </a:solidFill>
                        <a:effectLst/>
                        <a:latin typeface="Calibri"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cs-CZ" sz="1800" b="0" i="0" u="none" strike="noStrike" cap="none" normalizeH="0" baseline="0" smtClean="0">
                          <a:ln>
                            <a:noFill/>
                          </a:ln>
                          <a:solidFill>
                            <a:srgbClr val="008000"/>
                          </a:solidFill>
                          <a:effectLst/>
                          <a:latin typeface="Calibri" pitchFamily="34" charset="0"/>
                          <a:cs typeface="Arial" charset="0"/>
                        </a:rPr>
                        <a:t>330</a:t>
                      </a:r>
                      <a:endParaRPr kumimoji="0" lang="en-GB" sz="1800" b="0" i="0" u="none" strike="noStrike" cap="none" normalizeH="0" baseline="0" smtClean="0">
                        <a:ln>
                          <a:noFill/>
                        </a:ln>
                        <a:solidFill>
                          <a:srgbClr val="008000"/>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cs-CZ" sz="1800" b="0" i="0" u="none" strike="noStrike" cap="none" normalizeH="0" baseline="0" smtClean="0">
                          <a:ln>
                            <a:noFill/>
                          </a:ln>
                          <a:solidFill>
                            <a:srgbClr val="CC3300"/>
                          </a:solidFill>
                          <a:effectLst/>
                          <a:latin typeface="Calibri" pitchFamily="34" charset="0"/>
                          <a:cs typeface="Arial" charset="0"/>
                        </a:rPr>
                        <a:t>222</a:t>
                      </a:r>
                      <a:endParaRPr kumimoji="0" lang="en-GB" sz="1800" b="0" i="0" u="none" strike="noStrike" cap="none" normalizeH="0" baseline="0" smtClean="0">
                        <a:ln>
                          <a:noFill/>
                        </a:ln>
                        <a:solidFill>
                          <a:srgbClr val="CC3300"/>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cs-CZ" sz="1800" b="0" i="0" u="none" strike="noStrike" cap="none" normalizeH="0" baseline="0" smtClean="0">
                          <a:ln>
                            <a:noFill/>
                          </a:ln>
                          <a:solidFill>
                            <a:schemeClr val="tx1"/>
                          </a:solidFill>
                          <a:effectLst/>
                          <a:latin typeface="Calibri" pitchFamily="34" charset="0"/>
                          <a:cs typeface="Arial" charset="0"/>
                        </a:rPr>
                        <a:t>0</a:t>
                      </a:r>
                      <a:endParaRPr kumimoji="0" lang="en-GB"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Arial" charset="0"/>
                        </a:rPr>
                        <a:t>80 </a:t>
                      </a:r>
                      <a:r>
                        <a:rPr kumimoji="0" lang="en-US" sz="1400" b="0" i="0" u="none" strike="noStrike" cap="none" normalizeH="0" baseline="0" smtClean="0">
                          <a:ln>
                            <a:noFill/>
                          </a:ln>
                          <a:solidFill>
                            <a:srgbClr val="2E5A95"/>
                          </a:solidFill>
                          <a:effectLst/>
                          <a:latin typeface="Calibri" pitchFamily="34" charset="0"/>
                          <a:cs typeface="Arial" charset="0"/>
                        </a:rPr>
                        <a:t>Blue</a:t>
                      </a:r>
                      <a:r>
                        <a:rPr kumimoji="0" lang="en-US" sz="1400" b="0" i="0" u="none" strike="noStrike" cap="none" normalizeH="0" baseline="0" smtClean="0">
                          <a:ln>
                            <a:noFill/>
                          </a:ln>
                          <a:solidFill>
                            <a:schemeClr val="tx1"/>
                          </a:solidFill>
                          <a:effectLst/>
                          <a:latin typeface="Calibri" pitchFamily="34" charset="0"/>
                          <a:cs typeface="Arial" charset="0"/>
                        </a:rPr>
                        <a:t> + 80 </a:t>
                      </a:r>
                      <a:r>
                        <a:rPr kumimoji="0" lang="en-US" sz="1400" b="0" i="0" u="none" strike="noStrike" cap="none" normalizeH="0" baseline="0" smtClean="0">
                          <a:ln>
                            <a:noFill/>
                          </a:ln>
                          <a:solidFill>
                            <a:srgbClr val="FF3300"/>
                          </a:solidFill>
                          <a:effectLst/>
                          <a:latin typeface="Calibri" pitchFamily="34" charset="0"/>
                          <a:cs typeface="Arial" charset="0"/>
                        </a:rPr>
                        <a:t>Red</a:t>
                      </a:r>
                      <a:endParaRPr kumimoji="0" lang="en-GB"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cs-CZ" sz="1400" b="0" i="0" u="none" strike="noStrike" cap="none" normalizeH="0" baseline="0" smtClean="0">
                          <a:ln>
                            <a:noFill/>
                          </a:ln>
                          <a:solidFill>
                            <a:schemeClr val="tx1"/>
                          </a:solidFill>
                          <a:effectLst/>
                          <a:latin typeface="Calibri" pitchFamily="34" charset="0"/>
                          <a:cs typeface="Arial" charset="0"/>
                        </a:rPr>
                        <a:t>320 </a:t>
                      </a:r>
                      <a:r>
                        <a:rPr kumimoji="0" lang="en-US" sz="1400" b="0" i="0" u="none" strike="noStrike" cap="none" normalizeH="0" baseline="0" smtClean="0">
                          <a:ln>
                            <a:noFill/>
                          </a:ln>
                          <a:solidFill>
                            <a:srgbClr val="2E5A95"/>
                          </a:solidFill>
                          <a:effectLst/>
                          <a:latin typeface="Calibri" pitchFamily="34" charset="0"/>
                          <a:cs typeface="Arial" charset="0"/>
                        </a:rPr>
                        <a:t>Blue</a:t>
                      </a:r>
                      <a:r>
                        <a:rPr kumimoji="0" lang="en-US" sz="1400" b="0" i="0" u="none" strike="noStrike" cap="none" normalizeH="0" baseline="0" smtClean="0">
                          <a:ln>
                            <a:noFill/>
                          </a:ln>
                          <a:solidFill>
                            <a:schemeClr val="tx1"/>
                          </a:solidFill>
                          <a:effectLst/>
                          <a:latin typeface="Calibri" pitchFamily="34" charset="0"/>
                          <a:cs typeface="Arial" charset="0"/>
                        </a:rPr>
                        <a:t> + </a:t>
                      </a:r>
                      <a:r>
                        <a:rPr kumimoji="0" lang="cs-CZ" sz="1400" b="0" i="0" u="none" strike="noStrike" cap="none" normalizeH="0" baseline="0" smtClean="0">
                          <a:ln>
                            <a:noFill/>
                          </a:ln>
                          <a:solidFill>
                            <a:schemeClr val="tx1"/>
                          </a:solidFill>
                          <a:effectLst/>
                          <a:latin typeface="Calibri" pitchFamily="34" charset="0"/>
                          <a:cs typeface="Arial" charset="0"/>
                        </a:rPr>
                        <a:t>552</a:t>
                      </a:r>
                      <a:endParaRPr kumimoji="0" lang="en-GB" sz="1400" b="1" i="0" u="none" strike="noStrike" cap="none" normalizeH="0" baseline="0" smtClean="0">
                        <a:ln>
                          <a:noFill/>
                        </a:ln>
                        <a:solidFill>
                          <a:srgbClr val="CC3300"/>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538">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cs-CZ" sz="1800" b="0" i="0" u="none" strike="noStrike" cap="none" normalizeH="0" baseline="0" smtClean="0">
                          <a:ln>
                            <a:noFill/>
                          </a:ln>
                          <a:solidFill>
                            <a:schemeClr val="tx1"/>
                          </a:solidFill>
                          <a:effectLst/>
                          <a:latin typeface="Calibri" pitchFamily="34" charset="0"/>
                          <a:cs typeface="Arial" charset="0"/>
                        </a:rPr>
                        <a:t>400</a:t>
                      </a:r>
                      <a:endParaRPr kumimoji="0" lang="en-GB" sz="1800" b="0" i="0" u="none" strike="noStrike" cap="none" normalizeH="0" baseline="0" smtClean="0">
                        <a:ln>
                          <a:noFill/>
                        </a:ln>
                        <a:solidFill>
                          <a:schemeClr val="tx1"/>
                        </a:solidFill>
                        <a:effectLst/>
                        <a:latin typeface="Calibri"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cs-CZ" sz="1800" b="0" i="0" u="none" strike="noStrike" cap="none" normalizeH="0" baseline="0" smtClean="0">
                          <a:ln>
                            <a:noFill/>
                          </a:ln>
                          <a:solidFill>
                            <a:srgbClr val="008000"/>
                          </a:solidFill>
                          <a:effectLst/>
                          <a:latin typeface="Calibri" pitchFamily="34" charset="0"/>
                          <a:cs typeface="Arial" charset="0"/>
                        </a:rPr>
                        <a:t>330</a:t>
                      </a:r>
                      <a:endParaRPr kumimoji="0" lang="en-GB" sz="1800" b="0" i="0" u="none" strike="noStrike" cap="none" normalizeH="0" baseline="0" smtClean="0">
                        <a:ln>
                          <a:noFill/>
                        </a:ln>
                        <a:solidFill>
                          <a:srgbClr val="008000"/>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cs-CZ" sz="1800" b="0" i="0" u="none" strike="noStrike" cap="none" normalizeH="0" baseline="0" smtClean="0">
                          <a:ln>
                            <a:noFill/>
                          </a:ln>
                          <a:solidFill>
                            <a:srgbClr val="CC3300"/>
                          </a:solidFill>
                          <a:effectLst/>
                          <a:latin typeface="Calibri" pitchFamily="34" charset="0"/>
                          <a:cs typeface="Arial" charset="0"/>
                        </a:rPr>
                        <a:t>340 </a:t>
                      </a:r>
                      <a:endParaRPr kumimoji="0" lang="en-GB" sz="1800" b="0" i="0" u="none" strike="noStrike" cap="none" normalizeH="0" baseline="0" smtClean="0">
                        <a:ln>
                          <a:noFill/>
                        </a:ln>
                        <a:solidFill>
                          <a:srgbClr val="CC3300"/>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cs-CZ" sz="1800" b="0" i="0" u="none" strike="noStrike" cap="none" normalizeH="0" baseline="0" smtClean="0">
                          <a:ln>
                            <a:noFill/>
                          </a:ln>
                          <a:solidFill>
                            <a:schemeClr val="tx1"/>
                          </a:solidFill>
                          <a:effectLst/>
                          <a:latin typeface="Calibri" pitchFamily="34" charset="0"/>
                          <a:cs typeface="Arial" charset="0"/>
                        </a:rPr>
                        <a:t>0</a:t>
                      </a:r>
                      <a:endParaRPr kumimoji="0" lang="en-GB"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Arial" charset="0"/>
                        </a:rPr>
                        <a:t>80 </a:t>
                      </a:r>
                      <a:r>
                        <a:rPr kumimoji="0" lang="en-US" sz="1400" b="0" i="0" u="none" strike="noStrike" cap="none" normalizeH="0" baseline="0" smtClean="0">
                          <a:ln>
                            <a:noFill/>
                          </a:ln>
                          <a:solidFill>
                            <a:srgbClr val="2E5A95"/>
                          </a:solidFill>
                          <a:effectLst/>
                          <a:latin typeface="Calibri" pitchFamily="34" charset="0"/>
                          <a:cs typeface="Arial" charset="0"/>
                        </a:rPr>
                        <a:t>Blue</a:t>
                      </a:r>
                      <a:r>
                        <a:rPr kumimoji="0" lang="en-US" sz="1400" b="0" i="0" u="none" strike="noStrike" cap="none" normalizeH="0" baseline="0" smtClean="0">
                          <a:ln>
                            <a:noFill/>
                          </a:ln>
                          <a:solidFill>
                            <a:schemeClr val="tx1"/>
                          </a:solidFill>
                          <a:effectLst/>
                          <a:latin typeface="Calibri" pitchFamily="34" charset="0"/>
                          <a:cs typeface="Arial" charset="0"/>
                        </a:rPr>
                        <a:t> + 80 </a:t>
                      </a:r>
                      <a:r>
                        <a:rPr kumimoji="0" lang="en-US" sz="1400" b="0" i="0" u="none" strike="noStrike" cap="none" normalizeH="0" baseline="0" smtClean="0">
                          <a:ln>
                            <a:noFill/>
                          </a:ln>
                          <a:solidFill>
                            <a:srgbClr val="FF3300"/>
                          </a:solidFill>
                          <a:effectLst/>
                          <a:latin typeface="Calibri" pitchFamily="34" charset="0"/>
                          <a:cs typeface="Arial" charset="0"/>
                        </a:rPr>
                        <a:t>Red</a:t>
                      </a:r>
                      <a:r>
                        <a:rPr kumimoji="0" lang="cs-CZ" sz="1800" b="0" i="0" u="none" strike="noStrike" cap="none" normalizeH="0" baseline="0" smtClean="0">
                          <a:ln>
                            <a:noFill/>
                          </a:ln>
                          <a:solidFill>
                            <a:schemeClr val="tx1"/>
                          </a:solidFill>
                          <a:effectLst/>
                          <a:latin typeface="Calibri" pitchFamily="34" charset="0"/>
                          <a:cs typeface="Arial" charset="0"/>
                        </a:rPr>
                        <a:t> </a:t>
                      </a:r>
                      <a:endParaRPr kumimoji="0" lang="en-GB"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cs-CZ" sz="1400" b="0" i="0" u="none" strike="noStrike" cap="none" normalizeH="0" baseline="0" smtClean="0">
                          <a:ln>
                            <a:noFill/>
                          </a:ln>
                          <a:solidFill>
                            <a:schemeClr val="tx1"/>
                          </a:solidFill>
                          <a:effectLst/>
                          <a:latin typeface="Calibri" pitchFamily="34" charset="0"/>
                          <a:cs typeface="Arial" charset="0"/>
                        </a:rPr>
                        <a:t>320 </a:t>
                      </a:r>
                      <a:r>
                        <a:rPr kumimoji="0" lang="en-US" sz="1400" b="0" i="0" u="none" strike="noStrike" cap="none" normalizeH="0" baseline="0" smtClean="0">
                          <a:ln>
                            <a:noFill/>
                          </a:ln>
                          <a:solidFill>
                            <a:srgbClr val="2E5A95"/>
                          </a:solidFill>
                          <a:effectLst/>
                          <a:latin typeface="Calibri" pitchFamily="34" charset="0"/>
                          <a:cs typeface="Arial" charset="0"/>
                        </a:rPr>
                        <a:t>Blue</a:t>
                      </a:r>
                      <a:r>
                        <a:rPr kumimoji="0" lang="en-US" sz="1400" b="0" i="0" u="none" strike="noStrike" cap="none" normalizeH="0" baseline="0" smtClean="0">
                          <a:ln>
                            <a:noFill/>
                          </a:ln>
                          <a:solidFill>
                            <a:schemeClr val="tx1"/>
                          </a:solidFill>
                          <a:effectLst/>
                          <a:latin typeface="Calibri" pitchFamily="34" charset="0"/>
                          <a:cs typeface="Arial" charset="0"/>
                        </a:rPr>
                        <a:t> + </a:t>
                      </a:r>
                      <a:r>
                        <a:rPr kumimoji="0" lang="cs-CZ" sz="1400" b="0" i="0" u="none" strike="noStrike" cap="none" normalizeH="0" baseline="0" smtClean="0">
                          <a:ln>
                            <a:noFill/>
                          </a:ln>
                          <a:solidFill>
                            <a:srgbClr val="CC3300"/>
                          </a:solidFill>
                          <a:effectLst/>
                          <a:latin typeface="Calibri" pitchFamily="34" charset="0"/>
                          <a:cs typeface="Arial" charset="0"/>
                        </a:rPr>
                        <a:t>340</a:t>
                      </a:r>
                      <a:endParaRPr kumimoji="0" lang="en-GB" sz="1400" b="1" i="0" u="none" strike="noStrike" cap="none" normalizeH="0" baseline="0" smtClean="0">
                        <a:ln>
                          <a:noFill/>
                        </a:ln>
                        <a:solidFill>
                          <a:srgbClr val="CC3300"/>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55" name="Text Box 95"/>
          <p:cNvSpPr txBox="1">
            <a:spLocks noChangeArrowheads="1"/>
          </p:cNvSpPr>
          <p:nvPr/>
        </p:nvSpPr>
        <p:spPr bwMode="auto">
          <a:xfrm>
            <a:off x="1011238" y="2627313"/>
            <a:ext cx="5732462" cy="336550"/>
          </a:xfrm>
          <a:prstGeom prst="rect">
            <a:avLst/>
          </a:prstGeom>
          <a:noFill/>
          <a:ln w="9525">
            <a:noFill/>
            <a:miter lim="800000"/>
            <a:headEnd/>
            <a:tailEnd/>
          </a:ln>
        </p:spPr>
        <p:txBody>
          <a:bodyPr wrap="none">
            <a:spAutoFit/>
          </a:bodyPr>
          <a:lstStyle/>
          <a:p>
            <a:pPr defTabSz="914400"/>
            <a:r>
              <a:rPr lang="en-GB" sz="1600">
                <a:latin typeface="Calibri" pitchFamily="34" charset="0"/>
              </a:rPr>
              <a:t>I</a:t>
            </a:r>
            <a:r>
              <a:rPr lang="en-US" sz="1600">
                <a:latin typeface="Calibri" pitchFamily="34" charset="0"/>
              </a:rPr>
              <a:t>n this example we are using 2 Stock Locations (Bays)</a:t>
            </a:r>
            <a:r>
              <a:rPr lang="cs-CZ" sz="1600">
                <a:latin typeface="Calibri" pitchFamily="34" charset="0"/>
              </a:rPr>
              <a:t>: </a:t>
            </a:r>
            <a:r>
              <a:rPr lang="en-US" sz="1600">
                <a:solidFill>
                  <a:srgbClr val="FF0066"/>
                </a:solidFill>
                <a:latin typeface="Calibri" pitchFamily="34" charset="0"/>
              </a:rPr>
              <a:t>Red</a:t>
            </a:r>
            <a:r>
              <a:rPr lang="en-US" sz="1600">
                <a:latin typeface="Calibri" pitchFamily="34" charset="0"/>
              </a:rPr>
              <a:t> and </a:t>
            </a:r>
            <a:r>
              <a:rPr lang="en-US" sz="1600">
                <a:solidFill>
                  <a:srgbClr val="2E5A95"/>
                </a:solidFill>
                <a:latin typeface="Calibri" pitchFamily="34" charset="0"/>
              </a:rPr>
              <a:t>Blue</a:t>
            </a:r>
          </a:p>
        </p:txBody>
      </p:sp>
      <p:sp>
        <p:nvSpPr>
          <p:cNvPr id="43056" name="Text Box 115"/>
          <p:cNvSpPr txBox="1">
            <a:spLocks noChangeArrowheads="1"/>
          </p:cNvSpPr>
          <p:nvPr/>
        </p:nvSpPr>
        <p:spPr bwMode="auto">
          <a:xfrm>
            <a:off x="338138" y="5929313"/>
            <a:ext cx="5662612" cy="581025"/>
          </a:xfrm>
          <a:prstGeom prst="rect">
            <a:avLst/>
          </a:prstGeom>
          <a:noFill/>
          <a:ln w="9525">
            <a:noFill/>
            <a:miter lim="800000"/>
            <a:headEnd/>
            <a:tailEnd/>
          </a:ln>
        </p:spPr>
        <p:txBody>
          <a:bodyPr wrap="none">
            <a:spAutoFit/>
          </a:bodyPr>
          <a:lstStyle/>
          <a:p>
            <a:r>
              <a:rPr lang="en-US" sz="1600">
                <a:latin typeface="Calibri" pitchFamily="34" charset="0"/>
              </a:rPr>
              <a:t>Note that for optimal results, you should set up </a:t>
            </a:r>
            <a:endParaRPr lang="cs-CZ" sz="1600">
              <a:latin typeface="Calibri" pitchFamily="34" charset="0"/>
            </a:endParaRPr>
          </a:p>
          <a:p>
            <a:r>
              <a:rPr lang="en-US" sz="1600">
                <a:latin typeface="Calibri" pitchFamily="34" charset="0"/>
              </a:rPr>
              <a:t>this field so that </a:t>
            </a:r>
            <a:r>
              <a:rPr lang="en-US" sz="1600" b="1">
                <a:latin typeface="Calibri" pitchFamily="34" charset="0"/>
              </a:rPr>
              <a:t>maximum inventory&gt;</a:t>
            </a:r>
            <a:r>
              <a:rPr lang="en-US" sz="1600" b="1">
                <a:latin typeface="Calibri" pitchFamily="34" charset="0"/>
                <a:hlinkClick r:id="rId2"/>
              </a:rPr>
              <a:t>reorder point</a:t>
            </a:r>
            <a:r>
              <a:rPr lang="en-US" sz="1600" b="1">
                <a:latin typeface="Calibri" pitchFamily="34" charset="0"/>
              </a:rPr>
              <a:t>&gt;safety stock.</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5"/>
          <p:cNvPicPr>
            <a:picLocks noChangeAspect="1" noChangeArrowheads="1"/>
          </p:cNvPicPr>
          <p:nvPr/>
        </p:nvPicPr>
        <p:blipFill>
          <a:blip r:embed="rId2"/>
          <a:srcRect/>
          <a:stretch>
            <a:fillRect/>
          </a:stretch>
        </p:blipFill>
        <p:spPr bwMode="auto">
          <a:xfrm>
            <a:off x="498475" y="1897063"/>
            <a:ext cx="5124450" cy="942975"/>
          </a:xfrm>
          <a:prstGeom prst="rect">
            <a:avLst/>
          </a:prstGeom>
          <a:noFill/>
          <a:ln w="9525">
            <a:noFill/>
            <a:miter lim="800000"/>
            <a:headEnd/>
            <a:tailEnd/>
          </a:ln>
        </p:spPr>
      </p:pic>
      <p:sp>
        <p:nvSpPr>
          <p:cNvPr id="44034" name="Rectangle 2"/>
          <p:cNvSpPr>
            <a:spLocks/>
          </p:cNvSpPr>
          <p:nvPr/>
        </p:nvSpPr>
        <p:spPr bwMode="auto">
          <a:xfrm>
            <a:off x="360363" y="1000125"/>
            <a:ext cx="8729662" cy="579438"/>
          </a:xfrm>
          <a:prstGeom prst="rect">
            <a:avLst/>
          </a:prstGeom>
          <a:noFill/>
          <a:ln w="9525">
            <a:noFill/>
            <a:miter lim="800000"/>
            <a:headEnd/>
            <a:tailEnd/>
          </a:ln>
        </p:spPr>
        <p:txBody>
          <a:bodyPr anchor="ctr"/>
          <a:lstStyle/>
          <a:p>
            <a:pPr eaLnBrk="0" hangingPunct="0"/>
            <a:r>
              <a:rPr lang="en-US">
                <a:latin typeface="Calibri" pitchFamily="34" charset="0"/>
              </a:rPr>
              <a:t>Stock Reordering Policy – </a:t>
            </a:r>
            <a:r>
              <a:rPr lang="cs-CZ"/>
              <a:t>Maximum </a:t>
            </a:r>
            <a:r>
              <a:rPr lang="en-US">
                <a:latin typeface="Calibri" pitchFamily="34" charset="0"/>
              </a:rPr>
              <a:t> Quantity</a:t>
            </a:r>
          </a:p>
        </p:txBody>
      </p:sp>
      <p:sp>
        <p:nvSpPr>
          <p:cNvPr id="44035" name="Rectangle 7"/>
          <p:cNvSpPr>
            <a:spLocks noChangeArrowheads="1"/>
          </p:cNvSpPr>
          <p:nvPr/>
        </p:nvSpPr>
        <p:spPr bwMode="auto">
          <a:xfrm>
            <a:off x="458788" y="3227388"/>
            <a:ext cx="6307137" cy="1311275"/>
          </a:xfrm>
          <a:prstGeom prst="rect">
            <a:avLst/>
          </a:prstGeom>
          <a:noFill/>
          <a:ln w="9525">
            <a:noFill/>
            <a:miter lim="800000"/>
            <a:headEnd/>
            <a:tailEnd/>
          </a:ln>
        </p:spPr>
        <p:txBody>
          <a:bodyPr wrap="none">
            <a:spAutoFit/>
          </a:bodyPr>
          <a:lstStyle/>
          <a:p>
            <a:pPr defTabSz="914400"/>
            <a:r>
              <a:rPr lang="en-US" sz="2000">
                <a:solidFill>
                  <a:schemeClr val="tx1"/>
                </a:solidFill>
                <a:latin typeface="Calibri" pitchFamily="34" charset="0"/>
              </a:rPr>
              <a:t>Note that depending on the current inventory </a:t>
            </a:r>
            <a:r>
              <a:rPr lang="cs-CZ" sz="2000">
                <a:solidFill>
                  <a:schemeClr val="tx1"/>
                </a:solidFill>
                <a:latin typeface="Calibri" pitchFamily="34" charset="0"/>
              </a:rPr>
              <a:t> </a:t>
            </a:r>
            <a:r>
              <a:rPr lang="en-US" sz="2000">
                <a:solidFill>
                  <a:schemeClr val="tx1"/>
                </a:solidFill>
                <a:latin typeface="Calibri" pitchFamily="34" charset="0"/>
              </a:rPr>
              <a:t>at the time, </a:t>
            </a:r>
            <a:endParaRPr lang="cs-CZ" sz="2000">
              <a:solidFill>
                <a:schemeClr val="tx1"/>
              </a:solidFill>
              <a:latin typeface="Calibri" pitchFamily="34" charset="0"/>
            </a:endParaRPr>
          </a:p>
          <a:p>
            <a:pPr defTabSz="914400"/>
            <a:r>
              <a:rPr lang="en-US" sz="2000">
                <a:solidFill>
                  <a:schemeClr val="tx1"/>
                </a:solidFill>
                <a:latin typeface="Calibri" pitchFamily="34" charset="0"/>
              </a:rPr>
              <a:t>this may result in order</a:t>
            </a:r>
            <a:r>
              <a:rPr lang="cs-CZ" sz="2000">
                <a:solidFill>
                  <a:schemeClr val="tx1"/>
                </a:solidFill>
                <a:latin typeface="Calibri" pitchFamily="34" charset="0"/>
              </a:rPr>
              <a:t> </a:t>
            </a:r>
            <a:r>
              <a:rPr lang="en-US" sz="2000">
                <a:solidFill>
                  <a:schemeClr val="tx1"/>
                </a:solidFill>
                <a:latin typeface="Calibri" pitchFamily="34" charset="0"/>
              </a:rPr>
              <a:t>proposal quantities that cause </a:t>
            </a:r>
            <a:endParaRPr lang="cs-CZ" sz="2000">
              <a:solidFill>
                <a:schemeClr val="tx1"/>
              </a:solidFill>
              <a:latin typeface="Calibri" pitchFamily="34" charset="0"/>
            </a:endParaRPr>
          </a:p>
          <a:p>
            <a:pPr defTabSz="914400"/>
            <a:r>
              <a:rPr lang="en-US" sz="2000">
                <a:solidFill>
                  <a:schemeClr val="tx1"/>
                </a:solidFill>
                <a:latin typeface="Calibri" pitchFamily="34" charset="0"/>
              </a:rPr>
              <a:t>the projected available balance to exceed </a:t>
            </a:r>
            <a:endParaRPr lang="cs-CZ" sz="2000">
              <a:solidFill>
                <a:schemeClr val="tx1"/>
              </a:solidFill>
              <a:latin typeface="Calibri" pitchFamily="34" charset="0"/>
            </a:endParaRPr>
          </a:p>
          <a:p>
            <a:pPr defTabSz="914400"/>
            <a:r>
              <a:rPr lang="en-US" sz="2000">
                <a:solidFill>
                  <a:schemeClr val="tx1"/>
                </a:solidFill>
                <a:latin typeface="Calibri" pitchFamily="34" charset="0"/>
              </a:rPr>
              <a:t>the maximum inventory that you define</a:t>
            </a:r>
          </a:p>
        </p:txBody>
      </p:sp>
      <p:sp>
        <p:nvSpPr>
          <p:cNvPr id="44036" name="Rectangle 8"/>
          <p:cNvSpPr>
            <a:spLocks noChangeArrowheads="1"/>
          </p:cNvSpPr>
          <p:nvPr/>
        </p:nvSpPr>
        <p:spPr bwMode="auto">
          <a:xfrm>
            <a:off x="458788" y="4678363"/>
            <a:ext cx="241300" cy="396875"/>
          </a:xfrm>
          <a:prstGeom prst="rect">
            <a:avLst/>
          </a:prstGeom>
          <a:noFill/>
          <a:ln w="9525">
            <a:noFill/>
            <a:miter lim="800000"/>
            <a:headEnd/>
            <a:tailEnd/>
          </a:ln>
        </p:spPr>
        <p:txBody>
          <a:bodyPr wrap="none">
            <a:spAutoFit/>
          </a:bodyPr>
          <a:lstStyle/>
          <a:p>
            <a:pPr defTabSz="914400" eaLnBrk="0" hangingPunct="0">
              <a:spcBef>
                <a:spcPct val="20000"/>
              </a:spcBef>
            </a:pPr>
            <a:r>
              <a:rPr lang="cs-CZ" sz="2000">
                <a:solidFill>
                  <a:schemeClr val="tx1"/>
                </a:solidFill>
                <a:latin typeface="Calibri" pitchFamily="34" charset="0"/>
              </a:rPr>
              <a:t> </a:t>
            </a:r>
            <a:endParaRPr lang="en-US" sz="2000">
              <a:latin typeface="Calibri"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title" idx="4294967295"/>
          </p:nvPr>
        </p:nvSpPr>
        <p:spPr/>
        <p:txBody>
          <a:bodyPr/>
          <a:lstStyle/>
          <a:p>
            <a:r>
              <a:rPr lang="en-US" smtClean="0"/>
              <a:t>Stock Reordering Policy – Lot-for-Lot</a:t>
            </a:r>
          </a:p>
        </p:txBody>
      </p:sp>
      <p:sp>
        <p:nvSpPr>
          <p:cNvPr id="45058" name="Rectangle 3"/>
          <p:cNvSpPr>
            <a:spLocks noGrp="1"/>
          </p:cNvSpPr>
          <p:nvPr>
            <p:ph type="body" sz="half" idx="4294967295"/>
          </p:nvPr>
        </p:nvSpPr>
        <p:spPr>
          <a:xfrm>
            <a:off x="179388" y="1600200"/>
            <a:ext cx="7618412" cy="4525963"/>
          </a:xfrm>
        </p:spPr>
        <p:txBody>
          <a:bodyPr/>
          <a:lstStyle/>
          <a:p>
            <a:r>
              <a:rPr lang="en-US" sz="1600" smtClean="0"/>
              <a:t>The program generates an order proposal with a quantity that meets the sum of the requirements that come due within the reorder cycle.</a:t>
            </a:r>
            <a:r>
              <a:rPr lang="cs-CZ" sz="1600" smtClean="0"/>
              <a:t>  I</a:t>
            </a:r>
            <a:r>
              <a:rPr lang="en-US" sz="1600" smtClean="0"/>
              <a:t>f you select this option, the program disables the </a:t>
            </a:r>
            <a:r>
              <a:rPr lang="en-US" sz="1600" b="1" smtClean="0">
                <a:solidFill>
                  <a:srgbClr val="CC3300"/>
                </a:solidFill>
              </a:rPr>
              <a:t>Reorder Quantity</a:t>
            </a:r>
            <a:r>
              <a:rPr lang="en-US" sz="1600" smtClean="0"/>
              <a:t> field, which is used exclusively with the Fixed Reorder Qty. option, the </a:t>
            </a:r>
            <a:r>
              <a:rPr lang="en-US" sz="1600" b="1" smtClean="0">
                <a:solidFill>
                  <a:srgbClr val="FF0066"/>
                </a:solidFill>
              </a:rPr>
              <a:t>Maximum Inventory field</a:t>
            </a:r>
            <a:r>
              <a:rPr lang="en-US" sz="1600" smtClean="0"/>
              <a:t>, which is used exclusively with the Maximum Qty. option, and the </a:t>
            </a:r>
            <a:r>
              <a:rPr lang="en-US" sz="1600" b="1" smtClean="0">
                <a:solidFill>
                  <a:srgbClr val="008000"/>
                </a:solidFill>
                <a:hlinkClick r:id="rId2"/>
              </a:rPr>
              <a:t>Reorder Point</a:t>
            </a:r>
            <a:r>
              <a:rPr lang="en-US" sz="1600" smtClean="0"/>
              <a:t> field. </a:t>
            </a:r>
            <a:r>
              <a:rPr lang="en-US" sz="1600" smtClean="0">
                <a:solidFill>
                  <a:srgbClr val="FF0066"/>
                </a:solidFill>
              </a:rPr>
              <a:t>Using the reorder point with </a:t>
            </a:r>
            <a:r>
              <a:rPr lang="en-US" sz="1600" b="1" smtClean="0">
                <a:solidFill>
                  <a:srgbClr val="FF3300"/>
                </a:solidFill>
              </a:rPr>
              <a:t>Lot-for-Lot</a:t>
            </a:r>
            <a:r>
              <a:rPr lang="en-US" sz="1600" smtClean="0">
                <a:solidFill>
                  <a:srgbClr val="FF0066"/>
                </a:solidFill>
              </a:rPr>
              <a:t> could result </a:t>
            </a:r>
            <a:r>
              <a:rPr lang="cs-CZ" sz="1600" smtClean="0">
                <a:solidFill>
                  <a:srgbClr val="FF0066"/>
                </a:solidFill>
              </a:rPr>
              <a:t> </a:t>
            </a:r>
            <a:r>
              <a:rPr lang="en-US" sz="1600" smtClean="0">
                <a:solidFill>
                  <a:srgbClr val="FF0066"/>
                </a:solidFill>
              </a:rPr>
              <a:t>in additional (surplus) replenishment order proposals.</a:t>
            </a:r>
            <a:r>
              <a:rPr lang="en-US" sz="1600" smtClean="0"/>
              <a:t>      </a:t>
            </a:r>
          </a:p>
        </p:txBody>
      </p:sp>
      <p:graphicFrame>
        <p:nvGraphicFramePr>
          <p:cNvPr id="48182" name="Group 54"/>
          <p:cNvGraphicFramePr>
            <a:graphicFrameLocks noGrp="1"/>
          </p:cNvGraphicFramePr>
          <p:nvPr>
            <p:ph sz="half" idx="4294967295"/>
          </p:nvPr>
        </p:nvGraphicFramePr>
        <p:xfrm>
          <a:off x="257175" y="3549650"/>
          <a:ext cx="8509000" cy="1773936"/>
        </p:xfrm>
        <a:graphic>
          <a:graphicData uri="http://schemas.openxmlformats.org/drawingml/2006/table">
            <a:tbl>
              <a:tblPr/>
              <a:tblGrid>
                <a:gridCol w="1146175"/>
                <a:gridCol w="1455738"/>
                <a:gridCol w="1630362"/>
                <a:gridCol w="1090613"/>
                <a:gridCol w="1774825"/>
                <a:gridCol w="1411287"/>
              </a:tblGrid>
              <a:tr h="484188">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cs-CZ" sz="1200" b="0" i="0" u="none" strike="noStrike" cap="none" normalizeH="0" baseline="0" smtClean="0">
                        <a:ln>
                          <a:noFill/>
                        </a:ln>
                        <a:solidFill>
                          <a:schemeClr val="tx1"/>
                        </a:solidFill>
                        <a:effectLst/>
                        <a:latin typeface="Calibri" pitchFamily="34" charset="0"/>
                        <a:cs typeface="Arial" charset="0"/>
                      </a:endParaRP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GB" sz="1400" b="0" i="0" u="none" strike="noStrike" cap="none" normalizeH="0" baseline="0" smtClean="0">
                          <a:ln>
                            <a:noFill/>
                          </a:ln>
                          <a:solidFill>
                            <a:schemeClr val="tx1"/>
                          </a:solidFill>
                          <a:effectLst/>
                          <a:latin typeface="Calibri" pitchFamily="34" charset="0"/>
                          <a:cs typeface="Arial" charset="0"/>
                        </a:rPr>
                        <a:t>Gross Requirement</a:t>
                      </a:r>
                      <a:endParaRPr kumimoji="0" lang="cs-CZ" sz="1400" b="0" i="0" u="none" strike="noStrike" cap="none" normalizeH="0" baseline="0" smtClean="0">
                        <a:ln>
                          <a:noFill/>
                        </a:ln>
                        <a:solidFill>
                          <a:schemeClr val="tx1"/>
                        </a:solidFill>
                        <a:effectLst/>
                        <a:latin typeface="Calibri" pitchFamily="34" charset="0"/>
                        <a:cs typeface="Arial" charset="0"/>
                      </a:endParaRP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cs-CZ" sz="1400" b="0" i="0" u="none" strike="noStrike" cap="none" normalizeH="0" baseline="0" smtClean="0">
                          <a:ln>
                            <a:noFill/>
                          </a:ln>
                          <a:solidFill>
                            <a:schemeClr val="tx1"/>
                          </a:solidFill>
                          <a:effectLst/>
                          <a:latin typeface="Calibri" pitchFamily="34" charset="0"/>
                          <a:cs typeface="Arial" charset="0"/>
                        </a:rPr>
                        <a:t>19.6.2008 (</a:t>
                      </a:r>
                      <a:r>
                        <a:rPr kumimoji="0" lang="cs-CZ" sz="1400" b="0" i="0" u="none" strike="noStrike" cap="none" normalizeH="0" baseline="0" smtClean="0">
                          <a:ln>
                            <a:noFill/>
                          </a:ln>
                          <a:solidFill>
                            <a:srgbClr val="2E5A95"/>
                          </a:solidFill>
                          <a:effectLst/>
                          <a:latin typeface="Calibri" pitchFamily="34" charset="0"/>
                          <a:cs typeface="Arial" charset="0"/>
                        </a:rPr>
                        <a:t>BLUE</a:t>
                      </a:r>
                      <a:r>
                        <a:rPr kumimoji="0" lang="cs-CZ" sz="1400" b="0" i="0" u="none" strike="noStrike" cap="none" normalizeH="0" baseline="0" smtClean="0">
                          <a:ln>
                            <a:noFill/>
                          </a:ln>
                          <a:solidFill>
                            <a:schemeClr val="tx1"/>
                          </a:solidFill>
                          <a:effectLst/>
                          <a:latin typeface="Calibri" pitchFamily="34" charset="0"/>
                          <a:cs typeface="Arial" charset="0"/>
                        </a:rPr>
                        <a:t>)</a:t>
                      </a:r>
                      <a:endParaRPr kumimoji="0" lang="en-GB" sz="1400" b="0" i="0" u="none" strike="noStrike" cap="none" normalizeH="0" baseline="0" smtClean="0">
                        <a:ln>
                          <a:noFill/>
                        </a:ln>
                        <a:solidFill>
                          <a:schemeClr val="tx1"/>
                        </a:solidFill>
                        <a:effectLst/>
                        <a:latin typeface="Calibri"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cs-CZ" sz="1200" b="0" i="0" u="none" strike="noStrike" cap="none" normalizeH="0" baseline="0" smtClean="0">
                        <a:ln>
                          <a:noFill/>
                        </a:ln>
                        <a:solidFill>
                          <a:schemeClr val="tx1"/>
                        </a:solidFill>
                        <a:effectLst/>
                        <a:latin typeface="Calibri" pitchFamily="34" charset="0"/>
                        <a:cs typeface="Arial" charset="0"/>
                      </a:endParaRP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GB" sz="1400" b="0" i="0" u="none" strike="noStrike" cap="none" normalizeH="0" baseline="0" smtClean="0">
                          <a:ln>
                            <a:noFill/>
                          </a:ln>
                          <a:solidFill>
                            <a:schemeClr val="tx1"/>
                          </a:solidFill>
                          <a:effectLst/>
                          <a:latin typeface="Calibri" pitchFamily="34" charset="0"/>
                          <a:cs typeface="Arial" charset="0"/>
                        </a:rPr>
                        <a:t>Gross Requirement</a:t>
                      </a:r>
                      <a:endParaRPr kumimoji="0" lang="cs-CZ" sz="1400" b="0" i="0" u="none" strike="noStrike" cap="none" normalizeH="0" baseline="0" smtClean="0">
                        <a:ln>
                          <a:noFill/>
                        </a:ln>
                        <a:solidFill>
                          <a:schemeClr val="tx1"/>
                        </a:solidFill>
                        <a:effectLst/>
                        <a:latin typeface="Calibri" pitchFamily="34" charset="0"/>
                        <a:cs typeface="Arial" charset="0"/>
                      </a:endParaRP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cs-CZ" sz="1400" b="0" i="0" u="none" strike="noStrike" cap="none" normalizeH="0" baseline="0" smtClean="0">
                          <a:ln>
                            <a:noFill/>
                          </a:ln>
                          <a:solidFill>
                            <a:schemeClr val="tx1"/>
                          </a:solidFill>
                          <a:effectLst/>
                          <a:latin typeface="Calibri" pitchFamily="34" charset="0"/>
                          <a:cs typeface="Arial" charset="0"/>
                        </a:rPr>
                        <a:t>29.6.2008 (</a:t>
                      </a:r>
                      <a:r>
                        <a:rPr kumimoji="0" lang="cs-CZ" sz="1400" b="0" i="0" u="none" strike="noStrike" cap="none" normalizeH="0" baseline="0" smtClean="0">
                          <a:ln>
                            <a:noFill/>
                          </a:ln>
                          <a:solidFill>
                            <a:srgbClr val="FF3300"/>
                          </a:solidFill>
                          <a:effectLst/>
                          <a:latin typeface="Calibri" pitchFamily="34" charset="0"/>
                          <a:cs typeface="Arial" charset="0"/>
                        </a:rPr>
                        <a:t>RED</a:t>
                      </a:r>
                      <a:r>
                        <a:rPr kumimoji="0" lang="cs-CZ" sz="1400" b="0" i="0" u="none" strike="noStrike" cap="none" normalizeH="0" baseline="0" smtClean="0">
                          <a:ln>
                            <a:noFill/>
                          </a:ln>
                          <a:solidFill>
                            <a:schemeClr val="tx1"/>
                          </a:solidFill>
                          <a:effectLst/>
                          <a:latin typeface="Calibri" pitchFamily="34" charset="0"/>
                          <a:cs typeface="Arial" charset="0"/>
                        </a:rPr>
                        <a:t>)</a:t>
                      </a:r>
                      <a:r>
                        <a:rPr kumimoji="0" lang="cs-CZ" sz="1200" b="0" i="0" u="none" strike="noStrike" cap="none" normalizeH="0" baseline="0" smtClean="0">
                          <a:ln>
                            <a:noFill/>
                          </a:ln>
                          <a:solidFill>
                            <a:schemeClr val="tx1"/>
                          </a:solidFill>
                          <a:effectLst/>
                          <a:latin typeface="Calibri" pitchFamily="34" charset="0"/>
                          <a:cs typeface="Arial" charset="0"/>
                        </a:rPr>
                        <a:t> </a:t>
                      </a:r>
                      <a:endParaRPr kumimoji="0" lang="en-US" sz="12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cs-CZ" sz="1200" b="0" i="0" u="none" strike="noStrike" cap="none" normalizeH="0" baseline="0" smtClean="0">
                        <a:ln>
                          <a:noFill/>
                        </a:ln>
                        <a:solidFill>
                          <a:schemeClr val="tx1"/>
                        </a:solidFill>
                        <a:effectLst/>
                        <a:latin typeface="Calibri" pitchFamily="34" charset="0"/>
                        <a:cs typeface="Arial" charset="0"/>
                      </a:endParaRP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Calibri" pitchFamily="34" charset="0"/>
                          <a:cs typeface="Arial" charset="0"/>
                        </a:rPr>
                        <a:t>Safety Stock Quantity</a:t>
                      </a: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cs-CZ" sz="1200" b="0" i="0" u="none" strike="noStrike" cap="none" normalizeH="0" baseline="0" smtClean="0">
                          <a:ln>
                            <a:noFill/>
                          </a:ln>
                          <a:solidFill>
                            <a:schemeClr val="tx1"/>
                          </a:solidFill>
                          <a:effectLst/>
                          <a:latin typeface="Calibri" pitchFamily="34" charset="0"/>
                          <a:cs typeface="Arial" charset="0"/>
                        </a:rPr>
                        <a:t>(SSQ)</a:t>
                      </a:r>
                      <a:endParaRPr kumimoji="0" lang="en-US" sz="12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cs-CZ" sz="1200" b="0" i="0" u="none" strike="noStrike" cap="none" normalizeH="0" baseline="0" smtClean="0">
                        <a:ln>
                          <a:noFill/>
                        </a:ln>
                        <a:solidFill>
                          <a:schemeClr val="tx1"/>
                        </a:solidFill>
                        <a:effectLst/>
                        <a:latin typeface="Calibri" pitchFamily="34" charset="0"/>
                        <a:cs typeface="Arial" charset="0"/>
                      </a:endParaRP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Calibri" pitchFamily="34" charset="0"/>
                          <a:cs typeface="Arial" charset="0"/>
                        </a:rPr>
                        <a:t>Reorder Cycle</a:t>
                      </a: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cs-CZ" sz="1200" b="0" i="0" u="none" strike="noStrike" cap="none" normalizeH="0" baseline="0" smtClean="0">
                          <a:ln>
                            <a:noFill/>
                          </a:ln>
                          <a:solidFill>
                            <a:schemeClr val="tx1"/>
                          </a:solidFill>
                          <a:effectLst/>
                          <a:latin typeface="Calibri" pitchFamily="34" charset="0"/>
                          <a:cs typeface="Arial" charset="0"/>
                        </a:rPr>
                        <a:t> </a:t>
                      </a:r>
                      <a:endParaRPr kumimoji="0" lang="en-US" sz="22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cs-CZ" sz="1200" b="0" i="0" u="none" strike="noStrike" cap="none" normalizeH="0" baseline="0" smtClean="0">
                        <a:ln>
                          <a:noFill/>
                        </a:ln>
                        <a:solidFill>
                          <a:schemeClr val="tx1"/>
                        </a:solidFill>
                        <a:effectLst/>
                        <a:latin typeface="Calibri" pitchFamily="34" charset="0"/>
                        <a:cs typeface="Arial" charset="0"/>
                      </a:endParaRP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Calibri" pitchFamily="34" charset="0"/>
                          <a:cs typeface="Arial" charset="0"/>
                        </a:rPr>
                        <a:t>Projected</a:t>
                      </a: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Calibri" pitchFamily="34" charset="0"/>
                          <a:cs typeface="Arial" charset="0"/>
                        </a:rPr>
                        <a:t>Available Balance</a:t>
                      </a: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Calibri" pitchFamily="34" charset="0"/>
                          <a:cs typeface="Arial" charset="0"/>
                        </a:rPr>
                        <a:t>(Stock in Hand)</a:t>
                      </a:r>
                      <a:endParaRPr kumimoji="0" lang="en-US" sz="22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cs-CZ" sz="1200" b="0" i="0" u="none" strike="noStrike" cap="none" normalizeH="0" baseline="0" smtClean="0">
                        <a:ln>
                          <a:noFill/>
                        </a:ln>
                        <a:solidFill>
                          <a:schemeClr val="tx1"/>
                        </a:solidFill>
                        <a:effectLst/>
                        <a:latin typeface="Calibri" pitchFamily="34" charset="0"/>
                        <a:cs typeface="Arial" charset="0"/>
                      </a:endParaRP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Calibri" pitchFamily="34" charset="0"/>
                          <a:cs typeface="Arial" charset="0"/>
                        </a:rPr>
                        <a:t>Calculated Quantity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cs-CZ" sz="1800" b="0" i="0" u="none" strike="noStrike" cap="none" normalizeH="0" baseline="0" smtClean="0">
                          <a:ln>
                            <a:noFill/>
                          </a:ln>
                          <a:solidFill>
                            <a:schemeClr val="tx1"/>
                          </a:solidFill>
                          <a:effectLst/>
                          <a:latin typeface="Calibri" pitchFamily="34" charset="0"/>
                          <a:cs typeface="Arial" charset="0"/>
                        </a:rPr>
                        <a:t>400</a:t>
                      </a:r>
                      <a:endParaRPr kumimoji="0" lang="en-GB" sz="1800" b="0" i="0" u="none" strike="noStrike" cap="none" normalizeH="0" baseline="0" smtClean="0">
                        <a:ln>
                          <a:noFill/>
                        </a:ln>
                        <a:solidFill>
                          <a:schemeClr val="tx1"/>
                        </a:solidFill>
                        <a:effectLst/>
                        <a:latin typeface="Calibri"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cs-CZ" sz="1800" b="0" i="0" u="none" strike="noStrike" cap="none" normalizeH="0" baseline="0" smtClean="0">
                          <a:ln>
                            <a:noFill/>
                          </a:ln>
                          <a:solidFill>
                            <a:srgbClr val="008000"/>
                          </a:solidFill>
                          <a:effectLst/>
                          <a:latin typeface="Calibri" pitchFamily="34" charset="0"/>
                          <a:cs typeface="Arial" charset="0"/>
                        </a:rPr>
                        <a:t>111</a:t>
                      </a:r>
                      <a:endParaRPr kumimoji="0" lang="en-GB" sz="1800" b="0" i="0" u="none" strike="noStrike" cap="none" normalizeH="0" baseline="0" smtClean="0">
                        <a:ln>
                          <a:noFill/>
                        </a:ln>
                        <a:solidFill>
                          <a:srgbClr val="008000"/>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cs-CZ" sz="1800" b="0" i="0" u="none" strike="noStrike" cap="none" normalizeH="0" baseline="0" smtClean="0">
                          <a:ln>
                            <a:noFill/>
                          </a:ln>
                          <a:solidFill>
                            <a:schemeClr val="tx1"/>
                          </a:solidFill>
                          <a:effectLst/>
                          <a:latin typeface="Calibri" pitchFamily="34" charset="0"/>
                          <a:cs typeface="Arial" charset="0"/>
                        </a:rPr>
                        <a:t>200</a:t>
                      </a:r>
                      <a:endParaRPr kumimoji="0" lang="en-GB"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cs-CZ" sz="1800" b="0" i="0" u="none" strike="noStrike" cap="none" normalizeH="0" baseline="0" smtClean="0">
                          <a:ln>
                            <a:noFill/>
                          </a:ln>
                          <a:solidFill>
                            <a:schemeClr val="tx1"/>
                          </a:solidFill>
                          <a:effectLst/>
                          <a:latin typeface="Calibri" pitchFamily="34" charset="0"/>
                          <a:cs typeface="Arial" charset="0"/>
                        </a:rPr>
                        <a:t>1M</a:t>
                      </a:r>
                      <a:endParaRPr kumimoji="0" lang="en-GB"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Arial" charset="0"/>
                        </a:rPr>
                        <a:t>80 </a:t>
                      </a:r>
                      <a:r>
                        <a:rPr kumimoji="0" lang="en-US" sz="1400" b="0" i="0" u="none" strike="noStrike" cap="none" normalizeH="0" baseline="0" smtClean="0">
                          <a:ln>
                            <a:noFill/>
                          </a:ln>
                          <a:solidFill>
                            <a:srgbClr val="2E5A95"/>
                          </a:solidFill>
                          <a:effectLst/>
                          <a:latin typeface="Calibri" pitchFamily="34" charset="0"/>
                          <a:cs typeface="Arial" charset="0"/>
                        </a:rPr>
                        <a:t>Blue</a:t>
                      </a:r>
                      <a:r>
                        <a:rPr kumimoji="0" lang="en-US" sz="1400" b="0" i="0" u="none" strike="noStrike" cap="none" normalizeH="0" baseline="0" smtClean="0">
                          <a:ln>
                            <a:noFill/>
                          </a:ln>
                          <a:solidFill>
                            <a:schemeClr val="tx1"/>
                          </a:solidFill>
                          <a:effectLst/>
                          <a:latin typeface="Calibri" pitchFamily="34" charset="0"/>
                          <a:cs typeface="Arial" charset="0"/>
                        </a:rPr>
                        <a:t> + 80 </a:t>
                      </a:r>
                      <a:r>
                        <a:rPr kumimoji="0" lang="en-US" sz="1400" b="0" i="0" u="none" strike="noStrike" cap="none" normalizeH="0" baseline="0" smtClean="0">
                          <a:ln>
                            <a:noFill/>
                          </a:ln>
                          <a:solidFill>
                            <a:srgbClr val="FF3300"/>
                          </a:solidFill>
                          <a:effectLst/>
                          <a:latin typeface="Calibri" pitchFamily="34" charset="0"/>
                          <a:cs typeface="Arial" charset="0"/>
                        </a:rPr>
                        <a:t>Red</a:t>
                      </a:r>
                    </a:p>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rgbClr val="FF3300"/>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cs-CZ" sz="1400" b="0" i="0" u="none" strike="noStrike" cap="none" normalizeH="0" baseline="0" smtClean="0">
                          <a:ln>
                            <a:noFill/>
                          </a:ln>
                          <a:solidFill>
                            <a:schemeClr val="tx1"/>
                          </a:solidFill>
                          <a:effectLst/>
                          <a:latin typeface="Calibri" pitchFamily="34" charset="0"/>
                          <a:cs typeface="Arial" charset="0"/>
                        </a:rPr>
                        <a:t>320 </a:t>
                      </a:r>
                      <a:r>
                        <a:rPr kumimoji="0" lang="en-US" sz="1400" b="0" i="0" u="none" strike="noStrike" cap="none" normalizeH="0" baseline="0" smtClean="0">
                          <a:ln>
                            <a:noFill/>
                          </a:ln>
                          <a:solidFill>
                            <a:srgbClr val="2E5A95"/>
                          </a:solidFill>
                          <a:effectLst/>
                          <a:latin typeface="Calibri" pitchFamily="34" charset="0"/>
                          <a:cs typeface="Arial" charset="0"/>
                        </a:rPr>
                        <a:t>Blue</a:t>
                      </a:r>
                      <a:r>
                        <a:rPr kumimoji="0" lang="en-US" sz="1400" b="0" i="0" u="none" strike="noStrike" cap="none" normalizeH="0" baseline="0" smtClean="0">
                          <a:ln>
                            <a:noFill/>
                          </a:ln>
                          <a:solidFill>
                            <a:schemeClr val="tx1"/>
                          </a:solidFill>
                          <a:effectLst/>
                          <a:latin typeface="Calibri" pitchFamily="34" charset="0"/>
                          <a:cs typeface="Arial" charset="0"/>
                        </a:rPr>
                        <a:t> + </a:t>
                      </a:r>
                      <a:r>
                        <a:rPr kumimoji="0" lang="cs-CZ" sz="1400" b="0" i="0" u="none" strike="noStrike" cap="none" normalizeH="0" baseline="0" smtClean="0">
                          <a:ln>
                            <a:noFill/>
                          </a:ln>
                          <a:solidFill>
                            <a:schemeClr val="tx1"/>
                          </a:solidFill>
                          <a:effectLst/>
                          <a:latin typeface="Calibri" pitchFamily="34" charset="0"/>
                          <a:cs typeface="Arial" charset="0"/>
                        </a:rPr>
                        <a:t>200 + 31 </a:t>
                      </a:r>
                      <a:r>
                        <a:rPr kumimoji="0" lang="en-US" sz="1400" b="0" i="0" u="none" strike="noStrike" cap="none" normalizeH="0" baseline="0" smtClean="0">
                          <a:ln>
                            <a:noFill/>
                          </a:ln>
                          <a:solidFill>
                            <a:srgbClr val="FF3300"/>
                          </a:solidFill>
                          <a:effectLst/>
                          <a:latin typeface="Calibri" pitchFamily="34" charset="0"/>
                          <a:cs typeface="Arial" charset="0"/>
                        </a:rPr>
                        <a:t>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5082" name="Text Box 95"/>
          <p:cNvSpPr txBox="1">
            <a:spLocks noChangeArrowheads="1"/>
          </p:cNvSpPr>
          <p:nvPr/>
        </p:nvSpPr>
        <p:spPr bwMode="auto">
          <a:xfrm>
            <a:off x="257175" y="5445125"/>
            <a:ext cx="3346450" cy="581025"/>
          </a:xfrm>
          <a:prstGeom prst="rect">
            <a:avLst/>
          </a:prstGeom>
          <a:noFill/>
          <a:ln w="9525">
            <a:noFill/>
            <a:miter lim="800000"/>
            <a:headEnd/>
            <a:tailEnd/>
          </a:ln>
        </p:spPr>
        <p:txBody>
          <a:bodyPr wrap="none">
            <a:spAutoFit/>
          </a:bodyPr>
          <a:lstStyle/>
          <a:p>
            <a:pPr defTabSz="914400"/>
            <a:r>
              <a:rPr lang="en-GB" sz="1600">
                <a:latin typeface="Calibri" pitchFamily="34" charset="0"/>
              </a:rPr>
              <a:t>I</a:t>
            </a:r>
            <a:r>
              <a:rPr lang="en-US" sz="1600">
                <a:latin typeface="Calibri" pitchFamily="34" charset="0"/>
              </a:rPr>
              <a:t>n this example we are using </a:t>
            </a:r>
            <a:endParaRPr lang="cs-CZ" sz="1600">
              <a:latin typeface="Calibri" pitchFamily="34" charset="0"/>
            </a:endParaRPr>
          </a:p>
          <a:p>
            <a:pPr defTabSz="914400"/>
            <a:r>
              <a:rPr lang="en-US" sz="1600">
                <a:latin typeface="Calibri" pitchFamily="34" charset="0"/>
              </a:rPr>
              <a:t>2 Stock Locations (Bays)</a:t>
            </a:r>
            <a:r>
              <a:rPr lang="cs-CZ" sz="1600">
                <a:latin typeface="Calibri" pitchFamily="34" charset="0"/>
              </a:rPr>
              <a:t>: </a:t>
            </a:r>
            <a:r>
              <a:rPr lang="en-US" sz="1600">
                <a:solidFill>
                  <a:srgbClr val="FF0066"/>
                </a:solidFill>
                <a:latin typeface="Calibri" pitchFamily="34" charset="0"/>
              </a:rPr>
              <a:t>Red</a:t>
            </a:r>
            <a:r>
              <a:rPr lang="en-US" sz="1600">
                <a:latin typeface="Calibri" pitchFamily="34" charset="0"/>
              </a:rPr>
              <a:t> and </a:t>
            </a:r>
            <a:r>
              <a:rPr lang="en-US" sz="1600">
                <a:solidFill>
                  <a:srgbClr val="2E5A95"/>
                </a:solidFill>
                <a:latin typeface="Calibri" pitchFamily="34" charset="0"/>
              </a:rPr>
              <a:t>Blue</a:t>
            </a:r>
          </a:p>
        </p:txBody>
      </p:sp>
      <p:sp>
        <p:nvSpPr>
          <p:cNvPr id="45083" name="Text Box 90"/>
          <p:cNvSpPr txBox="1">
            <a:spLocks noChangeArrowheads="1"/>
          </p:cNvSpPr>
          <p:nvPr/>
        </p:nvSpPr>
        <p:spPr bwMode="auto">
          <a:xfrm>
            <a:off x="2636838" y="6291263"/>
            <a:ext cx="3757612" cy="366712"/>
          </a:xfrm>
          <a:prstGeom prst="rect">
            <a:avLst/>
          </a:prstGeom>
          <a:noFill/>
          <a:ln w="9525">
            <a:noFill/>
            <a:miter lim="800000"/>
            <a:headEnd/>
            <a:tailEnd/>
          </a:ln>
        </p:spPr>
        <p:txBody>
          <a:bodyPr wrap="none">
            <a:spAutoFit/>
          </a:bodyPr>
          <a:lstStyle/>
          <a:p>
            <a:pPr defTabSz="914400"/>
            <a:r>
              <a:rPr lang="en-US" sz="1800">
                <a:solidFill>
                  <a:srgbClr val="2E5A95"/>
                </a:solidFill>
                <a:latin typeface="Calibri" pitchFamily="34" charset="0"/>
              </a:rPr>
              <a:t>Where  111 = 80  + </a:t>
            </a:r>
            <a:r>
              <a:rPr lang="cs-CZ" sz="1800">
                <a:solidFill>
                  <a:srgbClr val="2E5A95"/>
                </a:solidFill>
                <a:latin typeface="Calibri" pitchFamily="34" charset="0"/>
              </a:rPr>
              <a:t>3</a:t>
            </a:r>
            <a:r>
              <a:rPr lang="en-US" sz="1800">
                <a:solidFill>
                  <a:srgbClr val="2E5A95"/>
                </a:solidFill>
                <a:latin typeface="Calibri" pitchFamily="34" charset="0"/>
              </a:rPr>
              <a:t>1 for </a:t>
            </a:r>
            <a:r>
              <a:rPr lang="en-US" sz="1800">
                <a:solidFill>
                  <a:srgbClr val="FF3300"/>
                </a:solidFill>
                <a:latin typeface="Calibri" pitchFamily="34" charset="0"/>
              </a:rPr>
              <a:t>Red</a:t>
            </a:r>
            <a:r>
              <a:rPr lang="en-US" sz="1800">
                <a:solidFill>
                  <a:srgbClr val="2E5A95"/>
                </a:solidFill>
                <a:latin typeface="Calibri" pitchFamily="34" charset="0"/>
              </a:rPr>
              <a:t> location</a:t>
            </a:r>
          </a:p>
        </p:txBody>
      </p:sp>
      <p:sp>
        <p:nvSpPr>
          <p:cNvPr id="45084" name="Line 70"/>
          <p:cNvSpPr>
            <a:spLocks noChangeShapeType="1"/>
          </p:cNvSpPr>
          <p:nvPr/>
        </p:nvSpPr>
        <p:spPr bwMode="auto">
          <a:xfrm flipH="1">
            <a:off x="4249738" y="5041900"/>
            <a:ext cx="1571625" cy="1249363"/>
          </a:xfrm>
          <a:prstGeom prst="line">
            <a:avLst/>
          </a:prstGeom>
          <a:noFill/>
          <a:ln w="9525">
            <a:solidFill>
              <a:schemeClr val="tx1"/>
            </a:solidFill>
            <a:round/>
            <a:headEnd/>
            <a:tailEnd type="triangle" w="med" len="med"/>
          </a:ln>
        </p:spPr>
        <p:txBody>
          <a:bodyPr/>
          <a:lstStyle/>
          <a:p>
            <a:endParaRPr lang="cs-CZ"/>
          </a:p>
        </p:txBody>
      </p:sp>
      <p:sp>
        <p:nvSpPr>
          <p:cNvPr id="45085" name="Line 71"/>
          <p:cNvSpPr>
            <a:spLocks noChangeShapeType="1"/>
          </p:cNvSpPr>
          <p:nvPr/>
        </p:nvSpPr>
        <p:spPr bwMode="auto">
          <a:xfrm flipV="1">
            <a:off x="4652963" y="5203825"/>
            <a:ext cx="3105150" cy="1087438"/>
          </a:xfrm>
          <a:prstGeom prst="line">
            <a:avLst/>
          </a:prstGeom>
          <a:noFill/>
          <a:ln w="9525">
            <a:solidFill>
              <a:schemeClr val="tx1"/>
            </a:solidFill>
            <a:round/>
            <a:headEnd/>
            <a:tailEnd type="triangle" w="med" len="med"/>
          </a:ln>
        </p:spPr>
        <p:txBody>
          <a:bodyPr/>
          <a:lstStyle/>
          <a:p>
            <a:endParaRPr lang="cs-CZ"/>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p:cNvSpPr>
          <p:nvPr>
            <p:ph type="title"/>
          </p:nvPr>
        </p:nvSpPr>
        <p:spPr/>
        <p:txBody>
          <a:bodyPr/>
          <a:lstStyle/>
          <a:p>
            <a:r>
              <a:rPr lang="en-GB" smtClean="0"/>
              <a:t>Use of forecast for planning replenishment</a:t>
            </a:r>
            <a:r>
              <a:rPr lang="en-GB" sz="2400" smtClean="0"/>
              <a:t/>
            </a:r>
            <a:br>
              <a:rPr lang="en-GB" sz="2400" smtClean="0"/>
            </a:br>
            <a:endParaRPr lang="en-GB" sz="2400" smtClean="0"/>
          </a:p>
        </p:txBody>
      </p:sp>
      <p:pic>
        <p:nvPicPr>
          <p:cNvPr id="46082" name="Picture 4"/>
          <p:cNvPicPr>
            <a:picLocks noChangeAspect="1" noChangeArrowheads="1"/>
          </p:cNvPicPr>
          <p:nvPr/>
        </p:nvPicPr>
        <p:blipFill>
          <a:blip r:embed="rId2"/>
          <a:srcRect/>
          <a:stretch>
            <a:fillRect/>
          </a:stretch>
        </p:blipFill>
        <p:spPr bwMode="auto">
          <a:xfrm>
            <a:off x="296863" y="1373188"/>
            <a:ext cx="5991225" cy="2019300"/>
          </a:xfrm>
          <a:prstGeom prst="rect">
            <a:avLst/>
          </a:prstGeom>
          <a:noFill/>
          <a:ln w="9525">
            <a:noFill/>
            <a:miter lim="800000"/>
            <a:headEnd/>
            <a:tailEnd/>
          </a:ln>
        </p:spPr>
      </p:pic>
      <p:pic>
        <p:nvPicPr>
          <p:cNvPr id="46083" name="Picture 5"/>
          <p:cNvPicPr>
            <a:picLocks noChangeAspect="1" noChangeArrowheads="1"/>
          </p:cNvPicPr>
          <p:nvPr/>
        </p:nvPicPr>
        <p:blipFill>
          <a:blip r:embed="rId3"/>
          <a:srcRect/>
          <a:stretch>
            <a:fillRect/>
          </a:stretch>
        </p:blipFill>
        <p:spPr bwMode="auto">
          <a:xfrm>
            <a:off x="338138" y="3871913"/>
            <a:ext cx="7086600" cy="2781300"/>
          </a:xfrm>
          <a:prstGeom prst="rect">
            <a:avLst/>
          </a:prstGeom>
          <a:noFill/>
          <a:ln w="9525">
            <a:solidFill>
              <a:srgbClr val="0000FF"/>
            </a:solidFill>
            <a:miter lim="800000"/>
            <a:headEnd/>
            <a:tailEnd/>
          </a:ln>
        </p:spPr>
      </p:pic>
      <p:sp>
        <p:nvSpPr>
          <p:cNvPr id="46084" name="AutoShape 6"/>
          <p:cNvSpPr>
            <a:spLocks noChangeArrowheads="1"/>
          </p:cNvSpPr>
          <p:nvPr/>
        </p:nvSpPr>
        <p:spPr bwMode="auto">
          <a:xfrm>
            <a:off x="5661025" y="2986088"/>
            <a:ext cx="484188" cy="885825"/>
          </a:xfrm>
          <a:prstGeom prst="downArrow">
            <a:avLst>
              <a:gd name="adj1" fmla="val 50000"/>
              <a:gd name="adj2" fmla="val 45738"/>
            </a:avLst>
          </a:prstGeom>
          <a:solidFill>
            <a:srgbClr val="FF3300"/>
          </a:solidFill>
          <a:ln w="9525">
            <a:solidFill>
              <a:schemeClr val="tx1"/>
            </a:solidFill>
            <a:miter lim="800000"/>
            <a:headEnd/>
            <a:tailEnd/>
          </a:ln>
        </p:spPr>
        <p:txBody>
          <a:bodyPr wrap="none" anchor="ctr"/>
          <a:lstStyle/>
          <a:p>
            <a:endParaRPr lang="cs-CZ"/>
          </a:p>
        </p:txBody>
      </p:sp>
      <p:sp>
        <p:nvSpPr>
          <p:cNvPr id="46085" name="Text Box 90"/>
          <p:cNvSpPr txBox="1">
            <a:spLocks noChangeArrowheads="1"/>
          </p:cNvSpPr>
          <p:nvPr/>
        </p:nvSpPr>
        <p:spPr bwMode="auto">
          <a:xfrm>
            <a:off x="6265863" y="3106738"/>
            <a:ext cx="2300287" cy="366712"/>
          </a:xfrm>
          <a:prstGeom prst="rect">
            <a:avLst/>
          </a:prstGeom>
          <a:noFill/>
          <a:ln w="9525">
            <a:noFill/>
            <a:miter lim="800000"/>
            <a:headEnd/>
            <a:tailEnd/>
          </a:ln>
        </p:spPr>
        <p:txBody>
          <a:bodyPr wrap="none">
            <a:spAutoFit/>
          </a:bodyPr>
          <a:lstStyle/>
          <a:p>
            <a:pPr defTabSz="914400"/>
            <a:r>
              <a:rPr lang="en-US" sz="1800">
                <a:solidFill>
                  <a:srgbClr val="FF3300"/>
                </a:solidFill>
                <a:latin typeface="Calibri" pitchFamily="34" charset="0"/>
              </a:rPr>
              <a:t>Requisition Worksheet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p:cNvSpPr>
          <p:nvPr>
            <p:ph type="title"/>
          </p:nvPr>
        </p:nvSpPr>
        <p:spPr/>
        <p:txBody>
          <a:bodyPr/>
          <a:lstStyle/>
          <a:p>
            <a:r>
              <a:rPr lang="en-US" dirty="0" smtClean="0"/>
              <a:t>Net Requirement</a:t>
            </a:r>
            <a:r>
              <a:rPr lang="cs-CZ" dirty="0" smtClean="0"/>
              <a:t>; </a:t>
            </a:r>
            <a:r>
              <a:rPr lang="en-US" dirty="0" smtClean="0"/>
              <a:t>Gross Requirement- definitions</a:t>
            </a:r>
          </a:p>
        </p:txBody>
      </p:sp>
      <p:sp>
        <p:nvSpPr>
          <p:cNvPr id="47106" name="Rectangle 3"/>
          <p:cNvSpPr>
            <a:spLocks noGrp="1"/>
          </p:cNvSpPr>
          <p:nvPr>
            <p:ph type="body" idx="1"/>
          </p:nvPr>
        </p:nvSpPr>
        <p:spPr/>
        <p:txBody>
          <a:bodyPr/>
          <a:lstStyle/>
          <a:p>
            <a:pPr>
              <a:lnSpc>
                <a:spcPct val="90000"/>
              </a:lnSpc>
            </a:pPr>
            <a:r>
              <a:rPr lang="en-US" dirty="0" smtClean="0"/>
              <a:t>Some helps refer for calculation : firstly calculate availability and then Net Requirement </a:t>
            </a:r>
          </a:p>
          <a:p>
            <a:pPr>
              <a:lnSpc>
                <a:spcPct val="90000"/>
              </a:lnSpc>
            </a:pPr>
            <a:r>
              <a:rPr lang="en-US" sz="2200" b="1" dirty="0" smtClean="0">
                <a:solidFill>
                  <a:srgbClr val="0033CC"/>
                </a:solidFill>
              </a:rPr>
              <a:t>Comments :</a:t>
            </a:r>
            <a:r>
              <a:rPr lang="en-US" sz="2200" dirty="0" smtClean="0">
                <a:solidFill>
                  <a:srgbClr val="0033CC"/>
                </a:solidFill>
              </a:rPr>
              <a:t> </a:t>
            </a:r>
            <a:r>
              <a:rPr lang="en-US" sz="2200" dirty="0" err="1" smtClean="0">
                <a:solidFill>
                  <a:srgbClr val="0033CC"/>
                </a:solidFill>
              </a:rPr>
              <a:t>i</a:t>
            </a:r>
            <a:r>
              <a:rPr lang="en-US" sz="2200" dirty="0" smtClean="0">
                <a:solidFill>
                  <a:srgbClr val="0033CC"/>
                </a:solidFill>
              </a:rPr>
              <a:t> = period, GR- Gross Requirement, NR= Net Requirement, SS- Safety Stock, PO=Purchase Order, SO – Sales Order </a:t>
            </a:r>
          </a:p>
          <a:p>
            <a:pPr>
              <a:lnSpc>
                <a:spcPct val="90000"/>
              </a:lnSpc>
            </a:pPr>
            <a:r>
              <a:rPr lang="en-US" b="1" dirty="0" smtClean="0"/>
              <a:t>Definition 1 :</a:t>
            </a:r>
            <a:r>
              <a:rPr lang="en-US" dirty="0" smtClean="0"/>
              <a:t> Stock</a:t>
            </a:r>
            <a:r>
              <a:rPr lang="en-US" sz="2200" dirty="0" smtClean="0"/>
              <a:t>[ </a:t>
            </a:r>
            <a:r>
              <a:rPr lang="en-US" sz="2200" dirty="0" err="1" smtClean="0"/>
              <a:t>i</a:t>
            </a:r>
            <a:r>
              <a:rPr lang="en-US" sz="2200" dirty="0" smtClean="0"/>
              <a:t> ] = </a:t>
            </a:r>
            <a:r>
              <a:rPr lang="en-US" dirty="0" smtClean="0"/>
              <a:t> Expected stock </a:t>
            </a:r>
            <a:r>
              <a:rPr lang="en-US" sz="2200" dirty="0" smtClean="0"/>
              <a:t>[ </a:t>
            </a:r>
            <a:r>
              <a:rPr lang="en-US" sz="2200" dirty="0" err="1" smtClean="0"/>
              <a:t>i</a:t>
            </a:r>
            <a:r>
              <a:rPr lang="en-US" sz="2200" dirty="0" smtClean="0"/>
              <a:t> ] = Stock calculated for the last date of the previous period + Quantity of already generated PO – Quantity of already generated SO - SS </a:t>
            </a:r>
            <a:r>
              <a:rPr lang="en-US" dirty="0" smtClean="0"/>
              <a:t> </a:t>
            </a:r>
          </a:p>
          <a:p>
            <a:pPr>
              <a:lnSpc>
                <a:spcPct val="90000"/>
              </a:lnSpc>
            </a:pPr>
            <a:r>
              <a:rPr lang="en-US" b="1" dirty="0" smtClean="0"/>
              <a:t>Simplified definition : </a:t>
            </a:r>
            <a:r>
              <a:rPr lang="en-US" dirty="0" smtClean="0">
                <a:solidFill>
                  <a:srgbClr val="3B9BF7"/>
                </a:solidFill>
              </a:rPr>
              <a:t>Stock</a:t>
            </a:r>
            <a:r>
              <a:rPr lang="en-US" sz="2200" dirty="0" smtClean="0">
                <a:solidFill>
                  <a:srgbClr val="3B9BF7"/>
                </a:solidFill>
              </a:rPr>
              <a:t>[ i+1 ]</a:t>
            </a:r>
            <a:r>
              <a:rPr lang="en-US" sz="2200" dirty="0" smtClean="0"/>
              <a:t> =</a:t>
            </a:r>
            <a:r>
              <a:rPr lang="en-US" b="1" dirty="0" smtClean="0"/>
              <a:t> </a:t>
            </a:r>
            <a:r>
              <a:rPr lang="en-US" dirty="0" smtClean="0"/>
              <a:t>Stock</a:t>
            </a:r>
            <a:r>
              <a:rPr lang="en-US" sz="2200" dirty="0" smtClean="0"/>
              <a:t>[ </a:t>
            </a:r>
            <a:r>
              <a:rPr lang="en-US" sz="2200" dirty="0" err="1" smtClean="0"/>
              <a:t>i</a:t>
            </a:r>
            <a:r>
              <a:rPr lang="en-US" sz="2200" dirty="0" smtClean="0"/>
              <a:t> ] + Expected receipt – Expected delivery – SS </a:t>
            </a:r>
          </a:p>
          <a:p>
            <a:pPr>
              <a:lnSpc>
                <a:spcPct val="90000"/>
              </a:lnSpc>
            </a:pPr>
            <a:r>
              <a:rPr lang="en-US" sz="2200" dirty="0" smtClean="0"/>
              <a:t> </a:t>
            </a:r>
            <a:r>
              <a:rPr lang="cs-CZ" b="1" dirty="0" smtClean="0"/>
              <a:t>GR</a:t>
            </a:r>
            <a:r>
              <a:rPr lang="en-US" b="1" dirty="0" smtClean="0"/>
              <a:t>=NR </a:t>
            </a:r>
            <a:r>
              <a:rPr lang="en-US" sz="2200" dirty="0" smtClean="0"/>
              <a:t>+ </a:t>
            </a:r>
            <a:r>
              <a:rPr lang="en-US" dirty="0" smtClean="0">
                <a:solidFill>
                  <a:srgbClr val="0033CC"/>
                </a:solidFill>
              </a:rPr>
              <a:t>Stock</a:t>
            </a:r>
            <a:r>
              <a:rPr lang="en-US" sz="2200" dirty="0" smtClean="0">
                <a:solidFill>
                  <a:srgbClr val="0033CC"/>
                </a:solidFill>
              </a:rPr>
              <a:t>[ i+1</a:t>
            </a:r>
            <a:r>
              <a:rPr lang="en-US" sz="2200" dirty="0" smtClean="0"/>
              <a:t>] ,       </a:t>
            </a:r>
            <a:r>
              <a:rPr lang="en-US" sz="2200" b="1" dirty="0" smtClean="0">
                <a:solidFill>
                  <a:srgbClr val="0033CC"/>
                </a:solidFill>
              </a:rPr>
              <a:t>Stock availability  </a:t>
            </a:r>
            <a:endParaRPr lang="en-US" sz="2200" b="1" dirty="0" smtClean="0"/>
          </a:p>
          <a:p>
            <a:pPr>
              <a:lnSpc>
                <a:spcPct val="90000"/>
              </a:lnSpc>
            </a:pPr>
            <a:r>
              <a:rPr lang="en-US" b="1" dirty="0" smtClean="0"/>
              <a:t>NR = GR - </a:t>
            </a:r>
            <a:r>
              <a:rPr lang="en-US" b="1" dirty="0" smtClean="0">
                <a:solidFill>
                  <a:srgbClr val="0033CC"/>
                </a:solidFill>
              </a:rPr>
              <a:t>Stock[ i+1]</a:t>
            </a:r>
            <a:r>
              <a:rPr lang="en-US" b="1" dirty="0" smtClean="0"/>
              <a:t> = GR- Stock[ </a:t>
            </a:r>
            <a:r>
              <a:rPr lang="en-US" b="1" dirty="0" err="1" smtClean="0"/>
              <a:t>i</a:t>
            </a:r>
            <a:r>
              <a:rPr lang="en-US" b="1" dirty="0" smtClean="0"/>
              <a:t> ] – receipts + deliveries  + SSZ</a:t>
            </a:r>
          </a:p>
          <a:p>
            <a:pPr>
              <a:lnSpc>
                <a:spcPct val="90000"/>
              </a:lnSpc>
              <a:buFont typeface="Arial" charset="0"/>
              <a:buNone/>
            </a:pPr>
            <a:r>
              <a:rPr lang="cs-CZ" sz="2200" dirty="0" smtClean="0"/>
              <a:t>       </a:t>
            </a:r>
            <a:r>
              <a:rPr lang="cs-CZ" sz="2000" dirty="0" smtClean="0"/>
              <a:t> </a:t>
            </a:r>
            <a:endParaRPr lang="cs-CZ" sz="2200" dirty="0" smtClean="0"/>
          </a:p>
        </p:txBody>
      </p:sp>
      <p:sp>
        <p:nvSpPr>
          <p:cNvPr id="47107" name="Rectangle 4"/>
          <p:cNvSpPr>
            <a:spLocks noChangeArrowheads="1"/>
          </p:cNvSpPr>
          <p:nvPr/>
        </p:nvSpPr>
        <p:spPr bwMode="auto">
          <a:xfrm>
            <a:off x="3443288" y="4879975"/>
            <a:ext cx="2943225" cy="444500"/>
          </a:xfrm>
          <a:prstGeom prst="rect">
            <a:avLst/>
          </a:prstGeom>
          <a:solidFill>
            <a:schemeClr val="accent1">
              <a:alpha val="0"/>
            </a:schemeClr>
          </a:solidFill>
          <a:ln w="28575" algn="ctr">
            <a:solidFill>
              <a:srgbClr val="FF3300"/>
            </a:solidFill>
            <a:miter lim="800000"/>
            <a:headEnd/>
            <a:tailEnd/>
          </a:ln>
        </p:spPr>
        <p:txBody>
          <a:bodyPr wrap="none" anchor="ctr"/>
          <a:lstStyle/>
          <a:p>
            <a:endParaRPr lang="cs-CZ"/>
          </a:p>
        </p:txBody>
      </p:sp>
      <p:sp>
        <p:nvSpPr>
          <p:cNvPr id="47108" name="Line 5"/>
          <p:cNvSpPr>
            <a:spLocks noChangeShapeType="1"/>
          </p:cNvSpPr>
          <p:nvPr/>
        </p:nvSpPr>
        <p:spPr bwMode="auto">
          <a:xfrm flipV="1">
            <a:off x="4208463" y="4557713"/>
            <a:ext cx="0" cy="282575"/>
          </a:xfrm>
          <a:prstGeom prst="line">
            <a:avLst/>
          </a:prstGeom>
          <a:noFill/>
          <a:ln w="9525">
            <a:solidFill>
              <a:srgbClr val="FF3300"/>
            </a:solidFill>
            <a:round/>
            <a:headEnd/>
            <a:tailEnd type="triangle" w="med" len="med"/>
          </a:ln>
        </p:spPr>
        <p:txBody>
          <a:bodyPr wrap="none" anchor="ctr"/>
          <a:lstStyle/>
          <a:p>
            <a:endParaRPr lang="cs-CZ"/>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p:cNvSpPr>
          <p:nvPr>
            <p:ph type="title"/>
          </p:nvPr>
        </p:nvSpPr>
        <p:spPr/>
        <p:txBody>
          <a:bodyPr/>
          <a:lstStyle/>
          <a:p>
            <a:r>
              <a:rPr lang="en-US" smtClean="0"/>
              <a:t>Order Promising</a:t>
            </a:r>
            <a:r>
              <a:rPr lang="cs-CZ" smtClean="0">
                <a:latin typeface="Arial" charset="0"/>
              </a:rPr>
              <a:t>  I</a:t>
            </a:r>
            <a:endParaRPr lang="en-US" smtClean="0">
              <a:latin typeface="Arial" charset="0"/>
            </a:endParaRPr>
          </a:p>
        </p:txBody>
      </p:sp>
      <p:sp>
        <p:nvSpPr>
          <p:cNvPr id="48130" name="Rectangle 3"/>
          <p:cNvSpPr>
            <a:spLocks noGrp="1"/>
          </p:cNvSpPr>
          <p:nvPr>
            <p:ph type="body" idx="1"/>
          </p:nvPr>
        </p:nvSpPr>
        <p:spPr/>
        <p:txBody>
          <a:bodyPr/>
          <a:lstStyle/>
          <a:p>
            <a:r>
              <a:rPr lang="en-US" sz="2000" b="1" smtClean="0"/>
              <a:t>ATP </a:t>
            </a:r>
            <a:r>
              <a:rPr lang="en-US" sz="2000" smtClean="0"/>
              <a:t>– based on the inventory reservation system – performing the availability check  (calculation of the date of delivery )   </a:t>
            </a:r>
            <a:endParaRPr lang="cs-CZ" sz="2000" smtClean="0"/>
          </a:p>
          <a:p>
            <a:endParaRPr lang="cs-CZ" sz="2000" smtClean="0"/>
          </a:p>
          <a:p>
            <a:r>
              <a:rPr lang="en-US" sz="2000" b="1" smtClean="0"/>
              <a:t>CTP</a:t>
            </a:r>
            <a:r>
              <a:rPr lang="en-US" sz="2000" smtClean="0"/>
              <a:t> –   based on </a:t>
            </a:r>
            <a:r>
              <a:rPr lang="en-US" sz="2000" smtClean="0">
                <a:solidFill>
                  <a:srgbClr val="FF3300"/>
                </a:solidFill>
              </a:rPr>
              <a:t>WHAT IF</a:t>
            </a:r>
            <a:r>
              <a:rPr lang="en-US" sz="2000" smtClean="0"/>
              <a:t>  scenarios.  Earliest date that item will be available    </a:t>
            </a:r>
          </a:p>
          <a:p>
            <a:pPr>
              <a:buFont typeface="Arial" charset="0"/>
              <a:buNone/>
            </a:pPr>
            <a:r>
              <a:rPr lang="cs-CZ" sz="2000" smtClean="0"/>
              <a:t>	</a:t>
            </a:r>
            <a:r>
              <a:rPr lang="en-US" sz="2000" smtClean="0"/>
              <a:t>If no items that can be available, no inbound orders- purchase, transfer , return,</a:t>
            </a:r>
            <a:r>
              <a:rPr lang="cs-CZ" sz="2000" smtClean="0"/>
              <a:t> </a:t>
            </a:r>
            <a:r>
              <a:rPr lang="en-US" sz="2000" smtClean="0"/>
              <a:t>production – it calculates Earliest date, create Order lines and reserve  inventory.  May be integrated to the production scheduling, transfer and           purchase     	</a:t>
            </a:r>
          </a:p>
          <a:p>
            <a:endParaRPr lang="en-US" sz="2000" smtClean="0"/>
          </a:p>
          <a:p>
            <a:pPr>
              <a:buFont typeface="Arial" charset="0"/>
              <a:buNone/>
            </a:pPr>
            <a:endParaRPr lang="en-US" sz="200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p:cNvSpPr>
          <p:nvPr>
            <p:ph type="title"/>
          </p:nvPr>
        </p:nvSpPr>
        <p:spPr/>
        <p:txBody>
          <a:bodyPr/>
          <a:lstStyle/>
          <a:p>
            <a:r>
              <a:rPr lang="en-US" smtClean="0"/>
              <a:t>Order Promising</a:t>
            </a:r>
            <a:r>
              <a:rPr lang="cs-CZ" smtClean="0">
                <a:latin typeface="Arial" charset="0"/>
              </a:rPr>
              <a:t>  II</a:t>
            </a:r>
            <a:endParaRPr lang="en-US" smtClean="0">
              <a:latin typeface="Arial" charset="0"/>
            </a:endParaRPr>
          </a:p>
        </p:txBody>
      </p:sp>
      <p:pic>
        <p:nvPicPr>
          <p:cNvPr id="49154" name="Picture 4"/>
          <p:cNvPicPr>
            <a:picLocks noChangeAspect="1" noChangeArrowheads="1"/>
          </p:cNvPicPr>
          <p:nvPr/>
        </p:nvPicPr>
        <p:blipFill>
          <a:blip r:embed="rId2"/>
          <a:srcRect/>
          <a:stretch>
            <a:fillRect/>
          </a:stretch>
        </p:blipFill>
        <p:spPr bwMode="auto">
          <a:xfrm>
            <a:off x="419100" y="1614488"/>
            <a:ext cx="3265488" cy="1687512"/>
          </a:xfrm>
          <a:prstGeom prst="rect">
            <a:avLst/>
          </a:prstGeom>
          <a:noFill/>
          <a:ln w="9525">
            <a:solidFill>
              <a:srgbClr val="0000FF"/>
            </a:solidFill>
            <a:miter lim="800000"/>
            <a:headEnd/>
            <a:tailEnd/>
          </a:ln>
        </p:spPr>
      </p:pic>
      <p:sp>
        <p:nvSpPr>
          <p:cNvPr id="49155" name="Text Box 5"/>
          <p:cNvSpPr txBox="1">
            <a:spLocks noChangeArrowheads="1"/>
          </p:cNvSpPr>
          <p:nvPr/>
        </p:nvSpPr>
        <p:spPr bwMode="auto">
          <a:xfrm>
            <a:off x="3846513" y="1589088"/>
            <a:ext cx="2038350" cy="396875"/>
          </a:xfrm>
          <a:prstGeom prst="rect">
            <a:avLst/>
          </a:prstGeom>
          <a:noFill/>
          <a:ln w="9525">
            <a:noFill/>
            <a:miter lim="800000"/>
            <a:headEnd/>
            <a:tailEnd/>
          </a:ln>
        </p:spPr>
        <p:txBody>
          <a:bodyPr wrap="none">
            <a:spAutoFit/>
          </a:bodyPr>
          <a:lstStyle/>
          <a:p>
            <a:pPr defTabSz="914400"/>
            <a:r>
              <a:rPr lang="en-US" sz="2000">
                <a:solidFill>
                  <a:srgbClr val="3B9BF7"/>
                </a:solidFill>
                <a:latin typeface="Calibri" pitchFamily="34" charset="0"/>
              </a:rPr>
              <a:t>Part of SO Header</a:t>
            </a:r>
          </a:p>
        </p:txBody>
      </p:sp>
      <p:pic>
        <p:nvPicPr>
          <p:cNvPr id="49156" name="Picture 6"/>
          <p:cNvPicPr>
            <a:picLocks noChangeAspect="1" noChangeArrowheads="1"/>
          </p:cNvPicPr>
          <p:nvPr/>
        </p:nvPicPr>
        <p:blipFill>
          <a:blip r:embed="rId3"/>
          <a:srcRect/>
          <a:stretch>
            <a:fillRect/>
          </a:stretch>
        </p:blipFill>
        <p:spPr bwMode="auto">
          <a:xfrm>
            <a:off x="1870075" y="3670300"/>
            <a:ext cx="6829425" cy="876300"/>
          </a:xfrm>
          <a:prstGeom prst="rect">
            <a:avLst/>
          </a:prstGeom>
          <a:noFill/>
          <a:ln w="9525">
            <a:solidFill>
              <a:srgbClr val="0000FF"/>
            </a:solidFill>
            <a:miter lim="800000"/>
            <a:headEnd/>
            <a:tailEnd/>
          </a:ln>
        </p:spPr>
      </p:pic>
      <p:sp>
        <p:nvSpPr>
          <p:cNvPr id="49157" name="Text Box 7"/>
          <p:cNvSpPr txBox="1">
            <a:spLocks noChangeArrowheads="1"/>
          </p:cNvSpPr>
          <p:nvPr/>
        </p:nvSpPr>
        <p:spPr bwMode="auto">
          <a:xfrm>
            <a:off x="5378450" y="3121025"/>
            <a:ext cx="1806575" cy="396875"/>
          </a:xfrm>
          <a:prstGeom prst="rect">
            <a:avLst/>
          </a:prstGeom>
          <a:noFill/>
          <a:ln w="9525">
            <a:noFill/>
            <a:miter lim="800000"/>
            <a:headEnd/>
            <a:tailEnd/>
          </a:ln>
        </p:spPr>
        <p:txBody>
          <a:bodyPr wrap="none">
            <a:spAutoFit/>
          </a:bodyPr>
          <a:lstStyle/>
          <a:p>
            <a:r>
              <a:rPr lang="en-US" sz="2000">
                <a:solidFill>
                  <a:srgbClr val="3B9BF7"/>
                </a:solidFill>
                <a:latin typeface="Calibri" pitchFamily="34" charset="0"/>
              </a:rPr>
              <a:t>Part of SO Lines</a:t>
            </a:r>
          </a:p>
        </p:txBody>
      </p:sp>
      <p:sp>
        <p:nvSpPr>
          <p:cNvPr id="49158" name="Line 8"/>
          <p:cNvSpPr>
            <a:spLocks noChangeShapeType="1"/>
          </p:cNvSpPr>
          <p:nvPr/>
        </p:nvSpPr>
        <p:spPr bwMode="auto">
          <a:xfrm flipH="1">
            <a:off x="3805238" y="2179638"/>
            <a:ext cx="2217737" cy="0"/>
          </a:xfrm>
          <a:prstGeom prst="line">
            <a:avLst/>
          </a:prstGeom>
          <a:noFill/>
          <a:ln w="9525">
            <a:solidFill>
              <a:schemeClr val="tx1"/>
            </a:solidFill>
            <a:round/>
            <a:headEnd/>
            <a:tailEnd type="triangle" w="med" len="med"/>
          </a:ln>
        </p:spPr>
        <p:txBody>
          <a:bodyPr/>
          <a:lstStyle/>
          <a:p>
            <a:endParaRPr lang="cs-CZ"/>
          </a:p>
        </p:txBody>
      </p:sp>
      <p:sp>
        <p:nvSpPr>
          <p:cNvPr id="49159" name="Line 9"/>
          <p:cNvSpPr>
            <a:spLocks noChangeShapeType="1"/>
          </p:cNvSpPr>
          <p:nvPr/>
        </p:nvSpPr>
        <p:spPr bwMode="auto">
          <a:xfrm>
            <a:off x="3563938" y="2824163"/>
            <a:ext cx="442912" cy="0"/>
          </a:xfrm>
          <a:prstGeom prst="line">
            <a:avLst/>
          </a:prstGeom>
          <a:noFill/>
          <a:ln w="9525">
            <a:solidFill>
              <a:schemeClr val="tx1"/>
            </a:solidFill>
            <a:round/>
            <a:headEnd/>
            <a:tailEnd/>
          </a:ln>
        </p:spPr>
        <p:txBody>
          <a:bodyPr/>
          <a:lstStyle/>
          <a:p>
            <a:endParaRPr lang="cs-CZ"/>
          </a:p>
        </p:txBody>
      </p:sp>
      <p:sp>
        <p:nvSpPr>
          <p:cNvPr id="49160" name="Line 10"/>
          <p:cNvSpPr>
            <a:spLocks noChangeShapeType="1"/>
          </p:cNvSpPr>
          <p:nvPr/>
        </p:nvSpPr>
        <p:spPr bwMode="auto">
          <a:xfrm>
            <a:off x="4006850" y="2824163"/>
            <a:ext cx="0" cy="806450"/>
          </a:xfrm>
          <a:prstGeom prst="line">
            <a:avLst/>
          </a:prstGeom>
          <a:noFill/>
          <a:ln w="9525">
            <a:solidFill>
              <a:schemeClr val="tx1"/>
            </a:solidFill>
            <a:round/>
            <a:headEnd/>
            <a:tailEnd type="triangle" w="med" len="med"/>
          </a:ln>
        </p:spPr>
        <p:txBody>
          <a:bodyPr/>
          <a:lstStyle/>
          <a:p>
            <a:endParaRPr lang="cs-CZ"/>
          </a:p>
        </p:txBody>
      </p:sp>
      <p:sp>
        <p:nvSpPr>
          <p:cNvPr id="49161" name="Line 11"/>
          <p:cNvSpPr>
            <a:spLocks noChangeShapeType="1"/>
          </p:cNvSpPr>
          <p:nvPr/>
        </p:nvSpPr>
        <p:spPr bwMode="auto">
          <a:xfrm>
            <a:off x="3563938" y="3146425"/>
            <a:ext cx="887412" cy="0"/>
          </a:xfrm>
          <a:prstGeom prst="line">
            <a:avLst/>
          </a:prstGeom>
          <a:noFill/>
          <a:ln w="9525">
            <a:solidFill>
              <a:schemeClr val="tx1"/>
            </a:solidFill>
            <a:round/>
            <a:headEnd/>
            <a:tailEnd/>
          </a:ln>
        </p:spPr>
        <p:txBody>
          <a:bodyPr/>
          <a:lstStyle/>
          <a:p>
            <a:endParaRPr lang="cs-CZ"/>
          </a:p>
        </p:txBody>
      </p:sp>
      <p:sp>
        <p:nvSpPr>
          <p:cNvPr id="49162" name="Line 12"/>
          <p:cNvSpPr>
            <a:spLocks noChangeShapeType="1"/>
          </p:cNvSpPr>
          <p:nvPr/>
        </p:nvSpPr>
        <p:spPr bwMode="auto">
          <a:xfrm>
            <a:off x="4451350" y="3146425"/>
            <a:ext cx="0" cy="523875"/>
          </a:xfrm>
          <a:prstGeom prst="line">
            <a:avLst/>
          </a:prstGeom>
          <a:noFill/>
          <a:ln w="9525">
            <a:solidFill>
              <a:schemeClr val="tx1"/>
            </a:solidFill>
            <a:round/>
            <a:headEnd/>
            <a:tailEnd type="triangle" w="med" len="med"/>
          </a:ln>
        </p:spPr>
        <p:txBody>
          <a:bodyPr/>
          <a:lstStyle/>
          <a:p>
            <a:endParaRPr lang="cs-CZ"/>
          </a:p>
        </p:txBody>
      </p:sp>
      <p:sp>
        <p:nvSpPr>
          <p:cNvPr id="49163" name="Rectangle 13"/>
          <p:cNvSpPr>
            <a:spLocks noChangeArrowheads="1"/>
          </p:cNvSpPr>
          <p:nvPr/>
        </p:nvSpPr>
        <p:spPr bwMode="auto">
          <a:xfrm>
            <a:off x="2636838" y="3065463"/>
            <a:ext cx="725487" cy="161925"/>
          </a:xfrm>
          <a:prstGeom prst="rect">
            <a:avLst/>
          </a:prstGeom>
          <a:solidFill>
            <a:srgbClr val="FF3300"/>
          </a:solidFill>
          <a:ln w="9525">
            <a:solidFill>
              <a:schemeClr val="tx1"/>
            </a:solidFill>
            <a:miter lim="800000"/>
            <a:headEnd/>
            <a:tailEnd/>
          </a:ln>
        </p:spPr>
        <p:txBody>
          <a:bodyPr wrap="none" anchor="ctr"/>
          <a:lstStyle/>
          <a:p>
            <a:endParaRPr lang="cs-CZ"/>
          </a:p>
        </p:txBody>
      </p:sp>
      <p:sp>
        <p:nvSpPr>
          <p:cNvPr id="49164" name="Line 14"/>
          <p:cNvSpPr>
            <a:spLocks noChangeShapeType="1"/>
          </p:cNvSpPr>
          <p:nvPr/>
        </p:nvSpPr>
        <p:spPr bwMode="auto">
          <a:xfrm flipV="1">
            <a:off x="2919413" y="3267075"/>
            <a:ext cx="0" cy="201613"/>
          </a:xfrm>
          <a:prstGeom prst="line">
            <a:avLst/>
          </a:prstGeom>
          <a:noFill/>
          <a:ln w="9525">
            <a:solidFill>
              <a:srgbClr val="FF3300"/>
            </a:solidFill>
            <a:round/>
            <a:headEnd/>
            <a:tailEnd type="triangle" w="med" len="med"/>
          </a:ln>
        </p:spPr>
        <p:txBody>
          <a:bodyPr/>
          <a:lstStyle/>
          <a:p>
            <a:endParaRPr lang="cs-CZ"/>
          </a:p>
        </p:txBody>
      </p:sp>
      <p:sp>
        <p:nvSpPr>
          <p:cNvPr id="49165" name="Line 15"/>
          <p:cNvSpPr>
            <a:spLocks noChangeShapeType="1"/>
          </p:cNvSpPr>
          <p:nvPr/>
        </p:nvSpPr>
        <p:spPr bwMode="auto">
          <a:xfrm flipH="1">
            <a:off x="1184275" y="3468688"/>
            <a:ext cx="1735138" cy="0"/>
          </a:xfrm>
          <a:prstGeom prst="line">
            <a:avLst/>
          </a:prstGeom>
          <a:noFill/>
          <a:ln w="9525">
            <a:solidFill>
              <a:srgbClr val="FF3300"/>
            </a:solidFill>
            <a:round/>
            <a:headEnd/>
            <a:tailEnd/>
          </a:ln>
        </p:spPr>
        <p:txBody>
          <a:bodyPr/>
          <a:lstStyle/>
          <a:p>
            <a:endParaRPr lang="cs-CZ"/>
          </a:p>
        </p:txBody>
      </p:sp>
      <p:sp>
        <p:nvSpPr>
          <p:cNvPr id="49166" name="Line 16"/>
          <p:cNvSpPr>
            <a:spLocks noChangeShapeType="1"/>
          </p:cNvSpPr>
          <p:nvPr/>
        </p:nvSpPr>
        <p:spPr bwMode="auto">
          <a:xfrm>
            <a:off x="1184275" y="3468688"/>
            <a:ext cx="0" cy="1533525"/>
          </a:xfrm>
          <a:prstGeom prst="line">
            <a:avLst/>
          </a:prstGeom>
          <a:noFill/>
          <a:ln w="9525">
            <a:solidFill>
              <a:srgbClr val="FF3300"/>
            </a:solidFill>
            <a:round/>
            <a:headEnd/>
            <a:tailEnd/>
          </a:ln>
        </p:spPr>
        <p:txBody>
          <a:bodyPr/>
          <a:lstStyle/>
          <a:p>
            <a:endParaRPr lang="cs-CZ"/>
          </a:p>
        </p:txBody>
      </p:sp>
      <p:sp>
        <p:nvSpPr>
          <p:cNvPr id="49167" name="Text Box 17"/>
          <p:cNvSpPr txBox="1">
            <a:spLocks noChangeArrowheads="1"/>
          </p:cNvSpPr>
          <p:nvPr/>
        </p:nvSpPr>
        <p:spPr bwMode="auto">
          <a:xfrm>
            <a:off x="377825" y="5081588"/>
            <a:ext cx="2238375" cy="701675"/>
          </a:xfrm>
          <a:prstGeom prst="rect">
            <a:avLst/>
          </a:prstGeom>
          <a:noFill/>
          <a:ln w="9525">
            <a:noFill/>
            <a:miter lim="800000"/>
            <a:headEnd/>
            <a:tailEnd/>
          </a:ln>
        </p:spPr>
        <p:txBody>
          <a:bodyPr wrap="none">
            <a:spAutoFit/>
          </a:bodyPr>
          <a:lstStyle/>
          <a:p>
            <a:r>
              <a:rPr lang="en-US" sz="2000">
                <a:solidFill>
                  <a:srgbClr val="FF3300"/>
                </a:solidFill>
                <a:latin typeface="Calibri" pitchFamily="34" charset="0"/>
              </a:rPr>
              <a:t>Entered manually</a:t>
            </a:r>
          </a:p>
          <a:p>
            <a:r>
              <a:rPr lang="en-US" sz="2000">
                <a:solidFill>
                  <a:srgbClr val="FF3300"/>
                </a:solidFill>
                <a:latin typeface="Calibri" pitchFamily="34" charset="0"/>
              </a:rPr>
              <a:t>to affect calculation</a:t>
            </a:r>
          </a:p>
        </p:txBody>
      </p:sp>
      <p:sp>
        <p:nvSpPr>
          <p:cNvPr id="49168" name="Text Box 18"/>
          <p:cNvSpPr txBox="1">
            <a:spLocks noChangeArrowheads="1"/>
          </p:cNvSpPr>
          <p:nvPr/>
        </p:nvSpPr>
        <p:spPr bwMode="auto">
          <a:xfrm>
            <a:off x="4087813" y="4840288"/>
            <a:ext cx="3203575" cy="701675"/>
          </a:xfrm>
          <a:prstGeom prst="rect">
            <a:avLst/>
          </a:prstGeom>
          <a:noFill/>
          <a:ln w="9525">
            <a:noFill/>
            <a:miter lim="800000"/>
            <a:headEnd/>
            <a:tailEnd/>
          </a:ln>
        </p:spPr>
        <p:txBody>
          <a:bodyPr wrap="none">
            <a:spAutoFit/>
          </a:bodyPr>
          <a:lstStyle/>
          <a:p>
            <a:r>
              <a:rPr lang="en-US" sz="2000">
                <a:solidFill>
                  <a:srgbClr val="008000"/>
                </a:solidFill>
                <a:latin typeface="Calibri" pitchFamily="34" charset="0"/>
              </a:rPr>
              <a:t>PDD is calculated by Navision</a:t>
            </a:r>
          </a:p>
          <a:p>
            <a:r>
              <a:rPr lang="en-US" sz="2000">
                <a:solidFill>
                  <a:srgbClr val="008000"/>
                </a:solidFill>
                <a:latin typeface="Calibri" pitchFamily="34" charset="0"/>
              </a:rPr>
              <a:t> if RDD is not entered</a:t>
            </a:r>
          </a:p>
        </p:txBody>
      </p:sp>
      <p:sp>
        <p:nvSpPr>
          <p:cNvPr id="49169" name="Line 19"/>
          <p:cNvSpPr>
            <a:spLocks noChangeShapeType="1"/>
          </p:cNvSpPr>
          <p:nvPr/>
        </p:nvSpPr>
        <p:spPr bwMode="auto">
          <a:xfrm flipV="1">
            <a:off x="5137150" y="4476750"/>
            <a:ext cx="0" cy="403225"/>
          </a:xfrm>
          <a:prstGeom prst="line">
            <a:avLst/>
          </a:prstGeom>
          <a:noFill/>
          <a:ln w="12700">
            <a:solidFill>
              <a:srgbClr val="008000"/>
            </a:solidFill>
            <a:round/>
            <a:headEnd/>
            <a:tailEnd type="triangle" w="med" len="med"/>
          </a:ln>
        </p:spPr>
        <p:txBody>
          <a:bodyPr/>
          <a:lstStyle/>
          <a:p>
            <a:endParaRPr lang="cs-CZ"/>
          </a:p>
        </p:txBody>
      </p:sp>
      <p:sp>
        <p:nvSpPr>
          <p:cNvPr id="49170" name="Text Box 20"/>
          <p:cNvSpPr txBox="1">
            <a:spLocks noChangeArrowheads="1"/>
          </p:cNvSpPr>
          <p:nvPr/>
        </p:nvSpPr>
        <p:spPr bwMode="auto">
          <a:xfrm>
            <a:off x="3241675" y="5686425"/>
            <a:ext cx="5286375" cy="701675"/>
          </a:xfrm>
          <a:prstGeom prst="rect">
            <a:avLst/>
          </a:prstGeom>
          <a:noFill/>
          <a:ln w="9525">
            <a:noFill/>
            <a:miter lim="800000"/>
            <a:headEnd/>
            <a:tailEnd/>
          </a:ln>
        </p:spPr>
        <p:txBody>
          <a:bodyPr wrap="none">
            <a:spAutoFit/>
          </a:bodyPr>
          <a:lstStyle/>
          <a:p>
            <a:r>
              <a:rPr lang="en-US" sz="2000" b="1">
                <a:solidFill>
                  <a:schemeClr val="bg1"/>
                </a:solidFill>
                <a:latin typeface="Calibri" pitchFamily="34" charset="0"/>
              </a:rPr>
              <a:t>RDD</a:t>
            </a:r>
            <a:r>
              <a:rPr lang="en-US" sz="2000">
                <a:solidFill>
                  <a:schemeClr val="bg1"/>
                </a:solidFill>
                <a:latin typeface="Calibri" pitchFamily="34" charset="0"/>
              </a:rPr>
              <a:t> is  entered manually if required by customer</a:t>
            </a:r>
          </a:p>
          <a:p>
            <a:r>
              <a:rPr lang="en-US" sz="2000">
                <a:solidFill>
                  <a:schemeClr val="bg1"/>
                </a:solidFill>
                <a:latin typeface="Calibri" pitchFamily="34" charset="0"/>
              </a:rPr>
              <a:t>and it affects the calculation</a:t>
            </a:r>
          </a:p>
        </p:txBody>
      </p:sp>
      <p:sp>
        <p:nvSpPr>
          <p:cNvPr id="49171" name="Line 22"/>
          <p:cNvSpPr>
            <a:spLocks noChangeShapeType="1"/>
          </p:cNvSpPr>
          <p:nvPr/>
        </p:nvSpPr>
        <p:spPr bwMode="auto">
          <a:xfrm flipV="1">
            <a:off x="3967163" y="4557713"/>
            <a:ext cx="0" cy="1089025"/>
          </a:xfrm>
          <a:prstGeom prst="line">
            <a:avLst/>
          </a:prstGeom>
          <a:noFill/>
          <a:ln w="9525">
            <a:solidFill>
              <a:schemeClr val="tx1"/>
            </a:solidFill>
            <a:round/>
            <a:headEnd/>
            <a:tailEnd type="triangle" w="med" len="med"/>
          </a:ln>
        </p:spPr>
        <p:txBody>
          <a:bodyPr/>
          <a:lstStyle/>
          <a:p>
            <a:endParaRPr lang="cs-CZ"/>
          </a:p>
        </p:txBody>
      </p:sp>
      <p:sp>
        <p:nvSpPr>
          <p:cNvPr id="49172" name="Text Box 23"/>
          <p:cNvSpPr txBox="1">
            <a:spLocks noChangeArrowheads="1"/>
          </p:cNvSpPr>
          <p:nvPr/>
        </p:nvSpPr>
        <p:spPr bwMode="auto">
          <a:xfrm>
            <a:off x="4652963" y="2460625"/>
            <a:ext cx="3979862" cy="457200"/>
          </a:xfrm>
          <a:prstGeom prst="rect">
            <a:avLst/>
          </a:prstGeom>
          <a:noFill/>
          <a:ln w="9525">
            <a:noFill/>
            <a:miter lim="800000"/>
            <a:headEnd/>
            <a:tailEnd/>
          </a:ln>
        </p:spPr>
        <p:txBody>
          <a:bodyPr wrap="none">
            <a:spAutoFit/>
          </a:bodyPr>
          <a:lstStyle/>
          <a:p>
            <a:pPr defTabSz="914400"/>
            <a:r>
              <a:rPr lang="en-US" sz="2400">
                <a:solidFill>
                  <a:srgbClr val="2E5A95"/>
                </a:solidFill>
                <a:latin typeface="Calibri" pitchFamily="34" charset="0"/>
              </a:rPr>
              <a:t>IF</a:t>
            </a:r>
            <a:r>
              <a:rPr lang="en-US" sz="2400">
                <a:latin typeface="Calibri" pitchFamily="34" charset="0"/>
              </a:rPr>
              <a:t> RDD exists</a:t>
            </a:r>
            <a:r>
              <a:rPr lang="cs-CZ" sz="2400">
                <a:latin typeface="Calibri" pitchFamily="34" charset="0"/>
              </a:rPr>
              <a:t> </a:t>
            </a:r>
            <a:r>
              <a:rPr lang="en-US" sz="2400">
                <a:solidFill>
                  <a:srgbClr val="2E5A95"/>
                </a:solidFill>
                <a:latin typeface="Calibri" pitchFamily="34" charset="0"/>
              </a:rPr>
              <a:t>THAN</a:t>
            </a:r>
            <a:r>
              <a:rPr lang="en-US" sz="2400">
                <a:latin typeface="Calibri" pitchFamily="34" charset="0"/>
              </a:rPr>
              <a:t> RDD</a:t>
            </a:r>
            <a:r>
              <a:rPr lang="cs-CZ" sz="2400">
                <a:latin typeface="Calibri" pitchFamily="34" charset="0"/>
              </a:rPr>
              <a:t> </a:t>
            </a:r>
            <a:r>
              <a:rPr lang="en-US" sz="2400">
                <a:latin typeface="Calibri" pitchFamily="34" charset="0"/>
              </a:rPr>
              <a:t>= PDD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p:cNvSpPr>
          <p:nvPr>
            <p:ph type="title"/>
          </p:nvPr>
        </p:nvSpPr>
        <p:spPr/>
        <p:txBody>
          <a:bodyPr/>
          <a:lstStyle/>
          <a:p>
            <a:r>
              <a:rPr lang="en-US" smtClean="0"/>
              <a:t>Order Promising</a:t>
            </a:r>
            <a:r>
              <a:rPr lang="cs-CZ" smtClean="0">
                <a:latin typeface="Arial" charset="0"/>
              </a:rPr>
              <a:t>  III</a:t>
            </a:r>
            <a:endParaRPr lang="en-US" smtClean="0">
              <a:latin typeface="Arial" charset="0"/>
            </a:endParaRPr>
          </a:p>
        </p:txBody>
      </p:sp>
      <p:sp>
        <p:nvSpPr>
          <p:cNvPr id="50178" name="Rectangle 4"/>
          <p:cNvSpPr>
            <a:spLocks noChangeArrowheads="1"/>
          </p:cNvSpPr>
          <p:nvPr/>
        </p:nvSpPr>
        <p:spPr bwMode="auto">
          <a:xfrm>
            <a:off x="539750" y="2492375"/>
            <a:ext cx="1079500" cy="431800"/>
          </a:xfrm>
          <a:prstGeom prst="rect">
            <a:avLst/>
          </a:prstGeom>
          <a:solidFill>
            <a:srgbClr val="FFFF00"/>
          </a:solidFill>
          <a:ln w="9525">
            <a:solidFill>
              <a:schemeClr val="tx1"/>
            </a:solidFill>
            <a:miter lim="800000"/>
            <a:headEnd/>
            <a:tailEnd/>
          </a:ln>
        </p:spPr>
        <p:txBody>
          <a:bodyPr wrap="none" anchor="ctr"/>
          <a:lstStyle/>
          <a:p>
            <a:pPr algn="ctr" eaLnBrk="0" hangingPunct="0"/>
            <a:endParaRPr lang="cs-CZ" sz="1200">
              <a:solidFill>
                <a:schemeClr val="tx1"/>
              </a:solidFill>
            </a:endParaRPr>
          </a:p>
          <a:p>
            <a:pPr algn="ctr" eaLnBrk="0" hangingPunct="0"/>
            <a:endParaRPr lang="cs-CZ" sz="1200">
              <a:solidFill>
                <a:schemeClr val="tx1"/>
              </a:solidFill>
            </a:endParaRPr>
          </a:p>
          <a:p>
            <a:pPr algn="ctr" eaLnBrk="0" hangingPunct="0"/>
            <a:r>
              <a:rPr lang="en-US" sz="1200">
                <a:solidFill>
                  <a:schemeClr val="tx1"/>
                </a:solidFill>
              </a:rPr>
              <a:t>Ship</a:t>
            </a:r>
            <a:r>
              <a:rPr lang="cs-CZ" sz="1200">
                <a:solidFill>
                  <a:schemeClr val="tx1"/>
                </a:solidFill>
              </a:rPr>
              <a:t>ment</a:t>
            </a:r>
            <a:r>
              <a:rPr lang="en-US" sz="1200">
                <a:solidFill>
                  <a:schemeClr val="tx1"/>
                </a:solidFill>
              </a:rPr>
              <a:t> </a:t>
            </a:r>
          </a:p>
          <a:p>
            <a:pPr algn="ctr" eaLnBrk="0" hangingPunct="0"/>
            <a:r>
              <a:rPr lang="en-US" sz="1200">
                <a:solidFill>
                  <a:schemeClr val="tx1"/>
                </a:solidFill>
              </a:rPr>
              <a:t>Date</a:t>
            </a:r>
            <a:r>
              <a:rPr lang="cs-CZ" sz="1200">
                <a:solidFill>
                  <a:schemeClr val="tx1"/>
                </a:solidFill>
              </a:rPr>
              <a:t>=SD</a:t>
            </a:r>
            <a:endParaRPr lang="en-US" sz="1200">
              <a:solidFill>
                <a:schemeClr val="tx1"/>
              </a:solidFill>
            </a:endParaRPr>
          </a:p>
          <a:p>
            <a:pPr algn="ctr" eaLnBrk="0" hangingPunct="0"/>
            <a:endParaRPr lang="en-US" sz="1200">
              <a:solidFill>
                <a:schemeClr val="tx1"/>
              </a:solidFill>
            </a:endParaRPr>
          </a:p>
          <a:p>
            <a:pPr algn="ctr" eaLnBrk="0" hangingPunct="0"/>
            <a:endParaRPr lang="en-US" sz="1200">
              <a:solidFill>
                <a:schemeClr val="tx1"/>
              </a:solidFill>
            </a:endParaRPr>
          </a:p>
        </p:txBody>
      </p:sp>
      <p:sp>
        <p:nvSpPr>
          <p:cNvPr id="50179" name="Rectangle 5"/>
          <p:cNvSpPr>
            <a:spLocks noChangeArrowheads="1"/>
          </p:cNvSpPr>
          <p:nvPr/>
        </p:nvSpPr>
        <p:spPr bwMode="auto">
          <a:xfrm>
            <a:off x="2843213" y="2492375"/>
            <a:ext cx="1439862" cy="431800"/>
          </a:xfrm>
          <a:prstGeom prst="rect">
            <a:avLst/>
          </a:prstGeom>
          <a:solidFill>
            <a:srgbClr val="FFFF00"/>
          </a:solidFill>
          <a:ln w="9525">
            <a:solidFill>
              <a:schemeClr val="tx1"/>
            </a:solidFill>
            <a:miter lim="800000"/>
            <a:headEnd/>
            <a:tailEnd/>
          </a:ln>
        </p:spPr>
        <p:txBody>
          <a:bodyPr wrap="none" anchor="ctr"/>
          <a:lstStyle/>
          <a:p>
            <a:pPr algn="ctr" eaLnBrk="0" hangingPunct="0"/>
            <a:endParaRPr lang="cs-CZ" sz="1200">
              <a:solidFill>
                <a:schemeClr val="tx1"/>
              </a:solidFill>
            </a:endParaRPr>
          </a:p>
          <a:p>
            <a:pPr algn="ctr" eaLnBrk="0" hangingPunct="0"/>
            <a:endParaRPr lang="cs-CZ" sz="1200">
              <a:solidFill>
                <a:schemeClr val="tx1"/>
              </a:solidFill>
            </a:endParaRPr>
          </a:p>
          <a:p>
            <a:pPr algn="ctr" eaLnBrk="0" hangingPunct="0"/>
            <a:r>
              <a:rPr lang="en-US" sz="1200">
                <a:solidFill>
                  <a:schemeClr val="tx1"/>
                </a:solidFill>
              </a:rPr>
              <a:t>Planned Shipment</a:t>
            </a:r>
          </a:p>
          <a:p>
            <a:pPr algn="ctr" eaLnBrk="0" hangingPunct="0"/>
            <a:r>
              <a:rPr lang="en-US" sz="1200">
                <a:solidFill>
                  <a:schemeClr val="tx1"/>
                </a:solidFill>
              </a:rPr>
              <a:t>Date= Plan SD</a:t>
            </a:r>
          </a:p>
          <a:p>
            <a:pPr algn="ctr" eaLnBrk="0" hangingPunct="0"/>
            <a:endParaRPr lang="en-US" sz="1200">
              <a:solidFill>
                <a:schemeClr val="tx1"/>
              </a:solidFill>
            </a:endParaRPr>
          </a:p>
          <a:p>
            <a:pPr algn="ctr" eaLnBrk="0" hangingPunct="0"/>
            <a:endParaRPr lang="en-US" sz="1200">
              <a:solidFill>
                <a:schemeClr val="tx1"/>
              </a:solidFill>
            </a:endParaRPr>
          </a:p>
        </p:txBody>
      </p:sp>
      <p:sp>
        <p:nvSpPr>
          <p:cNvPr id="50180" name="Text Box 6"/>
          <p:cNvSpPr txBox="1">
            <a:spLocks noChangeArrowheads="1"/>
          </p:cNvSpPr>
          <p:nvPr/>
        </p:nvSpPr>
        <p:spPr bwMode="auto">
          <a:xfrm>
            <a:off x="1225550" y="2863850"/>
            <a:ext cx="1973263" cy="730250"/>
          </a:xfrm>
          <a:prstGeom prst="rect">
            <a:avLst/>
          </a:prstGeom>
          <a:noFill/>
          <a:ln w="9525">
            <a:noFill/>
            <a:miter lim="800000"/>
            <a:headEnd/>
            <a:tailEnd/>
          </a:ln>
        </p:spPr>
        <p:txBody>
          <a:bodyPr wrap="none">
            <a:spAutoFit/>
          </a:bodyPr>
          <a:lstStyle/>
          <a:p>
            <a:pPr algn="ctr" eaLnBrk="0" hangingPunct="0"/>
            <a:r>
              <a:rPr lang="en-US" sz="1400">
                <a:solidFill>
                  <a:srgbClr val="008000"/>
                </a:solidFill>
              </a:rPr>
              <a:t>Output </a:t>
            </a:r>
          </a:p>
          <a:p>
            <a:pPr algn="ctr" eaLnBrk="0" hangingPunct="0"/>
            <a:r>
              <a:rPr lang="en-US" sz="1400">
                <a:solidFill>
                  <a:srgbClr val="008000"/>
                </a:solidFill>
              </a:rPr>
              <a:t>Warehouse</a:t>
            </a:r>
          </a:p>
          <a:p>
            <a:pPr algn="ctr" eaLnBrk="0" hangingPunct="0"/>
            <a:r>
              <a:rPr lang="en-US" sz="1400">
                <a:solidFill>
                  <a:srgbClr val="008000"/>
                </a:solidFill>
              </a:rPr>
              <a:t>Handling Time</a:t>
            </a:r>
            <a:r>
              <a:rPr lang="cs-CZ" sz="1400">
                <a:solidFill>
                  <a:srgbClr val="008000"/>
                </a:solidFill>
              </a:rPr>
              <a:t>=</a:t>
            </a:r>
            <a:r>
              <a:rPr lang="cs-CZ" sz="1400" b="1">
                <a:solidFill>
                  <a:srgbClr val="008000"/>
                </a:solidFill>
              </a:rPr>
              <a:t>OWHT</a:t>
            </a:r>
            <a:endParaRPr lang="en-US" sz="1400" b="1">
              <a:solidFill>
                <a:srgbClr val="008000"/>
              </a:solidFill>
            </a:endParaRPr>
          </a:p>
        </p:txBody>
      </p:sp>
      <p:sp>
        <p:nvSpPr>
          <p:cNvPr id="50181" name="AutoShape 7"/>
          <p:cNvSpPr>
            <a:spLocks noChangeArrowheads="1"/>
          </p:cNvSpPr>
          <p:nvPr/>
        </p:nvSpPr>
        <p:spPr bwMode="auto">
          <a:xfrm>
            <a:off x="1628775" y="2582863"/>
            <a:ext cx="1225550" cy="215900"/>
          </a:xfrm>
          <a:prstGeom prst="rightArrow">
            <a:avLst>
              <a:gd name="adj1" fmla="val 50000"/>
              <a:gd name="adj2" fmla="val 141912"/>
            </a:avLst>
          </a:prstGeom>
          <a:solidFill>
            <a:srgbClr val="33CC33"/>
          </a:solidFill>
          <a:ln w="9525">
            <a:solidFill>
              <a:schemeClr val="tx1"/>
            </a:solidFill>
            <a:miter lim="800000"/>
            <a:headEnd/>
            <a:tailEnd/>
          </a:ln>
        </p:spPr>
        <p:txBody>
          <a:bodyPr wrap="none" anchor="ctr"/>
          <a:lstStyle/>
          <a:p>
            <a:endParaRPr lang="cs-CZ"/>
          </a:p>
        </p:txBody>
      </p:sp>
      <p:sp>
        <p:nvSpPr>
          <p:cNvPr id="50182" name="AutoShape 8"/>
          <p:cNvSpPr>
            <a:spLocks noChangeArrowheads="1"/>
          </p:cNvSpPr>
          <p:nvPr/>
        </p:nvSpPr>
        <p:spPr bwMode="auto">
          <a:xfrm>
            <a:off x="4284663" y="2565400"/>
            <a:ext cx="1225550" cy="215900"/>
          </a:xfrm>
          <a:prstGeom prst="rightArrow">
            <a:avLst>
              <a:gd name="adj1" fmla="val 50000"/>
              <a:gd name="adj2" fmla="val 141912"/>
            </a:avLst>
          </a:prstGeom>
          <a:solidFill>
            <a:srgbClr val="33CC33"/>
          </a:solidFill>
          <a:ln w="9525">
            <a:solidFill>
              <a:schemeClr val="tx1"/>
            </a:solidFill>
            <a:miter lim="800000"/>
            <a:headEnd/>
            <a:tailEnd/>
          </a:ln>
        </p:spPr>
        <p:txBody>
          <a:bodyPr wrap="none" anchor="ctr"/>
          <a:lstStyle/>
          <a:p>
            <a:endParaRPr lang="cs-CZ"/>
          </a:p>
        </p:txBody>
      </p:sp>
      <p:sp>
        <p:nvSpPr>
          <p:cNvPr id="50183" name="Text Box 9"/>
          <p:cNvSpPr txBox="1">
            <a:spLocks noChangeArrowheads="1"/>
          </p:cNvSpPr>
          <p:nvPr/>
        </p:nvSpPr>
        <p:spPr bwMode="auto">
          <a:xfrm>
            <a:off x="4451350" y="2944813"/>
            <a:ext cx="908050" cy="517525"/>
          </a:xfrm>
          <a:prstGeom prst="rect">
            <a:avLst/>
          </a:prstGeom>
          <a:noFill/>
          <a:ln w="9525">
            <a:noFill/>
            <a:miter lim="800000"/>
            <a:headEnd/>
            <a:tailEnd/>
          </a:ln>
        </p:spPr>
        <p:txBody>
          <a:bodyPr wrap="none">
            <a:spAutoFit/>
          </a:bodyPr>
          <a:lstStyle/>
          <a:p>
            <a:pPr algn="ctr" eaLnBrk="0" hangingPunct="0"/>
            <a:r>
              <a:rPr lang="en-US" sz="1400">
                <a:solidFill>
                  <a:srgbClr val="008000"/>
                </a:solidFill>
              </a:rPr>
              <a:t>Shipping</a:t>
            </a:r>
          </a:p>
          <a:p>
            <a:pPr algn="ctr" eaLnBrk="0" hangingPunct="0"/>
            <a:r>
              <a:rPr lang="en-US" sz="1400">
                <a:solidFill>
                  <a:srgbClr val="008000"/>
                </a:solidFill>
              </a:rPr>
              <a:t>Time</a:t>
            </a:r>
            <a:r>
              <a:rPr lang="cs-CZ" sz="1400">
                <a:solidFill>
                  <a:srgbClr val="008000"/>
                </a:solidFill>
              </a:rPr>
              <a:t>=</a:t>
            </a:r>
            <a:r>
              <a:rPr lang="cs-CZ" sz="1400" b="1">
                <a:solidFill>
                  <a:srgbClr val="008000"/>
                </a:solidFill>
              </a:rPr>
              <a:t>ST</a:t>
            </a:r>
            <a:endParaRPr lang="en-US" sz="1400" b="1">
              <a:solidFill>
                <a:srgbClr val="008000"/>
              </a:solidFill>
            </a:endParaRPr>
          </a:p>
        </p:txBody>
      </p:sp>
      <p:sp>
        <p:nvSpPr>
          <p:cNvPr id="50184" name="Rectangle 10"/>
          <p:cNvSpPr>
            <a:spLocks noChangeArrowheads="1"/>
          </p:cNvSpPr>
          <p:nvPr/>
        </p:nvSpPr>
        <p:spPr bwMode="auto">
          <a:xfrm>
            <a:off x="5508625" y="2492375"/>
            <a:ext cx="1439863" cy="431800"/>
          </a:xfrm>
          <a:prstGeom prst="rect">
            <a:avLst/>
          </a:prstGeom>
          <a:solidFill>
            <a:srgbClr val="FFFF00"/>
          </a:solidFill>
          <a:ln w="9525">
            <a:solidFill>
              <a:schemeClr val="tx1"/>
            </a:solidFill>
            <a:miter lim="800000"/>
            <a:headEnd/>
            <a:tailEnd/>
          </a:ln>
        </p:spPr>
        <p:txBody>
          <a:bodyPr wrap="none" anchor="ctr"/>
          <a:lstStyle/>
          <a:p>
            <a:pPr algn="ctr" eaLnBrk="0" hangingPunct="0"/>
            <a:endParaRPr lang="cs-CZ" sz="1200">
              <a:solidFill>
                <a:schemeClr val="tx1"/>
              </a:solidFill>
            </a:endParaRPr>
          </a:p>
          <a:p>
            <a:pPr algn="ctr" eaLnBrk="0" hangingPunct="0"/>
            <a:endParaRPr lang="cs-CZ" sz="1200">
              <a:solidFill>
                <a:schemeClr val="tx1"/>
              </a:solidFill>
            </a:endParaRPr>
          </a:p>
          <a:p>
            <a:pPr algn="ctr" eaLnBrk="0" hangingPunct="0"/>
            <a:r>
              <a:rPr lang="en-US" sz="1200">
                <a:solidFill>
                  <a:schemeClr val="tx1"/>
                </a:solidFill>
              </a:rPr>
              <a:t>Planned Delivery</a:t>
            </a:r>
          </a:p>
          <a:p>
            <a:pPr algn="ctr" eaLnBrk="0" hangingPunct="0"/>
            <a:r>
              <a:rPr lang="en-US" sz="1200">
                <a:solidFill>
                  <a:schemeClr val="tx1"/>
                </a:solidFill>
              </a:rPr>
              <a:t>Date=Plan DD</a:t>
            </a:r>
          </a:p>
          <a:p>
            <a:pPr algn="ctr" eaLnBrk="0" hangingPunct="0"/>
            <a:endParaRPr lang="en-US" sz="1200">
              <a:solidFill>
                <a:schemeClr val="tx1"/>
              </a:solidFill>
            </a:endParaRPr>
          </a:p>
          <a:p>
            <a:pPr algn="ctr" eaLnBrk="0" hangingPunct="0"/>
            <a:endParaRPr lang="en-US" sz="1200">
              <a:solidFill>
                <a:schemeClr val="tx1"/>
              </a:solidFill>
            </a:endParaRPr>
          </a:p>
        </p:txBody>
      </p:sp>
      <p:sp>
        <p:nvSpPr>
          <p:cNvPr id="50185" name="Rectangle 11"/>
          <p:cNvSpPr>
            <a:spLocks noChangeArrowheads="1"/>
          </p:cNvSpPr>
          <p:nvPr/>
        </p:nvSpPr>
        <p:spPr bwMode="auto">
          <a:xfrm>
            <a:off x="5508625" y="1412875"/>
            <a:ext cx="1439863" cy="431800"/>
          </a:xfrm>
          <a:prstGeom prst="rect">
            <a:avLst/>
          </a:prstGeom>
          <a:solidFill>
            <a:srgbClr val="CCFF66"/>
          </a:solidFill>
          <a:ln w="9525">
            <a:solidFill>
              <a:schemeClr val="tx1"/>
            </a:solidFill>
            <a:miter lim="800000"/>
            <a:headEnd/>
            <a:tailEnd/>
          </a:ln>
        </p:spPr>
        <p:txBody>
          <a:bodyPr wrap="none" anchor="ctr"/>
          <a:lstStyle/>
          <a:p>
            <a:pPr algn="ctr" eaLnBrk="0" hangingPunct="0"/>
            <a:endParaRPr lang="cs-CZ" sz="1200">
              <a:solidFill>
                <a:schemeClr val="tx1"/>
              </a:solidFill>
            </a:endParaRPr>
          </a:p>
          <a:p>
            <a:pPr algn="ctr" eaLnBrk="0" hangingPunct="0"/>
            <a:endParaRPr lang="cs-CZ" sz="1200">
              <a:solidFill>
                <a:schemeClr val="tx1"/>
              </a:solidFill>
            </a:endParaRPr>
          </a:p>
          <a:p>
            <a:pPr algn="ctr" eaLnBrk="0" hangingPunct="0"/>
            <a:r>
              <a:rPr lang="en-US" sz="1200">
                <a:solidFill>
                  <a:schemeClr val="tx1"/>
                </a:solidFill>
              </a:rPr>
              <a:t>Requested Delivery</a:t>
            </a:r>
          </a:p>
          <a:p>
            <a:pPr algn="ctr" eaLnBrk="0" hangingPunct="0"/>
            <a:r>
              <a:rPr lang="en-US" sz="1200">
                <a:solidFill>
                  <a:schemeClr val="tx1"/>
                </a:solidFill>
              </a:rPr>
              <a:t>Date</a:t>
            </a:r>
            <a:r>
              <a:rPr lang="cs-CZ" sz="1200">
                <a:solidFill>
                  <a:schemeClr val="tx1"/>
                </a:solidFill>
              </a:rPr>
              <a:t>=RDD</a:t>
            </a:r>
            <a:endParaRPr lang="en-US" sz="1200">
              <a:solidFill>
                <a:schemeClr val="tx1"/>
              </a:solidFill>
            </a:endParaRPr>
          </a:p>
          <a:p>
            <a:pPr algn="ctr" eaLnBrk="0" hangingPunct="0"/>
            <a:endParaRPr lang="en-US" sz="1200">
              <a:solidFill>
                <a:schemeClr val="tx1"/>
              </a:solidFill>
            </a:endParaRPr>
          </a:p>
          <a:p>
            <a:pPr algn="ctr" eaLnBrk="0" hangingPunct="0"/>
            <a:endParaRPr lang="en-US" sz="1200">
              <a:solidFill>
                <a:schemeClr val="tx1"/>
              </a:solidFill>
            </a:endParaRPr>
          </a:p>
        </p:txBody>
      </p:sp>
      <p:sp>
        <p:nvSpPr>
          <p:cNvPr id="50186" name="Rectangle 12"/>
          <p:cNvSpPr>
            <a:spLocks noChangeArrowheads="1"/>
          </p:cNvSpPr>
          <p:nvPr/>
        </p:nvSpPr>
        <p:spPr bwMode="auto">
          <a:xfrm>
            <a:off x="5508625" y="3573463"/>
            <a:ext cx="1439863" cy="431800"/>
          </a:xfrm>
          <a:prstGeom prst="rect">
            <a:avLst/>
          </a:prstGeom>
          <a:solidFill>
            <a:srgbClr val="CCFF66"/>
          </a:solidFill>
          <a:ln w="9525">
            <a:solidFill>
              <a:schemeClr val="tx1"/>
            </a:solidFill>
            <a:miter lim="800000"/>
            <a:headEnd/>
            <a:tailEnd/>
          </a:ln>
        </p:spPr>
        <p:txBody>
          <a:bodyPr wrap="none" anchor="ctr"/>
          <a:lstStyle/>
          <a:p>
            <a:pPr algn="ctr" eaLnBrk="0" hangingPunct="0"/>
            <a:endParaRPr lang="cs-CZ" sz="1200">
              <a:solidFill>
                <a:schemeClr val="tx1"/>
              </a:solidFill>
            </a:endParaRPr>
          </a:p>
          <a:p>
            <a:pPr algn="ctr" eaLnBrk="0" hangingPunct="0"/>
            <a:endParaRPr lang="cs-CZ" sz="1200">
              <a:solidFill>
                <a:schemeClr val="tx1"/>
              </a:solidFill>
            </a:endParaRPr>
          </a:p>
          <a:p>
            <a:pPr algn="ctr" eaLnBrk="0" hangingPunct="0"/>
            <a:r>
              <a:rPr lang="en-US" sz="1200">
                <a:solidFill>
                  <a:schemeClr val="tx1"/>
                </a:solidFill>
              </a:rPr>
              <a:t>Promised Delivery</a:t>
            </a:r>
          </a:p>
          <a:p>
            <a:pPr algn="ctr" eaLnBrk="0" hangingPunct="0"/>
            <a:r>
              <a:rPr lang="en-US" sz="1200">
                <a:solidFill>
                  <a:schemeClr val="tx1"/>
                </a:solidFill>
              </a:rPr>
              <a:t>Date</a:t>
            </a:r>
            <a:r>
              <a:rPr lang="cs-CZ" sz="1200">
                <a:solidFill>
                  <a:schemeClr val="tx1"/>
                </a:solidFill>
              </a:rPr>
              <a:t>=PDD</a:t>
            </a:r>
            <a:endParaRPr lang="en-US" sz="1200">
              <a:solidFill>
                <a:schemeClr val="tx1"/>
              </a:solidFill>
            </a:endParaRPr>
          </a:p>
          <a:p>
            <a:pPr algn="ctr" eaLnBrk="0" hangingPunct="0"/>
            <a:endParaRPr lang="en-US" sz="1200">
              <a:solidFill>
                <a:schemeClr val="tx1"/>
              </a:solidFill>
            </a:endParaRPr>
          </a:p>
          <a:p>
            <a:pPr algn="ctr" eaLnBrk="0" hangingPunct="0"/>
            <a:endParaRPr lang="en-US" sz="1200">
              <a:solidFill>
                <a:schemeClr val="tx1"/>
              </a:solidFill>
            </a:endParaRPr>
          </a:p>
        </p:txBody>
      </p:sp>
      <p:sp>
        <p:nvSpPr>
          <p:cNvPr id="50187" name="Line 13"/>
          <p:cNvSpPr>
            <a:spLocks noChangeShapeType="1"/>
          </p:cNvSpPr>
          <p:nvPr/>
        </p:nvSpPr>
        <p:spPr bwMode="auto">
          <a:xfrm flipV="1">
            <a:off x="6156325" y="2997200"/>
            <a:ext cx="0" cy="576263"/>
          </a:xfrm>
          <a:prstGeom prst="line">
            <a:avLst/>
          </a:prstGeom>
          <a:noFill/>
          <a:ln w="9525">
            <a:solidFill>
              <a:schemeClr val="tx1"/>
            </a:solidFill>
            <a:round/>
            <a:headEnd/>
            <a:tailEnd type="triangle" w="med" len="med"/>
          </a:ln>
        </p:spPr>
        <p:txBody>
          <a:bodyPr/>
          <a:lstStyle/>
          <a:p>
            <a:endParaRPr lang="cs-CZ"/>
          </a:p>
        </p:txBody>
      </p:sp>
      <p:sp>
        <p:nvSpPr>
          <p:cNvPr id="50188" name="Line 14"/>
          <p:cNvSpPr>
            <a:spLocks noChangeShapeType="1"/>
          </p:cNvSpPr>
          <p:nvPr/>
        </p:nvSpPr>
        <p:spPr bwMode="auto">
          <a:xfrm>
            <a:off x="6156325" y="1844675"/>
            <a:ext cx="0" cy="576263"/>
          </a:xfrm>
          <a:prstGeom prst="line">
            <a:avLst/>
          </a:prstGeom>
          <a:noFill/>
          <a:ln w="9525">
            <a:solidFill>
              <a:schemeClr val="tx1"/>
            </a:solidFill>
            <a:round/>
            <a:headEnd/>
            <a:tailEnd type="triangle" w="med" len="med"/>
          </a:ln>
        </p:spPr>
        <p:txBody>
          <a:bodyPr/>
          <a:lstStyle/>
          <a:p>
            <a:endParaRPr lang="cs-CZ"/>
          </a:p>
        </p:txBody>
      </p:sp>
      <p:sp>
        <p:nvSpPr>
          <p:cNvPr id="50189" name="Rectangle 15"/>
          <p:cNvSpPr>
            <a:spLocks noChangeArrowheads="1"/>
          </p:cNvSpPr>
          <p:nvPr/>
        </p:nvSpPr>
        <p:spPr bwMode="auto">
          <a:xfrm>
            <a:off x="377825" y="3832225"/>
            <a:ext cx="2984500" cy="649288"/>
          </a:xfrm>
          <a:prstGeom prst="rect">
            <a:avLst/>
          </a:prstGeom>
          <a:solidFill>
            <a:srgbClr val="FFFF00"/>
          </a:solidFill>
          <a:ln w="9525">
            <a:solidFill>
              <a:schemeClr val="tx1"/>
            </a:solidFill>
            <a:miter lim="800000"/>
            <a:headEnd/>
            <a:tailEnd/>
          </a:ln>
        </p:spPr>
        <p:txBody>
          <a:bodyPr wrap="none" anchor="ctr"/>
          <a:lstStyle/>
          <a:p>
            <a:pPr algn="ctr" eaLnBrk="0" hangingPunct="0"/>
            <a:r>
              <a:rPr lang="en-US" sz="1800">
                <a:solidFill>
                  <a:schemeClr val="tx1"/>
                </a:solidFill>
                <a:latin typeface="Calibri" pitchFamily="34" charset="0"/>
              </a:rPr>
              <a:t>Calculated by Navision</a:t>
            </a:r>
          </a:p>
        </p:txBody>
      </p:sp>
      <p:sp>
        <p:nvSpPr>
          <p:cNvPr id="50190" name="Rectangle 16"/>
          <p:cNvSpPr>
            <a:spLocks noChangeArrowheads="1"/>
          </p:cNvSpPr>
          <p:nvPr/>
        </p:nvSpPr>
        <p:spPr bwMode="auto">
          <a:xfrm>
            <a:off x="5499100" y="4638675"/>
            <a:ext cx="2500313" cy="766763"/>
          </a:xfrm>
          <a:prstGeom prst="rect">
            <a:avLst/>
          </a:prstGeom>
          <a:solidFill>
            <a:srgbClr val="CCFF66"/>
          </a:solidFill>
          <a:ln w="9525">
            <a:solidFill>
              <a:schemeClr val="tx1"/>
            </a:solidFill>
            <a:miter lim="800000"/>
            <a:headEnd/>
            <a:tailEnd/>
          </a:ln>
        </p:spPr>
        <p:txBody>
          <a:bodyPr wrap="none" anchor="ctr"/>
          <a:lstStyle/>
          <a:p>
            <a:pPr algn="ctr" eaLnBrk="0" hangingPunct="0"/>
            <a:r>
              <a:rPr lang="en-US" sz="1800">
                <a:solidFill>
                  <a:schemeClr val="tx1"/>
                </a:solidFill>
                <a:latin typeface="Calibri" pitchFamily="34" charset="0"/>
              </a:rPr>
              <a:t>Manually entered</a:t>
            </a:r>
          </a:p>
          <a:p>
            <a:pPr algn="ctr" eaLnBrk="0" hangingPunct="0"/>
            <a:r>
              <a:rPr lang="en-US" sz="1800">
                <a:solidFill>
                  <a:schemeClr val="tx1"/>
                </a:solidFill>
                <a:latin typeface="Calibri" pitchFamily="34" charset="0"/>
              </a:rPr>
              <a:t>to N</a:t>
            </a:r>
            <a:r>
              <a:rPr lang="cs-CZ" sz="1800">
                <a:solidFill>
                  <a:schemeClr val="tx1"/>
                </a:solidFill>
                <a:latin typeface="Calibri" pitchFamily="34" charset="0"/>
              </a:rPr>
              <a:t>a</a:t>
            </a:r>
            <a:r>
              <a:rPr lang="en-US" sz="1800">
                <a:solidFill>
                  <a:schemeClr val="tx1"/>
                </a:solidFill>
                <a:latin typeface="Calibri" pitchFamily="34" charset="0"/>
              </a:rPr>
              <a:t>vision</a:t>
            </a:r>
          </a:p>
        </p:txBody>
      </p:sp>
      <p:sp>
        <p:nvSpPr>
          <p:cNvPr id="50191" name="Text Box 17"/>
          <p:cNvSpPr txBox="1">
            <a:spLocks noChangeArrowheads="1"/>
          </p:cNvSpPr>
          <p:nvPr/>
        </p:nvSpPr>
        <p:spPr bwMode="auto">
          <a:xfrm>
            <a:off x="419100" y="1493838"/>
            <a:ext cx="2125663" cy="517525"/>
          </a:xfrm>
          <a:prstGeom prst="rect">
            <a:avLst/>
          </a:prstGeom>
          <a:noFill/>
          <a:ln w="9525">
            <a:noFill/>
            <a:miter lim="800000"/>
            <a:headEnd/>
            <a:tailEnd/>
          </a:ln>
        </p:spPr>
        <p:txBody>
          <a:bodyPr wrap="none">
            <a:spAutoFit/>
          </a:bodyPr>
          <a:lstStyle/>
          <a:p>
            <a:pPr algn="ctr" eaLnBrk="0" hangingPunct="0"/>
            <a:r>
              <a:rPr lang="en-US" sz="1400">
                <a:solidFill>
                  <a:srgbClr val="008000"/>
                </a:solidFill>
                <a:latin typeface="Calibri" pitchFamily="34" charset="0"/>
              </a:rPr>
              <a:t>From Sales Header </a:t>
            </a:r>
          </a:p>
          <a:p>
            <a:pPr algn="ctr" eaLnBrk="0" hangingPunct="0"/>
            <a:r>
              <a:rPr lang="en-US" sz="1400">
                <a:solidFill>
                  <a:srgbClr val="008000"/>
                </a:solidFill>
                <a:latin typeface="Calibri" pitchFamily="34" charset="0"/>
              </a:rPr>
              <a:t>(can be changed manually)</a:t>
            </a:r>
          </a:p>
        </p:txBody>
      </p:sp>
      <p:sp>
        <p:nvSpPr>
          <p:cNvPr id="50192" name="Line 18"/>
          <p:cNvSpPr>
            <a:spLocks noChangeShapeType="1"/>
          </p:cNvSpPr>
          <p:nvPr/>
        </p:nvSpPr>
        <p:spPr bwMode="auto">
          <a:xfrm flipH="1">
            <a:off x="1144588" y="2057400"/>
            <a:ext cx="0" cy="403225"/>
          </a:xfrm>
          <a:prstGeom prst="line">
            <a:avLst/>
          </a:prstGeom>
          <a:noFill/>
          <a:ln w="9525">
            <a:solidFill>
              <a:srgbClr val="008000"/>
            </a:solidFill>
            <a:round/>
            <a:headEnd/>
            <a:tailEnd type="triangle" w="med" len="med"/>
          </a:ln>
        </p:spPr>
        <p:txBody>
          <a:bodyPr/>
          <a:lstStyle/>
          <a:p>
            <a:endParaRPr lang="cs-CZ"/>
          </a:p>
        </p:txBody>
      </p:sp>
      <p:sp>
        <p:nvSpPr>
          <p:cNvPr id="50193" name="Rectangle 19"/>
          <p:cNvSpPr>
            <a:spLocks noChangeArrowheads="1"/>
          </p:cNvSpPr>
          <p:nvPr/>
        </p:nvSpPr>
        <p:spPr bwMode="auto">
          <a:xfrm>
            <a:off x="377825" y="5041900"/>
            <a:ext cx="4572000" cy="1006475"/>
          </a:xfrm>
          <a:prstGeom prst="rect">
            <a:avLst/>
          </a:prstGeom>
          <a:noFill/>
          <a:ln w="9525">
            <a:noFill/>
            <a:miter lim="800000"/>
            <a:headEnd/>
            <a:tailEnd/>
          </a:ln>
        </p:spPr>
        <p:txBody>
          <a:bodyPr>
            <a:spAutoFit/>
          </a:bodyPr>
          <a:lstStyle/>
          <a:p>
            <a:pPr defTabSz="914400"/>
            <a:r>
              <a:rPr lang="en-US" sz="2000">
                <a:solidFill>
                  <a:schemeClr val="tx1"/>
                </a:solidFill>
                <a:latin typeface="Calibri" pitchFamily="34" charset="0"/>
              </a:rPr>
              <a:t>Navision verifies, if by hand entered </a:t>
            </a:r>
            <a:r>
              <a:rPr lang="en-US" sz="2000" b="1">
                <a:solidFill>
                  <a:schemeClr val="tx1"/>
                </a:solidFill>
                <a:latin typeface="Calibri" pitchFamily="34" charset="0"/>
              </a:rPr>
              <a:t>RDD</a:t>
            </a:r>
            <a:r>
              <a:rPr lang="en-US" sz="2000">
                <a:solidFill>
                  <a:schemeClr val="tx1"/>
                </a:solidFill>
                <a:latin typeface="Calibri" pitchFamily="34" charset="0"/>
              </a:rPr>
              <a:t> is realistic</a:t>
            </a:r>
            <a:r>
              <a:rPr lang="cs-CZ" sz="2000">
                <a:solidFill>
                  <a:schemeClr val="tx1"/>
                </a:solidFill>
                <a:latin typeface="Calibri" pitchFamily="34" charset="0"/>
              </a:rPr>
              <a:t>,</a:t>
            </a:r>
            <a:r>
              <a:rPr lang="en-US" sz="2000">
                <a:solidFill>
                  <a:schemeClr val="tx1"/>
                </a:solidFill>
                <a:latin typeface="Calibri" pitchFamily="34" charset="0"/>
              </a:rPr>
              <a:t>taking into account </a:t>
            </a:r>
            <a:r>
              <a:rPr lang="en-US" sz="2000">
                <a:solidFill>
                  <a:srgbClr val="0033CC"/>
                </a:solidFill>
                <a:latin typeface="Calibri" pitchFamily="34" charset="0"/>
              </a:rPr>
              <a:t>inventory availability</a:t>
            </a:r>
            <a:r>
              <a:rPr lang="en-US" sz="2000">
                <a:solidFill>
                  <a:schemeClr val="tx1"/>
                </a:solidFill>
                <a:latin typeface="Calibri" pitchFamily="34" charset="0"/>
              </a:rPr>
              <a:t> (using backward calculation)</a:t>
            </a:r>
          </a:p>
        </p:txBody>
      </p:sp>
      <p:sp>
        <p:nvSpPr>
          <p:cNvPr id="50194" name="Line 20"/>
          <p:cNvSpPr>
            <a:spLocks noChangeShapeType="1"/>
          </p:cNvSpPr>
          <p:nvPr/>
        </p:nvSpPr>
        <p:spPr bwMode="auto">
          <a:xfrm flipV="1">
            <a:off x="7637463" y="3913188"/>
            <a:ext cx="0" cy="685800"/>
          </a:xfrm>
          <a:prstGeom prst="line">
            <a:avLst/>
          </a:prstGeom>
          <a:noFill/>
          <a:ln w="9525">
            <a:solidFill>
              <a:schemeClr val="tx1"/>
            </a:solidFill>
            <a:round/>
            <a:headEnd/>
            <a:tailEnd/>
          </a:ln>
        </p:spPr>
        <p:txBody>
          <a:bodyPr/>
          <a:lstStyle/>
          <a:p>
            <a:endParaRPr lang="cs-CZ"/>
          </a:p>
        </p:txBody>
      </p:sp>
      <p:sp>
        <p:nvSpPr>
          <p:cNvPr id="50195" name="Line 21"/>
          <p:cNvSpPr>
            <a:spLocks noChangeShapeType="1"/>
          </p:cNvSpPr>
          <p:nvPr/>
        </p:nvSpPr>
        <p:spPr bwMode="auto">
          <a:xfrm flipH="1">
            <a:off x="7072313" y="3913188"/>
            <a:ext cx="523875" cy="0"/>
          </a:xfrm>
          <a:prstGeom prst="line">
            <a:avLst/>
          </a:prstGeom>
          <a:noFill/>
          <a:ln w="9525">
            <a:solidFill>
              <a:schemeClr val="tx1"/>
            </a:solidFill>
            <a:round/>
            <a:headEnd/>
            <a:tailEnd type="triangle" w="med" len="med"/>
          </a:ln>
        </p:spPr>
        <p:txBody>
          <a:bodyPr/>
          <a:lstStyle/>
          <a:p>
            <a:endParaRPr lang="cs-CZ"/>
          </a:p>
        </p:txBody>
      </p:sp>
      <p:sp>
        <p:nvSpPr>
          <p:cNvPr id="50196" name="Line 22"/>
          <p:cNvSpPr>
            <a:spLocks noChangeShapeType="1"/>
          </p:cNvSpPr>
          <p:nvPr/>
        </p:nvSpPr>
        <p:spPr bwMode="auto">
          <a:xfrm flipV="1">
            <a:off x="7839075" y="1614488"/>
            <a:ext cx="0" cy="2984500"/>
          </a:xfrm>
          <a:prstGeom prst="line">
            <a:avLst/>
          </a:prstGeom>
          <a:noFill/>
          <a:ln w="9525">
            <a:solidFill>
              <a:schemeClr val="tx1"/>
            </a:solidFill>
            <a:round/>
            <a:headEnd/>
            <a:tailEnd/>
          </a:ln>
        </p:spPr>
        <p:txBody>
          <a:bodyPr/>
          <a:lstStyle/>
          <a:p>
            <a:endParaRPr lang="cs-CZ"/>
          </a:p>
        </p:txBody>
      </p:sp>
      <p:sp>
        <p:nvSpPr>
          <p:cNvPr id="50197" name="Line 23"/>
          <p:cNvSpPr>
            <a:spLocks noChangeShapeType="1"/>
          </p:cNvSpPr>
          <p:nvPr/>
        </p:nvSpPr>
        <p:spPr bwMode="auto">
          <a:xfrm flipH="1">
            <a:off x="6991350" y="1614488"/>
            <a:ext cx="808038" cy="0"/>
          </a:xfrm>
          <a:prstGeom prst="line">
            <a:avLst/>
          </a:prstGeom>
          <a:noFill/>
          <a:ln w="9525">
            <a:solidFill>
              <a:schemeClr val="tx1"/>
            </a:solidFill>
            <a:round/>
            <a:headEnd/>
            <a:tailEnd type="triangle" w="med" len="med"/>
          </a:ln>
        </p:spPr>
        <p:txBody>
          <a:bodyPr/>
          <a:lstStyle/>
          <a:p>
            <a:endParaRPr lang="cs-CZ"/>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4"/>
          <p:cNvSpPr>
            <a:spLocks noGrp="1"/>
          </p:cNvSpPr>
          <p:nvPr>
            <p:ph type="title"/>
          </p:nvPr>
        </p:nvSpPr>
        <p:spPr/>
        <p:txBody>
          <a:bodyPr/>
          <a:lstStyle/>
          <a:p>
            <a:r>
              <a:rPr lang="en-US" smtClean="0"/>
              <a:t>Scenario I</a:t>
            </a:r>
            <a:r>
              <a:rPr lang="cs-CZ" smtClean="0"/>
              <a:t> </a:t>
            </a:r>
            <a:endParaRPr lang="en-US" smtClean="0"/>
          </a:p>
        </p:txBody>
      </p:sp>
      <p:pic>
        <p:nvPicPr>
          <p:cNvPr id="51202" name="Picture 7"/>
          <p:cNvPicPr>
            <a:picLocks noChangeAspect="1" noChangeArrowheads="1"/>
          </p:cNvPicPr>
          <p:nvPr/>
        </p:nvPicPr>
        <p:blipFill>
          <a:blip r:embed="rId2"/>
          <a:srcRect/>
          <a:stretch>
            <a:fillRect/>
          </a:stretch>
        </p:blipFill>
        <p:spPr bwMode="auto">
          <a:xfrm>
            <a:off x="735013" y="2868613"/>
            <a:ext cx="2019300" cy="1114425"/>
          </a:xfrm>
          <a:prstGeom prst="rect">
            <a:avLst/>
          </a:prstGeom>
          <a:solidFill>
            <a:srgbClr val="33CC33"/>
          </a:solidFill>
          <a:ln w="9525">
            <a:solidFill>
              <a:srgbClr val="008000"/>
            </a:solidFill>
            <a:miter lim="800000"/>
            <a:headEnd/>
            <a:tailEnd/>
          </a:ln>
        </p:spPr>
      </p:pic>
      <p:pic>
        <p:nvPicPr>
          <p:cNvPr id="51203" name="Picture 8"/>
          <p:cNvPicPr>
            <a:picLocks noChangeAspect="1" noChangeArrowheads="1"/>
          </p:cNvPicPr>
          <p:nvPr/>
        </p:nvPicPr>
        <p:blipFill>
          <a:blip r:embed="rId3"/>
          <a:srcRect/>
          <a:stretch>
            <a:fillRect/>
          </a:stretch>
        </p:blipFill>
        <p:spPr bwMode="auto">
          <a:xfrm>
            <a:off x="4119563" y="2940050"/>
            <a:ext cx="3076575" cy="1590675"/>
          </a:xfrm>
          <a:prstGeom prst="rect">
            <a:avLst/>
          </a:prstGeom>
          <a:noFill/>
          <a:ln w="9525">
            <a:solidFill>
              <a:srgbClr val="008000"/>
            </a:solidFill>
            <a:miter lim="800000"/>
            <a:headEnd/>
            <a:tailEnd/>
          </a:ln>
        </p:spPr>
      </p:pic>
      <p:sp>
        <p:nvSpPr>
          <p:cNvPr id="51204" name="Line 9"/>
          <p:cNvSpPr>
            <a:spLocks noChangeShapeType="1"/>
          </p:cNvSpPr>
          <p:nvPr/>
        </p:nvSpPr>
        <p:spPr bwMode="auto">
          <a:xfrm>
            <a:off x="2895600" y="3300413"/>
            <a:ext cx="1008063" cy="0"/>
          </a:xfrm>
          <a:prstGeom prst="line">
            <a:avLst/>
          </a:prstGeom>
          <a:noFill/>
          <a:ln w="9525">
            <a:solidFill>
              <a:schemeClr val="tx1"/>
            </a:solidFill>
            <a:round/>
            <a:headEnd/>
            <a:tailEnd type="triangle" w="med" len="med"/>
          </a:ln>
        </p:spPr>
        <p:txBody>
          <a:bodyPr/>
          <a:lstStyle/>
          <a:p>
            <a:endParaRPr lang="cs-CZ"/>
          </a:p>
        </p:txBody>
      </p:sp>
      <p:sp>
        <p:nvSpPr>
          <p:cNvPr id="51205" name="Text Box 10"/>
          <p:cNvSpPr txBox="1">
            <a:spLocks noChangeArrowheads="1"/>
          </p:cNvSpPr>
          <p:nvPr/>
        </p:nvSpPr>
        <p:spPr bwMode="auto">
          <a:xfrm>
            <a:off x="377825" y="4557713"/>
            <a:ext cx="2822575" cy="336550"/>
          </a:xfrm>
          <a:prstGeom prst="rect">
            <a:avLst/>
          </a:prstGeom>
          <a:noFill/>
          <a:ln w="9525">
            <a:noFill/>
            <a:miter lim="800000"/>
            <a:headEnd/>
            <a:tailEnd/>
          </a:ln>
        </p:spPr>
        <p:txBody>
          <a:bodyPr>
            <a:spAutoFit/>
          </a:bodyPr>
          <a:lstStyle/>
          <a:p>
            <a:pPr eaLnBrk="0" hangingPunct="0"/>
            <a:r>
              <a:rPr lang="en-US" sz="1600" b="1">
                <a:solidFill>
                  <a:srgbClr val="FF3300"/>
                </a:solidFill>
                <a:latin typeface="Calibri" pitchFamily="34" charset="0"/>
              </a:rPr>
              <a:t>Sales</a:t>
            </a:r>
            <a:r>
              <a:rPr lang="cs-CZ" sz="1600" b="1">
                <a:solidFill>
                  <a:srgbClr val="FF3300"/>
                </a:solidFill>
                <a:latin typeface="Calibri" pitchFamily="34" charset="0"/>
              </a:rPr>
              <a:t> </a:t>
            </a:r>
            <a:r>
              <a:rPr lang="en-US" sz="1600" b="1">
                <a:solidFill>
                  <a:srgbClr val="FF3300"/>
                </a:solidFill>
                <a:latin typeface="Calibri" pitchFamily="34" charset="0"/>
              </a:rPr>
              <a:t>Header – a part</a:t>
            </a:r>
            <a:r>
              <a:rPr lang="cs-CZ" sz="1600" b="1">
                <a:solidFill>
                  <a:srgbClr val="FF3300"/>
                </a:solidFill>
                <a:latin typeface="Calibri" pitchFamily="34" charset="0"/>
              </a:rPr>
              <a:t> </a:t>
            </a:r>
            <a:r>
              <a:rPr lang="en-US" sz="1600" b="1">
                <a:solidFill>
                  <a:srgbClr val="FF3300"/>
                </a:solidFill>
                <a:latin typeface="Calibri" pitchFamily="34" charset="0"/>
              </a:rPr>
              <a:t>of it </a:t>
            </a:r>
          </a:p>
        </p:txBody>
      </p:sp>
      <p:sp>
        <p:nvSpPr>
          <p:cNvPr id="51206" name="Text Box 11"/>
          <p:cNvSpPr txBox="1">
            <a:spLocks noChangeArrowheads="1"/>
          </p:cNvSpPr>
          <p:nvPr/>
        </p:nvSpPr>
        <p:spPr bwMode="auto">
          <a:xfrm>
            <a:off x="1363663" y="4471988"/>
            <a:ext cx="184150" cy="457200"/>
          </a:xfrm>
          <a:prstGeom prst="rect">
            <a:avLst/>
          </a:prstGeom>
          <a:noFill/>
          <a:ln w="9525">
            <a:noFill/>
            <a:miter lim="800000"/>
            <a:headEnd/>
            <a:tailEnd/>
          </a:ln>
        </p:spPr>
        <p:txBody>
          <a:bodyPr wrap="none">
            <a:spAutoFit/>
          </a:bodyPr>
          <a:lstStyle/>
          <a:p>
            <a:pPr eaLnBrk="0" hangingPunct="0"/>
            <a:endParaRPr lang="cs-CZ" sz="2400">
              <a:solidFill>
                <a:schemeClr val="tx1"/>
              </a:solidFill>
            </a:endParaRPr>
          </a:p>
        </p:txBody>
      </p:sp>
      <p:sp>
        <p:nvSpPr>
          <p:cNvPr id="51207" name="Text Box 12"/>
          <p:cNvSpPr txBox="1">
            <a:spLocks noChangeArrowheads="1"/>
          </p:cNvSpPr>
          <p:nvPr/>
        </p:nvSpPr>
        <p:spPr bwMode="auto">
          <a:xfrm>
            <a:off x="7515225" y="2986088"/>
            <a:ext cx="1198563" cy="641350"/>
          </a:xfrm>
          <a:prstGeom prst="rect">
            <a:avLst/>
          </a:prstGeom>
          <a:noFill/>
          <a:ln w="9525">
            <a:noFill/>
            <a:miter lim="800000"/>
            <a:headEnd/>
            <a:tailEnd/>
          </a:ln>
        </p:spPr>
        <p:txBody>
          <a:bodyPr>
            <a:spAutoFit/>
          </a:bodyPr>
          <a:lstStyle/>
          <a:p>
            <a:pPr eaLnBrk="0" hangingPunct="0"/>
            <a:r>
              <a:rPr lang="en-US" sz="1800">
                <a:solidFill>
                  <a:srgbClr val="FF3300"/>
                </a:solidFill>
                <a:latin typeface="Calibri" pitchFamily="34" charset="0"/>
              </a:rPr>
              <a:t>Sales </a:t>
            </a:r>
            <a:r>
              <a:rPr lang="cs-CZ" sz="1800">
                <a:solidFill>
                  <a:srgbClr val="FF3300"/>
                </a:solidFill>
                <a:latin typeface="Calibri" pitchFamily="34" charset="0"/>
              </a:rPr>
              <a:t> Line</a:t>
            </a:r>
            <a:endParaRPr lang="en-US" sz="1800">
              <a:solidFill>
                <a:srgbClr val="FF3300"/>
              </a:solidFill>
              <a:latin typeface="Calibri" pitchFamily="34" charset="0"/>
            </a:endParaRPr>
          </a:p>
          <a:p>
            <a:pPr eaLnBrk="0" hangingPunct="0"/>
            <a:endParaRPr lang="en-US" sz="1800">
              <a:solidFill>
                <a:srgbClr val="FF3300"/>
              </a:solidFill>
              <a:latin typeface="Calibri" pitchFamily="34" charset="0"/>
            </a:endParaRPr>
          </a:p>
        </p:txBody>
      </p:sp>
      <p:sp>
        <p:nvSpPr>
          <p:cNvPr id="51208" name="Line 13"/>
          <p:cNvSpPr>
            <a:spLocks noChangeShapeType="1"/>
          </p:cNvSpPr>
          <p:nvPr/>
        </p:nvSpPr>
        <p:spPr bwMode="auto">
          <a:xfrm flipH="1" flipV="1">
            <a:off x="2392363" y="3587750"/>
            <a:ext cx="1223962" cy="1008063"/>
          </a:xfrm>
          <a:prstGeom prst="line">
            <a:avLst/>
          </a:prstGeom>
          <a:noFill/>
          <a:ln w="9525">
            <a:solidFill>
              <a:schemeClr val="tx1"/>
            </a:solidFill>
            <a:round/>
            <a:headEnd/>
            <a:tailEnd type="triangle" w="med" len="med"/>
          </a:ln>
        </p:spPr>
        <p:txBody>
          <a:bodyPr/>
          <a:lstStyle/>
          <a:p>
            <a:endParaRPr lang="cs-CZ"/>
          </a:p>
        </p:txBody>
      </p:sp>
      <p:sp>
        <p:nvSpPr>
          <p:cNvPr id="51209" name="Text Box 14"/>
          <p:cNvSpPr txBox="1">
            <a:spLocks noChangeArrowheads="1"/>
          </p:cNvSpPr>
          <p:nvPr/>
        </p:nvSpPr>
        <p:spPr bwMode="auto">
          <a:xfrm>
            <a:off x="3524250" y="4768850"/>
            <a:ext cx="3819525" cy="366713"/>
          </a:xfrm>
          <a:prstGeom prst="rect">
            <a:avLst/>
          </a:prstGeom>
          <a:noFill/>
          <a:ln w="9525">
            <a:noFill/>
            <a:miter lim="800000"/>
            <a:headEnd/>
            <a:tailEnd/>
          </a:ln>
        </p:spPr>
        <p:txBody>
          <a:bodyPr wrap="none">
            <a:spAutoFit/>
          </a:bodyPr>
          <a:lstStyle/>
          <a:p>
            <a:pPr eaLnBrk="0" hangingPunct="0"/>
            <a:r>
              <a:rPr lang="en-US" sz="1800">
                <a:solidFill>
                  <a:schemeClr val="tx1"/>
                </a:solidFill>
                <a:latin typeface="Calibri" pitchFamily="34" charset="0"/>
              </a:rPr>
              <a:t>REQUESTED  Delivery Date not entered</a:t>
            </a:r>
          </a:p>
        </p:txBody>
      </p:sp>
      <p:sp>
        <p:nvSpPr>
          <p:cNvPr id="51210" name="Line 15"/>
          <p:cNvSpPr>
            <a:spLocks noChangeShapeType="1"/>
          </p:cNvSpPr>
          <p:nvPr/>
        </p:nvSpPr>
        <p:spPr bwMode="auto">
          <a:xfrm flipH="1">
            <a:off x="7216775" y="3228975"/>
            <a:ext cx="287338" cy="0"/>
          </a:xfrm>
          <a:prstGeom prst="line">
            <a:avLst/>
          </a:prstGeom>
          <a:noFill/>
          <a:ln w="28575">
            <a:solidFill>
              <a:srgbClr val="FF3300"/>
            </a:solidFill>
            <a:round/>
            <a:headEnd/>
            <a:tailEnd type="triangle" w="med" len="med"/>
          </a:ln>
        </p:spPr>
        <p:txBody>
          <a:bodyPr/>
          <a:lstStyle/>
          <a:p>
            <a:endParaRPr lang="cs-CZ"/>
          </a:p>
        </p:txBody>
      </p:sp>
      <p:sp>
        <p:nvSpPr>
          <p:cNvPr id="51211" name="Line 16"/>
          <p:cNvSpPr>
            <a:spLocks noChangeShapeType="1"/>
          </p:cNvSpPr>
          <p:nvPr/>
        </p:nvSpPr>
        <p:spPr bwMode="auto">
          <a:xfrm flipV="1">
            <a:off x="2032000" y="4021138"/>
            <a:ext cx="0" cy="431800"/>
          </a:xfrm>
          <a:prstGeom prst="line">
            <a:avLst/>
          </a:prstGeom>
          <a:noFill/>
          <a:ln w="28575">
            <a:solidFill>
              <a:srgbClr val="FF3300"/>
            </a:solidFill>
            <a:round/>
            <a:headEnd/>
            <a:tailEnd type="triangle" w="med" len="med"/>
          </a:ln>
        </p:spPr>
        <p:txBody>
          <a:bodyPr/>
          <a:lstStyle/>
          <a:p>
            <a:endParaRPr lang="cs-CZ"/>
          </a:p>
        </p:txBody>
      </p:sp>
      <p:sp>
        <p:nvSpPr>
          <p:cNvPr id="51212" name="Rectangle 17"/>
          <p:cNvSpPr>
            <a:spLocks noChangeArrowheads="1"/>
          </p:cNvSpPr>
          <p:nvPr/>
        </p:nvSpPr>
        <p:spPr bwMode="auto">
          <a:xfrm>
            <a:off x="377825" y="5405438"/>
            <a:ext cx="4554538" cy="304800"/>
          </a:xfrm>
          <a:prstGeom prst="rect">
            <a:avLst/>
          </a:prstGeom>
          <a:noFill/>
          <a:ln w="9525">
            <a:noFill/>
            <a:miter lim="800000"/>
            <a:headEnd/>
            <a:tailEnd/>
          </a:ln>
        </p:spPr>
        <p:txBody>
          <a:bodyPr wrap="none">
            <a:spAutoFit/>
          </a:bodyPr>
          <a:lstStyle/>
          <a:p>
            <a:pPr eaLnBrk="0" hangingPunct="0"/>
            <a:r>
              <a:rPr lang="en-US" sz="1400" b="1">
                <a:solidFill>
                  <a:srgbClr val="008000"/>
                </a:solidFill>
                <a:latin typeface="Calibri" pitchFamily="34" charset="0"/>
              </a:rPr>
              <a:t>Comment  :  Outbound Warehouse Handling Time = OWMT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p:txBody>
          <a:bodyPr/>
          <a:lstStyle/>
          <a:p>
            <a:pPr eaLnBrk="1" hangingPunct="1"/>
            <a:r>
              <a:rPr lang="en-GB" smtClean="0"/>
              <a:t>Purchased  Products</a:t>
            </a:r>
            <a:r>
              <a:rPr lang="cs-CZ" smtClean="0"/>
              <a:t> </a:t>
            </a:r>
            <a:r>
              <a:rPr lang="en-GB" smtClean="0"/>
              <a:t>and Item </a:t>
            </a:r>
            <a:r>
              <a:rPr lang="cs-CZ" smtClean="0"/>
              <a:t>L</a:t>
            </a:r>
            <a:r>
              <a:rPr lang="en-GB" smtClean="0"/>
              <a:t>edger Entries</a:t>
            </a:r>
            <a:r>
              <a:rPr lang="cs-CZ" smtClean="0"/>
              <a:t> (</a:t>
            </a:r>
            <a:r>
              <a:rPr lang="en-GB" smtClean="0"/>
              <a:t>Steel)</a:t>
            </a:r>
            <a:r>
              <a:rPr lang="cs-CZ" smtClean="0">
                <a:latin typeface="Arial" charset="0"/>
              </a:rPr>
              <a:t> </a:t>
            </a:r>
            <a:endParaRPr lang="en-GB" smtClean="0">
              <a:latin typeface="Arial" charset="0"/>
            </a:endParaRPr>
          </a:p>
        </p:txBody>
      </p:sp>
      <p:pic>
        <p:nvPicPr>
          <p:cNvPr id="23554" name="Picture 4"/>
          <p:cNvPicPr>
            <a:picLocks noChangeAspect="1" noChangeArrowheads="1"/>
          </p:cNvPicPr>
          <p:nvPr/>
        </p:nvPicPr>
        <p:blipFill>
          <a:blip r:embed="rId3"/>
          <a:srcRect/>
          <a:stretch>
            <a:fillRect/>
          </a:stretch>
        </p:blipFill>
        <p:spPr bwMode="auto">
          <a:xfrm>
            <a:off x="457200" y="1687513"/>
            <a:ext cx="5105400" cy="3054350"/>
          </a:xfrm>
          <a:prstGeom prst="rect">
            <a:avLst/>
          </a:prstGeom>
          <a:noFill/>
          <a:ln w="19050" algn="ctr">
            <a:solidFill>
              <a:srgbClr val="2E5A95"/>
            </a:solidFill>
            <a:miter lim="800000"/>
            <a:headEnd/>
            <a:tailEnd/>
          </a:ln>
        </p:spPr>
      </p:pic>
      <p:sp>
        <p:nvSpPr>
          <p:cNvPr id="23555" name="Rectangle 5"/>
          <p:cNvSpPr>
            <a:spLocks noChangeArrowheads="1"/>
          </p:cNvSpPr>
          <p:nvPr/>
        </p:nvSpPr>
        <p:spPr bwMode="auto">
          <a:xfrm>
            <a:off x="3352800" y="2362200"/>
            <a:ext cx="2057400" cy="304800"/>
          </a:xfrm>
          <a:prstGeom prst="rect">
            <a:avLst/>
          </a:prstGeom>
          <a:noFill/>
          <a:ln w="9525" algn="ctr">
            <a:solidFill>
              <a:schemeClr val="accent2"/>
            </a:solidFill>
            <a:miter lim="800000"/>
            <a:headEnd/>
            <a:tailEnd/>
          </a:ln>
        </p:spPr>
        <p:txBody>
          <a:bodyPr wrap="none" anchor="ctr"/>
          <a:lstStyle/>
          <a:p>
            <a:endParaRPr lang="cs-CZ"/>
          </a:p>
        </p:txBody>
      </p:sp>
      <p:sp>
        <p:nvSpPr>
          <p:cNvPr id="23556" name="Line 6"/>
          <p:cNvSpPr>
            <a:spLocks noChangeShapeType="1"/>
          </p:cNvSpPr>
          <p:nvPr/>
        </p:nvSpPr>
        <p:spPr bwMode="auto">
          <a:xfrm>
            <a:off x="1295400" y="4741863"/>
            <a:ext cx="0" cy="592137"/>
          </a:xfrm>
          <a:prstGeom prst="line">
            <a:avLst/>
          </a:prstGeom>
          <a:noFill/>
          <a:ln w="9525">
            <a:solidFill>
              <a:schemeClr val="accent2"/>
            </a:solidFill>
            <a:round/>
            <a:headEnd/>
            <a:tailEnd/>
          </a:ln>
        </p:spPr>
        <p:txBody>
          <a:bodyPr anchor="ctr"/>
          <a:lstStyle/>
          <a:p>
            <a:endParaRPr lang="cs-CZ"/>
          </a:p>
        </p:txBody>
      </p:sp>
      <p:sp>
        <p:nvSpPr>
          <p:cNvPr id="23557" name="Line 7"/>
          <p:cNvSpPr>
            <a:spLocks noChangeShapeType="1"/>
          </p:cNvSpPr>
          <p:nvPr/>
        </p:nvSpPr>
        <p:spPr bwMode="auto">
          <a:xfrm>
            <a:off x="1295400" y="5334000"/>
            <a:ext cx="762000" cy="0"/>
          </a:xfrm>
          <a:prstGeom prst="line">
            <a:avLst/>
          </a:prstGeom>
          <a:noFill/>
          <a:ln w="9525">
            <a:solidFill>
              <a:schemeClr val="accent2"/>
            </a:solidFill>
            <a:round/>
            <a:headEnd/>
            <a:tailEnd type="triangle" w="med" len="med"/>
          </a:ln>
        </p:spPr>
        <p:txBody>
          <a:bodyPr anchor="ctr"/>
          <a:lstStyle/>
          <a:p>
            <a:endParaRPr lang="cs-CZ"/>
          </a:p>
        </p:txBody>
      </p:sp>
      <p:pic>
        <p:nvPicPr>
          <p:cNvPr id="23558" name="Picture 8"/>
          <p:cNvPicPr>
            <a:picLocks noChangeAspect="1" noChangeArrowheads="1"/>
          </p:cNvPicPr>
          <p:nvPr/>
        </p:nvPicPr>
        <p:blipFill>
          <a:blip r:embed="rId4"/>
          <a:srcRect/>
          <a:stretch>
            <a:fillRect/>
          </a:stretch>
        </p:blipFill>
        <p:spPr bwMode="auto">
          <a:xfrm>
            <a:off x="2057400" y="5181600"/>
            <a:ext cx="5783263" cy="830263"/>
          </a:xfrm>
          <a:prstGeom prst="rect">
            <a:avLst/>
          </a:prstGeom>
          <a:noFill/>
          <a:ln w="9525" algn="ctr">
            <a:solidFill>
              <a:srgbClr val="2E5A95"/>
            </a:solidFill>
            <a:miter lim="800000"/>
            <a:headEnd/>
            <a:tailEnd/>
          </a:ln>
        </p:spPr>
      </p:pic>
      <p:sp>
        <p:nvSpPr>
          <p:cNvPr id="23559" name="Text Box 9"/>
          <p:cNvSpPr txBox="1">
            <a:spLocks noChangeArrowheads="1"/>
          </p:cNvSpPr>
          <p:nvPr/>
        </p:nvSpPr>
        <p:spPr bwMode="auto">
          <a:xfrm>
            <a:off x="5562600" y="2290763"/>
            <a:ext cx="1627188" cy="336550"/>
          </a:xfrm>
          <a:prstGeom prst="rect">
            <a:avLst/>
          </a:prstGeom>
          <a:noFill/>
          <a:ln w="9525" algn="ctr">
            <a:noFill/>
            <a:miter lim="800000"/>
            <a:headEnd/>
            <a:tailEnd/>
          </a:ln>
        </p:spPr>
        <p:txBody>
          <a:bodyPr wrap="none">
            <a:spAutoFit/>
          </a:bodyPr>
          <a:lstStyle/>
          <a:p>
            <a:r>
              <a:rPr lang="en-GB" sz="1600">
                <a:solidFill>
                  <a:schemeClr val="accent2"/>
                </a:solidFill>
                <a:latin typeface="Calibri" pitchFamily="34" charset="0"/>
              </a:rPr>
              <a:t>Quantity on hand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6"/>
          <p:cNvSpPr>
            <a:spLocks noGrp="1"/>
          </p:cNvSpPr>
          <p:nvPr>
            <p:ph type="title"/>
          </p:nvPr>
        </p:nvSpPr>
        <p:spPr/>
        <p:txBody>
          <a:bodyPr/>
          <a:lstStyle/>
          <a:p>
            <a:r>
              <a:rPr lang="en-US" smtClean="0"/>
              <a:t>Scenario I</a:t>
            </a:r>
            <a:r>
              <a:rPr lang="cs-CZ" smtClean="0"/>
              <a:t>I-1</a:t>
            </a:r>
            <a:endParaRPr lang="en-US" smtClean="0"/>
          </a:p>
        </p:txBody>
      </p:sp>
      <p:sp>
        <p:nvSpPr>
          <p:cNvPr id="52226" name="Rectangle 8"/>
          <p:cNvSpPr>
            <a:spLocks noChangeArrowheads="1"/>
          </p:cNvSpPr>
          <p:nvPr/>
        </p:nvSpPr>
        <p:spPr bwMode="auto">
          <a:xfrm>
            <a:off x="419100" y="1614488"/>
            <a:ext cx="2808288" cy="863600"/>
          </a:xfrm>
          <a:prstGeom prst="rect">
            <a:avLst/>
          </a:prstGeom>
          <a:solidFill>
            <a:srgbClr val="FFFF00"/>
          </a:solidFill>
          <a:ln w="9525">
            <a:solidFill>
              <a:schemeClr val="tx1"/>
            </a:solidFill>
            <a:miter lim="800000"/>
            <a:headEnd/>
            <a:tailEnd/>
          </a:ln>
        </p:spPr>
        <p:txBody>
          <a:bodyPr wrap="none" anchor="ctr"/>
          <a:lstStyle/>
          <a:p>
            <a:pPr algn="ctr" eaLnBrk="0" hangingPunct="0"/>
            <a:r>
              <a:rPr lang="en-US" sz="1800">
                <a:solidFill>
                  <a:schemeClr val="tx1"/>
                </a:solidFill>
                <a:latin typeface="Calibri" pitchFamily="34" charset="0"/>
              </a:rPr>
              <a:t>Sales Order Header</a:t>
            </a:r>
          </a:p>
        </p:txBody>
      </p:sp>
      <p:sp>
        <p:nvSpPr>
          <p:cNvPr id="52227" name="Rectangle 9"/>
          <p:cNvSpPr>
            <a:spLocks noChangeArrowheads="1"/>
          </p:cNvSpPr>
          <p:nvPr/>
        </p:nvSpPr>
        <p:spPr bwMode="auto">
          <a:xfrm>
            <a:off x="419100" y="2693988"/>
            <a:ext cx="2808288" cy="360362"/>
          </a:xfrm>
          <a:prstGeom prst="rect">
            <a:avLst/>
          </a:prstGeom>
          <a:solidFill>
            <a:srgbClr val="CCFF66"/>
          </a:solidFill>
          <a:ln w="9525">
            <a:solidFill>
              <a:schemeClr val="tx1"/>
            </a:solidFill>
            <a:miter lim="800000"/>
            <a:headEnd/>
            <a:tailEnd/>
          </a:ln>
        </p:spPr>
        <p:txBody>
          <a:bodyPr wrap="none" anchor="ctr"/>
          <a:lstStyle/>
          <a:p>
            <a:pPr algn="ctr" eaLnBrk="0" hangingPunct="0"/>
            <a:r>
              <a:rPr lang="en-US" sz="1600">
                <a:solidFill>
                  <a:schemeClr val="tx1"/>
                </a:solidFill>
                <a:latin typeface="Calibri" pitchFamily="34" charset="0"/>
              </a:rPr>
              <a:t>Sales Order Line</a:t>
            </a:r>
          </a:p>
        </p:txBody>
      </p:sp>
      <p:sp>
        <p:nvSpPr>
          <p:cNvPr id="52228" name="Text Box 10"/>
          <p:cNvSpPr txBox="1">
            <a:spLocks noChangeArrowheads="1"/>
          </p:cNvSpPr>
          <p:nvPr/>
        </p:nvSpPr>
        <p:spPr bwMode="auto">
          <a:xfrm>
            <a:off x="660400" y="3468688"/>
            <a:ext cx="3265488" cy="641350"/>
          </a:xfrm>
          <a:prstGeom prst="rect">
            <a:avLst/>
          </a:prstGeom>
          <a:noFill/>
          <a:ln w="9525">
            <a:noFill/>
            <a:miter lim="800000"/>
            <a:headEnd/>
            <a:tailEnd/>
          </a:ln>
        </p:spPr>
        <p:txBody>
          <a:bodyPr wrap="none">
            <a:spAutoFit/>
          </a:bodyPr>
          <a:lstStyle/>
          <a:p>
            <a:pPr eaLnBrk="0" hangingPunct="0"/>
            <a:r>
              <a:rPr lang="en-US" sz="1800">
                <a:solidFill>
                  <a:schemeClr val="tx1"/>
                </a:solidFill>
                <a:latin typeface="Calibri" pitchFamily="34" charset="0"/>
              </a:rPr>
              <a:t>Location Green</a:t>
            </a:r>
            <a:r>
              <a:rPr lang="cs-CZ" sz="1800">
                <a:solidFill>
                  <a:schemeClr val="tx1"/>
                </a:solidFill>
                <a:latin typeface="Calibri" pitchFamily="34" charset="0"/>
              </a:rPr>
              <a:t>, PART001 – 30 </a:t>
            </a:r>
            <a:r>
              <a:rPr lang="en-US" sz="1800">
                <a:solidFill>
                  <a:schemeClr val="tx1"/>
                </a:solidFill>
                <a:latin typeface="Calibri" pitchFamily="34" charset="0"/>
              </a:rPr>
              <a:t>pc</a:t>
            </a:r>
          </a:p>
          <a:p>
            <a:pPr eaLnBrk="0" hangingPunct="0"/>
            <a:endParaRPr lang="en-US" sz="1800">
              <a:solidFill>
                <a:schemeClr val="tx1"/>
              </a:solidFill>
              <a:latin typeface="Calibri" pitchFamily="34" charset="0"/>
            </a:endParaRPr>
          </a:p>
        </p:txBody>
      </p:sp>
      <p:sp>
        <p:nvSpPr>
          <p:cNvPr id="52229" name="Line 11"/>
          <p:cNvSpPr>
            <a:spLocks noChangeShapeType="1"/>
          </p:cNvSpPr>
          <p:nvPr/>
        </p:nvSpPr>
        <p:spPr bwMode="auto">
          <a:xfrm>
            <a:off x="3482975" y="3832225"/>
            <a:ext cx="1736725" cy="749300"/>
          </a:xfrm>
          <a:prstGeom prst="line">
            <a:avLst/>
          </a:prstGeom>
          <a:noFill/>
          <a:ln w="57150">
            <a:solidFill>
              <a:schemeClr val="tx1"/>
            </a:solidFill>
            <a:round/>
            <a:headEnd/>
            <a:tailEnd type="triangle" w="med" len="med"/>
          </a:ln>
        </p:spPr>
        <p:txBody>
          <a:bodyPr/>
          <a:lstStyle/>
          <a:p>
            <a:endParaRPr lang="cs-CZ"/>
          </a:p>
        </p:txBody>
      </p:sp>
      <p:sp>
        <p:nvSpPr>
          <p:cNvPr id="52230" name="Text Box 13"/>
          <p:cNvSpPr txBox="1">
            <a:spLocks noChangeArrowheads="1"/>
          </p:cNvSpPr>
          <p:nvPr/>
        </p:nvSpPr>
        <p:spPr bwMode="auto">
          <a:xfrm>
            <a:off x="579438" y="4719638"/>
            <a:ext cx="3379787" cy="1038225"/>
          </a:xfrm>
          <a:prstGeom prst="rect">
            <a:avLst/>
          </a:prstGeom>
          <a:noFill/>
          <a:ln w="9525">
            <a:noFill/>
            <a:miter lim="800000"/>
            <a:headEnd/>
            <a:tailEnd/>
          </a:ln>
        </p:spPr>
        <p:txBody>
          <a:bodyPr wrap="none">
            <a:spAutoFit/>
          </a:bodyPr>
          <a:lstStyle/>
          <a:p>
            <a:pPr eaLnBrk="0" hangingPunct="0"/>
            <a:r>
              <a:rPr lang="en-US" sz="1600">
                <a:solidFill>
                  <a:schemeClr val="tx1"/>
                </a:solidFill>
                <a:latin typeface="Calibri" pitchFamily="34" charset="0"/>
              </a:rPr>
              <a:t>Another possibility to get help in guess</a:t>
            </a:r>
            <a:endParaRPr lang="cs-CZ" sz="1600">
              <a:solidFill>
                <a:schemeClr val="tx1"/>
              </a:solidFill>
              <a:latin typeface="Calibri" pitchFamily="34" charset="0"/>
            </a:endParaRPr>
          </a:p>
          <a:p>
            <a:pPr eaLnBrk="0" hangingPunct="0"/>
            <a:r>
              <a:rPr lang="en-US" sz="1600">
                <a:solidFill>
                  <a:schemeClr val="tx1"/>
                </a:solidFill>
                <a:latin typeface="Calibri" pitchFamily="34" charset="0"/>
              </a:rPr>
              <a:t>of availability is</a:t>
            </a:r>
            <a:r>
              <a:rPr lang="cs-CZ" sz="1600">
                <a:solidFill>
                  <a:schemeClr val="tx1"/>
                </a:solidFill>
                <a:latin typeface="Calibri" pitchFamily="34" charset="0"/>
              </a:rPr>
              <a:t> </a:t>
            </a:r>
            <a:r>
              <a:rPr lang="en-US" sz="1600">
                <a:solidFill>
                  <a:schemeClr val="tx1"/>
                </a:solidFill>
                <a:latin typeface="Calibri" pitchFamily="34" charset="0"/>
              </a:rPr>
              <a:t>use of</a:t>
            </a:r>
            <a:endParaRPr lang="cs-CZ" sz="1600">
              <a:solidFill>
                <a:schemeClr val="tx1"/>
              </a:solidFill>
              <a:latin typeface="Calibri" pitchFamily="34" charset="0"/>
            </a:endParaRPr>
          </a:p>
          <a:p>
            <a:pPr eaLnBrk="0" hangingPunct="0"/>
            <a:r>
              <a:rPr lang="en-US" sz="1600" b="1">
                <a:solidFill>
                  <a:schemeClr val="tx1"/>
                </a:solidFill>
                <a:latin typeface="Calibri" pitchFamily="34" charset="0"/>
              </a:rPr>
              <a:t>CTP </a:t>
            </a:r>
            <a:r>
              <a:rPr lang="en-US" sz="1600">
                <a:solidFill>
                  <a:schemeClr val="tx1"/>
                </a:solidFill>
                <a:latin typeface="Calibri" pitchFamily="34" charset="0"/>
              </a:rPr>
              <a:t>=Capable-To-Promise </a:t>
            </a:r>
          </a:p>
          <a:p>
            <a:pPr eaLnBrk="0" hangingPunct="0"/>
            <a:endParaRPr lang="en-US" sz="1400">
              <a:solidFill>
                <a:srgbClr val="FF3300"/>
              </a:solidFill>
              <a:latin typeface="Calibri" pitchFamily="34" charset="0"/>
            </a:endParaRPr>
          </a:p>
        </p:txBody>
      </p:sp>
      <p:sp>
        <p:nvSpPr>
          <p:cNvPr id="52231" name="Text Box 14"/>
          <p:cNvSpPr txBox="1">
            <a:spLocks noChangeArrowheads="1"/>
          </p:cNvSpPr>
          <p:nvPr/>
        </p:nvSpPr>
        <p:spPr bwMode="auto">
          <a:xfrm>
            <a:off x="5056188" y="969963"/>
            <a:ext cx="3554412" cy="2103437"/>
          </a:xfrm>
          <a:prstGeom prst="rect">
            <a:avLst/>
          </a:prstGeom>
          <a:noFill/>
          <a:ln w="9525">
            <a:noFill/>
            <a:miter lim="800000"/>
            <a:headEnd/>
            <a:tailEnd/>
          </a:ln>
        </p:spPr>
        <p:txBody>
          <a:bodyPr wrap="none">
            <a:spAutoFit/>
          </a:bodyPr>
          <a:lstStyle/>
          <a:p>
            <a:pPr eaLnBrk="0" hangingPunct="0"/>
            <a:r>
              <a:rPr lang="en-US" sz="1800">
                <a:solidFill>
                  <a:schemeClr val="tx1"/>
                </a:solidFill>
                <a:latin typeface="Calibri" pitchFamily="34" charset="0"/>
              </a:rPr>
              <a:t>On must be carefully setup up</a:t>
            </a:r>
            <a:r>
              <a:rPr lang="cs-CZ" sz="1800">
                <a:solidFill>
                  <a:schemeClr val="tx1"/>
                </a:solidFill>
                <a:latin typeface="Calibri" pitchFamily="34" charset="0"/>
              </a:rPr>
              <a:t> :</a:t>
            </a:r>
            <a:r>
              <a:rPr lang="en-US" sz="1800">
                <a:solidFill>
                  <a:schemeClr val="tx1"/>
                </a:solidFill>
                <a:latin typeface="Calibri" pitchFamily="34" charset="0"/>
              </a:rPr>
              <a:t> </a:t>
            </a:r>
            <a:endParaRPr lang="cs-CZ" sz="1800">
              <a:solidFill>
                <a:schemeClr val="tx1"/>
              </a:solidFill>
              <a:latin typeface="Calibri" pitchFamily="34" charset="0"/>
            </a:endParaRPr>
          </a:p>
          <a:p>
            <a:pPr eaLnBrk="0" hangingPunct="0"/>
            <a:endParaRPr lang="en-US" sz="1800">
              <a:solidFill>
                <a:schemeClr val="tx1"/>
              </a:solidFill>
              <a:latin typeface="Calibri" pitchFamily="34" charset="0"/>
            </a:endParaRPr>
          </a:p>
          <a:p>
            <a:pPr eaLnBrk="0" hangingPunct="0"/>
            <a:r>
              <a:rPr lang="en-US" sz="1800">
                <a:solidFill>
                  <a:schemeClr val="tx1"/>
                </a:solidFill>
                <a:latin typeface="Calibri" pitchFamily="34" charset="0"/>
              </a:rPr>
              <a:t> </a:t>
            </a:r>
            <a:r>
              <a:rPr lang="en-US" sz="1800" b="1">
                <a:solidFill>
                  <a:srgbClr val="FF0000"/>
                </a:solidFill>
                <a:latin typeface="Calibri" pitchFamily="34" charset="0"/>
              </a:rPr>
              <a:t>Check  Available period Calculation</a:t>
            </a:r>
          </a:p>
          <a:p>
            <a:pPr eaLnBrk="0" hangingPunct="0"/>
            <a:r>
              <a:rPr lang="en-US" sz="1800">
                <a:solidFill>
                  <a:schemeClr val="tx1"/>
                </a:solidFill>
                <a:latin typeface="Calibri" pitchFamily="34" charset="0"/>
              </a:rPr>
              <a:t>                   and </a:t>
            </a:r>
          </a:p>
          <a:p>
            <a:pPr eaLnBrk="0" hangingPunct="0"/>
            <a:r>
              <a:rPr lang="en-US" sz="1800" b="1">
                <a:solidFill>
                  <a:schemeClr val="accent2"/>
                </a:solidFill>
                <a:latin typeface="Calibri" pitchFamily="34" charset="0"/>
              </a:rPr>
              <a:t>Check  Available Time Bucket</a:t>
            </a:r>
            <a:endParaRPr lang="cs-CZ" sz="1800" b="1">
              <a:solidFill>
                <a:schemeClr val="accent2"/>
              </a:solidFill>
              <a:latin typeface="Calibri" pitchFamily="34" charset="0"/>
            </a:endParaRPr>
          </a:p>
          <a:p>
            <a:pPr eaLnBrk="0" hangingPunct="0"/>
            <a:endParaRPr lang="cs-CZ" sz="1400" b="1" i="1">
              <a:solidFill>
                <a:schemeClr val="accent2"/>
              </a:solidFill>
              <a:latin typeface="Calibri" pitchFamily="34" charset="0"/>
            </a:endParaRPr>
          </a:p>
          <a:p>
            <a:pPr eaLnBrk="0" hangingPunct="0"/>
            <a:r>
              <a:rPr lang="cs-CZ" sz="1400" b="1" i="1">
                <a:solidFill>
                  <a:schemeClr val="accent2"/>
                </a:solidFill>
                <a:latin typeface="Calibri" pitchFamily="34" charset="0"/>
              </a:rPr>
              <a:t>                  </a:t>
            </a:r>
            <a:r>
              <a:rPr lang="en-US" sz="1400" b="1" i="1">
                <a:solidFill>
                  <a:srgbClr val="0033CC"/>
                </a:solidFill>
                <a:latin typeface="Calibri" pitchFamily="34" charset="0"/>
              </a:rPr>
              <a:t>(in Company setting)</a:t>
            </a:r>
          </a:p>
          <a:p>
            <a:pPr eaLnBrk="0" hangingPunct="0"/>
            <a:r>
              <a:rPr lang="cs-CZ" sz="1400" i="1">
                <a:solidFill>
                  <a:srgbClr val="008000"/>
                </a:solidFill>
                <a:latin typeface="Calibri" pitchFamily="34" charset="0"/>
              </a:rPr>
              <a:t> </a:t>
            </a:r>
            <a:endParaRPr lang="en-US" sz="1400" i="1">
              <a:solidFill>
                <a:srgbClr val="008000"/>
              </a:solidFill>
              <a:latin typeface="Calibri" pitchFamily="34" charset="0"/>
            </a:endParaRPr>
          </a:p>
        </p:txBody>
      </p:sp>
      <p:pic>
        <p:nvPicPr>
          <p:cNvPr id="52232" name="Picture 15"/>
          <p:cNvPicPr>
            <a:picLocks noChangeAspect="1" noChangeArrowheads="1"/>
          </p:cNvPicPr>
          <p:nvPr/>
        </p:nvPicPr>
        <p:blipFill>
          <a:blip r:embed="rId2"/>
          <a:srcRect/>
          <a:stretch>
            <a:fillRect/>
          </a:stretch>
        </p:blipFill>
        <p:spPr bwMode="auto">
          <a:xfrm>
            <a:off x="5216525" y="3670300"/>
            <a:ext cx="3751263" cy="2833688"/>
          </a:xfrm>
          <a:prstGeom prst="rect">
            <a:avLst/>
          </a:prstGeom>
          <a:noFill/>
          <a:ln w="9525">
            <a:solidFill>
              <a:srgbClr val="008000"/>
            </a:solidFill>
            <a:miter lim="800000"/>
            <a:headEnd/>
            <a:tailEnd/>
          </a:ln>
        </p:spPr>
      </p:pic>
      <p:sp>
        <p:nvSpPr>
          <p:cNvPr id="52233" name="Text Box 16"/>
          <p:cNvSpPr txBox="1">
            <a:spLocks noChangeArrowheads="1"/>
          </p:cNvSpPr>
          <p:nvPr/>
        </p:nvSpPr>
        <p:spPr bwMode="auto">
          <a:xfrm>
            <a:off x="6708775" y="4316413"/>
            <a:ext cx="874713" cy="304800"/>
          </a:xfrm>
          <a:prstGeom prst="rect">
            <a:avLst/>
          </a:prstGeom>
          <a:noFill/>
          <a:ln w="9525">
            <a:noFill/>
            <a:miter lim="800000"/>
            <a:headEnd/>
            <a:tailEnd/>
          </a:ln>
        </p:spPr>
        <p:txBody>
          <a:bodyPr wrap="none">
            <a:spAutoFit/>
          </a:bodyPr>
          <a:lstStyle/>
          <a:p>
            <a:pPr defTabSz="914400"/>
            <a:r>
              <a:rPr lang="cs-CZ" sz="1400">
                <a:solidFill>
                  <a:srgbClr val="0033CC"/>
                </a:solidFill>
                <a:latin typeface="Calibri" pitchFamily="34" charset="0"/>
              </a:rPr>
              <a:t>PART001 </a:t>
            </a:r>
            <a:endParaRPr lang="en-US" sz="1400">
              <a:solidFill>
                <a:srgbClr val="0033CC"/>
              </a:solidFill>
              <a:latin typeface="Calibri" pitchFamily="34" charset="0"/>
            </a:endParaRPr>
          </a:p>
        </p:txBody>
      </p:sp>
      <p:sp>
        <p:nvSpPr>
          <p:cNvPr id="52234" name="Text Box 17"/>
          <p:cNvSpPr txBox="1">
            <a:spLocks noChangeArrowheads="1"/>
          </p:cNvSpPr>
          <p:nvPr/>
        </p:nvSpPr>
        <p:spPr bwMode="auto">
          <a:xfrm>
            <a:off x="6708775" y="4557713"/>
            <a:ext cx="527050" cy="304800"/>
          </a:xfrm>
          <a:prstGeom prst="rect">
            <a:avLst/>
          </a:prstGeom>
          <a:noFill/>
          <a:ln w="9525">
            <a:noFill/>
            <a:miter lim="800000"/>
            <a:headEnd/>
            <a:tailEnd/>
          </a:ln>
        </p:spPr>
        <p:txBody>
          <a:bodyPr wrap="none">
            <a:spAutoFit/>
          </a:bodyPr>
          <a:lstStyle/>
          <a:p>
            <a:r>
              <a:rPr lang="cs-CZ" sz="1400">
                <a:solidFill>
                  <a:srgbClr val="0033CC"/>
                </a:solidFill>
                <a:latin typeface="Calibri" pitchFamily="34" charset="0"/>
              </a:rPr>
              <a:t>TEST</a:t>
            </a:r>
            <a:endParaRPr lang="en-US" sz="1400">
              <a:solidFill>
                <a:srgbClr val="0033CC"/>
              </a:solidFill>
              <a:latin typeface="Calibri" pitchFamily="34" charset="0"/>
            </a:endParaRPr>
          </a:p>
        </p:txBody>
      </p:sp>
      <p:sp>
        <p:nvSpPr>
          <p:cNvPr id="52235" name="Text Box 19"/>
          <p:cNvSpPr txBox="1">
            <a:spLocks noChangeArrowheads="1"/>
          </p:cNvSpPr>
          <p:nvPr/>
        </p:nvSpPr>
        <p:spPr bwMode="auto">
          <a:xfrm>
            <a:off x="6708775" y="4840288"/>
            <a:ext cx="365125" cy="304800"/>
          </a:xfrm>
          <a:prstGeom prst="rect">
            <a:avLst/>
          </a:prstGeom>
          <a:noFill/>
          <a:ln w="9525">
            <a:noFill/>
            <a:miter lim="800000"/>
            <a:headEnd/>
            <a:tailEnd/>
          </a:ln>
        </p:spPr>
        <p:txBody>
          <a:bodyPr wrap="none">
            <a:spAutoFit/>
          </a:bodyPr>
          <a:lstStyle/>
          <a:p>
            <a:r>
              <a:rPr lang="cs-CZ" sz="1400">
                <a:solidFill>
                  <a:srgbClr val="0033CC"/>
                </a:solidFill>
                <a:latin typeface="Calibri" pitchFamily="34" charset="0"/>
              </a:rPr>
              <a:t>11</a:t>
            </a:r>
            <a:endParaRPr lang="en-US" sz="1400">
              <a:solidFill>
                <a:srgbClr val="0033CC"/>
              </a:solidFill>
              <a:latin typeface="Calibri" pitchFamily="34" charset="0"/>
            </a:endParaRPr>
          </a:p>
        </p:txBody>
      </p:sp>
      <p:sp>
        <p:nvSpPr>
          <p:cNvPr id="52236" name="Text Box 20"/>
          <p:cNvSpPr txBox="1">
            <a:spLocks noChangeArrowheads="1"/>
          </p:cNvSpPr>
          <p:nvPr/>
        </p:nvSpPr>
        <p:spPr bwMode="auto">
          <a:xfrm>
            <a:off x="6708775" y="5041900"/>
            <a:ext cx="365125" cy="304800"/>
          </a:xfrm>
          <a:prstGeom prst="rect">
            <a:avLst/>
          </a:prstGeom>
          <a:noFill/>
          <a:ln w="9525">
            <a:noFill/>
            <a:miter lim="800000"/>
            <a:headEnd/>
            <a:tailEnd/>
          </a:ln>
        </p:spPr>
        <p:txBody>
          <a:bodyPr wrap="none">
            <a:spAutoFit/>
          </a:bodyPr>
          <a:lstStyle/>
          <a:p>
            <a:r>
              <a:rPr lang="cs-CZ" sz="1400">
                <a:solidFill>
                  <a:srgbClr val="0033CC"/>
                </a:solidFill>
                <a:latin typeface="Calibri" pitchFamily="34" charset="0"/>
              </a:rPr>
              <a:t>30</a:t>
            </a:r>
            <a:endParaRPr lang="en-US" sz="1400">
              <a:solidFill>
                <a:srgbClr val="0033CC"/>
              </a:solidFill>
              <a:latin typeface="Calibri" pitchFamily="34" charset="0"/>
            </a:endParaRPr>
          </a:p>
        </p:txBody>
      </p:sp>
      <p:sp>
        <p:nvSpPr>
          <p:cNvPr id="52237" name="Text Box 21"/>
          <p:cNvSpPr txBox="1">
            <a:spLocks noChangeArrowheads="1"/>
          </p:cNvSpPr>
          <p:nvPr/>
        </p:nvSpPr>
        <p:spPr bwMode="auto">
          <a:xfrm>
            <a:off x="6708775" y="5646738"/>
            <a:ext cx="419100" cy="304800"/>
          </a:xfrm>
          <a:prstGeom prst="rect">
            <a:avLst/>
          </a:prstGeom>
          <a:noFill/>
          <a:ln w="9525">
            <a:noFill/>
            <a:miter lim="800000"/>
            <a:headEnd/>
            <a:tailEnd/>
          </a:ln>
        </p:spPr>
        <p:txBody>
          <a:bodyPr wrap="none">
            <a:spAutoFit/>
          </a:bodyPr>
          <a:lstStyle/>
          <a:p>
            <a:r>
              <a:rPr lang="cs-CZ" sz="1400">
                <a:solidFill>
                  <a:srgbClr val="FF3300"/>
                </a:solidFill>
                <a:latin typeface="Calibri" pitchFamily="34" charset="0"/>
              </a:rPr>
              <a:t>-19</a:t>
            </a:r>
            <a:endParaRPr lang="en-US" sz="1400">
              <a:solidFill>
                <a:srgbClr val="FF3300"/>
              </a:solidFill>
              <a:latin typeface="Calibri" pitchFamily="34" charset="0"/>
            </a:endParaRPr>
          </a:p>
        </p:txBody>
      </p:sp>
      <p:sp>
        <p:nvSpPr>
          <p:cNvPr id="52238" name="Text Box 22"/>
          <p:cNvSpPr txBox="1">
            <a:spLocks noChangeArrowheads="1"/>
          </p:cNvSpPr>
          <p:nvPr/>
        </p:nvSpPr>
        <p:spPr bwMode="auto">
          <a:xfrm>
            <a:off x="6750050" y="5484813"/>
            <a:ext cx="365125" cy="304800"/>
          </a:xfrm>
          <a:prstGeom prst="rect">
            <a:avLst/>
          </a:prstGeom>
          <a:noFill/>
          <a:ln w="9525">
            <a:noFill/>
            <a:miter lim="800000"/>
            <a:headEnd/>
            <a:tailEnd/>
          </a:ln>
        </p:spPr>
        <p:txBody>
          <a:bodyPr wrap="none">
            <a:spAutoFit/>
          </a:bodyPr>
          <a:lstStyle/>
          <a:p>
            <a:r>
              <a:rPr lang="cs-CZ" sz="1400">
                <a:solidFill>
                  <a:srgbClr val="0033CC"/>
                </a:solidFill>
                <a:latin typeface="Calibri" pitchFamily="34" charset="0"/>
              </a:rPr>
              <a:t>30</a:t>
            </a:r>
            <a:endParaRPr lang="en-US" sz="1400">
              <a:solidFill>
                <a:srgbClr val="0033CC"/>
              </a:solidFill>
              <a:latin typeface="Calibri"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Grp="1"/>
          </p:cNvSpPr>
          <p:nvPr>
            <p:ph type="title"/>
          </p:nvPr>
        </p:nvSpPr>
        <p:spPr/>
        <p:txBody>
          <a:bodyPr/>
          <a:lstStyle/>
          <a:p>
            <a:r>
              <a:rPr lang="en-US" smtClean="0"/>
              <a:t>Scenario I</a:t>
            </a:r>
            <a:r>
              <a:rPr lang="cs-CZ" smtClean="0"/>
              <a:t>I-2</a:t>
            </a:r>
            <a:endParaRPr lang="en-US" smtClean="0"/>
          </a:p>
        </p:txBody>
      </p:sp>
      <p:pic>
        <p:nvPicPr>
          <p:cNvPr id="53250" name="Picture 5"/>
          <p:cNvPicPr>
            <a:picLocks noChangeAspect="1" noChangeArrowheads="1"/>
          </p:cNvPicPr>
          <p:nvPr/>
        </p:nvPicPr>
        <p:blipFill>
          <a:blip r:embed="rId2"/>
          <a:srcRect/>
          <a:stretch>
            <a:fillRect/>
          </a:stretch>
        </p:blipFill>
        <p:spPr bwMode="auto">
          <a:xfrm>
            <a:off x="1258888" y="1700213"/>
            <a:ext cx="5886450" cy="440055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8" name="Rectangle 4"/>
          <p:cNvSpPr>
            <a:spLocks noGrp="1"/>
          </p:cNvSpPr>
          <p:nvPr>
            <p:ph type="title"/>
          </p:nvPr>
        </p:nvSpPr>
        <p:spPr>
          <a:noFill/>
          <a:ln/>
        </p:spPr>
        <p:txBody>
          <a:bodyPr/>
          <a:lstStyle/>
          <a:p>
            <a:r>
              <a:rPr lang="en-US" smtClean="0"/>
              <a:t>Scenario </a:t>
            </a:r>
            <a:r>
              <a:rPr lang="cs-CZ" smtClean="0">
                <a:latin typeface="Arial" charset="0"/>
              </a:rPr>
              <a:t>III</a:t>
            </a:r>
            <a:r>
              <a:rPr lang="cs-CZ" smtClean="0"/>
              <a:t>-</a:t>
            </a:r>
            <a:r>
              <a:rPr lang="cs-CZ" smtClean="0">
                <a:latin typeface="Arial" charset="0"/>
              </a:rPr>
              <a:t>1</a:t>
            </a:r>
            <a:endParaRPr lang="en-US" smtClean="0">
              <a:latin typeface="Arial" charset="0"/>
            </a:endParaRPr>
          </a:p>
        </p:txBody>
      </p:sp>
      <p:pic>
        <p:nvPicPr>
          <p:cNvPr id="59399" name="Picture 7"/>
          <p:cNvPicPr>
            <a:picLocks noChangeAspect="1" noChangeArrowheads="1"/>
          </p:cNvPicPr>
          <p:nvPr/>
        </p:nvPicPr>
        <p:blipFill>
          <a:blip r:embed="rId2"/>
          <a:srcRect/>
          <a:stretch>
            <a:fillRect/>
          </a:stretch>
        </p:blipFill>
        <p:spPr bwMode="auto">
          <a:xfrm>
            <a:off x="296863" y="1695450"/>
            <a:ext cx="2000250" cy="1057275"/>
          </a:xfrm>
          <a:prstGeom prst="rect">
            <a:avLst/>
          </a:prstGeom>
          <a:noFill/>
          <a:ln w="9525">
            <a:solidFill>
              <a:srgbClr val="0000FF"/>
            </a:solidFill>
            <a:miter lim="800000"/>
            <a:headEnd/>
            <a:tailEnd/>
          </a:ln>
          <a:effectLst/>
        </p:spPr>
      </p:pic>
      <p:pic>
        <p:nvPicPr>
          <p:cNvPr id="59400" name="Picture 8"/>
          <p:cNvPicPr>
            <a:picLocks noChangeAspect="1" noChangeArrowheads="1"/>
          </p:cNvPicPr>
          <p:nvPr/>
        </p:nvPicPr>
        <p:blipFill>
          <a:blip r:embed="rId3"/>
          <a:srcRect/>
          <a:stretch>
            <a:fillRect/>
          </a:stretch>
        </p:blipFill>
        <p:spPr bwMode="auto">
          <a:xfrm>
            <a:off x="257175" y="3025775"/>
            <a:ext cx="8048625" cy="828675"/>
          </a:xfrm>
          <a:prstGeom prst="rect">
            <a:avLst/>
          </a:prstGeom>
          <a:noFill/>
          <a:ln w="9525">
            <a:solidFill>
              <a:srgbClr val="0000FF"/>
            </a:solidFill>
            <a:miter lim="800000"/>
            <a:headEnd/>
            <a:tailEnd/>
          </a:ln>
          <a:effectLst/>
        </p:spPr>
      </p:pic>
      <p:sp>
        <p:nvSpPr>
          <p:cNvPr id="59401" name="Line 9"/>
          <p:cNvSpPr>
            <a:spLocks noChangeShapeType="1"/>
          </p:cNvSpPr>
          <p:nvPr/>
        </p:nvSpPr>
        <p:spPr bwMode="auto">
          <a:xfrm>
            <a:off x="2314575" y="2339975"/>
            <a:ext cx="725488" cy="0"/>
          </a:xfrm>
          <a:prstGeom prst="line">
            <a:avLst/>
          </a:prstGeom>
          <a:noFill/>
          <a:ln w="9525">
            <a:solidFill>
              <a:srgbClr val="0000FF"/>
            </a:solidFill>
            <a:round/>
            <a:headEnd/>
            <a:tailEnd/>
          </a:ln>
          <a:effectLst/>
        </p:spPr>
        <p:txBody>
          <a:bodyPr/>
          <a:lstStyle/>
          <a:p>
            <a:endParaRPr lang="cs-CZ"/>
          </a:p>
        </p:txBody>
      </p:sp>
      <p:sp>
        <p:nvSpPr>
          <p:cNvPr id="59402" name="Line 10"/>
          <p:cNvSpPr>
            <a:spLocks noChangeShapeType="1"/>
          </p:cNvSpPr>
          <p:nvPr/>
        </p:nvSpPr>
        <p:spPr bwMode="auto">
          <a:xfrm>
            <a:off x="3040063" y="2339975"/>
            <a:ext cx="0" cy="646113"/>
          </a:xfrm>
          <a:prstGeom prst="line">
            <a:avLst/>
          </a:prstGeom>
          <a:noFill/>
          <a:ln w="9525">
            <a:solidFill>
              <a:schemeClr val="tx1"/>
            </a:solidFill>
            <a:round/>
            <a:headEnd/>
            <a:tailEnd type="triangle" w="med" len="med"/>
          </a:ln>
          <a:effectLst/>
        </p:spPr>
        <p:txBody>
          <a:bodyPr/>
          <a:lstStyle/>
          <a:p>
            <a:endParaRPr lang="cs-CZ"/>
          </a:p>
        </p:txBody>
      </p:sp>
      <p:sp>
        <p:nvSpPr>
          <p:cNvPr id="59403" name="Rectangle 11"/>
          <p:cNvSpPr>
            <a:spLocks noChangeArrowheads="1"/>
          </p:cNvSpPr>
          <p:nvPr/>
        </p:nvSpPr>
        <p:spPr bwMode="auto">
          <a:xfrm>
            <a:off x="1466850" y="1897063"/>
            <a:ext cx="1008063" cy="241300"/>
          </a:xfrm>
          <a:prstGeom prst="rect">
            <a:avLst/>
          </a:prstGeom>
          <a:noFill/>
          <a:ln w="9525">
            <a:solidFill>
              <a:srgbClr val="FF0000"/>
            </a:solidFill>
            <a:miter lim="800000"/>
            <a:headEnd/>
            <a:tailEnd/>
          </a:ln>
          <a:effectLst/>
        </p:spPr>
        <p:txBody>
          <a:bodyPr wrap="none" anchor="ctr"/>
          <a:lstStyle/>
          <a:p>
            <a:endParaRPr lang="cs-CZ"/>
          </a:p>
        </p:txBody>
      </p:sp>
      <p:sp>
        <p:nvSpPr>
          <p:cNvPr id="59404" name="Rectangle 12"/>
          <p:cNvSpPr>
            <a:spLocks noChangeArrowheads="1"/>
          </p:cNvSpPr>
          <p:nvPr/>
        </p:nvSpPr>
        <p:spPr bwMode="auto">
          <a:xfrm>
            <a:off x="6588125" y="3670300"/>
            <a:ext cx="1008063" cy="241300"/>
          </a:xfrm>
          <a:prstGeom prst="rect">
            <a:avLst/>
          </a:prstGeom>
          <a:noFill/>
          <a:ln w="9525">
            <a:solidFill>
              <a:srgbClr val="FF0000"/>
            </a:solidFill>
            <a:miter lim="800000"/>
            <a:headEnd/>
            <a:tailEnd/>
          </a:ln>
          <a:effectLst/>
        </p:spPr>
        <p:txBody>
          <a:bodyPr wrap="none" anchor="ctr"/>
          <a:lstStyle/>
          <a:p>
            <a:endParaRPr lang="cs-CZ"/>
          </a:p>
        </p:txBody>
      </p:sp>
      <p:pic>
        <p:nvPicPr>
          <p:cNvPr id="59405" name="Picture 13"/>
          <p:cNvPicPr>
            <a:picLocks noChangeAspect="1" noChangeArrowheads="1"/>
          </p:cNvPicPr>
          <p:nvPr/>
        </p:nvPicPr>
        <p:blipFill>
          <a:blip r:embed="rId4"/>
          <a:srcRect/>
          <a:stretch>
            <a:fillRect/>
          </a:stretch>
        </p:blipFill>
        <p:spPr bwMode="auto">
          <a:xfrm>
            <a:off x="5459413" y="727075"/>
            <a:ext cx="2782887" cy="2103438"/>
          </a:xfrm>
          <a:prstGeom prst="rect">
            <a:avLst/>
          </a:prstGeom>
          <a:noFill/>
          <a:ln w="9525">
            <a:noFill/>
            <a:miter lim="800000"/>
            <a:headEnd/>
            <a:tailEnd/>
          </a:ln>
          <a:effectLst/>
        </p:spPr>
      </p:pic>
      <p:sp>
        <p:nvSpPr>
          <p:cNvPr id="59406" name="Line 14"/>
          <p:cNvSpPr>
            <a:spLocks noChangeShapeType="1"/>
          </p:cNvSpPr>
          <p:nvPr/>
        </p:nvSpPr>
        <p:spPr bwMode="auto">
          <a:xfrm>
            <a:off x="2516188" y="1654175"/>
            <a:ext cx="2822575" cy="0"/>
          </a:xfrm>
          <a:prstGeom prst="line">
            <a:avLst/>
          </a:prstGeom>
          <a:noFill/>
          <a:ln w="9525">
            <a:solidFill>
              <a:schemeClr val="tx1"/>
            </a:solidFill>
            <a:round/>
            <a:headEnd/>
            <a:tailEnd type="triangle" w="med" len="med"/>
          </a:ln>
          <a:effectLst/>
        </p:spPr>
        <p:txBody>
          <a:bodyPr/>
          <a:lstStyle/>
          <a:p>
            <a:endParaRPr lang="cs-CZ"/>
          </a:p>
        </p:txBody>
      </p:sp>
      <p:sp>
        <p:nvSpPr>
          <p:cNvPr id="59407" name="Text Box 15"/>
          <p:cNvSpPr txBox="1">
            <a:spLocks noChangeArrowheads="1"/>
          </p:cNvSpPr>
          <p:nvPr/>
        </p:nvSpPr>
        <p:spPr bwMode="auto">
          <a:xfrm>
            <a:off x="1063625" y="3146425"/>
            <a:ext cx="1090613" cy="366713"/>
          </a:xfrm>
          <a:prstGeom prst="rect">
            <a:avLst/>
          </a:prstGeom>
          <a:noFill/>
          <a:ln w="9525">
            <a:noFill/>
            <a:miter lim="800000"/>
            <a:headEnd/>
            <a:tailEnd/>
          </a:ln>
          <a:effectLst/>
        </p:spPr>
        <p:txBody>
          <a:bodyPr wrap="none">
            <a:spAutoFit/>
          </a:bodyPr>
          <a:lstStyle/>
          <a:p>
            <a:r>
              <a:rPr lang="en-US" sz="1800">
                <a:solidFill>
                  <a:schemeClr val="tx1"/>
                </a:solidFill>
                <a:latin typeface="Calibri" pitchFamily="34" charset="0"/>
              </a:rPr>
              <a:t>Sales Line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Rectangle 4"/>
          <p:cNvSpPr>
            <a:spLocks noGrp="1"/>
          </p:cNvSpPr>
          <p:nvPr>
            <p:ph type="title"/>
          </p:nvPr>
        </p:nvSpPr>
        <p:spPr>
          <a:noFill/>
          <a:ln/>
        </p:spPr>
        <p:txBody>
          <a:bodyPr/>
          <a:lstStyle/>
          <a:p>
            <a:r>
              <a:rPr lang="en-US" smtClean="0"/>
              <a:t>Scenario </a:t>
            </a:r>
            <a:r>
              <a:rPr lang="cs-CZ" smtClean="0"/>
              <a:t>III-</a:t>
            </a:r>
            <a:r>
              <a:rPr lang="cs-CZ" smtClean="0">
                <a:latin typeface="Arial" charset="0"/>
              </a:rPr>
              <a:t>3</a:t>
            </a:r>
            <a:endParaRPr lang="en-US" smtClean="0"/>
          </a:p>
        </p:txBody>
      </p:sp>
      <p:pic>
        <p:nvPicPr>
          <p:cNvPr id="61446" name="Picture 6"/>
          <p:cNvPicPr>
            <a:picLocks noChangeAspect="1" noChangeArrowheads="1"/>
          </p:cNvPicPr>
          <p:nvPr/>
        </p:nvPicPr>
        <p:blipFill>
          <a:blip r:embed="rId2"/>
          <a:srcRect/>
          <a:stretch>
            <a:fillRect/>
          </a:stretch>
        </p:blipFill>
        <p:spPr bwMode="auto">
          <a:xfrm>
            <a:off x="419100" y="1493838"/>
            <a:ext cx="8186738" cy="1665287"/>
          </a:xfrm>
          <a:prstGeom prst="rect">
            <a:avLst/>
          </a:prstGeom>
          <a:noFill/>
          <a:ln w="9525">
            <a:noFill/>
            <a:miter lim="800000"/>
            <a:headEnd/>
            <a:tailEnd/>
          </a:ln>
          <a:effectLst/>
        </p:spPr>
      </p:pic>
      <p:sp>
        <p:nvSpPr>
          <p:cNvPr id="61447" name="Text Box 7"/>
          <p:cNvSpPr txBox="1">
            <a:spLocks noChangeArrowheads="1"/>
          </p:cNvSpPr>
          <p:nvPr/>
        </p:nvSpPr>
        <p:spPr bwMode="auto">
          <a:xfrm>
            <a:off x="3270250" y="2200275"/>
            <a:ext cx="2270125" cy="366713"/>
          </a:xfrm>
          <a:prstGeom prst="rect">
            <a:avLst/>
          </a:prstGeom>
          <a:noFill/>
          <a:ln w="9525">
            <a:noFill/>
            <a:miter lim="800000"/>
            <a:headEnd/>
            <a:tailEnd/>
          </a:ln>
          <a:effectLst/>
        </p:spPr>
        <p:txBody>
          <a:bodyPr wrap="none">
            <a:spAutoFit/>
          </a:bodyPr>
          <a:lstStyle/>
          <a:p>
            <a:pPr defTabSz="914400"/>
            <a:r>
              <a:rPr lang="en-US" sz="1800">
                <a:solidFill>
                  <a:schemeClr val="tx1"/>
                </a:solidFill>
                <a:latin typeface="Calibri" pitchFamily="34" charset="0"/>
              </a:rPr>
              <a:t>Before CTP calculation</a:t>
            </a:r>
          </a:p>
        </p:txBody>
      </p:sp>
      <p:pic>
        <p:nvPicPr>
          <p:cNvPr id="61448" name="Picture 8"/>
          <p:cNvPicPr>
            <a:picLocks noChangeAspect="1" noChangeArrowheads="1"/>
          </p:cNvPicPr>
          <p:nvPr/>
        </p:nvPicPr>
        <p:blipFill>
          <a:blip r:embed="rId3"/>
          <a:srcRect/>
          <a:stretch>
            <a:fillRect/>
          </a:stretch>
        </p:blipFill>
        <p:spPr bwMode="auto">
          <a:xfrm>
            <a:off x="901700" y="3389313"/>
            <a:ext cx="7662863" cy="725487"/>
          </a:xfrm>
          <a:prstGeom prst="rect">
            <a:avLst/>
          </a:prstGeom>
          <a:noFill/>
          <a:ln w="9525">
            <a:noFill/>
            <a:miter lim="800000"/>
            <a:headEnd/>
            <a:tailEnd/>
          </a:ln>
          <a:effectLst/>
        </p:spPr>
      </p:pic>
      <p:sp>
        <p:nvSpPr>
          <p:cNvPr id="61449" name="Rectangle 9"/>
          <p:cNvSpPr>
            <a:spLocks noChangeArrowheads="1"/>
          </p:cNvSpPr>
          <p:nvPr/>
        </p:nvSpPr>
        <p:spPr bwMode="auto">
          <a:xfrm>
            <a:off x="6750050" y="3913188"/>
            <a:ext cx="482600" cy="241300"/>
          </a:xfrm>
          <a:prstGeom prst="rect">
            <a:avLst/>
          </a:prstGeom>
          <a:noFill/>
          <a:ln w="9525">
            <a:solidFill>
              <a:srgbClr val="FF0000"/>
            </a:solidFill>
            <a:miter lim="800000"/>
            <a:headEnd/>
            <a:tailEnd/>
          </a:ln>
          <a:effectLst/>
        </p:spPr>
        <p:txBody>
          <a:bodyPr wrap="none" anchor="ctr"/>
          <a:lstStyle/>
          <a:p>
            <a:endParaRPr lang="cs-CZ"/>
          </a:p>
        </p:txBody>
      </p:sp>
      <p:sp>
        <p:nvSpPr>
          <p:cNvPr id="61450" name="Rectangle 10"/>
          <p:cNvSpPr>
            <a:spLocks noChangeArrowheads="1"/>
          </p:cNvSpPr>
          <p:nvPr/>
        </p:nvSpPr>
        <p:spPr bwMode="auto">
          <a:xfrm>
            <a:off x="5902325" y="3913188"/>
            <a:ext cx="444500" cy="241300"/>
          </a:xfrm>
          <a:prstGeom prst="rect">
            <a:avLst/>
          </a:prstGeom>
          <a:noFill/>
          <a:ln w="9525">
            <a:solidFill>
              <a:srgbClr val="FF0000"/>
            </a:solidFill>
            <a:miter lim="800000"/>
            <a:headEnd/>
            <a:tailEnd/>
          </a:ln>
          <a:effectLst/>
        </p:spPr>
        <p:txBody>
          <a:bodyPr wrap="none" anchor="ctr"/>
          <a:lstStyle/>
          <a:p>
            <a:endParaRPr lang="cs-CZ"/>
          </a:p>
        </p:txBody>
      </p:sp>
      <p:sp>
        <p:nvSpPr>
          <p:cNvPr id="61451" name="Text Box 11"/>
          <p:cNvSpPr txBox="1">
            <a:spLocks noChangeArrowheads="1"/>
          </p:cNvSpPr>
          <p:nvPr/>
        </p:nvSpPr>
        <p:spPr bwMode="auto">
          <a:xfrm>
            <a:off x="2354263" y="3429000"/>
            <a:ext cx="2119312" cy="366713"/>
          </a:xfrm>
          <a:prstGeom prst="rect">
            <a:avLst/>
          </a:prstGeom>
          <a:noFill/>
          <a:ln w="9525">
            <a:noFill/>
            <a:miter lim="800000"/>
            <a:headEnd/>
            <a:tailEnd/>
          </a:ln>
          <a:effectLst/>
        </p:spPr>
        <p:txBody>
          <a:bodyPr wrap="none">
            <a:spAutoFit/>
          </a:bodyPr>
          <a:lstStyle/>
          <a:p>
            <a:r>
              <a:rPr lang="en-US" sz="1800">
                <a:solidFill>
                  <a:schemeClr val="tx1"/>
                </a:solidFill>
                <a:latin typeface="Calibri" pitchFamily="34" charset="0"/>
              </a:rPr>
              <a:t>After CTP calculation</a:t>
            </a:r>
          </a:p>
        </p:txBody>
      </p:sp>
      <p:sp>
        <p:nvSpPr>
          <p:cNvPr id="61452" name="AutoShape 12"/>
          <p:cNvSpPr>
            <a:spLocks noChangeArrowheads="1"/>
          </p:cNvSpPr>
          <p:nvPr/>
        </p:nvSpPr>
        <p:spPr bwMode="auto">
          <a:xfrm>
            <a:off x="4532313" y="2743200"/>
            <a:ext cx="241300" cy="927100"/>
          </a:xfrm>
          <a:prstGeom prst="downArrow">
            <a:avLst>
              <a:gd name="adj1" fmla="val 50000"/>
              <a:gd name="adj2" fmla="val 96053"/>
            </a:avLst>
          </a:prstGeom>
          <a:solidFill>
            <a:srgbClr val="FFFF00"/>
          </a:solidFill>
          <a:ln w="9525">
            <a:solidFill>
              <a:schemeClr val="tx1"/>
            </a:solidFill>
            <a:miter lim="800000"/>
            <a:headEnd/>
            <a:tailEnd/>
          </a:ln>
          <a:effectLst/>
        </p:spPr>
        <p:txBody>
          <a:bodyPr wrap="none" anchor="ctr"/>
          <a:lstStyle/>
          <a:p>
            <a:endParaRPr lang="cs-CZ"/>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Rectangle 4"/>
          <p:cNvSpPr>
            <a:spLocks noGrp="1"/>
          </p:cNvSpPr>
          <p:nvPr>
            <p:ph type="title"/>
          </p:nvPr>
        </p:nvSpPr>
        <p:spPr>
          <a:noFill/>
          <a:ln/>
        </p:spPr>
        <p:txBody>
          <a:bodyPr/>
          <a:lstStyle/>
          <a:p>
            <a:r>
              <a:rPr lang="en-US" smtClean="0"/>
              <a:t>Scenario </a:t>
            </a:r>
            <a:r>
              <a:rPr lang="cs-CZ" smtClean="0"/>
              <a:t>III-</a:t>
            </a:r>
            <a:r>
              <a:rPr lang="cs-CZ" smtClean="0">
                <a:latin typeface="Arial" charset="0"/>
              </a:rPr>
              <a:t>4 – </a:t>
            </a:r>
            <a:r>
              <a:rPr lang="en-US" sz="1800" smtClean="0"/>
              <a:t>Requested Delivery date entered manually</a:t>
            </a:r>
          </a:p>
        </p:txBody>
      </p:sp>
      <p:pic>
        <p:nvPicPr>
          <p:cNvPr id="63494" name="Picture 6"/>
          <p:cNvPicPr>
            <a:picLocks noChangeAspect="1" noChangeArrowheads="1"/>
          </p:cNvPicPr>
          <p:nvPr/>
        </p:nvPicPr>
        <p:blipFill>
          <a:blip r:embed="rId2"/>
          <a:srcRect/>
          <a:stretch>
            <a:fillRect/>
          </a:stretch>
        </p:blipFill>
        <p:spPr bwMode="auto">
          <a:xfrm>
            <a:off x="539750" y="1373188"/>
            <a:ext cx="2095500" cy="1095375"/>
          </a:xfrm>
          <a:prstGeom prst="rect">
            <a:avLst/>
          </a:prstGeom>
          <a:noFill/>
          <a:ln w="19050">
            <a:solidFill>
              <a:srgbClr val="0000FF"/>
            </a:solidFill>
            <a:miter lim="800000"/>
            <a:headEnd/>
            <a:tailEnd/>
          </a:ln>
          <a:effectLst/>
        </p:spPr>
      </p:pic>
      <p:pic>
        <p:nvPicPr>
          <p:cNvPr id="63495" name="Picture 7"/>
          <p:cNvPicPr>
            <a:picLocks noChangeAspect="1" noChangeArrowheads="1"/>
          </p:cNvPicPr>
          <p:nvPr/>
        </p:nvPicPr>
        <p:blipFill>
          <a:blip r:embed="rId3"/>
          <a:srcRect/>
          <a:stretch>
            <a:fillRect/>
          </a:stretch>
        </p:blipFill>
        <p:spPr bwMode="auto">
          <a:xfrm>
            <a:off x="3805238" y="1373188"/>
            <a:ext cx="2686050" cy="1257300"/>
          </a:xfrm>
          <a:prstGeom prst="rect">
            <a:avLst/>
          </a:prstGeom>
          <a:noFill/>
          <a:ln w="19050">
            <a:solidFill>
              <a:schemeClr val="tx1"/>
            </a:solidFill>
            <a:miter lim="800000"/>
            <a:headEnd/>
            <a:tailEnd/>
          </a:ln>
          <a:effectLst/>
        </p:spPr>
      </p:pic>
      <p:sp>
        <p:nvSpPr>
          <p:cNvPr id="63496" name="Line 8"/>
          <p:cNvSpPr>
            <a:spLocks noChangeShapeType="1"/>
          </p:cNvSpPr>
          <p:nvPr/>
        </p:nvSpPr>
        <p:spPr bwMode="auto">
          <a:xfrm>
            <a:off x="2717800" y="1816100"/>
            <a:ext cx="1047750" cy="0"/>
          </a:xfrm>
          <a:prstGeom prst="line">
            <a:avLst/>
          </a:prstGeom>
          <a:noFill/>
          <a:ln w="9525">
            <a:solidFill>
              <a:schemeClr val="tx1"/>
            </a:solidFill>
            <a:round/>
            <a:headEnd/>
            <a:tailEnd type="triangle" w="med" len="med"/>
          </a:ln>
          <a:effectLst/>
        </p:spPr>
        <p:txBody>
          <a:bodyPr/>
          <a:lstStyle/>
          <a:p>
            <a:endParaRPr lang="cs-CZ"/>
          </a:p>
        </p:txBody>
      </p:sp>
      <p:sp>
        <p:nvSpPr>
          <p:cNvPr id="63497" name="Rectangle 9"/>
          <p:cNvSpPr>
            <a:spLocks noChangeArrowheads="1"/>
          </p:cNvSpPr>
          <p:nvPr/>
        </p:nvSpPr>
        <p:spPr bwMode="auto">
          <a:xfrm>
            <a:off x="4289425" y="2219325"/>
            <a:ext cx="847725" cy="361950"/>
          </a:xfrm>
          <a:prstGeom prst="rect">
            <a:avLst/>
          </a:prstGeom>
          <a:noFill/>
          <a:ln w="9525">
            <a:solidFill>
              <a:srgbClr val="FF0000"/>
            </a:solidFill>
            <a:miter lim="800000"/>
            <a:headEnd/>
            <a:tailEnd/>
          </a:ln>
          <a:effectLst/>
        </p:spPr>
        <p:txBody>
          <a:bodyPr wrap="none" anchor="ctr"/>
          <a:lstStyle/>
          <a:p>
            <a:endParaRPr lang="cs-CZ"/>
          </a:p>
        </p:txBody>
      </p:sp>
      <p:pic>
        <p:nvPicPr>
          <p:cNvPr id="63514" name="Picture 26"/>
          <p:cNvPicPr>
            <a:picLocks noChangeAspect="1" noChangeArrowheads="1"/>
          </p:cNvPicPr>
          <p:nvPr/>
        </p:nvPicPr>
        <p:blipFill>
          <a:blip r:embed="rId4"/>
          <a:srcRect/>
          <a:stretch>
            <a:fillRect/>
          </a:stretch>
        </p:blipFill>
        <p:spPr bwMode="auto">
          <a:xfrm>
            <a:off x="458788" y="2824163"/>
            <a:ext cx="7029450" cy="733425"/>
          </a:xfrm>
          <a:prstGeom prst="rect">
            <a:avLst/>
          </a:prstGeom>
          <a:noFill/>
          <a:ln w="9525">
            <a:solidFill>
              <a:schemeClr val="tx1"/>
            </a:solidFill>
            <a:miter lim="800000"/>
            <a:headEnd/>
            <a:tailEnd/>
          </a:ln>
          <a:effectLst/>
        </p:spPr>
      </p:pic>
      <p:pic>
        <p:nvPicPr>
          <p:cNvPr id="63515" name="Picture 27"/>
          <p:cNvPicPr>
            <a:picLocks noChangeAspect="1" noChangeArrowheads="1"/>
          </p:cNvPicPr>
          <p:nvPr/>
        </p:nvPicPr>
        <p:blipFill>
          <a:blip r:embed="rId5"/>
          <a:srcRect/>
          <a:stretch>
            <a:fillRect/>
          </a:stretch>
        </p:blipFill>
        <p:spPr bwMode="auto">
          <a:xfrm>
            <a:off x="458788" y="2863850"/>
            <a:ext cx="2247900" cy="238125"/>
          </a:xfrm>
          <a:prstGeom prst="rect">
            <a:avLst/>
          </a:prstGeom>
          <a:noFill/>
          <a:ln w="9525">
            <a:noFill/>
            <a:miter lim="800000"/>
            <a:headEnd/>
            <a:tailEnd/>
          </a:ln>
          <a:effectLst/>
        </p:spPr>
      </p:pic>
      <p:pic>
        <p:nvPicPr>
          <p:cNvPr id="63516" name="Picture 28"/>
          <p:cNvPicPr>
            <a:picLocks noChangeAspect="1" noChangeArrowheads="1"/>
          </p:cNvPicPr>
          <p:nvPr/>
        </p:nvPicPr>
        <p:blipFill>
          <a:blip r:embed="rId6"/>
          <a:srcRect/>
          <a:stretch>
            <a:fillRect/>
          </a:stretch>
        </p:blipFill>
        <p:spPr bwMode="auto">
          <a:xfrm>
            <a:off x="458788" y="3751263"/>
            <a:ext cx="7016750" cy="723900"/>
          </a:xfrm>
          <a:prstGeom prst="rect">
            <a:avLst/>
          </a:prstGeom>
          <a:noFill/>
          <a:ln w="9525">
            <a:solidFill>
              <a:schemeClr val="tx1"/>
            </a:solidFill>
            <a:miter lim="800000"/>
            <a:headEnd/>
            <a:tailEnd/>
          </a:ln>
          <a:effectLst/>
        </p:spPr>
      </p:pic>
      <p:sp>
        <p:nvSpPr>
          <p:cNvPr id="63517" name="Text Box 29"/>
          <p:cNvSpPr txBox="1">
            <a:spLocks noChangeArrowheads="1"/>
          </p:cNvSpPr>
          <p:nvPr/>
        </p:nvSpPr>
        <p:spPr bwMode="auto">
          <a:xfrm>
            <a:off x="498475" y="3751263"/>
            <a:ext cx="1692275" cy="304800"/>
          </a:xfrm>
          <a:prstGeom prst="rect">
            <a:avLst/>
          </a:prstGeom>
          <a:noFill/>
          <a:ln w="9525">
            <a:noFill/>
            <a:miter lim="800000"/>
            <a:headEnd/>
            <a:tailEnd/>
          </a:ln>
          <a:effectLst/>
        </p:spPr>
        <p:txBody>
          <a:bodyPr wrap="none">
            <a:spAutoFit/>
          </a:bodyPr>
          <a:lstStyle/>
          <a:p>
            <a:r>
              <a:rPr lang="en-US" sz="1400">
                <a:solidFill>
                  <a:schemeClr val="tx1"/>
                </a:solidFill>
                <a:latin typeface="Calibri" pitchFamily="34" charset="0"/>
              </a:rPr>
              <a:t>After CTP calculation</a:t>
            </a:r>
          </a:p>
        </p:txBody>
      </p:sp>
      <p:pic>
        <p:nvPicPr>
          <p:cNvPr id="63518" name="Picture 30"/>
          <p:cNvPicPr>
            <a:picLocks noChangeAspect="1" noChangeArrowheads="1"/>
          </p:cNvPicPr>
          <p:nvPr/>
        </p:nvPicPr>
        <p:blipFill>
          <a:blip r:embed="rId7"/>
          <a:srcRect/>
          <a:stretch>
            <a:fillRect/>
          </a:stretch>
        </p:blipFill>
        <p:spPr bwMode="auto">
          <a:xfrm>
            <a:off x="419100" y="4638675"/>
            <a:ext cx="7015163" cy="790575"/>
          </a:xfrm>
          <a:prstGeom prst="rect">
            <a:avLst/>
          </a:prstGeom>
          <a:noFill/>
          <a:ln w="9525">
            <a:solidFill>
              <a:schemeClr val="tx1"/>
            </a:solidFill>
            <a:miter lim="800000"/>
            <a:headEnd/>
            <a:tailEnd/>
          </a:ln>
          <a:effectLst/>
        </p:spPr>
      </p:pic>
      <p:sp>
        <p:nvSpPr>
          <p:cNvPr id="63519" name="Text Box 31"/>
          <p:cNvSpPr txBox="1">
            <a:spLocks noChangeArrowheads="1"/>
          </p:cNvSpPr>
          <p:nvPr/>
        </p:nvSpPr>
        <p:spPr bwMode="auto">
          <a:xfrm>
            <a:off x="539750" y="4719638"/>
            <a:ext cx="2032000" cy="304800"/>
          </a:xfrm>
          <a:prstGeom prst="rect">
            <a:avLst/>
          </a:prstGeom>
          <a:noFill/>
          <a:ln w="9525">
            <a:noFill/>
            <a:miter lim="800000"/>
            <a:headEnd/>
            <a:tailEnd/>
          </a:ln>
          <a:effectLst/>
        </p:spPr>
        <p:txBody>
          <a:bodyPr wrap="none">
            <a:spAutoFit/>
          </a:bodyPr>
          <a:lstStyle/>
          <a:p>
            <a:r>
              <a:rPr lang="en-US" sz="1400">
                <a:solidFill>
                  <a:schemeClr val="tx1"/>
                </a:solidFill>
                <a:latin typeface="Calibri" pitchFamily="34" charset="0"/>
              </a:rPr>
              <a:t>Sales Line when accepted</a:t>
            </a:r>
          </a:p>
        </p:txBody>
      </p:sp>
      <p:sp>
        <p:nvSpPr>
          <p:cNvPr id="63520" name="AutoShape 32"/>
          <p:cNvSpPr>
            <a:spLocks noChangeArrowheads="1"/>
          </p:cNvSpPr>
          <p:nvPr/>
        </p:nvSpPr>
        <p:spPr bwMode="auto">
          <a:xfrm>
            <a:off x="2838450" y="3106738"/>
            <a:ext cx="241300" cy="644525"/>
          </a:xfrm>
          <a:prstGeom prst="downArrow">
            <a:avLst>
              <a:gd name="adj1" fmla="val 50000"/>
              <a:gd name="adj2" fmla="val 66776"/>
            </a:avLst>
          </a:prstGeom>
          <a:solidFill>
            <a:srgbClr val="FF3300"/>
          </a:solidFill>
          <a:ln w="9525">
            <a:solidFill>
              <a:schemeClr val="tx1"/>
            </a:solidFill>
            <a:miter lim="800000"/>
            <a:headEnd/>
            <a:tailEnd/>
          </a:ln>
          <a:effectLst/>
        </p:spPr>
        <p:txBody>
          <a:bodyPr wrap="none" anchor="ctr"/>
          <a:lstStyle/>
          <a:p>
            <a:endParaRPr lang="cs-CZ"/>
          </a:p>
        </p:txBody>
      </p:sp>
      <p:sp>
        <p:nvSpPr>
          <p:cNvPr id="63521" name="AutoShape 33"/>
          <p:cNvSpPr>
            <a:spLocks noChangeArrowheads="1"/>
          </p:cNvSpPr>
          <p:nvPr/>
        </p:nvSpPr>
        <p:spPr bwMode="auto">
          <a:xfrm>
            <a:off x="2192338" y="4073525"/>
            <a:ext cx="201612" cy="565150"/>
          </a:xfrm>
          <a:prstGeom prst="downArrow">
            <a:avLst>
              <a:gd name="adj1" fmla="val 50000"/>
              <a:gd name="adj2" fmla="val 70079"/>
            </a:avLst>
          </a:prstGeom>
          <a:solidFill>
            <a:srgbClr val="FF3300"/>
          </a:solidFill>
          <a:ln w="9525">
            <a:solidFill>
              <a:schemeClr val="tx1"/>
            </a:solidFill>
            <a:miter lim="800000"/>
            <a:headEnd/>
            <a:tailEnd/>
          </a:ln>
          <a:effectLst/>
        </p:spPr>
        <p:txBody>
          <a:bodyPr wrap="none" anchor="ctr"/>
          <a:lstStyle/>
          <a:p>
            <a:endParaRPr lang="cs-CZ"/>
          </a:p>
        </p:txBody>
      </p:sp>
      <p:pic>
        <p:nvPicPr>
          <p:cNvPr id="63522" name="Picture 34"/>
          <p:cNvPicPr>
            <a:picLocks noChangeAspect="1" noChangeArrowheads="1"/>
          </p:cNvPicPr>
          <p:nvPr/>
        </p:nvPicPr>
        <p:blipFill>
          <a:blip r:embed="rId8"/>
          <a:srcRect/>
          <a:stretch>
            <a:fillRect/>
          </a:stretch>
        </p:blipFill>
        <p:spPr bwMode="auto">
          <a:xfrm>
            <a:off x="419100" y="5888038"/>
            <a:ext cx="8194675" cy="647700"/>
          </a:xfrm>
          <a:prstGeom prst="rect">
            <a:avLst/>
          </a:prstGeom>
          <a:noFill/>
          <a:ln w="9525">
            <a:solidFill>
              <a:schemeClr val="tx1"/>
            </a:solidFill>
            <a:miter lim="800000"/>
            <a:headEnd/>
            <a:tailEnd/>
          </a:ln>
          <a:effectLst/>
        </p:spPr>
      </p:pic>
      <p:sp>
        <p:nvSpPr>
          <p:cNvPr id="63524" name="Text Box 36"/>
          <p:cNvSpPr txBox="1">
            <a:spLocks noChangeArrowheads="1"/>
          </p:cNvSpPr>
          <p:nvPr/>
        </p:nvSpPr>
        <p:spPr bwMode="auto">
          <a:xfrm>
            <a:off x="296863" y="5607050"/>
            <a:ext cx="3522662" cy="304800"/>
          </a:xfrm>
          <a:prstGeom prst="rect">
            <a:avLst/>
          </a:prstGeom>
          <a:noFill/>
          <a:ln w="9525">
            <a:noFill/>
            <a:miter lim="800000"/>
            <a:headEnd/>
            <a:tailEnd/>
          </a:ln>
          <a:effectLst/>
        </p:spPr>
        <p:txBody>
          <a:bodyPr wrap="none">
            <a:spAutoFit/>
          </a:bodyPr>
          <a:lstStyle/>
          <a:p>
            <a:r>
              <a:rPr lang="en-US" sz="1400">
                <a:solidFill>
                  <a:schemeClr val="tx1"/>
                </a:solidFill>
                <a:latin typeface="Calibri" pitchFamily="34" charset="0"/>
              </a:rPr>
              <a:t>Request Worksheet is created is CTP accepted</a:t>
            </a:r>
          </a:p>
        </p:txBody>
      </p:sp>
      <p:sp>
        <p:nvSpPr>
          <p:cNvPr id="63526" name="Rectangle 38"/>
          <p:cNvSpPr>
            <a:spLocks noChangeArrowheads="1"/>
          </p:cNvSpPr>
          <p:nvPr/>
        </p:nvSpPr>
        <p:spPr bwMode="auto">
          <a:xfrm>
            <a:off x="3322638" y="4235450"/>
            <a:ext cx="644525" cy="282575"/>
          </a:xfrm>
          <a:prstGeom prst="rect">
            <a:avLst/>
          </a:prstGeom>
          <a:noFill/>
          <a:ln w="9525">
            <a:solidFill>
              <a:srgbClr val="FF0000"/>
            </a:solidFill>
            <a:miter lim="800000"/>
            <a:headEnd/>
            <a:tailEnd/>
          </a:ln>
          <a:effectLst/>
        </p:spPr>
        <p:txBody>
          <a:bodyPr wrap="none" anchor="ctr"/>
          <a:lstStyle/>
          <a:p>
            <a:endParaRPr lang="cs-CZ"/>
          </a:p>
        </p:txBody>
      </p:sp>
      <p:sp>
        <p:nvSpPr>
          <p:cNvPr id="63527" name="Rectangle 39"/>
          <p:cNvSpPr>
            <a:spLocks noChangeArrowheads="1"/>
          </p:cNvSpPr>
          <p:nvPr/>
        </p:nvSpPr>
        <p:spPr bwMode="auto">
          <a:xfrm>
            <a:off x="5741988" y="4235450"/>
            <a:ext cx="644525" cy="282575"/>
          </a:xfrm>
          <a:prstGeom prst="rect">
            <a:avLst/>
          </a:prstGeom>
          <a:noFill/>
          <a:ln w="9525">
            <a:solidFill>
              <a:srgbClr val="FF0000"/>
            </a:solidFill>
            <a:miter lim="800000"/>
            <a:headEnd/>
            <a:tailEnd/>
          </a:ln>
          <a:effectLst/>
        </p:spPr>
        <p:txBody>
          <a:bodyPr wrap="none" anchor="ctr"/>
          <a:lstStyle/>
          <a:p>
            <a:endParaRPr lang="cs-CZ"/>
          </a:p>
        </p:txBody>
      </p:sp>
      <p:sp>
        <p:nvSpPr>
          <p:cNvPr id="63528" name="Rectangle 40"/>
          <p:cNvSpPr>
            <a:spLocks noChangeArrowheads="1"/>
          </p:cNvSpPr>
          <p:nvPr/>
        </p:nvSpPr>
        <p:spPr bwMode="auto">
          <a:xfrm>
            <a:off x="5499100" y="5243513"/>
            <a:ext cx="644525" cy="282575"/>
          </a:xfrm>
          <a:prstGeom prst="rect">
            <a:avLst/>
          </a:prstGeom>
          <a:noFill/>
          <a:ln w="9525">
            <a:solidFill>
              <a:srgbClr val="FF0000"/>
            </a:solidFill>
            <a:miter lim="800000"/>
            <a:headEnd/>
            <a:tailEnd/>
          </a:ln>
          <a:effectLst/>
        </p:spPr>
        <p:txBody>
          <a:bodyPr wrap="none" anchor="ctr"/>
          <a:lstStyle/>
          <a:p>
            <a:endParaRPr lang="cs-CZ"/>
          </a:p>
        </p:txBody>
      </p:sp>
      <p:sp>
        <p:nvSpPr>
          <p:cNvPr id="63529" name="Text Box 41"/>
          <p:cNvSpPr txBox="1">
            <a:spLocks noChangeArrowheads="1"/>
          </p:cNvSpPr>
          <p:nvPr/>
        </p:nvSpPr>
        <p:spPr bwMode="auto">
          <a:xfrm>
            <a:off x="7515225" y="5122863"/>
            <a:ext cx="1389063" cy="304800"/>
          </a:xfrm>
          <a:prstGeom prst="rect">
            <a:avLst/>
          </a:prstGeom>
          <a:noFill/>
          <a:ln w="9525">
            <a:noFill/>
            <a:miter lim="800000"/>
            <a:headEnd/>
            <a:tailEnd/>
          </a:ln>
          <a:effectLst/>
        </p:spPr>
        <p:txBody>
          <a:bodyPr wrap="none">
            <a:spAutoFit/>
          </a:bodyPr>
          <a:lstStyle/>
          <a:p>
            <a:r>
              <a:rPr lang="en-US" sz="1400">
                <a:solidFill>
                  <a:schemeClr val="tx1"/>
                </a:solidFill>
                <a:latin typeface="Calibri" pitchFamily="34" charset="0"/>
              </a:rPr>
              <a:t>PART is reserved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Rectangle 4"/>
          <p:cNvSpPr>
            <a:spLocks noGrp="1"/>
          </p:cNvSpPr>
          <p:nvPr>
            <p:ph type="title"/>
          </p:nvPr>
        </p:nvSpPr>
        <p:spPr>
          <a:noFill/>
          <a:ln/>
        </p:spPr>
        <p:txBody>
          <a:bodyPr/>
          <a:lstStyle/>
          <a:p>
            <a:r>
              <a:rPr lang="en-US" smtClean="0"/>
              <a:t>Scenario </a:t>
            </a:r>
            <a:r>
              <a:rPr lang="cs-CZ" smtClean="0"/>
              <a:t>III-</a:t>
            </a:r>
            <a:r>
              <a:rPr lang="cs-CZ" smtClean="0">
                <a:latin typeface="Arial" charset="0"/>
              </a:rPr>
              <a:t>5</a:t>
            </a:r>
            <a:endParaRPr lang="en-US" smtClean="0"/>
          </a:p>
        </p:txBody>
      </p:sp>
      <p:pic>
        <p:nvPicPr>
          <p:cNvPr id="65542" name="Picture 6"/>
          <p:cNvPicPr>
            <a:picLocks noChangeAspect="1" noChangeArrowheads="1"/>
          </p:cNvPicPr>
          <p:nvPr/>
        </p:nvPicPr>
        <p:blipFill>
          <a:blip r:embed="rId2"/>
          <a:srcRect/>
          <a:stretch>
            <a:fillRect/>
          </a:stretch>
        </p:blipFill>
        <p:spPr bwMode="auto">
          <a:xfrm>
            <a:off x="620713" y="1654175"/>
            <a:ext cx="8104187" cy="317500"/>
          </a:xfrm>
          <a:prstGeom prst="rect">
            <a:avLst/>
          </a:prstGeom>
          <a:noFill/>
          <a:ln w="9525">
            <a:noFill/>
            <a:miter lim="800000"/>
            <a:headEnd/>
            <a:tailEnd/>
          </a:ln>
          <a:effectLst/>
        </p:spPr>
      </p:pic>
      <p:pic>
        <p:nvPicPr>
          <p:cNvPr id="65544" name="Picture 8"/>
          <p:cNvPicPr>
            <a:picLocks noChangeAspect="1" noChangeArrowheads="1"/>
          </p:cNvPicPr>
          <p:nvPr/>
        </p:nvPicPr>
        <p:blipFill>
          <a:blip r:embed="rId3"/>
          <a:srcRect/>
          <a:stretch>
            <a:fillRect/>
          </a:stretch>
        </p:blipFill>
        <p:spPr bwMode="auto">
          <a:xfrm>
            <a:off x="620713" y="2057400"/>
            <a:ext cx="8145462" cy="1638300"/>
          </a:xfrm>
          <a:prstGeom prst="rect">
            <a:avLst/>
          </a:prstGeom>
          <a:noFill/>
          <a:ln w="9525">
            <a:solidFill>
              <a:srgbClr val="0000FF"/>
            </a:solidFill>
            <a:miter lim="800000"/>
            <a:headEnd/>
            <a:tailEnd/>
          </a:ln>
          <a:effectLst/>
        </p:spPr>
      </p:pic>
      <p:pic>
        <p:nvPicPr>
          <p:cNvPr id="65545" name="Picture 9"/>
          <p:cNvPicPr>
            <a:picLocks noChangeAspect="1" noChangeArrowheads="1"/>
          </p:cNvPicPr>
          <p:nvPr/>
        </p:nvPicPr>
        <p:blipFill>
          <a:blip r:embed="rId4"/>
          <a:srcRect/>
          <a:stretch>
            <a:fillRect/>
          </a:stretch>
        </p:blipFill>
        <p:spPr bwMode="auto">
          <a:xfrm>
            <a:off x="539750" y="4033838"/>
            <a:ext cx="8226425" cy="304800"/>
          </a:xfrm>
          <a:prstGeom prst="rect">
            <a:avLst/>
          </a:prstGeom>
          <a:noFill/>
          <a:ln w="9525">
            <a:noFill/>
            <a:miter lim="800000"/>
            <a:headEnd/>
            <a:tailEnd/>
          </a:ln>
          <a:effectLst/>
        </p:spPr>
      </p:pic>
      <p:sp>
        <p:nvSpPr>
          <p:cNvPr id="65546" name="Text Box 10"/>
          <p:cNvSpPr txBox="1">
            <a:spLocks noChangeArrowheads="1"/>
          </p:cNvSpPr>
          <p:nvPr/>
        </p:nvSpPr>
        <p:spPr bwMode="auto">
          <a:xfrm>
            <a:off x="539750" y="3751263"/>
            <a:ext cx="6130925" cy="304800"/>
          </a:xfrm>
          <a:prstGeom prst="rect">
            <a:avLst/>
          </a:prstGeom>
          <a:noFill/>
          <a:ln w="9525">
            <a:noFill/>
            <a:miter lim="800000"/>
            <a:headEnd/>
            <a:tailEnd/>
          </a:ln>
          <a:effectLst/>
        </p:spPr>
        <p:txBody>
          <a:bodyPr wrap="none">
            <a:spAutoFit/>
          </a:bodyPr>
          <a:lstStyle/>
          <a:p>
            <a:r>
              <a:rPr lang="en-US" sz="1400">
                <a:solidFill>
                  <a:schemeClr val="tx1"/>
                </a:solidFill>
                <a:latin typeface="Calibri" pitchFamily="34" charset="0"/>
              </a:rPr>
              <a:t>Request Worksheet to replenish PROD_001 is created -&gt;Purchase Order is created</a:t>
            </a:r>
          </a:p>
        </p:txBody>
      </p:sp>
      <p:pic>
        <p:nvPicPr>
          <p:cNvPr id="65547" name="Picture 11"/>
          <p:cNvPicPr>
            <a:picLocks noChangeAspect="1" noChangeArrowheads="1"/>
          </p:cNvPicPr>
          <p:nvPr/>
        </p:nvPicPr>
        <p:blipFill>
          <a:blip r:embed="rId5"/>
          <a:srcRect/>
          <a:stretch>
            <a:fillRect/>
          </a:stretch>
        </p:blipFill>
        <p:spPr bwMode="auto">
          <a:xfrm>
            <a:off x="539750" y="4476750"/>
            <a:ext cx="8347075" cy="676275"/>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Rectangle 4"/>
          <p:cNvSpPr>
            <a:spLocks noGrp="1"/>
          </p:cNvSpPr>
          <p:nvPr>
            <p:ph type="title"/>
          </p:nvPr>
        </p:nvSpPr>
        <p:spPr>
          <a:noFill/>
          <a:ln/>
        </p:spPr>
        <p:txBody>
          <a:bodyPr/>
          <a:lstStyle/>
          <a:p>
            <a:r>
              <a:rPr lang="en-US" smtClean="0"/>
              <a:t>Scenario </a:t>
            </a:r>
            <a:r>
              <a:rPr lang="cs-CZ" smtClean="0"/>
              <a:t>III-6 – PC </a:t>
            </a:r>
            <a:r>
              <a:rPr lang="en-US" sz="1800" smtClean="0"/>
              <a:t>purchased and 50 % of production registered  </a:t>
            </a:r>
          </a:p>
        </p:txBody>
      </p:sp>
      <p:pic>
        <p:nvPicPr>
          <p:cNvPr id="67590" name="Picture 6"/>
          <p:cNvPicPr>
            <a:picLocks noChangeAspect="1" noChangeArrowheads="1"/>
          </p:cNvPicPr>
          <p:nvPr/>
        </p:nvPicPr>
        <p:blipFill>
          <a:blip r:embed="rId2"/>
          <a:srcRect/>
          <a:stretch>
            <a:fillRect/>
          </a:stretch>
        </p:blipFill>
        <p:spPr bwMode="auto">
          <a:xfrm>
            <a:off x="296863" y="1373188"/>
            <a:ext cx="7743825" cy="306387"/>
          </a:xfrm>
          <a:prstGeom prst="rect">
            <a:avLst/>
          </a:prstGeom>
          <a:noFill/>
          <a:ln w="9525">
            <a:noFill/>
            <a:miter lim="800000"/>
            <a:headEnd/>
            <a:tailEnd/>
          </a:ln>
          <a:effectLst/>
        </p:spPr>
      </p:pic>
      <p:pic>
        <p:nvPicPr>
          <p:cNvPr id="67591" name="Picture 7"/>
          <p:cNvPicPr>
            <a:picLocks noChangeAspect="1" noChangeArrowheads="1"/>
          </p:cNvPicPr>
          <p:nvPr/>
        </p:nvPicPr>
        <p:blipFill>
          <a:blip r:embed="rId3"/>
          <a:srcRect/>
          <a:stretch>
            <a:fillRect/>
          </a:stretch>
        </p:blipFill>
        <p:spPr bwMode="auto">
          <a:xfrm>
            <a:off x="296863" y="1776413"/>
            <a:ext cx="7621587" cy="2136775"/>
          </a:xfrm>
          <a:prstGeom prst="rect">
            <a:avLst/>
          </a:prstGeom>
          <a:noFill/>
          <a:ln w="9525">
            <a:noFill/>
            <a:miter lim="800000"/>
            <a:headEnd/>
            <a:tailEnd/>
          </a:ln>
          <a:effectLst/>
        </p:spPr>
      </p:pic>
      <p:sp>
        <p:nvSpPr>
          <p:cNvPr id="67592" name="Text Box 8"/>
          <p:cNvSpPr txBox="1">
            <a:spLocks noChangeArrowheads="1"/>
          </p:cNvSpPr>
          <p:nvPr/>
        </p:nvSpPr>
        <p:spPr bwMode="auto">
          <a:xfrm>
            <a:off x="296863" y="4275138"/>
            <a:ext cx="6035675" cy="304800"/>
          </a:xfrm>
          <a:prstGeom prst="rect">
            <a:avLst/>
          </a:prstGeom>
          <a:noFill/>
          <a:ln w="9525">
            <a:noFill/>
            <a:miter lim="800000"/>
            <a:headEnd/>
            <a:tailEnd/>
          </a:ln>
          <a:effectLst/>
        </p:spPr>
        <p:txBody>
          <a:bodyPr wrap="none">
            <a:spAutoFit/>
          </a:bodyPr>
          <a:lstStyle/>
          <a:p>
            <a:r>
              <a:rPr lang="en-US" sz="1400">
                <a:solidFill>
                  <a:schemeClr val="tx1"/>
                </a:solidFill>
                <a:latin typeface="Calibri" pitchFamily="34" charset="0"/>
              </a:rPr>
              <a:t>After some stock transfers- bin in standard will be changed and modified to GRID</a:t>
            </a:r>
          </a:p>
        </p:txBody>
      </p:sp>
      <p:pic>
        <p:nvPicPr>
          <p:cNvPr id="67593" name="Picture 9"/>
          <p:cNvPicPr>
            <a:picLocks noChangeAspect="1" noChangeArrowheads="1"/>
          </p:cNvPicPr>
          <p:nvPr/>
        </p:nvPicPr>
        <p:blipFill>
          <a:blip r:embed="rId4"/>
          <a:srcRect/>
          <a:stretch>
            <a:fillRect/>
          </a:stretch>
        </p:blipFill>
        <p:spPr bwMode="auto">
          <a:xfrm>
            <a:off x="377825" y="4638675"/>
            <a:ext cx="6457950" cy="285750"/>
          </a:xfrm>
          <a:prstGeom prst="rect">
            <a:avLst/>
          </a:prstGeom>
          <a:noFill/>
          <a:ln w="9525">
            <a:noFill/>
            <a:miter lim="800000"/>
            <a:headEnd/>
            <a:tailEnd/>
          </a:ln>
          <a:effectLst/>
        </p:spPr>
      </p:pic>
      <p:pic>
        <p:nvPicPr>
          <p:cNvPr id="67594" name="Picture 10"/>
          <p:cNvPicPr>
            <a:picLocks noChangeAspect="1" noChangeArrowheads="1"/>
          </p:cNvPicPr>
          <p:nvPr/>
        </p:nvPicPr>
        <p:blipFill>
          <a:blip r:embed="rId5"/>
          <a:srcRect/>
          <a:stretch>
            <a:fillRect/>
          </a:stretch>
        </p:blipFill>
        <p:spPr bwMode="auto">
          <a:xfrm>
            <a:off x="377825" y="5081588"/>
            <a:ext cx="5305425" cy="781050"/>
          </a:xfrm>
          <a:prstGeom prst="rect">
            <a:avLst/>
          </a:prstGeom>
          <a:noFill/>
          <a:ln w="9525">
            <a:noFill/>
            <a:miter lim="800000"/>
            <a:headEnd/>
            <a:tailEnd/>
          </a:ln>
          <a:effectLst/>
        </p:spPr>
      </p:pic>
      <p:pic>
        <p:nvPicPr>
          <p:cNvPr id="67595" name="Picture 11"/>
          <p:cNvPicPr>
            <a:picLocks noChangeAspect="1" noChangeArrowheads="1"/>
          </p:cNvPicPr>
          <p:nvPr/>
        </p:nvPicPr>
        <p:blipFill>
          <a:blip r:embed="rId6"/>
          <a:srcRect/>
          <a:stretch>
            <a:fillRect/>
          </a:stretch>
        </p:blipFill>
        <p:spPr bwMode="auto">
          <a:xfrm>
            <a:off x="5619750" y="5969000"/>
            <a:ext cx="3000375" cy="561975"/>
          </a:xfrm>
          <a:prstGeom prst="rect">
            <a:avLst/>
          </a:prstGeom>
          <a:noFill/>
          <a:ln w="9525">
            <a:solidFill>
              <a:srgbClr val="0000FF"/>
            </a:solidFill>
            <a:miter lim="800000"/>
            <a:headEnd/>
            <a:tailEnd/>
          </a:ln>
          <a:effectLst/>
        </p:spPr>
      </p:pic>
      <p:sp>
        <p:nvSpPr>
          <p:cNvPr id="67596" name="Line 12"/>
          <p:cNvSpPr>
            <a:spLocks noChangeShapeType="1"/>
          </p:cNvSpPr>
          <p:nvPr/>
        </p:nvSpPr>
        <p:spPr bwMode="auto">
          <a:xfrm>
            <a:off x="4692650" y="5888038"/>
            <a:ext cx="0" cy="444500"/>
          </a:xfrm>
          <a:prstGeom prst="line">
            <a:avLst/>
          </a:prstGeom>
          <a:noFill/>
          <a:ln w="9525">
            <a:solidFill>
              <a:schemeClr val="tx1"/>
            </a:solidFill>
            <a:round/>
            <a:headEnd/>
            <a:tailEnd/>
          </a:ln>
          <a:effectLst/>
        </p:spPr>
        <p:txBody>
          <a:bodyPr/>
          <a:lstStyle/>
          <a:p>
            <a:endParaRPr lang="cs-CZ"/>
          </a:p>
        </p:txBody>
      </p:sp>
      <p:sp>
        <p:nvSpPr>
          <p:cNvPr id="67597" name="Line 13"/>
          <p:cNvSpPr>
            <a:spLocks noChangeShapeType="1"/>
          </p:cNvSpPr>
          <p:nvPr/>
        </p:nvSpPr>
        <p:spPr bwMode="auto">
          <a:xfrm>
            <a:off x="4692650" y="6332538"/>
            <a:ext cx="847725" cy="0"/>
          </a:xfrm>
          <a:prstGeom prst="line">
            <a:avLst/>
          </a:prstGeom>
          <a:noFill/>
          <a:ln w="9525">
            <a:solidFill>
              <a:schemeClr val="tx1"/>
            </a:solidFill>
            <a:round/>
            <a:headEnd/>
            <a:tailEnd type="triangle" w="med" len="med"/>
          </a:ln>
          <a:effectLst/>
        </p:spPr>
        <p:txBody>
          <a:bodyPr/>
          <a:lstStyle/>
          <a:p>
            <a:endParaRPr lang="cs-CZ"/>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2312988" y="304800"/>
            <a:ext cx="6597650" cy="228600"/>
          </a:xfrm>
        </p:spPr>
        <p:txBody>
          <a:bodyPr rtlCol="0">
            <a:noAutofit/>
          </a:bodyPr>
          <a:lstStyle/>
          <a:p>
            <a:pPr algn="r" eaLnBrk="1" fontAlgn="auto" hangingPunct="1">
              <a:spcAft>
                <a:spcPts val="0"/>
              </a:spcAft>
              <a:buFont typeface="Arial"/>
              <a:buNone/>
              <a:defRPr/>
            </a:pPr>
            <a:r>
              <a:rPr lang="en-US" sz="1000" cap="all" dirty="0" smtClean="0">
                <a:solidFill>
                  <a:srgbClr val="695C4F"/>
                </a:solidFill>
              </a:rPr>
              <a:t>COLOUR PALETTE</a:t>
            </a:r>
            <a:endParaRPr lang="en-US" sz="1000" cap="all" dirty="0">
              <a:solidFill>
                <a:srgbClr val="695C4F"/>
              </a:solidFill>
            </a:endParaRPr>
          </a:p>
        </p:txBody>
      </p:sp>
      <p:sp>
        <p:nvSpPr>
          <p:cNvPr id="54274" name="TextBox 13"/>
          <p:cNvSpPr txBox="1">
            <a:spLocks noChangeArrowheads="1"/>
          </p:cNvSpPr>
          <p:nvPr/>
        </p:nvSpPr>
        <p:spPr bwMode="auto">
          <a:xfrm>
            <a:off x="1219200" y="1600200"/>
            <a:ext cx="6248400" cy="3632200"/>
          </a:xfrm>
          <a:prstGeom prst="rect">
            <a:avLst/>
          </a:prstGeom>
          <a:noFill/>
          <a:ln w="9525">
            <a:noFill/>
            <a:miter lim="800000"/>
            <a:headEnd/>
            <a:tailEnd/>
          </a:ln>
        </p:spPr>
        <p:txBody>
          <a:bodyPr lIns="144000" rIns="144000">
            <a:spAutoFit/>
          </a:bodyPr>
          <a:lstStyle/>
          <a:p>
            <a:r>
              <a:rPr lang="en-US" sz="1100">
                <a:solidFill>
                  <a:schemeClr val="tx1"/>
                </a:solidFill>
                <a:latin typeface="Calibri" pitchFamily="34" charset="0"/>
              </a:rPr>
              <a:t>Backgrounds						Primary Text	       Secondary Text</a:t>
            </a:r>
          </a:p>
          <a:p>
            <a:endParaRPr lang="en-US" sz="1100">
              <a:solidFill>
                <a:schemeClr val="tx1"/>
              </a:solidFill>
              <a:latin typeface="Calibri" pitchFamily="34" charset="0"/>
            </a:endParaRPr>
          </a:p>
          <a:p>
            <a:endParaRPr lang="en-US" sz="1400">
              <a:solidFill>
                <a:schemeClr val="tx1"/>
              </a:solidFill>
              <a:latin typeface="Calibri" pitchFamily="34" charset="0"/>
            </a:endParaRPr>
          </a:p>
          <a:p>
            <a:endParaRPr lang="en-US" sz="800">
              <a:solidFill>
                <a:schemeClr val="tx1"/>
              </a:solidFill>
              <a:latin typeface="Calibri" pitchFamily="34" charset="0"/>
            </a:endParaRPr>
          </a:p>
          <a:p>
            <a:endParaRPr lang="en-US" sz="800">
              <a:solidFill>
                <a:schemeClr val="tx1"/>
              </a:solidFill>
              <a:latin typeface="Calibri" pitchFamily="34" charset="0"/>
            </a:endParaRPr>
          </a:p>
          <a:p>
            <a:endParaRPr lang="en-US" sz="800">
              <a:solidFill>
                <a:schemeClr val="tx1"/>
              </a:solidFill>
              <a:latin typeface="Calibri" pitchFamily="34" charset="0"/>
            </a:endParaRPr>
          </a:p>
          <a:p>
            <a:endParaRPr lang="en-US" sz="800">
              <a:solidFill>
                <a:schemeClr val="tx1"/>
              </a:solidFill>
              <a:latin typeface="Calibri" pitchFamily="34" charset="0"/>
            </a:endParaRPr>
          </a:p>
          <a:p>
            <a:endParaRPr lang="en-US" sz="800">
              <a:solidFill>
                <a:schemeClr val="tx1"/>
              </a:solidFill>
              <a:latin typeface="Calibri" pitchFamily="34" charset="0"/>
            </a:endParaRPr>
          </a:p>
          <a:p>
            <a:endParaRPr lang="en-US" sz="800">
              <a:solidFill>
                <a:schemeClr val="tx1"/>
              </a:solidFill>
              <a:latin typeface="Calibri" pitchFamily="34" charset="0"/>
            </a:endParaRPr>
          </a:p>
          <a:p>
            <a:endParaRPr lang="en-US" sz="800">
              <a:solidFill>
                <a:schemeClr val="tx1"/>
              </a:solidFill>
              <a:latin typeface="Calibri" pitchFamily="34" charset="0"/>
            </a:endParaRPr>
          </a:p>
          <a:p>
            <a:endParaRPr lang="en-US" sz="800">
              <a:solidFill>
                <a:schemeClr val="tx1"/>
              </a:solidFill>
              <a:latin typeface="Calibri" pitchFamily="34" charset="0"/>
            </a:endParaRPr>
          </a:p>
          <a:p>
            <a:endParaRPr lang="en-US" sz="800">
              <a:solidFill>
                <a:schemeClr val="tx1"/>
              </a:solidFill>
              <a:latin typeface="Calibri" pitchFamily="34" charset="0"/>
            </a:endParaRPr>
          </a:p>
          <a:p>
            <a:endParaRPr lang="en-US" sz="800">
              <a:solidFill>
                <a:schemeClr val="tx1"/>
              </a:solidFill>
              <a:latin typeface="Calibri" pitchFamily="34" charset="0"/>
            </a:endParaRPr>
          </a:p>
          <a:p>
            <a:endParaRPr lang="en-US" sz="800">
              <a:solidFill>
                <a:schemeClr val="tx1"/>
              </a:solidFill>
              <a:latin typeface="Calibri" pitchFamily="34" charset="0"/>
            </a:endParaRPr>
          </a:p>
          <a:p>
            <a:endParaRPr lang="en-US" sz="800">
              <a:solidFill>
                <a:schemeClr val="tx1"/>
              </a:solidFill>
              <a:latin typeface="Calibri" pitchFamily="34" charset="0"/>
            </a:endParaRPr>
          </a:p>
          <a:p>
            <a:endParaRPr lang="en-US" sz="800">
              <a:solidFill>
                <a:schemeClr val="tx1"/>
              </a:solidFill>
              <a:latin typeface="Calibri" pitchFamily="34" charset="0"/>
            </a:endParaRPr>
          </a:p>
          <a:p>
            <a:endParaRPr lang="en-US" sz="800">
              <a:solidFill>
                <a:schemeClr val="tx1"/>
              </a:solidFill>
              <a:latin typeface="Calibri" pitchFamily="34" charset="0"/>
            </a:endParaRPr>
          </a:p>
          <a:p>
            <a:r>
              <a:rPr lang="en-US" sz="1100">
                <a:solidFill>
                  <a:schemeClr val="tx1"/>
                </a:solidFill>
                <a:latin typeface="Calibri" pitchFamily="34" charset="0"/>
              </a:rPr>
              <a:t>Accent							Accent Gradients</a:t>
            </a:r>
          </a:p>
          <a:p>
            <a:endParaRPr lang="en-US" sz="1300">
              <a:solidFill>
                <a:schemeClr val="tx1"/>
              </a:solidFill>
              <a:latin typeface="Calibri" pitchFamily="34" charset="0"/>
            </a:endParaRPr>
          </a:p>
          <a:p>
            <a:endParaRPr lang="en-US" sz="1300">
              <a:solidFill>
                <a:schemeClr val="tx1"/>
              </a:solidFill>
              <a:latin typeface="Calibri" pitchFamily="34" charset="0"/>
            </a:endParaRPr>
          </a:p>
          <a:p>
            <a:endParaRPr lang="en-US" sz="1300">
              <a:solidFill>
                <a:schemeClr val="tx1"/>
              </a:solidFill>
              <a:latin typeface="Calibri" pitchFamily="34" charset="0"/>
            </a:endParaRPr>
          </a:p>
          <a:p>
            <a:endParaRPr lang="en-US" sz="1300">
              <a:solidFill>
                <a:schemeClr val="tx1"/>
              </a:solidFill>
              <a:latin typeface="Calibri" pitchFamily="34" charset="0"/>
            </a:endParaRPr>
          </a:p>
          <a:p>
            <a:endParaRPr lang="en-US" sz="900">
              <a:solidFill>
                <a:schemeClr val="tx1"/>
              </a:solidFill>
              <a:latin typeface="Calibri" pitchFamily="34" charset="0"/>
            </a:endParaRPr>
          </a:p>
          <a:p>
            <a:r>
              <a:rPr lang="en-US" sz="1000" i="1">
                <a:solidFill>
                  <a:schemeClr val="tx1"/>
                </a:solidFill>
                <a:latin typeface="Calibri" pitchFamily="34" charset="0"/>
              </a:rPr>
              <a:t>Gradient Upper Levels</a:t>
            </a:r>
          </a:p>
        </p:txBody>
      </p:sp>
      <p:sp>
        <p:nvSpPr>
          <p:cNvPr id="9" name="Round Diagonal Corner Rectangle 8"/>
          <p:cNvSpPr/>
          <p:nvPr/>
        </p:nvSpPr>
        <p:spPr>
          <a:xfrm>
            <a:off x="6359525" y="1924050"/>
            <a:ext cx="1404938" cy="1404938"/>
          </a:xfrm>
          <a:prstGeom prst="round2DiagRect">
            <a:avLst/>
          </a:prstGeom>
          <a:solidFill>
            <a:srgbClr val="5E5447"/>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ound Diagonal Corner Rectangle 4"/>
          <p:cNvSpPr/>
          <p:nvPr/>
        </p:nvSpPr>
        <p:spPr>
          <a:xfrm>
            <a:off x="2795588" y="1924050"/>
            <a:ext cx="1220787" cy="1220788"/>
          </a:xfrm>
          <a:prstGeom prst="round2DiagRect">
            <a:avLst/>
          </a:prstGeom>
          <a:solidFill>
            <a:srgbClr val="E7E5E5"/>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3" name="Round Diagonal Corner Rectangle 12"/>
          <p:cNvSpPr/>
          <p:nvPr/>
        </p:nvSpPr>
        <p:spPr>
          <a:xfrm>
            <a:off x="2420938" y="5284788"/>
            <a:ext cx="349250" cy="342900"/>
          </a:xfrm>
          <a:prstGeom prst="round2DiagRect">
            <a:avLst/>
          </a:prstGeom>
          <a:solidFill>
            <a:srgbClr val="3B9BF7"/>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 name="Round Diagonal Corner Rectangle 3"/>
          <p:cNvSpPr/>
          <p:nvPr/>
        </p:nvSpPr>
        <p:spPr>
          <a:xfrm>
            <a:off x="1371600" y="1924050"/>
            <a:ext cx="1220788" cy="1220788"/>
          </a:xfrm>
          <a:prstGeom prst="round2DiagRect">
            <a:avLst/>
          </a:prstGeom>
          <a:solidFill>
            <a:schemeClr val="tx2"/>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ound Diagonal Corner Rectangle 5"/>
          <p:cNvSpPr/>
          <p:nvPr/>
        </p:nvSpPr>
        <p:spPr>
          <a:xfrm>
            <a:off x="4572000" y="1924050"/>
            <a:ext cx="1374775" cy="1404938"/>
          </a:xfrm>
          <a:prstGeom prst="round2DiagRect">
            <a:avLst/>
          </a:prstGeom>
          <a:solidFill>
            <a:schemeClr val="tx1"/>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 name="Round Diagonal Corner Rectangle 6"/>
          <p:cNvSpPr/>
          <p:nvPr/>
        </p:nvSpPr>
        <p:spPr>
          <a:xfrm>
            <a:off x="2420938" y="4224338"/>
            <a:ext cx="749300" cy="631825"/>
          </a:xfrm>
          <a:prstGeom prst="round2DiagRect">
            <a:avLst/>
          </a:prstGeom>
          <a:solidFill>
            <a:srgbClr val="2E5A95"/>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 name="Round Diagonal Corner Rectangle 7"/>
          <p:cNvSpPr/>
          <p:nvPr/>
        </p:nvSpPr>
        <p:spPr>
          <a:xfrm>
            <a:off x="1371600" y="4224338"/>
            <a:ext cx="749300" cy="631825"/>
          </a:xfrm>
          <a:prstGeom prst="round2DiagRect">
            <a:avLst/>
          </a:prstGeom>
          <a:solidFill>
            <a:srgbClr val="E66624"/>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 name="Round Diagonal Corner Rectangle 9"/>
          <p:cNvSpPr/>
          <p:nvPr/>
        </p:nvSpPr>
        <p:spPr>
          <a:xfrm>
            <a:off x="6317373" y="4224384"/>
            <a:ext cx="1404000" cy="1404000"/>
          </a:xfrm>
          <a:prstGeom prst="round2DiagRect">
            <a:avLst/>
          </a:prstGeom>
          <a:gradFill flip="none" rotWithShape="1">
            <a:gsLst>
              <a:gs pos="0">
                <a:srgbClr val="2E5A95"/>
              </a:gs>
              <a:gs pos="100000">
                <a:srgbClr val="3B9BF7"/>
              </a:gs>
            </a:gsLst>
            <a:path path="circle">
              <a:fillToRect t="100000" r="100000"/>
            </a:path>
            <a:tileRect l="-100000" b="-100000"/>
          </a:gra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1" name="Round Diagonal Corner Rectangle 10"/>
          <p:cNvSpPr/>
          <p:nvPr/>
        </p:nvSpPr>
        <p:spPr>
          <a:xfrm>
            <a:off x="4572000" y="4224384"/>
            <a:ext cx="1374657" cy="1404000"/>
          </a:xfrm>
          <a:prstGeom prst="round2DiagRect">
            <a:avLst/>
          </a:prstGeom>
          <a:gradFill flip="none" rotWithShape="1">
            <a:gsLst>
              <a:gs pos="0">
                <a:srgbClr val="E66624"/>
              </a:gs>
              <a:gs pos="100000">
                <a:srgbClr val="EC8D2F"/>
              </a:gs>
            </a:gsLst>
            <a:path path="circle">
              <a:fillToRect t="100000" r="100000"/>
            </a:path>
            <a:tileRect l="-100000" b="-100000"/>
          </a:gra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2" name="Round Diagonal Corner Rectangle 11"/>
          <p:cNvSpPr/>
          <p:nvPr/>
        </p:nvSpPr>
        <p:spPr>
          <a:xfrm>
            <a:off x="1371600" y="5284788"/>
            <a:ext cx="349250" cy="342900"/>
          </a:xfrm>
          <a:prstGeom prst="round2DiagRect">
            <a:avLst/>
          </a:prstGeom>
          <a:solidFill>
            <a:srgbClr val="EC8D2F"/>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p:nvPr>
        </p:nvSpPr>
        <p:spPr/>
        <p:txBody>
          <a:bodyPr/>
          <a:lstStyle/>
          <a:p>
            <a:pPr eaLnBrk="1" hangingPunct="1"/>
            <a:r>
              <a:rPr lang="cs-CZ" smtClean="0"/>
              <a:t>Standard </a:t>
            </a:r>
            <a:r>
              <a:rPr lang="en-GB" smtClean="0"/>
              <a:t>Item Card </a:t>
            </a:r>
            <a:r>
              <a:rPr lang="cs-CZ" smtClean="0"/>
              <a:t>(</a:t>
            </a:r>
            <a:r>
              <a:rPr lang="en-GB" smtClean="0"/>
              <a:t>Consumables</a:t>
            </a:r>
            <a:r>
              <a:rPr lang="cs-CZ" smtClean="0"/>
              <a:t>)</a:t>
            </a:r>
            <a:r>
              <a:rPr lang="cs-CZ" smtClean="0">
                <a:latin typeface="Arial" charset="0"/>
              </a:rPr>
              <a:t>- </a:t>
            </a:r>
            <a:r>
              <a:rPr lang="en-US" smtClean="0">
                <a:latin typeface="Arial" charset="0"/>
              </a:rPr>
              <a:t>Inventory Valuation</a:t>
            </a:r>
          </a:p>
        </p:txBody>
      </p:sp>
      <p:pic>
        <p:nvPicPr>
          <p:cNvPr id="25602" name="Picture 3"/>
          <p:cNvPicPr>
            <a:picLocks noChangeAspect="1" noChangeArrowheads="1"/>
          </p:cNvPicPr>
          <p:nvPr/>
        </p:nvPicPr>
        <p:blipFill>
          <a:blip r:embed="rId2"/>
          <a:srcRect/>
          <a:stretch>
            <a:fillRect/>
          </a:stretch>
        </p:blipFill>
        <p:spPr bwMode="auto">
          <a:xfrm>
            <a:off x="498475" y="1533525"/>
            <a:ext cx="7745413" cy="498633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p:txBody>
          <a:bodyPr/>
          <a:lstStyle/>
          <a:p>
            <a:r>
              <a:rPr lang="en-US" smtClean="0">
                <a:latin typeface="Arial" charset="0"/>
              </a:rPr>
              <a:t>Creation of the new Item Card</a:t>
            </a:r>
          </a:p>
        </p:txBody>
      </p:sp>
      <p:pic>
        <p:nvPicPr>
          <p:cNvPr id="26626" name="Picture 4"/>
          <p:cNvPicPr>
            <a:picLocks noChangeAspect="1" noChangeArrowheads="1"/>
          </p:cNvPicPr>
          <p:nvPr/>
        </p:nvPicPr>
        <p:blipFill>
          <a:blip r:embed="rId2"/>
          <a:srcRect/>
          <a:stretch>
            <a:fillRect/>
          </a:stretch>
        </p:blipFill>
        <p:spPr bwMode="auto">
          <a:xfrm>
            <a:off x="539750" y="1855788"/>
            <a:ext cx="6065838" cy="2536825"/>
          </a:xfrm>
          <a:prstGeom prst="rect">
            <a:avLst/>
          </a:prstGeom>
          <a:noFill/>
          <a:ln w="9525">
            <a:noFill/>
            <a:miter lim="800000"/>
            <a:headEnd/>
            <a:tailEnd/>
          </a:ln>
        </p:spPr>
      </p:pic>
      <p:sp>
        <p:nvSpPr>
          <p:cNvPr id="26627" name="Rectangle 8"/>
          <p:cNvSpPr>
            <a:spLocks noChangeArrowheads="1"/>
          </p:cNvSpPr>
          <p:nvPr/>
        </p:nvSpPr>
        <p:spPr bwMode="auto">
          <a:xfrm>
            <a:off x="3886200" y="2339975"/>
            <a:ext cx="2419350" cy="1531938"/>
          </a:xfrm>
          <a:prstGeom prst="rect">
            <a:avLst/>
          </a:prstGeom>
          <a:noFill/>
          <a:ln w="9525">
            <a:solidFill>
              <a:srgbClr val="FF0000"/>
            </a:solidFill>
            <a:miter lim="800000"/>
            <a:headEnd/>
            <a:tailEnd/>
          </a:ln>
        </p:spPr>
        <p:txBody>
          <a:bodyPr wrap="none" anchor="ctr"/>
          <a:lstStyle/>
          <a:p>
            <a:endParaRPr lang="cs-CZ"/>
          </a:p>
        </p:txBody>
      </p:sp>
      <p:sp>
        <p:nvSpPr>
          <p:cNvPr id="26628" name="Rectangle 9"/>
          <p:cNvSpPr>
            <a:spLocks noChangeArrowheads="1"/>
          </p:cNvSpPr>
          <p:nvPr/>
        </p:nvSpPr>
        <p:spPr bwMode="auto">
          <a:xfrm>
            <a:off x="419100" y="1855788"/>
            <a:ext cx="725488" cy="282575"/>
          </a:xfrm>
          <a:prstGeom prst="rect">
            <a:avLst/>
          </a:prstGeom>
          <a:noFill/>
          <a:ln w="9525">
            <a:solidFill>
              <a:srgbClr val="FF0000"/>
            </a:solidFill>
            <a:miter lim="800000"/>
            <a:headEnd/>
            <a:tailEnd/>
          </a:ln>
        </p:spPr>
        <p:txBody>
          <a:bodyPr wrap="none" anchor="ctr"/>
          <a:lstStyle/>
          <a:p>
            <a:endParaRPr lang="cs-CZ"/>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p:txBody>
          <a:bodyPr/>
          <a:lstStyle/>
          <a:p>
            <a:r>
              <a:rPr lang="en-US" smtClean="0">
                <a:latin typeface="Arial" charset="0"/>
              </a:rPr>
              <a:t>Creation of the new Item Card</a:t>
            </a:r>
          </a:p>
        </p:txBody>
      </p:sp>
      <p:pic>
        <p:nvPicPr>
          <p:cNvPr id="27650" name="Picture 6"/>
          <p:cNvPicPr>
            <a:picLocks noChangeAspect="1" noChangeArrowheads="1"/>
          </p:cNvPicPr>
          <p:nvPr/>
        </p:nvPicPr>
        <p:blipFill>
          <a:blip r:embed="rId2"/>
          <a:srcRect/>
          <a:stretch>
            <a:fillRect/>
          </a:stretch>
        </p:blipFill>
        <p:spPr bwMode="auto">
          <a:xfrm>
            <a:off x="498475" y="1776413"/>
            <a:ext cx="5959475" cy="2674937"/>
          </a:xfrm>
          <a:prstGeom prst="rect">
            <a:avLst/>
          </a:prstGeom>
          <a:noFill/>
          <a:ln w="9525">
            <a:noFill/>
            <a:miter lim="800000"/>
            <a:headEnd/>
            <a:tailEnd/>
          </a:ln>
        </p:spPr>
      </p:pic>
      <p:sp>
        <p:nvSpPr>
          <p:cNvPr id="27651" name="Rectangle 7"/>
          <p:cNvSpPr>
            <a:spLocks noChangeArrowheads="1"/>
          </p:cNvSpPr>
          <p:nvPr/>
        </p:nvSpPr>
        <p:spPr bwMode="auto">
          <a:xfrm>
            <a:off x="901700" y="1816100"/>
            <a:ext cx="725488" cy="282575"/>
          </a:xfrm>
          <a:prstGeom prst="rect">
            <a:avLst/>
          </a:prstGeom>
          <a:noFill/>
          <a:ln w="9525">
            <a:solidFill>
              <a:srgbClr val="FF0000"/>
            </a:solidFill>
            <a:miter lim="800000"/>
            <a:headEnd/>
            <a:tailEnd/>
          </a:ln>
        </p:spPr>
        <p:txBody>
          <a:bodyPr wrap="none" anchor="ctr"/>
          <a:lstStyle/>
          <a:p>
            <a:endParaRPr lang="cs-CZ"/>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p:txBody>
          <a:bodyPr/>
          <a:lstStyle/>
          <a:p>
            <a:r>
              <a:rPr lang="en-US" smtClean="0">
                <a:latin typeface="Arial" charset="0"/>
              </a:rPr>
              <a:t>Creation of the new Item Card</a:t>
            </a:r>
          </a:p>
        </p:txBody>
      </p:sp>
      <p:pic>
        <p:nvPicPr>
          <p:cNvPr id="28674" name="Picture 6"/>
          <p:cNvPicPr>
            <a:picLocks noChangeAspect="1" noChangeArrowheads="1"/>
          </p:cNvPicPr>
          <p:nvPr/>
        </p:nvPicPr>
        <p:blipFill>
          <a:blip r:embed="rId2"/>
          <a:srcRect/>
          <a:stretch>
            <a:fillRect/>
          </a:stretch>
        </p:blipFill>
        <p:spPr bwMode="auto">
          <a:xfrm>
            <a:off x="741363" y="1695450"/>
            <a:ext cx="5722937" cy="2011363"/>
          </a:xfrm>
          <a:prstGeom prst="rect">
            <a:avLst/>
          </a:prstGeom>
          <a:noFill/>
          <a:ln w="9525">
            <a:solidFill>
              <a:srgbClr val="3B9BF7"/>
            </a:solidFill>
            <a:miter lim="800000"/>
            <a:headEnd/>
            <a:tailEnd/>
          </a:ln>
        </p:spPr>
      </p:pic>
      <p:sp>
        <p:nvSpPr>
          <p:cNvPr id="28675" name="Rectangle 7"/>
          <p:cNvSpPr>
            <a:spLocks noChangeArrowheads="1"/>
          </p:cNvSpPr>
          <p:nvPr/>
        </p:nvSpPr>
        <p:spPr bwMode="auto">
          <a:xfrm>
            <a:off x="1789113" y="1735138"/>
            <a:ext cx="725487" cy="282575"/>
          </a:xfrm>
          <a:prstGeom prst="rect">
            <a:avLst/>
          </a:prstGeom>
          <a:noFill/>
          <a:ln w="9525">
            <a:solidFill>
              <a:srgbClr val="FF0000"/>
            </a:solidFill>
            <a:miter lim="800000"/>
            <a:headEnd/>
            <a:tailEnd/>
          </a:ln>
        </p:spPr>
        <p:txBody>
          <a:bodyPr wrap="none" anchor="ctr"/>
          <a:lstStyle/>
          <a:p>
            <a:endParaRPr lang="cs-CZ"/>
          </a:p>
        </p:txBody>
      </p:sp>
      <p:pic>
        <p:nvPicPr>
          <p:cNvPr id="28676" name="Picture 8"/>
          <p:cNvPicPr>
            <a:picLocks noChangeAspect="1" noChangeArrowheads="1"/>
          </p:cNvPicPr>
          <p:nvPr/>
        </p:nvPicPr>
        <p:blipFill>
          <a:blip r:embed="rId3"/>
          <a:srcRect/>
          <a:stretch>
            <a:fillRect/>
          </a:stretch>
        </p:blipFill>
        <p:spPr bwMode="auto">
          <a:xfrm>
            <a:off x="781050" y="3952875"/>
            <a:ext cx="5692775" cy="2324100"/>
          </a:xfrm>
          <a:prstGeom prst="rect">
            <a:avLst/>
          </a:prstGeom>
          <a:noFill/>
          <a:ln w="9525">
            <a:solidFill>
              <a:srgbClr val="3B9BF7"/>
            </a:solidFill>
            <a:miter lim="800000"/>
            <a:headEnd/>
            <a:tailEnd/>
          </a:ln>
        </p:spPr>
      </p:pic>
      <p:sp>
        <p:nvSpPr>
          <p:cNvPr id="28677" name="Rectangle 9"/>
          <p:cNvSpPr>
            <a:spLocks noChangeArrowheads="1"/>
          </p:cNvSpPr>
          <p:nvPr/>
        </p:nvSpPr>
        <p:spPr bwMode="auto">
          <a:xfrm>
            <a:off x="2435225" y="3913188"/>
            <a:ext cx="725488" cy="282575"/>
          </a:xfrm>
          <a:prstGeom prst="rect">
            <a:avLst/>
          </a:prstGeom>
          <a:noFill/>
          <a:ln w="9525">
            <a:solidFill>
              <a:srgbClr val="FF0000"/>
            </a:solidFill>
            <a:miter lim="800000"/>
            <a:headEnd/>
            <a:tailEnd/>
          </a:ln>
        </p:spPr>
        <p:txBody>
          <a:bodyPr wrap="none" anchor="ctr"/>
          <a:lstStyle/>
          <a:p>
            <a:endParaRPr lang="cs-CZ"/>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p:txBody>
          <a:bodyPr/>
          <a:lstStyle/>
          <a:p>
            <a:r>
              <a:rPr lang="en-US" smtClean="0"/>
              <a:t>Item Card and Entries</a:t>
            </a:r>
            <a:r>
              <a:rPr lang="cs-CZ" smtClean="0"/>
              <a:t> (</a:t>
            </a:r>
            <a:r>
              <a:rPr lang="en-US" sz="2000" smtClean="0">
                <a:solidFill>
                  <a:srgbClr val="FF3300"/>
                </a:solidFill>
              </a:rPr>
              <a:t>Item Ledger</a:t>
            </a:r>
            <a:r>
              <a:rPr lang="en-US" sz="2000" smtClean="0"/>
              <a:t> and </a:t>
            </a:r>
            <a:r>
              <a:rPr lang="en-US" sz="2000" smtClean="0">
                <a:solidFill>
                  <a:srgbClr val="2E5A95"/>
                </a:solidFill>
              </a:rPr>
              <a:t>Value Entries</a:t>
            </a:r>
            <a:r>
              <a:rPr lang="en-US" smtClean="0">
                <a:latin typeface="Arial" charset="0"/>
              </a:rPr>
              <a:t>)</a:t>
            </a:r>
          </a:p>
        </p:txBody>
      </p:sp>
      <p:sp>
        <p:nvSpPr>
          <p:cNvPr id="29698" name="Rectangle 4"/>
          <p:cNvSpPr>
            <a:spLocks noChangeArrowheads="1"/>
          </p:cNvSpPr>
          <p:nvPr/>
        </p:nvSpPr>
        <p:spPr bwMode="auto">
          <a:xfrm>
            <a:off x="217488" y="2501900"/>
            <a:ext cx="1816100" cy="806450"/>
          </a:xfrm>
          <a:prstGeom prst="rect">
            <a:avLst/>
          </a:prstGeom>
          <a:solidFill>
            <a:srgbClr val="FFFF00"/>
          </a:solidFill>
          <a:ln w="9525">
            <a:solidFill>
              <a:schemeClr val="tx1"/>
            </a:solidFill>
            <a:miter lim="800000"/>
            <a:headEnd/>
            <a:tailEnd/>
          </a:ln>
        </p:spPr>
        <p:txBody>
          <a:bodyPr wrap="none" anchor="ctr"/>
          <a:lstStyle/>
          <a:p>
            <a:pPr algn="ctr" defTabSz="914400"/>
            <a:r>
              <a:rPr lang="en-US" sz="2000">
                <a:latin typeface="Calibri" pitchFamily="34" charset="0"/>
              </a:rPr>
              <a:t>Item Card</a:t>
            </a:r>
          </a:p>
        </p:txBody>
      </p:sp>
      <p:sp>
        <p:nvSpPr>
          <p:cNvPr id="29699" name="Line 7"/>
          <p:cNvSpPr>
            <a:spLocks noChangeShapeType="1"/>
          </p:cNvSpPr>
          <p:nvPr/>
        </p:nvSpPr>
        <p:spPr bwMode="auto">
          <a:xfrm flipV="1">
            <a:off x="2073275" y="2744788"/>
            <a:ext cx="523875" cy="0"/>
          </a:xfrm>
          <a:prstGeom prst="line">
            <a:avLst/>
          </a:prstGeom>
          <a:noFill/>
          <a:ln w="9525">
            <a:solidFill>
              <a:schemeClr val="tx1"/>
            </a:solidFill>
            <a:round/>
            <a:headEnd/>
            <a:tailEnd type="triangle" w="med" len="med"/>
          </a:ln>
        </p:spPr>
        <p:txBody>
          <a:bodyPr/>
          <a:lstStyle/>
          <a:p>
            <a:endParaRPr lang="cs-CZ"/>
          </a:p>
        </p:txBody>
      </p:sp>
      <p:sp>
        <p:nvSpPr>
          <p:cNvPr id="29700" name="Rectangle 8"/>
          <p:cNvSpPr>
            <a:spLocks noChangeArrowheads="1"/>
          </p:cNvSpPr>
          <p:nvPr/>
        </p:nvSpPr>
        <p:spPr bwMode="auto">
          <a:xfrm>
            <a:off x="2638425" y="2663825"/>
            <a:ext cx="5965825" cy="79375"/>
          </a:xfrm>
          <a:prstGeom prst="rect">
            <a:avLst/>
          </a:prstGeom>
          <a:solidFill>
            <a:srgbClr val="FF3300"/>
          </a:solidFill>
          <a:ln w="9525">
            <a:solidFill>
              <a:schemeClr val="tx1"/>
            </a:solidFill>
            <a:miter lim="800000"/>
            <a:headEnd/>
            <a:tailEnd/>
          </a:ln>
        </p:spPr>
        <p:txBody>
          <a:bodyPr wrap="none" anchor="ctr"/>
          <a:lstStyle/>
          <a:p>
            <a:endParaRPr lang="cs-CZ"/>
          </a:p>
        </p:txBody>
      </p:sp>
      <p:pic>
        <p:nvPicPr>
          <p:cNvPr id="29701" name="Picture 9"/>
          <p:cNvPicPr>
            <a:picLocks noChangeAspect="1" noChangeArrowheads="1"/>
          </p:cNvPicPr>
          <p:nvPr/>
        </p:nvPicPr>
        <p:blipFill>
          <a:blip r:embed="rId2"/>
          <a:srcRect/>
          <a:stretch>
            <a:fillRect/>
          </a:stretch>
        </p:blipFill>
        <p:spPr bwMode="auto">
          <a:xfrm>
            <a:off x="257175" y="1574800"/>
            <a:ext cx="8442325" cy="517525"/>
          </a:xfrm>
          <a:prstGeom prst="rect">
            <a:avLst/>
          </a:prstGeom>
          <a:noFill/>
          <a:ln w="9525">
            <a:solidFill>
              <a:srgbClr val="FF3300"/>
            </a:solidFill>
            <a:miter lim="800000"/>
            <a:headEnd/>
            <a:tailEnd/>
          </a:ln>
        </p:spPr>
      </p:pic>
      <p:sp>
        <p:nvSpPr>
          <p:cNvPr id="29702" name="AutoShape 10"/>
          <p:cNvSpPr>
            <a:spLocks/>
          </p:cNvSpPr>
          <p:nvPr/>
        </p:nvSpPr>
        <p:spPr bwMode="auto">
          <a:xfrm rot="5400000">
            <a:off x="4310857" y="-1793081"/>
            <a:ext cx="361950" cy="8307387"/>
          </a:xfrm>
          <a:prstGeom prst="rightBrace">
            <a:avLst>
              <a:gd name="adj1" fmla="val 191265"/>
              <a:gd name="adj2" fmla="val 50000"/>
            </a:avLst>
          </a:prstGeom>
          <a:noFill/>
          <a:ln w="9525">
            <a:solidFill>
              <a:srgbClr val="FF3300"/>
            </a:solidFill>
            <a:round/>
            <a:headEnd/>
            <a:tailEnd/>
          </a:ln>
        </p:spPr>
        <p:txBody>
          <a:bodyPr wrap="none" anchor="ctr"/>
          <a:lstStyle/>
          <a:p>
            <a:endParaRPr lang="cs-CZ"/>
          </a:p>
        </p:txBody>
      </p:sp>
      <p:sp>
        <p:nvSpPr>
          <p:cNvPr id="29703" name="Rectangle 11"/>
          <p:cNvSpPr>
            <a:spLocks noChangeArrowheads="1"/>
          </p:cNvSpPr>
          <p:nvPr/>
        </p:nvSpPr>
        <p:spPr bwMode="auto">
          <a:xfrm>
            <a:off x="2636838" y="2863850"/>
            <a:ext cx="5965825" cy="79375"/>
          </a:xfrm>
          <a:prstGeom prst="rect">
            <a:avLst/>
          </a:prstGeom>
          <a:solidFill>
            <a:srgbClr val="FF3300"/>
          </a:solidFill>
          <a:ln w="9525">
            <a:solidFill>
              <a:schemeClr val="tx1"/>
            </a:solidFill>
            <a:miter lim="800000"/>
            <a:headEnd/>
            <a:tailEnd/>
          </a:ln>
        </p:spPr>
        <p:txBody>
          <a:bodyPr wrap="none" anchor="ctr"/>
          <a:lstStyle/>
          <a:p>
            <a:endParaRPr lang="cs-CZ"/>
          </a:p>
        </p:txBody>
      </p:sp>
      <p:sp>
        <p:nvSpPr>
          <p:cNvPr id="29704" name="Rectangle 12"/>
          <p:cNvSpPr>
            <a:spLocks noChangeArrowheads="1"/>
          </p:cNvSpPr>
          <p:nvPr/>
        </p:nvSpPr>
        <p:spPr bwMode="auto">
          <a:xfrm>
            <a:off x="2959100" y="3227388"/>
            <a:ext cx="5965825" cy="79375"/>
          </a:xfrm>
          <a:prstGeom prst="rect">
            <a:avLst/>
          </a:prstGeom>
          <a:solidFill>
            <a:srgbClr val="2E5A95"/>
          </a:solidFill>
          <a:ln w="9525">
            <a:solidFill>
              <a:schemeClr val="tx1"/>
            </a:solidFill>
            <a:miter lim="800000"/>
            <a:headEnd/>
            <a:tailEnd/>
          </a:ln>
        </p:spPr>
        <p:txBody>
          <a:bodyPr wrap="none" anchor="ctr"/>
          <a:lstStyle/>
          <a:p>
            <a:endParaRPr lang="cs-CZ"/>
          </a:p>
        </p:txBody>
      </p:sp>
      <p:sp>
        <p:nvSpPr>
          <p:cNvPr id="29705" name="Rectangle 13"/>
          <p:cNvSpPr>
            <a:spLocks noChangeArrowheads="1"/>
          </p:cNvSpPr>
          <p:nvPr/>
        </p:nvSpPr>
        <p:spPr bwMode="auto">
          <a:xfrm>
            <a:off x="2959100" y="3429000"/>
            <a:ext cx="5965825" cy="79375"/>
          </a:xfrm>
          <a:prstGeom prst="rect">
            <a:avLst/>
          </a:prstGeom>
          <a:solidFill>
            <a:srgbClr val="2E5A95"/>
          </a:solidFill>
          <a:ln w="9525">
            <a:solidFill>
              <a:schemeClr val="tx1"/>
            </a:solidFill>
            <a:miter lim="800000"/>
            <a:headEnd/>
            <a:tailEnd/>
          </a:ln>
        </p:spPr>
        <p:txBody>
          <a:bodyPr wrap="none" anchor="ctr"/>
          <a:lstStyle/>
          <a:p>
            <a:endParaRPr lang="cs-CZ"/>
          </a:p>
        </p:txBody>
      </p:sp>
      <p:sp>
        <p:nvSpPr>
          <p:cNvPr id="29706" name="Line 14"/>
          <p:cNvSpPr>
            <a:spLocks noChangeShapeType="1"/>
          </p:cNvSpPr>
          <p:nvPr/>
        </p:nvSpPr>
        <p:spPr bwMode="auto">
          <a:xfrm>
            <a:off x="5014913" y="2743200"/>
            <a:ext cx="0" cy="484188"/>
          </a:xfrm>
          <a:prstGeom prst="line">
            <a:avLst/>
          </a:prstGeom>
          <a:noFill/>
          <a:ln w="9525">
            <a:solidFill>
              <a:schemeClr val="tx1"/>
            </a:solidFill>
            <a:round/>
            <a:headEnd/>
            <a:tailEnd type="triangle" w="med" len="med"/>
          </a:ln>
        </p:spPr>
        <p:txBody>
          <a:bodyPr/>
          <a:lstStyle/>
          <a:p>
            <a:endParaRPr lang="cs-CZ"/>
          </a:p>
        </p:txBody>
      </p:sp>
      <p:sp>
        <p:nvSpPr>
          <p:cNvPr id="29707" name="Line 15"/>
          <p:cNvSpPr>
            <a:spLocks noChangeShapeType="1"/>
          </p:cNvSpPr>
          <p:nvPr/>
        </p:nvSpPr>
        <p:spPr bwMode="auto">
          <a:xfrm>
            <a:off x="5297488" y="2743200"/>
            <a:ext cx="0" cy="685800"/>
          </a:xfrm>
          <a:prstGeom prst="line">
            <a:avLst/>
          </a:prstGeom>
          <a:noFill/>
          <a:ln w="9525">
            <a:solidFill>
              <a:schemeClr val="tx1"/>
            </a:solidFill>
            <a:round/>
            <a:headEnd/>
            <a:tailEnd type="triangle" w="med" len="med"/>
          </a:ln>
        </p:spPr>
        <p:txBody>
          <a:bodyPr/>
          <a:lstStyle/>
          <a:p>
            <a:endParaRPr lang="cs-CZ"/>
          </a:p>
        </p:txBody>
      </p:sp>
      <p:pic>
        <p:nvPicPr>
          <p:cNvPr id="29708" name="Picture 16"/>
          <p:cNvPicPr>
            <a:picLocks noChangeAspect="1" noChangeArrowheads="1"/>
          </p:cNvPicPr>
          <p:nvPr/>
        </p:nvPicPr>
        <p:blipFill>
          <a:blip r:embed="rId3"/>
          <a:srcRect/>
          <a:stretch>
            <a:fillRect/>
          </a:stretch>
        </p:blipFill>
        <p:spPr bwMode="auto">
          <a:xfrm>
            <a:off x="296863" y="4033838"/>
            <a:ext cx="8023225" cy="754062"/>
          </a:xfrm>
          <a:prstGeom prst="rect">
            <a:avLst/>
          </a:prstGeom>
          <a:noFill/>
          <a:ln w="9525">
            <a:solidFill>
              <a:srgbClr val="2E5A95"/>
            </a:solidFill>
            <a:miter lim="800000"/>
            <a:headEnd/>
            <a:tailEnd/>
          </a:ln>
        </p:spPr>
      </p:pic>
      <p:sp>
        <p:nvSpPr>
          <p:cNvPr id="29709" name="AutoShape 17"/>
          <p:cNvSpPr>
            <a:spLocks/>
          </p:cNvSpPr>
          <p:nvPr/>
        </p:nvSpPr>
        <p:spPr bwMode="auto">
          <a:xfrm rot="-5400000">
            <a:off x="4229100" y="-382587"/>
            <a:ext cx="442913" cy="8307387"/>
          </a:xfrm>
          <a:prstGeom prst="rightBrace">
            <a:avLst>
              <a:gd name="adj1" fmla="val 156302"/>
              <a:gd name="adj2" fmla="val 50000"/>
            </a:avLst>
          </a:prstGeom>
          <a:noFill/>
          <a:ln w="9525">
            <a:solidFill>
              <a:srgbClr val="2E5A95"/>
            </a:solidFill>
            <a:round/>
            <a:headEnd/>
            <a:tailEnd/>
          </a:ln>
        </p:spPr>
        <p:txBody>
          <a:bodyPr wrap="none" anchor="ctr"/>
          <a:lstStyle/>
          <a:p>
            <a:endParaRPr lang="cs-CZ"/>
          </a:p>
        </p:txBody>
      </p:sp>
      <p:sp>
        <p:nvSpPr>
          <p:cNvPr id="29710" name="AutoShape 18"/>
          <p:cNvSpPr>
            <a:spLocks noChangeArrowheads="1"/>
          </p:cNvSpPr>
          <p:nvPr/>
        </p:nvSpPr>
        <p:spPr bwMode="auto">
          <a:xfrm>
            <a:off x="3563938" y="2541588"/>
            <a:ext cx="1047750" cy="3063875"/>
          </a:xfrm>
          <a:prstGeom prst="downArrow">
            <a:avLst>
              <a:gd name="adj1" fmla="val 50000"/>
              <a:gd name="adj2" fmla="val 73106"/>
            </a:avLst>
          </a:prstGeom>
          <a:solidFill>
            <a:srgbClr val="FF0000">
              <a:alpha val="5882"/>
            </a:srgbClr>
          </a:solidFill>
          <a:ln w="9525">
            <a:solidFill>
              <a:schemeClr val="tx1"/>
            </a:solidFill>
            <a:miter lim="800000"/>
            <a:headEnd/>
            <a:tailEnd/>
          </a:ln>
        </p:spPr>
        <p:txBody>
          <a:bodyPr wrap="none" anchor="ctr"/>
          <a:lstStyle/>
          <a:p>
            <a:endParaRPr lang="cs-CZ"/>
          </a:p>
        </p:txBody>
      </p:sp>
      <p:sp>
        <p:nvSpPr>
          <p:cNvPr id="29711" name="Rectangle 19"/>
          <p:cNvSpPr>
            <a:spLocks noChangeArrowheads="1"/>
          </p:cNvSpPr>
          <p:nvPr/>
        </p:nvSpPr>
        <p:spPr bwMode="auto">
          <a:xfrm>
            <a:off x="2314575" y="5888038"/>
            <a:ext cx="1411288" cy="442912"/>
          </a:xfrm>
          <a:prstGeom prst="rect">
            <a:avLst/>
          </a:prstGeom>
          <a:solidFill>
            <a:schemeClr val="accent1"/>
          </a:solidFill>
          <a:ln w="9525">
            <a:solidFill>
              <a:srgbClr val="2E5A95"/>
            </a:solidFill>
            <a:miter lim="800000"/>
            <a:headEnd/>
            <a:tailEnd/>
          </a:ln>
        </p:spPr>
        <p:txBody>
          <a:bodyPr wrap="none" anchor="ctr"/>
          <a:lstStyle/>
          <a:p>
            <a:pPr algn="ctr" defTabSz="914400"/>
            <a:r>
              <a:rPr lang="en-US" sz="1800">
                <a:solidFill>
                  <a:srgbClr val="FFFF00"/>
                </a:solidFill>
                <a:latin typeface="Calibri" pitchFamily="34" charset="0"/>
              </a:rPr>
              <a:t>Availability</a:t>
            </a:r>
          </a:p>
        </p:txBody>
      </p:sp>
      <p:sp>
        <p:nvSpPr>
          <p:cNvPr id="29712" name="Rectangle 21"/>
          <p:cNvSpPr>
            <a:spLocks noChangeArrowheads="1"/>
          </p:cNvSpPr>
          <p:nvPr/>
        </p:nvSpPr>
        <p:spPr bwMode="auto">
          <a:xfrm>
            <a:off x="377825" y="5888038"/>
            <a:ext cx="1612900" cy="442912"/>
          </a:xfrm>
          <a:prstGeom prst="rect">
            <a:avLst/>
          </a:prstGeom>
          <a:solidFill>
            <a:schemeClr val="accent1"/>
          </a:solidFill>
          <a:ln w="9525">
            <a:solidFill>
              <a:srgbClr val="2E5A95"/>
            </a:solidFill>
            <a:miter lim="800000"/>
            <a:headEnd/>
            <a:tailEnd/>
          </a:ln>
        </p:spPr>
        <p:txBody>
          <a:bodyPr wrap="none" anchor="ctr"/>
          <a:lstStyle/>
          <a:p>
            <a:pPr algn="ctr"/>
            <a:r>
              <a:rPr lang="en-US" sz="1800">
                <a:solidFill>
                  <a:srgbClr val="FFFF00"/>
                </a:solidFill>
                <a:latin typeface="Calibri" pitchFamily="34" charset="0"/>
              </a:rPr>
              <a:t>Inventory Value</a:t>
            </a:r>
          </a:p>
        </p:txBody>
      </p:sp>
      <p:sp>
        <p:nvSpPr>
          <p:cNvPr id="29713" name="Line 22"/>
          <p:cNvSpPr>
            <a:spLocks noChangeShapeType="1"/>
          </p:cNvSpPr>
          <p:nvPr/>
        </p:nvSpPr>
        <p:spPr bwMode="auto">
          <a:xfrm>
            <a:off x="2032000" y="6130925"/>
            <a:ext cx="322263" cy="0"/>
          </a:xfrm>
          <a:prstGeom prst="line">
            <a:avLst/>
          </a:prstGeom>
          <a:noFill/>
          <a:ln w="57150">
            <a:solidFill>
              <a:srgbClr val="2E5A95"/>
            </a:solidFill>
            <a:prstDash val="sysDot"/>
            <a:round/>
            <a:headEnd/>
            <a:tailEnd/>
          </a:ln>
        </p:spPr>
        <p:txBody>
          <a:bodyPr/>
          <a:lstStyle/>
          <a:p>
            <a:endParaRPr lang="cs-CZ"/>
          </a:p>
        </p:txBody>
      </p:sp>
      <p:sp>
        <p:nvSpPr>
          <p:cNvPr id="29714" name="Rectangle 23"/>
          <p:cNvSpPr>
            <a:spLocks noChangeArrowheads="1"/>
          </p:cNvSpPr>
          <p:nvPr/>
        </p:nvSpPr>
        <p:spPr bwMode="auto">
          <a:xfrm>
            <a:off x="257175" y="5607050"/>
            <a:ext cx="8750300" cy="968375"/>
          </a:xfrm>
          <a:prstGeom prst="rect">
            <a:avLst/>
          </a:prstGeom>
          <a:solidFill>
            <a:srgbClr val="99CC00">
              <a:alpha val="12941"/>
            </a:srgbClr>
          </a:solidFill>
          <a:ln w="9525">
            <a:solidFill>
              <a:schemeClr val="tx1"/>
            </a:solidFill>
            <a:miter lim="800000"/>
            <a:headEnd/>
            <a:tailEnd/>
          </a:ln>
        </p:spPr>
        <p:txBody>
          <a:bodyPr wrap="none" anchor="ctr"/>
          <a:lstStyle/>
          <a:p>
            <a:endParaRPr lang="cs-CZ"/>
          </a:p>
        </p:txBody>
      </p:sp>
      <p:sp>
        <p:nvSpPr>
          <p:cNvPr id="29715" name="Rectangle 24"/>
          <p:cNvSpPr>
            <a:spLocks noChangeArrowheads="1"/>
          </p:cNvSpPr>
          <p:nvPr/>
        </p:nvSpPr>
        <p:spPr bwMode="auto">
          <a:xfrm>
            <a:off x="4006850" y="5888038"/>
            <a:ext cx="1452563" cy="484187"/>
          </a:xfrm>
          <a:prstGeom prst="rect">
            <a:avLst/>
          </a:prstGeom>
          <a:solidFill>
            <a:schemeClr val="accent1"/>
          </a:solidFill>
          <a:ln w="9525">
            <a:solidFill>
              <a:srgbClr val="2E5A95"/>
            </a:solidFill>
            <a:miter lim="800000"/>
            <a:headEnd/>
            <a:tailEnd/>
          </a:ln>
        </p:spPr>
        <p:txBody>
          <a:bodyPr wrap="none" anchor="ctr"/>
          <a:lstStyle/>
          <a:p>
            <a:pPr algn="ctr"/>
            <a:r>
              <a:rPr lang="en-US" sz="1800">
                <a:solidFill>
                  <a:srgbClr val="FFFF00"/>
                </a:solidFill>
                <a:latin typeface="Calibri" pitchFamily="34" charset="0"/>
              </a:rPr>
              <a:t>Reservation</a:t>
            </a:r>
          </a:p>
        </p:txBody>
      </p:sp>
      <p:sp>
        <p:nvSpPr>
          <p:cNvPr id="29716" name="Line 25"/>
          <p:cNvSpPr>
            <a:spLocks noChangeShapeType="1"/>
          </p:cNvSpPr>
          <p:nvPr/>
        </p:nvSpPr>
        <p:spPr bwMode="auto">
          <a:xfrm>
            <a:off x="3725863" y="6130925"/>
            <a:ext cx="322262" cy="0"/>
          </a:xfrm>
          <a:prstGeom prst="line">
            <a:avLst/>
          </a:prstGeom>
          <a:noFill/>
          <a:ln w="57150">
            <a:solidFill>
              <a:srgbClr val="2E5A95"/>
            </a:solidFill>
            <a:prstDash val="sysDot"/>
            <a:round/>
            <a:headEnd/>
            <a:tailEnd/>
          </a:ln>
        </p:spPr>
        <p:txBody>
          <a:bodyPr/>
          <a:lstStyle/>
          <a:p>
            <a:endParaRPr lang="cs-CZ"/>
          </a:p>
        </p:txBody>
      </p:sp>
      <p:sp>
        <p:nvSpPr>
          <p:cNvPr id="29717" name="Rectangle 26"/>
          <p:cNvSpPr>
            <a:spLocks noChangeArrowheads="1"/>
          </p:cNvSpPr>
          <p:nvPr/>
        </p:nvSpPr>
        <p:spPr bwMode="auto">
          <a:xfrm>
            <a:off x="5781675" y="5929313"/>
            <a:ext cx="1371600" cy="442912"/>
          </a:xfrm>
          <a:prstGeom prst="rect">
            <a:avLst/>
          </a:prstGeom>
          <a:solidFill>
            <a:schemeClr val="accent1"/>
          </a:solidFill>
          <a:ln w="9525">
            <a:solidFill>
              <a:srgbClr val="2E5A95"/>
            </a:solidFill>
            <a:miter lim="800000"/>
            <a:headEnd/>
            <a:tailEnd/>
          </a:ln>
        </p:spPr>
        <p:txBody>
          <a:bodyPr wrap="none" anchor="ctr"/>
          <a:lstStyle/>
          <a:p>
            <a:pPr algn="ctr"/>
            <a:r>
              <a:rPr lang="en-US" sz="1800">
                <a:solidFill>
                  <a:srgbClr val="FFFF00"/>
                </a:solidFill>
                <a:latin typeface="Calibri" pitchFamily="34" charset="0"/>
              </a:rPr>
              <a:t>Location</a:t>
            </a:r>
          </a:p>
        </p:txBody>
      </p:sp>
      <p:sp>
        <p:nvSpPr>
          <p:cNvPr id="29718" name="Line 27"/>
          <p:cNvSpPr>
            <a:spLocks noChangeShapeType="1"/>
          </p:cNvSpPr>
          <p:nvPr/>
        </p:nvSpPr>
        <p:spPr bwMode="auto">
          <a:xfrm>
            <a:off x="5499100" y="6089650"/>
            <a:ext cx="322263" cy="0"/>
          </a:xfrm>
          <a:prstGeom prst="line">
            <a:avLst/>
          </a:prstGeom>
          <a:noFill/>
          <a:ln w="57150">
            <a:solidFill>
              <a:srgbClr val="2E5A95"/>
            </a:solidFill>
            <a:prstDash val="sysDot"/>
            <a:round/>
            <a:headEnd/>
            <a:tailEnd/>
          </a:ln>
        </p:spPr>
        <p:txBody>
          <a:bodyPr/>
          <a:lstStyle/>
          <a:p>
            <a:endParaRPr lang="cs-CZ"/>
          </a:p>
        </p:txBody>
      </p:sp>
      <p:sp>
        <p:nvSpPr>
          <p:cNvPr id="29719" name="Rectangle 28"/>
          <p:cNvSpPr>
            <a:spLocks noChangeArrowheads="1"/>
          </p:cNvSpPr>
          <p:nvPr/>
        </p:nvSpPr>
        <p:spPr bwMode="auto">
          <a:xfrm>
            <a:off x="7515225" y="5929313"/>
            <a:ext cx="1411288" cy="442912"/>
          </a:xfrm>
          <a:prstGeom prst="rect">
            <a:avLst/>
          </a:prstGeom>
          <a:solidFill>
            <a:schemeClr val="accent1"/>
          </a:solidFill>
          <a:ln w="9525">
            <a:solidFill>
              <a:srgbClr val="2E5A95"/>
            </a:solidFill>
            <a:miter lim="800000"/>
            <a:headEnd/>
            <a:tailEnd/>
          </a:ln>
        </p:spPr>
        <p:txBody>
          <a:bodyPr wrap="none" anchor="ctr"/>
          <a:lstStyle/>
          <a:p>
            <a:pPr algn="ctr"/>
            <a:r>
              <a:rPr lang="en-US" sz="1400">
                <a:solidFill>
                  <a:srgbClr val="FFFF00"/>
                </a:solidFill>
                <a:latin typeface="Calibri" pitchFamily="34" charset="0"/>
              </a:rPr>
              <a:t>Order </a:t>
            </a:r>
          </a:p>
          <a:p>
            <a:pPr algn="ctr"/>
            <a:r>
              <a:rPr lang="en-US" sz="1400">
                <a:solidFill>
                  <a:srgbClr val="FFFF00"/>
                </a:solidFill>
                <a:latin typeface="Calibri" pitchFamily="34" charset="0"/>
              </a:rPr>
              <a:t>Tracking</a:t>
            </a:r>
          </a:p>
        </p:txBody>
      </p:sp>
      <p:sp>
        <p:nvSpPr>
          <p:cNvPr id="29720" name="Line 29"/>
          <p:cNvSpPr>
            <a:spLocks noChangeShapeType="1"/>
          </p:cNvSpPr>
          <p:nvPr/>
        </p:nvSpPr>
        <p:spPr bwMode="auto">
          <a:xfrm>
            <a:off x="7192963" y="6170613"/>
            <a:ext cx="322262" cy="0"/>
          </a:xfrm>
          <a:prstGeom prst="line">
            <a:avLst/>
          </a:prstGeom>
          <a:noFill/>
          <a:ln w="57150">
            <a:solidFill>
              <a:srgbClr val="2E5A95"/>
            </a:solidFill>
            <a:prstDash val="sysDot"/>
            <a:round/>
            <a:headEnd/>
            <a:tailEnd/>
          </a:ln>
        </p:spPr>
        <p:txBody>
          <a:bodyPr/>
          <a:lstStyle/>
          <a:p>
            <a:endParaRPr lang="cs-CZ"/>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p:txBody>
          <a:bodyPr/>
          <a:lstStyle/>
          <a:p>
            <a:r>
              <a:rPr lang="en-US" smtClean="0"/>
              <a:t>Stock Availability</a:t>
            </a:r>
          </a:p>
        </p:txBody>
      </p:sp>
      <p:sp>
        <p:nvSpPr>
          <p:cNvPr id="30722" name="Rectangle 4"/>
          <p:cNvSpPr>
            <a:spLocks noGrp="1"/>
          </p:cNvSpPr>
          <p:nvPr>
            <p:ph type="body" idx="1"/>
          </p:nvPr>
        </p:nvSpPr>
        <p:spPr/>
        <p:txBody>
          <a:bodyPr/>
          <a:lstStyle/>
          <a:p>
            <a:r>
              <a:rPr lang="en-US" smtClean="0"/>
              <a:t>Reasons for reordering (replenishment)</a:t>
            </a:r>
          </a:p>
          <a:p>
            <a:pPr lvl="1"/>
            <a:r>
              <a:rPr lang="en-US" smtClean="0"/>
              <a:t>Sales Order (CR)</a:t>
            </a:r>
          </a:p>
          <a:p>
            <a:pPr lvl="1"/>
            <a:r>
              <a:rPr lang="en-US" smtClean="0"/>
              <a:t>Production Order</a:t>
            </a:r>
          </a:p>
          <a:p>
            <a:pPr lvl="1"/>
            <a:r>
              <a:rPr lang="en-US" smtClean="0"/>
              <a:t>Transfer Order</a:t>
            </a:r>
          </a:p>
          <a:p>
            <a:pPr lvl="1"/>
            <a:r>
              <a:rPr lang="en-US" smtClean="0"/>
              <a:t>Both of above </a:t>
            </a:r>
          </a:p>
        </p:txBody>
      </p:sp>
      <p:sp>
        <p:nvSpPr>
          <p:cNvPr id="30723" name="Rectangle 5"/>
          <p:cNvSpPr>
            <a:spLocks noChangeArrowheads="1"/>
          </p:cNvSpPr>
          <p:nvPr/>
        </p:nvSpPr>
        <p:spPr bwMode="auto">
          <a:xfrm>
            <a:off x="1427163" y="4073525"/>
            <a:ext cx="1249362" cy="604838"/>
          </a:xfrm>
          <a:prstGeom prst="rect">
            <a:avLst/>
          </a:prstGeom>
          <a:solidFill>
            <a:schemeClr val="accent1"/>
          </a:solidFill>
          <a:ln w="9525">
            <a:solidFill>
              <a:schemeClr val="tx1"/>
            </a:solidFill>
            <a:miter lim="800000"/>
            <a:headEnd/>
            <a:tailEnd/>
          </a:ln>
        </p:spPr>
        <p:txBody>
          <a:bodyPr wrap="none" anchor="ctr"/>
          <a:lstStyle/>
          <a:p>
            <a:pPr algn="ctr" defTabSz="914400"/>
            <a:r>
              <a:rPr lang="en-US" sz="1600">
                <a:solidFill>
                  <a:srgbClr val="FFFF00"/>
                </a:solidFill>
                <a:latin typeface="Calibri" pitchFamily="34" charset="0"/>
              </a:rPr>
              <a:t>Sales</a:t>
            </a:r>
          </a:p>
          <a:p>
            <a:pPr algn="ctr" defTabSz="914400"/>
            <a:r>
              <a:rPr lang="en-US" sz="1600">
                <a:solidFill>
                  <a:srgbClr val="FFFF00"/>
                </a:solidFill>
                <a:latin typeface="Calibri" pitchFamily="34" charset="0"/>
              </a:rPr>
              <a:t>Order</a:t>
            </a:r>
          </a:p>
        </p:txBody>
      </p:sp>
      <p:sp>
        <p:nvSpPr>
          <p:cNvPr id="30724" name="Rectangle 7"/>
          <p:cNvSpPr>
            <a:spLocks noChangeArrowheads="1"/>
          </p:cNvSpPr>
          <p:nvPr/>
        </p:nvSpPr>
        <p:spPr bwMode="auto">
          <a:xfrm>
            <a:off x="3040063" y="4073525"/>
            <a:ext cx="1249362" cy="604838"/>
          </a:xfrm>
          <a:prstGeom prst="rect">
            <a:avLst/>
          </a:prstGeom>
          <a:solidFill>
            <a:schemeClr val="accent1"/>
          </a:solidFill>
          <a:ln w="9525">
            <a:solidFill>
              <a:schemeClr val="tx1"/>
            </a:solidFill>
            <a:miter lim="800000"/>
            <a:headEnd/>
            <a:tailEnd/>
          </a:ln>
        </p:spPr>
        <p:txBody>
          <a:bodyPr wrap="none" anchor="ctr"/>
          <a:lstStyle/>
          <a:p>
            <a:pPr algn="ctr"/>
            <a:r>
              <a:rPr lang="en-US" sz="1600">
                <a:solidFill>
                  <a:srgbClr val="FFFF00"/>
                </a:solidFill>
                <a:latin typeface="Calibri" pitchFamily="34" charset="0"/>
              </a:rPr>
              <a:t>Production</a:t>
            </a:r>
          </a:p>
          <a:p>
            <a:pPr algn="ctr"/>
            <a:r>
              <a:rPr lang="en-US" sz="1600">
                <a:solidFill>
                  <a:srgbClr val="FFFF00"/>
                </a:solidFill>
                <a:latin typeface="Calibri" pitchFamily="34" charset="0"/>
              </a:rPr>
              <a:t>Order</a:t>
            </a:r>
          </a:p>
        </p:txBody>
      </p:sp>
      <p:sp>
        <p:nvSpPr>
          <p:cNvPr id="30725" name="Rectangle 8"/>
          <p:cNvSpPr>
            <a:spLocks noChangeArrowheads="1"/>
          </p:cNvSpPr>
          <p:nvPr/>
        </p:nvSpPr>
        <p:spPr bwMode="auto">
          <a:xfrm>
            <a:off x="4652963" y="4114800"/>
            <a:ext cx="1249362" cy="604838"/>
          </a:xfrm>
          <a:prstGeom prst="rect">
            <a:avLst/>
          </a:prstGeom>
          <a:solidFill>
            <a:schemeClr val="accent1"/>
          </a:solidFill>
          <a:ln w="9525">
            <a:solidFill>
              <a:schemeClr val="tx1"/>
            </a:solidFill>
            <a:miter lim="800000"/>
            <a:headEnd/>
            <a:tailEnd/>
          </a:ln>
        </p:spPr>
        <p:txBody>
          <a:bodyPr wrap="none" anchor="ctr"/>
          <a:lstStyle/>
          <a:p>
            <a:pPr algn="ctr"/>
            <a:r>
              <a:rPr lang="cs-CZ" sz="1600">
                <a:solidFill>
                  <a:srgbClr val="FFFF00"/>
                </a:solidFill>
                <a:latin typeface="Calibri" pitchFamily="34" charset="0"/>
              </a:rPr>
              <a:t>Transfer </a:t>
            </a:r>
            <a:endParaRPr lang="en-US" sz="1600">
              <a:solidFill>
                <a:srgbClr val="FFFF00"/>
              </a:solidFill>
              <a:latin typeface="Calibri" pitchFamily="34" charset="0"/>
            </a:endParaRPr>
          </a:p>
          <a:p>
            <a:pPr algn="ctr"/>
            <a:r>
              <a:rPr lang="en-US" sz="1600">
                <a:solidFill>
                  <a:srgbClr val="FFFF00"/>
                </a:solidFill>
                <a:latin typeface="Calibri" pitchFamily="34" charset="0"/>
              </a:rPr>
              <a:t>Order</a:t>
            </a:r>
          </a:p>
        </p:txBody>
      </p:sp>
      <p:sp>
        <p:nvSpPr>
          <p:cNvPr id="30726" name="Rectangle 9"/>
          <p:cNvSpPr>
            <a:spLocks noChangeArrowheads="1"/>
          </p:cNvSpPr>
          <p:nvPr/>
        </p:nvSpPr>
        <p:spPr bwMode="auto">
          <a:xfrm>
            <a:off x="1427163" y="4840288"/>
            <a:ext cx="1250950" cy="80962"/>
          </a:xfrm>
          <a:prstGeom prst="rect">
            <a:avLst/>
          </a:prstGeom>
          <a:solidFill>
            <a:srgbClr val="FFFF00"/>
          </a:solidFill>
          <a:ln w="9525">
            <a:solidFill>
              <a:schemeClr val="tx1"/>
            </a:solidFill>
            <a:miter lim="800000"/>
            <a:headEnd/>
            <a:tailEnd/>
          </a:ln>
        </p:spPr>
        <p:txBody>
          <a:bodyPr wrap="none" anchor="ctr"/>
          <a:lstStyle/>
          <a:p>
            <a:endParaRPr lang="cs-CZ"/>
          </a:p>
        </p:txBody>
      </p:sp>
      <p:sp>
        <p:nvSpPr>
          <p:cNvPr id="30727" name="Rectangle 10"/>
          <p:cNvSpPr>
            <a:spLocks noChangeArrowheads="1"/>
          </p:cNvSpPr>
          <p:nvPr/>
        </p:nvSpPr>
        <p:spPr bwMode="auto">
          <a:xfrm>
            <a:off x="3040063" y="4840288"/>
            <a:ext cx="1249362" cy="80962"/>
          </a:xfrm>
          <a:prstGeom prst="rect">
            <a:avLst/>
          </a:prstGeom>
          <a:solidFill>
            <a:srgbClr val="3B9BF7"/>
          </a:solidFill>
          <a:ln w="9525">
            <a:solidFill>
              <a:schemeClr val="tx1"/>
            </a:solidFill>
            <a:miter lim="800000"/>
            <a:headEnd/>
            <a:tailEnd/>
          </a:ln>
        </p:spPr>
        <p:txBody>
          <a:bodyPr wrap="none" anchor="ctr"/>
          <a:lstStyle/>
          <a:p>
            <a:endParaRPr lang="cs-CZ"/>
          </a:p>
        </p:txBody>
      </p:sp>
      <p:sp>
        <p:nvSpPr>
          <p:cNvPr id="30728" name="Line 12"/>
          <p:cNvSpPr>
            <a:spLocks noChangeShapeType="1"/>
          </p:cNvSpPr>
          <p:nvPr/>
        </p:nvSpPr>
        <p:spPr bwMode="auto">
          <a:xfrm>
            <a:off x="3160713" y="5002213"/>
            <a:ext cx="0" cy="361950"/>
          </a:xfrm>
          <a:prstGeom prst="line">
            <a:avLst/>
          </a:prstGeom>
          <a:noFill/>
          <a:ln w="19050">
            <a:solidFill>
              <a:srgbClr val="FF3300"/>
            </a:solidFill>
            <a:round/>
            <a:headEnd/>
            <a:tailEnd type="triangle" w="med" len="med"/>
          </a:ln>
        </p:spPr>
        <p:txBody>
          <a:bodyPr/>
          <a:lstStyle/>
          <a:p>
            <a:endParaRPr lang="cs-CZ"/>
          </a:p>
        </p:txBody>
      </p:sp>
      <p:sp>
        <p:nvSpPr>
          <p:cNvPr id="30729" name="Text Box 13"/>
          <p:cNvSpPr txBox="1">
            <a:spLocks noChangeArrowheads="1"/>
          </p:cNvSpPr>
          <p:nvPr/>
        </p:nvSpPr>
        <p:spPr bwMode="auto">
          <a:xfrm>
            <a:off x="3281363" y="4960938"/>
            <a:ext cx="1108075" cy="304800"/>
          </a:xfrm>
          <a:prstGeom prst="rect">
            <a:avLst/>
          </a:prstGeom>
          <a:noFill/>
          <a:ln w="9525">
            <a:noFill/>
            <a:miter lim="800000"/>
            <a:headEnd/>
            <a:tailEnd/>
          </a:ln>
        </p:spPr>
        <p:txBody>
          <a:bodyPr wrap="none">
            <a:spAutoFit/>
          </a:bodyPr>
          <a:lstStyle/>
          <a:p>
            <a:pPr defTabSz="914400"/>
            <a:r>
              <a:rPr lang="en-US" sz="1400">
                <a:solidFill>
                  <a:srgbClr val="FF3300"/>
                </a:solidFill>
                <a:latin typeface="Calibri" pitchFamily="34" charset="0"/>
              </a:rPr>
              <a:t>Components</a:t>
            </a:r>
          </a:p>
        </p:txBody>
      </p:sp>
      <p:sp>
        <p:nvSpPr>
          <p:cNvPr id="30730" name="Rectangle 14"/>
          <p:cNvSpPr>
            <a:spLocks noChangeArrowheads="1"/>
          </p:cNvSpPr>
          <p:nvPr/>
        </p:nvSpPr>
        <p:spPr bwMode="auto">
          <a:xfrm>
            <a:off x="1587500" y="4840288"/>
            <a:ext cx="282575" cy="80962"/>
          </a:xfrm>
          <a:prstGeom prst="rect">
            <a:avLst/>
          </a:prstGeom>
          <a:solidFill>
            <a:srgbClr val="CC3300"/>
          </a:solidFill>
          <a:ln w="9525">
            <a:solidFill>
              <a:schemeClr val="tx1"/>
            </a:solidFill>
            <a:miter lim="800000"/>
            <a:headEnd/>
            <a:tailEnd/>
          </a:ln>
        </p:spPr>
        <p:txBody>
          <a:bodyPr wrap="none" anchor="ctr"/>
          <a:lstStyle/>
          <a:p>
            <a:endParaRPr lang="cs-CZ"/>
          </a:p>
        </p:txBody>
      </p:sp>
      <p:sp>
        <p:nvSpPr>
          <p:cNvPr id="30731" name="Rectangle 15"/>
          <p:cNvSpPr>
            <a:spLocks noChangeArrowheads="1"/>
          </p:cNvSpPr>
          <p:nvPr/>
        </p:nvSpPr>
        <p:spPr bwMode="auto">
          <a:xfrm>
            <a:off x="4652963" y="4879975"/>
            <a:ext cx="1250950" cy="80963"/>
          </a:xfrm>
          <a:prstGeom prst="rect">
            <a:avLst/>
          </a:prstGeom>
          <a:solidFill>
            <a:srgbClr val="FFFF00"/>
          </a:solidFill>
          <a:ln w="9525">
            <a:solidFill>
              <a:schemeClr val="tx1"/>
            </a:solidFill>
            <a:miter lim="800000"/>
            <a:headEnd/>
            <a:tailEnd/>
          </a:ln>
        </p:spPr>
        <p:txBody>
          <a:bodyPr wrap="none" anchor="ctr"/>
          <a:lstStyle/>
          <a:p>
            <a:endParaRPr lang="cs-CZ"/>
          </a:p>
        </p:txBody>
      </p:sp>
      <p:sp>
        <p:nvSpPr>
          <p:cNvPr id="30732" name="Rectangle 16"/>
          <p:cNvSpPr>
            <a:spLocks noChangeArrowheads="1"/>
          </p:cNvSpPr>
          <p:nvPr/>
        </p:nvSpPr>
        <p:spPr bwMode="auto">
          <a:xfrm>
            <a:off x="4813300" y="4879975"/>
            <a:ext cx="282575" cy="80963"/>
          </a:xfrm>
          <a:prstGeom prst="rect">
            <a:avLst/>
          </a:prstGeom>
          <a:solidFill>
            <a:srgbClr val="CC3300"/>
          </a:solidFill>
          <a:ln w="9525">
            <a:solidFill>
              <a:schemeClr val="tx1"/>
            </a:solidFill>
            <a:miter lim="800000"/>
            <a:headEnd/>
            <a:tailEnd/>
          </a:ln>
        </p:spPr>
        <p:txBody>
          <a:bodyPr wrap="none" anchor="ctr"/>
          <a:lstStyle/>
          <a:p>
            <a:endParaRPr lang="cs-CZ"/>
          </a:p>
        </p:txBody>
      </p:sp>
      <p:sp>
        <p:nvSpPr>
          <p:cNvPr id="30733" name="Rectangle 17"/>
          <p:cNvSpPr>
            <a:spLocks noChangeArrowheads="1"/>
          </p:cNvSpPr>
          <p:nvPr/>
        </p:nvSpPr>
        <p:spPr bwMode="auto">
          <a:xfrm>
            <a:off x="2878138" y="5364163"/>
            <a:ext cx="1250950" cy="80962"/>
          </a:xfrm>
          <a:prstGeom prst="rect">
            <a:avLst/>
          </a:prstGeom>
          <a:solidFill>
            <a:srgbClr val="FFFF00"/>
          </a:solidFill>
          <a:ln w="9525">
            <a:solidFill>
              <a:schemeClr val="tx1"/>
            </a:solidFill>
            <a:miter lim="800000"/>
            <a:headEnd/>
            <a:tailEnd/>
          </a:ln>
        </p:spPr>
        <p:txBody>
          <a:bodyPr wrap="none" anchor="ctr"/>
          <a:lstStyle/>
          <a:p>
            <a:endParaRPr lang="cs-CZ"/>
          </a:p>
        </p:txBody>
      </p:sp>
      <p:sp>
        <p:nvSpPr>
          <p:cNvPr id="30734" name="Rectangle 18"/>
          <p:cNvSpPr>
            <a:spLocks noChangeArrowheads="1"/>
          </p:cNvSpPr>
          <p:nvPr/>
        </p:nvSpPr>
        <p:spPr bwMode="auto">
          <a:xfrm>
            <a:off x="3038475" y="5364163"/>
            <a:ext cx="282575" cy="80962"/>
          </a:xfrm>
          <a:prstGeom prst="rect">
            <a:avLst/>
          </a:prstGeom>
          <a:solidFill>
            <a:srgbClr val="CC3300"/>
          </a:solidFill>
          <a:ln w="9525">
            <a:solidFill>
              <a:schemeClr val="tx1"/>
            </a:solidFill>
            <a:miter lim="800000"/>
            <a:headEnd/>
            <a:tailEnd/>
          </a:ln>
        </p:spPr>
        <p:txBody>
          <a:bodyPr wrap="none" anchor="ctr"/>
          <a:lstStyle/>
          <a:p>
            <a:endParaRPr lang="cs-CZ"/>
          </a:p>
        </p:txBody>
      </p:sp>
      <p:sp>
        <p:nvSpPr>
          <p:cNvPr id="30735" name="Rectangle 19"/>
          <p:cNvSpPr>
            <a:spLocks noChangeArrowheads="1"/>
          </p:cNvSpPr>
          <p:nvPr/>
        </p:nvSpPr>
        <p:spPr bwMode="auto">
          <a:xfrm>
            <a:off x="2878138" y="5848350"/>
            <a:ext cx="1816100" cy="806450"/>
          </a:xfrm>
          <a:prstGeom prst="rect">
            <a:avLst/>
          </a:prstGeom>
          <a:solidFill>
            <a:srgbClr val="FFFF00"/>
          </a:solidFill>
          <a:ln w="9525">
            <a:solidFill>
              <a:schemeClr val="tx1"/>
            </a:solidFill>
            <a:miter lim="800000"/>
            <a:headEnd/>
            <a:tailEnd/>
          </a:ln>
        </p:spPr>
        <p:txBody>
          <a:bodyPr wrap="none" anchor="ctr"/>
          <a:lstStyle/>
          <a:p>
            <a:pPr algn="ctr"/>
            <a:r>
              <a:rPr lang="en-US" sz="2000" b="1">
                <a:latin typeface="Calibri" pitchFamily="34" charset="0"/>
              </a:rPr>
              <a:t>Item Card</a:t>
            </a:r>
          </a:p>
        </p:txBody>
      </p:sp>
      <p:sp>
        <p:nvSpPr>
          <p:cNvPr id="30736" name="Line 21"/>
          <p:cNvSpPr>
            <a:spLocks noChangeShapeType="1"/>
          </p:cNvSpPr>
          <p:nvPr/>
        </p:nvSpPr>
        <p:spPr bwMode="auto">
          <a:xfrm>
            <a:off x="1709738" y="4921250"/>
            <a:ext cx="1249362" cy="927100"/>
          </a:xfrm>
          <a:prstGeom prst="line">
            <a:avLst/>
          </a:prstGeom>
          <a:noFill/>
          <a:ln w="9525">
            <a:solidFill>
              <a:schemeClr val="tx1"/>
            </a:solidFill>
            <a:round/>
            <a:headEnd/>
            <a:tailEnd type="triangle" w="med" len="med"/>
          </a:ln>
        </p:spPr>
        <p:txBody>
          <a:bodyPr/>
          <a:lstStyle/>
          <a:p>
            <a:endParaRPr lang="cs-CZ"/>
          </a:p>
        </p:txBody>
      </p:sp>
      <p:sp>
        <p:nvSpPr>
          <p:cNvPr id="30737" name="Line 22"/>
          <p:cNvSpPr>
            <a:spLocks noChangeShapeType="1"/>
          </p:cNvSpPr>
          <p:nvPr/>
        </p:nvSpPr>
        <p:spPr bwMode="auto">
          <a:xfrm>
            <a:off x="3160713" y="5445125"/>
            <a:ext cx="0" cy="403225"/>
          </a:xfrm>
          <a:prstGeom prst="line">
            <a:avLst/>
          </a:prstGeom>
          <a:noFill/>
          <a:ln w="9525">
            <a:solidFill>
              <a:schemeClr val="tx1"/>
            </a:solidFill>
            <a:round/>
            <a:headEnd/>
            <a:tailEnd type="triangle" w="med" len="med"/>
          </a:ln>
        </p:spPr>
        <p:txBody>
          <a:bodyPr/>
          <a:lstStyle/>
          <a:p>
            <a:endParaRPr lang="cs-CZ"/>
          </a:p>
        </p:txBody>
      </p:sp>
      <p:sp>
        <p:nvSpPr>
          <p:cNvPr id="30738" name="Line 23"/>
          <p:cNvSpPr>
            <a:spLocks noChangeShapeType="1"/>
          </p:cNvSpPr>
          <p:nvPr/>
        </p:nvSpPr>
        <p:spPr bwMode="auto">
          <a:xfrm flipH="1">
            <a:off x="4289425" y="4960938"/>
            <a:ext cx="646113" cy="847725"/>
          </a:xfrm>
          <a:prstGeom prst="line">
            <a:avLst/>
          </a:prstGeom>
          <a:noFill/>
          <a:ln w="9525">
            <a:solidFill>
              <a:schemeClr val="tx1"/>
            </a:solidFill>
            <a:round/>
            <a:headEnd/>
            <a:tailEnd type="triangle" w="med" len="med"/>
          </a:ln>
        </p:spPr>
        <p:txBody>
          <a:bodyPr/>
          <a:lstStyle/>
          <a:p>
            <a:endParaRPr lang="cs-CZ"/>
          </a:p>
        </p:txBody>
      </p:sp>
      <p:sp>
        <p:nvSpPr>
          <p:cNvPr id="30739" name="Line 24"/>
          <p:cNvSpPr>
            <a:spLocks noChangeShapeType="1"/>
          </p:cNvSpPr>
          <p:nvPr/>
        </p:nvSpPr>
        <p:spPr bwMode="auto">
          <a:xfrm>
            <a:off x="4692650" y="6211888"/>
            <a:ext cx="685800" cy="0"/>
          </a:xfrm>
          <a:prstGeom prst="line">
            <a:avLst/>
          </a:prstGeom>
          <a:noFill/>
          <a:ln w="9525">
            <a:solidFill>
              <a:schemeClr val="tx1"/>
            </a:solidFill>
            <a:round/>
            <a:headEnd/>
            <a:tailEnd type="triangle" w="med" len="med"/>
          </a:ln>
        </p:spPr>
        <p:txBody>
          <a:bodyPr/>
          <a:lstStyle/>
          <a:p>
            <a:endParaRPr lang="cs-CZ"/>
          </a:p>
        </p:txBody>
      </p:sp>
      <p:sp>
        <p:nvSpPr>
          <p:cNvPr id="30740" name="Rectangle 25"/>
          <p:cNvSpPr>
            <a:spLocks noChangeArrowheads="1"/>
          </p:cNvSpPr>
          <p:nvPr/>
        </p:nvSpPr>
        <p:spPr bwMode="auto">
          <a:xfrm>
            <a:off x="5378450" y="5969000"/>
            <a:ext cx="1411288" cy="442913"/>
          </a:xfrm>
          <a:prstGeom prst="rect">
            <a:avLst/>
          </a:prstGeom>
          <a:solidFill>
            <a:schemeClr val="accent1"/>
          </a:solidFill>
          <a:ln w="9525">
            <a:solidFill>
              <a:srgbClr val="2E5A95"/>
            </a:solidFill>
            <a:miter lim="800000"/>
            <a:headEnd/>
            <a:tailEnd/>
          </a:ln>
        </p:spPr>
        <p:txBody>
          <a:bodyPr wrap="none" anchor="ctr"/>
          <a:lstStyle/>
          <a:p>
            <a:pPr algn="ctr"/>
            <a:r>
              <a:rPr lang="en-US" sz="1800">
                <a:solidFill>
                  <a:srgbClr val="FFFF00"/>
                </a:solidFill>
                <a:latin typeface="Calibri" pitchFamily="34" charset="0"/>
              </a:rPr>
              <a:t>Availability</a:t>
            </a:r>
          </a:p>
        </p:txBody>
      </p:sp>
      <p:sp>
        <p:nvSpPr>
          <p:cNvPr id="30741" name="Line 26"/>
          <p:cNvSpPr>
            <a:spLocks noChangeShapeType="1"/>
          </p:cNvSpPr>
          <p:nvPr/>
        </p:nvSpPr>
        <p:spPr bwMode="auto">
          <a:xfrm flipV="1">
            <a:off x="6588125" y="5162550"/>
            <a:ext cx="0" cy="766763"/>
          </a:xfrm>
          <a:prstGeom prst="line">
            <a:avLst/>
          </a:prstGeom>
          <a:noFill/>
          <a:ln w="9525">
            <a:solidFill>
              <a:schemeClr val="tx1"/>
            </a:solidFill>
            <a:round/>
            <a:headEnd/>
            <a:tailEnd type="triangle" w="med" len="med"/>
          </a:ln>
        </p:spPr>
        <p:txBody>
          <a:bodyPr/>
          <a:lstStyle/>
          <a:p>
            <a:endParaRPr lang="cs-CZ"/>
          </a:p>
        </p:txBody>
      </p:sp>
      <p:sp>
        <p:nvSpPr>
          <p:cNvPr id="30742" name="Rectangle 27"/>
          <p:cNvSpPr>
            <a:spLocks noChangeArrowheads="1"/>
          </p:cNvSpPr>
          <p:nvPr/>
        </p:nvSpPr>
        <p:spPr bwMode="auto">
          <a:xfrm>
            <a:off x="6305550" y="4557713"/>
            <a:ext cx="2259013" cy="604837"/>
          </a:xfrm>
          <a:prstGeom prst="rect">
            <a:avLst/>
          </a:prstGeom>
          <a:solidFill>
            <a:srgbClr val="FF0066"/>
          </a:solidFill>
          <a:ln w="9525">
            <a:solidFill>
              <a:schemeClr val="tx1"/>
            </a:solidFill>
            <a:miter lim="800000"/>
            <a:headEnd/>
            <a:tailEnd/>
          </a:ln>
        </p:spPr>
        <p:txBody>
          <a:bodyPr wrap="none" anchor="ctr"/>
          <a:lstStyle/>
          <a:p>
            <a:pPr algn="ctr"/>
            <a:r>
              <a:rPr lang="cs-CZ" sz="1600" b="1">
                <a:solidFill>
                  <a:srgbClr val="FFFF00"/>
                </a:solidFill>
                <a:latin typeface="Calibri" pitchFamily="34" charset="0"/>
              </a:rPr>
              <a:t>Gross </a:t>
            </a:r>
            <a:endParaRPr lang="en-US" sz="1600" b="1">
              <a:solidFill>
                <a:srgbClr val="FFFF00"/>
              </a:solidFill>
              <a:latin typeface="Calibri" pitchFamily="34" charset="0"/>
            </a:endParaRPr>
          </a:p>
          <a:p>
            <a:pPr algn="ctr"/>
            <a:r>
              <a:rPr lang="en-US" sz="1600" b="1">
                <a:solidFill>
                  <a:srgbClr val="FFFF00"/>
                </a:solidFill>
                <a:latin typeface="Calibri" pitchFamily="34" charset="0"/>
              </a:rPr>
              <a:t>Requirement</a:t>
            </a:r>
          </a:p>
        </p:txBody>
      </p:sp>
      <p:sp>
        <p:nvSpPr>
          <p:cNvPr id="30743" name="Line 28"/>
          <p:cNvSpPr>
            <a:spLocks noChangeShapeType="1"/>
          </p:cNvSpPr>
          <p:nvPr/>
        </p:nvSpPr>
        <p:spPr bwMode="auto">
          <a:xfrm>
            <a:off x="3040063" y="5002213"/>
            <a:ext cx="1209675" cy="0"/>
          </a:xfrm>
          <a:prstGeom prst="line">
            <a:avLst/>
          </a:prstGeom>
          <a:noFill/>
          <a:ln w="19050">
            <a:solidFill>
              <a:srgbClr val="FF3300"/>
            </a:solidFill>
            <a:round/>
            <a:headEnd/>
            <a:tailEnd/>
          </a:ln>
        </p:spPr>
        <p:txBody>
          <a:bodyPr/>
          <a:lstStyle/>
          <a:p>
            <a:endParaRPr lang="cs-CZ"/>
          </a:p>
        </p:txBody>
      </p:sp>
    </p:spTree>
  </p:cSld>
  <p:clrMapOvr>
    <a:masterClrMapping/>
  </p:clrMapOvr>
</p:sld>
</file>

<file path=ppt/theme/theme1.xml><?xml version="1.0" encoding="utf-8"?>
<a:theme xmlns:a="http://schemas.openxmlformats.org/drawingml/2006/main" name="Guidance Stores 20080922">
  <a:themeElements>
    <a:clrScheme name="Navertica">
      <a:dk1>
        <a:srgbClr val="000000"/>
      </a:dk1>
      <a:lt1>
        <a:srgbClr val="000000"/>
      </a:lt1>
      <a:dk2>
        <a:srgbClr val="FFFFFF"/>
      </a:dk2>
      <a:lt2>
        <a:srgbClr val="E7E5E5"/>
      </a:lt2>
      <a:accent1>
        <a:srgbClr val="5E5447"/>
      </a:accent1>
      <a:accent2>
        <a:srgbClr val="E66624"/>
      </a:accent2>
      <a:accent3>
        <a:srgbClr val="2E5A95"/>
      </a:accent3>
      <a:accent4>
        <a:srgbClr val="EC8D2F"/>
      </a:accent4>
      <a:accent5>
        <a:srgbClr val="3B9BF7"/>
      </a:accent5>
      <a:accent6>
        <a:srgbClr val="91836F"/>
      </a:accent6>
      <a:hlink>
        <a:srgbClr val="5E5447"/>
      </a:hlink>
      <a:folHlink>
        <a:srgbClr val="5E544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Guidance Stores 20080922</Template>
  <TotalTime>3</TotalTime>
  <Words>1483</Words>
  <Application>Microsoft Office PowerPoint</Application>
  <PresentationFormat>Předvádění na obrazovce (4:3)</PresentationFormat>
  <Paragraphs>321</Paragraphs>
  <Slides>37</Slides>
  <Notes>4</Notes>
  <HiddenSlides>0</HiddenSlides>
  <MMClips>0</MMClips>
  <ScaleCrop>false</ScaleCrop>
  <HeadingPairs>
    <vt:vector size="4" baseType="variant">
      <vt:variant>
        <vt:lpstr>Motiv</vt:lpstr>
      </vt:variant>
      <vt:variant>
        <vt:i4>1</vt:i4>
      </vt:variant>
      <vt:variant>
        <vt:lpstr>Nadpisy snímků</vt:lpstr>
      </vt:variant>
      <vt:variant>
        <vt:i4>37</vt:i4>
      </vt:variant>
    </vt:vector>
  </HeadingPairs>
  <TitlesOfParts>
    <vt:vector size="38" baseType="lpstr">
      <vt:lpstr>Guidance Stores 20080922</vt:lpstr>
      <vt:lpstr>Guidance Store System </vt:lpstr>
      <vt:lpstr>Standard Item Card (Steel)</vt:lpstr>
      <vt:lpstr>Purchased  Products and Item Ledger Entries (Steel) </vt:lpstr>
      <vt:lpstr>Standard Item Card (Consumables)- Inventory Valuation</vt:lpstr>
      <vt:lpstr>Creation of the new Item Card</vt:lpstr>
      <vt:lpstr>Creation of the new Item Card</vt:lpstr>
      <vt:lpstr>Creation of the new Item Card</vt:lpstr>
      <vt:lpstr>Item Card and Entries (Item Ledger and Value Entries)</vt:lpstr>
      <vt:lpstr>Stock Availability</vt:lpstr>
      <vt:lpstr>Stock (Item) Availability by Period</vt:lpstr>
      <vt:lpstr>Suggested replenishment using standard Req Work Sheet</vt:lpstr>
      <vt:lpstr>Stock (Item) Availability by Period</vt:lpstr>
      <vt:lpstr>Stock (Item) Availability by Period (after partial Purchase Order is  issued)</vt:lpstr>
      <vt:lpstr>Stock (Item) Availability by Period (after another partial Purchase Order has been booked)</vt:lpstr>
      <vt:lpstr>Stock (Item) by Location (after another partial Purchase Order has been booked)</vt:lpstr>
      <vt:lpstr>Stock (Item) Availability by Location </vt:lpstr>
      <vt:lpstr>Stock Reservation (from Sales Order Line)</vt:lpstr>
      <vt:lpstr>Stock Reservation (from Sales Order Line)</vt:lpstr>
      <vt:lpstr>Stock Reordering Policy</vt:lpstr>
      <vt:lpstr>Stock Reordering Policy – Fixed Reorder Quantity</vt:lpstr>
      <vt:lpstr>Stock Reordering Policy – Maximum  Quantity</vt:lpstr>
      <vt:lpstr>Prezentace aplikace PowerPoint</vt:lpstr>
      <vt:lpstr>Stock Reordering Policy – Lot-for-Lot</vt:lpstr>
      <vt:lpstr>Use of forecast for planning replenishment </vt:lpstr>
      <vt:lpstr>Net Requirement; Gross Requirement- definitions</vt:lpstr>
      <vt:lpstr>Order Promising  I</vt:lpstr>
      <vt:lpstr>Order Promising  II</vt:lpstr>
      <vt:lpstr>Order Promising  III</vt:lpstr>
      <vt:lpstr>Scenario I </vt:lpstr>
      <vt:lpstr>Scenario II-1</vt:lpstr>
      <vt:lpstr>Scenario II-2</vt:lpstr>
      <vt:lpstr>Scenario III-1</vt:lpstr>
      <vt:lpstr>Scenario III-3</vt:lpstr>
      <vt:lpstr>Scenario III-4 – Requested Delivery date entered manually</vt:lpstr>
      <vt:lpstr>Scenario III-5</vt:lpstr>
      <vt:lpstr>Scenario III-6 – PC purchased and 50 % of production registered  </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Guidance Store System </dc:title>
  <dc:creator>Skorkovsky Jaromir</dc:creator>
  <cp:lastModifiedBy>Skorkovsky Jaromir</cp:lastModifiedBy>
  <cp:revision>1</cp:revision>
  <dcterms:created xsi:type="dcterms:W3CDTF">2012-05-21T11:42:57Z</dcterms:created>
  <dcterms:modified xsi:type="dcterms:W3CDTF">2012-05-21T11:45:57Z</dcterms:modified>
</cp:coreProperties>
</file>