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handoutMasterIdLst>
    <p:handoutMasterId r:id="rId18"/>
  </p:handoutMasterIdLst>
  <p:sldIdLst>
    <p:sldId id="278" r:id="rId2"/>
    <p:sldId id="279" r:id="rId3"/>
    <p:sldId id="308" r:id="rId4"/>
    <p:sldId id="280" r:id="rId5"/>
    <p:sldId id="257" r:id="rId6"/>
    <p:sldId id="309" r:id="rId7"/>
    <p:sldId id="310" r:id="rId8"/>
    <p:sldId id="311" r:id="rId9"/>
    <p:sldId id="312" r:id="rId10"/>
    <p:sldId id="302" r:id="rId11"/>
    <p:sldId id="303" r:id="rId12"/>
    <p:sldId id="304" r:id="rId13"/>
    <p:sldId id="305" r:id="rId14"/>
    <p:sldId id="313" r:id="rId15"/>
    <p:sldId id="307" r:id="rId16"/>
    <p:sldId id="306" r:id="rId17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664" y="-8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21014EBD-F20C-4913-B848-CD6C3F477F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6861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68617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C1756-C526-45D4-AA3B-C7EE26B7E9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C6B3E-C73A-45ED-8290-ADBCC0CFB5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35FD10-AD63-4FAB-8430-60076B9D12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C77462-D47B-49C8-A39A-4A0386E241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50055-DAAC-4FC0-94B9-3B82656F5A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717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24300"/>
            <a:ext cx="4038600" cy="21717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56858-433A-456C-AB7A-0668D1FA39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A2FA8-7DA8-4F6F-81C1-10A585DBE2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A0B06-5B47-4C6F-BB65-3E16E7AC93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B12F2-B50C-4190-8783-71DAC89451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713D7-442E-4A4B-9DC8-7D8D2BBFE3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B41895-BD8B-43DB-A49F-84B99BF256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96B08-779D-4C8B-ACE1-BE55BA65FC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5195D-0FF7-4828-A168-1BABFC9B5C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C39A1-B253-4021-A0E9-05976D1D40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67587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7588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6758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759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759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BA23087B-2F4E-4A36-9758-AC9AE25280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4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  <p:sldLayoutId id="2147483723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 smtClean="0"/>
              <a:t>Hlasovací pravidla a </a:t>
            </a:r>
            <a:r>
              <a:rPr lang="sk-SK" dirty="0" err="1" smtClean="0"/>
              <a:t>alternativní</a:t>
            </a:r>
            <a:r>
              <a:rPr lang="sk-SK" dirty="0" smtClean="0"/>
              <a:t> </a:t>
            </a:r>
            <a:r>
              <a:rPr lang="sk-SK" dirty="0" err="1" smtClean="0"/>
              <a:t>mechanismy</a:t>
            </a:r>
            <a:r>
              <a:rPr lang="sk-SK" dirty="0" smtClean="0"/>
              <a:t> </a:t>
            </a:r>
            <a:r>
              <a:rPr lang="sk-SK" dirty="0" err="1" smtClean="0"/>
              <a:t>rozhodování</a:t>
            </a:r>
            <a:r>
              <a:rPr lang="sk-SK" dirty="0" smtClean="0"/>
              <a:t> </a:t>
            </a:r>
            <a:endParaRPr lang="cs-CZ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400" dirty="0" smtClean="0"/>
              <a:t>Hlasovací pravidla, většinové pravidlo, volič medián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Alternativní hlasovací pravidla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cs-CZ" dirty="0" smtClean="0"/>
              <a:t>Prostá většina </a:t>
            </a:r>
            <a:r>
              <a:rPr lang="cs-CZ" i="1" dirty="0" smtClean="0"/>
              <a:t>(</a:t>
            </a:r>
            <a:r>
              <a:rPr lang="cs-CZ" i="1" dirty="0" err="1" smtClean="0"/>
              <a:t>simple</a:t>
            </a:r>
            <a:r>
              <a:rPr lang="cs-CZ" i="1" dirty="0" smtClean="0"/>
              <a:t> majority rule)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endParaRPr lang="cs-CZ" sz="1400" dirty="0" smtClean="0"/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cs-CZ" dirty="0" smtClean="0"/>
              <a:t>Systém dvojitých voleb </a:t>
            </a:r>
            <a:r>
              <a:rPr lang="cs-CZ" i="1" dirty="0" smtClean="0"/>
              <a:t>(</a:t>
            </a:r>
            <a:r>
              <a:rPr lang="cs-CZ" i="1" dirty="0" err="1" smtClean="0"/>
              <a:t>Runoff</a:t>
            </a:r>
            <a:r>
              <a:rPr lang="cs-CZ" i="1" dirty="0" smtClean="0"/>
              <a:t> </a:t>
            </a:r>
            <a:r>
              <a:rPr lang="cs-CZ" i="1" dirty="0" err="1" smtClean="0"/>
              <a:t>election</a:t>
            </a:r>
            <a:r>
              <a:rPr lang="cs-CZ" i="1" dirty="0" smtClean="0"/>
              <a:t>)</a:t>
            </a:r>
          </a:p>
          <a:p>
            <a:pPr marL="914400" lvl="1" indent="-514350" eaLnBrk="1" hangingPunct="1">
              <a:defRPr/>
            </a:pPr>
            <a:r>
              <a:rPr lang="cs-CZ" i="1" dirty="0" smtClean="0"/>
              <a:t>Dvoukolová volba, Senát ČR</a:t>
            </a:r>
          </a:p>
          <a:p>
            <a:pPr marL="914400" lvl="1" indent="-514350" eaLnBrk="1" hangingPunct="1">
              <a:defRPr/>
            </a:pPr>
            <a:endParaRPr lang="cs-CZ" sz="1100" i="1" dirty="0" smtClean="0"/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cs-CZ" dirty="0" smtClean="0"/>
              <a:t>Pluralitní hlasování (relativní většina)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endParaRPr lang="cs-CZ" sz="1400" dirty="0" smtClean="0"/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cs-CZ" dirty="0" err="1" smtClean="0"/>
              <a:t>Condorcetovo</a:t>
            </a:r>
            <a:r>
              <a:rPr lang="cs-CZ" dirty="0" smtClean="0"/>
              <a:t> kritérium</a:t>
            </a:r>
          </a:p>
          <a:p>
            <a:pPr marL="914400" lvl="1" indent="-514350" eaLnBrk="1" hangingPunct="1">
              <a:defRPr/>
            </a:pPr>
            <a:r>
              <a:rPr lang="cs-CZ" dirty="0" smtClean="0"/>
              <a:t>Vítěz musí porazit všechny ostatní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endParaRPr lang="cs-CZ" i="1" dirty="0" smtClean="0"/>
          </a:p>
          <a:p>
            <a:pPr marL="514350" indent="-514350" eaLnBrk="1" hangingPunct="1">
              <a:buFont typeface="+mj-lt"/>
              <a:buAutoNum type="arabicPeriod"/>
              <a:defRPr/>
            </a:pPr>
            <a:endParaRPr lang="cs-CZ" i="1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200" dirty="0" smtClean="0"/>
              <a:t>Alternativní hlasovací pravidla (2)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875"/>
            <a:ext cx="8507413" cy="4683125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 startAt="5"/>
              <a:defRPr/>
            </a:pPr>
            <a:endParaRPr lang="cs-CZ" sz="1400" dirty="0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 startAt="5"/>
              <a:defRPr/>
            </a:pPr>
            <a:r>
              <a:rPr lang="cs-CZ" dirty="0" err="1" smtClean="0"/>
              <a:t>Coombsův</a:t>
            </a:r>
            <a:r>
              <a:rPr lang="cs-CZ" dirty="0" smtClean="0"/>
              <a:t> systém</a:t>
            </a:r>
          </a:p>
          <a:p>
            <a:pPr marL="1009650" lvl="2" indent="-609600" eaLnBrk="1" hangingPunct="1">
              <a:lnSpc>
                <a:spcPct val="90000"/>
              </a:lnSpc>
              <a:buSzPct val="80000"/>
              <a:defRPr/>
            </a:pPr>
            <a:r>
              <a:rPr lang="cs-CZ" dirty="0" smtClean="0"/>
              <a:t>Vyřazování kandidáta s nejvíce posledními místy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 startAt="5"/>
              <a:defRPr/>
            </a:pPr>
            <a:endParaRPr lang="cs-CZ" sz="1600" dirty="0" smtClean="0"/>
          </a:p>
          <a:p>
            <a:pPr marL="609600" indent="-609600" eaLnBrk="1" hangingPunct="1">
              <a:lnSpc>
                <a:spcPct val="90000"/>
              </a:lnSpc>
              <a:buFont typeface="+mj-lt"/>
              <a:buAutoNum type="arabicPeriod" startAt="5"/>
              <a:defRPr/>
            </a:pPr>
            <a:r>
              <a:rPr lang="cs-CZ" dirty="0" err="1" smtClean="0"/>
              <a:t>Hare</a:t>
            </a:r>
            <a:r>
              <a:rPr lang="cs-CZ" dirty="0" smtClean="0"/>
              <a:t> systém </a:t>
            </a:r>
          </a:p>
          <a:p>
            <a:pPr marL="1009650" lvl="2" indent="-609600" eaLnBrk="1" hangingPunct="1">
              <a:lnSpc>
                <a:spcPct val="90000"/>
              </a:lnSpc>
              <a:buSzPct val="80000"/>
              <a:defRPr/>
            </a:pPr>
            <a:r>
              <a:rPr lang="cs-CZ" dirty="0" smtClean="0"/>
              <a:t>vyřazování kandidáta s nejméně prvními místy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 startAt="5"/>
              <a:defRPr/>
            </a:pPr>
            <a:r>
              <a:rPr lang="cs-CZ" dirty="0" smtClean="0"/>
              <a:t>Schvalovací volba </a:t>
            </a:r>
            <a:r>
              <a:rPr lang="cs-CZ" i="1" dirty="0" smtClean="0"/>
              <a:t>(</a:t>
            </a:r>
            <a:r>
              <a:rPr lang="cs-CZ" i="1" dirty="0" err="1" smtClean="0"/>
              <a:t>Approval</a:t>
            </a:r>
            <a:r>
              <a:rPr lang="cs-CZ" i="1" dirty="0" smtClean="0"/>
              <a:t> </a:t>
            </a:r>
            <a:r>
              <a:rPr lang="cs-CZ" i="1" dirty="0" err="1" smtClean="0"/>
              <a:t>voting</a:t>
            </a:r>
            <a:r>
              <a:rPr lang="cs-CZ" i="1" dirty="0" smtClean="0"/>
              <a:t>)</a:t>
            </a:r>
          </a:p>
          <a:p>
            <a:pPr marL="1009650" lvl="2" indent="-609600" eaLnBrk="1" hangingPunct="1">
              <a:lnSpc>
                <a:spcPct val="90000"/>
              </a:lnSpc>
              <a:buSzPct val="80000"/>
              <a:defRPr/>
            </a:pPr>
            <a:r>
              <a:rPr lang="cs-CZ" dirty="0" smtClean="0"/>
              <a:t>Každý k hlasů pro m kandidátů 1 </a:t>
            </a:r>
            <a:r>
              <a:rPr lang="cs-CZ" dirty="0" smtClean="0">
                <a:sym typeface="Symbol"/>
              </a:rPr>
              <a:t> </a:t>
            </a:r>
            <a:r>
              <a:rPr lang="cs-CZ" dirty="0" smtClean="0"/>
              <a:t>k</a:t>
            </a:r>
            <a:r>
              <a:rPr lang="cs-CZ" dirty="0" smtClean="0">
                <a:sym typeface="Symbol"/>
              </a:rPr>
              <a:t>  </a:t>
            </a:r>
            <a:r>
              <a:rPr lang="cs-CZ" dirty="0" smtClean="0"/>
              <a:t>m</a:t>
            </a:r>
          </a:p>
          <a:p>
            <a:pPr marL="1009650" lvl="2" indent="-609600" eaLnBrk="1" hangingPunct="1">
              <a:lnSpc>
                <a:spcPct val="90000"/>
              </a:lnSpc>
              <a:buSzPct val="80000"/>
              <a:defRPr/>
            </a:pPr>
            <a:endParaRPr lang="cs-CZ" sz="1800" dirty="0" smtClean="0"/>
          </a:p>
          <a:p>
            <a:pPr marL="609600" lvl="1" indent="-609600" eaLnBrk="1" hangingPunct="1">
              <a:lnSpc>
                <a:spcPct val="90000"/>
              </a:lnSpc>
              <a:buSzPct val="80000"/>
              <a:buFont typeface="+mj-lt"/>
              <a:buAutoNum type="arabicPeriod" startAt="8"/>
              <a:defRPr/>
            </a:pPr>
            <a:r>
              <a:rPr lang="cs-CZ" dirty="0" err="1" smtClean="0"/>
              <a:t>Bordův</a:t>
            </a:r>
            <a:r>
              <a:rPr lang="cs-CZ" dirty="0" smtClean="0"/>
              <a:t> součet </a:t>
            </a:r>
          </a:p>
          <a:p>
            <a:pPr marL="1009650" lvl="2" indent="-609600" eaLnBrk="1" hangingPunct="1">
              <a:lnSpc>
                <a:spcPct val="90000"/>
              </a:lnSpc>
              <a:buSzPct val="80000"/>
              <a:defRPr/>
            </a:pPr>
            <a:r>
              <a:rPr lang="cs-CZ" dirty="0" smtClean="0"/>
              <a:t>Seřazení všech kandidátů m-nejlepší; 1-nejhorší</a:t>
            </a:r>
            <a:endParaRPr lang="cs-CZ" i="1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 smtClean="0"/>
              <a:t>Alternativní hlasovací pravidla (3)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875"/>
            <a:ext cx="8507413" cy="4683125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+mj-lt"/>
              <a:buAutoNum type="arabicPeriod" startAt="9"/>
              <a:defRPr/>
            </a:pPr>
            <a:r>
              <a:rPr lang="cs-CZ" dirty="0" smtClean="0"/>
              <a:t>Systém vyčerpávajících primárek</a:t>
            </a:r>
          </a:p>
          <a:p>
            <a:pPr marL="1009650" lvl="2" indent="-609600" eaLnBrk="1" hangingPunct="1">
              <a:lnSpc>
                <a:spcPct val="90000"/>
              </a:lnSpc>
              <a:buSzPct val="80000"/>
              <a:defRPr/>
            </a:pPr>
            <a:r>
              <a:rPr lang="cs-CZ" dirty="0" smtClean="0"/>
              <a:t>Volič má o 1 hlas méně než je kandidátů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 startAt="9"/>
              <a:defRPr/>
            </a:pPr>
            <a:endParaRPr lang="cs-CZ" sz="1400" dirty="0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 startAt="9"/>
              <a:defRPr/>
            </a:pPr>
            <a:r>
              <a:rPr lang="cs-CZ" dirty="0" smtClean="0"/>
              <a:t>Hlasování na základě přidělování bodů</a:t>
            </a:r>
          </a:p>
          <a:p>
            <a:pPr marL="1009650" lvl="2" indent="-609600" eaLnBrk="1" hangingPunct="1">
              <a:lnSpc>
                <a:spcPct val="90000"/>
              </a:lnSpc>
              <a:buSzPct val="80000"/>
              <a:defRPr/>
            </a:pPr>
            <a:r>
              <a:rPr lang="cs-CZ" dirty="0" smtClean="0"/>
              <a:t>Podobný Bordově součtu – kardinální míra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1600" dirty="0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dirty="0" smtClean="0"/>
              <a:t>A další…</a:t>
            </a:r>
            <a:endParaRPr lang="cs-CZ" i="1" dirty="0" smtClean="0"/>
          </a:p>
          <a:p>
            <a:pPr eaLnBrk="1" hangingPunct="1">
              <a:defRPr/>
            </a:pPr>
            <a:r>
              <a:rPr lang="cs-CZ" dirty="0" err="1" smtClean="0"/>
              <a:t>Clarkeho</a:t>
            </a:r>
            <a:r>
              <a:rPr lang="cs-CZ" dirty="0" smtClean="0"/>
              <a:t> daň</a:t>
            </a:r>
          </a:p>
          <a:p>
            <a:pPr eaLnBrk="1" hangingPunct="1">
              <a:defRPr/>
            </a:pPr>
            <a:r>
              <a:rPr lang="cs-CZ" dirty="0" err="1" smtClean="0"/>
              <a:t>Groves</a:t>
            </a:r>
            <a:r>
              <a:rPr lang="cs-CZ" dirty="0" smtClean="0"/>
              <a:t>-</a:t>
            </a:r>
            <a:r>
              <a:rPr lang="cs-CZ" dirty="0" err="1" smtClean="0"/>
              <a:t>Ledyardův</a:t>
            </a:r>
            <a:r>
              <a:rPr lang="cs-CZ" dirty="0" smtClean="0"/>
              <a:t> mechanismus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32" name="Rectangle 5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</a:t>
            </a:r>
          </a:p>
        </p:txBody>
      </p:sp>
      <p:graphicFrame>
        <p:nvGraphicFramePr>
          <p:cNvPr id="75845" name="Group 69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931150" cy="4495800"/>
        </p:xfrm>
        <a:graphic>
          <a:graphicData uri="http://schemas.openxmlformats.org/drawingml/2006/table">
            <a:tbl>
              <a:tblPr/>
              <a:tblGrid>
                <a:gridCol w="1582738"/>
                <a:gridCol w="1660525"/>
                <a:gridCol w="1584325"/>
                <a:gridCol w="1582737"/>
                <a:gridCol w="1520825"/>
              </a:tblGrid>
              <a:tr h="749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I (32)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II (28)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III (20)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IV (12)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V (8)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Alternativní hlasovací pravidla (4)</a:t>
            </a:r>
            <a:endParaRPr lang="cs-CZ" sz="40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 bwMode="auto">
          <a:xfrm>
            <a:off x="457200" y="1412875"/>
            <a:ext cx="8507413" cy="468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tabLst/>
              <a:defRPr/>
            </a:pPr>
            <a:endParaRPr kumimoji="0" lang="cs-CZ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tabLst/>
              <a:defRPr/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Normativní otázka – které je nejlepší?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n"/>
              <a:tabLst/>
              <a:defRPr/>
            </a:pPr>
            <a:endParaRPr lang="cs-CZ" sz="1400" kern="0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tabLst/>
              <a:defRPr/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Kritéria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Axiomy 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(May, </a:t>
            </a:r>
            <a:r>
              <a:rPr kumimoji="0" lang="cs-CZ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Arrow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) – abstraktní, který axiom</a:t>
            </a:r>
            <a:r>
              <a:rPr kumimoji="0" lang="cs-CZ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je nejvýznamnější </a:t>
            </a:r>
            <a:br>
              <a:rPr kumimoji="0" lang="cs-CZ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- často </a:t>
            </a:r>
            <a:r>
              <a:rPr kumimoji="0" lang="cs-CZ" sz="32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Condorcetův</a:t>
            </a:r>
            <a:r>
              <a:rPr kumimoji="0" lang="cs-CZ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vítěz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Užitek </a:t>
            </a:r>
            <a:r>
              <a:rPr kumimoji="0" lang="cs-CZ" sz="32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cs-CZ" sz="320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utilitářská</a:t>
            </a:r>
            <a:r>
              <a:rPr kumimoji="0" lang="cs-CZ" sz="32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kritéria)</a:t>
            </a:r>
            <a:br>
              <a:rPr kumimoji="0" lang="cs-CZ" sz="32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32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- maximalizace blahobytu společnosti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200" dirty="0" smtClean="0"/>
              <a:t>Pravidla – </a:t>
            </a:r>
            <a:r>
              <a:rPr lang="cs-CZ" sz="4200" dirty="0" err="1" smtClean="0"/>
              <a:t>Condorcetův</a:t>
            </a:r>
            <a:r>
              <a:rPr lang="cs-CZ" sz="4200" dirty="0" smtClean="0"/>
              <a:t> vítěz (%)</a:t>
            </a:r>
            <a:endParaRPr lang="cs-CZ" sz="4200" dirty="0"/>
          </a:p>
        </p:txBody>
      </p:sp>
      <p:pic>
        <p:nvPicPr>
          <p:cNvPr id="61442" name="Picture 2"/>
          <p:cNvPicPr>
            <a:picLocks noGrp="1" noChangeAspect="1" noChangeArrowheads="1"/>
          </p:cNvPicPr>
          <p:nvPr>
            <p:ph type="tbl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988840"/>
            <a:ext cx="8317148" cy="4402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– Užitek (%)</a:t>
            </a:r>
            <a:endParaRPr lang="cs-CZ" dirty="0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/>
      </p:sp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700808"/>
            <a:ext cx="8671358" cy="4648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Hlasovací pravidla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b="1" dirty="0" smtClean="0"/>
              <a:t>Dle míry souhlasu:</a:t>
            </a:r>
          </a:p>
          <a:p>
            <a:pPr eaLnBrk="1" hangingPunct="1">
              <a:defRPr/>
            </a:pPr>
            <a:r>
              <a:rPr lang="cs-CZ" b="1" dirty="0" smtClean="0"/>
              <a:t>Jednomyslná shoda</a:t>
            </a:r>
            <a:endParaRPr lang="cs-CZ" dirty="0" smtClean="0"/>
          </a:p>
          <a:p>
            <a:pPr eaLnBrk="1" hangingPunct="1">
              <a:defRPr/>
            </a:pPr>
            <a:r>
              <a:rPr lang="cs-CZ" b="1" dirty="0" smtClean="0"/>
              <a:t>Super většinové pravidlo</a:t>
            </a:r>
          </a:p>
          <a:p>
            <a:pPr eaLnBrk="1" hangingPunct="1">
              <a:defRPr/>
            </a:pPr>
            <a:r>
              <a:rPr lang="cs-CZ" b="1" dirty="0" smtClean="0"/>
              <a:t>Většinové pravidlo</a:t>
            </a:r>
          </a:p>
          <a:p>
            <a:pPr eaLnBrk="1" hangingPunct="1">
              <a:defRPr/>
            </a:pPr>
            <a:r>
              <a:rPr lang="cs-CZ" b="1" dirty="0" smtClean="0"/>
              <a:t>Méně než většinové</a:t>
            </a:r>
          </a:p>
          <a:p>
            <a:pPr eaLnBrk="1" hangingPunct="1">
              <a:defRPr/>
            </a:pPr>
            <a:endParaRPr lang="cs-CZ" b="1" dirty="0" smtClean="0"/>
          </a:p>
          <a:p>
            <a:pPr eaLnBrk="1" hangingPunct="1">
              <a:defRPr/>
            </a:pPr>
            <a:r>
              <a:rPr lang="cs-CZ" b="1" dirty="0" smtClean="0"/>
              <a:t>+další (Vážené hlasování)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se dále liší dle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 smtClean="0"/>
              <a:t>Způsobu sčítání hlasů</a:t>
            </a:r>
          </a:p>
          <a:p>
            <a:endParaRPr lang="cs-CZ" sz="1100" dirty="0" smtClean="0"/>
          </a:p>
          <a:p>
            <a:r>
              <a:rPr lang="cs-CZ" sz="3600" dirty="0" smtClean="0"/>
              <a:t>Oprávněnosti voličů</a:t>
            </a:r>
          </a:p>
          <a:p>
            <a:endParaRPr lang="cs-CZ" sz="1100" dirty="0" smtClean="0"/>
          </a:p>
          <a:p>
            <a:r>
              <a:rPr lang="cs-CZ" sz="3600" dirty="0" smtClean="0"/>
              <a:t>Významu rozhodnutí</a:t>
            </a:r>
          </a:p>
          <a:p>
            <a:endParaRPr lang="cs-CZ" sz="1100" dirty="0" smtClean="0"/>
          </a:p>
          <a:p>
            <a:r>
              <a:rPr lang="cs-CZ" sz="3600" dirty="0" smtClean="0"/>
              <a:t>Jedno vs. vícestupňová volba (přímá x zastupitelská)</a:t>
            </a:r>
          </a:p>
          <a:p>
            <a:endParaRPr lang="cs-CZ" sz="1100" dirty="0" smtClean="0"/>
          </a:p>
          <a:p>
            <a:r>
              <a:rPr lang="cs-CZ" sz="3600" dirty="0" smtClean="0"/>
              <a:t>Míra (de)centralizace rozhodování</a:t>
            </a:r>
            <a:endParaRPr lang="cs-CZ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Optimální hlasovací pravidlo</a:t>
            </a:r>
          </a:p>
        </p:txBody>
      </p:sp>
      <p:grpSp>
        <p:nvGrpSpPr>
          <p:cNvPr id="10243" name="Group 3"/>
          <p:cNvGrpSpPr>
            <a:grpSpLocks/>
          </p:cNvGrpSpPr>
          <p:nvPr/>
        </p:nvGrpSpPr>
        <p:grpSpPr bwMode="auto">
          <a:xfrm>
            <a:off x="468313" y="2420938"/>
            <a:ext cx="8250237" cy="3492500"/>
            <a:chOff x="295" y="1888"/>
            <a:chExt cx="5197" cy="2200"/>
          </a:xfrm>
        </p:grpSpPr>
        <p:sp>
          <p:nvSpPr>
            <p:cNvPr id="10244" name="Line 4"/>
            <p:cNvSpPr>
              <a:spLocks noChangeShapeType="1"/>
            </p:cNvSpPr>
            <p:nvPr/>
          </p:nvSpPr>
          <p:spPr bwMode="auto">
            <a:xfrm flipV="1">
              <a:off x="521" y="2296"/>
              <a:ext cx="0" cy="14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245" name="Line 5"/>
            <p:cNvSpPr>
              <a:spLocks noChangeShapeType="1"/>
            </p:cNvSpPr>
            <p:nvPr/>
          </p:nvSpPr>
          <p:spPr bwMode="auto">
            <a:xfrm>
              <a:off x="521" y="3748"/>
              <a:ext cx="14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246" name="Line 6"/>
            <p:cNvSpPr>
              <a:spLocks noChangeShapeType="1"/>
            </p:cNvSpPr>
            <p:nvPr/>
          </p:nvSpPr>
          <p:spPr bwMode="auto">
            <a:xfrm flipV="1">
              <a:off x="2200" y="2296"/>
              <a:ext cx="0" cy="14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247" name="Line 7"/>
            <p:cNvSpPr>
              <a:spLocks noChangeShapeType="1"/>
            </p:cNvSpPr>
            <p:nvPr/>
          </p:nvSpPr>
          <p:spPr bwMode="auto">
            <a:xfrm>
              <a:off x="2200" y="3748"/>
              <a:ext cx="14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248" name="Line 8"/>
            <p:cNvSpPr>
              <a:spLocks noChangeShapeType="1"/>
            </p:cNvSpPr>
            <p:nvPr/>
          </p:nvSpPr>
          <p:spPr bwMode="auto">
            <a:xfrm flipV="1">
              <a:off x="3969" y="2296"/>
              <a:ext cx="0" cy="14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249" name="Line 9"/>
            <p:cNvSpPr>
              <a:spLocks noChangeShapeType="1"/>
            </p:cNvSpPr>
            <p:nvPr/>
          </p:nvSpPr>
          <p:spPr bwMode="auto">
            <a:xfrm>
              <a:off x="3969" y="3748"/>
              <a:ext cx="14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250" name="Freeform 10"/>
            <p:cNvSpPr>
              <a:spLocks/>
            </p:cNvSpPr>
            <p:nvPr/>
          </p:nvSpPr>
          <p:spPr bwMode="auto">
            <a:xfrm>
              <a:off x="703" y="2341"/>
              <a:ext cx="1043" cy="1316"/>
            </a:xfrm>
            <a:custGeom>
              <a:avLst/>
              <a:gdLst>
                <a:gd name="T0" fmla="*/ 0 w 1043"/>
                <a:gd name="T1" fmla="*/ 0 h 1316"/>
                <a:gd name="T2" fmla="*/ 181 w 1043"/>
                <a:gd name="T3" fmla="*/ 908 h 1316"/>
                <a:gd name="T4" fmla="*/ 1043 w 1043"/>
                <a:gd name="T5" fmla="*/ 1316 h 1316"/>
                <a:gd name="T6" fmla="*/ 0 60000 65536"/>
                <a:gd name="T7" fmla="*/ 0 60000 65536"/>
                <a:gd name="T8" fmla="*/ 0 60000 65536"/>
                <a:gd name="T9" fmla="*/ 0 w 1043"/>
                <a:gd name="T10" fmla="*/ 0 h 1316"/>
                <a:gd name="T11" fmla="*/ 1043 w 1043"/>
                <a:gd name="T12" fmla="*/ 1316 h 13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43" h="1316">
                  <a:moveTo>
                    <a:pt x="0" y="0"/>
                  </a:moveTo>
                  <a:cubicBezTo>
                    <a:pt x="3" y="344"/>
                    <a:pt x="7" y="689"/>
                    <a:pt x="181" y="908"/>
                  </a:cubicBezTo>
                  <a:cubicBezTo>
                    <a:pt x="355" y="1127"/>
                    <a:pt x="899" y="1248"/>
                    <a:pt x="1043" y="1316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251" name="Freeform 11"/>
            <p:cNvSpPr>
              <a:spLocks/>
            </p:cNvSpPr>
            <p:nvPr/>
          </p:nvSpPr>
          <p:spPr bwMode="auto">
            <a:xfrm flipH="1">
              <a:off x="2472" y="2387"/>
              <a:ext cx="998" cy="1225"/>
            </a:xfrm>
            <a:custGeom>
              <a:avLst/>
              <a:gdLst>
                <a:gd name="T0" fmla="*/ 0 w 1043"/>
                <a:gd name="T1" fmla="*/ 0 h 1316"/>
                <a:gd name="T2" fmla="*/ 166 w 1043"/>
                <a:gd name="T3" fmla="*/ 787 h 1316"/>
                <a:gd name="T4" fmla="*/ 955 w 1043"/>
                <a:gd name="T5" fmla="*/ 1140 h 1316"/>
                <a:gd name="T6" fmla="*/ 0 60000 65536"/>
                <a:gd name="T7" fmla="*/ 0 60000 65536"/>
                <a:gd name="T8" fmla="*/ 0 60000 65536"/>
                <a:gd name="T9" fmla="*/ 0 w 1043"/>
                <a:gd name="T10" fmla="*/ 0 h 1316"/>
                <a:gd name="T11" fmla="*/ 1043 w 1043"/>
                <a:gd name="T12" fmla="*/ 1316 h 13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43" h="1316">
                  <a:moveTo>
                    <a:pt x="0" y="0"/>
                  </a:moveTo>
                  <a:cubicBezTo>
                    <a:pt x="3" y="344"/>
                    <a:pt x="7" y="689"/>
                    <a:pt x="181" y="908"/>
                  </a:cubicBezTo>
                  <a:cubicBezTo>
                    <a:pt x="355" y="1127"/>
                    <a:pt x="899" y="1248"/>
                    <a:pt x="1043" y="1316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252" name="Freeform 12"/>
            <p:cNvSpPr>
              <a:spLocks/>
            </p:cNvSpPr>
            <p:nvPr/>
          </p:nvSpPr>
          <p:spPr bwMode="auto">
            <a:xfrm>
              <a:off x="4195" y="2568"/>
              <a:ext cx="983" cy="817"/>
            </a:xfrm>
            <a:custGeom>
              <a:avLst/>
              <a:gdLst>
                <a:gd name="T0" fmla="*/ 36 w 892"/>
                <a:gd name="T1" fmla="*/ 0 h 839"/>
                <a:gd name="T2" fmla="*/ 147 w 892"/>
                <a:gd name="T3" fmla="*/ 688 h 839"/>
                <a:gd name="T4" fmla="*/ 918 w 892"/>
                <a:gd name="T5" fmla="*/ 645 h 839"/>
                <a:gd name="T6" fmla="*/ 1083 w 892"/>
                <a:gd name="T7" fmla="*/ 0 h 8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92"/>
                <a:gd name="T13" fmla="*/ 0 h 839"/>
                <a:gd name="T14" fmla="*/ 892 w 892"/>
                <a:gd name="T15" fmla="*/ 839 h 8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92" h="839">
                  <a:moveTo>
                    <a:pt x="30" y="0"/>
                  </a:moveTo>
                  <a:cubicBezTo>
                    <a:pt x="15" y="306"/>
                    <a:pt x="0" y="613"/>
                    <a:pt x="121" y="726"/>
                  </a:cubicBezTo>
                  <a:cubicBezTo>
                    <a:pt x="242" y="839"/>
                    <a:pt x="628" y="801"/>
                    <a:pt x="756" y="680"/>
                  </a:cubicBezTo>
                  <a:cubicBezTo>
                    <a:pt x="884" y="559"/>
                    <a:pt x="869" y="113"/>
                    <a:pt x="892" y="0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253" name="Line 13"/>
            <p:cNvSpPr>
              <a:spLocks noChangeShapeType="1"/>
            </p:cNvSpPr>
            <p:nvPr/>
          </p:nvSpPr>
          <p:spPr bwMode="auto">
            <a:xfrm>
              <a:off x="4649" y="3339"/>
              <a:ext cx="0" cy="40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Dot"/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6878" name="Text Box 14"/>
            <p:cNvSpPr txBox="1">
              <a:spLocks noChangeArrowheads="1"/>
            </p:cNvSpPr>
            <p:nvPr/>
          </p:nvSpPr>
          <p:spPr bwMode="auto">
            <a:xfrm>
              <a:off x="4553" y="3793"/>
              <a:ext cx="255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cs-CZ" sz="24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rPr>
                <a:t>K</a:t>
              </a:r>
            </a:p>
          </p:txBody>
        </p:sp>
        <p:sp>
          <p:nvSpPr>
            <p:cNvPr id="36879" name="Text Box 15"/>
            <p:cNvSpPr txBox="1">
              <a:spLocks noChangeArrowheads="1"/>
            </p:cNvSpPr>
            <p:nvPr/>
          </p:nvSpPr>
          <p:spPr bwMode="auto">
            <a:xfrm>
              <a:off x="1754" y="2760"/>
              <a:ext cx="256" cy="34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cs-CZ" sz="30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rPr>
                <a:t>+</a:t>
              </a:r>
            </a:p>
          </p:txBody>
        </p:sp>
        <p:sp>
          <p:nvSpPr>
            <p:cNvPr id="36880" name="Text Box 16"/>
            <p:cNvSpPr txBox="1">
              <a:spLocks noChangeArrowheads="1"/>
            </p:cNvSpPr>
            <p:nvPr/>
          </p:nvSpPr>
          <p:spPr bwMode="auto">
            <a:xfrm>
              <a:off x="3568" y="2805"/>
              <a:ext cx="256" cy="34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cs-CZ" sz="30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rPr>
                <a:t>=</a:t>
              </a:r>
            </a:p>
          </p:txBody>
        </p:sp>
        <p:sp>
          <p:nvSpPr>
            <p:cNvPr id="36881" name="Text Box 17"/>
            <p:cNvSpPr txBox="1">
              <a:spLocks noChangeArrowheads="1"/>
            </p:cNvSpPr>
            <p:nvPr/>
          </p:nvSpPr>
          <p:spPr bwMode="auto">
            <a:xfrm>
              <a:off x="329" y="3744"/>
              <a:ext cx="205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cs-CZ" sz="20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rPr>
                <a:t>0</a:t>
              </a:r>
            </a:p>
          </p:txBody>
        </p:sp>
        <p:sp>
          <p:nvSpPr>
            <p:cNvPr id="36882" name="Text Box 18"/>
            <p:cNvSpPr txBox="1">
              <a:spLocks noChangeArrowheads="1"/>
            </p:cNvSpPr>
            <p:nvPr/>
          </p:nvSpPr>
          <p:spPr bwMode="auto">
            <a:xfrm>
              <a:off x="1394" y="3744"/>
              <a:ext cx="525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cs-CZ" sz="20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rPr>
                <a:t>100%</a:t>
              </a:r>
            </a:p>
          </p:txBody>
        </p:sp>
        <p:sp>
          <p:nvSpPr>
            <p:cNvPr id="36883" name="Text Box 19"/>
            <p:cNvSpPr txBox="1">
              <a:spLocks noChangeArrowheads="1"/>
            </p:cNvSpPr>
            <p:nvPr/>
          </p:nvSpPr>
          <p:spPr bwMode="auto">
            <a:xfrm>
              <a:off x="2197" y="3793"/>
              <a:ext cx="205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cs-CZ" sz="20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rPr>
                <a:t>0</a:t>
              </a:r>
            </a:p>
          </p:txBody>
        </p:sp>
        <p:sp>
          <p:nvSpPr>
            <p:cNvPr id="36884" name="Text Box 20"/>
            <p:cNvSpPr txBox="1">
              <a:spLocks noChangeArrowheads="1"/>
            </p:cNvSpPr>
            <p:nvPr/>
          </p:nvSpPr>
          <p:spPr bwMode="auto">
            <a:xfrm>
              <a:off x="3262" y="3793"/>
              <a:ext cx="525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cs-CZ" sz="20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rPr>
                <a:t>100%</a:t>
              </a:r>
            </a:p>
          </p:txBody>
        </p:sp>
        <p:sp>
          <p:nvSpPr>
            <p:cNvPr id="36885" name="Text Box 21"/>
            <p:cNvSpPr txBox="1">
              <a:spLocks noChangeArrowheads="1"/>
            </p:cNvSpPr>
            <p:nvPr/>
          </p:nvSpPr>
          <p:spPr bwMode="auto">
            <a:xfrm>
              <a:off x="3902" y="3838"/>
              <a:ext cx="205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cs-CZ" sz="20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rPr>
                <a:t>0</a:t>
              </a:r>
            </a:p>
          </p:txBody>
        </p:sp>
        <p:sp>
          <p:nvSpPr>
            <p:cNvPr id="36886" name="Text Box 22"/>
            <p:cNvSpPr txBox="1">
              <a:spLocks noChangeArrowheads="1"/>
            </p:cNvSpPr>
            <p:nvPr/>
          </p:nvSpPr>
          <p:spPr bwMode="auto">
            <a:xfrm>
              <a:off x="4967" y="3838"/>
              <a:ext cx="525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cs-CZ" sz="20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rPr>
                <a:t>100%</a:t>
              </a:r>
            </a:p>
          </p:txBody>
        </p:sp>
        <p:sp>
          <p:nvSpPr>
            <p:cNvPr id="36887" name="Text Box 23"/>
            <p:cNvSpPr txBox="1">
              <a:spLocks noChangeArrowheads="1"/>
            </p:cNvSpPr>
            <p:nvPr/>
          </p:nvSpPr>
          <p:spPr bwMode="auto">
            <a:xfrm>
              <a:off x="295" y="1933"/>
              <a:ext cx="1085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cs-CZ" sz="20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rPr>
                <a:t>Neefektivnost</a:t>
              </a:r>
            </a:p>
          </p:txBody>
        </p:sp>
        <p:sp>
          <p:nvSpPr>
            <p:cNvPr id="36888" name="Text Box 24"/>
            <p:cNvSpPr txBox="1">
              <a:spLocks noChangeArrowheads="1"/>
            </p:cNvSpPr>
            <p:nvPr/>
          </p:nvSpPr>
          <p:spPr bwMode="auto">
            <a:xfrm>
              <a:off x="1927" y="1888"/>
              <a:ext cx="871" cy="44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cs-CZ" sz="20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rPr>
                <a:t>Náklady </a:t>
              </a:r>
            </a:p>
            <a:p>
              <a:pPr algn="ctr" eaLnBrk="0" hangingPunct="0">
                <a:defRPr/>
              </a:pPr>
              <a:r>
                <a:rPr lang="cs-CZ" sz="20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CE" charset="-18"/>
                </a:rPr>
                <a:t>rozhodnutí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Většinové pravidlo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89585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Nejužívanější hlasovací pravidlo</a:t>
            </a:r>
          </a:p>
          <a:p>
            <a:pPr eaLnBrk="1" hangingPunct="1">
              <a:defRPr/>
            </a:pPr>
            <a:r>
              <a:rPr lang="cs-CZ" dirty="0" smtClean="0"/>
              <a:t>Není nejefektivnější (optimální) pro všechny agendy</a:t>
            </a:r>
          </a:p>
          <a:p>
            <a:pPr eaLnBrk="1" hangingPunct="1">
              <a:defRPr/>
            </a:pPr>
            <a:r>
              <a:rPr lang="cs-CZ" dirty="0" err="1" smtClean="0"/>
              <a:t>Rae</a:t>
            </a:r>
            <a:r>
              <a:rPr lang="cs-CZ" dirty="0" smtClean="0"/>
              <a:t> teorém</a:t>
            </a:r>
          </a:p>
          <a:p>
            <a:pPr lvl="1" eaLnBrk="1" hangingPunct="1">
              <a:defRPr/>
            </a:pPr>
            <a:r>
              <a:rPr lang="cs-CZ" i="1" dirty="0" smtClean="0"/>
              <a:t>Jedinec hledá takové pravidlo, které minimalizuje možnost, že bude podporovat variantu, která prohraje a oponovat variantě, která vyhraje</a:t>
            </a:r>
          </a:p>
          <a:p>
            <a:pPr lvl="1" eaLnBrk="1" hangingPunct="1">
              <a:defRPr/>
            </a:pPr>
            <a:r>
              <a:rPr lang="cs-CZ" dirty="0" smtClean="0"/>
              <a:t>Příklad cestujících ve vlaku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Většinové pravidlo – normativní pohled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Ekonomická aktivita – hra s nenulovým součtem</a:t>
            </a:r>
          </a:p>
          <a:p>
            <a:r>
              <a:rPr lang="cs-CZ" dirty="0" smtClean="0"/>
              <a:t>Politická aktivita – hra s nulovým součtem</a:t>
            </a:r>
          </a:p>
          <a:p>
            <a:r>
              <a:rPr lang="cs-CZ" dirty="0" smtClean="0"/>
              <a:t>Ale i některá politická rozhodnutí mají povahu hry s pozitivním součtem</a:t>
            </a:r>
            <a:br>
              <a:rPr lang="cs-CZ" dirty="0" smtClean="0"/>
            </a:br>
            <a:r>
              <a:rPr lang="cs-CZ" dirty="0" smtClean="0"/>
              <a:t>(obrana, vlastnická práva, ochrana ŽP)</a:t>
            </a:r>
          </a:p>
          <a:p>
            <a:r>
              <a:rPr lang="cs-CZ" dirty="0" smtClean="0"/>
              <a:t>Původ státu spočívá v zajištění kooperativního prostředí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300" dirty="0" smtClean="0"/>
              <a:t>Většinové pravidlo – normativní pohled (2)</a:t>
            </a:r>
            <a:endParaRPr lang="cs-CZ" sz="33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Je nutno odlišit dva typy rozhodování:</a:t>
            </a:r>
          </a:p>
          <a:p>
            <a:r>
              <a:rPr lang="cs-CZ" dirty="0" smtClean="0"/>
              <a:t>Alokační (jednomyslná shoda)</a:t>
            </a:r>
          </a:p>
          <a:p>
            <a:r>
              <a:rPr lang="cs-CZ" dirty="0" smtClean="0"/>
              <a:t>Redistribuční (od poražené menšiny k většině)</a:t>
            </a:r>
          </a:p>
          <a:p>
            <a:pPr>
              <a:buNone/>
            </a:pPr>
            <a:endParaRPr lang="cs-CZ" sz="1800" i="1" dirty="0" smtClean="0"/>
          </a:p>
          <a:p>
            <a:pPr>
              <a:buNone/>
            </a:pPr>
            <a:r>
              <a:rPr lang="cs-CZ" i="1" dirty="0" smtClean="0"/>
              <a:t>„Jednomyslnost musí dát právo většině rozhodovat o distribučních záležitostech“ </a:t>
            </a:r>
            <a:r>
              <a:rPr lang="cs-CZ" dirty="0" err="1" smtClean="0"/>
              <a:t>Wicksell</a:t>
            </a:r>
            <a:r>
              <a:rPr lang="cs-CZ" dirty="0" smtClean="0"/>
              <a:t> (1896)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Většinové pravidlo – May teorém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Požadavky na „dobré pravidlo“</a:t>
            </a:r>
          </a:p>
          <a:p>
            <a:r>
              <a:rPr lang="cs-CZ" b="1" dirty="0" err="1" smtClean="0"/>
              <a:t>Rozhodovatelnost</a:t>
            </a:r>
            <a:r>
              <a:rPr lang="cs-CZ" dirty="0" smtClean="0"/>
              <a:t> (vždy nalézt vítěze)</a:t>
            </a:r>
          </a:p>
          <a:p>
            <a:r>
              <a:rPr lang="cs-CZ" b="1" dirty="0" smtClean="0"/>
              <a:t>Pozitivní odpověď </a:t>
            </a:r>
            <a:r>
              <a:rPr lang="cs-CZ" dirty="0" smtClean="0"/>
              <a:t>(více hlasů implikuje lepší výsledek)</a:t>
            </a:r>
          </a:p>
          <a:p>
            <a:r>
              <a:rPr lang="cs-CZ" b="1" dirty="0" smtClean="0"/>
              <a:t>Anonymita</a:t>
            </a:r>
            <a:r>
              <a:rPr lang="cs-CZ" dirty="0" smtClean="0"/>
              <a:t> (nezáleží na jménech voličů -rovnost pohlaví, ras, ...)</a:t>
            </a:r>
          </a:p>
          <a:p>
            <a:r>
              <a:rPr lang="cs-CZ" b="1" dirty="0" smtClean="0"/>
              <a:t>Neutralita</a:t>
            </a:r>
            <a:r>
              <a:rPr lang="cs-CZ" dirty="0" smtClean="0"/>
              <a:t>  (A&gt;B a C a D všichni řadí stejně jako A </a:t>
            </a:r>
            <a:r>
              <a:rPr lang="cs-CZ" dirty="0" err="1" smtClean="0"/>
              <a:t>a</a:t>
            </a:r>
            <a:r>
              <a:rPr lang="cs-CZ" dirty="0" smtClean="0"/>
              <a:t> B =&gt;C&gt;D)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May teorém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/>
          <a:lstStyle/>
          <a:p>
            <a:r>
              <a:rPr lang="cs-CZ" i="1" dirty="0" smtClean="0"/>
              <a:t>Volíme-li mezi dvěma variantami, pak jediným hlasovacím pravidlem, které splňuje vlastnosti </a:t>
            </a:r>
            <a:r>
              <a:rPr lang="cs-CZ" i="1" dirty="0" err="1" smtClean="0"/>
              <a:t>rozhodovatelnosti</a:t>
            </a:r>
            <a:r>
              <a:rPr lang="cs-CZ" i="1" dirty="0" smtClean="0"/>
              <a:t>, anonymity, pozitivní odpovědi a neutrality, je většinové pravidlo</a:t>
            </a:r>
          </a:p>
          <a:p>
            <a:endParaRPr lang="cs-CZ" sz="1800" i="1" dirty="0" smtClean="0"/>
          </a:p>
          <a:p>
            <a:r>
              <a:rPr lang="cs-CZ" dirty="0" smtClean="0"/>
              <a:t>Zvažujeme-li pouze dvě varianty, je většinové pravidlo nejlepším způsobem rozhodování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Štěrbina">
  <a:themeElements>
    <a:clrScheme name="Štěrbina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Štěrbin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Štěrbina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těrbina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802</TotalTime>
  <Words>488</Words>
  <Application>Microsoft Office PowerPoint</Application>
  <PresentationFormat>Předvádění na obrazovce (4:3)</PresentationFormat>
  <Paragraphs>131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Štěrbina</vt:lpstr>
      <vt:lpstr>Hlasovací pravidla a alternativní mechanismy rozhodování </vt:lpstr>
      <vt:lpstr>Hlasovací pravidla</vt:lpstr>
      <vt:lpstr>Pravidla se dále liší dle</vt:lpstr>
      <vt:lpstr>Optimální hlasovací pravidlo</vt:lpstr>
      <vt:lpstr>Většinové pravidlo</vt:lpstr>
      <vt:lpstr>Většinové pravidlo – normativní pohled</vt:lpstr>
      <vt:lpstr>Většinové pravidlo – normativní pohled (2)</vt:lpstr>
      <vt:lpstr>Většinové pravidlo – May teorém</vt:lpstr>
      <vt:lpstr>May teorém</vt:lpstr>
      <vt:lpstr>Alternativní hlasovací pravidla</vt:lpstr>
      <vt:lpstr>Alternativní hlasovací pravidla (2)</vt:lpstr>
      <vt:lpstr>Alternativní hlasovací pravidla (3)</vt:lpstr>
      <vt:lpstr>Příklad</vt:lpstr>
      <vt:lpstr>Alternativní hlasovací pravidla (4)</vt:lpstr>
      <vt:lpstr>Pravidla – Condorcetův vítěz (%)</vt:lpstr>
      <vt:lpstr>Pravidla – Užitek (%)</vt:lpstr>
    </vt:vector>
  </TitlesOfParts>
  <Company>Masarykova Univerzita v Brně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Jiří Špalek</dc:creator>
  <cp:lastModifiedBy>spalek</cp:lastModifiedBy>
  <cp:revision>52</cp:revision>
  <dcterms:created xsi:type="dcterms:W3CDTF">2007-11-01T12:32:07Z</dcterms:created>
  <dcterms:modified xsi:type="dcterms:W3CDTF">2012-01-21T21:36:03Z</dcterms:modified>
</cp:coreProperties>
</file>