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3" r:id="rId18"/>
    <p:sldId id="272" r:id="rId19"/>
    <p:sldId id="274" r:id="rId20"/>
    <p:sldId id="276" r:id="rId21"/>
    <p:sldId id="275" r:id="rId22"/>
    <p:sldId id="277" r:id="rId23"/>
    <p:sldId id="281" r:id="rId2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3A2630-404E-4072-BD65-6ABE8487C358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Alena Šafrová </a:t>
            </a:r>
            <a:r>
              <a:rPr lang="cs-CZ" dirty="0" err="1" smtClean="0"/>
              <a:t>Drášilová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37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rozsahu potřebných informací a jejich sběr, analýza a interpretace</a:t>
            </a:r>
          </a:p>
          <a:p>
            <a:r>
              <a:rPr lang="cs-CZ" dirty="0" smtClean="0"/>
              <a:t>limity </a:t>
            </a:r>
          </a:p>
          <a:p>
            <a:pPr lvl="1"/>
            <a:r>
              <a:rPr lang="cs-CZ" dirty="0" smtClean="0"/>
              <a:t>příliš mnoho informací</a:t>
            </a:r>
          </a:p>
          <a:p>
            <a:pPr lvl="1"/>
            <a:r>
              <a:rPr lang="cs-CZ" dirty="0" smtClean="0"/>
              <a:t>čas nutný ke sběru</a:t>
            </a:r>
          </a:p>
          <a:p>
            <a:pPr lvl="1"/>
            <a:r>
              <a:rPr lang="cs-CZ" dirty="0" smtClean="0"/>
              <a:t>analytické kapacity</a:t>
            </a:r>
          </a:p>
          <a:p>
            <a:pPr lvl="1"/>
            <a:r>
              <a:rPr lang="cs-CZ" dirty="0" smtClean="0"/>
              <a:t>finanční zdroje</a:t>
            </a:r>
          </a:p>
          <a:p>
            <a:pPr lvl="1"/>
            <a:r>
              <a:rPr lang="cs-CZ" dirty="0" smtClean="0"/>
              <a:t>časové rozlišení – informace o současném stavu vs. informace o budoucnosti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7694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všech možných cest (variant chování), které povedou ke splnění cíle</a:t>
            </a:r>
          </a:p>
          <a:p>
            <a:pPr lvl="1"/>
            <a:r>
              <a:rPr lang="cs-CZ" b="1" dirty="0" smtClean="0"/>
              <a:t>systematicko-analytické </a:t>
            </a:r>
            <a:r>
              <a:rPr lang="cs-CZ" dirty="0" smtClean="0"/>
              <a:t>metody (např. morfologická analýza, metoda analogie)</a:t>
            </a:r>
          </a:p>
          <a:p>
            <a:pPr lvl="1"/>
            <a:r>
              <a:rPr lang="cs-CZ" dirty="0" smtClean="0"/>
              <a:t>metody </a:t>
            </a:r>
            <a:r>
              <a:rPr lang="cs-CZ" b="1" dirty="0" smtClean="0"/>
              <a:t>stimulující intuici </a:t>
            </a:r>
            <a:r>
              <a:rPr lang="cs-CZ" dirty="0" smtClean="0"/>
              <a:t>(např. Brainstorming, </a:t>
            </a:r>
            <a:r>
              <a:rPr lang="cs-CZ" dirty="0" err="1" smtClean="0"/>
              <a:t>Brainwriting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r>
              <a:rPr lang="cs-CZ" dirty="0" smtClean="0"/>
              <a:t> Tank)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883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vytřídění relevantních variant (redukce jejich počtu), jejich utřídění do skupin obsahujících podobné varianty a rozpracování</a:t>
            </a:r>
          </a:p>
          <a:p>
            <a:r>
              <a:rPr lang="cs-CZ" dirty="0" smtClean="0"/>
              <a:t>kritéria vytřídění</a:t>
            </a:r>
          </a:p>
          <a:p>
            <a:pPr lvl="1"/>
            <a:r>
              <a:rPr lang="cs-CZ" dirty="0" smtClean="0"/>
              <a:t>rozpočtová, kapacitní a časová omezení</a:t>
            </a:r>
          </a:p>
          <a:p>
            <a:pPr lvl="1"/>
            <a:r>
              <a:rPr lang="cs-CZ" dirty="0" smtClean="0"/>
              <a:t>duplicity, nesmyslné návrhy</a:t>
            </a:r>
          </a:p>
          <a:p>
            <a:pPr lvl="1"/>
            <a:r>
              <a:rPr lang="cs-CZ" dirty="0" smtClean="0"/>
              <a:t>právní předpisy, morální hodnoty, přírodní zákony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metoda ďáblova advokáta</a:t>
            </a:r>
          </a:p>
          <a:p>
            <a:pPr lvl="1"/>
            <a:r>
              <a:rPr lang="cs-CZ" dirty="0" err="1" smtClean="0"/>
              <a:t>antibrainstorming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2511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Metoda párového porovnávání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450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slouží k užšímu výběru variant pro následné hodnocení srovnáním vždy dvou mezi sebou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6195504"/>
              </p:ext>
            </p:extLst>
          </p:nvPr>
        </p:nvGraphicFramePr>
        <p:xfrm>
          <a:off x="1547664" y="2564904"/>
          <a:ext cx="7224474" cy="405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20080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624670"/>
              </a:tblGrid>
              <a:tr h="312036"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Arial"/>
                          <a:cs typeface="Arial"/>
                        </a:rPr>
                        <a:t>∑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pořadí</a:t>
                      </a:r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11.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cs-CZ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9.–10.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10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8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2.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6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3.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2699792" y="3140968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707904" y="3681028"/>
            <a:ext cx="2088232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148064" y="4653136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8889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+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posuzování jednotlivých variant podle stanovených kritérií a výběr optimální varianty</a:t>
            </a:r>
          </a:p>
          <a:p>
            <a:r>
              <a:rPr lang="cs-CZ" dirty="0" smtClean="0"/>
              <a:t>hodnocení se liší podle vlastností rozhodovací úlohy a podle rozhodovacích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147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 hodnotícího procesu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cíl (C)		</a:t>
            </a:r>
            <a:r>
              <a:rPr lang="cs-CZ" dirty="0"/>
              <a:t>–</a:t>
            </a:r>
            <a:r>
              <a:rPr lang="cs-CZ" dirty="0" smtClean="0"/>
              <a:t> žádoucí stav, jehož je třeba 				   dosáhnout</a:t>
            </a:r>
          </a:p>
          <a:p>
            <a:r>
              <a:rPr lang="cs-CZ" dirty="0" smtClean="0"/>
              <a:t>varianta (V)	– jedna z cest k dosažení cíle</a:t>
            </a:r>
          </a:p>
          <a:p>
            <a:r>
              <a:rPr lang="cs-CZ" dirty="0" smtClean="0"/>
              <a:t>kritérium (K)	– měřítko míry dosažení cíle</a:t>
            </a:r>
          </a:p>
          <a:p>
            <a:r>
              <a:rPr lang="cs-CZ" dirty="0" smtClean="0"/>
              <a:t>váha kritéria (v) 	– důležitost jednoho kritéria ve 				   vztahu k ostatním (0–1)</a:t>
            </a:r>
          </a:p>
          <a:p>
            <a:r>
              <a:rPr lang="cs-CZ" dirty="0" smtClean="0"/>
              <a:t>hodnota kritéria (x)</a:t>
            </a:r>
          </a:p>
          <a:p>
            <a:r>
              <a:rPr lang="cs-CZ" dirty="0" smtClean="0"/>
              <a:t>užitek (u) 		– efekt z dosažení cíle</a:t>
            </a:r>
          </a:p>
          <a:p>
            <a:r>
              <a:rPr lang="cs-CZ" dirty="0" smtClean="0"/>
              <a:t>faktor (f)		– veličina, která má vliv na míru 				   dosažení cíle v dané variantě</a:t>
            </a:r>
          </a:p>
          <a:p>
            <a:r>
              <a:rPr lang="cs-CZ" dirty="0" smtClean="0"/>
              <a:t>scénář (S)	– množina faktorů</a:t>
            </a:r>
          </a:p>
          <a:p>
            <a:r>
              <a:rPr lang="cs-CZ" dirty="0" smtClean="0"/>
              <a:t>pravděpodobnost scénáře (p)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0988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podmínky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rozhodování za podmínek jistoty</a:t>
                </a:r>
              </a:p>
              <a:p>
                <a:pPr lvl="1"/>
                <a:r>
                  <a:rPr lang="cs-CZ" dirty="0" smtClean="0"/>
                  <a:t>scénář je pouze jeden a pravděpodobnost jeho výskytu je 100 % (</a:t>
                </a:r>
                <a:r>
                  <a:rPr lang="cs-CZ" i="1" dirty="0" smtClean="0"/>
                  <a:t>p=1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rizika</a:t>
                </a:r>
              </a:p>
              <a:p>
                <a:pPr lvl="1"/>
                <a:r>
                  <a:rPr lang="cs-CZ" dirty="0" smtClean="0"/>
                  <a:t>scénářů je více, ale pravděpodobnost jejich výskytu je známa, tzn. každému scénáři je přiřazena pravděpodobnost 0–1 a součet těchto pravděpodobností je 1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cs-CZ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r>
                  <a:rPr lang="cs-CZ" i="1" dirty="0" smtClean="0"/>
                  <a:t>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nejistoty</a:t>
                </a:r>
              </a:p>
              <a:p>
                <a:pPr lvl="1"/>
                <a:r>
                  <a:rPr lang="cs-CZ" dirty="0" smtClean="0"/>
                  <a:t>scénářů je více a pravděpodobnost jejich výskytu není známa</a:t>
                </a: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2541" r="-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7568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cs-CZ" dirty="0" smtClean="0"/>
                  <a:t>počet</a:t>
                </a:r>
              </a:p>
              <a:p>
                <a:pPr lvl="1"/>
                <a:r>
                  <a:rPr lang="cs-CZ" dirty="0" smtClean="0"/>
                  <a:t>jedno – </a:t>
                </a:r>
                <a:r>
                  <a:rPr lang="cs-CZ" dirty="0" err="1" smtClean="0"/>
                  <a:t>jednokriteriální</a:t>
                </a:r>
                <a:r>
                  <a:rPr lang="cs-CZ" dirty="0" smtClean="0"/>
                  <a:t> rozhodování</a:t>
                </a:r>
              </a:p>
              <a:p>
                <a:pPr lvl="1"/>
                <a:r>
                  <a:rPr lang="cs-CZ" dirty="0" smtClean="0"/>
                  <a:t>více – vícekriteriální rozhodování</a:t>
                </a:r>
              </a:p>
              <a:p>
                <a:r>
                  <a:rPr lang="cs-CZ" dirty="0" smtClean="0"/>
                  <a:t>typ</a:t>
                </a:r>
              </a:p>
              <a:p>
                <a:pPr lvl="1"/>
                <a:r>
                  <a:rPr lang="cs-CZ" dirty="0" smtClean="0"/>
                  <a:t>nákladová × výnosová</a:t>
                </a:r>
              </a:p>
              <a:p>
                <a:pPr lvl="1"/>
                <a:r>
                  <a:rPr lang="cs-CZ" dirty="0" smtClean="0"/>
                  <a:t>selektivní × neselektivní</a:t>
                </a:r>
                <a:endParaRPr lang="cs-CZ" dirty="0"/>
              </a:p>
              <a:p>
                <a:r>
                  <a:rPr lang="cs-CZ" dirty="0" smtClean="0"/>
                  <a:t>stanovení vah kritérií</a:t>
                </a:r>
              </a:p>
              <a:p>
                <a:pPr lvl="1"/>
                <a:r>
                  <a:rPr lang="cs-CZ" dirty="0" smtClean="0"/>
                  <a:t>expertní názor</a:t>
                </a:r>
              </a:p>
              <a:p>
                <a:pPr lvl="1"/>
                <a:r>
                  <a:rPr lang="cs-CZ" dirty="0" smtClean="0"/>
                  <a:t>integrace názorů více expertů</a:t>
                </a:r>
              </a:p>
              <a:p>
                <a:pPr lvl="1"/>
                <a:r>
                  <a:rPr lang="cs-CZ" dirty="0" smtClean="0"/>
                  <a:t>párové srovnávání</a:t>
                </a:r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baseline="-25000" smtClean="0">
                          <a:latin typeface="Cambria Math"/>
                        </a:rPr>
                        <m:t>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cs-CZ" b="0" i="1" baseline="-25000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× 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  <a:blipFill rotWithShape="1">
                <a:blip r:embed="rId2" cstate="print"/>
                <a:stretch>
                  <a:fillRect t="-2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156176" y="471899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preferencí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55366" y="6031161"/>
            <a:ext cx="1176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kritérií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81014" y="5221783"/>
            <a:ext cx="152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váha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843808" y="5363096"/>
            <a:ext cx="6604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</p:cNvCxnSpPr>
          <p:nvPr/>
        </p:nvCxnSpPr>
        <p:spPr>
          <a:xfrm flipV="1">
            <a:off x="3432249" y="5805264"/>
            <a:ext cx="923727" cy="379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1"/>
          </p:cNvCxnSpPr>
          <p:nvPr/>
        </p:nvCxnSpPr>
        <p:spPr>
          <a:xfrm flipH="1">
            <a:off x="5652120" y="4872881"/>
            <a:ext cx="504056" cy="15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069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jistoty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okolí je předem známý a nastane se 100% pravděpodobností</a:t>
            </a:r>
          </a:p>
          <a:p>
            <a:r>
              <a:rPr lang="cs-CZ" dirty="0" err="1" smtClean="0"/>
              <a:t>jednokriteriální</a:t>
            </a:r>
            <a:endParaRPr lang="cs-CZ" dirty="0" smtClean="0"/>
          </a:p>
          <a:p>
            <a:pPr lvl="1"/>
            <a:r>
              <a:rPr lang="cs-CZ" dirty="0" smtClean="0"/>
              <a:t>rozhodujeme se pouze na základě jednoho kritéria → vybíráme variantu, která má optimální hodnotu tohoto kritéria</a:t>
            </a:r>
          </a:p>
          <a:p>
            <a:r>
              <a:rPr lang="cs-CZ" dirty="0" smtClean="0"/>
              <a:t>vícekriteriální</a:t>
            </a:r>
          </a:p>
          <a:p>
            <a:pPr lvl="1"/>
            <a:r>
              <a:rPr lang="cs-CZ" dirty="0" smtClean="0"/>
              <a:t>je třeba sestavit rozhodovací matici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8405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Výchozí matice veličin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607039"/>
              </p:ext>
            </p:extLst>
          </p:nvPr>
        </p:nvGraphicFramePr>
        <p:xfrm>
          <a:off x="1403648" y="1484784"/>
          <a:ext cx="4896542" cy="2880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32"/>
                <a:gridCol w="578130"/>
                <a:gridCol w="578130"/>
                <a:gridCol w="578130"/>
                <a:gridCol w="578130"/>
                <a:gridCol w="578130"/>
                <a:gridCol w="578130"/>
                <a:gridCol w="578130"/>
              </a:tblGrid>
              <a:tr h="4114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437498" y="20714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 smtClean="0"/>
              <a:t>n</a:t>
            </a:r>
            <a:r>
              <a:rPr lang="cs-CZ" dirty="0" smtClean="0"/>
              <a:t> kritérií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6210182" y="1772816"/>
            <a:ext cx="102611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195736" y="47251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/>
              <a:t>m</a:t>
            </a:r>
            <a:r>
              <a:rPr lang="cs-CZ" dirty="0" smtClean="0"/>
              <a:t> variant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1979712" y="4219347"/>
            <a:ext cx="1008112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400092" y="490981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2. kritéria v i-té variantě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3275856" y="3356992"/>
            <a:ext cx="2592288" cy="1552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408204" y="3573016"/>
            <a:ext cx="248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j-</a:t>
            </a:r>
            <a:r>
              <a:rPr lang="cs-CZ" dirty="0" err="1" smtClean="0"/>
              <a:t>tého</a:t>
            </a:r>
            <a:r>
              <a:rPr lang="cs-CZ" dirty="0" smtClean="0"/>
              <a:t> kritéria ve 2. variantě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5004048" y="2636912"/>
            <a:ext cx="24122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574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rozhodování</a:t>
            </a:r>
          </a:p>
          <a:p>
            <a:r>
              <a:rPr lang="cs-CZ" dirty="0"/>
              <a:t>principy rozhodování</a:t>
            </a:r>
          </a:p>
          <a:p>
            <a:r>
              <a:rPr lang="cs-CZ" dirty="0" smtClean="0"/>
              <a:t>rozhodovací fáze</a:t>
            </a:r>
          </a:p>
          <a:p>
            <a:r>
              <a:rPr lang="cs-CZ" dirty="0" smtClean="0"/>
              <a:t>základní pojmy hodnotícího procesu</a:t>
            </a:r>
          </a:p>
          <a:p>
            <a:r>
              <a:rPr lang="cs-CZ" dirty="0" smtClean="0"/>
              <a:t>rozhodovací podmínky</a:t>
            </a:r>
          </a:p>
          <a:p>
            <a:r>
              <a:rPr lang="cs-CZ" dirty="0" smtClean="0"/>
              <a:t>rozhodování v podmínkách jistoty</a:t>
            </a:r>
          </a:p>
        </p:txBody>
      </p:sp>
    </p:spTree>
    <p:extLst>
      <p:ext uri="{BB962C8B-B14F-4D97-AF65-F5344CB8AC3E}">
        <p14:creationId xmlns:p14="http://schemas.microsoft.com/office/powerpoint/2010/main" xmlns="" val="19365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× rozhodovací matice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výchozí matice obsahuje základní jednotky (roky, koruny, body, expertní hodnocení, škály, …)</a:t>
                </a:r>
              </a:p>
              <a:p>
                <a:r>
                  <a:rPr lang="cs-CZ" sz="2400" dirty="0" smtClean="0"/>
                  <a:t>potřebujeme jednotné hodnocení jednotlivých kritérií – hodnoty dílčích užitků</a:t>
                </a:r>
              </a:p>
              <a:p>
                <a:pPr lvl="1"/>
                <a:r>
                  <a:rPr lang="cs-CZ" sz="2000" dirty="0" smtClean="0"/>
                  <a:t>přímé expertní stanovení (škálou, např. 0–10, expert hodnotí (ne)linearitu kritérií)</a:t>
                </a:r>
              </a:p>
              <a:p>
                <a:pPr lvl="1"/>
                <a:r>
                  <a:rPr lang="cs-CZ" sz="2000" dirty="0" smtClean="0"/>
                  <a:t>metoda lineárních dílčích užitků</a:t>
                </a:r>
              </a:p>
              <a:p>
                <a:pPr lvl="1"/>
                <a:endParaRPr lang="cs-CZ" sz="2000" dirty="0" smtClean="0"/>
              </a:p>
              <a:p>
                <a:pPr marL="402336" lvl="1" indent="0" algn="ctr">
                  <a:buNone/>
                </a:pPr>
                <a:r>
                  <a:rPr lang="cs-CZ" i="1" dirty="0" smtClean="0">
                    <a:latin typeface="Cambria Math" pitchFamily="18" charset="0"/>
                    <a:ea typeface="Cambria Math" pitchFamily="18" charset="0"/>
                  </a:rPr>
                  <a:t>u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i="1" smtClean="0"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b="0" i="1" baseline="-25000" smtClean="0">
                              <a:latin typeface="Cambria Math"/>
                              <a:ea typeface="Cambria Math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cs-CZ" b="0" i="1" baseline="30000" smtClean="0">
                              <a:latin typeface="Cambria Math"/>
                              <a:ea typeface="Cambria Math" pitchFamily="18" charset="0"/>
                            </a:rPr>
                            <m:t>𝑖𝑗</m:t>
                          </m:r>
                        </m:e>
                      </m:mr>
                    </m:m>
                    <m:r>
                      <a:rPr lang="cs-CZ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𝑖𝑗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𝐷𝑗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𝐷𝑗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23728" y="5013176"/>
            <a:ext cx="17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hodnota dílčího užitku i-té varianty dle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707904" y="4924425"/>
            <a:ext cx="711696" cy="448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516216" y="371703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</a:t>
            </a:r>
            <a:r>
              <a:rPr lang="cs-CZ" sz="1400" dirty="0"/>
              <a:t> 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br>
              <a:rPr lang="cs-CZ" sz="1400" dirty="0" smtClean="0"/>
            </a:br>
            <a:r>
              <a:rPr lang="cs-CZ" sz="1400" dirty="0" smtClean="0"/>
              <a:t>v i-té variantě</a:t>
            </a:r>
            <a:endParaRPr lang="cs-CZ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5724128" y="3978642"/>
            <a:ext cx="792088" cy="602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308304" y="515411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nejhorší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6300192" y="4797152"/>
            <a:ext cx="86409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39605" y="572053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nejlepší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7" name="Přímá spojnice se šipkou 16"/>
          <p:cNvCxnSpPr>
            <a:stCxn id="14" idx="0"/>
          </p:cNvCxnSpPr>
          <p:nvPr/>
        </p:nvCxnSpPr>
        <p:spPr>
          <a:xfrm flipV="1">
            <a:off x="5372882" y="5301208"/>
            <a:ext cx="207230" cy="419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5061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matice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9629509"/>
              </p:ext>
            </p:extLst>
          </p:nvPr>
        </p:nvGraphicFramePr>
        <p:xfrm>
          <a:off x="2339752" y="1484784"/>
          <a:ext cx="5544611" cy="35827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0489"/>
                <a:gridCol w="527996"/>
                <a:gridCol w="527996"/>
                <a:gridCol w="527996"/>
                <a:gridCol w="527996"/>
                <a:gridCol w="527996"/>
                <a:gridCol w="527996"/>
                <a:gridCol w="527996"/>
                <a:gridCol w="988150"/>
              </a:tblGrid>
              <a:tr h="524778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celkový užitek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b="1" kern="1200" baseline="-250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kern="1200" baseline="-25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7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090689" y="2132856"/>
            <a:ext cx="3888432" cy="360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1835696" y="2312876"/>
            <a:ext cx="1254993" cy="234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115616" y="27089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součet vah kritérií = 1</a:t>
            </a:r>
            <a:endParaRPr lang="cs-CZ" sz="1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ovéPole 13"/>
              <p:cNvSpPr txBox="1"/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𝑢𝑖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𝑣𝑛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𝑢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H="1">
            <a:off x="2555776" y="2390775"/>
            <a:ext cx="882750" cy="3846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97150" y="2852936"/>
            <a:ext cx="49473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588224" y="2429889"/>
            <a:ext cx="864096" cy="3807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6732240" y="2852936"/>
            <a:ext cx="1224136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25899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kontrola rozhodovací matice</a:t>
            </a:r>
          </a:p>
          <a:p>
            <a:pPr lvl="1"/>
            <a:r>
              <a:rPr lang="cs-CZ" dirty="0" smtClean="0"/>
              <a:t>součet vah kritérií = 1</a:t>
            </a:r>
          </a:p>
          <a:p>
            <a:pPr lvl="1"/>
            <a:r>
              <a:rPr lang="cs-CZ" dirty="0" smtClean="0"/>
              <a:t>v každém sloupci se vyskytuje dílčí užitek 0 u nejhorší hodnoty kritéria a 1 u nejlepší hodnoty kritéria</a:t>
            </a:r>
          </a:p>
          <a:p>
            <a:pPr lvl="1"/>
            <a:r>
              <a:rPr lang="cs-CZ" dirty="0" smtClean="0"/>
              <a:t>stejné absolutní hodnoty kritéria mají stejné normované hodnoty dílčího užitku</a:t>
            </a:r>
          </a:p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všech variant vybereme tu, která má nejvyšší celkový užitek 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564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xmlns="" val="195027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rozhodování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4806771"/>
              </p:ext>
            </p:extLst>
          </p:nvPr>
        </p:nvGraphicFramePr>
        <p:xfrm>
          <a:off x="1524000" y="1397000"/>
          <a:ext cx="7224464" cy="249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6116"/>
                <a:gridCol w="1745940"/>
                <a:gridCol w="1866292"/>
                <a:gridCol w="18061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naplňování zájmu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realizace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stupeň determinace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vlastního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rozhodovatelem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politické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jiných lidí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jinými lidmi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velitelské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manažerské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4149080"/>
            <a:ext cx="7498080" cy="209932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individuální × kolektivní</a:t>
            </a:r>
          </a:p>
          <a:p>
            <a:r>
              <a:rPr lang="cs-CZ" dirty="0" smtClean="0"/>
              <a:t>stupeň determinace = míra standardizovanosti rozhodovacího procesu z hlediska postupu, termínů, kontroly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912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organizační stránka – kdo? o čem?</a:t>
            </a:r>
          </a:p>
          <a:p>
            <a:pPr lvl="1"/>
            <a:r>
              <a:rPr lang="cs-CZ" dirty="0" smtClean="0"/>
              <a:t>kvalifikační předpoklady</a:t>
            </a:r>
          </a:p>
          <a:p>
            <a:pPr lvl="1"/>
            <a:r>
              <a:rPr lang="cs-CZ" dirty="0" smtClean="0"/>
              <a:t>role rozhodovatele (rozhodovatelů)</a:t>
            </a:r>
          </a:p>
          <a:p>
            <a:pPr lvl="1"/>
            <a:r>
              <a:rPr lang="cs-CZ" dirty="0" smtClean="0"/>
              <a:t>zájmová orientace</a:t>
            </a:r>
          </a:p>
          <a:p>
            <a:pPr lvl="1"/>
            <a:r>
              <a:rPr lang="cs-CZ" dirty="0" smtClean="0"/>
              <a:t>informační zabezpečení</a:t>
            </a:r>
          </a:p>
          <a:p>
            <a:r>
              <a:rPr lang="cs-CZ" dirty="0" smtClean="0"/>
              <a:t>procesní stránka – jak? 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varianty</a:t>
            </a:r>
          </a:p>
          <a:p>
            <a:pPr lvl="1"/>
            <a:r>
              <a:rPr lang="cs-CZ" dirty="0" smtClean="0"/>
              <a:t>kritéria</a:t>
            </a:r>
          </a:p>
          <a:p>
            <a:pPr lvl="1"/>
            <a:r>
              <a:rPr lang="cs-CZ" dirty="0" smtClean="0"/>
              <a:t>stavy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826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Organizační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rozhodovatel by měl rozhodovat o tom</a:t>
            </a:r>
          </a:p>
          <a:p>
            <a:pPr lvl="1"/>
            <a:r>
              <a:rPr lang="cs-CZ" dirty="0" smtClean="0"/>
              <a:t>k čemu má kvalifikační předpoklady</a:t>
            </a:r>
          </a:p>
          <a:p>
            <a:pPr lvl="1"/>
            <a:r>
              <a:rPr lang="cs-CZ" dirty="0" smtClean="0"/>
              <a:t>o čem má nejlepší informace</a:t>
            </a:r>
          </a:p>
          <a:p>
            <a:pPr lvl="1"/>
            <a:r>
              <a:rPr lang="cs-CZ" dirty="0" smtClean="0"/>
              <a:t>k čemu má vhodnější hodnotovou orientaci</a:t>
            </a:r>
          </a:p>
          <a:p>
            <a:r>
              <a:rPr lang="cs-CZ" dirty="0" smtClean="0"/>
              <a:t>čím níž, tím líp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4355976" y="3568439"/>
            <a:ext cx="2962175" cy="2582508"/>
          </a:xfrm>
          <a:prstGeom prst="triangle">
            <a:avLst>
              <a:gd name="adj" fmla="val 49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5196843" y="4706094"/>
            <a:ext cx="1278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15843" y="5367338"/>
            <a:ext cx="205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828951" y="420192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Vrcholový 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28951" y="47779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Střední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28952" y="55016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Management</a:t>
            </a:r>
            <a:br>
              <a:rPr lang="cs-CZ" sz="1400" dirty="0" smtClean="0"/>
            </a:br>
            <a:r>
              <a:rPr lang="cs-CZ" sz="1400" dirty="0" smtClean="0"/>
              <a:t>první linie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563579" y="3224246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Strategické rozhodování 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562456" y="6150947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Operativní rozhodování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335650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strukturovanost rozhodovacího procesu</a:t>
            </a:r>
          </a:p>
          <a:p>
            <a:r>
              <a:rPr lang="cs-CZ" dirty="0" smtClean="0"/>
              <a:t>fáze rozhodovacího procesu</a:t>
            </a:r>
          </a:p>
          <a:p>
            <a:pPr lvl="1"/>
            <a:r>
              <a:rPr lang="cs-CZ" dirty="0" smtClean="0"/>
              <a:t>definování</a:t>
            </a:r>
          </a:p>
          <a:p>
            <a:pPr lvl="1"/>
            <a:r>
              <a:rPr lang="cs-CZ" dirty="0" smtClean="0"/>
              <a:t>analyzování		rozšiřování</a:t>
            </a:r>
          </a:p>
          <a:p>
            <a:pPr lvl="1"/>
            <a:r>
              <a:rPr lang="cs-CZ" dirty="0" smtClean="0"/>
              <a:t>generování</a:t>
            </a:r>
          </a:p>
          <a:p>
            <a:pPr lvl="1"/>
            <a:r>
              <a:rPr lang="cs-CZ" dirty="0" smtClean="0"/>
              <a:t>klasifikace</a:t>
            </a:r>
          </a:p>
          <a:p>
            <a:pPr lvl="1"/>
            <a:r>
              <a:rPr lang="cs-CZ" dirty="0" smtClean="0"/>
              <a:t>hodnocení		zužování</a:t>
            </a:r>
          </a:p>
          <a:p>
            <a:pPr lvl="1"/>
            <a:r>
              <a:rPr lang="cs-CZ" dirty="0" smtClean="0"/>
              <a:t>rozhodnutí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427984" y="3212976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427984" y="4725144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678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dobře strukturované </a:t>
            </a:r>
            <a:r>
              <a:rPr lang="cs-CZ" dirty="0" smtClean="0"/>
              <a:t>(opakované, přehledné, rutinní, nezatížené vysokým rizikem, vyhodnotitelné matematickými nástroji)</a:t>
            </a:r>
          </a:p>
          <a:p>
            <a:r>
              <a:rPr lang="cs-CZ" b="1" dirty="0" smtClean="0"/>
              <a:t>špatně strukturované </a:t>
            </a:r>
            <a:r>
              <a:rPr lang="cs-CZ" dirty="0" smtClean="0"/>
              <a:t>(složité, nepřehledné, unikátní, kreativní, často intuitivní, vysoce rizikové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459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rozhodovacího procesu</a:t>
            </a:r>
            <a:endParaRPr lang="cs-CZ" dirty="0"/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1825295" y="2348880"/>
            <a:ext cx="6283957" cy="2676500"/>
          </a:xfrm>
          <a:custGeom>
            <a:avLst/>
            <a:gdLst>
              <a:gd name="T0" fmla="*/ 0 w 2448"/>
              <a:gd name="T1" fmla="*/ 576 h 1104"/>
              <a:gd name="T2" fmla="*/ 1248 w 2448"/>
              <a:gd name="T3" fmla="*/ 0 h 1104"/>
              <a:gd name="T4" fmla="*/ 2448 w 2448"/>
              <a:gd name="T5" fmla="*/ 576 h 1104"/>
              <a:gd name="T6" fmla="*/ 1248 w 2448"/>
              <a:gd name="T7" fmla="*/ 1104 h 1104"/>
              <a:gd name="T8" fmla="*/ 0 w 2448"/>
              <a:gd name="T9" fmla="*/ 57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1104">
                <a:moveTo>
                  <a:pt x="0" y="576"/>
                </a:moveTo>
                <a:cubicBezTo>
                  <a:pt x="0" y="392"/>
                  <a:pt x="840" y="0"/>
                  <a:pt x="1248" y="0"/>
                </a:cubicBezTo>
                <a:cubicBezTo>
                  <a:pt x="1656" y="0"/>
                  <a:pt x="2448" y="392"/>
                  <a:pt x="2448" y="576"/>
                </a:cubicBezTo>
                <a:cubicBezTo>
                  <a:pt x="2448" y="760"/>
                  <a:pt x="1656" y="1104"/>
                  <a:pt x="1248" y="1104"/>
                </a:cubicBezTo>
                <a:cubicBezTo>
                  <a:pt x="840" y="1104"/>
                  <a:pt x="0" y="760"/>
                  <a:pt x="0" y="576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cs-CZ"/>
          </a:p>
        </p:txBody>
      </p:sp>
      <p:cxnSp>
        <p:nvCxnSpPr>
          <p:cNvPr id="26" name="Přímá spojnice 25"/>
          <p:cNvCxnSpPr>
            <a:stCxn id="24" idx="1"/>
            <a:endCxn id="24" idx="3"/>
          </p:cNvCxnSpPr>
          <p:nvPr/>
        </p:nvCxnSpPr>
        <p:spPr>
          <a:xfrm>
            <a:off x="5028881" y="2348880"/>
            <a:ext cx="0" cy="2676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092280" y="2958852"/>
            <a:ext cx="0" cy="1533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915816" y="2931219"/>
            <a:ext cx="0" cy="156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995936" y="2553283"/>
            <a:ext cx="0" cy="233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84168" y="2553283"/>
            <a:ext cx="0" cy="23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5032623" y="1412776"/>
            <a:ext cx="0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22232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zužování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76139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rozšiřování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288259" y="2895042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339752" y="2924944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246239" y="2925316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358854" y="28868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372200" y="2907990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7206679" y="29249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rozhodnutí</a:t>
            </a:r>
            <a:endParaRPr lang="cs-CZ" dirty="0"/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1825295" y="1988840"/>
            <a:ext cx="2962729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5222329" y="1988840"/>
            <a:ext cx="2950071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809154" y="5517232"/>
            <a:ext cx="64394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676626" y="5598532"/>
            <a:ext cx="72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320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spočívá ve stanovení cíle, jehož je třeba rozhodnutím dosáhnout</a:t>
            </a:r>
          </a:p>
          <a:p>
            <a:r>
              <a:rPr lang="cs-CZ" dirty="0" smtClean="0"/>
              <a:t>cíl = žádoucí stav, který má nastat</a:t>
            </a:r>
          </a:p>
          <a:p>
            <a:pPr lvl="5"/>
            <a:endParaRPr lang="cs-CZ" sz="2300" dirty="0" smtClean="0"/>
          </a:p>
          <a:p>
            <a:r>
              <a:rPr lang="cs-CZ" dirty="0" smtClean="0"/>
              <a:t>cíle ve vztazích</a:t>
            </a:r>
          </a:p>
          <a:p>
            <a:pPr lvl="1"/>
            <a:r>
              <a:rPr lang="cs-CZ" b="1" dirty="0" smtClean="0"/>
              <a:t>hierarchických</a:t>
            </a:r>
            <a:r>
              <a:rPr lang="cs-CZ" dirty="0" smtClean="0"/>
              <a:t> – dosažení vyššího cíle je podmíněno dosažením cíle nižšího</a:t>
            </a:r>
          </a:p>
          <a:p>
            <a:pPr lvl="1"/>
            <a:r>
              <a:rPr lang="cs-CZ" b="1" dirty="0" smtClean="0"/>
              <a:t>rovnocenných</a:t>
            </a:r>
            <a:r>
              <a:rPr lang="cs-CZ" dirty="0" smtClean="0"/>
              <a:t> – cíle jsou na stejné hierarchické úrovni</a:t>
            </a:r>
          </a:p>
          <a:p>
            <a:pPr lvl="5"/>
            <a:r>
              <a:rPr lang="cs-CZ" sz="2400" dirty="0" smtClean="0"/>
              <a:t>komplementární</a:t>
            </a:r>
          </a:p>
          <a:p>
            <a:pPr lvl="5"/>
            <a:r>
              <a:rPr lang="cs-CZ" sz="2400" dirty="0" smtClean="0"/>
              <a:t>konkurující</a:t>
            </a:r>
          </a:p>
          <a:p>
            <a:pPr lvl="5"/>
            <a:r>
              <a:rPr lang="cs-CZ" sz="2400" dirty="0" smtClean="0"/>
              <a:t>neutrální</a:t>
            </a:r>
          </a:p>
          <a:p>
            <a:pPr marL="1325880" lvl="5" indent="0">
              <a:buNone/>
            </a:pPr>
            <a:endParaRPr lang="cs-CZ" sz="2300" dirty="0" smtClean="0"/>
          </a:p>
          <a:p>
            <a:r>
              <a:rPr lang="cs-CZ" dirty="0" smtClean="0"/>
              <a:t>charakter cílů SMART (Specifický, Měřitelný, Akceptovatelný, Realizovatelný, Termínovaný)</a:t>
            </a:r>
          </a:p>
        </p:txBody>
      </p:sp>
    </p:spTree>
    <p:extLst>
      <p:ext uri="{BB962C8B-B14F-4D97-AF65-F5344CB8AC3E}">
        <p14:creationId xmlns:p14="http://schemas.microsoft.com/office/powerpoint/2010/main" xmlns="" val="402981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460</TotalTime>
  <Words>902</Words>
  <Application>Microsoft Office PowerPoint</Application>
  <PresentationFormat>Předvádění na obrazovce (4:3)</PresentationFormat>
  <Paragraphs>455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Slunovrat</vt:lpstr>
      <vt:lpstr>Rozhodování I</vt:lpstr>
      <vt:lpstr>Obsah</vt:lpstr>
      <vt:lpstr>Typy rozhodování</vt:lpstr>
      <vt:lpstr>Principy rozhodování</vt:lpstr>
      <vt:lpstr>Organizační stránka rozhodování</vt:lpstr>
      <vt:lpstr>Procesní stránka rozhodování</vt:lpstr>
      <vt:lpstr>Strukturovanost</vt:lpstr>
      <vt:lpstr>Fáze rozhodovacího procesu</vt:lpstr>
      <vt:lpstr>Definování</vt:lpstr>
      <vt:lpstr>Analyzování</vt:lpstr>
      <vt:lpstr>Generování</vt:lpstr>
      <vt:lpstr>Klasifikace</vt:lpstr>
      <vt:lpstr>Metoda párového porovnávání</vt:lpstr>
      <vt:lpstr>Hodnocení + rozhodnutí</vt:lpstr>
      <vt:lpstr>Základní pojmy hodnotícího procesu</vt:lpstr>
      <vt:lpstr>Rozhodovací podmínky</vt:lpstr>
      <vt:lpstr>Kritéria</vt:lpstr>
      <vt:lpstr>Rozhodování v podmínkách jistoty</vt:lpstr>
      <vt:lpstr>Výchozí matice veličin</vt:lpstr>
      <vt:lpstr>Výchozí × rozhodovací matice</vt:lpstr>
      <vt:lpstr>Rozhodovací matice</vt:lpstr>
      <vt:lpstr>Rozhodnutí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I</dc:title>
  <dc:creator>Drášilová Alena</dc:creator>
  <cp:lastModifiedBy>admin</cp:lastModifiedBy>
  <cp:revision>26</cp:revision>
  <cp:lastPrinted>2012-09-14T21:30:01Z</cp:lastPrinted>
  <dcterms:created xsi:type="dcterms:W3CDTF">2012-09-14T12:40:43Z</dcterms:created>
  <dcterms:modified xsi:type="dcterms:W3CDTF">2012-11-07T08:48:27Z</dcterms:modified>
</cp:coreProperties>
</file>