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</a:t>
            </a:r>
            <a:r>
              <a:rPr kumimoji="0" lang="cs-CZ" dirty="0" smtClean="0"/>
              <a:t>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Alena Šafrová </a:t>
            </a:r>
            <a:r>
              <a:rPr lang="cs-CZ" dirty="0" err="1" smtClean="0"/>
              <a:t>Drášilová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337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citlivosti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odpovídá na otázku „jak citlivý je celkový výsledek na změnu jednotlivých faktorů rizika?“</a:t>
            </a:r>
          </a:p>
          <a:p>
            <a:r>
              <a:rPr lang="cs-CZ" b="1" dirty="0" smtClean="0"/>
              <a:t>kvantitativní analýza citlivosti </a:t>
            </a:r>
            <a:r>
              <a:rPr lang="cs-CZ" dirty="0" smtClean="0"/>
              <a:t>– postupnou změnou jednotlivých faktorů o 10 % (při zachování hodnot všech ostatních kritérií) a dopočítáním celkové hodnoty kritéria zjišťujeme, který faktor má na kritérium největší vliv</a:t>
            </a:r>
          </a:p>
          <a:p>
            <a:r>
              <a:rPr lang="cs-CZ" b="1" dirty="0" smtClean="0"/>
              <a:t>analýza citlivosti metodou Monte Carlo </a:t>
            </a:r>
            <a:r>
              <a:rPr lang="cs-CZ" dirty="0" smtClean="0"/>
              <a:t>– počítačově simulovaná metoda pro velké množství kritérií, jež ovlivňuje řada kvantitativních faktorů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9261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Rozhodování v podmínkách nejistoty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chybí informace o pravděpodobnostech jednotlivých scénářů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sestavení rozhodovací matice (uvažujme </a:t>
            </a:r>
            <a:r>
              <a:rPr lang="cs-CZ" sz="2800" dirty="0" err="1" smtClean="0"/>
              <a:t>jednokriteriální</a:t>
            </a:r>
            <a:r>
              <a:rPr lang="cs-CZ" sz="2800" dirty="0" smtClean="0"/>
              <a:t> rozhodování)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volba pravidla pro výběr optimální varianty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jeho aplikace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29428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Pravidla pro rozhodování v nejistotě</a:t>
            </a:r>
            <a:endParaRPr lang="cs-CZ" sz="36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pravidlo </a:t>
                </a:r>
                <a:r>
                  <a:rPr lang="cs-CZ" dirty="0" err="1" smtClean="0"/>
                  <a:t>maximin</a:t>
                </a:r>
                <a:endParaRPr lang="cs-CZ" dirty="0" smtClean="0"/>
              </a:p>
              <a:p>
                <a:pPr lvl="1"/>
                <a:r>
                  <a:rPr lang="cs-CZ" sz="2400" dirty="0" smtClean="0"/>
                  <a:t>defenzivní – výběr varianty, která o při nejhorším možném scénáři přináší nejmenší ztrátu nebo nejlepší možný výsledek</a:t>
                </a:r>
              </a:p>
              <a:p>
                <a:pPr lvl="1"/>
                <a:r>
                  <a:rPr lang="cs-CZ" sz="2400" dirty="0" smtClean="0"/>
                  <a:t>u každé varianty nejprve vybereme minimální hodnotu kritéria (tj. nejhorší scénář)</a:t>
                </a:r>
              </a:p>
              <a:p>
                <a:pPr lvl="1"/>
                <a:r>
                  <a:rPr lang="cs-CZ" sz="2400" dirty="0" smtClean="0"/>
                  <a:t>z těchto minimálních hodnot vybereme tu, která je nejpříznivější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</a:rPr>
                                <m:t>𝑖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cs-CZ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i="0" smtClean="0">
                                          <a:latin typeface="Cambria Math"/>
                                        </a:rPr>
                                        <m:t>min</m:t>
                                      </m:r>
                                    </m:e>
                                    <m:lim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baseline="-25000" smtClean="0">
                                      <a:latin typeface="Cambria Math"/>
                                    </a:rPr>
                                    <m:t>𝑖𝑘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 r="-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49206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pravidlo </a:t>
                </a:r>
                <a:r>
                  <a:rPr lang="cs-CZ" dirty="0" err="1" smtClean="0"/>
                  <a:t>maximax</a:t>
                </a:r>
                <a:endParaRPr lang="cs-CZ" dirty="0"/>
              </a:p>
              <a:p>
                <a:pPr lvl="1"/>
                <a:r>
                  <a:rPr lang="cs-CZ" sz="2400" dirty="0" smtClean="0"/>
                  <a:t>ofenzivní </a:t>
                </a:r>
                <a:r>
                  <a:rPr lang="cs-CZ" sz="2400" dirty="0"/>
                  <a:t>– výběr varianty, která o při </a:t>
                </a:r>
                <a:r>
                  <a:rPr lang="cs-CZ" sz="2400" dirty="0" smtClean="0"/>
                  <a:t>nejlepším možném </a:t>
                </a:r>
                <a:r>
                  <a:rPr lang="cs-CZ" sz="2400" dirty="0"/>
                  <a:t>scénáři přináší </a:t>
                </a:r>
                <a:r>
                  <a:rPr lang="cs-CZ" sz="2400" dirty="0" smtClean="0"/>
                  <a:t>nejlepší hodnotu posuzovaného kritéria</a:t>
                </a:r>
              </a:p>
              <a:p>
                <a:pPr lvl="1"/>
                <a:r>
                  <a:rPr lang="cs-CZ" sz="2400" dirty="0" smtClean="0"/>
                  <a:t>u </a:t>
                </a:r>
                <a:r>
                  <a:rPr lang="cs-CZ" sz="2400" dirty="0"/>
                  <a:t>každé varianty nejprve vybereme </a:t>
                </a:r>
                <a:r>
                  <a:rPr lang="cs-CZ" sz="2400" dirty="0" smtClean="0"/>
                  <a:t>maximální hodnotu </a:t>
                </a:r>
                <a:r>
                  <a:rPr lang="cs-CZ" sz="2400" dirty="0"/>
                  <a:t>kritéria (tj. </a:t>
                </a:r>
                <a:r>
                  <a:rPr lang="cs-CZ" sz="2400" dirty="0" smtClean="0"/>
                  <a:t>nejlepší </a:t>
                </a:r>
                <a:r>
                  <a:rPr lang="cs-CZ" sz="2400" dirty="0"/>
                  <a:t>scénář)</a:t>
                </a:r>
              </a:p>
              <a:p>
                <a:pPr lvl="1"/>
                <a:r>
                  <a:rPr lang="cs-CZ" sz="2400" dirty="0"/>
                  <a:t>z těchto </a:t>
                </a:r>
                <a:r>
                  <a:rPr lang="cs-CZ" sz="2400" dirty="0" smtClean="0"/>
                  <a:t>maximálních </a:t>
                </a:r>
                <a:r>
                  <a:rPr lang="cs-CZ" sz="2400" dirty="0"/>
                  <a:t>hodnot vybereme tu, která je </a:t>
                </a:r>
                <a:r>
                  <a:rPr lang="cs-CZ" sz="2400" dirty="0" smtClean="0"/>
                  <a:t>nejpříznivější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</a:rPr>
                                <m:t>𝑖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cs-CZ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i="0" smtClean="0">
                                          <a:latin typeface="Cambria Math"/>
                                        </a:rPr>
                                        <m:t>max</m:t>
                                      </m:r>
                                    </m:e>
                                    <m:lim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baseline="-25000" smtClean="0">
                                      <a:latin typeface="Cambria Math"/>
                                    </a:rPr>
                                    <m:t>𝑖𝑘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11064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cs-CZ" dirty="0" smtClean="0"/>
                  <a:t>Hurwitzowo pravidlo</a:t>
                </a:r>
              </a:p>
              <a:p>
                <a:pPr lvl="1"/>
                <a:r>
                  <a:rPr lang="cs-CZ" sz="2600" dirty="0"/>
                  <a:t>pracuje s parametrem </a:t>
                </a:r>
                <a:r>
                  <a:rPr lang="el-GR" sz="2600" dirty="0"/>
                  <a:t>β</a:t>
                </a:r>
                <a:r>
                  <a:rPr lang="cs-CZ" sz="2600" dirty="0"/>
                  <a:t>, </a:t>
                </a:r>
                <a:r>
                  <a:rPr lang="cs-CZ" sz="2600" dirty="0" smtClean="0"/>
                  <a:t>který vyjadřuje optimismus, resp. pesimismus </a:t>
                </a:r>
                <a:r>
                  <a:rPr lang="cs-CZ" sz="2600" dirty="0" err="1" smtClean="0"/>
                  <a:t>rozhodovatele</a:t>
                </a:r>
                <a:r>
                  <a:rPr lang="cs-CZ" sz="2600" dirty="0" smtClean="0"/>
                  <a:t> </a:t>
                </a:r>
                <a:br>
                  <a:rPr lang="cs-CZ" sz="2600" dirty="0" smtClean="0"/>
                </a:br>
                <a:r>
                  <a:rPr lang="cs-CZ" sz="2600" dirty="0" smtClean="0"/>
                  <a:t>(0 = extrémně pesimistický, 1 = extrémně optimistický)</a:t>
                </a:r>
              </a:p>
              <a:p>
                <a:pPr lvl="1"/>
                <a:r>
                  <a:rPr lang="cs-CZ" sz="2600" dirty="0" smtClean="0"/>
                  <a:t>u každé varianty určíme maximální a minimální hodnotu</a:t>
                </a:r>
              </a:p>
              <a:p>
                <a:pPr lvl="1"/>
                <a:r>
                  <a:rPr lang="cs-CZ" sz="2600" dirty="0" smtClean="0"/>
                  <a:t>vypočteme hodnotu užitku podle vztahu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𝑢</m:t>
                      </m:r>
                      <m:r>
                        <a:rPr lang="cs-CZ" sz="2400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sz="2400" b="0" i="1" smtClean="0">
                          <a:latin typeface="Cambria Math"/>
                        </a:rPr>
                        <m:t>=(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latin typeface="Cambria Math"/>
                                  <a:ea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lim>
                          </m:limLow>
                        </m:fName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/>
                              <a:ea typeface="Cambria Math"/>
                            </a:rPr>
                            <m:t>𝑖𝑘</m:t>
                          </m:r>
                        </m:e>
                      </m:fun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)+(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latin typeface="Cambria Math"/>
                                  <a:ea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lim>
                          </m:limLow>
                        </m:fName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/>
                              <a:ea typeface="Cambria Math"/>
                            </a:rPr>
                            <m:t>𝑖𝑘</m:t>
                          </m:r>
                        </m:e>
                      </m:fun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400" dirty="0" smtClean="0"/>
              </a:p>
              <a:p>
                <a:pPr marL="402336" lvl="1" indent="0">
                  <a:buNone/>
                </a:pPr>
                <a:endParaRPr lang="cs-CZ" sz="2400" dirty="0" smtClean="0"/>
              </a:p>
              <a:p>
                <a:pPr lvl="1"/>
                <a:r>
                  <a:rPr lang="cs-CZ" sz="2600" dirty="0" smtClean="0"/>
                  <a:t>vybereme variantu s nejpříznivější hodnotou užitku</a:t>
                </a:r>
                <a:endParaRPr lang="cs-CZ" sz="26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34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334474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Laplaceovo</a:t>
            </a:r>
            <a:r>
              <a:rPr lang="cs-CZ" dirty="0" smtClean="0"/>
              <a:t> pravidlo</a:t>
            </a:r>
          </a:p>
          <a:p>
            <a:pPr lvl="1"/>
            <a:r>
              <a:rPr lang="cs-CZ" dirty="0" smtClean="0"/>
              <a:t>„neznáme-li pravděpodobnost jednotlivých scénářů, jsou všechny stejně pravděpodobné“</a:t>
            </a:r>
          </a:p>
          <a:p>
            <a:pPr lvl="1"/>
            <a:r>
              <a:rPr lang="cs-CZ" dirty="0" smtClean="0"/>
              <a:t>sečteme hodnoty kritérií v jednotlivých řádcích</a:t>
            </a:r>
          </a:p>
          <a:p>
            <a:pPr lvl="1"/>
            <a:r>
              <a:rPr lang="cs-CZ" dirty="0" smtClean="0"/>
              <a:t>výsledek vydělíme počtem scénářů</a:t>
            </a:r>
          </a:p>
          <a:p>
            <a:pPr lvl="1"/>
            <a:r>
              <a:rPr lang="cs-CZ" dirty="0" smtClean="0"/>
              <a:t>vybereme variantu s nejvyšším užitkem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84332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Víceetapové</a:t>
            </a:r>
            <a:r>
              <a:rPr lang="cs-CZ" sz="3600" dirty="0" smtClean="0"/>
              <a:t> rozhodovací procesy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rozhodovací proces není jednorázový, ale skládá se z více etap</a:t>
            </a:r>
          </a:p>
          <a:p>
            <a:r>
              <a:rPr lang="cs-CZ" dirty="0" smtClean="0"/>
              <a:t>nejde o optimalizaci jednotlivých rozhodnutí, ale celkovou strategii v rámci celého procesu</a:t>
            </a:r>
          </a:p>
          <a:p>
            <a:r>
              <a:rPr lang="cs-CZ" dirty="0" err="1" smtClean="0"/>
              <a:t>jednokriteriální</a:t>
            </a:r>
            <a:r>
              <a:rPr lang="cs-CZ" dirty="0" smtClean="0"/>
              <a:t> rozhodování v podmínkách rizika nebo nejistoty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55309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grafický nástroj zobrazující rozhodovací proces</a:t>
            </a:r>
          </a:p>
          <a:p>
            <a:r>
              <a:rPr lang="cs-CZ" dirty="0" smtClean="0"/>
              <a:t>skládá se z uzlů a hran</a:t>
            </a:r>
          </a:p>
          <a:p>
            <a:pPr lvl="1"/>
            <a:r>
              <a:rPr lang="cs-CZ" dirty="0" smtClean="0"/>
              <a:t>rozhodovací uzly (kosočtverce) – znázorňují volbu určité varianty z daného souboru variant (znázorněné hranami)</a:t>
            </a:r>
          </a:p>
          <a:p>
            <a:pPr lvl="1"/>
            <a:r>
              <a:rPr lang="cs-CZ" dirty="0" smtClean="0"/>
              <a:t>situační uzly (kroužky) – realizace určité varianty s možnými výsledky realizace (znázorněné hranami)</a:t>
            </a:r>
          </a:p>
        </p:txBody>
      </p:sp>
    </p:spTree>
    <p:extLst>
      <p:ext uri="{BB962C8B-B14F-4D97-AF65-F5344CB8AC3E}">
        <p14:creationId xmlns="" xmlns:p14="http://schemas.microsoft.com/office/powerpoint/2010/main" val="1577686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grpSp>
        <p:nvGrpSpPr>
          <p:cNvPr id="92" name="Skupina 91"/>
          <p:cNvGrpSpPr/>
          <p:nvPr/>
        </p:nvGrpSpPr>
        <p:grpSpPr>
          <a:xfrm>
            <a:off x="2104008" y="1113259"/>
            <a:ext cx="5566855" cy="5287528"/>
            <a:chOff x="611188" y="115888"/>
            <a:chExt cx="7056437" cy="6592014"/>
          </a:xfrm>
        </p:grpSpPr>
        <p:sp>
          <p:nvSpPr>
            <p:cNvPr id="4" name="Rectangle 2"/>
            <p:cNvSpPr>
              <a:spLocks noChangeAspect="1" noChangeArrowheads="1"/>
            </p:cNvSpPr>
            <p:nvPr/>
          </p:nvSpPr>
          <p:spPr bwMode="auto">
            <a:xfrm rot="2700000">
              <a:off x="684213" y="2781300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cs-CZ" sz="1200"/>
            </a:p>
          </p:txBody>
        </p:sp>
        <p:sp>
          <p:nvSpPr>
            <p:cNvPr id="5" name="Oval 3"/>
            <p:cNvSpPr>
              <a:spLocks noChangeAspect="1" noChangeArrowheads="1"/>
            </p:cNvSpPr>
            <p:nvPr/>
          </p:nvSpPr>
          <p:spPr bwMode="auto">
            <a:xfrm>
              <a:off x="2124075" y="42211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3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11188" y="2852738"/>
              <a:ext cx="647699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1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563938" y="5013325"/>
              <a:ext cx="5762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7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2700000">
              <a:off x="3563938" y="494188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525839" y="719139"/>
              <a:ext cx="5762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4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851275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971550" y="6669088"/>
              <a:ext cx="2881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851275" y="6669088"/>
              <a:ext cx="3673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908175" y="6381750"/>
              <a:ext cx="1225550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 b="1"/>
                <a:t>1. etapa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932362" y="6381750"/>
              <a:ext cx="12239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 b="1"/>
                <a:t>2. etapa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87450" y="2276475"/>
              <a:ext cx="647699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1.1</a:t>
              </a:r>
              <a:endParaRPr lang="cs-CZ" sz="105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450" y="3500439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1.2</a:t>
              </a:r>
              <a:endParaRPr lang="cs-CZ" sz="1050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067175" y="4797424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7.1</a:t>
              </a:r>
              <a:endParaRPr lang="cs-CZ" sz="1050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067175" y="5300663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7.2</a:t>
              </a:r>
              <a:endParaRPr lang="cs-CZ" sz="105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7164388" y="2781300"/>
              <a:ext cx="3603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sz="1200"/>
            </a:p>
          </p:txBody>
        </p:sp>
        <p:sp>
          <p:nvSpPr>
            <p:cNvPr id="20" name="Oval 19"/>
            <p:cNvSpPr>
              <a:spLocks noChangeAspect="1" noChangeArrowheads="1"/>
            </p:cNvSpPr>
            <p:nvPr/>
          </p:nvSpPr>
          <p:spPr bwMode="auto">
            <a:xfrm>
              <a:off x="2124075" y="13414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2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2700000">
              <a:off x="3563938" y="2060575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rot="2700000">
              <a:off x="3563938" y="620713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 rot="2700000">
              <a:off x="3563938" y="350043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598863" y="2122486"/>
              <a:ext cx="431800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5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598863" y="3633788"/>
              <a:ext cx="431800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6</a:t>
              </a:r>
            </a:p>
          </p:txBody>
        </p:sp>
        <p:sp>
          <p:nvSpPr>
            <p:cNvPr id="26" name="Oval 25"/>
            <p:cNvSpPr>
              <a:spLocks noChangeAspect="1" noChangeArrowheads="1"/>
            </p:cNvSpPr>
            <p:nvPr/>
          </p:nvSpPr>
          <p:spPr bwMode="auto">
            <a:xfrm>
              <a:off x="5003800" y="5300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15</a:t>
              </a:r>
            </a:p>
          </p:txBody>
        </p:sp>
        <p:sp>
          <p:nvSpPr>
            <p:cNvPr id="27" name="Oval 26"/>
            <p:cNvSpPr>
              <a:spLocks noChangeAspect="1" noChangeArrowheads="1"/>
            </p:cNvSpPr>
            <p:nvPr/>
          </p:nvSpPr>
          <p:spPr bwMode="auto">
            <a:xfrm>
              <a:off x="5003800" y="458152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14</a:t>
              </a: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4211638" y="4941888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4211638" y="5229225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0" name="Oval 29"/>
            <p:cNvSpPr>
              <a:spLocks noChangeAspect="1" noChangeArrowheads="1"/>
            </p:cNvSpPr>
            <p:nvPr/>
          </p:nvSpPr>
          <p:spPr bwMode="auto">
            <a:xfrm>
              <a:off x="5003800" y="386080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13</a:t>
              </a:r>
            </a:p>
          </p:txBody>
        </p:sp>
        <p:sp>
          <p:nvSpPr>
            <p:cNvPr id="31" name="Oval 30"/>
            <p:cNvSpPr>
              <a:spLocks noChangeAspect="1" noChangeArrowheads="1"/>
            </p:cNvSpPr>
            <p:nvPr/>
          </p:nvSpPr>
          <p:spPr bwMode="auto">
            <a:xfrm>
              <a:off x="5003800" y="3141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12</a:t>
              </a:r>
            </a:p>
          </p:txBody>
        </p:sp>
        <p:sp>
          <p:nvSpPr>
            <p:cNvPr id="32" name="Oval 31"/>
            <p:cNvSpPr>
              <a:spLocks noChangeAspect="1" noChangeArrowheads="1"/>
            </p:cNvSpPr>
            <p:nvPr/>
          </p:nvSpPr>
          <p:spPr bwMode="auto">
            <a:xfrm>
              <a:off x="5003800" y="24209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11</a:t>
              </a:r>
            </a:p>
          </p:txBody>
        </p:sp>
        <p:sp>
          <p:nvSpPr>
            <p:cNvPr id="33" name="Oval 32"/>
            <p:cNvSpPr>
              <a:spLocks noChangeAspect="1" noChangeArrowheads="1"/>
            </p:cNvSpPr>
            <p:nvPr/>
          </p:nvSpPr>
          <p:spPr bwMode="auto">
            <a:xfrm>
              <a:off x="5003800" y="170021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10</a:t>
              </a:r>
            </a:p>
          </p:txBody>
        </p:sp>
        <p:sp>
          <p:nvSpPr>
            <p:cNvPr id="34" name="Oval 33"/>
            <p:cNvSpPr>
              <a:spLocks noChangeAspect="1" noChangeArrowheads="1"/>
            </p:cNvSpPr>
            <p:nvPr/>
          </p:nvSpPr>
          <p:spPr bwMode="auto">
            <a:xfrm>
              <a:off x="5003800" y="98107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9</a:t>
              </a:r>
            </a:p>
          </p:txBody>
        </p:sp>
        <p:sp>
          <p:nvSpPr>
            <p:cNvPr id="35" name="Oval 34"/>
            <p:cNvSpPr>
              <a:spLocks noChangeAspect="1" noChangeArrowheads="1"/>
            </p:cNvSpPr>
            <p:nvPr/>
          </p:nvSpPr>
          <p:spPr bwMode="auto">
            <a:xfrm>
              <a:off x="5003800" y="26035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8</a:t>
              </a: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331913" y="1773238"/>
              <a:ext cx="863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1331913" y="3068638"/>
              <a:ext cx="863600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2627313" y="908050"/>
              <a:ext cx="792162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2627313" y="1773238"/>
              <a:ext cx="865187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2627313" y="37893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2627313" y="46529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4211638" y="62071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211638" y="908050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4211638" y="2060575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4211638" y="2349500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4211638" y="3500438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4211638" y="378936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5508625" y="333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5508625" y="549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5508625" y="10525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5508625" y="12684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 flipV="1">
              <a:off x="5508625" y="17732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5508625" y="19891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V="1">
              <a:off x="5508625" y="2492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5508625" y="2708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V="1">
              <a:off x="5508625" y="32131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5508625" y="34290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V="1">
              <a:off x="5508625" y="39338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5508625" y="41497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 flipV="1">
              <a:off x="5508625" y="46529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5508625" y="48688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 flipV="1">
              <a:off x="5508625" y="53736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5508625" y="55895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195513" y="908050"/>
              <a:ext cx="936625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2.1  </a:t>
              </a:r>
              <a:r>
                <a:rPr lang="cs-CZ" sz="1050"/>
                <a:t>p</a:t>
              </a:r>
              <a:r>
                <a:rPr lang="cs-CZ" sz="1050" baseline="-25000"/>
                <a:t>2.1</a:t>
              </a:r>
              <a:endParaRPr lang="cs-CZ" sz="1050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268538" y="1989138"/>
              <a:ext cx="93503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2.2</a:t>
              </a:r>
              <a:r>
                <a:rPr lang="cs-CZ" sz="1050"/>
                <a:t>  p</a:t>
              </a:r>
              <a:r>
                <a:rPr lang="cs-CZ" sz="1050" baseline="-25000"/>
                <a:t>2.2</a:t>
              </a:r>
              <a:endParaRPr lang="cs-CZ" sz="1050"/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268538" y="4941887"/>
              <a:ext cx="93503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3.2</a:t>
              </a:r>
              <a:r>
                <a:rPr lang="cs-CZ" sz="1050"/>
                <a:t>  p</a:t>
              </a:r>
              <a:r>
                <a:rPr lang="cs-CZ" sz="1050" baseline="-25000"/>
                <a:t>3.2</a:t>
              </a:r>
              <a:endParaRPr lang="cs-CZ" sz="1050"/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2268538" y="3789364"/>
              <a:ext cx="936625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3.1  </a:t>
              </a:r>
              <a:r>
                <a:rPr lang="cs-CZ" sz="1050"/>
                <a:t>p</a:t>
              </a:r>
              <a:r>
                <a:rPr lang="cs-CZ" sz="1050" baseline="-25000"/>
                <a:t>3.1</a:t>
              </a:r>
              <a:endParaRPr lang="cs-CZ" sz="1050"/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4067175" y="981075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4.2</a:t>
              </a:r>
              <a:endParaRPr lang="cs-CZ" sz="1050"/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4067175" y="476250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4.1</a:t>
              </a:r>
              <a:endParaRPr lang="cs-CZ" sz="1050"/>
            </a:p>
          </p:txBody>
        </p:sp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4067175" y="2420939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5.2</a:t>
              </a:r>
              <a:endParaRPr lang="cs-CZ" sz="1050"/>
            </a:p>
          </p:txBody>
        </p:sp>
        <p:sp>
          <p:nvSpPr>
            <p:cNvPr id="71" name="Text Box 70"/>
            <p:cNvSpPr txBox="1">
              <a:spLocks noChangeArrowheads="1"/>
            </p:cNvSpPr>
            <p:nvPr/>
          </p:nvSpPr>
          <p:spPr bwMode="auto">
            <a:xfrm>
              <a:off x="4067175" y="1916114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5.1</a:t>
              </a:r>
              <a:endParaRPr lang="cs-CZ" sz="1050"/>
            </a:p>
          </p:txBody>
        </p:sp>
        <p:sp>
          <p:nvSpPr>
            <p:cNvPr id="72" name="Text Box 71"/>
            <p:cNvSpPr txBox="1">
              <a:spLocks noChangeArrowheads="1"/>
            </p:cNvSpPr>
            <p:nvPr/>
          </p:nvSpPr>
          <p:spPr bwMode="auto">
            <a:xfrm>
              <a:off x="4067175" y="3357563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6.1</a:t>
              </a:r>
              <a:endParaRPr lang="cs-CZ" sz="1050"/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067175" y="3860800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6.2</a:t>
              </a:r>
              <a:endParaRPr lang="cs-CZ" sz="1050"/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6476999" y="115888"/>
              <a:ext cx="1047750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8.1   </a:t>
              </a:r>
              <a:r>
                <a:rPr lang="cs-CZ" sz="1050" baseline="-25000" dirty="0" smtClean="0"/>
                <a:t>   </a:t>
              </a:r>
              <a:r>
                <a:rPr lang="cs-CZ" sz="1050" dirty="0"/>
                <a:t>p</a:t>
              </a:r>
              <a:r>
                <a:rPr lang="cs-CZ" sz="1050" baseline="-25000" dirty="0"/>
                <a:t>8.1</a:t>
              </a:r>
              <a:endParaRPr lang="cs-CZ" sz="1050" dirty="0"/>
            </a:p>
          </p:txBody>
        </p:sp>
        <p:sp>
          <p:nvSpPr>
            <p:cNvPr id="75" name="Text Box 74"/>
            <p:cNvSpPr txBox="1">
              <a:spLocks noChangeArrowheads="1"/>
            </p:cNvSpPr>
            <p:nvPr/>
          </p:nvSpPr>
          <p:spPr bwMode="auto">
            <a:xfrm>
              <a:off x="6476999" y="549276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8.2    </a:t>
              </a:r>
              <a:r>
                <a:rPr lang="cs-CZ" sz="1050" baseline="-25000" dirty="0" smtClean="0"/>
                <a:t>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8.2</a:t>
              </a:r>
              <a:endParaRPr lang="cs-CZ" sz="1050" dirty="0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6477001" y="836614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9.1   </a:t>
              </a:r>
              <a:r>
                <a:rPr lang="cs-CZ" sz="1050" baseline="-25000" dirty="0" smtClean="0"/>
                <a:t> 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9.1</a:t>
              </a:r>
              <a:endParaRPr lang="cs-CZ" sz="1050" dirty="0"/>
            </a:p>
          </p:txBody>
        </p:sp>
        <p:sp>
          <p:nvSpPr>
            <p:cNvPr id="77" name="Text Box 76"/>
            <p:cNvSpPr txBox="1">
              <a:spLocks noChangeArrowheads="1"/>
            </p:cNvSpPr>
            <p:nvPr/>
          </p:nvSpPr>
          <p:spPr bwMode="auto">
            <a:xfrm>
              <a:off x="6477001" y="1268413"/>
              <a:ext cx="1047749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9.2    </a:t>
              </a:r>
              <a:r>
                <a:rPr lang="cs-CZ" sz="1050" baseline="-25000" dirty="0" smtClean="0"/>
                <a:t>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9.2</a:t>
              </a:r>
              <a:endParaRPr lang="cs-CZ" sz="1050" dirty="0"/>
            </a:p>
          </p:txBody>
        </p:sp>
        <p:sp>
          <p:nvSpPr>
            <p:cNvPr id="78" name="Text Box 77"/>
            <p:cNvSpPr txBox="1">
              <a:spLocks noChangeArrowheads="1"/>
            </p:cNvSpPr>
            <p:nvPr/>
          </p:nvSpPr>
          <p:spPr bwMode="auto">
            <a:xfrm>
              <a:off x="6477001" y="1628776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10.1    </a:t>
              </a:r>
              <a:r>
                <a:rPr lang="cs-CZ" sz="1050"/>
                <a:t>p</a:t>
              </a:r>
              <a:r>
                <a:rPr lang="cs-CZ" sz="1050" baseline="-25000"/>
                <a:t>10.1</a:t>
              </a:r>
              <a:endParaRPr lang="cs-CZ" sz="1050"/>
            </a:p>
          </p:txBody>
        </p:sp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6477001" y="1989138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10.2    </a:t>
              </a:r>
              <a:r>
                <a:rPr lang="cs-CZ" sz="1050"/>
                <a:t>p</a:t>
              </a:r>
              <a:r>
                <a:rPr lang="cs-CZ" sz="1050" baseline="-25000"/>
                <a:t>10.2</a:t>
              </a:r>
              <a:endParaRPr lang="cs-CZ" sz="1050"/>
            </a:p>
          </p:txBody>
        </p:sp>
        <p:sp>
          <p:nvSpPr>
            <p:cNvPr id="80" name="Text Box 79"/>
            <p:cNvSpPr txBox="1">
              <a:spLocks noChangeArrowheads="1"/>
            </p:cNvSpPr>
            <p:nvPr/>
          </p:nvSpPr>
          <p:spPr bwMode="auto">
            <a:xfrm>
              <a:off x="6477001" y="2349500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11.1    </a:t>
              </a:r>
              <a:r>
                <a:rPr lang="cs-CZ" sz="1050"/>
                <a:t>p</a:t>
              </a:r>
              <a:r>
                <a:rPr lang="cs-CZ" sz="1050" baseline="-25000"/>
                <a:t>11.1</a:t>
              </a:r>
              <a:endParaRPr lang="cs-CZ" sz="1050"/>
            </a:p>
          </p:txBody>
        </p:sp>
        <p:sp>
          <p:nvSpPr>
            <p:cNvPr id="81" name="Text Box 80"/>
            <p:cNvSpPr txBox="1">
              <a:spLocks noChangeArrowheads="1"/>
            </p:cNvSpPr>
            <p:nvPr/>
          </p:nvSpPr>
          <p:spPr bwMode="auto">
            <a:xfrm>
              <a:off x="6477001" y="2708276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11.2    </a:t>
              </a:r>
              <a:r>
                <a:rPr lang="cs-CZ" sz="1050"/>
                <a:t>p</a:t>
              </a:r>
              <a:r>
                <a:rPr lang="cs-CZ" sz="1050" baseline="-25000"/>
                <a:t>11.2</a:t>
              </a:r>
              <a:endParaRPr lang="cs-CZ" sz="1050"/>
            </a:p>
          </p:txBody>
        </p:sp>
        <p:sp>
          <p:nvSpPr>
            <p:cNvPr id="82" name="Text Box 81"/>
            <p:cNvSpPr txBox="1">
              <a:spLocks noChangeArrowheads="1"/>
            </p:cNvSpPr>
            <p:nvPr/>
          </p:nvSpPr>
          <p:spPr bwMode="auto">
            <a:xfrm>
              <a:off x="6477001" y="3068638"/>
              <a:ext cx="1190624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12.1    </a:t>
              </a:r>
              <a:r>
                <a:rPr lang="cs-CZ" sz="1050"/>
                <a:t>p</a:t>
              </a:r>
              <a:r>
                <a:rPr lang="cs-CZ" sz="1050" baseline="-25000"/>
                <a:t>12.1</a:t>
              </a:r>
              <a:endParaRPr lang="cs-CZ" sz="1050"/>
            </a:p>
          </p:txBody>
        </p:sp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6477001" y="3429000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12.2    </a:t>
              </a:r>
              <a:r>
                <a:rPr lang="cs-CZ" sz="1050"/>
                <a:t>p</a:t>
              </a:r>
              <a:r>
                <a:rPr lang="cs-CZ" sz="1050" baseline="-25000"/>
                <a:t>12.2</a:t>
              </a:r>
              <a:endParaRPr lang="cs-CZ" sz="1050"/>
            </a:p>
          </p:txBody>
        </p:sp>
        <p:sp>
          <p:nvSpPr>
            <p:cNvPr id="84" name="Text Box 83"/>
            <p:cNvSpPr txBox="1">
              <a:spLocks noChangeArrowheads="1"/>
            </p:cNvSpPr>
            <p:nvPr/>
          </p:nvSpPr>
          <p:spPr bwMode="auto">
            <a:xfrm>
              <a:off x="6477001" y="3789364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13.1    </a:t>
              </a:r>
              <a:r>
                <a:rPr lang="cs-CZ" sz="1050"/>
                <a:t>p</a:t>
              </a:r>
              <a:r>
                <a:rPr lang="cs-CZ" sz="1050" baseline="-25000"/>
                <a:t>13.1</a:t>
              </a:r>
              <a:endParaRPr lang="cs-CZ" sz="1050"/>
            </a:p>
          </p:txBody>
        </p:sp>
        <p:sp>
          <p:nvSpPr>
            <p:cNvPr id="85" name="Text Box 84"/>
            <p:cNvSpPr txBox="1">
              <a:spLocks noChangeArrowheads="1"/>
            </p:cNvSpPr>
            <p:nvPr/>
          </p:nvSpPr>
          <p:spPr bwMode="auto">
            <a:xfrm>
              <a:off x="6477001" y="4149725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13.2    </a:t>
              </a:r>
              <a:r>
                <a:rPr lang="cs-CZ" sz="1050"/>
                <a:t>p</a:t>
              </a:r>
              <a:r>
                <a:rPr lang="cs-CZ" sz="1050" baseline="-25000"/>
                <a:t>13.2</a:t>
              </a:r>
              <a:endParaRPr lang="cs-CZ" sz="1050"/>
            </a:p>
          </p:txBody>
        </p:sp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6477001" y="4508499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14.1    </a:t>
              </a:r>
              <a:r>
                <a:rPr lang="cs-CZ" sz="1050" dirty="0"/>
                <a:t>p</a:t>
              </a:r>
              <a:r>
                <a:rPr lang="cs-CZ" sz="1050" baseline="-25000" dirty="0"/>
                <a:t>14.1</a:t>
              </a:r>
              <a:endParaRPr lang="cs-CZ" sz="1050" dirty="0"/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6477001" y="4868863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14.2    </a:t>
              </a:r>
              <a:r>
                <a:rPr lang="cs-CZ" sz="1050"/>
                <a:t>p</a:t>
              </a:r>
              <a:r>
                <a:rPr lang="cs-CZ" sz="1050" baseline="-25000"/>
                <a:t>14.2</a:t>
              </a:r>
              <a:endParaRPr lang="cs-CZ" sz="1050"/>
            </a:p>
          </p:txBody>
        </p:sp>
        <p:sp>
          <p:nvSpPr>
            <p:cNvPr id="88" name="Text Box 87"/>
            <p:cNvSpPr txBox="1">
              <a:spLocks noChangeArrowheads="1"/>
            </p:cNvSpPr>
            <p:nvPr/>
          </p:nvSpPr>
          <p:spPr bwMode="auto">
            <a:xfrm>
              <a:off x="6477001" y="5229225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15.1    </a:t>
              </a:r>
              <a:r>
                <a:rPr lang="cs-CZ" sz="1050" dirty="0"/>
                <a:t>p</a:t>
              </a:r>
              <a:r>
                <a:rPr lang="cs-CZ" sz="1050" baseline="-25000" dirty="0"/>
                <a:t>15.1</a:t>
              </a:r>
              <a:endParaRPr lang="cs-CZ" sz="1050" dirty="0"/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6477001" y="5661025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15.2    </a:t>
              </a:r>
              <a:r>
                <a:rPr lang="cs-CZ" sz="1050"/>
                <a:t>p</a:t>
              </a:r>
              <a:r>
                <a:rPr lang="cs-CZ" sz="1050" baseline="-25000"/>
                <a:t>15.2</a:t>
              </a:r>
              <a:endParaRPr lang="cs-CZ" sz="1050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9715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75247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</p:grpSp>
    </p:spTree>
    <p:extLst>
      <p:ext uri="{BB962C8B-B14F-4D97-AF65-F5344CB8AC3E}">
        <p14:creationId xmlns="" xmlns:p14="http://schemas.microsoft.com/office/powerpoint/2010/main" val="235008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71800" y="134076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54669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00392" y="5376985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40968" y="2865379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65845" y="47448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02609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49542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028384" y="46827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414882" y="137947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33797" y="430124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100392" y="2878403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52292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033762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486916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133183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</p:spTree>
    <p:extLst>
      <p:ext uri="{BB962C8B-B14F-4D97-AF65-F5344CB8AC3E}">
        <p14:creationId xmlns="" xmlns:p14="http://schemas.microsoft.com/office/powerpoint/2010/main" val="76299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 jedince </a:t>
            </a:r>
            <a:r>
              <a:rPr lang="cs-CZ" smtClean="0"/>
              <a:t>k riziku</a:t>
            </a:r>
            <a:endParaRPr lang="cs-CZ" dirty="0" smtClean="0"/>
          </a:p>
          <a:p>
            <a:r>
              <a:rPr lang="cs-CZ" dirty="0"/>
              <a:t>rozhodování v podmínkách rizika</a:t>
            </a:r>
          </a:p>
          <a:p>
            <a:r>
              <a:rPr lang="cs-CZ" dirty="0" smtClean="0"/>
              <a:t>rozhodování v podmínkách nejistoty</a:t>
            </a:r>
          </a:p>
          <a:p>
            <a:pPr lvl="1"/>
            <a:r>
              <a:rPr lang="cs-CZ" dirty="0" smtClean="0"/>
              <a:t>pravidlo </a:t>
            </a:r>
            <a:r>
              <a:rPr lang="cs-CZ" dirty="0" err="1" smtClean="0"/>
              <a:t>maximin</a:t>
            </a:r>
            <a:endParaRPr lang="cs-CZ" dirty="0"/>
          </a:p>
          <a:p>
            <a:pPr lvl="1"/>
            <a:r>
              <a:rPr lang="cs-CZ" dirty="0" smtClean="0"/>
              <a:t>pravidlo </a:t>
            </a:r>
            <a:r>
              <a:rPr lang="cs-CZ" dirty="0" err="1" smtClean="0"/>
              <a:t>maximax</a:t>
            </a:r>
            <a:endParaRPr lang="cs-CZ" dirty="0"/>
          </a:p>
          <a:p>
            <a:pPr lvl="1"/>
            <a:r>
              <a:rPr lang="cs-CZ" smtClean="0"/>
              <a:t>Hurwitzovo </a:t>
            </a:r>
            <a:r>
              <a:rPr lang="cs-CZ" dirty="0" smtClean="0"/>
              <a:t>pravidlo </a:t>
            </a:r>
          </a:p>
          <a:p>
            <a:pPr lvl="1"/>
            <a:r>
              <a:rPr lang="cs-CZ" dirty="0" err="1" smtClean="0"/>
              <a:t>Laplaceovo</a:t>
            </a:r>
            <a:r>
              <a:rPr lang="cs-CZ" dirty="0" smtClean="0"/>
              <a:t> pravidlo</a:t>
            </a:r>
          </a:p>
          <a:p>
            <a:r>
              <a:rPr lang="cs-CZ" dirty="0" err="1" smtClean="0"/>
              <a:t>víceetapové</a:t>
            </a:r>
            <a:r>
              <a:rPr lang="cs-CZ" dirty="0" smtClean="0"/>
              <a:t> rozhodovací procesy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9365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924944"/>
            <a:ext cx="749808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4256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jedince </a:t>
            </a:r>
            <a:r>
              <a:rPr lang="cs-CZ" smtClean="0"/>
              <a:t>k riziku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2116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objektivní pravděpodobnost </a:t>
            </a:r>
            <a:r>
              <a:rPr lang="cs-CZ" dirty="0" smtClean="0"/>
              <a:t>– založena </a:t>
            </a:r>
            <a:r>
              <a:rPr lang="cs-CZ" smtClean="0"/>
              <a:t>na experimentu, matematických pokusech</a:t>
            </a:r>
            <a:r>
              <a:rPr lang="cs-CZ" dirty="0" smtClean="0"/>
              <a:t>, statistickém pozorování,…</a:t>
            </a:r>
          </a:p>
          <a:p>
            <a:r>
              <a:rPr lang="cs-CZ" b="1" smtClean="0"/>
              <a:t>subjektivní </a:t>
            </a:r>
            <a:r>
              <a:rPr lang="cs-CZ" b="1" dirty="0" smtClean="0"/>
              <a:t>pravděpodobnost </a:t>
            </a:r>
            <a:r>
              <a:rPr lang="cs-CZ" smtClean="0"/>
              <a:t>– intuitivní</a:t>
            </a:r>
            <a:r>
              <a:rPr lang="cs-CZ" dirty="0" smtClean="0"/>
              <a:t>, vyjádřena zpravidla verbálně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6632636"/>
              </p:ext>
            </p:extLst>
          </p:nvPr>
        </p:nvGraphicFramePr>
        <p:xfrm>
          <a:off x="1835696" y="3068960"/>
          <a:ext cx="6552728" cy="3352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31869"/>
                <a:gridCol w="3220859"/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smtClean="0"/>
                        <a:t>Vyjádření</a:t>
                      </a:r>
                      <a:r>
                        <a:rPr lang="cs-CZ" sz="1600" baseline="0" smtClean="0"/>
                        <a:t> subjektivní </a:t>
                      </a:r>
                      <a:r>
                        <a:rPr lang="cs-CZ" sz="1600" baseline="0" dirty="0" smtClean="0"/>
                        <a:t>pravděpodobnosti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verbální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číselné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smtClean="0"/>
                        <a:t>zcela vyloučeno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0,0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krajně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0,1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0,2–0,3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0,4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0,6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0,7–0,8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nanejvýš</a:t>
                      </a:r>
                      <a:r>
                        <a:rPr lang="cs-CZ" sz="1600" baseline="0" dirty="0" smtClean="0"/>
                        <a:t>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0,9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zcela jisté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1,0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291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Subjektivní </a:t>
            </a:r>
            <a:r>
              <a:rPr lang="cs-CZ" dirty="0" smtClean="0"/>
              <a:t>vnímání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405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předpokládejme, </a:t>
            </a:r>
            <a:r>
              <a:rPr lang="cs-CZ" smtClean="0"/>
              <a:t>že existuje </a:t>
            </a:r>
            <a:r>
              <a:rPr lang="cs-CZ" dirty="0" smtClean="0"/>
              <a:t>5 různých variant s různými </a:t>
            </a:r>
            <a:r>
              <a:rPr lang="cs-CZ" smtClean="0"/>
              <a:t>pravděpodobnostmi úspěchu</a:t>
            </a:r>
            <a:endParaRPr lang="cs-CZ" dirty="0" smtClean="0"/>
          </a:p>
          <a:p>
            <a:pPr lvl="1"/>
            <a:r>
              <a:rPr lang="cs-CZ" dirty="0" smtClean="0"/>
              <a:t>úspěchem je zisk 10 peněžních jednotek, </a:t>
            </a:r>
          </a:p>
          <a:p>
            <a:pPr lvl="1"/>
            <a:r>
              <a:rPr lang="cs-CZ" dirty="0" smtClean="0"/>
              <a:t>neúspěchem </a:t>
            </a:r>
            <a:r>
              <a:rPr lang="cs-CZ" smtClean="0"/>
              <a:t>ztráta vkladu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57024532"/>
              </p:ext>
            </p:extLst>
          </p:nvPr>
        </p:nvGraphicFramePr>
        <p:xfrm>
          <a:off x="1115616" y="2924944"/>
          <a:ext cx="7848872" cy="31801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82413"/>
                <a:gridCol w="1804442"/>
                <a:gridCol w="923015"/>
                <a:gridCol w="1736662"/>
                <a:gridCol w="1319648"/>
                <a:gridCol w="1182692"/>
              </a:tblGrid>
              <a:tr h="380285">
                <a:tc row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varianta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neúspěch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očekávaná 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3204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Subjektivní </a:t>
            </a:r>
            <a:r>
              <a:rPr lang="cs-CZ" dirty="0" smtClean="0"/>
              <a:t>vnímání rizika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2771800" y="1556792"/>
            <a:ext cx="0" cy="4248472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800" y="5805264"/>
            <a:ext cx="3960440" cy="51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259632" y="55892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5</a:t>
            </a:r>
            <a:r>
              <a:rPr lang="cs-CZ" dirty="0" smtClean="0"/>
              <a:t>: </a:t>
            </a:r>
            <a:r>
              <a:rPr lang="cs-CZ" dirty="0" err="1"/>
              <a:t>x</a:t>
            </a:r>
            <a:r>
              <a:rPr lang="cs-CZ" baseline="-25000" dirty="0" err="1" smtClean="0"/>
              <a:t>O</a:t>
            </a:r>
            <a:r>
              <a:rPr lang="cs-CZ" dirty="0" smtClean="0"/>
              <a:t> = 0,0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47251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/>
              <a:t>4</a:t>
            </a:r>
            <a:r>
              <a:rPr lang="cs-CZ" dirty="0" smtClean="0"/>
              <a:t>: </a:t>
            </a:r>
            <a:r>
              <a:rPr lang="cs-CZ" dirty="0" err="1"/>
              <a:t>x</a:t>
            </a:r>
            <a:r>
              <a:rPr lang="cs-CZ" baseline="-25000" dirty="0" err="1" smtClean="0"/>
              <a:t>O</a:t>
            </a:r>
            <a:r>
              <a:rPr lang="cs-CZ" dirty="0" smtClean="0"/>
              <a:t> = 2,5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38610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3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5,0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259632" y="29969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/>
              <a:t>2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7,5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259632" y="22048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1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10,0</a:t>
            </a:r>
            <a:endParaRPr lang="cs-CZ" dirty="0"/>
          </a:p>
        </p:txBody>
      </p:sp>
      <p:cxnSp>
        <p:nvCxnSpPr>
          <p:cNvPr id="19" name="Přímá spojnice 18"/>
          <p:cNvCxnSpPr>
            <a:stCxn id="17" idx="3"/>
          </p:cNvCxnSpPr>
          <p:nvPr/>
        </p:nvCxnSpPr>
        <p:spPr>
          <a:xfrm>
            <a:off x="2771800" y="2389530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771800" y="3181618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771800" y="4056167"/>
            <a:ext cx="3888432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771800" y="4930716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948264" y="5920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vklad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5403543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255148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656612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513212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200566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5763585" y="1925708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4247374" y="5920168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  <a:r>
              <a:rPr lang="cs-CZ" dirty="0" smtClean="0"/>
              <a:t>,0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390774" y="5920168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2,5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137705" y="5920563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7,5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65186" y="5920168"/>
            <a:ext cx="67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10,0</a:t>
            </a:r>
            <a:endParaRPr lang="cs-CZ" dirty="0"/>
          </a:p>
        </p:txBody>
      </p:sp>
      <p:cxnSp>
        <p:nvCxnSpPr>
          <p:cNvPr id="60" name="Přímá spojnice 59"/>
          <p:cNvCxnSpPr/>
          <p:nvPr/>
        </p:nvCxnSpPr>
        <p:spPr>
          <a:xfrm flipV="1">
            <a:off x="2771800" y="2389530"/>
            <a:ext cx="3428766" cy="34157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37"/>
          <p:cNvSpPr>
            <a:spLocks/>
          </p:cNvSpPr>
          <p:nvPr/>
        </p:nvSpPr>
        <p:spPr bwMode="auto">
          <a:xfrm flipV="1">
            <a:off x="2771800" y="2389530"/>
            <a:ext cx="3428766" cy="34157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Arc 37"/>
          <p:cNvSpPr>
            <a:spLocks/>
          </p:cNvSpPr>
          <p:nvPr/>
        </p:nvSpPr>
        <p:spPr bwMode="auto">
          <a:xfrm rot="10800000" flipV="1">
            <a:off x="2771800" y="2389529"/>
            <a:ext cx="3415740" cy="341578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72" name="Přímá spojnice se šipkou 71"/>
          <p:cNvCxnSpPr/>
          <p:nvPr/>
        </p:nvCxnSpPr>
        <p:spPr>
          <a:xfrm flipH="1" flipV="1">
            <a:off x="4644008" y="4103419"/>
            <a:ext cx="2304256" cy="806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6948264" y="474605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smtClean="0"/>
              <a:t>neutrální </a:t>
            </a:r>
            <a:r>
              <a:rPr lang="cs-CZ" sz="1400" b="1" dirty="0" smtClean="0"/>
              <a:t>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5 jednotek, je-li očekávaná hodnota 5</a:t>
            </a:r>
            <a:endParaRPr lang="cs-CZ" sz="1400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6948264" y="3276273"/>
            <a:ext cx="20882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pozitivní 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8,5 jednotek, i když je očekávaná </a:t>
            </a:r>
            <a:r>
              <a:rPr lang="cs-CZ" sz="1400" smtClean="0"/>
              <a:t>hodnota pouze </a:t>
            </a:r>
            <a:r>
              <a:rPr lang="cs-CZ" sz="1400" dirty="0" smtClean="0"/>
              <a:t>5</a:t>
            </a:r>
            <a:endParaRPr lang="cs-CZ" sz="1400" dirty="0"/>
          </a:p>
        </p:txBody>
      </p:sp>
      <p:cxnSp>
        <p:nvCxnSpPr>
          <p:cNvPr id="86" name="Přímá spojnice se šipkou 85"/>
          <p:cNvCxnSpPr>
            <a:stCxn id="84" idx="1"/>
          </p:cNvCxnSpPr>
          <p:nvPr/>
        </p:nvCxnSpPr>
        <p:spPr>
          <a:xfrm flipH="1">
            <a:off x="5940152" y="3861049"/>
            <a:ext cx="1008112" cy="157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ál 91"/>
          <p:cNvSpPr/>
          <p:nvPr/>
        </p:nvSpPr>
        <p:spPr>
          <a:xfrm>
            <a:off x="3217291" y="4027706"/>
            <a:ext cx="75713" cy="75713"/>
          </a:xfrm>
          <a:prstGeom prst="ellips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472374" y="4021884"/>
            <a:ext cx="75713" cy="75713"/>
          </a:xfrm>
          <a:prstGeom prst="ellips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/>
          <p:cNvSpPr/>
          <p:nvPr/>
        </p:nvSpPr>
        <p:spPr>
          <a:xfrm>
            <a:off x="5724128" y="4018311"/>
            <a:ext cx="75713" cy="75713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TextovéPole 95"/>
          <p:cNvSpPr txBox="1"/>
          <p:nvPr/>
        </p:nvSpPr>
        <p:spPr>
          <a:xfrm>
            <a:off x="6984268" y="172781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negativní 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1,5 jednotek, i když je očekávaná hodnota 5</a:t>
            </a:r>
            <a:endParaRPr lang="cs-CZ" sz="1400" dirty="0"/>
          </a:p>
        </p:txBody>
      </p:sp>
      <p:cxnSp>
        <p:nvCxnSpPr>
          <p:cNvPr id="98" name="Přímá spojnice se šipkou 97"/>
          <p:cNvCxnSpPr/>
          <p:nvPr/>
        </p:nvCxnSpPr>
        <p:spPr>
          <a:xfrm flipH="1">
            <a:off x="3347865" y="2389530"/>
            <a:ext cx="3600399" cy="1628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rc 39"/>
          <p:cNvSpPr>
            <a:spLocks/>
          </p:cNvSpPr>
          <p:nvPr/>
        </p:nvSpPr>
        <p:spPr bwMode="auto">
          <a:xfrm flipV="1">
            <a:off x="2772602" y="4724358"/>
            <a:ext cx="1079318" cy="108090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Arc 40"/>
          <p:cNvSpPr>
            <a:spLocks/>
          </p:cNvSpPr>
          <p:nvPr/>
        </p:nvSpPr>
        <p:spPr bwMode="auto">
          <a:xfrm rot="10800000" flipV="1">
            <a:off x="3847451" y="2389529"/>
            <a:ext cx="2334829" cy="233482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414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rizika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400" b="1" dirty="0" err="1"/>
              <a:t>J</a:t>
            </a:r>
            <a:r>
              <a:rPr lang="cs-CZ" sz="2400" b="1" dirty="0" err="1" smtClean="0"/>
              <a:t>ednokriteriální</a:t>
            </a:r>
            <a:r>
              <a:rPr lang="cs-CZ" sz="2400" b="1" dirty="0" smtClean="0"/>
              <a:t> rozhodování</a:t>
            </a:r>
            <a:endParaRPr lang="cs-CZ" sz="2400" b="1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6802696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sz="1400" i="1" smtClean="0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cs-CZ" sz="1400" b="0" i="1" baseline="-25000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baseline="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kern="1200" baseline="-25000" dirty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="" xmlns:p14="http://schemas.microsoft.com/office/powerpoint/2010/main" val="1396802696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6081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52" t="-127000" r="-546409" b="-32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baseline="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kern="1200" baseline="-25000" dirty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baseline="-25000" smtClean="0">
                          <a:latin typeface="Cambria Math"/>
                        </a:rPr>
                        <m:t>𝑂𝑖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𝑥𝑖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sz="105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𝑶</m:t>
                          </m:r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𝑝𝑡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6732240" y="126876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pravděpodobnost, že nastane k-</a:t>
            </a:r>
            <a:r>
              <a:rPr lang="cs-CZ" sz="1400" dirty="0" err="1" smtClean="0"/>
              <a:t>tý</a:t>
            </a:r>
            <a:r>
              <a:rPr lang="cs-CZ" sz="1400" dirty="0" smtClean="0"/>
              <a:t> scénář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5796136" y="1530370"/>
            <a:ext cx="1080120" cy="1466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99592" y="5589240"/>
            <a:ext cx="2744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kritéria ve 2. variantě, nastane-li 3. scénář</a:t>
            </a:r>
            <a:endParaRPr lang="cs-CZ" sz="14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347864" y="3933056"/>
            <a:ext cx="86409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9902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Rozhodování v podmínkách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varianty vyjadřuje rozptyl hodnoty kritéria </a:t>
            </a:r>
            <a:r>
              <a:rPr lang="cs-CZ" dirty="0" err="1" smtClean="0"/>
              <a:t>R</a:t>
            </a:r>
            <a:r>
              <a:rPr lang="cs-CZ" baseline="-25000" dirty="0" err="1" smtClean="0"/>
              <a:t>i</a:t>
            </a:r>
            <a:endParaRPr lang="cs-CZ" baseline="-250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1065310" y="2708920"/>
                <a:ext cx="7920880" cy="1969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𝑥𝑖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𝑂𝑖</m:t>
                          </m:r>
                        </m:e>
                      </m:nary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  <m:r>
                        <a:rPr lang="cs-CZ" b="0" i="1" baseline="3000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cs-CZ" baseline="-25000" dirty="0" smtClean="0"/>
              </a:p>
              <a:p>
                <a:endParaRPr lang="cs-CZ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b="0" i="1" baseline="3000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i="1" baseline="3000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×</m:t>
                      </m:r>
                      <m:r>
                        <a:rPr lang="cs-CZ" i="1">
                          <a:latin typeface="Cambria Math"/>
                        </a:rPr>
                        <m:t>𝑝</m:t>
                      </m:r>
                      <m:r>
                        <a:rPr lang="cs-CZ" b="0" i="1" baseline="-25000" smtClean="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i="1" baseline="3000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×</m:t>
                      </m:r>
                      <m:r>
                        <a:rPr lang="cs-CZ" i="1">
                          <a:latin typeface="Cambria Math"/>
                        </a:rPr>
                        <m:t>𝑝𝑘</m:t>
                      </m:r>
                    </m:oMath>
                  </m:oMathPara>
                </a14:m>
                <a:r>
                  <a:rPr lang="cs-CZ" b="0" i="1" baseline="-25000" dirty="0" smtClean="0">
                    <a:latin typeface="Cambria Math"/>
                  </a:rPr>
                  <a:t/>
                </a:r>
                <a:br>
                  <a:rPr lang="cs-CZ" b="0" i="1" baseline="-25000" dirty="0" smtClean="0">
                    <a:latin typeface="Cambria Math"/>
                  </a:rPr>
                </a:br>
                <a:r>
                  <a:rPr lang="cs-CZ" b="0" i="1" baseline="-25000" dirty="0" smtClean="0">
                    <a:latin typeface="Cambria Math"/>
                  </a:rPr>
                  <a:t>	  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-25000">
                            <a:latin typeface="Cambria Math"/>
                          </a:rPr>
                          <m:t>1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𝑡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-25000">
                            <a:latin typeface="Cambria Math"/>
                          </a:rPr>
                          <m:t>𝑂</m:t>
                        </m:r>
                        <m:r>
                          <a:rPr lang="cs-CZ" i="1" baseline="-2500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cs-CZ" i="1" baseline="30000">
                        <a:latin typeface="Cambria Math"/>
                      </a:rPr>
                      <m:t>2</m:t>
                    </m:r>
                    <m:r>
                      <a:rPr lang="cs-CZ" i="1">
                        <a:latin typeface="Cambria Math"/>
                      </a:rPr>
                      <m:t>×</m:t>
                    </m:r>
                    <m:r>
                      <a:rPr lang="cs-CZ" i="1">
                        <a:latin typeface="Cambria Math"/>
                      </a:rPr>
                      <m:t>𝑝𝑡</m:t>
                    </m:r>
                  </m:oMath>
                </a14:m>
                <a:endParaRPr lang="cs-CZ" i="1" dirty="0"/>
              </a:p>
              <a:p>
                <a:endParaRPr lang="cs-CZ" dirty="0" smtClean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310" y="2708920"/>
                <a:ext cx="7920880" cy="196932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04679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rizika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cs-CZ" b="1" dirty="0"/>
              <a:t>V</a:t>
            </a:r>
            <a:r>
              <a:rPr lang="cs-CZ" b="1" dirty="0" smtClean="0"/>
              <a:t>ícekriteriální rozhodování</a:t>
            </a:r>
          </a:p>
          <a:p>
            <a:pPr marL="596646" indent="-514350">
              <a:buAutoNum type="arabicParenR"/>
            </a:pPr>
            <a:r>
              <a:rPr lang="cs-CZ" dirty="0" smtClean="0"/>
              <a:t>sestavení vícekriteriální matice zvlášť pro každý scénář (jako při rozhodování za jistoty)</a:t>
            </a:r>
          </a:p>
          <a:p>
            <a:pPr marL="596646" indent="-514350">
              <a:buFont typeface="Wingdings 2"/>
              <a:buAutoNum type="arabicParenR"/>
            </a:pPr>
            <a:r>
              <a:rPr lang="cs-CZ" dirty="0" smtClean="0"/>
              <a:t>stanovení celkových užitků pro všechny varianty v každém scénáři </a:t>
            </a:r>
            <a:r>
              <a:rPr lang="cs-CZ" dirty="0"/>
              <a:t>(jako při rozhodování za jistoty)</a:t>
            </a:r>
          </a:p>
          <a:p>
            <a:pPr marL="596646" indent="-514350">
              <a:buAutoNum type="arabicParenR"/>
            </a:pPr>
            <a:r>
              <a:rPr lang="cs-CZ" dirty="0" smtClean="0"/>
              <a:t>sestavení matice celkových užitků s pravděpodobnostmi (jako při </a:t>
            </a:r>
            <a:r>
              <a:rPr lang="cs-CZ" dirty="0" err="1" smtClean="0"/>
              <a:t>jednokriteriálním</a:t>
            </a:r>
            <a:r>
              <a:rPr lang="cs-CZ" dirty="0" smtClean="0"/>
              <a:t> rozhodování za rizika)</a:t>
            </a:r>
          </a:p>
          <a:p>
            <a:pPr marL="596646" indent="-514350">
              <a:buAutoNum type="arabicParenR"/>
            </a:pPr>
            <a:r>
              <a:rPr lang="cs-CZ" dirty="0" smtClean="0"/>
              <a:t>stanovení očekávané hodnoty užitku</a:t>
            </a:r>
          </a:p>
          <a:p>
            <a:pPr marL="596646" indent="-514350">
              <a:buAutoNum type="arabicParenR"/>
            </a:pPr>
            <a:r>
              <a:rPr lang="cs-CZ" dirty="0" smtClean="0"/>
              <a:t>výběr optimální varianty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4160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Rozhodování v podmínkách rizika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8165738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sz="1400" i="1" smtClean="0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cs-CZ" sz="1400" b="0" i="1" baseline="-25000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i="0" kern="1200" baseline="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b="1" i="0" kern="1200" baseline="-2500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i="0" kern="1200" baseline="-25000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="" xmlns:p14="http://schemas.microsoft.com/office/powerpoint/2010/main" val="1548165738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6081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52" t="-127000" r="-546409" b="-32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i="0" kern="1200" baseline="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b="1" i="0" kern="1200" baseline="-2500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i="0" kern="1200" baseline="-25000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𝑂𝑖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𝑈𝑖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sz="105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𝑶</m:t>
                          </m:r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𝑝𝑡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778652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324</TotalTime>
  <Words>788</Words>
  <Application>Microsoft Office PowerPoint</Application>
  <PresentationFormat>Předvádění na obrazovce (4:3)</PresentationFormat>
  <Paragraphs>345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Slunovrat</vt:lpstr>
      <vt:lpstr>Rozhodování II</vt:lpstr>
      <vt:lpstr>Obsah</vt:lpstr>
      <vt:lpstr>Vztah jedince k riziku</vt:lpstr>
      <vt:lpstr>Subjektivní vnímání rizika</vt:lpstr>
      <vt:lpstr>Subjektivní vnímání rizika</vt:lpstr>
      <vt:lpstr>Rozhodování v podmínkách rizika</vt:lpstr>
      <vt:lpstr>Rozhodování v podmínkách rizika</vt:lpstr>
      <vt:lpstr>Rozhodování v podmínkách rizika</vt:lpstr>
      <vt:lpstr>Rozhodování v podmínkách rizika</vt:lpstr>
      <vt:lpstr>Analýza citlivosti</vt:lpstr>
      <vt:lpstr>Rozhodování v podmínkách nejistoty</vt:lpstr>
      <vt:lpstr>Pravidla pro rozhodování v nejistotě</vt:lpstr>
      <vt:lpstr>Pravidla pro rozhodování v nejistotě</vt:lpstr>
      <vt:lpstr>Pravidla pro rozhodování v nejistotě</vt:lpstr>
      <vt:lpstr>Pravidla pro rozhodování v nejistotě</vt:lpstr>
      <vt:lpstr>Víceetapové rozhodovací procesy</vt:lpstr>
      <vt:lpstr>Rozhodovací strom</vt:lpstr>
      <vt:lpstr>Rozhodovací strom</vt:lpstr>
      <vt:lpstr>Snímek 19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 I</dc:title>
  <dc:creator>Drášilová Alena</dc:creator>
  <cp:lastModifiedBy>admin</cp:lastModifiedBy>
  <cp:revision>18</cp:revision>
  <cp:lastPrinted>2012-09-15T00:15:39Z</cp:lastPrinted>
  <dcterms:created xsi:type="dcterms:W3CDTF">2012-09-14T12:40:43Z</dcterms:created>
  <dcterms:modified xsi:type="dcterms:W3CDTF">2012-11-07T08:47:23Z</dcterms:modified>
</cp:coreProperties>
</file>