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7.11.2012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7.11.2012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7.11.2012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7.11.2012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7.11.2012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7.11.2012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7.11.2012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7.11.2012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7.11.2012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7.11.2012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A2630-404E-4072-BD65-6ABE8487C358}" type="datetimeFigureOut">
              <a:rPr lang="cs-CZ" smtClean="0"/>
              <a:pPr/>
              <a:t>7.11.2012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</a:t>
            </a:r>
            <a:r>
              <a:rPr kumimoji="0" lang="cs-CZ" dirty="0" smtClean="0"/>
              <a:t>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53A2630-404E-4072-BD65-6ABE8487C358}" type="datetimeFigureOut">
              <a:rPr lang="cs-CZ" smtClean="0"/>
              <a:pPr/>
              <a:t>7.11.2012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A6448DA-6F94-4455-96F3-BE9B097225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Rozhodování 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Ing. Alena Šafrová </a:t>
            </a:r>
            <a:r>
              <a:rPr lang="cs-CZ" dirty="0" err="1" smtClean="0"/>
              <a:t>Drášilová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13379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citlivosti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odpovídá na otázku „jak citlivý je celkový výsledek na změnu jednotlivých faktorů rizika?“</a:t>
            </a:r>
          </a:p>
          <a:p>
            <a:r>
              <a:rPr lang="cs-CZ" b="1" dirty="0" smtClean="0"/>
              <a:t>kvantitativní analýza citlivosti </a:t>
            </a:r>
            <a:r>
              <a:rPr lang="cs-CZ" dirty="0" smtClean="0"/>
              <a:t>– postupnou změnou jednotlivých faktorů o 10 % (při zachování hodnot všech ostatních kritérií) a dopočítáním celkové hodnoty kritéria zjišťujeme, který faktor má na kritérium největší vliv</a:t>
            </a:r>
          </a:p>
          <a:p>
            <a:r>
              <a:rPr lang="cs-CZ" b="1" dirty="0" smtClean="0"/>
              <a:t>analýza citlivosti metodou Monte Carlo </a:t>
            </a:r>
            <a:r>
              <a:rPr lang="cs-CZ" dirty="0" smtClean="0"/>
              <a:t>– počítačově simulovaná metoda pro velké množství kritérií, jež ovlivňuje řada kvantitativních faktorů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92618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Rozhodování v podmínkách nejistoty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chybí informace o pravděpodobnostech jednotlivých scénářů</a:t>
            </a:r>
          </a:p>
          <a:p>
            <a:pPr marL="596646" indent="-514350">
              <a:buAutoNum type="arabicParenR"/>
            </a:pPr>
            <a:r>
              <a:rPr lang="cs-CZ" sz="2800" dirty="0" smtClean="0"/>
              <a:t>sestavení rozhodovací matice (uvažujme </a:t>
            </a:r>
            <a:r>
              <a:rPr lang="cs-CZ" sz="2800" dirty="0" err="1" smtClean="0"/>
              <a:t>jednokriteriální</a:t>
            </a:r>
            <a:r>
              <a:rPr lang="cs-CZ" sz="2800" dirty="0" smtClean="0"/>
              <a:t> rozhodování)</a:t>
            </a:r>
          </a:p>
          <a:p>
            <a:pPr marL="596646" indent="-514350">
              <a:buAutoNum type="arabicParenR"/>
            </a:pPr>
            <a:r>
              <a:rPr lang="cs-CZ" sz="2800" dirty="0" smtClean="0"/>
              <a:t>volba pravidla pro výběr optimální varianty</a:t>
            </a:r>
          </a:p>
          <a:p>
            <a:pPr marL="596646" indent="-514350">
              <a:buAutoNum type="arabicParenR"/>
            </a:pPr>
            <a:r>
              <a:rPr lang="cs-CZ" sz="2800" dirty="0" smtClean="0"/>
              <a:t>jeho aplikace</a:t>
            </a:r>
            <a:endParaRPr lang="cs-CZ" sz="2800" dirty="0"/>
          </a:p>
        </p:txBody>
      </p:sp>
    </p:spTree>
    <p:extLst>
      <p:ext uri="{BB962C8B-B14F-4D97-AF65-F5344CB8AC3E}">
        <p14:creationId xmlns="" xmlns:p14="http://schemas.microsoft.com/office/powerpoint/2010/main" val="294281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Pravidla pro rozhodování v nejistotě</a:t>
            </a:r>
            <a:endParaRPr lang="cs-CZ" sz="3600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dirty="0" smtClean="0"/>
                  <a:t>pravidlo </a:t>
                </a:r>
                <a:r>
                  <a:rPr lang="cs-CZ" dirty="0" err="1" smtClean="0"/>
                  <a:t>maximin</a:t>
                </a:r>
                <a:endParaRPr lang="cs-CZ" dirty="0" smtClean="0"/>
              </a:p>
              <a:p>
                <a:pPr lvl="1"/>
                <a:r>
                  <a:rPr lang="cs-CZ" sz="2400" dirty="0" smtClean="0"/>
                  <a:t>defenzivní – výběr varianty, která o při nejhorším možném scénáři přináší nejmenší ztrátu nebo nejlepší možný výsledek</a:t>
                </a:r>
              </a:p>
              <a:p>
                <a:pPr lvl="1"/>
                <a:r>
                  <a:rPr lang="cs-CZ" sz="2400" dirty="0" smtClean="0"/>
                  <a:t>u každé varianty nejprve vybereme minimální hodnotu kritéria (tj. nejhorší scénář)</a:t>
                </a:r>
              </a:p>
              <a:p>
                <a:pPr lvl="1"/>
                <a:r>
                  <a:rPr lang="cs-CZ" sz="2400" dirty="0" smtClean="0"/>
                  <a:t>z těchto minimálních hodnot vybereme tu, která je nejpříznivější</a:t>
                </a:r>
              </a:p>
              <a:p>
                <a:pPr lvl="1"/>
                <a:endParaRPr lang="cs-CZ" sz="2400" dirty="0" smtClean="0"/>
              </a:p>
              <a:p>
                <a:pPr marL="40233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cs-CZ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cs-CZ" i="0" smtClean="0">
                                  <a:latin typeface="Cambria Math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cs-CZ" b="0" i="1" smtClean="0">
                                  <a:latin typeface="Cambria Math"/>
                                </a:rPr>
                                <m:t>𝑖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cs-CZ" i="1" smtClean="0"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cs-CZ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limLow>
                                    <m:limLowPr>
                                      <m:ctrlPr>
                                        <a:rPr lang="cs-CZ" i="1" smtClean="0">
                                          <a:latin typeface="Cambria Math"/>
                                        </a:rPr>
                                      </m:ctrlPr>
                                    </m:limLow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cs-CZ" i="0" smtClean="0">
                                          <a:latin typeface="Cambria Math"/>
                                        </a:rPr>
                                        <m:t>min</m:t>
                                      </m:r>
                                    </m:e>
                                    <m:lim>
                                      <m:r>
                                        <a:rPr lang="cs-CZ" b="0" i="1" smtClean="0">
                                          <a:latin typeface="Cambria Math"/>
                                        </a:rPr>
                                        <m:t>𝑘</m:t>
                                      </m:r>
                                    </m:lim>
                                  </m:limLow>
                                </m:fName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cs-CZ" b="0" i="1" baseline="-25000" smtClean="0">
                                      <a:latin typeface="Cambria Math"/>
                                    </a:rPr>
                                    <m:t>𝑖𝑘</m:t>
                                  </m:r>
                                </m:e>
                              </m:func>
                            </m:e>
                          </m:d>
                        </m:e>
                      </m:fun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1525" r="-7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749206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Pravidla pro rozhodování v nejistotě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pravidlo </a:t>
                </a:r>
                <a:r>
                  <a:rPr lang="cs-CZ" dirty="0" err="1" smtClean="0"/>
                  <a:t>maximax</a:t>
                </a:r>
                <a:endParaRPr lang="cs-CZ" dirty="0"/>
              </a:p>
              <a:p>
                <a:pPr lvl="1"/>
                <a:r>
                  <a:rPr lang="cs-CZ" sz="2400" dirty="0" smtClean="0"/>
                  <a:t>ofenzivní </a:t>
                </a:r>
                <a:r>
                  <a:rPr lang="cs-CZ" sz="2400" dirty="0"/>
                  <a:t>– výběr varianty, která o při </a:t>
                </a:r>
                <a:r>
                  <a:rPr lang="cs-CZ" sz="2400" dirty="0" smtClean="0"/>
                  <a:t>nejlepším možném </a:t>
                </a:r>
                <a:r>
                  <a:rPr lang="cs-CZ" sz="2400" dirty="0"/>
                  <a:t>scénáři přináší </a:t>
                </a:r>
                <a:r>
                  <a:rPr lang="cs-CZ" sz="2400" dirty="0" smtClean="0"/>
                  <a:t>nejlepší hodnotu posuzovaného kritéria</a:t>
                </a:r>
              </a:p>
              <a:p>
                <a:pPr lvl="1"/>
                <a:r>
                  <a:rPr lang="cs-CZ" sz="2400" dirty="0" smtClean="0"/>
                  <a:t>u </a:t>
                </a:r>
                <a:r>
                  <a:rPr lang="cs-CZ" sz="2400" dirty="0"/>
                  <a:t>každé varianty nejprve vybereme </a:t>
                </a:r>
                <a:r>
                  <a:rPr lang="cs-CZ" sz="2400" dirty="0" smtClean="0"/>
                  <a:t>maximální hodnotu </a:t>
                </a:r>
                <a:r>
                  <a:rPr lang="cs-CZ" sz="2400" dirty="0"/>
                  <a:t>kritéria (tj. </a:t>
                </a:r>
                <a:r>
                  <a:rPr lang="cs-CZ" sz="2400" dirty="0" smtClean="0"/>
                  <a:t>nejlepší </a:t>
                </a:r>
                <a:r>
                  <a:rPr lang="cs-CZ" sz="2400" dirty="0"/>
                  <a:t>scénář)</a:t>
                </a:r>
              </a:p>
              <a:p>
                <a:pPr lvl="1"/>
                <a:r>
                  <a:rPr lang="cs-CZ" sz="2400" dirty="0"/>
                  <a:t>z těchto </a:t>
                </a:r>
                <a:r>
                  <a:rPr lang="cs-CZ" sz="2400" dirty="0" smtClean="0"/>
                  <a:t>maximálních </a:t>
                </a:r>
                <a:r>
                  <a:rPr lang="cs-CZ" sz="2400" dirty="0"/>
                  <a:t>hodnot vybereme tu, která je </a:t>
                </a:r>
                <a:r>
                  <a:rPr lang="cs-CZ" sz="2400" dirty="0" smtClean="0"/>
                  <a:t>nejpříznivější</a:t>
                </a:r>
              </a:p>
              <a:p>
                <a:pPr lvl="1"/>
                <a:endParaRPr lang="cs-CZ" sz="2400" dirty="0" smtClean="0"/>
              </a:p>
              <a:p>
                <a:pPr marL="40233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cs-CZ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cs-CZ" i="0" smtClean="0">
                                  <a:latin typeface="Cambria Math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cs-CZ" b="0" i="1" smtClean="0">
                                  <a:latin typeface="Cambria Math"/>
                                </a:rPr>
                                <m:t>𝑖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cs-CZ" i="1" smtClean="0"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cs-CZ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limLow>
                                    <m:limLowPr>
                                      <m:ctrlPr>
                                        <a:rPr lang="cs-CZ" i="1" smtClean="0">
                                          <a:latin typeface="Cambria Math"/>
                                        </a:rPr>
                                      </m:ctrlPr>
                                    </m:limLow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cs-CZ" i="0" smtClean="0">
                                          <a:latin typeface="Cambria Math"/>
                                        </a:rPr>
                                        <m:t>max</m:t>
                                      </m:r>
                                    </m:e>
                                    <m:lim>
                                      <m:r>
                                        <a:rPr lang="cs-CZ" b="0" i="1" smtClean="0">
                                          <a:latin typeface="Cambria Math"/>
                                        </a:rPr>
                                        <m:t>𝑘</m:t>
                                      </m:r>
                                    </m:lim>
                                  </m:limLow>
                                </m:fName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cs-CZ" b="0" i="1" baseline="-25000" smtClean="0">
                                      <a:latin typeface="Cambria Math"/>
                                    </a:rPr>
                                    <m:t>𝑖𝑘</m:t>
                                  </m:r>
                                </m:e>
                              </m:func>
                            </m:e>
                          </m:d>
                        </m:e>
                      </m:fun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15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110644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Pravidla pro rozhodování v nejistotě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cs-CZ" dirty="0" smtClean="0"/>
                  <a:t>Hurwitzowo pravidlo</a:t>
                </a:r>
              </a:p>
              <a:p>
                <a:pPr lvl="1"/>
                <a:r>
                  <a:rPr lang="cs-CZ" sz="2600" dirty="0"/>
                  <a:t>pracuje s parametrem </a:t>
                </a:r>
                <a:r>
                  <a:rPr lang="el-GR" sz="2600" dirty="0"/>
                  <a:t>β</a:t>
                </a:r>
                <a:r>
                  <a:rPr lang="cs-CZ" sz="2600" dirty="0"/>
                  <a:t>, </a:t>
                </a:r>
                <a:r>
                  <a:rPr lang="cs-CZ" sz="2600" dirty="0" smtClean="0"/>
                  <a:t>který vyjadřuje optimismus, resp. pesimismus </a:t>
                </a:r>
                <a:r>
                  <a:rPr lang="cs-CZ" sz="2600" dirty="0" err="1" smtClean="0"/>
                  <a:t>rozhodovatele</a:t>
                </a:r>
                <a:r>
                  <a:rPr lang="cs-CZ" sz="2600" dirty="0" smtClean="0"/>
                  <a:t> </a:t>
                </a:r>
                <a:br>
                  <a:rPr lang="cs-CZ" sz="2600" dirty="0" smtClean="0"/>
                </a:br>
                <a:r>
                  <a:rPr lang="cs-CZ" sz="2600" dirty="0" smtClean="0"/>
                  <a:t>(0 = extrémně pesimistický, 1 = extrémně optimistický)</a:t>
                </a:r>
              </a:p>
              <a:p>
                <a:pPr lvl="1"/>
                <a:r>
                  <a:rPr lang="cs-CZ" sz="2600" dirty="0" smtClean="0"/>
                  <a:t>u každé varianty určíme maximální a minimální hodnotu</a:t>
                </a:r>
              </a:p>
              <a:p>
                <a:pPr lvl="1"/>
                <a:r>
                  <a:rPr lang="cs-CZ" sz="2600" dirty="0" smtClean="0"/>
                  <a:t>vypočteme hodnotu užitku podle vztahu</a:t>
                </a:r>
              </a:p>
              <a:p>
                <a:pPr lvl="1"/>
                <a:endParaRPr lang="cs-CZ" sz="2400" dirty="0" smtClean="0"/>
              </a:p>
              <a:p>
                <a:pPr marL="40233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𝑢</m:t>
                      </m:r>
                      <m:r>
                        <a:rPr lang="cs-CZ" sz="2400" b="0" i="1" baseline="-25000" smtClean="0">
                          <a:latin typeface="Cambria Math"/>
                        </a:rPr>
                        <m:t>𝑖</m:t>
                      </m:r>
                      <m:r>
                        <a:rPr lang="cs-CZ" sz="2400" b="0" i="1" smtClean="0">
                          <a:latin typeface="Cambria Math"/>
                        </a:rPr>
                        <m:t>=(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×</m:t>
                      </m:r>
                      <m:func>
                        <m:func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cs-CZ" sz="2400" b="0" i="0" smtClean="0">
                                  <a:latin typeface="Cambria Math"/>
                                  <a:ea typeface="Cambria Math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lim>
                          </m:limLow>
                        </m:fName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cs-CZ" sz="2400" b="0" i="1" baseline="-25000" smtClean="0">
                              <a:latin typeface="Cambria Math"/>
                              <a:ea typeface="Cambria Math"/>
                            </a:rPr>
                            <m:t>𝑖𝑘</m:t>
                          </m:r>
                        </m:e>
                      </m:func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)+(</m:t>
                      </m:r>
                      <m:d>
                        <m:d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</m:d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×</m:t>
                      </m:r>
                      <m:func>
                        <m:func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cs-CZ" sz="2400" b="0" i="0" smtClean="0">
                                  <a:latin typeface="Cambria Math"/>
                                  <a:ea typeface="Cambria Math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lim>
                          </m:limLow>
                        </m:fName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cs-CZ" sz="2400" b="0" i="1" baseline="-25000" smtClean="0">
                              <a:latin typeface="Cambria Math"/>
                              <a:ea typeface="Cambria Math"/>
                            </a:rPr>
                            <m:t>𝑖𝑘</m:t>
                          </m:r>
                        </m:e>
                      </m:func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cs-CZ" sz="2400" dirty="0" smtClean="0"/>
              </a:p>
              <a:p>
                <a:pPr marL="402336" lvl="1" indent="0">
                  <a:buNone/>
                </a:pPr>
                <a:endParaRPr lang="cs-CZ" sz="2400" dirty="0" smtClean="0"/>
              </a:p>
              <a:p>
                <a:pPr lvl="1"/>
                <a:r>
                  <a:rPr lang="cs-CZ" sz="2600" dirty="0" smtClean="0"/>
                  <a:t>vybereme variantu s nejpříznivější hodnotou užitku</a:t>
                </a:r>
                <a:endParaRPr lang="cs-CZ" sz="2600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343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334474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Pravidla pro rozhodování v nejistotě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Laplaceovo</a:t>
            </a:r>
            <a:r>
              <a:rPr lang="cs-CZ" dirty="0" smtClean="0"/>
              <a:t> pravidlo</a:t>
            </a:r>
          </a:p>
          <a:p>
            <a:pPr lvl="1"/>
            <a:r>
              <a:rPr lang="cs-CZ" dirty="0" smtClean="0"/>
              <a:t>„neznáme-li pravděpodobnost jednotlivých scénářů, jsou všechny stejně pravděpodobné“</a:t>
            </a:r>
          </a:p>
          <a:p>
            <a:pPr lvl="1"/>
            <a:r>
              <a:rPr lang="cs-CZ" dirty="0" smtClean="0"/>
              <a:t>sečteme hodnoty kritérií v jednotlivých řádcích</a:t>
            </a:r>
          </a:p>
          <a:p>
            <a:pPr lvl="1"/>
            <a:r>
              <a:rPr lang="cs-CZ" dirty="0" smtClean="0"/>
              <a:t>výsledek vydělíme počtem scénářů</a:t>
            </a:r>
          </a:p>
          <a:p>
            <a:pPr lvl="1"/>
            <a:r>
              <a:rPr lang="cs-CZ" dirty="0" smtClean="0"/>
              <a:t>vybereme variantu s nejvyšším užitkem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284332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/>
              <a:t>Víceetapové</a:t>
            </a:r>
            <a:r>
              <a:rPr lang="cs-CZ" sz="3600" dirty="0" smtClean="0"/>
              <a:t> rozhodovací procesy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rozhodovací proces není jednorázový, ale skládá se z více etap</a:t>
            </a:r>
          </a:p>
          <a:p>
            <a:r>
              <a:rPr lang="cs-CZ" dirty="0" smtClean="0"/>
              <a:t>nejde o optimalizaci jednotlivých rozhodnutí, ale celkovou strategii v rámci celého procesu</a:t>
            </a:r>
          </a:p>
          <a:p>
            <a:r>
              <a:rPr lang="cs-CZ" dirty="0" err="1" smtClean="0"/>
              <a:t>jednokriteriální</a:t>
            </a:r>
            <a:r>
              <a:rPr lang="cs-CZ" dirty="0" smtClean="0"/>
              <a:t> rozhodování v podmínkách rizika nebo nejistoty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55309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Rozhodovací strom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grafický nástroj zobrazující rozhodovací proces</a:t>
            </a:r>
          </a:p>
          <a:p>
            <a:r>
              <a:rPr lang="cs-CZ" dirty="0" smtClean="0"/>
              <a:t>skládá se z uzlů a hran</a:t>
            </a:r>
          </a:p>
          <a:p>
            <a:pPr lvl="1"/>
            <a:r>
              <a:rPr lang="cs-CZ" dirty="0" smtClean="0"/>
              <a:t>rozhodovací uzly (kosočtverce) – znázorňují volbu určité varianty z daného souboru variant (znázorněné hranami)</a:t>
            </a:r>
          </a:p>
          <a:p>
            <a:pPr lvl="1"/>
            <a:r>
              <a:rPr lang="cs-CZ" dirty="0" smtClean="0"/>
              <a:t>situační uzly (kroužky) – realizace určité varianty s možnými výsledky realizace (znázorněné hranami)</a:t>
            </a:r>
          </a:p>
        </p:txBody>
      </p:sp>
    </p:spTree>
    <p:extLst>
      <p:ext uri="{BB962C8B-B14F-4D97-AF65-F5344CB8AC3E}">
        <p14:creationId xmlns="" xmlns:p14="http://schemas.microsoft.com/office/powerpoint/2010/main" val="15776869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Rozhodovací strom</a:t>
            </a:r>
            <a:endParaRPr lang="cs-CZ" dirty="0"/>
          </a:p>
        </p:txBody>
      </p:sp>
      <p:grpSp>
        <p:nvGrpSpPr>
          <p:cNvPr id="92" name="Skupina 91"/>
          <p:cNvGrpSpPr/>
          <p:nvPr/>
        </p:nvGrpSpPr>
        <p:grpSpPr>
          <a:xfrm>
            <a:off x="2104008" y="1113259"/>
            <a:ext cx="5566855" cy="5287528"/>
            <a:chOff x="611188" y="115888"/>
            <a:chExt cx="7056437" cy="6592014"/>
          </a:xfrm>
        </p:grpSpPr>
        <p:sp>
          <p:nvSpPr>
            <p:cNvPr id="4" name="Rectangle 2"/>
            <p:cNvSpPr>
              <a:spLocks noChangeAspect="1" noChangeArrowheads="1"/>
            </p:cNvSpPr>
            <p:nvPr/>
          </p:nvSpPr>
          <p:spPr bwMode="auto">
            <a:xfrm rot="2700000">
              <a:off x="684213" y="2781300"/>
              <a:ext cx="539750" cy="5397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cs-CZ" sz="1200"/>
            </a:p>
          </p:txBody>
        </p:sp>
        <p:sp>
          <p:nvSpPr>
            <p:cNvPr id="5" name="Oval 3"/>
            <p:cNvSpPr>
              <a:spLocks noChangeAspect="1" noChangeArrowheads="1"/>
            </p:cNvSpPr>
            <p:nvPr/>
          </p:nvSpPr>
          <p:spPr bwMode="auto">
            <a:xfrm>
              <a:off x="2124075" y="4221163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200" b="1"/>
                <a:t>3</a:t>
              </a: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611188" y="2852738"/>
              <a:ext cx="647699" cy="345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b="1"/>
                <a:t>1</a:t>
              </a: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3563938" y="5013325"/>
              <a:ext cx="576262" cy="345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b="1"/>
                <a:t>7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 rot="2700000">
              <a:off x="3563938" y="4941888"/>
              <a:ext cx="539750" cy="5397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200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3525839" y="719139"/>
              <a:ext cx="576262" cy="345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b="1"/>
                <a:t>4</a:t>
              </a: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3851275" y="6021388"/>
              <a:ext cx="0" cy="503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971550" y="6669088"/>
              <a:ext cx="288131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3851275" y="6669088"/>
              <a:ext cx="36734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908175" y="6381750"/>
              <a:ext cx="1225550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 b="1"/>
                <a:t>1. etapa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4932362" y="6381750"/>
              <a:ext cx="1223962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 b="1"/>
                <a:t>2. etapa</a:t>
              </a: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1187450" y="2276475"/>
              <a:ext cx="647699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/>
                <a:t>V</a:t>
              </a:r>
              <a:r>
                <a:rPr lang="cs-CZ" sz="1050" baseline="-25000"/>
                <a:t>1.1</a:t>
              </a:r>
              <a:endParaRPr lang="cs-CZ" sz="1050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187450" y="3500439"/>
              <a:ext cx="576262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/>
                <a:t>V</a:t>
              </a:r>
              <a:r>
                <a:rPr lang="cs-CZ" sz="1050" baseline="-25000"/>
                <a:t>1.2</a:t>
              </a:r>
              <a:endParaRPr lang="cs-CZ" sz="1050"/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4067175" y="4797424"/>
              <a:ext cx="576262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/>
                <a:t>V</a:t>
              </a:r>
              <a:r>
                <a:rPr lang="cs-CZ" sz="1050" baseline="-25000"/>
                <a:t>7.1</a:t>
              </a:r>
              <a:endParaRPr lang="cs-CZ" sz="1050"/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4067175" y="5300663"/>
              <a:ext cx="576262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/>
                <a:t>V</a:t>
              </a:r>
              <a:r>
                <a:rPr lang="cs-CZ" sz="1050" baseline="-25000"/>
                <a:t>7.2</a:t>
              </a:r>
              <a:endParaRPr lang="cs-CZ" sz="1050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7164388" y="2781300"/>
              <a:ext cx="360362" cy="345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cs-CZ" sz="1200"/>
            </a:p>
          </p:txBody>
        </p:sp>
        <p:sp>
          <p:nvSpPr>
            <p:cNvPr id="20" name="Oval 19"/>
            <p:cNvSpPr>
              <a:spLocks noChangeAspect="1" noChangeArrowheads="1"/>
            </p:cNvSpPr>
            <p:nvPr/>
          </p:nvSpPr>
          <p:spPr bwMode="auto">
            <a:xfrm>
              <a:off x="2124075" y="1341438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200" b="1"/>
                <a:t>2</a:t>
              </a: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 rot="2700000">
              <a:off x="3563938" y="2060575"/>
              <a:ext cx="539750" cy="5397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200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 rot="2700000">
              <a:off x="3563938" y="620713"/>
              <a:ext cx="539750" cy="5397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200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 rot="2700000">
              <a:off x="3563938" y="3500438"/>
              <a:ext cx="539750" cy="5397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200"/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3598863" y="2122486"/>
              <a:ext cx="431800" cy="345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b="1"/>
                <a:t>5</a:t>
              </a:r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3598863" y="3633788"/>
              <a:ext cx="431800" cy="345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200" b="1"/>
                <a:t>6</a:t>
              </a:r>
            </a:p>
          </p:txBody>
        </p:sp>
        <p:sp>
          <p:nvSpPr>
            <p:cNvPr id="26" name="Oval 25"/>
            <p:cNvSpPr>
              <a:spLocks noChangeAspect="1" noChangeArrowheads="1"/>
            </p:cNvSpPr>
            <p:nvPr/>
          </p:nvSpPr>
          <p:spPr bwMode="auto">
            <a:xfrm>
              <a:off x="5003800" y="5300663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200" b="1"/>
                <a:t>15</a:t>
              </a:r>
            </a:p>
          </p:txBody>
        </p:sp>
        <p:sp>
          <p:nvSpPr>
            <p:cNvPr id="27" name="Oval 26"/>
            <p:cNvSpPr>
              <a:spLocks noChangeAspect="1" noChangeArrowheads="1"/>
            </p:cNvSpPr>
            <p:nvPr/>
          </p:nvSpPr>
          <p:spPr bwMode="auto">
            <a:xfrm>
              <a:off x="5003800" y="4581525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200" b="1"/>
                <a:t>14</a:t>
              </a:r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 flipV="1">
              <a:off x="4211638" y="4941888"/>
              <a:ext cx="792162" cy="2873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4211638" y="5229225"/>
              <a:ext cx="792162" cy="287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30" name="Oval 29"/>
            <p:cNvSpPr>
              <a:spLocks noChangeAspect="1" noChangeArrowheads="1"/>
            </p:cNvSpPr>
            <p:nvPr/>
          </p:nvSpPr>
          <p:spPr bwMode="auto">
            <a:xfrm>
              <a:off x="5003800" y="3860800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200" b="1"/>
                <a:t>13</a:t>
              </a:r>
            </a:p>
          </p:txBody>
        </p:sp>
        <p:sp>
          <p:nvSpPr>
            <p:cNvPr id="31" name="Oval 30"/>
            <p:cNvSpPr>
              <a:spLocks noChangeAspect="1" noChangeArrowheads="1"/>
            </p:cNvSpPr>
            <p:nvPr/>
          </p:nvSpPr>
          <p:spPr bwMode="auto">
            <a:xfrm>
              <a:off x="5003800" y="3141663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200" b="1"/>
                <a:t>12</a:t>
              </a:r>
            </a:p>
          </p:txBody>
        </p:sp>
        <p:sp>
          <p:nvSpPr>
            <p:cNvPr id="32" name="Oval 31"/>
            <p:cNvSpPr>
              <a:spLocks noChangeAspect="1" noChangeArrowheads="1"/>
            </p:cNvSpPr>
            <p:nvPr/>
          </p:nvSpPr>
          <p:spPr bwMode="auto">
            <a:xfrm>
              <a:off x="5003800" y="2420938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200" b="1"/>
                <a:t>11</a:t>
              </a:r>
            </a:p>
          </p:txBody>
        </p:sp>
        <p:sp>
          <p:nvSpPr>
            <p:cNvPr id="33" name="Oval 32"/>
            <p:cNvSpPr>
              <a:spLocks noChangeAspect="1" noChangeArrowheads="1"/>
            </p:cNvSpPr>
            <p:nvPr/>
          </p:nvSpPr>
          <p:spPr bwMode="auto">
            <a:xfrm>
              <a:off x="5003800" y="1700213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200" b="1"/>
                <a:t>10</a:t>
              </a:r>
            </a:p>
          </p:txBody>
        </p:sp>
        <p:sp>
          <p:nvSpPr>
            <p:cNvPr id="34" name="Oval 33"/>
            <p:cNvSpPr>
              <a:spLocks noChangeAspect="1" noChangeArrowheads="1"/>
            </p:cNvSpPr>
            <p:nvPr/>
          </p:nvSpPr>
          <p:spPr bwMode="auto">
            <a:xfrm>
              <a:off x="5003800" y="981075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200" b="1"/>
                <a:t>9</a:t>
              </a:r>
            </a:p>
          </p:txBody>
        </p:sp>
        <p:sp>
          <p:nvSpPr>
            <p:cNvPr id="35" name="Oval 34"/>
            <p:cNvSpPr>
              <a:spLocks noChangeAspect="1" noChangeArrowheads="1"/>
            </p:cNvSpPr>
            <p:nvPr/>
          </p:nvSpPr>
          <p:spPr bwMode="auto">
            <a:xfrm>
              <a:off x="5003800" y="260350"/>
              <a:ext cx="539750" cy="539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200" b="1"/>
                <a:t>8</a:t>
              </a:r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 flipV="1">
              <a:off x="1331913" y="1773238"/>
              <a:ext cx="863600" cy="1295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1331913" y="3068638"/>
              <a:ext cx="863600" cy="12239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 flipV="1">
              <a:off x="2627313" y="908050"/>
              <a:ext cx="792162" cy="576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2627313" y="1773238"/>
              <a:ext cx="865187" cy="576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 flipV="1">
              <a:off x="2627313" y="3789363"/>
              <a:ext cx="792162" cy="576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>
              <a:off x="2627313" y="4652963"/>
              <a:ext cx="792162" cy="576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 flipV="1">
              <a:off x="4211638" y="620713"/>
              <a:ext cx="792162" cy="2873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43" name="Line 42"/>
            <p:cNvSpPr>
              <a:spLocks noChangeShapeType="1"/>
            </p:cNvSpPr>
            <p:nvPr/>
          </p:nvSpPr>
          <p:spPr bwMode="auto">
            <a:xfrm>
              <a:off x="4211638" y="908050"/>
              <a:ext cx="792162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44" name="Line 43"/>
            <p:cNvSpPr>
              <a:spLocks noChangeShapeType="1"/>
            </p:cNvSpPr>
            <p:nvPr/>
          </p:nvSpPr>
          <p:spPr bwMode="auto">
            <a:xfrm flipV="1">
              <a:off x="4211638" y="2060575"/>
              <a:ext cx="792162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4211638" y="2349500"/>
              <a:ext cx="792162" cy="287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 flipV="1">
              <a:off x="4211638" y="3500438"/>
              <a:ext cx="792162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>
              <a:off x="4211638" y="3789363"/>
              <a:ext cx="792162" cy="2873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 flipV="1">
              <a:off x="5508625" y="333375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49" name="Line 48"/>
            <p:cNvSpPr>
              <a:spLocks noChangeShapeType="1"/>
            </p:cNvSpPr>
            <p:nvPr/>
          </p:nvSpPr>
          <p:spPr bwMode="auto">
            <a:xfrm>
              <a:off x="5508625" y="549275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50" name="Line 49"/>
            <p:cNvSpPr>
              <a:spLocks noChangeShapeType="1"/>
            </p:cNvSpPr>
            <p:nvPr/>
          </p:nvSpPr>
          <p:spPr bwMode="auto">
            <a:xfrm flipV="1">
              <a:off x="5508625" y="1052513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51" name="Line 50"/>
            <p:cNvSpPr>
              <a:spLocks noChangeShapeType="1"/>
            </p:cNvSpPr>
            <p:nvPr/>
          </p:nvSpPr>
          <p:spPr bwMode="auto">
            <a:xfrm>
              <a:off x="5508625" y="1268413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52" name="Line 51"/>
            <p:cNvSpPr>
              <a:spLocks noChangeShapeType="1"/>
            </p:cNvSpPr>
            <p:nvPr/>
          </p:nvSpPr>
          <p:spPr bwMode="auto">
            <a:xfrm flipV="1">
              <a:off x="5508625" y="1773238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53" name="Line 52"/>
            <p:cNvSpPr>
              <a:spLocks noChangeShapeType="1"/>
            </p:cNvSpPr>
            <p:nvPr/>
          </p:nvSpPr>
          <p:spPr bwMode="auto">
            <a:xfrm>
              <a:off x="5508625" y="1989138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54" name="Line 53"/>
            <p:cNvSpPr>
              <a:spLocks noChangeShapeType="1"/>
            </p:cNvSpPr>
            <p:nvPr/>
          </p:nvSpPr>
          <p:spPr bwMode="auto">
            <a:xfrm flipV="1">
              <a:off x="5508625" y="2492375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55" name="Line 54"/>
            <p:cNvSpPr>
              <a:spLocks noChangeShapeType="1"/>
            </p:cNvSpPr>
            <p:nvPr/>
          </p:nvSpPr>
          <p:spPr bwMode="auto">
            <a:xfrm>
              <a:off x="5508625" y="2708275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56" name="Line 55"/>
            <p:cNvSpPr>
              <a:spLocks noChangeShapeType="1"/>
            </p:cNvSpPr>
            <p:nvPr/>
          </p:nvSpPr>
          <p:spPr bwMode="auto">
            <a:xfrm flipV="1">
              <a:off x="5508625" y="3213100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>
              <a:off x="5508625" y="3429000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58" name="Line 57"/>
            <p:cNvSpPr>
              <a:spLocks noChangeShapeType="1"/>
            </p:cNvSpPr>
            <p:nvPr/>
          </p:nvSpPr>
          <p:spPr bwMode="auto">
            <a:xfrm flipV="1">
              <a:off x="5508625" y="3933825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59" name="Line 58"/>
            <p:cNvSpPr>
              <a:spLocks noChangeShapeType="1"/>
            </p:cNvSpPr>
            <p:nvPr/>
          </p:nvSpPr>
          <p:spPr bwMode="auto">
            <a:xfrm>
              <a:off x="5508625" y="4149725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60" name="Line 59"/>
            <p:cNvSpPr>
              <a:spLocks noChangeShapeType="1"/>
            </p:cNvSpPr>
            <p:nvPr/>
          </p:nvSpPr>
          <p:spPr bwMode="auto">
            <a:xfrm flipV="1">
              <a:off x="5508625" y="4652963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61" name="Line 60"/>
            <p:cNvSpPr>
              <a:spLocks noChangeShapeType="1"/>
            </p:cNvSpPr>
            <p:nvPr/>
          </p:nvSpPr>
          <p:spPr bwMode="auto">
            <a:xfrm>
              <a:off x="5508625" y="4868863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62" name="Line 61"/>
            <p:cNvSpPr>
              <a:spLocks noChangeShapeType="1"/>
            </p:cNvSpPr>
            <p:nvPr/>
          </p:nvSpPr>
          <p:spPr bwMode="auto">
            <a:xfrm flipV="1">
              <a:off x="5508625" y="5373688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63" name="Line 62"/>
            <p:cNvSpPr>
              <a:spLocks noChangeShapeType="1"/>
            </p:cNvSpPr>
            <p:nvPr/>
          </p:nvSpPr>
          <p:spPr bwMode="auto">
            <a:xfrm>
              <a:off x="5508625" y="5589588"/>
              <a:ext cx="9350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64" name="Text Box 63"/>
            <p:cNvSpPr txBox="1">
              <a:spLocks noChangeArrowheads="1"/>
            </p:cNvSpPr>
            <p:nvPr/>
          </p:nvSpPr>
          <p:spPr bwMode="auto">
            <a:xfrm>
              <a:off x="2195513" y="908050"/>
              <a:ext cx="936625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/>
                <a:t>U</a:t>
              </a:r>
              <a:r>
                <a:rPr lang="cs-CZ" sz="1050" baseline="-25000"/>
                <a:t>2.1  </a:t>
              </a:r>
              <a:r>
                <a:rPr lang="cs-CZ" sz="1050"/>
                <a:t>p</a:t>
              </a:r>
              <a:r>
                <a:rPr lang="cs-CZ" sz="1050" baseline="-25000"/>
                <a:t>2.1</a:t>
              </a:r>
              <a:endParaRPr lang="cs-CZ" sz="1050"/>
            </a:p>
          </p:txBody>
        </p:sp>
        <p:sp>
          <p:nvSpPr>
            <p:cNvPr id="65" name="Text Box 64"/>
            <p:cNvSpPr txBox="1">
              <a:spLocks noChangeArrowheads="1"/>
            </p:cNvSpPr>
            <p:nvPr/>
          </p:nvSpPr>
          <p:spPr bwMode="auto">
            <a:xfrm>
              <a:off x="2268538" y="1989138"/>
              <a:ext cx="935037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/>
                <a:t>U</a:t>
              </a:r>
              <a:r>
                <a:rPr lang="cs-CZ" sz="1050" baseline="-25000"/>
                <a:t>2.2</a:t>
              </a:r>
              <a:r>
                <a:rPr lang="cs-CZ" sz="1050"/>
                <a:t>  p</a:t>
              </a:r>
              <a:r>
                <a:rPr lang="cs-CZ" sz="1050" baseline="-25000"/>
                <a:t>2.2</a:t>
              </a:r>
              <a:endParaRPr lang="cs-CZ" sz="1050"/>
            </a:p>
          </p:txBody>
        </p:sp>
        <p:sp>
          <p:nvSpPr>
            <p:cNvPr id="66" name="Text Box 65"/>
            <p:cNvSpPr txBox="1">
              <a:spLocks noChangeArrowheads="1"/>
            </p:cNvSpPr>
            <p:nvPr/>
          </p:nvSpPr>
          <p:spPr bwMode="auto">
            <a:xfrm>
              <a:off x="2268538" y="4941887"/>
              <a:ext cx="935037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/>
                <a:t>U</a:t>
              </a:r>
              <a:r>
                <a:rPr lang="cs-CZ" sz="1050" baseline="-25000"/>
                <a:t>3.2</a:t>
              </a:r>
              <a:r>
                <a:rPr lang="cs-CZ" sz="1050"/>
                <a:t>  p</a:t>
              </a:r>
              <a:r>
                <a:rPr lang="cs-CZ" sz="1050" baseline="-25000"/>
                <a:t>3.2</a:t>
              </a:r>
              <a:endParaRPr lang="cs-CZ" sz="1050"/>
            </a:p>
          </p:txBody>
        </p:sp>
        <p:sp>
          <p:nvSpPr>
            <p:cNvPr id="67" name="Text Box 66"/>
            <p:cNvSpPr txBox="1">
              <a:spLocks noChangeArrowheads="1"/>
            </p:cNvSpPr>
            <p:nvPr/>
          </p:nvSpPr>
          <p:spPr bwMode="auto">
            <a:xfrm>
              <a:off x="2268538" y="3789364"/>
              <a:ext cx="936625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/>
                <a:t>U</a:t>
              </a:r>
              <a:r>
                <a:rPr lang="cs-CZ" sz="1050" baseline="-25000"/>
                <a:t>3.1  </a:t>
              </a:r>
              <a:r>
                <a:rPr lang="cs-CZ" sz="1050"/>
                <a:t>p</a:t>
              </a:r>
              <a:r>
                <a:rPr lang="cs-CZ" sz="1050" baseline="-25000"/>
                <a:t>3.1</a:t>
              </a:r>
              <a:endParaRPr lang="cs-CZ" sz="1050"/>
            </a:p>
          </p:txBody>
        </p:sp>
        <p:sp>
          <p:nvSpPr>
            <p:cNvPr id="68" name="Text Box 67"/>
            <p:cNvSpPr txBox="1">
              <a:spLocks noChangeArrowheads="1"/>
            </p:cNvSpPr>
            <p:nvPr/>
          </p:nvSpPr>
          <p:spPr bwMode="auto">
            <a:xfrm>
              <a:off x="4067175" y="981075"/>
              <a:ext cx="576262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/>
                <a:t>V</a:t>
              </a:r>
              <a:r>
                <a:rPr lang="cs-CZ" sz="1050" baseline="-25000"/>
                <a:t>4.2</a:t>
              </a:r>
              <a:endParaRPr lang="cs-CZ" sz="1050"/>
            </a:p>
          </p:txBody>
        </p:sp>
        <p:sp>
          <p:nvSpPr>
            <p:cNvPr id="69" name="Text Box 68"/>
            <p:cNvSpPr txBox="1">
              <a:spLocks noChangeArrowheads="1"/>
            </p:cNvSpPr>
            <p:nvPr/>
          </p:nvSpPr>
          <p:spPr bwMode="auto">
            <a:xfrm>
              <a:off x="4067175" y="476250"/>
              <a:ext cx="576262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/>
                <a:t>V</a:t>
              </a:r>
              <a:r>
                <a:rPr lang="cs-CZ" sz="1050" baseline="-25000"/>
                <a:t>4.1</a:t>
              </a:r>
              <a:endParaRPr lang="cs-CZ" sz="1050"/>
            </a:p>
          </p:txBody>
        </p:sp>
        <p:sp>
          <p:nvSpPr>
            <p:cNvPr id="70" name="Text Box 69"/>
            <p:cNvSpPr txBox="1">
              <a:spLocks noChangeArrowheads="1"/>
            </p:cNvSpPr>
            <p:nvPr/>
          </p:nvSpPr>
          <p:spPr bwMode="auto">
            <a:xfrm>
              <a:off x="4067175" y="2420939"/>
              <a:ext cx="576262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/>
                <a:t>V</a:t>
              </a:r>
              <a:r>
                <a:rPr lang="cs-CZ" sz="1050" baseline="-25000"/>
                <a:t>5.2</a:t>
              </a:r>
              <a:endParaRPr lang="cs-CZ" sz="1050"/>
            </a:p>
          </p:txBody>
        </p:sp>
        <p:sp>
          <p:nvSpPr>
            <p:cNvPr id="71" name="Text Box 70"/>
            <p:cNvSpPr txBox="1">
              <a:spLocks noChangeArrowheads="1"/>
            </p:cNvSpPr>
            <p:nvPr/>
          </p:nvSpPr>
          <p:spPr bwMode="auto">
            <a:xfrm>
              <a:off x="4067175" y="1916114"/>
              <a:ext cx="576262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/>
                <a:t>V</a:t>
              </a:r>
              <a:r>
                <a:rPr lang="cs-CZ" sz="1050" baseline="-25000"/>
                <a:t>5.1</a:t>
              </a:r>
              <a:endParaRPr lang="cs-CZ" sz="1050"/>
            </a:p>
          </p:txBody>
        </p:sp>
        <p:sp>
          <p:nvSpPr>
            <p:cNvPr id="72" name="Text Box 71"/>
            <p:cNvSpPr txBox="1">
              <a:spLocks noChangeArrowheads="1"/>
            </p:cNvSpPr>
            <p:nvPr/>
          </p:nvSpPr>
          <p:spPr bwMode="auto">
            <a:xfrm>
              <a:off x="4067175" y="3357563"/>
              <a:ext cx="576262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/>
                <a:t>V</a:t>
              </a:r>
              <a:r>
                <a:rPr lang="cs-CZ" sz="1050" baseline="-25000"/>
                <a:t>6.1</a:t>
              </a:r>
              <a:endParaRPr lang="cs-CZ" sz="1050"/>
            </a:p>
          </p:txBody>
        </p:sp>
        <p:sp>
          <p:nvSpPr>
            <p:cNvPr id="73" name="Text Box 72"/>
            <p:cNvSpPr txBox="1">
              <a:spLocks noChangeArrowheads="1"/>
            </p:cNvSpPr>
            <p:nvPr/>
          </p:nvSpPr>
          <p:spPr bwMode="auto">
            <a:xfrm>
              <a:off x="4067175" y="3860800"/>
              <a:ext cx="576262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050"/>
                <a:t>V</a:t>
              </a:r>
              <a:r>
                <a:rPr lang="cs-CZ" sz="1050" baseline="-25000"/>
                <a:t>6.2</a:t>
              </a:r>
              <a:endParaRPr lang="cs-CZ" sz="1050"/>
            </a:p>
          </p:txBody>
        </p:sp>
        <p:sp>
          <p:nvSpPr>
            <p:cNvPr id="74" name="Text Box 73"/>
            <p:cNvSpPr txBox="1">
              <a:spLocks noChangeArrowheads="1"/>
            </p:cNvSpPr>
            <p:nvPr/>
          </p:nvSpPr>
          <p:spPr bwMode="auto">
            <a:xfrm>
              <a:off x="6476999" y="115888"/>
              <a:ext cx="1047750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 dirty="0"/>
                <a:t>U</a:t>
              </a:r>
              <a:r>
                <a:rPr lang="cs-CZ" sz="1050" baseline="-25000" dirty="0"/>
                <a:t>8.1   </a:t>
              </a:r>
              <a:r>
                <a:rPr lang="cs-CZ" sz="1050" baseline="-25000" dirty="0" smtClean="0"/>
                <a:t>   </a:t>
              </a:r>
              <a:r>
                <a:rPr lang="cs-CZ" sz="1050" dirty="0"/>
                <a:t>p</a:t>
              </a:r>
              <a:r>
                <a:rPr lang="cs-CZ" sz="1050" baseline="-25000" dirty="0"/>
                <a:t>8.1</a:t>
              </a:r>
              <a:endParaRPr lang="cs-CZ" sz="1050" dirty="0"/>
            </a:p>
          </p:txBody>
        </p:sp>
        <p:sp>
          <p:nvSpPr>
            <p:cNvPr id="75" name="Text Box 74"/>
            <p:cNvSpPr txBox="1">
              <a:spLocks noChangeArrowheads="1"/>
            </p:cNvSpPr>
            <p:nvPr/>
          </p:nvSpPr>
          <p:spPr bwMode="auto">
            <a:xfrm>
              <a:off x="6476999" y="549276"/>
              <a:ext cx="1047750" cy="316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 dirty="0"/>
                <a:t>U</a:t>
              </a:r>
              <a:r>
                <a:rPr lang="cs-CZ" sz="1050" baseline="-25000" dirty="0"/>
                <a:t>8.2    </a:t>
              </a:r>
              <a:r>
                <a:rPr lang="cs-CZ" sz="1050" baseline="-25000" dirty="0" smtClean="0"/>
                <a:t>  </a:t>
              </a:r>
              <a:r>
                <a:rPr lang="cs-CZ" sz="1050" dirty="0" smtClean="0"/>
                <a:t>p</a:t>
              </a:r>
              <a:r>
                <a:rPr lang="cs-CZ" sz="1050" baseline="-25000" dirty="0" smtClean="0"/>
                <a:t>8.2</a:t>
              </a:r>
              <a:endParaRPr lang="cs-CZ" sz="1050" dirty="0"/>
            </a:p>
          </p:txBody>
        </p:sp>
        <p:sp>
          <p:nvSpPr>
            <p:cNvPr id="76" name="Text Box 75"/>
            <p:cNvSpPr txBox="1">
              <a:spLocks noChangeArrowheads="1"/>
            </p:cNvSpPr>
            <p:nvPr/>
          </p:nvSpPr>
          <p:spPr bwMode="auto">
            <a:xfrm>
              <a:off x="6477001" y="836614"/>
              <a:ext cx="1119187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 dirty="0"/>
                <a:t>U</a:t>
              </a:r>
              <a:r>
                <a:rPr lang="cs-CZ" sz="1050" baseline="-25000" dirty="0"/>
                <a:t>9.1   </a:t>
              </a:r>
              <a:r>
                <a:rPr lang="cs-CZ" sz="1050" baseline="-25000" dirty="0" smtClean="0"/>
                <a:t>   </a:t>
              </a:r>
              <a:r>
                <a:rPr lang="cs-CZ" sz="1050" dirty="0" smtClean="0"/>
                <a:t>p</a:t>
              </a:r>
              <a:r>
                <a:rPr lang="cs-CZ" sz="1050" baseline="-25000" dirty="0" smtClean="0"/>
                <a:t>9.1</a:t>
              </a:r>
              <a:endParaRPr lang="cs-CZ" sz="1050" dirty="0"/>
            </a:p>
          </p:txBody>
        </p:sp>
        <p:sp>
          <p:nvSpPr>
            <p:cNvPr id="77" name="Text Box 76"/>
            <p:cNvSpPr txBox="1">
              <a:spLocks noChangeArrowheads="1"/>
            </p:cNvSpPr>
            <p:nvPr/>
          </p:nvSpPr>
          <p:spPr bwMode="auto">
            <a:xfrm>
              <a:off x="6477001" y="1268413"/>
              <a:ext cx="1047749" cy="316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 dirty="0"/>
                <a:t>U</a:t>
              </a:r>
              <a:r>
                <a:rPr lang="cs-CZ" sz="1050" baseline="-25000" dirty="0"/>
                <a:t>9.2    </a:t>
              </a:r>
              <a:r>
                <a:rPr lang="cs-CZ" sz="1050" baseline="-25000" dirty="0" smtClean="0"/>
                <a:t>  </a:t>
              </a:r>
              <a:r>
                <a:rPr lang="cs-CZ" sz="1050" dirty="0" smtClean="0"/>
                <a:t>p</a:t>
              </a:r>
              <a:r>
                <a:rPr lang="cs-CZ" sz="1050" baseline="-25000" dirty="0" smtClean="0"/>
                <a:t>9.2</a:t>
              </a:r>
              <a:endParaRPr lang="cs-CZ" sz="1050" dirty="0"/>
            </a:p>
          </p:txBody>
        </p:sp>
        <p:sp>
          <p:nvSpPr>
            <p:cNvPr id="78" name="Text Box 77"/>
            <p:cNvSpPr txBox="1">
              <a:spLocks noChangeArrowheads="1"/>
            </p:cNvSpPr>
            <p:nvPr/>
          </p:nvSpPr>
          <p:spPr bwMode="auto">
            <a:xfrm>
              <a:off x="6477001" y="1628776"/>
              <a:ext cx="1119187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/>
                <a:t>U</a:t>
              </a:r>
              <a:r>
                <a:rPr lang="cs-CZ" sz="1050" baseline="-25000"/>
                <a:t>10.1    </a:t>
              </a:r>
              <a:r>
                <a:rPr lang="cs-CZ" sz="1050"/>
                <a:t>p</a:t>
              </a:r>
              <a:r>
                <a:rPr lang="cs-CZ" sz="1050" baseline="-25000"/>
                <a:t>10.1</a:t>
              </a:r>
              <a:endParaRPr lang="cs-CZ" sz="1050"/>
            </a:p>
          </p:txBody>
        </p:sp>
        <p:sp>
          <p:nvSpPr>
            <p:cNvPr id="79" name="Text Box 78"/>
            <p:cNvSpPr txBox="1">
              <a:spLocks noChangeArrowheads="1"/>
            </p:cNvSpPr>
            <p:nvPr/>
          </p:nvSpPr>
          <p:spPr bwMode="auto">
            <a:xfrm>
              <a:off x="6477001" y="1989138"/>
              <a:ext cx="1047750" cy="316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/>
                <a:t>U</a:t>
              </a:r>
              <a:r>
                <a:rPr lang="cs-CZ" sz="1050" baseline="-25000"/>
                <a:t>10.2    </a:t>
              </a:r>
              <a:r>
                <a:rPr lang="cs-CZ" sz="1050"/>
                <a:t>p</a:t>
              </a:r>
              <a:r>
                <a:rPr lang="cs-CZ" sz="1050" baseline="-25000"/>
                <a:t>10.2</a:t>
              </a:r>
              <a:endParaRPr lang="cs-CZ" sz="1050"/>
            </a:p>
          </p:txBody>
        </p:sp>
        <p:sp>
          <p:nvSpPr>
            <p:cNvPr id="80" name="Text Box 79"/>
            <p:cNvSpPr txBox="1">
              <a:spLocks noChangeArrowheads="1"/>
            </p:cNvSpPr>
            <p:nvPr/>
          </p:nvSpPr>
          <p:spPr bwMode="auto">
            <a:xfrm>
              <a:off x="6477001" y="2349500"/>
              <a:ext cx="1119187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/>
                <a:t>U</a:t>
              </a:r>
              <a:r>
                <a:rPr lang="cs-CZ" sz="1050" baseline="-25000"/>
                <a:t>11.1    </a:t>
              </a:r>
              <a:r>
                <a:rPr lang="cs-CZ" sz="1050"/>
                <a:t>p</a:t>
              </a:r>
              <a:r>
                <a:rPr lang="cs-CZ" sz="1050" baseline="-25000"/>
                <a:t>11.1</a:t>
              </a:r>
              <a:endParaRPr lang="cs-CZ" sz="1050"/>
            </a:p>
          </p:txBody>
        </p:sp>
        <p:sp>
          <p:nvSpPr>
            <p:cNvPr id="81" name="Text Box 80"/>
            <p:cNvSpPr txBox="1">
              <a:spLocks noChangeArrowheads="1"/>
            </p:cNvSpPr>
            <p:nvPr/>
          </p:nvSpPr>
          <p:spPr bwMode="auto">
            <a:xfrm>
              <a:off x="6477001" y="2708276"/>
              <a:ext cx="1047750" cy="316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/>
                <a:t>U</a:t>
              </a:r>
              <a:r>
                <a:rPr lang="cs-CZ" sz="1050" baseline="-25000"/>
                <a:t>11.2    </a:t>
              </a:r>
              <a:r>
                <a:rPr lang="cs-CZ" sz="1050"/>
                <a:t>p</a:t>
              </a:r>
              <a:r>
                <a:rPr lang="cs-CZ" sz="1050" baseline="-25000"/>
                <a:t>11.2</a:t>
              </a:r>
              <a:endParaRPr lang="cs-CZ" sz="1050"/>
            </a:p>
          </p:txBody>
        </p:sp>
        <p:sp>
          <p:nvSpPr>
            <p:cNvPr id="82" name="Text Box 81"/>
            <p:cNvSpPr txBox="1">
              <a:spLocks noChangeArrowheads="1"/>
            </p:cNvSpPr>
            <p:nvPr/>
          </p:nvSpPr>
          <p:spPr bwMode="auto">
            <a:xfrm>
              <a:off x="6477001" y="3068638"/>
              <a:ext cx="1190624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/>
                <a:t>U</a:t>
              </a:r>
              <a:r>
                <a:rPr lang="cs-CZ" sz="1050" baseline="-25000"/>
                <a:t>12.1    </a:t>
              </a:r>
              <a:r>
                <a:rPr lang="cs-CZ" sz="1050"/>
                <a:t>p</a:t>
              </a:r>
              <a:r>
                <a:rPr lang="cs-CZ" sz="1050" baseline="-25000"/>
                <a:t>12.1</a:t>
              </a:r>
              <a:endParaRPr lang="cs-CZ" sz="1050"/>
            </a:p>
          </p:txBody>
        </p:sp>
        <p:sp>
          <p:nvSpPr>
            <p:cNvPr id="83" name="Text Box 82"/>
            <p:cNvSpPr txBox="1">
              <a:spLocks noChangeArrowheads="1"/>
            </p:cNvSpPr>
            <p:nvPr/>
          </p:nvSpPr>
          <p:spPr bwMode="auto">
            <a:xfrm>
              <a:off x="6477001" y="3429000"/>
              <a:ext cx="1119187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/>
                <a:t>U</a:t>
              </a:r>
              <a:r>
                <a:rPr lang="cs-CZ" sz="1050" baseline="-25000"/>
                <a:t>12.2    </a:t>
              </a:r>
              <a:r>
                <a:rPr lang="cs-CZ" sz="1050"/>
                <a:t>p</a:t>
              </a:r>
              <a:r>
                <a:rPr lang="cs-CZ" sz="1050" baseline="-25000"/>
                <a:t>12.2</a:t>
              </a:r>
              <a:endParaRPr lang="cs-CZ" sz="1050"/>
            </a:p>
          </p:txBody>
        </p:sp>
        <p:sp>
          <p:nvSpPr>
            <p:cNvPr id="84" name="Text Box 83"/>
            <p:cNvSpPr txBox="1">
              <a:spLocks noChangeArrowheads="1"/>
            </p:cNvSpPr>
            <p:nvPr/>
          </p:nvSpPr>
          <p:spPr bwMode="auto">
            <a:xfrm>
              <a:off x="6477001" y="3789364"/>
              <a:ext cx="1119187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/>
                <a:t>U</a:t>
              </a:r>
              <a:r>
                <a:rPr lang="cs-CZ" sz="1050" baseline="-25000"/>
                <a:t>13.1    </a:t>
              </a:r>
              <a:r>
                <a:rPr lang="cs-CZ" sz="1050"/>
                <a:t>p</a:t>
              </a:r>
              <a:r>
                <a:rPr lang="cs-CZ" sz="1050" baseline="-25000"/>
                <a:t>13.1</a:t>
              </a:r>
              <a:endParaRPr lang="cs-CZ" sz="1050"/>
            </a:p>
          </p:txBody>
        </p:sp>
        <p:sp>
          <p:nvSpPr>
            <p:cNvPr id="85" name="Text Box 84"/>
            <p:cNvSpPr txBox="1">
              <a:spLocks noChangeArrowheads="1"/>
            </p:cNvSpPr>
            <p:nvPr/>
          </p:nvSpPr>
          <p:spPr bwMode="auto">
            <a:xfrm>
              <a:off x="6477001" y="4149725"/>
              <a:ext cx="1047750" cy="316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/>
                <a:t>U</a:t>
              </a:r>
              <a:r>
                <a:rPr lang="cs-CZ" sz="1050" baseline="-25000"/>
                <a:t>13.2    </a:t>
              </a:r>
              <a:r>
                <a:rPr lang="cs-CZ" sz="1050"/>
                <a:t>p</a:t>
              </a:r>
              <a:r>
                <a:rPr lang="cs-CZ" sz="1050" baseline="-25000"/>
                <a:t>13.2</a:t>
              </a:r>
              <a:endParaRPr lang="cs-CZ" sz="1050"/>
            </a:p>
          </p:txBody>
        </p:sp>
        <p:sp>
          <p:nvSpPr>
            <p:cNvPr id="86" name="Text Box 85"/>
            <p:cNvSpPr txBox="1">
              <a:spLocks noChangeArrowheads="1"/>
            </p:cNvSpPr>
            <p:nvPr/>
          </p:nvSpPr>
          <p:spPr bwMode="auto">
            <a:xfrm>
              <a:off x="6477001" y="4508499"/>
              <a:ext cx="1119187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 dirty="0"/>
                <a:t>U</a:t>
              </a:r>
              <a:r>
                <a:rPr lang="cs-CZ" sz="1050" baseline="-25000" dirty="0"/>
                <a:t>14.1    </a:t>
              </a:r>
              <a:r>
                <a:rPr lang="cs-CZ" sz="1050" dirty="0"/>
                <a:t>p</a:t>
              </a:r>
              <a:r>
                <a:rPr lang="cs-CZ" sz="1050" baseline="-25000" dirty="0"/>
                <a:t>14.1</a:t>
              </a:r>
              <a:endParaRPr lang="cs-CZ" sz="1050" dirty="0"/>
            </a:p>
          </p:txBody>
        </p:sp>
        <p:sp>
          <p:nvSpPr>
            <p:cNvPr id="87" name="Text Box 86"/>
            <p:cNvSpPr txBox="1">
              <a:spLocks noChangeArrowheads="1"/>
            </p:cNvSpPr>
            <p:nvPr/>
          </p:nvSpPr>
          <p:spPr bwMode="auto">
            <a:xfrm>
              <a:off x="6477001" y="4868863"/>
              <a:ext cx="1119187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/>
                <a:t>U</a:t>
              </a:r>
              <a:r>
                <a:rPr lang="cs-CZ" sz="1050" baseline="-25000"/>
                <a:t>14.2    </a:t>
              </a:r>
              <a:r>
                <a:rPr lang="cs-CZ" sz="1050"/>
                <a:t>p</a:t>
              </a:r>
              <a:r>
                <a:rPr lang="cs-CZ" sz="1050" baseline="-25000"/>
                <a:t>14.2</a:t>
              </a:r>
              <a:endParaRPr lang="cs-CZ" sz="1050"/>
            </a:p>
          </p:txBody>
        </p:sp>
        <p:sp>
          <p:nvSpPr>
            <p:cNvPr id="88" name="Text Box 87"/>
            <p:cNvSpPr txBox="1">
              <a:spLocks noChangeArrowheads="1"/>
            </p:cNvSpPr>
            <p:nvPr/>
          </p:nvSpPr>
          <p:spPr bwMode="auto">
            <a:xfrm>
              <a:off x="6477001" y="5229225"/>
              <a:ext cx="1047750" cy="316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 dirty="0"/>
                <a:t>U</a:t>
              </a:r>
              <a:r>
                <a:rPr lang="cs-CZ" sz="1050" baseline="-25000" dirty="0"/>
                <a:t>15.1    </a:t>
              </a:r>
              <a:r>
                <a:rPr lang="cs-CZ" sz="1050" dirty="0"/>
                <a:t>p</a:t>
              </a:r>
              <a:r>
                <a:rPr lang="cs-CZ" sz="1050" baseline="-25000" dirty="0"/>
                <a:t>15.1</a:t>
              </a:r>
              <a:endParaRPr lang="cs-CZ" sz="1050" dirty="0"/>
            </a:p>
          </p:txBody>
        </p:sp>
        <p:sp>
          <p:nvSpPr>
            <p:cNvPr id="89" name="Text Box 88"/>
            <p:cNvSpPr txBox="1">
              <a:spLocks noChangeArrowheads="1"/>
            </p:cNvSpPr>
            <p:nvPr/>
          </p:nvSpPr>
          <p:spPr bwMode="auto">
            <a:xfrm>
              <a:off x="6477001" y="5661025"/>
              <a:ext cx="1119187" cy="326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50"/>
                <a:t>U</a:t>
              </a:r>
              <a:r>
                <a:rPr lang="cs-CZ" sz="1050" baseline="-25000"/>
                <a:t>15.2    </a:t>
              </a:r>
              <a:r>
                <a:rPr lang="cs-CZ" sz="1050"/>
                <a:t>p</a:t>
              </a:r>
              <a:r>
                <a:rPr lang="cs-CZ" sz="1050" baseline="-25000"/>
                <a:t>15.2</a:t>
              </a:r>
              <a:endParaRPr lang="cs-CZ" sz="1050"/>
            </a:p>
          </p:txBody>
        </p:sp>
        <p:sp>
          <p:nvSpPr>
            <p:cNvPr id="90" name="Line 89"/>
            <p:cNvSpPr>
              <a:spLocks noChangeShapeType="1"/>
            </p:cNvSpPr>
            <p:nvPr/>
          </p:nvSpPr>
          <p:spPr bwMode="auto">
            <a:xfrm>
              <a:off x="971550" y="6021388"/>
              <a:ext cx="0" cy="503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  <p:sp>
          <p:nvSpPr>
            <p:cNvPr id="91" name="Line 90"/>
            <p:cNvSpPr>
              <a:spLocks noChangeShapeType="1"/>
            </p:cNvSpPr>
            <p:nvPr/>
          </p:nvSpPr>
          <p:spPr bwMode="auto">
            <a:xfrm>
              <a:off x="7524750" y="6021388"/>
              <a:ext cx="0" cy="503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200"/>
            </a:p>
          </p:txBody>
        </p:sp>
      </p:grpSp>
    </p:spTree>
    <p:extLst>
      <p:ext uri="{BB962C8B-B14F-4D97-AF65-F5344CB8AC3E}">
        <p14:creationId xmlns="" xmlns:p14="http://schemas.microsoft.com/office/powerpoint/2010/main" val="2350087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771800" y="1340768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691680" y="546696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8100392" y="5376985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940968" y="2865379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965845" y="474488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427984" y="3026098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339752" y="5589240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691680" y="3495427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8028384" y="468277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414882" y="1379478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533797" y="4301244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8100392" y="2878403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220072" y="5229200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940152" y="3033762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7020272" y="4869160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7020272" y="1331838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?</a:t>
            </a:r>
            <a:endParaRPr lang="cs-CZ" sz="5400" dirty="0"/>
          </a:p>
        </p:txBody>
      </p:sp>
    </p:spTree>
    <p:extLst>
      <p:ext uri="{BB962C8B-B14F-4D97-AF65-F5344CB8AC3E}">
        <p14:creationId xmlns="" xmlns:p14="http://schemas.microsoft.com/office/powerpoint/2010/main" val="762998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vztah jedince </a:t>
            </a:r>
            <a:r>
              <a:rPr lang="cs-CZ" smtClean="0"/>
              <a:t>k riziku</a:t>
            </a:r>
            <a:endParaRPr lang="cs-CZ" dirty="0" smtClean="0"/>
          </a:p>
          <a:p>
            <a:r>
              <a:rPr lang="cs-CZ" dirty="0"/>
              <a:t>rozhodování v podmínkách rizika</a:t>
            </a:r>
          </a:p>
          <a:p>
            <a:r>
              <a:rPr lang="cs-CZ" dirty="0" smtClean="0"/>
              <a:t>rozhodování v podmínkách nejistoty</a:t>
            </a:r>
          </a:p>
          <a:p>
            <a:pPr lvl="1"/>
            <a:r>
              <a:rPr lang="cs-CZ" dirty="0" smtClean="0"/>
              <a:t>pravidlo </a:t>
            </a:r>
            <a:r>
              <a:rPr lang="cs-CZ" dirty="0" err="1" smtClean="0"/>
              <a:t>maximin</a:t>
            </a:r>
            <a:endParaRPr lang="cs-CZ" dirty="0"/>
          </a:p>
          <a:p>
            <a:pPr lvl="1"/>
            <a:r>
              <a:rPr lang="cs-CZ" dirty="0" smtClean="0"/>
              <a:t>pravidlo </a:t>
            </a:r>
            <a:r>
              <a:rPr lang="cs-CZ" dirty="0" err="1" smtClean="0"/>
              <a:t>maximax</a:t>
            </a:r>
            <a:endParaRPr lang="cs-CZ" dirty="0"/>
          </a:p>
          <a:p>
            <a:pPr lvl="1"/>
            <a:r>
              <a:rPr lang="cs-CZ" smtClean="0"/>
              <a:t>Hurwitzovo </a:t>
            </a:r>
            <a:r>
              <a:rPr lang="cs-CZ" dirty="0" smtClean="0"/>
              <a:t>pravidlo </a:t>
            </a:r>
          </a:p>
          <a:p>
            <a:pPr lvl="1"/>
            <a:r>
              <a:rPr lang="cs-CZ" dirty="0" err="1" smtClean="0"/>
              <a:t>Laplaceovo</a:t>
            </a:r>
            <a:r>
              <a:rPr lang="cs-CZ" dirty="0" smtClean="0"/>
              <a:t> pravidlo</a:t>
            </a:r>
          </a:p>
          <a:p>
            <a:r>
              <a:rPr lang="cs-CZ" dirty="0" err="1" smtClean="0"/>
              <a:t>víceetapové</a:t>
            </a:r>
            <a:r>
              <a:rPr lang="cs-CZ" dirty="0" smtClean="0"/>
              <a:t> rozhodovací procesy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193650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924944"/>
            <a:ext cx="7498080" cy="1143000"/>
          </a:xfrm>
        </p:spPr>
        <p:txBody>
          <a:bodyPr/>
          <a:lstStyle/>
          <a:p>
            <a:r>
              <a:rPr lang="cs-CZ" dirty="0" smtClean="0"/>
              <a:t>Děkuji za pozornost!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942561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jedince </a:t>
            </a:r>
            <a:r>
              <a:rPr lang="cs-CZ" smtClean="0"/>
              <a:t>k riziku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621160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objektivní pravděpodobnost </a:t>
            </a:r>
            <a:r>
              <a:rPr lang="cs-CZ" dirty="0" smtClean="0"/>
              <a:t>– založena </a:t>
            </a:r>
            <a:r>
              <a:rPr lang="cs-CZ" smtClean="0"/>
              <a:t>na experimentu, matematických pokusech</a:t>
            </a:r>
            <a:r>
              <a:rPr lang="cs-CZ" dirty="0" smtClean="0"/>
              <a:t>, statistickém pozorování,…</a:t>
            </a:r>
          </a:p>
          <a:p>
            <a:r>
              <a:rPr lang="cs-CZ" b="1" smtClean="0"/>
              <a:t>subjektivní </a:t>
            </a:r>
            <a:r>
              <a:rPr lang="cs-CZ" b="1" dirty="0" smtClean="0"/>
              <a:t>pravděpodobnost </a:t>
            </a:r>
            <a:r>
              <a:rPr lang="cs-CZ" smtClean="0"/>
              <a:t>– intuitivní</a:t>
            </a:r>
            <a:r>
              <a:rPr lang="cs-CZ" dirty="0" smtClean="0"/>
              <a:t>, vyjádřena zpravidla verbálně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56632636"/>
              </p:ext>
            </p:extLst>
          </p:nvPr>
        </p:nvGraphicFramePr>
        <p:xfrm>
          <a:off x="1835696" y="3068960"/>
          <a:ext cx="6552728" cy="3352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331869"/>
                <a:gridCol w="3220859"/>
              </a:tblGrid>
              <a:tr h="335280">
                <a:tc gridSpan="2">
                  <a:txBody>
                    <a:bodyPr/>
                    <a:lstStyle/>
                    <a:p>
                      <a:pPr algn="ctr"/>
                      <a:r>
                        <a:rPr lang="cs-CZ" sz="1600" smtClean="0"/>
                        <a:t>Vyjádření</a:t>
                      </a:r>
                      <a:r>
                        <a:rPr lang="cs-CZ" sz="1600" baseline="0" smtClean="0"/>
                        <a:t> subjektivní </a:t>
                      </a:r>
                      <a:r>
                        <a:rPr lang="cs-CZ" sz="1600" baseline="0" dirty="0" smtClean="0"/>
                        <a:t>pravděpodobnosti</a:t>
                      </a:r>
                      <a:endParaRPr lang="cs-CZ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verbální</a:t>
                      </a:r>
                      <a:endParaRPr lang="cs-CZ" sz="1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1" dirty="0" smtClean="0"/>
                        <a:t>číselné</a:t>
                      </a:r>
                      <a:endParaRPr lang="cs-CZ" sz="1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cs-CZ" sz="1600" smtClean="0"/>
                        <a:t>zcela vyloučeno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0,0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krajně nepravděpodobné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0,1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dost nepravděpodobné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0,2–0,3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spíše nepravděpodobné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0,4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spíše pravděpodobné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0,6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dost pravděpodobné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0,7–0,8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nanejvýš</a:t>
                      </a:r>
                      <a:r>
                        <a:rPr lang="cs-CZ" sz="1600" baseline="0" dirty="0" smtClean="0"/>
                        <a:t> pravděpodobné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0,9</a:t>
                      </a:r>
                      <a:endParaRPr lang="cs-CZ" sz="1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zcela jisté</a:t>
                      </a:r>
                      <a:endParaRPr lang="cs-CZ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1,0</a:t>
                      </a:r>
                      <a:endParaRPr lang="cs-CZ" sz="1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52913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Subjektivní </a:t>
            </a:r>
            <a:r>
              <a:rPr lang="cs-CZ" dirty="0" smtClean="0"/>
              <a:t>vnímání rizika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40513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předpokládejme, </a:t>
            </a:r>
            <a:r>
              <a:rPr lang="cs-CZ" smtClean="0"/>
              <a:t>že existuje </a:t>
            </a:r>
            <a:r>
              <a:rPr lang="cs-CZ" dirty="0" smtClean="0"/>
              <a:t>5 různých variant s různými </a:t>
            </a:r>
            <a:r>
              <a:rPr lang="cs-CZ" smtClean="0"/>
              <a:t>pravděpodobnostmi úspěchu</a:t>
            </a:r>
            <a:endParaRPr lang="cs-CZ" dirty="0" smtClean="0"/>
          </a:p>
          <a:p>
            <a:pPr lvl="1"/>
            <a:r>
              <a:rPr lang="cs-CZ" dirty="0" smtClean="0"/>
              <a:t>úspěchem je zisk 10 peněžních jednotek, </a:t>
            </a:r>
          </a:p>
          <a:p>
            <a:pPr lvl="1"/>
            <a:r>
              <a:rPr lang="cs-CZ" dirty="0" smtClean="0"/>
              <a:t>neúspěchem </a:t>
            </a:r>
            <a:r>
              <a:rPr lang="cs-CZ" smtClean="0"/>
              <a:t>ztráta vkladu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57024532"/>
              </p:ext>
            </p:extLst>
          </p:nvPr>
        </p:nvGraphicFramePr>
        <p:xfrm>
          <a:off x="1115616" y="2924944"/>
          <a:ext cx="7848872" cy="318015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82413"/>
                <a:gridCol w="1804442"/>
                <a:gridCol w="923015"/>
                <a:gridCol w="1736662"/>
                <a:gridCol w="1319648"/>
                <a:gridCol w="1182692"/>
              </a:tblGrid>
              <a:tr h="380285">
                <a:tc rowSpan="3"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varianta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úspěch</a:t>
                      </a:r>
                      <a:endParaRPr lang="cs-CZ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neúspěch</a:t>
                      </a:r>
                      <a:endParaRPr lang="cs-CZ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285">
                <a:tc vMerge="1">
                  <a:txBody>
                    <a:bodyPr/>
                    <a:lstStyle/>
                    <a:p>
                      <a:pPr marL="0" algn="l" rtl="0" eaLnBrk="1" latinLnBrk="0" hangingPunct="1"/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pravděpodobnost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hodnota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pravděpodobnost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hodnota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očekávaná hodnota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285">
                <a:tc vMerge="1">
                  <a:txBody>
                    <a:bodyPr/>
                    <a:lstStyle/>
                    <a:p>
                      <a:pPr marL="0" algn="l" rtl="0" eaLnBrk="1" latinLnBrk="0" hangingPunct="1"/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kumimoji="0" lang="cs-CZ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cs-CZ" sz="1400" b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kumimoji="0" lang="cs-CZ" sz="14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285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6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0285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0,75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0,25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0285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0285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0,25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0,75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0285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cs-CZ" sz="1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cs-CZ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32047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Subjektivní </a:t>
            </a:r>
            <a:r>
              <a:rPr lang="cs-CZ" dirty="0" smtClean="0"/>
              <a:t>vnímání rizika</a:t>
            </a:r>
            <a:endParaRPr lang="cs-CZ" dirty="0"/>
          </a:p>
        </p:txBody>
      </p:sp>
      <p:cxnSp>
        <p:nvCxnSpPr>
          <p:cNvPr id="7" name="Přímá spojnice 6"/>
          <p:cNvCxnSpPr/>
          <p:nvPr/>
        </p:nvCxnSpPr>
        <p:spPr>
          <a:xfrm flipV="1">
            <a:off x="2771800" y="1556792"/>
            <a:ext cx="0" cy="4248472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2771800" y="5805264"/>
            <a:ext cx="3960440" cy="51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1259632" y="558924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</a:t>
            </a:r>
            <a:r>
              <a:rPr lang="cs-CZ" baseline="-25000" dirty="0" smtClean="0"/>
              <a:t>5</a:t>
            </a:r>
            <a:r>
              <a:rPr lang="cs-CZ" dirty="0" smtClean="0"/>
              <a:t>: </a:t>
            </a:r>
            <a:r>
              <a:rPr lang="cs-CZ" dirty="0" err="1"/>
              <a:t>x</a:t>
            </a:r>
            <a:r>
              <a:rPr lang="cs-CZ" baseline="-25000" dirty="0" err="1" smtClean="0"/>
              <a:t>O</a:t>
            </a:r>
            <a:r>
              <a:rPr lang="cs-CZ" dirty="0" smtClean="0"/>
              <a:t> = 0,0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259632" y="472514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</a:t>
            </a:r>
            <a:r>
              <a:rPr lang="cs-CZ" baseline="-25000" dirty="0"/>
              <a:t>4</a:t>
            </a:r>
            <a:r>
              <a:rPr lang="cs-CZ" dirty="0" smtClean="0"/>
              <a:t>: </a:t>
            </a:r>
            <a:r>
              <a:rPr lang="cs-CZ" dirty="0" err="1"/>
              <a:t>x</a:t>
            </a:r>
            <a:r>
              <a:rPr lang="cs-CZ" baseline="-25000" dirty="0" err="1" smtClean="0"/>
              <a:t>O</a:t>
            </a:r>
            <a:r>
              <a:rPr lang="cs-CZ" dirty="0" smtClean="0"/>
              <a:t> = 2,5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259632" y="386104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</a:t>
            </a:r>
            <a:r>
              <a:rPr lang="cs-CZ" baseline="-25000" dirty="0" smtClean="0"/>
              <a:t>3</a:t>
            </a:r>
            <a:r>
              <a:rPr lang="cs-CZ" dirty="0" smtClean="0"/>
              <a:t>: </a:t>
            </a:r>
            <a:r>
              <a:rPr lang="cs-CZ" dirty="0" err="1" smtClean="0"/>
              <a:t>x</a:t>
            </a:r>
            <a:r>
              <a:rPr lang="cs-CZ" baseline="-25000" dirty="0" err="1"/>
              <a:t>O</a:t>
            </a:r>
            <a:r>
              <a:rPr lang="cs-CZ" dirty="0" smtClean="0"/>
              <a:t> = 5,0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259632" y="29969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</a:t>
            </a:r>
            <a:r>
              <a:rPr lang="cs-CZ" baseline="-25000" dirty="0"/>
              <a:t>2</a:t>
            </a:r>
            <a:r>
              <a:rPr lang="cs-CZ" dirty="0" smtClean="0"/>
              <a:t>: </a:t>
            </a:r>
            <a:r>
              <a:rPr lang="cs-CZ" dirty="0" err="1" smtClean="0"/>
              <a:t>x</a:t>
            </a:r>
            <a:r>
              <a:rPr lang="cs-CZ" baseline="-25000" dirty="0" err="1"/>
              <a:t>O</a:t>
            </a:r>
            <a:r>
              <a:rPr lang="cs-CZ" dirty="0" smtClean="0"/>
              <a:t> = 7,5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1259632" y="220486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</a:t>
            </a:r>
            <a:r>
              <a:rPr lang="cs-CZ" baseline="-25000" dirty="0" smtClean="0"/>
              <a:t>1</a:t>
            </a:r>
            <a:r>
              <a:rPr lang="cs-CZ" dirty="0" smtClean="0"/>
              <a:t>: </a:t>
            </a:r>
            <a:r>
              <a:rPr lang="cs-CZ" dirty="0" err="1" smtClean="0"/>
              <a:t>x</a:t>
            </a:r>
            <a:r>
              <a:rPr lang="cs-CZ" baseline="-25000" dirty="0" err="1"/>
              <a:t>O</a:t>
            </a:r>
            <a:r>
              <a:rPr lang="cs-CZ" dirty="0" smtClean="0"/>
              <a:t> = 10,0</a:t>
            </a:r>
            <a:endParaRPr lang="cs-CZ" dirty="0"/>
          </a:p>
        </p:txBody>
      </p:sp>
      <p:cxnSp>
        <p:nvCxnSpPr>
          <p:cNvPr id="19" name="Přímá spojnice 18"/>
          <p:cNvCxnSpPr>
            <a:stCxn id="17" idx="3"/>
          </p:cNvCxnSpPr>
          <p:nvPr/>
        </p:nvCxnSpPr>
        <p:spPr>
          <a:xfrm>
            <a:off x="2771800" y="2389530"/>
            <a:ext cx="388843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2771800" y="3181618"/>
            <a:ext cx="388843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2771800" y="4056167"/>
            <a:ext cx="3888432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2771800" y="4930716"/>
            <a:ext cx="388843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6948264" y="592016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vklad</a:t>
            </a:r>
            <a:endParaRPr lang="cs-CZ" dirty="0"/>
          </a:p>
        </p:txBody>
      </p:sp>
      <p:cxnSp>
        <p:nvCxnSpPr>
          <p:cNvPr id="25" name="Přímá spojnice 24"/>
          <p:cNvCxnSpPr/>
          <p:nvPr/>
        </p:nvCxnSpPr>
        <p:spPr>
          <a:xfrm flipV="1">
            <a:off x="5403543" y="1916832"/>
            <a:ext cx="0" cy="38884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flipV="1">
            <a:off x="3255148" y="1916832"/>
            <a:ext cx="0" cy="38884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flipV="1">
            <a:off x="3656612" y="1916832"/>
            <a:ext cx="0" cy="38884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flipV="1">
            <a:off x="4513212" y="1916832"/>
            <a:ext cx="0" cy="38884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V="1">
            <a:off x="6200566" y="1916832"/>
            <a:ext cx="0" cy="38884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 flipV="1">
            <a:off x="5763585" y="1925708"/>
            <a:ext cx="0" cy="38884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/>
          <p:cNvSpPr txBox="1"/>
          <p:nvPr/>
        </p:nvSpPr>
        <p:spPr>
          <a:xfrm>
            <a:off x="4247374" y="5920168"/>
            <a:ext cx="531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5</a:t>
            </a:r>
            <a:r>
              <a:rPr lang="cs-CZ" dirty="0" smtClean="0"/>
              <a:t>,0</a:t>
            </a:r>
            <a:endParaRPr lang="cs-CZ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3390774" y="5920168"/>
            <a:ext cx="531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2,5</a:t>
            </a:r>
            <a:endParaRPr lang="cs-CZ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5137705" y="5920563"/>
            <a:ext cx="531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7,5</a:t>
            </a:r>
            <a:endParaRPr lang="cs-CZ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5865186" y="5920168"/>
            <a:ext cx="67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10,0</a:t>
            </a:r>
            <a:endParaRPr lang="cs-CZ" dirty="0"/>
          </a:p>
        </p:txBody>
      </p:sp>
      <p:cxnSp>
        <p:nvCxnSpPr>
          <p:cNvPr id="60" name="Přímá spojnice 59"/>
          <p:cNvCxnSpPr/>
          <p:nvPr/>
        </p:nvCxnSpPr>
        <p:spPr>
          <a:xfrm flipV="1">
            <a:off x="2771800" y="2389530"/>
            <a:ext cx="3428766" cy="341573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Arc 37"/>
          <p:cNvSpPr>
            <a:spLocks/>
          </p:cNvSpPr>
          <p:nvPr/>
        </p:nvSpPr>
        <p:spPr bwMode="auto">
          <a:xfrm flipV="1">
            <a:off x="2771800" y="2389530"/>
            <a:ext cx="3428766" cy="341573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0" name="Arc 37"/>
          <p:cNvSpPr>
            <a:spLocks/>
          </p:cNvSpPr>
          <p:nvPr/>
        </p:nvSpPr>
        <p:spPr bwMode="auto">
          <a:xfrm rot="10800000" flipV="1">
            <a:off x="2771800" y="2389529"/>
            <a:ext cx="3415740" cy="341578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cxnSp>
        <p:nvCxnSpPr>
          <p:cNvPr id="72" name="Přímá spojnice se šipkou 71"/>
          <p:cNvCxnSpPr/>
          <p:nvPr/>
        </p:nvCxnSpPr>
        <p:spPr>
          <a:xfrm flipH="1" flipV="1">
            <a:off x="4644008" y="4103419"/>
            <a:ext cx="2304256" cy="8063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ovéPole 75"/>
          <p:cNvSpPr txBox="1"/>
          <p:nvPr/>
        </p:nvSpPr>
        <p:spPr>
          <a:xfrm>
            <a:off x="6948264" y="4746050"/>
            <a:ext cx="2088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smtClean="0"/>
              <a:t>neutrální </a:t>
            </a:r>
            <a:r>
              <a:rPr lang="cs-CZ" sz="1400" b="1" dirty="0" smtClean="0"/>
              <a:t>vztah </a:t>
            </a:r>
            <a:r>
              <a:rPr lang="cs-CZ" sz="1400" b="1" smtClean="0"/>
              <a:t>k riziku </a:t>
            </a:r>
            <a:r>
              <a:rPr lang="cs-CZ" sz="1400" smtClean="0"/>
              <a:t>– subjekt </a:t>
            </a:r>
            <a:r>
              <a:rPr lang="cs-CZ" sz="1400" dirty="0" smtClean="0"/>
              <a:t>vloží 5 jednotek, je-li očekávaná hodnota 5</a:t>
            </a:r>
            <a:endParaRPr lang="cs-CZ" sz="1400" dirty="0"/>
          </a:p>
        </p:txBody>
      </p:sp>
      <p:sp>
        <p:nvSpPr>
          <p:cNvPr id="84" name="TextovéPole 83"/>
          <p:cNvSpPr txBox="1"/>
          <p:nvPr/>
        </p:nvSpPr>
        <p:spPr>
          <a:xfrm>
            <a:off x="6948264" y="3276273"/>
            <a:ext cx="208823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pozitivní vztah </a:t>
            </a:r>
            <a:r>
              <a:rPr lang="cs-CZ" sz="1400" b="1" smtClean="0"/>
              <a:t>k riziku </a:t>
            </a:r>
            <a:r>
              <a:rPr lang="cs-CZ" sz="1400" smtClean="0"/>
              <a:t>– subjekt </a:t>
            </a:r>
            <a:r>
              <a:rPr lang="cs-CZ" sz="1400" dirty="0" smtClean="0"/>
              <a:t>vloží 8,5 jednotek, i když je očekávaná </a:t>
            </a:r>
            <a:r>
              <a:rPr lang="cs-CZ" sz="1400" smtClean="0"/>
              <a:t>hodnota pouze </a:t>
            </a:r>
            <a:r>
              <a:rPr lang="cs-CZ" sz="1400" dirty="0" smtClean="0"/>
              <a:t>5</a:t>
            </a:r>
            <a:endParaRPr lang="cs-CZ" sz="1400" dirty="0"/>
          </a:p>
        </p:txBody>
      </p:sp>
      <p:cxnSp>
        <p:nvCxnSpPr>
          <p:cNvPr id="86" name="Přímá spojnice se šipkou 85"/>
          <p:cNvCxnSpPr>
            <a:stCxn id="84" idx="1"/>
          </p:cNvCxnSpPr>
          <p:nvPr/>
        </p:nvCxnSpPr>
        <p:spPr>
          <a:xfrm flipH="1">
            <a:off x="5940152" y="3861049"/>
            <a:ext cx="1008112" cy="157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ál 91"/>
          <p:cNvSpPr/>
          <p:nvPr/>
        </p:nvSpPr>
        <p:spPr>
          <a:xfrm>
            <a:off x="3217291" y="4027706"/>
            <a:ext cx="75713" cy="75713"/>
          </a:xfrm>
          <a:prstGeom prst="ellipse">
            <a:avLst/>
          </a:prstGeom>
          <a:ln>
            <a:solidFill>
              <a:srgbClr val="33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3" name="Ovál 92"/>
          <p:cNvSpPr/>
          <p:nvPr/>
        </p:nvSpPr>
        <p:spPr>
          <a:xfrm>
            <a:off x="4472374" y="4021884"/>
            <a:ext cx="75713" cy="75713"/>
          </a:xfrm>
          <a:prstGeom prst="ellips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4" name="Ovál 93"/>
          <p:cNvSpPr/>
          <p:nvPr/>
        </p:nvSpPr>
        <p:spPr>
          <a:xfrm>
            <a:off x="5724128" y="4018311"/>
            <a:ext cx="75713" cy="75713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6" name="TextovéPole 95"/>
          <p:cNvSpPr txBox="1"/>
          <p:nvPr/>
        </p:nvSpPr>
        <p:spPr>
          <a:xfrm>
            <a:off x="6984268" y="1727810"/>
            <a:ext cx="2088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negativní vztah </a:t>
            </a:r>
            <a:r>
              <a:rPr lang="cs-CZ" sz="1400" b="1" smtClean="0"/>
              <a:t>k riziku </a:t>
            </a:r>
            <a:r>
              <a:rPr lang="cs-CZ" sz="1400" smtClean="0"/>
              <a:t>– subjekt </a:t>
            </a:r>
            <a:r>
              <a:rPr lang="cs-CZ" sz="1400" dirty="0" smtClean="0"/>
              <a:t>vloží 1,5 jednotek, i když je očekávaná hodnota 5</a:t>
            </a:r>
            <a:endParaRPr lang="cs-CZ" sz="1400" dirty="0"/>
          </a:p>
        </p:txBody>
      </p:sp>
      <p:cxnSp>
        <p:nvCxnSpPr>
          <p:cNvPr id="98" name="Přímá spojnice se šipkou 97"/>
          <p:cNvCxnSpPr/>
          <p:nvPr/>
        </p:nvCxnSpPr>
        <p:spPr>
          <a:xfrm flipH="1">
            <a:off x="3347865" y="2389530"/>
            <a:ext cx="3600399" cy="16287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Arc 39"/>
          <p:cNvSpPr>
            <a:spLocks/>
          </p:cNvSpPr>
          <p:nvPr/>
        </p:nvSpPr>
        <p:spPr bwMode="auto">
          <a:xfrm flipV="1">
            <a:off x="2772602" y="4724358"/>
            <a:ext cx="1079318" cy="108090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" name="Arc 40"/>
          <p:cNvSpPr>
            <a:spLocks/>
          </p:cNvSpPr>
          <p:nvPr/>
        </p:nvSpPr>
        <p:spPr bwMode="auto">
          <a:xfrm rot="10800000" flipV="1">
            <a:off x="3847451" y="2389529"/>
            <a:ext cx="2334829" cy="2334829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84140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Rozhodování v podmínkách rizika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4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2400" b="1" dirty="0" err="1"/>
              <a:t>J</a:t>
            </a:r>
            <a:r>
              <a:rPr lang="cs-CZ" sz="2400" b="1" dirty="0" err="1" smtClean="0"/>
              <a:t>ednokriteriální</a:t>
            </a:r>
            <a:r>
              <a:rPr lang="cs-CZ" sz="2400" b="1" dirty="0" smtClean="0"/>
              <a:t> rozhodování</a:t>
            </a:r>
            <a:endParaRPr lang="cs-CZ" sz="2400" b="1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graphicFrame>
            <p:nvGraphicFramePr>
              <p:cNvPr id="4" name="Tabulk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96802696"/>
                  </p:ext>
                </p:extLst>
              </p:nvPr>
            </p:nvGraphicFramePr>
            <p:xfrm>
              <a:off x="1511659" y="1988840"/>
              <a:ext cx="7128794" cy="3317933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1106343"/>
                    <a:gridCol w="678853"/>
                    <a:gridCol w="678853"/>
                    <a:gridCol w="678853"/>
                    <a:gridCol w="678853"/>
                    <a:gridCol w="678853"/>
                    <a:gridCol w="678853"/>
                    <a:gridCol w="678853"/>
                    <a:gridCol w="1270480"/>
                  </a:tblGrid>
                  <a:tr h="772050">
                    <a:tc>
                      <a:txBody>
                        <a:bodyPr/>
                        <a:lstStyle/>
                        <a:p>
                          <a:endParaRPr lang="cs-CZ" sz="1400" dirty="0"/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</a:t>
                          </a:r>
                          <a:endParaRPr lang="cs-CZ" sz="1400" baseline="-250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očekávaná</a:t>
                          </a:r>
                          <a:r>
                            <a:rPr lang="cs-CZ" sz="1400" baseline="0" dirty="0" smtClean="0"/>
                            <a:t> hodnota kritéria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cs-CZ" sz="1400" i="1" smtClean="0">
                                        <a:latin typeface="Cambria Math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cs-CZ" sz="1400" b="0" i="1" smtClean="0">
                                        <a:latin typeface="Cambria Math"/>
                                      </a:rPr>
                                      <m:t>𝑝</m:t>
                                    </m:r>
                                    <m:r>
                                      <a:rPr lang="cs-CZ" sz="1400" b="0" i="1" baseline="-25000" smtClean="0"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cs-CZ" sz="1400" b="0" i="1" smtClean="0">
                                        <a:latin typeface="Cambria Math"/>
                                      </a:rPr>
                                      <m:t>=1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cs-CZ" sz="1400" dirty="0"/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kumimoji="0" lang="cs-CZ" sz="1400" b="1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baseline="0" dirty="0" smtClean="0">
                              <a:solidFill>
                                <a:schemeClr val="accen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accen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O1</a:t>
                          </a:r>
                          <a:endParaRPr kumimoji="0" lang="cs-CZ" sz="1400" b="1" kern="1200" baseline="-25000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Oi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65048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cs-CZ" sz="1400" b="1" kern="12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</a:t>
                          </a:r>
                          <a:endParaRPr kumimoji="0" lang="cs-CZ" sz="1400" b="1" kern="120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Om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ulk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="" xmlns:p14="http://schemas.microsoft.com/office/powerpoint/2010/main" val="1396802696"/>
                  </p:ext>
                </p:extLst>
              </p:nvPr>
            </p:nvGraphicFramePr>
            <p:xfrm>
              <a:off x="1511659" y="1988840"/>
              <a:ext cx="7128794" cy="3317933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1106343"/>
                    <a:gridCol w="678853"/>
                    <a:gridCol w="678853"/>
                    <a:gridCol w="678853"/>
                    <a:gridCol w="678853"/>
                    <a:gridCol w="678853"/>
                    <a:gridCol w="678853"/>
                    <a:gridCol w="678853"/>
                    <a:gridCol w="1270480"/>
                  </a:tblGrid>
                  <a:tr h="772050">
                    <a:tc>
                      <a:txBody>
                        <a:bodyPr/>
                        <a:lstStyle/>
                        <a:p>
                          <a:endParaRPr lang="cs-CZ" sz="1400" dirty="0"/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</a:t>
                          </a:r>
                          <a:endParaRPr lang="cs-CZ" sz="1400" baseline="-250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očekávaná</a:t>
                          </a:r>
                          <a:r>
                            <a:rPr lang="cs-CZ" sz="1400" baseline="0" dirty="0" smtClean="0"/>
                            <a:t> hodnota kritéria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60814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52" t="-127000" r="-546409" b="-32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kumimoji="0" lang="cs-CZ" sz="1400" b="1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baseline="0" dirty="0" smtClean="0">
                              <a:solidFill>
                                <a:schemeClr val="accen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accen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O1</a:t>
                          </a:r>
                          <a:endParaRPr kumimoji="0" lang="cs-CZ" sz="1400" b="1" kern="1200" baseline="-25000" dirty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Oi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65048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cs-CZ" sz="1400" b="1" kern="12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</a:t>
                          </a:r>
                          <a:endParaRPr kumimoji="0" lang="cs-CZ" sz="1400" b="1" kern="120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Om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TextovéPole 4"/>
              <p:cNvSpPr txBox="1"/>
              <p:nvPr/>
            </p:nvSpPr>
            <p:spPr>
              <a:xfrm>
                <a:off x="1083065" y="5373216"/>
                <a:ext cx="7920880" cy="1329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baseline="-25000" smtClean="0">
                          <a:latin typeface="Cambria Math"/>
                        </a:rPr>
                        <m:t>𝑂𝑖</m:t>
                      </m:r>
                      <m:r>
                        <a:rPr lang="cs-CZ" b="0" i="1" smtClean="0"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cs-CZ" b="0" i="1" smtClean="0">
                              <a:latin typeface="Cambria Math"/>
                            </a:rPr>
                            <m:t>𝑡</m:t>
                          </m:r>
                        </m:sup>
                        <m:e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𝑘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𝑥𝑖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𝑘</m:t>
                          </m:r>
                        </m:e>
                      </m:nary>
                    </m:oMath>
                  </m:oMathPara>
                </a14:m>
                <a:endParaRPr lang="cs-CZ" dirty="0" smtClean="0"/>
              </a:p>
              <a:p>
                <a:endParaRPr lang="cs-CZ" sz="105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𝑶</m:t>
                          </m:r>
                          <m:r>
                            <a:rPr lang="cs-CZ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1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11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2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12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…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𝑘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1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…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+(</m:t>
                      </m:r>
                      <m:r>
                        <a:rPr lang="cs-CZ" b="0" i="1" smtClean="0">
                          <a:latin typeface="Cambria Math"/>
                        </a:rPr>
                        <m:t>𝑝𝑡</m:t>
                      </m:r>
                      <m:r>
                        <a:rPr lang="cs-CZ" b="0" i="1" smtClean="0">
                          <a:latin typeface="Cambria Math"/>
                        </a:rPr>
                        <m:t>×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baseline="-25000" smtClean="0">
                          <a:latin typeface="Cambria Math"/>
                        </a:rPr>
                        <m:t>1</m:t>
                      </m:r>
                      <m:r>
                        <a:rPr lang="cs-CZ" b="0" i="1" baseline="-25000" smtClean="0">
                          <a:latin typeface="Cambria Math"/>
                        </a:rPr>
                        <m:t>𝑡</m:t>
                      </m:r>
                      <m:r>
                        <a:rPr lang="cs-CZ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i="1" dirty="0"/>
              </a:p>
            </p:txBody>
          </p:sp>
        </mc:Choice>
        <mc:Fallback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065" y="5373216"/>
                <a:ext cx="7920880" cy="1329338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13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ovéPole 5"/>
          <p:cNvSpPr txBox="1"/>
          <p:nvPr/>
        </p:nvSpPr>
        <p:spPr>
          <a:xfrm>
            <a:off x="6732240" y="1268760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pravděpodobnost, že nastane k-</a:t>
            </a:r>
            <a:r>
              <a:rPr lang="cs-CZ" sz="1400" dirty="0" err="1" smtClean="0"/>
              <a:t>tý</a:t>
            </a:r>
            <a:r>
              <a:rPr lang="cs-CZ" sz="1400" dirty="0" smtClean="0"/>
              <a:t> scénář</a:t>
            </a:r>
            <a:endParaRPr lang="cs-CZ" sz="1400" dirty="0"/>
          </a:p>
        </p:txBody>
      </p:sp>
      <p:cxnSp>
        <p:nvCxnSpPr>
          <p:cNvPr id="8" name="Přímá spojnice se šipkou 7"/>
          <p:cNvCxnSpPr/>
          <p:nvPr/>
        </p:nvCxnSpPr>
        <p:spPr>
          <a:xfrm flipH="1">
            <a:off x="5796136" y="1530370"/>
            <a:ext cx="1080120" cy="14665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899592" y="5589240"/>
            <a:ext cx="2744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hodnota kritéria ve 2. variantě, nastane-li 3. scénář</a:t>
            </a:r>
            <a:endParaRPr lang="cs-CZ" sz="1400" dirty="0"/>
          </a:p>
        </p:txBody>
      </p:sp>
      <p:cxnSp>
        <p:nvCxnSpPr>
          <p:cNvPr id="11" name="Přímá spojnice se šipkou 10"/>
          <p:cNvCxnSpPr/>
          <p:nvPr/>
        </p:nvCxnSpPr>
        <p:spPr>
          <a:xfrm flipV="1">
            <a:off x="3347864" y="3933056"/>
            <a:ext cx="864096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699020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Rozhodování v podmínkách rizika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riziko varianty vyjadřuje rozptyl hodnoty kritéria </a:t>
            </a:r>
            <a:r>
              <a:rPr lang="cs-CZ" dirty="0" err="1" smtClean="0"/>
              <a:t>R</a:t>
            </a:r>
            <a:r>
              <a:rPr lang="cs-CZ" baseline="-25000" dirty="0" err="1" smtClean="0"/>
              <a:t>i</a:t>
            </a:r>
            <a:endParaRPr lang="cs-CZ" baseline="-25000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TextovéPole 3"/>
              <p:cNvSpPr txBox="1"/>
              <p:nvPr/>
            </p:nvSpPr>
            <p:spPr>
              <a:xfrm>
                <a:off x="1065310" y="2708920"/>
                <a:ext cx="7920880" cy="1969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𝑅</m:t>
                      </m:r>
                      <m:r>
                        <a:rPr lang="cs-CZ" b="0" i="1" baseline="-25000" smtClean="0">
                          <a:latin typeface="Cambria Math"/>
                        </a:rPr>
                        <m:t>𝑖</m:t>
                      </m:r>
                      <m:r>
                        <a:rPr lang="cs-CZ" b="0" i="1" smtClean="0"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cs-CZ" b="0" i="1" smtClean="0">
                              <a:latin typeface="Cambria Math"/>
                            </a:rPr>
                            <m:t>𝑡</m:t>
                          </m:r>
                        </m:sup>
                        <m:e>
                          <m:r>
                            <a:rPr lang="cs-CZ" b="0" i="1" smtClean="0">
                              <a:latin typeface="Cambria Math"/>
                            </a:rPr>
                            <m:t>(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𝑥𝑖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𝑘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𝑂𝑖</m:t>
                          </m:r>
                        </m:e>
                      </m:nary>
                      <m:r>
                        <a:rPr lang="cs-CZ" b="0" i="1" smtClean="0">
                          <a:latin typeface="Cambria Math"/>
                        </a:rPr>
                        <m:t>)</m:t>
                      </m:r>
                      <m:r>
                        <a:rPr lang="cs-CZ" b="0" i="1" baseline="30000" smtClean="0">
                          <a:latin typeface="Cambria Math"/>
                        </a:rPr>
                        <m:t>2</m:t>
                      </m:r>
                      <m:r>
                        <a:rPr lang="cs-CZ" b="0" i="1" smtClean="0">
                          <a:latin typeface="Cambria Math"/>
                        </a:rPr>
                        <m:t>×</m:t>
                      </m:r>
                      <m:r>
                        <a:rPr lang="cs-CZ" b="0" i="1" smtClean="0">
                          <a:latin typeface="Cambria Math"/>
                        </a:rPr>
                        <m:t>𝑝𝑘</m:t>
                      </m:r>
                    </m:oMath>
                  </m:oMathPara>
                </a14:m>
                <a:endParaRPr lang="cs-CZ" baseline="-25000" dirty="0" smtClean="0"/>
              </a:p>
              <a:p>
                <a:endParaRPr lang="cs-CZ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cs-CZ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cs-CZ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i="1" baseline="-25000">
                              <a:latin typeface="Cambria Math"/>
                            </a:rPr>
                            <m:t>1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1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𝑂</m:t>
                          </m:r>
                          <m:r>
                            <a:rPr lang="cs-CZ" i="1" baseline="-2500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cs-CZ" b="0" i="1" baseline="30000" smtClean="0">
                          <a:latin typeface="Cambria Math"/>
                        </a:rPr>
                        <m:t>2</m:t>
                      </m:r>
                      <m:r>
                        <a:rPr lang="cs-CZ" b="0" i="1" smtClean="0">
                          <a:latin typeface="Cambria Math"/>
                        </a:rPr>
                        <m:t>×</m:t>
                      </m:r>
                      <m:r>
                        <a:rPr lang="cs-CZ" b="0" i="1" smtClean="0">
                          <a:latin typeface="Cambria Math"/>
                        </a:rPr>
                        <m:t>𝑝</m:t>
                      </m:r>
                      <m:r>
                        <a:rPr lang="cs-CZ" b="0" i="1" baseline="-25000" smtClean="0">
                          <a:latin typeface="Cambria Math"/>
                        </a:rPr>
                        <m:t>1</m:t>
                      </m:r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  <m:r>
                            <a:rPr lang="cs-CZ" i="1" baseline="-25000">
                              <a:latin typeface="Cambria Math"/>
                            </a:rPr>
                            <m:t>1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2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  <m:r>
                            <a:rPr lang="cs-CZ" i="1" baseline="-25000">
                              <a:latin typeface="Cambria Math"/>
                            </a:rPr>
                            <m:t>𝑂</m:t>
                          </m:r>
                          <m:r>
                            <a:rPr lang="cs-CZ" i="1" baseline="-2500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cs-CZ" i="1" baseline="30000">
                          <a:latin typeface="Cambria Math"/>
                        </a:rPr>
                        <m:t>2</m:t>
                      </m:r>
                      <m:r>
                        <a:rPr lang="cs-CZ" i="1">
                          <a:latin typeface="Cambria Math"/>
                        </a:rPr>
                        <m:t>×</m:t>
                      </m:r>
                      <m:r>
                        <a:rPr lang="cs-CZ" i="1">
                          <a:latin typeface="Cambria Math"/>
                        </a:rPr>
                        <m:t>𝑝</m:t>
                      </m:r>
                      <m:r>
                        <a:rPr lang="cs-CZ" b="0" i="1" baseline="-25000" smtClean="0">
                          <a:latin typeface="Cambria Math"/>
                        </a:rPr>
                        <m:t>2</m:t>
                      </m:r>
                      <m:r>
                        <a:rPr lang="cs-CZ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/>
                            </a:rPr>
                            <m:t>…</m:t>
                          </m:r>
                        </m:e>
                      </m:d>
                      <m:r>
                        <a:rPr lang="cs-CZ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  <m:r>
                            <a:rPr lang="cs-CZ" i="1" baseline="-25000">
                              <a:latin typeface="Cambria Math"/>
                            </a:rPr>
                            <m:t>1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𝑘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  <m:r>
                            <a:rPr lang="cs-CZ" i="1" baseline="-25000">
                              <a:latin typeface="Cambria Math"/>
                            </a:rPr>
                            <m:t>𝑂</m:t>
                          </m:r>
                          <m:r>
                            <a:rPr lang="cs-CZ" i="1" baseline="-2500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cs-CZ" i="1" baseline="30000">
                          <a:latin typeface="Cambria Math"/>
                        </a:rPr>
                        <m:t>2</m:t>
                      </m:r>
                      <m:r>
                        <a:rPr lang="cs-CZ" i="1">
                          <a:latin typeface="Cambria Math"/>
                        </a:rPr>
                        <m:t>×</m:t>
                      </m:r>
                      <m:r>
                        <a:rPr lang="cs-CZ" i="1">
                          <a:latin typeface="Cambria Math"/>
                        </a:rPr>
                        <m:t>𝑝𝑘</m:t>
                      </m:r>
                    </m:oMath>
                  </m:oMathPara>
                </a14:m>
                <a:r>
                  <a:rPr lang="cs-CZ" b="0" i="1" baseline="-25000" dirty="0" smtClean="0">
                    <a:latin typeface="Cambria Math"/>
                  </a:rPr>
                  <a:t/>
                </a:r>
                <a:br>
                  <a:rPr lang="cs-CZ" b="0" i="1" baseline="-25000" dirty="0" smtClean="0">
                    <a:latin typeface="Cambria Math"/>
                  </a:rPr>
                </a:br>
                <a:r>
                  <a:rPr lang="cs-CZ" b="0" i="1" baseline="-25000" dirty="0" smtClean="0">
                    <a:latin typeface="Cambria Math"/>
                  </a:rPr>
                  <a:t>	    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…</m:t>
                        </m:r>
                      </m:e>
                    </m:d>
                    <m:r>
                      <a:rPr lang="cs-CZ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  <m:r>
                          <a:rPr lang="cs-CZ" i="1" baseline="-25000">
                            <a:latin typeface="Cambria Math"/>
                          </a:rPr>
                          <m:t>1</m:t>
                        </m:r>
                        <m:r>
                          <a:rPr lang="cs-CZ" b="0" i="1" baseline="-25000" smtClean="0">
                            <a:latin typeface="Cambria Math"/>
                          </a:rPr>
                          <m:t>𝑡</m:t>
                        </m:r>
                        <m:r>
                          <a:rPr lang="cs-CZ" i="1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cs-CZ" i="1">
                            <a:latin typeface="Cambria Math"/>
                          </a:rPr>
                          <m:t>𝑥</m:t>
                        </m:r>
                        <m:r>
                          <a:rPr lang="cs-CZ" i="1" baseline="-25000">
                            <a:latin typeface="Cambria Math"/>
                          </a:rPr>
                          <m:t>𝑂</m:t>
                        </m:r>
                        <m:r>
                          <a:rPr lang="cs-CZ" i="1" baseline="-25000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cs-CZ" i="1" baseline="30000">
                        <a:latin typeface="Cambria Math"/>
                      </a:rPr>
                      <m:t>2</m:t>
                    </m:r>
                    <m:r>
                      <a:rPr lang="cs-CZ" i="1">
                        <a:latin typeface="Cambria Math"/>
                      </a:rPr>
                      <m:t>×</m:t>
                    </m:r>
                    <m:r>
                      <a:rPr lang="cs-CZ" i="1">
                        <a:latin typeface="Cambria Math"/>
                      </a:rPr>
                      <m:t>𝑝𝑡</m:t>
                    </m:r>
                  </m:oMath>
                </a14:m>
                <a:endParaRPr lang="cs-CZ" i="1" dirty="0"/>
              </a:p>
              <a:p>
                <a:endParaRPr lang="cs-CZ" dirty="0" smtClean="0"/>
              </a:p>
            </p:txBody>
          </p:sp>
        </mc:Choice>
        <mc:Fallback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310" y="2708920"/>
                <a:ext cx="7920880" cy="196932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046795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Rozhodování v podmínkách rizika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cs-CZ" b="1" dirty="0"/>
              <a:t>V</a:t>
            </a:r>
            <a:r>
              <a:rPr lang="cs-CZ" b="1" dirty="0" smtClean="0"/>
              <a:t>ícekriteriální rozhodování</a:t>
            </a:r>
          </a:p>
          <a:p>
            <a:pPr marL="596646" indent="-514350">
              <a:buAutoNum type="arabicParenR"/>
            </a:pPr>
            <a:r>
              <a:rPr lang="cs-CZ" dirty="0" smtClean="0"/>
              <a:t>sestavení vícekriteriální matice zvlášť pro každý scénář (jako při rozhodování za jistoty)</a:t>
            </a:r>
          </a:p>
          <a:p>
            <a:pPr marL="596646" indent="-514350">
              <a:buFont typeface="Wingdings 2"/>
              <a:buAutoNum type="arabicParenR"/>
            </a:pPr>
            <a:r>
              <a:rPr lang="cs-CZ" dirty="0" smtClean="0"/>
              <a:t>stanovení celkových užitků pro všechny varianty v každém scénáři </a:t>
            </a:r>
            <a:r>
              <a:rPr lang="cs-CZ" dirty="0"/>
              <a:t>(jako při rozhodování za jistoty)</a:t>
            </a:r>
          </a:p>
          <a:p>
            <a:pPr marL="596646" indent="-514350">
              <a:buAutoNum type="arabicParenR"/>
            </a:pPr>
            <a:r>
              <a:rPr lang="cs-CZ" dirty="0" smtClean="0"/>
              <a:t>sestavení matice celkových užitků s pravděpodobnostmi (jako při </a:t>
            </a:r>
            <a:r>
              <a:rPr lang="cs-CZ" dirty="0" err="1" smtClean="0"/>
              <a:t>jednokriteriálním</a:t>
            </a:r>
            <a:r>
              <a:rPr lang="cs-CZ" dirty="0" smtClean="0"/>
              <a:t> rozhodování za rizika)</a:t>
            </a:r>
          </a:p>
          <a:p>
            <a:pPr marL="596646" indent="-514350">
              <a:buAutoNum type="arabicParenR"/>
            </a:pPr>
            <a:r>
              <a:rPr lang="cs-CZ" dirty="0" smtClean="0"/>
              <a:t>stanovení očekávané hodnoty užitku</a:t>
            </a:r>
          </a:p>
          <a:p>
            <a:pPr marL="596646" indent="-514350">
              <a:buAutoNum type="arabicParenR"/>
            </a:pPr>
            <a:r>
              <a:rPr lang="cs-CZ" dirty="0" smtClean="0"/>
              <a:t>výběr optimální varianty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4160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Rozhodování v podmínkách rizika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graphicFrame>
            <p:nvGraphicFramePr>
              <p:cNvPr id="4" name="Tabulk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48165738"/>
                  </p:ext>
                </p:extLst>
              </p:nvPr>
            </p:nvGraphicFramePr>
            <p:xfrm>
              <a:off x="1511659" y="1988840"/>
              <a:ext cx="7128794" cy="3317933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1106343"/>
                    <a:gridCol w="678853"/>
                    <a:gridCol w="678853"/>
                    <a:gridCol w="678853"/>
                    <a:gridCol w="678853"/>
                    <a:gridCol w="678853"/>
                    <a:gridCol w="678853"/>
                    <a:gridCol w="678853"/>
                    <a:gridCol w="1270480"/>
                  </a:tblGrid>
                  <a:tr h="772050">
                    <a:tc>
                      <a:txBody>
                        <a:bodyPr/>
                        <a:lstStyle/>
                        <a:p>
                          <a:endParaRPr lang="cs-CZ" sz="1400" dirty="0"/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</a:t>
                          </a:r>
                          <a:endParaRPr lang="cs-CZ" sz="1400" baseline="-250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očekávaná</a:t>
                          </a:r>
                          <a:r>
                            <a:rPr lang="cs-CZ" sz="1400" baseline="0" dirty="0" smtClean="0"/>
                            <a:t> hodnota kritéria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cs-CZ" sz="1400" i="1" smtClean="0">
                                        <a:latin typeface="Cambria Math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cs-CZ" sz="1400" b="0" i="1" smtClean="0">
                                        <a:latin typeface="Cambria Math"/>
                                      </a:rPr>
                                      <m:t>𝑝</m:t>
                                    </m:r>
                                    <m:r>
                                      <a:rPr lang="cs-CZ" sz="1400" b="0" i="1" baseline="-25000" smtClean="0"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cs-CZ" sz="1400" b="0" i="1" smtClean="0">
                                        <a:latin typeface="Cambria Math"/>
                                      </a:rPr>
                                      <m:t>=1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cs-CZ" sz="1400" dirty="0"/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kumimoji="0" lang="cs-CZ" sz="1400" b="1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i="0" kern="1200" baseline="0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b="1" i="0" kern="1200" baseline="-25000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O1</a:t>
                          </a:r>
                          <a:endParaRPr kumimoji="0" lang="cs-CZ" sz="1400" b="1" i="0" kern="1200" baseline="-25000" dirty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oi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65048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cs-CZ" sz="1400" b="1" kern="12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</a:t>
                          </a:r>
                          <a:endParaRPr kumimoji="0" lang="cs-CZ" sz="1400" b="1" kern="120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om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ulk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="" xmlns:p14="http://schemas.microsoft.com/office/powerpoint/2010/main" val="1548165738"/>
                  </p:ext>
                </p:extLst>
              </p:nvPr>
            </p:nvGraphicFramePr>
            <p:xfrm>
              <a:off x="1511659" y="1988840"/>
              <a:ext cx="7128794" cy="3317933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1106343"/>
                    <a:gridCol w="678853"/>
                    <a:gridCol w="678853"/>
                    <a:gridCol w="678853"/>
                    <a:gridCol w="678853"/>
                    <a:gridCol w="678853"/>
                    <a:gridCol w="678853"/>
                    <a:gridCol w="678853"/>
                    <a:gridCol w="1270480"/>
                  </a:tblGrid>
                  <a:tr h="772050">
                    <a:tc>
                      <a:txBody>
                        <a:bodyPr/>
                        <a:lstStyle/>
                        <a:p>
                          <a:endParaRPr lang="cs-CZ" sz="1400" dirty="0"/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</a:t>
                          </a:r>
                          <a:endParaRPr lang="cs-CZ" sz="1400" baseline="-250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cs-CZ" sz="1400" b="1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400" dirty="0" smtClean="0"/>
                            <a:t>očekávaná</a:t>
                          </a:r>
                          <a:r>
                            <a:rPr lang="cs-CZ" sz="1400" baseline="0" dirty="0" smtClean="0"/>
                            <a:t> hodnota kritéria</a:t>
                          </a:r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60814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52" t="-127000" r="-546409" b="-32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1400" dirty="0"/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kumimoji="0" lang="cs-CZ" sz="1400" b="1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i="0" kern="1200" baseline="0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b="1" i="0" kern="1200" baseline="-25000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O1</a:t>
                          </a:r>
                          <a:endParaRPr kumimoji="0" lang="cs-CZ" sz="1400" b="1" i="0" kern="1200" baseline="-25000" dirty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oi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14539"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  <a:tr h="365048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cs-CZ" sz="1400" b="1" kern="12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</a:t>
                          </a:r>
                          <a:r>
                            <a:rPr kumimoji="0" lang="cs-CZ" sz="1400" b="1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</a:t>
                          </a:r>
                          <a:endParaRPr kumimoji="0" lang="cs-CZ" sz="1400" b="1" kern="120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m1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m2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m3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mk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…</a:t>
                          </a:r>
                          <a:endParaRPr kumimoji="0" lang="cs-CZ" sz="1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mt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rtl="0" eaLnBrk="1" latinLnBrk="0" hangingPunct="1"/>
                          <a:r>
                            <a:rPr kumimoji="0" lang="cs-CZ" sz="1400" kern="1200" baseline="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</a:t>
                          </a:r>
                          <a:r>
                            <a:rPr kumimoji="0" lang="cs-CZ" sz="1400" kern="1200" baseline="-25000" dirty="0" err="1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om</a:t>
                          </a:r>
                          <a:endParaRPr kumimoji="0" lang="cs-CZ" sz="1400" kern="1200" baseline="-250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TextovéPole 5"/>
              <p:cNvSpPr txBox="1"/>
              <p:nvPr/>
            </p:nvSpPr>
            <p:spPr>
              <a:xfrm>
                <a:off x="1083065" y="5373216"/>
                <a:ext cx="7920880" cy="1329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𝑈</m:t>
                      </m:r>
                      <m:r>
                        <a:rPr lang="cs-CZ" b="0" i="1" baseline="-25000" smtClean="0">
                          <a:latin typeface="Cambria Math"/>
                        </a:rPr>
                        <m:t>𝑂𝑖</m:t>
                      </m:r>
                      <m:r>
                        <a:rPr lang="cs-CZ" b="0" i="1" smtClean="0"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cs-CZ" b="0" i="1" smtClean="0">
                              <a:latin typeface="Cambria Math"/>
                            </a:rPr>
                            <m:t>𝑡</m:t>
                          </m:r>
                        </m:sup>
                        <m:e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𝑘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𝑈𝑖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𝑘</m:t>
                          </m:r>
                        </m:e>
                      </m:nary>
                    </m:oMath>
                  </m:oMathPara>
                </a14:m>
                <a:endParaRPr lang="cs-CZ" dirty="0" smtClean="0"/>
              </a:p>
              <a:p>
                <a:endParaRPr lang="cs-CZ" sz="105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cs-CZ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𝑶</m:t>
                          </m:r>
                          <m:r>
                            <a:rPr lang="cs-CZ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1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𝑈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11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2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𝑈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12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…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𝑘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×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𝑈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1</m:t>
                          </m:r>
                          <m:r>
                            <a:rPr lang="cs-CZ" b="0" i="1" baseline="-25000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…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+(</m:t>
                      </m:r>
                      <m:r>
                        <a:rPr lang="cs-CZ" b="0" i="1" smtClean="0">
                          <a:latin typeface="Cambria Math"/>
                        </a:rPr>
                        <m:t>𝑝𝑡</m:t>
                      </m:r>
                      <m:r>
                        <a:rPr lang="cs-CZ" b="0" i="1" smtClean="0">
                          <a:latin typeface="Cambria Math"/>
                        </a:rPr>
                        <m:t>×</m:t>
                      </m:r>
                      <m:r>
                        <a:rPr lang="cs-CZ" b="0" i="1" smtClean="0">
                          <a:latin typeface="Cambria Math"/>
                        </a:rPr>
                        <m:t>𝑈</m:t>
                      </m:r>
                      <m:r>
                        <a:rPr lang="cs-CZ" b="0" i="1" baseline="-25000" smtClean="0">
                          <a:latin typeface="Cambria Math"/>
                        </a:rPr>
                        <m:t>1</m:t>
                      </m:r>
                      <m:r>
                        <a:rPr lang="cs-CZ" b="0" i="1" baseline="-25000" smtClean="0">
                          <a:latin typeface="Cambria Math"/>
                        </a:rPr>
                        <m:t>𝑡</m:t>
                      </m:r>
                      <m:r>
                        <a:rPr lang="cs-CZ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i="1" dirty="0"/>
              </a:p>
            </p:txBody>
          </p:sp>
        </mc:Choice>
        <mc:Fallback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065" y="5373216"/>
                <a:ext cx="7920880" cy="1329338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13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7786522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324</TotalTime>
  <Words>788</Words>
  <Application>Microsoft Office PowerPoint</Application>
  <PresentationFormat>Předvádění na obrazovce (4:3)</PresentationFormat>
  <Paragraphs>345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Slunovrat</vt:lpstr>
      <vt:lpstr>Rozhodování II</vt:lpstr>
      <vt:lpstr>Obsah</vt:lpstr>
      <vt:lpstr>Vztah jedince k riziku</vt:lpstr>
      <vt:lpstr>Subjektivní vnímání rizika</vt:lpstr>
      <vt:lpstr>Subjektivní vnímání rizika</vt:lpstr>
      <vt:lpstr>Rozhodování v podmínkách rizika</vt:lpstr>
      <vt:lpstr>Rozhodování v podmínkách rizika</vt:lpstr>
      <vt:lpstr>Rozhodování v podmínkách rizika</vt:lpstr>
      <vt:lpstr>Rozhodování v podmínkách rizika</vt:lpstr>
      <vt:lpstr>Analýza citlivosti</vt:lpstr>
      <vt:lpstr>Rozhodování v podmínkách nejistoty</vt:lpstr>
      <vt:lpstr>Pravidla pro rozhodování v nejistotě</vt:lpstr>
      <vt:lpstr>Pravidla pro rozhodování v nejistotě</vt:lpstr>
      <vt:lpstr>Pravidla pro rozhodování v nejistotě</vt:lpstr>
      <vt:lpstr>Pravidla pro rozhodování v nejistotě</vt:lpstr>
      <vt:lpstr>Víceetapové rozhodovací procesy</vt:lpstr>
      <vt:lpstr>Rozhodovací strom</vt:lpstr>
      <vt:lpstr>Rozhodovací strom</vt:lpstr>
      <vt:lpstr>Snímek 19</vt:lpstr>
      <vt:lpstr>Děkuji za pozornost!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Rozhodování I</dc:title>
  <dc:creator>Drášilová Alena</dc:creator>
  <cp:lastModifiedBy>admin</cp:lastModifiedBy>
  <cp:revision>18</cp:revision>
  <cp:lastPrinted>2012-09-15T00:15:39Z</cp:lastPrinted>
  <dcterms:created xsi:type="dcterms:W3CDTF">2012-09-14T12:40:43Z</dcterms:created>
  <dcterms:modified xsi:type="dcterms:W3CDTF">2012-11-07T08:47:23Z</dcterms:modified>
</cp:coreProperties>
</file>