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67525" cy="9993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Grafy-pom&#283;r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/>
            </a:pPr>
            <a:r>
              <a:rPr lang="cs-CZ" sz="1600" dirty="0"/>
              <a:t>Primárně používaný styl dle </a:t>
            </a:r>
            <a:r>
              <a:rPr lang="cs-CZ" sz="1600" dirty="0" smtClean="0"/>
              <a:t>pohlaví </a:t>
            </a:r>
            <a:r>
              <a:rPr lang="en-US" sz="1600" dirty="0" smtClean="0"/>
              <a:t>[</a:t>
            </a:r>
            <a:r>
              <a:rPr lang="cs-CZ" sz="1600" dirty="0" smtClean="0"/>
              <a:t>%</a:t>
            </a:r>
            <a:r>
              <a:rPr lang="en-US" sz="1600" dirty="0" smtClean="0"/>
              <a:t>]</a:t>
            </a:r>
            <a:r>
              <a:rPr lang="cs-CZ" sz="1600" dirty="0" smtClean="0"/>
              <a:t> </a:t>
            </a:r>
            <a:endParaRPr lang="cs-CZ" sz="1600" dirty="0"/>
          </a:p>
        </c:rich>
      </c:tx>
      <c:layout>
        <c:manualLayout>
          <c:xMode val="edge"/>
          <c:yMode val="edge"/>
          <c:x val="0.25083632682788332"/>
          <c:y val="0"/>
        </c:manualLayout>
      </c:layout>
    </c:title>
    <c:plotArea>
      <c:layout>
        <c:manualLayout>
          <c:layoutTarget val="inner"/>
          <c:xMode val="edge"/>
          <c:yMode val="edge"/>
          <c:x val="4.8282443925983534E-2"/>
          <c:y val="7.9506157164195179E-2"/>
          <c:w val="0.92558877202944534"/>
          <c:h val="0.76064189516861502"/>
        </c:manualLayout>
      </c:layout>
      <c:barChart>
        <c:barDir val="col"/>
        <c:grouping val="clustered"/>
        <c:ser>
          <c:idx val="0"/>
          <c:order val="0"/>
          <c:tx>
            <c:strRef>
              <c:f>List8!$D$5</c:f>
              <c:strCache>
                <c:ptCount val="1"/>
                <c:pt idx="0">
                  <c:v>muž</c:v>
                </c:pt>
              </c:strCache>
            </c:strRef>
          </c:tx>
          <c:cat>
            <c:strRef>
              <c:f>(List8!$C$7;List8!$C$8;List8!$C$9;List8!$C$10)</c:f>
              <c:strCache>
                <c:ptCount val="4"/>
                <c:pt idx="0">
                  <c:v>Přikazování</c:v>
                </c:pt>
                <c:pt idx="1">
                  <c:v>Koučování</c:v>
                </c:pt>
                <c:pt idx="2">
                  <c:v>Podporování</c:v>
                </c:pt>
                <c:pt idx="3">
                  <c:v>Delegování</c:v>
                </c:pt>
              </c:strCache>
            </c:strRef>
          </c:cat>
          <c:val>
            <c:numRef>
              <c:f>List8!$E$7:$E$10</c:f>
              <c:numCache>
                <c:formatCode>###0.0</c:formatCode>
                <c:ptCount val="4"/>
                <c:pt idx="0">
                  <c:v>5.825242718446602</c:v>
                </c:pt>
                <c:pt idx="1">
                  <c:v>16.504854368932047</c:v>
                </c:pt>
                <c:pt idx="2">
                  <c:v>72.815533980582529</c:v>
                </c:pt>
                <c:pt idx="3">
                  <c:v>4.8543689320388363</c:v>
                </c:pt>
              </c:numCache>
            </c:numRef>
          </c:val>
        </c:ser>
        <c:ser>
          <c:idx val="1"/>
          <c:order val="1"/>
          <c:tx>
            <c:strRef>
              <c:f>List8!$F$5</c:f>
              <c:strCache>
                <c:ptCount val="1"/>
                <c:pt idx="0">
                  <c:v>žena</c:v>
                </c:pt>
              </c:strCache>
            </c:strRef>
          </c:tx>
          <c:cat>
            <c:strRef>
              <c:f>(List8!$C$7;List8!$C$8;List8!$C$9;List8!$C$10)</c:f>
              <c:strCache>
                <c:ptCount val="4"/>
                <c:pt idx="0">
                  <c:v>Přikazování</c:v>
                </c:pt>
                <c:pt idx="1">
                  <c:v>Koučování</c:v>
                </c:pt>
                <c:pt idx="2">
                  <c:v>Podporování</c:v>
                </c:pt>
                <c:pt idx="3">
                  <c:v>Delegování</c:v>
                </c:pt>
              </c:strCache>
            </c:strRef>
          </c:cat>
          <c:val>
            <c:numRef>
              <c:f>List8!$G$7:$G$10</c:f>
              <c:numCache>
                <c:formatCode>###0.0</c:formatCode>
                <c:ptCount val="4"/>
                <c:pt idx="0">
                  <c:v>2.8436018957345972</c:v>
                </c:pt>
                <c:pt idx="1">
                  <c:v>27.488151658767766</c:v>
                </c:pt>
                <c:pt idx="2">
                  <c:v>62.559241706161124</c:v>
                </c:pt>
                <c:pt idx="3">
                  <c:v>7.1090047393364895</c:v>
                </c:pt>
              </c:numCache>
            </c:numRef>
          </c:val>
        </c:ser>
        <c:dLbls>
          <c:showVal val="1"/>
        </c:dLbls>
        <c:gapWidth val="75"/>
        <c:axId val="74642560"/>
        <c:axId val="76239616"/>
      </c:barChart>
      <c:catAx>
        <c:axId val="74642560"/>
        <c:scaling>
          <c:orientation val="minMax"/>
        </c:scaling>
        <c:axPos val="b"/>
        <c:majorTickMark val="none"/>
        <c:tickLblPos val="nextTo"/>
        <c:crossAx val="76239616"/>
        <c:crosses val="autoZero"/>
        <c:auto val="1"/>
        <c:lblAlgn val="ctr"/>
        <c:lblOffset val="100"/>
      </c:catAx>
      <c:valAx>
        <c:axId val="76239616"/>
        <c:scaling>
          <c:orientation val="minMax"/>
        </c:scaling>
        <c:axPos val="l"/>
        <c:numFmt formatCode="###0.0" sourceLinked="1"/>
        <c:majorTickMark val="none"/>
        <c:tickLblPos val="nextTo"/>
        <c:crossAx val="74642560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5AAFB0-8CF4-44D5-AEC4-BAB7ED9C25EE}" type="datetimeFigureOut">
              <a:rPr lang="cs-CZ" smtClean="0"/>
              <a:t>30.11.2012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442D9-4179-40C8-9FD1-D7BEAF3858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5AAFB0-8CF4-44D5-AEC4-BAB7ED9C25EE}" type="datetimeFigureOut">
              <a:rPr lang="cs-CZ" smtClean="0"/>
              <a:t>30.11.2012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442D9-4179-40C8-9FD1-D7BEAF3858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5AAFB0-8CF4-44D5-AEC4-BAB7ED9C25EE}" type="datetimeFigureOut">
              <a:rPr lang="cs-CZ" smtClean="0"/>
              <a:t>30.11.2012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442D9-4179-40C8-9FD1-D7BEAF3858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5AAFB0-8CF4-44D5-AEC4-BAB7ED9C25EE}" type="datetimeFigureOut">
              <a:rPr lang="cs-CZ" smtClean="0"/>
              <a:t>30.11.2012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442D9-4179-40C8-9FD1-D7BEAF3858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5AAFB0-8CF4-44D5-AEC4-BAB7ED9C25EE}" type="datetimeFigureOut">
              <a:rPr lang="cs-CZ" smtClean="0"/>
              <a:t>30.11.2012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442D9-4179-40C8-9FD1-D7BEAF3858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5AAFB0-8CF4-44D5-AEC4-BAB7ED9C25EE}" type="datetimeFigureOut">
              <a:rPr lang="cs-CZ" smtClean="0"/>
              <a:t>30.11.2012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442D9-4179-40C8-9FD1-D7BEAF3858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5AAFB0-8CF4-44D5-AEC4-BAB7ED9C25EE}" type="datetimeFigureOut">
              <a:rPr lang="cs-CZ" smtClean="0"/>
              <a:t>30.11.2012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442D9-4179-40C8-9FD1-D7BEAF3858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5AAFB0-8CF4-44D5-AEC4-BAB7ED9C25EE}" type="datetimeFigureOut">
              <a:rPr lang="cs-CZ" smtClean="0"/>
              <a:t>30.11.2012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442D9-4179-40C8-9FD1-D7BEAF3858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5AAFB0-8CF4-44D5-AEC4-BAB7ED9C25EE}" type="datetimeFigureOut">
              <a:rPr lang="cs-CZ" smtClean="0"/>
              <a:t>30.11.2012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442D9-4179-40C8-9FD1-D7BEAF3858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5AAFB0-8CF4-44D5-AEC4-BAB7ED9C25EE}" type="datetimeFigureOut">
              <a:rPr lang="cs-CZ" smtClean="0"/>
              <a:t>30.11.2012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442D9-4179-40C8-9FD1-D7BEAF3858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5AAFB0-8CF4-44D5-AEC4-BAB7ED9C25EE}" type="datetimeFigureOut">
              <a:rPr lang="cs-CZ" smtClean="0"/>
              <a:t>30.11.2012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442D9-4179-40C8-9FD1-D7BEAF3858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115AAFB0-8CF4-44D5-AEC4-BAB7ED9C25EE}" type="datetimeFigureOut">
              <a:rPr lang="cs-CZ" smtClean="0"/>
              <a:t>30.11.2012</a:t>
            </a:fld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FD442D9-4179-40C8-9FD1-D7BEAF38588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/>
          <a:lstStyle/>
          <a:p>
            <a:pPr eaLnBrk="1" hangingPunct="1"/>
            <a:r>
              <a:rPr lang="cs-CZ" sz="66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Styl </a:t>
            </a:r>
            <a:r>
              <a:rPr lang="cs-CZ" sz="66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vedení</a:t>
            </a:r>
            <a:br>
              <a:rPr lang="cs-CZ" sz="66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</a:br>
            <a:r>
              <a:rPr lang="cs-CZ" sz="66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a vyjednávání</a:t>
            </a:r>
            <a:endParaRPr lang="cs-CZ" sz="6600" b="1" dirty="0" smtClean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201688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chemeClr val="bg2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Ing. Ladislava Kuchynková</a:t>
            </a:r>
            <a:endParaRPr lang="cs-CZ" b="1" dirty="0">
              <a:solidFill>
                <a:schemeClr val="bg2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2411413" y="2636838"/>
            <a:ext cx="4321175" cy="22320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9939" name="Line 3"/>
          <p:cNvSpPr>
            <a:spLocks noChangeShapeType="1"/>
          </p:cNvSpPr>
          <p:nvPr/>
        </p:nvSpPr>
        <p:spPr bwMode="auto">
          <a:xfrm>
            <a:off x="4572000" y="2636838"/>
            <a:ext cx="0" cy="22320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>
            <a:off x="2411413" y="3789363"/>
            <a:ext cx="43211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941" name="Text Box 9"/>
          <p:cNvSpPr txBox="1">
            <a:spLocks noChangeArrowheads="1"/>
          </p:cNvSpPr>
          <p:nvPr/>
        </p:nvSpPr>
        <p:spPr bwMode="auto">
          <a:xfrm>
            <a:off x="4787900" y="4076700"/>
            <a:ext cx="1655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>
                <a:latin typeface="Arial Black" pitchFamily="34" charset="0"/>
              </a:rPr>
              <a:t>Styl 1 </a:t>
            </a:r>
            <a:r>
              <a:rPr lang="cs-CZ" sz="1400">
                <a:latin typeface="Arial Black" pitchFamily="34" charset="0"/>
              </a:rPr>
              <a:t>PŘIKAZOVÁNÍ</a:t>
            </a:r>
          </a:p>
        </p:txBody>
      </p:sp>
      <p:sp>
        <p:nvSpPr>
          <p:cNvPr id="39942" name="Text Box 10"/>
          <p:cNvSpPr txBox="1">
            <a:spLocks noChangeArrowheads="1"/>
          </p:cNvSpPr>
          <p:nvPr/>
        </p:nvSpPr>
        <p:spPr bwMode="auto">
          <a:xfrm>
            <a:off x="4859338" y="2997200"/>
            <a:ext cx="1584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>
                <a:latin typeface="Arial Black" pitchFamily="34" charset="0"/>
              </a:rPr>
              <a:t>Styl 2 </a:t>
            </a:r>
            <a:r>
              <a:rPr lang="cs-CZ" sz="1400">
                <a:latin typeface="Arial Black" pitchFamily="34" charset="0"/>
              </a:rPr>
              <a:t>KOUČOVÁNÍ</a:t>
            </a:r>
          </a:p>
        </p:txBody>
      </p:sp>
      <p:sp>
        <p:nvSpPr>
          <p:cNvPr id="39943" name="Text Box 11"/>
          <p:cNvSpPr txBox="1">
            <a:spLocks noChangeArrowheads="1"/>
          </p:cNvSpPr>
          <p:nvPr/>
        </p:nvSpPr>
        <p:spPr bwMode="auto">
          <a:xfrm>
            <a:off x="2555875" y="2997200"/>
            <a:ext cx="18002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>
                <a:latin typeface="Arial Black" pitchFamily="34" charset="0"/>
              </a:rPr>
              <a:t>Styl 3 </a:t>
            </a:r>
            <a:r>
              <a:rPr lang="cs-CZ" sz="1400">
                <a:latin typeface="Arial Black" pitchFamily="34" charset="0"/>
              </a:rPr>
              <a:t>PODPOROVÁNÍ</a:t>
            </a:r>
          </a:p>
        </p:txBody>
      </p:sp>
      <p:sp>
        <p:nvSpPr>
          <p:cNvPr id="39944" name="Text Box 12"/>
          <p:cNvSpPr txBox="1">
            <a:spLocks noChangeArrowheads="1"/>
          </p:cNvSpPr>
          <p:nvPr/>
        </p:nvSpPr>
        <p:spPr bwMode="auto">
          <a:xfrm>
            <a:off x="2627313" y="4076700"/>
            <a:ext cx="172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>
                <a:latin typeface="Arial Black" pitchFamily="34" charset="0"/>
              </a:rPr>
              <a:t>Styl 4 </a:t>
            </a:r>
            <a:r>
              <a:rPr lang="cs-CZ" sz="1400">
                <a:latin typeface="Arial Black" pitchFamily="34" charset="0"/>
              </a:rPr>
              <a:t>DELEGOVÁNÍ</a:t>
            </a:r>
          </a:p>
        </p:txBody>
      </p:sp>
      <p:sp>
        <p:nvSpPr>
          <p:cNvPr id="39945" name="Line 13"/>
          <p:cNvSpPr>
            <a:spLocks noChangeShapeType="1"/>
          </p:cNvSpPr>
          <p:nvPr/>
        </p:nvSpPr>
        <p:spPr bwMode="auto">
          <a:xfrm flipV="1">
            <a:off x="1979613" y="2565400"/>
            <a:ext cx="0" cy="2374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9946" name="Text Box 14"/>
          <p:cNvSpPr txBox="1">
            <a:spLocks noChangeArrowheads="1"/>
          </p:cNvSpPr>
          <p:nvPr/>
        </p:nvSpPr>
        <p:spPr bwMode="auto">
          <a:xfrm rot="-5400000">
            <a:off x="-27781" y="3709194"/>
            <a:ext cx="3455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/>
              <a:t>PODPŮRNÉ CHOVÁNÍ</a:t>
            </a:r>
          </a:p>
        </p:txBody>
      </p:sp>
      <p:sp>
        <p:nvSpPr>
          <p:cNvPr id="39947" name="Line 15"/>
          <p:cNvSpPr>
            <a:spLocks noChangeShapeType="1"/>
          </p:cNvSpPr>
          <p:nvPr/>
        </p:nvSpPr>
        <p:spPr bwMode="auto">
          <a:xfrm>
            <a:off x="2700338" y="5157788"/>
            <a:ext cx="37433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9948" name="Text Box 16"/>
          <p:cNvSpPr txBox="1">
            <a:spLocks noChangeArrowheads="1"/>
          </p:cNvSpPr>
          <p:nvPr/>
        </p:nvSpPr>
        <p:spPr bwMode="auto">
          <a:xfrm>
            <a:off x="3203575" y="5300663"/>
            <a:ext cx="27352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/>
              <a:t>DIREKTIVNÍ CHOVÁNÍ</a:t>
            </a:r>
          </a:p>
        </p:txBody>
      </p:sp>
      <p:sp>
        <p:nvSpPr>
          <p:cNvPr id="39949" name="Text Box 17"/>
          <p:cNvSpPr txBox="1">
            <a:spLocks noChangeArrowheads="1"/>
          </p:cNvSpPr>
          <p:nvPr/>
        </p:nvSpPr>
        <p:spPr bwMode="auto">
          <a:xfrm>
            <a:off x="1619250" y="4868863"/>
            <a:ext cx="720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>
                <a:latin typeface="Comic Sans MS" pitchFamily="66" charset="0"/>
              </a:rPr>
              <a:t>nízké</a:t>
            </a:r>
          </a:p>
        </p:txBody>
      </p:sp>
      <p:sp>
        <p:nvSpPr>
          <p:cNvPr id="39950" name="Text Box 18"/>
          <p:cNvSpPr txBox="1">
            <a:spLocks noChangeArrowheads="1"/>
          </p:cNvSpPr>
          <p:nvPr/>
        </p:nvSpPr>
        <p:spPr bwMode="auto">
          <a:xfrm>
            <a:off x="1619250" y="2276475"/>
            <a:ext cx="7921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>
                <a:latin typeface="Comic Sans MS" pitchFamily="66" charset="0"/>
              </a:rPr>
              <a:t>vysoké</a:t>
            </a:r>
          </a:p>
        </p:txBody>
      </p:sp>
      <p:sp>
        <p:nvSpPr>
          <p:cNvPr id="39951" name="Text Box 19"/>
          <p:cNvSpPr txBox="1">
            <a:spLocks noChangeArrowheads="1"/>
          </p:cNvSpPr>
          <p:nvPr/>
        </p:nvSpPr>
        <p:spPr bwMode="auto">
          <a:xfrm>
            <a:off x="2124075" y="5084763"/>
            <a:ext cx="720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>
                <a:latin typeface="Comic Sans MS" pitchFamily="66" charset="0"/>
              </a:rPr>
              <a:t>nízké</a:t>
            </a:r>
          </a:p>
        </p:txBody>
      </p:sp>
      <p:sp>
        <p:nvSpPr>
          <p:cNvPr id="39952" name="Text Box 20"/>
          <p:cNvSpPr txBox="1">
            <a:spLocks noChangeArrowheads="1"/>
          </p:cNvSpPr>
          <p:nvPr/>
        </p:nvSpPr>
        <p:spPr bwMode="auto">
          <a:xfrm>
            <a:off x="6372225" y="5084763"/>
            <a:ext cx="7921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>
                <a:latin typeface="Comic Sans MS" pitchFamily="66" charset="0"/>
              </a:rPr>
              <a:t>vysoké</a:t>
            </a:r>
          </a:p>
        </p:txBody>
      </p:sp>
      <p:sp>
        <p:nvSpPr>
          <p:cNvPr id="39953" name="Obdélník 1"/>
          <p:cNvSpPr>
            <a:spLocks noChangeArrowheads="1"/>
          </p:cNvSpPr>
          <p:nvPr/>
        </p:nvSpPr>
        <p:spPr bwMode="auto">
          <a:xfrm>
            <a:off x="2484438" y="295275"/>
            <a:ext cx="39941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4400" u="sng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Situační vedení</a:t>
            </a:r>
            <a:endParaRPr lang="cs-CZ" sz="4400" u="sng">
              <a:latin typeface="Verdana" pitchFamily="34" charset="0"/>
            </a:endParaRPr>
          </a:p>
        </p:txBody>
      </p:sp>
      <p:sp>
        <p:nvSpPr>
          <p:cNvPr id="39954" name="Text Box 8"/>
          <p:cNvSpPr txBox="1">
            <a:spLocks noChangeArrowheads="1"/>
          </p:cNvSpPr>
          <p:nvPr/>
        </p:nvSpPr>
        <p:spPr bwMode="auto">
          <a:xfrm>
            <a:off x="611188" y="1377950"/>
            <a:ext cx="74898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buFont typeface="Wingdings" pitchFamily="2" charset="2"/>
              <a:buChar char="Ø"/>
            </a:pPr>
            <a:r>
              <a:rPr lang="cs-CZ" sz="3000" dirty="0">
                <a:latin typeface="Tahoma" pitchFamily="34" charset="0"/>
                <a:cs typeface="Tahoma" pitchFamily="34" charset="0"/>
              </a:rPr>
              <a:t>Paul Hersey a Ken Blanchard (1969)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081087"/>
          </a:xfrm>
        </p:spPr>
        <p:txBody>
          <a:bodyPr/>
          <a:lstStyle/>
          <a:p>
            <a:r>
              <a:rPr lang="cs-CZ" u="sng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Situační vedení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950" y="1628775"/>
            <a:ext cx="9036050" cy="449738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cs-CZ" sz="2800" dirty="0">
                <a:latin typeface="Tahoma" pitchFamily="34" charset="0"/>
                <a:cs typeface="Tahoma" pitchFamily="34" charset="0"/>
              </a:rPr>
              <a:t>N</a:t>
            </a:r>
            <a:r>
              <a:rPr lang="cs-CZ" sz="2800" dirty="0" smtClean="0">
                <a:latin typeface="Tahoma" pitchFamily="34" charset="0"/>
                <a:cs typeface="Tahoma" pitchFamily="34" charset="0"/>
              </a:rPr>
              <a:t>utnost volby konkrétního stylu vedení dle konkrétní situace (způsobilost pracovníka, náročnost úkolu…),  tzn. neexistuje jediný správný styl vedení</a:t>
            </a:r>
          </a:p>
          <a:p>
            <a:pPr marL="0" indent="0">
              <a:buFontTx/>
              <a:buNone/>
              <a:defRPr/>
            </a:pPr>
            <a:endParaRPr lang="cs-CZ" sz="2400" dirty="0" smtClean="0">
              <a:latin typeface="Tahoma" pitchFamily="34" charset="0"/>
              <a:cs typeface="Tahoma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cs-CZ" sz="2400" b="1" dirty="0" smtClean="0">
                <a:latin typeface="Tahoma" pitchFamily="34" charset="0"/>
                <a:cs typeface="Tahoma" pitchFamily="34" charset="0"/>
              </a:rPr>
              <a:t>Přikazování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 - direktivní stanovení úkolů a důsledná kontrola </a:t>
            </a:r>
          </a:p>
          <a:p>
            <a:pPr marL="0" indent="0">
              <a:buFontTx/>
              <a:buNone/>
              <a:defRPr/>
            </a:pPr>
            <a:endParaRPr lang="cs-CZ" sz="800" dirty="0" smtClean="0">
              <a:latin typeface="Tahoma" pitchFamily="34" charset="0"/>
              <a:cs typeface="Tahoma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cs-CZ" sz="2400" b="1" dirty="0" smtClean="0">
                <a:latin typeface="Tahoma" pitchFamily="34" charset="0"/>
                <a:cs typeface="Tahoma" pitchFamily="34" charset="0"/>
              </a:rPr>
              <a:t>Koučování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 - rozhoduje vedoucí, ale pracuje také s návrhy jiných</a:t>
            </a:r>
          </a:p>
          <a:p>
            <a:pPr marL="0" indent="0">
              <a:buFontTx/>
              <a:buNone/>
              <a:defRPr/>
            </a:pPr>
            <a:endParaRPr lang="cs-CZ" sz="800" dirty="0" smtClean="0">
              <a:latin typeface="Tahoma" pitchFamily="34" charset="0"/>
              <a:cs typeface="Tahoma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cs-CZ" sz="2400" b="1" dirty="0" smtClean="0">
                <a:latin typeface="Tahoma" pitchFamily="34" charset="0"/>
                <a:cs typeface="Tahoma" pitchFamily="34" charset="0"/>
              </a:rPr>
              <a:t>Podporování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 - participace na rozhodování, důvěra v podřízené</a:t>
            </a:r>
          </a:p>
          <a:p>
            <a:pPr marL="0" indent="0">
              <a:buFontTx/>
              <a:buNone/>
              <a:defRPr/>
            </a:pPr>
            <a:endParaRPr lang="cs-CZ" sz="800" dirty="0" smtClean="0">
              <a:latin typeface="Tahoma" pitchFamily="34" charset="0"/>
              <a:cs typeface="Tahoma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cs-CZ" sz="2400" b="1" dirty="0" smtClean="0">
                <a:latin typeface="Tahoma" pitchFamily="34" charset="0"/>
                <a:cs typeface="Tahoma" pitchFamily="34" charset="0"/>
              </a:rPr>
              <a:t>Delegování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 - předávání úkolů a zodpovědnosti podřízeným</a:t>
            </a:r>
          </a:p>
          <a:p>
            <a:pPr>
              <a:buFontTx/>
              <a:buNone/>
              <a:defRPr/>
            </a:pPr>
            <a:r>
              <a:rPr lang="cs-CZ" sz="2800" dirty="0" smtClean="0"/>
              <a:t> 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/>
          <a:lstStyle/>
          <a:p>
            <a:r>
              <a:rPr lang="cs-CZ" u="sng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Situační vedení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11560" y="1268760"/>
          <a:ext cx="777686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bdélník 4"/>
          <p:cNvSpPr/>
          <p:nvPr/>
        </p:nvSpPr>
        <p:spPr>
          <a:xfrm>
            <a:off x="2195736" y="6165304"/>
            <a:ext cx="51125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Zdroj: Vlastní výzkum (314 českých manažerů)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152525"/>
          </a:xfrm>
        </p:spPr>
        <p:txBody>
          <a:bodyPr/>
          <a:lstStyle/>
          <a:p>
            <a:r>
              <a:rPr lang="cs-CZ" u="sng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Koncept vůdcovství</a:t>
            </a:r>
            <a:endParaRPr lang="cs-CZ" smtClean="0"/>
          </a:p>
        </p:txBody>
      </p:sp>
      <p:sp>
        <p:nvSpPr>
          <p:cNvPr id="41987" name="Zástupný symbol pro obsah 2"/>
          <p:cNvSpPr>
            <a:spLocks noGrp="1"/>
          </p:cNvSpPr>
          <p:nvPr>
            <p:ph idx="1"/>
          </p:nvPr>
        </p:nvSpPr>
        <p:spPr>
          <a:xfrm>
            <a:off x="323850" y="1268413"/>
            <a:ext cx="8640763" cy="485775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ahoma" pitchFamily="34" charset="0"/>
                <a:cs typeface="Tahoma" pitchFamily="34" charset="0"/>
              </a:rPr>
              <a:t>Konec 20. století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endParaRPr lang="cs-CZ" sz="1200" dirty="0" smtClean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latin typeface="Tahoma" pitchFamily="34" charset="0"/>
                <a:cs typeface="Tahoma" pitchFamily="34" charset="0"/>
              </a:rPr>
              <a:t>Transakční vedení </a:t>
            </a:r>
            <a:r>
              <a:rPr lang="cs-CZ" sz="2800" dirty="0" smtClean="0">
                <a:latin typeface="Tahoma" pitchFamily="34" charset="0"/>
                <a:cs typeface="Tahoma" pitchFamily="34" charset="0"/>
              </a:rPr>
              <a:t>= směna hodnot (vedoucí získává za plat hodnotu práce zaměstnance, resp. naopak), tzn. </a:t>
            </a:r>
            <a:r>
              <a:rPr lang="cs-CZ" sz="2800" u="sng" dirty="0" smtClean="0">
                <a:latin typeface="Tahoma" pitchFamily="34" charset="0"/>
                <a:cs typeface="Tahoma" pitchFamily="34" charset="0"/>
              </a:rPr>
              <a:t>hodnoty a zájmy jsou rozdílné</a:t>
            </a:r>
            <a:r>
              <a:rPr lang="cs-CZ" sz="2800" dirty="0" smtClean="0">
                <a:latin typeface="Tahoma" pitchFamily="34" charset="0"/>
                <a:cs typeface="Tahoma" pitchFamily="34" charset="0"/>
              </a:rPr>
              <a:t>.   </a:t>
            </a:r>
          </a:p>
          <a:p>
            <a:pPr>
              <a:buClr>
                <a:srgbClr val="C00000"/>
              </a:buClr>
              <a:buFontTx/>
              <a:buNone/>
            </a:pPr>
            <a:endParaRPr lang="cs-CZ" sz="2000" b="1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latin typeface="Tahoma" pitchFamily="34" charset="0"/>
                <a:cs typeface="Tahoma" pitchFamily="34" charset="0"/>
              </a:rPr>
              <a:t>Transformační vedení </a:t>
            </a:r>
            <a:r>
              <a:rPr lang="cs-CZ" sz="2800" dirty="0" smtClean="0">
                <a:latin typeface="Tahoma" pitchFamily="34" charset="0"/>
                <a:cs typeface="Tahoma" pitchFamily="34" charset="0"/>
              </a:rPr>
              <a:t>= </a:t>
            </a:r>
            <a:r>
              <a:rPr lang="cs-CZ" sz="2800" u="sng" dirty="0" smtClean="0">
                <a:latin typeface="Tahoma" pitchFamily="34" charset="0"/>
                <a:cs typeface="Tahoma" pitchFamily="34" charset="0"/>
              </a:rPr>
              <a:t>vyznávání společných hodnot</a:t>
            </a:r>
            <a:r>
              <a:rPr lang="cs-CZ" sz="2800" dirty="0" smtClean="0">
                <a:latin typeface="Tahoma" pitchFamily="34" charset="0"/>
                <a:cs typeface="Tahoma" pitchFamily="34" charset="0"/>
              </a:rPr>
              <a:t> a sjednocování zájmů (využívání prvků racionálních i emocionálních), uspokojování vyšších potřeb zaměstnance – atraktivní vize apod.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20725"/>
          </a:xfrm>
        </p:spPr>
        <p:txBody>
          <a:bodyPr>
            <a:normAutofit fontScale="90000"/>
          </a:bodyPr>
          <a:lstStyle/>
          <a:p>
            <a:r>
              <a:rPr lang="cs-CZ" sz="5400" b="1" u="sng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O v l i v ň o v á n 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3" y="1989138"/>
            <a:ext cx="8002587" cy="4137025"/>
          </a:xfrm>
        </p:spPr>
        <p:txBody>
          <a:bodyPr/>
          <a:lstStyle/>
          <a:p>
            <a:pPr marL="742950" indent="-742950">
              <a:spcAft>
                <a:spcPct val="25000"/>
              </a:spcAft>
              <a:buFontTx/>
              <a:buAutoNum type="arabicPeriod"/>
              <a:defRPr/>
            </a:pPr>
            <a:r>
              <a:rPr lang="cs-CZ" sz="4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Motivace</a:t>
            </a:r>
          </a:p>
          <a:p>
            <a:pPr marL="742950" indent="-742950">
              <a:spcAft>
                <a:spcPct val="25000"/>
              </a:spcAft>
              <a:buFontTx/>
              <a:buAutoNum type="arabicPeriod"/>
              <a:defRPr/>
            </a:pPr>
            <a:r>
              <a:rPr lang="cs-CZ" sz="4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Styl vedení</a:t>
            </a:r>
            <a:endParaRPr lang="cs-CZ" sz="4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spcAft>
                <a:spcPct val="25000"/>
              </a:spcAft>
              <a:buFontTx/>
              <a:buNone/>
              <a:defRPr/>
            </a:pPr>
            <a:r>
              <a:rPr lang="cs-CZ" sz="44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</a:t>
            </a:r>
            <a:r>
              <a:rPr lang="cs-CZ" sz="4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44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Jednání a vyjednávání</a:t>
            </a:r>
            <a:endParaRPr lang="cs-CZ" sz="4400" b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1979613" y="1268413"/>
            <a:ext cx="719137" cy="720725"/>
          </a:xfrm>
          <a:prstGeom prst="rect">
            <a:avLst/>
          </a:prstGeom>
          <a:solidFill>
            <a:srgbClr val="FF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1979613" y="2708275"/>
            <a:ext cx="719137" cy="720725"/>
          </a:xfrm>
          <a:prstGeom prst="rect">
            <a:avLst/>
          </a:prstGeom>
          <a:solidFill>
            <a:srgbClr val="FF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5292725" y="1989138"/>
            <a:ext cx="720725" cy="719137"/>
          </a:xfrm>
          <a:prstGeom prst="rect">
            <a:avLst/>
          </a:prstGeom>
          <a:solidFill>
            <a:srgbClr val="FF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6732588" y="1989138"/>
            <a:ext cx="720725" cy="719137"/>
          </a:xfrm>
          <a:prstGeom prst="rect">
            <a:avLst/>
          </a:prstGeom>
          <a:solidFill>
            <a:srgbClr val="FF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>
            <a:off x="2338388" y="1989138"/>
            <a:ext cx="0" cy="7191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cs-CZ"/>
          </a:p>
        </p:txBody>
      </p:sp>
      <p:cxnSp>
        <p:nvCxnSpPr>
          <p:cNvPr id="3080" name="AutoShape 7"/>
          <p:cNvCxnSpPr>
            <a:cxnSpLocks noChangeShapeType="1"/>
            <a:stCxn id="3077" idx="3"/>
            <a:endCxn id="3078" idx="1"/>
          </p:cNvCxnSpPr>
          <p:nvPr/>
        </p:nvCxnSpPr>
        <p:spPr bwMode="auto">
          <a:xfrm>
            <a:off x="6026150" y="2349500"/>
            <a:ext cx="6937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stealth" w="lg" len="lg"/>
            <a:tailEnd type="stealth" w="lg" len="lg"/>
          </a:ln>
        </p:spPr>
      </p:cxnSp>
      <p:sp>
        <p:nvSpPr>
          <p:cNvPr id="3081" name="Text Box 8"/>
          <p:cNvSpPr txBox="1">
            <a:spLocks noChangeArrowheads="1"/>
          </p:cNvSpPr>
          <p:nvPr/>
        </p:nvSpPr>
        <p:spPr bwMode="auto">
          <a:xfrm>
            <a:off x="2122488" y="1412777"/>
            <a:ext cx="431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b="1" dirty="0"/>
              <a:t>N</a:t>
            </a:r>
          </a:p>
        </p:txBody>
      </p:sp>
      <p:sp>
        <p:nvSpPr>
          <p:cNvPr id="3082" name="Text Box 9"/>
          <p:cNvSpPr txBox="1">
            <a:spLocks noChangeArrowheads="1"/>
          </p:cNvSpPr>
          <p:nvPr/>
        </p:nvSpPr>
        <p:spPr bwMode="auto">
          <a:xfrm>
            <a:off x="5435600" y="2132856"/>
            <a:ext cx="4325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b="1" dirty="0"/>
              <a:t>A</a:t>
            </a:r>
          </a:p>
        </p:txBody>
      </p:sp>
      <p:sp>
        <p:nvSpPr>
          <p:cNvPr id="3083" name="Text Box 10"/>
          <p:cNvSpPr txBox="1">
            <a:spLocks noChangeArrowheads="1"/>
          </p:cNvSpPr>
          <p:nvPr/>
        </p:nvSpPr>
        <p:spPr bwMode="auto">
          <a:xfrm>
            <a:off x="2193925" y="2852937"/>
            <a:ext cx="2889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b="1" dirty="0"/>
              <a:t>P</a:t>
            </a:r>
          </a:p>
        </p:txBody>
      </p:sp>
      <p:sp>
        <p:nvSpPr>
          <p:cNvPr id="3084" name="Text Box 11"/>
          <p:cNvSpPr txBox="1">
            <a:spLocks noChangeArrowheads="1"/>
          </p:cNvSpPr>
          <p:nvPr/>
        </p:nvSpPr>
        <p:spPr bwMode="auto">
          <a:xfrm>
            <a:off x="6877050" y="2132856"/>
            <a:ext cx="43125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b="1" dirty="0"/>
              <a:t>B</a:t>
            </a:r>
          </a:p>
        </p:txBody>
      </p:sp>
      <p:sp>
        <p:nvSpPr>
          <p:cNvPr id="3085" name="AutoShape 12"/>
          <p:cNvSpPr>
            <a:spLocks noChangeArrowheads="1"/>
          </p:cNvSpPr>
          <p:nvPr/>
        </p:nvSpPr>
        <p:spPr bwMode="auto">
          <a:xfrm>
            <a:off x="3346450" y="2276475"/>
            <a:ext cx="1152525" cy="215900"/>
          </a:xfrm>
          <a:prstGeom prst="rightArrow">
            <a:avLst>
              <a:gd name="adj1" fmla="val 50000"/>
              <a:gd name="adj2" fmla="val 133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86" name="Text Box 13"/>
          <p:cNvSpPr txBox="1">
            <a:spLocks noChangeArrowheads="1"/>
          </p:cNvSpPr>
          <p:nvPr/>
        </p:nvSpPr>
        <p:spPr bwMode="auto">
          <a:xfrm>
            <a:off x="179512" y="3861047"/>
            <a:ext cx="4464496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model „nadřízený – podřízený“</a:t>
            </a:r>
          </a:p>
          <a:p>
            <a:pPr algn="ctr">
              <a:spcBef>
                <a:spcPct val="50000"/>
              </a:spcBef>
            </a:pPr>
            <a:endParaRPr lang="cs-CZ" sz="2000" b="1" dirty="0">
              <a:solidFill>
                <a:srgbClr val="0070C0"/>
              </a:solidFill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NAŘIZOVÁNÍ</a:t>
            </a:r>
          </a:p>
        </p:txBody>
      </p:sp>
      <p:sp>
        <p:nvSpPr>
          <p:cNvPr id="3087" name="Text Box 14"/>
          <p:cNvSpPr txBox="1">
            <a:spLocks noChangeArrowheads="1"/>
          </p:cNvSpPr>
          <p:nvPr/>
        </p:nvSpPr>
        <p:spPr bwMode="auto">
          <a:xfrm>
            <a:off x="5219700" y="3573016"/>
            <a:ext cx="2665413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model</a:t>
            </a:r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„partnerů“</a:t>
            </a:r>
          </a:p>
          <a:p>
            <a:pPr algn="ctr">
              <a:spcBef>
                <a:spcPct val="50000"/>
              </a:spcBef>
            </a:pPr>
            <a:endParaRPr lang="cs-CZ" b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VYJEDNÁVÁNÍ</a:t>
            </a:r>
          </a:p>
          <a:p>
            <a:pPr algn="ctr">
              <a:spcBef>
                <a:spcPct val="50000"/>
              </a:spcBef>
            </a:pPr>
            <a:r>
              <a:rPr lang="cs-CZ" sz="24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 SPOLUPRÁCE</a:t>
            </a:r>
            <a:endParaRPr lang="cs-CZ" b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spcBef>
                <a:spcPct val="50000"/>
              </a:spcBef>
            </a:pPr>
            <a:endParaRPr lang="cs-CZ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3088" name="Text Box 15"/>
          <p:cNvSpPr txBox="1">
            <a:spLocks noChangeArrowheads="1"/>
          </p:cNvSpPr>
          <p:nvPr/>
        </p:nvSpPr>
        <p:spPr bwMode="auto">
          <a:xfrm>
            <a:off x="250825" y="260649"/>
            <a:ext cx="8569647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/>
              <a:t> </a:t>
            </a:r>
            <a:r>
              <a:rPr lang="cs-CZ" b="1" dirty="0" smtClean="0"/>
              <a:t>  </a:t>
            </a:r>
            <a:r>
              <a:rPr lang="cs-CZ" sz="3400" u="sng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Od nařizování k vyjednávání a spolupráci</a:t>
            </a:r>
            <a:endParaRPr lang="cs-CZ" sz="3400" u="sng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619250" y="5734050"/>
            <a:ext cx="5467350" cy="1728788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endParaRPr lang="cs-CZ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843213" y="2205038"/>
            <a:ext cx="1511300" cy="7937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1" dirty="0">
                <a:solidFill>
                  <a:srgbClr val="CC3300"/>
                </a:solidFill>
              </a:rPr>
              <a:t>SOUTĚŽENÍ</a:t>
            </a:r>
          </a:p>
          <a:p>
            <a:pPr algn="ctr">
              <a:spcBef>
                <a:spcPct val="50000"/>
              </a:spcBef>
            </a:pPr>
            <a:r>
              <a:rPr lang="cs-CZ" sz="2000" b="1" dirty="0">
                <a:solidFill>
                  <a:srgbClr val="CC3300"/>
                </a:solidFill>
              </a:rPr>
              <a:t>V / P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4786313" y="2205038"/>
            <a:ext cx="165735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1">
                <a:solidFill>
                  <a:srgbClr val="CC3300"/>
                </a:solidFill>
              </a:rPr>
              <a:t>SPOLUPRÁCE</a:t>
            </a:r>
          </a:p>
          <a:p>
            <a:pPr algn="ctr">
              <a:spcBef>
                <a:spcPct val="50000"/>
              </a:spcBef>
            </a:pPr>
            <a:r>
              <a:rPr lang="cs-CZ" sz="2000" b="1">
                <a:solidFill>
                  <a:srgbClr val="CC3300"/>
                </a:solidFill>
              </a:rPr>
              <a:t>V / V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843213" y="4005263"/>
            <a:ext cx="15113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1">
                <a:solidFill>
                  <a:srgbClr val="CC3300"/>
                </a:solidFill>
              </a:rPr>
              <a:t>DESTRUKCE</a:t>
            </a:r>
          </a:p>
          <a:p>
            <a:pPr algn="ctr">
              <a:spcBef>
                <a:spcPct val="50000"/>
              </a:spcBef>
            </a:pPr>
            <a:r>
              <a:rPr lang="cs-CZ" sz="2000" b="1">
                <a:solidFill>
                  <a:srgbClr val="CC3300"/>
                </a:solidFill>
              </a:rPr>
              <a:t>P / P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4716463" y="4005263"/>
            <a:ext cx="1800225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1">
                <a:solidFill>
                  <a:srgbClr val="CC3300"/>
                </a:solidFill>
              </a:rPr>
              <a:t>PŘIZPŮSOBENÍ</a:t>
            </a:r>
          </a:p>
          <a:p>
            <a:pPr algn="ctr">
              <a:spcBef>
                <a:spcPct val="50000"/>
              </a:spcBef>
            </a:pPr>
            <a:r>
              <a:rPr lang="cs-CZ" sz="2000" b="1">
                <a:solidFill>
                  <a:srgbClr val="CC3300"/>
                </a:solidFill>
              </a:rPr>
              <a:t>P / V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187450" y="1196752"/>
            <a:ext cx="6578600" cy="4753022"/>
            <a:chOff x="295" y="210"/>
            <a:chExt cx="4144" cy="3036"/>
          </a:xfrm>
        </p:grpSpPr>
        <p:sp>
          <p:nvSpPr>
            <p:cNvPr id="4106" name="Rectangle 8"/>
            <p:cNvSpPr>
              <a:spLocks noChangeArrowheads="1"/>
            </p:cNvSpPr>
            <p:nvPr/>
          </p:nvSpPr>
          <p:spPr bwMode="auto">
            <a:xfrm>
              <a:off x="2248" y="1468"/>
              <a:ext cx="494" cy="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cs-CZ" sz="1400" b="1">
                  <a:solidFill>
                    <a:schemeClr val="accent2"/>
                  </a:solidFill>
                </a:rPr>
                <a:t>výchozí</a:t>
              </a:r>
            </a:p>
            <a:p>
              <a:pPr algn="ctr"/>
              <a:r>
                <a:rPr lang="cs-CZ" sz="1400" b="1">
                  <a:solidFill>
                    <a:schemeClr val="accent2"/>
                  </a:solidFill>
                </a:rPr>
                <a:t>stav</a:t>
              </a:r>
            </a:p>
            <a:p>
              <a:pPr algn="ctr"/>
              <a:r>
                <a:rPr lang="cs-CZ" sz="1400" b="1">
                  <a:solidFill>
                    <a:schemeClr val="accent2"/>
                  </a:solidFill>
                </a:rPr>
                <a:t>0 / 0</a:t>
              </a:r>
            </a:p>
          </p:txBody>
        </p:sp>
        <p:sp>
          <p:nvSpPr>
            <p:cNvPr id="4107" name="Rectangle 9"/>
            <p:cNvSpPr>
              <a:spLocks noChangeArrowheads="1"/>
            </p:cNvSpPr>
            <p:nvPr/>
          </p:nvSpPr>
          <p:spPr bwMode="auto">
            <a:xfrm>
              <a:off x="1187" y="616"/>
              <a:ext cx="2545" cy="211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cs-CZ" sz="1200"/>
            </a:p>
            <a:p>
              <a:endParaRPr lang="cs-CZ" sz="1200"/>
            </a:p>
            <a:p>
              <a:endParaRPr lang="cs-CZ" sz="1200"/>
            </a:p>
            <a:p>
              <a:endParaRPr lang="cs-CZ" sz="1200"/>
            </a:p>
            <a:p>
              <a:pPr>
                <a:spcBef>
                  <a:spcPts val="1200"/>
                </a:spcBef>
                <a:spcAft>
                  <a:spcPts val="300"/>
                </a:spcAft>
              </a:pPr>
              <a:r>
                <a:rPr lang="cs-CZ" sz="1600" b="1"/>
                <a:t>       </a:t>
              </a:r>
              <a:r>
                <a:rPr lang="cs-CZ" sz="1200" b="1"/>
                <a:t>   </a:t>
              </a:r>
            </a:p>
            <a:p>
              <a:endParaRPr lang="cs-CZ" sz="1200" b="1"/>
            </a:p>
            <a:p>
              <a:endParaRPr lang="cs-CZ" sz="1200" b="1"/>
            </a:p>
            <a:p>
              <a:endParaRPr lang="cs-CZ" sz="1200" b="1"/>
            </a:p>
            <a:p>
              <a:endParaRPr lang="cs-CZ" sz="1200" b="1"/>
            </a:p>
            <a:p>
              <a:endParaRPr lang="cs-CZ" sz="1200" b="1"/>
            </a:p>
            <a:p>
              <a:endParaRPr lang="cs-CZ" sz="1200" b="1"/>
            </a:p>
            <a:p>
              <a:endParaRPr lang="cs-CZ" sz="1200" b="1"/>
            </a:p>
            <a:p>
              <a:endParaRPr lang="cs-CZ" sz="1200" b="1"/>
            </a:p>
            <a:p>
              <a:r>
                <a:rPr lang="cs-CZ" sz="1200" b="1"/>
                <a:t>           </a:t>
              </a:r>
            </a:p>
            <a:p>
              <a:r>
                <a:rPr lang="cs-CZ" sz="1200" b="1"/>
                <a:t>             </a:t>
              </a:r>
              <a:endParaRPr lang="cs-CZ"/>
            </a:p>
          </p:txBody>
        </p:sp>
        <p:sp>
          <p:nvSpPr>
            <p:cNvPr id="4108" name="Rectangle 10"/>
            <p:cNvSpPr>
              <a:spLocks noChangeArrowheads="1"/>
            </p:cNvSpPr>
            <p:nvPr/>
          </p:nvSpPr>
          <p:spPr bwMode="auto">
            <a:xfrm>
              <a:off x="692" y="1610"/>
              <a:ext cx="424" cy="256"/>
            </a:xfrm>
            <a:prstGeom prst="rect">
              <a:avLst/>
            </a:prstGeom>
            <a:solidFill>
              <a:srgbClr val="FFFFFF"/>
            </a:solidFill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cs-CZ" sz="1200" b="1" dirty="0"/>
                <a:t>útlak</a:t>
              </a:r>
            </a:p>
            <a:p>
              <a:pPr algn="ctr"/>
              <a:r>
                <a:rPr lang="cs-CZ" sz="1200" b="1" dirty="0"/>
                <a:t>0/P</a:t>
              </a:r>
            </a:p>
            <a:p>
              <a:endParaRPr lang="cs-CZ" dirty="0"/>
            </a:p>
          </p:txBody>
        </p:sp>
        <p:sp>
          <p:nvSpPr>
            <p:cNvPr id="4109" name="Rectangle 11"/>
            <p:cNvSpPr>
              <a:spLocks noChangeArrowheads="1"/>
            </p:cNvSpPr>
            <p:nvPr/>
          </p:nvSpPr>
          <p:spPr bwMode="auto">
            <a:xfrm>
              <a:off x="3803" y="1610"/>
              <a:ext cx="636" cy="322"/>
            </a:xfrm>
            <a:prstGeom prst="rect">
              <a:avLst/>
            </a:prstGeom>
            <a:solidFill>
              <a:srgbClr val="FFFFFF"/>
            </a:solidFill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cs-CZ" sz="1200" b="1" dirty="0"/>
                <a:t>altruismus</a:t>
              </a:r>
            </a:p>
            <a:p>
              <a:pPr algn="ctr"/>
              <a:r>
                <a:rPr lang="cs-CZ" sz="1200" b="1" dirty="0"/>
                <a:t>0/V</a:t>
              </a:r>
              <a:endParaRPr lang="cs-CZ" dirty="0"/>
            </a:p>
          </p:txBody>
        </p:sp>
        <p:sp>
          <p:nvSpPr>
            <p:cNvPr id="4110" name="Rectangle 12"/>
            <p:cNvSpPr>
              <a:spLocks noChangeArrowheads="1"/>
            </p:cNvSpPr>
            <p:nvPr/>
          </p:nvSpPr>
          <p:spPr bwMode="auto">
            <a:xfrm>
              <a:off x="2177" y="210"/>
              <a:ext cx="565" cy="274"/>
            </a:xfrm>
            <a:prstGeom prst="rect">
              <a:avLst/>
            </a:prstGeom>
            <a:solidFill>
              <a:srgbClr val="FFFFFF"/>
            </a:solidFill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cs-CZ" sz="1200" b="1" dirty="0"/>
                <a:t>egoismus V/0</a:t>
              </a:r>
            </a:p>
            <a:p>
              <a:endParaRPr lang="cs-CZ" dirty="0"/>
            </a:p>
          </p:txBody>
        </p:sp>
        <p:sp>
          <p:nvSpPr>
            <p:cNvPr id="4111" name="Rectangle 13"/>
            <p:cNvSpPr>
              <a:spLocks noChangeArrowheads="1"/>
            </p:cNvSpPr>
            <p:nvPr/>
          </p:nvSpPr>
          <p:spPr bwMode="auto">
            <a:xfrm>
              <a:off x="2106" y="2786"/>
              <a:ext cx="707" cy="230"/>
            </a:xfrm>
            <a:prstGeom prst="rect">
              <a:avLst/>
            </a:prstGeom>
            <a:solidFill>
              <a:srgbClr val="FFFFFF"/>
            </a:solidFill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cs-CZ" sz="1200" b="1" dirty="0"/>
                <a:t>sebedestrukce    P/0</a:t>
              </a:r>
            </a:p>
            <a:p>
              <a:endParaRPr lang="cs-CZ" dirty="0"/>
            </a:p>
          </p:txBody>
        </p:sp>
        <p:sp>
          <p:nvSpPr>
            <p:cNvPr id="4112" name="Line 14"/>
            <p:cNvSpPr>
              <a:spLocks noChangeShapeType="1"/>
            </p:cNvSpPr>
            <p:nvPr/>
          </p:nvSpPr>
          <p:spPr bwMode="auto">
            <a:xfrm>
              <a:off x="2460" y="607"/>
              <a:ext cx="0" cy="8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13" name="Rectangle 15"/>
            <p:cNvSpPr>
              <a:spLocks noChangeArrowheads="1"/>
            </p:cNvSpPr>
            <p:nvPr/>
          </p:nvSpPr>
          <p:spPr bwMode="auto">
            <a:xfrm>
              <a:off x="552" y="607"/>
              <a:ext cx="495" cy="199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spcBef>
                  <a:spcPts val="1200"/>
                </a:spcBef>
                <a:spcAft>
                  <a:spcPts val="300"/>
                </a:spcAft>
              </a:pPr>
              <a:r>
                <a:rPr lang="cs-CZ" sz="1400" b="1" i="1"/>
                <a:t>MAX</a:t>
              </a:r>
              <a:endParaRPr lang="cs-CZ"/>
            </a:p>
          </p:txBody>
        </p:sp>
        <p:sp>
          <p:nvSpPr>
            <p:cNvPr id="4114" name="Rectangle 16"/>
            <p:cNvSpPr>
              <a:spLocks noChangeArrowheads="1"/>
            </p:cNvSpPr>
            <p:nvPr/>
          </p:nvSpPr>
          <p:spPr bwMode="auto">
            <a:xfrm>
              <a:off x="692" y="2528"/>
              <a:ext cx="354" cy="199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cs-CZ" sz="1400" b="1" i="1"/>
                <a:t>MIN</a:t>
              </a:r>
              <a:endParaRPr lang="cs-CZ"/>
            </a:p>
          </p:txBody>
        </p:sp>
        <p:sp>
          <p:nvSpPr>
            <p:cNvPr id="4115" name="Rectangle 17"/>
            <p:cNvSpPr>
              <a:spLocks noChangeArrowheads="1"/>
            </p:cNvSpPr>
            <p:nvPr/>
          </p:nvSpPr>
          <p:spPr bwMode="auto">
            <a:xfrm>
              <a:off x="1187" y="2859"/>
              <a:ext cx="353" cy="199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Bef>
                  <a:spcPts val="1200"/>
                </a:spcBef>
                <a:spcAft>
                  <a:spcPts val="300"/>
                </a:spcAft>
              </a:pPr>
              <a:r>
                <a:rPr lang="cs-CZ" sz="1400" b="1" i="1"/>
                <a:t>MIN</a:t>
              </a:r>
              <a:endParaRPr lang="cs-CZ"/>
            </a:p>
          </p:txBody>
        </p:sp>
        <p:sp>
          <p:nvSpPr>
            <p:cNvPr id="4116" name="Rectangle 18"/>
            <p:cNvSpPr>
              <a:spLocks noChangeArrowheads="1"/>
            </p:cNvSpPr>
            <p:nvPr/>
          </p:nvSpPr>
          <p:spPr bwMode="auto">
            <a:xfrm>
              <a:off x="3308" y="2859"/>
              <a:ext cx="424" cy="199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Bef>
                  <a:spcPts val="1200"/>
                </a:spcBef>
                <a:spcAft>
                  <a:spcPts val="300"/>
                </a:spcAft>
              </a:pPr>
              <a:r>
                <a:rPr lang="cs-CZ" sz="1400" b="1" i="1"/>
                <a:t>MAX</a:t>
              </a:r>
              <a:endParaRPr lang="cs-CZ"/>
            </a:p>
          </p:txBody>
        </p:sp>
        <p:sp>
          <p:nvSpPr>
            <p:cNvPr id="4117" name="Rectangle 19"/>
            <p:cNvSpPr>
              <a:spLocks noChangeArrowheads="1"/>
            </p:cNvSpPr>
            <p:nvPr/>
          </p:nvSpPr>
          <p:spPr bwMode="auto">
            <a:xfrm>
              <a:off x="2177" y="3062"/>
              <a:ext cx="565" cy="138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cs-CZ" b="1" dirty="0"/>
                <a:t>B</a:t>
              </a:r>
              <a:endParaRPr lang="cs-CZ" dirty="0"/>
            </a:p>
          </p:txBody>
        </p:sp>
        <p:sp>
          <p:nvSpPr>
            <p:cNvPr id="4118" name="Line 20"/>
            <p:cNvSpPr>
              <a:spLocks noChangeShapeType="1"/>
            </p:cNvSpPr>
            <p:nvPr/>
          </p:nvSpPr>
          <p:spPr bwMode="auto">
            <a:xfrm>
              <a:off x="1384" y="3246"/>
              <a:ext cx="219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19" name="Line 21"/>
            <p:cNvSpPr>
              <a:spLocks noChangeShapeType="1"/>
            </p:cNvSpPr>
            <p:nvPr/>
          </p:nvSpPr>
          <p:spPr bwMode="auto">
            <a:xfrm>
              <a:off x="622" y="740"/>
              <a:ext cx="0" cy="18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20" name="Rectangle 22"/>
            <p:cNvSpPr>
              <a:spLocks noChangeArrowheads="1"/>
            </p:cNvSpPr>
            <p:nvPr/>
          </p:nvSpPr>
          <p:spPr bwMode="auto">
            <a:xfrm>
              <a:off x="2248" y="1468"/>
              <a:ext cx="461" cy="398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cs-CZ"/>
            </a:p>
          </p:txBody>
        </p:sp>
        <p:sp>
          <p:nvSpPr>
            <p:cNvPr id="4121" name="Line 23"/>
            <p:cNvSpPr>
              <a:spLocks noChangeShapeType="1"/>
            </p:cNvSpPr>
            <p:nvPr/>
          </p:nvSpPr>
          <p:spPr bwMode="auto">
            <a:xfrm>
              <a:off x="1187" y="1667"/>
              <a:ext cx="106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22" name="Line 24"/>
            <p:cNvSpPr>
              <a:spLocks noChangeShapeType="1"/>
            </p:cNvSpPr>
            <p:nvPr/>
          </p:nvSpPr>
          <p:spPr bwMode="auto">
            <a:xfrm flipH="1">
              <a:off x="2672" y="1667"/>
              <a:ext cx="10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23" name="Line 25"/>
            <p:cNvSpPr>
              <a:spLocks noChangeShapeType="1"/>
            </p:cNvSpPr>
            <p:nvPr/>
          </p:nvSpPr>
          <p:spPr bwMode="auto">
            <a:xfrm>
              <a:off x="2460" y="1866"/>
              <a:ext cx="0" cy="8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24" name="Text Box 26"/>
            <p:cNvSpPr txBox="1">
              <a:spLocks noChangeArrowheads="1"/>
            </p:cNvSpPr>
            <p:nvPr/>
          </p:nvSpPr>
          <p:spPr bwMode="auto">
            <a:xfrm>
              <a:off x="295" y="1570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b="1"/>
                <a:t>A</a:t>
              </a:r>
            </a:p>
          </p:txBody>
        </p:sp>
      </p:grpSp>
      <p:sp>
        <p:nvSpPr>
          <p:cNvPr id="4104" name="Text Box 27"/>
          <p:cNvSpPr txBox="1">
            <a:spLocks noChangeArrowheads="1"/>
          </p:cNvSpPr>
          <p:nvPr/>
        </p:nvSpPr>
        <p:spPr bwMode="auto">
          <a:xfrm>
            <a:off x="395288" y="188913"/>
            <a:ext cx="81371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    Vztahové chování </a:t>
            </a:r>
            <a:endParaRPr lang="cs-CZ" sz="4000" b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Management - Jednání a vyjednávání</a:t>
            </a:r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2311400" y="1387475"/>
            <a:ext cx="4114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4" name="Line 3"/>
          <p:cNvSpPr>
            <a:spLocks noChangeShapeType="1"/>
          </p:cNvSpPr>
          <p:nvPr/>
        </p:nvSpPr>
        <p:spPr bwMode="auto">
          <a:xfrm>
            <a:off x="2339752" y="1412776"/>
            <a:ext cx="4114800" cy="36576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5" name="Line 4"/>
          <p:cNvSpPr>
            <a:spLocks noChangeShapeType="1"/>
          </p:cNvSpPr>
          <p:nvPr/>
        </p:nvSpPr>
        <p:spPr bwMode="auto">
          <a:xfrm flipH="1">
            <a:off x="2293938" y="1330325"/>
            <a:ext cx="4114800" cy="3657600"/>
          </a:xfrm>
          <a:prstGeom prst="line">
            <a:avLst/>
          </a:prstGeom>
          <a:noFill/>
          <a:ln w="158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6" name="Line 5"/>
          <p:cNvSpPr>
            <a:spLocks noChangeShapeType="1"/>
          </p:cNvSpPr>
          <p:nvPr/>
        </p:nvSpPr>
        <p:spPr bwMode="auto">
          <a:xfrm>
            <a:off x="4351338" y="1330325"/>
            <a:ext cx="0" cy="3657600"/>
          </a:xfrm>
          <a:prstGeom prst="line">
            <a:avLst/>
          </a:prstGeom>
          <a:noFill/>
          <a:ln w="6350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7" name="Line 6"/>
          <p:cNvSpPr>
            <a:spLocks noChangeShapeType="1"/>
          </p:cNvSpPr>
          <p:nvPr/>
        </p:nvSpPr>
        <p:spPr bwMode="auto">
          <a:xfrm>
            <a:off x="2293938" y="3159125"/>
            <a:ext cx="4114800" cy="0"/>
          </a:xfrm>
          <a:prstGeom prst="line">
            <a:avLst/>
          </a:prstGeom>
          <a:noFill/>
          <a:ln w="6350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8" name="Rectangle 7"/>
          <p:cNvSpPr>
            <a:spLocks noChangeArrowheads="1"/>
          </p:cNvSpPr>
          <p:nvPr/>
        </p:nvSpPr>
        <p:spPr bwMode="auto">
          <a:xfrm>
            <a:off x="1608138" y="1330325"/>
            <a:ext cx="685800" cy="342900"/>
          </a:xfrm>
          <a:prstGeom prst="rect">
            <a:avLst/>
          </a:prstGeom>
          <a:solidFill>
            <a:srgbClr val="FFFFFF"/>
          </a:solidFill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cs-CZ" sz="1400" b="1" i="1"/>
              <a:t>MAX</a:t>
            </a:r>
            <a:endParaRPr lang="cs-CZ"/>
          </a:p>
        </p:txBody>
      </p:sp>
      <p:sp>
        <p:nvSpPr>
          <p:cNvPr id="5129" name="Rectangle 8"/>
          <p:cNvSpPr>
            <a:spLocks noChangeArrowheads="1"/>
          </p:cNvSpPr>
          <p:nvPr/>
        </p:nvSpPr>
        <p:spPr bwMode="auto">
          <a:xfrm>
            <a:off x="1720850" y="4645025"/>
            <a:ext cx="571500" cy="342900"/>
          </a:xfrm>
          <a:prstGeom prst="rect">
            <a:avLst/>
          </a:prstGeom>
          <a:solidFill>
            <a:srgbClr val="FFFFFF"/>
          </a:solidFill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cs-CZ" sz="1400" b="1" i="1"/>
              <a:t>MIN</a:t>
            </a:r>
            <a:endParaRPr lang="cs-CZ"/>
          </a:p>
        </p:txBody>
      </p:sp>
      <p:sp>
        <p:nvSpPr>
          <p:cNvPr id="5130" name="Rectangle 9"/>
          <p:cNvSpPr>
            <a:spLocks noChangeArrowheads="1"/>
          </p:cNvSpPr>
          <p:nvPr/>
        </p:nvSpPr>
        <p:spPr bwMode="auto">
          <a:xfrm>
            <a:off x="2293938" y="5102225"/>
            <a:ext cx="685800" cy="342900"/>
          </a:xfrm>
          <a:prstGeom prst="rect">
            <a:avLst/>
          </a:prstGeom>
          <a:solidFill>
            <a:srgbClr val="FFFFFF"/>
          </a:solidFill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cs-CZ" sz="1400" b="1" i="1"/>
              <a:t>MIN</a:t>
            </a:r>
            <a:endParaRPr lang="cs-CZ"/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5722938" y="5102225"/>
            <a:ext cx="685800" cy="342900"/>
          </a:xfrm>
          <a:prstGeom prst="rect">
            <a:avLst/>
          </a:prstGeom>
          <a:solidFill>
            <a:srgbClr val="FFFFFF"/>
          </a:solidFill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cs-CZ" sz="1400" b="1" i="1"/>
              <a:t>MAX</a:t>
            </a:r>
            <a:endParaRPr lang="cs-CZ"/>
          </a:p>
        </p:txBody>
      </p:sp>
      <p:sp>
        <p:nvSpPr>
          <p:cNvPr id="5132" name="Rectangle 11"/>
          <p:cNvSpPr>
            <a:spLocks noChangeArrowheads="1"/>
          </p:cNvSpPr>
          <p:nvPr/>
        </p:nvSpPr>
        <p:spPr bwMode="auto">
          <a:xfrm>
            <a:off x="2408238" y="2816225"/>
            <a:ext cx="914400" cy="6858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5133" name="Rectangle 12"/>
          <p:cNvSpPr>
            <a:spLocks noChangeArrowheads="1"/>
          </p:cNvSpPr>
          <p:nvPr/>
        </p:nvSpPr>
        <p:spPr bwMode="auto">
          <a:xfrm>
            <a:off x="5265738" y="2816225"/>
            <a:ext cx="1028700" cy="6858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5134" name="Rectangle 13"/>
          <p:cNvSpPr>
            <a:spLocks noChangeArrowheads="1"/>
          </p:cNvSpPr>
          <p:nvPr/>
        </p:nvSpPr>
        <p:spPr bwMode="auto">
          <a:xfrm>
            <a:off x="3779838" y="1557338"/>
            <a:ext cx="1143000" cy="687387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endParaRPr lang="cs-CZ"/>
          </a:p>
        </p:txBody>
      </p:sp>
      <p:sp>
        <p:nvSpPr>
          <p:cNvPr id="5135" name="Rectangle 14"/>
          <p:cNvSpPr>
            <a:spLocks noChangeArrowheads="1"/>
          </p:cNvSpPr>
          <p:nvPr/>
        </p:nvSpPr>
        <p:spPr bwMode="auto">
          <a:xfrm>
            <a:off x="3779838" y="4073525"/>
            <a:ext cx="1143000" cy="6858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endParaRPr lang="cs-CZ"/>
          </a:p>
        </p:txBody>
      </p:sp>
      <p:sp>
        <p:nvSpPr>
          <p:cNvPr id="5136" name="Rectangle 15"/>
          <p:cNvSpPr>
            <a:spLocks noChangeArrowheads="1"/>
          </p:cNvSpPr>
          <p:nvPr/>
        </p:nvSpPr>
        <p:spPr bwMode="auto">
          <a:xfrm>
            <a:off x="6751638" y="3616325"/>
            <a:ext cx="1028700" cy="8001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cs-CZ" sz="1200" b="1"/>
              <a:t>distributivní</a:t>
            </a:r>
          </a:p>
          <a:p>
            <a:pPr algn="ctr"/>
            <a:r>
              <a:rPr lang="cs-CZ" sz="1200" b="1"/>
              <a:t>taktická</a:t>
            </a:r>
          </a:p>
          <a:p>
            <a:pPr algn="ctr"/>
            <a:r>
              <a:rPr lang="cs-CZ" sz="1200" b="1"/>
              <a:t>linie</a:t>
            </a:r>
          </a:p>
          <a:p>
            <a:pPr algn="ctr"/>
            <a:r>
              <a:rPr lang="cs-CZ" sz="1400" b="1"/>
              <a:t>A+B=0</a:t>
            </a:r>
            <a:endParaRPr lang="cs-CZ"/>
          </a:p>
        </p:txBody>
      </p:sp>
      <p:sp>
        <p:nvSpPr>
          <p:cNvPr id="5137" name="Line 16"/>
          <p:cNvSpPr>
            <a:spLocks noChangeShapeType="1"/>
          </p:cNvSpPr>
          <p:nvPr/>
        </p:nvSpPr>
        <p:spPr bwMode="auto">
          <a:xfrm flipH="1">
            <a:off x="5722938" y="3959225"/>
            <a:ext cx="102870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38" name="Rectangle 17"/>
          <p:cNvSpPr>
            <a:spLocks noChangeArrowheads="1"/>
          </p:cNvSpPr>
          <p:nvPr/>
        </p:nvSpPr>
        <p:spPr bwMode="auto">
          <a:xfrm>
            <a:off x="808038" y="3616325"/>
            <a:ext cx="1257300" cy="8001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cs-CZ" sz="1200" b="1"/>
              <a:t>proporcionální</a:t>
            </a:r>
          </a:p>
          <a:p>
            <a:pPr algn="ctr"/>
            <a:r>
              <a:rPr lang="cs-CZ" sz="1200" b="1"/>
              <a:t>taktická</a:t>
            </a:r>
          </a:p>
          <a:p>
            <a:pPr algn="ctr"/>
            <a:r>
              <a:rPr lang="cs-CZ" sz="1200" b="1"/>
              <a:t>linie</a:t>
            </a:r>
          </a:p>
          <a:p>
            <a:pPr algn="ctr"/>
            <a:r>
              <a:rPr lang="cs-CZ" sz="1400" b="1"/>
              <a:t>A-B=0</a:t>
            </a:r>
            <a:endParaRPr lang="cs-CZ"/>
          </a:p>
        </p:txBody>
      </p:sp>
      <p:sp>
        <p:nvSpPr>
          <p:cNvPr id="5139" name="Line 18"/>
          <p:cNvSpPr>
            <a:spLocks noChangeShapeType="1"/>
          </p:cNvSpPr>
          <p:nvPr/>
        </p:nvSpPr>
        <p:spPr bwMode="auto">
          <a:xfrm>
            <a:off x="2065338" y="4073525"/>
            <a:ext cx="80010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cxnSp>
        <p:nvCxnSpPr>
          <p:cNvPr id="5141" name="AutoShape 20"/>
          <p:cNvCxnSpPr>
            <a:cxnSpLocks noChangeShapeType="1"/>
            <a:stCxn id="5125" idx="0"/>
            <a:endCxn id="5125" idx="1"/>
          </p:cNvCxnSpPr>
          <p:nvPr/>
        </p:nvCxnSpPr>
        <p:spPr bwMode="auto">
          <a:xfrm flipH="1">
            <a:off x="2293938" y="1322388"/>
            <a:ext cx="4114800" cy="3673475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</p:cxnSp>
      <p:sp>
        <p:nvSpPr>
          <p:cNvPr id="5142" name="Line 21"/>
          <p:cNvSpPr>
            <a:spLocks noChangeShapeType="1"/>
          </p:cNvSpPr>
          <p:nvPr/>
        </p:nvSpPr>
        <p:spPr bwMode="auto">
          <a:xfrm flipH="1" flipV="1">
            <a:off x="3635896" y="2564904"/>
            <a:ext cx="1439863" cy="129540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43" name="Line 22"/>
          <p:cNvSpPr>
            <a:spLocks noChangeShapeType="1"/>
          </p:cNvSpPr>
          <p:nvPr/>
        </p:nvSpPr>
        <p:spPr bwMode="auto">
          <a:xfrm flipV="1">
            <a:off x="4327525" y="2179638"/>
            <a:ext cx="1152525" cy="1008062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44" name="Line 23"/>
          <p:cNvSpPr>
            <a:spLocks noChangeShapeType="1"/>
          </p:cNvSpPr>
          <p:nvPr/>
        </p:nvSpPr>
        <p:spPr bwMode="auto">
          <a:xfrm flipH="1">
            <a:off x="2311400" y="2540000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45" name="Line 24"/>
          <p:cNvSpPr>
            <a:spLocks noChangeShapeType="1"/>
          </p:cNvSpPr>
          <p:nvPr/>
        </p:nvSpPr>
        <p:spPr bwMode="auto">
          <a:xfrm>
            <a:off x="3679825" y="2540000"/>
            <a:ext cx="0" cy="2447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46" name="Line 25"/>
          <p:cNvSpPr>
            <a:spLocks noChangeShapeType="1"/>
          </p:cNvSpPr>
          <p:nvPr/>
        </p:nvSpPr>
        <p:spPr bwMode="auto">
          <a:xfrm>
            <a:off x="5480050" y="2179638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47" name="Line 26"/>
          <p:cNvSpPr>
            <a:spLocks noChangeShapeType="1"/>
          </p:cNvSpPr>
          <p:nvPr/>
        </p:nvSpPr>
        <p:spPr bwMode="auto">
          <a:xfrm>
            <a:off x="5480050" y="2179638"/>
            <a:ext cx="0" cy="2808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48" name="Text Box 27"/>
          <p:cNvSpPr txBox="1">
            <a:spLocks noChangeArrowheads="1"/>
          </p:cNvSpPr>
          <p:nvPr/>
        </p:nvSpPr>
        <p:spPr bwMode="auto">
          <a:xfrm>
            <a:off x="1663700" y="2684463"/>
            <a:ext cx="7191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b="1"/>
              <a:t>+ A</a:t>
            </a:r>
          </a:p>
        </p:txBody>
      </p:sp>
      <p:sp>
        <p:nvSpPr>
          <p:cNvPr id="5149" name="Text Box 28"/>
          <p:cNvSpPr txBox="1">
            <a:spLocks noChangeArrowheads="1"/>
          </p:cNvSpPr>
          <p:nvPr/>
        </p:nvSpPr>
        <p:spPr bwMode="auto">
          <a:xfrm>
            <a:off x="3679825" y="4987925"/>
            <a:ext cx="7191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b="1"/>
              <a:t>- B</a:t>
            </a:r>
          </a:p>
        </p:txBody>
      </p:sp>
      <p:sp>
        <p:nvSpPr>
          <p:cNvPr id="5150" name="Text Box 29"/>
          <p:cNvSpPr txBox="1">
            <a:spLocks noChangeArrowheads="1"/>
          </p:cNvSpPr>
          <p:nvPr/>
        </p:nvSpPr>
        <p:spPr bwMode="auto">
          <a:xfrm>
            <a:off x="4543425" y="4987925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b="1"/>
              <a:t>+ B</a:t>
            </a:r>
          </a:p>
        </p:txBody>
      </p:sp>
      <p:sp>
        <p:nvSpPr>
          <p:cNvPr id="5151" name="Text Box 30"/>
          <p:cNvSpPr txBox="1">
            <a:spLocks noChangeArrowheads="1"/>
          </p:cNvSpPr>
          <p:nvPr/>
        </p:nvSpPr>
        <p:spPr bwMode="auto">
          <a:xfrm>
            <a:off x="6415088" y="2395538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b="1"/>
              <a:t>+ A</a:t>
            </a:r>
          </a:p>
        </p:txBody>
      </p:sp>
      <p:sp>
        <p:nvSpPr>
          <p:cNvPr id="5152" name="Text Box 31"/>
          <p:cNvSpPr txBox="1">
            <a:spLocks noChangeArrowheads="1"/>
          </p:cNvSpPr>
          <p:nvPr/>
        </p:nvSpPr>
        <p:spPr bwMode="auto">
          <a:xfrm rot="-2383848">
            <a:off x="4256088" y="2395538"/>
            <a:ext cx="10810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200" b="1"/>
              <a:t>spolupráce</a:t>
            </a:r>
          </a:p>
        </p:txBody>
      </p:sp>
      <p:sp>
        <p:nvSpPr>
          <p:cNvPr id="5153" name="Text Box 32"/>
          <p:cNvSpPr txBox="1">
            <a:spLocks noChangeArrowheads="1"/>
          </p:cNvSpPr>
          <p:nvPr/>
        </p:nvSpPr>
        <p:spPr bwMode="auto">
          <a:xfrm rot="2616169">
            <a:off x="3706556" y="3187184"/>
            <a:ext cx="916497" cy="2769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200" b="1" dirty="0"/>
              <a:t>soutěž</a:t>
            </a:r>
          </a:p>
        </p:txBody>
      </p:sp>
      <p:sp>
        <p:nvSpPr>
          <p:cNvPr id="5154" name="Text Box 33"/>
          <p:cNvSpPr txBox="1">
            <a:spLocks noChangeArrowheads="1"/>
          </p:cNvSpPr>
          <p:nvPr/>
        </p:nvSpPr>
        <p:spPr bwMode="auto">
          <a:xfrm>
            <a:off x="6751638" y="4797153"/>
            <a:ext cx="22320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>
                <a:solidFill>
                  <a:srgbClr val="CC3300"/>
                </a:solidFill>
                <a:latin typeface="Comic Sans MS" pitchFamily="66" charset="0"/>
              </a:rPr>
              <a:t>Celková hodnota se nemění, mění se její rozdělení mezi partnery</a:t>
            </a:r>
          </a:p>
        </p:txBody>
      </p:sp>
      <p:sp>
        <p:nvSpPr>
          <p:cNvPr id="5155" name="Text Box 34"/>
          <p:cNvSpPr txBox="1">
            <a:spLocks noChangeArrowheads="1"/>
          </p:cNvSpPr>
          <p:nvPr/>
        </p:nvSpPr>
        <p:spPr bwMode="auto">
          <a:xfrm>
            <a:off x="107504" y="4869160"/>
            <a:ext cx="22320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>
                <a:solidFill>
                  <a:srgbClr val="CC3300"/>
                </a:solidFill>
                <a:latin typeface="Comic Sans MS" pitchFamily="66" charset="0"/>
              </a:rPr>
              <a:t>Celková hodnota </a:t>
            </a:r>
            <a:r>
              <a:rPr lang="cs-CZ" dirty="0" smtClean="0">
                <a:solidFill>
                  <a:srgbClr val="CC3300"/>
                </a:solidFill>
                <a:latin typeface="Comic Sans MS" pitchFamily="66" charset="0"/>
              </a:rPr>
              <a:t> se mění</a:t>
            </a:r>
            <a:r>
              <a:rPr lang="cs-CZ" dirty="0">
                <a:solidFill>
                  <a:srgbClr val="CC3300"/>
                </a:solidFill>
                <a:latin typeface="Comic Sans MS" pitchFamily="66" charset="0"/>
              </a:rPr>
              <a:t>, nemění se její rozdělení mezi partnery</a:t>
            </a: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323850" y="188913"/>
            <a:ext cx="86406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Taktiky vztahového chování </a:t>
            </a:r>
            <a:endParaRPr lang="cs-CZ" sz="40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408238" y="2816225"/>
            <a:ext cx="914400" cy="6858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5265738" y="2816225"/>
            <a:ext cx="1028700" cy="6858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3779838" y="1557338"/>
            <a:ext cx="1143000" cy="687387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endParaRPr lang="cs-CZ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3779838" y="4073525"/>
            <a:ext cx="1143000" cy="6858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endParaRPr lang="cs-CZ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 rot="2616169">
            <a:off x="3751263" y="3116263"/>
            <a:ext cx="936625" cy="2746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cs-CZ" sz="1200" b="1"/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395536" y="188640"/>
            <a:ext cx="79208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     Směna hodnot</a:t>
            </a:r>
            <a:endParaRPr lang="cs-CZ" sz="4000" b="1" dirty="0"/>
          </a:p>
        </p:txBody>
      </p:sp>
      <p:sp>
        <p:nvSpPr>
          <p:cNvPr id="6158" name="Text Box 15"/>
          <p:cNvSpPr txBox="1">
            <a:spLocks noChangeArrowheads="1"/>
          </p:cNvSpPr>
          <p:nvPr/>
        </p:nvSpPr>
        <p:spPr bwMode="auto">
          <a:xfrm>
            <a:off x="250825" y="1340768"/>
            <a:ext cx="864235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b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Spolupráce</a:t>
            </a:r>
            <a:r>
              <a:rPr lang="cs-CZ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     </a:t>
            </a:r>
            <a:r>
              <a:rPr lang="cs-CZ" sz="2000" b="1" i="1" dirty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altruismus</a:t>
            </a:r>
            <a:r>
              <a:rPr lang="cs-CZ" sz="20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</a:t>
            </a:r>
            <a:r>
              <a:rPr lang="cs-CZ" sz="2000" b="1" i="1" dirty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racionální kalkul</a:t>
            </a:r>
          </a:p>
          <a:p>
            <a:endParaRPr lang="cs-CZ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0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Partner A</a:t>
            </a:r>
            <a:r>
              <a:rPr lang="cs-CZ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nabízí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to, co má pro něho menší hodnotu než pro partnera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B, naopak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poptává to, co má pro něj větší hodnotu než to, co nabízí partnerovi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1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Partner B</a:t>
            </a:r>
            <a:r>
              <a:rPr lang="cs-CZ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nabízí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to, co má pro něho menší hodnotu než pro partnera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A, naopak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poptává to, co má pro něj větší hodnotu než to, co nabízí partnerovi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159" name="Line 16"/>
          <p:cNvSpPr>
            <a:spLocks noChangeShapeType="1"/>
          </p:cNvSpPr>
          <p:nvPr/>
        </p:nvSpPr>
        <p:spPr bwMode="auto">
          <a:xfrm>
            <a:off x="3779912" y="1556792"/>
            <a:ext cx="1873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250824" y="4077071"/>
            <a:ext cx="8893175" cy="718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Nabídka manažera (zaměstnavatele)</a:t>
            </a:r>
          </a:p>
          <a:p>
            <a:pPr>
              <a:spcBef>
                <a:spcPct val="15000"/>
              </a:spcBef>
            </a:pPr>
            <a:r>
              <a:rPr lang="cs-CZ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 mzda, </a:t>
            </a:r>
            <a:r>
              <a:rPr lang="cs-CZ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morální </a:t>
            </a:r>
            <a:r>
              <a:rPr lang="cs-CZ" dirty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ocenění, zajímavost práce, podmínky práce, zaměstnanecké </a:t>
            </a:r>
            <a:r>
              <a:rPr lang="cs-CZ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výhody…</a:t>
            </a:r>
            <a:endParaRPr lang="cs-CZ" dirty="0">
              <a:solidFill>
                <a:srgbClr val="CC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250825" y="4869160"/>
            <a:ext cx="8642350" cy="718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Nabídka spolupracovníka (zaměstnance)</a:t>
            </a:r>
          </a:p>
          <a:p>
            <a:pPr>
              <a:spcBef>
                <a:spcPct val="15000"/>
              </a:spcBef>
            </a:pPr>
            <a:r>
              <a:rPr lang="cs-CZ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 kvalifikace</a:t>
            </a:r>
            <a:r>
              <a:rPr lang="cs-CZ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cs-CZ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čas, loajalita</a:t>
            </a:r>
            <a:r>
              <a:rPr lang="cs-CZ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kreativita, </a:t>
            </a:r>
            <a:r>
              <a:rPr lang="cs-CZ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vynaložené úsilí</a:t>
            </a:r>
            <a:r>
              <a:rPr lang="cs-CZ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cs-CZ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adaptabilita…</a:t>
            </a:r>
            <a:endParaRPr lang="cs-CZ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6"/>
          <p:cNvSpPr>
            <a:spLocks noChangeArrowheads="1"/>
          </p:cNvSpPr>
          <p:nvPr/>
        </p:nvSpPr>
        <p:spPr bwMode="auto">
          <a:xfrm>
            <a:off x="2408238" y="2816225"/>
            <a:ext cx="914400" cy="6858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7176" name="Rectangle 7"/>
          <p:cNvSpPr>
            <a:spLocks noChangeArrowheads="1"/>
          </p:cNvSpPr>
          <p:nvPr/>
        </p:nvSpPr>
        <p:spPr bwMode="auto">
          <a:xfrm>
            <a:off x="5265738" y="2816225"/>
            <a:ext cx="1028700" cy="6858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7177" name="Rectangle 8"/>
          <p:cNvSpPr>
            <a:spLocks noChangeArrowheads="1"/>
          </p:cNvSpPr>
          <p:nvPr/>
        </p:nvSpPr>
        <p:spPr bwMode="auto">
          <a:xfrm>
            <a:off x="3779838" y="1557338"/>
            <a:ext cx="1143000" cy="687387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endParaRPr lang="cs-CZ"/>
          </a:p>
        </p:txBody>
      </p:sp>
      <p:sp>
        <p:nvSpPr>
          <p:cNvPr id="7178" name="Rectangle 9"/>
          <p:cNvSpPr>
            <a:spLocks noChangeArrowheads="1"/>
          </p:cNvSpPr>
          <p:nvPr/>
        </p:nvSpPr>
        <p:spPr bwMode="auto">
          <a:xfrm>
            <a:off x="3779838" y="4073525"/>
            <a:ext cx="1143000" cy="6858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endParaRPr lang="cs-CZ"/>
          </a:p>
        </p:txBody>
      </p:sp>
      <p:sp>
        <p:nvSpPr>
          <p:cNvPr id="7180" name="Text Box 11"/>
          <p:cNvSpPr txBox="1">
            <a:spLocks noChangeArrowheads="1"/>
          </p:cNvSpPr>
          <p:nvPr/>
        </p:nvSpPr>
        <p:spPr bwMode="auto">
          <a:xfrm rot="2616169">
            <a:off x="3751263" y="3116263"/>
            <a:ext cx="936625" cy="2746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cs-CZ" sz="1200" b="1"/>
          </a:p>
        </p:txBody>
      </p:sp>
      <p:sp>
        <p:nvSpPr>
          <p:cNvPr id="7181" name="Text Box 12"/>
          <p:cNvSpPr txBox="1">
            <a:spLocks noChangeArrowheads="1"/>
          </p:cNvSpPr>
          <p:nvPr/>
        </p:nvSpPr>
        <p:spPr bwMode="auto">
          <a:xfrm>
            <a:off x="323850" y="188913"/>
            <a:ext cx="820859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Závěr</a:t>
            </a:r>
          </a:p>
          <a:p>
            <a:pPr>
              <a:spcBef>
                <a:spcPct val="50000"/>
              </a:spcBef>
            </a:pPr>
            <a:endParaRPr lang="cs-CZ" sz="4000" b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183" name="Text Box 18"/>
          <p:cNvSpPr txBox="1">
            <a:spLocks noChangeArrowheads="1"/>
          </p:cNvSpPr>
          <p:nvPr/>
        </p:nvSpPr>
        <p:spPr bwMode="auto">
          <a:xfrm>
            <a:off x="251520" y="1340768"/>
            <a:ext cx="8892480" cy="5247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Váš </a:t>
            </a: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podřízený </a:t>
            </a: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je Vaším partnerem.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Partnerství je založeno na dobrovolnosti.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Rozchod partnerů je možný, je však spojen </a:t>
            </a: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s transakčními </a:t>
            </a: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náklady.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Soutěž motivuje partnery ke </a:t>
            </a: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spolupráci </a:t>
            </a: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nebo </a:t>
            </a: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 rozchodu</a:t>
            </a: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Hodnota roste díky směně, směňujte menší hodnotu za </a:t>
            </a:r>
            <a:endParaRPr lang="cs-CZ" sz="2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50000"/>
              </a:spcBef>
            </a:pP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větší…</a:t>
            </a:r>
            <a:endParaRPr lang="cs-CZ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50000"/>
              </a:spcBef>
            </a:pPr>
            <a:endParaRPr lang="cs-CZ" sz="2600" b="1" dirty="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endParaRPr lang="cs-CZ" sz="2400" b="1" dirty="0">
              <a:solidFill>
                <a:srgbClr val="CC33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20725"/>
          </a:xfrm>
        </p:spPr>
        <p:txBody>
          <a:bodyPr>
            <a:normAutofit fontScale="90000"/>
          </a:bodyPr>
          <a:lstStyle/>
          <a:p>
            <a:r>
              <a:rPr lang="cs-CZ" sz="5400" b="1" u="sng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O v l i v ň o v á n 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3" y="1989138"/>
            <a:ext cx="8002587" cy="4137025"/>
          </a:xfrm>
        </p:spPr>
        <p:txBody>
          <a:bodyPr/>
          <a:lstStyle/>
          <a:p>
            <a:pPr marL="742950" indent="-742950">
              <a:spcAft>
                <a:spcPct val="25000"/>
              </a:spcAft>
              <a:buFontTx/>
              <a:buAutoNum type="arabicPeriod"/>
              <a:defRPr/>
            </a:pPr>
            <a:r>
              <a:rPr lang="cs-CZ" sz="4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Motivace</a:t>
            </a:r>
          </a:p>
          <a:p>
            <a:pPr marL="742950" indent="-742950">
              <a:spcAft>
                <a:spcPct val="25000"/>
              </a:spcAft>
              <a:buFontTx/>
              <a:buAutoNum type="arabicPeriod"/>
              <a:defRPr/>
            </a:pPr>
            <a:r>
              <a:rPr lang="cs-CZ" sz="44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Styl vedení</a:t>
            </a:r>
            <a:endParaRPr lang="cs-CZ" sz="4400" b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spcAft>
                <a:spcPct val="25000"/>
              </a:spcAft>
              <a:buFontTx/>
              <a:buNone/>
              <a:defRPr/>
            </a:pPr>
            <a:r>
              <a:rPr lang="cs-CZ" sz="4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 Jednání a vyjednávání</a:t>
            </a:r>
            <a:endParaRPr lang="cs-CZ" sz="4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cs-CZ" sz="4000" b="1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Vedení versus řízení</a:t>
            </a:r>
            <a:endParaRPr lang="cs-CZ" sz="4000" b="1" smtClean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>
              <a:buFont typeface="Wingdings" pitchFamily="2" charset="2"/>
              <a:buChar char="Ø"/>
              <a:defRPr/>
            </a:pPr>
            <a:r>
              <a:rPr lang="cs-CZ" sz="2800" dirty="0" smtClean="0">
                <a:latin typeface="Tahoma" pitchFamily="34" charset="0"/>
                <a:cs typeface="Tahoma" pitchFamily="34" charset="0"/>
              </a:rPr>
              <a:t>Vedení je součástí řízení</a:t>
            </a:r>
          </a:p>
          <a:p>
            <a:pPr marL="0" indent="0">
              <a:buFontTx/>
              <a:buNone/>
              <a:defRPr/>
            </a:pPr>
            <a:endParaRPr lang="cs-CZ" sz="12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cs-CZ" sz="2800" dirty="0" smtClean="0">
                <a:latin typeface="Tahoma" pitchFamily="34" charset="0"/>
                <a:cs typeface="Tahoma" pitchFamily="34" charset="0"/>
              </a:rPr>
              <a:t>Vedení je ovlivňování a usměrňování pracovníků </a:t>
            </a:r>
            <a:endParaRPr lang="cs-CZ" sz="2800" dirty="0" smtClean="0">
              <a:latin typeface="Tahoma" pitchFamily="34" charset="0"/>
              <a:cs typeface="Tahoma" pitchFamily="34" charset="0"/>
            </a:endParaRPr>
          </a:p>
          <a:p>
            <a:pPr>
              <a:buNone/>
              <a:defRPr/>
            </a:pPr>
            <a:r>
              <a:rPr lang="cs-CZ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cs-CZ" sz="2800" dirty="0" smtClean="0">
                <a:latin typeface="Tahoma" pitchFamily="34" charset="0"/>
                <a:cs typeface="Tahoma" pitchFamily="34" charset="0"/>
              </a:rPr>
              <a:t>  správným </a:t>
            </a:r>
            <a:r>
              <a:rPr lang="cs-CZ" sz="2800" dirty="0" smtClean="0">
                <a:latin typeface="Tahoma" pitchFamily="34" charset="0"/>
                <a:cs typeface="Tahoma" pitchFamily="34" charset="0"/>
              </a:rPr>
              <a:t>směrem</a:t>
            </a:r>
          </a:p>
          <a:p>
            <a:pPr marL="0" indent="0">
              <a:buFontTx/>
              <a:buNone/>
              <a:defRPr/>
            </a:pPr>
            <a:endParaRPr lang="cs-CZ" sz="12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cs-CZ" sz="2800" dirty="0" smtClean="0">
                <a:latin typeface="Tahoma" pitchFamily="34" charset="0"/>
                <a:cs typeface="Tahoma" pitchFamily="34" charset="0"/>
              </a:rPr>
              <a:t>Řízení je formalizovaný postup, rozdělování </a:t>
            </a:r>
          </a:p>
          <a:p>
            <a:pPr>
              <a:buFontTx/>
              <a:buNone/>
              <a:defRPr/>
            </a:pPr>
            <a:r>
              <a:rPr lang="cs-CZ" sz="2800" dirty="0" smtClean="0">
                <a:latin typeface="Tahoma" pitchFamily="34" charset="0"/>
                <a:cs typeface="Tahoma" pitchFamily="34" charset="0"/>
              </a:rPr>
              <a:t>   činností v zájmu efektivity</a:t>
            </a:r>
          </a:p>
          <a:p>
            <a:pPr>
              <a:buFont typeface="Wingdings" pitchFamily="2" charset="2"/>
              <a:buChar char="Ø"/>
              <a:defRPr/>
            </a:pPr>
            <a:endParaRPr lang="cs-CZ" sz="1600" dirty="0" smtClean="0">
              <a:latin typeface="Tahoma" pitchFamily="34" charset="0"/>
              <a:cs typeface="Tahoma" pitchFamily="34" charset="0"/>
            </a:endParaRPr>
          </a:p>
          <a:p>
            <a:pPr>
              <a:buFontTx/>
              <a:buNone/>
              <a:defRPr/>
            </a:pPr>
            <a:r>
              <a:rPr lang="cs-CZ" dirty="0" smtClean="0">
                <a:latin typeface="Tahoma" pitchFamily="34" charset="0"/>
                <a:cs typeface="Tahoma" pitchFamily="34" charset="0"/>
              </a:rPr>
              <a:t>* Řídit = dělat věci správně</a:t>
            </a:r>
          </a:p>
          <a:p>
            <a:pPr>
              <a:buFontTx/>
              <a:buNone/>
              <a:defRPr/>
            </a:pPr>
            <a:r>
              <a:rPr lang="cs-CZ" dirty="0" smtClean="0">
                <a:latin typeface="Tahoma" pitchFamily="34" charset="0"/>
                <a:cs typeface="Tahoma" pitchFamily="34" charset="0"/>
              </a:rPr>
              <a:t>* Vést = dělat správné věci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Vedení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507413" cy="4784725"/>
          </a:xfrm>
        </p:spPr>
        <p:txBody>
          <a:bodyPr/>
          <a:lstStyle/>
          <a:p>
            <a:pPr>
              <a:buFont typeface="Wingdings" pitchFamily="2" charset="2"/>
              <a:buChar char="Ø"/>
              <a:defRPr/>
            </a:pPr>
            <a:r>
              <a:rPr lang="cs-CZ" sz="3000" dirty="0" smtClean="0">
                <a:latin typeface="Tahoma" pitchFamily="34" charset="0"/>
                <a:cs typeface="Tahoma" pitchFamily="34" charset="0"/>
              </a:rPr>
              <a:t>Uplatňování moci prostřednictvím pozice, osobních schopností a znalostí</a:t>
            </a:r>
          </a:p>
          <a:p>
            <a:pPr marL="0" indent="0">
              <a:buFontTx/>
              <a:buNone/>
              <a:defRPr/>
            </a:pPr>
            <a:endParaRPr lang="cs-CZ" sz="10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cs-CZ" sz="3000" dirty="0" smtClean="0">
                <a:latin typeface="Tahoma" pitchFamily="34" charset="0"/>
                <a:cs typeface="Tahoma" pitchFamily="34" charset="0"/>
              </a:rPr>
              <a:t>Užití autority v rozhodovacím procesu</a:t>
            </a:r>
          </a:p>
          <a:p>
            <a:pPr marL="0" indent="0">
              <a:buFontTx/>
              <a:buNone/>
              <a:defRPr/>
            </a:pPr>
            <a:endParaRPr lang="cs-CZ" sz="10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cs-CZ" sz="3000" dirty="0" smtClean="0">
                <a:latin typeface="Tahoma" pitchFamily="34" charset="0"/>
                <a:cs typeface="Tahoma" pitchFamily="34" charset="0"/>
              </a:rPr>
              <a:t>Koordinace činností pracovníků a řízení jejich úsilí, které směřuje k naplnění cílů organizace</a:t>
            </a:r>
          </a:p>
          <a:p>
            <a:pPr>
              <a:buFont typeface="Wingdings" pitchFamily="2" charset="2"/>
              <a:buChar char="Ø"/>
              <a:defRPr/>
            </a:pPr>
            <a:endParaRPr lang="cs-CZ" sz="10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cs-CZ" sz="3000" dirty="0" smtClean="0">
                <a:latin typeface="Tahoma" pitchFamily="34" charset="0"/>
                <a:cs typeface="Tahoma" pitchFamily="34" charset="0"/>
              </a:rPr>
              <a:t>Proces práce s lidmi a zdroji vedoucí k vyřešení zadaného úkolu  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/>
          <a:lstStyle/>
          <a:p>
            <a:r>
              <a:rPr lang="cs-CZ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Teorie X a </a:t>
            </a:r>
            <a:r>
              <a:rPr lang="cs-CZ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Y</a:t>
            </a:r>
            <a:endParaRPr lang="cs-CZ" dirty="0" smtClean="0">
              <a:solidFill>
                <a:srgbClr val="0070C0"/>
              </a:solidFill>
            </a:endParaRP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892480" cy="4785395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cs-CZ" sz="2900" dirty="0" smtClean="0">
                <a:latin typeface="Tahoma" pitchFamily="34" charset="0"/>
                <a:cs typeface="Tahoma" pitchFamily="34" charset="0"/>
              </a:rPr>
              <a:t>Douglas </a:t>
            </a:r>
            <a:r>
              <a:rPr lang="cs-CZ" sz="2900" dirty="0" smtClean="0">
                <a:latin typeface="Tahoma" pitchFamily="34" charset="0"/>
                <a:cs typeface="Tahoma" pitchFamily="34" charset="0"/>
              </a:rPr>
              <a:t>McGregor (1960)</a:t>
            </a:r>
            <a:r>
              <a:rPr lang="cs-CZ" sz="29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cs-CZ" sz="2900" dirty="0" smtClean="0">
                <a:latin typeface="Tahoma" pitchFamily="34" charset="0"/>
                <a:cs typeface="Tahoma" pitchFamily="34" charset="0"/>
              </a:rPr>
              <a:t>– </a:t>
            </a:r>
            <a:r>
              <a:rPr lang="cs-CZ" sz="2300" dirty="0" smtClean="0">
                <a:latin typeface="Tahoma" pitchFamily="34" charset="0"/>
                <a:cs typeface="Tahoma" pitchFamily="34" charset="0"/>
              </a:rPr>
              <a:t>pozorování v prům.firmách USA</a:t>
            </a:r>
            <a:r>
              <a:rPr lang="cs-CZ" sz="2300" b="1" dirty="0" smtClean="0">
                <a:latin typeface="Tahoma" pitchFamily="34" charset="0"/>
                <a:cs typeface="Tahoma" pitchFamily="34" charset="0"/>
              </a:rPr>
              <a:t> </a:t>
            </a:r>
            <a:endParaRPr lang="cs-CZ" sz="2300" b="1" dirty="0" smtClean="0">
              <a:latin typeface="Tahoma" pitchFamily="34" charset="0"/>
              <a:cs typeface="Tahoma" pitchFamily="34" charset="0"/>
            </a:endParaRPr>
          </a:p>
          <a:p>
            <a:pPr>
              <a:buFontTx/>
              <a:buNone/>
            </a:pPr>
            <a:endParaRPr lang="cs-CZ" sz="1500" u="sng" dirty="0" smtClean="0">
              <a:latin typeface="Tahoma" pitchFamily="34" charset="0"/>
              <a:cs typeface="Tahoma" pitchFamily="34" charset="0"/>
            </a:endParaRPr>
          </a:p>
          <a:p>
            <a:pPr>
              <a:buFontTx/>
              <a:buNone/>
            </a:pPr>
            <a:r>
              <a:rPr lang="cs-CZ" sz="3000" b="1" dirty="0" smtClean="0">
                <a:latin typeface="Tahoma" pitchFamily="34" charset="0"/>
                <a:cs typeface="Tahoma" pitchFamily="34" charset="0"/>
              </a:rPr>
              <a:t>Dosavadní pohled na řízení lidí – </a:t>
            </a:r>
            <a:r>
              <a:rPr lang="cs-CZ" sz="3000" b="1" u="sng" dirty="0" smtClean="0">
                <a:latin typeface="Tahoma" pitchFamily="34" charset="0"/>
                <a:cs typeface="Tahoma" pitchFamily="34" charset="0"/>
              </a:rPr>
              <a:t>teorie X</a:t>
            </a:r>
            <a:r>
              <a:rPr lang="cs-CZ" sz="3000" b="1" dirty="0" smtClean="0">
                <a:latin typeface="Tahoma" pitchFamily="34" charset="0"/>
                <a:cs typeface="Tahoma" pitchFamily="34" charset="0"/>
              </a:rPr>
              <a:t>:</a:t>
            </a:r>
          </a:p>
          <a:p>
            <a:pPr>
              <a:buFontTx/>
              <a:buNone/>
            </a:pPr>
            <a:endParaRPr lang="cs-CZ" sz="600" u="sng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1. </a:t>
            </a:r>
            <a:r>
              <a:rPr lang="cs-CZ" sz="2500" dirty="0" smtClean="0">
                <a:latin typeface="Tahoma" pitchFamily="34" charset="0"/>
                <a:cs typeface="Tahoma" pitchFamily="34" charset="0"/>
              </a:rPr>
              <a:t>Lidé jsou líní a snaží se práci vyhnout. </a:t>
            </a:r>
          </a:p>
          <a:p>
            <a:pPr>
              <a:buFont typeface="Wingdings" pitchFamily="2" charset="2"/>
              <a:buNone/>
            </a:pPr>
            <a:r>
              <a:rPr lang="cs-CZ" sz="2500" dirty="0" smtClean="0">
                <a:latin typeface="Tahoma" pitchFamily="34" charset="0"/>
                <a:cs typeface="Tahoma" pitchFamily="34" charset="0"/>
              </a:rPr>
              <a:t>2. K práci musí být nuceni systémem odměn a </a:t>
            </a:r>
            <a:r>
              <a:rPr lang="cs-CZ" sz="2500" dirty="0" smtClean="0">
                <a:latin typeface="Tahoma" pitchFamily="34" charset="0"/>
                <a:cs typeface="Tahoma" pitchFamily="34" charset="0"/>
              </a:rPr>
              <a:t>trestů</a:t>
            </a:r>
            <a:r>
              <a:rPr lang="cs-CZ" sz="2500" dirty="0" smtClean="0">
                <a:latin typeface="Tahoma" pitchFamily="34" charset="0"/>
                <a:cs typeface="Tahoma" pitchFamily="34" charset="0"/>
              </a:rPr>
              <a:t>, musejí být kontrolováni.</a:t>
            </a:r>
          </a:p>
          <a:p>
            <a:pPr>
              <a:buFont typeface="Wingdings" pitchFamily="2" charset="2"/>
              <a:buNone/>
            </a:pPr>
            <a:r>
              <a:rPr lang="cs-CZ" sz="2500" dirty="0" smtClean="0">
                <a:latin typeface="Tahoma" pitchFamily="34" charset="0"/>
                <a:cs typeface="Tahoma" pitchFamily="34" charset="0"/>
              </a:rPr>
              <a:t>3. Vyhýbají se odpovědnosti a </a:t>
            </a:r>
            <a:r>
              <a:rPr lang="cs-CZ" sz="2500" dirty="0" smtClean="0">
                <a:latin typeface="Tahoma" pitchFamily="34" charset="0"/>
                <a:cs typeface="Tahoma" pitchFamily="34" charset="0"/>
              </a:rPr>
              <a:t>chtějí být </a:t>
            </a:r>
            <a:r>
              <a:rPr lang="cs-CZ" sz="2500" dirty="0" smtClean="0">
                <a:latin typeface="Tahoma" pitchFamily="34" charset="0"/>
                <a:cs typeface="Tahoma" pitchFamily="34" charset="0"/>
              </a:rPr>
              <a:t>řízeni.</a:t>
            </a:r>
          </a:p>
          <a:p>
            <a:pPr>
              <a:buFont typeface="Wingdings" pitchFamily="2" charset="2"/>
              <a:buNone/>
            </a:pPr>
            <a:r>
              <a:rPr lang="cs-CZ" sz="2500" dirty="0" smtClean="0">
                <a:latin typeface="Tahoma" pitchFamily="34" charset="0"/>
                <a:cs typeface="Tahoma" pitchFamily="34" charset="0"/>
              </a:rPr>
              <a:t>4. Existuje malá skupina lidí, pro kterou </a:t>
            </a:r>
            <a:r>
              <a:rPr lang="cs-CZ" sz="2500" dirty="0" smtClean="0">
                <a:latin typeface="Tahoma" pitchFamily="34" charset="0"/>
                <a:cs typeface="Tahoma" pitchFamily="34" charset="0"/>
              </a:rPr>
              <a:t>toto neplatí</a:t>
            </a:r>
            <a:r>
              <a:rPr lang="cs-CZ" sz="2500" dirty="0" smtClean="0">
                <a:latin typeface="Tahoma" pitchFamily="34" charset="0"/>
                <a:cs typeface="Tahoma" pitchFamily="34" charset="0"/>
              </a:rPr>
              <a:t>. Ti řídí a kontrolují ostatní</a:t>
            </a:r>
            <a:r>
              <a:rPr lang="cs-CZ" sz="2500" dirty="0" smtClean="0">
                <a:latin typeface="Tahoma" pitchFamily="34" charset="0"/>
                <a:cs typeface="Tahoma" pitchFamily="34" charset="0"/>
              </a:rPr>
              <a:t>.</a:t>
            </a:r>
          </a:p>
          <a:p>
            <a:pPr>
              <a:buFont typeface="Wingdings" pitchFamily="2" charset="2"/>
              <a:buNone/>
            </a:pPr>
            <a:endParaRPr lang="cs-CZ" sz="5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cs-CZ" sz="2500" dirty="0" smtClean="0">
                <a:latin typeface="Tahoma" pitchFamily="34" charset="0"/>
                <a:cs typeface="Tahoma" pitchFamily="34" charset="0"/>
              </a:rPr>
              <a:t>(metody přímého řízení a kontroly, odměny a tresty</a:t>
            </a:r>
            <a:r>
              <a:rPr lang="cs-CZ" sz="2500" dirty="0" smtClean="0">
                <a:latin typeface="Tahoma" pitchFamily="34" charset="0"/>
                <a:cs typeface="Tahoma" pitchFamily="34" charset="0"/>
              </a:rPr>
              <a:t>…)</a:t>
            </a:r>
            <a:endParaRPr lang="cs-CZ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/>
          <a:lstStyle/>
          <a:p>
            <a:r>
              <a:rPr lang="cs-CZ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Teorie X a Y</a:t>
            </a:r>
            <a:endParaRPr lang="cs-CZ" dirty="0" smtClean="0"/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>
              <a:buFontTx/>
              <a:buNone/>
            </a:pPr>
            <a:r>
              <a:rPr lang="cs-CZ" sz="3000" b="1" dirty="0" smtClean="0">
                <a:latin typeface="Tahoma" pitchFamily="34" charset="0"/>
                <a:cs typeface="Tahoma" pitchFamily="34" charset="0"/>
              </a:rPr>
              <a:t>Nová humanistická </a:t>
            </a:r>
            <a:r>
              <a:rPr lang="cs-CZ" sz="3000" b="1" u="sng" dirty="0" smtClean="0">
                <a:latin typeface="Tahoma" pitchFamily="34" charset="0"/>
                <a:cs typeface="Tahoma" pitchFamily="34" charset="0"/>
              </a:rPr>
              <a:t>teorie Y</a:t>
            </a:r>
            <a:r>
              <a:rPr lang="cs-CZ" sz="3000" b="1" dirty="0" smtClean="0">
                <a:latin typeface="Tahoma" pitchFamily="34" charset="0"/>
                <a:cs typeface="Tahoma" pitchFamily="34" charset="0"/>
              </a:rPr>
              <a:t>:</a:t>
            </a:r>
          </a:p>
          <a:p>
            <a:pPr>
              <a:buFontTx/>
              <a:buNone/>
            </a:pPr>
            <a:endParaRPr lang="cs-CZ" sz="900" u="sng" dirty="0" smtClean="0">
              <a:latin typeface="Tahoma" pitchFamily="34" charset="0"/>
              <a:cs typeface="Tahoma" pitchFamily="34" charset="0"/>
            </a:endParaRPr>
          </a:p>
          <a:p>
            <a:pPr>
              <a:buFontTx/>
              <a:buNone/>
            </a:pPr>
            <a:r>
              <a:rPr lang="cs-CZ" sz="2500" dirty="0" smtClean="0">
                <a:latin typeface="Tahoma" pitchFamily="34" charset="0"/>
                <a:cs typeface="Tahoma" pitchFamily="34" charset="0"/>
              </a:rPr>
              <a:t>1. Práce je přirozená aktivita jako zábava </a:t>
            </a:r>
            <a:r>
              <a:rPr lang="cs-CZ" sz="2500" dirty="0" smtClean="0">
                <a:latin typeface="Tahoma" pitchFamily="34" charset="0"/>
                <a:cs typeface="Tahoma" pitchFamily="34" charset="0"/>
              </a:rPr>
              <a:t>nebo </a:t>
            </a:r>
            <a:r>
              <a:rPr lang="cs-CZ" sz="2500" dirty="0" smtClean="0">
                <a:latin typeface="Tahoma" pitchFamily="34" charset="0"/>
                <a:cs typeface="Tahoma" pitchFamily="34" charset="0"/>
              </a:rPr>
              <a:t>odpočinek.</a:t>
            </a:r>
          </a:p>
          <a:p>
            <a:pPr>
              <a:buFontTx/>
              <a:buNone/>
            </a:pPr>
            <a:r>
              <a:rPr lang="cs-CZ" sz="2500" dirty="0" smtClean="0">
                <a:latin typeface="Tahoma" pitchFamily="34" charset="0"/>
                <a:cs typeface="Tahoma" pitchFamily="34" charset="0"/>
              </a:rPr>
              <a:t>2. Člověk rád přijímá odpovědnost. </a:t>
            </a:r>
          </a:p>
          <a:p>
            <a:pPr>
              <a:buFontTx/>
              <a:buNone/>
            </a:pPr>
            <a:r>
              <a:rPr lang="cs-CZ" sz="2500" dirty="0" smtClean="0">
                <a:latin typeface="Tahoma" pitchFamily="34" charset="0"/>
                <a:cs typeface="Tahoma" pitchFamily="34" charset="0"/>
              </a:rPr>
              <a:t>3. Schopnost samostatného rozhodování </a:t>
            </a:r>
            <a:r>
              <a:rPr lang="cs-CZ" sz="2500" dirty="0" smtClean="0">
                <a:latin typeface="Tahoma" pitchFamily="34" charset="0"/>
                <a:cs typeface="Tahoma" pitchFamily="34" charset="0"/>
              </a:rPr>
              <a:t>není </a:t>
            </a:r>
            <a:r>
              <a:rPr lang="cs-CZ" sz="2500" dirty="0" smtClean="0">
                <a:latin typeface="Tahoma" pitchFamily="34" charset="0"/>
                <a:cs typeface="Tahoma" pitchFamily="34" charset="0"/>
              </a:rPr>
              <a:t>jen záležitostí malé skupiny lidí.</a:t>
            </a:r>
          </a:p>
          <a:p>
            <a:pPr>
              <a:buFontTx/>
              <a:buNone/>
            </a:pPr>
            <a:r>
              <a:rPr lang="cs-CZ" sz="2500" dirty="0" smtClean="0">
                <a:latin typeface="Tahoma" pitchFamily="34" charset="0"/>
                <a:cs typeface="Tahoma" pitchFamily="34" charset="0"/>
              </a:rPr>
              <a:t>4. Organizace dostatečně nevyužívají tento </a:t>
            </a:r>
            <a:r>
              <a:rPr lang="cs-CZ" sz="2500" dirty="0" smtClean="0">
                <a:latin typeface="Tahoma" pitchFamily="34" charset="0"/>
                <a:cs typeface="Tahoma" pitchFamily="34" charset="0"/>
              </a:rPr>
              <a:t>potenciál</a:t>
            </a:r>
            <a:r>
              <a:rPr lang="cs-CZ" sz="2500" dirty="0" smtClean="0">
                <a:latin typeface="Tahoma" pitchFamily="34" charset="0"/>
                <a:cs typeface="Tahoma" pitchFamily="34" charset="0"/>
              </a:rPr>
              <a:t>, snaží se dirigovat a kontrolovat</a:t>
            </a:r>
            <a:r>
              <a:rPr lang="cs-CZ" sz="2500" dirty="0" smtClean="0">
                <a:latin typeface="Tahoma" pitchFamily="34" charset="0"/>
                <a:cs typeface="Tahoma" pitchFamily="34" charset="0"/>
              </a:rPr>
              <a:t>.</a:t>
            </a:r>
          </a:p>
          <a:p>
            <a:pPr>
              <a:buFontTx/>
              <a:buNone/>
            </a:pPr>
            <a:endParaRPr lang="cs-CZ" sz="900" dirty="0" smtClean="0">
              <a:latin typeface="Tahoma" pitchFamily="34" charset="0"/>
              <a:cs typeface="Tahoma" pitchFamily="34" charset="0"/>
            </a:endParaRPr>
          </a:p>
          <a:p>
            <a:pPr>
              <a:buFontTx/>
              <a:buNone/>
            </a:pPr>
            <a:r>
              <a:rPr lang="cs-CZ" sz="2500" dirty="0" smtClean="0">
                <a:latin typeface="Tahoma" pitchFamily="34" charset="0"/>
                <a:cs typeface="Tahoma" pitchFamily="34" charset="0"/>
              </a:rPr>
              <a:t>(zaměstnanec jako potenciální, aktivní tvůrce hodnot)</a:t>
            </a:r>
          </a:p>
          <a:p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835150" y="260350"/>
            <a:ext cx="503872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cs-CZ" sz="4400" b="1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Styl vedení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827088" y="1700213"/>
            <a:ext cx="6840537" cy="360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457200" indent="-457200">
              <a:buFont typeface="Wingdings" pitchFamily="2" charset="2"/>
              <a:buChar char="Ø"/>
              <a:defRPr/>
            </a:pPr>
            <a:r>
              <a:rPr lang="cs-CZ" sz="3200" b="1" dirty="0" smtClean="0">
                <a:latin typeface="Times New Roman" pitchFamily="18" charset="0"/>
              </a:rPr>
              <a:t>Teorie X a Y – základní východisko</a:t>
            </a:r>
          </a:p>
          <a:p>
            <a:pPr algn="ctr">
              <a:defRPr/>
            </a:pPr>
            <a:endParaRPr lang="cs-CZ" sz="3200" b="1" dirty="0" smtClean="0">
              <a:solidFill>
                <a:schemeClr val="accent2"/>
              </a:solidFill>
              <a:latin typeface="Times New Roman" pitchFamily="18" charset="0"/>
            </a:endParaRPr>
          </a:p>
          <a:p>
            <a:pPr marL="457200" indent="-457200">
              <a:spcAft>
                <a:spcPct val="25000"/>
              </a:spcAft>
              <a:buFont typeface="Wingdings" pitchFamily="2" charset="2"/>
              <a:buChar char="Ø"/>
              <a:defRPr/>
            </a:pPr>
            <a:r>
              <a:rPr lang="cs-CZ" sz="3200" b="1" dirty="0" smtClean="0">
                <a:latin typeface="Times New Roman" pitchFamily="18" charset="0"/>
              </a:rPr>
              <a:t>Základní typy stylu vedení</a:t>
            </a:r>
          </a:p>
          <a:p>
            <a:pPr marL="457200" indent="-457200">
              <a:spcAft>
                <a:spcPct val="25000"/>
              </a:spcAft>
              <a:buFont typeface="Wingdings" pitchFamily="2" charset="2"/>
              <a:buChar char="Ø"/>
              <a:defRPr/>
            </a:pPr>
            <a:endParaRPr lang="cs-CZ" sz="1000" b="1" dirty="0" smtClean="0">
              <a:latin typeface="Times New Roman" pitchFamily="18" charset="0"/>
            </a:endParaRPr>
          </a:p>
          <a:p>
            <a:pPr marL="457200" indent="-457200">
              <a:spcAft>
                <a:spcPct val="25000"/>
              </a:spcAft>
              <a:buFont typeface="Arial" pitchFamily="34" charset="0"/>
              <a:buChar char="•"/>
              <a:defRPr/>
            </a:pPr>
            <a:r>
              <a:rPr lang="cs-CZ" sz="3200" b="1" i="1" dirty="0" smtClean="0">
                <a:solidFill>
                  <a:srgbClr val="0070C0"/>
                </a:solidFill>
                <a:latin typeface="Times New Roman" pitchFamily="18" charset="0"/>
              </a:rPr>
              <a:t>autokratický</a:t>
            </a:r>
          </a:p>
          <a:p>
            <a:pPr>
              <a:spcAft>
                <a:spcPct val="25000"/>
              </a:spcAft>
              <a:buFontTx/>
              <a:buChar char="•"/>
              <a:defRPr/>
            </a:pPr>
            <a:r>
              <a:rPr lang="cs-CZ" sz="3200" b="1" i="1" dirty="0" smtClean="0">
                <a:solidFill>
                  <a:srgbClr val="0070C0"/>
                </a:solidFill>
                <a:latin typeface="Times New Roman" pitchFamily="18" charset="0"/>
              </a:rPr>
              <a:t>   participativní</a:t>
            </a:r>
          </a:p>
          <a:p>
            <a:pPr>
              <a:spcAft>
                <a:spcPct val="25000"/>
              </a:spcAft>
              <a:buFontTx/>
              <a:buChar char="•"/>
              <a:defRPr/>
            </a:pPr>
            <a:r>
              <a:rPr lang="cs-CZ" sz="3200" b="1" i="1" dirty="0" smtClean="0">
                <a:solidFill>
                  <a:srgbClr val="0070C0"/>
                </a:solidFill>
                <a:latin typeface="Times New Roman" pitchFamily="18" charset="0"/>
              </a:rPr>
              <a:t>   liberální</a:t>
            </a: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4479925" y="3573463"/>
            <a:ext cx="792163" cy="1439862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 rot="10800000">
            <a:off x="6873875" y="3573463"/>
            <a:ext cx="792163" cy="1439862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5580063" y="4287838"/>
            <a:ext cx="1081087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89" grpId="0" animBg="1"/>
      <p:bldP spid="1639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012825"/>
          </a:xfrm>
        </p:spPr>
        <p:txBody>
          <a:bodyPr>
            <a:normAutofit fontScale="90000"/>
          </a:bodyPr>
          <a:lstStyle/>
          <a:p>
            <a:r>
              <a:rPr lang="cs-CZ" b="1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Styl vedení</a:t>
            </a:r>
            <a:br>
              <a:rPr lang="cs-CZ" b="1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</a:br>
            <a:endParaRPr lang="cs-CZ" smtClean="0"/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>
              <a:spcAft>
                <a:spcPct val="25000"/>
              </a:spcAft>
              <a:buFont typeface="Wingdings" pitchFamily="2" charset="2"/>
              <a:buChar char="Ø"/>
            </a:pPr>
            <a:r>
              <a:rPr lang="cs-CZ" sz="28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 autokratický </a:t>
            </a:r>
            <a:endParaRPr lang="cs-CZ" sz="2800" b="1" dirty="0" smtClean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  <a:p>
            <a:pPr>
              <a:spcAft>
                <a:spcPct val="25000"/>
              </a:spcAft>
              <a:buNone/>
            </a:pPr>
            <a:r>
              <a:rPr lang="cs-CZ" sz="2800" dirty="0" smtClean="0">
                <a:latin typeface="Tahoma" pitchFamily="34" charset="0"/>
                <a:cs typeface="Tahoma" pitchFamily="34" charset="0"/>
              </a:rPr>
              <a:t>Tvrdá disciplína, hrozba trestů, jednoduché </a:t>
            </a:r>
            <a:r>
              <a:rPr lang="cs-CZ" sz="2800" dirty="0" smtClean="0">
                <a:latin typeface="Tahoma" pitchFamily="34" charset="0"/>
                <a:cs typeface="Tahoma" pitchFamily="34" charset="0"/>
              </a:rPr>
              <a:t>práce</a:t>
            </a:r>
          </a:p>
          <a:p>
            <a:pPr>
              <a:spcAft>
                <a:spcPct val="25000"/>
              </a:spcAft>
              <a:buNone/>
            </a:pPr>
            <a:endParaRPr lang="cs-CZ" sz="1000" dirty="0" smtClean="0">
              <a:latin typeface="Tahoma" pitchFamily="34" charset="0"/>
              <a:cs typeface="Tahoma" pitchFamily="34" charset="0"/>
            </a:endParaRPr>
          </a:p>
          <a:p>
            <a:pPr>
              <a:spcAft>
                <a:spcPct val="25000"/>
              </a:spcAft>
              <a:buFont typeface="Wingdings" pitchFamily="2" charset="2"/>
              <a:buChar char="Ø"/>
            </a:pPr>
            <a:r>
              <a:rPr lang="cs-CZ" sz="28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 participativní</a:t>
            </a:r>
            <a:endParaRPr lang="cs-CZ" sz="2800" b="1" dirty="0" smtClean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  <a:p>
            <a:pPr>
              <a:spcAft>
                <a:spcPct val="25000"/>
              </a:spcAft>
              <a:buNone/>
            </a:pPr>
            <a:r>
              <a:rPr lang="cs-CZ" sz="2800" dirty="0" smtClean="0">
                <a:latin typeface="Tahoma" pitchFamily="34" charset="0"/>
                <a:cs typeface="Tahoma" pitchFamily="34" charset="0"/>
              </a:rPr>
              <a:t>Kooperace na řešení úkolů, náročná </a:t>
            </a:r>
            <a:r>
              <a:rPr lang="cs-CZ" sz="2800" dirty="0" smtClean="0">
                <a:latin typeface="Tahoma" pitchFamily="34" charset="0"/>
                <a:cs typeface="Tahoma" pitchFamily="34" charset="0"/>
              </a:rPr>
              <a:t>komunikace </a:t>
            </a:r>
          </a:p>
          <a:p>
            <a:pPr>
              <a:spcAft>
                <a:spcPct val="25000"/>
              </a:spcAft>
              <a:buNone/>
            </a:pPr>
            <a:endParaRPr lang="cs-CZ" sz="1000" dirty="0" smtClean="0">
              <a:latin typeface="Tahoma" pitchFamily="34" charset="0"/>
              <a:cs typeface="Tahoma" pitchFamily="34" charset="0"/>
            </a:endParaRPr>
          </a:p>
          <a:p>
            <a:pPr marL="514350" indent="-514350">
              <a:spcAft>
                <a:spcPct val="25000"/>
              </a:spcAft>
              <a:buFont typeface="Wingdings" pitchFamily="2" charset="2"/>
              <a:buChar char="Ø"/>
            </a:pPr>
            <a:r>
              <a:rPr lang="cs-CZ" sz="28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liberální</a:t>
            </a:r>
            <a:endParaRPr lang="cs-CZ" sz="2800" b="1" dirty="0" smtClean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  <a:p>
            <a:pPr>
              <a:spcAft>
                <a:spcPct val="25000"/>
              </a:spcAft>
              <a:buNone/>
            </a:pPr>
            <a:r>
              <a:rPr lang="cs-CZ" sz="2800" dirty="0" smtClean="0">
                <a:latin typeface="Tahoma" pitchFamily="34" charset="0"/>
                <a:cs typeface="Tahoma" pitchFamily="34" charset="0"/>
              </a:rPr>
              <a:t>Vedení </a:t>
            </a:r>
            <a:r>
              <a:rPr lang="cs-CZ" sz="2800" dirty="0" smtClean="0">
                <a:latin typeface="Tahoma" pitchFamily="34" charset="0"/>
                <a:cs typeface="Tahoma" pitchFamily="34" charset="0"/>
              </a:rPr>
              <a:t>týmů vysoce kvalifikovaných pracovníků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>
            <a:normAutofit fontScale="90000"/>
          </a:bodyPr>
          <a:lstStyle/>
          <a:p>
            <a:r>
              <a:rPr lang="cs-CZ" u="sng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Manažerská </a:t>
            </a:r>
            <a:r>
              <a:rPr lang="cs-CZ" u="sng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síť (mřížka)</a:t>
            </a:r>
            <a:endParaRPr lang="cs-CZ" u="sng" dirty="0" smtClean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38915" name="Picture 4" descr="skr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139952" y="1628800"/>
            <a:ext cx="4371975" cy="4371975"/>
          </a:xfrm>
        </p:spPr>
      </p:pic>
      <p:sp>
        <p:nvSpPr>
          <p:cNvPr id="38916" name="Obdélník 4"/>
          <p:cNvSpPr>
            <a:spLocks noChangeArrowheads="1"/>
          </p:cNvSpPr>
          <p:nvPr/>
        </p:nvSpPr>
        <p:spPr bwMode="auto">
          <a:xfrm>
            <a:off x="250825" y="1268413"/>
            <a:ext cx="72009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cs-CZ" sz="3000" dirty="0">
                <a:latin typeface="Tahoma" pitchFamily="34" charset="0"/>
                <a:cs typeface="Tahoma" pitchFamily="34" charset="0"/>
              </a:rPr>
              <a:t>Robert Blake a Jane Moutonová (1964)</a:t>
            </a:r>
          </a:p>
          <a:p>
            <a:pPr marL="457200" indent="-457200">
              <a:buClr>
                <a:srgbClr val="C00000"/>
              </a:buClr>
            </a:pPr>
            <a:endParaRPr lang="cs-CZ" sz="2800" dirty="0">
              <a:latin typeface="Tahoma" pitchFamily="34" charset="0"/>
              <a:cs typeface="Tahoma" pitchFamily="34" charset="0"/>
            </a:endParaRPr>
          </a:p>
          <a:p>
            <a:pPr marL="457200" indent="-457200">
              <a:buFont typeface="Wingdings" pitchFamily="2" charset="2"/>
              <a:buChar char="Ø"/>
            </a:pPr>
            <a:endParaRPr lang="cs-CZ" dirty="0">
              <a:latin typeface="Tahoma" pitchFamily="34" charset="0"/>
              <a:cs typeface="Tahoma" pitchFamily="34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65% manažerů věří, </a:t>
            </a:r>
          </a:p>
          <a:p>
            <a:pPr marL="457200" indent="-457200"/>
            <a:r>
              <a:rPr lang="cs-CZ" sz="2400" dirty="0">
                <a:latin typeface="Tahoma" pitchFamily="34" charset="0"/>
                <a:cs typeface="Tahoma" pitchFamily="34" charset="0"/>
              </a:rPr>
              <a:t>že je 9.9 (participace, </a:t>
            </a:r>
          </a:p>
          <a:p>
            <a:pPr marL="457200" indent="-457200"/>
            <a:r>
              <a:rPr lang="cs-CZ" sz="2400" dirty="0">
                <a:latin typeface="Tahoma" pitchFamily="34" charset="0"/>
                <a:cs typeface="Tahoma" pitchFamily="34" charset="0"/>
              </a:rPr>
              <a:t>důvěra, 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otevřenosti, </a:t>
            </a:r>
          </a:p>
          <a:p>
            <a:pPr marL="457200" indent="-457200"/>
            <a:r>
              <a:rPr lang="cs-CZ" sz="2400" dirty="0" smtClean="0">
                <a:latin typeface="Tahoma" pitchFamily="34" charset="0"/>
                <a:cs typeface="Tahoma" pitchFamily="34" charset="0"/>
              </a:rPr>
              <a:t>vzájemný respekt aj.), </a:t>
            </a:r>
            <a:endParaRPr lang="cs-CZ" sz="2400" dirty="0">
              <a:latin typeface="Tahoma" pitchFamily="34" charset="0"/>
              <a:cs typeface="Tahoma" pitchFamily="34" charset="0"/>
            </a:endParaRPr>
          </a:p>
          <a:p>
            <a:pPr marL="457200" indent="-457200"/>
            <a:r>
              <a:rPr lang="cs-CZ" sz="2400" dirty="0" smtClean="0">
                <a:latin typeface="Tahoma" pitchFamily="34" charset="0"/>
                <a:cs typeface="Tahoma" pitchFamily="34" charset="0"/>
              </a:rPr>
              <a:t>avšak pouze </a:t>
            </a:r>
            <a:r>
              <a:rPr lang="cs-CZ" sz="2400" dirty="0">
                <a:latin typeface="Tahoma" pitchFamily="34" charset="0"/>
                <a:cs typeface="Tahoma" pitchFamily="34" charset="0"/>
              </a:rPr>
              <a:t>16% z nich </a:t>
            </a:r>
          </a:p>
          <a:p>
            <a:pPr marL="457200" indent="-457200"/>
            <a:r>
              <a:rPr lang="cs-CZ" sz="2400" dirty="0">
                <a:latin typeface="Tahoma" pitchFamily="34" charset="0"/>
                <a:cs typeface="Tahoma" pitchFamily="34" charset="0"/>
              </a:rPr>
              <a:t>po pochopení 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principů…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18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Motiv18</Template>
  <TotalTime>63</TotalTime>
  <Words>809</Words>
  <Application>Microsoft Office PowerPoint</Application>
  <PresentationFormat>Předvádění na obrazovce (4:3)</PresentationFormat>
  <Paragraphs>201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Motiv18</vt:lpstr>
      <vt:lpstr>Styl vedení a vyjednávání</vt:lpstr>
      <vt:lpstr>O v l i v ň o v á n í</vt:lpstr>
      <vt:lpstr>Vedení versus řízení</vt:lpstr>
      <vt:lpstr>Vedení</vt:lpstr>
      <vt:lpstr>Teorie X a Y</vt:lpstr>
      <vt:lpstr>Teorie X a Y</vt:lpstr>
      <vt:lpstr>Snímek 7</vt:lpstr>
      <vt:lpstr>Styl vedení </vt:lpstr>
      <vt:lpstr>Manažerská síť (mřížka)</vt:lpstr>
      <vt:lpstr>Snímek 10</vt:lpstr>
      <vt:lpstr>Situační vedení</vt:lpstr>
      <vt:lpstr>Situační vedení</vt:lpstr>
      <vt:lpstr>Koncept vůdcovství</vt:lpstr>
      <vt:lpstr>O v l i v ň o v á n í</vt:lpstr>
      <vt:lpstr>Snímek 15</vt:lpstr>
      <vt:lpstr>Snímek 16</vt:lpstr>
      <vt:lpstr>Snímek 17</vt:lpstr>
      <vt:lpstr>Snímek 18</vt:lpstr>
      <vt:lpstr>Snímek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 vedení</dc:title>
  <dc:creator>admin</dc:creator>
  <cp:lastModifiedBy>admin</cp:lastModifiedBy>
  <cp:revision>11</cp:revision>
  <dcterms:created xsi:type="dcterms:W3CDTF">2012-11-30T19:56:20Z</dcterms:created>
  <dcterms:modified xsi:type="dcterms:W3CDTF">2012-11-30T20:59:53Z</dcterms:modified>
</cp:coreProperties>
</file>