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4" r:id="rId10"/>
    <p:sldId id="265" r:id="rId11"/>
    <p:sldId id="266" r:id="rId12"/>
    <p:sldId id="267" r:id="rId13"/>
    <p:sldId id="271" r:id="rId14"/>
    <p:sldId id="268" r:id="rId15"/>
    <p:sldId id="269" r:id="rId16"/>
    <p:sldId id="270" r:id="rId17"/>
    <p:sldId id="273" r:id="rId18"/>
    <p:sldId id="272" r:id="rId19"/>
    <p:sldId id="274" r:id="rId20"/>
    <p:sldId id="276" r:id="rId21"/>
    <p:sldId id="275" r:id="rId22"/>
    <p:sldId id="277" r:id="rId23"/>
    <p:sldId id="283" r:id="rId24"/>
    <p:sldId id="284" r:id="rId25"/>
    <p:sldId id="285" r:id="rId26"/>
    <p:sldId id="286" r:id="rId27"/>
    <p:sldId id="287" r:id="rId28"/>
    <p:sldId id="288" r:id="rId29"/>
    <p:sldId id="289" r:id="rId30"/>
    <p:sldId id="290" r:id="rId31"/>
    <p:sldId id="291" r:id="rId32"/>
    <p:sldId id="292" r:id="rId33"/>
    <p:sldId id="293" r:id="rId34"/>
    <p:sldId id="294" r:id="rId35"/>
    <p:sldId id="295" r:id="rId36"/>
    <p:sldId id="296" r:id="rId37"/>
    <p:sldId id="297" r:id="rId38"/>
    <p:sldId id="298" r:id="rId39"/>
    <p:sldId id="281" r:id="rId40"/>
    <p:sldId id="282" r:id="rId41"/>
  </p:sldIdLst>
  <p:sldSz cx="9144000" cy="6858000" type="screen4x3"/>
  <p:notesSz cx="7099300" cy="10234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934" y="-10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3A2630-404E-4072-BD65-6ABE8487C358}" type="datetimeFigureOut">
              <a:rPr lang="cs-CZ" smtClean="0"/>
              <a:pPr/>
              <a:t>19.11.2012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6448DA-6F94-4455-96F3-BE9B0972252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3A2630-404E-4072-BD65-6ABE8487C358}" type="datetimeFigureOut">
              <a:rPr lang="cs-CZ" smtClean="0"/>
              <a:pPr/>
              <a:t>19.11.2012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6448DA-6F94-4455-96F3-BE9B0972252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3A2630-404E-4072-BD65-6ABE8487C358}" type="datetimeFigureOut">
              <a:rPr lang="cs-CZ" smtClean="0"/>
              <a:pPr/>
              <a:t>19.11.2012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6448DA-6F94-4455-96F3-BE9B0972252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3A2630-404E-4072-BD65-6ABE8487C358}" type="datetimeFigureOut">
              <a:rPr lang="cs-CZ" smtClean="0"/>
              <a:pPr/>
              <a:t>19.11.2012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6448DA-6F94-4455-96F3-BE9B0972252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3A2630-404E-4072-BD65-6ABE8487C358}" type="datetimeFigureOut">
              <a:rPr lang="cs-CZ" smtClean="0"/>
              <a:pPr/>
              <a:t>19.11.2012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6448DA-6F94-4455-96F3-BE9B0972252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3A2630-404E-4072-BD65-6ABE8487C358}" type="datetimeFigureOut">
              <a:rPr lang="cs-CZ" smtClean="0"/>
              <a:pPr/>
              <a:t>19.11.2012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6448DA-6F94-4455-96F3-BE9B0972252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3A2630-404E-4072-BD65-6ABE8487C358}" type="datetimeFigureOut">
              <a:rPr lang="cs-CZ" smtClean="0"/>
              <a:pPr/>
              <a:t>19.11.2012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6448DA-6F94-4455-96F3-BE9B0972252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3A2630-404E-4072-BD65-6ABE8487C358}" type="datetimeFigureOut">
              <a:rPr lang="cs-CZ" smtClean="0"/>
              <a:pPr/>
              <a:t>19.11.2012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6448DA-6F94-4455-96F3-BE9B0972252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3A2630-404E-4072-BD65-6ABE8487C358}" type="datetimeFigureOut">
              <a:rPr lang="cs-CZ" smtClean="0"/>
              <a:pPr/>
              <a:t>19.11.2012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6448DA-6F94-4455-96F3-BE9B0972252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3A2630-404E-4072-BD65-6ABE8487C358}" type="datetimeFigureOut">
              <a:rPr lang="cs-CZ" smtClean="0"/>
              <a:pPr/>
              <a:t>19.11.2012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6448DA-6F94-4455-96F3-BE9B0972252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3A2630-404E-4072-BD65-6ABE8487C358}" type="datetimeFigureOut">
              <a:rPr lang="cs-CZ" smtClean="0"/>
              <a:pPr/>
              <a:t>19.11.2012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6448DA-6F94-4455-96F3-BE9B0972252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53A2630-404E-4072-BD65-6ABE8487C358}" type="datetimeFigureOut">
              <a:rPr lang="cs-CZ" smtClean="0"/>
              <a:pPr/>
              <a:t>19.11.2012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A6448DA-6F94-4455-96F3-BE9B0972252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Rozhodování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Ing.  Alena Šafrová Drášilová</a:t>
            </a:r>
          </a:p>
          <a:p>
            <a:r>
              <a:rPr lang="cs-CZ" dirty="0" smtClean="0"/>
              <a:t>BPH_MAN1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133795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Analyzování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stanovení rozsahu potřebných informací a jejich sběr, analýza a interpretace</a:t>
            </a:r>
          </a:p>
          <a:p>
            <a:r>
              <a:rPr lang="cs-CZ" dirty="0" smtClean="0"/>
              <a:t>limity </a:t>
            </a:r>
          </a:p>
          <a:p>
            <a:pPr lvl="1"/>
            <a:r>
              <a:rPr lang="cs-CZ" dirty="0" smtClean="0"/>
              <a:t>příliš mnoho informací</a:t>
            </a:r>
          </a:p>
          <a:p>
            <a:pPr lvl="1"/>
            <a:r>
              <a:rPr lang="cs-CZ" dirty="0" smtClean="0"/>
              <a:t>čas nutný ke sběru</a:t>
            </a:r>
          </a:p>
          <a:p>
            <a:pPr lvl="1"/>
            <a:r>
              <a:rPr lang="cs-CZ" dirty="0" smtClean="0"/>
              <a:t>analytické kapacity</a:t>
            </a:r>
          </a:p>
          <a:p>
            <a:pPr lvl="1"/>
            <a:r>
              <a:rPr lang="cs-CZ" dirty="0" smtClean="0"/>
              <a:t>finanční zdroje</a:t>
            </a:r>
          </a:p>
          <a:p>
            <a:pPr lvl="1"/>
            <a:r>
              <a:rPr lang="cs-CZ" dirty="0" smtClean="0"/>
              <a:t>časové rozlišení – informace o současném stavu vs. informace o budoucnosti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9769461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Generování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hledání všech možných cest (variant chování), které povedou ke splnění cíle</a:t>
            </a:r>
          </a:p>
          <a:p>
            <a:pPr lvl="1"/>
            <a:r>
              <a:rPr lang="cs-CZ" b="1" dirty="0" smtClean="0"/>
              <a:t>systematicko-analytické </a:t>
            </a:r>
            <a:r>
              <a:rPr lang="cs-CZ" dirty="0" smtClean="0"/>
              <a:t>metody (např. morfologická analýza, metoda analogie)</a:t>
            </a:r>
          </a:p>
          <a:p>
            <a:pPr lvl="1"/>
            <a:r>
              <a:rPr lang="cs-CZ" dirty="0" smtClean="0"/>
              <a:t>metody </a:t>
            </a:r>
            <a:r>
              <a:rPr lang="cs-CZ" b="1" dirty="0" smtClean="0"/>
              <a:t>stimulující intuici </a:t>
            </a:r>
            <a:r>
              <a:rPr lang="cs-CZ" dirty="0" smtClean="0"/>
              <a:t>(např. Brainstorming, </a:t>
            </a:r>
            <a:r>
              <a:rPr lang="cs-CZ" dirty="0" err="1" smtClean="0"/>
              <a:t>Brainwriting</a:t>
            </a:r>
            <a:r>
              <a:rPr lang="cs-CZ" dirty="0" smtClean="0"/>
              <a:t>, </a:t>
            </a:r>
            <a:r>
              <a:rPr lang="cs-CZ" dirty="0" err="1" smtClean="0"/>
              <a:t>Think</a:t>
            </a:r>
            <a:r>
              <a:rPr lang="cs-CZ" dirty="0" smtClean="0"/>
              <a:t> Tank)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0888323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Klasifikace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vytřídění relevantních variant (redukce jejich počtu), jejich utřídění do skupin obsahujících podobné varianty a rozpracování</a:t>
            </a:r>
          </a:p>
          <a:p>
            <a:r>
              <a:rPr lang="cs-CZ" dirty="0" smtClean="0"/>
              <a:t>kritéria vytřídění</a:t>
            </a:r>
          </a:p>
          <a:p>
            <a:pPr lvl="1"/>
            <a:r>
              <a:rPr lang="cs-CZ" dirty="0" smtClean="0"/>
              <a:t>rozpočtová, kapacitní a časová omezení</a:t>
            </a:r>
          </a:p>
          <a:p>
            <a:pPr lvl="1"/>
            <a:r>
              <a:rPr lang="cs-CZ" dirty="0" smtClean="0"/>
              <a:t>duplicity, nesmyslné návrhy</a:t>
            </a:r>
          </a:p>
          <a:p>
            <a:pPr lvl="1"/>
            <a:r>
              <a:rPr lang="cs-CZ" dirty="0" smtClean="0"/>
              <a:t>právní předpisy, morální hodnoty, přírodní zákony</a:t>
            </a:r>
          </a:p>
          <a:p>
            <a:r>
              <a:rPr lang="cs-CZ" dirty="0" smtClean="0"/>
              <a:t>metody</a:t>
            </a:r>
          </a:p>
          <a:p>
            <a:pPr lvl="1"/>
            <a:r>
              <a:rPr lang="cs-CZ" dirty="0" smtClean="0"/>
              <a:t>metoda ďáblova advokáta</a:t>
            </a:r>
          </a:p>
          <a:p>
            <a:pPr lvl="1"/>
            <a:r>
              <a:rPr lang="cs-CZ" dirty="0" err="1" smtClean="0"/>
              <a:t>antibrainstorming</a:t>
            </a:r>
            <a:endParaRPr lang="cs-CZ" dirty="0" smtClean="0"/>
          </a:p>
          <a:p>
            <a:pPr marL="82296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7251144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Metoda párového porovnávání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1045096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slouží k užšímu výběru variant pro následné hodnocení srovnáním vždy dvou mezi sebou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46195504"/>
              </p:ext>
            </p:extLst>
          </p:nvPr>
        </p:nvGraphicFramePr>
        <p:xfrm>
          <a:off x="1547664" y="2564904"/>
          <a:ext cx="7224474" cy="4056468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720080"/>
                <a:gridCol w="489977"/>
                <a:gridCol w="489977"/>
                <a:gridCol w="489977"/>
                <a:gridCol w="489977"/>
                <a:gridCol w="489977"/>
                <a:gridCol w="489977"/>
                <a:gridCol w="489977"/>
                <a:gridCol w="489977"/>
                <a:gridCol w="489977"/>
                <a:gridCol w="489977"/>
                <a:gridCol w="489977"/>
                <a:gridCol w="489977"/>
                <a:gridCol w="624670"/>
              </a:tblGrid>
              <a:tr h="312036">
                <a:tc>
                  <a:txBody>
                    <a:bodyPr/>
                    <a:lstStyle/>
                    <a:p>
                      <a:endParaRPr lang="cs-CZ" sz="105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05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05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cs-CZ" sz="105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05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05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cs-CZ" sz="105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05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05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cs-CZ" sz="105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05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05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cs-CZ" sz="105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05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05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cs-CZ" sz="105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05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05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cs-CZ" sz="105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05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05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cs-CZ" sz="105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05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05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cs-CZ" sz="105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05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05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cs-CZ" sz="105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05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05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cs-CZ" sz="105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05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05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cs-CZ" sz="105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dirty="0" smtClean="0">
                          <a:latin typeface="Arial"/>
                          <a:cs typeface="Arial"/>
                        </a:rPr>
                        <a:t>∑</a:t>
                      </a:r>
                      <a:endParaRPr lang="cs-CZ" sz="105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050" dirty="0" smtClean="0"/>
                        <a:t>pořadí</a:t>
                      </a:r>
                      <a:endParaRPr lang="cs-CZ" sz="105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12036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05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b="1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dirty="0" smtClean="0"/>
                        <a:t>5</a:t>
                      </a:r>
                      <a:endParaRPr lang="cs-CZ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dirty="0" smtClean="0"/>
                        <a:t>4.–6.</a:t>
                      </a:r>
                      <a:endParaRPr lang="cs-CZ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12036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05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kumimoji="0" lang="cs-CZ" sz="105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dirty="0" smtClean="0"/>
                        <a:t>2</a:t>
                      </a:r>
                      <a:endParaRPr lang="cs-CZ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dirty="0" smtClean="0"/>
                        <a:t>11.</a:t>
                      </a:r>
                      <a:endParaRPr lang="cs-CZ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12036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05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kumimoji="0" lang="cs-CZ" sz="105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dirty="0" smtClean="0"/>
                        <a:t>3</a:t>
                      </a:r>
                      <a:endParaRPr lang="cs-CZ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050" dirty="0" smtClean="0"/>
                        <a:t>9.–10.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12036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05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kumimoji="0" lang="cs-CZ" sz="105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dirty="0" smtClean="0"/>
                        <a:t>5</a:t>
                      </a:r>
                      <a:endParaRPr lang="cs-CZ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dirty="0" smtClean="0"/>
                        <a:t>4.–6.</a:t>
                      </a:r>
                      <a:endParaRPr lang="cs-CZ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12036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05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kumimoji="0" lang="cs-CZ" sz="105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dirty="0" smtClean="0"/>
                        <a:t>4</a:t>
                      </a:r>
                      <a:endParaRPr lang="cs-CZ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dirty="0" smtClean="0"/>
                        <a:t>7.–8.</a:t>
                      </a:r>
                      <a:endParaRPr lang="cs-CZ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1203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05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05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kumimoji="0" lang="cs-CZ" sz="105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dirty="0" smtClean="0"/>
                        <a:t>4</a:t>
                      </a:r>
                      <a:endParaRPr lang="cs-CZ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dirty="0" smtClean="0"/>
                        <a:t>7.–8.</a:t>
                      </a:r>
                      <a:endParaRPr lang="cs-CZ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12036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05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kumimoji="0" lang="cs-CZ" sz="105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dirty="0" smtClean="0"/>
                        <a:t>3</a:t>
                      </a:r>
                      <a:endParaRPr lang="cs-CZ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dirty="0" smtClean="0"/>
                        <a:t>9.–10.</a:t>
                      </a:r>
                      <a:endParaRPr lang="cs-CZ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12036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05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kumimoji="0" lang="cs-CZ" sz="105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dirty="0" smtClean="0"/>
                        <a:t>5</a:t>
                      </a:r>
                      <a:endParaRPr lang="cs-CZ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dirty="0" smtClean="0"/>
                        <a:t>4.–6.</a:t>
                      </a:r>
                      <a:endParaRPr lang="cs-CZ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12036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05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kumimoji="0" lang="cs-CZ" sz="105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b="1" dirty="0" smtClean="0"/>
                        <a:t>10</a:t>
                      </a:r>
                      <a:endParaRPr lang="cs-CZ" sz="105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b="1" dirty="0" smtClean="0"/>
                        <a:t>1.</a:t>
                      </a:r>
                      <a:endParaRPr lang="cs-CZ" sz="105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12036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05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kumimoji="0" lang="cs-CZ" sz="105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b="1" dirty="0" smtClean="0"/>
                        <a:t>8</a:t>
                      </a:r>
                      <a:endParaRPr lang="cs-CZ" sz="105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b="1" dirty="0" smtClean="0"/>
                        <a:t>2.</a:t>
                      </a:r>
                      <a:endParaRPr lang="cs-CZ" sz="105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12036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05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kumimoji="0" lang="cs-CZ" sz="105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05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cs-CZ" sz="105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b="1" dirty="0" smtClean="0"/>
                        <a:t>6</a:t>
                      </a:r>
                      <a:endParaRPr lang="cs-CZ" sz="105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b="1" dirty="0" smtClean="0"/>
                        <a:t>3.</a:t>
                      </a:r>
                      <a:endParaRPr lang="cs-CZ" sz="105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312036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cs-CZ" sz="105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celkem</a:t>
                      </a:r>
                      <a:endParaRPr kumimoji="0" lang="cs-CZ" sz="105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11">
                  <a:txBody>
                    <a:bodyPr/>
                    <a:lstStyle/>
                    <a:p>
                      <a:endParaRPr lang="cs-CZ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050" dirty="0" smtClean="0"/>
                        <a:t>55</a:t>
                      </a:r>
                      <a:endParaRPr lang="cs-CZ" sz="105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05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6" name="Přímá spojnice 5"/>
          <p:cNvCxnSpPr/>
          <p:nvPr/>
        </p:nvCxnSpPr>
        <p:spPr>
          <a:xfrm flipV="1">
            <a:off x="2699792" y="3140968"/>
            <a:ext cx="1584176" cy="1080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 flipV="1">
            <a:off x="3707904" y="3681028"/>
            <a:ext cx="2088232" cy="14761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 flipV="1">
            <a:off x="5148064" y="4653136"/>
            <a:ext cx="1656184" cy="1080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1888931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 + rozhodnutí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posuzování jednotlivých variant podle stanovených kritérií a výběr optimální varianty</a:t>
            </a:r>
          </a:p>
          <a:p>
            <a:r>
              <a:rPr lang="cs-CZ" dirty="0" smtClean="0"/>
              <a:t>hodnocení se liší podle vlastností rozhodovací úlohy a podle rozhodovacích podmínek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1214738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dirty="0" smtClean="0"/>
              <a:t>Základní pojmy hodnotícího procesu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cíl (C)		</a:t>
            </a:r>
            <a:r>
              <a:rPr lang="cs-CZ" dirty="0"/>
              <a:t>–</a:t>
            </a:r>
            <a:r>
              <a:rPr lang="cs-CZ" dirty="0" smtClean="0"/>
              <a:t> žádoucí stav, jehož je třeba 				   dosáhnout</a:t>
            </a:r>
          </a:p>
          <a:p>
            <a:r>
              <a:rPr lang="cs-CZ" dirty="0" smtClean="0"/>
              <a:t>varianta (V)	– jedna z cest k dosažení cíle</a:t>
            </a:r>
          </a:p>
          <a:p>
            <a:r>
              <a:rPr lang="cs-CZ" dirty="0" smtClean="0"/>
              <a:t>kritérium (K)	– měřítko míry dosažení cíle</a:t>
            </a:r>
          </a:p>
          <a:p>
            <a:r>
              <a:rPr lang="cs-CZ" dirty="0" smtClean="0"/>
              <a:t>váha kritéria (v) 	– důležitost jednoho kritéria ve 				   vztahu k ostatním (0–1)</a:t>
            </a:r>
          </a:p>
          <a:p>
            <a:r>
              <a:rPr lang="cs-CZ" dirty="0" smtClean="0"/>
              <a:t>hodnota kritéria (x)</a:t>
            </a:r>
          </a:p>
          <a:p>
            <a:r>
              <a:rPr lang="cs-CZ" dirty="0" smtClean="0"/>
              <a:t>užitek (u) 		– efekt z dosažení cíle</a:t>
            </a:r>
          </a:p>
          <a:p>
            <a:r>
              <a:rPr lang="cs-CZ" dirty="0" smtClean="0"/>
              <a:t>faktor (f)		– veličina, která má vliv na míru 				   dosažení cíle v dané variantě</a:t>
            </a:r>
          </a:p>
          <a:p>
            <a:r>
              <a:rPr lang="cs-CZ" dirty="0" smtClean="0"/>
              <a:t>scénář (S)	– množina faktorů</a:t>
            </a:r>
          </a:p>
          <a:p>
            <a:r>
              <a:rPr lang="cs-CZ" dirty="0" smtClean="0"/>
              <a:t>pravděpodobnost scénáře (p)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1098828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Rozhodovací podmínky</a:t>
            </a:r>
            <a:endParaRPr lang="cs-CZ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cs-CZ" dirty="0" smtClean="0"/>
                  <a:t>rozhodování za podmínek jistoty</a:t>
                </a:r>
              </a:p>
              <a:p>
                <a:pPr lvl="1"/>
                <a:r>
                  <a:rPr lang="cs-CZ" dirty="0" smtClean="0"/>
                  <a:t>scénář je pouze jeden a pravděpodobnost jeho výskytu je 100 % (</a:t>
                </a:r>
                <a:r>
                  <a:rPr lang="cs-CZ" i="1" dirty="0" smtClean="0"/>
                  <a:t>p=1</a:t>
                </a:r>
                <a:r>
                  <a:rPr lang="cs-CZ" dirty="0" smtClean="0"/>
                  <a:t>)</a:t>
                </a:r>
              </a:p>
              <a:p>
                <a:r>
                  <a:rPr lang="cs-CZ" dirty="0" smtClean="0"/>
                  <a:t>rozhodování za podmínek rizika</a:t>
                </a:r>
              </a:p>
              <a:p>
                <a:pPr lvl="1"/>
                <a:r>
                  <a:rPr lang="cs-CZ" dirty="0" smtClean="0"/>
                  <a:t>scénářů je více, ale pravděpodobnost jejich výskytu je známa, tzn. každému scénáři je přiřazena pravděpodobnost 0–1 a součet těchto pravděpodobností je 1 (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ctrlPr>
                          <a:rPr lang="cs-CZ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cs-CZ" b="0" i="1" smtClean="0">
                            <a:latin typeface="Cambria Math"/>
                          </a:rPr>
                          <m:t>1</m:t>
                        </m:r>
                      </m:sub>
                      <m:sup>
                        <m:r>
                          <a:rPr lang="cs-CZ" b="0" i="1" smtClean="0">
                            <a:latin typeface="Cambria Math"/>
                          </a:rPr>
                          <m:t>𝑘</m:t>
                        </m:r>
                      </m:sup>
                      <m:e>
                        <m:r>
                          <a:rPr lang="cs-CZ" b="0" i="1" smtClean="0">
                            <a:latin typeface="Cambria Math"/>
                          </a:rPr>
                          <m:t>𝑝</m:t>
                        </m:r>
                        <m:r>
                          <a:rPr lang="cs-CZ" b="0" i="1" baseline="-25000" smtClean="0">
                            <a:latin typeface="Cambria Math"/>
                          </a:rPr>
                          <m:t>𝑘</m:t>
                        </m:r>
                      </m:e>
                    </m:nary>
                  </m:oMath>
                </a14:m>
                <a:r>
                  <a:rPr lang="cs-CZ" i="1" dirty="0" smtClean="0"/>
                  <a:t>=1</a:t>
                </a:r>
                <a:r>
                  <a:rPr lang="cs-CZ" dirty="0" smtClean="0"/>
                  <a:t>)</a:t>
                </a:r>
              </a:p>
              <a:p>
                <a:r>
                  <a:rPr lang="cs-CZ" dirty="0" smtClean="0"/>
                  <a:t>rozhodování za podmínek nejistoty</a:t>
                </a:r>
              </a:p>
              <a:p>
                <a:pPr lvl="1"/>
                <a:r>
                  <a:rPr lang="cs-CZ" dirty="0" smtClean="0"/>
                  <a:t>scénářů je více a pravděpodobnost jejich výskytu není známa</a:t>
                </a:r>
              </a:p>
              <a:p>
                <a:pPr lvl="1"/>
                <a:endParaRPr lang="cs-CZ" dirty="0"/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 t="-2541" r="-40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6756840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Kritéria</a:t>
            </a:r>
            <a:endParaRPr lang="cs-CZ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1475656" y="1384450"/>
                <a:ext cx="7498080" cy="4800600"/>
              </a:xfrm>
            </p:spPr>
            <p:txBody>
              <a:bodyPr>
                <a:normAutofit fontScale="77500" lnSpcReduction="20000"/>
              </a:bodyPr>
              <a:lstStyle/>
              <a:p>
                <a:r>
                  <a:rPr lang="cs-CZ" dirty="0" smtClean="0"/>
                  <a:t>počet</a:t>
                </a:r>
              </a:p>
              <a:p>
                <a:pPr lvl="1"/>
                <a:r>
                  <a:rPr lang="cs-CZ" dirty="0" smtClean="0"/>
                  <a:t>jedno – </a:t>
                </a:r>
                <a:r>
                  <a:rPr lang="cs-CZ" dirty="0" err="1" smtClean="0"/>
                  <a:t>jednokriteriální</a:t>
                </a:r>
                <a:r>
                  <a:rPr lang="cs-CZ" dirty="0" smtClean="0"/>
                  <a:t> rozhodování</a:t>
                </a:r>
              </a:p>
              <a:p>
                <a:pPr lvl="1"/>
                <a:r>
                  <a:rPr lang="cs-CZ" dirty="0" smtClean="0"/>
                  <a:t>více – vícekriteriální rozhodování</a:t>
                </a:r>
              </a:p>
              <a:p>
                <a:r>
                  <a:rPr lang="cs-CZ" dirty="0" smtClean="0"/>
                  <a:t>typ</a:t>
                </a:r>
              </a:p>
              <a:p>
                <a:pPr lvl="1"/>
                <a:r>
                  <a:rPr lang="cs-CZ" dirty="0" smtClean="0"/>
                  <a:t>nákladová × výnosová</a:t>
                </a:r>
              </a:p>
              <a:p>
                <a:pPr lvl="1"/>
                <a:r>
                  <a:rPr lang="cs-CZ" dirty="0" smtClean="0"/>
                  <a:t>selektivní × neselektivní</a:t>
                </a:r>
                <a:endParaRPr lang="cs-CZ" dirty="0"/>
              </a:p>
              <a:p>
                <a:r>
                  <a:rPr lang="cs-CZ" dirty="0" smtClean="0"/>
                  <a:t>stanovení vah kritérií</a:t>
                </a:r>
              </a:p>
              <a:p>
                <a:pPr lvl="1"/>
                <a:r>
                  <a:rPr lang="cs-CZ" dirty="0" smtClean="0"/>
                  <a:t>expertní názor</a:t>
                </a:r>
              </a:p>
              <a:p>
                <a:pPr lvl="1"/>
                <a:r>
                  <a:rPr lang="cs-CZ" dirty="0" smtClean="0"/>
                  <a:t>integrace názorů více expertů</a:t>
                </a:r>
              </a:p>
              <a:p>
                <a:pPr lvl="1"/>
                <a:r>
                  <a:rPr lang="cs-CZ" dirty="0" smtClean="0"/>
                  <a:t>párové srovnávání</a:t>
                </a:r>
              </a:p>
              <a:p>
                <a:pPr marL="402336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𝑣</m:t>
                      </m:r>
                      <m:r>
                        <a:rPr lang="cs-CZ" b="0" i="1" baseline="-25000" smtClean="0">
                          <a:latin typeface="Cambria Math"/>
                        </a:rPr>
                        <m:t>𝑗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𝑏</m:t>
                          </m:r>
                          <m:r>
                            <a:rPr lang="cs-CZ" b="0" i="1" baseline="-25000" smtClean="0">
                              <a:latin typeface="Cambria Math"/>
                              <a:ea typeface="Cambria Math"/>
                            </a:rPr>
                            <m:t>𝑗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𝑛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 × </m:t>
                          </m:r>
                          <m:f>
                            <m:fPr>
                              <m:ctrlP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(</m:t>
                              </m:r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𝑛</m:t>
                              </m:r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−1)</m:t>
                              </m:r>
                            </m:num>
                            <m:den>
                              <m:r>
                                <a:rPr lang="cs-CZ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den>
                          </m:f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75656" y="1384450"/>
                <a:ext cx="7498080" cy="4800600"/>
              </a:xfrm>
              <a:blipFill rotWithShape="1">
                <a:blip r:embed="rId2" cstate="print"/>
                <a:stretch>
                  <a:fillRect t="-253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ovéPole 3"/>
          <p:cNvSpPr txBox="1"/>
          <p:nvPr/>
        </p:nvSpPr>
        <p:spPr>
          <a:xfrm>
            <a:off x="6156176" y="4718992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počet preferencí j-</a:t>
            </a:r>
            <a:r>
              <a:rPr lang="cs-CZ" sz="1400" dirty="0" err="1" smtClean="0"/>
              <a:t>tého</a:t>
            </a:r>
            <a:r>
              <a:rPr lang="cs-CZ" sz="1400" dirty="0" smtClean="0"/>
              <a:t> kritéria</a:t>
            </a:r>
            <a:endParaRPr lang="cs-CZ" sz="14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2255366" y="6031161"/>
            <a:ext cx="11768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počet kritérií</a:t>
            </a:r>
            <a:endParaRPr lang="cs-CZ" sz="14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1281014" y="5221783"/>
            <a:ext cx="15285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/>
              <a:t>normovaná váha j-</a:t>
            </a:r>
            <a:r>
              <a:rPr lang="cs-CZ" sz="1400" dirty="0" err="1" smtClean="0"/>
              <a:t>tého</a:t>
            </a:r>
            <a:r>
              <a:rPr lang="cs-CZ" sz="1400" dirty="0" smtClean="0"/>
              <a:t> kritéria</a:t>
            </a:r>
            <a:endParaRPr lang="cs-CZ" sz="1400" dirty="0"/>
          </a:p>
        </p:txBody>
      </p:sp>
      <p:cxnSp>
        <p:nvCxnSpPr>
          <p:cNvPr id="8" name="Přímá spojnice se šipkou 7"/>
          <p:cNvCxnSpPr/>
          <p:nvPr/>
        </p:nvCxnSpPr>
        <p:spPr>
          <a:xfrm>
            <a:off x="2843808" y="5363096"/>
            <a:ext cx="66044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>
            <a:stCxn id="5" idx="3"/>
          </p:cNvCxnSpPr>
          <p:nvPr/>
        </p:nvCxnSpPr>
        <p:spPr>
          <a:xfrm flipV="1">
            <a:off x="3432249" y="5805264"/>
            <a:ext cx="923727" cy="3797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>
            <a:stCxn id="4" idx="1"/>
          </p:cNvCxnSpPr>
          <p:nvPr/>
        </p:nvCxnSpPr>
        <p:spPr>
          <a:xfrm flipH="1">
            <a:off x="5652120" y="4872881"/>
            <a:ext cx="504056" cy="1538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4706940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Rozhodování v podmínkách jistoty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stav okolí je předem známý a nastane se 100% pravděpodobností</a:t>
            </a:r>
          </a:p>
          <a:p>
            <a:r>
              <a:rPr lang="cs-CZ" dirty="0" err="1" smtClean="0"/>
              <a:t>jednokriteriální</a:t>
            </a:r>
            <a:endParaRPr lang="cs-CZ" dirty="0" smtClean="0"/>
          </a:p>
          <a:p>
            <a:pPr lvl="1"/>
            <a:r>
              <a:rPr lang="cs-CZ" dirty="0" smtClean="0"/>
              <a:t>rozhodujeme se pouze na základě jednoho kritéria → vybíráme variantu, která má optimální hodnotu tohoto kritéria</a:t>
            </a:r>
          </a:p>
          <a:p>
            <a:r>
              <a:rPr lang="cs-CZ" dirty="0" smtClean="0"/>
              <a:t>vícekriteriální</a:t>
            </a:r>
          </a:p>
          <a:p>
            <a:pPr lvl="1"/>
            <a:r>
              <a:rPr lang="cs-CZ" dirty="0" smtClean="0"/>
              <a:t>je třeba sestavit rozhodovací matici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1584054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Výchozí matice veličin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8607039"/>
              </p:ext>
            </p:extLst>
          </p:nvPr>
        </p:nvGraphicFramePr>
        <p:xfrm>
          <a:off x="1403648" y="1484784"/>
          <a:ext cx="4896542" cy="2880318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849632"/>
                <a:gridCol w="578130"/>
                <a:gridCol w="578130"/>
                <a:gridCol w="578130"/>
                <a:gridCol w="578130"/>
                <a:gridCol w="578130"/>
                <a:gridCol w="578130"/>
                <a:gridCol w="578130"/>
              </a:tblGrid>
              <a:tr h="411474"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6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</a:t>
                      </a:r>
                      <a:r>
                        <a:rPr kumimoji="0" lang="cs-CZ" sz="160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cs-CZ" sz="16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6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</a:t>
                      </a:r>
                      <a:r>
                        <a:rPr kumimoji="0" lang="cs-CZ" sz="160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cs-CZ" sz="16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6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</a:t>
                      </a:r>
                      <a:r>
                        <a:rPr kumimoji="0" lang="cs-CZ" sz="160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cs-CZ" sz="16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lang="cs-CZ" sz="16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600" b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</a:t>
                      </a:r>
                      <a:r>
                        <a:rPr kumimoji="0" lang="cs-CZ" sz="1600" b="1" kern="1200" baseline="-250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</a:t>
                      </a:r>
                      <a:endParaRPr lang="cs-CZ" sz="16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lang="cs-CZ" sz="16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600" b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</a:t>
                      </a:r>
                      <a:r>
                        <a:rPr kumimoji="0" lang="cs-CZ" sz="1600" b="1" kern="1200" baseline="-250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endParaRPr lang="cs-CZ" sz="16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11474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60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600" b="1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1j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1n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411474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60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kumimoji="0" lang="cs-CZ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2j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2n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411474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411474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600" b="1" kern="1200" baseline="-250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endParaRPr kumimoji="0" lang="cs-CZ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i1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i2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i3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600" kern="1200" baseline="-250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ij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600" kern="1200" baseline="-250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411474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41147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600" b="1" kern="1200" baseline="-250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endParaRPr kumimoji="0" lang="cs-CZ" sz="16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m1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m2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m3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600" kern="1200" baseline="-250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mj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600" kern="1200" baseline="-250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mn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6437498" y="2071480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máme </a:t>
            </a:r>
            <a:r>
              <a:rPr lang="cs-CZ" b="1" dirty="0" smtClean="0"/>
              <a:t>n</a:t>
            </a:r>
            <a:r>
              <a:rPr lang="cs-CZ" dirty="0" smtClean="0"/>
              <a:t> kritérií</a:t>
            </a:r>
            <a:endParaRPr lang="cs-CZ" dirty="0"/>
          </a:p>
        </p:txBody>
      </p:sp>
      <p:cxnSp>
        <p:nvCxnSpPr>
          <p:cNvPr id="7" name="Přímá spojnice se šipkou 6"/>
          <p:cNvCxnSpPr/>
          <p:nvPr/>
        </p:nvCxnSpPr>
        <p:spPr>
          <a:xfrm flipH="1" flipV="1">
            <a:off x="6210182" y="1772816"/>
            <a:ext cx="1026114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>
            <a:off x="2195736" y="472514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máme </a:t>
            </a:r>
            <a:r>
              <a:rPr lang="cs-CZ" b="1" dirty="0"/>
              <a:t>m</a:t>
            </a:r>
            <a:r>
              <a:rPr lang="cs-CZ" dirty="0" smtClean="0"/>
              <a:t> variant</a:t>
            </a:r>
            <a:endParaRPr lang="cs-CZ" dirty="0"/>
          </a:p>
        </p:txBody>
      </p:sp>
      <p:cxnSp>
        <p:nvCxnSpPr>
          <p:cNvPr id="11" name="Přímá spojnice se šipkou 10"/>
          <p:cNvCxnSpPr/>
          <p:nvPr/>
        </p:nvCxnSpPr>
        <p:spPr>
          <a:xfrm flipH="1" flipV="1">
            <a:off x="1979712" y="4219347"/>
            <a:ext cx="1008112" cy="5778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5400092" y="4909810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hodnota 2. kritéria v i-té variantě</a:t>
            </a:r>
            <a:endParaRPr lang="cs-CZ" dirty="0"/>
          </a:p>
        </p:txBody>
      </p:sp>
      <p:cxnSp>
        <p:nvCxnSpPr>
          <p:cNvPr id="16" name="Přímá spojnice se šipkou 15"/>
          <p:cNvCxnSpPr/>
          <p:nvPr/>
        </p:nvCxnSpPr>
        <p:spPr>
          <a:xfrm flipH="1" flipV="1">
            <a:off x="3275856" y="3356992"/>
            <a:ext cx="2592288" cy="15528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ovéPole 17"/>
          <p:cNvSpPr txBox="1"/>
          <p:nvPr/>
        </p:nvSpPr>
        <p:spPr>
          <a:xfrm>
            <a:off x="6408204" y="3573016"/>
            <a:ext cx="24842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hodnota j-</a:t>
            </a:r>
            <a:r>
              <a:rPr lang="cs-CZ" dirty="0" err="1" smtClean="0"/>
              <a:t>tého</a:t>
            </a:r>
            <a:r>
              <a:rPr lang="cs-CZ" dirty="0" smtClean="0"/>
              <a:t> kritéria ve 2. variantě</a:t>
            </a:r>
            <a:endParaRPr lang="cs-CZ" dirty="0"/>
          </a:p>
        </p:txBody>
      </p:sp>
      <p:cxnSp>
        <p:nvCxnSpPr>
          <p:cNvPr id="20" name="Přímá spojnice se šipkou 19"/>
          <p:cNvCxnSpPr/>
          <p:nvPr/>
        </p:nvCxnSpPr>
        <p:spPr>
          <a:xfrm flipH="1" flipV="1">
            <a:off x="5004048" y="2636912"/>
            <a:ext cx="2412268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305744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typy rozhodování</a:t>
            </a:r>
          </a:p>
          <a:p>
            <a:r>
              <a:rPr lang="cs-CZ" dirty="0"/>
              <a:t>principy rozhodování</a:t>
            </a:r>
          </a:p>
          <a:p>
            <a:r>
              <a:rPr lang="cs-CZ" dirty="0" smtClean="0"/>
              <a:t>rozhodovací fáze</a:t>
            </a:r>
          </a:p>
          <a:p>
            <a:r>
              <a:rPr lang="cs-CZ" dirty="0" smtClean="0"/>
              <a:t>základní pojmy hodnotícího procesu</a:t>
            </a:r>
          </a:p>
          <a:p>
            <a:r>
              <a:rPr lang="cs-CZ" dirty="0" smtClean="0"/>
              <a:t>rozhodovací podmínky</a:t>
            </a:r>
          </a:p>
          <a:p>
            <a:r>
              <a:rPr lang="cs-CZ" dirty="0" smtClean="0"/>
              <a:t>rozhodování v podmínkách jistoty</a:t>
            </a:r>
          </a:p>
          <a:p>
            <a:r>
              <a:rPr lang="cs-CZ" dirty="0"/>
              <a:t>vztah jedince k riziku</a:t>
            </a:r>
          </a:p>
          <a:p>
            <a:r>
              <a:rPr lang="cs-CZ" dirty="0"/>
              <a:t>rozhodování v podmínkách rizika</a:t>
            </a:r>
          </a:p>
          <a:p>
            <a:r>
              <a:rPr lang="cs-CZ" dirty="0"/>
              <a:t>rozhodování v podmínkách nejistoty</a:t>
            </a:r>
          </a:p>
          <a:p>
            <a:r>
              <a:rPr lang="cs-CZ" dirty="0" err="1" smtClean="0"/>
              <a:t>víceetapové</a:t>
            </a:r>
            <a:r>
              <a:rPr lang="cs-CZ" dirty="0" smtClean="0"/>
              <a:t> </a:t>
            </a:r>
            <a:r>
              <a:rPr lang="cs-CZ" dirty="0"/>
              <a:t>rozhodovací procesy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1936502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Výchozí × rozhodovací matice</a:t>
            </a:r>
            <a:endParaRPr lang="cs-CZ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cs-CZ" sz="2400" dirty="0" smtClean="0"/>
                  <a:t>výchozí matice obsahuje základní jednotky (roky, koruny, body, expertní hodnocení, škály, …)</a:t>
                </a:r>
              </a:p>
              <a:p>
                <a:r>
                  <a:rPr lang="cs-CZ" sz="2400" dirty="0" smtClean="0"/>
                  <a:t>potřebujeme jednotné hodnocení jednotlivých kritérií – hodnoty dílčích užitků</a:t>
                </a:r>
              </a:p>
              <a:p>
                <a:pPr lvl="1"/>
                <a:r>
                  <a:rPr lang="cs-CZ" sz="2000" dirty="0" smtClean="0"/>
                  <a:t>přímé expertní stanovení (škálou, např. 0–10, expert hodnotí (ne)linearitu kritérií)</a:t>
                </a:r>
              </a:p>
              <a:p>
                <a:pPr lvl="1"/>
                <a:r>
                  <a:rPr lang="cs-CZ" sz="2000" dirty="0" smtClean="0"/>
                  <a:t>metoda lineárních dílčích užitků</a:t>
                </a:r>
              </a:p>
              <a:p>
                <a:pPr lvl="1"/>
                <a:endParaRPr lang="cs-CZ" sz="2000" dirty="0" smtClean="0"/>
              </a:p>
              <a:p>
                <a:pPr marL="402336" lvl="1" indent="0" algn="ctr">
                  <a:buNone/>
                </a:pPr>
                <a:r>
                  <a:rPr lang="cs-CZ" i="1" dirty="0" smtClean="0">
                    <a:latin typeface="Cambria Math" pitchFamily="18" charset="0"/>
                    <a:ea typeface="Cambria Math" pitchFamily="18" charset="0"/>
                  </a:rPr>
                  <a:t>u </a:t>
                </a: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cs-CZ" i="1" smtClean="0">
                            <a:latin typeface="Cambria Math"/>
                            <a:ea typeface="Cambria Math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brk m:alnAt="7"/>
                            </m:rPr>
                            <a:rPr lang="cs-CZ" b="0" i="1" baseline="-25000" smtClean="0">
                              <a:latin typeface="Cambria Math"/>
                              <a:ea typeface="Cambria Math" pitchFamily="18" charset="0"/>
                            </a:rPr>
                            <m:t>𝑛</m:t>
                          </m:r>
                        </m:e>
                      </m:mr>
                      <m:mr>
                        <m:e>
                          <m:r>
                            <a:rPr lang="cs-CZ" b="0" i="1" baseline="30000" smtClean="0">
                              <a:latin typeface="Cambria Math"/>
                              <a:ea typeface="Cambria Math" pitchFamily="18" charset="0"/>
                            </a:rPr>
                            <m:t>𝑖𝑗</m:t>
                          </m:r>
                        </m:e>
                      </m:mr>
                    </m:m>
                    <m:r>
                      <a:rPr lang="cs-CZ" i="1">
                        <a:latin typeface="Cambria Math" pitchFamily="18" charset="0"/>
                        <a:ea typeface="Cambria Math" pitchFamily="18" charset="0"/>
                      </a:rPr>
                      <m:t>=</m:t>
                    </m:r>
                    <m:r>
                      <a:rPr lang="cs-CZ" b="0" i="1" smtClean="0">
                        <a:latin typeface="Cambria Math" pitchFamily="18" charset="0"/>
                        <a:ea typeface="Cambria Math" pitchFamily="18" charset="0"/>
                      </a:rPr>
                      <m:t> </m:t>
                    </m:r>
                    <m:f>
                      <m:fPr>
                        <m:ctrlPr>
                          <a:rPr lang="cs-CZ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  <a:ea typeface="Cambria Math"/>
                          </a:rPr>
                          <m:t>𝑥</m:t>
                        </m:r>
                        <m:r>
                          <a:rPr lang="cs-CZ" b="0" i="1" baseline="-25000" smtClean="0">
                            <a:latin typeface="Cambria Math"/>
                            <a:ea typeface="Cambria Math"/>
                          </a:rPr>
                          <m:t>𝑖𝑗</m:t>
                        </m:r>
                        <m:r>
                          <a:rPr lang="cs-CZ" b="0" i="1" smtClean="0"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cs-CZ" b="0" i="1" smtClean="0">
                            <a:latin typeface="Cambria Math"/>
                            <a:ea typeface="Cambria Math"/>
                          </a:rPr>
                          <m:t>𝐷𝑗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  <a:ea typeface="Cambria Math"/>
                          </a:rPr>
                          <m:t>𝐻</m:t>
                        </m:r>
                        <m:r>
                          <a:rPr lang="cs-CZ" b="0" i="1" baseline="-25000" smtClean="0">
                            <a:latin typeface="Cambria Math"/>
                            <a:ea typeface="Cambria Math"/>
                          </a:rPr>
                          <m:t>𝑗</m:t>
                        </m:r>
                        <m:r>
                          <a:rPr lang="cs-CZ" i="1"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cs-CZ" i="1">
                            <a:latin typeface="Cambria Math"/>
                            <a:ea typeface="Cambria Math"/>
                          </a:rPr>
                          <m:t>𝐷𝑗</m:t>
                        </m:r>
                      </m:den>
                    </m:f>
                  </m:oMath>
                </a14:m>
                <a:endParaRPr lang="cs-CZ" dirty="0" smtClean="0"/>
              </a:p>
              <a:p>
                <a:pPr lvl="1"/>
                <a:endParaRPr lang="cs-CZ" dirty="0" smtClean="0"/>
              </a:p>
              <a:p>
                <a:pPr lvl="1"/>
                <a:endParaRPr lang="cs-CZ" dirty="0"/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 t="-88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ovéPole 3"/>
          <p:cNvSpPr txBox="1"/>
          <p:nvPr/>
        </p:nvSpPr>
        <p:spPr>
          <a:xfrm>
            <a:off x="2123728" y="5013176"/>
            <a:ext cx="174456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/>
              <a:t>normovaná hodnota dílčího užitku i-té varianty dle j-</a:t>
            </a:r>
            <a:r>
              <a:rPr lang="cs-CZ" sz="1400" dirty="0" err="1" smtClean="0"/>
              <a:t>tého</a:t>
            </a:r>
            <a:r>
              <a:rPr lang="cs-CZ" sz="1400" dirty="0" smtClean="0"/>
              <a:t> kritéria</a:t>
            </a:r>
            <a:endParaRPr lang="cs-CZ" sz="1400" dirty="0"/>
          </a:p>
        </p:txBody>
      </p:sp>
      <p:cxnSp>
        <p:nvCxnSpPr>
          <p:cNvPr id="6" name="Přímá spojnice se šipkou 5"/>
          <p:cNvCxnSpPr/>
          <p:nvPr/>
        </p:nvCxnSpPr>
        <p:spPr>
          <a:xfrm flipV="1">
            <a:off x="3707904" y="4924425"/>
            <a:ext cx="711696" cy="4487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ovéPole 6"/>
          <p:cNvSpPr txBox="1"/>
          <p:nvPr/>
        </p:nvSpPr>
        <p:spPr>
          <a:xfrm>
            <a:off x="6516216" y="3717032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/>
              <a:t>hodnota </a:t>
            </a:r>
            <a:r>
              <a:rPr lang="cs-CZ" sz="1400" dirty="0"/>
              <a:t> j-</a:t>
            </a:r>
            <a:r>
              <a:rPr lang="cs-CZ" sz="1400" dirty="0" err="1"/>
              <a:t>tého</a:t>
            </a:r>
            <a:r>
              <a:rPr lang="cs-CZ" sz="1400" dirty="0"/>
              <a:t> </a:t>
            </a:r>
            <a:r>
              <a:rPr lang="cs-CZ" sz="1400" dirty="0" smtClean="0"/>
              <a:t>kritéria</a:t>
            </a:r>
            <a:br>
              <a:rPr lang="cs-CZ" sz="1400" dirty="0" smtClean="0"/>
            </a:br>
            <a:r>
              <a:rPr lang="cs-CZ" sz="1400" dirty="0" smtClean="0"/>
              <a:t>v i-té variantě</a:t>
            </a:r>
            <a:endParaRPr lang="cs-CZ" sz="1400" dirty="0"/>
          </a:p>
        </p:txBody>
      </p:sp>
      <p:cxnSp>
        <p:nvCxnSpPr>
          <p:cNvPr id="9" name="Přímá spojnice se šipkou 8"/>
          <p:cNvCxnSpPr/>
          <p:nvPr/>
        </p:nvCxnSpPr>
        <p:spPr>
          <a:xfrm flipH="1">
            <a:off x="5724128" y="3978642"/>
            <a:ext cx="792088" cy="6024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ovéPole 9"/>
          <p:cNvSpPr txBox="1"/>
          <p:nvPr/>
        </p:nvSpPr>
        <p:spPr>
          <a:xfrm>
            <a:off x="7308304" y="5154116"/>
            <a:ext cx="166655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/>
              <a:t>nejhorší dosažená hodnota  </a:t>
            </a:r>
            <a:r>
              <a:rPr lang="cs-CZ" sz="1400" dirty="0"/>
              <a:t>j-</a:t>
            </a:r>
            <a:r>
              <a:rPr lang="cs-CZ" sz="1400" dirty="0" err="1"/>
              <a:t>tého</a:t>
            </a:r>
            <a:r>
              <a:rPr lang="cs-CZ" sz="1400" dirty="0"/>
              <a:t> </a:t>
            </a:r>
            <a:r>
              <a:rPr lang="cs-CZ" sz="1400" dirty="0" smtClean="0"/>
              <a:t>kritéria</a:t>
            </a:r>
            <a:endParaRPr lang="cs-CZ" sz="1400" dirty="0"/>
          </a:p>
        </p:txBody>
      </p:sp>
      <p:cxnSp>
        <p:nvCxnSpPr>
          <p:cNvPr id="12" name="Přímá spojnice se šipkou 11"/>
          <p:cNvCxnSpPr/>
          <p:nvPr/>
        </p:nvCxnSpPr>
        <p:spPr>
          <a:xfrm flipH="1" flipV="1">
            <a:off x="6300192" y="4797152"/>
            <a:ext cx="864097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4539605" y="5720536"/>
            <a:ext cx="166655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/>
              <a:t>nejlepší dosažená hodnota  </a:t>
            </a:r>
            <a:r>
              <a:rPr lang="cs-CZ" sz="1400" dirty="0"/>
              <a:t>j-</a:t>
            </a:r>
            <a:r>
              <a:rPr lang="cs-CZ" sz="1400" dirty="0" err="1"/>
              <a:t>tého</a:t>
            </a:r>
            <a:r>
              <a:rPr lang="cs-CZ" sz="1400" dirty="0"/>
              <a:t> </a:t>
            </a:r>
            <a:r>
              <a:rPr lang="cs-CZ" sz="1400" dirty="0" smtClean="0"/>
              <a:t>kritéria</a:t>
            </a:r>
            <a:endParaRPr lang="cs-CZ" sz="1400" dirty="0"/>
          </a:p>
        </p:txBody>
      </p:sp>
      <p:cxnSp>
        <p:nvCxnSpPr>
          <p:cNvPr id="17" name="Přímá spojnice se šipkou 16"/>
          <p:cNvCxnSpPr>
            <a:stCxn id="14" idx="0"/>
          </p:cNvCxnSpPr>
          <p:nvPr/>
        </p:nvCxnSpPr>
        <p:spPr>
          <a:xfrm flipV="1">
            <a:off x="5372882" y="5301208"/>
            <a:ext cx="207230" cy="4193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1250611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Rozhodovací matice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79629509"/>
              </p:ext>
            </p:extLst>
          </p:nvPr>
        </p:nvGraphicFramePr>
        <p:xfrm>
          <a:off x="2339752" y="1484784"/>
          <a:ext cx="5544611" cy="3582729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860489"/>
                <a:gridCol w="527996"/>
                <a:gridCol w="527996"/>
                <a:gridCol w="527996"/>
                <a:gridCol w="527996"/>
                <a:gridCol w="527996"/>
                <a:gridCol w="527996"/>
                <a:gridCol w="527996"/>
                <a:gridCol w="988150"/>
              </a:tblGrid>
              <a:tr h="524778"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6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</a:t>
                      </a:r>
                      <a:r>
                        <a:rPr kumimoji="0" lang="cs-CZ" sz="160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cs-CZ" sz="16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6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</a:t>
                      </a:r>
                      <a:r>
                        <a:rPr kumimoji="0" lang="cs-CZ" sz="160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cs-CZ" sz="16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6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</a:t>
                      </a:r>
                      <a:r>
                        <a:rPr kumimoji="0" lang="cs-CZ" sz="160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cs-CZ" sz="16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lang="cs-CZ" sz="16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600" b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</a:t>
                      </a:r>
                      <a:r>
                        <a:rPr kumimoji="0" lang="cs-CZ" sz="1600" b="1" kern="1200" baseline="-250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</a:t>
                      </a:r>
                      <a:endParaRPr lang="cs-CZ" sz="16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lang="cs-CZ" sz="16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1600" b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</a:t>
                      </a:r>
                      <a:r>
                        <a:rPr kumimoji="0" lang="cs-CZ" sz="1600" b="1" kern="1200" baseline="-250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endParaRPr lang="cs-CZ" sz="16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celkový užitek</a:t>
                      </a:r>
                      <a:endParaRPr lang="cs-CZ" sz="16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14429"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600" kern="1200" baseline="-250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600" kern="1200" baseline="-250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sz="16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1442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60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600" b="1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1j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1n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b="1" kern="1200" baseline="0" dirty="0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600" b="1" kern="1200" baseline="-25000" dirty="0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600" b="1" kern="1200" baseline="-250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41442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60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kumimoji="0" lang="cs-CZ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2j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2n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41442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41442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600" b="1" kern="1200" baseline="-250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endParaRPr kumimoji="0" lang="cs-CZ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i1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i2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i3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600" kern="1200" baseline="-250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ij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600" kern="1200" baseline="-250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600" kern="1200" baseline="-250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endParaRPr kumimoji="0" lang="cs-CZ" sz="1600" kern="1200" baseline="-250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41442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51703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600" b="1" kern="1200" baseline="-250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endParaRPr kumimoji="0" lang="cs-CZ" sz="16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m1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m2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m3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600" kern="1200" baseline="-250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mj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kumimoji="0"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600" kern="1200" baseline="-250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mn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</a:t>
                      </a:r>
                      <a:r>
                        <a:rPr kumimoji="0" lang="cs-CZ" sz="1600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endParaRPr kumimoji="0" lang="cs-CZ" sz="1600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Ovál 4"/>
          <p:cNvSpPr/>
          <p:nvPr/>
        </p:nvSpPr>
        <p:spPr>
          <a:xfrm>
            <a:off x="3090689" y="2132856"/>
            <a:ext cx="3888432" cy="360040"/>
          </a:xfrm>
          <a:prstGeom prst="ellipse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7" name="Přímá spojnice se šipkou 6"/>
          <p:cNvCxnSpPr>
            <a:endCxn id="5" idx="2"/>
          </p:cNvCxnSpPr>
          <p:nvPr/>
        </p:nvCxnSpPr>
        <p:spPr>
          <a:xfrm flipV="1">
            <a:off x="1835696" y="2312876"/>
            <a:ext cx="1254993" cy="2340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1115616" y="2708920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součet vah kritérií = 1</a:t>
            </a:r>
            <a:endParaRPr lang="cs-CZ" sz="1400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4" name="TextovéPole 13"/>
              <p:cNvSpPr txBox="1"/>
              <p:nvPr/>
            </p:nvSpPr>
            <p:spPr>
              <a:xfrm>
                <a:off x="1115616" y="5157192"/>
                <a:ext cx="7920880" cy="14338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𝑈</m:t>
                      </m:r>
                      <m:r>
                        <a:rPr lang="cs-CZ" b="0" i="1" baseline="-25000" smtClean="0">
                          <a:latin typeface="Cambria Math"/>
                        </a:rPr>
                        <m:t>𝑖</m:t>
                      </m:r>
                      <m:r>
                        <a:rPr lang="cs-CZ" b="0" i="1" smtClean="0">
                          <a:latin typeface="Cambria Math"/>
                        </a:rPr>
                        <m:t>= </m:t>
                      </m:r>
                      <m:nary>
                        <m:naryPr>
                          <m:chr m:val="∑"/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cs-CZ" b="0" i="1" smtClean="0">
                              <a:latin typeface="Cambria Math"/>
                            </a:rPr>
                            <m:t>𝑗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cs-CZ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cs-CZ" b="0" i="1" smtClean="0">
                              <a:latin typeface="Cambria Math"/>
                            </a:rPr>
                            <m:t>𝑣</m:t>
                          </m:r>
                          <m:r>
                            <a:rPr lang="cs-CZ" b="0" i="1" baseline="-25000" smtClean="0">
                              <a:latin typeface="Cambria Math"/>
                            </a:rPr>
                            <m:t>𝑗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×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𝑢𝑖𝑗</m:t>
                          </m:r>
                        </m:e>
                      </m:nary>
                    </m:oMath>
                  </m:oMathPara>
                </a14:m>
                <a:endParaRPr lang="cs-CZ" dirty="0" smtClean="0"/>
              </a:p>
              <a:p>
                <a:endParaRPr lang="cs-CZ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b="1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1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𝑼</m:t>
                          </m:r>
                        </m:e>
                        <m:sub>
                          <m:r>
                            <a:rPr lang="cs-CZ" b="1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/>
                            </a:rPr>
                            <m:t>𝑣</m:t>
                          </m:r>
                          <m:r>
                            <a:rPr lang="cs-CZ" b="0" i="1" baseline="-25000" smtClean="0">
                              <a:latin typeface="Cambria Math"/>
                            </a:rPr>
                            <m:t>1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×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𝑢</m:t>
                          </m:r>
                          <m:r>
                            <a:rPr lang="cs-CZ" b="0" i="1" baseline="-25000" smtClean="0">
                              <a:latin typeface="Cambria Math"/>
                            </a:rPr>
                            <m:t>11</m:t>
                          </m:r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/>
                            </a:rPr>
                            <m:t>𝑣</m:t>
                          </m:r>
                          <m:r>
                            <a:rPr lang="cs-CZ" b="0" i="1" baseline="-25000" smtClean="0">
                              <a:latin typeface="Cambria Math"/>
                            </a:rPr>
                            <m:t>2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×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𝑢</m:t>
                          </m:r>
                          <m:r>
                            <a:rPr lang="cs-CZ" b="0" i="1" baseline="-25000" smtClean="0">
                              <a:latin typeface="Cambria Math"/>
                            </a:rPr>
                            <m:t>12</m:t>
                          </m:r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/>
                            </a:rPr>
                            <m:t>…</m:t>
                          </m:r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/>
                            </a:rPr>
                            <m:t>𝑣</m:t>
                          </m:r>
                          <m:r>
                            <a:rPr lang="cs-CZ" b="0" i="1" baseline="-25000" smtClean="0">
                              <a:latin typeface="Cambria Math"/>
                            </a:rPr>
                            <m:t>𝑗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×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𝑢</m:t>
                          </m:r>
                          <m:r>
                            <a:rPr lang="cs-CZ" b="0" i="1" baseline="-25000" smtClean="0">
                              <a:latin typeface="Cambria Math"/>
                            </a:rPr>
                            <m:t>1</m:t>
                          </m:r>
                          <m:r>
                            <a:rPr lang="cs-CZ" b="0" i="1" baseline="-25000" smtClean="0">
                              <a:latin typeface="Cambria Math"/>
                            </a:rPr>
                            <m:t>𝑗</m:t>
                          </m:r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/>
                            </a:rPr>
                            <m:t>…</m:t>
                          </m:r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+(</m:t>
                      </m:r>
                      <m:r>
                        <a:rPr lang="cs-CZ" b="0" i="1" smtClean="0">
                          <a:latin typeface="Cambria Math"/>
                        </a:rPr>
                        <m:t>𝑣𝑛</m:t>
                      </m:r>
                      <m:r>
                        <a:rPr lang="cs-CZ" b="0" i="1" smtClean="0">
                          <a:latin typeface="Cambria Math"/>
                        </a:rPr>
                        <m:t>×</m:t>
                      </m:r>
                      <m:r>
                        <a:rPr lang="cs-CZ" b="0" i="1" smtClean="0">
                          <a:latin typeface="Cambria Math"/>
                        </a:rPr>
                        <m:t>𝑢</m:t>
                      </m:r>
                      <m:r>
                        <a:rPr lang="cs-CZ" b="0" i="1" baseline="-25000" smtClean="0">
                          <a:latin typeface="Cambria Math"/>
                        </a:rPr>
                        <m:t>1</m:t>
                      </m:r>
                      <m:r>
                        <a:rPr lang="cs-CZ" b="0" i="1" baseline="-25000" smtClean="0">
                          <a:latin typeface="Cambria Math"/>
                        </a:rPr>
                        <m:t>𝑛</m:t>
                      </m:r>
                      <m:r>
                        <a:rPr lang="cs-CZ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cs-CZ" i="1" dirty="0"/>
              </a:p>
            </p:txBody>
          </p:sp>
        </mc:Choice>
        <mc:Fallback>
          <p:sp>
            <p:nvSpPr>
              <p:cNvPr id="14" name="TextovéPole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5157192"/>
                <a:ext cx="7920880" cy="1433854"/>
              </a:xfrm>
              <a:prstGeom prst="rect">
                <a:avLst/>
              </a:prstGeom>
              <a:blipFill rotWithShape="1">
                <a:blip r:embed="rId2" cstate="print"/>
                <a:stretch>
                  <a:fillRect b="-297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Přímá spojnice se šipkou 15"/>
          <p:cNvCxnSpPr/>
          <p:nvPr/>
        </p:nvCxnSpPr>
        <p:spPr>
          <a:xfrm flipH="1">
            <a:off x="2555776" y="2390775"/>
            <a:ext cx="882750" cy="38465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 flipH="1">
            <a:off x="2997150" y="2852936"/>
            <a:ext cx="494730" cy="33843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/>
          <p:nvPr/>
        </p:nvCxnSpPr>
        <p:spPr>
          <a:xfrm>
            <a:off x="6588224" y="2429889"/>
            <a:ext cx="864096" cy="38074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se šipkou 25"/>
          <p:cNvCxnSpPr/>
          <p:nvPr/>
        </p:nvCxnSpPr>
        <p:spPr>
          <a:xfrm>
            <a:off x="6732240" y="2852936"/>
            <a:ext cx="1224136" cy="33843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0258994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Rozhodnutí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kontrola rozhodovací matice</a:t>
            </a:r>
          </a:p>
          <a:p>
            <a:pPr lvl="1"/>
            <a:r>
              <a:rPr lang="cs-CZ" dirty="0" smtClean="0"/>
              <a:t>součet vah kritérií = 1</a:t>
            </a:r>
          </a:p>
          <a:p>
            <a:pPr lvl="1"/>
            <a:r>
              <a:rPr lang="cs-CZ" dirty="0" smtClean="0"/>
              <a:t>v každém sloupci se vyskytuje dílčí užitek 0 u nejhorší hodnoty kritéria a 1 u nejlepší hodnoty kritéria</a:t>
            </a:r>
          </a:p>
          <a:p>
            <a:pPr lvl="1"/>
            <a:r>
              <a:rPr lang="cs-CZ" dirty="0" smtClean="0"/>
              <a:t>stejné absolutní hodnoty kritéria mají stejné normované hodnoty dílčího užitku</a:t>
            </a:r>
          </a:p>
          <a:p>
            <a:endParaRPr lang="cs-CZ" dirty="0" smtClean="0"/>
          </a:p>
          <a:p>
            <a:r>
              <a:rPr lang="cs-CZ" dirty="0" smtClean="0"/>
              <a:t>ze </a:t>
            </a:r>
            <a:r>
              <a:rPr lang="cs-CZ" dirty="0"/>
              <a:t>všech variant vybereme tu, která má nejvyšší celkový užitek 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0556419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Vztah jedince </a:t>
            </a:r>
            <a:r>
              <a:rPr lang="cs-CZ" smtClean="0"/>
              <a:t>k riziku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1621160"/>
          </a:xfrm>
        </p:spPr>
        <p:txBody>
          <a:bodyPr>
            <a:normAutofit fontScale="70000" lnSpcReduction="20000"/>
          </a:bodyPr>
          <a:lstStyle/>
          <a:p>
            <a:r>
              <a:rPr lang="cs-CZ" b="1" dirty="0" smtClean="0"/>
              <a:t>objektivní pravděpodobnost </a:t>
            </a:r>
            <a:r>
              <a:rPr lang="cs-CZ" dirty="0" smtClean="0"/>
              <a:t>– založena </a:t>
            </a:r>
            <a:r>
              <a:rPr lang="cs-CZ" smtClean="0"/>
              <a:t>na experimentu, matematických pokusech</a:t>
            </a:r>
            <a:r>
              <a:rPr lang="cs-CZ" dirty="0" smtClean="0"/>
              <a:t>, statistickém pozorování,…</a:t>
            </a:r>
          </a:p>
          <a:p>
            <a:r>
              <a:rPr lang="cs-CZ" b="1" smtClean="0"/>
              <a:t>subjektivní </a:t>
            </a:r>
            <a:r>
              <a:rPr lang="cs-CZ" b="1" dirty="0" smtClean="0"/>
              <a:t>pravděpodobnost </a:t>
            </a:r>
            <a:r>
              <a:rPr lang="cs-CZ" smtClean="0"/>
              <a:t>– intuitivní</a:t>
            </a:r>
            <a:r>
              <a:rPr lang="cs-CZ" dirty="0" smtClean="0"/>
              <a:t>, vyjádřena zpravidla verbálně</a:t>
            </a:r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02567726"/>
              </p:ext>
            </p:extLst>
          </p:nvPr>
        </p:nvGraphicFramePr>
        <p:xfrm>
          <a:off x="1835696" y="3068960"/>
          <a:ext cx="6552728" cy="33528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331869"/>
                <a:gridCol w="3220859"/>
              </a:tblGrid>
              <a:tr h="335280">
                <a:tc gridSpan="2">
                  <a:txBody>
                    <a:bodyPr/>
                    <a:lstStyle/>
                    <a:p>
                      <a:pPr algn="ctr"/>
                      <a:r>
                        <a:rPr lang="cs-CZ" sz="1600" smtClean="0"/>
                        <a:t>Vyjádření</a:t>
                      </a:r>
                      <a:r>
                        <a:rPr lang="cs-CZ" sz="1600" baseline="0" smtClean="0"/>
                        <a:t> subjektivní </a:t>
                      </a:r>
                      <a:r>
                        <a:rPr lang="cs-CZ" sz="1600" baseline="0" dirty="0" smtClean="0"/>
                        <a:t>pravděpodobnosti</a:t>
                      </a:r>
                      <a:endParaRPr lang="cs-CZ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0030">
                <a:tc>
                  <a:txBody>
                    <a:bodyPr/>
                    <a:lstStyle/>
                    <a:p>
                      <a:r>
                        <a:rPr lang="cs-CZ" sz="1600" b="1" dirty="0" smtClean="0"/>
                        <a:t>verbální</a:t>
                      </a:r>
                      <a:endParaRPr lang="cs-CZ" sz="16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b="1" dirty="0" smtClean="0"/>
                        <a:t>číselné</a:t>
                      </a:r>
                      <a:endParaRPr lang="cs-CZ" sz="1600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0030">
                <a:tc>
                  <a:txBody>
                    <a:bodyPr/>
                    <a:lstStyle/>
                    <a:p>
                      <a:r>
                        <a:rPr lang="cs-CZ" sz="1600" smtClean="0"/>
                        <a:t>zcela vyloučeno</a:t>
                      </a:r>
                      <a:endParaRPr lang="cs-CZ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dirty="0" smtClean="0"/>
                        <a:t>0,0</a:t>
                      </a:r>
                      <a:endParaRPr lang="cs-CZ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7003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krajně nepravděpodobné</a:t>
                      </a:r>
                      <a:endParaRPr lang="cs-CZ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dirty="0" smtClean="0"/>
                        <a:t>0,1</a:t>
                      </a:r>
                      <a:endParaRPr lang="cs-CZ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7003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dost nepravděpodobné</a:t>
                      </a:r>
                      <a:endParaRPr lang="cs-CZ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/>
                        <a:t>0,2–0,3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7003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spíše nepravděpodobné</a:t>
                      </a:r>
                      <a:endParaRPr lang="cs-CZ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dirty="0" smtClean="0"/>
                        <a:t>0,4</a:t>
                      </a:r>
                      <a:endParaRPr lang="cs-CZ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7003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spíše pravděpodobné</a:t>
                      </a:r>
                      <a:endParaRPr lang="cs-CZ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dirty="0" smtClean="0"/>
                        <a:t>0,6</a:t>
                      </a:r>
                      <a:endParaRPr lang="cs-CZ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7003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dost pravděpodobné</a:t>
                      </a:r>
                      <a:endParaRPr lang="cs-CZ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dirty="0" smtClean="0"/>
                        <a:t>0,7–0,8</a:t>
                      </a:r>
                      <a:endParaRPr lang="cs-CZ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7003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nanejvýš</a:t>
                      </a:r>
                      <a:r>
                        <a:rPr lang="cs-CZ" sz="1600" baseline="0" dirty="0" smtClean="0"/>
                        <a:t> pravděpodobné</a:t>
                      </a:r>
                      <a:endParaRPr lang="cs-CZ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dirty="0" smtClean="0"/>
                        <a:t>0,9</a:t>
                      </a:r>
                      <a:endParaRPr lang="cs-CZ" sz="16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27003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zcela jisté</a:t>
                      </a:r>
                      <a:endParaRPr lang="cs-CZ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600" dirty="0" smtClean="0"/>
                        <a:t>1,0</a:t>
                      </a:r>
                      <a:endParaRPr lang="cs-CZ" sz="16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1759057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Subjektivní </a:t>
            </a:r>
            <a:r>
              <a:rPr lang="cs-CZ" dirty="0" smtClean="0"/>
              <a:t>vnímání rizika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1405136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předpokládejme, </a:t>
            </a:r>
            <a:r>
              <a:rPr lang="cs-CZ" smtClean="0"/>
              <a:t>že existuje </a:t>
            </a:r>
            <a:r>
              <a:rPr lang="cs-CZ" dirty="0" smtClean="0"/>
              <a:t>5 různých variant s různými </a:t>
            </a:r>
            <a:r>
              <a:rPr lang="cs-CZ" smtClean="0"/>
              <a:t>pravděpodobnostmi úspěchu</a:t>
            </a:r>
            <a:endParaRPr lang="cs-CZ" dirty="0" smtClean="0"/>
          </a:p>
          <a:p>
            <a:pPr lvl="1"/>
            <a:r>
              <a:rPr lang="cs-CZ" dirty="0" smtClean="0"/>
              <a:t>úspěchem je zisk 10 peněžních jednotek, </a:t>
            </a:r>
          </a:p>
          <a:p>
            <a:pPr lvl="1"/>
            <a:r>
              <a:rPr lang="cs-CZ" dirty="0" smtClean="0"/>
              <a:t>neúspěchem </a:t>
            </a:r>
            <a:r>
              <a:rPr lang="cs-CZ" smtClean="0"/>
              <a:t>ztráta vkladu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92767130"/>
              </p:ext>
            </p:extLst>
          </p:nvPr>
        </p:nvGraphicFramePr>
        <p:xfrm>
          <a:off x="1115616" y="2924944"/>
          <a:ext cx="7848872" cy="3180155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882413"/>
                <a:gridCol w="1804442"/>
                <a:gridCol w="923015"/>
                <a:gridCol w="1736662"/>
                <a:gridCol w="1319648"/>
                <a:gridCol w="1182692"/>
              </a:tblGrid>
              <a:tr h="380285">
                <a:tc rowSpan="3"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varianta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úspěch</a:t>
                      </a:r>
                      <a:endParaRPr lang="cs-CZ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1600" dirty="0" smtClean="0"/>
                        <a:t>neúspěch</a:t>
                      </a:r>
                      <a:endParaRPr lang="cs-CZ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sz="1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80285">
                <a:tc vMerge="1">
                  <a:txBody>
                    <a:bodyPr/>
                    <a:lstStyle/>
                    <a:p>
                      <a:pPr marL="0" algn="l" rtl="0" eaLnBrk="1" latinLnBrk="0" hangingPunct="1"/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pravděpodobnost</a:t>
                      </a:r>
                      <a:endParaRPr kumimoji="0" lang="cs-CZ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hodnota</a:t>
                      </a:r>
                      <a:endParaRPr kumimoji="0" lang="cs-CZ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pravděpodobnost</a:t>
                      </a:r>
                      <a:endParaRPr kumimoji="0" lang="cs-CZ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hodnota</a:t>
                      </a:r>
                      <a:endParaRPr kumimoji="0" lang="cs-CZ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očekávaná hodnota</a:t>
                      </a:r>
                      <a:endParaRPr kumimoji="0" lang="cs-CZ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80285">
                <a:tc vMerge="1">
                  <a:txBody>
                    <a:bodyPr/>
                    <a:lstStyle/>
                    <a:p>
                      <a:pPr marL="0" algn="l" rtl="0" eaLnBrk="1" latinLnBrk="0" hangingPunct="1"/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endParaRPr kumimoji="0" lang="cs-CZ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kumimoji="0" lang="cs-CZ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endParaRPr kumimoji="0" lang="cs-CZ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kumimoji="0" lang="cs-CZ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r>
                        <a:rPr kumimoji="0" lang="cs-CZ" sz="1400" b="1" kern="1200" baseline="-250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</a:t>
                      </a:r>
                      <a:endParaRPr kumimoji="0" lang="cs-CZ" sz="1400" b="1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80285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60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cs-CZ" sz="1600" b="1" kern="1200" baseline="-250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1,0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0,0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80285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60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kumimoji="0" lang="cs-CZ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0,75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0,25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7,5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80285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60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kumimoji="0" lang="cs-CZ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0,5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0,5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80285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60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kumimoji="0" lang="cs-CZ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0,25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0,75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2,5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80285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kumimoji="0" lang="cs-CZ" sz="1600" b="1" kern="1200" baseline="-25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kumimoji="0" lang="cs-CZ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0,00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1,0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cs-CZ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cs-CZ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4126436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Subjektivní </a:t>
            </a:r>
            <a:r>
              <a:rPr lang="cs-CZ" dirty="0" smtClean="0"/>
              <a:t>vnímání rizika</a:t>
            </a:r>
            <a:endParaRPr lang="cs-CZ" dirty="0"/>
          </a:p>
        </p:txBody>
      </p:sp>
      <p:cxnSp>
        <p:nvCxnSpPr>
          <p:cNvPr id="7" name="Přímá spojnice 6"/>
          <p:cNvCxnSpPr/>
          <p:nvPr/>
        </p:nvCxnSpPr>
        <p:spPr>
          <a:xfrm flipV="1">
            <a:off x="2771800" y="1556792"/>
            <a:ext cx="0" cy="4248472"/>
          </a:xfrm>
          <a:prstGeom prst="line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>
            <a:off x="2771800" y="5805264"/>
            <a:ext cx="3960440" cy="51"/>
          </a:xfrm>
          <a:prstGeom prst="line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ovéPole 12"/>
          <p:cNvSpPr txBox="1"/>
          <p:nvPr/>
        </p:nvSpPr>
        <p:spPr>
          <a:xfrm>
            <a:off x="1259632" y="5589240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</a:t>
            </a:r>
            <a:r>
              <a:rPr lang="cs-CZ" baseline="-25000" dirty="0" smtClean="0"/>
              <a:t>5</a:t>
            </a:r>
            <a:r>
              <a:rPr lang="cs-CZ" dirty="0" smtClean="0"/>
              <a:t>: </a:t>
            </a:r>
            <a:r>
              <a:rPr lang="cs-CZ" dirty="0" err="1"/>
              <a:t>x</a:t>
            </a:r>
            <a:r>
              <a:rPr lang="cs-CZ" baseline="-25000" dirty="0" err="1" smtClean="0"/>
              <a:t>O</a:t>
            </a:r>
            <a:r>
              <a:rPr lang="cs-CZ" dirty="0" smtClean="0"/>
              <a:t> = 0,0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1259632" y="4725144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</a:t>
            </a:r>
            <a:r>
              <a:rPr lang="cs-CZ" baseline="-25000" dirty="0"/>
              <a:t>4</a:t>
            </a:r>
            <a:r>
              <a:rPr lang="cs-CZ" dirty="0" smtClean="0"/>
              <a:t>: </a:t>
            </a:r>
            <a:r>
              <a:rPr lang="cs-CZ" dirty="0" err="1"/>
              <a:t>x</a:t>
            </a:r>
            <a:r>
              <a:rPr lang="cs-CZ" baseline="-25000" dirty="0" err="1" smtClean="0"/>
              <a:t>O</a:t>
            </a:r>
            <a:r>
              <a:rPr lang="cs-CZ" dirty="0" smtClean="0"/>
              <a:t> = 2,5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1259632" y="3861048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</a:t>
            </a:r>
            <a:r>
              <a:rPr lang="cs-CZ" baseline="-25000" dirty="0" smtClean="0"/>
              <a:t>3</a:t>
            </a:r>
            <a:r>
              <a:rPr lang="cs-CZ" dirty="0" smtClean="0"/>
              <a:t>: </a:t>
            </a:r>
            <a:r>
              <a:rPr lang="cs-CZ" dirty="0" err="1" smtClean="0"/>
              <a:t>x</a:t>
            </a:r>
            <a:r>
              <a:rPr lang="cs-CZ" baseline="-25000" dirty="0" err="1"/>
              <a:t>O</a:t>
            </a:r>
            <a:r>
              <a:rPr lang="cs-CZ" dirty="0" smtClean="0"/>
              <a:t> = 5,0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1259632" y="2996952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</a:t>
            </a:r>
            <a:r>
              <a:rPr lang="cs-CZ" baseline="-25000" dirty="0"/>
              <a:t>2</a:t>
            </a:r>
            <a:r>
              <a:rPr lang="cs-CZ" dirty="0" smtClean="0"/>
              <a:t>: </a:t>
            </a:r>
            <a:r>
              <a:rPr lang="cs-CZ" dirty="0" err="1" smtClean="0"/>
              <a:t>x</a:t>
            </a:r>
            <a:r>
              <a:rPr lang="cs-CZ" baseline="-25000" dirty="0" err="1"/>
              <a:t>O</a:t>
            </a:r>
            <a:r>
              <a:rPr lang="cs-CZ" dirty="0" smtClean="0"/>
              <a:t> = 7,5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1259632" y="2204864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</a:t>
            </a:r>
            <a:r>
              <a:rPr lang="cs-CZ" baseline="-25000" dirty="0" smtClean="0"/>
              <a:t>1</a:t>
            </a:r>
            <a:r>
              <a:rPr lang="cs-CZ" dirty="0" smtClean="0"/>
              <a:t>: </a:t>
            </a:r>
            <a:r>
              <a:rPr lang="cs-CZ" dirty="0" err="1" smtClean="0"/>
              <a:t>x</a:t>
            </a:r>
            <a:r>
              <a:rPr lang="cs-CZ" baseline="-25000" dirty="0" err="1"/>
              <a:t>O</a:t>
            </a:r>
            <a:r>
              <a:rPr lang="cs-CZ" dirty="0" smtClean="0"/>
              <a:t> = 10,0</a:t>
            </a:r>
            <a:endParaRPr lang="cs-CZ" dirty="0"/>
          </a:p>
        </p:txBody>
      </p:sp>
      <p:cxnSp>
        <p:nvCxnSpPr>
          <p:cNvPr id="19" name="Přímá spojnice 18"/>
          <p:cNvCxnSpPr>
            <a:stCxn id="17" idx="3"/>
          </p:cNvCxnSpPr>
          <p:nvPr/>
        </p:nvCxnSpPr>
        <p:spPr>
          <a:xfrm>
            <a:off x="2771800" y="2389530"/>
            <a:ext cx="3888432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/>
          <p:cNvCxnSpPr/>
          <p:nvPr/>
        </p:nvCxnSpPr>
        <p:spPr>
          <a:xfrm>
            <a:off x="2771800" y="3181618"/>
            <a:ext cx="3888432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20"/>
          <p:cNvCxnSpPr/>
          <p:nvPr/>
        </p:nvCxnSpPr>
        <p:spPr>
          <a:xfrm>
            <a:off x="2771800" y="4056167"/>
            <a:ext cx="3888432" cy="1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21"/>
          <p:cNvCxnSpPr/>
          <p:nvPr/>
        </p:nvCxnSpPr>
        <p:spPr>
          <a:xfrm>
            <a:off x="2771800" y="4930716"/>
            <a:ext cx="3888432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ovéPole 22"/>
          <p:cNvSpPr txBox="1"/>
          <p:nvPr/>
        </p:nvSpPr>
        <p:spPr>
          <a:xfrm>
            <a:off x="6948264" y="592016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vklad</a:t>
            </a:r>
            <a:endParaRPr lang="cs-CZ" dirty="0"/>
          </a:p>
        </p:txBody>
      </p:sp>
      <p:cxnSp>
        <p:nvCxnSpPr>
          <p:cNvPr id="25" name="Přímá spojnice 24"/>
          <p:cNvCxnSpPr/>
          <p:nvPr/>
        </p:nvCxnSpPr>
        <p:spPr>
          <a:xfrm flipV="1">
            <a:off x="5403543" y="1916832"/>
            <a:ext cx="0" cy="388843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26"/>
          <p:cNvCxnSpPr/>
          <p:nvPr/>
        </p:nvCxnSpPr>
        <p:spPr>
          <a:xfrm flipV="1">
            <a:off x="3255148" y="1916832"/>
            <a:ext cx="0" cy="388843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27"/>
          <p:cNvCxnSpPr/>
          <p:nvPr/>
        </p:nvCxnSpPr>
        <p:spPr>
          <a:xfrm flipV="1">
            <a:off x="3656612" y="1916832"/>
            <a:ext cx="0" cy="388843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28"/>
          <p:cNvCxnSpPr/>
          <p:nvPr/>
        </p:nvCxnSpPr>
        <p:spPr>
          <a:xfrm flipV="1">
            <a:off x="4513212" y="1916832"/>
            <a:ext cx="0" cy="388843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29"/>
          <p:cNvCxnSpPr/>
          <p:nvPr/>
        </p:nvCxnSpPr>
        <p:spPr>
          <a:xfrm flipV="1">
            <a:off x="6200566" y="1916832"/>
            <a:ext cx="0" cy="388843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37"/>
          <p:cNvCxnSpPr/>
          <p:nvPr/>
        </p:nvCxnSpPr>
        <p:spPr>
          <a:xfrm flipV="1">
            <a:off x="5763585" y="1925708"/>
            <a:ext cx="0" cy="388843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ovéPole 38"/>
          <p:cNvSpPr txBox="1"/>
          <p:nvPr/>
        </p:nvSpPr>
        <p:spPr>
          <a:xfrm>
            <a:off x="4247374" y="5920168"/>
            <a:ext cx="5316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5</a:t>
            </a:r>
            <a:r>
              <a:rPr lang="cs-CZ" dirty="0" smtClean="0"/>
              <a:t>,0</a:t>
            </a:r>
            <a:endParaRPr lang="cs-CZ" dirty="0"/>
          </a:p>
        </p:txBody>
      </p:sp>
      <p:sp>
        <p:nvSpPr>
          <p:cNvPr id="40" name="TextovéPole 39"/>
          <p:cNvSpPr txBox="1"/>
          <p:nvPr/>
        </p:nvSpPr>
        <p:spPr>
          <a:xfrm>
            <a:off x="3390774" y="5920168"/>
            <a:ext cx="5316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2,5</a:t>
            </a:r>
            <a:endParaRPr lang="cs-CZ" dirty="0"/>
          </a:p>
        </p:txBody>
      </p:sp>
      <p:sp>
        <p:nvSpPr>
          <p:cNvPr id="41" name="TextovéPole 40"/>
          <p:cNvSpPr txBox="1"/>
          <p:nvPr/>
        </p:nvSpPr>
        <p:spPr>
          <a:xfrm>
            <a:off x="5137705" y="5920563"/>
            <a:ext cx="5316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7,5</a:t>
            </a:r>
            <a:endParaRPr lang="cs-CZ" dirty="0"/>
          </a:p>
        </p:txBody>
      </p:sp>
      <p:sp>
        <p:nvSpPr>
          <p:cNvPr id="42" name="TextovéPole 41"/>
          <p:cNvSpPr txBox="1"/>
          <p:nvPr/>
        </p:nvSpPr>
        <p:spPr>
          <a:xfrm>
            <a:off x="5865186" y="5920168"/>
            <a:ext cx="670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10,0</a:t>
            </a:r>
            <a:endParaRPr lang="cs-CZ" dirty="0"/>
          </a:p>
        </p:txBody>
      </p:sp>
      <p:cxnSp>
        <p:nvCxnSpPr>
          <p:cNvPr id="60" name="Přímá spojnice 59"/>
          <p:cNvCxnSpPr/>
          <p:nvPr/>
        </p:nvCxnSpPr>
        <p:spPr>
          <a:xfrm flipV="1">
            <a:off x="2771800" y="2389530"/>
            <a:ext cx="3428766" cy="341573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Arc 37"/>
          <p:cNvSpPr>
            <a:spLocks/>
          </p:cNvSpPr>
          <p:nvPr/>
        </p:nvSpPr>
        <p:spPr bwMode="auto">
          <a:xfrm flipV="1">
            <a:off x="2771800" y="2389530"/>
            <a:ext cx="3428766" cy="3415734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70" name="Arc 37"/>
          <p:cNvSpPr>
            <a:spLocks/>
          </p:cNvSpPr>
          <p:nvPr/>
        </p:nvSpPr>
        <p:spPr bwMode="auto">
          <a:xfrm rot="10800000" flipV="1">
            <a:off x="2771800" y="2389529"/>
            <a:ext cx="3415740" cy="341578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5400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cxnSp>
        <p:nvCxnSpPr>
          <p:cNvPr id="72" name="Přímá spojnice se šipkou 71"/>
          <p:cNvCxnSpPr/>
          <p:nvPr/>
        </p:nvCxnSpPr>
        <p:spPr>
          <a:xfrm flipH="1" flipV="1">
            <a:off x="4644008" y="4103419"/>
            <a:ext cx="2304256" cy="8063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ovéPole 75"/>
          <p:cNvSpPr txBox="1"/>
          <p:nvPr/>
        </p:nvSpPr>
        <p:spPr>
          <a:xfrm>
            <a:off x="6948264" y="4746050"/>
            <a:ext cx="20882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smtClean="0"/>
              <a:t>neutrální </a:t>
            </a:r>
            <a:r>
              <a:rPr lang="cs-CZ" sz="1400" b="1" dirty="0" smtClean="0"/>
              <a:t>vztah </a:t>
            </a:r>
            <a:r>
              <a:rPr lang="cs-CZ" sz="1400" b="1" smtClean="0"/>
              <a:t>k riziku </a:t>
            </a:r>
            <a:r>
              <a:rPr lang="cs-CZ" sz="1400" smtClean="0"/>
              <a:t>– subjekt </a:t>
            </a:r>
            <a:r>
              <a:rPr lang="cs-CZ" sz="1400" dirty="0" smtClean="0"/>
              <a:t>vloží 5 jednotek, je-li očekávaná hodnota 5</a:t>
            </a:r>
            <a:endParaRPr lang="cs-CZ" sz="1400" dirty="0"/>
          </a:p>
        </p:txBody>
      </p:sp>
      <p:sp>
        <p:nvSpPr>
          <p:cNvPr id="84" name="TextovéPole 83"/>
          <p:cNvSpPr txBox="1"/>
          <p:nvPr/>
        </p:nvSpPr>
        <p:spPr>
          <a:xfrm>
            <a:off x="6948264" y="3276273"/>
            <a:ext cx="208823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/>
              <a:t>pozitivní vztah </a:t>
            </a:r>
            <a:r>
              <a:rPr lang="cs-CZ" sz="1400" b="1" smtClean="0"/>
              <a:t>k riziku </a:t>
            </a:r>
            <a:r>
              <a:rPr lang="cs-CZ" sz="1400" smtClean="0"/>
              <a:t>– subjekt </a:t>
            </a:r>
            <a:r>
              <a:rPr lang="cs-CZ" sz="1400" dirty="0" smtClean="0"/>
              <a:t>vloží 8,5 jednotek, i když je očekávaná </a:t>
            </a:r>
            <a:r>
              <a:rPr lang="cs-CZ" sz="1400" smtClean="0"/>
              <a:t>hodnota pouze </a:t>
            </a:r>
            <a:r>
              <a:rPr lang="cs-CZ" sz="1400" dirty="0" smtClean="0"/>
              <a:t>5</a:t>
            </a:r>
            <a:endParaRPr lang="cs-CZ" sz="1400" dirty="0"/>
          </a:p>
        </p:txBody>
      </p:sp>
      <p:cxnSp>
        <p:nvCxnSpPr>
          <p:cNvPr id="86" name="Přímá spojnice se šipkou 85"/>
          <p:cNvCxnSpPr>
            <a:stCxn id="84" idx="1"/>
          </p:cNvCxnSpPr>
          <p:nvPr/>
        </p:nvCxnSpPr>
        <p:spPr>
          <a:xfrm flipH="1">
            <a:off x="5940152" y="3861049"/>
            <a:ext cx="1008112" cy="1572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Ovál 91"/>
          <p:cNvSpPr/>
          <p:nvPr/>
        </p:nvSpPr>
        <p:spPr>
          <a:xfrm>
            <a:off x="3217291" y="4027706"/>
            <a:ext cx="75713" cy="75713"/>
          </a:xfrm>
          <a:prstGeom prst="ellipse">
            <a:avLst/>
          </a:prstGeom>
          <a:ln>
            <a:solidFill>
              <a:srgbClr val="33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3" name="Ovál 92"/>
          <p:cNvSpPr/>
          <p:nvPr/>
        </p:nvSpPr>
        <p:spPr>
          <a:xfrm>
            <a:off x="4472374" y="4021884"/>
            <a:ext cx="75713" cy="75713"/>
          </a:xfrm>
          <a:prstGeom prst="ellips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4" name="Ovál 93"/>
          <p:cNvSpPr/>
          <p:nvPr/>
        </p:nvSpPr>
        <p:spPr>
          <a:xfrm>
            <a:off x="5724128" y="4018311"/>
            <a:ext cx="75713" cy="75713"/>
          </a:xfrm>
          <a:prstGeom prst="ellipse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6" name="TextovéPole 95"/>
          <p:cNvSpPr txBox="1"/>
          <p:nvPr/>
        </p:nvSpPr>
        <p:spPr>
          <a:xfrm>
            <a:off x="6984268" y="1727810"/>
            <a:ext cx="20882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/>
              <a:t>negativní vztah </a:t>
            </a:r>
            <a:r>
              <a:rPr lang="cs-CZ" sz="1400" b="1" smtClean="0"/>
              <a:t>k riziku </a:t>
            </a:r>
            <a:r>
              <a:rPr lang="cs-CZ" sz="1400" smtClean="0"/>
              <a:t>– subjekt </a:t>
            </a:r>
            <a:r>
              <a:rPr lang="cs-CZ" sz="1400" dirty="0" smtClean="0"/>
              <a:t>vloží 1,5 jednotek, i když je očekávaná hodnota 5</a:t>
            </a:r>
            <a:endParaRPr lang="cs-CZ" sz="1400" dirty="0"/>
          </a:p>
        </p:txBody>
      </p:sp>
      <p:cxnSp>
        <p:nvCxnSpPr>
          <p:cNvPr id="98" name="Přímá spojnice se šipkou 97"/>
          <p:cNvCxnSpPr/>
          <p:nvPr/>
        </p:nvCxnSpPr>
        <p:spPr>
          <a:xfrm flipH="1">
            <a:off x="3347865" y="2389530"/>
            <a:ext cx="3600399" cy="162878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Arc 39"/>
          <p:cNvSpPr>
            <a:spLocks/>
          </p:cNvSpPr>
          <p:nvPr/>
        </p:nvSpPr>
        <p:spPr bwMode="auto">
          <a:xfrm flipV="1">
            <a:off x="2772602" y="4724358"/>
            <a:ext cx="1079318" cy="1080905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1" name="Arc 40"/>
          <p:cNvSpPr>
            <a:spLocks/>
          </p:cNvSpPr>
          <p:nvPr/>
        </p:nvSpPr>
        <p:spPr bwMode="auto">
          <a:xfrm rot="10800000" flipV="1">
            <a:off x="3847451" y="2389529"/>
            <a:ext cx="2334829" cy="2334829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5400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25868065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Rozhodování v podmínkách rizika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41040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cs-CZ" sz="2400" b="1" dirty="0" err="1"/>
              <a:t>J</a:t>
            </a:r>
            <a:r>
              <a:rPr lang="cs-CZ" sz="2400" b="1" dirty="0" err="1" smtClean="0"/>
              <a:t>ednokriteriální</a:t>
            </a:r>
            <a:r>
              <a:rPr lang="cs-CZ" sz="2400" b="1" dirty="0" smtClean="0"/>
              <a:t> rozhodování</a:t>
            </a:r>
            <a:endParaRPr lang="cs-CZ" sz="2400" b="1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graphicFrame>
            <p:nvGraphicFramePr>
              <p:cNvPr id="4" name="Tabulka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86375172"/>
                  </p:ext>
                </p:extLst>
              </p:nvPr>
            </p:nvGraphicFramePr>
            <p:xfrm>
              <a:off x="1511659" y="1988840"/>
              <a:ext cx="7128794" cy="3317933"/>
            </p:xfrm>
            <a:graphic>
              <a:graphicData uri="http://schemas.openxmlformats.org/drawingml/2006/table">
                <a:tbl>
                  <a:tblPr firstRow="1" bandRow="1">
                    <a:tableStyleId>{69CF1AB2-1976-4502-BF36-3FF5EA218861}</a:tableStyleId>
                  </a:tblPr>
                  <a:tblGrid>
                    <a:gridCol w="1106343"/>
                    <a:gridCol w="678853"/>
                    <a:gridCol w="678853"/>
                    <a:gridCol w="678853"/>
                    <a:gridCol w="678853"/>
                    <a:gridCol w="678853"/>
                    <a:gridCol w="678853"/>
                    <a:gridCol w="678853"/>
                    <a:gridCol w="1270480"/>
                  </a:tblGrid>
                  <a:tr h="772050">
                    <a:tc>
                      <a:txBody>
                        <a:bodyPr/>
                        <a:lstStyle/>
                        <a:p>
                          <a:endParaRPr lang="cs-CZ" sz="1400" dirty="0"/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0" lang="cs-CZ" sz="1400" b="1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S</a:t>
                          </a:r>
                          <a:r>
                            <a:rPr kumimoji="0" lang="cs-CZ" sz="1400" b="1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</a:t>
                          </a:r>
                          <a:endParaRPr lang="cs-CZ" sz="1400" dirty="0"/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0" lang="cs-CZ" sz="1400" b="1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S</a:t>
                          </a:r>
                          <a:r>
                            <a:rPr kumimoji="0" lang="cs-CZ" sz="1400" b="1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</a:t>
                          </a:r>
                          <a:endParaRPr lang="cs-CZ" sz="1400" dirty="0"/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0" lang="cs-CZ" sz="1400" b="1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S</a:t>
                          </a:r>
                          <a:r>
                            <a:rPr kumimoji="0" lang="cs-CZ" sz="1400" b="1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3</a:t>
                          </a:r>
                          <a:endParaRPr lang="cs-CZ" sz="1400" dirty="0"/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0" lang="cs-CZ" sz="1400" b="1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lang="cs-CZ" sz="1400" dirty="0"/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0" lang="cs-CZ" sz="1400" b="1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S</a:t>
                          </a:r>
                          <a:r>
                            <a:rPr kumimoji="0" lang="cs-CZ" sz="1400" b="1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k</a:t>
                          </a:r>
                          <a:endParaRPr lang="cs-CZ" sz="1400" baseline="-25000" dirty="0"/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0" lang="cs-CZ" sz="1400" b="1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lang="cs-CZ" sz="1400" dirty="0"/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0" lang="cs-CZ" sz="1400" b="1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S</a:t>
                          </a:r>
                          <a:r>
                            <a:rPr kumimoji="0" lang="cs-CZ" sz="1400" b="1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t</a:t>
                          </a:r>
                          <a:endParaRPr lang="cs-CZ" sz="1400" dirty="0"/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1400" dirty="0" smtClean="0"/>
                            <a:t>očekávaná</a:t>
                          </a:r>
                          <a:r>
                            <a:rPr lang="cs-CZ" sz="1400" baseline="0" dirty="0" smtClean="0"/>
                            <a:t> hodnota kritéria</a:t>
                          </a:r>
                          <a:endParaRPr lang="cs-CZ" sz="1400" dirty="0"/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</a:tr>
                  <a:tr h="31453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nary>
                                  <m:naryPr>
                                    <m:chr m:val="∑"/>
                                    <m:subHide m:val="on"/>
                                    <m:supHide m:val="on"/>
                                    <m:ctrlPr>
                                      <a:rPr lang="cs-CZ" sz="1400" i="1" smtClean="0">
                                        <a:latin typeface="Cambria Math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r>
                                      <a:rPr lang="cs-CZ" sz="1400" b="0" i="1" smtClean="0">
                                        <a:latin typeface="Cambria Math"/>
                                      </a:rPr>
                                      <m:t>𝑝</m:t>
                                    </m:r>
                                    <m:r>
                                      <a:rPr lang="cs-CZ" sz="1400" b="0" i="1" baseline="-25000" smtClean="0">
                                        <a:latin typeface="Cambria Math"/>
                                      </a:rPr>
                                      <m:t>𝑘</m:t>
                                    </m:r>
                                    <m:r>
                                      <a:rPr lang="cs-CZ" sz="1400" b="0" i="1" smtClean="0">
                                        <a:latin typeface="Cambria Math"/>
                                      </a:rPr>
                                      <m:t>=1</m:t>
                                    </m:r>
                                  </m:e>
                                </m:nary>
                              </m:oMath>
                            </m:oMathPara>
                          </a14:m>
                          <a:endParaRPr lang="cs-CZ" sz="1400" dirty="0"/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p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p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p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3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p</a:t>
                          </a:r>
                          <a:r>
                            <a:rPr kumimoji="0" lang="cs-CZ" sz="1400" kern="1200" baseline="-250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k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p</a:t>
                          </a:r>
                          <a:r>
                            <a:rPr kumimoji="0" lang="cs-CZ" sz="1400" kern="1200" baseline="-250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t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cs-CZ" sz="1400" dirty="0"/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</a:tr>
                  <a:tr h="314539"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b="1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V</a:t>
                          </a:r>
                          <a:r>
                            <a:rPr kumimoji="0" lang="cs-CZ" sz="1400" b="1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</a:t>
                          </a:r>
                          <a:endParaRPr kumimoji="0" lang="cs-CZ" sz="1400" b="1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11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12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13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1k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1t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b="1" kern="1200" baseline="0" dirty="0" smtClean="0">
                              <a:solidFill>
                                <a:schemeClr val="accen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b="1" kern="1200" baseline="-25000" dirty="0" smtClean="0">
                              <a:solidFill>
                                <a:schemeClr val="accen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O1</a:t>
                          </a:r>
                          <a:endParaRPr kumimoji="0" lang="cs-CZ" sz="1400" b="1" kern="1200" baseline="-25000" dirty="0">
                            <a:solidFill>
                              <a:schemeClr val="accent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</a:tr>
                  <a:tr h="314539"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b="1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V</a:t>
                          </a:r>
                          <a:r>
                            <a:rPr kumimoji="0" lang="cs-CZ" sz="1400" b="1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</a:t>
                          </a:r>
                          <a:endParaRPr kumimoji="0" lang="cs-CZ" sz="1400" b="1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21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22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23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2k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2t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O2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</a:tr>
                  <a:tr h="314539"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b="1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b="1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</a:tr>
                  <a:tr h="314539"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b="1" kern="12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V</a:t>
                          </a:r>
                          <a:r>
                            <a:rPr kumimoji="0" lang="cs-CZ" sz="1400" b="1" kern="1200" baseline="-250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i</a:t>
                          </a:r>
                          <a:endParaRPr kumimoji="0" lang="cs-CZ" sz="1400" b="1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i1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i2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i3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ik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it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Oi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</a:tr>
                  <a:tr h="314539"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b="1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b="1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</a:tr>
                  <a:tr h="365048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cs-CZ" sz="1400" b="1" kern="12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V</a:t>
                          </a:r>
                          <a:r>
                            <a:rPr kumimoji="0" lang="cs-CZ" sz="1400" b="1" kern="1200" baseline="-250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m</a:t>
                          </a:r>
                          <a:endParaRPr kumimoji="0" lang="cs-CZ" sz="1400" b="1" kern="1200" dirty="0" smtClean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m1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m2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m3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mk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mt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Om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4" name="Tabulka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xmlns="" xmlns:a14="http://schemas.microsoft.com/office/drawing/2010/main" val="1396802696"/>
                  </p:ext>
                </p:extLst>
              </p:nvPr>
            </p:nvGraphicFramePr>
            <p:xfrm>
              <a:off x="1511659" y="1988840"/>
              <a:ext cx="7128794" cy="3317933"/>
            </p:xfrm>
            <a:graphic>
              <a:graphicData uri="http://schemas.openxmlformats.org/drawingml/2006/table">
                <a:tbl>
                  <a:tblPr firstRow="1" bandRow="1">
                    <a:tableStyleId>{69CF1AB2-1976-4502-BF36-3FF5EA218861}</a:tableStyleId>
                  </a:tblPr>
                  <a:tblGrid>
                    <a:gridCol w="1106343"/>
                    <a:gridCol w="678853"/>
                    <a:gridCol w="678853"/>
                    <a:gridCol w="678853"/>
                    <a:gridCol w="678853"/>
                    <a:gridCol w="678853"/>
                    <a:gridCol w="678853"/>
                    <a:gridCol w="678853"/>
                    <a:gridCol w="1270480"/>
                  </a:tblGrid>
                  <a:tr h="772050">
                    <a:tc>
                      <a:txBody>
                        <a:bodyPr/>
                        <a:lstStyle/>
                        <a:p>
                          <a:endParaRPr lang="cs-CZ" sz="1400" dirty="0"/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0" lang="cs-CZ" sz="1400" b="1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S</a:t>
                          </a:r>
                          <a:r>
                            <a:rPr kumimoji="0" lang="cs-CZ" sz="1400" b="1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</a:t>
                          </a:r>
                          <a:endParaRPr lang="cs-CZ" sz="1400" dirty="0"/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0" lang="cs-CZ" sz="1400" b="1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S</a:t>
                          </a:r>
                          <a:r>
                            <a:rPr kumimoji="0" lang="cs-CZ" sz="1400" b="1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</a:t>
                          </a:r>
                          <a:endParaRPr lang="cs-CZ" sz="1400" dirty="0"/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0" lang="cs-CZ" sz="1400" b="1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S</a:t>
                          </a:r>
                          <a:r>
                            <a:rPr kumimoji="0" lang="cs-CZ" sz="1400" b="1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3</a:t>
                          </a:r>
                          <a:endParaRPr lang="cs-CZ" sz="1400" dirty="0"/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0" lang="cs-CZ" sz="1400" b="1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lang="cs-CZ" sz="1400" dirty="0"/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0" lang="cs-CZ" sz="1400" b="1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S</a:t>
                          </a:r>
                          <a:r>
                            <a:rPr kumimoji="0" lang="cs-CZ" sz="1400" b="1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k</a:t>
                          </a:r>
                          <a:endParaRPr lang="cs-CZ" sz="1400" baseline="-25000" dirty="0"/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0" lang="cs-CZ" sz="1400" b="1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lang="cs-CZ" sz="1400" dirty="0"/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0" lang="cs-CZ" sz="1400" b="1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S</a:t>
                          </a:r>
                          <a:r>
                            <a:rPr kumimoji="0" lang="cs-CZ" sz="1400" b="1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t</a:t>
                          </a:r>
                          <a:endParaRPr lang="cs-CZ" sz="1400" dirty="0"/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1400" dirty="0" smtClean="0"/>
                            <a:t>očekávaná</a:t>
                          </a:r>
                          <a:r>
                            <a:rPr lang="cs-CZ" sz="1400" baseline="0" dirty="0" smtClean="0"/>
                            <a:t> hodnota kritéria</a:t>
                          </a:r>
                          <a:endParaRPr lang="cs-CZ" sz="1400" dirty="0"/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</a:tr>
                  <a:tr h="608140"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552" t="-127000" r="-546409" b="-323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p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p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p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3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p</a:t>
                          </a:r>
                          <a:r>
                            <a:rPr kumimoji="0" lang="cs-CZ" sz="1400" kern="1200" baseline="-250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k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p</a:t>
                          </a:r>
                          <a:r>
                            <a:rPr kumimoji="0" lang="cs-CZ" sz="1400" kern="1200" baseline="-250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t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cs-CZ" sz="1400" dirty="0"/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</a:tr>
                  <a:tr h="314539"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b="1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V</a:t>
                          </a:r>
                          <a:r>
                            <a:rPr kumimoji="0" lang="cs-CZ" sz="1400" b="1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</a:t>
                          </a:r>
                          <a:endParaRPr kumimoji="0" lang="cs-CZ" sz="1400" b="1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11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12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13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1k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1t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b="1" kern="1200" baseline="0" dirty="0" smtClean="0">
                              <a:solidFill>
                                <a:schemeClr val="accen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b="1" kern="1200" baseline="-25000" dirty="0" smtClean="0">
                              <a:solidFill>
                                <a:schemeClr val="accent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O1</a:t>
                          </a:r>
                          <a:endParaRPr kumimoji="0" lang="cs-CZ" sz="1400" b="1" kern="1200" baseline="-25000" dirty="0">
                            <a:solidFill>
                              <a:schemeClr val="accent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</a:tr>
                  <a:tr h="314539"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b="1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V</a:t>
                          </a:r>
                          <a:r>
                            <a:rPr kumimoji="0" lang="cs-CZ" sz="1400" b="1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</a:t>
                          </a:r>
                          <a:endParaRPr kumimoji="0" lang="cs-CZ" sz="1400" b="1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21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22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23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2k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2t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O2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</a:tr>
                  <a:tr h="314539"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b="1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b="1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</a:tr>
                  <a:tr h="314539"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b="1" kern="12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V</a:t>
                          </a:r>
                          <a:r>
                            <a:rPr kumimoji="0" lang="cs-CZ" sz="1400" b="1" kern="1200" baseline="-250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i</a:t>
                          </a:r>
                          <a:endParaRPr kumimoji="0" lang="cs-CZ" sz="1400" b="1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i1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i2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i3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ik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it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Oi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</a:tr>
                  <a:tr h="314539"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b="1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b="1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</a:tr>
                  <a:tr h="365048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cs-CZ" sz="1400" b="1" kern="12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V</a:t>
                          </a:r>
                          <a:r>
                            <a:rPr kumimoji="0" lang="cs-CZ" sz="1400" b="1" kern="1200" baseline="-250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m</a:t>
                          </a:r>
                          <a:endParaRPr kumimoji="0" lang="cs-CZ" sz="1400" b="1" kern="1200" dirty="0" smtClean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m1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m2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m3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mk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mt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x</a:t>
                          </a:r>
                          <a:r>
                            <a:rPr kumimoji="0" lang="cs-CZ" sz="1400" kern="1200" baseline="-250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Om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5" name="TextovéPole 4"/>
              <p:cNvSpPr txBox="1"/>
              <p:nvPr/>
            </p:nvSpPr>
            <p:spPr>
              <a:xfrm>
                <a:off x="1083065" y="5373216"/>
                <a:ext cx="7920880" cy="13293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𝑥</m:t>
                      </m:r>
                      <m:r>
                        <a:rPr lang="cs-CZ" b="0" i="1" baseline="-25000" smtClean="0">
                          <a:latin typeface="Cambria Math"/>
                        </a:rPr>
                        <m:t>𝑂𝑖</m:t>
                      </m:r>
                      <m:r>
                        <a:rPr lang="cs-CZ" b="0" i="1" smtClean="0">
                          <a:latin typeface="Cambria Math"/>
                        </a:rPr>
                        <m:t>= </m:t>
                      </m:r>
                      <m:nary>
                        <m:naryPr>
                          <m:chr m:val="∑"/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cs-CZ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cs-CZ" b="0" i="1" smtClean="0">
                              <a:latin typeface="Cambria Math"/>
                            </a:rPr>
                            <m:t>𝑡</m:t>
                          </m:r>
                        </m:sup>
                        <m:e>
                          <m:r>
                            <a:rPr lang="cs-CZ" b="0" i="1" smtClean="0">
                              <a:latin typeface="Cambria Math"/>
                            </a:rPr>
                            <m:t>𝑝</m:t>
                          </m:r>
                          <m:r>
                            <a:rPr lang="cs-CZ" b="0" i="1" baseline="-25000" smtClean="0">
                              <a:latin typeface="Cambria Math"/>
                            </a:rPr>
                            <m:t>𝑘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×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𝑥𝑖𝑘</m:t>
                          </m:r>
                        </m:e>
                      </m:nary>
                    </m:oMath>
                  </m:oMathPara>
                </a14:m>
                <a:endParaRPr lang="cs-CZ" dirty="0" smtClean="0"/>
              </a:p>
              <a:p>
                <a:endParaRPr lang="cs-CZ" sz="105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b="1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1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𝒙</m:t>
                          </m:r>
                        </m:e>
                        <m:sub>
                          <m:r>
                            <a:rPr lang="cs-CZ" b="1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𝑶</m:t>
                          </m:r>
                          <m:r>
                            <a:rPr lang="cs-CZ" b="1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/>
                            </a:rPr>
                            <m:t>𝑝</m:t>
                          </m:r>
                          <m:r>
                            <a:rPr lang="cs-CZ" b="0" i="1" baseline="-25000" smtClean="0">
                              <a:latin typeface="Cambria Math"/>
                            </a:rPr>
                            <m:t>1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×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cs-CZ" b="0" i="1" baseline="-25000" smtClean="0">
                              <a:latin typeface="Cambria Math"/>
                            </a:rPr>
                            <m:t>11</m:t>
                          </m:r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/>
                            </a:rPr>
                            <m:t>𝑝</m:t>
                          </m:r>
                          <m:r>
                            <a:rPr lang="cs-CZ" b="0" i="1" baseline="-25000" smtClean="0">
                              <a:latin typeface="Cambria Math"/>
                            </a:rPr>
                            <m:t>2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×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cs-CZ" b="0" i="1" baseline="-25000" smtClean="0">
                              <a:latin typeface="Cambria Math"/>
                            </a:rPr>
                            <m:t>12</m:t>
                          </m:r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/>
                            </a:rPr>
                            <m:t>…</m:t>
                          </m:r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/>
                            </a:rPr>
                            <m:t>𝑝</m:t>
                          </m:r>
                          <m:r>
                            <a:rPr lang="cs-CZ" b="0" i="1" baseline="-25000" smtClean="0">
                              <a:latin typeface="Cambria Math"/>
                            </a:rPr>
                            <m:t>𝑘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×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cs-CZ" b="0" i="1" baseline="-25000" smtClean="0">
                              <a:latin typeface="Cambria Math"/>
                            </a:rPr>
                            <m:t>1</m:t>
                          </m:r>
                          <m:r>
                            <a:rPr lang="cs-CZ" b="0" i="1" baseline="-25000" smtClean="0">
                              <a:latin typeface="Cambria Math"/>
                            </a:rPr>
                            <m:t>𝑘</m:t>
                          </m:r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/>
                            </a:rPr>
                            <m:t>…</m:t>
                          </m:r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+(</m:t>
                      </m:r>
                      <m:r>
                        <a:rPr lang="cs-CZ" b="0" i="1" smtClean="0">
                          <a:latin typeface="Cambria Math"/>
                        </a:rPr>
                        <m:t>𝑝𝑡</m:t>
                      </m:r>
                      <m:r>
                        <a:rPr lang="cs-CZ" b="0" i="1" smtClean="0">
                          <a:latin typeface="Cambria Math"/>
                        </a:rPr>
                        <m:t>×</m:t>
                      </m:r>
                      <m:r>
                        <a:rPr lang="cs-CZ" b="0" i="1" smtClean="0">
                          <a:latin typeface="Cambria Math"/>
                        </a:rPr>
                        <m:t>𝑥</m:t>
                      </m:r>
                      <m:r>
                        <a:rPr lang="cs-CZ" b="0" i="1" baseline="-25000" smtClean="0">
                          <a:latin typeface="Cambria Math"/>
                        </a:rPr>
                        <m:t>1</m:t>
                      </m:r>
                      <m:r>
                        <a:rPr lang="cs-CZ" b="0" i="1" baseline="-25000" smtClean="0">
                          <a:latin typeface="Cambria Math"/>
                        </a:rPr>
                        <m:t>𝑡</m:t>
                      </m:r>
                      <m:r>
                        <a:rPr lang="cs-CZ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cs-CZ" i="1" dirty="0"/>
              </a:p>
            </p:txBody>
          </p:sp>
        </mc:Choice>
        <mc:Fallback>
          <p:sp>
            <p:nvSpPr>
              <p:cNvPr id="5" name="TextovéPo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3065" y="5373216"/>
                <a:ext cx="7920880" cy="1329338"/>
              </a:xfrm>
              <a:prstGeom prst="rect">
                <a:avLst/>
              </a:prstGeom>
              <a:blipFill rotWithShape="1">
                <a:blip r:embed="rId3" cstate="print"/>
                <a:stretch>
                  <a:fillRect b="-137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ovéPole 5"/>
          <p:cNvSpPr txBox="1"/>
          <p:nvPr/>
        </p:nvSpPr>
        <p:spPr>
          <a:xfrm>
            <a:off x="6732240" y="1268760"/>
            <a:ext cx="20882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/>
              <a:t>pravděpodobnost, že nastane k-</a:t>
            </a:r>
            <a:r>
              <a:rPr lang="cs-CZ" sz="1400" dirty="0" err="1" smtClean="0"/>
              <a:t>tý</a:t>
            </a:r>
            <a:r>
              <a:rPr lang="cs-CZ" sz="1400" dirty="0" smtClean="0"/>
              <a:t> scénář</a:t>
            </a:r>
            <a:endParaRPr lang="cs-CZ" sz="1400" dirty="0"/>
          </a:p>
        </p:txBody>
      </p:sp>
      <p:cxnSp>
        <p:nvCxnSpPr>
          <p:cNvPr id="8" name="Přímá spojnice se šipkou 7"/>
          <p:cNvCxnSpPr/>
          <p:nvPr/>
        </p:nvCxnSpPr>
        <p:spPr>
          <a:xfrm flipH="1">
            <a:off x="5796136" y="1530370"/>
            <a:ext cx="1080120" cy="14665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ovéPole 9"/>
          <p:cNvSpPr txBox="1"/>
          <p:nvPr/>
        </p:nvSpPr>
        <p:spPr>
          <a:xfrm>
            <a:off x="899592" y="5589240"/>
            <a:ext cx="27446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/>
              <a:t>hodnota kritéria ve 2. variantě, nastane-li 3. scénář</a:t>
            </a:r>
            <a:endParaRPr lang="cs-CZ" sz="1400" dirty="0"/>
          </a:p>
        </p:txBody>
      </p:sp>
      <p:cxnSp>
        <p:nvCxnSpPr>
          <p:cNvPr id="11" name="Přímá spojnice se šipkou 10"/>
          <p:cNvCxnSpPr/>
          <p:nvPr/>
        </p:nvCxnSpPr>
        <p:spPr>
          <a:xfrm flipV="1">
            <a:off x="3347864" y="3933056"/>
            <a:ext cx="864096" cy="16561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81520589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Rozhodování v podmínkách rizika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riziko varianty vyjadřuje rozptyl hodnoty kritéria </a:t>
            </a:r>
            <a:r>
              <a:rPr lang="cs-CZ" dirty="0" err="1" smtClean="0"/>
              <a:t>R</a:t>
            </a:r>
            <a:r>
              <a:rPr lang="cs-CZ" baseline="-25000" dirty="0" err="1" smtClean="0"/>
              <a:t>i</a:t>
            </a:r>
            <a:endParaRPr lang="cs-CZ" baseline="-25000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4" name="TextovéPole 3"/>
              <p:cNvSpPr txBox="1"/>
              <p:nvPr/>
            </p:nvSpPr>
            <p:spPr>
              <a:xfrm>
                <a:off x="1065310" y="2708920"/>
                <a:ext cx="7920880" cy="19693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𝑅</m:t>
                      </m:r>
                      <m:r>
                        <a:rPr lang="cs-CZ" b="0" i="1" baseline="-25000" smtClean="0">
                          <a:latin typeface="Cambria Math"/>
                        </a:rPr>
                        <m:t>𝑖</m:t>
                      </m:r>
                      <m:r>
                        <a:rPr lang="cs-CZ" b="0" i="1" smtClean="0">
                          <a:latin typeface="Cambria Math"/>
                        </a:rPr>
                        <m:t>= </m:t>
                      </m:r>
                      <m:nary>
                        <m:naryPr>
                          <m:chr m:val="∑"/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cs-CZ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cs-CZ" b="0" i="1" smtClean="0">
                              <a:latin typeface="Cambria Math"/>
                            </a:rPr>
                            <m:t>𝑡</m:t>
                          </m:r>
                        </m:sup>
                        <m:e>
                          <m:r>
                            <a:rPr lang="cs-CZ" b="0" i="1" smtClean="0">
                              <a:latin typeface="Cambria Math"/>
                            </a:rPr>
                            <m:t>(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𝑥𝑖𝑘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cs-CZ" b="0" i="1" baseline="-25000" smtClean="0">
                              <a:latin typeface="Cambria Math"/>
                            </a:rPr>
                            <m:t>𝑂𝑖</m:t>
                          </m:r>
                        </m:e>
                      </m:nary>
                      <m:r>
                        <a:rPr lang="cs-CZ" b="0" i="1" smtClean="0">
                          <a:latin typeface="Cambria Math"/>
                        </a:rPr>
                        <m:t>)</m:t>
                      </m:r>
                      <m:r>
                        <a:rPr lang="cs-CZ" b="0" i="1" baseline="30000" smtClean="0">
                          <a:latin typeface="Cambria Math"/>
                        </a:rPr>
                        <m:t>2</m:t>
                      </m:r>
                      <m:r>
                        <a:rPr lang="cs-CZ" b="0" i="1" smtClean="0">
                          <a:latin typeface="Cambria Math"/>
                        </a:rPr>
                        <m:t>×</m:t>
                      </m:r>
                      <m:r>
                        <a:rPr lang="cs-CZ" b="0" i="1" smtClean="0">
                          <a:latin typeface="Cambria Math"/>
                        </a:rPr>
                        <m:t>𝑝𝑘</m:t>
                      </m:r>
                    </m:oMath>
                  </m:oMathPara>
                </a14:m>
                <a:endParaRPr lang="cs-CZ" baseline="-25000" dirty="0" smtClean="0"/>
              </a:p>
              <a:p>
                <a:endParaRPr lang="cs-CZ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cs-CZ" b="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cs-CZ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cs-CZ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cs-CZ" i="1" baseline="-25000">
                              <a:latin typeface="Cambria Math"/>
                            </a:rPr>
                            <m:t>1</m:t>
                          </m:r>
                          <m:r>
                            <a:rPr lang="cs-CZ" b="0" i="1" baseline="-25000" smtClean="0">
                              <a:latin typeface="Cambria Math"/>
                            </a:rPr>
                            <m:t>1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cs-CZ" i="1">
                              <a:latin typeface="Cambria Math"/>
                            </a:rPr>
                            <m:t>𝑥</m:t>
                          </m:r>
                          <m:r>
                            <a:rPr lang="cs-CZ" b="0" i="1" baseline="-25000" smtClean="0">
                              <a:latin typeface="Cambria Math"/>
                            </a:rPr>
                            <m:t>𝑂</m:t>
                          </m:r>
                          <m:r>
                            <a:rPr lang="cs-CZ" i="1" baseline="-25000">
                              <a:latin typeface="Cambria Math"/>
                            </a:rPr>
                            <m:t>1</m:t>
                          </m:r>
                        </m:e>
                      </m:d>
                      <m:r>
                        <a:rPr lang="cs-CZ" b="0" i="1" baseline="30000" smtClean="0">
                          <a:latin typeface="Cambria Math"/>
                        </a:rPr>
                        <m:t>2</m:t>
                      </m:r>
                      <m:r>
                        <a:rPr lang="cs-CZ" b="0" i="1" smtClean="0">
                          <a:latin typeface="Cambria Math"/>
                        </a:rPr>
                        <m:t>×</m:t>
                      </m:r>
                      <m:r>
                        <a:rPr lang="cs-CZ" b="0" i="1" smtClean="0">
                          <a:latin typeface="Cambria Math"/>
                        </a:rPr>
                        <m:t>𝑝</m:t>
                      </m:r>
                      <m:r>
                        <a:rPr lang="cs-CZ" b="0" i="1" baseline="-25000" smtClean="0">
                          <a:latin typeface="Cambria Math"/>
                        </a:rPr>
                        <m:t>1</m:t>
                      </m:r>
                      <m:r>
                        <a:rPr lang="cs-CZ" b="0" i="1" smtClean="0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cs-CZ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i="1">
                              <a:latin typeface="Cambria Math"/>
                            </a:rPr>
                            <m:t>𝑥</m:t>
                          </m:r>
                          <m:r>
                            <a:rPr lang="cs-CZ" i="1" baseline="-25000">
                              <a:latin typeface="Cambria Math"/>
                            </a:rPr>
                            <m:t>1</m:t>
                          </m:r>
                          <m:r>
                            <a:rPr lang="cs-CZ" b="0" i="1" baseline="-25000" smtClean="0">
                              <a:latin typeface="Cambria Math"/>
                            </a:rPr>
                            <m:t>2</m:t>
                          </m:r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cs-CZ" i="1">
                              <a:latin typeface="Cambria Math"/>
                            </a:rPr>
                            <m:t>𝑥</m:t>
                          </m:r>
                          <m:r>
                            <a:rPr lang="cs-CZ" i="1" baseline="-25000">
                              <a:latin typeface="Cambria Math"/>
                            </a:rPr>
                            <m:t>𝑂</m:t>
                          </m:r>
                          <m:r>
                            <a:rPr lang="cs-CZ" i="1" baseline="-25000">
                              <a:latin typeface="Cambria Math"/>
                            </a:rPr>
                            <m:t>1</m:t>
                          </m:r>
                        </m:e>
                      </m:d>
                      <m:r>
                        <a:rPr lang="cs-CZ" i="1" baseline="30000">
                          <a:latin typeface="Cambria Math"/>
                        </a:rPr>
                        <m:t>2</m:t>
                      </m:r>
                      <m:r>
                        <a:rPr lang="cs-CZ" i="1">
                          <a:latin typeface="Cambria Math"/>
                        </a:rPr>
                        <m:t>×</m:t>
                      </m:r>
                      <m:r>
                        <a:rPr lang="cs-CZ" i="1">
                          <a:latin typeface="Cambria Math"/>
                        </a:rPr>
                        <m:t>𝑝</m:t>
                      </m:r>
                      <m:r>
                        <a:rPr lang="cs-CZ" b="0" i="1" baseline="-25000" smtClean="0">
                          <a:latin typeface="Cambria Math"/>
                        </a:rPr>
                        <m:t>2</m:t>
                      </m:r>
                      <m:r>
                        <a:rPr lang="cs-CZ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cs-CZ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i="1">
                              <a:latin typeface="Cambria Math"/>
                            </a:rPr>
                            <m:t>…</m:t>
                          </m:r>
                        </m:e>
                      </m:d>
                      <m:r>
                        <a:rPr lang="cs-CZ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cs-CZ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i="1">
                              <a:latin typeface="Cambria Math"/>
                            </a:rPr>
                            <m:t>𝑥</m:t>
                          </m:r>
                          <m:r>
                            <a:rPr lang="cs-CZ" i="1" baseline="-25000">
                              <a:latin typeface="Cambria Math"/>
                            </a:rPr>
                            <m:t>1</m:t>
                          </m:r>
                          <m:r>
                            <a:rPr lang="cs-CZ" b="0" i="1" baseline="-25000" smtClean="0">
                              <a:latin typeface="Cambria Math"/>
                            </a:rPr>
                            <m:t>𝑘</m:t>
                          </m:r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cs-CZ" i="1">
                              <a:latin typeface="Cambria Math"/>
                            </a:rPr>
                            <m:t>𝑥</m:t>
                          </m:r>
                          <m:r>
                            <a:rPr lang="cs-CZ" i="1" baseline="-25000">
                              <a:latin typeface="Cambria Math"/>
                            </a:rPr>
                            <m:t>𝑂</m:t>
                          </m:r>
                          <m:r>
                            <a:rPr lang="cs-CZ" i="1" baseline="-25000">
                              <a:latin typeface="Cambria Math"/>
                            </a:rPr>
                            <m:t>1</m:t>
                          </m:r>
                        </m:e>
                      </m:d>
                      <m:r>
                        <a:rPr lang="cs-CZ" i="1" baseline="30000">
                          <a:latin typeface="Cambria Math"/>
                        </a:rPr>
                        <m:t>2</m:t>
                      </m:r>
                      <m:r>
                        <a:rPr lang="cs-CZ" i="1">
                          <a:latin typeface="Cambria Math"/>
                        </a:rPr>
                        <m:t>×</m:t>
                      </m:r>
                      <m:r>
                        <a:rPr lang="cs-CZ" i="1">
                          <a:latin typeface="Cambria Math"/>
                        </a:rPr>
                        <m:t>𝑝𝑘</m:t>
                      </m:r>
                    </m:oMath>
                  </m:oMathPara>
                </a14:m>
                <a:r>
                  <a:rPr lang="cs-CZ" b="0" i="1" baseline="-25000" dirty="0" smtClean="0">
                    <a:latin typeface="Cambria Math"/>
                  </a:rPr>
                  <a:t/>
                </a:r>
                <a:br>
                  <a:rPr lang="cs-CZ" b="0" i="1" baseline="-25000" dirty="0" smtClean="0">
                    <a:latin typeface="Cambria Math"/>
                  </a:rPr>
                </a:br>
                <a:r>
                  <a:rPr lang="cs-CZ" b="0" i="1" baseline="-25000" dirty="0" smtClean="0">
                    <a:latin typeface="Cambria Math"/>
                  </a:rPr>
                  <a:t>	     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/>
                      </a:rPr>
                      <m:t>+</m:t>
                    </m:r>
                    <m:d>
                      <m:dPr>
                        <m:ctrlPr>
                          <a:rPr lang="cs-CZ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i="1">
                            <a:latin typeface="Cambria Math"/>
                          </a:rPr>
                          <m:t>…</m:t>
                        </m:r>
                      </m:e>
                    </m:d>
                    <m:r>
                      <a:rPr lang="cs-CZ" i="1">
                        <a:latin typeface="Cambria Math"/>
                      </a:rPr>
                      <m:t>+</m:t>
                    </m:r>
                    <m:d>
                      <m:dPr>
                        <m:ctrlPr>
                          <a:rPr lang="cs-CZ" i="1">
                            <a:latin typeface="Cambria Math"/>
                          </a:rPr>
                        </m:ctrlPr>
                      </m:dPr>
                      <m:e>
                        <m:r>
                          <a:rPr lang="cs-CZ" i="1">
                            <a:latin typeface="Cambria Math"/>
                          </a:rPr>
                          <m:t>𝑥</m:t>
                        </m:r>
                        <m:r>
                          <a:rPr lang="cs-CZ" i="1" baseline="-25000">
                            <a:latin typeface="Cambria Math"/>
                          </a:rPr>
                          <m:t>1</m:t>
                        </m:r>
                        <m:r>
                          <a:rPr lang="cs-CZ" b="0" i="1" baseline="-25000" smtClean="0">
                            <a:latin typeface="Cambria Math"/>
                          </a:rPr>
                          <m:t>𝑡</m:t>
                        </m:r>
                        <m:r>
                          <a:rPr lang="cs-CZ" i="1"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cs-CZ" i="1">
                            <a:latin typeface="Cambria Math"/>
                          </a:rPr>
                          <m:t>𝑥</m:t>
                        </m:r>
                        <m:r>
                          <a:rPr lang="cs-CZ" i="1" baseline="-25000">
                            <a:latin typeface="Cambria Math"/>
                          </a:rPr>
                          <m:t>𝑂</m:t>
                        </m:r>
                        <m:r>
                          <a:rPr lang="cs-CZ" i="1" baseline="-25000">
                            <a:latin typeface="Cambria Math"/>
                          </a:rPr>
                          <m:t>1</m:t>
                        </m:r>
                      </m:e>
                    </m:d>
                    <m:r>
                      <a:rPr lang="cs-CZ" i="1" baseline="30000">
                        <a:latin typeface="Cambria Math"/>
                      </a:rPr>
                      <m:t>2</m:t>
                    </m:r>
                    <m:r>
                      <a:rPr lang="cs-CZ" i="1">
                        <a:latin typeface="Cambria Math"/>
                      </a:rPr>
                      <m:t>×</m:t>
                    </m:r>
                    <m:r>
                      <a:rPr lang="cs-CZ" i="1">
                        <a:latin typeface="Cambria Math"/>
                      </a:rPr>
                      <m:t>𝑝𝑡</m:t>
                    </m:r>
                  </m:oMath>
                </a14:m>
                <a:endParaRPr lang="cs-CZ" i="1" dirty="0"/>
              </a:p>
              <a:p>
                <a:endParaRPr lang="cs-CZ" dirty="0" smtClean="0"/>
              </a:p>
            </p:txBody>
          </p:sp>
        </mc:Choice>
        <mc:Fallback>
          <p:sp>
            <p:nvSpPr>
              <p:cNvPr id="4" name="TextovéPo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5310" y="2708920"/>
                <a:ext cx="7920880" cy="1969322"/>
              </a:xfrm>
              <a:prstGeom prst="rect">
                <a:avLst/>
              </a:prstGeom>
              <a:blipFill rotWithShape="1"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263736613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Rozhodování v podmínkách rizika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82296" indent="0">
              <a:buNone/>
            </a:pPr>
            <a:r>
              <a:rPr lang="cs-CZ" b="1" dirty="0"/>
              <a:t>V</a:t>
            </a:r>
            <a:r>
              <a:rPr lang="cs-CZ" b="1" dirty="0" smtClean="0"/>
              <a:t>ícekriteriální rozhodování</a:t>
            </a:r>
          </a:p>
          <a:p>
            <a:pPr marL="596646" indent="-514350">
              <a:buAutoNum type="arabicParenR"/>
            </a:pPr>
            <a:r>
              <a:rPr lang="cs-CZ" dirty="0" smtClean="0"/>
              <a:t>sestavení vícekriteriální matice zvlášť pro každý scénář (jako při rozhodování za jistoty)</a:t>
            </a:r>
          </a:p>
          <a:p>
            <a:pPr marL="596646" indent="-514350">
              <a:buFont typeface="Wingdings 2"/>
              <a:buAutoNum type="arabicParenR"/>
            </a:pPr>
            <a:r>
              <a:rPr lang="cs-CZ" dirty="0" smtClean="0"/>
              <a:t>stanovení celkových užitků pro všechny varianty v každém scénáři </a:t>
            </a:r>
            <a:r>
              <a:rPr lang="cs-CZ" dirty="0"/>
              <a:t>(jako při rozhodování za jistoty)</a:t>
            </a:r>
          </a:p>
          <a:p>
            <a:pPr marL="596646" indent="-514350">
              <a:buAutoNum type="arabicParenR"/>
            </a:pPr>
            <a:r>
              <a:rPr lang="cs-CZ" dirty="0" smtClean="0"/>
              <a:t>sestavení matice celkových užitků s pravděpodobnostmi (jako při </a:t>
            </a:r>
            <a:r>
              <a:rPr lang="cs-CZ" dirty="0" err="1" smtClean="0"/>
              <a:t>jednokriteriálním</a:t>
            </a:r>
            <a:r>
              <a:rPr lang="cs-CZ" dirty="0" smtClean="0"/>
              <a:t> rozhodování za rizika)</a:t>
            </a:r>
          </a:p>
          <a:p>
            <a:pPr marL="596646" indent="-514350">
              <a:buAutoNum type="arabicParenR"/>
            </a:pPr>
            <a:r>
              <a:rPr lang="cs-CZ" dirty="0" smtClean="0"/>
              <a:t>stanovení očekávané hodnoty užitku</a:t>
            </a:r>
          </a:p>
          <a:p>
            <a:pPr marL="596646" indent="-514350">
              <a:buAutoNum type="arabicParenR"/>
            </a:pPr>
            <a:r>
              <a:rPr lang="cs-CZ" dirty="0" smtClean="0"/>
              <a:t>výběr optimální varianty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39768991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Rozhodování v podmínkách rizika</a:t>
            </a:r>
          </a:p>
        </p:txBody>
      </p:sp>
      <mc:AlternateContent xmlns:mc="http://schemas.openxmlformats.org/markup-compatibility/2006">
        <mc:Choice xmlns:a14="http://schemas.microsoft.com/office/drawing/2010/main" xmlns="" Requires="a14">
          <p:graphicFrame>
            <p:nvGraphicFramePr>
              <p:cNvPr id="4" name="Tabulka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14685920"/>
                  </p:ext>
                </p:extLst>
              </p:nvPr>
            </p:nvGraphicFramePr>
            <p:xfrm>
              <a:off x="1511659" y="1988840"/>
              <a:ext cx="7128794" cy="3317933"/>
            </p:xfrm>
            <a:graphic>
              <a:graphicData uri="http://schemas.openxmlformats.org/drawingml/2006/table">
                <a:tbl>
                  <a:tblPr firstRow="1" bandRow="1">
                    <a:tableStyleId>{69CF1AB2-1976-4502-BF36-3FF5EA218861}</a:tableStyleId>
                  </a:tblPr>
                  <a:tblGrid>
                    <a:gridCol w="1106343"/>
                    <a:gridCol w="678853"/>
                    <a:gridCol w="678853"/>
                    <a:gridCol w="678853"/>
                    <a:gridCol w="678853"/>
                    <a:gridCol w="678853"/>
                    <a:gridCol w="678853"/>
                    <a:gridCol w="678853"/>
                    <a:gridCol w="1270480"/>
                  </a:tblGrid>
                  <a:tr h="772050">
                    <a:tc>
                      <a:txBody>
                        <a:bodyPr/>
                        <a:lstStyle/>
                        <a:p>
                          <a:endParaRPr lang="cs-CZ" sz="1400" dirty="0"/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0" lang="cs-CZ" sz="1400" b="1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S</a:t>
                          </a:r>
                          <a:r>
                            <a:rPr kumimoji="0" lang="cs-CZ" sz="1400" b="1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</a:t>
                          </a:r>
                          <a:endParaRPr lang="cs-CZ" sz="1400" dirty="0"/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0" lang="cs-CZ" sz="1400" b="1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S</a:t>
                          </a:r>
                          <a:r>
                            <a:rPr kumimoji="0" lang="cs-CZ" sz="1400" b="1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</a:t>
                          </a:r>
                          <a:endParaRPr lang="cs-CZ" sz="1400" dirty="0"/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0" lang="cs-CZ" sz="1400" b="1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S</a:t>
                          </a:r>
                          <a:r>
                            <a:rPr kumimoji="0" lang="cs-CZ" sz="1400" b="1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3</a:t>
                          </a:r>
                          <a:endParaRPr lang="cs-CZ" sz="1400" dirty="0"/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0" lang="cs-CZ" sz="1400" b="1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lang="cs-CZ" sz="1400" dirty="0"/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0" lang="cs-CZ" sz="1400" b="1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S</a:t>
                          </a:r>
                          <a:r>
                            <a:rPr kumimoji="0" lang="cs-CZ" sz="1400" b="1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k</a:t>
                          </a:r>
                          <a:endParaRPr lang="cs-CZ" sz="1400" baseline="-25000" dirty="0"/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0" lang="cs-CZ" sz="1400" b="1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lang="cs-CZ" sz="1400" dirty="0"/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0" lang="cs-CZ" sz="1400" b="1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S</a:t>
                          </a:r>
                          <a:r>
                            <a:rPr kumimoji="0" lang="cs-CZ" sz="1400" b="1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t</a:t>
                          </a:r>
                          <a:endParaRPr lang="cs-CZ" sz="1400" dirty="0"/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1400" dirty="0" smtClean="0"/>
                            <a:t>očekávaná</a:t>
                          </a:r>
                          <a:r>
                            <a:rPr lang="cs-CZ" sz="1400" baseline="0" dirty="0" smtClean="0"/>
                            <a:t> hodnota kritéria</a:t>
                          </a:r>
                          <a:endParaRPr lang="cs-CZ" sz="1400" dirty="0"/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</a:tr>
                  <a:tr h="31453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nary>
                                  <m:naryPr>
                                    <m:chr m:val="∑"/>
                                    <m:subHide m:val="on"/>
                                    <m:supHide m:val="on"/>
                                    <m:ctrlPr>
                                      <a:rPr lang="cs-CZ" sz="1400" i="1" smtClean="0">
                                        <a:latin typeface="Cambria Math"/>
                                      </a:rPr>
                                    </m:ctrlPr>
                                  </m:naryPr>
                                  <m:sub/>
                                  <m:sup/>
                                  <m:e>
                                    <m:r>
                                      <a:rPr lang="cs-CZ" sz="1400" b="0" i="1" smtClean="0">
                                        <a:latin typeface="Cambria Math"/>
                                      </a:rPr>
                                      <m:t>𝑝</m:t>
                                    </m:r>
                                    <m:r>
                                      <a:rPr lang="cs-CZ" sz="1400" b="0" i="1" baseline="-25000" smtClean="0">
                                        <a:latin typeface="Cambria Math"/>
                                      </a:rPr>
                                      <m:t>𝑘</m:t>
                                    </m:r>
                                    <m:r>
                                      <a:rPr lang="cs-CZ" sz="1400" b="0" i="1" smtClean="0">
                                        <a:latin typeface="Cambria Math"/>
                                      </a:rPr>
                                      <m:t>=1</m:t>
                                    </m:r>
                                  </m:e>
                                </m:nary>
                              </m:oMath>
                            </m:oMathPara>
                          </a14:m>
                          <a:endParaRPr lang="cs-CZ" sz="1400" dirty="0"/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p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p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p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3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p</a:t>
                          </a:r>
                          <a:r>
                            <a:rPr kumimoji="0" lang="cs-CZ" sz="1400" kern="1200" baseline="-250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k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p</a:t>
                          </a:r>
                          <a:r>
                            <a:rPr kumimoji="0" lang="cs-CZ" sz="1400" kern="1200" baseline="-250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t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cs-CZ" sz="1400" dirty="0"/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</a:tr>
                  <a:tr h="314539"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b="1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V</a:t>
                          </a:r>
                          <a:r>
                            <a:rPr kumimoji="0" lang="cs-CZ" sz="1400" b="1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</a:t>
                          </a:r>
                          <a:endParaRPr kumimoji="0" lang="cs-CZ" sz="1400" b="1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11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12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13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1k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1t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b="1" i="0" kern="1200" baseline="0" dirty="0" smtClean="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b="1" i="0" kern="1200" baseline="-25000" dirty="0" smtClean="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O1</a:t>
                          </a:r>
                          <a:endParaRPr kumimoji="0" lang="cs-CZ" sz="1400" b="1" i="0" kern="1200" baseline="-25000" dirty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</a:tr>
                  <a:tr h="314539"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b="1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V</a:t>
                          </a:r>
                          <a:r>
                            <a:rPr kumimoji="0" lang="cs-CZ" sz="1400" b="1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</a:t>
                          </a:r>
                          <a:endParaRPr kumimoji="0" lang="cs-CZ" sz="1400" b="1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21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22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23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2k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2t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O2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</a:tr>
                  <a:tr h="314539"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b="1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b="1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</a:tr>
                  <a:tr h="314539"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b="1" kern="12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V</a:t>
                          </a:r>
                          <a:r>
                            <a:rPr kumimoji="0" lang="cs-CZ" sz="1400" b="1" kern="1200" baseline="-250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i</a:t>
                          </a:r>
                          <a:endParaRPr kumimoji="0" lang="cs-CZ" sz="1400" b="1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i1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i2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i3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ik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it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oi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</a:tr>
                  <a:tr h="314539"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b="1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b="1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</a:tr>
                  <a:tr h="365048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cs-CZ" sz="1400" b="1" kern="12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V</a:t>
                          </a:r>
                          <a:r>
                            <a:rPr kumimoji="0" lang="cs-CZ" sz="1400" b="1" kern="1200" baseline="-250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m</a:t>
                          </a:r>
                          <a:endParaRPr kumimoji="0" lang="cs-CZ" sz="1400" b="1" kern="1200" dirty="0" smtClean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m1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m2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m3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mk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mt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om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4" name="Tabulka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xmlns="" xmlns:a14="http://schemas.microsoft.com/office/drawing/2010/main" val="1548165738"/>
                  </p:ext>
                </p:extLst>
              </p:nvPr>
            </p:nvGraphicFramePr>
            <p:xfrm>
              <a:off x="1511659" y="1988840"/>
              <a:ext cx="7128794" cy="3317933"/>
            </p:xfrm>
            <a:graphic>
              <a:graphicData uri="http://schemas.openxmlformats.org/drawingml/2006/table">
                <a:tbl>
                  <a:tblPr firstRow="1" bandRow="1">
                    <a:tableStyleId>{69CF1AB2-1976-4502-BF36-3FF5EA218861}</a:tableStyleId>
                  </a:tblPr>
                  <a:tblGrid>
                    <a:gridCol w="1106343"/>
                    <a:gridCol w="678853"/>
                    <a:gridCol w="678853"/>
                    <a:gridCol w="678853"/>
                    <a:gridCol w="678853"/>
                    <a:gridCol w="678853"/>
                    <a:gridCol w="678853"/>
                    <a:gridCol w="678853"/>
                    <a:gridCol w="1270480"/>
                  </a:tblGrid>
                  <a:tr h="772050">
                    <a:tc>
                      <a:txBody>
                        <a:bodyPr/>
                        <a:lstStyle/>
                        <a:p>
                          <a:endParaRPr lang="cs-CZ" sz="1400" dirty="0"/>
                        </a:p>
                      </a:txBody>
                      <a:tcPr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0" lang="cs-CZ" sz="1400" b="1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S</a:t>
                          </a:r>
                          <a:r>
                            <a:rPr kumimoji="0" lang="cs-CZ" sz="1400" b="1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</a:t>
                          </a:r>
                          <a:endParaRPr lang="cs-CZ" sz="1400" dirty="0"/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0" lang="cs-CZ" sz="1400" b="1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S</a:t>
                          </a:r>
                          <a:r>
                            <a:rPr kumimoji="0" lang="cs-CZ" sz="1400" b="1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</a:t>
                          </a:r>
                          <a:endParaRPr lang="cs-CZ" sz="1400" dirty="0"/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0" lang="cs-CZ" sz="1400" b="1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S</a:t>
                          </a:r>
                          <a:r>
                            <a:rPr kumimoji="0" lang="cs-CZ" sz="1400" b="1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3</a:t>
                          </a:r>
                          <a:endParaRPr lang="cs-CZ" sz="1400" dirty="0"/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0" lang="cs-CZ" sz="1400" b="1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lang="cs-CZ" sz="1400" dirty="0"/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0" lang="cs-CZ" sz="1400" b="1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S</a:t>
                          </a:r>
                          <a:r>
                            <a:rPr kumimoji="0" lang="cs-CZ" sz="1400" b="1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k</a:t>
                          </a:r>
                          <a:endParaRPr lang="cs-CZ" sz="1400" baseline="-25000" dirty="0"/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0" lang="cs-CZ" sz="1400" b="1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lang="cs-CZ" sz="1400" dirty="0"/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0" lang="cs-CZ" sz="1400" b="1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S</a:t>
                          </a:r>
                          <a:r>
                            <a:rPr kumimoji="0" lang="cs-CZ" sz="1400" b="1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t</a:t>
                          </a:r>
                          <a:endParaRPr lang="cs-CZ" sz="1400" dirty="0"/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cs-CZ" sz="1400" dirty="0" smtClean="0"/>
                            <a:t>očekávaná</a:t>
                          </a:r>
                          <a:r>
                            <a:rPr lang="cs-CZ" sz="1400" baseline="0" dirty="0" smtClean="0"/>
                            <a:t> hodnota kritéria</a:t>
                          </a:r>
                          <a:endParaRPr lang="cs-CZ" sz="1400" dirty="0"/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</a:tr>
                  <a:tr h="608140"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552" t="-127000" r="-546409" b="-323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p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p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p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3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p</a:t>
                          </a:r>
                          <a:r>
                            <a:rPr kumimoji="0" lang="cs-CZ" sz="1400" kern="1200" baseline="-250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k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p</a:t>
                          </a:r>
                          <a:r>
                            <a:rPr kumimoji="0" lang="cs-CZ" sz="1400" kern="1200" baseline="-250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t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cs-CZ" sz="1400" dirty="0"/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</a:tr>
                  <a:tr h="314539"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b="1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V</a:t>
                          </a:r>
                          <a:r>
                            <a:rPr kumimoji="0" lang="cs-CZ" sz="1400" b="1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</a:t>
                          </a:r>
                          <a:endParaRPr kumimoji="0" lang="cs-CZ" sz="1400" b="1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11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12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13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1k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1t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b="1" i="0" kern="1200" baseline="0" dirty="0" smtClean="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b="1" i="0" kern="1200" baseline="-25000" dirty="0" smtClean="0">
                              <a:solidFill>
                                <a:schemeClr val="tx2">
                                  <a:lumMod val="60000"/>
                                  <a:lumOff val="40000"/>
                                </a:schemeClr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O1</a:t>
                          </a:r>
                          <a:endParaRPr kumimoji="0" lang="cs-CZ" sz="1400" b="1" i="0" kern="1200" baseline="-25000" dirty="0">
                            <a:solidFill>
                              <a:schemeClr val="tx2">
                                <a:lumMod val="60000"/>
                                <a:lumOff val="40000"/>
                              </a:schemeClr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</a:tr>
                  <a:tr h="314539"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b="1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V</a:t>
                          </a:r>
                          <a:r>
                            <a:rPr kumimoji="0" lang="cs-CZ" sz="1400" b="1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</a:t>
                          </a:r>
                          <a:endParaRPr kumimoji="0" lang="cs-CZ" sz="1400" b="1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21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22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23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2k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2t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O2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</a:tr>
                  <a:tr h="314539"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b="1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b="1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</a:tr>
                  <a:tr h="314539"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b="1" kern="12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V</a:t>
                          </a:r>
                          <a:r>
                            <a:rPr kumimoji="0" lang="cs-CZ" sz="1400" b="1" kern="1200" baseline="-250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i</a:t>
                          </a:r>
                          <a:endParaRPr kumimoji="0" lang="cs-CZ" sz="1400" b="1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i1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i2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i3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ik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it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oi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</a:tr>
                  <a:tr h="314539"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b="1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b="1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</a:tr>
                  <a:tr h="365048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cs-CZ" sz="1400" b="1" kern="12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V</a:t>
                          </a:r>
                          <a:r>
                            <a:rPr kumimoji="0" lang="cs-CZ" sz="1400" b="1" kern="1200" baseline="-250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m</a:t>
                          </a:r>
                          <a:endParaRPr kumimoji="0" lang="cs-CZ" sz="1400" b="1" kern="1200" dirty="0" smtClean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m1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m2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m3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mk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dirty="0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…</a:t>
                          </a:r>
                          <a:endParaRPr kumimoji="0" lang="cs-CZ" sz="1400" kern="12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mt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algn="ctr" rtl="0" eaLnBrk="1" latinLnBrk="0" hangingPunct="1"/>
                          <a:r>
                            <a:rPr kumimoji="0" lang="cs-CZ" sz="1400" kern="1200" baseline="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U</a:t>
                          </a:r>
                          <a:r>
                            <a:rPr kumimoji="0" lang="cs-CZ" sz="1400" kern="1200" baseline="-25000" dirty="0" err="1" smtClean="0">
                              <a:solidFill>
                                <a:schemeClr val="dk1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om</a:t>
                          </a:r>
                          <a:endParaRPr kumimoji="0" lang="cs-CZ" sz="1400" kern="1200" baseline="-25000" dirty="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solidFill>
                          <a:schemeClr val="bg1"/>
                        </a:solidFill>
                      </a:tcPr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6" name="TextovéPole 5"/>
              <p:cNvSpPr txBox="1"/>
              <p:nvPr/>
            </p:nvSpPr>
            <p:spPr>
              <a:xfrm>
                <a:off x="1083065" y="5373216"/>
                <a:ext cx="7920880" cy="13293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𝑈</m:t>
                      </m:r>
                      <m:r>
                        <a:rPr lang="cs-CZ" b="0" i="1" baseline="-25000" smtClean="0">
                          <a:latin typeface="Cambria Math"/>
                        </a:rPr>
                        <m:t>𝑂𝑖</m:t>
                      </m:r>
                      <m:r>
                        <a:rPr lang="cs-CZ" b="0" i="1" smtClean="0">
                          <a:latin typeface="Cambria Math"/>
                        </a:rPr>
                        <m:t>= </m:t>
                      </m:r>
                      <m:nary>
                        <m:naryPr>
                          <m:chr m:val="∑"/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cs-CZ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cs-CZ" b="0" i="1" smtClean="0">
                              <a:latin typeface="Cambria Math"/>
                            </a:rPr>
                            <m:t>𝑡</m:t>
                          </m:r>
                        </m:sup>
                        <m:e>
                          <m:r>
                            <a:rPr lang="cs-CZ" b="0" i="1" smtClean="0">
                              <a:latin typeface="Cambria Math"/>
                            </a:rPr>
                            <m:t>𝑝</m:t>
                          </m:r>
                          <m:r>
                            <a:rPr lang="cs-CZ" b="0" i="1" baseline="-25000" smtClean="0">
                              <a:latin typeface="Cambria Math"/>
                            </a:rPr>
                            <m:t>𝑘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×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𝑈𝑖𝑘</m:t>
                          </m:r>
                        </m:e>
                      </m:nary>
                    </m:oMath>
                  </m:oMathPara>
                </a14:m>
                <a:endParaRPr lang="cs-CZ" dirty="0" smtClean="0"/>
              </a:p>
              <a:p>
                <a:endParaRPr lang="cs-CZ" sz="105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b="1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1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𝑼</m:t>
                          </m:r>
                        </m:e>
                        <m:sub>
                          <m:r>
                            <a:rPr lang="cs-CZ" b="1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𝑶</m:t>
                          </m:r>
                          <m:r>
                            <a:rPr lang="cs-CZ" b="1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/>
                            </a:rPr>
                            <m:t>𝑝</m:t>
                          </m:r>
                          <m:r>
                            <a:rPr lang="cs-CZ" b="0" i="1" baseline="-25000" smtClean="0">
                              <a:latin typeface="Cambria Math"/>
                            </a:rPr>
                            <m:t>1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×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𝑈</m:t>
                          </m:r>
                          <m:r>
                            <a:rPr lang="cs-CZ" b="0" i="1" baseline="-25000" smtClean="0">
                              <a:latin typeface="Cambria Math"/>
                            </a:rPr>
                            <m:t>11</m:t>
                          </m:r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/>
                            </a:rPr>
                            <m:t>𝑝</m:t>
                          </m:r>
                          <m:r>
                            <a:rPr lang="cs-CZ" b="0" i="1" baseline="-25000" smtClean="0">
                              <a:latin typeface="Cambria Math"/>
                            </a:rPr>
                            <m:t>2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×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𝑈</m:t>
                          </m:r>
                          <m:r>
                            <a:rPr lang="cs-CZ" b="0" i="1" baseline="-25000" smtClean="0">
                              <a:latin typeface="Cambria Math"/>
                            </a:rPr>
                            <m:t>12</m:t>
                          </m:r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/>
                            </a:rPr>
                            <m:t>…</m:t>
                          </m:r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/>
                            </a:rPr>
                            <m:t>𝑝</m:t>
                          </m:r>
                          <m:r>
                            <a:rPr lang="cs-CZ" b="0" i="1" baseline="-25000" smtClean="0">
                              <a:latin typeface="Cambria Math"/>
                            </a:rPr>
                            <m:t>𝑘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×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𝑈</m:t>
                          </m:r>
                          <m:r>
                            <a:rPr lang="cs-CZ" b="0" i="1" baseline="-25000" smtClean="0">
                              <a:latin typeface="Cambria Math"/>
                            </a:rPr>
                            <m:t>1</m:t>
                          </m:r>
                          <m:r>
                            <a:rPr lang="cs-CZ" b="0" i="1" baseline="-25000" smtClean="0">
                              <a:latin typeface="Cambria Math"/>
                            </a:rPr>
                            <m:t>𝑘</m:t>
                          </m:r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/>
                            </a:rPr>
                            <m:t>…</m:t>
                          </m:r>
                        </m:e>
                      </m:d>
                      <m:r>
                        <a:rPr lang="cs-CZ" b="0" i="1" smtClean="0">
                          <a:latin typeface="Cambria Math"/>
                        </a:rPr>
                        <m:t>+(</m:t>
                      </m:r>
                      <m:r>
                        <a:rPr lang="cs-CZ" b="0" i="1" smtClean="0">
                          <a:latin typeface="Cambria Math"/>
                        </a:rPr>
                        <m:t>𝑝𝑡</m:t>
                      </m:r>
                      <m:r>
                        <a:rPr lang="cs-CZ" b="0" i="1" smtClean="0">
                          <a:latin typeface="Cambria Math"/>
                        </a:rPr>
                        <m:t>×</m:t>
                      </m:r>
                      <m:r>
                        <a:rPr lang="cs-CZ" b="0" i="1" smtClean="0">
                          <a:latin typeface="Cambria Math"/>
                        </a:rPr>
                        <m:t>𝑈</m:t>
                      </m:r>
                      <m:r>
                        <a:rPr lang="cs-CZ" b="0" i="1" baseline="-25000" smtClean="0">
                          <a:latin typeface="Cambria Math"/>
                        </a:rPr>
                        <m:t>1</m:t>
                      </m:r>
                      <m:r>
                        <a:rPr lang="cs-CZ" b="0" i="1" baseline="-25000" smtClean="0">
                          <a:latin typeface="Cambria Math"/>
                        </a:rPr>
                        <m:t>𝑡</m:t>
                      </m:r>
                      <m:r>
                        <a:rPr lang="cs-CZ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cs-CZ" i="1" dirty="0"/>
              </a:p>
            </p:txBody>
          </p:sp>
        </mc:Choice>
        <mc:Fallback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3065" y="5373216"/>
                <a:ext cx="7920880" cy="1329338"/>
              </a:xfrm>
              <a:prstGeom prst="rect">
                <a:avLst/>
              </a:prstGeom>
              <a:blipFill rotWithShape="1">
                <a:blip r:embed="rId3" cstate="print"/>
                <a:stretch>
                  <a:fillRect b="-137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23903993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rozhodování</a:t>
            </a:r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34806771"/>
              </p:ext>
            </p:extLst>
          </p:nvPr>
        </p:nvGraphicFramePr>
        <p:xfrm>
          <a:off x="1524000" y="1397000"/>
          <a:ext cx="7224464" cy="249428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806116"/>
                <a:gridCol w="1745940"/>
                <a:gridCol w="1866292"/>
                <a:gridCol w="1806116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rozhodování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naplňování zájmu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realizace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stupeň determinace</a:t>
                      </a:r>
                      <a:endParaRPr lang="cs-CZ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osobní</a:t>
                      </a:r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vlastního</a:t>
                      </a:r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rozhodovatelem</a:t>
                      </a:r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velmi nízký</a:t>
                      </a:r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politické</a:t>
                      </a:r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r>
                        <a:rPr lang="cs-CZ" dirty="0" smtClean="0"/>
                        <a:t>jiných lidí</a:t>
                      </a:r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r>
                        <a:rPr lang="cs-CZ" dirty="0" smtClean="0"/>
                        <a:t>jinými lidmi</a:t>
                      </a:r>
                      <a:endParaRPr lang="cs-CZ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nízký až střední</a:t>
                      </a:r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velitelské</a:t>
                      </a:r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nízký až vysoký</a:t>
                      </a:r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správní</a:t>
                      </a:r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vysoký</a:t>
                      </a:r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manažerské</a:t>
                      </a:r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nízký až střední</a:t>
                      </a:r>
                      <a:endParaRPr lang="cs-CZ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1435608" y="4149080"/>
            <a:ext cx="7498080" cy="2099320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individuální × kolektivní</a:t>
            </a:r>
          </a:p>
          <a:p>
            <a:r>
              <a:rPr lang="cs-CZ" dirty="0" smtClean="0"/>
              <a:t>stupeň determinace = míra standardizovanosti rozhodovacího procesu z hlediska postupu, termínů, kontroly atd.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87912391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citlivosti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odpovídá na otázku „jak citlivý je celkový výsledek na změnu jednotlivých faktorů rizika?“</a:t>
            </a:r>
          </a:p>
          <a:p>
            <a:r>
              <a:rPr lang="cs-CZ" b="1" dirty="0" smtClean="0"/>
              <a:t>kvantitativní analýza citlivosti </a:t>
            </a:r>
            <a:r>
              <a:rPr lang="cs-CZ" dirty="0" smtClean="0"/>
              <a:t>– postupnou změnou jednotlivých faktorů o 10 % (při zachování hodnot všech ostatních kritérií) a dopočítáním celkové hodnoty kritéria zjišťujeme, který faktor má na kritérium největší vliv</a:t>
            </a:r>
          </a:p>
          <a:p>
            <a:r>
              <a:rPr lang="cs-CZ" b="1" dirty="0" smtClean="0"/>
              <a:t>analýza citlivosti metodou Monte Carlo </a:t>
            </a:r>
            <a:r>
              <a:rPr lang="cs-CZ" dirty="0" smtClean="0"/>
              <a:t>– počítačově simulovaná metoda pro velké množství kritérií, jež ovlivňuje řada kvantitativních faktorů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99881804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 smtClean="0"/>
              <a:t>Rozhodování v podmínkách nejistoty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chybí informace o pravděpodobnostech jednotlivých scénářů</a:t>
            </a:r>
          </a:p>
          <a:p>
            <a:pPr marL="596646" indent="-514350">
              <a:buAutoNum type="arabicParenR"/>
            </a:pPr>
            <a:r>
              <a:rPr lang="cs-CZ" sz="2800" dirty="0" smtClean="0"/>
              <a:t>sestavení rozhodovací matice (uvažujme </a:t>
            </a:r>
            <a:r>
              <a:rPr lang="cs-CZ" sz="2800" dirty="0" err="1" smtClean="0"/>
              <a:t>jednokriteriální</a:t>
            </a:r>
            <a:r>
              <a:rPr lang="cs-CZ" sz="2800" dirty="0" smtClean="0"/>
              <a:t> rozhodování)</a:t>
            </a:r>
          </a:p>
          <a:p>
            <a:pPr marL="596646" indent="-514350">
              <a:buAutoNum type="arabicParenR"/>
            </a:pPr>
            <a:r>
              <a:rPr lang="cs-CZ" sz="2800" dirty="0" smtClean="0"/>
              <a:t>volba pravidla pro výběr optimální varianty</a:t>
            </a:r>
          </a:p>
          <a:p>
            <a:pPr marL="596646" indent="-514350">
              <a:buAutoNum type="arabicParenR"/>
            </a:pPr>
            <a:r>
              <a:rPr lang="cs-CZ" sz="2800" dirty="0" smtClean="0"/>
              <a:t>jeho aplikace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xmlns="" val="16099840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Pravidla pro rozhodování v nejistotě</a:t>
            </a:r>
            <a:endParaRPr lang="cs-CZ" sz="3600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cs-CZ" dirty="0" smtClean="0"/>
                  <a:t>pravidlo </a:t>
                </a:r>
                <a:r>
                  <a:rPr lang="cs-CZ" dirty="0" err="1" smtClean="0"/>
                  <a:t>maximin</a:t>
                </a:r>
                <a:endParaRPr lang="cs-CZ" dirty="0" smtClean="0"/>
              </a:p>
              <a:p>
                <a:pPr lvl="1"/>
                <a:r>
                  <a:rPr lang="cs-CZ" sz="2400" dirty="0" smtClean="0"/>
                  <a:t>defenzivní – výběr varianty, která o při nejhorším možném scénáři přináší nejmenší ztrátu nebo nejlepší možný výsledek</a:t>
                </a:r>
              </a:p>
              <a:p>
                <a:pPr lvl="1"/>
                <a:r>
                  <a:rPr lang="cs-CZ" sz="2400" dirty="0" smtClean="0"/>
                  <a:t>u každé varianty nejprve vybereme minimální hodnotu kritéria (tj. nejhorší scénář)</a:t>
                </a:r>
              </a:p>
              <a:p>
                <a:pPr lvl="1"/>
                <a:r>
                  <a:rPr lang="cs-CZ" sz="2400" dirty="0" smtClean="0"/>
                  <a:t>z těchto minimálních hodnot vybereme tu, která je nejpříznivější</a:t>
                </a:r>
              </a:p>
              <a:p>
                <a:pPr lvl="1"/>
                <a:endParaRPr lang="cs-CZ" sz="2400" dirty="0" smtClean="0"/>
              </a:p>
              <a:p>
                <a:pPr marL="402336" lvl="1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cs-CZ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cs-CZ" i="1" smtClean="0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cs-CZ" i="0" smtClean="0">
                                  <a:latin typeface="Cambria Math"/>
                                </a:rPr>
                                <m:t>max</m:t>
                              </m:r>
                            </m:e>
                            <m:lim>
                              <m:r>
                                <a:rPr lang="cs-CZ" b="0" i="1" smtClean="0">
                                  <a:latin typeface="Cambria Math"/>
                                </a:rPr>
                                <m:t>𝑖</m:t>
                              </m:r>
                            </m:lim>
                          </m:limLow>
                        </m:fName>
                        <m:e>
                          <m:d>
                            <m:dPr>
                              <m:ctrlPr>
                                <a:rPr lang="cs-CZ" i="1" smtClean="0">
                                  <a:latin typeface="Cambria Math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cs-CZ" i="1" smtClean="0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limLow>
                                    <m:limLowPr>
                                      <m:ctrlPr>
                                        <a:rPr lang="cs-CZ" i="1" smtClean="0">
                                          <a:latin typeface="Cambria Math"/>
                                        </a:rPr>
                                      </m:ctrlPr>
                                    </m:limLow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cs-CZ" i="0" smtClean="0">
                                          <a:latin typeface="Cambria Math"/>
                                        </a:rPr>
                                        <m:t>min</m:t>
                                      </m:r>
                                    </m:e>
                                    <m:lim>
                                      <m:r>
                                        <a:rPr lang="cs-CZ" b="0" i="1" smtClean="0">
                                          <a:latin typeface="Cambria Math"/>
                                        </a:rPr>
                                        <m:t>𝑘</m:t>
                                      </m:r>
                                    </m:lim>
                                  </m:limLow>
                                </m:fName>
                                <m:e>
                                  <m:r>
                                    <a:rPr lang="cs-CZ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cs-CZ" b="0" i="1" baseline="-25000" smtClean="0">
                                      <a:latin typeface="Cambria Math"/>
                                    </a:rPr>
                                    <m:t>𝑖𝑘</m:t>
                                  </m:r>
                                </m:e>
                              </m:func>
                            </m:e>
                          </m:d>
                        </m:e>
                      </m:func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 t="-1525" r="-73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186574387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Pravidla pro rozhodování v nejistotě</a:t>
            </a: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dirty="0" smtClean="0"/>
                  <a:t>pravidlo </a:t>
                </a:r>
                <a:r>
                  <a:rPr lang="cs-CZ" dirty="0" err="1" smtClean="0"/>
                  <a:t>maximax</a:t>
                </a:r>
                <a:endParaRPr lang="cs-CZ" dirty="0"/>
              </a:p>
              <a:p>
                <a:pPr lvl="1"/>
                <a:r>
                  <a:rPr lang="cs-CZ" sz="2400" dirty="0" smtClean="0"/>
                  <a:t>ofenzivní </a:t>
                </a:r>
                <a:r>
                  <a:rPr lang="cs-CZ" sz="2400" dirty="0"/>
                  <a:t>– výběr varianty, která o při </a:t>
                </a:r>
                <a:r>
                  <a:rPr lang="cs-CZ" sz="2400" dirty="0" smtClean="0"/>
                  <a:t>nejlepším možném </a:t>
                </a:r>
                <a:r>
                  <a:rPr lang="cs-CZ" sz="2400" dirty="0"/>
                  <a:t>scénáři přináší </a:t>
                </a:r>
                <a:r>
                  <a:rPr lang="cs-CZ" sz="2400" dirty="0" smtClean="0"/>
                  <a:t>nejlepší hodnotu posuzovaného kritéria</a:t>
                </a:r>
              </a:p>
              <a:p>
                <a:pPr lvl="1"/>
                <a:r>
                  <a:rPr lang="cs-CZ" sz="2400" dirty="0" smtClean="0"/>
                  <a:t>u </a:t>
                </a:r>
                <a:r>
                  <a:rPr lang="cs-CZ" sz="2400" dirty="0"/>
                  <a:t>každé varianty nejprve vybereme </a:t>
                </a:r>
                <a:r>
                  <a:rPr lang="cs-CZ" sz="2400" dirty="0" smtClean="0"/>
                  <a:t>maximální hodnotu </a:t>
                </a:r>
                <a:r>
                  <a:rPr lang="cs-CZ" sz="2400" dirty="0"/>
                  <a:t>kritéria (tj. </a:t>
                </a:r>
                <a:r>
                  <a:rPr lang="cs-CZ" sz="2400" dirty="0" smtClean="0"/>
                  <a:t>nejlepší </a:t>
                </a:r>
                <a:r>
                  <a:rPr lang="cs-CZ" sz="2400" dirty="0"/>
                  <a:t>scénář)</a:t>
                </a:r>
              </a:p>
              <a:p>
                <a:pPr lvl="1"/>
                <a:r>
                  <a:rPr lang="cs-CZ" sz="2400" dirty="0"/>
                  <a:t>z těchto </a:t>
                </a:r>
                <a:r>
                  <a:rPr lang="cs-CZ" sz="2400" dirty="0" smtClean="0"/>
                  <a:t>maximálních </a:t>
                </a:r>
                <a:r>
                  <a:rPr lang="cs-CZ" sz="2400" dirty="0"/>
                  <a:t>hodnot vybereme tu, která je </a:t>
                </a:r>
                <a:r>
                  <a:rPr lang="cs-CZ" sz="2400" dirty="0" smtClean="0"/>
                  <a:t>nejpříznivější</a:t>
                </a:r>
              </a:p>
              <a:p>
                <a:pPr lvl="1"/>
                <a:endParaRPr lang="cs-CZ" sz="2400" dirty="0" smtClean="0"/>
              </a:p>
              <a:p>
                <a:pPr marL="402336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cs-CZ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cs-CZ" i="1" smtClean="0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cs-CZ" i="0" smtClean="0">
                                  <a:latin typeface="Cambria Math"/>
                                </a:rPr>
                                <m:t>max</m:t>
                              </m:r>
                            </m:e>
                            <m:lim>
                              <m:r>
                                <a:rPr lang="cs-CZ" b="0" i="1" smtClean="0">
                                  <a:latin typeface="Cambria Math"/>
                                </a:rPr>
                                <m:t>𝑖</m:t>
                              </m:r>
                            </m:lim>
                          </m:limLow>
                        </m:fName>
                        <m:e>
                          <m:d>
                            <m:dPr>
                              <m:ctrlPr>
                                <a:rPr lang="cs-CZ" i="1" smtClean="0">
                                  <a:latin typeface="Cambria Math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cs-CZ" i="1" smtClean="0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limLow>
                                    <m:limLowPr>
                                      <m:ctrlPr>
                                        <a:rPr lang="cs-CZ" i="1" smtClean="0">
                                          <a:latin typeface="Cambria Math"/>
                                        </a:rPr>
                                      </m:ctrlPr>
                                    </m:limLow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cs-CZ" i="0" smtClean="0">
                                          <a:latin typeface="Cambria Math"/>
                                        </a:rPr>
                                        <m:t>max</m:t>
                                      </m:r>
                                    </m:e>
                                    <m:lim>
                                      <m:r>
                                        <a:rPr lang="cs-CZ" b="0" i="1" smtClean="0">
                                          <a:latin typeface="Cambria Math"/>
                                        </a:rPr>
                                        <m:t>𝑘</m:t>
                                      </m:r>
                                    </m:lim>
                                  </m:limLow>
                                </m:fName>
                                <m:e>
                                  <m:r>
                                    <a:rPr lang="cs-CZ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cs-CZ" b="0" i="1" baseline="-25000" smtClean="0">
                                      <a:latin typeface="Cambria Math"/>
                                    </a:rPr>
                                    <m:t>𝑖𝑘</m:t>
                                  </m:r>
                                </m:e>
                              </m:func>
                            </m:e>
                          </m:d>
                        </m:e>
                      </m:func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 t="-152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67759181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Pravidla pro rozhodování v nejistotě</a:t>
            </a: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cs-CZ" dirty="0" smtClean="0"/>
                  <a:t>Hurwitzowo pravidlo</a:t>
                </a:r>
              </a:p>
              <a:p>
                <a:pPr lvl="1"/>
                <a:r>
                  <a:rPr lang="cs-CZ" sz="2600" dirty="0"/>
                  <a:t>pracuje s parametrem </a:t>
                </a:r>
                <a:r>
                  <a:rPr lang="el-GR" sz="2600" dirty="0"/>
                  <a:t>β</a:t>
                </a:r>
                <a:r>
                  <a:rPr lang="cs-CZ" sz="2600" dirty="0"/>
                  <a:t>, </a:t>
                </a:r>
                <a:r>
                  <a:rPr lang="cs-CZ" sz="2600" dirty="0" smtClean="0"/>
                  <a:t>který vyjadřuje optimismus, resp. pesimismus </a:t>
                </a:r>
                <a:r>
                  <a:rPr lang="cs-CZ" sz="2600" dirty="0" err="1" smtClean="0"/>
                  <a:t>rozhodovatele</a:t>
                </a:r>
                <a:r>
                  <a:rPr lang="cs-CZ" sz="2600" dirty="0" smtClean="0"/>
                  <a:t> </a:t>
                </a:r>
                <a:br>
                  <a:rPr lang="cs-CZ" sz="2600" dirty="0" smtClean="0"/>
                </a:br>
                <a:r>
                  <a:rPr lang="cs-CZ" sz="2600" dirty="0" smtClean="0"/>
                  <a:t>(0 = extrémně pesimistický, 1 = extrémně optimistický)</a:t>
                </a:r>
              </a:p>
              <a:p>
                <a:pPr lvl="1"/>
                <a:r>
                  <a:rPr lang="cs-CZ" sz="2600" dirty="0" smtClean="0"/>
                  <a:t>u každé varianty určíme maximální a minimální hodnotu</a:t>
                </a:r>
              </a:p>
              <a:p>
                <a:pPr lvl="1"/>
                <a:r>
                  <a:rPr lang="cs-CZ" sz="2600" dirty="0" smtClean="0"/>
                  <a:t>vypočteme hodnotu užitku podle vztahu</a:t>
                </a:r>
              </a:p>
              <a:p>
                <a:pPr lvl="1"/>
                <a:endParaRPr lang="cs-CZ" sz="2400" dirty="0" smtClean="0"/>
              </a:p>
              <a:p>
                <a:pPr marL="402336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/>
                        </a:rPr>
                        <m:t>𝑢</m:t>
                      </m:r>
                      <m:r>
                        <a:rPr lang="cs-CZ" sz="2400" b="0" i="1" baseline="-25000" smtClean="0">
                          <a:latin typeface="Cambria Math"/>
                        </a:rPr>
                        <m:t>𝑖</m:t>
                      </m:r>
                      <m:r>
                        <a:rPr lang="cs-CZ" sz="2400" b="0" i="1" smtClean="0">
                          <a:latin typeface="Cambria Math"/>
                        </a:rPr>
                        <m:t>=(</m:t>
                      </m:r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𝛽</m:t>
                      </m:r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×</m:t>
                      </m:r>
                      <m:func>
                        <m:funcPr>
                          <m:ctrlPr>
                            <a:rPr lang="cs-CZ" sz="2400" b="0" i="1" smtClean="0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cs-CZ" sz="24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cs-CZ" sz="2400" b="0" i="0" smtClean="0">
                                  <a:latin typeface="Cambria Math"/>
                                  <a:ea typeface="Cambria Math"/>
                                </a:rPr>
                                <m:t>max</m:t>
                              </m:r>
                            </m:e>
                            <m:lim>
                              <m:r>
                                <a:rPr lang="cs-CZ" sz="2400" b="0" i="1" smtClean="0">
                                  <a:latin typeface="Cambria Math"/>
                                  <a:ea typeface="Cambria Math"/>
                                </a:rPr>
                                <m:t>𝑘</m:t>
                              </m:r>
                            </m:lim>
                          </m:limLow>
                        </m:fName>
                        <m:e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  <m:r>
                            <a:rPr lang="cs-CZ" sz="2400" b="0" i="1" baseline="-25000" smtClean="0">
                              <a:latin typeface="Cambria Math"/>
                              <a:ea typeface="Cambria Math"/>
                            </a:rPr>
                            <m:t>𝑖𝑘</m:t>
                          </m:r>
                        </m:e>
                      </m:func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)+(</m:t>
                      </m:r>
                      <m:d>
                        <m:dPr>
                          <m:ctrlPr>
                            <a:rPr lang="cs-CZ" sz="2400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1−</m:t>
                          </m:r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𝛽</m:t>
                          </m:r>
                        </m:e>
                      </m:d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×</m:t>
                      </m:r>
                      <m:func>
                        <m:funcPr>
                          <m:ctrlPr>
                            <a:rPr lang="cs-CZ" sz="2400" b="0" i="1" smtClean="0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cs-CZ" sz="24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cs-CZ" sz="2400" b="0" i="0" smtClean="0">
                                  <a:latin typeface="Cambria Math"/>
                                  <a:ea typeface="Cambria Math"/>
                                </a:rPr>
                                <m:t>min</m:t>
                              </m:r>
                            </m:e>
                            <m:lim>
                              <m:r>
                                <a:rPr lang="cs-CZ" sz="2400" b="0" i="1" smtClean="0">
                                  <a:latin typeface="Cambria Math"/>
                                  <a:ea typeface="Cambria Math"/>
                                </a:rPr>
                                <m:t>𝑘</m:t>
                              </m:r>
                            </m:lim>
                          </m:limLow>
                        </m:fName>
                        <m:e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  <m:r>
                            <a:rPr lang="cs-CZ" sz="2400" b="0" i="1" baseline="-25000" smtClean="0">
                              <a:latin typeface="Cambria Math"/>
                              <a:ea typeface="Cambria Math"/>
                            </a:rPr>
                            <m:t>𝑖𝑘</m:t>
                          </m:r>
                        </m:e>
                      </m:func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cs-CZ" sz="2400" dirty="0" smtClean="0"/>
              </a:p>
              <a:p>
                <a:pPr marL="402336" lvl="1" indent="0">
                  <a:buNone/>
                </a:pPr>
                <a:endParaRPr lang="cs-CZ" sz="2400" dirty="0" smtClean="0"/>
              </a:p>
              <a:p>
                <a:pPr lvl="1"/>
                <a:r>
                  <a:rPr lang="cs-CZ" sz="2600" dirty="0" smtClean="0"/>
                  <a:t>vybereme variantu s nejpříznivější hodnotou užitku</a:t>
                </a:r>
                <a:endParaRPr lang="cs-CZ" sz="2600" dirty="0"/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 t="-343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180750718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Pravidla pro rozhodování v nejistotě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Laplaceovo</a:t>
            </a:r>
            <a:r>
              <a:rPr lang="cs-CZ" dirty="0" smtClean="0"/>
              <a:t> pravidlo</a:t>
            </a:r>
          </a:p>
          <a:p>
            <a:pPr lvl="1"/>
            <a:r>
              <a:rPr lang="cs-CZ" dirty="0" smtClean="0"/>
              <a:t>„neznáme-li pravděpodobnost jednotlivých scénářů, jsou všechny stejně pravděpodobné“</a:t>
            </a:r>
          </a:p>
          <a:p>
            <a:pPr lvl="1"/>
            <a:r>
              <a:rPr lang="cs-CZ" dirty="0" smtClean="0"/>
              <a:t>sečteme hodnoty kritérií v jednotlivých řádcích</a:t>
            </a:r>
          </a:p>
          <a:p>
            <a:pPr lvl="1"/>
            <a:r>
              <a:rPr lang="cs-CZ" dirty="0" smtClean="0"/>
              <a:t>výsledek vydělíme počtem scénářů</a:t>
            </a:r>
          </a:p>
          <a:p>
            <a:pPr lvl="1"/>
            <a:r>
              <a:rPr lang="cs-CZ" dirty="0" smtClean="0"/>
              <a:t>vybereme variantu s nejvyšším užitkem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94703838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err="1" smtClean="0"/>
              <a:t>Víceetapové</a:t>
            </a:r>
            <a:r>
              <a:rPr lang="cs-CZ" sz="3600" dirty="0" smtClean="0"/>
              <a:t> rozhodovací procesy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rozhodovací proces není jednorázový, ale skládá se z více etap</a:t>
            </a:r>
          </a:p>
          <a:p>
            <a:r>
              <a:rPr lang="cs-CZ" dirty="0" smtClean="0"/>
              <a:t>nejde o optimalizaci jednotlivých rozhodnutí, ale celkovou strategii v rámci celého procesu</a:t>
            </a:r>
          </a:p>
          <a:p>
            <a:r>
              <a:rPr lang="cs-CZ" dirty="0" err="1" smtClean="0"/>
              <a:t>jednokriteriální</a:t>
            </a:r>
            <a:r>
              <a:rPr lang="cs-CZ" dirty="0" smtClean="0"/>
              <a:t> rozhodování v podmínkách rizika nebo nejistoty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84878885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Rozhodovací strom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grafický nástroj zobrazující rozhodovací proces</a:t>
            </a:r>
          </a:p>
          <a:p>
            <a:r>
              <a:rPr lang="cs-CZ" dirty="0" smtClean="0"/>
              <a:t>skládá se z uzlů a hran</a:t>
            </a:r>
          </a:p>
          <a:p>
            <a:pPr lvl="1"/>
            <a:r>
              <a:rPr lang="cs-CZ" dirty="0" smtClean="0"/>
              <a:t>rozhodovací uzly (kosočtverce) – znázorňují volbu určité varianty z daného souboru variant (znázorněné hranami)</a:t>
            </a:r>
          </a:p>
          <a:p>
            <a:pPr lvl="1"/>
            <a:r>
              <a:rPr lang="cs-CZ" dirty="0" smtClean="0"/>
              <a:t>situační uzly (kroužky) – realizace určité varianty s možnými výsledky realizace (znázorněné hranami)</a:t>
            </a:r>
          </a:p>
        </p:txBody>
      </p:sp>
    </p:spTree>
    <p:extLst>
      <p:ext uri="{BB962C8B-B14F-4D97-AF65-F5344CB8AC3E}">
        <p14:creationId xmlns:p14="http://schemas.microsoft.com/office/powerpoint/2010/main" xmlns="" val="303177447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Rozhodovací strom</a:t>
            </a:r>
            <a:endParaRPr lang="cs-CZ" dirty="0"/>
          </a:p>
        </p:txBody>
      </p:sp>
      <p:grpSp>
        <p:nvGrpSpPr>
          <p:cNvPr id="92" name="Skupina 91"/>
          <p:cNvGrpSpPr/>
          <p:nvPr/>
        </p:nvGrpSpPr>
        <p:grpSpPr>
          <a:xfrm>
            <a:off x="2104008" y="1113259"/>
            <a:ext cx="5566855" cy="5287528"/>
            <a:chOff x="611188" y="115888"/>
            <a:chExt cx="7056437" cy="6592014"/>
          </a:xfrm>
        </p:grpSpPr>
        <p:sp>
          <p:nvSpPr>
            <p:cNvPr id="4" name="Rectangle 2"/>
            <p:cNvSpPr>
              <a:spLocks noChangeAspect="1" noChangeArrowheads="1"/>
            </p:cNvSpPr>
            <p:nvPr/>
          </p:nvSpPr>
          <p:spPr bwMode="auto">
            <a:xfrm rot="2700000">
              <a:off x="684213" y="2781300"/>
              <a:ext cx="539750" cy="53975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pPr algn="ctr"/>
              <a:endParaRPr lang="cs-CZ" sz="1200"/>
            </a:p>
          </p:txBody>
        </p:sp>
        <p:sp>
          <p:nvSpPr>
            <p:cNvPr id="5" name="Oval 3"/>
            <p:cNvSpPr>
              <a:spLocks noChangeAspect="1" noChangeArrowheads="1"/>
            </p:cNvSpPr>
            <p:nvPr/>
          </p:nvSpPr>
          <p:spPr bwMode="auto">
            <a:xfrm>
              <a:off x="2124075" y="4221163"/>
              <a:ext cx="539750" cy="53975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cs-CZ" sz="1200" b="1"/>
                <a:t>3</a:t>
              </a:r>
            </a:p>
          </p:txBody>
        </p:sp>
        <p:sp>
          <p:nvSpPr>
            <p:cNvPr id="6" name="Text Box 4"/>
            <p:cNvSpPr txBox="1">
              <a:spLocks noChangeArrowheads="1"/>
            </p:cNvSpPr>
            <p:nvPr/>
          </p:nvSpPr>
          <p:spPr bwMode="auto">
            <a:xfrm>
              <a:off x="611188" y="2852738"/>
              <a:ext cx="647699" cy="3453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200" b="1"/>
                <a:t>1</a:t>
              </a:r>
            </a:p>
          </p:txBody>
        </p:sp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3563938" y="5013325"/>
              <a:ext cx="576262" cy="3453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200" b="1"/>
                <a:t>7</a:t>
              </a:r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 rot="2700000">
              <a:off x="3563938" y="4941888"/>
              <a:ext cx="539750" cy="53975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200"/>
            </a:p>
          </p:txBody>
        </p:sp>
        <p:sp>
          <p:nvSpPr>
            <p:cNvPr id="9" name="Text Box 7"/>
            <p:cNvSpPr txBox="1">
              <a:spLocks noChangeArrowheads="1"/>
            </p:cNvSpPr>
            <p:nvPr/>
          </p:nvSpPr>
          <p:spPr bwMode="auto">
            <a:xfrm>
              <a:off x="3525839" y="719139"/>
              <a:ext cx="576262" cy="3453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200" b="1"/>
                <a:t>4</a:t>
              </a:r>
            </a:p>
          </p:txBody>
        </p:sp>
        <p:sp>
          <p:nvSpPr>
            <p:cNvPr id="10" name="Line 8"/>
            <p:cNvSpPr>
              <a:spLocks noChangeShapeType="1"/>
            </p:cNvSpPr>
            <p:nvPr/>
          </p:nvSpPr>
          <p:spPr bwMode="auto">
            <a:xfrm>
              <a:off x="3851275" y="6021388"/>
              <a:ext cx="0" cy="5032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sz="1200"/>
            </a:p>
          </p:txBody>
        </p:sp>
        <p:sp>
          <p:nvSpPr>
            <p:cNvPr id="11" name="Line 9"/>
            <p:cNvSpPr>
              <a:spLocks noChangeShapeType="1"/>
            </p:cNvSpPr>
            <p:nvPr/>
          </p:nvSpPr>
          <p:spPr bwMode="auto">
            <a:xfrm>
              <a:off x="971550" y="6669088"/>
              <a:ext cx="288131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triangle" w="lg" len="med"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sz="1200"/>
            </a:p>
          </p:txBody>
        </p:sp>
        <p:sp>
          <p:nvSpPr>
            <p:cNvPr id="12" name="Line 10"/>
            <p:cNvSpPr>
              <a:spLocks noChangeShapeType="1"/>
            </p:cNvSpPr>
            <p:nvPr/>
          </p:nvSpPr>
          <p:spPr bwMode="auto">
            <a:xfrm>
              <a:off x="3851275" y="6669088"/>
              <a:ext cx="367347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lg" len="med"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sz="1200"/>
            </a:p>
          </p:txBody>
        </p:sp>
        <p:sp>
          <p:nvSpPr>
            <p:cNvPr id="13" name="Text Box 11"/>
            <p:cNvSpPr txBox="1">
              <a:spLocks noChangeArrowheads="1"/>
            </p:cNvSpPr>
            <p:nvPr/>
          </p:nvSpPr>
          <p:spPr bwMode="auto">
            <a:xfrm>
              <a:off x="1908175" y="6381750"/>
              <a:ext cx="1225550" cy="3261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050" b="1"/>
                <a:t>1. etapa</a:t>
              </a:r>
            </a:p>
          </p:txBody>
        </p:sp>
        <p:sp>
          <p:nvSpPr>
            <p:cNvPr id="14" name="Text Box 12"/>
            <p:cNvSpPr txBox="1">
              <a:spLocks noChangeArrowheads="1"/>
            </p:cNvSpPr>
            <p:nvPr/>
          </p:nvSpPr>
          <p:spPr bwMode="auto">
            <a:xfrm>
              <a:off x="4932362" y="6381750"/>
              <a:ext cx="1223962" cy="3261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050" b="1"/>
                <a:t>2. etapa</a:t>
              </a:r>
            </a:p>
          </p:txBody>
        </p:sp>
        <p:sp>
          <p:nvSpPr>
            <p:cNvPr id="15" name="Text Box 14"/>
            <p:cNvSpPr txBox="1">
              <a:spLocks noChangeArrowheads="1"/>
            </p:cNvSpPr>
            <p:nvPr/>
          </p:nvSpPr>
          <p:spPr bwMode="auto">
            <a:xfrm>
              <a:off x="1187450" y="2276475"/>
              <a:ext cx="647699" cy="3261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050"/>
                <a:t>V</a:t>
              </a:r>
              <a:r>
                <a:rPr lang="cs-CZ" sz="1050" baseline="-25000"/>
                <a:t>1.1</a:t>
              </a:r>
              <a:endParaRPr lang="cs-CZ" sz="1050"/>
            </a:p>
          </p:txBody>
        </p:sp>
        <p:sp>
          <p:nvSpPr>
            <p:cNvPr id="16" name="Text Box 15"/>
            <p:cNvSpPr txBox="1">
              <a:spLocks noChangeArrowheads="1"/>
            </p:cNvSpPr>
            <p:nvPr/>
          </p:nvSpPr>
          <p:spPr bwMode="auto">
            <a:xfrm>
              <a:off x="1187450" y="3500439"/>
              <a:ext cx="576262" cy="3261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050"/>
                <a:t>V</a:t>
              </a:r>
              <a:r>
                <a:rPr lang="cs-CZ" sz="1050" baseline="-25000"/>
                <a:t>1.2</a:t>
              </a:r>
              <a:endParaRPr lang="cs-CZ" sz="1050"/>
            </a:p>
          </p:txBody>
        </p:sp>
        <p:sp>
          <p:nvSpPr>
            <p:cNvPr id="17" name="Text Box 16"/>
            <p:cNvSpPr txBox="1">
              <a:spLocks noChangeArrowheads="1"/>
            </p:cNvSpPr>
            <p:nvPr/>
          </p:nvSpPr>
          <p:spPr bwMode="auto">
            <a:xfrm>
              <a:off x="4067175" y="4797424"/>
              <a:ext cx="576262" cy="3261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050"/>
                <a:t>V</a:t>
              </a:r>
              <a:r>
                <a:rPr lang="cs-CZ" sz="1050" baseline="-25000"/>
                <a:t>7.1</a:t>
              </a:r>
              <a:endParaRPr lang="cs-CZ" sz="1050"/>
            </a:p>
          </p:txBody>
        </p:sp>
        <p:sp>
          <p:nvSpPr>
            <p:cNvPr id="18" name="Text Box 17"/>
            <p:cNvSpPr txBox="1">
              <a:spLocks noChangeArrowheads="1"/>
            </p:cNvSpPr>
            <p:nvPr/>
          </p:nvSpPr>
          <p:spPr bwMode="auto">
            <a:xfrm>
              <a:off x="4067175" y="5300663"/>
              <a:ext cx="576262" cy="3261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050"/>
                <a:t>V</a:t>
              </a:r>
              <a:r>
                <a:rPr lang="cs-CZ" sz="1050" baseline="-25000"/>
                <a:t>7.2</a:t>
              </a:r>
              <a:endParaRPr lang="cs-CZ" sz="1050"/>
            </a:p>
          </p:txBody>
        </p:sp>
        <p:sp>
          <p:nvSpPr>
            <p:cNvPr id="19" name="Text Box 18"/>
            <p:cNvSpPr txBox="1">
              <a:spLocks noChangeArrowheads="1"/>
            </p:cNvSpPr>
            <p:nvPr/>
          </p:nvSpPr>
          <p:spPr bwMode="auto">
            <a:xfrm>
              <a:off x="7164388" y="2781300"/>
              <a:ext cx="360362" cy="3453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cs-CZ" sz="1200"/>
            </a:p>
          </p:txBody>
        </p:sp>
        <p:sp>
          <p:nvSpPr>
            <p:cNvPr id="20" name="Oval 19"/>
            <p:cNvSpPr>
              <a:spLocks noChangeAspect="1" noChangeArrowheads="1"/>
            </p:cNvSpPr>
            <p:nvPr/>
          </p:nvSpPr>
          <p:spPr bwMode="auto">
            <a:xfrm>
              <a:off x="2124075" y="1341438"/>
              <a:ext cx="539750" cy="53975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cs-CZ" sz="1200" b="1"/>
                <a:t>2</a:t>
              </a:r>
            </a:p>
          </p:txBody>
        </p:sp>
        <p:sp>
          <p:nvSpPr>
            <p:cNvPr id="21" name="Rectangle 20"/>
            <p:cNvSpPr>
              <a:spLocks noChangeArrowheads="1"/>
            </p:cNvSpPr>
            <p:nvPr/>
          </p:nvSpPr>
          <p:spPr bwMode="auto">
            <a:xfrm rot="2700000">
              <a:off x="3563938" y="2060575"/>
              <a:ext cx="539750" cy="53975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200"/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 rot="2700000">
              <a:off x="3563938" y="620713"/>
              <a:ext cx="539750" cy="53975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200"/>
            </a:p>
          </p:txBody>
        </p:sp>
        <p:sp>
          <p:nvSpPr>
            <p:cNvPr id="23" name="Rectangle 22"/>
            <p:cNvSpPr>
              <a:spLocks noChangeArrowheads="1"/>
            </p:cNvSpPr>
            <p:nvPr/>
          </p:nvSpPr>
          <p:spPr bwMode="auto">
            <a:xfrm rot="2700000">
              <a:off x="3563938" y="3500438"/>
              <a:ext cx="539750" cy="53975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 sz="1200"/>
            </a:p>
          </p:txBody>
        </p:sp>
        <p:sp>
          <p:nvSpPr>
            <p:cNvPr id="24" name="Text Box 23"/>
            <p:cNvSpPr txBox="1">
              <a:spLocks noChangeArrowheads="1"/>
            </p:cNvSpPr>
            <p:nvPr/>
          </p:nvSpPr>
          <p:spPr bwMode="auto">
            <a:xfrm>
              <a:off x="3598863" y="2122486"/>
              <a:ext cx="431800" cy="3453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200" b="1"/>
                <a:t>5</a:t>
              </a:r>
            </a:p>
          </p:txBody>
        </p:sp>
        <p:sp>
          <p:nvSpPr>
            <p:cNvPr id="25" name="Text Box 24"/>
            <p:cNvSpPr txBox="1">
              <a:spLocks noChangeArrowheads="1"/>
            </p:cNvSpPr>
            <p:nvPr/>
          </p:nvSpPr>
          <p:spPr bwMode="auto">
            <a:xfrm>
              <a:off x="3598863" y="3633788"/>
              <a:ext cx="431800" cy="3453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200" b="1"/>
                <a:t>6</a:t>
              </a:r>
            </a:p>
          </p:txBody>
        </p:sp>
        <p:sp>
          <p:nvSpPr>
            <p:cNvPr id="26" name="Oval 25"/>
            <p:cNvSpPr>
              <a:spLocks noChangeAspect="1" noChangeArrowheads="1"/>
            </p:cNvSpPr>
            <p:nvPr/>
          </p:nvSpPr>
          <p:spPr bwMode="auto">
            <a:xfrm>
              <a:off x="5003800" y="5300663"/>
              <a:ext cx="539750" cy="53975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cs-CZ" sz="1200" b="1"/>
                <a:t>15</a:t>
              </a:r>
            </a:p>
          </p:txBody>
        </p:sp>
        <p:sp>
          <p:nvSpPr>
            <p:cNvPr id="27" name="Oval 26"/>
            <p:cNvSpPr>
              <a:spLocks noChangeAspect="1" noChangeArrowheads="1"/>
            </p:cNvSpPr>
            <p:nvPr/>
          </p:nvSpPr>
          <p:spPr bwMode="auto">
            <a:xfrm>
              <a:off x="5003800" y="4581525"/>
              <a:ext cx="539750" cy="53975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cs-CZ" sz="1200" b="1"/>
                <a:t>14</a:t>
              </a:r>
            </a:p>
          </p:txBody>
        </p:sp>
        <p:sp>
          <p:nvSpPr>
            <p:cNvPr id="28" name="Line 27"/>
            <p:cNvSpPr>
              <a:spLocks noChangeShapeType="1"/>
            </p:cNvSpPr>
            <p:nvPr/>
          </p:nvSpPr>
          <p:spPr bwMode="auto">
            <a:xfrm flipV="1">
              <a:off x="4211638" y="4941888"/>
              <a:ext cx="792162" cy="2873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sz="1200"/>
            </a:p>
          </p:txBody>
        </p:sp>
        <p:sp>
          <p:nvSpPr>
            <p:cNvPr id="29" name="Line 28"/>
            <p:cNvSpPr>
              <a:spLocks noChangeShapeType="1"/>
            </p:cNvSpPr>
            <p:nvPr/>
          </p:nvSpPr>
          <p:spPr bwMode="auto">
            <a:xfrm>
              <a:off x="4211638" y="5229225"/>
              <a:ext cx="792162" cy="2873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sz="1200"/>
            </a:p>
          </p:txBody>
        </p:sp>
        <p:sp>
          <p:nvSpPr>
            <p:cNvPr id="30" name="Oval 29"/>
            <p:cNvSpPr>
              <a:spLocks noChangeAspect="1" noChangeArrowheads="1"/>
            </p:cNvSpPr>
            <p:nvPr/>
          </p:nvSpPr>
          <p:spPr bwMode="auto">
            <a:xfrm>
              <a:off x="5003800" y="3860800"/>
              <a:ext cx="539750" cy="53975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cs-CZ" sz="1200" b="1"/>
                <a:t>13</a:t>
              </a:r>
            </a:p>
          </p:txBody>
        </p:sp>
        <p:sp>
          <p:nvSpPr>
            <p:cNvPr id="31" name="Oval 30"/>
            <p:cNvSpPr>
              <a:spLocks noChangeAspect="1" noChangeArrowheads="1"/>
            </p:cNvSpPr>
            <p:nvPr/>
          </p:nvSpPr>
          <p:spPr bwMode="auto">
            <a:xfrm>
              <a:off x="5003800" y="3141663"/>
              <a:ext cx="539750" cy="53975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cs-CZ" sz="1200" b="1"/>
                <a:t>12</a:t>
              </a:r>
            </a:p>
          </p:txBody>
        </p:sp>
        <p:sp>
          <p:nvSpPr>
            <p:cNvPr id="32" name="Oval 31"/>
            <p:cNvSpPr>
              <a:spLocks noChangeAspect="1" noChangeArrowheads="1"/>
            </p:cNvSpPr>
            <p:nvPr/>
          </p:nvSpPr>
          <p:spPr bwMode="auto">
            <a:xfrm>
              <a:off x="5003800" y="2420938"/>
              <a:ext cx="539750" cy="53975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cs-CZ" sz="1200" b="1"/>
                <a:t>11</a:t>
              </a:r>
            </a:p>
          </p:txBody>
        </p:sp>
        <p:sp>
          <p:nvSpPr>
            <p:cNvPr id="33" name="Oval 32"/>
            <p:cNvSpPr>
              <a:spLocks noChangeAspect="1" noChangeArrowheads="1"/>
            </p:cNvSpPr>
            <p:nvPr/>
          </p:nvSpPr>
          <p:spPr bwMode="auto">
            <a:xfrm>
              <a:off x="5003800" y="1700213"/>
              <a:ext cx="539750" cy="53975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cs-CZ" sz="1200" b="1"/>
                <a:t>10</a:t>
              </a:r>
            </a:p>
          </p:txBody>
        </p:sp>
        <p:sp>
          <p:nvSpPr>
            <p:cNvPr id="34" name="Oval 33"/>
            <p:cNvSpPr>
              <a:spLocks noChangeAspect="1" noChangeArrowheads="1"/>
            </p:cNvSpPr>
            <p:nvPr/>
          </p:nvSpPr>
          <p:spPr bwMode="auto">
            <a:xfrm>
              <a:off x="5003800" y="981075"/>
              <a:ext cx="539750" cy="53975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cs-CZ" sz="1200" b="1"/>
                <a:t>9</a:t>
              </a:r>
            </a:p>
          </p:txBody>
        </p:sp>
        <p:sp>
          <p:nvSpPr>
            <p:cNvPr id="35" name="Oval 34"/>
            <p:cNvSpPr>
              <a:spLocks noChangeAspect="1" noChangeArrowheads="1"/>
            </p:cNvSpPr>
            <p:nvPr/>
          </p:nvSpPr>
          <p:spPr bwMode="auto">
            <a:xfrm>
              <a:off x="5003800" y="260350"/>
              <a:ext cx="539750" cy="53975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cs-CZ" sz="1200" b="1"/>
                <a:t>8</a:t>
              </a:r>
            </a:p>
          </p:txBody>
        </p:sp>
        <p:sp>
          <p:nvSpPr>
            <p:cNvPr id="36" name="Line 35"/>
            <p:cNvSpPr>
              <a:spLocks noChangeShapeType="1"/>
            </p:cNvSpPr>
            <p:nvPr/>
          </p:nvSpPr>
          <p:spPr bwMode="auto">
            <a:xfrm flipV="1">
              <a:off x="1331913" y="1773238"/>
              <a:ext cx="863600" cy="1295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sz="1200"/>
            </a:p>
          </p:txBody>
        </p:sp>
        <p:sp>
          <p:nvSpPr>
            <p:cNvPr id="37" name="Line 36"/>
            <p:cNvSpPr>
              <a:spLocks noChangeShapeType="1"/>
            </p:cNvSpPr>
            <p:nvPr/>
          </p:nvSpPr>
          <p:spPr bwMode="auto">
            <a:xfrm>
              <a:off x="1331913" y="3068638"/>
              <a:ext cx="863600" cy="12239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sz="1200"/>
            </a:p>
          </p:txBody>
        </p:sp>
        <p:sp>
          <p:nvSpPr>
            <p:cNvPr id="38" name="Line 37"/>
            <p:cNvSpPr>
              <a:spLocks noChangeShapeType="1"/>
            </p:cNvSpPr>
            <p:nvPr/>
          </p:nvSpPr>
          <p:spPr bwMode="auto">
            <a:xfrm flipV="1">
              <a:off x="2627313" y="908050"/>
              <a:ext cx="792162" cy="5762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sz="1200"/>
            </a:p>
          </p:txBody>
        </p:sp>
        <p:sp>
          <p:nvSpPr>
            <p:cNvPr id="39" name="Line 38"/>
            <p:cNvSpPr>
              <a:spLocks noChangeShapeType="1"/>
            </p:cNvSpPr>
            <p:nvPr/>
          </p:nvSpPr>
          <p:spPr bwMode="auto">
            <a:xfrm>
              <a:off x="2627313" y="1773238"/>
              <a:ext cx="865187" cy="5762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sz="1200"/>
            </a:p>
          </p:txBody>
        </p:sp>
        <p:sp>
          <p:nvSpPr>
            <p:cNvPr id="40" name="Line 39"/>
            <p:cNvSpPr>
              <a:spLocks noChangeShapeType="1"/>
            </p:cNvSpPr>
            <p:nvPr/>
          </p:nvSpPr>
          <p:spPr bwMode="auto">
            <a:xfrm flipV="1">
              <a:off x="2627313" y="3789363"/>
              <a:ext cx="792162" cy="5762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sz="1200"/>
            </a:p>
          </p:txBody>
        </p:sp>
        <p:sp>
          <p:nvSpPr>
            <p:cNvPr id="41" name="Line 40"/>
            <p:cNvSpPr>
              <a:spLocks noChangeShapeType="1"/>
            </p:cNvSpPr>
            <p:nvPr/>
          </p:nvSpPr>
          <p:spPr bwMode="auto">
            <a:xfrm>
              <a:off x="2627313" y="4652963"/>
              <a:ext cx="792162" cy="5762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sz="1200"/>
            </a:p>
          </p:txBody>
        </p:sp>
        <p:sp>
          <p:nvSpPr>
            <p:cNvPr id="42" name="Line 41"/>
            <p:cNvSpPr>
              <a:spLocks noChangeShapeType="1"/>
            </p:cNvSpPr>
            <p:nvPr/>
          </p:nvSpPr>
          <p:spPr bwMode="auto">
            <a:xfrm flipV="1">
              <a:off x="4211638" y="620713"/>
              <a:ext cx="792162" cy="2873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sz="1200"/>
            </a:p>
          </p:txBody>
        </p:sp>
        <p:sp>
          <p:nvSpPr>
            <p:cNvPr id="43" name="Line 42"/>
            <p:cNvSpPr>
              <a:spLocks noChangeShapeType="1"/>
            </p:cNvSpPr>
            <p:nvPr/>
          </p:nvSpPr>
          <p:spPr bwMode="auto">
            <a:xfrm>
              <a:off x="4211638" y="908050"/>
              <a:ext cx="792162" cy="2889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sz="1200"/>
            </a:p>
          </p:txBody>
        </p:sp>
        <p:sp>
          <p:nvSpPr>
            <p:cNvPr id="44" name="Line 43"/>
            <p:cNvSpPr>
              <a:spLocks noChangeShapeType="1"/>
            </p:cNvSpPr>
            <p:nvPr/>
          </p:nvSpPr>
          <p:spPr bwMode="auto">
            <a:xfrm flipV="1">
              <a:off x="4211638" y="2060575"/>
              <a:ext cx="792162" cy="2889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sz="1200"/>
            </a:p>
          </p:txBody>
        </p:sp>
        <p:sp>
          <p:nvSpPr>
            <p:cNvPr id="45" name="Line 44"/>
            <p:cNvSpPr>
              <a:spLocks noChangeShapeType="1"/>
            </p:cNvSpPr>
            <p:nvPr/>
          </p:nvSpPr>
          <p:spPr bwMode="auto">
            <a:xfrm>
              <a:off x="4211638" y="2349500"/>
              <a:ext cx="792162" cy="28733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sz="1200"/>
            </a:p>
          </p:txBody>
        </p:sp>
        <p:sp>
          <p:nvSpPr>
            <p:cNvPr id="46" name="Line 45"/>
            <p:cNvSpPr>
              <a:spLocks noChangeShapeType="1"/>
            </p:cNvSpPr>
            <p:nvPr/>
          </p:nvSpPr>
          <p:spPr bwMode="auto">
            <a:xfrm flipV="1">
              <a:off x="4211638" y="3500438"/>
              <a:ext cx="792162" cy="2889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sz="1200"/>
            </a:p>
          </p:txBody>
        </p:sp>
        <p:sp>
          <p:nvSpPr>
            <p:cNvPr id="47" name="Line 46"/>
            <p:cNvSpPr>
              <a:spLocks noChangeShapeType="1"/>
            </p:cNvSpPr>
            <p:nvPr/>
          </p:nvSpPr>
          <p:spPr bwMode="auto">
            <a:xfrm>
              <a:off x="4211638" y="3789363"/>
              <a:ext cx="792162" cy="2873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sz="1200"/>
            </a:p>
          </p:txBody>
        </p:sp>
        <p:sp>
          <p:nvSpPr>
            <p:cNvPr id="48" name="Line 47"/>
            <p:cNvSpPr>
              <a:spLocks noChangeShapeType="1"/>
            </p:cNvSpPr>
            <p:nvPr/>
          </p:nvSpPr>
          <p:spPr bwMode="auto">
            <a:xfrm flipV="1">
              <a:off x="5508625" y="333375"/>
              <a:ext cx="935038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sz="1200"/>
            </a:p>
          </p:txBody>
        </p:sp>
        <p:sp>
          <p:nvSpPr>
            <p:cNvPr id="49" name="Line 48"/>
            <p:cNvSpPr>
              <a:spLocks noChangeShapeType="1"/>
            </p:cNvSpPr>
            <p:nvPr/>
          </p:nvSpPr>
          <p:spPr bwMode="auto">
            <a:xfrm>
              <a:off x="5508625" y="549275"/>
              <a:ext cx="935038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sz="1200"/>
            </a:p>
          </p:txBody>
        </p:sp>
        <p:sp>
          <p:nvSpPr>
            <p:cNvPr id="50" name="Line 49"/>
            <p:cNvSpPr>
              <a:spLocks noChangeShapeType="1"/>
            </p:cNvSpPr>
            <p:nvPr/>
          </p:nvSpPr>
          <p:spPr bwMode="auto">
            <a:xfrm flipV="1">
              <a:off x="5508625" y="1052513"/>
              <a:ext cx="935038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sz="1200"/>
            </a:p>
          </p:txBody>
        </p:sp>
        <p:sp>
          <p:nvSpPr>
            <p:cNvPr id="51" name="Line 50"/>
            <p:cNvSpPr>
              <a:spLocks noChangeShapeType="1"/>
            </p:cNvSpPr>
            <p:nvPr/>
          </p:nvSpPr>
          <p:spPr bwMode="auto">
            <a:xfrm>
              <a:off x="5508625" y="1268413"/>
              <a:ext cx="935038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sz="1200"/>
            </a:p>
          </p:txBody>
        </p:sp>
        <p:sp>
          <p:nvSpPr>
            <p:cNvPr id="52" name="Line 51"/>
            <p:cNvSpPr>
              <a:spLocks noChangeShapeType="1"/>
            </p:cNvSpPr>
            <p:nvPr/>
          </p:nvSpPr>
          <p:spPr bwMode="auto">
            <a:xfrm flipV="1">
              <a:off x="5508625" y="1773238"/>
              <a:ext cx="935038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sz="1200"/>
            </a:p>
          </p:txBody>
        </p:sp>
        <p:sp>
          <p:nvSpPr>
            <p:cNvPr id="53" name="Line 52"/>
            <p:cNvSpPr>
              <a:spLocks noChangeShapeType="1"/>
            </p:cNvSpPr>
            <p:nvPr/>
          </p:nvSpPr>
          <p:spPr bwMode="auto">
            <a:xfrm>
              <a:off x="5508625" y="1989138"/>
              <a:ext cx="935038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sz="1200"/>
            </a:p>
          </p:txBody>
        </p:sp>
        <p:sp>
          <p:nvSpPr>
            <p:cNvPr id="54" name="Line 53"/>
            <p:cNvSpPr>
              <a:spLocks noChangeShapeType="1"/>
            </p:cNvSpPr>
            <p:nvPr/>
          </p:nvSpPr>
          <p:spPr bwMode="auto">
            <a:xfrm flipV="1">
              <a:off x="5508625" y="2492375"/>
              <a:ext cx="935038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sz="1200"/>
            </a:p>
          </p:txBody>
        </p:sp>
        <p:sp>
          <p:nvSpPr>
            <p:cNvPr id="55" name="Line 54"/>
            <p:cNvSpPr>
              <a:spLocks noChangeShapeType="1"/>
            </p:cNvSpPr>
            <p:nvPr/>
          </p:nvSpPr>
          <p:spPr bwMode="auto">
            <a:xfrm>
              <a:off x="5508625" y="2708275"/>
              <a:ext cx="935038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sz="1200"/>
            </a:p>
          </p:txBody>
        </p:sp>
        <p:sp>
          <p:nvSpPr>
            <p:cNvPr id="56" name="Line 55"/>
            <p:cNvSpPr>
              <a:spLocks noChangeShapeType="1"/>
            </p:cNvSpPr>
            <p:nvPr/>
          </p:nvSpPr>
          <p:spPr bwMode="auto">
            <a:xfrm flipV="1">
              <a:off x="5508625" y="3213100"/>
              <a:ext cx="935038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sz="1200"/>
            </a:p>
          </p:txBody>
        </p:sp>
        <p:sp>
          <p:nvSpPr>
            <p:cNvPr id="57" name="Line 56"/>
            <p:cNvSpPr>
              <a:spLocks noChangeShapeType="1"/>
            </p:cNvSpPr>
            <p:nvPr/>
          </p:nvSpPr>
          <p:spPr bwMode="auto">
            <a:xfrm>
              <a:off x="5508625" y="3429000"/>
              <a:ext cx="935038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sz="1200"/>
            </a:p>
          </p:txBody>
        </p:sp>
        <p:sp>
          <p:nvSpPr>
            <p:cNvPr id="58" name="Line 57"/>
            <p:cNvSpPr>
              <a:spLocks noChangeShapeType="1"/>
            </p:cNvSpPr>
            <p:nvPr/>
          </p:nvSpPr>
          <p:spPr bwMode="auto">
            <a:xfrm flipV="1">
              <a:off x="5508625" y="3933825"/>
              <a:ext cx="935038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sz="1200"/>
            </a:p>
          </p:txBody>
        </p:sp>
        <p:sp>
          <p:nvSpPr>
            <p:cNvPr id="59" name="Line 58"/>
            <p:cNvSpPr>
              <a:spLocks noChangeShapeType="1"/>
            </p:cNvSpPr>
            <p:nvPr/>
          </p:nvSpPr>
          <p:spPr bwMode="auto">
            <a:xfrm>
              <a:off x="5508625" y="4149725"/>
              <a:ext cx="935038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sz="1200"/>
            </a:p>
          </p:txBody>
        </p:sp>
        <p:sp>
          <p:nvSpPr>
            <p:cNvPr id="60" name="Line 59"/>
            <p:cNvSpPr>
              <a:spLocks noChangeShapeType="1"/>
            </p:cNvSpPr>
            <p:nvPr/>
          </p:nvSpPr>
          <p:spPr bwMode="auto">
            <a:xfrm flipV="1">
              <a:off x="5508625" y="4652963"/>
              <a:ext cx="935038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sz="1200"/>
            </a:p>
          </p:txBody>
        </p:sp>
        <p:sp>
          <p:nvSpPr>
            <p:cNvPr id="61" name="Line 60"/>
            <p:cNvSpPr>
              <a:spLocks noChangeShapeType="1"/>
            </p:cNvSpPr>
            <p:nvPr/>
          </p:nvSpPr>
          <p:spPr bwMode="auto">
            <a:xfrm>
              <a:off x="5508625" y="4868863"/>
              <a:ext cx="935038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sz="1200"/>
            </a:p>
          </p:txBody>
        </p:sp>
        <p:sp>
          <p:nvSpPr>
            <p:cNvPr id="62" name="Line 61"/>
            <p:cNvSpPr>
              <a:spLocks noChangeShapeType="1"/>
            </p:cNvSpPr>
            <p:nvPr/>
          </p:nvSpPr>
          <p:spPr bwMode="auto">
            <a:xfrm flipV="1">
              <a:off x="5508625" y="5373688"/>
              <a:ext cx="935038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sz="1200"/>
            </a:p>
          </p:txBody>
        </p:sp>
        <p:sp>
          <p:nvSpPr>
            <p:cNvPr id="63" name="Line 62"/>
            <p:cNvSpPr>
              <a:spLocks noChangeShapeType="1"/>
            </p:cNvSpPr>
            <p:nvPr/>
          </p:nvSpPr>
          <p:spPr bwMode="auto">
            <a:xfrm>
              <a:off x="5508625" y="5589588"/>
              <a:ext cx="935038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sz="1200"/>
            </a:p>
          </p:txBody>
        </p:sp>
        <p:sp>
          <p:nvSpPr>
            <p:cNvPr id="64" name="Text Box 63"/>
            <p:cNvSpPr txBox="1">
              <a:spLocks noChangeArrowheads="1"/>
            </p:cNvSpPr>
            <p:nvPr/>
          </p:nvSpPr>
          <p:spPr bwMode="auto">
            <a:xfrm>
              <a:off x="2195513" y="908050"/>
              <a:ext cx="936625" cy="3261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050"/>
                <a:t>U</a:t>
              </a:r>
              <a:r>
                <a:rPr lang="cs-CZ" sz="1050" baseline="-25000"/>
                <a:t>2.1  </a:t>
              </a:r>
              <a:r>
                <a:rPr lang="cs-CZ" sz="1050"/>
                <a:t>p</a:t>
              </a:r>
              <a:r>
                <a:rPr lang="cs-CZ" sz="1050" baseline="-25000"/>
                <a:t>2.1</a:t>
              </a:r>
              <a:endParaRPr lang="cs-CZ" sz="1050"/>
            </a:p>
          </p:txBody>
        </p:sp>
        <p:sp>
          <p:nvSpPr>
            <p:cNvPr id="65" name="Text Box 64"/>
            <p:cNvSpPr txBox="1">
              <a:spLocks noChangeArrowheads="1"/>
            </p:cNvSpPr>
            <p:nvPr/>
          </p:nvSpPr>
          <p:spPr bwMode="auto">
            <a:xfrm>
              <a:off x="2268538" y="1989138"/>
              <a:ext cx="935037" cy="3261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050"/>
                <a:t>U</a:t>
              </a:r>
              <a:r>
                <a:rPr lang="cs-CZ" sz="1050" baseline="-25000"/>
                <a:t>2.2</a:t>
              </a:r>
              <a:r>
                <a:rPr lang="cs-CZ" sz="1050"/>
                <a:t>  p</a:t>
              </a:r>
              <a:r>
                <a:rPr lang="cs-CZ" sz="1050" baseline="-25000"/>
                <a:t>2.2</a:t>
              </a:r>
              <a:endParaRPr lang="cs-CZ" sz="1050"/>
            </a:p>
          </p:txBody>
        </p:sp>
        <p:sp>
          <p:nvSpPr>
            <p:cNvPr id="66" name="Text Box 65"/>
            <p:cNvSpPr txBox="1">
              <a:spLocks noChangeArrowheads="1"/>
            </p:cNvSpPr>
            <p:nvPr/>
          </p:nvSpPr>
          <p:spPr bwMode="auto">
            <a:xfrm>
              <a:off x="2268538" y="4941887"/>
              <a:ext cx="935037" cy="3261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050"/>
                <a:t>U</a:t>
              </a:r>
              <a:r>
                <a:rPr lang="cs-CZ" sz="1050" baseline="-25000"/>
                <a:t>3.2</a:t>
              </a:r>
              <a:r>
                <a:rPr lang="cs-CZ" sz="1050"/>
                <a:t>  p</a:t>
              </a:r>
              <a:r>
                <a:rPr lang="cs-CZ" sz="1050" baseline="-25000"/>
                <a:t>3.2</a:t>
              </a:r>
              <a:endParaRPr lang="cs-CZ" sz="1050"/>
            </a:p>
          </p:txBody>
        </p:sp>
        <p:sp>
          <p:nvSpPr>
            <p:cNvPr id="67" name="Text Box 66"/>
            <p:cNvSpPr txBox="1">
              <a:spLocks noChangeArrowheads="1"/>
            </p:cNvSpPr>
            <p:nvPr/>
          </p:nvSpPr>
          <p:spPr bwMode="auto">
            <a:xfrm>
              <a:off x="2268538" y="3789364"/>
              <a:ext cx="936625" cy="3261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050"/>
                <a:t>U</a:t>
              </a:r>
              <a:r>
                <a:rPr lang="cs-CZ" sz="1050" baseline="-25000"/>
                <a:t>3.1  </a:t>
              </a:r>
              <a:r>
                <a:rPr lang="cs-CZ" sz="1050"/>
                <a:t>p</a:t>
              </a:r>
              <a:r>
                <a:rPr lang="cs-CZ" sz="1050" baseline="-25000"/>
                <a:t>3.1</a:t>
              </a:r>
              <a:endParaRPr lang="cs-CZ" sz="1050"/>
            </a:p>
          </p:txBody>
        </p:sp>
        <p:sp>
          <p:nvSpPr>
            <p:cNvPr id="68" name="Text Box 67"/>
            <p:cNvSpPr txBox="1">
              <a:spLocks noChangeArrowheads="1"/>
            </p:cNvSpPr>
            <p:nvPr/>
          </p:nvSpPr>
          <p:spPr bwMode="auto">
            <a:xfrm>
              <a:off x="4067175" y="981075"/>
              <a:ext cx="576262" cy="3261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050"/>
                <a:t>V</a:t>
              </a:r>
              <a:r>
                <a:rPr lang="cs-CZ" sz="1050" baseline="-25000"/>
                <a:t>4.2</a:t>
              </a:r>
              <a:endParaRPr lang="cs-CZ" sz="1050"/>
            </a:p>
          </p:txBody>
        </p:sp>
        <p:sp>
          <p:nvSpPr>
            <p:cNvPr id="69" name="Text Box 68"/>
            <p:cNvSpPr txBox="1">
              <a:spLocks noChangeArrowheads="1"/>
            </p:cNvSpPr>
            <p:nvPr/>
          </p:nvSpPr>
          <p:spPr bwMode="auto">
            <a:xfrm>
              <a:off x="4067175" y="476250"/>
              <a:ext cx="576262" cy="3261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050"/>
                <a:t>V</a:t>
              </a:r>
              <a:r>
                <a:rPr lang="cs-CZ" sz="1050" baseline="-25000"/>
                <a:t>4.1</a:t>
              </a:r>
              <a:endParaRPr lang="cs-CZ" sz="1050"/>
            </a:p>
          </p:txBody>
        </p:sp>
        <p:sp>
          <p:nvSpPr>
            <p:cNvPr id="70" name="Text Box 69"/>
            <p:cNvSpPr txBox="1">
              <a:spLocks noChangeArrowheads="1"/>
            </p:cNvSpPr>
            <p:nvPr/>
          </p:nvSpPr>
          <p:spPr bwMode="auto">
            <a:xfrm>
              <a:off x="4067175" y="2420939"/>
              <a:ext cx="576262" cy="3261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050"/>
                <a:t>V</a:t>
              </a:r>
              <a:r>
                <a:rPr lang="cs-CZ" sz="1050" baseline="-25000"/>
                <a:t>5.2</a:t>
              </a:r>
              <a:endParaRPr lang="cs-CZ" sz="1050"/>
            </a:p>
          </p:txBody>
        </p:sp>
        <p:sp>
          <p:nvSpPr>
            <p:cNvPr id="71" name="Text Box 70"/>
            <p:cNvSpPr txBox="1">
              <a:spLocks noChangeArrowheads="1"/>
            </p:cNvSpPr>
            <p:nvPr/>
          </p:nvSpPr>
          <p:spPr bwMode="auto">
            <a:xfrm>
              <a:off x="4067175" y="1916114"/>
              <a:ext cx="576262" cy="3261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050"/>
                <a:t>V</a:t>
              </a:r>
              <a:r>
                <a:rPr lang="cs-CZ" sz="1050" baseline="-25000"/>
                <a:t>5.1</a:t>
              </a:r>
              <a:endParaRPr lang="cs-CZ" sz="1050"/>
            </a:p>
          </p:txBody>
        </p:sp>
        <p:sp>
          <p:nvSpPr>
            <p:cNvPr id="72" name="Text Box 71"/>
            <p:cNvSpPr txBox="1">
              <a:spLocks noChangeArrowheads="1"/>
            </p:cNvSpPr>
            <p:nvPr/>
          </p:nvSpPr>
          <p:spPr bwMode="auto">
            <a:xfrm>
              <a:off x="4067175" y="3357563"/>
              <a:ext cx="576262" cy="3261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050"/>
                <a:t>V</a:t>
              </a:r>
              <a:r>
                <a:rPr lang="cs-CZ" sz="1050" baseline="-25000"/>
                <a:t>6.1</a:t>
              </a:r>
              <a:endParaRPr lang="cs-CZ" sz="1050"/>
            </a:p>
          </p:txBody>
        </p:sp>
        <p:sp>
          <p:nvSpPr>
            <p:cNvPr id="73" name="Text Box 72"/>
            <p:cNvSpPr txBox="1">
              <a:spLocks noChangeArrowheads="1"/>
            </p:cNvSpPr>
            <p:nvPr/>
          </p:nvSpPr>
          <p:spPr bwMode="auto">
            <a:xfrm>
              <a:off x="4067175" y="3860800"/>
              <a:ext cx="576262" cy="3261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1050"/>
                <a:t>V</a:t>
              </a:r>
              <a:r>
                <a:rPr lang="cs-CZ" sz="1050" baseline="-25000"/>
                <a:t>6.2</a:t>
              </a:r>
              <a:endParaRPr lang="cs-CZ" sz="1050"/>
            </a:p>
          </p:txBody>
        </p:sp>
        <p:sp>
          <p:nvSpPr>
            <p:cNvPr id="74" name="Text Box 73"/>
            <p:cNvSpPr txBox="1">
              <a:spLocks noChangeArrowheads="1"/>
            </p:cNvSpPr>
            <p:nvPr/>
          </p:nvSpPr>
          <p:spPr bwMode="auto">
            <a:xfrm>
              <a:off x="6476999" y="115888"/>
              <a:ext cx="1047750" cy="3261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1050" dirty="0"/>
                <a:t>U</a:t>
              </a:r>
              <a:r>
                <a:rPr lang="cs-CZ" sz="1050" baseline="-25000" dirty="0"/>
                <a:t>8.1   </a:t>
              </a:r>
              <a:r>
                <a:rPr lang="cs-CZ" sz="1050" baseline="-25000" dirty="0" smtClean="0"/>
                <a:t>   </a:t>
              </a:r>
              <a:r>
                <a:rPr lang="cs-CZ" sz="1050" dirty="0"/>
                <a:t>p</a:t>
              </a:r>
              <a:r>
                <a:rPr lang="cs-CZ" sz="1050" baseline="-25000" dirty="0"/>
                <a:t>8.1</a:t>
              </a:r>
              <a:endParaRPr lang="cs-CZ" sz="1050" dirty="0"/>
            </a:p>
          </p:txBody>
        </p:sp>
        <p:sp>
          <p:nvSpPr>
            <p:cNvPr id="75" name="Text Box 74"/>
            <p:cNvSpPr txBox="1">
              <a:spLocks noChangeArrowheads="1"/>
            </p:cNvSpPr>
            <p:nvPr/>
          </p:nvSpPr>
          <p:spPr bwMode="auto">
            <a:xfrm>
              <a:off x="6476999" y="549276"/>
              <a:ext cx="1047750" cy="3165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1050" dirty="0"/>
                <a:t>U</a:t>
              </a:r>
              <a:r>
                <a:rPr lang="cs-CZ" sz="1050" baseline="-25000" dirty="0"/>
                <a:t>8.2    </a:t>
              </a:r>
              <a:r>
                <a:rPr lang="cs-CZ" sz="1050" baseline="-25000" dirty="0" smtClean="0"/>
                <a:t>  </a:t>
              </a:r>
              <a:r>
                <a:rPr lang="cs-CZ" sz="1050" dirty="0" smtClean="0"/>
                <a:t>p</a:t>
              </a:r>
              <a:r>
                <a:rPr lang="cs-CZ" sz="1050" baseline="-25000" dirty="0" smtClean="0"/>
                <a:t>8.2</a:t>
              </a:r>
              <a:endParaRPr lang="cs-CZ" sz="1050" dirty="0"/>
            </a:p>
          </p:txBody>
        </p:sp>
        <p:sp>
          <p:nvSpPr>
            <p:cNvPr id="76" name="Text Box 75"/>
            <p:cNvSpPr txBox="1">
              <a:spLocks noChangeArrowheads="1"/>
            </p:cNvSpPr>
            <p:nvPr/>
          </p:nvSpPr>
          <p:spPr bwMode="auto">
            <a:xfrm>
              <a:off x="6477001" y="836614"/>
              <a:ext cx="1119187" cy="3261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1050" dirty="0"/>
                <a:t>U</a:t>
              </a:r>
              <a:r>
                <a:rPr lang="cs-CZ" sz="1050" baseline="-25000" dirty="0"/>
                <a:t>9.1   </a:t>
              </a:r>
              <a:r>
                <a:rPr lang="cs-CZ" sz="1050" baseline="-25000" dirty="0" smtClean="0"/>
                <a:t>   </a:t>
              </a:r>
              <a:r>
                <a:rPr lang="cs-CZ" sz="1050" dirty="0" smtClean="0"/>
                <a:t>p</a:t>
              </a:r>
              <a:r>
                <a:rPr lang="cs-CZ" sz="1050" baseline="-25000" dirty="0" smtClean="0"/>
                <a:t>9.1</a:t>
              </a:r>
              <a:endParaRPr lang="cs-CZ" sz="1050" dirty="0"/>
            </a:p>
          </p:txBody>
        </p:sp>
        <p:sp>
          <p:nvSpPr>
            <p:cNvPr id="77" name="Text Box 76"/>
            <p:cNvSpPr txBox="1">
              <a:spLocks noChangeArrowheads="1"/>
            </p:cNvSpPr>
            <p:nvPr/>
          </p:nvSpPr>
          <p:spPr bwMode="auto">
            <a:xfrm>
              <a:off x="6477001" y="1268413"/>
              <a:ext cx="1047749" cy="3165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1050" dirty="0"/>
                <a:t>U</a:t>
              </a:r>
              <a:r>
                <a:rPr lang="cs-CZ" sz="1050" baseline="-25000" dirty="0"/>
                <a:t>9.2    </a:t>
              </a:r>
              <a:r>
                <a:rPr lang="cs-CZ" sz="1050" baseline="-25000" dirty="0" smtClean="0"/>
                <a:t>  </a:t>
              </a:r>
              <a:r>
                <a:rPr lang="cs-CZ" sz="1050" dirty="0" smtClean="0"/>
                <a:t>p</a:t>
              </a:r>
              <a:r>
                <a:rPr lang="cs-CZ" sz="1050" baseline="-25000" dirty="0" smtClean="0"/>
                <a:t>9.2</a:t>
              </a:r>
              <a:endParaRPr lang="cs-CZ" sz="1050" dirty="0"/>
            </a:p>
          </p:txBody>
        </p:sp>
        <p:sp>
          <p:nvSpPr>
            <p:cNvPr id="78" name="Text Box 77"/>
            <p:cNvSpPr txBox="1">
              <a:spLocks noChangeArrowheads="1"/>
            </p:cNvSpPr>
            <p:nvPr/>
          </p:nvSpPr>
          <p:spPr bwMode="auto">
            <a:xfrm>
              <a:off x="6477001" y="1628776"/>
              <a:ext cx="1119187" cy="3261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1050"/>
                <a:t>U</a:t>
              </a:r>
              <a:r>
                <a:rPr lang="cs-CZ" sz="1050" baseline="-25000"/>
                <a:t>10.1    </a:t>
              </a:r>
              <a:r>
                <a:rPr lang="cs-CZ" sz="1050"/>
                <a:t>p</a:t>
              </a:r>
              <a:r>
                <a:rPr lang="cs-CZ" sz="1050" baseline="-25000"/>
                <a:t>10.1</a:t>
              </a:r>
              <a:endParaRPr lang="cs-CZ" sz="1050"/>
            </a:p>
          </p:txBody>
        </p:sp>
        <p:sp>
          <p:nvSpPr>
            <p:cNvPr id="79" name="Text Box 78"/>
            <p:cNvSpPr txBox="1">
              <a:spLocks noChangeArrowheads="1"/>
            </p:cNvSpPr>
            <p:nvPr/>
          </p:nvSpPr>
          <p:spPr bwMode="auto">
            <a:xfrm>
              <a:off x="6477001" y="1989138"/>
              <a:ext cx="1047750" cy="3165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1050"/>
                <a:t>U</a:t>
              </a:r>
              <a:r>
                <a:rPr lang="cs-CZ" sz="1050" baseline="-25000"/>
                <a:t>10.2    </a:t>
              </a:r>
              <a:r>
                <a:rPr lang="cs-CZ" sz="1050"/>
                <a:t>p</a:t>
              </a:r>
              <a:r>
                <a:rPr lang="cs-CZ" sz="1050" baseline="-25000"/>
                <a:t>10.2</a:t>
              </a:r>
              <a:endParaRPr lang="cs-CZ" sz="1050"/>
            </a:p>
          </p:txBody>
        </p:sp>
        <p:sp>
          <p:nvSpPr>
            <p:cNvPr id="80" name="Text Box 79"/>
            <p:cNvSpPr txBox="1">
              <a:spLocks noChangeArrowheads="1"/>
            </p:cNvSpPr>
            <p:nvPr/>
          </p:nvSpPr>
          <p:spPr bwMode="auto">
            <a:xfrm>
              <a:off x="6477001" y="2349500"/>
              <a:ext cx="1119187" cy="3261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1050"/>
                <a:t>U</a:t>
              </a:r>
              <a:r>
                <a:rPr lang="cs-CZ" sz="1050" baseline="-25000"/>
                <a:t>11.1    </a:t>
              </a:r>
              <a:r>
                <a:rPr lang="cs-CZ" sz="1050"/>
                <a:t>p</a:t>
              </a:r>
              <a:r>
                <a:rPr lang="cs-CZ" sz="1050" baseline="-25000"/>
                <a:t>11.1</a:t>
              </a:r>
              <a:endParaRPr lang="cs-CZ" sz="1050"/>
            </a:p>
          </p:txBody>
        </p:sp>
        <p:sp>
          <p:nvSpPr>
            <p:cNvPr id="81" name="Text Box 80"/>
            <p:cNvSpPr txBox="1">
              <a:spLocks noChangeArrowheads="1"/>
            </p:cNvSpPr>
            <p:nvPr/>
          </p:nvSpPr>
          <p:spPr bwMode="auto">
            <a:xfrm>
              <a:off x="6477001" y="2708276"/>
              <a:ext cx="1047750" cy="3165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1050"/>
                <a:t>U</a:t>
              </a:r>
              <a:r>
                <a:rPr lang="cs-CZ" sz="1050" baseline="-25000"/>
                <a:t>11.2    </a:t>
              </a:r>
              <a:r>
                <a:rPr lang="cs-CZ" sz="1050"/>
                <a:t>p</a:t>
              </a:r>
              <a:r>
                <a:rPr lang="cs-CZ" sz="1050" baseline="-25000"/>
                <a:t>11.2</a:t>
              </a:r>
              <a:endParaRPr lang="cs-CZ" sz="1050"/>
            </a:p>
          </p:txBody>
        </p:sp>
        <p:sp>
          <p:nvSpPr>
            <p:cNvPr id="82" name="Text Box 81"/>
            <p:cNvSpPr txBox="1">
              <a:spLocks noChangeArrowheads="1"/>
            </p:cNvSpPr>
            <p:nvPr/>
          </p:nvSpPr>
          <p:spPr bwMode="auto">
            <a:xfrm>
              <a:off x="6477001" y="3068638"/>
              <a:ext cx="1190624" cy="3261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1050"/>
                <a:t>U</a:t>
              </a:r>
              <a:r>
                <a:rPr lang="cs-CZ" sz="1050" baseline="-25000"/>
                <a:t>12.1    </a:t>
              </a:r>
              <a:r>
                <a:rPr lang="cs-CZ" sz="1050"/>
                <a:t>p</a:t>
              </a:r>
              <a:r>
                <a:rPr lang="cs-CZ" sz="1050" baseline="-25000"/>
                <a:t>12.1</a:t>
              </a:r>
              <a:endParaRPr lang="cs-CZ" sz="1050"/>
            </a:p>
          </p:txBody>
        </p:sp>
        <p:sp>
          <p:nvSpPr>
            <p:cNvPr id="83" name="Text Box 82"/>
            <p:cNvSpPr txBox="1">
              <a:spLocks noChangeArrowheads="1"/>
            </p:cNvSpPr>
            <p:nvPr/>
          </p:nvSpPr>
          <p:spPr bwMode="auto">
            <a:xfrm>
              <a:off x="6477001" y="3429000"/>
              <a:ext cx="1119187" cy="3261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1050"/>
                <a:t>U</a:t>
              </a:r>
              <a:r>
                <a:rPr lang="cs-CZ" sz="1050" baseline="-25000"/>
                <a:t>12.2    </a:t>
              </a:r>
              <a:r>
                <a:rPr lang="cs-CZ" sz="1050"/>
                <a:t>p</a:t>
              </a:r>
              <a:r>
                <a:rPr lang="cs-CZ" sz="1050" baseline="-25000"/>
                <a:t>12.2</a:t>
              </a:r>
              <a:endParaRPr lang="cs-CZ" sz="1050"/>
            </a:p>
          </p:txBody>
        </p:sp>
        <p:sp>
          <p:nvSpPr>
            <p:cNvPr id="84" name="Text Box 83"/>
            <p:cNvSpPr txBox="1">
              <a:spLocks noChangeArrowheads="1"/>
            </p:cNvSpPr>
            <p:nvPr/>
          </p:nvSpPr>
          <p:spPr bwMode="auto">
            <a:xfrm>
              <a:off x="6477001" y="3789364"/>
              <a:ext cx="1119187" cy="3261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1050"/>
                <a:t>U</a:t>
              </a:r>
              <a:r>
                <a:rPr lang="cs-CZ" sz="1050" baseline="-25000"/>
                <a:t>13.1    </a:t>
              </a:r>
              <a:r>
                <a:rPr lang="cs-CZ" sz="1050"/>
                <a:t>p</a:t>
              </a:r>
              <a:r>
                <a:rPr lang="cs-CZ" sz="1050" baseline="-25000"/>
                <a:t>13.1</a:t>
              </a:r>
              <a:endParaRPr lang="cs-CZ" sz="1050"/>
            </a:p>
          </p:txBody>
        </p:sp>
        <p:sp>
          <p:nvSpPr>
            <p:cNvPr id="85" name="Text Box 84"/>
            <p:cNvSpPr txBox="1">
              <a:spLocks noChangeArrowheads="1"/>
            </p:cNvSpPr>
            <p:nvPr/>
          </p:nvSpPr>
          <p:spPr bwMode="auto">
            <a:xfrm>
              <a:off x="6477001" y="4149725"/>
              <a:ext cx="1047750" cy="3165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1050"/>
                <a:t>U</a:t>
              </a:r>
              <a:r>
                <a:rPr lang="cs-CZ" sz="1050" baseline="-25000"/>
                <a:t>13.2    </a:t>
              </a:r>
              <a:r>
                <a:rPr lang="cs-CZ" sz="1050"/>
                <a:t>p</a:t>
              </a:r>
              <a:r>
                <a:rPr lang="cs-CZ" sz="1050" baseline="-25000"/>
                <a:t>13.2</a:t>
              </a:r>
              <a:endParaRPr lang="cs-CZ" sz="1050"/>
            </a:p>
          </p:txBody>
        </p:sp>
        <p:sp>
          <p:nvSpPr>
            <p:cNvPr id="86" name="Text Box 85"/>
            <p:cNvSpPr txBox="1">
              <a:spLocks noChangeArrowheads="1"/>
            </p:cNvSpPr>
            <p:nvPr/>
          </p:nvSpPr>
          <p:spPr bwMode="auto">
            <a:xfrm>
              <a:off x="6477001" y="4508499"/>
              <a:ext cx="1119187" cy="3261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1050" dirty="0"/>
                <a:t>U</a:t>
              </a:r>
              <a:r>
                <a:rPr lang="cs-CZ" sz="1050" baseline="-25000" dirty="0"/>
                <a:t>14.1    </a:t>
              </a:r>
              <a:r>
                <a:rPr lang="cs-CZ" sz="1050" dirty="0"/>
                <a:t>p</a:t>
              </a:r>
              <a:r>
                <a:rPr lang="cs-CZ" sz="1050" baseline="-25000" dirty="0"/>
                <a:t>14.1</a:t>
              </a:r>
              <a:endParaRPr lang="cs-CZ" sz="1050" dirty="0"/>
            </a:p>
          </p:txBody>
        </p:sp>
        <p:sp>
          <p:nvSpPr>
            <p:cNvPr id="87" name="Text Box 86"/>
            <p:cNvSpPr txBox="1">
              <a:spLocks noChangeArrowheads="1"/>
            </p:cNvSpPr>
            <p:nvPr/>
          </p:nvSpPr>
          <p:spPr bwMode="auto">
            <a:xfrm>
              <a:off x="6477001" y="4868863"/>
              <a:ext cx="1119187" cy="3261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1050"/>
                <a:t>U</a:t>
              </a:r>
              <a:r>
                <a:rPr lang="cs-CZ" sz="1050" baseline="-25000"/>
                <a:t>14.2    </a:t>
              </a:r>
              <a:r>
                <a:rPr lang="cs-CZ" sz="1050"/>
                <a:t>p</a:t>
              </a:r>
              <a:r>
                <a:rPr lang="cs-CZ" sz="1050" baseline="-25000"/>
                <a:t>14.2</a:t>
              </a:r>
              <a:endParaRPr lang="cs-CZ" sz="1050"/>
            </a:p>
          </p:txBody>
        </p:sp>
        <p:sp>
          <p:nvSpPr>
            <p:cNvPr id="88" name="Text Box 87"/>
            <p:cNvSpPr txBox="1">
              <a:spLocks noChangeArrowheads="1"/>
            </p:cNvSpPr>
            <p:nvPr/>
          </p:nvSpPr>
          <p:spPr bwMode="auto">
            <a:xfrm>
              <a:off x="6477001" y="5229225"/>
              <a:ext cx="1047750" cy="3165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1050" dirty="0"/>
                <a:t>U</a:t>
              </a:r>
              <a:r>
                <a:rPr lang="cs-CZ" sz="1050" baseline="-25000" dirty="0"/>
                <a:t>15.1    </a:t>
              </a:r>
              <a:r>
                <a:rPr lang="cs-CZ" sz="1050" dirty="0"/>
                <a:t>p</a:t>
              </a:r>
              <a:r>
                <a:rPr lang="cs-CZ" sz="1050" baseline="-25000" dirty="0"/>
                <a:t>15.1</a:t>
              </a:r>
              <a:endParaRPr lang="cs-CZ" sz="1050" dirty="0"/>
            </a:p>
          </p:txBody>
        </p:sp>
        <p:sp>
          <p:nvSpPr>
            <p:cNvPr id="89" name="Text Box 88"/>
            <p:cNvSpPr txBox="1">
              <a:spLocks noChangeArrowheads="1"/>
            </p:cNvSpPr>
            <p:nvPr/>
          </p:nvSpPr>
          <p:spPr bwMode="auto">
            <a:xfrm>
              <a:off x="6477001" y="5661025"/>
              <a:ext cx="1119187" cy="3261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sz="1050"/>
                <a:t>U</a:t>
              </a:r>
              <a:r>
                <a:rPr lang="cs-CZ" sz="1050" baseline="-25000"/>
                <a:t>15.2    </a:t>
              </a:r>
              <a:r>
                <a:rPr lang="cs-CZ" sz="1050"/>
                <a:t>p</a:t>
              </a:r>
              <a:r>
                <a:rPr lang="cs-CZ" sz="1050" baseline="-25000"/>
                <a:t>15.2</a:t>
              </a:r>
              <a:endParaRPr lang="cs-CZ" sz="1050"/>
            </a:p>
          </p:txBody>
        </p:sp>
        <p:sp>
          <p:nvSpPr>
            <p:cNvPr id="90" name="Line 89"/>
            <p:cNvSpPr>
              <a:spLocks noChangeShapeType="1"/>
            </p:cNvSpPr>
            <p:nvPr/>
          </p:nvSpPr>
          <p:spPr bwMode="auto">
            <a:xfrm>
              <a:off x="971550" y="6021388"/>
              <a:ext cx="0" cy="5032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sz="1200"/>
            </a:p>
          </p:txBody>
        </p:sp>
        <p:sp>
          <p:nvSpPr>
            <p:cNvPr id="91" name="Line 90"/>
            <p:cNvSpPr>
              <a:spLocks noChangeShapeType="1"/>
            </p:cNvSpPr>
            <p:nvPr/>
          </p:nvSpPr>
          <p:spPr bwMode="auto">
            <a:xfrm>
              <a:off x="7524750" y="6021388"/>
              <a:ext cx="0" cy="5032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 sz="1200"/>
            </a:p>
          </p:txBody>
        </p:sp>
      </p:grpSp>
    </p:spTree>
    <p:extLst>
      <p:ext uri="{BB962C8B-B14F-4D97-AF65-F5344CB8AC3E}">
        <p14:creationId xmlns:p14="http://schemas.microsoft.com/office/powerpoint/2010/main" xmlns="" val="272099555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2771800" y="1340768"/>
            <a:ext cx="432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 smtClean="0"/>
              <a:t>?</a:t>
            </a:r>
            <a:endParaRPr lang="cs-CZ" sz="54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1691680" y="546696"/>
            <a:ext cx="432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 smtClean="0"/>
              <a:t>?</a:t>
            </a:r>
            <a:endParaRPr lang="cs-CZ" sz="54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8100392" y="5376985"/>
            <a:ext cx="432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 smtClean="0"/>
              <a:t>?</a:t>
            </a:r>
            <a:endParaRPr lang="cs-CZ" sz="54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2940968" y="2865379"/>
            <a:ext cx="432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 smtClean="0"/>
              <a:t>?</a:t>
            </a:r>
            <a:endParaRPr lang="cs-CZ" sz="54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3965845" y="474488"/>
            <a:ext cx="432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 smtClean="0"/>
              <a:t>?</a:t>
            </a:r>
            <a:endParaRPr lang="cs-CZ" sz="54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4427984" y="3026098"/>
            <a:ext cx="432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 smtClean="0"/>
              <a:t>?</a:t>
            </a:r>
            <a:endParaRPr lang="cs-CZ" sz="54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2339752" y="5589240"/>
            <a:ext cx="432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 smtClean="0"/>
              <a:t>?</a:t>
            </a:r>
            <a:endParaRPr lang="cs-CZ" sz="54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1691680" y="3495427"/>
            <a:ext cx="432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 smtClean="0"/>
              <a:t>?</a:t>
            </a:r>
            <a:endParaRPr lang="cs-CZ" sz="54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8028384" y="468277"/>
            <a:ext cx="432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 smtClean="0"/>
              <a:t>?</a:t>
            </a:r>
            <a:endParaRPr lang="cs-CZ" sz="54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5414882" y="1379478"/>
            <a:ext cx="432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 smtClean="0"/>
              <a:t>?</a:t>
            </a:r>
            <a:endParaRPr lang="cs-CZ" sz="54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3533797" y="4301244"/>
            <a:ext cx="432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 smtClean="0"/>
              <a:t>?</a:t>
            </a:r>
            <a:endParaRPr lang="cs-CZ" sz="54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8100392" y="2878403"/>
            <a:ext cx="432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 smtClean="0"/>
              <a:t>?</a:t>
            </a:r>
            <a:endParaRPr lang="cs-CZ" sz="5400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5220072" y="5229200"/>
            <a:ext cx="432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 smtClean="0"/>
              <a:t>?</a:t>
            </a:r>
            <a:endParaRPr lang="cs-CZ" sz="54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5940152" y="3033762"/>
            <a:ext cx="432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 smtClean="0"/>
              <a:t>?</a:t>
            </a:r>
            <a:endParaRPr lang="cs-CZ" sz="5400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7020272" y="4869160"/>
            <a:ext cx="432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 smtClean="0"/>
              <a:t>?</a:t>
            </a:r>
            <a:endParaRPr lang="cs-CZ" sz="5400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7020272" y="1331838"/>
            <a:ext cx="432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dirty="0" smtClean="0"/>
              <a:t>?</a:t>
            </a:r>
            <a:endParaRPr lang="cs-CZ" sz="5400" dirty="0"/>
          </a:p>
        </p:txBody>
      </p:sp>
    </p:spTree>
    <p:extLst>
      <p:ext uri="{BB962C8B-B14F-4D97-AF65-F5344CB8AC3E}">
        <p14:creationId xmlns:p14="http://schemas.microsoft.com/office/powerpoint/2010/main" xmlns="" val="1950271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Principy rozhodování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organizační stránka – kdo? o čem?</a:t>
            </a:r>
          </a:p>
          <a:p>
            <a:pPr lvl="1"/>
            <a:r>
              <a:rPr lang="cs-CZ" dirty="0" smtClean="0"/>
              <a:t>kvalifikační předpoklady</a:t>
            </a:r>
          </a:p>
          <a:p>
            <a:pPr lvl="1"/>
            <a:r>
              <a:rPr lang="cs-CZ" dirty="0" smtClean="0"/>
              <a:t>role rozhodovatele (rozhodovatelů)</a:t>
            </a:r>
          </a:p>
          <a:p>
            <a:pPr lvl="1"/>
            <a:r>
              <a:rPr lang="cs-CZ" dirty="0" smtClean="0"/>
              <a:t>zájmová orientace</a:t>
            </a:r>
          </a:p>
          <a:p>
            <a:pPr lvl="1"/>
            <a:r>
              <a:rPr lang="cs-CZ" dirty="0" smtClean="0"/>
              <a:t>informační zabezpečení</a:t>
            </a:r>
          </a:p>
          <a:p>
            <a:r>
              <a:rPr lang="cs-CZ" dirty="0" smtClean="0"/>
              <a:t>procesní stránka – jak? </a:t>
            </a:r>
          </a:p>
          <a:p>
            <a:pPr lvl="1"/>
            <a:r>
              <a:rPr lang="cs-CZ" dirty="0" smtClean="0"/>
              <a:t>cíle</a:t>
            </a:r>
          </a:p>
          <a:p>
            <a:pPr lvl="1"/>
            <a:r>
              <a:rPr lang="cs-CZ" dirty="0" smtClean="0"/>
              <a:t>varianty</a:t>
            </a:r>
          </a:p>
          <a:p>
            <a:pPr lvl="1"/>
            <a:r>
              <a:rPr lang="cs-CZ" dirty="0" smtClean="0"/>
              <a:t>kritéria</a:t>
            </a:r>
          </a:p>
          <a:p>
            <a:pPr lvl="1"/>
            <a:r>
              <a:rPr lang="cs-CZ" dirty="0" smtClean="0"/>
              <a:t>stavy okolí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91826839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31640" y="2924944"/>
            <a:ext cx="7498080" cy="1143000"/>
          </a:xfrm>
        </p:spPr>
        <p:txBody>
          <a:bodyPr/>
          <a:lstStyle/>
          <a:p>
            <a:r>
              <a:rPr lang="cs-CZ" dirty="0" smtClean="0"/>
              <a:t>Děkuji za pozornost!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743681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Organizační stránka rozhodování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2269232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rozhodovatel by měl rozhodovat o tom</a:t>
            </a:r>
          </a:p>
          <a:p>
            <a:pPr lvl="1"/>
            <a:r>
              <a:rPr lang="cs-CZ" dirty="0" smtClean="0"/>
              <a:t>k čemu má kvalifikační předpoklady</a:t>
            </a:r>
          </a:p>
          <a:p>
            <a:pPr lvl="1"/>
            <a:r>
              <a:rPr lang="cs-CZ" dirty="0" smtClean="0"/>
              <a:t>o čem má nejlepší informace</a:t>
            </a:r>
          </a:p>
          <a:p>
            <a:pPr lvl="1"/>
            <a:r>
              <a:rPr lang="cs-CZ" dirty="0" smtClean="0"/>
              <a:t>k čemu má vhodnější hodnotovou orientaci</a:t>
            </a:r>
          </a:p>
          <a:p>
            <a:r>
              <a:rPr lang="cs-CZ" dirty="0" smtClean="0"/>
              <a:t>čím níž, tím líp</a:t>
            </a:r>
            <a:endParaRPr lang="cs-CZ" dirty="0"/>
          </a:p>
        </p:txBody>
      </p:sp>
      <p:sp>
        <p:nvSpPr>
          <p:cNvPr id="4" name="Rovnoramenný trojúhelník 3"/>
          <p:cNvSpPr/>
          <p:nvPr/>
        </p:nvSpPr>
        <p:spPr>
          <a:xfrm>
            <a:off x="4355976" y="3568439"/>
            <a:ext cx="2962175" cy="2582508"/>
          </a:xfrm>
          <a:prstGeom prst="triangle">
            <a:avLst>
              <a:gd name="adj" fmla="val 49835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" name="Přímá spojnice 5"/>
          <p:cNvCxnSpPr/>
          <p:nvPr/>
        </p:nvCxnSpPr>
        <p:spPr>
          <a:xfrm>
            <a:off x="5196843" y="4706094"/>
            <a:ext cx="127819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>
            <a:off x="4815843" y="5367338"/>
            <a:ext cx="205598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ovéPole 16"/>
          <p:cNvSpPr txBox="1"/>
          <p:nvPr/>
        </p:nvSpPr>
        <p:spPr>
          <a:xfrm>
            <a:off x="4828951" y="4201924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/>
              <a:t>Vrcholový </a:t>
            </a:r>
            <a:br>
              <a:rPr lang="cs-CZ" sz="1400" dirty="0" smtClean="0"/>
            </a:br>
            <a:r>
              <a:rPr lang="cs-CZ" sz="1400" dirty="0" smtClean="0"/>
              <a:t>management</a:t>
            </a:r>
            <a:endParaRPr lang="cs-CZ" sz="1400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4828951" y="4777988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/>
              <a:t>Střední</a:t>
            </a:r>
            <a:br>
              <a:rPr lang="cs-CZ" sz="1400" dirty="0" smtClean="0"/>
            </a:br>
            <a:r>
              <a:rPr lang="cs-CZ" sz="1400" dirty="0" smtClean="0"/>
              <a:t>management</a:t>
            </a:r>
            <a:endParaRPr lang="cs-CZ" sz="1400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4828952" y="5501684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 smtClean="0"/>
              <a:t>Management</a:t>
            </a:r>
            <a:br>
              <a:rPr lang="cs-CZ" sz="1400" dirty="0" smtClean="0"/>
            </a:br>
            <a:r>
              <a:rPr lang="cs-CZ" sz="1400" dirty="0" smtClean="0"/>
              <a:t>první linie</a:t>
            </a:r>
            <a:endParaRPr lang="cs-CZ" sz="1400" dirty="0"/>
          </a:p>
        </p:txBody>
      </p:sp>
      <p:sp>
        <p:nvSpPr>
          <p:cNvPr id="30" name="TextovéPole 29"/>
          <p:cNvSpPr txBox="1"/>
          <p:nvPr/>
        </p:nvSpPr>
        <p:spPr>
          <a:xfrm>
            <a:off x="4563579" y="3224246"/>
            <a:ext cx="25469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dirty="0" smtClean="0"/>
              <a:t>Strategické rozhodování </a:t>
            </a:r>
            <a:endParaRPr lang="cs-CZ" sz="1600" dirty="0"/>
          </a:p>
        </p:txBody>
      </p:sp>
      <p:sp>
        <p:nvSpPr>
          <p:cNvPr id="31" name="TextovéPole 30"/>
          <p:cNvSpPr txBox="1"/>
          <p:nvPr/>
        </p:nvSpPr>
        <p:spPr>
          <a:xfrm>
            <a:off x="4562456" y="6150947"/>
            <a:ext cx="25469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dirty="0" smtClean="0"/>
              <a:t>Operativní rozhodování 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xmlns="" val="33565093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Procesní stránka rozhodování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strukturovanost rozhodovacího procesu</a:t>
            </a:r>
          </a:p>
          <a:p>
            <a:r>
              <a:rPr lang="cs-CZ" dirty="0" smtClean="0"/>
              <a:t>fáze rozhodovacího procesu</a:t>
            </a:r>
          </a:p>
          <a:p>
            <a:pPr lvl="1"/>
            <a:r>
              <a:rPr lang="cs-CZ" dirty="0" smtClean="0"/>
              <a:t>definování</a:t>
            </a:r>
          </a:p>
          <a:p>
            <a:pPr lvl="1"/>
            <a:r>
              <a:rPr lang="cs-CZ" dirty="0" smtClean="0"/>
              <a:t>analyzování		rozšiřování</a:t>
            </a:r>
          </a:p>
          <a:p>
            <a:pPr lvl="1"/>
            <a:r>
              <a:rPr lang="cs-CZ" dirty="0" smtClean="0"/>
              <a:t>generování</a:t>
            </a:r>
          </a:p>
          <a:p>
            <a:pPr lvl="1"/>
            <a:r>
              <a:rPr lang="cs-CZ" dirty="0" smtClean="0"/>
              <a:t>klasifikace</a:t>
            </a:r>
          </a:p>
          <a:p>
            <a:pPr lvl="1"/>
            <a:r>
              <a:rPr lang="cs-CZ" dirty="0" smtClean="0"/>
              <a:t>hodnocení		zužování</a:t>
            </a:r>
          </a:p>
          <a:p>
            <a:pPr lvl="1"/>
            <a:r>
              <a:rPr lang="cs-CZ" dirty="0" smtClean="0"/>
              <a:t>rozhodnutí</a:t>
            </a:r>
          </a:p>
        </p:txBody>
      </p:sp>
      <p:sp>
        <p:nvSpPr>
          <p:cNvPr id="4" name="Pravá složená závorka 3"/>
          <p:cNvSpPr/>
          <p:nvPr/>
        </p:nvSpPr>
        <p:spPr>
          <a:xfrm>
            <a:off x="4427984" y="3212976"/>
            <a:ext cx="144016" cy="129614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Pravá složená závorka 4"/>
          <p:cNvSpPr/>
          <p:nvPr/>
        </p:nvSpPr>
        <p:spPr>
          <a:xfrm>
            <a:off x="4427984" y="4725144"/>
            <a:ext cx="144016" cy="129614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0267855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Strukturovanost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dobře strukturované </a:t>
            </a:r>
            <a:r>
              <a:rPr lang="cs-CZ" dirty="0" smtClean="0"/>
              <a:t>(opakované, přehledné, rutinní, nezatížené vysokým rizikem, vyhodnotitelné matematickými nástroji)</a:t>
            </a:r>
          </a:p>
          <a:p>
            <a:r>
              <a:rPr lang="cs-CZ" b="1" dirty="0" smtClean="0"/>
              <a:t>špatně strukturované </a:t>
            </a:r>
            <a:r>
              <a:rPr lang="cs-CZ" dirty="0" smtClean="0"/>
              <a:t>(složité, nepřehledné, unikátní, kreativní, často intuitivní, vysoce rizikové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7345927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Fáze rozhodovacího procesu</a:t>
            </a:r>
            <a:endParaRPr lang="cs-CZ" dirty="0"/>
          </a:p>
        </p:txBody>
      </p:sp>
      <p:sp>
        <p:nvSpPr>
          <p:cNvPr id="24" name="Freeform 10"/>
          <p:cNvSpPr>
            <a:spLocks/>
          </p:cNvSpPr>
          <p:nvPr/>
        </p:nvSpPr>
        <p:spPr bwMode="auto">
          <a:xfrm>
            <a:off x="1825295" y="2348880"/>
            <a:ext cx="6283957" cy="2676500"/>
          </a:xfrm>
          <a:custGeom>
            <a:avLst/>
            <a:gdLst>
              <a:gd name="T0" fmla="*/ 0 w 2448"/>
              <a:gd name="T1" fmla="*/ 576 h 1104"/>
              <a:gd name="T2" fmla="*/ 1248 w 2448"/>
              <a:gd name="T3" fmla="*/ 0 h 1104"/>
              <a:gd name="T4" fmla="*/ 2448 w 2448"/>
              <a:gd name="T5" fmla="*/ 576 h 1104"/>
              <a:gd name="T6" fmla="*/ 1248 w 2448"/>
              <a:gd name="T7" fmla="*/ 1104 h 1104"/>
              <a:gd name="T8" fmla="*/ 0 w 2448"/>
              <a:gd name="T9" fmla="*/ 576 h 11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48" h="1104">
                <a:moveTo>
                  <a:pt x="0" y="576"/>
                </a:moveTo>
                <a:cubicBezTo>
                  <a:pt x="0" y="392"/>
                  <a:pt x="840" y="0"/>
                  <a:pt x="1248" y="0"/>
                </a:cubicBezTo>
                <a:cubicBezTo>
                  <a:pt x="1656" y="0"/>
                  <a:pt x="2448" y="392"/>
                  <a:pt x="2448" y="576"/>
                </a:cubicBezTo>
                <a:cubicBezTo>
                  <a:pt x="2448" y="760"/>
                  <a:pt x="1656" y="1104"/>
                  <a:pt x="1248" y="1104"/>
                </a:cubicBezTo>
                <a:cubicBezTo>
                  <a:pt x="840" y="1104"/>
                  <a:pt x="0" y="760"/>
                  <a:pt x="0" y="576"/>
                </a:cubicBezTo>
                <a:close/>
              </a:path>
            </a:pathLst>
          </a:cu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/>
          <a:lstStyle/>
          <a:p>
            <a:endParaRPr lang="cs-CZ"/>
          </a:p>
        </p:txBody>
      </p:sp>
      <p:cxnSp>
        <p:nvCxnSpPr>
          <p:cNvPr id="26" name="Přímá spojnice 25"/>
          <p:cNvCxnSpPr>
            <a:stCxn id="24" idx="1"/>
            <a:endCxn id="24" idx="3"/>
          </p:cNvCxnSpPr>
          <p:nvPr/>
        </p:nvCxnSpPr>
        <p:spPr>
          <a:xfrm>
            <a:off x="5028881" y="2348880"/>
            <a:ext cx="0" cy="26765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27"/>
          <p:cNvCxnSpPr/>
          <p:nvPr/>
        </p:nvCxnSpPr>
        <p:spPr>
          <a:xfrm>
            <a:off x="7092280" y="2958852"/>
            <a:ext cx="0" cy="1533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28"/>
          <p:cNvCxnSpPr/>
          <p:nvPr/>
        </p:nvCxnSpPr>
        <p:spPr>
          <a:xfrm>
            <a:off x="2915816" y="2931219"/>
            <a:ext cx="0" cy="15645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32"/>
          <p:cNvCxnSpPr/>
          <p:nvPr/>
        </p:nvCxnSpPr>
        <p:spPr>
          <a:xfrm>
            <a:off x="3995936" y="2553283"/>
            <a:ext cx="0" cy="23330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nice 33"/>
          <p:cNvCxnSpPr/>
          <p:nvPr/>
        </p:nvCxnSpPr>
        <p:spPr>
          <a:xfrm>
            <a:off x="6084168" y="2553283"/>
            <a:ext cx="0" cy="23139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35"/>
          <p:cNvCxnSpPr/>
          <p:nvPr/>
        </p:nvCxnSpPr>
        <p:spPr>
          <a:xfrm>
            <a:off x="5032623" y="1412776"/>
            <a:ext cx="0" cy="468052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ovéPole 36"/>
          <p:cNvSpPr txBox="1"/>
          <p:nvPr/>
        </p:nvSpPr>
        <p:spPr>
          <a:xfrm>
            <a:off x="5222329" y="1556792"/>
            <a:ext cx="2026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zužování</a:t>
            </a:r>
            <a:endParaRPr lang="cs-CZ" dirty="0"/>
          </a:p>
        </p:txBody>
      </p:sp>
      <p:sp>
        <p:nvSpPr>
          <p:cNvPr id="38" name="TextovéPole 37"/>
          <p:cNvSpPr txBox="1"/>
          <p:nvPr/>
        </p:nvSpPr>
        <p:spPr>
          <a:xfrm>
            <a:off x="2761399" y="1556792"/>
            <a:ext cx="2026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dirty="0" smtClean="0"/>
              <a:t>rozšiřování</a:t>
            </a:r>
            <a:endParaRPr lang="cs-CZ" dirty="0"/>
          </a:p>
        </p:txBody>
      </p:sp>
      <p:sp>
        <p:nvSpPr>
          <p:cNvPr id="40" name="TextovéPole 39"/>
          <p:cNvSpPr txBox="1"/>
          <p:nvPr/>
        </p:nvSpPr>
        <p:spPr>
          <a:xfrm>
            <a:off x="4288259" y="2895042"/>
            <a:ext cx="461665" cy="158417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cs-CZ" dirty="0" smtClean="0"/>
              <a:t>generování</a:t>
            </a:r>
            <a:endParaRPr lang="cs-CZ" dirty="0"/>
          </a:p>
        </p:txBody>
      </p:sp>
      <p:sp>
        <p:nvSpPr>
          <p:cNvPr id="41" name="TextovéPole 40"/>
          <p:cNvSpPr txBox="1"/>
          <p:nvPr/>
        </p:nvSpPr>
        <p:spPr>
          <a:xfrm>
            <a:off x="2339752" y="2924944"/>
            <a:ext cx="461665" cy="158417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cs-CZ" dirty="0" smtClean="0"/>
              <a:t>definování</a:t>
            </a:r>
            <a:endParaRPr lang="cs-CZ" dirty="0"/>
          </a:p>
        </p:txBody>
      </p:sp>
      <p:sp>
        <p:nvSpPr>
          <p:cNvPr id="42" name="TextovéPole 41"/>
          <p:cNvSpPr txBox="1"/>
          <p:nvPr/>
        </p:nvSpPr>
        <p:spPr>
          <a:xfrm>
            <a:off x="3246239" y="2925316"/>
            <a:ext cx="461665" cy="158417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cs-CZ" dirty="0" smtClean="0"/>
              <a:t>analyzování</a:t>
            </a:r>
            <a:endParaRPr lang="cs-CZ" dirty="0"/>
          </a:p>
        </p:txBody>
      </p:sp>
      <p:sp>
        <p:nvSpPr>
          <p:cNvPr id="43" name="TextovéPole 42"/>
          <p:cNvSpPr txBox="1"/>
          <p:nvPr/>
        </p:nvSpPr>
        <p:spPr>
          <a:xfrm>
            <a:off x="5358854" y="2886844"/>
            <a:ext cx="461665" cy="1584176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cs-CZ" dirty="0" smtClean="0"/>
              <a:t>klasifikace</a:t>
            </a:r>
            <a:endParaRPr lang="cs-CZ" dirty="0"/>
          </a:p>
        </p:txBody>
      </p:sp>
      <p:sp>
        <p:nvSpPr>
          <p:cNvPr id="44" name="TextovéPole 43"/>
          <p:cNvSpPr txBox="1"/>
          <p:nvPr/>
        </p:nvSpPr>
        <p:spPr>
          <a:xfrm>
            <a:off x="6372200" y="2907990"/>
            <a:ext cx="461665" cy="1584176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cs-CZ" dirty="0" smtClean="0"/>
              <a:t>hodnocení</a:t>
            </a:r>
            <a:endParaRPr lang="cs-CZ" dirty="0"/>
          </a:p>
        </p:txBody>
      </p:sp>
      <p:sp>
        <p:nvSpPr>
          <p:cNvPr id="45" name="TextovéPole 44"/>
          <p:cNvSpPr txBox="1"/>
          <p:nvPr/>
        </p:nvSpPr>
        <p:spPr>
          <a:xfrm>
            <a:off x="7206679" y="2924944"/>
            <a:ext cx="461665" cy="1584176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cs-CZ" dirty="0" smtClean="0"/>
              <a:t>rozhodnutí</a:t>
            </a:r>
            <a:endParaRPr lang="cs-CZ" dirty="0"/>
          </a:p>
        </p:txBody>
      </p:sp>
      <p:cxnSp>
        <p:nvCxnSpPr>
          <p:cNvPr id="47" name="Přímá spojnice se šipkou 46"/>
          <p:cNvCxnSpPr/>
          <p:nvPr/>
        </p:nvCxnSpPr>
        <p:spPr>
          <a:xfrm flipV="1">
            <a:off x="1825295" y="1988840"/>
            <a:ext cx="2962729" cy="12961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římá spojnice se šipkou 47"/>
          <p:cNvCxnSpPr/>
          <p:nvPr/>
        </p:nvCxnSpPr>
        <p:spPr>
          <a:xfrm>
            <a:off x="5222329" y="1988840"/>
            <a:ext cx="2950071" cy="12241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Přímá spojnice se šipkou 50"/>
          <p:cNvCxnSpPr/>
          <p:nvPr/>
        </p:nvCxnSpPr>
        <p:spPr>
          <a:xfrm>
            <a:off x="1809154" y="5517232"/>
            <a:ext cx="643945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ovéPole 52"/>
          <p:cNvSpPr txBox="1"/>
          <p:nvPr/>
        </p:nvSpPr>
        <p:spPr>
          <a:xfrm>
            <a:off x="4676626" y="5598532"/>
            <a:ext cx="7298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čas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2732087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spočívá ve stanovení cíle, jehož je třeba rozhodnutím dosáhnout</a:t>
            </a:r>
          </a:p>
          <a:p>
            <a:r>
              <a:rPr lang="cs-CZ" dirty="0" smtClean="0"/>
              <a:t>cíl = žádoucí stav, který má nastat</a:t>
            </a:r>
          </a:p>
          <a:p>
            <a:pPr lvl="5"/>
            <a:endParaRPr lang="cs-CZ" sz="2300" dirty="0" smtClean="0"/>
          </a:p>
          <a:p>
            <a:r>
              <a:rPr lang="cs-CZ" dirty="0" smtClean="0"/>
              <a:t>cíle ve vztazích</a:t>
            </a:r>
          </a:p>
          <a:p>
            <a:pPr lvl="1"/>
            <a:r>
              <a:rPr lang="cs-CZ" b="1" dirty="0" smtClean="0"/>
              <a:t>hierarchických</a:t>
            </a:r>
            <a:r>
              <a:rPr lang="cs-CZ" dirty="0" smtClean="0"/>
              <a:t> – dosažení vyššího cíle je podmíněno dosažením cíle nižšího</a:t>
            </a:r>
          </a:p>
          <a:p>
            <a:pPr lvl="1"/>
            <a:r>
              <a:rPr lang="cs-CZ" b="1" dirty="0" smtClean="0"/>
              <a:t>rovnocenných</a:t>
            </a:r>
            <a:r>
              <a:rPr lang="cs-CZ" dirty="0" smtClean="0"/>
              <a:t> – cíle jsou na stejné hierarchické úrovni</a:t>
            </a:r>
          </a:p>
          <a:p>
            <a:pPr lvl="5"/>
            <a:r>
              <a:rPr lang="cs-CZ" sz="2400" dirty="0" smtClean="0"/>
              <a:t>komplementární</a:t>
            </a:r>
          </a:p>
          <a:p>
            <a:pPr lvl="5"/>
            <a:r>
              <a:rPr lang="cs-CZ" sz="2400" dirty="0" smtClean="0"/>
              <a:t>konkurující</a:t>
            </a:r>
          </a:p>
          <a:p>
            <a:pPr lvl="5"/>
            <a:r>
              <a:rPr lang="cs-CZ" sz="2400" dirty="0" smtClean="0"/>
              <a:t>neutrální</a:t>
            </a:r>
          </a:p>
          <a:p>
            <a:pPr marL="1325880" lvl="5" indent="0">
              <a:buNone/>
            </a:pPr>
            <a:endParaRPr lang="cs-CZ" sz="2300" dirty="0" smtClean="0"/>
          </a:p>
          <a:p>
            <a:r>
              <a:rPr lang="cs-CZ" dirty="0" smtClean="0"/>
              <a:t>charakter cílů SMART (Specifický, Měřitelný, Akceptovatelný, Realizovatelný, Termínovaný)</a:t>
            </a:r>
          </a:p>
        </p:txBody>
      </p:sp>
    </p:spTree>
    <p:extLst>
      <p:ext uri="{BB962C8B-B14F-4D97-AF65-F5344CB8AC3E}">
        <p14:creationId xmlns:p14="http://schemas.microsoft.com/office/powerpoint/2010/main" xmlns="" val="4029816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461</TotalTime>
  <Words>1658</Words>
  <Application>Microsoft Office PowerPoint</Application>
  <PresentationFormat>Předvádění na obrazovce (4:3)</PresentationFormat>
  <Paragraphs>777</Paragraphs>
  <Slides>40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40</vt:i4>
      </vt:variant>
    </vt:vector>
  </HeadingPairs>
  <TitlesOfParts>
    <vt:vector size="41" baseType="lpstr">
      <vt:lpstr>Slunovrat</vt:lpstr>
      <vt:lpstr>Rozhodování </vt:lpstr>
      <vt:lpstr>Obsah</vt:lpstr>
      <vt:lpstr>Typy rozhodování</vt:lpstr>
      <vt:lpstr>Principy rozhodování</vt:lpstr>
      <vt:lpstr>Organizační stránka rozhodování</vt:lpstr>
      <vt:lpstr>Procesní stránka rozhodování</vt:lpstr>
      <vt:lpstr>Strukturovanost</vt:lpstr>
      <vt:lpstr>Fáze rozhodovacího procesu</vt:lpstr>
      <vt:lpstr>Definování</vt:lpstr>
      <vt:lpstr>Analyzování</vt:lpstr>
      <vt:lpstr>Generování</vt:lpstr>
      <vt:lpstr>Klasifikace</vt:lpstr>
      <vt:lpstr>Metoda párového porovnávání</vt:lpstr>
      <vt:lpstr>Hodnocení + rozhodnutí</vt:lpstr>
      <vt:lpstr>Základní pojmy hodnotícího procesu</vt:lpstr>
      <vt:lpstr>Rozhodovací podmínky</vt:lpstr>
      <vt:lpstr>Kritéria</vt:lpstr>
      <vt:lpstr>Rozhodování v podmínkách jistoty</vt:lpstr>
      <vt:lpstr>Výchozí matice veličin</vt:lpstr>
      <vt:lpstr>Výchozí × rozhodovací matice</vt:lpstr>
      <vt:lpstr>Rozhodovací matice</vt:lpstr>
      <vt:lpstr>Rozhodnutí</vt:lpstr>
      <vt:lpstr>Vztah jedince k riziku</vt:lpstr>
      <vt:lpstr>Subjektivní vnímání rizika</vt:lpstr>
      <vt:lpstr>Subjektivní vnímání rizika</vt:lpstr>
      <vt:lpstr>Rozhodování v podmínkách rizika</vt:lpstr>
      <vt:lpstr>Rozhodování v podmínkách rizika</vt:lpstr>
      <vt:lpstr>Rozhodování v podmínkách rizika</vt:lpstr>
      <vt:lpstr>Rozhodování v podmínkách rizika</vt:lpstr>
      <vt:lpstr>Analýza citlivosti</vt:lpstr>
      <vt:lpstr>Rozhodování v podmínkách nejistoty</vt:lpstr>
      <vt:lpstr>Pravidla pro rozhodování v nejistotě</vt:lpstr>
      <vt:lpstr>Pravidla pro rozhodování v nejistotě</vt:lpstr>
      <vt:lpstr>Pravidla pro rozhodování v nejistotě</vt:lpstr>
      <vt:lpstr>Pravidla pro rozhodování v nejistotě</vt:lpstr>
      <vt:lpstr>Víceetapové rozhodovací procesy</vt:lpstr>
      <vt:lpstr>Rozhodovací strom</vt:lpstr>
      <vt:lpstr>Rozhodovací strom</vt:lpstr>
      <vt:lpstr>Snímek 39</vt:lpstr>
      <vt:lpstr>Děkuji za pozornost!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Rozhodování I</dc:title>
  <dc:creator>Drášilová Alena</dc:creator>
  <cp:lastModifiedBy>admin</cp:lastModifiedBy>
  <cp:revision>28</cp:revision>
  <cp:lastPrinted>2012-09-14T21:30:01Z</cp:lastPrinted>
  <dcterms:created xsi:type="dcterms:W3CDTF">2012-09-14T12:40:43Z</dcterms:created>
  <dcterms:modified xsi:type="dcterms:W3CDTF">2012-11-19T14:10:04Z</dcterms:modified>
</cp:coreProperties>
</file>