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5350DE-51A3-4804-ABA8-D3BD596E4426}" type="datetimeFigureOut">
              <a:rPr lang="cs-CZ" smtClean="0"/>
              <a:t>26.11.2012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8799C9-F3D1-4E70-80C4-D56B9FDCE387}" type="slidenum">
              <a:rPr lang="cs-CZ" smtClean="0"/>
              <a:t>‹#›</a:t>
            </a:fld>
            <a:endParaRPr lang="cs-CZ"/>
          </a:p>
        </p:txBody>
      </p:sp>
    </p:spTree>
    <p:extLst>
      <p:ext uri="{BB962C8B-B14F-4D97-AF65-F5344CB8AC3E}">
        <p14:creationId xmlns:p14="http://schemas.microsoft.com/office/powerpoint/2010/main" val="3584456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0269B5-4CC0-4517-AF8A-35075E39B733}" type="slidenum">
              <a:rPr lang="cs-CZ"/>
              <a:pPr/>
              <a:t>2</a:t>
            </a:fld>
            <a:endParaRPr lang="cs-CZ"/>
          </a:p>
        </p:txBody>
      </p:sp>
      <p:sp>
        <p:nvSpPr>
          <p:cNvPr id="804866" name="Rectangle 2"/>
          <p:cNvSpPr>
            <a:spLocks noChangeArrowheads="1" noTextEdit="1"/>
          </p:cNvSpPr>
          <p:nvPr>
            <p:ph type="sldImg"/>
          </p:nvPr>
        </p:nvSpPr>
        <p:spPr>
          <a:ln/>
        </p:spPr>
      </p:sp>
      <p:sp>
        <p:nvSpPr>
          <p:cNvPr id="80486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F75978-A8C5-480F-A4B5-A3344D4EFDF0}" type="slidenum">
              <a:rPr lang="cs-CZ"/>
              <a:pPr/>
              <a:t>12</a:t>
            </a:fld>
            <a:endParaRPr lang="cs-CZ"/>
          </a:p>
        </p:txBody>
      </p:sp>
      <p:sp>
        <p:nvSpPr>
          <p:cNvPr id="811010" name="Rectangle 2"/>
          <p:cNvSpPr>
            <a:spLocks noChangeArrowheads="1" noTextEdit="1"/>
          </p:cNvSpPr>
          <p:nvPr>
            <p:ph type="sldImg"/>
          </p:nvPr>
        </p:nvSpPr>
        <p:spPr>
          <a:ln/>
        </p:spPr>
      </p:sp>
      <p:sp>
        <p:nvSpPr>
          <p:cNvPr id="81101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41F37D-102C-4A6D-A500-17AFADB9C7E0}" type="slidenum">
              <a:rPr lang="cs-CZ"/>
              <a:pPr/>
              <a:t>13</a:t>
            </a:fld>
            <a:endParaRPr lang="cs-CZ"/>
          </a:p>
        </p:txBody>
      </p:sp>
      <p:sp>
        <p:nvSpPr>
          <p:cNvPr id="812034" name="Rectangle 2"/>
          <p:cNvSpPr>
            <a:spLocks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DC7EAB-F458-4413-81DB-EE4CB0FF6475}" type="slidenum">
              <a:rPr lang="cs-CZ"/>
              <a:pPr/>
              <a:t>3</a:t>
            </a:fld>
            <a:endParaRPr lang="cs-CZ"/>
          </a:p>
        </p:txBody>
      </p:sp>
      <p:sp>
        <p:nvSpPr>
          <p:cNvPr id="805890" name="Rectangle 2"/>
          <p:cNvSpPr>
            <a:spLocks noChangeArrowheads="1" noTextEdit="1"/>
          </p:cNvSpPr>
          <p:nvPr>
            <p:ph type="sldImg"/>
          </p:nvPr>
        </p:nvSpPr>
        <p:spPr>
          <a:ln/>
        </p:spPr>
      </p:sp>
      <p:sp>
        <p:nvSpPr>
          <p:cNvPr id="8058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47F124-5EE3-4443-9D6E-17101EF215B2}" type="slidenum">
              <a:rPr lang="cs-CZ"/>
              <a:pPr/>
              <a:t>4</a:t>
            </a:fld>
            <a:endParaRPr lang="cs-CZ"/>
          </a:p>
        </p:txBody>
      </p:sp>
      <p:sp>
        <p:nvSpPr>
          <p:cNvPr id="806914" name="Rectangle 2"/>
          <p:cNvSpPr>
            <a:spLocks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EC160-FB58-4D2F-ABEA-80D08AC6C025}" type="slidenum">
              <a:rPr lang="cs-CZ"/>
              <a:pPr/>
              <a:t>5</a:t>
            </a:fld>
            <a:endParaRPr lang="cs-CZ"/>
          </a:p>
        </p:txBody>
      </p:sp>
      <p:sp>
        <p:nvSpPr>
          <p:cNvPr id="807938" name="Rectangle 2"/>
          <p:cNvSpPr>
            <a:spLocks noChangeArrowheads="1" noTextEdit="1"/>
          </p:cNvSpPr>
          <p:nvPr>
            <p:ph type="sldImg"/>
          </p:nvPr>
        </p:nvSpPr>
        <p:spPr>
          <a:ln/>
        </p:spPr>
      </p:sp>
      <p:sp>
        <p:nvSpPr>
          <p:cNvPr id="8079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E1D504-450A-4A0F-B4AC-DB270D54D1A5}" type="slidenum">
              <a:rPr lang="cs-CZ"/>
              <a:pPr/>
              <a:t>6</a:t>
            </a:fld>
            <a:endParaRPr lang="cs-CZ"/>
          </a:p>
        </p:txBody>
      </p:sp>
      <p:sp>
        <p:nvSpPr>
          <p:cNvPr id="808962" name="Rectangle 2"/>
          <p:cNvSpPr>
            <a:spLocks noChangeArrowheads="1" noTextEdit="1"/>
          </p:cNvSpPr>
          <p:nvPr>
            <p:ph type="sldImg"/>
          </p:nvPr>
        </p:nvSpPr>
        <p:spPr>
          <a:ln/>
        </p:spPr>
      </p:sp>
      <p:sp>
        <p:nvSpPr>
          <p:cNvPr id="8089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BA414-A438-4E10-BF00-FAE6ED5AC23D}" type="slidenum">
              <a:rPr lang="cs-CZ"/>
              <a:pPr/>
              <a:t>8</a:t>
            </a:fld>
            <a:endParaRPr lang="cs-CZ"/>
          </a:p>
        </p:txBody>
      </p:sp>
      <p:sp>
        <p:nvSpPr>
          <p:cNvPr id="809986" name="Rectangle 2"/>
          <p:cNvSpPr>
            <a:spLocks noChangeArrowheads="1" noTextEdit="1"/>
          </p:cNvSpPr>
          <p:nvPr>
            <p:ph type="sldImg"/>
          </p:nvPr>
        </p:nvSpPr>
        <p:spPr>
          <a:ln/>
        </p:spPr>
      </p:sp>
      <p:sp>
        <p:nvSpPr>
          <p:cNvPr id="8099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76A1A5-EDF2-4906-B014-BDE307DF6A2D}" type="slidenum">
              <a:rPr lang="cs-CZ"/>
              <a:pPr/>
              <a:t>9</a:t>
            </a:fld>
            <a:endParaRPr lang="cs-CZ"/>
          </a:p>
        </p:txBody>
      </p:sp>
      <p:sp>
        <p:nvSpPr>
          <p:cNvPr id="901122" name="Rectangle 2"/>
          <p:cNvSpPr>
            <a:spLocks noChangeArrowheads="1" noTextEdit="1"/>
          </p:cNvSpPr>
          <p:nvPr>
            <p:ph type="sldImg"/>
          </p:nvPr>
        </p:nvSpPr>
        <p:spPr>
          <a:ln/>
        </p:spPr>
      </p:sp>
      <p:sp>
        <p:nvSpPr>
          <p:cNvPr id="90112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524283-C449-4A07-9656-A8A0B082BD49}" type="slidenum">
              <a:rPr lang="cs-CZ"/>
              <a:pPr/>
              <a:t>10</a:t>
            </a:fld>
            <a:endParaRPr lang="cs-CZ"/>
          </a:p>
        </p:txBody>
      </p:sp>
      <p:sp>
        <p:nvSpPr>
          <p:cNvPr id="902146" name="Rectangle 2"/>
          <p:cNvSpPr>
            <a:spLocks noChangeArrowheads="1" noTextEdit="1"/>
          </p:cNvSpPr>
          <p:nvPr>
            <p:ph type="sldImg"/>
          </p:nvPr>
        </p:nvSpPr>
        <p:spPr>
          <a:ln/>
        </p:spPr>
      </p:sp>
      <p:sp>
        <p:nvSpPr>
          <p:cNvPr id="90214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2DA58D-1D4E-4FF3-BFD1-A9791A3819BF}" type="slidenum">
              <a:rPr lang="cs-CZ"/>
              <a:pPr/>
              <a:t>11</a:t>
            </a:fld>
            <a:endParaRPr lang="cs-CZ"/>
          </a:p>
        </p:txBody>
      </p:sp>
      <p:sp>
        <p:nvSpPr>
          <p:cNvPr id="903170" name="Rectangle 2"/>
          <p:cNvSpPr>
            <a:spLocks noChangeArrowheads="1" noTextEdit="1"/>
          </p:cNvSpPr>
          <p:nvPr>
            <p:ph type="sldImg"/>
          </p:nvPr>
        </p:nvSpPr>
        <p:spPr>
          <a:ln/>
        </p:spPr>
      </p:sp>
      <p:sp>
        <p:nvSpPr>
          <p:cNvPr id="903171"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20602E8-E7CD-4CF4-A535-0BD1D1486CA6}" type="datetimeFigureOut">
              <a:rPr lang="cs-CZ" smtClean="0"/>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218439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20602E8-E7CD-4CF4-A535-0BD1D1486CA6}" type="datetimeFigureOut">
              <a:rPr lang="cs-CZ" smtClean="0"/>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1283604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20602E8-E7CD-4CF4-A535-0BD1D1486CA6}" type="datetimeFigureOut">
              <a:rPr lang="cs-CZ" smtClean="0"/>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21457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20602E8-E7CD-4CF4-A535-0BD1D1486CA6}" type="datetimeFigureOut">
              <a:rPr lang="cs-CZ" smtClean="0"/>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115351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20602E8-E7CD-4CF4-A535-0BD1D1486CA6}" type="datetimeFigureOut">
              <a:rPr lang="cs-CZ" smtClean="0"/>
              <a:t>26.11.2012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76745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20602E8-E7CD-4CF4-A535-0BD1D1486CA6}" type="datetimeFigureOut">
              <a:rPr lang="cs-CZ" smtClean="0"/>
              <a:t>26.11.2012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273700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20602E8-E7CD-4CF4-A535-0BD1D1486CA6}" type="datetimeFigureOut">
              <a:rPr lang="cs-CZ" smtClean="0"/>
              <a:t>26.11.2012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5865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20602E8-E7CD-4CF4-A535-0BD1D1486CA6}" type="datetimeFigureOut">
              <a:rPr lang="cs-CZ" smtClean="0"/>
              <a:t>26.11.2012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1449739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20602E8-E7CD-4CF4-A535-0BD1D1486CA6}" type="datetimeFigureOut">
              <a:rPr lang="cs-CZ" smtClean="0"/>
              <a:t>26.11.2012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237968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20602E8-E7CD-4CF4-A535-0BD1D1486CA6}" type="datetimeFigureOut">
              <a:rPr lang="cs-CZ" smtClean="0"/>
              <a:t>26.11.2012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3381636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20602E8-E7CD-4CF4-A535-0BD1D1486CA6}" type="datetimeFigureOut">
              <a:rPr lang="cs-CZ" smtClean="0"/>
              <a:t>26.11.2012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F8EE1F-006D-4F2A-B2FF-E084422F40EC}" type="slidenum">
              <a:rPr lang="cs-CZ" smtClean="0"/>
              <a:t>‹#›</a:t>
            </a:fld>
            <a:endParaRPr lang="cs-CZ"/>
          </a:p>
        </p:txBody>
      </p:sp>
    </p:spTree>
    <p:extLst>
      <p:ext uri="{BB962C8B-B14F-4D97-AF65-F5344CB8AC3E}">
        <p14:creationId xmlns:p14="http://schemas.microsoft.com/office/powerpoint/2010/main" val="616392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602E8-E7CD-4CF4-A535-0BD1D1486CA6}" type="datetimeFigureOut">
              <a:rPr lang="cs-CZ" smtClean="0"/>
              <a:t>26.11.2012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8EE1F-006D-4F2A-B2FF-E084422F40EC}" type="slidenum">
              <a:rPr lang="cs-CZ" smtClean="0"/>
              <a:t>‹#›</a:t>
            </a:fld>
            <a:endParaRPr lang="cs-CZ"/>
          </a:p>
        </p:txBody>
      </p:sp>
    </p:spTree>
    <p:extLst>
      <p:ext uri="{BB962C8B-B14F-4D97-AF65-F5344CB8AC3E}">
        <p14:creationId xmlns:p14="http://schemas.microsoft.com/office/powerpoint/2010/main" val="1069691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132856"/>
            <a:ext cx="7772400" cy="1470025"/>
          </a:xfrm>
        </p:spPr>
        <p:txBody>
          <a:bodyPr>
            <a:normAutofit fontScale="90000"/>
          </a:bodyPr>
          <a:lstStyle/>
          <a:p>
            <a:r>
              <a:rPr lang="cs-CZ" dirty="0" smtClean="0"/>
              <a:t/>
            </a:r>
            <a:br>
              <a:rPr lang="cs-CZ" dirty="0" smtClean="0"/>
            </a:br>
            <a:r>
              <a:rPr lang="en-US" sz="4000" dirty="0" smtClean="0"/>
              <a:t>Requisition Management- ENG version</a:t>
            </a:r>
            <a:endParaRPr lang="en-US" sz="4000" dirty="0"/>
          </a:p>
        </p:txBody>
      </p:sp>
      <p:sp>
        <p:nvSpPr>
          <p:cNvPr id="3" name="Podnadpis 2"/>
          <p:cNvSpPr>
            <a:spLocks noGrp="1"/>
          </p:cNvSpPr>
          <p:nvPr>
            <p:ph type="subTitle" idx="1"/>
          </p:nvPr>
        </p:nvSpPr>
        <p:spPr/>
        <p:txBody>
          <a:bodyPr/>
          <a:lstStyle/>
          <a:p>
            <a:r>
              <a:rPr lang="cs-CZ" dirty="0" smtClean="0"/>
              <a:t>Skorkovský, KPH ESF MU 2012</a:t>
            </a:r>
            <a:endParaRPr lang="cs-CZ" dirty="0"/>
          </a:p>
        </p:txBody>
      </p:sp>
    </p:spTree>
    <p:extLst>
      <p:ext uri="{BB962C8B-B14F-4D97-AF65-F5344CB8AC3E}">
        <p14:creationId xmlns:p14="http://schemas.microsoft.com/office/powerpoint/2010/main" val="314768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fld id="{88921D17-46A9-4F49-9494-4364A19C2D45}" type="slidenum">
              <a:rPr lang="en-CA"/>
              <a:pPr/>
              <a:t>10</a:t>
            </a:fld>
            <a:endParaRPr lang="en-CA"/>
          </a:p>
        </p:txBody>
      </p:sp>
      <p:sp>
        <p:nvSpPr>
          <p:cNvPr id="884738" name="Rectangle 2"/>
          <p:cNvSpPr>
            <a:spLocks noGrp="1" noChangeArrowheads="1"/>
          </p:cNvSpPr>
          <p:nvPr>
            <p:ph type="title"/>
          </p:nvPr>
        </p:nvSpPr>
        <p:spPr>
          <a:xfrm>
            <a:off x="395536" y="620688"/>
            <a:ext cx="8364537" cy="457200"/>
          </a:xfrm>
        </p:spPr>
        <p:txBody>
          <a:bodyPr>
            <a:noAutofit/>
          </a:bodyPr>
          <a:lstStyle/>
          <a:p>
            <a:r>
              <a:rPr lang="cs-CZ" sz="3600" dirty="0"/>
              <a:t>Basic </a:t>
            </a:r>
            <a:r>
              <a:rPr lang="en-US" sz="3600" dirty="0"/>
              <a:t>Setup I</a:t>
            </a:r>
            <a:r>
              <a:rPr lang="cs-CZ" sz="3600" dirty="0"/>
              <a:t>V – </a:t>
            </a:r>
            <a:r>
              <a:rPr lang="en-US" sz="3600" dirty="0"/>
              <a:t>Minimum  Order Quantity</a:t>
            </a:r>
            <a:r>
              <a:rPr lang="cs-CZ" sz="3600" dirty="0"/>
              <a:t> </a:t>
            </a:r>
            <a:endParaRPr lang="en-US" sz="3600" dirty="0"/>
          </a:p>
        </p:txBody>
      </p:sp>
      <p:sp>
        <p:nvSpPr>
          <p:cNvPr id="884739" name="Rectangle 3"/>
          <p:cNvSpPr>
            <a:spLocks noGrp="1" noChangeArrowheads="1"/>
          </p:cNvSpPr>
          <p:nvPr>
            <p:ph type="body" idx="1"/>
          </p:nvPr>
        </p:nvSpPr>
        <p:spPr>
          <a:xfrm>
            <a:off x="323528" y="1196752"/>
            <a:ext cx="8229600" cy="4525963"/>
          </a:xfrm>
        </p:spPr>
        <p:txBody>
          <a:bodyPr>
            <a:normAutofit/>
          </a:bodyPr>
          <a:lstStyle/>
          <a:p>
            <a:pPr marL="0" indent="0">
              <a:buNone/>
            </a:pPr>
            <a:r>
              <a:rPr lang="cs-CZ" b="1" dirty="0"/>
              <a:t> </a:t>
            </a:r>
            <a:endParaRPr lang="cs-CZ" dirty="0"/>
          </a:p>
          <a:p>
            <a:r>
              <a:rPr lang="en-US" sz="2400" dirty="0" smtClean="0"/>
              <a:t>In </a:t>
            </a:r>
            <a:r>
              <a:rPr lang="en-US" sz="2400" dirty="0"/>
              <a:t>this field, you can specify a </a:t>
            </a:r>
            <a:r>
              <a:rPr lang="en-US" sz="2400" b="1" dirty="0">
                <a:solidFill>
                  <a:srgbClr val="FF0000"/>
                </a:solidFill>
              </a:rPr>
              <a:t>minimum</a:t>
            </a:r>
            <a:r>
              <a:rPr lang="en-US" sz="2400" dirty="0"/>
              <a:t> allowable quantity for an item order proposal. Once the program has detected the need for replenishment and adjusted the lot size to meet the specified reordering  policy, it will increase the quantity, if necessary, to meet the minimum order quantity that you define for the item.</a:t>
            </a:r>
            <a:endParaRPr lang="cs-CZ" sz="2400" dirty="0"/>
          </a:p>
          <a:p>
            <a:pPr marL="0" indent="0">
              <a:buNone/>
            </a:pPr>
            <a:endParaRPr lang="en-US" dirty="0"/>
          </a:p>
          <a:p>
            <a:r>
              <a:rPr lang="en-US" sz="2400" dirty="0" smtClean="0"/>
              <a:t>This </a:t>
            </a:r>
            <a:r>
              <a:rPr lang="en-US" sz="2400" dirty="0"/>
              <a:t>field is intended to be used with a </a:t>
            </a:r>
            <a:r>
              <a:rPr lang="en-US" sz="2400" b="1" dirty="0"/>
              <a:t>make-to-stock</a:t>
            </a:r>
            <a:r>
              <a:rPr lang="cs-CZ" sz="2400" b="1" dirty="0"/>
              <a:t> </a:t>
            </a:r>
            <a:r>
              <a:rPr lang="en-US" sz="2400" b="1" dirty="0"/>
              <a:t>manufacturing policy</a:t>
            </a:r>
            <a:r>
              <a:rPr lang="cs-CZ" sz="2400" b="1" dirty="0"/>
              <a:t> </a:t>
            </a:r>
            <a:endParaRPr lang="en-US" sz="2400" b="1" dirty="0"/>
          </a:p>
        </p:txBody>
      </p:sp>
    </p:spTree>
    <p:extLst>
      <p:ext uri="{BB962C8B-B14F-4D97-AF65-F5344CB8AC3E}">
        <p14:creationId xmlns:p14="http://schemas.microsoft.com/office/powerpoint/2010/main" val="42143305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E7E4B760-E98B-47B9-A079-0DE377CB8E3A}" type="slidenum">
              <a:rPr lang="en-CA"/>
              <a:pPr/>
              <a:t>11</a:t>
            </a:fld>
            <a:endParaRPr lang="en-CA"/>
          </a:p>
        </p:txBody>
      </p:sp>
      <p:sp>
        <p:nvSpPr>
          <p:cNvPr id="885762" name="Rectangle 2"/>
          <p:cNvSpPr>
            <a:spLocks noGrp="1" noChangeArrowheads="1"/>
          </p:cNvSpPr>
          <p:nvPr>
            <p:ph type="title"/>
          </p:nvPr>
        </p:nvSpPr>
        <p:spPr>
          <a:xfrm>
            <a:off x="437551" y="548680"/>
            <a:ext cx="8364537" cy="457200"/>
          </a:xfrm>
        </p:spPr>
        <p:txBody>
          <a:bodyPr>
            <a:noAutofit/>
          </a:bodyPr>
          <a:lstStyle/>
          <a:p>
            <a:r>
              <a:rPr lang="cs-CZ" sz="3600" dirty="0"/>
              <a:t>Basic </a:t>
            </a:r>
            <a:r>
              <a:rPr lang="en-US" sz="3600" dirty="0"/>
              <a:t>Setup </a:t>
            </a:r>
            <a:r>
              <a:rPr lang="cs-CZ" sz="3600" dirty="0"/>
              <a:t>V – </a:t>
            </a:r>
            <a:r>
              <a:rPr lang="en-US" sz="3600" dirty="0"/>
              <a:t>Maximum  Order Quantity</a:t>
            </a:r>
            <a:r>
              <a:rPr lang="cs-CZ" sz="3600" dirty="0"/>
              <a:t> </a:t>
            </a:r>
            <a:endParaRPr lang="en-US" sz="3600" dirty="0"/>
          </a:p>
        </p:txBody>
      </p:sp>
      <p:sp>
        <p:nvSpPr>
          <p:cNvPr id="885764" name="Rectangle 4"/>
          <p:cNvSpPr>
            <a:spLocks noChangeArrowheads="1"/>
          </p:cNvSpPr>
          <p:nvPr/>
        </p:nvSpPr>
        <p:spPr bwMode="auto">
          <a:xfrm>
            <a:off x="468313" y="3138488"/>
            <a:ext cx="24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sz="1600" i="1"/>
              <a:t> </a:t>
            </a:r>
            <a:endParaRPr lang="en-US" sz="1600" i="1"/>
          </a:p>
        </p:txBody>
      </p:sp>
      <p:sp>
        <p:nvSpPr>
          <p:cNvPr id="885776" name="Rectangle 16"/>
          <p:cNvSpPr>
            <a:spLocks noChangeArrowheads="1"/>
          </p:cNvSpPr>
          <p:nvPr/>
        </p:nvSpPr>
        <p:spPr bwMode="auto">
          <a:xfrm>
            <a:off x="468313" y="1356286"/>
            <a:ext cx="744351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sz="1600" i="1" dirty="0" smtClean="0"/>
              <a:t>In </a:t>
            </a:r>
            <a:r>
              <a:rPr lang="en-US" sz="1600" i="1" dirty="0" smtClean="0"/>
              <a:t>this </a:t>
            </a:r>
            <a:r>
              <a:rPr lang="en-US" sz="1600" i="1" dirty="0"/>
              <a:t>field, you can specify a </a:t>
            </a:r>
            <a:r>
              <a:rPr lang="en-US" sz="1600" b="1" i="1" dirty="0">
                <a:solidFill>
                  <a:srgbClr val="FF0000"/>
                </a:solidFill>
              </a:rPr>
              <a:t>maximum allowable quantity </a:t>
            </a:r>
            <a:r>
              <a:rPr lang="en-US" sz="1600" i="1" dirty="0"/>
              <a:t>for an item order proposal.</a:t>
            </a:r>
            <a:endParaRPr lang="cs-CZ" sz="1600" i="1" dirty="0"/>
          </a:p>
          <a:p>
            <a:endParaRPr lang="cs-CZ" sz="1600" i="1" dirty="0" smtClean="0"/>
          </a:p>
          <a:p>
            <a:r>
              <a:rPr lang="en-US" sz="1600" i="1" dirty="0" smtClean="0"/>
              <a:t>Once </a:t>
            </a:r>
            <a:r>
              <a:rPr lang="en-US" sz="1600" i="1" dirty="0"/>
              <a:t>the program has detected the need for replenishment and adjusted the lot size</a:t>
            </a:r>
            <a:endParaRPr lang="cs-CZ" sz="1600" i="1" dirty="0"/>
          </a:p>
          <a:p>
            <a:r>
              <a:rPr lang="en-US" sz="1600" i="1" dirty="0"/>
              <a:t>to meet the specified</a:t>
            </a:r>
            <a:r>
              <a:rPr lang="cs-CZ" sz="1600" i="1" dirty="0"/>
              <a:t> </a:t>
            </a:r>
            <a:r>
              <a:rPr lang="en-US" sz="1600" i="1" dirty="0"/>
              <a:t>reordering policy, it will decrease the quantity, if necessary,</a:t>
            </a:r>
            <a:endParaRPr lang="cs-CZ" sz="1600" i="1" dirty="0"/>
          </a:p>
          <a:p>
            <a:r>
              <a:rPr lang="en-US" sz="1600" i="1" dirty="0"/>
              <a:t>to meet the maximum order quantity that you define for the item.</a:t>
            </a:r>
          </a:p>
          <a:p>
            <a:endParaRPr lang="cs-CZ" sz="1600" i="1" dirty="0" smtClean="0"/>
          </a:p>
          <a:p>
            <a:r>
              <a:rPr lang="en-US" sz="1600" i="1" dirty="0" smtClean="0"/>
              <a:t>If </a:t>
            </a:r>
            <a:r>
              <a:rPr lang="en-US" sz="1600" i="1" dirty="0"/>
              <a:t>additional requirements remain, the program will calculate new orders to meet them.</a:t>
            </a:r>
          </a:p>
          <a:p>
            <a:endParaRPr lang="cs-CZ" sz="1600" i="1" dirty="0"/>
          </a:p>
          <a:p>
            <a:r>
              <a:rPr lang="en-US" sz="1600" b="1" i="1" dirty="0">
                <a:solidFill>
                  <a:srgbClr val="FF3300"/>
                </a:solidFill>
              </a:rPr>
              <a:t>This field is intended to be used with a make-to-stock</a:t>
            </a:r>
            <a:r>
              <a:rPr lang="cs-CZ" sz="1600" b="1" i="1" dirty="0">
                <a:solidFill>
                  <a:srgbClr val="FF3300"/>
                </a:solidFill>
              </a:rPr>
              <a:t> </a:t>
            </a:r>
            <a:r>
              <a:rPr lang="en-US" sz="1600" b="1" i="1" dirty="0">
                <a:solidFill>
                  <a:srgbClr val="FF3300"/>
                </a:solidFill>
              </a:rPr>
              <a:t>manufacturing policy</a:t>
            </a:r>
            <a:r>
              <a:rPr lang="cs-CZ" sz="1600" i="1" dirty="0"/>
              <a:t>.</a:t>
            </a:r>
            <a:endParaRPr lang="en-US" sz="1600" i="1" dirty="0"/>
          </a:p>
        </p:txBody>
      </p:sp>
    </p:spTree>
    <p:extLst>
      <p:ext uri="{BB962C8B-B14F-4D97-AF65-F5344CB8AC3E}">
        <p14:creationId xmlns:p14="http://schemas.microsoft.com/office/powerpoint/2010/main" val="3882201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fld id="{A416BB9C-FB94-4D83-8367-E0EC11A79A20}" type="slidenum">
              <a:rPr lang="en-CA"/>
              <a:pPr/>
              <a:t>12</a:t>
            </a:fld>
            <a:endParaRPr lang="en-CA"/>
          </a:p>
        </p:txBody>
      </p:sp>
      <p:sp>
        <p:nvSpPr>
          <p:cNvPr id="737282" name="Rectangle 2"/>
          <p:cNvSpPr>
            <a:spLocks noGrp="1" noChangeArrowheads="1"/>
          </p:cNvSpPr>
          <p:nvPr>
            <p:ph type="title"/>
          </p:nvPr>
        </p:nvSpPr>
        <p:spPr/>
        <p:txBody>
          <a:bodyPr>
            <a:normAutofit/>
          </a:bodyPr>
          <a:lstStyle/>
          <a:p>
            <a:r>
              <a:rPr lang="en-US" sz="3600" dirty="0"/>
              <a:t>Action Messages </a:t>
            </a:r>
          </a:p>
        </p:txBody>
      </p:sp>
      <p:sp>
        <p:nvSpPr>
          <p:cNvPr id="737283" name="Rectangle 3"/>
          <p:cNvSpPr>
            <a:spLocks noGrp="1" noChangeArrowheads="1"/>
          </p:cNvSpPr>
          <p:nvPr>
            <p:ph type="body" idx="1"/>
          </p:nvPr>
        </p:nvSpPr>
        <p:spPr/>
        <p:txBody>
          <a:bodyPr/>
          <a:lstStyle/>
          <a:p>
            <a:pPr>
              <a:buFontTx/>
              <a:buChar char="•"/>
            </a:pPr>
            <a:r>
              <a:rPr lang="en-US" sz="2000" dirty="0"/>
              <a:t>Change Quantity</a:t>
            </a:r>
          </a:p>
          <a:p>
            <a:pPr>
              <a:buFontTx/>
              <a:buChar char="•"/>
            </a:pPr>
            <a:r>
              <a:rPr lang="en-US" sz="2000" dirty="0"/>
              <a:t>Reschedule </a:t>
            </a:r>
          </a:p>
          <a:p>
            <a:pPr>
              <a:buFontTx/>
              <a:buChar char="•"/>
            </a:pPr>
            <a:r>
              <a:rPr lang="en-US" sz="2000" dirty="0"/>
              <a:t>Reschedule and Change Quantity</a:t>
            </a:r>
          </a:p>
          <a:p>
            <a:pPr>
              <a:buFontTx/>
              <a:buChar char="•"/>
            </a:pPr>
            <a:r>
              <a:rPr lang="en-US" sz="2000" dirty="0"/>
              <a:t>New</a:t>
            </a:r>
            <a:endParaRPr lang="cs-CZ" sz="2000" dirty="0"/>
          </a:p>
          <a:p>
            <a:endParaRPr lang="cs-CZ" sz="2000" dirty="0"/>
          </a:p>
          <a:p>
            <a:r>
              <a:rPr lang="en-US" sz="1800" b="1" dirty="0" smtClean="0">
                <a:solidFill>
                  <a:srgbClr val="FF0000"/>
                </a:solidFill>
              </a:rPr>
              <a:t>Comment </a:t>
            </a:r>
            <a:r>
              <a:rPr lang="en-US" sz="1800" b="1" dirty="0">
                <a:solidFill>
                  <a:srgbClr val="FF0000"/>
                </a:solidFill>
              </a:rPr>
              <a:t>1 :</a:t>
            </a:r>
            <a:r>
              <a:rPr lang="en-US" sz="1800" dirty="0">
                <a:solidFill>
                  <a:srgbClr val="0033CC"/>
                </a:solidFill>
              </a:rPr>
              <a:t>  Replenishment methods can be visible in the filed Replenishment policy (for Purchase, Manufacturing or Transfers)  </a:t>
            </a:r>
          </a:p>
          <a:p>
            <a:endParaRPr lang="en-US" sz="1800" dirty="0">
              <a:solidFill>
                <a:srgbClr val="0033CC"/>
              </a:solidFill>
            </a:endParaRPr>
          </a:p>
          <a:p>
            <a:r>
              <a:rPr lang="cs-CZ" sz="1800" b="1" dirty="0" smtClean="0">
                <a:solidFill>
                  <a:srgbClr val="FF0000"/>
                </a:solidFill>
              </a:rPr>
              <a:t>Co</a:t>
            </a:r>
            <a:r>
              <a:rPr lang="en-US" sz="1800" b="1" dirty="0" err="1" smtClean="0">
                <a:solidFill>
                  <a:srgbClr val="FF0000"/>
                </a:solidFill>
              </a:rPr>
              <a:t>mment</a:t>
            </a:r>
            <a:r>
              <a:rPr lang="en-US" sz="1800" b="1" dirty="0" smtClean="0">
                <a:solidFill>
                  <a:srgbClr val="FF0000"/>
                </a:solidFill>
              </a:rPr>
              <a:t> </a:t>
            </a:r>
            <a:r>
              <a:rPr lang="en-US" sz="1800" b="1" dirty="0">
                <a:solidFill>
                  <a:srgbClr val="FF0000"/>
                </a:solidFill>
              </a:rPr>
              <a:t>2</a:t>
            </a:r>
            <a:r>
              <a:rPr lang="en-US" sz="1800" b="1" dirty="0">
                <a:solidFill>
                  <a:srgbClr val="0033CC"/>
                </a:solidFill>
              </a:rPr>
              <a:t> </a:t>
            </a:r>
            <a:r>
              <a:rPr lang="en-US" sz="1800" dirty="0">
                <a:solidFill>
                  <a:srgbClr val="0033CC"/>
                </a:solidFill>
              </a:rPr>
              <a:t>: </a:t>
            </a:r>
            <a:r>
              <a:rPr lang="cs-CZ" sz="1800" dirty="0" smtClean="0">
                <a:solidFill>
                  <a:schemeClr val="accent2"/>
                </a:solidFill>
              </a:rPr>
              <a:t> </a:t>
            </a:r>
            <a:r>
              <a:rPr lang="en-US" sz="1800" dirty="0" smtClean="0">
                <a:solidFill>
                  <a:schemeClr val="accent2"/>
                </a:solidFill>
              </a:rPr>
              <a:t>Drop </a:t>
            </a:r>
            <a:r>
              <a:rPr lang="en-US" sz="1800" dirty="0">
                <a:solidFill>
                  <a:schemeClr val="accent2"/>
                </a:solidFill>
              </a:rPr>
              <a:t>Shipment Lines- vendor delivers goods directly to the customer – see button  Functions  – Drop Shipment </a:t>
            </a:r>
          </a:p>
        </p:txBody>
      </p:sp>
    </p:spTree>
    <p:extLst>
      <p:ext uri="{BB962C8B-B14F-4D97-AF65-F5344CB8AC3E}">
        <p14:creationId xmlns:p14="http://schemas.microsoft.com/office/powerpoint/2010/main" val="6543701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2"/>
          </p:nvPr>
        </p:nvSpPr>
        <p:spPr/>
        <p:txBody>
          <a:bodyPr/>
          <a:lstStyle/>
          <a:p>
            <a:fld id="{A21149D1-BE85-4E1F-A171-58D3BD320E88}" type="slidenum">
              <a:rPr lang="en-CA"/>
              <a:pPr/>
              <a:t>13</a:t>
            </a:fld>
            <a:endParaRPr lang="en-CA"/>
          </a:p>
        </p:txBody>
      </p:sp>
      <p:sp>
        <p:nvSpPr>
          <p:cNvPr id="738308" name="Rectangle 4"/>
          <p:cNvSpPr>
            <a:spLocks noGrp="1" noChangeArrowheads="1"/>
          </p:cNvSpPr>
          <p:nvPr>
            <p:ph type="title"/>
          </p:nvPr>
        </p:nvSpPr>
        <p:spPr/>
        <p:txBody>
          <a:bodyPr/>
          <a:lstStyle/>
          <a:p>
            <a:r>
              <a:rPr lang="en-US" sz="3600" dirty="0"/>
              <a:t>Planning Worksheet Lines</a:t>
            </a:r>
            <a:r>
              <a:rPr lang="cs-CZ" sz="3600" dirty="0"/>
              <a:t> </a:t>
            </a:r>
          </a:p>
        </p:txBody>
      </p:sp>
      <p:sp>
        <p:nvSpPr>
          <p:cNvPr id="738309" name="Rectangle 5"/>
          <p:cNvSpPr>
            <a:spLocks noChangeArrowheads="1"/>
          </p:cNvSpPr>
          <p:nvPr/>
        </p:nvSpPr>
        <p:spPr bwMode="auto">
          <a:xfrm>
            <a:off x="467544" y="1556792"/>
            <a:ext cx="8208962"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b="1" dirty="0"/>
              <a:t>Planning Worksheet </a:t>
            </a:r>
            <a:r>
              <a:rPr lang="en-US" sz="1600" b="1" dirty="0" smtClean="0"/>
              <a:t>Lines</a:t>
            </a:r>
            <a:endParaRPr lang="cs-CZ" sz="1600" b="1" dirty="0" smtClean="0"/>
          </a:p>
          <a:p>
            <a:endParaRPr lang="en-US" sz="1600" b="1" dirty="0"/>
          </a:p>
          <a:p>
            <a:r>
              <a:rPr lang="en-US" sz="1600" dirty="0"/>
              <a:t>This feature is relevant for a large manufacturing company that is likely to have</a:t>
            </a:r>
          </a:p>
          <a:p>
            <a:r>
              <a:rPr lang="en-US" sz="1600" dirty="0"/>
              <a:t>separate departments that handle production planning and purchasing.</a:t>
            </a:r>
          </a:p>
          <a:p>
            <a:r>
              <a:rPr lang="en-US" sz="1600" dirty="0"/>
              <a:t>In the manufacturing application area, a production planner uses the planning</a:t>
            </a:r>
          </a:p>
          <a:p>
            <a:r>
              <a:rPr lang="en-US" sz="1600" dirty="0"/>
              <a:t>worksheet to calculate an item replenishment plan for all items, whether they are</a:t>
            </a:r>
          </a:p>
          <a:p>
            <a:r>
              <a:rPr lang="en-US" sz="1600" dirty="0"/>
              <a:t>manufactured, purchased, or transferred</a:t>
            </a:r>
            <a:r>
              <a:rPr lang="en-US" sz="1600" dirty="0" smtClean="0"/>
              <a:t>.</a:t>
            </a:r>
            <a:endParaRPr lang="cs-CZ" sz="1600" dirty="0" smtClean="0"/>
          </a:p>
          <a:p>
            <a:r>
              <a:rPr lang="cs-CZ" sz="1600" dirty="0"/>
              <a:t>¨</a:t>
            </a:r>
            <a:endParaRPr lang="en-US" sz="1600" dirty="0"/>
          </a:p>
          <a:p>
            <a:r>
              <a:rPr lang="en-US" sz="1600" dirty="0"/>
              <a:t>From the planning worksheet, the planner can then select the order proposal lines</a:t>
            </a:r>
          </a:p>
          <a:p>
            <a:r>
              <a:rPr lang="en-US" sz="1600" dirty="0"/>
              <a:t>for items that are replenished by purchase or transfer and conveniently forward</a:t>
            </a:r>
          </a:p>
          <a:p>
            <a:r>
              <a:rPr lang="en-US" sz="1600" dirty="0"/>
              <a:t>them to the requisition worksheet by using the Carry Out Action M</a:t>
            </a:r>
            <a:r>
              <a:rPr lang="cs-CZ" sz="1600" dirty="0" err="1"/>
              <a:t>essages</a:t>
            </a:r>
            <a:r>
              <a:rPr lang="en-US" sz="1600" dirty="0"/>
              <a:t> – Plan.</a:t>
            </a:r>
          </a:p>
          <a:p>
            <a:r>
              <a:rPr lang="en-US" sz="1600" dirty="0"/>
              <a:t>batch job. You can read more about the batch job in the online Help.</a:t>
            </a:r>
          </a:p>
          <a:p>
            <a:r>
              <a:rPr lang="en-US" sz="1600" dirty="0"/>
              <a:t>This function, although initiated from the manufacturing application area, results</a:t>
            </a:r>
          </a:p>
          <a:p>
            <a:r>
              <a:rPr lang="en-US" sz="1600" dirty="0"/>
              <a:t>in order proposal lines appearing in the requisition worksheet. From there, the</a:t>
            </a:r>
          </a:p>
          <a:p>
            <a:r>
              <a:rPr lang="en-US" sz="1600" dirty="0"/>
              <a:t>purchaser can edit, approve, and convert the lines to actual purchase or transfer</a:t>
            </a:r>
          </a:p>
          <a:p>
            <a:r>
              <a:rPr lang="en-US" sz="1600" dirty="0"/>
              <a:t>order lines by using the Carry Out Action M</a:t>
            </a:r>
            <a:r>
              <a:rPr lang="cs-CZ" sz="1600" dirty="0"/>
              <a:t>e</a:t>
            </a:r>
            <a:r>
              <a:rPr lang="en-US" sz="1600" dirty="0"/>
              <a:t>s</a:t>
            </a:r>
            <a:r>
              <a:rPr lang="cs-CZ" sz="1600" dirty="0" err="1"/>
              <a:t>sa</a:t>
            </a:r>
            <a:r>
              <a:rPr lang="en-US" sz="1600" dirty="0"/>
              <a:t>g</a:t>
            </a:r>
            <a:r>
              <a:rPr lang="cs-CZ" sz="1600" dirty="0"/>
              <a:t>es</a:t>
            </a:r>
            <a:r>
              <a:rPr lang="en-US" sz="1600" dirty="0"/>
              <a:t> –</a:t>
            </a:r>
            <a:r>
              <a:rPr lang="cs-CZ" sz="1600" dirty="0"/>
              <a:t> </a:t>
            </a:r>
            <a:r>
              <a:rPr lang="en-US" sz="1600" dirty="0"/>
              <a:t> </a:t>
            </a:r>
            <a:r>
              <a:rPr lang="en-US" sz="1600" dirty="0" err="1"/>
              <a:t>Req</a:t>
            </a:r>
            <a:r>
              <a:rPr lang="cs-CZ" sz="1600" dirty="0" err="1"/>
              <a:t>uisition</a:t>
            </a:r>
            <a:r>
              <a:rPr lang="cs-CZ" sz="1600" dirty="0"/>
              <a:t> </a:t>
            </a:r>
            <a:r>
              <a:rPr lang="en-US" sz="1600" dirty="0"/>
              <a:t> W</a:t>
            </a:r>
            <a:r>
              <a:rPr lang="cs-CZ" sz="1600" dirty="0" err="1"/>
              <a:t>orksheet</a:t>
            </a:r>
            <a:r>
              <a:rPr lang="cs-CZ" sz="1600" dirty="0"/>
              <a:t> </a:t>
            </a:r>
            <a:r>
              <a:rPr lang="en-US" sz="1600" dirty="0"/>
              <a:t> batch job.</a:t>
            </a:r>
          </a:p>
        </p:txBody>
      </p:sp>
    </p:spTree>
    <p:extLst>
      <p:ext uri="{BB962C8B-B14F-4D97-AF65-F5344CB8AC3E}">
        <p14:creationId xmlns:p14="http://schemas.microsoft.com/office/powerpoint/2010/main" val="37077029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číslo snímku 5"/>
          <p:cNvSpPr>
            <a:spLocks noGrp="1"/>
          </p:cNvSpPr>
          <p:nvPr>
            <p:ph type="sldNum" sz="quarter" idx="12"/>
          </p:nvPr>
        </p:nvSpPr>
        <p:spPr/>
        <p:txBody>
          <a:bodyPr/>
          <a:lstStyle/>
          <a:p>
            <a:fld id="{161B22E7-E4C6-47E2-83DB-26D4CE0F8A26}" type="slidenum">
              <a:rPr lang="en-CA"/>
              <a:pPr/>
              <a:t>14</a:t>
            </a:fld>
            <a:endParaRPr lang="en-CA"/>
          </a:p>
        </p:txBody>
      </p:sp>
      <p:sp>
        <p:nvSpPr>
          <p:cNvPr id="989186" name="Rectangle 2"/>
          <p:cNvSpPr>
            <a:spLocks noGrp="1" noChangeArrowheads="1"/>
          </p:cNvSpPr>
          <p:nvPr>
            <p:ph type="title"/>
          </p:nvPr>
        </p:nvSpPr>
        <p:spPr/>
        <p:txBody>
          <a:bodyPr>
            <a:normAutofit fontScale="90000"/>
          </a:bodyPr>
          <a:lstStyle/>
          <a:p>
            <a:r>
              <a:rPr lang="cs-CZ"/>
              <a:t>Příklad na používání sešitu požadavků</a:t>
            </a:r>
          </a:p>
        </p:txBody>
      </p:sp>
      <p:pic>
        <p:nvPicPr>
          <p:cNvPr id="9891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916113"/>
            <a:ext cx="5730875"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89189" name="Text Box 5"/>
          <p:cNvSpPr txBox="1">
            <a:spLocks noChangeArrowheads="1"/>
          </p:cNvSpPr>
          <p:nvPr/>
        </p:nvSpPr>
        <p:spPr bwMode="auto">
          <a:xfrm>
            <a:off x="808038" y="4435475"/>
            <a:ext cx="4964112"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a:t>Po spuštění Sešitu požadavků – Výpočet plánu dostaneme : </a:t>
            </a:r>
          </a:p>
          <a:p>
            <a:endParaRPr lang="cs-CZ"/>
          </a:p>
        </p:txBody>
      </p:sp>
      <p:pic>
        <p:nvPicPr>
          <p:cNvPr id="98919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4868863"/>
            <a:ext cx="6683375"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89191" name="Text Box 7"/>
          <p:cNvSpPr txBox="1">
            <a:spLocks noChangeArrowheads="1"/>
          </p:cNvSpPr>
          <p:nvPr/>
        </p:nvSpPr>
        <p:spPr bwMode="auto">
          <a:xfrm>
            <a:off x="7575550" y="5032375"/>
            <a:ext cx="446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t>= </a:t>
            </a:r>
          </a:p>
        </p:txBody>
      </p:sp>
      <p:sp>
        <p:nvSpPr>
          <p:cNvPr id="989192" name="Rectangle 8"/>
          <p:cNvSpPr>
            <a:spLocks noChangeArrowheads="1"/>
          </p:cNvSpPr>
          <p:nvPr/>
        </p:nvSpPr>
        <p:spPr bwMode="auto">
          <a:xfrm>
            <a:off x="7885113" y="5084763"/>
            <a:ext cx="1008062"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extLst>
      <p:ext uri="{BB962C8B-B14F-4D97-AF65-F5344CB8AC3E}">
        <p14:creationId xmlns:p14="http://schemas.microsoft.com/office/powerpoint/2010/main" val="22500915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číslo snímku 5"/>
          <p:cNvSpPr>
            <a:spLocks noGrp="1"/>
          </p:cNvSpPr>
          <p:nvPr>
            <p:ph type="sldNum" sz="quarter" idx="12"/>
          </p:nvPr>
        </p:nvSpPr>
        <p:spPr/>
        <p:txBody>
          <a:bodyPr/>
          <a:lstStyle/>
          <a:p>
            <a:fld id="{B10ECD31-C5E0-45D6-B6EA-19B01F043D70}" type="slidenum">
              <a:rPr lang="en-CA"/>
              <a:pPr/>
              <a:t>15</a:t>
            </a:fld>
            <a:endParaRPr lang="en-CA"/>
          </a:p>
        </p:txBody>
      </p:sp>
      <p:sp>
        <p:nvSpPr>
          <p:cNvPr id="990210" name="Rectangle 2"/>
          <p:cNvSpPr>
            <a:spLocks noGrp="1" noChangeArrowheads="1"/>
          </p:cNvSpPr>
          <p:nvPr>
            <p:ph type="title"/>
          </p:nvPr>
        </p:nvSpPr>
        <p:spPr/>
        <p:txBody>
          <a:bodyPr>
            <a:normAutofit fontScale="90000"/>
          </a:bodyPr>
          <a:lstStyle/>
          <a:p>
            <a:r>
              <a:rPr lang="cs-CZ"/>
              <a:t>Příklad na používání sešitu požadavků</a:t>
            </a:r>
          </a:p>
        </p:txBody>
      </p:sp>
      <p:sp>
        <p:nvSpPr>
          <p:cNvPr id="990212" name="Rectangle 4"/>
          <p:cNvSpPr>
            <a:spLocks noChangeArrowheads="1"/>
          </p:cNvSpPr>
          <p:nvPr/>
        </p:nvSpPr>
        <p:spPr bwMode="auto">
          <a:xfrm>
            <a:off x="611188" y="1916113"/>
            <a:ext cx="7416800"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400">
                <a:solidFill>
                  <a:schemeClr val="bg1"/>
                </a:solidFill>
              </a:rPr>
              <a:t>Sešit požadavků</a:t>
            </a:r>
          </a:p>
        </p:txBody>
      </p:sp>
      <p:sp>
        <p:nvSpPr>
          <p:cNvPr id="990213" name="Text Box 5"/>
          <p:cNvSpPr txBox="1">
            <a:spLocks noChangeArrowheads="1"/>
          </p:cNvSpPr>
          <p:nvPr/>
        </p:nvSpPr>
        <p:spPr bwMode="auto">
          <a:xfrm>
            <a:off x="539750" y="2565400"/>
            <a:ext cx="18018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a:t>Proveď hlášení akce</a:t>
            </a:r>
            <a:endParaRPr lang="cs-CZ"/>
          </a:p>
        </p:txBody>
      </p:sp>
      <p:sp>
        <p:nvSpPr>
          <p:cNvPr id="990214" name="Line 6"/>
          <p:cNvSpPr>
            <a:spLocks noChangeShapeType="1"/>
          </p:cNvSpPr>
          <p:nvPr/>
        </p:nvSpPr>
        <p:spPr bwMode="auto">
          <a:xfrm>
            <a:off x="1619250" y="21336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90216" name="Line 8"/>
          <p:cNvSpPr>
            <a:spLocks noChangeShapeType="1"/>
          </p:cNvSpPr>
          <p:nvPr/>
        </p:nvSpPr>
        <p:spPr bwMode="auto">
          <a:xfrm>
            <a:off x="1619250" y="285273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90217" name="Rectangle 9"/>
          <p:cNvSpPr>
            <a:spLocks noChangeArrowheads="1"/>
          </p:cNvSpPr>
          <p:nvPr/>
        </p:nvSpPr>
        <p:spPr bwMode="auto">
          <a:xfrm>
            <a:off x="900113" y="3357563"/>
            <a:ext cx="1871662" cy="50323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a:t>Nákupní</a:t>
            </a:r>
          </a:p>
          <a:p>
            <a:pPr algn="ctr"/>
            <a:r>
              <a:rPr lang="cs-CZ" sz="1200"/>
              <a:t>hlavička</a:t>
            </a:r>
          </a:p>
        </p:txBody>
      </p:sp>
      <p:sp>
        <p:nvSpPr>
          <p:cNvPr id="990219" name="Rectangle 11"/>
          <p:cNvSpPr>
            <a:spLocks noChangeArrowheads="1"/>
          </p:cNvSpPr>
          <p:nvPr/>
        </p:nvSpPr>
        <p:spPr bwMode="auto">
          <a:xfrm>
            <a:off x="900113" y="3933825"/>
            <a:ext cx="1871662" cy="28733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a:t>Nákupní řádek</a:t>
            </a:r>
          </a:p>
        </p:txBody>
      </p:sp>
      <p:sp>
        <p:nvSpPr>
          <p:cNvPr id="990220" name="Line 12"/>
          <p:cNvSpPr>
            <a:spLocks noChangeShapeType="1"/>
          </p:cNvSpPr>
          <p:nvPr/>
        </p:nvSpPr>
        <p:spPr bwMode="auto">
          <a:xfrm>
            <a:off x="3276600" y="2133600"/>
            <a:ext cx="0" cy="1943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90221" name="Line 13"/>
          <p:cNvSpPr>
            <a:spLocks noChangeShapeType="1"/>
          </p:cNvSpPr>
          <p:nvPr/>
        </p:nvSpPr>
        <p:spPr bwMode="auto">
          <a:xfrm flipH="1">
            <a:off x="2771775" y="4076700"/>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pic>
        <p:nvPicPr>
          <p:cNvPr id="990222"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49149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0223" name="Line 15"/>
          <p:cNvSpPr>
            <a:spLocks noChangeShapeType="1"/>
          </p:cNvSpPr>
          <p:nvPr/>
        </p:nvSpPr>
        <p:spPr bwMode="auto">
          <a:xfrm>
            <a:off x="2411413" y="4076700"/>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90224" name="Oval 16"/>
          <p:cNvSpPr>
            <a:spLocks noChangeArrowheads="1"/>
          </p:cNvSpPr>
          <p:nvPr/>
        </p:nvSpPr>
        <p:spPr bwMode="auto">
          <a:xfrm>
            <a:off x="4067175" y="4652963"/>
            <a:ext cx="649288" cy="792162"/>
          </a:xfrm>
          <a:prstGeom prst="ellipse">
            <a:avLst/>
          </a:prstGeom>
          <a:solidFill>
            <a:schemeClr val="accent1">
              <a:alpha val="22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90225" name="Text Box 17"/>
          <p:cNvSpPr txBox="1">
            <a:spLocks noChangeArrowheads="1"/>
          </p:cNvSpPr>
          <p:nvPr/>
        </p:nvSpPr>
        <p:spPr bwMode="auto">
          <a:xfrm>
            <a:off x="3924300" y="5589588"/>
            <a:ext cx="297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a:t>Změníme množství ze 4 ks na  7 ks</a:t>
            </a:r>
            <a:endParaRPr lang="cs-CZ"/>
          </a:p>
        </p:txBody>
      </p:sp>
      <p:sp>
        <p:nvSpPr>
          <p:cNvPr id="990226" name="Line 18"/>
          <p:cNvSpPr>
            <a:spLocks noChangeShapeType="1"/>
          </p:cNvSpPr>
          <p:nvPr/>
        </p:nvSpPr>
        <p:spPr bwMode="auto">
          <a:xfrm>
            <a:off x="7092950" y="5734050"/>
            <a:ext cx="1655763"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2541983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číslo snímku 5"/>
          <p:cNvSpPr>
            <a:spLocks noGrp="1"/>
          </p:cNvSpPr>
          <p:nvPr>
            <p:ph type="sldNum" sz="quarter" idx="12"/>
          </p:nvPr>
        </p:nvSpPr>
        <p:spPr/>
        <p:txBody>
          <a:bodyPr/>
          <a:lstStyle/>
          <a:p>
            <a:fld id="{2F7C0624-1CE5-4E27-B6DB-E92A2E873620}" type="slidenum">
              <a:rPr lang="en-CA"/>
              <a:pPr/>
              <a:t>16</a:t>
            </a:fld>
            <a:endParaRPr lang="en-CA"/>
          </a:p>
        </p:txBody>
      </p:sp>
      <p:sp>
        <p:nvSpPr>
          <p:cNvPr id="991234" name="Rectangle 2"/>
          <p:cNvSpPr>
            <a:spLocks noGrp="1" noChangeArrowheads="1"/>
          </p:cNvSpPr>
          <p:nvPr>
            <p:ph type="title"/>
          </p:nvPr>
        </p:nvSpPr>
        <p:spPr/>
        <p:txBody>
          <a:bodyPr>
            <a:normAutofit fontScale="90000"/>
          </a:bodyPr>
          <a:lstStyle/>
          <a:p>
            <a:r>
              <a:rPr lang="cs-CZ"/>
              <a:t>Příklad na používání sešitu požadavků</a:t>
            </a:r>
          </a:p>
        </p:txBody>
      </p:sp>
      <p:sp>
        <p:nvSpPr>
          <p:cNvPr id="991236" name="Rectangle 4"/>
          <p:cNvSpPr>
            <a:spLocks noChangeArrowheads="1"/>
          </p:cNvSpPr>
          <p:nvPr/>
        </p:nvSpPr>
        <p:spPr bwMode="auto">
          <a:xfrm>
            <a:off x="611188" y="1916113"/>
            <a:ext cx="7416800"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400">
                <a:solidFill>
                  <a:schemeClr val="bg1"/>
                </a:solidFill>
              </a:rPr>
              <a:t>Sešit požadavků</a:t>
            </a:r>
          </a:p>
        </p:txBody>
      </p:sp>
      <p:sp>
        <p:nvSpPr>
          <p:cNvPr id="991237" name="Text Box 5"/>
          <p:cNvSpPr txBox="1">
            <a:spLocks noChangeArrowheads="1"/>
          </p:cNvSpPr>
          <p:nvPr/>
        </p:nvSpPr>
        <p:spPr bwMode="auto">
          <a:xfrm>
            <a:off x="684213" y="2565400"/>
            <a:ext cx="13573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a:t>Vypočítat plán </a:t>
            </a:r>
            <a:endParaRPr lang="cs-CZ"/>
          </a:p>
        </p:txBody>
      </p:sp>
      <p:sp>
        <p:nvSpPr>
          <p:cNvPr id="991238" name="Line 6"/>
          <p:cNvSpPr>
            <a:spLocks noChangeShapeType="1"/>
          </p:cNvSpPr>
          <p:nvPr/>
        </p:nvSpPr>
        <p:spPr bwMode="auto">
          <a:xfrm>
            <a:off x="1619250" y="21336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91239" name="Line 7"/>
          <p:cNvSpPr>
            <a:spLocks noChangeShapeType="1"/>
          </p:cNvSpPr>
          <p:nvPr/>
        </p:nvSpPr>
        <p:spPr bwMode="auto">
          <a:xfrm>
            <a:off x="1619250" y="29972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pic>
        <p:nvPicPr>
          <p:cNvPr id="99124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3500438"/>
            <a:ext cx="6659563"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60344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5"/>
          <p:cNvSpPr>
            <a:spLocks noGrp="1"/>
          </p:cNvSpPr>
          <p:nvPr>
            <p:ph type="sldNum" sz="quarter" idx="12"/>
          </p:nvPr>
        </p:nvSpPr>
        <p:spPr/>
        <p:txBody>
          <a:bodyPr/>
          <a:lstStyle/>
          <a:p>
            <a:fld id="{BB1B0A4E-F61F-4704-8C13-4FA26F6B4BA7}" type="slidenum">
              <a:rPr lang="en-CA"/>
              <a:pPr/>
              <a:t>17</a:t>
            </a:fld>
            <a:endParaRPr lang="en-CA"/>
          </a:p>
        </p:txBody>
      </p:sp>
      <p:sp>
        <p:nvSpPr>
          <p:cNvPr id="992258" name="Rectangle 2"/>
          <p:cNvSpPr>
            <a:spLocks noGrp="1" noChangeArrowheads="1"/>
          </p:cNvSpPr>
          <p:nvPr>
            <p:ph type="title"/>
          </p:nvPr>
        </p:nvSpPr>
        <p:spPr/>
        <p:txBody>
          <a:bodyPr>
            <a:normAutofit fontScale="90000"/>
          </a:bodyPr>
          <a:lstStyle/>
          <a:p>
            <a:r>
              <a:rPr lang="cs-CZ"/>
              <a:t>Příklad na používání sešitu požadavků</a:t>
            </a:r>
          </a:p>
        </p:txBody>
      </p:sp>
      <p:sp>
        <p:nvSpPr>
          <p:cNvPr id="992259" name="Rectangle 3"/>
          <p:cNvSpPr>
            <a:spLocks noGrp="1" noChangeArrowheads="1"/>
          </p:cNvSpPr>
          <p:nvPr>
            <p:ph type="body" idx="1"/>
          </p:nvPr>
        </p:nvSpPr>
        <p:spPr/>
        <p:txBody>
          <a:bodyPr/>
          <a:lstStyle/>
          <a:p>
            <a:r>
              <a:rPr lang="cs-CZ" sz="2400" dirty="0"/>
              <a:t>Naplán</a:t>
            </a:r>
            <a:r>
              <a:rPr lang="cs-CZ" sz="2400" dirty="0" smtClean="0"/>
              <a:t>ujeme </a:t>
            </a:r>
            <a:r>
              <a:rPr lang="cs-CZ" sz="2400" dirty="0"/>
              <a:t>prodeje v různých po sobě jdoucích týdnech a to vždy dva prodeje do jednoho </a:t>
            </a:r>
            <a:r>
              <a:rPr lang="cs-CZ" sz="2400" dirty="0" smtClean="0"/>
              <a:t>týdne </a:t>
            </a:r>
            <a:r>
              <a:rPr lang="en-US" sz="2000" dirty="0" smtClean="0">
                <a:solidFill>
                  <a:srgbClr val="FF0000"/>
                </a:solidFill>
              </a:rPr>
              <a:t>(time bucket=1 week) </a:t>
            </a:r>
            <a:r>
              <a:rPr lang="cs-CZ" sz="2400" dirty="0" smtClean="0"/>
              <a:t>:</a:t>
            </a:r>
            <a:endParaRPr lang="cs-CZ" sz="2400" dirty="0"/>
          </a:p>
          <a:p>
            <a:endParaRPr lang="cs-CZ" dirty="0"/>
          </a:p>
          <a:p>
            <a:r>
              <a:rPr lang="cs-CZ" dirty="0"/>
              <a:t>	</a:t>
            </a:r>
          </a:p>
        </p:txBody>
      </p:sp>
      <p:pic>
        <p:nvPicPr>
          <p:cNvPr id="9922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924175"/>
            <a:ext cx="1279525" cy="1135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9226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2924175"/>
            <a:ext cx="1828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2262" name="Line 6"/>
          <p:cNvSpPr>
            <a:spLocks noChangeShapeType="1"/>
          </p:cNvSpPr>
          <p:nvPr/>
        </p:nvSpPr>
        <p:spPr bwMode="auto">
          <a:xfrm>
            <a:off x="2124075" y="3573463"/>
            <a:ext cx="360363" cy="0"/>
          </a:xfrm>
          <a:prstGeom prst="line">
            <a:avLst/>
          </a:prstGeom>
          <a:noFill/>
          <a:ln w="762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92263" name="Text Box 7"/>
          <p:cNvSpPr txBox="1">
            <a:spLocks noChangeArrowheads="1"/>
          </p:cNvSpPr>
          <p:nvPr/>
        </p:nvSpPr>
        <p:spPr bwMode="auto">
          <a:xfrm>
            <a:off x="4643438" y="3284538"/>
            <a:ext cx="37211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a:t>a po spuštění Sešitu požadavků dostaneme :</a:t>
            </a:r>
            <a:endParaRPr lang="cs-CZ"/>
          </a:p>
        </p:txBody>
      </p:sp>
      <p:pic>
        <p:nvPicPr>
          <p:cNvPr id="99226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4221163"/>
            <a:ext cx="6346825"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4905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D27E922F-B84B-41FE-83BB-FAEFD546B46D}" type="slidenum">
              <a:rPr lang="en-CA"/>
              <a:pPr/>
              <a:t>18</a:t>
            </a:fld>
            <a:endParaRPr lang="en-CA"/>
          </a:p>
        </p:txBody>
      </p:sp>
      <p:sp>
        <p:nvSpPr>
          <p:cNvPr id="993282" name="Rectangle 2"/>
          <p:cNvSpPr>
            <a:spLocks noGrp="1" noChangeArrowheads="1"/>
          </p:cNvSpPr>
          <p:nvPr>
            <p:ph type="title"/>
          </p:nvPr>
        </p:nvSpPr>
        <p:spPr/>
        <p:txBody>
          <a:bodyPr>
            <a:normAutofit fontScale="90000"/>
          </a:bodyPr>
          <a:lstStyle/>
          <a:p>
            <a:r>
              <a:rPr lang="cs-CZ"/>
              <a:t>Příklad na používání sešitu požadavků</a:t>
            </a:r>
          </a:p>
        </p:txBody>
      </p:sp>
      <p:sp>
        <p:nvSpPr>
          <p:cNvPr id="993283" name="Rectangle 3"/>
          <p:cNvSpPr>
            <a:spLocks noGrp="1" noChangeArrowheads="1"/>
          </p:cNvSpPr>
          <p:nvPr>
            <p:ph type="body" idx="1"/>
          </p:nvPr>
        </p:nvSpPr>
        <p:spPr/>
        <p:txBody>
          <a:bodyPr/>
          <a:lstStyle/>
          <a:p>
            <a:r>
              <a:rPr lang="cs-CZ" sz="2400" dirty="0"/>
              <a:t>Změníme na kartě zboží Způsob přiobjednání z Dávky-pro- dávku na Zakázka a po spuštění plánování v sešitu požadavků dostaneme :</a:t>
            </a:r>
          </a:p>
          <a:p>
            <a:endParaRPr lang="cs-CZ" dirty="0"/>
          </a:p>
          <a:p>
            <a:endParaRPr lang="cs-CZ" dirty="0"/>
          </a:p>
          <a:p>
            <a:endParaRPr lang="cs-CZ" dirty="0"/>
          </a:p>
        </p:txBody>
      </p:sp>
      <p:pic>
        <p:nvPicPr>
          <p:cNvPr id="9932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997200"/>
            <a:ext cx="7561262"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3285" name="Text Box 5"/>
          <p:cNvSpPr txBox="1">
            <a:spLocks noChangeArrowheads="1"/>
          </p:cNvSpPr>
          <p:nvPr/>
        </p:nvSpPr>
        <p:spPr bwMode="auto">
          <a:xfrm>
            <a:off x="900113" y="5084763"/>
            <a:ext cx="657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a:t>Což znamená, že pro každou PO je navržený nový řádek (Bucketless approach)  </a:t>
            </a:r>
            <a:endParaRPr lang="cs-CZ"/>
          </a:p>
        </p:txBody>
      </p:sp>
    </p:spTree>
    <p:extLst>
      <p:ext uri="{BB962C8B-B14F-4D97-AF65-F5344CB8AC3E}">
        <p14:creationId xmlns:p14="http://schemas.microsoft.com/office/powerpoint/2010/main" val="29843256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fld id="{976C6BE6-13E7-4D8F-A008-4C0692CBC0B3}" type="slidenum">
              <a:rPr lang="en-CA"/>
              <a:pPr/>
              <a:t>2</a:t>
            </a:fld>
            <a:endParaRPr lang="en-CA"/>
          </a:p>
        </p:txBody>
      </p:sp>
      <p:sp>
        <p:nvSpPr>
          <p:cNvPr id="723970" name="Rectangle 2"/>
          <p:cNvSpPr>
            <a:spLocks noGrp="1" noChangeArrowheads="1"/>
          </p:cNvSpPr>
          <p:nvPr>
            <p:ph type="ctrTitle"/>
          </p:nvPr>
        </p:nvSpPr>
        <p:spPr>
          <a:xfrm>
            <a:off x="684213" y="1628775"/>
            <a:ext cx="7772400" cy="1470025"/>
          </a:xfrm>
        </p:spPr>
        <p:txBody>
          <a:bodyPr/>
          <a:lstStyle/>
          <a:p>
            <a:r>
              <a:rPr lang="en-US" sz="2400" dirty="0"/>
              <a:t>Requisition Management</a:t>
            </a:r>
            <a:r>
              <a:rPr lang="cs-CZ" sz="2400" dirty="0"/>
              <a:t>  </a:t>
            </a:r>
            <a:endParaRPr lang="cs-CZ" dirty="0"/>
          </a:p>
        </p:txBody>
      </p:sp>
      <p:sp>
        <p:nvSpPr>
          <p:cNvPr id="723971" name="Rectangle 3"/>
          <p:cNvSpPr>
            <a:spLocks noGrp="1" noChangeArrowheads="1"/>
          </p:cNvSpPr>
          <p:nvPr>
            <p:ph type="subTitle" idx="1"/>
          </p:nvPr>
        </p:nvSpPr>
        <p:spPr>
          <a:xfrm>
            <a:off x="1187450" y="2997200"/>
            <a:ext cx="6400800" cy="2808288"/>
          </a:xfrm>
        </p:spPr>
        <p:txBody>
          <a:bodyPr/>
          <a:lstStyle/>
          <a:p>
            <a:pPr algn="l">
              <a:buFontTx/>
              <a:buChar char="•"/>
            </a:pPr>
            <a:r>
              <a:rPr lang="cs-CZ" sz="2000" dirty="0" smtClean="0"/>
              <a:t> </a:t>
            </a:r>
            <a:r>
              <a:rPr lang="en-US" sz="2000" dirty="0"/>
              <a:t>Overview</a:t>
            </a:r>
          </a:p>
          <a:p>
            <a:pPr algn="l">
              <a:buFontTx/>
              <a:buChar char="•"/>
            </a:pPr>
            <a:r>
              <a:rPr lang="en-US" sz="2000" dirty="0"/>
              <a:t> Requisition Management Setup  </a:t>
            </a:r>
          </a:p>
          <a:p>
            <a:pPr algn="l">
              <a:buFontTx/>
              <a:buChar char="•"/>
            </a:pPr>
            <a:r>
              <a:rPr lang="en-US" sz="2000" dirty="0"/>
              <a:t> The Requisition Worksheet</a:t>
            </a:r>
          </a:p>
          <a:p>
            <a:pPr algn="l">
              <a:buFontTx/>
              <a:buChar char="•"/>
            </a:pPr>
            <a:r>
              <a:rPr lang="en-US" sz="2000" dirty="0"/>
              <a:t> Additional Worksheet Features</a:t>
            </a:r>
          </a:p>
          <a:p>
            <a:pPr lvl="1" algn="l"/>
            <a:r>
              <a:rPr lang="en-US" sz="2000" dirty="0"/>
              <a:t> </a:t>
            </a:r>
            <a:r>
              <a:rPr lang="cs-CZ" sz="2000" dirty="0"/>
              <a:t> </a:t>
            </a:r>
            <a:endParaRPr lang="en-US" sz="3600" dirty="0"/>
          </a:p>
        </p:txBody>
      </p:sp>
    </p:spTree>
    <p:extLst>
      <p:ext uri="{BB962C8B-B14F-4D97-AF65-F5344CB8AC3E}">
        <p14:creationId xmlns:p14="http://schemas.microsoft.com/office/powerpoint/2010/main" val="3719552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2"/>
          </p:nvPr>
        </p:nvSpPr>
        <p:spPr/>
        <p:txBody>
          <a:bodyPr/>
          <a:lstStyle/>
          <a:p>
            <a:fld id="{AF53A89A-47AF-420B-AA38-C8C5AE9FC398}" type="slidenum">
              <a:rPr lang="en-CA"/>
              <a:pPr/>
              <a:t>3</a:t>
            </a:fld>
            <a:endParaRPr lang="en-CA"/>
          </a:p>
        </p:txBody>
      </p:sp>
      <p:sp>
        <p:nvSpPr>
          <p:cNvPr id="726020" name="Rectangle 4"/>
          <p:cNvSpPr>
            <a:spLocks noGrp="1" noChangeArrowheads="1"/>
          </p:cNvSpPr>
          <p:nvPr>
            <p:ph type="title"/>
          </p:nvPr>
        </p:nvSpPr>
        <p:spPr/>
        <p:txBody>
          <a:bodyPr/>
          <a:lstStyle/>
          <a:p>
            <a:r>
              <a:rPr lang="en-US"/>
              <a:t>Requisition summary</a:t>
            </a:r>
          </a:p>
        </p:txBody>
      </p:sp>
      <p:sp>
        <p:nvSpPr>
          <p:cNvPr id="726021" name="Rectangle 5"/>
          <p:cNvSpPr>
            <a:spLocks noChangeArrowheads="1"/>
          </p:cNvSpPr>
          <p:nvPr/>
        </p:nvSpPr>
        <p:spPr bwMode="auto">
          <a:xfrm>
            <a:off x="539750" y="1844675"/>
            <a:ext cx="8208963"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700" b="1" dirty="0">
                <a:solidFill>
                  <a:srgbClr val="FF0000"/>
                </a:solidFill>
              </a:rPr>
              <a:t>The requisition worksheet – the central processing tool – offers the following features:</a:t>
            </a:r>
          </a:p>
          <a:p>
            <a:endParaRPr lang="en-US" sz="1700" b="1" dirty="0">
              <a:solidFill>
                <a:srgbClr val="FF0000"/>
              </a:solidFill>
            </a:endParaRPr>
          </a:p>
          <a:p>
            <a:r>
              <a:rPr lang="cs-CZ" sz="1700" dirty="0"/>
              <a:t>• </a:t>
            </a:r>
            <a:r>
              <a:rPr lang="en-US" sz="1700" dirty="0">
                <a:solidFill>
                  <a:srgbClr val="0033CC"/>
                </a:solidFill>
              </a:rPr>
              <a:t>Calculates a current and detailed purchase order proposal plan.</a:t>
            </a:r>
          </a:p>
          <a:p>
            <a:r>
              <a:rPr lang="en-US" sz="1700" dirty="0"/>
              <a:t>• </a:t>
            </a:r>
            <a:r>
              <a:rPr lang="en-US" sz="1700" dirty="0">
                <a:solidFill>
                  <a:srgbClr val="FF3300"/>
                </a:solidFill>
              </a:rPr>
              <a:t>Creates actual purchase orders from order proposal lines.</a:t>
            </a:r>
          </a:p>
          <a:p>
            <a:r>
              <a:rPr lang="en-US" sz="1700" dirty="0"/>
              <a:t>• </a:t>
            </a:r>
            <a:r>
              <a:rPr lang="en-US" sz="1700" dirty="0">
                <a:solidFill>
                  <a:srgbClr val="008000"/>
                </a:solidFill>
              </a:rPr>
              <a:t>Handles </a:t>
            </a:r>
            <a:r>
              <a:rPr lang="en-US" sz="1700" b="1" dirty="0">
                <a:solidFill>
                  <a:srgbClr val="008000"/>
                </a:solidFill>
              </a:rPr>
              <a:t>stock</a:t>
            </a:r>
            <a:r>
              <a:rPr lang="cs-CZ" sz="1700" b="1" dirty="0">
                <a:solidFill>
                  <a:srgbClr val="008000"/>
                </a:solidFill>
              </a:rPr>
              <a:t> </a:t>
            </a:r>
            <a:r>
              <a:rPr lang="en-US" sz="1700" b="1" dirty="0">
                <a:solidFill>
                  <a:srgbClr val="008000"/>
                </a:solidFill>
              </a:rPr>
              <a:t>keeping units </a:t>
            </a:r>
            <a:r>
              <a:rPr lang="en-US" sz="1700" dirty="0">
                <a:solidFill>
                  <a:srgbClr val="008000"/>
                </a:solidFill>
              </a:rPr>
              <a:t>that are replenished by transfer and</a:t>
            </a:r>
          </a:p>
          <a:p>
            <a:r>
              <a:rPr lang="en-US" sz="1700" dirty="0">
                <a:solidFill>
                  <a:srgbClr val="008000"/>
                </a:solidFill>
              </a:rPr>
              <a:t>  creates the corresponding transfer orders.</a:t>
            </a:r>
          </a:p>
          <a:p>
            <a:r>
              <a:rPr lang="en-US" sz="1700" dirty="0"/>
              <a:t>• </a:t>
            </a:r>
            <a:r>
              <a:rPr lang="en-US" sz="1700" dirty="0">
                <a:solidFill>
                  <a:srgbClr val="663300"/>
                </a:solidFill>
              </a:rPr>
              <a:t>Automatically handles designated purchase order lines from other</a:t>
            </a:r>
          </a:p>
          <a:p>
            <a:r>
              <a:rPr lang="en-US" sz="1700" dirty="0">
                <a:solidFill>
                  <a:srgbClr val="663300"/>
                </a:solidFill>
              </a:rPr>
              <a:t>  areas of the application.</a:t>
            </a:r>
          </a:p>
          <a:p>
            <a:r>
              <a:rPr lang="en-US" sz="1700" dirty="0"/>
              <a:t>• Handles manually created purchase order proposal lines.</a:t>
            </a:r>
          </a:p>
          <a:p>
            <a:r>
              <a:rPr lang="en-US" sz="1700" dirty="0"/>
              <a:t>• </a:t>
            </a:r>
            <a:r>
              <a:rPr lang="en-US" sz="1700" dirty="0">
                <a:solidFill>
                  <a:srgbClr val="0033CC"/>
                </a:solidFill>
              </a:rPr>
              <a:t>Controls the flow of relevant information between concerned</a:t>
            </a:r>
          </a:p>
          <a:p>
            <a:r>
              <a:rPr lang="en-US" sz="1700" dirty="0">
                <a:solidFill>
                  <a:srgbClr val="0033CC"/>
                </a:solidFill>
              </a:rPr>
              <a:t>  departments.</a:t>
            </a:r>
          </a:p>
          <a:p>
            <a:r>
              <a:rPr lang="en-US" sz="1700" dirty="0"/>
              <a:t>• </a:t>
            </a:r>
            <a:r>
              <a:rPr lang="en-US" sz="1700" dirty="0">
                <a:solidFill>
                  <a:srgbClr val="CC0066"/>
                </a:solidFill>
              </a:rPr>
              <a:t>Provides a practical overview of the individual processes involved.</a:t>
            </a:r>
          </a:p>
        </p:txBody>
      </p:sp>
    </p:spTree>
    <p:extLst>
      <p:ext uri="{BB962C8B-B14F-4D97-AF65-F5344CB8AC3E}">
        <p14:creationId xmlns:p14="http://schemas.microsoft.com/office/powerpoint/2010/main" val="27646887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číslo snímku 4"/>
          <p:cNvSpPr>
            <a:spLocks noGrp="1"/>
          </p:cNvSpPr>
          <p:nvPr>
            <p:ph type="sldNum" sz="quarter" idx="12"/>
          </p:nvPr>
        </p:nvSpPr>
        <p:spPr/>
        <p:txBody>
          <a:bodyPr/>
          <a:lstStyle/>
          <a:p>
            <a:fld id="{CF5B529B-E949-4084-A926-0700424E1EED}" type="slidenum">
              <a:rPr lang="en-CA"/>
              <a:pPr/>
              <a:t>4</a:t>
            </a:fld>
            <a:endParaRPr lang="en-CA"/>
          </a:p>
        </p:txBody>
      </p:sp>
      <p:sp>
        <p:nvSpPr>
          <p:cNvPr id="728068" name="Rectangle 4"/>
          <p:cNvSpPr>
            <a:spLocks noGrp="1" noChangeArrowheads="1"/>
          </p:cNvSpPr>
          <p:nvPr>
            <p:ph type="title"/>
          </p:nvPr>
        </p:nvSpPr>
        <p:spPr/>
        <p:txBody>
          <a:bodyPr/>
          <a:lstStyle/>
          <a:p>
            <a:r>
              <a:rPr lang="en-US"/>
              <a:t>Requisition worksheet</a:t>
            </a:r>
          </a:p>
        </p:txBody>
      </p:sp>
      <p:pic>
        <p:nvPicPr>
          <p:cNvPr id="7280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060575"/>
            <a:ext cx="2752725"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807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975" y="4525241"/>
            <a:ext cx="7731125" cy="15494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8071" name="Line 7"/>
          <p:cNvSpPr>
            <a:spLocks noChangeShapeType="1"/>
          </p:cNvSpPr>
          <p:nvPr/>
        </p:nvSpPr>
        <p:spPr bwMode="auto">
          <a:xfrm>
            <a:off x="2987675" y="2708275"/>
            <a:ext cx="0" cy="165735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28073" name="Text Box 9"/>
          <p:cNvSpPr txBox="1">
            <a:spLocks noChangeArrowheads="1"/>
          </p:cNvSpPr>
          <p:nvPr/>
        </p:nvSpPr>
        <p:spPr bwMode="auto">
          <a:xfrm>
            <a:off x="3903663" y="1792288"/>
            <a:ext cx="205105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cs-CZ">
                <a:solidFill>
                  <a:srgbClr val="CC0066"/>
                </a:solidFill>
                <a:latin typeface="Arial" charset="0"/>
              </a:rPr>
              <a:t>SETUP :</a:t>
            </a:r>
          </a:p>
          <a:p>
            <a:pPr>
              <a:buFontTx/>
              <a:buAutoNum type="arabicPeriod"/>
            </a:pPr>
            <a:r>
              <a:rPr lang="en-US" sz="1800">
                <a:latin typeface="Arial" charset="0"/>
              </a:rPr>
              <a:t>Reorder Point</a:t>
            </a:r>
          </a:p>
          <a:p>
            <a:pPr>
              <a:buFontTx/>
              <a:buAutoNum type="arabicPeriod"/>
            </a:pPr>
            <a:r>
              <a:rPr lang="en-US" sz="1800">
                <a:latin typeface="Arial" charset="0"/>
              </a:rPr>
              <a:t>Safety Stock</a:t>
            </a:r>
          </a:p>
          <a:p>
            <a:pPr>
              <a:buFontTx/>
              <a:buAutoNum type="arabicPeriod"/>
            </a:pPr>
            <a:r>
              <a:rPr lang="en-US" sz="1800">
                <a:latin typeface="Arial" charset="0"/>
              </a:rPr>
              <a:t>Time bucket</a:t>
            </a:r>
            <a:r>
              <a:rPr lang="en-US">
                <a:latin typeface="Arial" charset="0"/>
              </a:rPr>
              <a:t> </a:t>
            </a:r>
          </a:p>
          <a:p>
            <a:pPr>
              <a:buFontTx/>
              <a:buAutoNum type="arabicPeriod"/>
            </a:pPr>
            <a:r>
              <a:rPr lang="cs-CZ" sz="1800">
                <a:latin typeface="Arial" charset="0"/>
              </a:rPr>
              <a:t> </a:t>
            </a:r>
          </a:p>
          <a:p>
            <a:pPr>
              <a:buFontTx/>
              <a:buAutoNum type="arabicPeriod"/>
            </a:pPr>
            <a:endParaRPr lang="cs-CZ" sz="1800">
              <a:latin typeface="Arial" charset="0"/>
            </a:endParaRPr>
          </a:p>
        </p:txBody>
      </p:sp>
      <p:pic>
        <p:nvPicPr>
          <p:cNvPr id="728074"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538" y="3141663"/>
            <a:ext cx="24003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8075" name="Text Box 11"/>
          <p:cNvSpPr txBox="1">
            <a:spLocks noChangeArrowheads="1"/>
          </p:cNvSpPr>
          <p:nvPr/>
        </p:nvSpPr>
        <p:spPr bwMode="auto">
          <a:xfrm>
            <a:off x="3851275" y="3860800"/>
            <a:ext cx="3829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solidFill>
                  <a:schemeClr val="accent2"/>
                </a:solidFill>
              </a:rPr>
              <a:t>+ </a:t>
            </a:r>
            <a:r>
              <a:rPr lang="en-US">
                <a:solidFill>
                  <a:schemeClr val="accent2"/>
                </a:solidFill>
              </a:rPr>
              <a:t>Lead Time Calculation</a:t>
            </a:r>
            <a:r>
              <a:rPr lang="cs-CZ">
                <a:solidFill>
                  <a:schemeClr val="accent2"/>
                </a:solidFill>
              </a:rPr>
              <a:t> + </a:t>
            </a:r>
          </a:p>
        </p:txBody>
      </p:sp>
      <p:sp>
        <p:nvSpPr>
          <p:cNvPr id="728076" name="Line 12"/>
          <p:cNvSpPr>
            <a:spLocks noChangeShapeType="1"/>
          </p:cNvSpPr>
          <p:nvPr/>
        </p:nvSpPr>
        <p:spPr bwMode="auto">
          <a:xfrm>
            <a:off x="7667625" y="4076700"/>
            <a:ext cx="1152525" cy="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62206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ástupný symbol pro číslo snímku 4"/>
          <p:cNvSpPr>
            <a:spLocks noGrp="1"/>
          </p:cNvSpPr>
          <p:nvPr>
            <p:ph type="sldNum" sz="quarter" idx="12"/>
          </p:nvPr>
        </p:nvSpPr>
        <p:spPr/>
        <p:txBody>
          <a:bodyPr/>
          <a:lstStyle/>
          <a:p>
            <a:fld id="{51D46D34-8A80-4C69-B935-5B68194AB4C2}" type="slidenum">
              <a:rPr lang="en-CA"/>
              <a:pPr/>
              <a:t>5</a:t>
            </a:fld>
            <a:endParaRPr lang="en-CA"/>
          </a:p>
        </p:txBody>
      </p:sp>
      <p:sp>
        <p:nvSpPr>
          <p:cNvPr id="730116" name="Rectangle 4"/>
          <p:cNvSpPr>
            <a:spLocks noGrp="1" noChangeArrowheads="1"/>
          </p:cNvSpPr>
          <p:nvPr>
            <p:ph type="title"/>
          </p:nvPr>
        </p:nvSpPr>
        <p:spPr/>
        <p:txBody>
          <a:bodyPr>
            <a:normAutofit fontScale="90000"/>
          </a:bodyPr>
          <a:lstStyle/>
          <a:p>
            <a:r>
              <a:rPr lang="en-US"/>
              <a:t>Other important  parameters setup :  page 115 - 116</a:t>
            </a:r>
          </a:p>
        </p:txBody>
      </p:sp>
      <p:pic>
        <p:nvPicPr>
          <p:cNvPr id="7301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2133600"/>
            <a:ext cx="593407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0119" name="Line 7"/>
          <p:cNvSpPr>
            <a:spLocks noChangeShapeType="1"/>
          </p:cNvSpPr>
          <p:nvPr/>
        </p:nvSpPr>
        <p:spPr bwMode="auto">
          <a:xfrm flipH="1">
            <a:off x="6084888" y="3860800"/>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30120" name="Line 8"/>
          <p:cNvSpPr>
            <a:spLocks noChangeShapeType="1"/>
          </p:cNvSpPr>
          <p:nvPr/>
        </p:nvSpPr>
        <p:spPr bwMode="auto">
          <a:xfrm flipH="1">
            <a:off x="6084888" y="4005263"/>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30121" name="Line 9"/>
          <p:cNvSpPr>
            <a:spLocks noChangeShapeType="1"/>
          </p:cNvSpPr>
          <p:nvPr/>
        </p:nvSpPr>
        <p:spPr bwMode="auto">
          <a:xfrm flipH="1">
            <a:off x="6084888" y="4221163"/>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30122" name="Text Box 10"/>
          <p:cNvSpPr txBox="1">
            <a:spLocks noChangeArrowheads="1"/>
          </p:cNvSpPr>
          <p:nvPr/>
        </p:nvSpPr>
        <p:spPr bwMode="auto">
          <a:xfrm>
            <a:off x="7000875" y="380841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cs-CZ"/>
          </a:p>
        </p:txBody>
      </p:sp>
      <p:sp>
        <p:nvSpPr>
          <p:cNvPr id="730123" name="Text Box 11"/>
          <p:cNvSpPr txBox="1">
            <a:spLocks noChangeArrowheads="1"/>
          </p:cNvSpPr>
          <p:nvPr/>
        </p:nvSpPr>
        <p:spPr bwMode="auto">
          <a:xfrm>
            <a:off x="7596188" y="3808413"/>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solidFill>
                  <a:schemeClr val="accent2"/>
                </a:solidFill>
              </a:rPr>
              <a:t>Modifiers</a:t>
            </a:r>
          </a:p>
        </p:txBody>
      </p:sp>
      <p:sp>
        <p:nvSpPr>
          <p:cNvPr id="730125" name="Oval 13"/>
          <p:cNvSpPr>
            <a:spLocks noChangeArrowheads="1"/>
          </p:cNvSpPr>
          <p:nvPr/>
        </p:nvSpPr>
        <p:spPr bwMode="auto">
          <a:xfrm>
            <a:off x="1547813" y="2349500"/>
            <a:ext cx="1512887" cy="358775"/>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D3BC8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cs-CZ"/>
          </a:p>
        </p:txBody>
      </p:sp>
      <p:sp>
        <p:nvSpPr>
          <p:cNvPr id="730126" name="AutoShape 14"/>
          <p:cNvSpPr>
            <a:spLocks/>
          </p:cNvSpPr>
          <p:nvPr/>
        </p:nvSpPr>
        <p:spPr bwMode="auto">
          <a:xfrm>
            <a:off x="7092950" y="3644900"/>
            <a:ext cx="368300" cy="842963"/>
          </a:xfrm>
          <a:prstGeom prst="rightBrace">
            <a:avLst>
              <a:gd name="adj1" fmla="val 2679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extLst>
      <p:ext uri="{BB962C8B-B14F-4D97-AF65-F5344CB8AC3E}">
        <p14:creationId xmlns:p14="http://schemas.microsoft.com/office/powerpoint/2010/main" val="942635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91843486-78B2-4388-9013-2D25EE33DC47}" type="slidenum">
              <a:rPr lang="en-CA"/>
              <a:pPr/>
              <a:t>6</a:t>
            </a:fld>
            <a:endParaRPr lang="en-CA"/>
          </a:p>
        </p:txBody>
      </p:sp>
      <p:sp>
        <p:nvSpPr>
          <p:cNvPr id="735234" name="Rectangle 2"/>
          <p:cNvSpPr>
            <a:spLocks noGrp="1" noChangeArrowheads="1"/>
          </p:cNvSpPr>
          <p:nvPr>
            <p:ph type="title"/>
          </p:nvPr>
        </p:nvSpPr>
        <p:spPr/>
        <p:txBody>
          <a:bodyPr>
            <a:normAutofit fontScale="90000"/>
          </a:bodyPr>
          <a:lstStyle/>
          <a:p>
            <a:r>
              <a:rPr lang="en-US"/>
              <a:t>Basic setup I – Safety Stock and Reorder Point (part one)</a:t>
            </a:r>
          </a:p>
        </p:txBody>
      </p:sp>
      <p:sp>
        <p:nvSpPr>
          <p:cNvPr id="735235" name="Rectangle 3"/>
          <p:cNvSpPr>
            <a:spLocks noGrp="1" noChangeArrowheads="1"/>
          </p:cNvSpPr>
          <p:nvPr>
            <p:ph type="body" idx="1"/>
          </p:nvPr>
        </p:nvSpPr>
        <p:spPr/>
        <p:txBody>
          <a:bodyPr>
            <a:normAutofit fontScale="62500" lnSpcReduction="20000"/>
          </a:bodyPr>
          <a:lstStyle/>
          <a:p>
            <a:r>
              <a:rPr lang="en-US" b="1" dirty="0"/>
              <a:t>Safety Stock</a:t>
            </a:r>
            <a:r>
              <a:rPr lang="en-US" dirty="0"/>
              <a:t> </a:t>
            </a:r>
            <a:r>
              <a:rPr lang="cs-CZ" dirty="0"/>
              <a:t>(SS) </a:t>
            </a:r>
            <a:r>
              <a:rPr lang="en-US" dirty="0"/>
              <a:t>–  :  the </a:t>
            </a:r>
            <a:r>
              <a:rPr lang="en-US" i="1" dirty="0">
                <a:solidFill>
                  <a:srgbClr val="FF0000"/>
                </a:solidFill>
              </a:rPr>
              <a:t>protection against  fluctuation of the demand</a:t>
            </a:r>
            <a:r>
              <a:rPr lang="en-US" dirty="0"/>
              <a:t>. </a:t>
            </a:r>
            <a:endParaRPr lang="cs-CZ" dirty="0" smtClean="0"/>
          </a:p>
          <a:p>
            <a:pPr marL="0" indent="0">
              <a:buNone/>
            </a:pPr>
            <a:endParaRPr lang="en-US" dirty="0"/>
          </a:p>
          <a:p>
            <a:r>
              <a:rPr lang="en-US" dirty="0" smtClean="0"/>
              <a:t>If </a:t>
            </a:r>
            <a:r>
              <a:rPr lang="en-US" dirty="0"/>
              <a:t>Inventory</a:t>
            </a:r>
            <a:r>
              <a:rPr lang="cs-CZ" dirty="0"/>
              <a:t> </a:t>
            </a:r>
            <a:r>
              <a:rPr lang="cs-CZ" dirty="0" err="1"/>
              <a:t>Level</a:t>
            </a:r>
            <a:r>
              <a:rPr lang="cs-CZ" dirty="0"/>
              <a:t> </a:t>
            </a:r>
            <a:r>
              <a:rPr lang="cs-CZ" dirty="0" smtClean="0"/>
              <a:t> </a:t>
            </a:r>
            <a:r>
              <a:rPr lang="en-US" dirty="0" smtClean="0"/>
              <a:t>&lt; </a:t>
            </a:r>
            <a:r>
              <a:rPr lang="cs-CZ" dirty="0"/>
              <a:t>SS , </a:t>
            </a:r>
            <a:r>
              <a:rPr lang="cs-CZ" dirty="0" err="1"/>
              <a:t>it</a:t>
            </a:r>
            <a:r>
              <a:rPr lang="cs-CZ" dirty="0"/>
              <a:t> </a:t>
            </a:r>
            <a:r>
              <a:rPr lang="cs-CZ" dirty="0" err="1"/>
              <a:t>means</a:t>
            </a:r>
            <a:r>
              <a:rPr lang="cs-CZ" dirty="0"/>
              <a:t> </a:t>
            </a:r>
            <a:r>
              <a:rPr lang="cs-CZ" dirty="0" err="1"/>
              <a:t>that</a:t>
            </a:r>
            <a:r>
              <a:rPr lang="cs-CZ" dirty="0"/>
              <a:t> </a:t>
            </a:r>
            <a:r>
              <a:rPr lang="cs-CZ" dirty="0" err="1"/>
              <a:t>it</a:t>
            </a:r>
            <a:r>
              <a:rPr lang="cs-CZ" dirty="0"/>
              <a:t> </a:t>
            </a:r>
            <a:r>
              <a:rPr lang="en-US" dirty="0"/>
              <a:t>will drop below this level (Safety Stock level), than we will get a suggestion of the quantity equal to the variance (difference) of the current state of Inventory and Safety Stock Level   .</a:t>
            </a:r>
          </a:p>
          <a:p>
            <a:endParaRPr lang="en-US" dirty="0"/>
          </a:p>
          <a:p>
            <a:r>
              <a:rPr lang="en-US" b="1" dirty="0"/>
              <a:t>Reorder Point</a:t>
            </a:r>
            <a:r>
              <a:rPr lang="en-US" dirty="0"/>
              <a:t> -  : if the Inventory drops below this level, than when starting batch planning </a:t>
            </a:r>
            <a:r>
              <a:rPr lang="cs-CZ" dirty="0"/>
              <a:t>j</a:t>
            </a:r>
            <a:r>
              <a:rPr lang="en-US" dirty="0" err="1"/>
              <a:t>ob</a:t>
            </a:r>
            <a:r>
              <a:rPr lang="en-US" dirty="0"/>
              <a:t> in requisition worksheet or planning window, which supply you, according to the setup of modifiers, a </a:t>
            </a:r>
            <a:r>
              <a:rPr lang="en-US" b="1" dirty="0">
                <a:solidFill>
                  <a:srgbClr val="FF0000"/>
                </a:solidFill>
              </a:rPr>
              <a:t>REPLENISHMENT.</a:t>
            </a:r>
            <a:r>
              <a:rPr lang="en-US" dirty="0"/>
              <a:t> You must have realistically setup Lead Time Calculation, Safety Lead Time and Reorder Quantity. If those fields are not setup, you will get a suggestion  </a:t>
            </a:r>
            <a:r>
              <a:rPr lang="en-US" dirty="0" smtClean="0"/>
              <a:t>so</a:t>
            </a:r>
            <a:r>
              <a:rPr lang="en-US" dirty="0"/>
              <a:t>, that the replenishment will be just to the level of the reorder point itself. The important modifiers are also Minimum Order Quantity and Maximum Order Quantity  - </a:t>
            </a:r>
            <a:r>
              <a:rPr lang="en-US" b="1" dirty="0">
                <a:solidFill>
                  <a:srgbClr val="FF0000"/>
                </a:solidFill>
              </a:rPr>
              <a:t>see next slide</a:t>
            </a:r>
          </a:p>
        </p:txBody>
      </p:sp>
      <p:sp>
        <p:nvSpPr>
          <p:cNvPr id="735236" name="Line 4"/>
          <p:cNvSpPr>
            <a:spLocks noChangeShapeType="1"/>
          </p:cNvSpPr>
          <p:nvPr/>
        </p:nvSpPr>
        <p:spPr bwMode="auto">
          <a:xfrm>
            <a:off x="6084888" y="5805488"/>
            <a:ext cx="2303462"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30355568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fld id="{283E6DFD-0FD7-4005-96E1-CD02706C1EDF}" type="slidenum">
              <a:rPr lang="en-CA"/>
              <a:pPr/>
              <a:t>7</a:t>
            </a:fld>
            <a:endParaRPr lang="en-CA"/>
          </a:p>
        </p:txBody>
      </p:sp>
      <p:sp>
        <p:nvSpPr>
          <p:cNvPr id="994306" name="Rectangle 2"/>
          <p:cNvSpPr>
            <a:spLocks noGrp="1" noChangeArrowheads="1"/>
          </p:cNvSpPr>
          <p:nvPr>
            <p:ph type="title"/>
          </p:nvPr>
        </p:nvSpPr>
        <p:spPr/>
        <p:txBody>
          <a:bodyPr>
            <a:normAutofit fontScale="90000"/>
          </a:bodyPr>
          <a:lstStyle/>
          <a:p>
            <a:r>
              <a:rPr lang="en-US" dirty="0"/>
              <a:t>Basic equations</a:t>
            </a:r>
            <a:r>
              <a:rPr lang="cs-CZ" dirty="0"/>
              <a:t> (</a:t>
            </a:r>
            <a:r>
              <a:rPr lang="en-US" dirty="0"/>
              <a:t>1st approximation)</a:t>
            </a:r>
          </a:p>
        </p:txBody>
      </p:sp>
      <p:sp>
        <p:nvSpPr>
          <p:cNvPr id="994307" name="Rectangle 3"/>
          <p:cNvSpPr>
            <a:spLocks noGrp="1" noChangeArrowheads="1"/>
          </p:cNvSpPr>
          <p:nvPr>
            <p:ph type="body" idx="1"/>
          </p:nvPr>
        </p:nvSpPr>
        <p:spPr/>
        <p:txBody>
          <a:bodyPr>
            <a:normAutofit fontScale="92500" lnSpcReduction="10000"/>
          </a:bodyPr>
          <a:lstStyle/>
          <a:p>
            <a:endParaRPr lang="cs-CZ" dirty="0"/>
          </a:p>
          <a:p>
            <a:r>
              <a:rPr lang="cs-CZ" dirty="0"/>
              <a:t>AV=</a:t>
            </a:r>
            <a:r>
              <a:rPr lang="en-US" dirty="0"/>
              <a:t>Availability = Inventory + </a:t>
            </a:r>
            <a:r>
              <a:rPr lang="en-US" b="1" dirty="0">
                <a:solidFill>
                  <a:srgbClr val="FF0000"/>
                </a:solidFill>
              </a:rPr>
              <a:t>IN</a:t>
            </a:r>
            <a:r>
              <a:rPr lang="en-US" dirty="0"/>
              <a:t> –</a:t>
            </a:r>
            <a:r>
              <a:rPr lang="en-US" b="1" dirty="0">
                <a:solidFill>
                  <a:srgbClr val="0070C0"/>
                </a:solidFill>
              </a:rPr>
              <a:t>OUT</a:t>
            </a:r>
            <a:r>
              <a:rPr lang="en-US" dirty="0"/>
              <a:t> – </a:t>
            </a:r>
            <a:r>
              <a:rPr lang="en-US" b="1" dirty="0">
                <a:solidFill>
                  <a:srgbClr val="00B050"/>
                </a:solidFill>
              </a:rPr>
              <a:t>SS</a:t>
            </a:r>
          </a:p>
          <a:p>
            <a:r>
              <a:rPr lang="en-US" dirty="0">
                <a:solidFill>
                  <a:srgbClr val="FF0000"/>
                </a:solidFill>
              </a:rPr>
              <a:t>IN</a:t>
            </a:r>
            <a:r>
              <a:rPr lang="en-US" dirty="0"/>
              <a:t>=Planned Receipts + Issued Receipts</a:t>
            </a:r>
          </a:p>
          <a:p>
            <a:r>
              <a:rPr lang="en-US" b="1" dirty="0">
                <a:solidFill>
                  <a:srgbClr val="0070C0"/>
                </a:solidFill>
              </a:rPr>
              <a:t>OUT</a:t>
            </a:r>
            <a:r>
              <a:rPr lang="en-US" dirty="0"/>
              <a:t>=Issued Sales Orders +</a:t>
            </a:r>
            <a:r>
              <a:rPr lang="en-US" dirty="0" smtClean="0"/>
              <a:t>Requirement</a:t>
            </a:r>
            <a:r>
              <a:rPr lang="cs-CZ" dirty="0" smtClean="0"/>
              <a:t>s</a:t>
            </a:r>
            <a:r>
              <a:rPr lang="en-US" dirty="0" smtClean="0"/>
              <a:t> </a:t>
            </a:r>
            <a:r>
              <a:rPr lang="en-US" dirty="0"/>
              <a:t>from Manufacturing Application</a:t>
            </a:r>
          </a:p>
          <a:p>
            <a:r>
              <a:rPr lang="en-US" b="1" dirty="0">
                <a:solidFill>
                  <a:srgbClr val="00B050"/>
                </a:solidFill>
              </a:rPr>
              <a:t>SS</a:t>
            </a:r>
            <a:r>
              <a:rPr lang="en-US" dirty="0"/>
              <a:t>= Safety Stock </a:t>
            </a:r>
          </a:p>
          <a:p>
            <a:r>
              <a:rPr lang="en-US" dirty="0"/>
              <a:t>Net Requirement =</a:t>
            </a:r>
            <a:r>
              <a:rPr lang="cs-CZ" dirty="0"/>
              <a:t> Gross </a:t>
            </a:r>
            <a:r>
              <a:rPr lang="en-US" dirty="0"/>
              <a:t>Requirement  -</a:t>
            </a:r>
            <a:r>
              <a:rPr lang="cs-CZ" dirty="0"/>
              <a:t> AV</a:t>
            </a:r>
          </a:p>
          <a:p>
            <a:endParaRPr lang="en-US" dirty="0"/>
          </a:p>
          <a:p>
            <a:r>
              <a:rPr lang="cs-CZ" dirty="0"/>
              <a:t>  </a:t>
            </a:r>
          </a:p>
        </p:txBody>
      </p:sp>
    </p:spTree>
    <p:extLst>
      <p:ext uri="{BB962C8B-B14F-4D97-AF65-F5344CB8AC3E}">
        <p14:creationId xmlns:p14="http://schemas.microsoft.com/office/powerpoint/2010/main" val="1270935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fld id="{8D53E149-B798-4E45-BBC8-71301D921EF4}" type="slidenum">
              <a:rPr lang="en-CA"/>
              <a:pPr/>
              <a:t>8</a:t>
            </a:fld>
            <a:endParaRPr lang="en-CA"/>
          </a:p>
        </p:txBody>
      </p:sp>
      <p:sp>
        <p:nvSpPr>
          <p:cNvPr id="736258" name="Rectangle 2"/>
          <p:cNvSpPr>
            <a:spLocks noGrp="1" noChangeArrowheads="1"/>
          </p:cNvSpPr>
          <p:nvPr>
            <p:ph type="title"/>
          </p:nvPr>
        </p:nvSpPr>
        <p:spPr/>
        <p:txBody>
          <a:bodyPr>
            <a:normAutofit fontScale="90000"/>
          </a:bodyPr>
          <a:lstStyle/>
          <a:p>
            <a:r>
              <a:rPr lang="cs-CZ"/>
              <a:t>Basic </a:t>
            </a:r>
            <a:r>
              <a:rPr lang="en-US"/>
              <a:t>Setup II</a:t>
            </a:r>
            <a:r>
              <a:rPr lang="cs-CZ"/>
              <a:t> – </a:t>
            </a:r>
            <a:r>
              <a:rPr lang="en-US"/>
              <a:t>Reorder Point</a:t>
            </a:r>
            <a:r>
              <a:rPr lang="cs-CZ"/>
              <a:t> </a:t>
            </a:r>
            <a:r>
              <a:rPr lang="en-US"/>
              <a:t>(part two)</a:t>
            </a:r>
          </a:p>
        </p:txBody>
      </p:sp>
      <p:sp>
        <p:nvSpPr>
          <p:cNvPr id="736259" name="Rectangle 3"/>
          <p:cNvSpPr>
            <a:spLocks noGrp="1" noChangeArrowheads="1"/>
          </p:cNvSpPr>
          <p:nvPr>
            <p:ph type="body" idx="1"/>
          </p:nvPr>
        </p:nvSpPr>
        <p:spPr>
          <a:xfrm>
            <a:off x="455613" y="1700213"/>
            <a:ext cx="7924800" cy="4246562"/>
          </a:xfrm>
        </p:spPr>
        <p:txBody>
          <a:bodyPr/>
          <a:lstStyle/>
          <a:p>
            <a:pPr>
              <a:lnSpc>
                <a:spcPct val="90000"/>
              </a:lnSpc>
            </a:pPr>
            <a:r>
              <a:rPr lang="en-US" sz="1200" b="1" dirty="0" smtClean="0"/>
              <a:t>In this field, you can enter a quantity of stock that sets the inventory level below which you must replenish the item. You can equate the reorder point quantity to anticipated demand during the replenishment lead time.</a:t>
            </a:r>
          </a:p>
          <a:p>
            <a:pPr>
              <a:lnSpc>
                <a:spcPct val="90000"/>
              </a:lnSpc>
            </a:pPr>
            <a:endParaRPr lang="en-US" sz="1200" b="1" dirty="0" smtClean="0"/>
          </a:p>
          <a:p>
            <a:pPr>
              <a:lnSpc>
                <a:spcPct val="90000"/>
              </a:lnSpc>
            </a:pPr>
            <a:r>
              <a:rPr lang="en-US" sz="1200" b="1" dirty="0" smtClean="0">
                <a:solidFill>
                  <a:srgbClr val="FF0000"/>
                </a:solidFill>
              </a:rPr>
              <a:t>The Reorder Point</a:t>
            </a:r>
            <a:r>
              <a:rPr lang="en-US" sz="1200" b="1" dirty="0" smtClean="0"/>
              <a:t> field plays the following role in the planning calculations when the reorder point&gt;projected available balance&gt;safety stock quantity</a:t>
            </a:r>
          </a:p>
          <a:p>
            <a:pPr>
              <a:lnSpc>
                <a:spcPct val="90000"/>
              </a:lnSpc>
            </a:pPr>
            <a:endParaRPr lang="en-US" sz="1200" b="1" dirty="0" smtClean="0"/>
          </a:p>
          <a:p>
            <a:pPr>
              <a:lnSpc>
                <a:spcPct val="90000"/>
              </a:lnSpc>
            </a:pPr>
            <a:r>
              <a:rPr lang="en-US" sz="1200" b="1" dirty="0" smtClean="0"/>
              <a:t>The program will create an order proposal that is forward scheduled from the date of the requirement that used the deficit in the projected available balance – inventory level </a:t>
            </a:r>
          </a:p>
          <a:p>
            <a:pPr marL="0" indent="0">
              <a:lnSpc>
                <a:spcPct val="90000"/>
              </a:lnSpc>
              <a:buNone/>
            </a:pPr>
            <a:r>
              <a:rPr lang="en-US" sz="1200" b="1" dirty="0" smtClean="0"/>
              <a:t>      </a:t>
            </a:r>
          </a:p>
          <a:p>
            <a:pPr>
              <a:lnSpc>
                <a:spcPct val="90000"/>
              </a:lnSpc>
            </a:pPr>
            <a:r>
              <a:rPr lang="en-US" sz="1200" b="1" dirty="0" smtClean="0"/>
              <a:t>The order proposal quantity will, at the minimum, bring the projected available balance up to the level that is specified by the Reorder Point field.</a:t>
            </a:r>
            <a:br>
              <a:rPr lang="en-US" sz="1200" b="1" dirty="0" smtClean="0"/>
            </a:br>
            <a:endParaRPr lang="en-US" sz="1200" b="1" dirty="0" smtClean="0"/>
          </a:p>
          <a:p>
            <a:pPr>
              <a:lnSpc>
                <a:spcPct val="90000"/>
              </a:lnSpc>
            </a:pPr>
            <a:r>
              <a:rPr lang="en-US" sz="1200" b="1" dirty="0" smtClean="0"/>
              <a:t>The final order proposal quantity may be further adjusted due to additional requirements within the Reorder Cycle, the effects of the reordering policy, and the three quantity modifier fields: </a:t>
            </a:r>
            <a:r>
              <a:rPr lang="en-US" sz="1200" b="1" dirty="0" smtClean="0">
                <a:solidFill>
                  <a:srgbClr val="00B050"/>
                </a:solidFill>
              </a:rPr>
              <a:t>Minimum Order  Quantity, Maximum Order Quantity  and Order Multiple.</a:t>
            </a:r>
          </a:p>
          <a:p>
            <a:pPr marL="0" indent="0">
              <a:lnSpc>
                <a:spcPct val="90000"/>
              </a:lnSpc>
              <a:buNone/>
            </a:pPr>
            <a:r>
              <a:rPr lang="en-US" sz="1200" b="1" dirty="0" smtClean="0"/>
              <a:t>     </a:t>
            </a:r>
          </a:p>
          <a:p>
            <a:pPr>
              <a:lnSpc>
                <a:spcPct val="90000"/>
              </a:lnSpc>
            </a:pPr>
            <a:r>
              <a:rPr lang="en-US" sz="1200" b="1" dirty="0" smtClean="0"/>
              <a:t> </a:t>
            </a:r>
            <a:r>
              <a:rPr lang="cs-CZ" sz="1200" b="1" dirty="0" smtClean="0"/>
              <a:t>I</a:t>
            </a:r>
            <a:r>
              <a:rPr lang="en-US" sz="1200" b="1" dirty="0" smtClean="0"/>
              <a:t>f you leave the field blank, the program sets the reorder point quantity for the item to zero.</a:t>
            </a:r>
            <a:endParaRPr lang="cs-CZ" sz="1200" b="1" dirty="0" smtClean="0"/>
          </a:p>
          <a:p>
            <a:pPr marL="0" indent="0">
              <a:lnSpc>
                <a:spcPct val="90000"/>
              </a:lnSpc>
              <a:buNone/>
            </a:pPr>
            <a:endParaRPr lang="cs-CZ" sz="1200" b="1" dirty="0"/>
          </a:p>
          <a:p>
            <a:pPr>
              <a:lnSpc>
                <a:spcPct val="90000"/>
              </a:lnSpc>
            </a:pPr>
            <a:endParaRPr lang="en-US" sz="1200" b="1" dirty="0" smtClean="0"/>
          </a:p>
          <a:p>
            <a:pPr>
              <a:lnSpc>
                <a:spcPct val="90000"/>
              </a:lnSpc>
            </a:pPr>
            <a:r>
              <a:rPr lang="cs-CZ" sz="1200" b="1" dirty="0" smtClean="0"/>
              <a:t>N</a:t>
            </a:r>
            <a:r>
              <a:rPr lang="en-US" sz="1200" b="1" dirty="0" err="1" smtClean="0"/>
              <a:t>ote</a:t>
            </a:r>
            <a:r>
              <a:rPr lang="en-US" sz="1200" b="1" dirty="0" smtClean="0"/>
              <a:t> that the field is disabled when you select the reordering policy options of Order and Lot-for-Lot.</a:t>
            </a:r>
            <a:endParaRPr lang="en-US" sz="1200" dirty="0" smtClean="0"/>
          </a:p>
          <a:p>
            <a:pPr marL="0" indent="0">
              <a:lnSpc>
                <a:spcPct val="90000"/>
              </a:lnSpc>
              <a:buNone/>
            </a:pPr>
            <a:r>
              <a:rPr lang="en-US" sz="1200" dirty="0" smtClean="0"/>
              <a:t>     </a:t>
            </a:r>
          </a:p>
          <a:p>
            <a:pPr marL="0" indent="0">
              <a:lnSpc>
                <a:spcPct val="90000"/>
              </a:lnSpc>
              <a:buNone/>
            </a:pPr>
            <a:r>
              <a:rPr lang="en-US" sz="1200" dirty="0" smtClean="0"/>
              <a:t> </a:t>
            </a:r>
            <a:endParaRPr lang="en-US" sz="1200" dirty="0"/>
          </a:p>
        </p:txBody>
      </p:sp>
    </p:spTree>
    <p:extLst>
      <p:ext uri="{BB962C8B-B14F-4D97-AF65-F5344CB8AC3E}">
        <p14:creationId xmlns:p14="http://schemas.microsoft.com/office/powerpoint/2010/main" val="297126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číslo snímku 5"/>
          <p:cNvSpPr>
            <a:spLocks noGrp="1"/>
          </p:cNvSpPr>
          <p:nvPr>
            <p:ph type="sldNum" sz="quarter" idx="12"/>
          </p:nvPr>
        </p:nvSpPr>
        <p:spPr/>
        <p:txBody>
          <a:bodyPr/>
          <a:lstStyle/>
          <a:p>
            <a:fld id="{E384D076-CF31-477A-81BF-019DF91CD8F1}" type="slidenum">
              <a:rPr lang="en-CA"/>
              <a:pPr/>
              <a:t>9</a:t>
            </a:fld>
            <a:endParaRPr lang="en-CA"/>
          </a:p>
        </p:txBody>
      </p:sp>
      <p:sp>
        <p:nvSpPr>
          <p:cNvPr id="883714" name="Rectangle 2"/>
          <p:cNvSpPr>
            <a:spLocks noGrp="1" noChangeArrowheads="1"/>
          </p:cNvSpPr>
          <p:nvPr>
            <p:ph type="title"/>
          </p:nvPr>
        </p:nvSpPr>
        <p:spPr>
          <a:xfrm>
            <a:off x="539552" y="620688"/>
            <a:ext cx="8364537" cy="457200"/>
          </a:xfrm>
        </p:spPr>
        <p:txBody>
          <a:bodyPr>
            <a:normAutofit fontScale="90000"/>
          </a:bodyPr>
          <a:lstStyle/>
          <a:p>
            <a:r>
              <a:rPr lang="cs-CZ" dirty="0"/>
              <a:t>Basic </a:t>
            </a:r>
            <a:r>
              <a:rPr lang="en-US" dirty="0"/>
              <a:t>Setup II</a:t>
            </a:r>
            <a:r>
              <a:rPr lang="cs-CZ" dirty="0"/>
              <a:t>I – Maximum  </a:t>
            </a:r>
            <a:r>
              <a:rPr lang="en-US" dirty="0"/>
              <a:t>Inventory</a:t>
            </a:r>
            <a:r>
              <a:rPr lang="cs-CZ" dirty="0"/>
              <a:t> </a:t>
            </a:r>
            <a:endParaRPr lang="en-US" dirty="0"/>
          </a:p>
        </p:txBody>
      </p:sp>
      <p:sp>
        <p:nvSpPr>
          <p:cNvPr id="883715" name="Rectangle 3"/>
          <p:cNvSpPr>
            <a:spLocks noGrp="1" noChangeArrowheads="1"/>
          </p:cNvSpPr>
          <p:nvPr>
            <p:ph type="body" idx="1"/>
          </p:nvPr>
        </p:nvSpPr>
        <p:spPr>
          <a:xfrm>
            <a:off x="457200" y="1330325"/>
            <a:ext cx="8229600" cy="4525963"/>
          </a:xfrm>
        </p:spPr>
        <p:txBody>
          <a:bodyPr>
            <a:normAutofit fontScale="70000" lnSpcReduction="20000"/>
          </a:bodyPr>
          <a:lstStyle/>
          <a:p>
            <a:r>
              <a:rPr lang="en-US" dirty="0" smtClean="0"/>
              <a:t>In </a:t>
            </a:r>
            <a:r>
              <a:rPr lang="en-US" dirty="0"/>
              <a:t>this field, you can enter a quantity that you want to use as a maximum inventory level. When calculating order proposal quantities, the program will then use maximum inventory minus the actual quantity available at the time of the order. Note that depending on the current inventory at the time, this may result in order proposal quantities that cause the projected available balance to exceed the maximum inventory that you define</a:t>
            </a:r>
            <a:r>
              <a:rPr lang="en-US" dirty="0" smtClean="0"/>
              <a:t>.</a:t>
            </a:r>
            <a:endParaRPr lang="cs-CZ" dirty="0" smtClean="0"/>
          </a:p>
          <a:p>
            <a:pPr marL="0" indent="0">
              <a:buNone/>
            </a:pPr>
            <a:endParaRPr lang="en-US" dirty="0"/>
          </a:p>
          <a:p>
            <a:r>
              <a:rPr lang="cs-CZ" dirty="0" smtClean="0">
                <a:solidFill>
                  <a:srgbClr val="FF0000"/>
                </a:solidFill>
              </a:rPr>
              <a:t>T</a:t>
            </a:r>
            <a:r>
              <a:rPr lang="en-US" dirty="0" smtClean="0">
                <a:solidFill>
                  <a:srgbClr val="FF0000"/>
                </a:solidFill>
              </a:rPr>
              <a:t>his </a:t>
            </a:r>
            <a:r>
              <a:rPr lang="en-US" dirty="0">
                <a:solidFill>
                  <a:srgbClr val="FF0000"/>
                </a:solidFill>
              </a:rPr>
              <a:t>field is used only with the reordering policy  Maximum Qty. It is disabled for all other reordering policy options</a:t>
            </a:r>
            <a:r>
              <a:rPr lang="en-US" dirty="0" smtClean="0">
                <a:solidFill>
                  <a:srgbClr val="FF0000"/>
                </a:solidFill>
              </a:rPr>
              <a:t>.</a:t>
            </a:r>
            <a:endParaRPr lang="cs-CZ" dirty="0" smtClean="0">
              <a:solidFill>
                <a:srgbClr val="FF0000"/>
              </a:solidFill>
            </a:endParaRPr>
          </a:p>
          <a:p>
            <a:pPr marL="0" indent="0">
              <a:buNone/>
            </a:pPr>
            <a:endParaRPr lang="en-US" dirty="0">
              <a:solidFill>
                <a:srgbClr val="FF0000"/>
              </a:solidFill>
            </a:endParaRPr>
          </a:p>
          <a:p>
            <a:r>
              <a:rPr lang="en-US" dirty="0" smtClean="0"/>
              <a:t>Note </a:t>
            </a:r>
            <a:r>
              <a:rPr lang="en-US" dirty="0"/>
              <a:t>that for optimal results, you should set up this field so that maximum inventory</a:t>
            </a:r>
            <a:r>
              <a:rPr lang="cs-CZ" dirty="0"/>
              <a:t> </a:t>
            </a:r>
            <a:r>
              <a:rPr lang="en-US" dirty="0"/>
              <a:t>&gt; reorder point</a:t>
            </a:r>
            <a:r>
              <a:rPr lang="cs-CZ" dirty="0"/>
              <a:t> </a:t>
            </a:r>
            <a:r>
              <a:rPr lang="en-US" dirty="0"/>
              <a:t>&gt;</a:t>
            </a:r>
            <a:r>
              <a:rPr lang="cs-CZ" dirty="0"/>
              <a:t> </a:t>
            </a:r>
            <a:r>
              <a:rPr lang="en-US" dirty="0"/>
              <a:t>safety stock.</a:t>
            </a:r>
          </a:p>
        </p:txBody>
      </p:sp>
      <p:sp>
        <p:nvSpPr>
          <p:cNvPr id="883716" name="Line 4"/>
          <p:cNvSpPr>
            <a:spLocks noChangeShapeType="1"/>
          </p:cNvSpPr>
          <p:nvPr/>
        </p:nvSpPr>
        <p:spPr bwMode="auto">
          <a:xfrm>
            <a:off x="4211638" y="5300663"/>
            <a:ext cx="1944687"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83718" name="Line 6"/>
          <p:cNvSpPr>
            <a:spLocks noChangeShapeType="1"/>
          </p:cNvSpPr>
          <p:nvPr/>
        </p:nvSpPr>
        <p:spPr bwMode="auto">
          <a:xfrm>
            <a:off x="4211638" y="6021388"/>
            <a:ext cx="1944687"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83719" name="Text Box 7"/>
          <p:cNvSpPr txBox="1">
            <a:spLocks noChangeArrowheads="1"/>
          </p:cNvSpPr>
          <p:nvPr/>
        </p:nvSpPr>
        <p:spPr bwMode="auto">
          <a:xfrm>
            <a:off x="6300788" y="5856288"/>
            <a:ext cx="12477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a:solidFill>
                  <a:srgbClr val="FF0000"/>
                </a:solidFill>
              </a:rPr>
              <a:t>Safety Stock</a:t>
            </a:r>
          </a:p>
        </p:txBody>
      </p:sp>
      <p:sp>
        <p:nvSpPr>
          <p:cNvPr id="883721" name="Text Box 9"/>
          <p:cNvSpPr txBox="1">
            <a:spLocks noChangeArrowheads="1"/>
          </p:cNvSpPr>
          <p:nvPr/>
        </p:nvSpPr>
        <p:spPr bwMode="auto">
          <a:xfrm>
            <a:off x="6300788" y="5157788"/>
            <a:ext cx="1003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sz="1400" b="1">
                <a:solidFill>
                  <a:srgbClr val="008000"/>
                </a:solidFill>
              </a:rPr>
              <a:t>Maximum</a:t>
            </a:r>
            <a:endParaRPr lang="en-US" sz="1400" b="1">
              <a:solidFill>
                <a:srgbClr val="008000"/>
              </a:solidFill>
            </a:endParaRPr>
          </a:p>
        </p:txBody>
      </p:sp>
      <p:sp>
        <p:nvSpPr>
          <p:cNvPr id="883722" name="Line 10"/>
          <p:cNvSpPr>
            <a:spLocks noChangeShapeType="1"/>
          </p:cNvSpPr>
          <p:nvPr/>
        </p:nvSpPr>
        <p:spPr bwMode="auto">
          <a:xfrm>
            <a:off x="2916238" y="5734050"/>
            <a:ext cx="25923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83723" name="Text Box 11"/>
          <p:cNvSpPr txBox="1">
            <a:spLocks noChangeArrowheads="1"/>
          </p:cNvSpPr>
          <p:nvPr/>
        </p:nvSpPr>
        <p:spPr bwMode="auto">
          <a:xfrm>
            <a:off x="1403350" y="5516563"/>
            <a:ext cx="1516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a:t>Actual quantity</a:t>
            </a:r>
          </a:p>
        </p:txBody>
      </p:sp>
      <p:sp>
        <p:nvSpPr>
          <p:cNvPr id="883724" name="Line 12"/>
          <p:cNvSpPr>
            <a:spLocks noChangeShapeType="1"/>
          </p:cNvSpPr>
          <p:nvPr/>
        </p:nvSpPr>
        <p:spPr bwMode="auto">
          <a:xfrm flipV="1">
            <a:off x="4572000" y="5300663"/>
            <a:ext cx="0" cy="433387"/>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83725" name="Text Box 13"/>
          <p:cNvSpPr txBox="1">
            <a:spLocks noChangeArrowheads="1"/>
          </p:cNvSpPr>
          <p:nvPr/>
        </p:nvSpPr>
        <p:spPr bwMode="auto">
          <a:xfrm>
            <a:off x="3255963" y="5394325"/>
            <a:ext cx="1073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b="1"/>
              <a:t>Ordered Qty</a:t>
            </a:r>
          </a:p>
        </p:txBody>
      </p:sp>
      <p:sp>
        <p:nvSpPr>
          <p:cNvPr id="883726" name="Line 14"/>
          <p:cNvSpPr>
            <a:spLocks noChangeShapeType="1"/>
          </p:cNvSpPr>
          <p:nvPr/>
        </p:nvSpPr>
        <p:spPr bwMode="auto">
          <a:xfrm>
            <a:off x="4211638" y="5661025"/>
            <a:ext cx="1944687" cy="0"/>
          </a:xfrm>
          <a:prstGeom prst="line">
            <a:avLst/>
          </a:prstGeom>
          <a:noFill/>
          <a:ln w="38100">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83727" name="Text Box 15"/>
          <p:cNvSpPr txBox="1">
            <a:spLocks noChangeArrowheads="1"/>
          </p:cNvSpPr>
          <p:nvPr/>
        </p:nvSpPr>
        <p:spPr bwMode="auto">
          <a:xfrm>
            <a:off x="6300788" y="5516563"/>
            <a:ext cx="13573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a:solidFill>
                  <a:srgbClr val="0033CC"/>
                </a:solidFill>
              </a:rPr>
              <a:t>Reorder Point</a:t>
            </a:r>
          </a:p>
        </p:txBody>
      </p:sp>
      <p:cxnSp>
        <p:nvCxnSpPr>
          <p:cNvPr id="3" name="Přímá spojnice se šipkou 2"/>
          <p:cNvCxnSpPr/>
          <p:nvPr/>
        </p:nvCxnSpPr>
        <p:spPr>
          <a:xfrm flipV="1">
            <a:off x="4212431" y="5516563"/>
            <a:ext cx="287561" cy="7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4075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1198</Words>
  <Application>Microsoft Office PowerPoint</Application>
  <PresentationFormat>Předvádění na obrazovce (4:3)</PresentationFormat>
  <Paragraphs>164</Paragraphs>
  <Slides>18</Slides>
  <Notes>11</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 Requisition Management- ENG version</vt:lpstr>
      <vt:lpstr>Requisition Management  </vt:lpstr>
      <vt:lpstr>Requisition summary</vt:lpstr>
      <vt:lpstr>Requisition worksheet</vt:lpstr>
      <vt:lpstr>Other important  parameters setup :  page 115 - 116</vt:lpstr>
      <vt:lpstr>Basic setup I – Safety Stock and Reorder Point (part one)</vt:lpstr>
      <vt:lpstr>Basic equations (1st approximation)</vt:lpstr>
      <vt:lpstr>Basic Setup II – Reorder Point (part two)</vt:lpstr>
      <vt:lpstr>Basic Setup III – Maximum  Inventory </vt:lpstr>
      <vt:lpstr>Basic Setup IV – Minimum  Order Quantity </vt:lpstr>
      <vt:lpstr>Basic Setup V – Maximum  Order Quantity </vt:lpstr>
      <vt:lpstr>Action Messages </vt:lpstr>
      <vt:lpstr>Planning Worksheet Lines </vt:lpstr>
      <vt:lpstr>Příklad na používání sešitu požadavků</vt:lpstr>
      <vt:lpstr>Příklad na používání sešitu požadavků</vt:lpstr>
      <vt:lpstr>Příklad na používání sešitu požadavků</vt:lpstr>
      <vt:lpstr>Příklad na používání sešitu požadavků</vt:lpstr>
      <vt:lpstr>Příklad na používání sešitu požadavků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Requisition Management- ENG version</dc:title>
  <dc:creator>Skorkovsky Jaromir</dc:creator>
  <cp:lastModifiedBy>Skorkovsky Jaromir</cp:lastModifiedBy>
  <cp:revision>3</cp:revision>
  <dcterms:created xsi:type="dcterms:W3CDTF">2012-11-26T09:06:55Z</dcterms:created>
  <dcterms:modified xsi:type="dcterms:W3CDTF">2012-11-26T09:34:20Z</dcterms:modified>
</cp:coreProperties>
</file>