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t>14.11.2012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t>14.11.2012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14.11.2012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14.11.2012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14.11.2012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14.11.2012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14.11.2012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14.11.2012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t>14.11.2012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Ochrana a regenerace kulturních hodnot v území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Vilém Pařil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přednášek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74921363"/>
              </p:ext>
            </p:extLst>
          </p:nvPr>
        </p:nvGraphicFramePr>
        <p:xfrm>
          <a:off x="827585" y="1449387"/>
          <a:ext cx="7128792" cy="27751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8118"/>
                <a:gridCol w="5220674"/>
              </a:tblGrid>
              <a:tr h="447675"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u="none" strike="noStrike" baseline="0" dirty="0" smtClean="0">
                          <a:effectLst/>
                        </a:rPr>
                        <a:t>3. 11. 2012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u="none" strike="noStrike" baseline="0" dirty="0">
                          <a:effectLst/>
                        </a:rPr>
                        <a:t>Kulturní statek, hodnota kulturního statku, význam památkové péče, vývoj památkové </a:t>
                      </a:r>
                      <a:r>
                        <a:rPr lang="cs-CZ" sz="1200" u="none" strike="noStrike" baseline="0" dirty="0" smtClean="0">
                          <a:effectLst/>
                        </a:rPr>
                        <a:t>péče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u="none" strike="noStrike" baseline="0" dirty="0" smtClean="0">
                          <a:effectLst/>
                        </a:rPr>
                        <a:t>Dějiny architektury a architektonické dědictví na území ČR</a:t>
                      </a:r>
                      <a:endParaRPr lang="pl-PL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662504"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u="none" strike="noStrike" baseline="0" dirty="0" smtClean="0">
                          <a:effectLst/>
                        </a:rPr>
                        <a:t>4. 11.  2012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baseline="0" dirty="0" smtClean="0">
                          <a:effectLst/>
                        </a:rPr>
                        <a:t>Mezinárodní spolupráce</a:t>
                      </a:r>
                      <a:endParaRPr lang="cs-CZ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Legislativní</a:t>
                      </a:r>
                      <a:r>
                        <a:rPr lang="cs-CZ" sz="1200" u="none" strike="noStrike" baseline="0" dirty="0" smtClean="0">
                          <a:effectLst/>
                        </a:rPr>
                        <a:t> rámec, formy ochrany</a:t>
                      </a:r>
                      <a:endParaRPr lang="cs-CZ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baseline="0" dirty="0" smtClean="0">
                          <a:effectLst/>
                        </a:rPr>
                        <a:t>Organizace a nástroje PM; druhová skladba</a:t>
                      </a:r>
                      <a:endParaRPr lang="cs-CZ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553403">
                <a:tc>
                  <a:txBody>
                    <a:bodyPr/>
                    <a:lstStyle/>
                    <a:p>
                      <a:r>
                        <a:rPr kumimoji="0" lang="cs-CZ" sz="12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Samostudium</a:t>
                      </a:r>
                      <a:endParaRPr kumimoji="0" lang="cs-CZ" sz="12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baseline="0" dirty="0" smtClean="0">
                          <a:effectLst/>
                        </a:rPr>
                        <a:t>Krajina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baseline="0" dirty="0" smtClean="0">
                          <a:effectLst/>
                        </a:rPr>
                        <a:t>Venkov</a:t>
                      </a:r>
                      <a:endParaRPr lang="cs-CZ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baseline="0" dirty="0" smtClean="0">
                          <a:effectLst/>
                        </a:rPr>
                        <a:t>Město</a:t>
                      </a:r>
                      <a:endParaRPr lang="cs-CZ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Genius loci </a:t>
                      </a:r>
                      <a:endParaRPr lang="cs-CZ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endParaRPr lang="pl-PL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447675">
                <a:tc>
                  <a:txBody>
                    <a:bodyPr/>
                    <a:lstStyle/>
                    <a:p>
                      <a:pPr algn="r" fontAlgn="t"/>
                      <a:r>
                        <a:rPr kumimoji="0" lang="cs-CZ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9. 12. </a:t>
                      </a:r>
                      <a:r>
                        <a:rPr kumimoji="0" lang="cs-CZ" sz="12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2012</a:t>
                      </a:r>
                      <a:r>
                        <a:rPr kumimoji="0" lang="cs-CZ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Předtermín</a:t>
                      </a:r>
                    </a:p>
                    <a:p>
                      <a:pPr algn="l" fontAlgn="t"/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932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předmět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POT</a:t>
            </a:r>
          </a:p>
          <a:p>
            <a:pPr lvl="1"/>
            <a:r>
              <a:rPr lang="cs-CZ" dirty="0" smtClean="0"/>
              <a:t>60 % (20 bodů)</a:t>
            </a:r>
          </a:p>
          <a:p>
            <a:r>
              <a:rPr lang="cs-CZ" dirty="0" smtClean="0"/>
              <a:t>Zkouškový test</a:t>
            </a:r>
          </a:p>
          <a:p>
            <a:pPr lvl="1"/>
            <a:r>
              <a:rPr lang="cs-CZ" dirty="0" smtClean="0"/>
              <a:t>60 % (80 bodů)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825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předmětu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76624957"/>
              </p:ext>
            </p:extLst>
          </p:nvPr>
        </p:nvGraphicFramePr>
        <p:xfrm>
          <a:off x="1547664" y="3284984"/>
          <a:ext cx="2363192" cy="23216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8860"/>
                <a:gridCol w="1134332"/>
              </a:tblGrid>
              <a:tr h="28840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Stupnice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8840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Body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Známka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884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0 - 59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F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4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60 - 66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4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67 - 73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4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74 - 82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C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4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83 - 89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B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0282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90 - 100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219200"/>
            <a:ext cx="6635080" cy="13457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Hodnocení</a:t>
            </a:r>
          </a:p>
          <a:p>
            <a:pPr lvl="1"/>
            <a:r>
              <a:rPr lang="cs-CZ" dirty="0" smtClean="0"/>
              <a:t>Seminární práce – 20 b.</a:t>
            </a:r>
          </a:p>
          <a:p>
            <a:pPr lvl="1"/>
            <a:r>
              <a:rPr lang="cs-CZ" dirty="0" smtClean="0"/>
              <a:t>Zkouškový test – 80 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813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dirty="0" smtClean="0"/>
              <a:t>Soubor </a:t>
            </a:r>
            <a:r>
              <a:rPr lang="cs-CZ" dirty="0" smtClean="0"/>
              <a:t>ve </a:t>
            </a:r>
            <a:r>
              <a:rPr lang="cs-CZ" dirty="0" err="1" smtClean="0"/>
              <a:t>wordu</a:t>
            </a:r>
            <a:endParaRPr lang="cs-CZ" dirty="0" smtClean="0"/>
          </a:p>
          <a:p>
            <a:r>
              <a:rPr lang="cs-CZ" dirty="0" smtClean="0"/>
              <a:t>Termín odevzdání</a:t>
            </a:r>
          </a:p>
          <a:p>
            <a:pPr lvl="1"/>
            <a:r>
              <a:rPr lang="cs-CZ" dirty="0"/>
              <a:t>5. 12. 2012 (pro případ účasti na </a:t>
            </a:r>
            <a:r>
              <a:rPr lang="cs-CZ" dirty="0" err="1"/>
              <a:t>předtermínu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9. 12.  2012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813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</a:t>
            </a:r>
            <a:r>
              <a:rPr lang="cs-CZ" dirty="0" smtClean="0"/>
              <a:t>práce – téma,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Ekonomika kultury a obnovy památek ve vybrané obci</a:t>
            </a:r>
          </a:p>
          <a:p>
            <a:pPr lvl="1"/>
            <a:r>
              <a:rPr lang="cs-CZ" dirty="0" smtClean="0"/>
              <a:t>Pamětihodnosti ve vybrané obci</a:t>
            </a:r>
          </a:p>
          <a:p>
            <a:pPr lvl="2"/>
            <a:r>
              <a:rPr lang="cs-CZ" dirty="0" smtClean="0"/>
              <a:t>Současný stav</a:t>
            </a:r>
          </a:p>
          <a:p>
            <a:pPr lvl="2"/>
            <a:r>
              <a:rPr lang="cs-CZ" dirty="0" smtClean="0"/>
              <a:t>Potenciál</a:t>
            </a:r>
          </a:p>
          <a:p>
            <a:pPr lvl="1"/>
            <a:r>
              <a:rPr lang="cs-CZ" dirty="0" smtClean="0"/>
              <a:t>Nehmotné kulturní dědictví v obci</a:t>
            </a:r>
          </a:p>
          <a:p>
            <a:pPr lvl="2"/>
            <a:r>
              <a:rPr lang="cs-CZ" dirty="0" smtClean="0"/>
              <a:t>Současný stav</a:t>
            </a:r>
          </a:p>
          <a:p>
            <a:pPr lvl="2"/>
            <a:r>
              <a:rPr lang="cs-CZ" dirty="0" smtClean="0"/>
              <a:t>Potenciál</a:t>
            </a:r>
          </a:p>
          <a:p>
            <a:pPr lvl="1"/>
            <a:r>
              <a:rPr lang="cs-CZ" dirty="0" smtClean="0"/>
              <a:t>Analýza rozpočtových prostředků na kulturu</a:t>
            </a:r>
          </a:p>
          <a:p>
            <a:pPr lvl="1"/>
            <a:r>
              <a:rPr lang="cs-CZ" dirty="0" smtClean="0"/>
              <a:t>Doporučení pro vedení obce</a:t>
            </a:r>
          </a:p>
          <a:p>
            <a:pPr lvl="1"/>
            <a:r>
              <a:rPr lang="cs-CZ" dirty="0" smtClean="0"/>
              <a:t>Návrh řešení současného 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683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 –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Soubor ve </a:t>
            </a:r>
            <a:r>
              <a:rPr lang="cs-CZ" dirty="0" err="1" smtClean="0"/>
              <a:t>wordu</a:t>
            </a:r>
            <a:endParaRPr lang="cs-CZ" dirty="0" smtClean="0"/>
          </a:p>
          <a:p>
            <a:pPr lvl="1"/>
            <a:r>
              <a:rPr lang="cs-CZ" dirty="0" smtClean="0"/>
              <a:t>5 stran A4 + příloha s foto</a:t>
            </a:r>
          </a:p>
          <a:p>
            <a:pPr lvl="2"/>
            <a:r>
              <a:rPr lang="cs-CZ" dirty="0"/>
              <a:t>2</a:t>
            </a:r>
            <a:r>
              <a:rPr lang="cs-CZ" dirty="0" smtClean="0"/>
              <a:t> </a:t>
            </a:r>
            <a:r>
              <a:rPr lang="cs-CZ" dirty="0" smtClean="0"/>
              <a:t>strany </a:t>
            </a:r>
            <a:r>
              <a:rPr lang="cs-CZ" dirty="0" smtClean="0"/>
              <a:t>textu – současná situace</a:t>
            </a:r>
          </a:p>
          <a:p>
            <a:pPr lvl="2"/>
            <a:r>
              <a:rPr lang="cs-CZ" dirty="0"/>
              <a:t>2</a:t>
            </a:r>
            <a:r>
              <a:rPr lang="cs-CZ" dirty="0" smtClean="0"/>
              <a:t> </a:t>
            </a:r>
            <a:r>
              <a:rPr lang="cs-CZ" dirty="0" smtClean="0"/>
              <a:t>strany </a:t>
            </a:r>
            <a:r>
              <a:rPr lang="cs-CZ" dirty="0" smtClean="0"/>
              <a:t>textu – návrh řešení a doporučení</a:t>
            </a:r>
          </a:p>
          <a:p>
            <a:pPr lvl="2"/>
            <a:r>
              <a:rPr lang="cs-CZ" dirty="0" smtClean="0"/>
              <a:t>1 strana – pomocné tabulky, grafy, schémata</a:t>
            </a:r>
          </a:p>
        </p:txBody>
      </p:sp>
    </p:spTree>
    <p:extLst>
      <p:ext uri="{BB962C8B-B14F-4D97-AF65-F5344CB8AC3E}">
        <p14:creationId xmlns:p14="http://schemas.microsoft.com/office/powerpoint/2010/main" val="1589054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Zkouškový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Maximum 80 b.</a:t>
            </a:r>
          </a:p>
          <a:p>
            <a:pPr lvl="1"/>
            <a:r>
              <a:rPr lang="cs-CZ" dirty="0" smtClean="0"/>
              <a:t>Termíny vypsané během Vánoc</a:t>
            </a:r>
          </a:p>
          <a:p>
            <a:pPr lvl="1"/>
            <a:r>
              <a:rPr lang="cs-CZ" dirty="0" smtClean="0"/>
              <a:t>Předtermín zkoušky</a:t>
            </a:r>
          </a:p>
          <a:p>
            <a:pPr lvl="2"/>
            <a:r>
              <a:rPr lang="cs-CZ" dirty="0"/>
              <a:t>9</a:t>
            </a:r>
            <a:r>
              <a:rPr lang="cs-CZ" dirty="0" smtClean="0"/>
              <a:t>. 12. 2012 – přednáška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20 zkouškových otázek</a:t>
            </a:r>
          </a:p>
          <a:p>
            <a:pPr lvl="2"/>
            <a:r>
              <a:rPr lang="cs-CZ" dirty="0" smtClean="0"/>
              <a:t>Otevřené </a:t>
            </a:r>
          </a:p>
          <a:p>
            <a:pPr lvl="2"/>
            <a:r>
              <a:rPr lang="cs-CZ" dirty="0" smtClean="0"/>
              <a:t>Uzavřené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813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literatury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Povinná literatura</a:t>
            </a:r>
          </a:p>
          <a:p>
            <a:pPr lvl="1"/>
            <a:r>
              <a:rPr lang="cs-CZ" dirty="0" smtClean="0"/>
              <a:t>Vojtová, L., 2006, Ochrana a regenerace kulturních hodnot v území;</a:t>
            </a:r>
          </a:p>
          <a:p>
            <a:r>
              <a:rPr lang="cs-CZ" dirty="0" smtClean="0"/>
              <a:t>Doporučená literatura</a:t>
            </a:r>
          </a:p>
          <a:p>
            <a:pPr lvl="1"/>
            <a:r>
              <a:rPr lang="cs-CZ" dirty="0" smtClean="0"/>
              <a:t>Hájek, T., 2005, Zánik a vznik památkových péčí;</a:t>
            </a:r>
          </a:p>
          <a:p>
            <a:pPr lvl="1"/>
            <a:r>
              <a:rPr lang="cs-CZ" dirty="0" smtClean="0"/>
              <a:t>Halík, P., Kratochvíl, P., Nový, O., 1996,  Architektura a město;</a:t>
            </a:r>
          </a:p>
          <a:p>
            <a:pPr lvl="1"/>
            <a:r>
              <a:rPr lang="cs-CZ" dirty="0" smtClean="0"/>
              <a:t>Kříž, M., 1997, Rekonstrukce a ochrana památek;</a:t>
            </a:r>
          </a:p>
          <a:p>
            <a:pPr lvl="1"/>
            <a:r>
              <a:rPr lang="cs-CZ" dirty="0" smtClean="0"/>
              <a:t>Martinek, M., Kozel, J., 1993, Architektura venkova;</a:t>
            </a:r>
            <a:endParaRPr lang="cs-CZ" dirty="0"/>
          </a:p>
          <a:p>
            <a:pPr lvl="1"/>
            <a:r>
              <a:rPr lang="cs-CZ" dirty="0" err="1" smtClean="0"/>
              <a:t>Vošahalík</a:t>
            </a:r>
            <a:r>
              <a:rPr lang="cs-CZ" dirty="0" smtClean="0"/>
              <a:t>, A., Památkové hodnoty historických měst a teorie jejich ochrany;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43519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138</TotalTime>
  <Words>343</Words>
  <Application>Microsoft Office PowerPoint</Application>
  <PresentationFormat>Předvádění na obrazovce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Původ</vt:lpstr>
      <vt:lpstr>Ochrana a regenerace kulturních hodnot v území </vt:lpstr>
      <vt:lpstr>Harmonogram přednášek</vt:lpstr>
      <vt:lpstr>Požadavky na předmět</vt:lpstr>
      <vt:lpstr>Hodnocení předmětu</vt:lpstr>
      <vt:lpstr>Seminární práce</vt:lpstr>
      <vt:lpstr>Seminární práce – téma, obsah</vt:lpstr>
      <vt:lpstr>Seminární práce – obsah</vt:lpstr>
      <vt:lpstr>Zkouškový test</vt:lpstr>
      <vt:lpstr>Zdroje literatury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</dc:title>
  <dc:creator>Pařil Vilém</dc:creator>
  <cp:lastModifiedBy>Vilém Pařil</cp:lastModifiedBy>
  <cp:revision>19</cp:revision>
  <dcterms:created xsi:type="dcterms:W3CDTF">2012-09-11T10:49:52Z</dcterms:created>
  <dcterms:modified xsi:type="dcterms:W3CDTF">2012-11-14T07:35:12Z</dcterms:modified>
</cp:coreProperties>
</file>