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  <p:sldId id="290" r:id="rId33"/>
    <p:sldId id="28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9376AD-1836-4A6E-8A99-686130BAFEB8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0CD508-8121-4CC6-900C-AEC987DEDF99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Architektonické a urbanistické dědictví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a regenerace kulturních hodnot v území</a:t>
            </a:r>
          </a:p>
        </p:txBody>
      </p:sp>
    </p:spTree>
    <p:extLst>
      <p:ext uri="{BB962C8B-B14F-4D97-AF65-F5344CB8AC3E}">
        <p14:creationId xmlns:p14="http://schemas.microsoft.com/office/powerpoint/2010/main" val="11143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Pozdní jagelonská gotika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1450 – 1529</a:t>
            </a:r>
          </a:p>
          <a:p>
            <a:r>
              <a:rPr lang="cs-CZ" dirty="0" smtClean="0"/>
              <a:t>Vladislavský sál </a:t>
            </a:r>
          </a:p>
          <a:p>
            <a:pPr lvl="1"/>
            <a:r>
              <a:rPr lang="cs-CZ" dirty="0" smtClean="0"/>
              <a:t>Benedikt </a:t>
            </a:r>
            <a:r>
              <a:rPr lang="cs-CZ" dirty="0" err="1" smtClean="0"/>
              <a:t>Ried</a:t>
            </a:r>
            <a:endParaRPr lang="cs-CZ" dirty="0" smtClean="0"/>
          </a:p>
          <a:p>
            <a:pPr lvl="1"/>
            <a:r>
              <a:rPr lang="cs-CZ" dirty="0" smtClean="0"/>
              <a:t>62 x 16x 13 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Gotika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Katedrály Notre-Dame Paříž, </a:t>
            </a:r>
            <a:r>
              <a:rPr lang="cs-CZ" dirty="0" err="1" smtClean="0"/>
              <a:t>Chartres</a:t>
            </a:r>
            <a:endParaRPr lang="cs-CZ" dirty="0" smtClean="0"/>
          </a:p>
          <a:p>
            <a:pPr lvl="1"/>
            <a:r>
              <a:rPr lang="cs-CZ" dirty="0" smtClean="0"/>
              <a:t>Hrady </a:t>
            </a:r>
            <a:r>
              <a:rPr lang="cs-CZ" dirty="0" err="1" smtClean="0"/>
              <a:t>Pierrefonds</a:t>
            </a:r>
            <a:r>
              <a:rPr lang="cs-CZ" dirty="0" smtClean="0"/>
              <a:t>, </a:t>
            </a:r>
            <a:r>
              <a:rPr lang="cs-CZ" dirty="0" err="1" smtClean="0"/>
              <a:t>Chateauneuf</a:t>
            </a:r>
            <a:endParaRPr lang="cs-CZ" dirty="0" smtClean="0"/>
          </a:p>
          <a:p>
            <a:pPr lvl="1"/>
            <a:r>
              <a:rPr lang="cs-CZ" dirty="0" smtClean="0"/>
              <a:t>Město </a:t>
            </a:r>
            <a:r>
              <a:rPr lang="cs-CZ" dirty="0" err="1" smtClean="0"/>
              <a:t>Carcassonne</a:t>
            </a:r>
            <a:endParaRPr lang="cs-CZ" dirty="0" smtClean="0"/>
          </a:p>
          <a:p>
            <a:r>
              <a:rPr lang="cs-CZ" dirty="0" smtClean="0"/>
              <a:t>Anglie</a:t>
            </a:r>
          </a:p>
          <a:p>
            <a:pPr lvl="1"/>
            <a:r>
              <a:rPr lang="cs-CZ" dirty="0" smtClean="0"/>
              <a:t>Canterbury, Lincoln, </a:t>
            </a:r>
            <a:r>
              <a:rPr lang="cs-CZ" dirty="0" err="1" smtClean="0"/>
              <a:t>Salisbury</a:t>
            </a:r>
            <a:endParaRPr lang="cs-CZ" dirty="0" smtClean="0"/>
          </a:p>
          <a:p>
            <a:r>
              <a:rPr lang="cs-CZ" dirty="0" smtClean="0"/>
              <a:t>Benelux</a:t>
            </a:r>
          </a:p>
          <a:p>
            <a:pPr lvl="1"/>
            <a:r>
              <a:rPr lang="cs-CZ" dirty="0" smtClean="0"/>
              <a:t>Bruggy, Brusel, Utrecht, Antverpy</a:t>
            </a:r>
          </a:p>
          <a:p>
            <a:r>
              <a:rPr lang="cs-CZ" dirty="0" smtClean="0"/>
              <a:t>Itálie</a:t>
            </a:r>
          </a:p>
          <a:p>
            <a:pPr lvl="1"/>
            <a:r>
              <a:rPr lang="cs-CZ" dirty="0" smtClean="0"/>
              <a:t>Milánský dóm</a:t>
            </a:r>
          </a:p>
          <a:p>
            <a:r>
              <a:rPr lang="cs-CZ" dirty="0" smtClean="0"/>
              <a:t>Německo</a:t>
            </a:r>
          </a:p>
          <a:p>
            <a:pPr lvl="1"/>
            <a:r>
              <a:rPr lang="cs-CZ" dirty="0" smtClean="0"/>
              <a:t>Pětilodní dóm v Kolíně nad Rýnem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Návrat k </a:t>
            </a:r>
            <a:r>
              <a:rPr lang="cs-CZ" dirty="0" smtClean="0"/>
              <a:t>antice</a:t>
            </a:r>
          </a:p>
          <a:p>
            <a:r>
              <a:rPr lang="cs-CZ" dirty="0" smtClean="0"/>
              <a:t>Itálie, počátek 15. stol.</a:t>
            </a:r>
          </a:p>
          <a:p>
            <a:r>
              <a:rPr lang="cs-CZ" dirty="0" smtClean="0"/>
              <a:t>Vrchol v 16. stol.</a:t>
            </a:r>
          </a:p>
          <a:p>
            <a:endParaRPr lang="cs-CZ" dirty="0"/>
          </a:p>
          <a:p>
            <a:r>
              <a:rPr lang="cs-CZ" dirty="0" smtClean="0"/>
              <a:t>V českých zemích od r. 1490</a:t>
            </a:r>
          </a:p>
          <a:p>
            <a:endParaRPr lang="cs-CZ" dirty="0"/>
          </a:p>
          <a:p>
            <a:r>
              <a:rPr lang="cs-CZ" dirty="0" smtClean="0"/>
              <a:t>Základní forma – palác</a:t>
            </a:r>
          </a:p>
          <a:p>
            <a:r>
              <a:rPr lang="cs-CZ" dirty="0" smtClean="0"/>
              <a:t>Sloupy, polosloupy, pilastry, vodorovné římsy, kladí</a:t>
            </a:r>
          </a:p>
          <a:p>
            <a:r>
              <a:rPr lang="cs-CZ" dirty="0" smtClean="0"/>
              <a:t>Rustikální fasády, arkády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Klenby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alená </a:t>
            </a:r>
            <a:r>
              <a:rPr lang="cs-CZ" dirty="0"/>
              <a:t>klenba s </a:t>
            </a:r>
            <a:r>
              <a:rPr lang="cs-CZ" dirty="0" smtClean="0"/>
              <a:t>lunetami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Č</a:t>
            </a:r>
            <a:r>
              <a:rPr lang="cs-CZ" dirty="0" smtClean="0"/>
              <a:t>eská placka</a:t>
            </a:r>
          </a:p>
          <a:p>
            <a:endParaRPr lang="cs-CZ" dirty="0" smtClean="0"/>
          </a:p>
          <a:p>
            <a:r>
              <a:rPr lang="cs-CZ" dirty="0" smtClean="0"/>
              <a:t>Klášterní</a:t>
            </a:r>
          </a:p>
          <a:p>
            <a:endParaRPr lang="cs-CZ" dirty="0" smtClean="0"/>
          </a:p>
          <a:p>
            <a:r>
              <a:rPr lang="cs-CZ" dirty="0" err="1" smtClean="0"/>
              <a:t>Necková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Zrcadlová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Vilda\Downloads\ces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15240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lda\Downloads\Cihlové klenuté stropy Šefl_files\neckova-vyzdivan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1999"/>
            <a:ext cx="126264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lda\Downloads\Cihlové klenuté stropy Šefl_files\klastern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82" y="2924943"/>
            <a:ext cx="1022598" cy="7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ilda\Downloads\Cihlové klenuté stropy Šefl_files\valena1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908720"/>
            <a:ext cx="11192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ilda\Downloads\Cihlové klenuté stropy Šefl_files\zrcadlova-vyzdiva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96036"/>
            <a:ext cx="1478664" cy="10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ilda\Downloads\neckov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2" y="3915531"/>
            <a:ext cx="1391522" cy="8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Vilda\Downloads\zrcadlo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80013"/>
            <a:ext cx="152400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/>
          <a:lstStyle/>
          <a:p>
            <a:r>
              <a:rPr lang="cs-CZ" dirty="0" smtClean="0"/>
              <a:t>Klasickou stavbou</a:t>
            </a:r>
          </a:p>
          <a:p>
            <a:pPr lvl="1"/>
            <a:r>
              <a:rPr lang="cs-CZ" dirty="0" smtClean="0"/>
              <a:t>Zámek</a:t>
            </a:r>
          </a:p>
          <a:p>
            <a:r>
              <a:rPr lang="cs-CZ" dirty="0" smtClean="0"/>
              <a:t>1535 – 1620</a:t>
            </a:r>
          </a:p>
          <a:p>
            <a:r>
              <a:rPr lang="cs-CZ" dirty="0" smtClean="0"/>
              <a:t>Letohrádek královny Anny (1538- 1563)</a:t>
            </a:r>
          </a:p>
          <a:p>
            <a:pPr lvl="1"/>
            <a:r>
              <a:rPr lang="cs-CZ" dirty="0" smtClean="0"/>
              <a:t>Paolo </a:t>
            </a:r>
            <a:r>
              <a:rPr lang="cs-CZ" dirty="0" err="1" smtClean="0"/>
              <a:t>della</a:t>
            </a:r>
            <a:r>
              <a:rPr lang="cs-CZ" dirty="0" smtClean="0"/>
              <a:t> Stella</a:t>
            </a:r>
          </a:p>
          <a:p>
            <a:pPr lvl="1"/>
            <a:r>
              <a:rPr lang="cs-CZ" dirty="0" smtClean="0"/>
              <a:t>Bonifác </a:t>
            </a:r>
            <a:r>
              <a:rPr lang="cs-CZ" dirty="0" err="1" smtClean="0"/>
              <a:t>Wolmuth</a:t>
            </a:r>
            <a:endParaRPr lang="cs-CZ" dirty="0" smtClean="0"/>
          </a:p>
          <a:p>
            <a:r>
              <a:rPr lang="cs-CZ" dirty="0" smtClean="0"/>
              <a:t>Zámky</a:t>
            </a:r>
          </a:p>
          <a:p>
            <a:pPr lvl="1"/>
            <a:r>
              <a:rPr lang="cs-CZ" dirty="0" smtClean="0"/>
              <a:t>Moravský Krumlov</a:t>
            </a:r>
          </a:p>
          <a:p>
            <a:pPr lvl="1"/>
            <a:r>
              <a:rPr lang="cs-CZ" dirty="0" smtClean="0"/>
              <a:t>Litomyšl</a:t>
            </a:r>
          </a:p>
          <a:p>
            <a:pPr lvl="1"/>
            <a:r>
              <a:rPr lang="cs-CZ" dirty="0" smtClean="0"/>
              <a:t>Nelahozeves</a:t>
            </a:r>
          </a:p>
          <a:p>
            <a:pPr lvl="1"/>
            <a:r>
              <a:rPr lang="cs-CZ" dirty="0" smtClean="0"/>
              <a:t>Bučovice</a:t>
            </a:r>
          </a:p>
          <a:p>
            <a:r>
              <a:rPr lang="cs-CZ" dirty="0" smtClean="0"/>
              <a:t>Štuková výzdoba, sgrafito</a:t>
            </a:r>
          </a:p>
          <a:p>
            <a:pPr lvl="1"/>
            <a:endParaRPr lang="cs-CZ" dirty="0"/>
          </a:p>
        </p:txBody>
      </p:sp>
      <p:pic>
        <p:nvPicPr>
          <p:cNvPr id="3074" name="Picture 2" descr="C:\Users\Vilda\Downloads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2592288" cy="17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lda\Downloads\prague-renaissance-detail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610568" cy="12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Renesanční přestavby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Hrady</a:t>
            </a:r>
          </a:p>
          <a:p>
            <a:pPr lvl="1"/>
            <a:r>
              <a:rPr lang="cs-CZ" dirty="0" smtClean="0"/>
              <a:t>Bechyně, Benešov nad Ploučnicí, Horšovský Týn, Kaceřov, Náměšť nad Oslavou</a:t>
            </a:r>
          </a:p>
          <a:p>
            <a:pPr lvl="1"/>
            <a:endParaRPr lang="cs-CZ" dirty="0"/>
          </a:p>
          <a:p>
            <a:r>
              <a:rPr lang="cs-CZ" dirty="0" smtClean="0"/>
              <a:t>Města</a:t>
            </a:r>
          </a:p>
          <a:p>
            <a:pPr lvl="1"/>
            <a:r>
              <a:rPr lang="cs-CZ" dirty="0" smtClean="0"/>
              <a:t>Plzeň, České Budějovice, Tábor, Český Krumlov, Telč, Slavonice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Raná renesance</a:t>
            </a:r>
          </a:p>
          <a:p>
            <a:pPr lvl="1"/>
            <a:r>
              <a:rPr lang="cs-CZ" dirty="0" err="1" smtClean="0"/>
              <a:t>Brunelleschi</a:t>
            </a:r>
            <a:endParaRPr lang="cs-CZ" dirty="0" smtClean="0"/>
          </a:p>
          <a:p>
            <a:pPr lvl="2"/>
            <a:r>
              <a:rPr lang="cs-CZ" dirty="0" smtClean="0"/>
              <a:t>Nalezinec – Florencie (1421), Kostel S. Lorenzo, kaple </a:t>
            </a:r>
            <a:r>
              <a:rPr lang="cs-CZ" dirty="0" err="1" smtClean="0"/>
              <a:t>Pazziů</a:t>
            </a:r>
            <a:r>
              <a:rPr lang="cs-CZ" dirty="0" smtClean="0"/>
              <a:t> u kostela S. </a:t>
            </a:r>
            <a:r>
              <a:rPr lang="cs-CZ" dirty="0" err="1" smtClean="0"/>
              <a:t>Croce</a:t>
            </a:r>
            <a:endParaRPr lang="cs-CZ" dirty="0" smtClean="0"/>
          </a:p>
          <a:p>
            <a:pPr lvl="1"/>
            <a:r>
              <a:rPr lang="cs-CZ" dirty="0" smtClean="0"/>
              <a:t>Santa Maria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Fiore</a:t>
            </a:r>
            <a:endParaRPr lang="cs-CZ" dirty="0"/>
          </a:p>
          <a:p>
            <a:pPr lvl="1"/>
            <a:r>
              <a:rPr lang="cs-CZ" dirty="0" smtClean="0"/>
              <a:t>Paláce</a:t>
            </a:r>
          </a:p>
          <a:p>
            <a:pPr lvl="2"/>
            <a:r>
              <a:rPr lang="cs-CZ" dirty="0" err="1" smtClean="0"/>
              <a:t>Pitti</a:t>
            </a:r>
            <a:r>
              <a:rPr lang="cs-CZ" dirty="0" smtClean="0"/>
              <a:t> </a:t>
            </a:r>
            <a:r>
              <a:rPr lang="cs-CZ" dirty="0" err="1" smtClean="0"/>
              <a:t>Strozzi</a:t>
            </a:r>
            <a:r>
              <a:rPr lang="cs-CZ" dirty="0" smtClean="0"/>
              <a:t>, </a:t>
            </a:r>
            <a:r>
              <a:rPr lang="cs-CZ" dirty="0" err="1" smtClean="0"/>
              <a:t>Gondi</a:t>
            </a:r>
            <a:endParaRPr lang="cs-CZ" dirty="0" smtClean="0"/>
          </a:p>
          <a:p>
            <a:r>
              <a:rPr lang="cs-CZ" dirty="0" smtClean="0"/>
              <a:t>Vrcholná renesance</a:t>
            </a:r>
          </a:p>
          <a:p>
            <a:pPr lvl="1"/>
            <a:r>
              <a:rPr lang="cs-CZ" dirty="0" smtClean="0"/>
              <a:t>1500 – 1540</a:t>
            </a:r>
          </a:p>
          <a:p>
            <a:pPr lvl="1"/>
            <a:r>
              <a:rPr lang="cs-CZ" dirty="0" err="1" smtClean="0"/>
              <a:t>Bramante</a:t>
            </a:r>
            <a:r>
              <a:rPr lang="cs-CZ" dirty="0" smtClean="0"/>
              <a:t> – S. </a:t>
            </a:r>
            <a:r>
              <a:rPr lang="cs-CZ" dirty="0" err="1" smtClean="0"/>
              <a:t>Pietro</a:t>
            </a:r>
            <a:r>
              <a:rPr lang="cs-CZ" dirty="0" smtClean="0"/>
              <a:t> in </a:t>
            </a:r>
            <a:r>
              <a:rPr lang="cs-CZ" dirty="0" err="1" smtClean="0"/>
              <a:t>Montorio</a:t>
            </a:r>
            <a:r>
              <a:rPr lang="cs-CZ" dirty="0" smtClean="0"/>
              <a:t>, Řím (</a:t>
            </a:r>
            <a:r>
              <a:rPr lang="cs-CZ" dirty="0" err="1" smtClean="0"/>
              <a:t>Raffael</a:t>
            </a:r>
            <a:r>
              <a:rPr lang="cs-CZ" dirty="0" smtClean="0"/>
              <a:t> </a:t>
            </a:r>
            <a:r>
              <a:rPr lang="cs-CZ" dirty="0" err="1" smtClean="0"/>
              <a:t>Santi</a:t>
            </a:r>
            <a:r>
              <a:rPr lang="cs-CZ" dirty="0" smtClean="0"/>
              <a:t>, </a:t>
            </a:r>
            <a:r>
              <a:rPr lang="cs-CZ" dirty="0" err="1" smtClean="0"/>
              <a:t>Michelangelo</a:t>
            </a:r>
            <a:r>
              <a:rPr lang="cs-CZ" dirty="0" smtClean="0"/>
              <a:t> </a:t>
            </a:r>
            <a:r>
              <a:rPr lang="cs-CZ" dirty="0" err="1" smtClean="0"/>
              <a:t>Buonarotti</a:t>
            </a:r>
            <a:r>
              <a:rPr lang="cs-CZ" dirty="0" smtClean="0"/>
              <a:t>)</a:t>
            </a:r>
          </a:p>
          <a:p>
            <a:r>
              <a:rPr lang="cs-CZ" dirty="0"/>
              <a:t>Pozdní </a:t>
            </a:r>
            <a:r>
              <a:rPr lang="cs-CZ" dirty="0" smtClean="0"/>
              <a:t>renesance - G</a:t>
            </a:r>
            <a:r>
              <a:rPr lang="cs-CZ" dirty="0"/>
              <a:t>. B. </a:t>
            </a:r>
            <a:r>
              <a:rPr lang="cs-CZ" dirty="0" err="1" smtClean="0"/>
              <a:t>Vignola</a:t>
            </a:r>
            <a:r>
              <a:rPr lang="cs-CZ" dirty="0" smtClean="0"/>
              <a:t>, Andrea </a:t>
            </a:r>
            <a:r>
              <a:rPr lang="cs-CZ" dirty="0" err="1"/>
              <a:t>Palladio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Renesance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Zámky na Loiře -  </a:t>
            </a:r>
            <a:r>
              <a:rPr lang="cs-CZ" dirty="0" err="1" smtClean="0"/>
              <a:t>Blois</a:t>
            </a:r>
            <a:r>
              <a:rPr lang="cs-CZ" dirty="0" smtClean="0"/>
              <a:t>, </a:t>
            </a:r>
            <a:r>
              <a:rPr lang="cs-CZ" dirty="0" err="1" smtClean="0"/>
              <a:t>Chambord</a:t>
            </a:r>
            <a:endParaRPr lang="cs-CZ" dirty="0" smtClean="0"/>
          </a:p>
          <a:p>
            <a:pPr lvl="1"/>
            <a:r>
              <a:rPr lang="cs-CZ" dirty="0" smtClean="0"/>
              <a:t>Louvre (</a:t>
            </a:r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Lescot</a:t>
            </a:r>
            <a:r>
              <a:rPr lang="cs-CZ" dirty="0" smtClean="0"/>
              <a:t>, 1515 – 1578)</a:t>
            </a:r>
          </a:p>
          <a:p>
            <a:r>
              <a:rPr lang="cs-CZ" dirty="0" smtClean="0"/>
              <a:t>Španělsko</a:t>
            </a:r>
          </a:p>
          <a:p>
            <a:pPr lvl="1"/>
            <a:r>
              <a:rPr lang="cs-CZ" dirty="0" smtClean="0"/>
              <a:t>Královský palác </a:t>
            </a:r>
          </a:p>
          <a:p>
            <a:pPr lvl="2"/>
            <a:r>
              <a:rPr lang="cs-CZ" dirty="0" smtClean="0"/>
              <a:t>Alhambra, Granada</a:t>
            </a:r>
          </a:p>
          <a:p>
            <a:pPr lvl="2"/>
            <a:r>
              <a:rPr lang="cs-CZ" dirty="0" smtClean="0"/>
              <a:t>Palác Filipa II. – </a:t>
            </a:r>
            <a:r>
              <a:rPr lang="cs-CZ" dirty="0" err="1" smtClean="0"/>
              <a:t>Excorial</a:t>
            </a:r>
            <a:r>
              <a:rPr lang="cs-CZ" dirty="0" smtClean="0"/>
              <a:t> (1560 – 1581)</a:t>
            </a:r>
          </a:p>
          <a:p>
            <a:pPr lvl="1"/>
            <a:r>
              <a:rPr lang="cs-CZ" dirty="0" smtClean="0"/>
              <a:t>Klášter sv.  Vavřince</a:t>
            </a:r>
          </a:p>
          <a:p>
            <a:endParaRPr lang="cs-CZ" dirty="0"/>
          </a:p>
          <a:p>
            <a:r>
              <a:rPr lang="cs-CZ" dirty="0" smtClean="0"/>
              <a:t>Radnice</a:t>
            </a:r>
          </a:p>
          <a:p>
            <a:pPr lvl="1"/>
            <a:r>
              <a:rPr lang="cs-CZ" dirty="0" smtClean="0"/>
              <a:t>Antverpy, Brémy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baroka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Dynamický barok</a:t>
            </a:r>
          </a:p>
          <a:p>
            <a:pPr lvl="1"/>
            <a:r>
              <a:rPr lang="cs-CZ" dirty="0" err="1" smtClean="0"/>
              <a:t>Michelangelo</a:t>
            </a:r>
            <a:endParaRPr lang="cs-CZ" dirty="0" smtClean="0"/>
          </a:p>
          <a:p>
            <a:r>
              <a:rPr lang="cs-CZ" dirty="0" smtClean="0"/>
              <a:t>Klasicizující forma</a:t>
            </a:r>
          </a:p>
          <a:p>
            <a:pPr lvl="1"/>
            <a:r>
              <a:rPr lang="cs-CZ" dirty="0" err="1" smtClean="0"/>
              <a:t>Vignola</a:t>
            </a:r>
            <a:r>
              <a:rPr lang="cs-CZ" dirty="0" smtClean="0"/>
              <a:t>, </a:t>
            </a:r>
            <a:r>
              <a:rPr lang="cs-CZ" dirty="0" err="1" smtClean="0"/>
              <a:t>Palladio</a:t>
            </a:r>
            <a:endParaRPr lang="cs-CZ" dirty="0" smtClean="0"/>
          </a:p>
          <a:p>
            <a:r>
              <a:rPr lang="cs-CZ" dirty="0" smtClean="0"/>
              <a:t>Regionálně specifické prvky</a:t>
            </a:r>
          </a:p>
          <a:p>
            <a:r>
              <a:rPr lang="cs-CZ" dirty="0" smtClean="0"/>
              <a:t>V českých zemích po roce 1620 – protireformace, rekatolizace</a:t>
            </a:r>
          </a:p>
          <a:p>
            <a:r>
              <a:rPr lang="cs-CZ" dirty="0"/>
              <a:t>Raná </a:t>
            </a:r>
            <a:r>
              <a:rPr lang="cs-CZ" dirty="0" smtClean="0"/>
              <a:t>fáze - 1595 </a:t>
            </a:r>
            <a:r>
              <a:rPr lang="cs-CZ" dirty="0"/>
              <a:t>– 1675</a:t>
            </a:r>
          </a:p>
          <a:p>
            <a:r>
              <a:rPr lang="cs-CZ" dirty="0"/>
              <a:t>Vrcholná </a:t>
            </a:r>
            <a:r>
              <a:rPr lang="cs-CZ" dirty="0" smtClean="0"/>
              <a:t>fáze - 1695 - 1740</a:t>
            </a:r>
            <a:endParaRPr lang="cs-CZ" dirty="0"/>
          </a:p>
          <a:p>
            <a:pPr lvl="1"/>
            <a:r>
              <a:rPr lang="cs-CZ" dirty="0" smtClean="0"/>
              <a:t>Kryštof </a:t>
            </a:r>
            <a:r>
              <a:rPr lang="cs-CZ" dirty="0" err="1" smtClean="0"/>
              <a:t>Dienzenhofer</a:t>
            </a:r>
            <a:endParaRPr lang="cs-CZ" dirty="0" smtClean="0"/>
          </a:p>
          <a:p>
            <a:pPr lvl="1"/>
            <a:r>
              <a:rPr lang="cs-CZ" dirty="0" smtClean="0"/>
              <a:t>J. B. </a:t>
            </a:r>
            <a:r>
              <a:rPr lang="cs-CZ" dirty="0" err="1" smtClean="0"/>
              <a:t>Santini</a:t>
            </a:r>
            <a:endParaRPr lang="cs-CZ" dirty="0" smtClean="0"/>
          </a:p>
          <a:p>
            <a:r>
              <a:rPr lang="cs-CZ" dirty="0" smtClean="0"/>
              <a:t>Pozdní barok - 1740 - 1780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Sídlo Rudolfa II.</a:t>
            </a:r>
          </a:p>
          <a:p>
            <a:pPr lvl="1"/>
            <a:r>
              <a:rPr lang="cs-CZ" dirty="0" smtClean="0"/>
              <a:t>Vlašská kaple</a:t>
            </a:r>
          </a:p>
          <a:p>
            <a:pPr lvl="1"/>
            <a:r>
              <a:rPr lang="cs-CZ" dirty="0" smtClean="0"/>
              <a:t>Kostel panny Marie Vítězné</a:t>
            </a:r>
          </a:p>
          <a:p>
            <a:pPr lvl="1"/>
            <a:r>
              <a:rPr lang="cs-CZ" dirty="0" smtClean="0"/>
              <a:t>Matyášova brána na Pražském hradě</a:t>
            </a:r>
          </a:p>
          <a:p>
            <a:pPr lvl="1"/>
            <a:r>
              <a:rPr lang="cs-CZ" dirty="0" smtClean="0"/>
              <a:t>Valdštejnský palác</a:t>
            </a:r>
          </a:p>
          <a:p>
            <a:pPr lvl="1"/>
            <a:r>
              <a:rPr lang="cs-CZ" dirty="0" smtClean="0"/>
              <a:t>Kolovratský palác (G. D. </a:t>
            </a:r>
            <a:r>
              <a:rPr lang="cs-CZ" dirty="0" err="1" smtClean="0"/>
              <a:t>Orsi</a:t>
            </a:r>
            <a:r>
              <a:rPr lang="cs-CZ" dirty="0" smtClean="0"/>
              <a:t>, 1669)</a:t>
            </a:r>
          </a:p>
          <a:p>
            <a:pPr lvl="1"/>
            <a:r>
              <a:rPr lang="cs-CZ" dirty="0" smtClean="0"/>
              <a:t>Černínský palác (1664 1684)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Jezuitské koleje</a:t>
            </a:r>
            <a:endParaRPr lang="cs-CZ" dirty="0"/>
          </a:p>
          <a:p>
            <a:pPr lvl="2"/>
            <a:r>
              <a:rPr lang="cs-CZ" dirty="0" smtClean="0"/>
              <a:t>Přestavba Klementina – kostel sv. Salvátora (</a:t>
            </a:r>
            <a:r>
              <a:rPr lang="cs-CZ" dirty="0" err="1" smtClean="0"/>
              <a:t>Orsi</a:t>
            </a:r>
            <a:r>
              <a:rPr lang="cs-CZ" dirty="0" smtClean="0"/>
              <a:t>, </a:t>
            </a:r>
            <a:r>
              <a:rPr lang="cs-CZ" dirty="0" err="1" smtClean="0"/>
              <a:t>Luragho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dirty="0" smtClean="0"/>
              <a:t>Lorety</a:t>
            </a:r>
          </a:p>
          <a:p>
            <a:pPr lvl="2"/>
            <a:r>
              <a:rPr lang="cs-CZ" dirty="0" smtClean="0"/>
              <a:t>Poutní místa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předrománské a románské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Velká Morava</a:t>
            </a:r>
          </a:p>
          <a:p>
            <a:pPr lvl="1"/>
            <a:r>
              <a:rPr lang="cs-CZ" dirty="0" smtClean="0"/>
              <a:t>Valy u Mikulčic</a:t>
            </a:r>
          </a:p>
          <a:p>
            <a:pPr lvl="1"/>
            <a:r>
              <a:rPr lang="cs-CZ" dirty="0" smtClean="0"/>
              <a:t>Staré město u Uherského Hradiště</a:t>
            </a:r>
          </a:p>
          <a:p>
            <a:pPr lvl="1"/>
            <a:r>
              <a:rPr lang="cs-CZ" dirty="0" err="1" smtClean="0"/>
              <a:t>Pohansko</a:t>
            </a:r>
            <a:r>
              <a:rPr lang="cs-CZ" dirty="0" smtClean="0"/>
              <a:t> na Břeclavsku</a:t>
            </a:r>
          </a:p>
          <a:p>
            <a:pPr lvl="1"/>
            <a:r>
              <a:rPr lang="cs-CZ" dirty="0" smtClean="0"/>
              <a:t>Rajhrad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Děvín, Nitra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2. pol. 9. stol.</a:t>
            </a:r>
            <a:endParaRPr lang="cs-CZ" dirty="0"/>
          </a:p>
          <a:p>
            <a:pPr lvl="1"/>
            <a:r>
              <a:rPr lang="cs-CZ" dirty="0" err="1" smtClean="0"/>
              <a:t>Dvouapsidová</a:t>
            </a:r>
            <a:r>
              <a:rPr lang="cs-CZ" dirty="0" smtClean="0"/>
              <a:t> rotunda – Mikulčice</a:t>
            </a:r>
          </a:p>
          <a:p>
            <a:pPr lvl="1"/>
            <a:endParaRPr lang="cs-CZ" dirty="0"/>
          </a:p>
        </p:txBody>
      </p:sp>
      <p:pic>
        <p:nvPicPr>
          <p:cNvPr id="4" name="Picture 3" descr="C:\Users\Vilda\Downloads\stažený soubo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34" y="1124744"/>
            <a:ext cx="31380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ilda\Downloads\stažený sou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838895" cy="20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81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Vrcholné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Kryštof </a:t>
            </a:r>
            <a:r>
              <a:rPr lang="cs-CZ" dirty="0" err="1" smtClean="0"/>
              <a:t>Dienzenhofer</a:t>
            </a:r>
            <a:endParaRPr lang="cs-CZ" dirty="0" smtClean="0"/>
          </a:p>
          <a:p>
            <a:pPr lvl="1"/>
            <a:r>
              <a:rPr lang="cs-CZ" dirty="0" smtClean="0"/>
              <a:t>Kostel sv. Mikuláše, Malá Strana</a:t>
            </a:r>
          </a:p>
          <a:p>
            <a:pPr lvl="1"/>
            <a:r>
              <a:rPr lang="cs-CZ" dirty="0" smtClean="0"/>
              <a:t>Kostel sv. Kláry, Cheb</a:t>
            </a:r>
          </a:p>
          <a:p>
            <a:pPr lvl="1"/>
            <a:r>
              <a:rPr lang="cs-CZ" dirty="0" smtClean="0"/>
              <a:t>Kostel a klášter, Obořiště</a:t>
            </a:r>
          </a:p>
          <a:p>
            <a:r>
              <a:rPr lang="cs-CZ" dirty="0" smtClean="0"/>
              <a:t>J. B. </a:t>
            </a:r>
            <a:r>
              <a:rPr lang="cs-CZ" dirty="0" err="1" smtClean="0"/>
              <a:t>Santini</a:t>
            </a:r>
            <a:r>
              <a:rPr lang="cs-CZ" dirty="0" smtClean="0"/>
              <a:t> (gotizující barok)</a:t>
            </a:r>
          </a:p>
          <a:p>
            <a:pPr lvl="1"/>
            <a:r>
              <a:rPr lang="cs-CZ" dirty="0" smtClean="0"/>
              <a:t>Poutní kostel, Křtiny</a:t>
            </a:r>
          </a:p>
          <a:p>
            <a:pPr lvl="1"/>
            <a:r>
              <a:rPr lang="cs-CZ" dirty="0" smtClean="0"/>
              <a:t>Poutní kostel. Sv. Jana Nepomuckého, Zelená Hora</a:t>
            </a:r>
          </a:p>
          <a:p>
            <a:pPr lvl="1"/>
            <a:r>
              <a:rPr lang="cs-CZ" dirty="0" smtClean="0"/>
              <a:t>Kaple sv. Anny v Panenských Břežanech</a:t>
            </a:r>
          </a:p>
          <a:p>
            <a:pPr lvl="1"/>
            <a:r>
              <a:rPr lang="cs-CZ" dirty="0" smtClean="0"/>
              <a:t>Klášter a kostel, Rajhrad</a:t>
            </a:r>
          </a:p>
          <a:p>
            <a:pPr lvl="1"/>
            <a:r>
              <a:rPr lang="cs-CZ" dirty="0" smtClean="0"/>
              <a:t>Klášter a kostel, Kladruby</a:t>
            </a:r>
            <a:endParaRPr lang="cs-CZ" dirty="0"/>
          </a:p>
        </p:txBody>
      </p:sp>
      <p:pic>
        <p:nvPicPr>
          <p:cNvPr id="4098" name="Picture 2" descr="C:\Users\Vilda\Downloads\0_letecky-pohled-v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620689"/>
            <a:ext cx="34563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lda\Downloads\zelena-h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Vrcholné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Kilián Ignác </a:t>
            </a:r>
            <a:r>
              <a:rPr lang="cs-CZ" dirty="0" err="1" smtClean="0"/>
              <a:t>Dienzenhofer</a:t>
            </a:r>
            <a:endParaRPr lang="cs-CZ" dirty="0" smtClean="0"/>
          </a:p>
          <a:p>
            <a:pPr lvl="1"/>
            <a:r>
              <a:rPr lang="cs-CZ" dirty="0" smtClean="0"/>
              <a:t>Kostel sv. Mikuláše, Staroměstské náměstí (1732 – 1737)</a:t>
            </a:r>
          </a:p>
          <a:p>
            <a:pPr lvl="1"/>
            <a:r>
              <a:rPr lang="cs-CZ" dirty="0" smtClean="0"/>
              <a:t>Palác </a:t>
            </a:r>
          </a:p>
          <a:p>
            <a:pPr lvl="2"/>
            <a:r>
              <a:rPr lang="cs-CZ" dirty="0" smtClean="0"/>
              <a:t>Sylva </a:t>
            </a:r>
            <a:r>
              <a:rPr lang="cs-CZ" dirty="0" err="1" smtClean="0"/>
              <a:t>Tarrouca</a:t>
            </a:r>
            <a:endParaRPr lang="cs-CZ" dirty="0" smtClean="0"/>
          </a:p>
          <a:p>
            <a:pPr lvl="2"/>
            <a:r>
              <a:rPr lang="cs-CZ" dirty="0" err="1" smtClean="0"/>
              <a:t>Goltz</a:t>
            </a:r>
            <a:r>
              <a:rPr lang="cs-CZ" dirty="0" smtClean="0"/>
              <a:t>-Kinských</a:t>
            </a:r>
          </a:p>
          <a:p>
            <a:pPr lvl="1"/>
            <a:r>
              <a:rPr lang="cs-CZ" dirty="0" smtClean="0"/>
              <a:t>Návrh Pražské invalidovny (1731)</a:t>
            </a:r>
          </a:p>
          <a:p>
            <a:r>
              <a:rPr lang="cs-CZ" dirty="0" smtClean="0"/>
              <a:t>Zámky</a:t>
            </a:r>
          </a:p>
          <a:p>
            <a:pPr lvl="1"/>
            <a:r>
              <a:rPr lang="cs-CZ" dirty="0" smtClean="0"/>
              <a:t>Buchlovice (Baltazar </a:t>
            </a:r>
            <a:r>
              <a:rPr lang="cs-CZ" dirty="0" err="1" smtClean="0"/>
              <a:t>Fontana</a:t>
            </a:r>
            <a:r>
              <a:rPr lang="cs-CZ" dirty="0" smtClean="0"/>
              <a:t>, 1692)</a:t>
            </a:r>
          </a:p>
          <a:p>
            <a:pPr lvl="1"/>
            <a:r>
              <a:rPr lang="cs-CZ" dirty="0" smtClean="0"/>
              <a:t>Slavkov</a:t>
            </a:r>
          </a:p>
          <a:p>
            <a:pPr lvl="1"/>
            <a:r>
              <a:rPr lang="cs-CZ" dirty="0" smtClean="0"/>
              <a:t>Valtice (D. </a:t>
            </a:r>
            <a:r>
              <a:rPr lang="cs-CZ" dirty="0" err="1" smtClean="0"/>
              <a:t>Martinelli</a:t>
            </a:r>
            <a:r>
              <a:rPr lang="cs-CZ" dirty="0" smtClean="0"/>
              <a:t>, 1699)</a:t>
            </a:r>
          </a:p>
          <a:p>
            <a:pPr lvl="1"/>
            <a:r>
              <a:rPr lang="cs-CZ" dirty="0" smtClean="0"/>
              <a:t>Kuks (G. B. </a:t>
            </a:r>
            <a:r>
              <a:rPr lang="cs-CZ" dirty="0" err="1" smtClean="0"/>
              <a:t>Alliprandi</a:t>
            </a:r>
            <a:r>
              <a:rPr lang="cs-CZ" dirty="0" smtClean="0"/>
              <a:t>, 1707 – 1719)</a:t>
            </a:r>
          </a:p>
          <a:p>
            <a:pPr lvl="1"/>
            <a:r>
              <a:rPr lang="cs-CZ" dirty="0" smtClean="0"/>
              <a:t>Vranov nad Dyjí (Fischer z </a:t>
            </a:r>
            <a:r>
              <a:rPr lang="cs-CZ" dirty="0" err="1" smtClean="0"/>
              <a:t>Erlachu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Barok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Itálie (1580 – 1630)</a:t>
            </a:r>
          </a:p>
          <a:p>
            <a:pPr lvl="1"/>
            <a:r>
              <a:rPr lang="cs-CZ" dirty="0" smtClean="0"/>
              <a:t>C. </a:t>
            </a:r>
            <a:r>
              <a:rPr lang="cs-CZ" dirty="0" err="1" smtClean="0"/>
              <a:t>Maderna</a:t>
            </a:r>
            <a:r>
              <a:rPr lang="cs-CZ" dirty="0" smtClean="0"/>
              <a:t>, Lorenzo </a:t>
            </a:r>
            <a:r>
              <a:rPr lang="cs-CZ" dirty="0" err="1" smtClean="0"/>
              <a:t>Bernini</a:t>
            </a:r>
            <a:r>
              <a:rPr lang="cs-CZ" dirty="0" smtClean="0"/>
              <a:t>, Francesco </a:t>
            </a:r>
            <a:r>
              <a:rPr lang="cs-CZ" dirty="0" err="1" smtClean="0"/>
              <a:t>Boromini</a:t>
            </a:r>
            <a:r>
              <a:rPr lang="cs-CZ" dirty="0" smtClean="0"/>
              <a:t>, G. </a:t>
            </a:r>
            <a:r>
              <a:rPr lang="cs-CZ" dirty="0" err="1" smtClean="0"/>
              <a:t>Guarini</a:t>
            </a:r>
            <a:endParaRPr lang="cs-CZ" dirty="0" smtClean="0"/>
          </a:p>
          <a:p>
            <a:pPr lvl="1"/>
            <a:r>
              <a:rPr lang="cs-CZ" dirty="0" smtClean="0"/>
              <a:t>Dostavba chrámu sv. Petra v Římě</a:t>
            </a:r>
          </a:p>
          <a:p>
            <a:pPr lvl="1"/>
            <a:r>
              <a:rPr lang="cs-CZ" dirty="0" smtClean="0"/>
              <a:t>Kostel San Ivo </a:t>
            </a:r>
            <a:r>
              <a:rPr lang="cs-CZ" dirty="0" err="1" smtClean="0"/>
              <a:t>della</a:t>
            </a:r>
            <a:r>
              <a:rPr lang="cs-CZ" dirty="0" smtClean="0"/>
              <a:t> </a:t>
            </a:r>
            <a:r>
              <a:rPr lang="cs-CZ" dirty="0" err="1" smtClean="0"/>
              <a:t>Sapienza</a:t>
            </a:r>
            <a:r>
              <a:rPr lang="cs-CZ" dirty="0" smtClean="0"/>
              <a:t>, Řím</a:t>
            </a:r>
          </a:p>
          <a:p>
            <a:pPr lvl="1"/>
            <a:r>
              <a:rPr lang="cs-CZ" dirty="0" smtClean="0"/>
              <a:t>Palác </a:t>
            </a:r>
            <a:r>
              <a:rPr lang="cs-CZ" dirty="0" err="1" smtClean="0"/>
              <a:t>Carignano</a:t>
            </a:r>
            <a:endParaRPr lang="cs-CZ" dirty="0" smtClean="0"/>
          </a:p>
          <a:p>
            <a:pPr lvl="1"/>
            <a:r>
              <a:rPr lang="cs-CZ" dirty="0" smtClean="0"/>
              <a:t>San Lorenzo, Turín</a:t>
            </a:r>
          </a:p>
          <a:p>
            <a:r>
              <a:rPr lang="cs-CZ" dirty="0" smtClean="0"/>
              <a:t>Rakousko</a:t>
            </a:r>
          </a:p>
          <a:p>
            <a:pPr lvl="1"/>
            <a:r>
              <a:rPr lang="cs-CZ" dirty="0" smtClean="0"/>
              <a:t>J. Fischer z </a:t>
            </a:r>
            <a:r>
              <a:rPr lang="cs-CZ" dirty="0" err="1" smtClean="0"/>
              <a:t>Erlachu</a:t>
            </a:r>
            <a:endParaRPr lang="cs-CZ" dirty="0" smtClean="0"/>
          </a:p>
          <a:p>
            <a:pPr lvl="2"/>
            <a:r>
              <a:rPr lang="cs-CZ" dirty="0" err="1" smtClean="0"/>
              <a:t>Schoenbrunn</a:t>
            </a:r>
            <a:endParaRPr lang="cs-CZ" dirty="0" smtClean="0"/>
          </a:p>
          <a:p>
            <a:pPr lvl="1"/>
            <a:r>
              <a:rPr lang="cs-CZ" dirty="0" smtClean="0"/>
              <a:t>Lucas von </a:t>
            </a:r>
            <a:r>
              <a:rPr lang="cs-CZ" dirty="0" err="1" smtClean="0"/>
              <a:t>Hildebrandt</a:t>
            </a:r>
            <a:endParaRPr lang="cs-CZ" dirty="0" smtClean="0"/>
          </a:p>
          <a:p>
            <a:pPr lvl="2"/>
            <a:r>
              <a:rPr lang="cs-CZ" dirty="0" smtClean="0"/>
              <a:t>Belveder ve Vídni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Barok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Klasicizující styl</a:t>
            </a:r>
            <a:endParaRPr lang="cs-CZ" dirty="0" smtClean="0"/>
          </a:p>
          <a:p>
            <a:pPr lvl="1"/>
            <a:r>
              <a:rPr lang="cs-CZ" dirty="0" smtClean="0"/>
              <a:t>J. H. </a:t>
            </a:r>
            <a:r>
              <a:rPr lang="cs-CZ" dirty="0" err="1" smtClean="0"/>
              <a:t>Mansart</a:t>
            </a:r>
            <a:endParaRPr lang="cs-CZ" dirty="0" smtClean="0"/>
          </a:p>
          <a:p>
            <a:pPr lvl="1"/>
            <a:r>
              <a:rPr lang="cs-CZ" dirty="0" smtClean="0"/>
              <a:t>Zámek Versailles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Rokoko</a:t>
            </a:r>
          </a:p>
          <a:p>
            <a:pPr lvl="1"/>
            <a:r>
              <a:rPr lang="cs-CZ" dirty="0" smtClean="0"/>
              <a:t>Zámek </a:t>
            </a:r>
            <a:r>
              <a:rPr lang="cs-CZ" dirty="0" err="1" smtClean="0"/>
              <a:t>Amalienburg</a:t>
            </a:r>
            <a:endParaRPr lang="cs-CZ" dirty="0" smtClean="0"/>
          </a:p>
          <a:p>
            <a:pPr lvl="1"/>
            <a:r>
              <a:rPr lang="cs-CZ" dirty="0" smtClean="0"/>
              <a:t>Zámek </a:t>
            </a:r>
            <a:r>
              <a:rPr lang="cs-CZ" dirty="0" err="1" smtClean="0"/>
              <a:t>Trója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stol.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Klasicismus</a:t>
            </a:r>
          </a:p>
          <a:p>
            <a:pPr lvl="1"/>
            <a:r>
              <a:rPr lang="cs-CZ" dirty="0" smtClean="0"/>
              <a:t>Konec 18. a počátek 19. století</a:t>
            </a:r>
          </a:p>
          <a:p>
            <a:pPr lvl="1"/>
            <a:r>
              <a:rPr lang="cs-CZ" dirty="0" smtClean="0"/>
              <a:t>Praha</a:t>
            </a:r>
          </a:p>
          <a:p>
            <a:pPr lvl="2"/>
            <a:r>
              <a:rPr lang="cs-CZ" dirty="0" smtClean="0"/>
              <a:t>Průčelí Pražského hradu</a:t>
            </a:r>
          </a:p>
          <a:p>
            <a:pPr lvl="2"/>
            <a:r>
              <a:rPr lang="cs-CZ" dirty="0" smtClean="0"/>
              <a:t>Průčelí Strahovské knihovny</a:t>
            </a:r>
          </a:p>
          <a:p>
            <a:pPr lvl="2"/>
            <a:r>
              <a:rPr lang="cs-CZ" dirty="0" smtClean="0"/>
              <a:t>Stavovské divadlo</a:t>
            </a:r>
            <a:endParaRPr lang="cs-CZ" dirty="0"/>
          </a:p>
          <a:p>
            <a:pPr lvl="1"/>
            <a:r>
              <a:rPr lang="cs-CZ" dirty="0" smtClean="0"/>
              <a:t>Pevnosti</a:t>
            </a:r>
          </a:p>
          <a:p>
            <a:pPr lvl="2"/>
            <a:r>
              <a:rPr lang="cs-CZ" dirty="0" smtClean="0"/>
              <a:t>Josefov, Terezín</a:t>
            </a:r>
          </a:p>
          <a:p>
            <a:pPr lvl="1"/>
            <a:r>
              <a:rPr lang="cs-CZ" dirty="0" smtClean="0"/>
              <a:t>Zámek </a:t>
            </a:r>
            <a:r>
              <a:rPr lang="cs-CZ" dirty="0" err="1" smtClean="0"/>
              <a:t>Kačina</a:t>
            </a:r>
            <a:r>
              <a:rPr lang="cs-CZ" dirty="0" smtClean="0"/>
              <a:t>, Veltrusy</a:t>
            </a:r>
            <a:endParaRPr lang="cs-CZ" dirty="0" smtClean="0"/>
          </a:p>
          <a:p>
            <a:pPr lvl="1"/>
            <a:r>
              <a:rPr lang="cs-CZ" dirty="0" smtClean="0"/>
              <a:t>Lázeňská města</a:t>
            </a:r>
          </a:p>
          <a:p>
            <a:pPr lvl="2"/>
            <a:r>
              <a:rPr lang="cs-CZ" dirty="0" smtClean="0"/>
              <a:t>Františkovy Lázně, Mariánské Lázně, Teplice – kolonády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Kleinův palác, Brno (Foerster, 1848)</a:t>
            </a:r>
          </a:p>
          <a:p>
            <a:pPr lvl="1"/>
            <a:r>
              <a:rPr lang="cs-CZ" dirty="0" smtClean="0"/>
              <a:t>Nájemní domy</a:t>
            </a:r>
            <a:endParaRPr lang="cs-CZ" dirty="0"/>
          </a:p>
        </p:txBody>
      </p:sp>
      <p:pic>
        <p:nvPicPr>
          <p:cNvPr id="5122" name="Picture 2" descr="C:\Users\Vilda\Downloads\prom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214932" cy="15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Klasicismus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Chrám La </a:t>
            </a:r>
            <a:r>
              <a:rPr lang="cs-CZ" dirty="0" err="1" smtClean="0"/>
              <a:t>Madelaine</a:t>
            </a:r>
            <a:r>
              <a:rPr lang="cs-CZ" dirty="0" smtClean="0"/>
              <a:t> (1764 – 1842),  Paříž</a:t>
            </a:r>
          </a:p>
          <a:p>
            <a:pPr lvl="1"/>
            <a:r>
              <a:rPr lang="cs-CZ" dirty="0" smtClean="0"/>
              <a:t>St. </a:t>
            </a:r>
            <a:r>
              <a:rPr lang="cs-CZ" dirty="0" err="1" smtClean="0"/>
              <a:t>Genevieve</a:t>
            </a:r>
            <a:endParaRPr lang="cs-CZ" dirty="0" smtClean="0"/>
          </a:p>
          <a:p>
            <a:r>
              <a:rPr lang="cs-CZ" dirty="0" smtClean="0"/>
              <a:t>Rusko</a:t>
            </a:r>
          </a:p>
          <a:p>
            <a:pPr lvl="1"/>
            <a:r>
              <a:rPr lang="cs-CZ" dirty="0" smtClean="0"/>
              <a:t>Petrohrad</a:t>
            </a:r>
          </a:p>
          <a:p>
            <a:r>
              <a:rPr lang="cs-CZ" dirty="0" smtClean="0"/>
              <a:t>Německo</a:t>
            </a:r>
          </a:p>
          <a:p>
            <a:pPr lvl="1"/>
            <a:r>
              <a:rPr lang="cs-CZ" dirty="0" smtClean="0"/>
              <a:t>Braniborská brána, Berlín</a:t>
            </a:r>
          </a:p>
          <a:p>
            <a:r>
              <a:rPr lang="cs-CZ" dirty="0" smtClean="0"/>
              <a:t>Amerika</a:t>
            </a:r>
          </a:p>
          <a:p>
            <a:pPr lvl="1"/>
            <a:r>
              <a:rPr lang="cs-CZ" dirty="0" smtClean="0"/>
              <a:t>Založení měst Washington (1791), Detroit (1807), New York (1811)</a:t>
            </a:r>
          </a:p>
          <a:p>
            <a:r>
              <a:rPr lang="cs-CZ" dirty="0" smtClean="0"/>
              <a:t>Anglie</a:t>
            </a:r>
          </a:p>
          <a:p>
            <a:pPr lvl="1"/>
            <a:r>
              <a:rPr lang="cs-CZ" dirty="0" smtClean="0"/>
              <a:t>Křišťálový palác, Londýn - železné konstrukce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stol.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600" dirty="0">
                <a:solidFill>
                  <a:schemeClr val="tx1"/>
                </a:solidFill>
              </a:rPr>
              <a:t>Neogotika</a:t>
            </a:r>
          </a:p>
          <a:p>
            <a:pPr lvl="1"/>
            <a:r>
              <a:rPr lang="cs-CZ" dirty="0"/>
              <a:t>Sakrální stavby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600" dirty="0">
                <a:solidFill>
                  <a:schemeClr val="tx1"/>
                </a:solidFill>
              </a:rPr>
              <a:t>Neorenesance</a:t>
            </a:r>
          </a:p>
          <a:p>
            <a:pPr lvl="1"/>
            <a:r>
              <a:rPr lang="cs-CZ" dirty="0"/>
              <a:t>Veřejné stavby, obytné stavby vily</a:t>
            </a:r>
          </a:p>
          <a:p>
            <a:pPr lvl="1"/>
            <a:r>
              <a:rPr lang="cs-CZ" dirty="0"/>
              <a:t>Gottfried </a:t>
            </a:r>
            <a:r>
              <a:rPr lang="cs-CZ" dirty="0" err="1" smtClean="0"/>
              <a:t>Semper</a:t>
            </a:r>
            <a:endParaRPr lang="cs-CZ" dirty="0" smtClean="0"/>
          </a:p>
          <a:p>
            <a:pPr lvl="2"/>
            <a:r>
              <a:rPr lang="cs-CZ" dirty="0" smtClean="0"/>
              <a:t>Divadla</a:t>
            </a:r>
          </a:p>
          <a:p>
            <a:pPr lvl="3"/>
            <a:r>
              <a:rPr lang="cs-CZ" dirty="0" smtClean="0"/>
              <a:t>Drážďany</a:t>
            </a:r>
          </a:p>
          <a:p>
            <a:pPr lvl="3"/>
            <a:r>
              <a:rPr lang="cs-CZ" dirty="0" smtClean="0"/>
              <a:t>Berlín, </a:t>
            </a:r>
            <a:r>
              <a:rPr lang="cs-CZ" dirty="0" err="1" smtClean="0"/>
              <a:t>Burghtheater</a:t>
            </a:r>
            <a:endParaRPr lang="cs-CZ" dirty="0"/>
          </a:p>
          <a:p>
            <a:r>
              <a:rPr lang="cs-CZ" dirty="0" err="1" smtClean="0"/>
              <a:t>Neobaroko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Historismus v Českých zemích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Josef </a:t>
            </a:r>
            <a:r>
              <a:rPr lang="cs-CZ" dirty="0" err="1" smtClean="0"/>
              <a:t>Mocker</a:t>
            </a:r>
            <a:endParaRPr lang="cs-CZ" dirty="0" smtClean="0"/>
          </a:p>
          <a:p>
            <a:pPr lvl="1"/>
            <a:r>
              <a:rPr lang="cs-CZ" dirty="0" smtClean="0"/>
              <a:t>Dostavba katedrály sv. Víta</a:t>
            </a:r>
          </a:p>
          <a:p>
            <a:pPr lvl="1"/>
            <a:r>
              <a:rPr lang="cs-CZ" dirty="0" smtClean="0"/>
              <a:t>Prašná brána,</a:t>
            </a:r>
          </a:p>
          <a:p>
            <a:pPr lvl="1"/>
            <a:r>
              <a:rPr lang="cs-CZ" dirty="0" smtClean="0"/>
              <a:t>Karlštejn</a:t>
            </a:r>
          </a:p>
          <a:p>
            <a:pPr lvl="1"/>
            <a:r>
              <a:rPr lang="cs-CZ" dirty="0" smtClean="0"/>
              <a:t>Křivoklát Konopiště</a:t>
            </a:r>
          </a:p>
          <a:p>
            <a:r>
              <a:rPr lang="cs-CZ" dirty="0" smtClean="0"/>
              <a:t>Josef Zítek</a:t>
            </a:r>
          </a:p>
          <a:p>
            <a:pPr lvl="1"/>
            <a:r>
              <a:rPr lang="cs-CZ" dirty="0" smtClean="0"/>
              <a:t>Národní divadlo, Mlýnská kolonáda (Karlovy Vary), Rudolfinum,</a:t>
            </a:r>
          </a:p>
          <a:p>
            <a:pPr lvl="1"/>
            <a:r>
              <a:rPr lang="cs-CZ" dirty="0" smtClean="0"/>
              <a:t>Národní muzeum (J. Schulz)</a:t>
            </a:r>
          </a:p>
          <a:p>
            <a:r>
              <a:rPr lang="cs-CZ" dirty="0" err="1" smtClean="0"/>
              <a:t>Teophil</a:t>
            </a:r>
            <a:r>
              <a:rPr lang="cs-CZ" dirty="0" smtClean="0"/>
              <a:t> </a:t>
            </a:r>
            <a:r>
              <a:rPr lang="cs-CZ" dirty="0" err="1" smtClean="0"/>
              <a:t>Hansen</a:t>
            </a:r>
            <a:endParaRPr lang="cs-CZ" dirty="0" smtClean="0"/>
          </a:p>
          <a:p>
            <a:pPr lvl="1"/>
            <a:r>
              <a:rPr lang="cs-CZ" dirty="0" smtClean="0"/>
              <a:t>Besední dům, nemocnice u sv. Anny, Pražákův palác</a:t>
            </a:r>
          </a:p>
          <a:p>
            <a:r>
              <a:rPr lang="cs-CZ" dirty="0" err="1" smtClean="0"/>
              <a:t>Fellner</a:t>
            </a:r>
            <a:r>
              <a:rPr lang="cs-CZ" dirty="0" smtClean="0"/>
              <a:t> a Heller</a:t>
            </a:r>
          </a:p>
          <a:p>
            <a:pPr lvl="1"/>
            <a:r>
              <a:rPr lang="cs-CZ" dirty="0" smtClean="0"/>
              <a:t>Městské divadlo v Brně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Secese</a:t>
            </a:r>
          </a:p>
          <a:p>
            <a:r>
              <a:rPr lang="cs-CZ" dirty="0" smtClean="0"/>
              <a:t>Kubismus</a:t>
            </a:r>
          </a:p>
          <a:p>
            <a:pPr lvl="1"/>
            <a:r>
              <a:rPr lang="cs-CZ" dirty="0" smtClean="0"/>
              <a:t>Jan </a:t>
            </a:r>
            <a:r>
              <a:rPr lang="cs-CZ" dirty="0" err="1" smtClean="0"/>
              <a:t>Kotěra</a:t>
            </a:r>
            <a:endParaRPr lang="cs-CZ" dirty="0" smtClean="0"/>
          </a:p>
          <a:p>
            <a:pPr lvl="2"/>
            <a:r>
              <a:rPr lang="cs-CZ" dirty="0" smtClean="0"/>
              <a:t>Národní dům v Prostějově</a:t>
            </a:r>
          </a:p>
          <a:p>
            <a:pPr lvl="2"/>
            <a:r>
              <a:rPr lang="cs-CZ" dirty="0" smtClean="0"/>
              <a:t>Muzeum Hradec Králové</a:t>
            </a:r>
          </a:p>
          <a:p>
            <a:r>
              <a:rPr lang="cs-CZ" dirty="0" smtClean="0"/>
              <a:t>Funkcionalismus</a:t>
            </a:r>
          </a:p>
          <a:p>
            <a:pPr lvl="1"/>
            <a:r>
              <a:rPr lang="cs-CZ" dirty="0" smtClean="0"/>
              <a:t>Pol. 20. let 20. stol.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Účelný dispoziční návrh</a:t>
            </a:r>
          </a:p>
          <a:p>
            <a:pPr lvl="1"/>
            <a:r>
              <a:rPr lang="cs-CZ" dirty="0" smtClean="0"/>
              <a:t>Forma následuje funkci</a:t>
            </a:r>
          </a:p>
          <a:p>
            <a:r>
              <a:rPr lang="cs-CZ" dirty="0" smtClean="0"/>
              <a:t>Provozní řešení</a:t>
            </a:r>
          </a:p>
          <a:p>
            <a:r>
              <a:rPr lang="cs-CZ" dirty="0" smtClean="0"/>
              <a:t>Ocel, železobeton, sklo</a:t>
            </a:r>
          </a:p>
          <a:p>
            <a:r>
              <a:rPr lang="cs-CZ" dirty="0" smtClean="0"/>
              <a:t>Plochá střecha</a:t>
            </a:r>
          </a:p>
          <a:p>
            <a:r>
              <a:rPr lang="cs-CZ" dirty="0" smtClean="0"/>
              <a:t>Stěny bez dekoru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dirty="0" smtClean="0"/>
              <a:t>Pražský hrad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dirty="0"/>
              <a:t>rotunda sv. Víta z roku </a:t>
            </a:r>
            <a:r>
              <a:rPr lang="cs-CZ" dirty="0" smtClean="0"/>
              <a:t>921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dirty="0" smtClean="0"/>
              <a:t>2. 1/3 12. stol. opevnění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cs-CZ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C:\Users\Vilda\Downloads\o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376264" cy="34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lda\Downloads\rotu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284984"/>
            <a:ext cx="287554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Praha</a:t>
            </a:r>
          </a:p>
          <a:p>
            <a:pPr lvl="1"/>
            <a:r>
              <a:rPr lang="cs-CZ" dirty="0" smtClean="0"/>
              <a:t>Veletržní palác (Oldřich Tyl, Josef Fuchs, 1924-8)</a:t>
            </a:r>
          </a:p>
          <a:p>
            <a:pPr lvl="1"/>
            <a:r>
              <a:rPr lang="cs-CZ" dirty="0" smtClean="0"/>
              <a:t>Obchodní dům Baťa (Ludvík Kysela, 1925-8)</a:t>
            </a:r>
          </a:p>
          <a:p>
            <a:pPr lvl="1"/>
            <a:r>
              <a:rPr lang="cs-CZ" dirty="0" smtClean="0"/>
              <a:t>Baba, Praha (Pavel Janák)</a:t>
            </a:r>
          </a:p>
          <a:p>
            <a:pPr lvl="1"/>
            <a:r>
              <a:rPr lang="cs-CZ" dirty="0" err="1" smtClean="0"/>
              <a:t>Muellerova</a:t>
            </a:r>
            <a:r>
              <a:rPr lang="cs-CZ" dirty="0" smtClean="0"/>
              <a:t> vila, Střešovice (Adolf </a:t>
            </a:r>
            <a:r>
              <a:rPr lang="cs-CZ" dirty="0" err="1" smtClean="0"/>
              <a:t>Loos</a:t>
            </a:r>
            <a:r>
              <a:rPr lang="cs-CZ" dirty="0" smtClean="0"/>
              <a:t>, Karel Lhota,1930)</a:t>
            </a:r>
          </a:p>
          <a:p>
            <a:pPr lvl="1"/>
            <a:r>
              <a:rPr lang="cs-CZ" dirty="0" smtClean="0"/>
              <a:t>Barrandov</a:t>
            </a:r>
          </a:p>
          <a:p>
            <a:r>
              <a:rPr lang="cs-CZ" dirty="0" smtClean="0"/>
              <a:t>Zlín (F. L. </a:t>
            </a:r>
            <a:r>
              <a:rPr lang="cs-CZ" dirty="0" err="1" smtClean="0"/>
              <a:t>Kafura</a:t>
            </a:r>
            <a:r>
              <a:rPr lang="cs-CZ" dirty="0" smtClean="0"/>
              <a:t>, V. </a:t>
            </a:r>
            <a:r>
              <a:rPr lang="cs-CZ" dirty="0" err="1" smtClean="0"/>
              <a:t>Karfík</a:t>
            </a:r>
            <a:r>
              <a:rPr lang="cs-CZ" dirty="0" smtClean="0"/>
              <a:t>)</a:t>
            </a:r>
          </a:p>
          <a:p>
            <a:r>
              <a:rPr lang="cs-CZ" dirty="0" smtClean="0"/>
              <a:t>Brno</a:t>
            </a:r>
          </a:p>
          <a:p>
            <a:pPr lvl="1"/>
            <a:r>
              <a:rPr lang="cs-CZ" dirty="0" smtClean="0"/>
              <a:t>Hotel Avion (Bohuslav Fuchs)</a:t>
            </a:r>
          </a:p>
          <a:p>
            <a:pPr lvl="1"/>
            <a:r>
              <a:rPr lang="cs-CZ" dirty="0" smtClean="0"/>
              <a:t>Krematorium (Arnošt Wiesner)</a:t>
            </a:r>
          </a:p>
          <a:p>
            <a:pPr lvl="1"/>
            <a:r>
              <a:rPr lang="cs-CZ" dirty="0" smtClean="0"/>
              <a:t>Kavárna ERA (Josef </a:t>
            </a:r>
            <a:r>
              <a:rPr lang="cs-CZ" dirty="0" err="1" smtClean="0"/>
              <a:t>Kranz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Vila </a:t>
            </a:r>
            <a:r>
              <a:rPr lang="cs-CZ" dirty="0" err="1" smtClean="0"/>
              <a:t>Tugendhat</a:t>
            </a:r>
            <a:r>
              <a:rPr lang="cs-CZ" dirty="0" smtClean="0"/>
              <a:t> (L.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r>
              <a:rPr lang="cs-CZ" dirty="0" smtClean="0"/>
              <a:t>, 1928 - 30)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28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klášterních staveb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Boleslav II (biskup Vojtěch, sestra Mlada)</a:t>
            </a:r>
          </a:p>
          <a:p>
            <a:r>
              <a:rPr lang="cs-CZ" dirty="0" smtClean="0"/>
              <a:t>976 benediktinský klášter sv. Jiří</a:t>
            </a:r>
          </a:p>
          <a:p>
            <a:r>
              <a:rPr lang="cs-CZ" dirty="0" smtClean="0"/>
              <a:t>993 benediktinský klášter Břevnov</a:t>
            </a:r>
          </a:p>
          <a:p>
            <a:pPr lvl="1"/>
            <a:r>
              <a:rPr lang="cs-CZ" dirty="0" smtClean="0"/>
              <a:t>975-978 boje s Otou I.</a:t>
            </a:r>
          </a:p>
          <a:p>
            <a:pPr lvl="1"/>
            <a:r>
              <a:rPr lang="cs-CZ" dirty="0" smtClean="0"/>
              <a:t>Do roku 990 boje s </a:t>
            </a:r>
            <a:r>
              <a:rPr lang="cs-CZ" dirty="0" err="1" smtClean="0"/>
              <a:t>Měškem</a:t>
            </a:r>
            <a:r>
              <a:rPr lang="cs-CZ" dirty="0" smtClean="0"/>
              <a:t> I.</a:t>
            </a:r>
          </a:p>
          <a:p>
            <a:pPr lvl="1"/>
            <a:r>
              <a:rPr lang="cs-CZ" dirty="0" smtClean="0"/>
              <a:t>995 Vyvraždění </a:t>
            </a:r>
            <a:r>
              <a:rPr lang="cs-CZ" dirty="0" smtClean="0"/>
              <a:t>Slavníkovců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634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Hrady, opevnění měst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Hrady</a:t>
            </a:r>
          </a:p>
          <a:p>
            <a:pPr lvl="1"/>
            <a:r>
              <a:rPr lang="cs-CZ" dirty="0" smtClean="0"/>
              <a:t>1135 </a:t>
            </a:r>
            <a:r>
              <a:rPr lang="cs-CZ" dirty="0"/>
              <a:t>přestavba Pražského hradu</a:t>
            </a:r>
          </a:p>
          <a:p>
            <a:pPr lvl="2"/>
            <a:r>
              <a:rPr lang="cs-CZ" dirty="0"/>
              <a:t>Soběslav I. x Vladislav II.</a:t>
            </a:r>
          </a:p>
          <a:p>
            <a:pPr lvl="2"/>
            <a:r>
              <a:rPr lang="cs-CZ" dirty="0"/>
              <a:t>Soběslav I. x Boleslav III. </a:t>
            </a:r>
            <a:r>
              <a:rPr lang="cs-CZ" dirty="0" smtClean="0"/>
              <a:t>Křivoústý</a:t>
            </a:r>
          </a:p>
          <a:p>
            <a:r>
              <a:rPr lang="cs-CZ" dirty="0" smtClean="0"/>
              <a:t>Města</a:t>
            </a:r>
          </a:p>
          <a:p>
            <a:pPr lvl="1"/>
            <a:r>
              <a:rPr lang="cs-CZ" dirty="0" smtClean="0"/>
              <a:t>Tábor (1420)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777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1930 Chrysler </a:t>
            </a:r>
            <a:r>
              <a:rPr lang="cs-CZ" dirty="0" err="1" smtClean="0"/>
              <a:t>Building</a:t>
            </a:r>
            <a:r>
              <a:rPr lang="cs-CZ" dirty="0" smtClean="0"/>
              <a:t> (NY)</a:t>
            </a:r>
          </a:p>
          <a:p>
            <a:r>
              <a:rPr lang="cs-CZ" dirty="0" smtClean="0"/>
              <a:t>1931 Empire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(NY)</a:t>
            </a:r>
          </a:p>
          <a:p>
            <a:r>
              <a:rPr lang="cs-CZ" dirty="0" smtClean="0"/>
              <a:t>1933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Gate</a:t>
            </a:r>
            <a:r>
              <a:rPr lang="cs-CZ" dirty="0" smtClean="0"/>
              <a:t> (CA)</a:t>
            </a:r>
          </a:p>
          <a:p>
            <a:r>
              <a:rPr lang="cs-CZ" dirty="0" smtClean="0"/>
              <a:t>1934 Dům nad vodopádem (Pens)</a:t>
            </a:r>
          </a:p>
          <a:p>
            <a:pPr lvl="1"/>
            <a:r>
              <a:rPr lang="cs-CZ" dirty="0" smtClean="0"/>
              <a:t>Velká hospodářská krize</a:t>
            </a:r>
            <a:endParaRPr lang="cs-CZ" dirty="0"/>
          </a:p>
          <a:p>
            <a:r>
              <a:rPr lang="cs-CZ" dirty="0" smtClean="0"/>
              <a:t>1971-5 </a:t>
            </a:r>
            <a:r>
              <a:rPr lang="cs-CZ" dirty="0" err="1" smtClean="0"/>
              <a:t>Superdome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1973 1. ropný šok</a:t>
            </a:r>
          </a:p>
          <a:p>
            <a:pPr lvl="1"/>
            <a:r>
              <a:rPr lang="cs-CZ" dirty="0" smtClean="0"/>
              <a:t>1979 II. ropný šok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61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Románské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Jednoduchost, strohost</a:t>
            </a:r>
          </a:p>
          <a:p>
            <a:r>
              <a:rPr lang="cs-CZ" dirty="0" smtClean="0"/>
              <a:t>Krychle, kvádr, válec, jehlan</a:t>
            </a:r>
          </a:p>
          <a:p>
            <a:r>
              <a:rPr lang="cs-CZ" dirty="0" smtClean="0"/>
              <a:t>Řádkové zdivo spárované maltou</a:t>
            </a:r>
          </a:p>
          <a:p>
            <a:r>
              <a:rPr lang="cs-CZ" dirty="0" smtClean="0"/>
              <a:t>Ploché stropy, </a:t>
            </a:r>
          </a:p>
          <a:p>
            <a:pPr lvl="1"/>
            <a:r>
              <a:rPr lang="cs-CZ" dirty="0" smtClean="0"/>
              <a:t>později klenby</a:t>
            </a:r>
          </a:p>
          <a:p>
            <a:pPr lvl="1"/>
            <a:r>
              <a:rPr lang="cs-CZ" dirty="0" err="1" smtClean="0"/>
              <a:t>klenebné</a:t>
            </a:r>
            <a:r>
              <a:rPr lang="cs-CZ" dirty="0" smtClean="0"/>
              <a:t>  pasy</a:t>
            </a:r>
          </a:p>
          <a:p>
            <a:pPr lvl="1"/>
            <a:r>
              <a:rPr lang="cs-CZ" dirty="0" smtClean="0"/>
              <a:t>křížová klenba bez žeber</a:t>
            </a:r>
          </a:p>
          <a:p>
            <a:r>
              <a:rPr lang="cs-CZ" dirty="0" smtClean="0"/>
              <a:t>Bohatě zdobené portály</a:t>
            </a:r>
          </a:p>
          <a:p>
            <a:endParaRPr lang="cs-CZ" dirty="0"/>
          </a:p>
          <a:p>
            <a:r>
              <a:rPr lang="cs-CZ" dirty="0" smtClean="0"/>
              <a:t>Kněžiště kostela kláštera v Oseku, Kladrubech</a:t>
            </a:r>
          </a:p>
          <a:p>
            <a:r>
              <a:rPr lang="cs-CZ" dirty="0" smtClean="0"/>
              <a:t>Rotunda sv. Kateřiny ve Znojmě</a:t>
            </a:r>
          </a:p>
          <a:p>
            <a:r>
              <a:rPr lang="cs-CZ" dirty="0"/>
              <a:t>Rotunda sv. </a:t>
            </a:r>
            <a:r>
              <a:rPr lang="cs-CZ" dirty="0" smtClean="0"/>
              <a:t>Jiří na Řípu, sv. Martina na Vyšehradě</a:t>
            </a:r>
            <a:endParaRPr lang="cs-CZ" dirty="0"/>
          </a:p>
        </p:txBody>
      </p:sp>
      <p:pic>
        <p:nvPicPr>
          <p:cNvPr id="3074" name="Picture 2" descr="C:\Users\Vilda\Downloads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240360" cy="43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Románské 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Přemyslovský palác v Olomouci</a:t>
            </a:r>
          </a:p>
          <a:p>
            <a:pPr lvl="1"/>
            <a:r>
              <a:rPr lang="cs-CZ" dirty="0" smtClean="0"/>
              <a:t>Biskupský palác</a:t>
            </a:r>
          </a:p>
          <a:p>
            <a:pPr lvl="1"/>
            <a:r>
              <a:rPr lang="cs-CZ" dirty="0" smtClean="0"/>
              <a:t>1141</a:t>
            </a:r>
          </a:p>
          <a:p>
            <a:r>
              <a:rPr lang="cs-CZ" dirty="0" smtClean="0"/>
              <a:t>Juditin most</a:t>
            </a:r>
          </a:p>
          <a:p>
            <a:pPr lvl="1"/>
            <a:r>
              <a:rPr lang="cs-CZ" dirty="0" smtClean="0"/>
              <a:t>70. léta 12. stol.</a:t>
            </a:r>
          </a:p>
          <a:p>
            <a:pPr lvl="1"/>
            <a:r>
              <a:rPr lang="cs-CZ" dirty="0" smtClean="0"/>
              <a:t>514 m x 7m, 20 pilířů</a:t>
            </a:r>
          </a:p>
          <a:p>
            <a:pPr lvl="1"/>
            <a:endParaRPr lang="cs-CZ" dirty="0"/>
          </a:p>
          <a:p>
            <a:r>
              <a:rPr lang="cs-CZ" dirty="0" smtClean="0"/>
              <a:t>Hrad Přimda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oč. 12. stol.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Románské </a:t>
            </a:r>
            <a:r>
              <a:rPr lang="cs-CZ" dirty="0" smtClean="0"/>
              <a:t>stavby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Kostel Saint Front v </a:t>
            </a:r>
            <a:r>
              <a:rPr lang="cs-CZ" dirty="0" err="1" smtClean="0"/>
              <a:t>Périgeux</a:t>
            </a:r>
            <a:endParaRPr lang="cs-CZ" dirty="0" smtClean="0"/>
          </a:p>
          <a:p>
            <a:r>
              <a:rPr lang="cs-CZ" dirty="0" smtClean="0"/>
              <a:t>Porýní</a:t>
            </a:r>
          </a:p>
          <a:p>
            <a:pPr lvl="1"/>
            <a:r>
              <a:rPr lang="cs-CZ" dirty="0" smtClean="0"/>
              <a:t>Katedrály ve </a:t>
            </a:r>
            <a:r>
              <a:rPr lang="cs-CZ" dirty="0" err="1" smtClean="0"/>
              <a:t>Špýru</a:t>
            </a:r>
            <a:r>
              <a:rPr lang="cs-CZ" dirty="0" smtClean="0"/>
              <a:t>, Trevíru, Kolíně nad Rýnem</a:t>
            </a:r>
          </a:p>
          <a:p>
            <a:pPr lvl="1"/>
            <a:r>
              <a:rPr lang="cs-CZ" dirty="0" smtClean="0"/>
              <a:t>Chrám sv. Michala v </a:t>
            </a:r>
            <a:r>
              <a:rPr lang="cs-CZ" dirty="0" err="1" smtClean="0"/>
              <a:t>Hildesheimu</a:t>
            </a:r>
            <a:endParaRPr lang="cs-CZ" dirty="0" smtClean="0"/>
          </a:p>
          <a:p>
            <a:pPr lvl="1"/>
            <a:r>
              <a:rPr lang="cs-CZ" dirty="0" smtClean="0"/>
              <a:t>Klášter </a:t>
            </a:r>
            <a:r>
              <a:rPr lang="cs-CZ" dirty="0" err="1" smtClean="0"/>
              <a:t>Hirsau</a:t>
            </a:r>
            <a:endParaRPr lang="cs-CZ" dirty="0" smtClean="0"/>
          </a:p>
          <a:p>
            <a:pPr lvl="1"/>
            <a:r>
              <a:rPr lang="cs-CZ" dirty="0" smtClean="0"/>
              <a:t>Císařská kaple Cáchy</a:t>
            </a:r>
          </a:p>
          <a:p>
            <a:r>
              <a:rPr lang="cs-CZ" dirty="0" smtClean="0"/>
              <a:t>Itálie</a:t>
            </a:r>
          </a:p>
          <a:p>
            <a:pPr lvl="1"/>
            <a:r>
              <a:rPr lang="cs-CZ" dirty="0" smtClean="0"/>
              <a:t>Benátky – San Marko, Florencie – San </a:t>
            </a:r>
            <a:r>
              <a:rPr lang="cs-CZ" dirty="0" err="1" smtClean="0"/>
              <a:t>Miniato</a:t>
            </a:r>
            <a:endParaRPr lang="cs-CZ" dirty="0" smtClean="0"/>
          </a:p>
          <a:p>
            <a:r>
              <a:rPr lang="cs-CZ" dirty="0" smtClean="0"/>
              <a:t>Švédsko</a:t>
            </a:r>
          </a:p>
          <a:p>
            <a:pPr lvl="1"/>
            <a:r>
              <a:rPr lang="cs-CZ" dirty="0" smtClean="0"/>
              <a:t>Dóm - Lund</a:t>
            </a:r>
            <a:endParaRPr lang="cs-CZ" dirty="0"/>
          </a:p>
        </p:txBody>
      </p:sp>
      <p:pic>
        <p:nvPicPr>
          <p:cNvPr id="4098" name="Picture 2" descr="C:\Users\Vilda\Downloads\465px-Lund_domkyrkan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1622608" cy="20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lda\Downloads\Speyer---Cathedral---South-View---(Gentry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256076" cy="150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 10. stol.</a:t>
            </a:r>
          </a:p>
          <a:p>
            <a:r>
              <a:rPr lang="cs-CZ" dirty="0" smtClean="0"/>
              <a:t>Klášter Cluny v Burgundsko</a:t>
            </a:r>
          </a:p>
          <a:p>
            <a:r>
              <a:rPr lang="cs-CZ" dirty="0" smtClean="0"/>
              <a:t>12. -16. stol.</a:t>
            </a:r>
          </a:p>
          <a:p>
            <a:endParaRPr lang="cs-CZ" dirty="0"/>
          </a:p>
          <a:p>
            <a:r>
              <a:rPr lang="cs-CZ" dirty="0" smtClean="0"/>
              <a:t>Lomený oblouk</a:t>
            </a:r>
          </a:p>
          <a:p>
            <a:r>
              <a:rPr lang="cs-CZ" dirty="0" smtClean="0"/>
              <a:t>Křížové klenby, klenební žebra</a:t>
            </a:r>
          </a:p>
          <a:p>
            <a:r>
              <a:rPr lang="cs-CZ" dirty="0" smtClean="0"/>
              <a:t>Hradní architektura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Raná přemyslovská gotika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1230 -1290</a:t>
            </a:r>
          </a:p>
          <a:p>
            <a:r>
              <a:rPr lang="cs-CZ" dirty="0" smtClean="0"/>
              <a:t>Klášterní kostel v Teplé</a:t>
            </a:r>
          </a:p>
          <a:p>
            <a:r>
              <a:rPr lang="cs-CZ" dirty="0" smtClean="0"/>
              <a:t>Porta </a:t>
            </a:r>
            <a:r>
              <a:rPr lang="cs-CZ" dirty="0" err="1" smtClean="0"/>
              <a:t>Coeli</a:t>
            </a:r>
            <a:r>
              <a:rPr lang="cs-CZ" dirty="0" smtClean="0"/>
              <a:t> – Předklášteří</a:t>
            </a:r>
          </a:p>
          <a:p>
            <a:endParaRPr lang="cs-CZ" dirty="0"/>
          </a:p>
          <a:p>
            <a:r>
              <a:rPr lang="cs-CZ" dirty="0" smtClean="0"/>
              <a:t>Zvíkov</a:t>
            </a:r>
          </a:p>
          <a:p>
            <a:r>
              <a:rPr lang="cs-CZ" dirty="0" smtClean="0"/>
              <a:t>Bezděz</a:t>
            </a:r>
          </a:p>
          <a:p>
            <a:endParaRPr lang="cs-CZ" dirty="0" smtClean="0"/>
          </a:p>
          <a:p>
            <a:r>
              <a:rPr lang="cs-CZ" dirty="0" smtClean="0"/>
              <a:t>Cisterciáci</a:t>
            </a:r>
            <a:endParaRPr lang="cs-CZ" dirty="0"/>
          </a:p>
          <a:p>
            <a:pPr lvl="1"/>
            <a:r>
              <a:rPr lang="cs-CZ" dirty="0" smtClean="0"/>
              <a:t>Zlatá Koruna, Vyšší Brod, Plasy, Zbraslav, Sedlec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Vrcholná lucemburská gotika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r>
              <a:rPr lang="cs-CZ" dirty="0" smtClean="0"/>
              <a:t>1290 – 1450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600" dirty="0" smtClean="0">
                <a:solidFill>
                  <a:schemeClr val="tx1"/>
                </a:solidFill>
              </a:rPr>
              <a:t>katedrála </a:t>
            </a:r>
            <a:r>
              <a:rPr lang="cs-CZ" sz="2600" dirty="0">
                <a:solidFill>
                  <a:schemeClr val="tx1"/>
                </a:solidFill>
              </a:rPr>
              <a:t>sv. Víta</a:t>
            </a:r>
          </a:p>
          <a:p>
            <a:pPr lvl="1"/>
            <a:r>
              <a:rPr lang="cs-CZ" dirty="0" smtClean="0"/>
              <a:t>Základní kámen 1344</a:t>
            </a:r>
          </a:p>
          <a:p>
            <a:pPr lvl="1"/>
            <a:r>
              <a:rPr lang="cs-CZ" dirty="0" smtClean="0"/>
              <a:t>Matyáš z </a:t>
            </a:r>
            <a:r>
              <a:rPr lang="cs-CZ" dirty="0" err="1" smtClean="0"/>
              <a:t>Arrasu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Od 1356 Petr Parléř</a:t>
            </a:r>
          </a:p>
          <a:p>
            <a:pPr lvl="2"/>
            <a:r>
              <a:rPr lang="cs-CZ" dirty="0" smtClean="0"/>
              <a:t>Karlův most</a:t>
            </a:r>
          </a:p>
          <a:p>
            <a:pPr lvl="2"/>
            <a:r>
              <a:rPr lang="cs-CZ" dirty="0" smtClean="0"/>
              <a:t>Kostel Panny Marie před Týnem</a:t>
            </a:r>
          </a:p>
          <a:p>
            <a:r>
              <a:rPr lang="cs-CZ" dirty="0" smtClean="0"/>
              <a:t>Klášter Emauzy, Betlémská kaple, Karolinum, Staroměstská radnice</a:t>
            </a:r>
          </a:p>
          <a:p>
            <a:r>
              <a:rPr lang="cs-CZ" dirty="0" smtClean="0"/>
              <a:t>Nové Město</a:t>
            </a:r>
          </a:p>
          <a:p>
            <a:r>
              <a:rPr lang="cs-CZ" dirty="0" smtClean="0"/>
              <a:t>Tábor (1420)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8909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407</TotalTime>
  <Words>1287</Words>
  <Application>Microsoft Office PowerPoint</Application>
  <PresentationFormat>Předvádění na obrazovce (4:3)</PresentationFormat>
  <Paragraphs>334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Původ</vt:lpstr>
      <vt:lpstr>Architektonické a urbanistické dědictví ČR</vt:lpstr>
      <vt:lpstr>Období předrománské a románské</vt:lpstr>
      <vt:lpstr>Praha</vt:lpstr>
      <vt:lpstr>Románské stavby</vt:lpstr>
      <vt:lpstr>Románské stavby</vt:lpstr>
      <vt:lpstr>Románské stavby v Evropě</vt:lpstr>
      <vt:lpstr>Gotika</vt:lpstr>
      <vt:lpstr>Raná přemyslovská gotika</vt:lpstr>
      <vt:lpstr>Vrcholná lucemburská gotika</vt:lpstr>
      <vt:lpstr>Pozdní jagelonská gotika</vt:lpstr>
      <vt:lpstr>Gotika v Evropě</vt:lpstr>
      <vt:lpstr>Renesance</vt:lpstr>
      <vt:lpstr>Klenby</vt:lpstr>
      <vt:lpstr>České země</vt:lpstr>
      <vt:lpstr>Renesanční přestavby</vt:lpstr>
      <vt:lpstr>Renesance v Evropě</vt:lpstr>
      <vt:lpstr>Renesance v Evropě</vt:lpstr>
      <vt:lpstr>Období baroka</vt:lpstr>
      <vt:lpstr>Praha</vt:lpstr>
      <vt:lpstr>Vrcholné období</vt:lpstr>
      <vt:lpstr>Vrcholné období</vt:lpstr>
      <vt:lpstr>Barok v Evropě</vt:lpstr>
      <vt:lpstr>Barok v Evropě</vt:lpstr>
      <vt:lpstr>19. stol.</vt:lpstr>
      <vt:lpstr>Klasicismus v Evropě</vt:lpstr>
      <vt:lpstr>19. stol.</vt:lpstr>
      <vt:lpstr>Historismus v Českých zemích</vt:lpstr>
      <vt:lpstr>20. století</vt:lpstr>
      <vt:lpstr>Funkcionalismus</vt:lpstr>
      <vt:lpstr>Funkcionalismus</vt:lpstr>
      <vt:lpstr>Počátky klášterních staveb</vt:lpstr>
      <vt:lpstr>Hrady, opevnění měst</vt:lpstr>
      <vt:lpstr>20. století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Pařil Vilém</dc:creator>
  <cp:lastModifiedBy>Vilém Pařil</cp:lastModifiedBy>
  <cp:revision>56</cp:revision>
  <dcterms:created xsi:type="dcterms:W3CDTF">2012-09-11T12:15:01Z</dcterms:created>
  <dcterms:modified xsi:type="dcterms:W3CDTF">2012-10-08T08:05:25Z</dcterms:modified>
</cp:coreProperties>
</file>