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handoutMasterIdLst>
    <p:handoutMasterId r:id="rId52"/>
  </p:handout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92" r:id="rId26"/>
    <p:sldId id="293" r:id="rId27"/>
    <p:sldId id="291" r:id="rId28"/>
    <p:sldId id="290" r:id="rId29"/>
    <p:sldId id="294" r:id="rId30"/>
    <p:sldId id="298" r:id="rId31"/>
    <p:sldId id="297" r:id="rId32"/>
    <p:sldId id="296" r:id="rId33"/>
    <p:sldId id="295" r:id="rId34"/>
    <p:sldId id="302" r:id="rId35"/>
    <p:sldId id="301" r:id="rId36"/>
    <p:sldId id="299" r:id="rId37"/>
    <p:sldId id="314" r:id="rId38"/>
    <p:sldId id="315" r:id="rId39"/>
    <p:sldId id="300" r:id="rId40"/>
    <p:sldId id="303" r:id="rId41"/>
    <p:sldId id="309" r:id="rId42"/>
    <p:sldId id="307" r:id="rId43"/>
    <p:sldId id="310" r:id="rId44"/>
    <p:sldId id="313" r:id="rId45"/>
    <p:sldId id="311" r:id="rId46"/>
    <p:sldId id="308" r:id="rId47"/>
    <p:sldId id="306" r:id="rId48"/>
    <p:sldId id="304" r:id="rId49"/>
    <p:sldId id="305" r:id="rId50"/>
    <p:sldId id="312" r:id="rId51"/>
  </p:sldIdLst>
  <p:sldSz cx="9144000" cy="6858000" type="screen4x3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28" y="-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MU%20ESF\vyzkum\venkov\SZIF%20dotace\SZIF_dotace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strRef>
              <c:f>PRV!$T$5</c:f>
              <c:strCache>
                <c:ptCount val="1"/>
                <c:pt idx="0">
                  <c:v>Dotace</c:v>
                </c:pt>
              </c:strCache>
            </c:strRef>
          </c:tx>
          <c:invertIfNegative val="0"/>
          <c:cat>
            <c:strRef>
              <c:f>PRV!$R$6:$R$19</c:f>
              <c:strCache>
                <c:ptCount val="14"/>
                <c:pt idx="0">
                  <c:v>Hlavní město Praha</c:v>
                </c:pt>
                <c:pt idx="1">
                  <c:v>Jihočeský kraj</c:v>
                </c:pt>
                <c:pt idx="2">
                  <c:v>Jihomoravský kraj</c:v>
                </c:pt>
                <c:pt idx="3">
                  <c:v>Karlovarský kraj</c:v>
                </c:pt>
                <c:pt idx="4">
                  <c:v>Královéhradecký kraj</c:v>
                </c:pt>
                <c:pt idx="5">
                  <c:v>Liberecký kraj</c:v>
                </c:pt>
                <c:pt idx="6">
                  <c:v>Moravskoslezský kraj</c:v>
                </c:pt>
                <c:pt idx="7">
                  <c:v>Olomoucký kraj</c:v>
                </c:pt>
                <c:pt idx="8">
                  <c:v>Pardubický kraj</c:v>
                </c:pt>
                <c:pt idx="9">
                  <c:v>Plzeňský kraj</c:v>
                </c:pt>
                <c:pt idx="10">
                  <c:v>Středočeský kraj</c:v>
                </c:pt>
                <c:pt idx="11">
                  <c:v>Ústecký kraj</c:v>
                </c:pt>
                <c:pt idx="12">
                  <c:v>Vysočina</c:v>
                </c:pt>
                <c:pt idx="13">
                  <c:v>Zlínský kraj</c:v>
                </c:pt>
              </c:strCache>
            </c:strRef>
          </c:cat>
          <c:val>
            <c:numRef>
              <c:f>PRV!$T$6:$T$19</c:f>
              <c:numCache>
                <c:formatCode>General</c:formatCode>
                <c:ptCount val="14"/>
                <c:pt idx="0">
                  <c:v>2331.1049330000001</c:v>
                </c:pt>
                <c:pt idx="1">
                  <c:v>1954.0000050000001</c:v>
                </c:pt>
                <c:pt idx="2">
                  <c:v>1430.8747800000001</c:v>
                </c:pt>
                <c:pt idx="3">
                  <c:v>381.89158900000001</c:v>
                </c:pt>
                <c:pt idx="4">
                  <c:v>1217.08390508</c:v>
                </c:pt>
                <c:pt idx="5">
                  <c:v>453.56207699999999</c:v>
                </c:pt>
                <c:pt idx="6">
                  <c:v>850.14139510000007</c:v>
                </c:pt>
                <c:pt idx="7">
                  <c:v>949.82868099999996</c:v>
                </c:pt>
                <c:pt idx="8">
                  <c:v>1193.9057049999999</c:v>
                </c:pt>
                <c:pt idx="9">
                  <c:v>1127.5076349999999</c:v>
                </c:pt>
                <c:pt idx="10">
                  <c:v>2385.9510865799998</c:v>
                </c:pt>
                <c:pt idx="11">
                  <c:v>714.28302612999994</c:v>
                </c:pt>
                <c:pt idx="12">
                  <c:v>2115.4700151300003</c:v>
                </c:pt>
                <c:pt idx="13">
                  <c:v>961.94487494000009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7483008"/>
        <c:axId val="80691968"/>
        <c:axId val="0"/>
      </c:bar3DChart>
      <c:catAx>
        <c:axId val="77483008"/>
        <c:scaling>
          <c:orientation val="minMax"/>
        </c:scaling>
        <c:delete val="0"/>
        <c:axPos val="b"/>
        <c:majorTickMark val="out"/>
        <c:minorTickMark val="none"/>
        <c:tickLblPos val="nextTo"/>
        <c:crossAx val="80691968"/>
        <c:crosses val="autoZero"/>
        <c:auto val="1"/>
        <c:lblAlgn val="ctr"/>
        <c:lblOffset val="100"/>
        <c:noMultiLvlLbl val="0"/>
      </c:catAx>
      <c:valAx>
        <c:axId val="806919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748300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55207-6ED6-4B66-92C1-3BB3FC44CE37}" type="datetimeFigureOut">
              <a:rPr lang="cs-CZ" smtClean="0"/>
              <a:t>5.11.2012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DF72-CC3C-4EE6-B01D-693A6F4BD1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235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369E104-6805-41DA-8ED7-271D2E945757}" type="datetimeFigureOut">
              <a:rPr lang="cs-CZ" smtClean="0"/>
              <a:t>5.11.2012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Obdélník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bdélník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5.11.2012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5.11.2012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ovnoramenný trojúhelník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5.11.2012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369E104-6805-41DA-8ED7-271D2E945757}" type="datetimeFigureOut">
              <a:rPr lang="cs-CZ" smtClean="0"/>
              <a:t>5.11.2012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5.11.2012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5.11.2012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5.11.2012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5.11.2012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5" name="Přímá spojnice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5.11.2012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5.11.2012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369E104-6805-41DA-8ED7-271D2E945757}" type="datetimeFigureOut">
              <a:rPr lang="cs-CZ" smtClean="0"/>
              <a:t>5.11.2012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8" name="Přímá spojnice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Přímá spojnice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ovnoramenný trojúhelník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59632" y="3789040"/>
            <a:ext cx="6858000" cy="990600"/>
          </a:xfrm>
        </p:spPr>
        <p:txBody>
          <a:bodyPr>
            <a:normAutofit/>
          </a:bodyPr>
          <a:lstStyle/>
          <a:p>
            <a:pPr algn="l" fontAlgn="t">
              <a:spcBef>
                <a:spcPts val="0"/>
              </a:spcBef>
              <a:defRPr/>
            </a:pPr>
            <a:r>
              <a:rPr lang="cs-CZ" dirty="0" smtClean="0"/>
              <a:t>Venkov</a:t>
            </a:r>
            <a:endParaRPr lang="cs-CZ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Ochrana a regenerace kulturních hodnot v území</a:t>
            </a:r>
          </a:p>
        </p:txBody>
      </p:sp>
    </p:spTree>
    <p:extLst>
      <p:ext uri="{BB962C8B-B14F-4D97-AF65-F5344CB8AC3E}">
        <p14:creationId xmlns:p14="http://schemas.microsoft.com/office/powerpoint/2010/main" val="2671579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Ranně středověký dům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Pravoúhlá stavba</a:t>
            </a:r>
          </a:p>
          <a:p>
            <a:pPr lvl="1"/>
            <a:r>
              <a:rPr lang="cs-CZ" dirty="0" smtClean="0"/>
              <a:t>Roubená z kmenů</a:t>
            </a:r>
          </a:p>
          <a:p>
            <a:pPr lvl="1"/>
            <a:r>
              <a:rPr lang="cs-CZ" dirty="0" smtClean="0"/>
              <a:t>Kůlová </a:t>
            </a:r>
          </a:p>
          <a:p>
            <a:pPr lvl="2"/>
            <a:r>
              <a:rPr lang="cs-CZ" dirty="0" smtClean="0"/>
              <a:t>Stěny vyplétané z proutí</a:t>
            </a:r>
            <a:r>
              <a:rPr lang="cs-CZ" dirty="0"/>
              <a:t> </a:t>
            </a:r>
            <a:r>
              <a:rPr lang="cs-CZ" dirty="0" smtClean="0"/>
              <a:t>a omazané hlínou</a:t>
            </a:r>
          </a:p>
          <a:p>
            <a:r>
              <a:rPr lang="cs-CZ" dirty="0" smtClean="0"/>
              <a:t>Sedlová střecha</a:t>
            </a:r>
          </a:p>
          <a:p>
            <a:r>
              <a:rPr lang="cs-CZ" dirty="0" smtClean="0"/>
              <a:t>Slámová střešní krytina</a:t>
            </a:r>
          </a:p>
          <a:p>
            <a:r>
              <a:rPr lang="cs-CZ" dirty="0" smtClean="0"/>
              <a:t>Jedna místnost</a:t>
            </a:r>
          </a:p>
          <a:p>
            <a:pPr lvl="1"/>
            <a:r>
              <a:rPr lang="cs-CZ" dirty="0" smtClean="0"/>
              <a:t>3x3 nebo 4x4 m</a:t>
            </a:r>
          </a:p>
          <a:p>
            <a:pPr lvl="1"/>
            <a:r>
              <a:rPr lang="cs-CZ" dirty="0" smtClean="0"/>
              <a:t>Ohniště v rohu (odvod kouře přes střechu – dýmná jizba)</a:t>
            </a:r>
          </a:p>
          <a:p>
            <a:pPr lvl="1"/>
            <a:r>
              <a:rPr lang="cs-CZ" dirty="0" smtClean="0"/>
              <a:t>Podlaha hliněná</a:t>
            </a:r>
          </a:p>
        </p:txBody>
      </p:sp>
    </p:spTree>
    <p:extLst>
      <p:ext uri="{BB962C8B-B14F-4D97-AF65-F5344CB8AC3E}">
        <p14:creationId xmlns:p14="http://schemas.microsoft.com/office/powerpoint/2010/main" val="2819178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 13. stol.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Zakládány nové vesnice, města, kláštery, hrady</a:t>
            </a:r>
          </a:p>
          <a:p>
            <a:r>
              <a:rPr lang="cs-CZ" dirty="0" smtClean="0"/>
              <a:t>Zhušťování stávajícího osídlení</a:t>
            </a:r>
          </a:p>
          <a:p>
            <a:r>
              <a:rPr lang="cs-CZ" dirty="0" smtClean="0"/>
              <a:t>Osídlování nových zalesněných ploch</a:t>
            </a:r>
          </a:p>
          <a:p>
            <a:pPr marL="274320" lvl="1" indent="0">
              <a:buNone/>
            </a:pPr>
            <a:r>
              <a:rPr lang="cs-CZ" dirty="0" smtClean="0">
                <a:cs typeface="Arial" charset="0"/>
              </a:rPr>
              <a:t>→ mýcení lesů → získávání nové půdy</a:t>
            </a:r>
          </a:p>
          <a:p>
            <a:pPr marL="274320" lvl="1" indent="0">
              <a:buNone/>
            </a:pPr>
            <a:r>
              <a:rPr lang="cs-CZ" dirty="0" smtClean="0">
                <a:cs typeface="Arial" charset="0"/>
              </a:rPr>
              <a:t>→ „kolonizace hvozdů“</a:t>
            </a:r>
            <a:endParaRPr lang="cs-CZ" dirty="0" smtClean="0"/>
          </a:p>
          <a:p>
            <a:r>
              <a:rPr lang="cs-CZ" dirty="0" smtClean="0"/>
              <a:t>„nedostatek místního obyvatelstva“</a:t>
            </a:r>
          </a:p>
          <a:p>
            <a:pPr marL="274320" lvl="1" indent="0">
              <a:buNone/>
            </a:pPr>
            <a:r>
              <a:rPr lang="cs-CZ" dirty="0" smtClean="0">
                <a:cs typeface="Arial" charset="0"/>
              </a:rPr>
              <a:t>→ němečtí a vlámští kolonizátoři</a:t>
            </a:r>
          </a:p>
          <a:p>
            <a:r>
              <a:rPr lang="cs-CZ" dirty="0" smtClean="0"/>
              <a:t>Lokátor (parcely – lány)</a:t>
            </a:r>
          </a:p>
          <a:p>
            <a:pPr marL="0" indent="0">
              <a:buNone/>
            </a:pPr>
            <a:r>
              <a:rPr lang="cs-CZ" dirty="0" smtClean="0">
                <a:cs typeface="Arial" charset="0"/>
              </a:rPr>
              <a:t>→ lánová ves</a:t>
            </a:r>
          </a:p>
          <a:p>
            <a:pPr lvl="1"/>
            <a:r>
              <a:rPr lang="cs-CZ" dirty="0" smtClean="0"/>
              <a:t>Nemá náves</a:t>
            </a:r>
          </a:p>
          <a:p>
            <a:pPr lvl="1"/>
            <a:r>
              <a:rPr lang="cs-CZ" dirty="0" smtClean="0"/>
              <a:t>Lán </a:t>
            </a:r>
          </a:p>
          <a:p>
            <a:pPr lvl="2"/>
            <a:r>
              <a:rPr lang="cs-CZ" dirty="0" smtClean="0"/>
              <a:t>32 – 100 korců</a:t>
            </a:r>
          </a:p>
          <a:p>
            <a:pPr lvl="2"/>
            <a:r>
              <a:rPr lang="cs-CZ" dirty="0" smtClean="0"/>
              <a:t>5 – 14 ha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4" t="50000" r="11350" b="17855"/>
          <a:stretch/>
        </p:blipFill>
        <p:spPr bwMode="auto">
          <a:xfrm>
            <a:off x="4211960" y="3920725"/>
            <a:ext cx="4711525" cy="269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65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Středověký venkovský dům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34373" r="17143" b="30938"/>
          <a:stretch/>
        </p:blipFill>
        <p:spPr bwMode="auto">
          <a:xfrm>
            <a:off x="108224" y="1916832"/>
            <a:ext cx="871210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97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 počátku 15.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Husitství </a:t>
            </a:r>
          </a:p>
          <a:p>
            <a:pPr lvl="1"/>
            <a:r>
              <a:rPr lang="cs-CZ" dirty="0" smtClean="0"/>
              <a:t>Mělo přinést zlepšení situace poddaných na venkově</a:t>
            </a:r>
          </a:p>
          <a:p>
            <a:pPr lvl="1"/>
            <a:r>
              <a:rPr lang="cs-CZ" dirty="0" smtClean="0"/>
              <a:t>Zpustošení velké části venkovského prostoru </a:t>
            </a:r>
            <a:r>
              <a:rPr lang="cs-CZ" dirty="0" smtClean="0">
                <a:cs typeface="Arial" charset="0"/>
              </a:rPr>
              <a:t>→ zpřísněná vazba poddaných k půdě</a:t>
            </a:r>
          </a:p>
          <a:p>
            <a:pPr lvl="2"/>
            <a:r>
              <a:rPr lang="cs-CZ" dirty="0" smtClean="0">
                <a:cs typeface="Arial" charset="0"/>
              </a:rPr>
              <a:t>Z důvodu obnovení zemědělské produkce</a:t>
            </a:r>
          </a:p>
          <a:p>
            <a:r>
              <a:rPr lang="cs-CZ" dirty="0" smtClean="0"/>
              <a:t>Zájem o zvyšování hospodářských výnosů</a:t>
            </a:r>
          </a:p>
          <a:p>
            <a:pPr lvl="1"/>
            <a:r>
              <a:rPr lang="cs-CZ" dirty="0" smtClean="0"/>
              <a:t>Vznik velkostatků</a:t>
            </a:r>
          </a:p>
          <a:p>
            <a:r>
              <a:rPr lang="cs-CZ" dirty="0" smtClean="0"/>
              <a:t>Kultivace krajiny – Jižní Čechy</a:t>
            </a:r>
          </a:p>
          <a:p>
            <a:pPr lvl="1"/>
            <a:r>
              <a:rPr lang="cs-CZ" dirty="0" smtClean="0"/>
              <a:t>Rozvoj rybníkářství </a:t>
            </a:r>
            <a:r>
              <a:rPr lang="cs-CZ" dirty="0" smtClean="0">
                <a:cs typeface="Arial" charset="0"/>
              </a:rPr>
              <a:t>→ chov ryb</a:t>
            </a:r>
          </a:p>
          <a:p>
            <a:r>
              <a:rPr lang="cs-CZ" dirty="0" smtClean="0">
                <a:cs typeface="Arial" charset="0"/>
              </a:rPr>
              <a:t>Zakládání</a:t>
            </a:r>
          </a:p>
          <a:p>
            <a:pPr lvl="1"/>
            <a:r>
              <a:rPr lang="cs-CZ" dirty="0" smtClean="0">
                <a:cs typeface="Arial" charset="0"/>
              </a:rPr>
              <a:t>Pivovarů, hamrů, skláren, papíren</a:t>
            </a:r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9" t="21067" r="13571" b="33630"/>
          <a:stretch/>
        </p:blipFill>
        <p:spPr bwMode="auto">
          <a:xfrm>
            <a:off x="5364088" y="4099960"/>
            <a:ext cx="3329489" cy="220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209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16.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Vodní hospodářství</a:t>
            </a:r>
            <a:r>
              <a:rPr lang="cs-CZ" dirty="0"/>
              <a:t> </a:t>
            </a:r>
            <a:r>
              <a:rPr lang="cs-CZ" dirty="0" smtClean="0"/>
              <a:t>– splavnění k dopravě dřeva do měst</a:t>
            </a:r>
          </a:p>
          <a:p>
            <a:pPr lvl="1"/>
            <a:r>
              <a:rPr lang="cs-CZ" dirty="0" smtClean="0"/>
              <a:t>Labe, Vltava, Orlice</a:t>
            </a:r>
          </a:p>
          <a:p>
            <a:pPr marL="274320" lvl="1" indent="0">
              <a:buNone/>
            </a:pPr>
            <a:r>
              <a:rPr lang="cs-CZ" dirty="0" smtClean="0">
                <a:cs typeface="Arial" charset="0"/>
              </a:rPr>
              <a:t>→ v některých oblastech úbytek lesů</a:t>
            </a:r>
          </a:p>
          <a:p>
            <a:pPr marL="274320" lvl="1" indent="0">
              <a:buNone/>
            </a:pPr>
            <a:r>
              <a:rPr lang="cs-CZ" dirty="0" smtClean="0">
                <a:cs typeface="Arial" charset="0"/>
              </a:rPr>
              <a:t>→ vydávání lesních řádů</a:t>
            </a:r>
          </a:p>
          <a:p>
            <a:pPr marL="274320" lvl="1" indent="0">
              <a:buNone/>
            </a:pPr>
            <a:r>
              <a:rPr lang="cs-CZ" dirty="0">
                <a:cs typeface="Arial" charset="0"/>
              </a:rPr>
              <a:t>	</a:t>
            </a:r>
            <a:r>
              <a:rPr lang="cs-CZ" dirty="0" smtClean="0">
                <a:cs typeface="Arial" charset="0"/>
              </a:rPr>
              <a:t>→ zákaz pastvy dobytka v lesích</a:t>
            </a:r>
          </a:p>
          <a:p>
            <a:pPr marL="274320" lvl="1" indent="0">
              <a:buNone/>
            </a:pPr>
            <a:r>
              <a:rPr lang="cs-CZ" dirty="0">
                <a:cs typeface="Arial" charset="0"/>
              </a:rPr>
              <a:t>	</a:t>
            </a:r>
            <a:r>
              <a:rPr lang="cs-CZ" dirty="0" smtClean="0">
                <a:cs typeface="Arial" charset="0"/>
              </a:rPr>
              <a:t>→ zákaz těžby v lesích</a:t>
            </a:r>
          </a:p>
          <a:p>
            <a:r>
              <a:rPr lang="cs-CZ" dirty="0" smtClean="0">
                <a:cs typeface="Arial" charset="0"/>
              </a:rPr>
              <a:t>Růst vesnic</a:t>
            </a:r>
          </a:p>
          <a:p>
            <a:pPr lvl="2"/>
            <a:r>
              <a:rPr lang="cs-CZ" dirty="0">
                <a:cs typeface="Arial" charset="0"/>
              </a:rPr>
              <a:t>Podél </a:t>
            </a:r>
            <a:r>
              <a:rPr lang="cs-CZ" dirty="0" smtClean="0">
                <a:cs typeface="Arial" charset="0"/>
              </a:rPr>
              <a:t>cest</a:t>
            </a:r>
          </a:p>
          <a:p>
            <a:pPr lvl="1"/>
            <a:r>
              <a:rPr lang="cs-CZ" dirty="0">
                <a:cs typeface="Arial" charset="0"/>
              </a:rPr>
              <a:t>Venkovské domy (statky)</a:t>
            </a:r>
          </a:p>
          <a:p>
            <a:pPr lvl="2"/>
            <a:r>
              <a:rPr lang="cs-CZ" dirty="0" smtClean="0">
                <a:cs typeface="Arial" charset="0"/>
              </a:rPr>
              <a:t>Na návsi</a:t>
            </a:r>
            <a:endParaRPr lang="cs-CZ" dirty="0" smtClean="0"/>
          </a:p>
          <a:p>
            <a:pPr lvl="1"/>
            <a:r>
              <a:rPr lang="cs-CZ" dirty="0" smtClean="0">
                <a:cs typeface="Arial" charset="0"/>
              </a:rPr>
              <a:t>Rozrůstání chalup (chudší obyvatelstvo)</a:t>
            </a:r>
          </a:p>
        </p:txBody>
      </p:sp>
    </p:spTree>
    <p:extLst>
      <p:ext uri="{BB962C8B-B14F-4D97-AF65-F5344CB8AC3E}">
        <p14:creationId xmlns:p14="http://schemas.microsoft.com/office/powerpoint/2010/main" val="2140345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Rozrůstání vesnic v 16. století</a:t>
            </a:r>
            <a:endParaRPr lang="cs-CZ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24710" r="15476" b="42342"/>
          <a:stretch/>
        </p:blipFill>
        <p:spPr bwMode="auto">
          <a:xfrm>
            <a:off x="198170" y="1196752"/>
            <a:ext cx="8768347" cy="306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482891" y="4221088"/>
            <a:ext cx="8229600" cy="20882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Dvouprostorové domy (pro chudší) – síň, jizba</a:t>
            </a:r>
          </a:p>
          <a:p>
            <a:r>
              <a:rPr lang="cs-CZ" dirty="0" err="1" smtClean="0"/>
              <a:t>Výměnkářské</a:t>
            </a:r>
            <a:r>
              <a:rPr lang="cs-CZ" dirty="0" smtClean="0"/>
              <a:t> domy</a:t>
            </a:r>
          </a:p>
          <a:p>
            <a:r>
              <a:rPr lang="cs-CZ" dirty="0" smtClean="0"/>
              <a:t>Dvorce velkostatků</a:t>
            </a:r>
          </a:p>
          <a:p>
            <a:r>
              <a:rPr lang="cs-CZ" dirty="0" smtClean="0"/>
              <a:t>Kovárny, mlýny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9229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Kovárny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1196752"/>
            <a:ext cx="8229600" cy="4937760"/>
          </a:xfrm>
        </p:spPr>
        <p:txBody>
          <a:bodyPr/>
          <a:lstStyle/>
          <a:p>
            <a:r>
              <a:rPr lang="cs-CZ" dirty="0" smtClean="0"/>
              <a:t>Obvykle na obecní půdě</a:t>
            </a:r>
          </a:p>
          <a:p>
            <a:pPr lvl="1"/>
            <a:r>
              <a:rPr lang="cs-CZ" dirty="0" smtClean="0"/>
              <a:t>Na návsi nebo u silnice (cesty)</a:t>
            </a:r>
          </a:p>
          <a:p>
            <a:pPr lvl="1"/>
            <a:r>
              <a:rPr lang="cs-CZ" dirty="0" smtClean="0"/>
              <a:t>Před vchodem zastřešený pracovní prostor</a:t>
            </a:r>
          </a:p>
          <a:p>
            <a:pPr lvl="1"/>
            <a:r>
              <a:rPr lang="cs-CZ" dirty="0" smtClean="0"/>
              <a:t>Místo setkávání venkovanů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7" t="42134" r="68690" b="43768"/>
          <a:stretch/>
        </p:blipFill>
        <p:spPr bwMode="auto">
          <a:xfrm>
            <a:off x="4283968" y="3501008"/>
            <a:ext cx="3765264" cy="251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65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18. </a:t>
            </a:r>
            <a:r>
              <a:rPr lang="cs-CZ" dirty="0"/>
              <a:t>s</a:t>
            </a:r>
            <a:r>
              <a:rPr lang="cs-CZ" dirty="0" smtClean="0"/>
              <a:t>toletí - Marie Terezie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cs-CZ" dirty="0" smtClean="0"/>
              <a:t>17.  století – třicetiletá válka </a:t>
            </a:r>
            <a:r>
              <a:rPr lang="cs-CZ" dirty="0" smtClean="0">
                <a:cs typeface="Arial" charset="0"/>
              </a:rPr>
              <a:t>→ zdecimování českého venkova</a:t>
            </a:r>
          </a:p>
          <a:p>
            <a:pPr lvl="1"/>
            <a:r>
              <a:rPr lang="cs-CZ" dirty="0" smtClean="0">
                <a:cs typeface="Arial" charset="0"/>
              </a:rPr>
              <a:t>→ zvyšování robotních povinností → povstání</a:t>
            </a:r>
            <a:endParaRPr lang="cs-CZ" dirty="0" smtClean="0"/>
          </a:p>
          <a:p>
            <a:r>
              <a:rPr lang="cs-CZ" dirty="0" smtClean="0"/>
              <a:t>F. A. Raab</a:t>
            </a:r>
          </a:p>
          <a:p>
            <a:pPr lvl="1"/>
            <a:r>
              <a:rPr lang="cs-CZ" dirty="0" err="1" smtClean="0">
                <a:cs typeface="Arial" charset="0"/>
              </a:rPr>
              <a:t>Raabizace</a:t>
            </a:r>
            <a:endParaRPr lang="cs-CZ" dirty="0"/>
          </a:p>
          <a:p>
            <a:pPr lvl="2"/>
            <a:r>
              <a:rPr lang="cs-CZ" i="1" dirty="0"/>
              <a:t>aboliční </a:t>
            </a:r>
            <a:r>
              <a:rPr lang="cs-CZ" i="1" dirty="0" err="1"/>
              <a:t>Raabovská</a:t>
            </a:r>
            <a:r>
              <a:rPr lang="cs-CZ" i="1" dirty="0"/>
              <a:t> soustava</a:t>
            </a:r>
            <a:r>
              <a:rPr lang="cs-CZ" dirty="0"/>
              <a:t>, </a:t>
            </a:r>
            <a:r>
              <a:rPr lang="cs-CZ" i="1" dirty="0" err="1"/>
              <a:t>Raabovký</a:t>
            </a:r>
            <a:r>
              <a:rPr lang="cs-CZ" i="1" dirty="0"/>
              <a:t> robotní </a:t>
            </a:r>
            <a:r>
              <a:rPr lang="cs-CZ" i="1" dirty="0" smtClean="0"/>
              <a:t>svod</a:t>
            </a:r>
            <a:endParaRPr lang="cs-CZ" dirty="0"/>
          </a:p>
          <a:p>
            <a:pPr lvl="2"/>
            <a:r>
              <a:rPr lang="cs-CZ" dirty="0" smtClean="0"/>
              <a:t>Rozdělení neefektivních panských statků mezi poddané</a:t>
            </a:r>
          </a:p>
          <a:p>
            <a:pPr lvl="2"/>
            <a:r>
              <a:rPr lang="cs-CZ" dirty="0" smtClean="0"/>
              <a:t>Smluvená roční úplata</a:t>
            </a:r>
          </a:p>
          <a:p>
            <a:pPr lvl="2"/>
            <a:r>
              <a:rPr lang="cs-CZ" dirty="0" smtClean="0"/>
              <a:t>Zakládání nových vesnic</a:t>
            </a:r>
          </a:p>
          <a:p>
            <a:pPr lvl="3"/>
            <a:r>
              <a:rPr lang="cs-CZ" dirty="0"/>
              <a:t>Geometrická přesnost nové venkovské zástavby</a:t>
            </a:r>
          </a:p>
          <a:p>
            <a:pPr lvl="3"/>
            <a:r>
              <a:rPr lang="cs-CZ" dirty="0" smtClean="0"/>
              <a:t>Čechy 128</a:t>
            </a:r>
          </a:p>
          <a:p>
            <a:pPr lvl="3"/>
            <a:r>
              <a:rPr lang="cs-CZ" dirty="0" smtClean="0"/>
              <a:t>Morava	117</a:t>
            </a:r>
          </a:p>
          <a:p>
            <a:pPr lvl="1"/>
            <a:r>
              <a:rPr lang="cs-CZ" dirty="0" smtClean="0"/>
              <a:t>Využívání půdy kontinuálně</a:t>
            </a:r>
          </a:p>
          <a:p>
            <a:pPr lvl="2"/>
            <a:r>
              <a:rPr lang="cs-CZ" dirty="0" smtClean="0"/>
              <a:t>Střídání pícnin, jetelovin, okopanin</a:t>
            </a:r>
          </a:p>
          <a:p>
            <a:pPr lvl="1"/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6" t="40868" r="11667" b="40124"/>
          <a:stretch/>
        </p:blipFill>
        <p:spPr bwMode="auto">
          <a:xfrm>
            <a:off x="5292080" y="4828547"/>
            <a:ext cx="3091544" cy="174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316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Josef II.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zrušen</a:t>
            </a:r>
            <a:r>
              <a:rPr lang="cs-CZ" dirty="0"/>
              <a:t> jezuitský </a:t>
            </a:r>
            <a:r>
              <a:rPr lang="cs-CZ" dirty="0" smtClean="0"/>
              <a:t>řád</a:t>
            </a:r>
          </a:p>
          <a:p>
            <a:r>
              <a:rPr lang="cs-CZ" dirty="0" smtClean="0"/>
              <a:t>soudnictví </a:t>
            </a:r>
            <a:r>
              <a:rPr lang="cs-CZ" dirty="0"/>
              <a:t>je odděleno od správy </a:t>
            </a:r>
            <a:endParaRPr lang="cs-CZ" dirty="0" smtClean="0"/>
          </a:p>
          <a:p>
            <a:r>
              <a:rPr lang="cs-CZ" dirty="0" smtClean="0"/>
              <a:t>vydány patenty</a:t>
            </a:r>
            <a:r>
              <a:rPr lang="cs-CZ" dirty="0"/>
              <a:t> </a:t>
            </a:r>
            <a:endParaRPr lang="cs-CZ" dirty="0" smtClean="0"/>
          </a:p>
          <a:p>
            <a:pPr lvl="1"/>
            <a:r>
              <a:rPr lang="cs-CZ" dirty="0" smtClean="0"/>
              <a:t>1781 o </a:t>
            </a:r>
            <a:r>
              <a:rPr lang="cs-CZ" dirty="0"/>
              <a:t>zrušení </a:t>
            </a:r>
            <a:r>
              <a:rPr lang="cs-CZ" dirty="0" smtClean="0"/>
              <a:t>nevolnictví</a:t>
            </a:r>
          </a:p>
          <a:p>
            <a:pPr lvl="1"/>
            <a:r>
              <a:rPr lang="cs-CZ" dirty="0" smtClean="0"/>
              <a:t>1781 toleranční patent - povolení příslušnosti </a:t>
            </a:r>
            <a:r>
              <a:rPr lang="cs-CZ" dirty="0"/>
              <a:t>k </a:t>
            </a:r>
            <a:r>
              <a:rPr lang="cs-CZ" dirty="0" smtClean="0"/>
              <a:t>dvojímu protestantskému vyznání</a:t>
            </a:r>
          </a:p>
          <a:p>
            <a:pPr lvl="1"/>
            <a:r>
              <a:rPr lang="cs-CZ" dirty="0"/>
              <a:t>patent stanovující minimální rozlohu pozemku</a:t>
            </a:r>
          </a:p>
          <a:p>
            <a:pPr lvl="1"/>
            <a:r>
              <a:rPr lang="cs-CZ" dirty="0" smtClean="0"/>
              <a:t>1792 tereziánsko-josefínský katastr</a:t>
            </a:r>
            <a:endParaRPr lang="cs-CZ" dirty="0"/>
          </a:p>
          <a:p>
            <a:pPr lvl="1"/>
            <a:endParaRPr lang="cs-CZ" dirty="0" smtClean="0"/>
          </a:p>
          <a:p>
            <a:r>
              <a:rPr lang="cs-CZ" dirty="0" smtClean="0"/>
              <a:t>Rozvoj venkovské shlukové zástavby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4" t="63043" r="7619" b="21276"/>
          <a:stretch/>
        </p:blipFill>
        <p:spPr bwMode="auto">
          <a:xfrm>
            <a:off x="5292080" y="222480"/>
            <a:ext cx="3600400" cy="25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136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Přestavba obytného domu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t="27719" r="50758" b="36153"/>
          <a:stretch/>
        </p:blipFill>
        <p:spPr bwMode="auto">
          <a:xfrm>
            <a:off x="179512" y="1340768"/>
            <a:ext cx="552010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t="67161" r="50000" b="19914"/>
          <a:stretch/>
        </p:blipFill>
        <p:spPr bwMode="auto">
          <a:xfrm>
            <a:off x="3419872" y="5157192"/>
            <a:ext cx="5430068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1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Počátky osídlování naší krajiny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Mladší doba kamenná</a:t>
            </a:r>
          </a:p>
          <a:p>
            <a:pPr lvl="1"/>
            <a:r>
              <a:rPr lang="cs-CZ" dirty="0" smtClean="0"/>
              <a:t>3-4 tis. let př. n. </a:t>
            </a:r>
            <a:r>
              <a:rPr lang="cs-CZ" dirty="0"/>
              <a:t>l</a:t>
            </a:r>
            <a:r>
              <a:rPr lang="cs-CZ" dirty="0" smtClean="0"/>
              <a:t>.</a:t>
            </a:r>
          </a:p>
          <a:p>
            <a:pPr lvl="1"/>
            <a:r>
              <a:rPr lang="cs-CZ" dirty="0" smtClean="0"/>
              <a:t>Rodové vlastnictví půdy</a:t>
            </a:r>
          </a:p>
          <a:p>
            <a:pPr lvl="1"/>
            <a:r>
              <a:rPr lang="cs-CZ" dirty="0" smtClean="0"/>
              <a:t>Pazourkové srpy</a:t>
            </a:r>
          </a:p>
          <a:p>
            <a:pPr lvl="1"/>
            <a:r>
              <a:rPr lang="cs-CZ" dirty="0" smtClean="0"/>
              <a:t>Skladování obilí – zemní jámy, hliněné nádoby</a:t>
            </a:r>
          </a:p>
          <a:p>
            <a:pPr lvl="1"/>
            <a:r>
              <a:rPr lang="cs-CZ" dirty="0" smtClean="0"/>
              <a:t>Využívání půdy jen několik let</a:t>
            </a:r>
          </a:p>
          <a:p>
            <a:pPr lvl="1"/>
            <a:r>
              <a:rPr lang="cs-CZ" dirty="0" smtClean="0"/>
              <a:t>Ponechání půdy k odpočinku – 50 až 80 let</a:t>
            </a:r>
          </a:p>
          <a:p>
            <a:pPr lvl="1"/>
            <a:r>
              <a:rPr lang="cs-CZ" dirty="0" smtClean="0"/>
              <a:t>Dlouhorohý skot; dále ovce, kozy, prasata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1845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Uspořádání panského dvora</a:t>
            </a:r>
            <a:endParaRPr lang="cs-CZ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5" t="50000" r="10119" b="11930"/>
          <a:stretch/>
        </p:blipFill>
        <p:spPr bwMode="auto">
          <a:xfrm>
            <a:off x="1691680" y="1196752"/>
            <a:ext cx="6264696" cy="522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140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Estetická úprava krajiny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Přestavba zámků</a:t>
            </a:r>
          </a:p>
          <a:p>
            <a:endParaRPr lang="cs-CZ" dirty="0" smtClean="0"/>
          </a:p>
          <a:p>
            <a:r>
              <a:rPr lang="cs-CZ" dirty="0" smtClean="0"/>
              <a:t>Zámecké zahrady</a:t>
            </a:r>
          </a:p>
          <a:p>
            <a:r>
              <a:rPr lang="cs-CZ" dirty="0" smtClean="0"/>
              <a:t>Krajinné celky</a:t>
            </a:r>
          </a:p>
          <a:p>
            <a:pPr lvl="1"/>
            <a:r>
              <a:rPr lang="cs-CZ" dirty="0" smtClean="0"/>
              <a:t>Vyhlídkové cesty</a:t>
            </a:r>
          </a:p>
          <a:p>
            <a:pPr lvl="1"/>
            <a:r>
              <a:rPr lang="cs-CZ" dirty="0" smtClean="0"/>
              <a:t>Okrasné aleje</a:t>
            </a:r>
          </a:p>
          <a:p>
            <a:pPr lvl="1"/>
            <a:r>
              <a:rPr lang="cs-CZ" dirty="0" smtClean="0"/>
              <a:t>Odpočinkové altány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8866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19.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Opuštění systému dýmné jizby</a:t>
            </a:r>
          </a:p>
          <a:p>
            <a:r>
              <a:rPr lang="cs-CZ" dirty="0" smtClean="0"/>
              <a:t>Zděné konstrukce</a:t>
            </a:r>
          </a:p>
          <a:p>
            <a:pPr lvl="1"/>
            <a:r>
              <a:rPr lang="cs-CZ" dirty="0" smtClean="0"/>
              <a:t>Odvod kouře</a:t>
            </a:r>
          </a:p>
          <a:p>
            <a:pPr lvl="1"/>
            <a:r>
              <a:rPr lang="cs-CZ" dirty="0" smtClean="0"/>
              <a:t>Vytápění prostřednictvím kamen</a:t>
            </a:r>
          </a:p>
          <a:p>
            <a:pPr lvl="1"/>
            <a:r>
              <a:rPr lang="cs-CZ" dirty="0" smtClean="0"/>
              <a:t>Využití půdy (dosud silně zakouřené)</a:t>
            </a:r>
          </a:p>
          <a:p>
            <a:pPr lvl="1"/>
            <a:r>
              <a:rPr lang="cs-CZ" dirty="0" smtClean="0"/>
              <a:t>Možnost zvýšení budov do patra</a:t>
            </a:r>
            <a:endParaRPr lang="cs-CZ" dirty="0"/>
          </a:p>
          <a:p>
            <a:r>
              <a:rPr lang="cs-CZ" dirty="0" smtClean="0"/>
              <a:t>Štítová orientace </a:t>
            </a:r>
            <a:r>
              <a:rPr lang="cs-CZ" dirty="0" smtClean="0">
                <a:cs typeface="Arial" charset="0"/>
              </a:rPr>
              <a:t>→ okapová</a:t>
            </a:r>
          </a:p>
          <a:p>
            <a:pPr lvl="1"/>
            <a:r>
              <a:rPr lang="cs-CZ" dirty="0" smtClean="0">
                <a:cs typeface="Arial" charset="0"/>
              </a:rPr>
              <a:t>Štír směrem k návsi (ulici)</a:t>
            </a:r>
          </a:p>
          <a:p>
            <a:pPr lvl="1"/>
            <a:r>
              <a:rPr lang="cs-CZ" dirty="0" smtClean="0">
                <a:cs typeface="Arial" charset="0"/>
              </a:rPr>
              <a:t>Obdélný tvar domu orientován do ulice</a:t>
            </a:r>
          </a:p>
          <a:p>
            <a:pPr lvl="1"/>
            <a:r>
              <a:rPr lang="cs-CZ" dirty="0" smtClean="0">
                <a:cs typeface="Arial" charset="0"/>
              </a:rPr>
              <a:t>(vjezd do dvora průjezdem)</a:t>
            </a: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0" t="38491" r="55834" b="46302"/>
          <a:stretch/>
        </p:blipFill>
        <p:spPr bwMode="auto">
          <a:xfrm>
            <a:off x="5508104" y="836712"/>
            <a:ext cx="3396344" cy="1393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939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Urbanistické formy vesnic</a:t>
            </a:r>
            <a:endParaRPr lang="cs-CZ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4" t="52272" r="4762" b="7653"/>
          <a:stretch/>
        </p:blipFill>
        <p:spPr bwMode="auto">
          <a:xfrm>
            <a:off x="395536" y="1269833"/>
            <a:ext cx="8455895" cy="489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74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Urbanistické formy vesnic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13781" r="46429" b="62117"/>
          <a:stretch/>
        </p:blipFill>
        <p:spPr bwMode="auto">
          <a:xfrm>
            <a:off x="395536" y="1628800"/>
            <a:ext cx="840466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630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Urbanistické formy vesnic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37543" r="46429" b="33473"/>
          <a:stretch/>
        </p:blipFill>
        <p:spPr bwMode="auto">
          <a:xfrm>
            <a:off x="377812" y="1556792"/>
            <a:ext cx="8503591" cy="420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233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Urbanistické formy vesnic</a:t>
            </a:r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" t="38966" r="30358" b="12721"/>
          <a:stretch/>
        </p:blipFill>
        <p:spPr bwMode="auto">
          <a:xfrm>
            <a:off x="416220" y="1268760"/>
            <a:ext cx="853583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352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Urbanistické formy vesnic</a:t>
            </a: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5" t="20592" r="8929" b="20959"/>
          <a:stretch/>
        </p:blipFill>
        <p:spPr bwMode="auto">
          <a:xfrm>
            <a:off x="899592" y="1219200"/>
            <a:ext cx="7137763" cy="508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082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Rozložení lidové architektury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1" t="52747" r="7976" b="8128"/>
          <a:stretch/>
        </p:blipFill>
        <p:spPr bwMode="auto">
          <a:xfrm>
            <a:off x="1043608" y="1363727"/>
            <a:ext cx="7071191" cy="4657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758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Roubené stavby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0" t="37223" r="10001" b="16207"/>
          <a:stretch/>
        </p:blipFill>
        <p:spPr bwMode="auto">
          <a:xfrm>
            <a:off x="755576" y="1412776"/>
            <a:ext cx="717973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624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Neolitické osady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Skupiny</a:t>
            </a:r>
          </a:p>
          <a:p>
            <a:pPr lvl="1"/>
            <a:r>
              <a:rPr lang="cs-CZ" dirty="0" smtClean="0"/>
              <a:t>rodových neolitických chat</a:t>
            </a:r>
          </a:p>
          <a:p>
            <a:pPr lvl="2"/>
            <a:r>
              <a:rPr lang="cs-CZ" dirty="0" smtClean="0"/>
              <a:t>Polozapuštěné do země</a:t>
            </a:r>
          </a:p>
          <a:p>
            <a:pPr lvl="2"/>
            <a:r>
              <a:rPr lang="cs-CZ" dirty="0" smtClean="0"/>
              <a:t>Konstrukce z kůlů</a:t>
            </a:r>
          </a:p>
          <a:p>
            <a:pPr lvl="2"/>
            <a:r>
              <a:rPr lang="cs-CZ" dirty="0" smtClean="0"/>
              <a:t>Proutěný výplet</a:t>
            </a:r>
          </a:p>
          <a:p>
            <a:pPr lvl="2"/>
            <a:r>
              <a:rPr lang="cs-CZ" dirty="0" smtClean="0"/>
              <a:t>Rákosové zakrytí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Osídlení</a:t>
            </a:r>
          </a:p>
          <a:p>
            <a:pPr lvl="1"/>
            <a:r>
              <a:rPr lang="cs-CZ" dirty="0" smtClean="0"/>
              <a:t>Polabí, dolní Ohře, jižní Morava</a:t>
            </a: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3" t="52143" r="24178" b="33953"/>
          <a:stretch/>
        </p:blipFill>
        <p:spPr bwMode="auto">
          <a:xfrm>
            <a:off x="4496454" y="2276872"/>
            <a:ext cx="3942733" cy="132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177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Roubené stavby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25819" r="32381" b="51213"/>
          <a:stretch/>
        </p:blipFill>
        <p:spPr bwMode="auto">
          <a:xfrm>
            <a:off x="539552" y="1556792"/>
            <a:ext cx="826860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009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Zděné omítané stavby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5" t="15114" r="32619" b="43702"/>
          <a:stretch/>
        </p:blipFill>
        <p:spPr bwMode="auto">
          <a:xfrm>
            <a:off x="1182868" y="1800907"/>
            <a:ext cx="6778264" cy="377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978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Zděné omítané stavby</a:t>
            </a:r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5" t="56728" r="32619" b="8177"/>
          <a:stretch/>
        </p:blipFill>
        <p:spPr bwMode="auto">
          <a:xfrm>
            <a:off x="323528" y="1412776"/>
            <a:ext cx="825320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826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Hrázděné stavby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5" t="24552" r="7976" b="53498"/>
          <a:stretch/>
        </p:blipFill>
        <p:spPr bwMode="auto">
          <a:xfrm>
            <a:off x="539552" y="1484784"/>
            <a:ext cx="8105276" cy="254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730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Půda v 19.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Hospodářství</a:t>
            </a:r>
          </a:p>
          <a:p>
            <a:pPr lvl="1"/>
            <a:r>
              <a:rPr lang="cs-CZ" dirty="0" smtClean="0"/>
              <a:t>60 % </a:t>
            </a:r>
            <a:r>
              <a:rPr lang="en-US" dirty="0" smtClean="0"/>
              <a:t>&gt;</a:t>
            </a:r>
            <a:r>
              <a:rPr lang="cs-CZ" dirty="0" smtClean="0"/>
              <a:t> 5 ha</a:t>
            </a:r>
          </a:p>
          <a:p>
            <a:pPr lvl="1"/>
            <a:r>
              <a:rPr lang="cs-CZ" dirty="0" smtClean="0"/>
              <a:t>4 % </a:t>
            </a:r>
            <a:r>
              <a:rPr lang="en-US" dirty="0" smtClean="0"/>
              <a:t>&lt; </a:t>
            </a:r>
            <a:r>
              <a:rPr lang="cs-CZ" dirty="0" smtClean="0"/>
              <a:t>20 ha</a:t>
            </a:r>
          </a:p>
          <a:p>
            <a:pPr lvl="1"/>
            <a:endParaRPr lang="cs-CZ" dirty="0"/>
          </a:p>
          <a:p>
            <a:r>
              <a:rPr lang="cs-CZ" dirty="0" smtClean="0"/>
              <a:t>33 milionů parcel</a:t>
            </a:r>
          </a:p>
          <a:p>
            <a:r>
              <a:rPr lang="cs-CZ" dirty="0" smtClean="0"/>
              <a:t>Průměrná velikost 0,25 ha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Výstavba silnic, železnice (do roku 1880 téměř celá železniční síť)</a:t>
            </a:r>
          </a:p>
          <a:p>
            <a:r>
              <a:rPr lang="cs-CZ" dirty="0" smtClean="0"/>
              <a:t>Klesá rozloha lesů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01804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Přelom 19. a 20.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Nové typy staveb potravinářského průmyslu</a:t>
            </a:r>
          </a:p>
          <a:p>
            <a:pPr lvl="1"/>
            <a:r>
              <a:rPr lang="cs-CZ" dirty="0" smtClean="0"/>
              <a:t>Sila, pekárny, škrobárny, sladovny, rafinerie olejů</a:t>
            </a:r>
          </a:p>
          <a:p>
            <a:endParaRPr lang="cs-CZ" dirty="0" smtClean="0"/>
          </a:p>
          <a:p>
            <a:r>
              <a:rPr lang="cs-CZ" dirty="0" smtClean="0"/>
              <a:t>Vznik</a:t>
            </a:r>
            <a:endParaRPr lang="cs-CZ" dirty="0"/>
          </a:p>
          <a:p>
            <a:pPr lvl="1"/>
            <a:r>
              <a:rPr lang="cs-CZ" dirty="0" smtClean="0"/>
              <a:t>143 cukrovarů</a:t>
            </a:r>
          </a:p>
          <a:p>
            <a:pPr lvl="1"/>
            <a:r>
              <a:rPr lang="cs-CZ" dirty="0" smtClean="0"/>
              <a:t>665 pivovarů</a:t>
            </a:r>
          </a:p>
          <a:p>
            <a:pPr lvl="2"/>
            <a:r>
              <a:rPr lang="cs-CZ" dirty="0" smtClean="0"/>
              <a:t>Z toho 454 malých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0385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20. století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2. světová válka</a:t>
            </a:r>
          </a:p>
          <a:p>
            <a:pPr lvl="1"/>
            <a:r>
              <a:rPr lang="cs-CZ" dirty="0" smtClean="0"/>
              <a:t>Odsun Němců</a:t>
            </a:r>
          </a:p>
          <a:p>
            <a:pPr lvl="1"/>
            <a:r>
              <a:rPr lang="cs-CZ" dirty="0" smtClean="0"/>
              <a:t>Cca 2 mil. Obyvatel</a:t>
            </a:r>
          </a:p>
          <a:p>
            <a:r>
              <a:rPr lang="cs-CZ" dirty="0" smtClean="0"/>
              <a:t>Po r. 1948</a:t>
            </a:r>
          </a:p>
          <a:p>
            <a:pPr lvl="2"/>
            <a:r>
              <a:rPr lang="cs-CZ" dirty="0" smtClean="0"/>
              <a:t>Předtím 14 tis. </a:t>
            </a:r>
            <a:r>
              <a:rPr lang="cs-CZ" dirty="0"/>
              <a:t>v</a:t>
            </a:r>
            <a:r>
              <a:rPr lang="cs-CZ" dirty="0" smtClean="0"/>
              <a:t>enkovských sídel</a:t>
            </a:r>
          </a:p>
          <a:p>
            <a:pPr lvl="1"/>
            <a:r>
              <a:rPr lang="cs-CZ" dirty="0" smtClean="0"/>
              <a:t>Kolektivizace</a:t>
            </a:r>
          </a:p>
          <a:p>
            <a:pPr lvl="2"/>
            <a:r>
              <a:rPr lang="cs-CZ" dirty="0" smtClean="0"/>
              <a:t>Družstevní objekty</a:t>
            </a:r>
          </a:p>
          <a:p>
            <a:pPr lvl="1"/>
            <a:r>
              <a:rPr lang="cs-CZ" dirty="0" smtClean="0"/>
              <a:t>Systém střediskových obcí</a:t>
            </a:r>
          </a:p>
          <a:p>
            <a:pPr lvl="2"/>
            <a:r>
              <a:rPr lang="cs-CZ" dirty="0" smtClean="0"/>
              <a:t>Koncentrace služeb do určitých obcí (a určitých objektů)</a:t>
            </a:r>
          </a:p>
          <a:p>
            <a:pPr lvl="2"/>
            <a:endParaRPr lang="cs-CZ" dirty="0" smtClean="0"/>
          </a:p>
          <a:p>
            <a:pPr lvl="2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585498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Velikost zemědělských družstev – příklad okresu Chrudim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14628" r="50370" b="31498"/>
          <a:stretch/>
        </p:blipFill>
        <p:spPr bwMode="auto">
          <a:xfrm>
            <a:off x="1331640" y="1268760"/>
            <a:ext cx="549337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685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Přelom 20. a 21.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Rozvoj zástavby v zázemí měst</a:t>
            </a:r>
          </a:p>
          <a:p>
            <a:pPr lvl="1"/>
            <a:r>
              <a:rPr lang="cs-CZ" dirty="0" err="1" smtClean="0"/>
              <a:t>Suburbie</a:t>
            </a:r>
            <a:endParaRPr lang="cs-CZ" dirty="0" smtClean="0"/>
          </a:p>
          <a:p>
            <a:pPr lvl="1"/>
            <a:r>
              <a:rPr lang="cs-CZ" dirty="0" smtClean="0"/>
              <a:t>Urban </a:t>
            </a:r>
            <a:r>
              <a:rPr lang="cs-CZ" dirty="0" err="1" smtClean="0"/>
              <a:t>sprawl</a:t>
            </a:r>
            <a:r>
              <a:rPr lang="cs-CZ" dirty="0" smtClean="0"/>
              <a:t> (sídelní kaše)</a:t>
            </a:r>
          </a:p>
          <a:p>
            <a:pPr lvl="1"/>
            <a:endParaRPr lang="cs-CZ" dirty="0"/>
          </a:p>
          <a:p>
            <a:r>
              <a:rPr lang="cs-CZ" dirty="0" smtClean="0"/>
              <a:t>Problém vymezení prostoru </a:t>
            </a:r>
            <a:r>
              <a:rPr lang="cs-CZ" dirty="0" err="1" smtClean="0"/>
              <a:t>suburbií</a:t>
            </a:r>
            <a:endParaRPr lang="cs-CZ" dirty="0" smtClean="0"/>
          </a:p>
          <a:p>
            <a:pPr lvl="1"/>
            <a:r>
              <a:rPr lang="cs-CZ" dirty="0" smtClean="0"/>
              <a:t>Venkov?</a:t>
            </a:r>
          </a:p>
          <a:p>
            <a:pPr lvl="1"/>
            <a:r>
              <a:rPr lang="cs-CZ" dirty="0" smtClean="0"/>
              <a:t>Město?</a:t>
            </a:r>
          </a:p>
          <a:p>
            <a:endParaRPr lang="cs-CZ" dirty="0" smtClean="0"/>
          </a:p>
          <a:p>
            <a:r>
              <a:rPr lang="cs-CZ" dirty="0" smtClean="0"/>
              <a:t>Kvalita </a:t>
            </a:r>
            <a:r>
              <a:rPr lang="cs-CZ" dirty="0" err="1" smtClean="0"/>
              <a:t>suburbánní</a:t>
            </a:r>
            <a:r>
              <a:rPr lang="cs-CZ" dirty="0" smtClean="0"/>
              <a:t> zástavby</a:t>
            </a:r>
          </a:p>
          <a:p>
            <a:pPr lvl="1"/>
            <a:r>
              <a:rPr lang="cs-CZ" dirty="0" smtClean="0"/>
              <a:t>Urbanistická</a:t>
            </a:r>
          </a:p>
          <a:p>
            <a:pPr lvl="1"/>
            <a:r>
              <a:rPr lang="cs-CZ" dirty="0" smtClean="0"/>
              <a:t>Architektonická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85457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Půdní fond ČR</a:t>
            </a:r>
          </a:p>
        </p:txBody>
      </p:sp>
      <p:graphicFrame>
        <p:nvGraphicFramePr>
          <p:cNvPr id="4" name="Group 38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5684955"/>
              </p:ext>
            </p:extLst>
          </p:nvPr>
        </p:nvGraphicFramePr>
        <p:xfrm>
          <a:off x="467544" y="1484784"/>
          <a:ext cx="8136904" cy="4392488"/>
        </p:xfrm>
        <a:graphic>
          <a:graphicData uri="http://schemas.openxmlformats.org/drawingml/2006/table">
            <a:tbl>
              <a:tblPr/>
              <a:tblGrid>
                <a:gridCol w="5005389"/>
                <a:gridCol w="1549806"/>
                <a:gridCol w="1581709"/>
              </a:tblGrid>
              <a:tr h="43999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E" charset="-18"/>
                          <a:cs typeface="Arial" pitchFamily="34" charset="0"/>
                        </a:rPr>
                        <a:t>Plochy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tis. ha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 %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Celková plocha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7 887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100,0%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99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Zemědělská půda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4 249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53,9%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Orná půda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3 032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38,4%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99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Trvalé travní porosty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978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12,4%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99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Vinice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0,2%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Chmelnice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0,1%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99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Ovocné sady a zahrady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209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2,6%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Nezemědělská půda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3 638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46,1%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99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Lesy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2 651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33,6%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Rectangle 386"/>
          <p:cNvSpPr>
            <a:spLocks noChangeArrowheads="1"/>
          </p:cNvSpPr>
          <p:nvPr/>
        </p:nvSpPr>
        <p:spPr bwMode="auto">
          <a:xfrm>
            <a:off x="467544" y="5969226"/>
            <a:ext cx="777716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cs-CZ" dirty="0"/>
              <a:t>Ze zemědělské půdy tvoří půda v méně příznivých oblastech 50,1 %</a:t>
            </a:r>
          </a:p>
        </p:txBody>
      </p:sp>
    </p:spTree>
    <p:extLst>
      <p:ext uri="{BB962C8B-B14F-4D97-AF65-F5344CB8AC3E}">
        <p14:creationId xmlns:p14="http://schemas.microsoft.com/office/powerpoint/2010/main" val="3472711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Období doby bronzové, železné a laténské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Trojpolní systém</a:t>
            </a:r>
          </a:p>
          <a:p>
            <a:pPr lvl="1"/>
            <a:r>
              <a:rPr lang="cs-CZ" dirty="0" smtClean="0"/>
              <a:t>Střídání jaře, ozimu, úhoru</a:t>
            </a:r>
          </a:p>
          <a:p>
            <a:r>
              <a:rPr lang="cs-CZ" dirty="0" smtClean="0"/>
              <a:t>Zlepšení zemědělských nástrojů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145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Vlastnická struktura lesů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70016107"/>
              </p:ext>
            </p:extLst>
          </p:nvPr>
        </p:nvGraphicFramePr>
        <p:xfrm>
          <a:off x="395538" y="1484786"/>
          <a:ext cx="8424931" cy="4392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3328"/>
                <a:gridCol w="672873"/>
                <a:gridCol w="672873"/>
                <a:gridCol w="672873"/>
                <a:gridCol w="672873"/>
                <a:gridCol w="672873"/>
                <a:gridCol w="672873"/>
                <a:gridCol w="672873"/>
                <a:gridCol w="672873"/>
                <a:gridCol w="672873"/>
                <a:gridCol w="672873"/>
                <a:gridCol w="672873"/>
              </a:tblGrid>
              <a:tr h="27453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1850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1880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1900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1920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1930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1950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1980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1990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2000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2005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2010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453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u="none" strike="noStrike" dirty="0">
                          <a:effectLst/>
                        </a:rPr>
                        <a:t>státní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2,5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0,3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0,3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4,3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12,4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70,1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91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95,8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63,1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59,8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59,95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453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MŽP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x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x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x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x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x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x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x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x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x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x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3,71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453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Lesy ČR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x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x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x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x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x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x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x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x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x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x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50,44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453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u="none" strike="noStrike" dirty="0">
                          <a:effectLst/>
                        </a:rPr>
                        <a:t>obecní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9,1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10,2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9,3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10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11,3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16,6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x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x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13,6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15,5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16,55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453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u="none" strike="noStrike">
                          <a:effectLst/>
                        </a:rPr>
                        <a:t>krajské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x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x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x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x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x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x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x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x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0,3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0,2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0,15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453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u="none" strike="noStrike">
                          <a:effectLst/>
                        </a:rPr>
                        <a:t>lesní družstva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x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x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1,2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1,8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3,2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x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x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0,9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1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1,18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453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u="none" strike="noStrike" dirty="0">
                          <a:effectLst/>
                        </a:rPr>
                        <a:t>soukromé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88,4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89,5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>
                          <a:effectLst/>
                        </a:rPr>
                        <a:t>89,4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84,5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74,5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10,1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0,4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0,1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22,1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23,5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22,17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453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u="none" strike="noStrike" dirty="0">
                          <a:effectLst/>
                        </a:rPr>
                        <a:t>PO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u="none" strike="noStrike" dirty="0">
                          <a:effectLst/>
                        </a:rPr>
                        <a:t>9,7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u="none" strike="noStrike" dirty="0">
                          <a:effectLst/>
                        </a:rPr>
                        <a:t>8,5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u="none" strike="noStrike" dirty="0">
                          <a:effectLst/>
                        </a:rPr>
                        <a:t>7,4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u="none" strike="noStrike" dirty="0">
                          <a:effectLst/>
                        </a:rPr>
                        <a:t>8,7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u="none" strike="noStrike" dirty="0">
                          <a:effectLst/>
                        </a:rPr>
                        <a:t>8,3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u="none" strike="noStrike" dirty="0">
                          <a:effectLst/>
                        </a:rPr>
                        <a:t>0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u="none" strike="noStrike" dirty="0">
                          <a:effectLst/>
                        </a:rPr>
                        <a:t>0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u="none" strike="noStrike" dirty="0">
                          <a:effectLst/>
                        </a:rPr>
                        <a:t>0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u="none" strike="noStrike" dirty="0">
                          <a:effectLst/>
                        </a:rPr>
                        <a:t>0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u="none" strike="noStrike" dirty="0">
                          <a:effectLst/>
                        </a:rPr>
                        <a:t>0,3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u="none" strike="noStrike" dirty="0">
                          <a:effectLst/>
                        </a:rPr>
                        <a:t>2,69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4530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vysoké školy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0,3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0,3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4530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církevní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7,2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6,7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7,9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7,1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0,05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4530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nadační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1,7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1,3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0,7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0,8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1,2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4530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ostatní PO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2,34</a:t>
                      </a:r>
                      <a:endParaRPr lang="cs-CZ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453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FO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57,7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55,3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53,3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75,8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66,2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10,1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0,4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0,1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22,1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23,2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19,48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453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šlechtické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21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25,7</a:t>
                      </a:r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28,7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x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x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x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x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x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x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x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x</a:t>
                      </a:r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453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u="none" strike="noStrike" dirty="0">
                          <a:effectLst/>
                        </a:rPr>
                        <a:t>JZD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x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x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x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x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x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x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8,6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4,1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x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x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x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89388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Možnosti spolupráce obcí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MAS</a:t>
            </a:r>
          </a:p>
          <a:p>
            <a:pPr lvl="1"/>
            <a:r>
              <a:rPr lang="cs-CZ" dirty="0"/>
              <a:t>Obecně prospěšná společnost</a:t>
            </a:r>
          </a:p>
          <a:p>
            <a:pPr lvl="1"/>
            <a:r>
              <a:rPr lang="cs-CZ" dirty="0"/>
              <a:t>Občanské sdružení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Mikroregiony</a:t>
            </a:r>
          </a:p>
          <a:p>
            <a:pPr lvl="1"/>
            <a:r>
              <a:rPr lang="cs-CZ" dirty="0" smtClean="0"/>
              <a:t>Dobrovolné svazky obcí</a:t>
            </a:r>
          </a:p>
          <a:p>
            <a:pPr lvl="1"/>
            <a:r>
              <a:rPr lang="cs-CZ" dirty="0" smtClean="0"/>
              <a:t>Zájmové sdružení právnických osob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40060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Místní akční skupiny (MAS)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Společenství lidí, kteří chtějí aktivně přispívat k rozvoji území, na kterém žijí</a:t>
            </a:r>
          </a:p>
          <a:p>
            <a:pPr lvl="1"/>
            <a:r>
              <a:rPr lang="cs-CZ" dirty="0"/>
              <a:t>Region, mikroregion</a:t>
            </a:r>
          </a:p>
          <a:p>
            <a:r>
              <a:rPr lang="cs-CZ" dirty="0"/>
              <a:t>Sdružení partnerů</a:t>
            </a:r>
          </a:p>
          <a:p>
            <a:pPr lvl="1"/>
            <a:r>
              <a:rPr lang="cs-CZ" dirty="0"/>
              <a:t>Min. 50 % soukromý sektor</a:t>
            </a:r>
          </a:p>
          <a:p>
            <a:pPr lvl="2"/>
            <a:r>
              <a:rPr lang="cs-CZ" dirty="0"/>
              <a:t>Občané, firmy, podnikatelé, sdružení, spolky, neziskové organizace</a:t>
            </a:r>
          </a:p>
          <a:p>
            <a:pPr lvl="1"/>
            <a:r>
              <a:rPr lang="cs-CZ" dirty="0"/>
              <a:t>Max. 50 % veřejný </a:t>
            </a:r>
            <a:r>
              <a:rPr lang="cs-CZ" dirty="0" smtClean="0"/>
              <a:t>sektor</a:t>
            </a:r>
          </a:p>
          <a:p>
            <a:endParaRPr lang="cs-CZ" dirty="0"/>
          </a:p>
          <a:p>
            <a:r>
              <a:rPr lang="cs-CZ" dirty="0" err="1"/>
              <a:t>Subregionální</a:t>
            </a:r>
            <a:r>
              <a:rPr lang="cs-CZ" dirty="0"/>
              <a:t> venkovské území</a:t>
            </a:r>
          </a:p>
          <a:p>
            <a:r>
              <a:rPr lang="cs-CZ" dirty="0"/>
              <a:t>10 až 100 tis. </a:t>
            </a:r>
            <a:r>
              <a:rPr lang="cs-CZ" dirty="0" smtClean="0"/>
              <a:t>obyvatel</a:t>
            </a:r>
            <a:endParaRPr lang="cs-CZ" dirty="0"/>
          </a:p>
          <a:p>
            <a:r>
              <a:rPr lang="cs-CZ" dirty="0"/>
              <a:t>Mimo města nad 25 tis. obyvatel</a:t>
            </a:r>
          </a:p>
          <a:p>
            <a:r>
              <a:rPr lang="cs-CZ" dirty="0"/>
              <a:t>Vymezeno katastrálním územím všech okrajových </a:t>
            </a:r>
            <a:r>
              <a:rPr lang="cs-CZ" dirty="0" smtClean="0"/>
              <a:t>obcí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72224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Zapojení obcí </a:t>
            </a:r>
            <a:r>
              <a:rPr lang="cs-CZ" dirty="0" smtClean="0"/>
              <a:t>v MAS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38792"/>
              </p:ext>
            </p:extLst>
          </p:nvPr>
        </p:nvGraphicFramePr>
        <p:xfrm>
          <a:off x="395536" y="1268760"/>
          <a:ext cx="8352928" cy="48965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37300"/>
                <a:gridCol w="1150474"/>
                <a:gridCol w="1198412"/>
                <a:gridCol w="1204404"/>
                <a:gridCol w="1414125"/>
                <a:gridCol w="1348213"/>
              </a:tblGrid>
              <a:tr h="57606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Kraj</a:t>
                      </a:r>
                      <a:endParaRPr lang="cs-CZ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Není členem</a:t>
                      </a:r>
                      <a:endParaRPr lang="cs-CZ" sz="1400" b="1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Obce v MAS</a:t>
                      </a:r>
                      <a:endParaRPr lang="cs-CZ" sz="1400" b="1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Není členem %</a:t>
                      </a:r>
                      <a:endParaRPr lang="cs-CZ" sz="1400" b="1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Obce v MAS %</a:t>
                      </a:r>
                      <a:endParaRPr lang="cs-CZ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Celkem</a:t>
                      </a:r>
                      <a:endParaRPr lang="cs-CZ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Jihočeský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169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454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27,13%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72,87%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623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Jihomoravský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273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400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40,56%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59,44%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673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Karlovarský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23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109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17,42%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82,58%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132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Královéhradecký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62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386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13,84%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86,16%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448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Liberecký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49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166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22,79%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77,21%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215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Moravskoslezský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87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212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29,10%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70,90%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299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Olomoucký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81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318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20,30%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79,70%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399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Pardubický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148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303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32,82%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67,18%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451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Plzeňský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101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400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20,16%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79,84%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501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Praha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100,00%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Střední Čechy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438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707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38,25%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61,75%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1145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Ústecký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123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231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34,75%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65,25%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354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Vysočina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276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428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39,20%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60,80%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704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Zlínský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80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225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26,23%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73,77%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305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ČR</a:t>
                      </a:r>
                      <a:endParaRPr lang="cs-CZ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1911</a:t>
                      </a:r>
                      <a:endParaRPr lang="cs-CZ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4339</a:t>
                      </a:r>
                      <a:endParaRPr lang="cs-CZ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30,58%</a:t>
                      </a:r>
                      <a:endParaRPr lang="cs-CZ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69,42%</a:t>
                      </a:r>
                      <a:endParaRPr lang="cs-CZ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6250</a:t>
                      </a:r>
                      <a:endParaRPr lang="cs-CZ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93999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Mikroregiony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/>
              <a:t>Obnova a hledání regionální identity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Realizace programů sociálně ekonomického rozvoje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Realizace integrovaných projektů venkovských mikroregionů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Obnova občanské vybavenosti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Technická infrastruktura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Aktivní politika zaměstnanosti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Podpora malého a středního podnikání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Cestovní ruch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Péče o krajinu a kulturní hodnoty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51605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Zapojení obcí v mikroregionech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53314042"/>
              </p:ext>
            </p:extLst>
          </p:nvPr>
        </p:nvGraphicFramePr>
        <p:xfrm>
          <a:off x="611559" y="1484778"/>
          <a:ext cx="7920882" cy="4824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4537"/>
                <a:gridCol w="1408277"/>
                <a:gridCol w="825541"/>
                <a:gridCol w="825541"/>
                <a:gridCol w="712232"/>
                <a:gridCol w="712232"/>
                <a:gridCol w="1602522"/>
              </a:tblGrid>
              <a:tr h="29253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Kraj</a:t>
                      </a:r>
                      <a:endParaRPr lang="cs-CZ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Není členem</a:t>
                      </a:r>
                      <a:endParaRPr lang="cs-CZ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I</a:t>
                      </a:r>
                      <a:endParaRPr lang="cs-CZ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II</a:t>
                      </a:r>
                      <a:endParaRPr lang="cs-CZ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III</a:t>
                      </a:r>
                      <a:endParaRPr lang="cs-CZ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IV</a:t>
                      </a:r>
                      <a:endParaRPr lang="cs-CZ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Celkem </a:t>
                      </a:r>
                      <a:r>
                        <a:rPr lang="cs-CZ" sz="1400" b="1" u="none" strike="noStrike" dirty="0" smtClean="0">
                          <a:effectLst/>
                        </a:rPr>
                        <a:t>v mikroregionech</a:t>
                      </a:r>
                      <a:endParaRPr lang="cs-CZ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9253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Jihočeský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11,24%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65,01%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20,87%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2,89%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0,00%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88,76%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9253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Jihomoravský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14,26%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65,08%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19,17%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1,49%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85,74%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9253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Karlovarský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23,48%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59,85%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11,36%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3,79%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1,52%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76,52%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9253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Královéhradecký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8,71%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59,15%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30,58%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1,56%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91,29%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9253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Liberecký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13,95%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63,26%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22,33%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0,47%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86,05%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9253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Moravskoslezský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7,69%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68,56%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16,72%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7,02%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92,31%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9253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Olomoucký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6,52%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78,45%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14,79%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0,25%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93,48%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9253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Pardubický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8,20%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75,17%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15,08%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1,55%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91,80%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9253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Plzeňský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14,77%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69,66%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13,97%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1,60%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85,23%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9253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Praha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100,00%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0,00%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9253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Střední Čechy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22,79%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67,60%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9,00%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0,61%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77,21%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9253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Ústecký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17,51%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73,73%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7,63%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1,13%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0,00%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82,49%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9253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Vysočina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17,90%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73,15%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8,38%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0,57%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0,00%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82,10%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9253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Zlínský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5,90%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53,77%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37,70%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2,62%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0,00%</a:t>
                      </a:r>
                      <a:endParaRPr lang="cs-CZ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94,10%</a:t>
                      </a:r>
                      <a:endParaRPr lang="cs-CZ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9253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ČR</a:t>
                      </a:r>
                      <a:endParaRPr lang="cs-CZ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14,30%</a:t>
                      </a:r>
                      <a:endParaRPr lang="cs-CZ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67,89%</a:t>
                      </a:r>
                      <a:endParaRPr lang="cs-CZ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16,16%</a:t>
                      </a:r>
                      <a:endParaRPr lang="cs-CZ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1,62%</a:t>
                      </a:r>
                      <a:endParaRPr lang="cs-CZ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0,03%</a:t>
                      </a:r>
                      <a:endParaRPr lang="cs-CZ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85,70%</a:t>
                      </a:r>
                      <a:endParaRPr lang="cs-CZ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46401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Souhrnné údaje za </a:t>
            </a:r>
            <a:r>
              <a:rPr lang="cs-CZ" dirty="0" smtClean="0"/>
              <a:t>MAS a mikroregiony</a:t>
            </a:r>
            <a:endParaRPr lang="cs-CZ" dirty="0"/>
          </a:p>
        </p:txBody>
      </p:sp>
      <p:sp>
        <p:nvSpPr>
          <p:cNvPr id="4" name="Rectangle 567"/>
          <p:cNvSpPr txBox="1">
            <a:spLocks noChangeArrowheads="1"/>
          </p:cNvSpPr>
          <p:nvPr/>
        </p:nvSpPr>
        <p:spPr>
          <a:xfrm>
            <a:off x="611560" y="1189162"/>
            <a:ext cx="1873250" cy="865188"/>
          </a:xfrm>
          <a:prstGeom prst="rect">
            <a:avLst/>
          </a:prstGeom>
          <a:noFill/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sz="1600" dirty="0" smtClean="0"/>
              <a:t>Počet MAS</a:t>
            </a:r>
          </a:p>
        </p:txBody>
      </p:sp>
      <p:sp>
        <p:nvSpPr>
          <p:cNvPr id="5" name="Rectangle 567"/>
          <p:cNvSpPr txBox="1">
            <a:spLocks noChangeArrowheads="1"/>
          </p:cNvSpPr>
          <p:nvPr/>
        </p:nvSpPr>
        <p:spPr bwMode="auto">
          <a:xfrm>
            <a:off x="2195736" y="1204814"/>
            <a:ext cx="1871663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r>
              <a:rPr lang="cs-CZ" sz="1200" dirty="0"/>
              <a:t>2008: 160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r>
              <a:rPr lang="cs-CZ" sz="1200" dirty="0"/>
              <a:t>2011: 140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r>
              <a:rPr lang="cs-CZ" sz="1200" dirty="0"/>
              <a:t>2012: 133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757366"/>
              </p:ext>
            </p:extLst>
          </p:nvPr>
        </p:nvGraphicFramePr>
        <p:xfrm>
          <a:off x="395536" y="1916832"/>
          <a:ext cx="8496945" cy="4392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0617"/>
                <a:gridCol w="910785"/>
                <a:gridCol w="2173717"/>
                <a:gridCol w="1233800"/>
                <a:gridCol w="1388026"/>
              </a:tblGrid>
              <a:tr h="2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Ukazatel</a:t>
                      </a:r>
                      <a:endParaRPr lang="cs-CZ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MAS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Název MAS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Mikroregiony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Mikroregion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2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Počet v ČR</a:t>
                      </a:r>
                      <a:endParaRPr lang="cs-CZ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140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---------------------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535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---------------------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Největší výměra (v ha)</a:t>
                      </a:r>
                      <a:endParaRPr lang="cs-CZ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147 116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MAS Český les, o .s.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100 011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Písecko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Nejmenší výměra (v ha)</a:t>
                      </a:r>
                      <a:endParaRPr lang="cs-CZ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3 903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MAS CÍNOVECKO o.p.s.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929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DSO ČHP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Průměrná výměra (v ha)</a:t>
                      </a:r>
                      <a:endParaRPr lang="cs-CZ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38 978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---------------------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15 740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---------------------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Nejvyšší počet obyvatel</a:t>
                      </a:r>
                      <a:endParaRPr lang="cs-CZ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92 465</a:t>
                      </a:r>
                      <a:endParaRPr lang="cs-CZ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MAS Sokolovsko o.p.s.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241 455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Karvinsko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Nejnižší počet obyvatel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9 087</a:t>
                      </a:r>
                      <a:endParaRPr lang="cs-CZ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MAS BRÁNA PÍSECKA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392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Sedmihoří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Průměrný počet obyvatel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28 990</a:t>
                      </a:r>
                      <a:endParaRPr lang="cs-CZ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---------------------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14 422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---------------------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Nejvyšší hustota osídlení (ob/km²)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331,90</a:t>
                      </a:r>
                      <a:endParaRPr lang="cs-CZ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MAS CÍNOVECKO o.p.s.</a:t>
                      </a:r>
                      <a:endParaRPr lang="cs-CZ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836,15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Karvinsko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Nejnižší hustota osídlení (ob/km²)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20,27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Náš region</a:t>
                      </a:r>
                      <a:endParaRPr lang="cs-CZ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9,19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St. Sebastian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4748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Průměrná hustota osídlení (ob/km²)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83,72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---------------------</a:t>
                      </a:r>
                      <a:endParaRPr lang="cs-CZ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100,92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---------------------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4748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Největší členská základna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98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MAS POŠUMAVÍ, Posázaví o.p.s.</a:t>
                      </a:r>
                      <a:endParaRPr lang="cs-CZ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55</a:t>
                      </a:r>
                      <a:endParaRPr lang="cs-CZ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Písecko</a:t>
                      </a:r>
                      <a:endParaRPr lang="cs-CZ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4748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Nejmenší členská základna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MAS CÍNOVECKO o.p.s.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10 mikroregionů</a:t>
                      </a:r>
                      <a:endParaRPr lang="cs-CZ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Průměrná členská základna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31</a:t>
                      </a:r>
                      <a:endParaRPr lang="cs-CZ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---------------------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12</a:t>
                      </a:r>
                      <a:endParaRPr lang="cs-CZ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---------------------</a:t>
                      </a:r>
                      <a:endParaRPr lang="cs-CZ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145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Program rozvoje venkova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400" i="1" dirty="0"/>
              <a:t>OSA I</a:t>
            </a:r>
          </a:p>
          <a:p>
            <a:pPr lvl="1">
              <a:lnSpc>
                <a:spcPct val="80000"/>
              </a:lnSpc>
            </a:pPr>
            <a:r>
              <a:rPr lang="cs-CZ" sz="2000" i="1" dirty="0"/>
              <a:t>ZLEPŠENÍ KONKURENCESCHOPNOSTI ZEMĚDĚLSTVÍ A LESNICTVÍ</a:t>
            </a:r>
          </a:p>
          <a:p>
            <a:pPr>
              <a:lnSpc>
                <a:spcPct val="80000"/>
              </a:lnSpc>
            </a:pPr>
            <a:r>
              <a:rPr lang="cs-CZ" sz="2400" i="1" dirty="0"/>
              <a:t>OSA II</a:t>
            </a:r>
          </a:p>
          <a:p>
            <a:pPr lvl="1">
              <a:lnSpc>
                <a:spcPct val="80000"/>
              </a:lnSpc>
            </a:pPr>
            <a:r>
              <a:rPr lang="cs-CZ" sz="2000" i="1" dirty="0"/>
              <a:t>ZLEPŠOVÁNÍ ŽIVOTNÍHO PROSTŘEDÍ A KRAJINY</a:t>
            </a:r>
            <a:r>
              <a:rPr lang="cs-CZ" sz="2000" dirty="0"/>
              <a:t> </a:t>
            </a:r>
          </a:p>
          <a:p>
            <a:pPr>
              <a:lnSpc>
                <a:spcPct val="80000"/>
              </a:lnSpc>
            </a:pPr>
            <a:r>
              <a:rPr lang="cs-CZ" sz="2400" i="1" dirty="0"/>
              <a:t>OSA III </a:t>
            </a:r>
          </a:p>
          <a:p>
            <a:pPr lvl="1">
              <a:lnSpc>
                <a:spcPct val="80000"/>
              </a:lnSpc>
            </a:pPr>
            <a:r>
              <a:rPr lang="cs-CZ" sz="2000" i="1" dirty="0"/>
              <a:t>KVALITA ŽIVOTA VE VENKOVSKÝCH OBLASTECH A DIVERZIFIKACE HOSPODÁŘSTVÍ VENKOVA</a:t>
            </a:r>
          </a:p>
          <a:p>
            <a:pPr>
              <a:lnSpc>
                <a:spcPct val="80000"/>
              </a:lnSpc>
            </a:pPr>
            <a:r>
              <a:rPr lang="cs-CZ" sz="2400" i="1" dirty="0"/>
              <a:t>OSA IV</a:t>
            </a:r>
          </a:p>
          <a:p>
            <a:pPr lvl="1">
              <a:lnSpc>
                <a:spcPct val="80000"/>
              </a:lnSpc>
            </a:pPr>
            <a:r>
              <a:rPr lang="cs-CZ" sz="2000" i="1" dirty="0"/>
              <a:t>LEADER</a:t>
            </a:r>
            <a:r>
              <a:rPr lang="cs-CZ" sz="2000" dirty="0"/>
              <a:t> </a:t>
            </a:r>
          </a:p>
          <a:p>
            <a:pPr>
              <a:lnSpc>
                <a:spcPct val="80000"/>
              </a:lnSpc>
            </a:pPr>
            <a:r>
              <a:rPr lang="cs-CZ" sz="2400" i="1" dirty="0"/>
              <a:t>TECHNICKÁ POMOC</a:t>
            </a:r>
            <a:r>
              <a:rPr lang="cs-CZ" sz="2400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22387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Čerpání z PRV - kraje</a:t>
            </a:r>
          </a:p>
        </p:txBody>
      </p:sp>
      <p:graphicFrame>
        <p:nvGraphicFramePr>
          <p:cNvPr id="4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5555915"/>
              </p:ext>
            </p:extLst>
          </p:nvPr>
        </p:nvGraphicFramePr>
        <p:xfrm>
          <a:off x="395536" y="1484784"/>
          <a:ext cx="3313112" cy="38465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6555"/>
                <a:gridCol w="504169"/>
                <a:gridCol w="1152388"/>
              </a:tblGrid>
              <a:tr h="551075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u="none" strike="noStrike" dirty="0" smtClean="0">
                          <a:effectLst/>
                        </a:rPr>
                        <a:t>Kraj</a:t>
                      </a:r>
                    </a:p>
                    <a:p>
                      <a:pPr algn="l" fontAlgn="b"/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7" marR="2437" marT="24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u="none" strike="noStrike" dirty="0">
                          <a:effectLst/>
                        </a:rPr>
                        <a:t>Počet </a:t>
                      </a:r>
                      <a:r>
                        <a:rPr lang="cs-CZ" sz="1200" b="1" u="none" strike="noStrike" dirty="0" smtClean="0">
                          <a:effectLst/>
                        </a:rPr>
                        <a:t>dotací</a:t>
                      </a:r>
                    </a:p>
                    <a:p>
                      <a:pPr algn="l" fontAlgn="b"/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7" marR="2437" marT="243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200" b="1" u="none" strike="noStrike" dirty="0" smtClean="0">
                        <a:effectLst/>
                      </a:endParaRPr>
                    </a:p>
                    <a:p>
                      <a:pPr algn="l" fontAlgn="b"/>
                      <a:r>
                        <a:rPr lang="cs-CZ" sz="1200" b="1" u="none" strike="noStrike" dirty="0" smtClean="0">
                          <a:effectLst/>
                        </a:rPr>
                        <a:t>Dotace z PRV</a:t>
                      </a:r>
                    </a:p>
                    <a:p>
                      <a:pPr algn="l" fontAlgn="b"/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7" marR="2437" marT="2436" marB="0" anchor="b"/>
                </a:tc>
              </a:tr>
              <a:tr h="19552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Hlavní město Praha</a:t>
                      </a:r>
                    </a:p>
                  </a:txBody>
                  <a:tcPr marL="2437" marR="2437" marT="24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195</a:t>
                      </a: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2 331 104 933</a:t>
                      </a:r>
                    </a:p>
                  </a:txBody>
                  <a:tcPr marL="9527" marR="9527" marT="9525" marB="0" anchor="b"/>
                </a:tc>
              </a:tr>
              <a:tr h="19552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Jihočeský kraj</a:t>
                      </a:r>
                    </a:p>
                  </a:txBody>
                  <a:tcPr marL="2437" marR="2437" marT="24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1 033</a:t>
                      </a: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1 954 000 005</a:t>
                      </a:r>
                    </a:p>
                  </a:txBody>
                  <a:tcPr marL="9527" marR="9527" marT="9525" marB="0" anchor="b"/>
                </a:tc>
              </a:tr>
              <a:tr h="19552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Jihomoravský kraj</a:t>
                      </a:r>
                    </a:p>
                  </a:txBody>
                  <a:tcPr marL="2437" marR="2437" marT="24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925</a:t>
                      </a: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1 430 874 780</a:t>
                      </a:r>
                    </a:p>
                  </a:txBody>
                  <a:tcPr marL="9527" marR="9527" marT="9525" marB="0" anchor="b"/>
                </a:tc>
              </a:tr>
              <a:tr h="19552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Karlovarský kraj</a:t>
                      </a:r>
                    </a:p>
                  </a:txBody>
                  <a:tcPr marL="2437" marR="2437" marT="24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172</a:t>
                      </a: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381 891 589</a:t>
                      </a:r>
                    </a:p>
                  </a:txBody>
                  <a:tcPr marL="9527" marR="9527" marT="9525" marB="0" anchor="b"/>
                </a:tc>
              </a:tr>
              <a:tr h="376782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Královéhradecký kraj</a:t>
                      </a:r>
                    </a:p>
                  </a:txBody>
                  <a:tcPr marL="2437" marR="2437" marT="24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595</a:t>
                      </a: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1 217 083 905</a:t>
                      </a:r>
                    </a:p>
                  </a:txBody>
                  <a:tcPr marL="9527" marR="9527" marT="9525" marB="0" anchor="b"/>
                </a:tc>
              </a:tr>
              <a:tr h="19552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Liberecký kraj</a:t>
                      </a:r>
                    </a:p>
                  </a:txBody>
                  <a:tcPr marL="2437" marR="2437" marT="24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299</a:t>
                      </a: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453 562 077</a:t>
                      </a:r>
                    </a:p>
                  </a:txBody>
                  <a:tcPr marL="9527" marR="9527" marT="9525" marB="0" anchor="b"/>
                </a:tc>
              </a:tr>
              <a:tr h="376782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Moravskoslezský kraj</a:t>
                      </a:r>
                    </a:p>
                  </a:txBody>
                  <a:tcPr marL="2437" marR="2437" marT="24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526</a:t>
                      </a: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850 141 395</a:t>
                      </a:r>
                    </a:p>
                  </a:txBody>
                  <a:tcPr marL="9527" marR="9527" marT="9525" marB="0" anchor="b"/>
                </a:tc>
              </a:tr>
              <a:tr h="19552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Olomoucký kraj</a:t>
                      </a:r>
                    </a:p>
                  </a:txBody>
                  <a:tcPr marL="2437" marR="2437" marT="24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743</a:t>
                      </a: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949 828 681</a:t>
                      </a:r>
                    </a:p>
                  </a:txBody>
                  <a:tcPr marL="9527" marR="9527" marT="9525" marB="0" anchor="b"/>
                </a:tc>
              </a:tr>
              <a:tr h="19552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Pardubický kraj</a:t>
                      </a:r>
                    </a:p>
                  </a:txBody>
                  <a:tcPr marL="2437" marR="2437" marT="24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535</a:t>
                      </a: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1 193 905 705</a:t>
                      </a:r>
                    </a:p>
                  </a:txBody>
                  <a:tcPr marL="9527" marR="9527" marT="9525" marB="0" anchor="b"/>
                </a:tc>
              </a:tr>
              <a:tr h="19552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Plzeňský kraj</a:t>
                      </a:r>
                    </a:p>
                  </a:txBody>
                  <a:tcPr marL="2437" marR="2437" marT="24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634</a:t>
                      </a: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1 127 507 635</a:t>
                      </a:r>
                    </a:p>
                  </a:txBody>
                  <a:tcPr marL="9527" marR="9527" marT="9525" marB="0" anchor="b"/>
                </a:tc>
              </a:tr>
              <a:tr h="19552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Středočeský kraj</a:t>
                      </a:r>
                    </a:p>
                  </a:txBody>
                  <a:tcPr marL="2437" marR="2437" marT="24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950</a:t>
                      </a: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2 385 951 087</a:t>
                      </a:r>
                    </a:p>
                  </a:txBody>
                  <a:tcPr marL="9527" marR="9527" marT="9525" marB="0" anchor="b"/>
                </a:tc>
              </a:tr>
              <a:tr h="19552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Ústecký kraj</a:t>
                      </a:r>
                    </a:p>
                  </a:txBody>
                  <a:tcPr marL="2437" marR="2437" marT="24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335</a:t>
                      </a: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714 283 026</a:t>
                      </a:r>
                    </a:p>
                  </a:txBody>
                  <a:tcPr marL="9527" marR="9527" marT="9525" marB="0" anchor="b"/>
                </a:tc>
              </a:tr>
              <a:tr h="19552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Vysočina</a:t>
                      </a:r>
                    </a:p>
                  </a:txBody>
                  <a:tcPr marL="2437" marR="2437" marT="24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882</a:t>
                      </a: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2 115 470 015</a:t>
                      </a:r>
                    </a:p>
                  </a:txBody>
                  <a:tcPr marL="9527" marR="9527" marT="9525" marB="0" anchor="b"/>
                </a:tc>
              </a:tr>
              <a:tr h="19552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Zlínský kraj</a:t>
                      </a:r>
                    </a:p>
                  </a:txBody>
                  <a:tcPr marL="2437" marR="2437" marT="24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</a:t>
                      </a: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961 944 875</a:t>
                      </a:r>
                    </a:p>
                  </a:txBody>
                  <a:tcPr marL="9527" marR="9527" marT="9525" marB="0" anchor="b"/>
                </a:tc>
              </a:tr>
              <a:tr h="19552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Celkový součet</a:t>
                      </a:r>
                    </a:p>
                  </a:txBody>
                  <a:tcPr marL="2437" marR="2437" marT="24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8 424</a:t>
                      </a: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18 067 549 708</a:t>
                      </a:r>
                    </a:p>
                  </a:txBody>
                  <a:tcPr marL="9527" marR="9527" marT="9525" marB="0" anchor="b"/>
                </a:tc>
              </a:tr>
            </a:tbl>
          </a:graphicData>
        </a:graphic>
      </p:graphicFrame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9782157"/>
              </p:ext>
            </p:extLst>
          </p:nvPr>
        </p:nvGraphicFramePr>
        <p:xfrm>
          <a:off x="3851920" y="1556792"/>
          <a:ext cx="4824536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27044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Nejúspěšnější příjemci</a:t>
            </a:r>
          </a:p>
        </p:txBody>
      </p:sp>
      <p:graphicFrame>
        <p:nvGraphicFramePr>
          <p:cNvPr id="4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0560899"/>
              </p:ext>
            </p:extLst>
          </p:nvPr>
        </p:nvGraphicFramePr>
        <p:xfrm>
          <a:off x="467544" y="1340768"/>
          <a:ext cx="6768752" cy="46805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28714"/>
                <a:gridCol w="3340038"/>
              </a:tblGrid>
              <a:tr h="291620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u="none" strike="noStrike" dirty="0">
                          <a:effectLst/>
                        </a:rPr>
                        <a:t>Název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u="none" strike="noStrike" dirty="0">
                          <a:effectLst/>
                        </a:rPr>
                        <a:t>Dotace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</a:tr>
              <a:tr h="527835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effectLst/>
                        </a:rPr>
                        <a:t>Ministerstvo zemědělství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>
                          <a:effectLst/>
                        </a:rPr>
                        <a:t>1 796 463 844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</a:tr>
              <a:tr h="527835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effectLst/>
                        </a:rPr>
                        <a:t>Lesy České republiky, </a:t>
                      </a:r>
                      <a:r>
                        <a:rPr lang="cs-CZ" sz="1200" u="none" strike="noStrike" dirty="0" err="1">
                          <a:effectLst/>
                        </a:rPr>
                        <a:t>s.p</a:t>
                      </a:r>
                      <a:r>
                        <a:rPr lang="cs-CZ" sz="1200" u="none" strike="noStrike" dirty="0">
                          <a:effectLst/>
                        </a:rPr>
                        <a:t>.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>
                          <a:effectLst/>
                        </a:rPr>
                        <a:t>127 462 485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</a:tr>
              <a:tr h="5278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REGENT PLUS </a:t>
                      </a:r>
                      <a:r>
                        <a:rPr lang="en-US" sz="1200" u="none" strike="noStrike" dirty="0" err="1">
                          <a:effectLst/>
                        </a:rPr>
                        <a:t>Žlutice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spol</a:t>
                      </a:r>
                      <a:r>
                        <a:rPr lang="en-US" sz="1200" u="none" strike="noStrike" dirty="0">
                          <a:effectLst/>
                        </a:rPr>
                        <a:t>. s </a:t>
                      </a:r>
                      <a:r>
                        <a:rPr lang="en-US" sz="1200" u="none" strike="noStrike" dirty="0" err="1">
                          <a:effectLst/>
                        </a:rPr>
                        <a:t>r.o</a:t>
                      </a:r>
                      <a:r>
                        <a:rPr lang="en-US" sz="1200" u="none" strike="noStrike" dirty="0">
                          <a:effectLst/>
                        </a:rPr>
                        <a:t>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>
                          <a:effectLst/>
                        </a:rPr>
                        <a:t>118 666 989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</a:tr>
              <a:tr h="291620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effectLst/>
                        </a:rPr>
                        <a:t>AGRO - Měřín, a.s.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>
                          <a:effectLst/>
                        </a:rPr>
                        <a:t>68 267 269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</a:tr>
              <a:tr h="527835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effectLst/>
                        </a:rPr>
                        <a:t>ZD Krásná Hora nad Vltavou a.s.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>
                          <a:effectLst/>
                        </a:rPr>
                        <a:t>64 984 276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</a:tr>
              <a:tr h="291620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effectLst/>
                        </a:rPr>
                        <a:t>Rolnická a.s. Králíky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>
                          <a:effectLst/>
                        </a:rPr>
                        <a:t>59 984 041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</a:tr>
              <a:tr h="527835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effectLst/>
                        </a:rPr>
                        <a:t>Vojenské lesy a statky ČR, s.p.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>
                          <a:effectLst/>
                        </a:rPr>
                        <a:t>59 951 506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</a:tr>
              <a:tr h="291620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effectLst/>
                        </a:rPr>
                        <a:t>Mydlářka a.s.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>
                          <a:effectLst/>
                        </a:rPr>
                        <a:t>54 834 539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</a:tr>
              <a:tr h="291620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effectLst/>
                        </a:rPr>
                        <a:t>VŠEZEP s.r.o.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>
                          <a:effectLst/>
                        </a:rPr>
                        <a:t>51 716 227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</a:tr>
              <a:tr h="291620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effectLst/>
                        </a:rPr>
                        <a:t>Galafruit s.r.o.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>
                          <a:effectLst/>
                        </a:rPr>
                        <a:t>50 902 128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</a:tr>
              <a:tr h="291620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effectLst/>
                        </a:rPr>
                        <a:t>Obec Markvartice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>
                          <a:effectLst/>
                        </a:rPr>
                        <a:t>50 064 148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6253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Příchod slovanských kmenů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5. až 6. stol.</a:t>
            </a:r>
          </a:p>
          <a:p>
            <a:r>
              <a:rPr lang="cs-CZ" dirty="0" smtClean="0"/>
              <a:t>První formy osídlení</a:t>
            </a:r>
          </a:p>
          <a:p>
            <a:pPr lvl="1"/>
            <a:r>
              <a:rPr lang="cs-CZ" dirty="0" smtClean="0"/>
              <a:t>Roztroušené rodové dvorce </a:t>
            </a:r>
            <a:r>
              <a:rPr lang="cs-CZ" dirty="0" smtClean="0">
                <a:cs typeface="Arial" charset="0"/>
              </a:rPr>
              <a:t>→ </a:t>
            </a:r>
            <a:r>
              <a:rPr lang="cs-CZ" dirty="0" smtClean="0"/>
              <a:t>Rodové vsi</a:t>
            </a:r>
          </a:p>
          <a:p>
            <a:pPr lvl="1"/>
            <a:r>
              <a:rPr lang="cs-CZ" dirty="0" smtClean="0"/>
              <a:t>Volnější shluky stavení obklopující centrální prostor, společně ohrazené</a:t>
            </a:r>
          </a:p>
          <a:p>
            <a:pPr lvl="1"/>
            <a:r>
              <a:rPr lang="cs-CZ" dirty="0" smtClean="0"/>
              <a:t>Hradiště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33433" r="73222" b="31297"/>
          <a:stretch/>
        </p:blipFill>
        <p:spPr bwMode="auto">
          <a:xfrm>
            <a:off x="4572000" y="3140968"/>
            <a:ext cx="3211037" cy="295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1665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instituce pro rozvoj venkova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cs-CZ" sz="2600" dirty="0">
                <a:solidFill>
                  <a:schemeClr val="tx1"/>
                </a:solidFill>
              </a:rPr>
              <a:t>Svaz měst a obcí ČR</a:t>
            </a:r>
          </a:p>
          <a:p>
            <a:r>
              <a:rPr lang="cs-CZ" dirty="0" smtClean="0"/>
              <a:t>Spolek pro obnovu venkova</a:t>
            </a:r>
          </a:p>
          <a:p>
            <a:pPr lvl="1"/>
            <a:r>
              <a:rPr lang="cs-CZ" dirty="0" smtClean="0"/>
              <a:t>Vesnice roku</a:t>
            </a:r>
          </a:p>
          <a:p>
            <a:r>
              <a:rPr lang="cs-CZ" dirty="0" smtClean="0"/>
              <a:t>ARGE</a:t>
            </a:r>
          </a:p>
          <a:p>
            <a:pPr lvl="1"/>
            <a:r>
              <a:rPr lang="cs-CZ" dirty="0"/>
              <a:t>Evropská organizace pro rozvoj krajiny a obnovy vesnice</a:t>
            </a:r>
          </a:p>
          <a:p>
            <a:pPr lvl="1"/>
            <a:r>
              <a:rPr lang="cs-CZ" dirty="0"/>
              <a:t>Evropská cena obnovy vesnice</a:t>
            </a:r>
          </a:p>
          <a:p>
            <a:pPr lvl="2"/>
            <a:r>
              <a:rPr lang="cs-CZ" dirty="0" err="1"/>
              <a:t>European</a:t>
            </a:r>
            <a:r>
              <a:rPr lang="cs-CZ" dirty="0"/>
              <a:t> </a:t>
            </a:r>
            <a:r>
              <a:rPr lang="cs-CZ" dirty="0" err="1"/>
              <a:t>Village</a:t>
            </a:r>
            <a:r>
              <a:rPr lang="cs-CZ" dirty="0"/>
              <a:t> </a:t>
            </a:r>
            <a:r>
              <a:rPr lang="cs-CZ" dirty="0" err="1"/>
              <a:t>Renewal</a:t>
            </a:r>
            <a:r>
              <a:rPr lang="cs-CZ" dirty="0"/>
              <a:t> </a:t>
            </a:r>
            <a:r>
              <a:rPr lang="cs-CZ" dirty="0" err="1"/>
              <a:t>Award</a:t>
            </a:r>
            <a:r>
              <a:rPr lang="cs-CZ" dirty="0"/>
              <a:t> </a:t>
            </a:r>
          </a:p>
          <a:p>
            <a:pPr lvl="2"/>
            <a:r>
              <a:rPr lang="cs-CZ" dirty="0"/>
              <a:t>Jednou za 2 roky</a:t>
            </a:r>
          </a:p>
          <a:p>
            <a:pPr lvl="2"/>
            <a:r>
              <a:rPr lang="cs-CZ" dirty="0"/>
              <a:t>Vznik 1990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066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Vyvinutější typy slovanské zástavby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Kompaktní zástavba</a:t>
            </a:r>
          </a:p>
          <a:p>
            <a:pPr lvl="1"/>
            <a:r>
              <a:rPr lang="cs-CZ" dirty="0" smtClean="0"/>
              <a:t>Návesní typ</a:t>
            </a:r>
          </a:p>
          <a:p>
            <a:pPr lvl="1"/>
            <a:r>
              <a:rPr lang="cs-CZ" dirty="0" err="1" smtClean="0"/>
              <a:t>Ulicovka</a:t>
            </a:r>
            <a:r>
              <a:rPr lang="cs-CZ" dirty="0" smtClean="0"/>
              <a:t> (později </a:t>
            </a:r>
            <a:r>
              <a:rPr lang="cs-CZ" dirty="0" err="1" smtClean="0"/>
              <a:t>silnicovka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 smtClean="0"/>
              <a:t>Volnější zástavba</a:t>
            </a:r>
          </a:p>
          <a:p>
            <a:pPr lvl="1"/>
            <a:r>
              <a:rPr lang="cs-CZ" dirty="0" smtClean="0"/>
              <a:t>Návesní </a:t>
            </a:r>
            <a:r>
              <a:rPr lang="cs-CZ" dirty="0" err="1" smtClean="0"/>
              <a:t>ulicovka</a:t>
            </a:r>
            <a:r>
              <a:rPr lang="cs-CZ" dirty="0" smtClean="0"/>
              <a:t> (</a:t>
            </a:r>
            <a:r>
              <a:rPr lang="cs-CZ" dirty="0" err="1" smtClean="0"/>
              <a:t>silnicovka</a:t>
            </a:r>
            <a:r>
              <a:rPr lang="cs-CZ" dirty="0" smtClean="0"/>
              <a:t>)</a:t>
            </a:r>
          </a:p>
          <a:p>
            <a:pPr lvl="1"/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9" t="20918" r="4128" b="55110"/>
          <a:stretch/>
        </p:blipFill>
        <p:spPr bwMode="auto">
          <a:xfrm>
            <a:off x="1115616" y="3645024"/>
            <a:ext cx="7257143" cy="227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7115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Slovanské zemědělství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Úhorová soustava</a:t>
            </a:r>
          </a:p>
          <a:p>
            <a:r>
              <a:rPr lang="cs-CZ" dirty="0" smtClean="0"/>
              <a:t>Asymetrická radlice</a:t>
            </a:r>
          </a:p>
          <a:p>
            <a:r>
              <a:rPr lang="cs-CZ" dirty="0" smtClean="0"/>
              <a:t>Železné kosy</a:t>
            </a:r>
            <a:endParaRPr lang="cs-CZ" dirty="0"/>
          </a:p>
          <a:p>
            <a:r>
              <a:rPr lang="cs-CZ" dirty="0" smtClean="0"/>
              <a:t>Obiloviny, luskoviny, konopí, jabloně, švestky, broskve</a:t>
            </a:r>
          </a:p>
          <a:p>
            <a:r>
              <a:rPr lang="cs-CZ" dirty="0" smtClean="0"/>
              <a:t>Chov skotu, prasat, koz, ovcí, drůbeže, koňů</a:t>
            </a:r>
          </a:p>
          <a:p>
            <a:pPr lvl="1"/>
            <a:r>
              <a:rPr lang="cs-CZ" dirty="0" smtClean="0"/>
              <a:t>Dobytek na noc a na zimu schováván do ohrazené části vesnice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725684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Velkomoravská říše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Do 10. stol.</a:t>
            </a:r>
          </a:p>
          <a:p>
            <a:r>
              <a:rPr lang="cs-CZ" dirty="0" smtClean="0"/>
              <a:t>Zaniká rodový řád, rodové vlastnictví, </a:t>
            </a:r>
          </a:p>
          <a:p>
            <a:pPr marL="0" indent="0">
              <a:buNone/>
            </a:pPr>
            <a:r>
              <a:rPr lang="cs-CZ" dirty="0" smtClean="0">
                <a:cs typeface="Arial" charset="0"/>
              </a:rPr>
              <a:t>	→ ustává vznik rodových vesnic</a:t>
            </a:r>
          </a:p>
          <a:p>
            <a:pPr marL="0" indent="0">
              <a:buNone/>
            </a:pPr>
            <a:r>
              <a:rPr lang="cs-CZ" dirty="0">
                <a:cs typeface="Arial" charset="0"/>
              </a:rPr>
              <a:t>	</a:t>
            </a:r>
            <a:r>
              <a:rPr lang="cs-CZ" dirty="0" smtClean="0">
                <a:cs typeface="Arial" charset="0"/>
              </a:rPr>
              <a:t>→ </a:t>
            </a:r>
            <a:r>
              <a:rPr lang="cs-CZ" dirty="0" smtClean="0"/>
              <a:t>mizí </a:t>
            </a:r>
            <a:r>
              <a:rPr lang="cs-CZ" dirty="0"/>
              <a:t>společná půda</a:t>
            </a:r>
            <a:endParaRPr lang="cs-CZ" dirty="0" smtClean="0">
              <a:cs typeface="Arial" charset="0"/>
            </a:endParaRPr>
          </a:p>
          <a:p>
            <a:r>
              <a:rPr lang="cs-CZ" dirty="0" smtClean="0"/>
              <a:t>Počátek majetkových změn</a:t>
            </a:r>
          </a:p>
          <a:p>
            <a:pPr marL="0" indent="0">
              <a:buNone/>
            </a:pPr>
            <a:r>
              <a:rPr lang="cs-CZ" dirty="0" smtClean="0">
                <a:cs typeface="Arial" charset="0"/>
              </a:rPr>
              <a:t>	→ </a:t>
            </a:r>
            <a:r>
              <a:rPr lang="cs-CZ" dirty="0"/>
              <a:t>f</a:t>
            </a:r>
            <a:r>
              <a:rPr lang="cs-CZ" dirty="0" smtClean="0"/>
              <a:t>eudální řád</a:t>
            </a:r>
          </a:p>
          <a:p>
            <a:endParaRPr lang="cs-CZ" dirty="0" smtClean="0"/>
          </a:p>
          <a:p>
            <a:pPr marL="274320" lvl="1" indent="0">
              <a:buNone/>
            </a:pP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6" t="37561" r="14603" b="37857"/>
          <a:stretch/>
        </p:blipFill>
        <p:spPr bwMode="auto">
          <a:xfrm>
            <a:off x="3707904" y="3933056"/>
            <a:ext cx="4593275" cy="196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174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Feudální řád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Dominikál</a:t>
            </a:r>
          </a:p>
          <a:p>
            <a:pPr lvl="1"/>
            <a:r>
              <a:rPr lang="cs-CZ" dirty="0" smtClean="0"/>
              <a:t>nevolníci</a:t>
            </a:r>
          </a:p>
          <a:p>
            <a:r>
              <a:rPr lang="cs-CZ" dirty="0" smtClean="0"/>
              <a:t>Rustikál</a:t>
            </a:r>
          </a:p>
          <a:p>
            <a:pPr lvl="1"/>
            <a:r>
              <a:rPr lang="cs-CZ" dirty="0" smtClean="0"/>
              <a:t>Pronájem půdy poddaným</a:t>
            </a:r>
          </a:p>
          <a:p>
            <a:pPr lvl="2"/>
            <a:r>
              <a:rPr lang="cs-CZ" dirty="0" smtClean="0"/>
              <a:t>Poplatky</a:t>
            </a:r>
          </a:p>
          <a:p>
            <a:pPr lvl="2"/>
            <a:r>
              <a:rPr lang="cs-CZ" dirty="0" smtClean="0"/>
              <a:t>Naturální odvody</a:t>
            </a:r>
          </a:p>
          <a:p>
            <a:pPr lvl="1"/>
            <a:r>
              <a:rPr lang="cs-CZ" dirty="0" smtClean="0"/>
              <a:t>Robota</a:t>
            </a:r>
          </a:p>
          <a:p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t="20002" r="56112" b="39999"/>
          <a:stretch/>
        </p:blipFill>
        <p:spPr bwMode="auto">
          <a:xfrm>
            <a:off x="3339696" y="3068960"/>
            <a:ext cx="5408768" cy="304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4272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ůvod">
  <a:themeElements>
    <a:clrScheme name="Původ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Původ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ůvod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psle 1">
    <a:dk1>
      <a:srgbClr val="003366"/>
    </a:dk1>
    <a:lt1>
      <a:srgbClr val="FFFFFF"/>
    </a:lt1>
    <a:dk2>
      <a:srgbClr val="006666"/>
    </a:dk2>
    <a:lt2>
      <a:srgbClr val="666699"/>
    </a:lt2>
    <a:accent1>
      <a:srgbClr val="33CCCC"/>
    </a:accent1>
    <a:accent2>
      <a:srgbClr val="99CC99"/>
    </a:accent2>
    <a:accent3>
      <a:srgbClr val="FFFFFF"/>
    </a:accent3>
    <a:accent4>
      <a:srgbClr val="002A56"/>
    </a:accent4>
    <a:accent5>
      <a:srgbClr val="ADE2E2"/>
    </a:accent5>
    <a:accent6>
      <a:srgbClr val="8AB98A"/>
    </a:accent6>
    <a:hlink>
      <a:srgbClr val="003366"/>
    </a:hlink>
    <a:folHlink>
      <a:srgbClr val="CC99FF"/>
    </a:folHlink>
  </a:clrScheme>
  <a:fontScheme name="Kaps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534</TotalTime>
  <Words>1927</Words>
  <Application>Microsoft Office PowerPoint</Application>
  <PresentationFormat>Předvádění na obrazovce (4:3)</PresentationFormat>
  <Paragraphs>852</Paragraphs>
  <Slides>50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1" baseType="lpstr">
      <vt:lpstr>Původ</vt:lpstr>
      <vt:lpstr>Venkov</vt:lpstr>
      <vt:lpstr>Počátky osídlování naší krajiny</vt:lpstr>
      <vt:lpstr>Neolitické osady</vt:lpstr>
      <vt:lpstr>Období doby bronzové, železné a laténské</vt:lpstr>
      <vt:lpstr>Příchod slovanských kmenů</vt:lpstr>
      <vt:lpstr>Vyvinutější typy slovanské zástavby</vt:lpstr>
      <vt:lpstr>Slovanské zemědělství</vt:lpstr>
      <vt:lpstr>Velkomoravská říše</vt:lpstr>
      <vt:lpstr>Feudální řád</vt:lpstr>
      <vt:lpstr>Ranně středověký dům</vt:lpstr>
      <vt:lpstr>Od 13. stol.</vt:lpstr>
      <vt:lpstr>Středověký venkovský dům</vt:lpstr>
      <vt:lpstr>Od počátku 15. století</vt:lpstr>
      <vt:lpstr>16. století</vt:lpstr>
      <vt:lpstr>Rozrůstání vesnic v 16. století</vt:lpstr>
      <vt:lpstr>Kovárny</vt:lpstr>
      <vt:lpstr>18. století - Marie Terezie</vt:lpstr>
      <vt:lpstr>Josef II.</vt:lpstr>
      <vt:lpstr>Přestavba obytného domu</vt:lpstr>
      <vt:lpstr>Uspořádání panského dvora</vt:lpstr>
      <vt:lpstr>Estetická úprava krajiny</vt:lpstr>
      <vt:lpstr>19. století</vt:lpstr>
      <vt:lpstr>Urbanistické formy vesnic</vt:lpstr>
      <vt:lpstr>Urbanistické formy vesnic</vt:lpstr>
      <vt:lpstr>Urbanistické formy vesnic</vt:lpstr>
      <vt:lpstr>Urbanistické formy vesnic</vt:lpstr>
      <vt:lpstr>Urbanistické formy vesnic</vt:lpstr>
      <vt:lpstr>Rozložení lidové architektury</vt:lpstr>
      <vt:lpstr>Roubené stavby</vt:lpstr>
      <vt:lpstr>Roubené stavby</vt:lpstr>
      <vt:lpstr>Zděné omítané stavby</vt:lpstr>
      <vt:lpstr>Zděné omítané stavby</vt:lpstr>
      <vt:lpstr>Hrázděné stavby</vt:lpstr>
      <vt:lpstr>Půda v 19. století</vt:lpstr>
      <vt:lpstr>Přelom 19. a 20. století</vt:lpstr>
      <vt:lpstr>20. století</vt:lpstr>
      <vt:lpstr>Velikost zemědělských družstev – příklad okresu Chrudim</vt:lpstr>
      <vt:lpstr>Přelom 20. a 21. století</vt:lpstr>
      <vt:lpstr>Půdní fond ČR</vt:lpstr>
      <vt:lpstr>Vlastnická struktura lesů</vt:lpstr>
      <vt:lpstr>Možnosti spolupráce obcí</vt:lpstr>
      <vt:lpstr>Místní akční skupiny (MAS)</vt:lpstr>
      <vt:lpstr>Zapojení obcí v MAS</vt:lpstr>
      <vt:lpstr>Mikroregiony</vt:lpstr>
      <vt:lpstr>Zapojení obcí v mikroregionech</vt:lpstr>
      <vt:lpstr>Souhrnné údaje za MAS a mikroregiony</vt:lpstr>
      <vt:lpstr>Program rozvoje venkova</vt:lpstr>
      <vt:lpstr>Čerpání z PRV - kraje</vt:lpstr>
      <vt:lpstr>Nejúspěšnější příjemci</vt:lpstr>
      <vt:lpstr>Další instituce pro rozvoj venkova</vt:lpstr>
    </vt:vector>
  </TitlesOfParts>
  <Company>ATC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Ochrana a regenerace kulturních hodnot v území</dc:title>
  <dc:creator>Pařil Vilém</dc:creator>
  <cp:lastModifiedBy>Pařil Vilém</cp:lastModifiedBy>
  <cp:revision>71</cp:revision>
  <cp:lastPrinted>2012-11-05T09:59:09Z</cp:lastPrinted>
  <dcterms:created xsi:type="dcterms:W3CDTF">2012-09-11T10:49:52Z</dcterms:created>
  <dcterms:modified xsi:type="dcterms:W3CDTF">2012-11-05T14:21:11Z</dcterms:modified>
</cp:coreProperties>
</file>