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25"/>
  </p:notesMasterIdLst>
  <p:handoutMasterIdLst>
    <p:handoutMasterId r:id="rId26"/>
  </p:handoutMasterIdLst>
  <p:sldIdLst>
    <p:sldId id="256" r:id="rId2"/>
    <p:sldId id="345" r:id="rId3"/>
    <p:sldId id="347" r:id="rId4"/>
    <p:sldId id="348" r:id="rId5"/>
    <p:sldId id="349" r:id="rId6"/>
    <p:sldId id="350" r:id="rId7"/>
    <p:sldId id="351" r:id="rId8"/>
    <p:sldId id="352" r:id="rId9"/>
    <p:sldId id="353" r:id="rId10"/>
    <p:sldId id="355" r:id="rId11"/>
    <p:sldId id="356" r:id="rId12"/>
    <p:sldId id="357" r:id="rId13"/>
    <p:sldId id="358" r:id="rId14"/>
    <p:sldId id="359" r:id="rId15"/>
    <p:sldId id="362" r:id="rId16"/>
    <p:sldId id="363" r:id="rId17"/>
    <p:sldId id="366" r:id="rId18"/>
    <p:sldId id="369" r:id="rId19"/>
    <p:sldId id="378" r:id="rId20"/>
    <p:sldId id="383" r:id="rId21"/>
    <p:sldId id="380" r:id="rId22"/>
    <p:sldId id="381" r:id="rId23"/>
    <p:sldId id="382" r:id="rId24"/>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17" autoAdjust="0"/>
  </p:normalViewPr>
  <p:slideViewPr>
    <p:cSldViewPr>
      <p:cViewPr varScale="1">
        <p:scale>
          <a:sx n="61" d="100"/>
          <a:sy n="61" d="100"/>
        </p:scale>
        <p:origin x="-22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1"/>
            <a:ext cx="2972098" cy="464205"/>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defTabSz="923186" eaLnBrk="1" hangingPunct="1">
              <a:defRPr sz="1200">
                <a:latin typeface="Arial" charset="0"/>
              </a:defRPr>
            </a:lvl1pPr>
          </a:lstStyle>
          <a:p>
            <a:endParaRPr lang="en-US"/>
          </a:p>
        </p:txBody>
      </p:sp>
      <p:sp>
        <p:nvSpPr>
          <p:cNvPr id="159747" name="Rectangle 3"/>
          <p:cNvSpPr>
            <a:spLocks noGrp="1" noChangeArrowheads="1"/>
          </p:cNvSpPr>
          <p:nvPr>
            <p:ph type="dt" sz="quarter" idx="1"/>
          </p:nvPr>
        </p:nvSpPr>
        <p:spPr bwMode="auto">
          <a:xfrm>
            <a:off x="3884414" y="1"/>
            <a:ext cx="2972098" cy="464205"/>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lgn="r" defTabSz="923186" eaLnBrk="1" hangingPunct="1">
              <a:defRPr sz="1200">
                <a:latin typeface="Arial" charset="0"/>
              </a:defRPr>
            </a:lvl1pPr>
          </a:lstStyle>
          <a:p>
            <a:endParaRPr lang="en-US"/>
          </a:p>
        </p:txBody>
      </p:sp>
      <p:sp>
        <p:nvSpPr>
          <p:cNvPr id="159748" name="Rectangle 4"/>
          <p:cNvSpPr>
            <a:spLocks noGrp="1" noChangeArrowheads="1"/>
          </p:cNvSpPr>
          <p:nvPr>
            <p:ph type="ftr" sz="quarter" idx="2"/>
          </p:nvPr>
        </p:nvSpPr>
        <p:spPr bwMode="auto">
          <a:xfrm>
            <a:off x="0" y="8830659"/>
            <a:ext cx="2972098" cy="464205"/>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defTabSz="923186" eaLnBrk="1" hangingPunct="1">
              <a:defRPr sz="1200">
                <a:latin typeface="Arial" charset="0"/>
              </a:defRPr>
            </a:lvl1pPr>
          </a:lstStyle>
          <a:p>
            <a:endParaRPr lang="en-US"/>
          </a:p>
        </p:txBody>
      </p:sp>
      <p:sp>
        <p:nvSpPr>
          <p:cNvPr id="159749" name="Rectangle 5"/>
          <p:cNvSpPr>
            <a:spLocks noGrp="1" noChangeArrowheads="1"/>
          </p:cNvSpPr>
          <p:nvPr>
            <p:ph type="sldNum" sz="quarter" idx="3"/>
          </p:nvPr>
        </p:nvSpPr>
        <p:spPr bwMode="auto">
          <a:xfrm>
            <a:off x="3884414" y="8830659"/>
            <a:ext cx="2972098" cy="464205"/>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r" defTabSz="923186" eaLnBrk="1" hangingPunct="1">
              <a:defRPr sz="1200">
                <a:latin typeface="Arial" charset="0"/>
              </a:defRPr>
            </a:lvl1pPr>
          </a:lstStyle>
          <a:p>
            <a:fld id="{7B462345-69B0-474F-B713-D332ECEBABF2}" type="slidenum">
              <a:rPr lang="en-US"/>
              <a:pPr/>
              <a:t>‹#›</a:t>
            </a:fld>
            <a:endParaRPr lang="en-US"/>
          </a:p>
        </p:txBody>
      </p:sp>
    </p:spTree>
    <p:extLst>
      <p:ext uri="{BB962C8B-B14F-4D97-AF65-F5344CB8AC3E}">
        <p14:creationId xmlns:p14="http://schemas.microsoft.com/office/powerpoint/2010/main" val="3357848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2972098" cy="464205"/>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defTabSz="923186" eaLnBrk="1" hangingPunct="1">
              <a:defRPr sz="1200">
                <a:latin typeface="Arial" charset="0"/>
              </a:defRPr>
            </a:lvl1pPr>
          </a:lstStyle>
          <a:p>
            <a:endParaRPr lang="en-US"/>
          </a:p>
        </p:txBody>
      </p:sp>
      <p:sp>
        <p:nvSpPr>
          <p:cNvPr id="5123" name="Rectangle 3"/>
          <p:cNvSpPr>
            <a:spLocks noGrp="1" noChangeArrowheads="1"/>
          </p:cNvSpPr>
          <p:nvPr>
            <p:ph type="dt" idx="1"/>
          </p:nvPr>
        </p:nvSpPr>
        <p:spPr bwMode="auto">
          <a:xfrm>
            <a:off x="3884414" y="1"/>
            <a:ext cx="2972098" cy="464205"/>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lgn="r" defTabSz="923186" eaLnBrk="1" hangingPunct="1">
              <a:defRPr sz="1200">
                <a:latin typeface="Arial" charset="0"/>
              </a:defRPr>
            </a:lvl1pPr>
          </a:lstStyle>
          <a:p>
            <a:endParaRPr lang="en-US"/>
          </a:p>
        </p:txBody>
      </p:sp>
      <p:sp>
        <p:nvSpPr>
          <p:cNvPr id="5124" name="Rectangle 4"/>
          <p:cNvSpPr>
            <a:spLocks noGrp="1" noRot="1" noChangeAspect="1" noChangeArrowheads="1" noTextEdit="1"/>
          </p:cNvSpPr>
          <p:nvPr>
            <p:ph type="sldImg" idx="2"/>
          </p:nvPr>
        </p:nvSpPr>
        <p:spPr bwMode="auto">
          <a:xfrm>
            <a:off x="1106488" y="698500"/>
            <a:ext cx="4646612" cy="3486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6098" y="4416099"/>
            <a:ext cx="5485805" cy="4182457"/>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30659"/>
            <a:ext cx="2972098" cy="464205"/>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defTabSz="923186" eaLnBrk="1" hangingPunct="1">
              <a:defRPr sz="1200">
                <a:latin typeface="Arial" charset="0"/>
              </a:defRPr>
            </a:lvl1pPr>
          </a:lstStyle>
          <a:p>
            <a:endParaRPr lang="en-US"/>
          </a:p>
        </p:txBody>
      </p:sp>
      <p:sp>
        <p:nvSpPr>
          <p:cNvPr id="5127" name="Rectangle 7"/>
          <p:cNvSpPr>
            <a:spLocks noGrp="1" noChangeArrowheads="1"/>
          </p:cNvSpPr>
          <p:nvPr>
            <p:ph type="sldNum" sz="quarter" idx="5"/>
          </p:nvPr>
        </p:nvSpPr>
        <p:spPr bwMode="auto">
          <a:xfrm>
            <a:off x="3884414" y="8830659"/>
            <a:ext cx="2972098" cy="464205"/>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r" defTabSz="923186" eaLnBrk="1" hangingPunct="1">
              <a:defRPr sz="1200">
                <a:latin typeface="Arial" charset="0"/>
              </a:defRPr>
            </a:lvl1pPr>
          </a:lstStyle>
          <a:p>
            <a:fld id="{EAC55ADB-2D59-4960-BAC7-98A13C9AD740}" type="slidenum">
              <a:rPr lang="en-US"/>
              <a:pPr/>
              <a:t>‹#›</a:t>
            </a:fld>
            <a:endParaRPr lang="en-US"/>
          </a:p>
        </p:txBody>
      </p:sp>
    </p:spTree>
    <p:extLst>
      <p:ext uri="{BB962C8B-B14F-4D97-AF65-F5344CB8AC3E}">
        <p14:creationId xmlns:p14="http://schemas.microsoft.com/office/powerpoint/2010/main" val="23665080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answers.com/topic/corrugat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en.wikipedia.org/wiki/Nightshade"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18th_century" TargetMode="External"/><Relationship Id="rId4" Type="http://schemas.openxmlformats.org/officeDocument/2006/relationships/hyperlink" Target="http://en.wikipedia.org/wiki/Naples" TargetMode="External"/><Relationship Id="rId5" Type="http://schemas.openxmlformats.org/officeDocument/2006/relationships/hyperlink" Target="http://en.wikipedia.org/wiki/Oregano" TargetMode="External"/><Relationship Id="rId6" Type="http://schemas.openxmlformats.org/officeDocument/2006/relationships/hyperlink" Target="http://en.wikipedia.org/wiki/Garlic" TargetMode="External"/><Relationship Id="rId7" Type="http://schemas.openxmlformats.org/officeDocument/2006/relationships/hyperlink" Target="http://en.wikipedia.org/wiki/Extra_virgin_olive_oil" TargetMode="External"/><Relationship Id="rId8" Type="http://schemas.openxmlformats.org/officeDocument/2006/relationships/hyperlink" Target="http://en.wikipedia.org/wiki/Basil" TargetMode="External"/><Relationship Id="rId9" Type="http://schemas.openxmlformats.org/officeDocument/2006/relationships/hyperlink" Target="http://en.wikipedia.org/wiki/1830"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Raffaele_Esposito" TargetMode="External"/><Relationship Id="rId4" Type="http://schemas.openxmlformats.org/officeDocument/2006/relationships/hyperlink" Target="http://en.wikipedia.org/wiki/1889" TargetMode="External"/><Relationship Id="rId5" Type="http://schemas.openxmlformats.org/officeDocument/2006/relationships/hyperlink" Target="http://en.wikipedia.org/wiki/Umberto_I_of_Italy" TargetMode="External"/><Relationship Id="rId6" Type="http://schemas.openxmlformats.org/officeDocument/2006/relationships/hyperlink" Target="http://en.wikipedia.org/wiki/Margherita_of_Savoy" TargetMode="External"/><Relationship Id="rId7" Type="http://schemas.openxmlformats.org/officeDocument/2006/relationships/hyperlink" Target="http://en.wikipedia.org/wiki/Basil" TargetMode="External"/><Relationship Id="rId8" Type="http://schemas.openxmlformats.org/officeDocument/2006/relationships/hyperlink" Target="http://en.wikipedia.org/wiki/Mozzarella" TargetMode="External"/><Relationship Id="rId9" Type="http://schemas.openxmlformats.org/officeDocument/2006/relationships/hyperlink" Target="http://en.wikipedia.org/wiki/Tomato"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Gennaro_Lombardi" TargetMode="External"/><Relationship Id="rId4" Type="http://schemas.openxmlformats.org/officeDocument/2006/relationships/hyperlink" Target="http://en.wikipedia.org/wiki/Little_Italy,_Manhattan"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84B432-446B-43A3-86D7-341A35BCA384}" type="slidenum">
              <a:rPr lang="en-US"/>
              <a:pPr/>
              <a:t>1</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C6EADC-713B-485C-831F-3875E39CC824}" type="slidenum">
              <a:rPr lang="en-US"/>
              <a:pPr/>
              <a:t>10</a:t>
            </a:fld>
            <a:endParaRPr lang="en-US"/>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pPr marL="660400" indent="-660400">
              <a:lnSpc>
                <a:spcPct val="90000"/>
              </a:lnSpc>
            </a:pPr>
            <a:r>
              <a:rPr lang="en-US" sz="1200" dirty="0" smtClean="0"/>
              <a:t>Key is “delivery”. To deliver pizza the key is the BOX (previous boxes were flimsy to so the top would fall and get all the cheeses). He used the </a:t>
            </a:r>
            <a:r>
              <a:rPr lang="en-US" sz="1200" dirty="0" smtClean="0">
                <a:hlinkClick r:id="rId3"/>
              </a:rPr>
              <a:t>corrugated</a:t>
            </a:r>
            <a:r>
              <a:rPr lang="en-US" sz="1200" dirty="0" smtClean="0"/>
              <a:t> box cardboard of top of “tall hats” which was sturdy and had insulating properties. Great success.</a:t>
            </a:r>
          </a:p>
          <a:p>
            <a:pPr marL="660400" indent="-660400">
              <a:lnSpc>
                <a:spcPct val="90000"/>
              </a:lnSpc>
            </a:pPr>
            <a:r>
              <a:rPr lang="en-US" sz="1200" dirty="0" smtClean="0"/>
              <a:t>Key is speed in production: Monaghan uses a “meat grinder” that he had seen in a food fair to grind cheese 4 times faster </a:t>
            </a:r>
          </a:p>
          <a:p>
            <a:pPr marL="660400" indent="-660400">
              <a:lnSpc>
                <a:spcPct val="90000"/>
              </a:lnSpc>
            </a:pPr>
            <a:r>
              <a:rPr lang="en-US" sz="1200" dirty="0" smtClean="0"/>
              <a:t>Marketing genius: “pizza in 30 minutes or it is free”. It is an amazing success</a:t>
            </a:r>
          </a:p>
          <a:p>
            <a:r>
              <a:rPr lang="en-US" dirty="0" smtClean="0"/>
              <a:t>As expand the number of stores, key is same quality pizza everywhere: For this you need </a:t>
            </a:r>
          </a:p>
          <a:p>
            <a:pPr lvl="1"/>
            <a:r>
              <a:rPr lang="en-US" dirty="0" smtClean="0"/>
              <a:t>conveyer heat (not coal or wood) which is a uniform way to send heat, </a:t>
            </a:r>
          </a:p>
          <a:p>
            <a:pPr lvl="1"/>
            <a:r>
              <a:rPr lang="en-US" dirty="0" smtClean="0"/>
              <a:t>the same ingredients </a:t>
            </a:r>
          </a:p>
          <a:p>
            <a:pPr lvl="1"/>
            <a:r>
              <a:rPr lang="en-US" dirty="0" smtClean="0"/>
              <a:t>and a central place where the dough is produced</a:t>
            </a:r>
          </a:p>
          <a:p>
            <a:pPr marL="660400" indent="-660400">
              <a:lnSpc>
                <a:spcPct val="90000"/>
              </a:lnSpc>
            </a:pPr>
            <a:r>
              <a:rPr lang="en-US" sz="2400" dirty="0" smtClean="0"/>
              <a:t>Although the cardboard was partly insulating, 15 minutes in the car </a:t>
            </a:r>
            <a:r>
              <a:rPr lang="en-US" sz="2400" dirty="0" err="1" smtClean="0"/>
              <a:t>wouold</a:t>
            </a:r>
            <a:r>
              <a:rPr lang="en-US" sz="2400" dirty="0" smtClean="0"/>
              <a:t> get t he pizza cold. He needed the pizzas to remain hot. </a:t>
            </a:r>
          </a:p>
          <a:p>
            <a:pPr marL="1035050" lvl="1" indent="-577850">
              <a:lnSpc>
                <a:spcPct val="90000"/>
              </a:lnSpc>
            </a:pPr>
            <a:r>
              <a:rPr lang="en-US" sz="2000" dirty="0" smtClean="0"/>
              <a:t>R&amp;D: A woman who worked at a steel company invented the </a:t>
            </a:r>
            <a:r>
              <a:rPr lang="en-US" sz="2000" b="1" dirty="0" smtClean="0"/>
              <a:t>Insulated bag</a:t>
            </a:r>
            <a:r>
              <a:rPr lang="en-US" sz="2000" dirty="0" smtClean="0"/>
              <a:t> and sold bags to Dominos. These bags are generally vinyl, with cotton insulation. They generally keep a hot pizza hot for about 15 minutes. They are both very light, and very cheap,</a:t>
            </a:r>
          </a:p>
          <a:p>
            <a:pPr marL="1035050" lvl="1" indent="-577850">
              <a:lnSpc>
                <a:spcPct val="90000"/>
              </a:lnSpc>
            </a:pPr>
            <a:r>
              <a:rPr lang="en-US" sz="2000" dirty="0" smtClean="0"/>
              <a:t>R&amp;D: Domino’s own R&amp;D in search of a heated bag. They come up with the “</a:t>
            </a:r>
            <a:r>
              <a:rPr lang="en-US" sz="2000" dirty="0" err="1" smtClean="0"/>
              <a:t>HeatWave</a:t>
            </a:r>
            <a:r>
              <a:rPr lang="en-US" sz="2000" dirty="0" smtClean="0"/>
              <a:t>," a portable electrical bag system that uses patented magnetic induction technology to keep the pizza hot during delivery.</a:t>
            </a:r>
          </a:p>
          <a:p>
            <a:pPr marL="1035050" lvl="1" indent="-577850">
              <a:lnSpc>
                <a:spcPct val="90000"/>
              </a:lnSpc>
            </a:pPr>
            <a:r>
              <a:rPr lang="en-US" sz="2000" dirty="0" smtClean="0"/>
              <a:t>Italians, New Yorkers, and Chicagoans now say this fast produced thing is NOT PIZZA.</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C0CF79-0B2A-4EB1-AB02-25834CA8ED95}" type="slidenum">
              <a:rPr lang="en-US"/>
              <a:pPr/>
              <a:t>11</a:t>
            </a:fld>
            <a:endParaRPr lang="en-US"/>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r>
              <a:rPr lang="en-US" dirty="0" smtClean="0"/>
              <a:t>Explain the Success of Ray Kroc and McDonalds in hamburger world</a:t>
            </a:r>
          </a:p>
          <a:p>
            <a:r>
              <a:rPr lang="en-US" dirty="0" smtClean="0"/>
              <a:t>Pizza people want to replicate the success of McDonalds in pizza</a:t>
            </a:r>
          </a:p>
          <a:p>
            <a:r>
              <a:rPr lang="en-US" dirty="0" smtClean="0"/>
              <a:t>PIZZA HUT was born: same quality, same efficiency, even same look (a hut) to be recognized</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CC7867-925A-4FF2-9FC4-E21F529A2620}" type="slidenum">
              <a:rPr lang="en-US"/>
              <a:pPr/>
              <a:t>12</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pPr marL="609600" indent="-609600">
              <a:lnSpc>
                <a:spcPct val="80000"/>
              </a:lnSpc>
            </a:pPr>
            <a:r>
              <a:rPr lang="en-US" sz="2800" dirty="0" smtClean="0"/>
              <a:t>Next step is to take the pizza home: frozen pizza that can be produced at home. </a:t>
            </a:r>
          </a:p>
          <a:p>
            <a:pPr marL="990600" lvl="1" indent="-533400">
              <a:lnSpc>
                <a:spcPct val="80000"/>
              </a:lnSpc>
            </a:pPr>
            <a:r>
              <a:rPr lang="en-US" sz="2400" dirty="0" smtClean="0"/>
              <a:t>Technical problem is that the moist in the dough gets frozen into water. And when you warm it back, it </a:t>
            </a:r>
            <a:r>
              <a:rPr lang="en-US" sz="2400" dirty="0" err="1" smtClean="0"/>
              <a:t>soggies</a:t>
            </a:r>
            <a:r>
              <a:rPr lang="en-US" sz="2400" dirty="0" smtClean="0"/>
              <a:t> the dough and the ingredients.</a:t>
            </a:r>
          </a:p>
          <a:p>
            <a:pPr marL="990600" lvl="1" indent="-533400">
              <a:lnSpc>
                <a:spcPct val="80000"/>
              </a:lnSpc>
            </a:pPr>
            <a:r>
              <a:rPr lang="en-US" sz="2400" dirty="0" smtClean="0"/>
              <a:t>Di </a:t>
            </a:r>
            <a:r>
              <a:rPr lang="en-US" sz="2400" dirty="0" err="1" smtClean="0"/>
              <a:t>Giorno</a:t>
            </a:r>
            <a:r>
              <a:rPr lang="en-US" sz="2400" dirty="0" smtClean="0"/>
              <a:t>: they find a particular kind of though that, if partly baked, can expand and finish up baking at home (“</a:t>
            </a:r>
            <a:r>
              <a:rPr lang="en-US" sz="2400" i="1" dirty="0" err="1" smtClean="0"/>
              <a:t>DiGiorno</a:t>
            </a:r>
            <a:r>
              <a:rPr lang="en-US" sz="2400" i="1" dirty="0" smtClean="0"/>
              <a:t> Rising Crust</a:t>
            </a:r>
            <a:r>
              <a:rPr lang="en-US" sz="2400" dirty="0" smtClean="0"/>
              <a:t> technology“). </a:t>
            </a:r>
          </a:p>
          <a:p>
            <a:pPr marL="990600" lvl="1" indent="-533400">
              <a:lnSpc>
                <a:spcPct val="80000"/>
              </a:lnSpc>
            </a:pPr>
            <a:r>
              <a:rPr lang="en-US" sz="2400" dirty="0" smtClean="0"/>
              <a:t>Automated process: machines that can produce millions of pizzas by the minute.</a:t>
            </a:r>
          </a:p>
          <a:p>
            <a:pPr marL="609600" indent="-609600">
              <a:lnSpc>
                <a:spcPct val="80000"/>
              </a:lnSpc>
            </a:pPr>
            <a:r>
              <a:rPr lang="en-US" sz="2800" dirty="0" smtClean="0"/>
              <a:t>Italians, NYC, Chicago, Domino’s, and Pizza Hut say this is NOT PIZZA</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E8917C-D339-4C4C-A5D2-E0CAE389AB51}" type="slidenum">
              <a:rPr lang="en-US"/>
              <a:pPr/>
              <a:t>13</a:t>
            </a:fld>
            <a:endParaRPr lang="en-US"/>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C55ADB-2D59-4960-BAC7-98A13C9AD74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FA8639-22A4-46BC-A23B-744527616553}" type="slidenum">
              <a:rPr lang="en-US"/>
              <a:pPr/>
              <a:t>15</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lvl="1">
              <a:lnSpc>
                <a:spcPct val="90000"/>
              </a:lnSpc>
            </a:pPr>
            <a:r>
              <a:rPr lang="en-US" sz="2000" dirty="0" smtClean="0"/>
              <a:t>71% of enterprises “saw” an idea while working for someone else: WORKERS!</a:t>
            </a:r>
          </a:p>
          <a:p>
            <a:pPr lvl="2">
              <a:lnSpc>
                <a:spcPct val="90000"/>
              </a:lnSpc>
            </a:pPr>
            <a:r>
              <a:rPr lang="en-US" sz="1800" dirty="0" smtClean="0"/>
              <a:t>Ray </a:t>
            </a:r>
            <a:r>
              <a:rPr lang="en-US" sz="1800" dirty="0" err="1" smtClean="0"/>
              <a:t>Krock</a:t>
            </a:r>
            <a:r>
              <a:rPr lang="en-US" sz="1800" dirty="0" smtClean="0"/>
              <a:t> of McDonalds</a:t>
            </a:r>
          </a:p>
          <a:p>
            <a:pPr lvl="2">
              <a:lnSpc>
                <a:spcPct val="90000"/>
              </a:lnSpc>
            </a:pPr>
            <a:r>
              <a:rPr lang="en-US" sz="1800" dirty="0" smtClean="0"/>
              <a:t>Chad Hurley, Steve Chen, and Jawed </a:t>
            </a:r>
            <a:r>
              <a:rPr lang="en-US" sz="1800" dirty="0" err="1" smtClean="0"/>
              <a:t>Karim</a:t>
            </a:r>
            <a:r>
              <a:rPr lang="en-US" sz="1800" dirty="0" smtClean="0"/>
              <a:t> of </a:t>
            </a:r>
            <a:r>
              <a:rPr lang="en-US" sz="1800" dirty="0" err="1" smtClean="0"/>
              <a:t>Youtube</a:t>
            </a:r>
            <a:endParaRPr lang="en-US" sz="1800" dirty="0" smtClean="0"/>
          </a:p>
          <a:p>
            <a:pPr lvl="1">
              <a:lnSpc>
                <a:spcPct val="90000"/>
              </a:lnSpc>
            </a:pPr>
            <a:r>
              <a:rPr lang="en-US" sz="2000" dirty="0" smtClean="0"/>
              <a:t>21% found an idea “by chance”</a:t>
            </a:r>
          </a:p>
          <a:p>
            <a:pPr lvl="2">
              <a:lnSpc>
                <a:spcPct val="90000"/>
              </a:lnSpc>
            </a:pPr>
            <a:r>
              <a:rPr lang="en-US" sz="1800" dirty="0" smtClean="0"/>
              <a:t>Mark </a:t>
            </a:r>
            <a:r>
              <a:rPr lang="en-US" sz="1800" dirty="0" err="1" smtClean="0"/>
              <a:t>Zuckeberg</a:t>
            </a:r>
            <a:r>
              <a:rPr lang="en-US" sz="1800" dirty="0" smtClean="0"/>
              <a:t> of Facebook</a:t>
            </a:r>
          </a:p>
          <a:p>
            <a:pPr lvl="2">
              <a:lnSpc>
                <a:spcPct val="90000"/>
              </a:lnSpc>
            </a:pPr>
            <a:r>
              <a:rPr lang="en-US" sz="1800" dirty="0" smtClean="0"/>
              <a:t>Nokia</a:t>
            </a:r>
          </a:p>
          <a:p>
            <a:pPr lvl="2">
              <a:lnSpc>
                <a:spcPct val="90000"/>
              </a:lnSpc>
            </a:pPr>
            <a:r>
              <a:rPr lang="en-US" sz="1800" dirty="0" smtClean="0"/>
              <a:t>Bill and Paul</a:t>
            </a:r>
          </a:p>
          <a:p>
            <a:pPr lvl="1">
              <a:lnSpc>
                <a:spcPct val="90000"/>
              </a:lnSpc>
            </a:pPr>
            <a:r>
              <a:rPr lang="en-US" sz="2000" dirty="0" smtClean="0"/>
              <a:t>Only 8% through formal R&amp;D... </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189C91-E1FB-4B83-8966-81A5F33891A8}" type="slidenum">
              <a:rPr lang="en-US"/>
              <a:pPr/>
              <a:t>16</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8557F-6E85-4BAF-A632-AA09430C3A3E}" type="slidenum">
              <a:rPr lang="en-US"/>
              <a:pPr/>
              <a:t>17</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C55ADB-2D59-4960-BAC7-98A13C9AD74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80000"/>
              </a:lnSpc>
            </a:pPr>
            <a:r>
              <a:rPr lang="en-US" sz="2400" dirty="0" smtClean="0"/>
              <a:t>Kids already live in the new world: </a:t>
            </a:r>
          </a:p>
          <a:p>
            <a:pPr lvl="2">
              <a:lnSpc>
                <a:spcPct val="80000"/>
              </a:lnSpc>
            </a:pPr>
            <a:r>
              <a:rPr lang="en-US" sz="2200" dirty="0" smtClean="0"/>
              <a:t>Newspapers? Books?: mention that neithe</a:t>
            </a:r>
            <a:r>
              <a:rPr lang="en-US" sz="2200" baseline="0" dirty="0" smtClean="0"/>
              <a:t>r books nor news papers have </a:t>
            </a:r>
            <a:r>
              <a:rPr lang="en-US" sz="2200" baseline="0" dirty="0" err="1" smtClean="0"/>
              <a:t>hiperlinks</a:t>
            </a:r>
            <a:r>
              <a:rPr lang="en-US" sz="2200" baseline="0" dirty="0" smtClean="0"/>
              <a:t> so the current generation correctly thinks they are old fashioned</a:t>
            </a:r>
            <a:endParaRPr lang="en-US" sz="2200" dirty="0" smtClean="0"/>
          </a:p>
          <a:p>
            <a:pPr lvl="2">
              <a:lnSpc>
                <a:spcPct val="80000"/>
              </a:lnSpc>
            </a:pPr>
            <a:r>
              <a:rPr lang="en-US" sz="2200" dirty="0" smtClean="0"/>
              <a:t>Wearing watches? : single-function</a:t>
            </a:r>
            <a:r>
              <a:rPr lang="en-US" sz="2200" baseline="0" dirty="0" smtClean="0"/>
              <a:t> devices that are not understood by children today (useless if you cannot download apps, games, </a:t>
            </a:r>
            <a:r>
              <a:rPr lang="en-US" sz="2200" baseline="0" dirty="0" err="1" smtClean="0"/>
              <a:t>etc</a:t>
            </a:r>
            <a:r>
              <a:rPr lang="en-US" sz="2200" baseline="0" dirty="0" smtClean="0"/>
              <a:t>)</a:t>
            </a:r>
            <a:endParaRPr lang="en-US" sz="2200" dirty="0" smtClean="0"/>
          </a:p>
          <a:p>
            <a:endParaRPr lang="en-US" dirty="0"/>
          </a:p>
        </p:txBody>
      </p:sp>
      <p:sp>
        <p:nvSpPr>
          <p:cNvPr id="4" name="Slide Number Placeholder 3"/>
          <p:cNvSpPr>
            <a:spLocks noGrp="1"/>
          </p:cNvSpPr>
          <p:nvPr>
            <p:ph type="sldNum" sz="quarter" idx="10"/>
          </p:nvPr>
        </p:nvSpPr>
        <p:spPr/>
        <p:txBody>
          <a:bodyPr/>
          <a:lstStyle/>
          <a:p>
            <a:fld id="{EAC55ADB-2D59-4960-BAC7-98A13C9AD740}" type="slidenum">
              <a:rPr lang="en-US" smtClean="0"/>
              <a:pPr/>
              <a:t>19</a:t>
            </a:fld>
            <a:endParaRPr lang="en-US"/>
          </a:p>
        </p:txBody>
      </p:sp>
    </p:spTree>
    <p:extLst>
      <p:ext uri="{BB962C8B-B14F-4D97-AF65-F5344CB8AC3E}">
        <p14:creationId xmlns:p14="http://schemas.microsoft.com/office/powerpoint/2010/main" val="735889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C55ADB-2D59-4960-BAC7-98A13C9AD74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Ares: </a:t>
            </a:r>
            <a:r>
              <a:rPr lang="en-US" sz="1200" kern="1200" dirty="0" smtClean="0">
                <a:solidFill>
                  <a:schemeClr val="tx1"/>
                </a:solidFill>
                <a:latin typeface="+mn-lt"/>
                <a:ea typeface="+mn-ea"/>
                <a:cs typeface="+mn-cs"/>
              </a:rPr>
              <a:t>Assembling Reconfigurable </a:t>
            </a:r>
            <a:r>
              <a:rPr lang="en-US" sz="1200" kern="1200" dirty="0" err="1" smtClean="0">
                <a:solidFill>
                  <a:schemeClr val="tx1"/>
                </a:solidFill>
                <a:latin typeface="+mn-lt"/>
                <a:ea typeface="+mn-ea"/>
                <a:cs typeface="+mn-cs"/>
              </a:rPr>
              <a:t>Endoluminal</a:t>
            </a:r>
            <a:r>
              <a:rPr lang="en-US" sz="1200" kern="1200" dirty="0" smtClean="0">
                <a:solidFill>
                  <a:schemeClr val="tx1"/>
                </a:solidFill>
                <a:latin typeface="+mn-lt"/>
                <a:ea typeface="+mn-ea"/>
                <a:cs typeface="+mn-cs"/>
              </a:rPr>
              <a:t> Surgical System</a:t>
            </a:r>
          </a:p>
          <a:p>
            <a:endParaRPr lang="en-US" dirty="0"/>
          </a:p>
        </p:txBody>
      </p:sp>
      <p:sp>
        <p:nvSpPr>
          <p:cNvPr id="4" name="Slide Number Placeholder 3"/>
          <p:cNvSpPr>
            <a:spLocks noGrp="1"/>
          </p:cNvSpPr>
          <p:nvPr>
            <p:ph type="sldNum" sz="quarter" idx="10"/>
          </p:nvPr>
        </p:nvSpPr>
        <p:spPr/>
        <p:txBody>
          <a:bodyPr/>
          <a:lstStyle/>
          <a:p>
            <a:fld id="{240098B1-7A55-0A4D-829A-60D01AB25483}" type="slidenum">
              <a:rPr lang="en-US" smtClean="0"/>
              <a:t>20</a:t>
            </a:fld>
            <a:endParaRPr lang="en-US"/>
          </a:p>
        </p:txBody>
      </p:sp>
    </p:spTree>
    <p:extLst>
      <p:ext uri="{BB962C8B-B14F-4D97-AF65-F5344CB8AC3E}">
        <p14:creationId xmlns:p14="http://schemas.microsoft.com/office/powerpoint/2010/main" val="3256949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20000"/>
              </a:lnSpc>
            </a:pPr>
            <a:r>
              <a:rPr lang="en-US" sz="3100" dirty="0" smtClean="0"/>
              <a:t>Manufacturing is moving away from Henry Ford (and MacDonald’s) into </a:t>
            </a:r>
            <a:r>
              <a:rPr lang="en-US" sz="3100" dirty="0" err="1" smtClean="0"/>
              <a:t>indivudualized</a:t>
            </a:r>
            <a:r>
              <a:rPr lang="en-US" sz="3100" dirty="0" smtClean="0"/>
              <a:t> products (Dell computers, Nike shoes, BMW cars, …)</a:t>
            </a:r>
          </a:p>
          <a:p>
            <a:pPr lvl="1">
              <a:lnSpc>
                <a:spcPct val="120000"/>
              </a:lnSpc>
            </a:pPr>
            <a:r>
              <a:rPr lang="en-US" sz="3100" dirty="0" smtClean="0"/>
              <a:t>Education is not! Linear education. Teacher (and parents) define success: lawyer from Harvard Law</a:t>
            </a:r>
          </a:p>
          <a:p>
            <a:endParaRPr lang="en-US" dirty="0"/>
          </a:p>
        </p:txBody>
      </p:sp>
      <p:sp>
        <p:nvSpPr>
          <p:cNvPr id="4" name="Slide Number Placeholder 3"/>
          <p:cNvSpPr>
            <a:spLocks noGrp="1"/>
          </p:cNvSpPr>
          <p:nvPr>
            <p:ph type="sldNum" sz="quarter" idx="10"/>
          </p:nvPr>
        </p:nvSpPr>
        <p:spPr/>
        <p:txBody>
          <a:bodyPr/>
          <a:lstStyle/>
          <a:p>
            <a:fld id="{EAC55ADB-2D59-4960-BAC7-98A13C9AD740}" type="slidenum">
              <a:rPr lang="en-US" smtClean="0"/>
              <a:pPr/>
              <a:t>21</a:t>
            </a:fld>
            <a:endParaRPr lang="en-US"/>
          </a:p>
        </p:txBody>
      </p:sp>
    </p:spTree>
    <p:extLst>
      <p:ext uri="{BB962C8B-B14F-4D97-AF65-F5344CB8AC3E}">
        <p14:creationId xmlns:p14="http://schemas.microsoft.com/office/powerpoint/2010/main" val="2264731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55ADB-2D59-4960-BAC7-98A13C9AD740}" type="slidenum">
              <a:rPr lang="en-US" smtClean="0"/>
              <a:pPr/>
              <a:t>22</a:t>
            </a:fld>
            <a:endParaRPr lang="en-US"/>
          </a:p>
        </p:txBody>
      </p:sp>
    </p:spTree>
    <p:extLst>
      <p:ext uri="{BB962C8B-B14F-4D97-AF65-F5344CB8AC3E}">
        <p14:creationId xmlns:p14="http://schemas.microsoft.com/office/powerpoint/2010/main" val="3642286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C55ADB-2D59-4960-BAC7-98A13C9AD740}"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C55ADB-2D59-4960-BAC7-98A13C9AD74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46525D-0204-4E7F-9793-F2E5E49AA33A}" type="slidenum">
              <a:rPr lang="en-US"/>
              <a:pPr/>
              <a:t>4</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pPr marL="609600" indent="-609600"/>
            <a:r>
              <a:rPr lang="en-US" dirty="0" smtClean="0"/>
              <a:t>Romans or </a:t>
            </a:r>
            <a:r>
              <a:rPr lang="en-US" dirty="0" err="1" smtClean="0"/>
              <a:t>fenicians</a:t>
            </a:r>
            <a:r>
              <a:rPr lang="en-US" dirty="0" smtClean="0"/>
              <a:t>: stuff on top of bread</a:t>
            </a:r>
          </a:p>
          <a:p>
            <a:pPr marL="609600" indent="-609600"/>
            <a:r>
              <a:rPr lang="en-US" dirty="0" smtClean="0"/>
              <a:t>Tomato arrives in </a:t>
            </a:r>
            <a:r>
              <a:rPr lang="en-US" dirty="0" err="1" smtClean="0"/>
              <a:t>XVIth</a:t>
            </a:r>
            <a:r>
              <a:rPr lang="en-US" dirty="0" smtClean="0"/>
              <a:t> century. Since people are afraid of tomatoes (it was believed by many Europeans to be poisonous (as are some other fruits of the </a:t>
            </a:r>
            <a:r>
              <a:rPr lang="en-US" dirty="0" smtClean="0">
                <a:hlinkClick r:id="rId3" tooltip="Nightshade"/>
              </a:rPr>
              <a:t>nightshade</a:t>
            </a:r>
            <a:r>
              <a:rPr lang="en-US" dirty="0" smtClean="0"/>
              <a:t> family – </a:t>
            </a:r>
            <a:r>
              <a:rPr lang="en-US" dirty="0" err="1" smtClean="0"/>
              <a:t>Belladona</a:t>
            </a:r>
            <a:r>
              <a:rPr lang="en-US" dirty="0" smtClean="0"/>
              <a:t> o </a:t>
            </a:r>
            <a:r>
              <a:rPr lang="en-US" dirty="0" err="1" smtClean="0"/>
              <a:t>Uvas</a:t>
            </a:r>
            <a:r>
              <a:rPr lang="en-US" dirty="0" smtClean="0"/>
              <a:t> del Diablo), only the poor use it.</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9FF2F-01BE-4200-AAB6-30AC0855F902}" type="slidenum">
              <a:rPr lang="en-US"/>
              <a:pPr/>
              <a:t>5</a:t>
            </a:fld>
            <a:endParaRPr lang="en-US"/>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pPr marL="577850" indent="-577850">
              <a:lnSpc>
                <a:spcPct val="80000"/>
              </a:lnSpc>
            </a:pPr>
            <a:r>
              <a:rPr lang="en-US" sz="2400" dirty="0" smtClean="0"/>
              <a:t>However, by the late </a:t>
            </a:r>
            <a:r>
              <a:rPr lang="en-US" sz="2400" dirty="0" smtClean="0">
                <a:hlinkClick r:id="rId3" tooltip="18th century"/>
              </a:rPr>
              <a:t>18th century</a:t>
            </a:r>
            <a:r>
              <a:rPr lang="en-US" sz="2400" dirty="0" smtClean="0"/>
              <a:t> it was common for the poor of the area around </a:t>
            </a:r>
            <a:r>
              <a:rPr lang="en-US" sz="2400" dirty="0" smtClean="0">
                <a:hlinkClick r:id="rId4" tooltip="Naples"/>
              </a:rPr>
              <a:t>Naples</a:t>
            </a:r>
            <a:r>
              <a:rPr lang="en-US" sz="2400" dirty="0" smtClean="0"/>
              <a:t> to add tomato to their yeast-based flat bread and so the pizza was born. </a:t>
            </a:r>
          </a:p>
          <a:p>
            <a:pPr marL="952500" lvl="1" indent="-495300">
              <a:lnSpc>
                <a:spcPct val="80000"/>
              </a:lnSpc>
            </a:pPr>
            <a:r>
              <a:rPr lang="en-US" sz="2000" dirty="0" smtClean="0"/>
              <a:t>The Marinara is the oldest and has a topping of tomato, </a:t>
            </a:r>
            <a:r>
              <a:rPr lang="en-US" sz="2000" dirty="0" smtClean="0">
                <a:hlinkClick r:id="rId5" tooltip="Oregano"/>
              </a:rPr>
              <a:t>oregano</a:t>
            </a:r>
            <a:r>
              <a:rPr lang="en-US" sz="2000" dirty="0" smtClean="0"/>
              <a:t>, </a:t>
            </a:r>
            <a:r>
              <a:rPr lang="en-US" sz="2000" dirty="0" smtClean="0">
                <a:hlinkClick r:id="rId6" tooltip="Garlic"/>
              </a:rPr>
              <a:t>garlic</a:t>
            </a:r>
            <a:r>
              <a:rPr lang="en-US" sz="2000" dirty="0" smtClean="0"/>
              <a:t>, </a:t>
            </a:r>
            <a:r>
              <a:rPr lang="en-US" sz="2000" dirty="0" smtClean="0">
                <a:hlinkClick r:id="rId7" tooltip="Extra virgin olive oil"/>
              </a:rPr>
              <a:t>extra virgin olive oil</a:t>
            </a:r>
            <a:r>
              <a:rPr lang="en-US" sz="2000" dirty="0" smtClean="0"/>
              <a:t>, and </a:t>
            </a:r>
            <a:r>
              <a:rPr lang="en-US" sz="2000" dirty="0" smtClean="0">
                <a:hlinkClick r:id="rId8" tooltip="Basil"/>
              </a:rPr>
              <a:t>basil</a:t>
            </a:r>
            <a:r>
              <a:rPr lang="en-US" sz="2000" dirty="0" smtClean="0"/>
              <a:t> (</a:t>
            </a:r>
            <a:r>
              <a:rPr lang="en-US" sz="2000" dirty="0" err="1" smtClean="0"/>
              <a:t>Alhabaca</a:t>
            </a:r>
            <a:r>
              <a:rPr lang="en-US" sz="2000" dirty="0" smtClean="0"/>
              <a:t>). </a:t>
            </a:r>
          </a:p>
          <a:p>
            <a:pPr marL="952500" lvl="1" indent="-495300">
              <a:lnSpc>
                <a:spcPct val="80000"/>
              </a:lnSpc>
            </a:pPr>
            <a:r>
              <a:rPr lang="en-US" sz="2000" dirty="0" smtClean="0"/>
              <a:t>It was named “Marinara” not, as many believe, because it has seafood on it (it hasn't) but because it was the food the fishermen ate when they returned home from fishing trips in the Bay of Naples. </a:t>
            </a:r>
          </a:p>
          <a:p>
            <a:pPr marL="577850" indent="-577850">
              <a:lnSpc>
                <a:spcPct val="80000"/>
              </a:lnSpc>
            </a:pPr>
            <a:r>
              <a:rPr lang="en-US" sz="2400" dirty="0" smtClean="0"/>
              <a:t>The world’s first true pizzeria, </a:t>
            </a:r>
            <a:r>
              <a:rPr lang="en-US" sz="2400" dirty="0" err="1" smtClean="0"/>
              <a:t>Antica</a:t>
            </a:r>
            <a:r>
              <a:rPr lang="en-US" sz="2400" dirty="0" smtClean="0"/>
              <a:t> Pizzeria </a:t>
            </a:r>
            <a:r>
              <a:rPr lang="en-US" sz="2400" dirty="0" err="1" smtClean="0"/>
              <a:t>Port’Alba</a:t>
            </a:r>
            <a:r>
              <a:rPr lang="en-US" sz="2400" dirty="0" smtClean="0"/>
              <a:t>, opened in Naples in </a:t>
            </a:r>
            <a:r>
              <a:rPr lang="en-US" sz="2400" dirty="0" smtClean="0">
                <a:hlinkClick r:id="rId9" tooltip="1830"/>
              </a:rPr>
              <a:t>1830</a:t>
            </a:r>
            <a:r>
              <a:rPr lang="en-US" sz="2400" dirty="0" smtClean="0"/>
              <a:t> and still serves pizza from the same premises today. </a:t>
            </a:r>
          </a:p>
          <a:p>
            <a:pPr marL="577850" indent="-577850">
              <a:lnSpc>
                <a:spcPct val="80000"/>
              </a:lnSpc>
            </a:pPr>
            <a:r>
              <a:rPr lang="en-US" sz="2400" dirty="0" err="1" smtClean="0"/>
              <a:t>Alexandre</a:t>
            </a:r>
            <a:r>
              <a:rPr lang="en-US" sz="2400" dirty="0" smtClean="0"/>
              <a:t> Dumas explains that people in Naples ate pizza with tomato, cheese, anchovies and olives. </a:t>
            </a:r>
          </a:p>
          <a:p>
            <a:pPr marL="952500" lvl="1" indent="-495300">
              <a:lnSpc>
                <a:spcPct val="80000"/>
              </a:lnSpc>
            </a:pPr>
            <a:r>
              <a:rPr lang="en-US" sz="2000" dirty="0" smtClean="0"/>
              <a:t>Pizza </a:t>
            </a:r>
            <a:r>
              <a:rPr lang="en-US" sz="2000" dirty="0" err="1" smtClean="0"/>
              <a:t>Napolitana</a:t>
            </a:r>
            <a:r>
              <a:rPr lang="en-US" sz="2000" dirty="0" smtClean="0"/>
              <a:t> is born</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916624-7DA9-4226-BE1C-17B2F3972782}" type="slidenum">
              <a:rPr lang="en-US"/>
              <a:pPr/>
              <a:t>6</a:t>
            </a:fld>
            <a:endParaRPr lang="en-US"/>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pPr marL="660400" indent="-660400">
              <a:lnSpc>
                <a:spcPct val="90000"/>
              </a:lnSpc>
            </a:pPr>
            <a:r>
              <a:rPr lang="en-US" sz="1200" dirty="0" smtClean="0"/>
              <a:t>The </a:t>
            </a:r>
            <a:r>
              <a:rPr lang="en-US" sz="1200" dirty="0" err="1" smtClean="0"/>
              <a:t>Margherita</a:t>
            </a:r>
            <a:r>
              <a:rPr lang="en-US" sz="1200" dirty="0" smtClean="0"/>
              <a:t> introduced cheese to the pizza and is attributed to baker </a:t>
            </a:r>
            <a:r>
              <a:rPr lang="en-US" sz="1200" dirty="0" smtClean="0">
                <a:hlinkClick r:id="rId3" tooltip="Raffaele Esposito"/>
              </a:rPr>
              <a:t>Raffaele Esposito</a:t>
            </a:r>
            <a:r>
              <a:rPr lang="en-US" sz="1200" dirty="0" smtClean="0"/>
              <a:t>. Esposito worked at the pizzeria "</a:t>
            </a:r>
            <a:r>
              <a:rPr lang="en-US" sz="1200" dirty="0" err="1" smtClean="0"/>
              <a:t>Pietro</a:t>
            </a:r>
            <a:r>
              <a:rPr lang="en-US" sz="1200" dirty="0" smtClean="0"/>
              <a:t>... e </a:t>
            </a:r>
            <a:r>
              <a:rPr lang="en-US" sz="1200" dirty="0" err="1" smtClean="0"/>
              <a:t>basta</a:t>
            </a:r>
            <a:r>
              <a:rPr lang="en-US" sz="1200" dirty="0" smtClean="0"/>
              <a:t> </a:t>
            </a:r>
            <a:r>
              <a:rPr lang="en-US" sz="1200" dirty="0" err="1" smtClean="0"/>
              <a:t>così</a:t>
            </a:r>
            <a:r>
              <a:rPr lang="en-US" sz="1200" dirty="0" smtClean="0"/>
              <a:t>" (literally "Peter... and that's enough“). </a:t>
            </a:r>
          </a:p>
          <a:p>
            <a:pPr marL="660400" indent="-660400">
              <a:lnSpc>
                <a:spcPct val="90000"/>
              </a:lnSpc>
            </a:pPr>
            <a:r>
              <a:rPr lang="en-US" sz="1200" dirty="0" smtClean="0"/>
              <a:t>In </a:t>
            </a:r>
            <a:r>
              <a:rPr lang="en-US" sz="1200" dirty="0" smtClean="0">
                <a:hlinkClick r:id="rId4" tooltip="1889"/>
              </a:rPr>
              <a:t>1889</a:t>
            </a:r>
            <a:r>
              <a:rPr lang="en-US" sz="1200" dirty="0" smtClean="0"/>
              <a:t>, for the visit of King </a:t>
            </a:r>
            <a:r>
              <a:rPr lang="en-US" sz="1200" dirty="0" smtClean="0">
                <a:hlinkClick r:id="rId5" tooltip="Umberto I of Italy"/>
              </a:rPr>
              <a:t>Umberto I</a:t>
            </a:r>
            <a:r>
              <a:rPr lang="en-US" sz="1200" dirty="0" smtClean="0"/>
              <a:t> and Queen </a:t>
            </a:r>
            <a:r>
              <a:rPr lang="en-US" sz="1200" dirty="0" err="1" smtClean="0">
                <a:hlinkClick r:id="rId6" tooltip="Margherita of Savoy"/>
              </a:rPr>
              <a:t>Margherita</a:t>
            </a:r>
            <a:r>
              <a:rPr lang="en-US" sz="1200" dirty="0" smtClean="0">
                <a:hlinkClick r:id="rId6" tooltip="Margherita of Savoy"/>
              </a:rPr>
              <a:t> of Savoy</a:t>
            </a:r>
            <a:r>
              <a:rPr lang="en-US" sz="1200" dirty="0" smtClean="0"/>
              <a:t> he baked a pizza evoking the colors of the Italian flag – green (</a:t>
            </a:r>
            <a:r>
              <a:rPr lang="en-US" sz="1200" dirty="0" smtClean="0">
                <a:hlinkClick r:id="rId7" tooltip="Basil"/>
              </a:rPr>
              <a:t>basil</a:t>
            </a:r>
            <a:r>
              <a:rPr lang="en-US" sz="1200" dirty="0" smtClean="0"/>
              <a:t> leaves -</a:t>
            </a:r>
            <a:r>
              <a:rPr lang="en-US" sz="1200" dirty="0" err="1" smtClean="0"/>
              <a:t>Albahaca</a:t>
            </a:r>
            <a:r>
              <a:rPr lang="en-US" sz="1200" dirty="0" smtClean="0"/>
              <a:t>), white (</a:t>
            </a:r>
            <a:r>
              <a:rPr lang="en-US" sz="1200" dirty="0" smtClean="0">
                <a:hlinkClick r:id="rId8" tooltip="Mozzarella"/>
              </a:rPr>
              <a:t>mozzarella</a:t>
            </a:r>
            <a:r>
              <a:rPr lang="en-US" sz="1200" dirty="0" smtClean="0"/>
              <a:t>), and red (</a:t>
            </a:r>
            <a:r>
              <a:rPr lang="en-US" sz="1200" dirty="0" smtClean="0">
                <a:hlinkClick r:id="rId9" tooltip="Tomato"/>
              </a:rPr>
              <a:t>tomatoes</a:t>
            </a:r>
            <a:r>
              <a:rPr lang="en-US" sz="1200" dirty="0" smtClean="0"/>
              <a:t>). </a:t>
            </a:r>
          </a:p>
          <a:p>
            <a:pPr marL="660400" indent="-660400">
              <a:lnSpc>
                <a:spcPct val="90000"/>
              </a:lnSpc>
            </a:pPr>
            <a:r>
              <a:rPr lang="en-US" sz="1200" dirty="0" smtClean="0"/>
              <a:t>This combination was named Pizza </a:t>
            </a:r>
            <a:r>
              <a:rPr lang="en-US" sz="1200" dirty="0" err="1" smtClean="0"/>
              <a:t>Margherita</a:t>
            </a:r>
            <a:r>
              <a:rPr lang="en-US" sz="1200" dirty="0" smtClean="0"/>
              <a:t> in her honor</a:t>
            </a:r>
          </a:p>
          <a:p>
            <a:pPr marL="660400" indent="-660400">
              <a:lnSpc>
                <a:spcPct val="90000"/>
              </a:lnSpc>
            </a:pPr>
            <a:r>
              <a:rPr lang="en-US" sz="1200" dirty="0" smtClean="0"/>
              <a:t>The Port </a:t>
            </a:r>
            <a:r>
              <a:rPr lang="en-US" sz="1200" dirty="0" err="1" smtClean="0"/>
              <a:t>D’Alba</a:t>
            </a:r>
            <a:r>
              <a:rPr lang="en-US" sz="1200" dirty="0" smtClean="0"/>
              <a:t> people say that </a:t>
            </a:r>
            <a:r>
              <a:rPr lang="en-US" sz="1200" dirty="0" err="1" smtClean="0"/>
              <a:t>Margherita</a:t>
            </a:r>
            <a:r>
              <a:rPr lang="en-US" sz="1200" dirty="0" smtClean="0"/>
              <a:t> is NOT a true pizza</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E6D7DB-C88A-4050-9985-34B1762A7278}" type="slidenum">
              <a:rPr lang="en-US"/>
              <a:pPr/>
              <a:t>7</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pPr marL="609600" indent="-609600">
              <a:lnSpc>
                <a:spcPct val="90000"/>
              </a:lnSpc>
            </a:pPr>
            <a:r>
              <a:rPr lang="en-US" sz="2400" dirty="0" smtClean="0"/>
              <a:t>Italian immigrants go to the US. </a:t>
            </a:r>
          </a:p>
          <a:p>
            <a:pPr marL="609600" indent="-609600">
              <a:lnSpc>
                <a:spcPct val="90000"/>
              </a:lnSpc>
            </a:pPr>
            <a:r>
              <a:rPr lang="en-US" sz="2400" dirty="0" smtClean="0"/>
              <a:t>The first "official" pizzeria in America is founded by </a:t>
            </a:r>
            <a:r>
              <a:rPr lang="en-US" sz="2400" dirty="0" err="1" smtClean="0">
                <a:hlinkClick r:id="rId3" tooltip="Gennaro Lombardi"/>
              </a:rPr>
              <a:t>Gennaro</a:t>
            </a:r>
            <a:r>
              <a:rPr lang="en-US" sz="2400" dirty="0" smtClean="0">
                <a:hlinkClick r:id="rId3" tooltip="Gennaro Lombardi"/>
              </a:rPr>
              <a:t> Lombardi</a:t>
            </a:r>
            <a:r>
              <a:rPr lang="en-US" sz="2400" dirty="0" smtClean="0"/>
              <a:t> in </a:t>
            </a:r>
            <a:r>
              <a:rPr lang="en-US" sz="2400" dirty="0" smtClean="0">
                <a:hlinkClick r:id="rId4" tooltip="Little Italy, Manhattan"/>
              </a:rPr>
              <a:t>Little Italy, Manhattan</a:t>
            </a:r>
            <a:r>
              <a:rPr lang="en-US" sz="2400" dirty="0" smtClean="0"/>
              <a:t>. </a:t>
            </a:r>
          </a:p>
          <a:p>
            <a:pPr marL="990600" lvl="1" indent="-533400">
              <a:lnSpc>
                <a:spcPct val="90000"/>
              </a:lnSpc>
            </a:pPr>
            <a:r>
              <a:rPr lang="en-US" sz="2000" dirty="0" err="1" smtClean="0"/>
              <a:t>Gennaro</a:t>
            </a:r>
            <a:r>
              <a:rPr lang="en-US" sz="2000" dirty="0" smtClean="0"/>
              <a:t> Lombardi opened a grocery store in 1897. </a:t>
            </a:r>
          </a:p>
          <a:p>
            <a:pPr marL="990600" lvl="1" indent="-533400">
              <a:lnSpc>
                <a:spcPct val="90000"/>
              </a:lnSpc>
            </a:pPr>
            <a:r>
              <a:rPr lang="en-US" sz="2000" dirty="0" smtClean="0"/>
              <a:t>An employee of his, Antonio </a:t>
            </a:r>
            <a:r>
              <a:rPr lang="en-US" sz="2000" dirty="0" err="1" smtClean="0"/>
              <a:t>Totonno</a:t>
            </a:r>
            <a:r>
              <a:rPr lang="en-US" sz="2000" dirty="0" smtClean="0"/>
              <a:t> </a:t>
            </a:r>
            <a:r>
              <a:rPr lang="en-US" sz="2000" dirty="0" err="1" smtClean="0"/>
              <a:t>Pero</a:t>
            </a:r>
            <a:r>
              <a:rPr lang="en-US" sz="2000" dirty="0" smtClean="0"/>
              <a:t>, began making pizza for the store to sell that same year. He uses “coal” rather than “wood”. The pie is softer than the </a:t>
            </a:r>
            <a:r>
              <a:rPr lang="en-US" sz="2000" dirty="0" err="1" smtClean="0"/>
              <a:t>napolitan</a:t>
            </a:r>
            <a:r>
              <a:rPr lang="en-US" sz="2000" dirty="0" smtClean="0"/>
              <a:t> pie. </a:t>
            </a:r>
          </a:p>
          <a:p>
            <a:pPr marL="1371600" lvl="2" indent="-457200">
              <a:lnSpc>
                <a:spcPct val="90000"/>
              </a:lnSpc>
            </a:pPr>
            <a:r>
              <a:rPr lang="en-US" sz="1800" dirty="0" smtClean="0"/>
              <a:t>New York Pizza is invented. </a:t>
            </a:r>
          </a:p>
          <a:p>
            <a:pPr marL="990600" lvl="1" indent="-533400">
              <a:lnSpc>
                <a:spcPct val="90000"/>
              </a:lnSpc>
            </a:pPr>
            <a:r>
              <a:rPr lang="en-US" sz="2000" dirty="0" smtClean="0"/>
              <a:t>The success of the “pizza department” of the grocery store is so large that he decides to start the pizzeria in 1905 (</a:t>
            </a:r>
            <a:r>
              <a:rPr lang="en-US" sz="2000" dirty="0" err="1" smtClean="0"/>
              <a:t>casualitat</a:t>
            </a:r>
            <a:r>
              <a:rPr lang="en-US" sz="2000" dirty="0" smtClean="0"/>
              <a:t>!) </a:t>
            </a:r>
          </a:p>
          <a:p>
            <a:pPr marL="990600" lvl="1" indent="-533400">
              <a:lnSpc>
                <a:spcPct val="90000"/>
              </a:lnSpc>
            </a:pPr>
            <a:r>
              <a:rPr lang="en-US" sz="2000" dirty="0" smtClean="0"/>
              <a:t>Mostly used in Italian neighborhoods.</a:t>
            </a:r>
          </a:p>
          <a:p>
            <a:pPr marL="990600" lvl="1" indent="-533400">
              <a:lnSpc>
                <a:spcPct val="90000"/>
              </a:lnSpc>
            </a:pPr>
            <a:r>
              <a:rPr lang="en-US" sz="2000" dirty="0" smtClean="0"/>
              <a:t>Old Italians from Naples say this “soft” New York thing is NOT PIZZA</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D34B4B-ECC2-4523-B73B-A285CD6D8E30}" type="slidenum">
              <a:rPr lang="en-US"/>
              <a:pPr/>
              <a:t>8</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pPr marL="609600" indent="-609600">
              <a:lnSpc>
                <a:spcPct val="80000"/>
              </a:lnSpc>
            </a:pPr>
            <a:r>
              <a:rPr lang="en-US" sz="2800" dirty="0" smtClean="0"/>
              <a:t>In Haarlem, they were poor and could not afford the 5cents that an entire pie cost. So started selling pizza by the slice: you say how much money you have and we give you a proportion of the pie.</a:t>
            </a:r>
          </a:p>
          <a:p>
            <a:pPr marL="990600" lvl="1" indent="-533400">
              <a:lnSpc>
                <a:spcPct val="80000"/>
              </a:lnSpc>
            </a:pPr>
            <a:r>
              <a:rPr lang="en-US" sz="2400" dirty="0" smtClean="0"/>
              <a:t>Great marketing campaign (the person who eats a </a:t>
            </a:r>
            <a:r>
              <a:rPr lang="en-US" sz="2400" dirty="0" err="1" smtClean="0"/>
              <a:t>slize</a:t>
            </a:r>
            <a:r>
              <a:rPr lang="en-US" sz="2400" dirty="0" smtClean="0"/>
              <a:t> in the street makes the other people go hungry)</a:t>
            </a:r>
          </a:p>
          <a:p>
            <a:pPr marL="990600" lvl="1" indent="-533400">
              <a:lnSpc>
                <a:spcPct val="80000"/>
              </a:lnSpc>
            </a:pPr>
            <a:r>
              <a:rPr lang="en-US" sz="2400" dirty="0" smtClean="0"/>
              <a:t>Allows the poor to buy pizza</a:t>
            </a:r>
          </a:p>
          <a:p>
            <a:pPr marL="990600" lvl="1" indent="-533400">
              <a:lnSpc>
                <a:spcPct val="80000"/>
              </a:lnSpc>
            </a:pPr>
            <a:r>
              <a:rPr lang="en-US" sz="2400" dirty="0" smtClean="0"/>
              <a:t>The traditional pizza people from Little Italy (</a:t>
            </a:r>
            <a:r>
              <a:rPr lang="en-US" sz="2400" dirty="0" err="1" smtClean="0"/>
              <a:t>Lombardis</a:t>
            </a:r>
            <a:r>
              <a:rPr lang="en-US" sz="2400" dirty="0" smtClean="0"/>
              <a:t>’ et al) say this is NOT PIZZA (pizza should be sold with an entire pie).</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E9A4D5-776A-47DB-B062-99E05A969FF5}" type="slidenum">
              <a:rPr lang="en-US"/>
              <a:pPr/>
              <a:t>9</a:t>
            </a:fld>
            <a:endParaRPr lang="en-US"/>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pPr marL="609600" indent="-609600">
              <a:lnSpc>
                <a:spcPct val="90000"/>
              </a:lnSpc>
            </a:pPr>
            <a:r>
              <a:rPr lang="en-US" dirty="0" smtClean="0"/>
              <a:t>In 1943 </a:t>
            </a:r>
            <a:r>
              <a:rPr lang="en-US" dirty="0" err="1" smtClean="0"/>
              <a:t>Ric</a:t>
            </a:r>
            <a:r>
              <a:rPr lang="en-US" dirty="0" smtClean="0"/>
              <a:t> </a:t>
            </a:r>
            <a:r>
              <a:rPr lang="en-US" dirty="0" err="1" smtClean="0"/>
              <a:t>Riccardo</a:t>
            </a:r>
            <a:r>
              <a:rPr lang="en-US" dirty="0" smtClean="0"/>
              <a:t> and Ike Sewell, a Texan businessman in Chicago set up Pizzeria UNO. </a:t>
            </a:r>
          </a:p>
          <a:p>
            <a:pPr marL="990600" lvl="1" indent="-533400">
              <a:lnSpc>
                <a:spcPct val="90000"/>
              </a:lnSpc>
            </a:pPr>
            <a:r>
              <a:rPr lang="en-US" dirty="0" smtClean="0"/>
              <a:t>Sewell wants to put lots of BIG things like sausages and so on (he’s </a:t>
            </a:r>
            <a:r>
              <a:rPr lang="en-US" dirty="0" err="1" smtClean="0"/>
              <a:t>texan</a:t>
            </a:r>
            <a:r>
              <a:rPr lang="en-US" dirty="0" smtClean="0"/>
              <a:t>) in the pizza. He needs a thicker pie. </a:t>
            </a:r>
          </a:p>
          <a:p>
            <a:pPr marL="1371600" lvl="2" indent="-457200">
              <a:lnSpc>
                <a:spcPct val="90000"/>
              </a:lnSpc>
            </a:pPr>
            <a:r>
              <a:rPr lang="en-US" dirty="0" smtClean="0"/>
              <a:t>He invents the “deep dish pizza” or Chicago Pizza. </a:t>
            </a:r>
          </a:p>
          <a:p>
            <a:pPr marL="990600" lvl="1" indent="-533400">
              <a:lnSpc>
                <a:spcPct val="90000"/>
              </a:lnSpc>
            </a:pPr>
            <a:r>
              <a:rPr lang="en-US" dirty="0" smtClean="0"/>
              <a:t>The traditional pizza people from New York (</a:t>
            </a:r>
            <a:r>
              <a:rPr lang="en-US" dirty="0" err="1" smtClean="0"/>
              <a:t>Lombardis</a:t>
            </a:r>
            <a:r>
              <a:rPr lang="en-US" dirty="0" smtClean="0"/>
              <a:t>’ et al) say this is not pizza.</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C88EE1B9-0B03-4068-BF6D-FF2C0A65353A}" type="slidenum">
              <a:rPr lang="en-US" smtClean="0"/>
              <a:pPr/>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50E9DA-82C7-470B-93BB-FE75B4FAD0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07DA5-97CB-4B25-9D2B-7DD1AAC8CFA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820BB5B4-B954-4047-B476-86260095FFE1}" type="slidenum">
              <a:rPr lang="en-US" smtClean="0"/>
              <a:pPr/>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E4AE482D-E7BF-4993-9D67-42B566E9AED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E4AE482D-E7BF-4993-9D67-42B566E9AED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6061B-71C4-450A-8997-FDDB582A0AB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BE13E-261B-4F15-90FF-64F9583383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C8A71-4070-46B3-A073-677A527591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2B444-D4CF-4C28-979A-F4C410D426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FA0D7-5EFE-49B6-BCF3-BD666A8C80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3CBDD-EE4A-4CEB-A7C7-EE2FB9BAE98A}" type="slidenum">
              <a:rPr lang="en-US" smtClean="0"/>
              <a:pPr/>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E482D-E7BF-4993-9D67-42B566E9AEDF}" type="slidenum">
              <a:rPr lang="en-US" smtClean="0"/>
              <a:pPr/>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E482D-E7BF-4993-9D67-42B566E9AEDF}" type="slidenum">
              <a:rPr lang="en-US" smtClean="0"/>
              <a:pPr/>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E482D-E7BF-4993-9D67-42B566E9AEDF}" type="slidenum">
              <a:rPr lang="en-US" smtClean="0"/>
              <a:pPr/>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2B18E3-6471-46A5-91E4-60C71B2372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E4AE482D-E7BF-4993-9D67-42B566E9AE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6" Type="http://schemas.openxmlformats.org/officeDocument/2006/relationships/image" Target="../media/image36.jpeg"/><Relationship Id="rId7" Type="http://schemas.openxmlformats.org/officeDocument/2006/relationships/image" Target="../media/image37.jpeg"/><Relationship Id="rId8"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5" Type="http://schemas.openxmlformats.org/officeDocument/2006/relationships/image" Target="../media/image48.jpeg"/><Relationship Id="rId6" Type="http://schemas.openxmlformats.org/officeDocument/2006/relationships/image" Target="../media/image49.jpeg"/><Relationship Id="rId7"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g"/><Relationship Id="rId4" Type="http://schemas.openxmlformats.org/officeDocument/2006/relationships/image" Target="../media/image52.jpg"/><Relationship Id="rId5" Type="http://schemas.openxmlformats.org/officeDocument/2006/relationships/image" Target="../media/image53.jpg"/><Relationship Id="rId6" Type="http://schemas.openxmlformats.org/officeDocument/2006/relationships/image" Target="../media/image54.png"/><Relationship Id="rId7" Type="http://schemas.openxmlformats.org/officeDocument/2006/relationships/image" Target="../media/image55.jp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png"/><Relationship Id="rId6"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hyperlink" Target="http://en.wikipedia.org/wiki/Raffaele_Esposito"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istockphoto.com/file_closeup/what/food_and_beverages/food/112709_pepperoni_pizza_slice.php?id=112709" TargetMode="External"/><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upload.wikimedia.org/wikipedia/commons/3/33/Ginoseastdeepdish.jpg" TargetMode="External"/><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hyperlink" Target="http://en.wikipedia.org/wiki/Image:Uno_Chicago_Grill_Logo.svg" TargetMode="External"/><Relationship Id="rId7" Type="http://schemas.openxmlformats.org/officeDocument/2006/relationships/image" Target="../media/image29.png"/><Relationship Id="rId8" Type="http://schemas.openxmlformats.org/officeDocument/2006/relationships/image" Target="../media/image30.jpeg"/><Relationship Id="rId9" Type="http://schemas.openxmlformats.org/officeDocument/2006/relationships/image" Target="../media/image31.jpeg"/><Relationship Id="rId10"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817610" y="457200"/>
            <a:ext cx="7640590" cy="5404920"/>
          </a:xfrm>
        </p:spPr>
        <p:txBody>
          <a:bodyPr/>
          <a:lstStyle/>
          <a:p>
            <a:endParaRPr lang="en-US" sz="4000" dirty="0"/>
          </a:p>
          <a:p>
            <a:r>
              <a:rPr lang="en-US" sz="4000" dirty="0" smtClean="0"/>
              <a:t>Innovation or R&amp;D</a:t>
            </a:r>
            <a:endParaRPr lang="en-US" dirty="0"/>
          </a:p>
          <a:p>
            <a:r>
              <a:rPr lang="en-US" dirty="0"/>
              <a:t>Xavier Sala-i-Martin</a:t>
            </a:r>
          </a:p>
          <a:p>
            <a:r>
              <a:rPr lang="en-US" dirty="0"/>
              <a:t>Columbia University</a:t>
            </a:r>
          </a:p>
          <a:p>
            <a:r>
              <a:rPr lang="en-US" dirty="0" smtClean="0"/>
              <a:t>June 2011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457200" y="0"/>
            <a:ext cx="8229600" cy="1139825"/>
          </a:xfrm>
        </p:spPr>
        <p:txBody>
          <a:bodyPr/>
          <a:lstStyle/>
          <a:p>
            <a:r>
              <a:rPr lang="en-US"/>
              <a:t>Pizza Delivery: Domino’s</a:t>
            </a:r>
          </a:p>
        </p:txBody>
      </p:sp>
      <p:pic>
        <p:nvPicPr>
          <p:cNvPr id="317449" name="Picture 9" descr="declan_driver"/>
          <p:cNvPicPr>
            <a:picLocks noChangeAspect="1" noChangeArrowheads="1"/>
          </p:cNvPicPr>
          <p:nvPr/>
        </p:nvPicPr>
        <p:blipFill>
          <a:blip r:embed="rId3" cstate="print"/>
          <a:srcRect/>
          <a:stretch>
            <a:fillRect/>
          </a:stretch>
        </p:blipFill>
        <p:spPr bwMode="auto">
          <a:xfrm>
            <a:off x="6197600" y="914400"/>
            <a:ext cx="2946400" cy="4886325"/>
          </a:xfrm>
          <a:prstGeom prst="rect">
            <a:avLst/>
          </a:prstGeom>
          <a:noFill/>
        </p:spPr>
      </p:pic>
      <p:pic>
        <p:nvPicPr>
          <p:cNvPr id="317453" name="Picture 13" descr="dominocar"/>
          <p:cNvPicPr>
            <a:picLocks noChangeAspect="1" noChangeArrowheads="1"/>
          </p:cNvPicPr>
          <p:nvPr/>
        </p:nvPicPr>
        <p:blipFill>
          <a:blip r:embed="rId4" cstate="print"/>
          <a:srcRect/>
          <a:stretch>
            <a:fillRect/>
          </a:stretch>
        </p:blipFill>
        <p:spPr bwMode="auto">
          <a:xfrm>
            <a:off x="3810000" y="1752600"/>
            <a:ext cx="3429000" cy="2057400"/>
          </a:xfrm>
          <a:prstGeom prst="rect">
            <a:avLst/>
          </a:prstGeom>
          <a:noFill/>
        </p:spPr>
      </p:pic>
      <p:pic>
        <p:nvPicPr>
          <p:cNvPr id="317445" name="Picture 5" descr="Dominos%20Logo"/>
          <p:cNvPicPr>
            <a:picLocks noChangeAspect="1" noChangeArrowheads="1"/>
          </p:cNvPicPr>
          <p:nvPr/>
        </p:nvPicPr>
        <p:blipFill>
          <a:blip r:embed="rId5" cstate="print"/>
          <a:srcRect/>
          <a:stretch>
            <a:fillRect/>
          </a:stretch>
        </p:blipFill>
        <p:spPr bwMode="auto">
          <a:xfrm>
            <a:off x="257430" y="1177328"/>
            <a:ext cx="3810000" cy="3810000"/>
          </a:xfrm>
          <a:prstGeom prst="rect">
            <a:avLst/>
          </a:prstGeom>
          <a:noFill/>
        </p:spPr>
      </p:pic>
      <p:pic>
        <p:nvPicPr>
          <p:cNvPr id="317447" name="Picture 7" descr="Pizza%20House%20dinner"/>
          <p:cNvPicPr>
            <a:picLocks noChangeAspect="1" noChangeArrowheads="1"/>
          </p:cNvPicPr>
          <p:nvPr/>
        </p:nvPicPr>
        <p:blipFill>
          <a:blip r:embed="rId6" cstate="print"/>
          <a:srcRect/>
          <a:stretch>
            <a:fillRect/>
          </a:stretch>
        </p:blipFill>
        <p:spPr bwMode="auto">
          <a:xfrm>
            <a:off x="3367872" y="3567676"/>
            <a:ext cx="3581400" cy="2686050"/>
          </a:xfrm>
          <a:prstGeom prst="rect">
            <a:avLst/>
          </a:prstGeom>
          <a:noFill/>
        </p:spPr>
      </p:pic>
      <p:pic>
        <p:nvPicPr>
          <p:cNvPr id="317451" name="Picture 11" descr="pizza-delivery"/>
          <p:cNvPicPr>
            <a:picLocks noChangeAspect="1" noChangeArrowheads="1"/>
          </p:cNvPicPr>
          <p:nvPr/>
        </p:nvPicPr>
        <p:blipFill>
          <a:blip r:embed="rId7" cstate="print"/>
          <a:srcRect/>
          <a:stretch>
            <a:fillRect/>
          </a:stretch>
        </p:blipFill>
        <p:spPr bwMode="auto">
          <a:xfrm>
            <a:off x="228570" y="4352742"/>
            <a:ext cx="3238500" cy="2333625"/>
          </a:xfrm>
          <a:prstGeom prst="rect">
            <a:avLst/>
          </a:prstGeom>
          <a:noFill/>
        </p:spPr>
      </p:pic>
      <p:pic>
        <p:nvPicPr>
          <p:cNvPr id="317455" name="Picture 15" descr="monaghan-from-ave-maria-u-c"/>
          <p:cNvPicPr>
            <a:picLocks noChangeAspect="1" noChangeArrowheads="1"/>
          </p:cNvPicPr>
          <p:nvPr/>
        </p:nvPicPr>
        <p:blipFill>
          <a:blip r:embed="rId8" cstate="print"/>
          <a:srcRect/>
          <a:stretch>
            <a:fillRect/>
          </a:stretch>
        </p:blipFill>
        <p:spPr bwMode="auto">
          <a:xfrm>
            <a:off x="6858378" y="3628874"/>
            <a:ext cx="2079625" cy="3057525"/>
          </a:xfrm>
          <a:prstGeom prst="rect">
            <a:avLst/>
          </a:prstGeom>
          <a:noFill/>
        </p:spPr>
      </p:pic>
      <p:sp>
        <p:nvSpPr>
          <p:cNvPr id="2" name="TextBox 1"/>
          <p:cNvSpPr txBox="1"/>
          <p:nvPr/>
        </p:nvSpPr>
        <p:spPr>
          <a:xfrm>
            <a:off x="7191156" y="6114016"/>
            <a:ext cx="1684400" cy="369332"/>
          </a:xfrm>
          <a:prstGeom prst="rect">
            <a:avLst/>
          </a:prstGeom>
          <a:noFill/>
        </p:spPr>
        <p:txBody>
          <a:bodyPr wrap="none" rtlCol="0">
            <a:spAutoFit/>
          </a:bodyPr>
          <a:lstStyle/>
          <a:p>
            <a:r>
              <a:rPr lang="en-US" dirty="0" smtClean="0">
                <a:solidFill>
                  <a:schemeClr val="bg1"/>
                </a:solidFill>
              </a:rPr>
              <a:t>Tom Monaghan</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a:t>Pizza Hut: McDonald’s in Pizza</a:t>
            </a:r>
          </a:p>
        </p:txBody>
      </p:sp>
      <p:pic>
        <p:nvPicPr>
          <p:cNvPr id="319501" name="Picture 13" descr="Pizza%20Hut"/>
          <p:cNvPicPr>
            <a:picLocks noChangeAspect="1" noChangeArrowheads="1"/>
          </p:cNvPicPr>
          <p:nvPr/>
        </p:nvPicPr>
        <p:blipFill>
          <a:blip r:embed="rId3" cstate="print"/>
          <a:srcRect/>
          <a:stretch>
            <a:fillRect/>
          </a:stretch>
        </p:blipFill>
        <p:spPr bwMode="auto">
          <a:xfrm>
            <a:off x="4667460" y="3781832"/>
            <a:ext cx="4267200" cy="2870200"/>
          </a:xfrm>
          <a:prstGeom prst="rect">
            <a:avLst/>
          </a:prstGeom>
          <a:noFill/>
        </p:spPr>
      </p:pic>
      <p:pic>
        <p:nvPicPr>
          <p:cNvPr id="319503" name="Picture 15" descr="_MG_5743_edited-1"/>
          <p:cNvPicPr>
            <a:picLocks noChangeAspect="1" noChangeArrowheads="1"/>
          </p:cNvPicPr>
          <p:nvPr/>
        </p:nvPicPr>
        <p:blipFill>
          <a:blip r:embed="rId4" cstate="print"/>
          <a:srcRect/>
          <a:stretch>
            <a:fillRect/>
          </a:stretch>
        </p:blipFill>
        <p:spPr bwMode="auto">
          <a:xfrm>
            <a:off x="223094" y="1541186"/>
            <a:ext cx="5257800" cy="3502025"/>
          </a:xfrm>
          <a:prstGeom prst="rect">
            <a:avLst/>
          </a:prstGeom>
          <a:noFill/>
        </p:spPr>
      </p:pic>
      <p:pic>
        <p:nvPicPr>
          <p:cNvPr id="319499" name="Picture 11" descr="pizza_hut_big"/>
          <p:cNvPicPr>
            <a:picLocks noChangeAspect="1" noChangeArrowheads="1"/>
          </p:cNvPicPr>
          <p:nvPr/>
        </p:nvPicPr>
        <p:blipFill>
          <a:blip r:embed="rId5" cstate="print"/>
          <a:srcRect/>
          <a:stretch>
            <a:fillRect/>
          </a:stretch>
        </p:blipFill>
        <p:spPr bwMode="auto">
          <a:xfrm>
            <a:off x="5181600" y="1524000"/>
            <a:ext cx="3448050" cy="2682875"/>
          </a:xfrm>
          <a:prstGeom prst="rect">
            <a:avLst/>
          </a:prstGeom>
          <a:noFill/>
        </p:spPr>
      </p:pic>
      <p:pic>
        <p:nvPicPr>
          <p:cNvPr id="319495" name="Picture 7" descr="Pizza Hut- Frostburg"/>
          <p:cNvPicPr>
            <a:picLocks noChangeAspect="1" noChangeArrowheads="1"/>
          </p:cNvPicPr>
          <p:nvPr/>
        </p:nvPicPr>
        <p:blipFill>
          <a:blip r:embed="rId6" cstate="print"/>
          <a:srcRect/>
          <a:stretch>
            <a:fillRect/>
          </a:stretch>
        </p:blipFill>
        <p:spPr bwMode="auto">
          <a:xfrm>
            <a:off x="668648" y="4585028"/>
            <a:ext cx="3343275" cy="1981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normAutofit fontScale="90000"/>
          </a:bodyPr>
          <a:lstStyle/>
          <a:p>
            <a:r>
              <a:rPr lang="en-US" dirty="0" err="1"/>
              <a:t>DiGiorno</a:t>
            </a:r>
            <a:r>
              <a:rPr lang="en-US" dirty="0"/>
              <a:t> Frozen </a:t>
            </a:r>
            <a:r>
              <a:rPr lang="en-US" dirty="0" smtClean="0"/>
              <a:t>Pizza: Di </a:t>
            </a:r>
            <a:r>
              <a:rPr lang="en-US" dirty="0" err="1" smtClean="0"/>
              <a:t>Giorno</a:t>
            </a:r>
            <a:r>
              <a:rPr lang="en-US" dirty="0" smtClean="0"/>
              <a:t> Rising Crust Technology</a:t>
            </a:r>
            <a:endParaRPr lang="en-US" dirty="0"/>
          </a:p>
        </p:txBody>
      </p:sp>
      <p:pic>
        <p:nvPicPr>
          <p:cNvPr id="321543" name="Picture 7" descr="digiorno-frozen-pizza"/>
          <p:cNvPicPr>
            <a:picLocks noChangeAspect="1" noChangeArrowheads="1"/>
          </p:cNvPicPr>
          <p:nvPr/>
        </p:nvPicPr>
        <p:blipFill>
          <a:blip r:embed="rId3" cstate="print"/>
          <a:srcRect/>
          <a:stretch>
            <a:fillRect/>
          </a:stretch>
        </p:blipFill>
        <p:spPr bwMode="auto">
          <a:xfrm>
            <a:off x="5638800" y="1524000"/>
            <a:ext cx="2438400" cy="2438400"/>
          </a:xfrm>
          <a:prstGeom prst="rect">
            <a:avLst/>
          </a:prstGeom>
          <a:noFill/>
        </p:spPr>
      </p:pic>
      <p:pic>
        <p:nvPicPr>
          <p:cNvPr id="321545" name="Picture 9" descr="DiGiornoDeepDishPizzaSuprem"/>
          <p:cNvPicPr>
            <a:picLocks noChangeAspect="1" noChangeArrowheads="1"/>
          </p:cNvPicPr>
          <p:nvPr/>
        </p:nvPicPr>
        <p:blipFill>
          <a:blip r:embed="rId4" cstate="print"/>
          <a:srcRect/>
          <a:stretch>
            <a:fillRect/>
          </a:stretch>
        </p:blipFill>
        <p:spPr bwMode="auto">
          <a:xfrm>
            <a:off x="228570" y="1346640"/>
            <a:ext cx="5314950" cy="5305425"/>
          </a:xfrm>
          <a:prstGeom prst="rect">
            <a:avLst/>
          </a:prstGeom>
          <a:noFill/>
        </p:spPr>
      </p:pic>
      <p:pic>
        <p:nvPicPr>
          <p:cNvPr id="321547" name="Picture 11" descr="DiGSupremePizza"/>
          <p:cNvPicPr>
            <a:picLocks noChangeAspect="1" noChangeArrowheads="1"/>
          </p:cNvPicPr>
          <p:nvPr/>
        </p:nvPicPr>
        <p:blipFill>
          <a:blip r:embed="rId5" cstate="print"/>
          <a:srcRect/>
          <a:stretch>
            <a:fillRect/>
          </a:stretch>
        </p:blipFill>
        <p:spPr bwMode="auto">
          <a:xfrm>
            <a:off x="6543582" y="3181174"/>
            <a:ext cx="2133600" cy="3352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762332" y="209408"/>
            <a:ext cx="7583487" cy="1044388"/>
          </a:xfrm>
        </p:spPr>
        <p:txBody>
          <a:bodyPr>
            <a:normAutofit fontScale="90000"/>
          </a:bodyPr>
          <a:lstStyle/>
          <a:p>
            <a:r>
              <a:rPr lang="en-US" sz="4000" b="1" dirty="0"/>
              <a:t>Gourmet or California-style pizza</a:t>
            </a:r>
          </a:p>
        </p:txBody>
      </p:sp>
      <p:pic>
        <p:nvPicPr>
          <p:cNvPr id="325641" name="Picture 9" descr="OscarsPuckcourtesyAcademyArtsSciences"/>
          <p:cNvPicPr>
            <a:picLocks noChangeAspect="1" noChangeArrowheads="1"/>
          </p:cNvPicPr>
          <p:nvPr/>
        </p:nvPicPr>
        <p:blipFill>
          <a:blip r:embed="rId3" cstate="print"/>
          <a:srcRect/>
          <a:stretch>
            <a:fillRect/>
          </a:stretch>
        </p:blipFill>
        <p:spPr bwMode="auto">
          <a:xfrm>
            <a:off x="205926" y="1261096"/>
            <a:ext cx="2857500" cy="3810000"/>
          </a:xfrm>
          <a:prstGeom prst="rect">
            <a:avLst/>
          </a:prstGeom>
          <a:noFill/>
        </p:spPr>
      </p:pic>
      <p:pic>
        <p:nvPicPr>
          <p:cNvPr id="325643" name="Picture 11" descr="HollywoodSign2"/>
          <p:cNvPicPr>
            <a:picLocks noChangeAspect="1" noChangeArrowheads="1"/>
          </p:cNvPicPr>
          <p:nvPr/>
        </p:nvPicPr>
        <p:blipFill>
          <a:blip r:embed="rId4" cstate="print"/>
          <a:srcRect/>
          <a:stretch>
            <a:fillRect/>
          </a:stretch>
        </p:blipFill>
        <p:spPr bwMode="auto">
          <a:xfrm>
            <a:off x="2667000" y="1295400"/>
            <a:ext cx="4533900" cy="2857500"/>
          </a:xfrm>
          <a:prstGeom prst="rect">
            <a:avLst/>
          </a:prstGeom>
          <a:noFill/>
        </p:spPr>
      </p:pic>
      <p:pic>
        <p:nvPicPr>
          <p:cNvPr id="325645" name="Picture 13" descr="204_HollywoodWalk"/>
          <p:cNvPicPr>
            <a:picLocks noChangeAspect="1" noChangeArrowheads="1"/>
          </p:cNvPicPr>
          <p:nvPr/>
        </p:nvPicPr>
        <p:blipFill>
          <a:blip r:embed="rId5" cstate="print"/>
          <a:srcRect/>
          <a:stretch>
            <a:fillRect/>
          </a:stretch>
        </p:blipFill>
        <p:spPr bwMode="auto">
          <a:xfrm>
            <a:off x="6318252" y="1752604"/>
            <a:ext cx="2551112" cy="3400425"/>
          </a:xfrm>
          <a:prstGeom prst="rect">
            <a:avLst/>
          </a:prstGeom>
          <a:noFill/>
        </p:spPr>
      </p:pic>
      <p:pic>
        <p:nvPicPr>
          <p:cNvPr id="325647" name="Picture 15" descr="2005"/>
          <p:cNvPicPr>
            <a:picLocks noChangeAspect="1" noChangeArrowheads="1"/>
          </p:cNvPicPr>
          <p:nvPr/>
        </p:nvPicPr>
        <p:blipFill>
          <a:blip r:embed="rId6" cstate="print"/>
          <a:srcRect/>
          <a:stretch>
            <a:fillRect/>
          </a:stretch>
        </p:blipFill>
        <p:spPr bwMode="auto">
          <a:xfrm>
            <a:off x="3318440" y="3191016"/>
            <a:ext cx="4638675" cy="3478212"/>
          </a:xfrm>
          <a:prstGeom prst="rect">
            <a:avLst/>
          </a:prstGeom>
          <a:noFill/>
        </p:spPr>
      </p:pic>
      <p:pic>
        <p:nvPicPr>
          <p:cNvPr id="325649" name="Picture 17" descr="los-angeles"/>
          <p:cNvPicPr>
            <a:picLocks noChangeAspect="1" noChangeArrowheads="1"/>
          </p:cNvPicPr>
          <p:nvPr/>
        </p:nvPicPr>
        <p:blipFill>
          <a:blip r:embed="rId7" cstate="print"/>
          <a:srcRect/>
          <a:stretch>
            <a:fillRect/>
          </a:stretch>
        </p:blipFill>
        <p:spPr bwMode="auto">
          <a:xfrm>
            <a:off x="206000" y="4205038"/>
            <a:ext cx="3124200" cy="239553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Lessons from History of Pizza for Innovation</a:t>
            </a:r>
            <a:endParaRPr lang="en-US" dirty="0"/>
          </a:p>
        </p:txBody>
      </p:sp>
      <p:sp>
        <p:nvSpPr>
          <p:cNvPr id="2" name="Content Placeholder 1"/>
          <p:cNvSpPr>
            <a:spLocks noGrp="1"/>
          </p:cNvSpPr>
          <p:nvPr>
            <p:ph idx="1"/>
          </p:nvPr>
        </p:nvSpPr>
        <p:spPr>
          <a:xfrm>
            <a:off x="457200" y="1481328"/>
            <a:ext cx="8382000" cy="4995672"/>
          </a:xfrm>
        </p:spPr>
        <p:txBody>
          <a:bodyPr>
            <a:normAutofit fontScale="92500" lnSpcReduction="10000"/>
          </a:bodyPr>
          <a:lstStyle/>
          <a:p>
            <a:pPr marL="734568" indent="-533400">
              <a:lnSpc>
                <a:spcPct val="80000"/>
              </a:lnSpc>
            </a:pPr>
            <a:r>
              <a:rPr lang="en-US" sz="2200" dirty="0" smtClean="0"/>
              <a:t>IT IS NEEDED IN EVERY SECTOR</a:t>
            </a:r>
          </a:p>
          <a:p>
            <a:pPr marL="734568" indent="-533400">
              <a:lnSpc>
                <a:spcPct val="80000"/>
              </a:lnSpc>
            </a:pPr>
            <a:r>
              <a:rPr lang="en-US" sz="2200" dirty="0" smtClean="0"/>
              <a:t>SMALL STEPS</a:t>
            </a:r>
          </a:p>
          <a:p>
            <a:pPr marL="734568" indent="-533400">
              <a:lnSpc>
                <a:spcPct val="80000"/>
              </a:lnSpc>
            </a:pPr>
            <a:r>
              <a:rPr lang="en-US" sz="2200" dirty="0" smtClean="0"/>
              <a:t>MOST IDEAS ARE NOT R&amp;D: </a:t>
            </a:r>
          </a:p>
          <a:p>
            <a:pPr marL="1133856" lvl="1" indent="-457200">
              <a:lnSpc>
                <a:spcPct val="80000"/>
              </a:lnSpc>
            </a:pPr>
            <a:r>
              <a:rPr lang="en-US" sz="1800" dirty="0" smtClean="0"/>
              <a:t>Chance/Employees (</a:t>
            </a:r>
            <a:r>
              <a:rPr lang="en-US" sz="1800" dirty="0" err="1" smtClean="0"/>
              <a:t>Tonono</a:t>
            </a:r>
            <a:r>
              <a:rPr lang="en-US" sz="1800" dirty="0" smtClean="0"/>
              <a:t> </a:t>
            </a:r>
            <a:r>
              <a:rPr lang="en-US" sz="1800" dirty="0" err="1" smtClean="0"/>
              <a:t>Pero</a:t>
            </a:r>
            <a:r>
              <a:rPr lang="en-US" sz="1800" dirty="0" smtClean="0"/>
              <a:t> at Lombardi’s)</a:t>
            </a:r>
          </a:p>
          <a:p>
            <a:pPr marL="1133856" lvl="1" indent="-457200">
              <a:lnSpc>
                <a:spcPct val="80000"/>
              </a:lnSpc>
            </a:pPr>
            <a:r>
              <a:rPr lang="en-US" sz="1800" dirty="0" smtClean="0"/>
              <a:t>But when R&amp;D is needed, it is DRIVEN BY NEEDS, NOT BY TAX INCENTIVES!!</a:t>
            </a:r>
          </a:p>
          <a:p>
            <a:pPr marL="734568" indent="-533400">
              <a:lnSpc>
                <a:spcPct val="80000"/>
              </a:lnSpc>
            </a:pPr>
            <a:r>
              <a:rPr lang="en-US" sz="2200" dirty="0" smtClean="0"/>
              <a:t>Innovation is done by individuals (workers) or SMALL BUSINESSES</a:t>
            </a:r>
          </a:p>
          <a:p>
            <a:pPr marL="734568" indent="-533400">
              <a:lnSpc>
                <a:spcPct val="80000"/>
              </a:lnSpc>
            </a:pPr>
            <a:r>
              <a:rPr lang="en-US" sz="2200" dirty="0" smtClean="0"/>
              <a:t>Some times “copying what works elsewhere” is a way to succeed (Pizza Hut)</a:t>
            </a:r>
          </a:p>
          <a:p>
            <a:pPr marL="734568" indent="-533400">
              <a:lnSpc>
                <a:spcPct val="80000"/>
              </a:lnSpc>
            </a:pPr>
            <a:r>
              <a:rPr lang="en-US" sz="2200" dirty="0" smtClean="0"/>
              <a:t>But some times, in order to succeed you need to innovate by adapting to your own specific circumstances</a:t>
            </a:r>
          </a:p>
          <a:p>
            <a:pPr marL="1133856" lvl="1" indent="-457200">
              <a:lnSpc>
                <a:spcPct val="80000"/>
              </a:lnSpc>
            </a:pPr>
            <a:r>
              <a:rPr lang="en-US" sz="1800" dirty="0" smtClean="0"/>
              <a:t>to the tastes of your customers –Chicago</a:t>
            </a:r>
          </a:p>
          <a:p>
            <a:pPr marL="1133856" lvl="1" indent="-457200">
              <a:lnSpc>
                <a:spcPct val="80000"/>
              </a:lnSpc>
            </a:pPr>
            <a:r>
              <a:rPr lang="en-US" sz="1800" dirty="0" smtClean="0"/>
              <a:t>to the environment –there is lot of cheap coal in NYC</a:t>
            </a:r>
          </a:p>
          <a:p>
            <a:pPr marL="1133856" lvl="1" indent="-457200">
              <a:lnSpc>
                <a:spcPct val="80000"/>
              </a:lnSpc>
            </a:pPr>
            <a:r>
              <a:rPr lang="en-US" sz="1800" dirty="0" smtClean="0"/>
              <a:t>to the income of your customers –slices in Haarlem</a:t>
            </a:r>
          </a:p>
          <a:p>
            <a:pPr marL="1133856" lvl="1" indent="-457200">
              <a:lnSpc>
                <a:spcPct val="80000"/>
              </a:lnSpc>
            </a:pPr>
            <a:r>
              <a:rPr lang="en-US" sz="1800" dirty="0" smtClean="0"/>
              <a:t>to the desires of customers –fast delivery in college</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normAutofit fontScale="90000"/>
          </a:bodyPr>
          <a:lstStyle/>
          <a:p>
            <a:r>
              <a:rPr lang="en-US" sz="4000" dirty="0" smtClean="0"/>
              <a:t>Where do Business Ideas Come From?</a:t>
            </a:r>
            <a:endParaRPr lang="en-US" sz="4000" dirty="0"/>
          </a:p>
        </p:txBody>
      </p:sp>
      <p:sp>
        <p:nvSpPr>
          <p:cNvPr id="30723" name="Rectangle 3"/>
          <p:cNvSpPr>
            <a:spLocks noGrp="1" noChangeArrowheads="1"/>
          </p:cNvSpPr>
          <p:nvPr>
            <p:ph idx="1"/>
          </p:nvPr>
        </p:nvSpPr>
        <p:spPr>
          <a:xfrm>
            <a:off x="457200" y="1600200"/>
            <a:ext cx="8458200" cy="5029200"/>
          </a:xfrm>
        </p:spPr>
        <p:txBody>
          <a:bodyPr>
            <a:normAutofit/>
          </a:bodyPr>
          <a:lstStyle/>
          <a:p>
            <a:pPr marL="609600" indent="-609600"/>
            <a:r>
              <a:rPr lang="ca-ES" sz="2800" dirty="0"/>
              <a:t> </a:t>
            </a:r>
            <a:r>
              <a:rPr lang="ca-ES" sz="2800" dirty="0" smtClean="0"/>
              <a:t>Amar </a:t>
            </a:r>
            <a:r>
              <a:rPr lang="ca-ES" sz="2800" dirty="0" err="1" smtClean="0"/>
              <a:t>Bhidé</a:t>
            </a:r>
            <a:r>
              <a:rPr lang="ca-ES" sz="2800" dirty="0" smtClean="0"/>
              <a:t> </a:t>
            </a:r>
            <a:r>
              <a:rPr lang="ca-ES" sz="2400" dirty="0" smtClean="0"/>
              <a:t>( </a:t>
            </a:r>
            <a:r>
              <a:rPr lang="ca-ES" sz="2400" dirty="0"/>
              <a:t>“</a:t>
            </a:r>
            <a:r>
              <a:rPr lang="ca-ES" sz="2400" dirty="0" err="1"/>
              <a:t>Origin</a:t>
            </a:r>
            <a:r>
              <a:rPr lang="ca-ES" sz="2400" dirty="0"/>
              <a:t> </a:t>
            </a:r>
            <a:r>
              <a:rPr lang="ca-ES" sz="2400" dirty="0" err="1"/>
              <a:t>and</a:t>
            </a:r>
            <a:r>
              <a:rPr lang="ca-ES" sz="2400" dirty="0"/>
              <a:t> </a:t>
            </a:r>
            <a:r>
              <a:rPr lang="ca-ES" sz="2400" dirty="0" err="1"/>
              <a:t>Evolution</a:t>
            </a:r>
            <a:r>
              <a:rPr lang="ca-ES" sz="2400" dirty="0"/>
              <a:t> of New </a:t>
            </a:r>
            <a:r>
              <a:rPr lang="ca-ES" sz="2400" dirty="0" err="1"/>
              <a:t>Businesses</a:t>
            </a:r>
            <a:r>
              <a:rPr lang="ca-ES" sz="2400" dirty="0"/>
              <a:t>”) </a:t>
            </a:r>
          </a:p>
          <a:p>
            <a:pPr marL="990600" lvl="1" indent="-533400"/>
            <a:r>
              <a:rPr lang="ca-ES" sz="2400" dirty="0"/>
              <a:t>500 </a:t>
            </a:r>
            <a:r>
              <a:rPr lang="ca-ES" sz="2400" dirty="0" err="1"/>
              <a:t>growth</a:t>
            </a:r>
            <a:r>
              <a:rPr lang="ca-ES" sz="2400" dirty="0"/>
              <a:t> </a:t>
            </a:r>
            <a:r>
              <a:rPr lang="ca-ES" sz="2400" dirty="0" err="1"/>
              <a:t>businesses</a:t>
            </a:r>
            <a:r>
              <a:rPr lang="ca-ES" sz="2400" dirty="0"/>
              <a:t> in </a:t>
            </a:r>
            <a:r>
              <a:rPr lang="ca-ES" sz="2400" dirty="0" smtClean="0"/>
              <a:t>USA</a:t>
            </a:r>
            <a:endParaRPr lang="ca-ES" sz="2800" dirty="0" smtClean="0"/>
          </a:p>
          <a:p>
            <a:pPr marL="695325" indent="-533400"/>
            <a:r>
              <a:rPr lang="ca-ES" sz="3000" dirty="0" err="1" smtClean="0"/>
              <a:t>Results</a:t>
            </a:r>
            <a:endParaRPr lang="ca-ES" sz="3000" dirty="0"/>
          </a:p>
          <a:p>
            <a:pPr lvl="2">
              <a:lnSpc>
                <a:spcPct val="90000"/>
              </a:lnSpc>
            </a:pPr>
            <a:r>
              <a:rPr lang="en-US" sz="2200" dirty="0"/>
              <a:t>71% of enterprises “saw” an idea while working for someone </a:t>
            </a:r>
            <a:r>
              <a:rPr lang="en-US" sz="2200" dirty="0" smtClean="0"/>
              <a:t>else: WORKERS!</a:t>
            </a:r>
          </a:p>
          <a:p>
            <a:pPr lvl="2">
              <a:lnSpc>
                <a:spcPct val="90000"/>
              </a:lnSpc>
            </a:pPr>
            <a:r>
              <a:rPr lang="en-US" sz="2200" dirty="0" smtClean="0"/>
              <a:t>21</a:t>
            </a:r>
            <a:r>
              <a:rPr lang="en-US" sz="2200" dirty="0"/>
              <a:t>% found an idea “by chance</a:t>
            </a:r>
            <a:r>
              <a:rPr lang="en-US" sz="2200" dirty="0" smtClean="0"/>
              <a:t>”</a:t>
            </a:r>
          </a:p>
          <a:p>
            <a:pPr lvl="2">
              <a:lnSpc>
                <a:spcPct val="90000"/>
              </a:lnSpc>
            </a:pPr>
            <a:r>
              <a:rPr lang="en-US" sz="2200" dirty="0" smtClean="0"/>
              <a:t>Only </a:t>
            </a:r>
            <a:r>
              <a:rPr lang="en-US" sz="2200" dirty="0"/>
              <a:t>8% through formal R&amp;D... </a:t>
            </a:r>
            <a:endParaRPr lang="en-US" sz="2200" dirty="0" smtClean="0"/>
          </a:p>
          <a:p>
            <a:pPr lvl="3">
              <a:lnSpc>
                <a:spcPct val="90000"/>
              </a:lnSpc>
            </a:pPr>
            <a:r>
              <a:rPr lang="en-US" sz="2000" dirty="0" smtClean="0"/>
              <a:t>But usually “PULLED” by a firm (not pushed by the government)</a:t>
            </a:r>
            <a:endParaRPr lang="en-US" sz="2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23">
                                            <p:txEl>
                                              <p:pRg st="3" end="3"/>
                                            </p:txEl>
                                          </p:spTgt>
                                        </p:tgtEl>
                                        <p:attrNameLst>
                                          <p:attrName>style.visibility</p:attrName>
                                        </p:attrNameLst>
                                      </p:cBhvr>
                                      <p:to>
                                        <p:strVal val="visible"/>
                                      </p:to>
                                    </p:set>
                                    <p:animEffect transition="in" filter="blinds(horizontal)">
                                      <p:cBhvr>
                                        <p:cTn id="7" dur="500"/>
                                        <p:tgtEl>
                                          <p:spTgt spid="3072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23">
                                            <p:txEl>
                                              <p:pRg st="4" end="4"/>
                                            </p:txEl>
                                          </p:spTgt>
                                        </p:tgtEl>
                                        <p:attrNameLst>
                                          <p:attrName>style.visibility</p:attrName>
                                        </p:attrNameLst>
                                      </p:cBhvr>
                                      <p:to>
                                        <p:strVal val="visible"/>
                                      </p:to>
                                    </p:set>
                                    <p:animEffect transition="in" filter="blinds(horizontal)">
                                      <p:cBhvr>
                                        <p:cTn id="12" dur="500"/>
                                        <p:tgtEl>
                                          <p:spTgt spid="3072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23">
                                            <p:txEl>
                                              <p:pRg st="5" end="5"/>
                                            </p:txEl>
                                          </p:spTgt>
                                        </p:tgtEl>
                                        <p:attrNameLst>
                                          <p:attrName>style.visibility</p:attrName>
                                        </p:attrNameLst>
                                      </p:cBhvr>
                                      <p:to>
                                        <p:strVal val="visible"/>
                                      </p:to>
                                    </p:set>
                                    <p:animEffect transition="in" filter="blinds(horizontal)">
                                      <p:cBhvr>
                                        <p:cTn id="17" dur="500"/>
                                        <p:tgtEl>
                                          <p:spTgt spid="3072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723">
                                            <p:txEl>
                                              <p:pRg st="6" end="6"/>
                                            </p:txEl>
                                          </p:spTgt>
                                        </p:tgtEl>
                                        <p:attrNameLst>
                                          <p:attrName>style.visibility</p:attrName>
                                        </p:attrNameLst>
                                      </p:cBhvr>
                                      <p:to>
                                        <p:strVal val="visible"/>
                                      </p:to>
                                    </p:set>
                                    <p:animEffect transition="in" filter="blinds(horizontal)">
                                      <p:cBhvr>
                                        <p:cTn id="22" dur="500"/>
                                        <p:tgtEl>
                                          <p:spTgt spid="3072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797334" y="8"/>
            <a:ext cx="7583487" cy="1044388"/>
          </a:xfrm>
        </p:spPr>
        <p:txBody>
          <a:bodyPr>
            <a:normAutofit/>
          </a:bodyPr>
          <a:lstStyle/>
          <a:p>
            <a:r>
              <a:rPr lang="en-US" dirty="0"/>
              <a:t>Innovation </a:t>
            </a:r>
            <a:r>
              <a:rPr lang="en-US" dirty="0" smtClean="0"/>
              <a:t>“Policy”</a:t>
            </a:r>
            <a:endParaRPr lang="en-US" dirty="0"/>
          </a:p>
        </p:txBody>
      </p:sp>
      <p:sp>
        <p:nvSpPr>
          <p:cNvPr id="33795" name="Rectangle 3"/>
          <p:cNvSpPr>
            <a:spLocks noGrp="1" noChangeArrowheads="1"/>
          </p:cNvSpPr>
          <p:nvPr>
            <p:ph idx="1"/>
          </p:nvPr>
        </p:nvSpPr>
        <p:spPr>
          <a:xfrm>
            <a:off x="533400" y="1371600"/>
            <a:ext cx="8305800" cy="4953000"/>
          </a:xfrm>
        </p:spPr>
        <p:txBody>
          <a:bodyPr>
            <a:normAutofit/>
          </a:bodyPr>
          <a:lstStyle/>
          <a:p>
            <a:pPr>
              <a:lnSpc>
                <a:spcPct val="80000"/>
              </a:lnSpc>
            </a:pPr>
            <a:r>
              <a:rPr lang="en-US" sz="2800" dirty="0"/>
              <a:t>WHAT IS </a:t>
            </a:r>
            <a:r>
              <a:rPr lang="en-US" sz="2800" dirty="0" smtClean="0"/>
              <a:t>NOT:</a:t>
            </a:r>
            <a:endParaRPr lang="en-US" sz="2800" dirty="0"/>
          </a:p>
          <a:p>
            <a:pPr lvl="1">
              <a:lnSpc>
                <a:spcPct val="80000"/>
              </a:lnSpc>
            </a:pPr>
            <a:r>
              <a:rPr lang="en-US" sz="2400" dirty="0"/>
              <a:t>It is NOT R&amp;D subsidies (you would not target the right </a:t>
            </a:r>
            <a:r>
              <a:rPr lang="en-US" sz="2400" dirty="0" smtClean="0"/>
              <a:t>people or the right sector)</a:t>
            </a:r>
            <a:endParaRPr lang="en-US" sz="2400" dirty="0"/>
          </a:p>
          <a:p>
            <a:pPr lvl="1">
              <a:lnSpc>
                <a:spcPct val="80000"/>
              </a:lnSpc>
            </a:pPr>
            <a:r>
              <a:rPr lang="en-US" sz="2400" dirty="0"/>
              <a:t>It is NOT industrial policies or PLANS directed by clever </a:t>
            </a:r>
            <a:r>
              <a:rPr lang="en-US" sz="2400" dirty="0" smtClean="0"/>
              <a:t>bureaucrats</a:t>
            </a:r>
            <a:endParaRPr lang="en-US" sz="2400" dirty="0"/>
          </a:p>
          <a:p>
            <a:pPr lvl="1">
              <a:lnSpc>
                <a:spcPct val="80000"/>
              </a:lnSpc>
            </a:pPr>
            <a:r>
              <a:rPr lang="en-US" sz="2400" dirty="0" smtClean="0"/>
              <a:t>It </a:t>
            </a:r>
            <a:r>
              <a:rPr lang="en-US" sz="2400" dirty="0"/>
              <a:t>is NOT the promotion of </a:t>
            </a:r>
            <a:r>
              <a:rPr lang="en-US" sz="2400" dirty="0" smtClean="0"/>
              <a:t>“CLUSTERS” and “Technology Parks”</a:t>
            </a:r>
          </a:p>
          <a:p>
            <a:pPr lvl="2">
              <a:lnSpc>
                <a:spcPct val="80000"/>
              </a:lnSpc>
            </a:pPr>
            <a:r>
              <a:rPr lang="en-US" sz="2200" dirty="0" smtClean="0"/>
              <a:t>everyone </a:t>
            </a:r>
            <a:r>
              <a:rPr lang="en-US" sz="2200" dirty="0"/>
              <a:t>wants to be </a:t>
            </a:r>
            <a:r>
              <a:rPr lang="en-US" sz="2200" dirty="0" smtClean="0"/>
              <a:t>Silicon </a:t>
            </a:r>
            <a:r>
              <a:rPr lang="en-US" sz="2200" dirty="0"/>
              <a:t>Valley 2!!</a:t>
            </a:r>
            <a:r>
              <a:rPr lang="en-US" sz="2200" dirty="0" smtClean="0"/>
              <a:t>!. Latest one is </a:t>
            </a:r>
            <a:r>
              <a:rPr lang="en-US" sz="2200" dirty="0" err="1" smtClean="0"/>
              <a:t>Skolkovo</a:t>
            </a:r>
            <a:r>
              <a:rPr lang="en-US" sz="2200" dirty="0" smtClean="0"/>
              <a:t> in Russia, which is meant to fail.</a:t>
            </a:r>
            <a:endParaRPr lang="en-US" sz="2200" dirty="0"/>
          </a:p>
          <a:p>
            <a:pPr>
              <a:lnSpc>
                <a:spcPct val="80000"/>
              </a:lnSpc>
            </a:pPr>
            <a:r>
              <a:rPr lang="en-US" sz="2800" dirty="0"/>
              <a:t>What </a:t>
            </a:r>
            <a:r>
              <a:rPr lang="en-US" sz="2800" dirty="0" smtClean="0"/>
              <a:t>IS:</a:t>
            </a:r>
            <a:endParaRPr lang="en-US" sz="2800" dirty="0"/>
          </a:p>
          <a:p>
            <a:pPr lvl="1">
              <a:lnSpc>
                <a:spcPct val="80000"/>
              </a:lnSpc>
            </a:pPr>
            <a:r>
              <a:rPr lang="en-US" sz="2400" dirty="0" smtClean="0"/>
              <a:t>Creation </a:t>
            </a:r>
            <a:r>
              <a:rPr lang="en-US" sz="2400" dirty="0"/>
              <a:t>of an environment conducive to </a:t>
            </a:r>
          </a:p>
          <a:p>
            <a:pPr lvl="2">
              <a:lnSpc>
                <a:spcPct val="80000"/>
              </a:lnSpc>
            </a:pPr>
            <a:r>
              <a:rPr lang="en-US" sz="2000" dirty="0"/>
              <a:t>(A) creation of </a:t>
            </a:r>
            <a:r>
              <a:rPr lang="en-US" sz="2000" b="1" dirty="0"/>
              <a:t>ideas </a:t>
            </a:r>
            <a:r>
              <a:rPr lang="en-US" sz="2000" dirty="0"/>
              <a:t>and </a:t>
            </a:r>
          </a:p>
          <a:p>
            <a:pPr lvl="2">
              <a:lnSpc>
                <a:spcPct val="80000"/>
              </a:lnSpc>
            </a:pPr>
            <a:r>
              <a:rPr lang="en-US" sz="2000" b="1" dirty="0"/>
              <a:t>(B) implementation </a:t>
            </a:r>
            <a:r>
              <a:rPr lang="en-US" sz="2000" dirty="0"/>
              <a:t>into real products, services and </a:t>
            </a:r>
            <a:r>
              <a:rPr lang="en-US" sz="2000" dirty="0" smtClean="0"/>
              <a:t>processes</a:t>
            </a:r>
            <a:endParaRPr lang="en-US" sz="2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normAutofit fontScale="90000"/>
          </a:bodyPr>
          <a:lstStyle/>
          <a:p>
            <a:r>
              <a:rPr lang="en-US" sz="4000" dirty="0"/>
              <a:t>Innovation “Policy” (2): </a:t>
            </a:r>
            <a:r>
              <a:rPr lang="en-US" sz="4000" dirty="0" smtClean="0"/>
              <a:t>A Business-Friendly Environment</a:t>
            </a:r>
            <a:endParaRPr lang="en-US" sz="4000" dirty="0"/>
          </a:p>
        </p:txBody>
      </p:sp>
      <p:sp>
        <p:nvSpPr>
          <p:cNvPr id="41987" name="Rectangle 3"/>
          <p:cNvSpPr>
            <a:spLocks noGrp="1" noChangeArrowheads="1"/>
          </p:cNvSpPr>
          <p:nvPr>
            <p:ph idx="1"/>
          </p:nvPr>
        </p:nvSpPr>
        <p:spPr>
          <a:xfrm>
            <a:off x="304790" y="1496786"/>
            <a:ext cx="8534400" cy="5029200"/>
          </a:xfrm>
        </p:spPr>
        <p:txBody>
          <a:bodyPr>
            <a:normAutofit lnSpcReduction="10000"/>
          </a:bodyPr>
          <a:lstStyle/>
          <a:p>
            <a:pPr>
              <a:lnSpc>
                <a:spcPct val="80000"/>
              </a:lnSpc>
            </a:pPr>
            <a:r>
              <a:rPr lang="en-US" sz="2800" dirty="0" smtClean="0"/>
              <a:t>IDEAS HAVE TO BE IMPLEMENTED</a:t>
            </a:r>
          </a:p>
          <a:p>
            <a:pPr lvl="1">
              <a:lnSpc>
                <a:spcPct val="80000"/>
              </a:lnSpc>
            </a:pPr>
            <a:r>
              <a:rPr lang="en-US" sz="2400" dirty="0" smtClean="0"/>
              <a:t>Infrastructures</a:t>
            </a:r>
            <a:r>
              <a:rPr lang="en-US" sz="2400" dirty="0"/>
              <a:t>: </a:t>
            </a:r>
            <a:r>
              <a:rPr lang="en-US" sz="2400" dirty="0" smtClean="0"/>
              <a:t> </a:t>
            </a:r>
            <a:endParaRPr lang="en-US" sz="2400" dirty="0"/>
          </a:p>
          <a:p>
            <a:pPr lvl="2">
              <a:lnSpc>
                <a:spcPct val="80000"/>
              </a:lnSpc>
            </a:pPr>
            <a:r>
              <a:rPr lang="en-US" sz="2000" dirty="0" smtClean="0"/>
              <a:t>Physical and virtual (technological adoption!)</a:t>
            </a:r>
          </a:p>
          <a:p>
            <a:pPr lvl="2">
              <a:lnSpc>
                <a:spcPct val="80000"/>
              </a:lnSpc>
            </a:pPr>
            <a:r>
              <a:rPr lang="en-US" sz="2000" dirty="0" smtClean="0"/>
              <a:t>Not enough to have infrastructures, they have to be run efficiently!</a:t>
            </a:r>
            <a:endParaRPr lang="en-US" sz="2000" dirty="0"/>
          </a:p>
          <a:p>
            <a:pPr lvl="1">
              <a:lnSpc>
                <a:spcPct val="80000"/>
              </a:lnSpc>
            </a:pPr>
            <a:r>
              <a:rPr lang="en-US" sz="2400" dirty="0"/>
              <a:t>Institutional Quality</a:t>
            </a:r>
          </a:p>
          <a:p>
            <a:pPr lvl="2">
              <a:lnSpc>
                <a:spcPct val="80000"/>
              </a:lnSpc>
            </a:pPr>
            <a:r>
              <a:rPr lang="en-US" sz="2000" dirty="0"/>
              <a:t>Trust in law and order </a:t>
            </a:r>
            <a:r>
              <a:rPr lang="en-US" sz="2000" dirty="0" smtClean="0"/>
              <a:t> </a:t>
            </a:r>
            <a:endParaRPr lang="en-US" sz="2000" dirty="0"/>
          </a:p>
          <a:p>
            <a:pPr lvl="2">
              <a:lnSpc>
                <a:spcPct val="80000"/>
              </a:lnSpc>
            </a:pPr>
            <a:r>
              <a:rPr lang="en-US" sz="2000" dirty="0"/>
              <a:t>Tax system that works and is efficient</a:t>
            </a:r>
          </a:p>
          <a:p>
            <a:pPr lvl="2">
              <a:lnSpc>
                <a:spcPct val="80000"/>
              </a:lnSpc>
            </a:pPr>
            <a:r>
              <a:rPr lang="en-US" sz="2000" dirty="0"/>
              <a:t>Policy Certainty (opposite of Policy Reversals</a:t>
            </a:r>
            <a:r>
              <a:rPr lang="en-US" sz="2000" dirty="0" smtClean="0"/>
              <a:t>):</a:t>
            </a:r>
          </a:p>
          <a:p>
            <a:pPr lvl="2">
              <a:lnSpc>
                <a:spcPct val="80000"/>
              </a:lnSpc>
            </a:pPr>
            <a:r>
              <a:rPr lang="en-US" sz="2000" dirty="0" smtClean="0"/>
              <a:t>Crime</a:t>
            </a:r>
          </a:p>
          <a:p>
            <a:pPr lvl="2">
              <a:lnSpc>
                <a:spcPct val="80000"/>
              </a:lnSpc>
            </a:pPr>
            <a:r>
              <a:rPr lang="en-US" sz="2000" dirty="0"/>
              <a:t>P</a:t>
            </a:r>
            <a:r>
              <a:rPr lang="en-US" sz="2000" dirty="0" smtClean="0"/>
              <a:t>rivate Corporations Scandals (Enron, </a:t>
            </a:r>
            <a:r>
              <a:rPr lang="en-US" sz="2000" dirty="0" err="1" smtClean="0"/>
              <a:t>Maddof</a:t>
            </a:r>
            <a:r>
              <a:rPr lang="en-US" sz="2000" dirty="0" smtClean="0"/>
              <a:t>, Banking, …)</a:t>
            </a:r>
            <a:endParaRPr lang="en-US" sz="2000" dirty="0"/>
          </a:p>
          <a:p>
            <a:pPr lvl="1">
              <a:lnSpc>
                <a:spcPct val="80000"/>
              </a:lnSpc>
            </a:pPr>
            <a:r>
              <a:rPr lang="en-US" sz="2400" dirty="0"/>
              <a:t>Regulation “barriers” :</a:t>
            </a:r>
          </a:p>
          <a:p>
            <a:pPr lvl="2">
              <a:lnSpc>
                <a:spcPct val="80000"/>
              </a:lnSpc>
            </a:pPr>
            <a:r>
              <a:rPr lang="en-US" sz="2000" dirty="0"/>
              <a:t>Bureaucracy (World Bank Rankings of Doing Business)</a:t>
            </a:r>
          </a:p>
          <a:p>
            <a:pPr lvl="2">
              <a:lnSpc>
                <a:spcPct val="80000"/>
              </a:lnSpc>
            </a:pPr>
            <a:r>
              <a:rPr lang="en-US" sz="2000" dirty="0"/>
              <a:t>Competition </a:t>
            </a:r>
            <a:r>
              <a:rPr lang="en-US" sz="2000" dirty="0" smtClean="0"/>
              <a:t>in </a:t>
            </a:r>
            <a:r>
              <a:rPr lang="en-US" sz="2000" dirty="0"/>
              <a:t>Goods Market:</a:t>
            </a:r>
          </a:p>
          <a:p>
            <a:pPr lvl="3">
              <a:lnSpc>
                <a:spcPct val="80000"/>
              </a:lnSpc>
            </a:pPr>
            <a:r>
              <a:rPr lang="en-US" sz="1800" dirty="0" smtClean="0"/>
              <a:t>DANGER OF PROTECTIONISM (Post-Recession Neo</a:t>
            </a:r>
            <a:r>
              <a:rPr lang="en-US" sz="1800" dirty="0"/>
              <a:t>-Nationalism: E-on, France Suez, </a:t>
            </a:r>
            <a:r>
              <a:rPr lang="en-US" sz="1800" dirty="0" err="1"/>
              <a:t>Danone</a:t>
            </a:r>
            <a:r>
              <a:rPr lang="en-US" sz="1800" dirty="0"/>
              <a:t>, ...).</a:t>
            </a:r>
          </a:p>
          <a:p>
            <a:pPr lvl="2">
              <a:lnSpc>
                <a:spcPct val="80000"/>
              </a:lnSpc>
            </a:pPr>
            <a:endParaRPr lang="en-US" sz="1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98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98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98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1987">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198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smtClean="0"/>
              <a:t>Innovation “Policy” (2, Cont.): A Business-Friendly Environment</a:t>
            </a:r>
            <a:endParaRPr lang="en-US" dirty="0"/>
          </a:p>
        </p:txBody>
      </p:sp>
      <p:sp>
        <p:nvSpPr>
          <p:cNvPr id="2" name="Content Placeholder 1"/>
          <p:cNvSpPr>
            <a:spLocks noGrp="1"/>
          </p:cNvSpPr>
          <p:nvPr>
            <p:ph idx="1"/>
          </p:nvPr>
        </p:nvSpPr>
        <p:spPr>
          <a:xfrm>
            <a:off x="779463" y="1828800"/>
            <a:ext cx="8111399" cy="4658102"/>
          </a:xfrm>
        </p:spPr>
        <p:txBody>
          <a:bodyPr>
            <a:normAutofit lnSpcReduction="10000"/>
          </a:bodyPr>
          <a:lstStyle/>
          <a:p>
            <a:pPr>
              <a:lnSpc>
                <a:spcPct val="80000"/>
              </a:lnSpc>
            </a:pPr>
            <a:r>
              <a:rPr lang="en-US" sz="2400" dirty="0" smtClean="0"/>
              <a:t>Competition in Labor Markets</a:t>
            </a:r>
          </a:p>
          <a:p>
            <a:pPr lvl="2">
              <a:lnSpc>
                <a:spcPct val="80000"/>
              </a:lnSpc>
            </a:pPr>
            <a:r>
              <a:rPr lang="en-US" sz="2000" dirty="0" smtClean="0"/>
              <a:t>Legal. </a:t>
            </a:r>
          </a:p>
          <a:p>
            <a:pPr lvl="3">
              <a:lnSpc>
                <a:spcPct val="80000"/>
              </a:lnSpc>
            </a:pPr>
            <a:r>
              <a:rPr lang="en-US" sz="2000" dirty="0" smtClean="0"/>
              <a:t>Spain (worst-hit country in Europe as far as unemployment is concerned)</a:t>
            </a:r>
          </a:p>
          <a:p>
            <a:pPr lvl="2">
              <a:lnSpc>
                <a:spcPct val="80000"/>
              </a:lnSpc>
            </a:pPr>
            <a:r>
              <a:rPr lang="en-US" sz="2000" dirty="0" smtClean="0"/>
              <a:t>Mental (regional mobility)</a:t>
            </a:r>
          </a:p>
          <a:p>
            <a:pPr lvl="2">
              <a:lnSpc>
                <a:spcPct val="80000"/>
              </a:lnSpc>
            </a:pPr>
            <a:r>
              <a:rPr lang="en-US" sz="2000" dirty="0" smtClean="0"/>
              <a:t>Meritocracy (Football again)</a:t>
            </a:r>
          </a:p>
          <a:p>
            <a:pPr lvl="2">
              <a:lnSpc>
                <a:spcPct val="80000"/>
              </a:lnSpc>
            </a:pPr>
            <a:r>
              <a:rPr lang="en-US" sz="2000" dirty="0" smtClean="0"/>
              <a:t>Female Discrimination (Did Affirmative Action work?)</a:t>
            </a:r>
          </a:p>
          <a:p>
            <a:pPr>
              <a:lnSpc>
                <a:spcPct val="80000"/>
              </a:lnSpc>
            </a:pPr>
            <a:r>
              <a:rPr lang="en-US" sz="2400" dirty="0" smtClean="0"/>
              <a:t>Financial Markets</a:t>
            </a:r>
            <a:endParaRPr lang="en-US" sz="2800" dirty="0"/>
          </a:p>
          <a:p>
            <a:pPr lvl="1">
              <a:lnSpc>
                <a:spcPct val="80000"/>
              </a:lnSpc>
            </a:pPr>
            <a:r>
              <a:rPr lang="en-US" sz="2000" dirty="0" smtClean="0"/>
              <a:t>Need to finance entrepreneurs and innovators (not so much real estate): capital risk</a:t>
            </a:r>
          </a:p>
          <a:p>
            <a:pPr lvl="1">
              <a:lnSpc>
                <a:spcPct val="80000"/>
              </a:lnSpc>
            </a:pPr>
            <a:r>
              <a:rPr lang="en-US" sz="2000" dirty="0" smtClean="0"/>
              <a:t>Careful with demonization of banking system after the current financial crisis: no ideas can be implemented without banks</a:t>
            </a:r>
          </a:p>
          <a:p>
            <a:pPr>
              <a:lnSpc>
                <a:spcPct val="80000"/>
              </a:lnSpc>
            </a:pPr>
            <a:r>
              <a:rPr lang="en-US" sz="2200" dirty="0" smtClean="0"/>
              <a:t>Firms need to set up mechanisms to LISTEN and SCREEN their WORKERS’ IDEAS</a:t>
            </a:r>
          </a:p>
          <a:p>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Innovation “Policy” Part 1: </a:t>
            </a:r>
            <a:br>
              <a:rPr lang="en-US" sz="3600" dirty="0"/>
            </a:br>
            <a:r>
              <a:rPr lang="en-US" sz="3600" dirty="0"/>
              <a:t>Creation of Ideas=Education</a:t>
            </a:r>
            <a:endParaRPr lang="en-US" dirty="0"/>
          </a:p>
        </p:txBody>
      </p:sp>
      <p:sp>
        <p:nvSpPr>
          <p:cNvPr id="3" name="Content Placeholder 2"/>
          <p:cNvSpPr>
            <a:spLocks noGrp="1"/>
          </p:cNvSpPr>
          <p:nvPr>
            <p:ph idx="1"/>
          </p:nvPr>
        </p:nvSpPr>
        <p:spPr/>
        <p:txBody>
          <a:bodyPr/>
          <a:lstStyle/>
          <a:p>
            <a:pPr>
              <a:lnSpc>
                <a:spcPct val="80000"/>
              </a:lnSpc>
            </a:pPr>
            <a:r>
              <a:rPr lang="en-US" sz="2800" dirty="0"/>
              <a:t>The world is changing and the education system is not</a:t>
            </a:r>
            <a:r>
              <a:rPr lang="en-US" sz="2800" dirty="0" smtClean="0"/>
              <a:t>!</a:t>
            </a:r>
            <a:endParaRPr lang="en-US" sz="2800" dirty="0"/>
          </a:p>
          <a:p>
            <a:pPr>
              <a:lnSpc>
                <a:spcPct val="80000"/>
              </a:lnSpc>
            </a:pPr>
            <a:r>
              <a:rPr lang="en-US" sz="2600" dirty="0" smtClean="0"/>
              <a:t>World is moving so fast that, FOR THE FIRST TIME IN HISTORY:</a:t>
            </a:r>
            <a:endParaRPr lang="en-US" sz="2600" dirty="0"/>
          </a:p>
          <a:p>
            <a:pPr lvl="1">
              <a:lnSpc>
                <a:spcPct val="80000"/>
              </a:lnSpc>
            </a:pPr>
            <a:r>
              <a:rPr lang="en-US" sz="2400" dirty="0"/>
              <a:t>Kids know more than parents and teachers</a:t>
            </a:r>
          </a:p>
          <a:p>
            <a:pPr lvl="1">
              <a:lnSpc>
                <a:spcPct val="80000"/>
              </a:lnSpc>
            </a:pPr>
            <a:r>
              <a:rPr lang="en-US" sz="2400" dirty="0"/>
              <a:t>Kids already live in the new world: </a:t>
            </a:r>
          </a:p>
          <a:p>
            <a:pPr lvl="2">
              <a:lnSpc>
                <a:spcPct val="80000"/>
              </a:lnSpc>
            </a:pPr>
            <a:r>
              <a:rPr lang="en-US" sz="2200" dirty="0"/>
              <a:t>Newspapers? Books?</a:t>
            </a:r>
          </a:p>
          <a:p>
            <a:pPr lvl="2">
              <a:lnSpc>
                <a:spcPct val="80000"/>
              </a:lnSpc>
            </a:pPr>
            <a:r>
              <a:rPr lang="en-US" sz="2200" dirty="0"/>
              <a:t>Wearing watches? </a:t>
            </a:r>
          </a:p>
          <a:p>
            <a:pPr lvl="1">
              <a:lnSpc>
                <a:spcPct val="80000"/>
              </a:lnSpc>
            </a:pPr>
            <a:r>
              <a:rPr lang="en-US" sz="2400" dirty="0" smtClean="0"/>
              <a:t>Reading (Remember “Don </a:t>
            </a:r>
            <a:r>
              <a:rPr lang="en-US" sz="2400" dirty="0" err="1" smtClean="0"/>
              <a:t>Quijote</a:t>
            </a:r>
            <a:r>
              <a:rPr lang="en-US" sz="2400" dirty="0" smtClean="0"/>
              <a:t>”), </a:t>
            </a:r>
            <a:r>
              <a:rPr lang="en-US" sz="2400" dirty="0"/>
              <a:t>TV, </a:t>
            </a:r>
            <a:r>
              <a:rPr lang="en-US" sz="2400" dirty="0" err="1"/>
              <a:t>Playstation</a:t>
            </a:r>
            <a:r>
              <a:rPr lang="en-US" sz="2400" dirty="0"/>
              <a:t>, and ARES</a:t>
            </a:r>
          </a:p>
          <a:p>
            <a:endParaRPr lang="en-US" dirty="0"/>
          </a:p>
        </p:txBody>
      </p:sp>
    </p:spTree>
    <p:extLst>
      <p:ext uri="{BB962C8B-B14F-4D97-AF65-F5344CB8AC3E}">
        <p14:creationId xmlns:p14="http://schemas.microsoft.com/office/powerpoint/2010/main" val="13918083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Innovation</a:t>
            </a:r>
            <a:endParaRPr lang="en-US" dirty="0"/>
          </a:p>
        </p:txBody>
      </p:sp>
      <p:sp>
        <p:nvSpPr>
          <p:cNvPr id="2" name="Content Placeholder 1"/>
          <p:cNvSpPr>
            <a:spLocks noGrp="1"/>
          </p:cNvSpPr>
          <p:nvPr>
            <p:ph idx="1"/>
          </p:nvPr>
        </p:nvSpPr>
        <p:spPr/>
        <p:txBody>
          <a:bodyPr/>
          <a:lstStyle/>
          <a:p>
            <a:r>
              <a:rPr lang="en-US" sz="2800" dirty="0" smtClean="0"/>
              <a:t>NEW WAY TO SATISFY A (perhaps new) DEMAND (sometimes, a demand that customers don’t even know they have)</a:t>
            </a:r>
            <a:r>
              <a:rPr lang="en-US" sz="2800" dirty="0" smtClean="0"/>
              <a:t>!</a:t>
            </a:r>
          </a:p>
          <a:p>
            <a:r>
              <a:rPr lang="en-US" sz="2800" dirty="0" smtClean="0"/>
              <a:t>Is this achieved through R&amp;D?</a:t>
            </a:r>
          </a:p>
          <a:p>
            <a:r>
              <a:rPr lang="en-US" sz="2800" dirty="0" smtClean="0"/>
              <a:t>Should ONLY developed countries worry </a:t>
            </a:r>
            <a:r>
              <a:rPr lang="en-US" sz="2800" smtClean="0"/>
              <a:t>about innovation?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810" y="1114428"/>
            <a:ext cx="7472372" cy="868362"/>
          </a:xfrm>
        </p:spPr>
        <p:txBody>
          <a:bodyPr>
            <a:normAutofit fontScale="90000"/>
          </a:bodyPr>
          <a:lstStyle/>
          <a:p>
            <a:r>
              <a:rPr lang="en-US" dirty="0" smtClean="0"/>
              <a:t>ARES: </a:t>
            </a:r>
            <a:r>
              <a:rPr lang="en-US" sz="3600" dirty="0" smtClean="0">
                <a:solidFill>
                  <a:schemeClr val="bg1">
                    <a:lumMod val="95000"/>
                  </a:schemeClr>
                </a:solidFill>
              </a:rPr>
              <a:t>(Assembling </a:t>
            </a:r>
            <a:r>
              <a:rPr lang="en-US" sz="3600" dirty="0">
                <a:solidFill>
                  <a:schemeClr val="bg1">
                    <a:lumMod val="95000"/>
                  </a:schemeClr>
                </a:solidFill>
              </a:rPr>
              <a:t>Reconfigurable </a:t>
            </a:r>
            <a:r>
              <a:rPr lang="en-US" sz="3600" dirty="0" err="1">
                <a:solidFill>
                  <a:schemeClr val="bg1">
                    <a:lumMod val="95000"/>
                  </a:schemeClr>
                </a:solidFill>
              </a:rPr>
              <a:t>Endoluminal</a:t>
            </a:r>
            <a:r>
              <a:rPr lang="en-US" sz="3600" dirty="0">
                <a:solidFill>
                  <a:schemeClr val="bg1">
                    <a:lumMod val="95000"/>
                  </a:schemeClr>
                </a:solidFill>
              </a:rPr>
              <a:t> Surgical </a:t>
            </a:r>
            <a:r>
              <a:rPr lang="en-US" sz="3600" dirty="0" smtClean="0">
                <a:solidFill>
                  <a:schemeClr val="bg1">
                    <a:lumMod val="95000"/>
                  </a:schemeClr>
                </a:solidFill>
              </a:rPr>
              <a:t>System)</a:t>
            </a:r>
            <a:r>
              <a:rPr lang="en-US" sz="3600" dirty="0">
                <a:solidFill>
                  <a:schemeClr val="tx1"/>
                </a:solidFill>
              </a:rPr>
              <a:t/>
            </a:r>
            <a:br>
              <a:rPr lang="en-US" sz="3600" dirty="0">
                <a:solidFill>
                  <a:schemeClr val="tx1"/>
                </a:solidFill>
              </a:rPr>
            </a:br>
            <a:endParaRPr lang="en-US" dirty="0"/>
          </a:p>
        </p:txBody>
      </p:sp>
      <p:pic>
        <p:nvPicPr>
          <p:cNvPr id="6" name="Picture 5" descr="AR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08" y="4572078"/>
            <a:ext cx="3012544" cy="2108781"/>
          </a:xfrm>
          <a:prstGeom prst="rect">
            <a:avLst/>
          </a:prstGeom>
        </p:spPr>
      </p:pic>
      <p:pic>
        <p:nvPicPr>
          <p:cNvPr id="9" name="Picture 8" descr="ARES-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2702" y="4578368"/>
            <a:ext cx="2621747" cy="2064626"/>
          </a:xfrm>
          <a:prstGeom prst="rect">
            <a:avLst/>
          </a:prstGeom>
        </p:spPr>
      </p:pic>
      <p:pic>
        <p:nvPicPr>
          <p:cNvPr id="10" name="Picture 9" descr="cylindrical_robo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3552" y="1510180"/>
            <a:ext cx="2730500" cy="1143000"/>
          </a:xfrm>
          <a:prstGeom prst="rect">
            <a:avLst/>
          </a:prstGeom>
        </p:spPr>
      </p:pic>
      <p:pic>
        <p:nvPicPr>
          <p:cNvPr id="11" name="Picture 10" descr="ares_piece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08" y="1615556"/>
            <a:ext cx="3680115" cy="1148196"/>
          </a:xfrm>
          <a:prstGeom prst="rect">
            <a:avLst/>
          </a:prstGeom>
        </p:spPr>
      </p:pic>
      <p:pic>
        <p:nvPicPr>
          <p:cNvPr id="12" name="Picture 11" descr="Da-Vinci-Surgical-Robot-Surgical-practice-493x299.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4591" y="2579447"/>
            <a:ext cx="4561668" cy="2766610"/>
          </a:xfrm>
          <a:prstGeom prst="rect">
            <a:avLst/>
          </a:prstGeom>
        </p:spPr>
      </p:pic>
    </p:spTree>
    <p:extLst>
      <p:ext uri="{BB962C8B-B14F-4D97-AF65-F5344CB8AC3E}">
        <p14:creationId xmlns:p14="http://schemas.microsoft.com/office/powerpoint/2010/main" val="1137551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8382" y="24"/>
            <a:ext cx="7583487" cy="1044388"/>
          </a:xfrm>
        </p:spPr>
        <p:txBody>
          <a:bodyPr/>
          <a:lstStyle/>
          <a:p>
            <a:r>
              <a:rPr lang="en-US" dirty="0" smtClean="0"/>
              <a:t>Education: Change HOW we teach</a:t>
            </a:r>
            <a:endParaRPr lang="en-US" dirty="0"/>
          </a:p>
        </p:txBody>
      </p:sp>
      <p:sp>
        <p:nvSpPr>
          <p:cNvPr id="2" name="Content Placeholder 1"/>
          <p:cNvSpPr>
            <a:spLocks noGrp="1"/>
          </p:cNvSpPr>
          <p:nvPr>
            <p:ph idx="1"/>
          </p:nvPr>
        </p:nvSpPr>
        <p:spPr>
          <a:xfrm>
            <a:off x="320848" y="1387784"/>
            <a:ext cx="8410840" cy="5086538"/>
          </a:xfrm>
        </p:spPr>
        <p:txBody>
          <a:bodyPr>
            <a:normAutofit fontScale="47500" lnSpcReduction="20000"/>
          </a:bodyPr>
          <a:lstStyle/>
          <a:p>
            <a:pPr marL="514350" indent="-514350">
              <a:lnSpc>
                <a:spcPct val="120000"/>
              </a:lnSpc>
              <a:buAutoNum type="arabicParenBoth"/>
            </a:pPr>
            <a:r>
              <a:rPr lang="en-US" sz="3400" dirty="0" smtClean="0"/>
              <a:t> Are we sure we still want to divide classes by age?</a:t>
            </a:r>
          </a:p>
          <a:p>
            <a:pPr marL="514350" indent="-514350">
              <a:lnSpc>
                <a:spcPct val="120000"/>
              </a:lnSpc>
              <a:buAutoNum type="arabicParenBoth"/>
            </a:pPr>
            <a:r>
              <a:rPr lang="en-US" sz="3400" dirty="0" smtClean="0"/>
              <a:t>Are we sure we use the best available tools to teach?</a:t>
            </a:r>
          </a:p>
          <a:p>
            <a:pPr marL="514350" indent="-514350">
              <a:lnSpc>
                <a:spcPct val="120000"/>
              </a:lnSpc>
              <a:buAutoNum type="arabicParenBoth"/>
            </a:pPr>
            <a:r>
              <a:rPr lang="en-US" sz="3400" dirty="0" smtClean="0"/>
              <a:t>Are we sure we can speak our student’s language? </a:t>
            </a:r>
          </a:p>
          <a:p>
            <a:pPr marL="514350" indent="-514350">
              <a:lnSpc>
                <a:spcPct val="120000"/>
              </a:lnSpc>
              <a:buAutoNum type="arabicParenBoth"/>
            </a:pPr>
            <a:r>
              <a:rPr lang="en-US" sz="3400" dirty="0" smtClean="0"/>
              <a:t>Are we sure we teach the “right” things?</a:t>
            </a:r>
          </a:p>
          <a:p>
            <a:pPr marL="809625" lvl="1" indent="-514350">
              <a:lnSpc>
                <a:spcPct val="120000"/>
              </a:lnSpc>
              <a:buAutoNum type="arabicParenBoth"/>
            </a:pPr>
            <a:r>
              <a:rPr lang="en-US" sz="3200" dirty="0" smtClean="0"/>
              <a:t>Are we teaching the right math? Statistics or Calculus?</a:t>
            </a:r>
          </a:p>
          <a:p>
            <a:pPr marL="809625" lvl="1" indent="-514350">
              <a:lnSpc>
                <a:spcPct val="120000"/>
              </a:lnSpc>
              <a:buAutoNum type="arabicParenBoth"/>
            </a:pPr>
            <a:r>
              <a:rPr lang="en-US" sz="3200" dirty="0" smtClean="0"/>
              <a:t>Are we teaching “critical thinking”?</a:t>
            </a:r>
          </a:p>
          <a:p>
            <a:pPr marL="809625" lvl="1" indent="-514350">
              <a:lnSpc>
                <a:spcPct val="120000"/>
              </a:lnSpc>
              <a:buAutoNum type="arabicParenBoth"/>
            </a:pPr>
            <a:r>
              <a:rPr lang="en-US" sz="3200" dirty="0" smtClean="0"/>
              <a:t>Are we teaching “creativity”</a:t>
            </a:r>
          </a:p>
          <a:p>
            <a:pPr marL="809625" lvl="1" indent="-514350">
              <a:lnSpc>
                <a:spcPct val="120000"/>
              </a:lnSpc>
              <a:buAutoNum type="arabicParenBoth"/>
            </a:pPr>
            <a:r>
              <a:rPr lang="en-US" sz="3200" dirty="0" smtClean="0"/>
              <a:t>Are we teaching to solve real problems?</a:t>
            </a:r>
          </a:p>
          <a:p>
            <a:pPr marL="809625" lvl="1" indent="-514350">
              <a:lnSpc>
                <a:spcPct val="120000"/>
              </a:lnSpc>
              <a:buAutoNum type="arabicParenBoth"/>
            </a:pPr>
            <a:r>
              <a:rPr lang="en-US" sz="3200" dirty="0" smtClean="0"/>
              <a:t>Are we teaching to learn from mistakes?</a:t>
            </a:r>
          </a:p>
          <a:p>
            <a:pPr marL="809625" lvl="1" indent="-514350">
              <a:lnSpc>
                <a:spcPct val="120000"/>
              </a:lnSpc>
              <a:buAutoNum type="arabicParenBoth"/>
            </a:pPr>
            <a:r>
              <a:rPr lang="en-US" sz="3200" dirty="0" smtClean="0"/>
              <a:t>Are we teaching to “not give up”?</a:t>
            </a:r>
          </a:p>
          <a:p>
            <a:pPr marL="809625" lvl="1" indent="-514350">
              <a:lnSpc>
                <a:spcPct val="120000"/>
              </a:lnSpc>
              <a:buAutoNum type="arabicParenBoth"/>
            </a:pPr>
            <a:r>
              <a:rPr lang="en-US" sz="3200" dirty="0" smtClean="0"/>
              <a:t>Are we teaching to ask for help?</a:t>
            </a:r>
          </a:p>
          <a:p>
            <a:pPr marL="809625" lvl="1" indent="-514350">
              <a:lnSpc>
                <a:spcPct val="120000"/>
              </a:lnSpc>
              <a:buAutoNum type="arabicParenBoth"/>
            </a:pPr>
            <a:r>
              <a:rPr lang="en-US" sz="3200" dirty="0" smtClean="0"/>
              <a:t>Are we teaching to be entrepreneur?</a:t>
            </a:r>
          </a:p>
          <a:p>
            <a:pPr marL="809625" lvl="1" indent="-514350">
              <a:lnSpc>
                <a:spcPct val="120000"/>
              </a:lnSpc>
              <a:buAutoNum type="arabicParenBoth"/>
            </a:pPr>
            <a:r>
              <a:rPr lang="en-US" sz="3100" dirty="0" smtClean="0"/>
              <a:t>Are we teaching to lead or to obey?</a:t>
            </a:r>
          </a:p>
          <a:p>
            <a:pPr lvl="1">
              <a:lnSpc>
                <a:spcPct val="80000"/>
              </a:lnSpc>
            </a:pPr>
            <a:endParaRPr lang="en-US" sz="3300" dirty="0"/>
          </a:p>
        </p:txBody>
      </p:sp>
    </p:spTree>
    <p:extLst>
      <p:ext uri="{BB962C8B-B14F-4D97-AF65-F5344CB8AC3E}">
        <p14:creationId xmlns:p14="http://schemas.microsoft.com/office/powerpoint/2010/main" val="3182048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9"/>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9"/>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9"/>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9"/>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9"/>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9"/>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9"/>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9"/>
                                          </p:stCondLst>
                                        </p:cTn>
                                        <p:tgtEl>
                                          <p:spTgt spid="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9"/>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outside school</a:t>
            </a:r>
            <a:endParaRPr lang="en-US" dirty="0"/>
          </a:p>
        </p:txBody>
      </p:sp>
      <p:sp>
        <p:nvSpPr>
          <p:cNvPr id="3" name="Content Placeholder 2"/>
          <p:cNvSpPr>
            <a:spLocks noGrp="1"/>
          </p:cNvSpPr>
          <p:nvPr>
            <p:ph idx="1"/>
          </p:nvPr>
        </p:nvSpPr>
        <p:spPr/>
        <p:txBody>
          <a:bodyPr>
            <a:normAutofit/>
          </a:bodyPr>
          <a:lstStyle/>
          <a:p>
            <a:r>
              <a:rPr lang="en-US" dirty="0" smtClean="0"/>
              <a:t>Parents:</a:t>
            </a:r>
          </a:p>
          <a:p>
            <a:pPr lvl="1"/>
            <a:r>
              <a:rPr lang="en-US" dirty="0" smtClean="0"/>
              <a:t>Weekly allowance?</a:t>
            </a:r>
          </a:p>
          <a:p>
            <a:pPr lvl="1"/>
            <a:r>
              <a:rPr lang="en-US" dirty="0" smtClean="0"/>
              <a:t>Reading or story telling?</a:t>
            </a:r>
          </a:p>
          <a:p>
            <a:pPr lvl="1"/>
            <a:r>
              <a:rPr lang="en-US" dirty="0" smtClean="0"/>
              <a:t>Public Speaking</a:t>
            </a:r>
          </a:p>
          <a:p>
            <a:pPr lvl="1"/>
            <a:r>
              <a:rPr lang="en-US" dirty="0" smtClean="0"/>
              <a:t>Save/invest=teach risk</a:t>
            </a:r>
          </a:p>
          <a:p>
            <a:pPr lvl="1"/>
            <a:r>
              <a:rPr lang="en-US" dirty="0" smtClean="0"/>
              <a:t>Sell toys</a:t>
            </a:r>
            <a:endParaRPr lang="en-US" dirty="0"/>
          </a:p>
        </p:txBody>
      </p:sp>
    </p:spTree>
    <p:extLst>
      <p:ext uri="{BB962C8B-B14F-4D97-AF65-F5344CB8AC3E}">
        <p14:creationId xmlns:p14="http://schemas.microsoft.com/office/powerpoint/2010/main" val="20646247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981200"/>
            <a:ext cx="8229600" cy="1143000"/>
          </a:xfrm>
        </p:spPr>
        <p:txBody>
          <a:bodyPr/>
          <a:lstStyle/>
          <a:p>
            <a:pPr algn="ctr"/>
            <a:r>
              <a:rPr lang="en-US" dirty="0" smtClean="0"/>
              <a:t>THE END</a:t>
            </a:r>
            <a:endParaRPr lang="en-US" dirty="0"/>
          </a:p>
        </p:txBody>
      </p:sp>
    </p:spTree>
    <p:extLst>
      <p:ext uri="{BB962C8B-B14F-4D97-AF65-F5344CB8AC3E}">
        <p14:creationId xmlns:p14="http://schemas.microsoft.com/office/powerpoint/2010/main" val="21352965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Which brings me to…</a:t>
            </a:r>
            <a:endParaRPr lang="en-US" dirty="0"/>
          </a:p>
        </p:txBody>
      </p:sp>
      <p:sp>
        <p:nvSpPr>
          <p:cNvPr id="2" name="Content Placeholder 1"/>
          <p:cNvSpPr>
            <a:spLocks noGrp="1"/>
          </p:cNvSpPr>
          <p:nvPr>
            <p:ph idx="1"/>
          </p:nvPr>
        </p:nvSpPr>
        <p:spPr/>
        <p:txBody>
          <a:bodyPr/>
          <a:lstStyle/>
          <a:p>
            <a:r>
              <a:rPr lang="en-US" dirty="0" smtClean="0"/>
              <a:t>PIZZA!!!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653182" y="518728"/>
            <a:ext cx="8305800" cy="788987"/>
          </a:xfrm>
        </p:spPr>
        <p:txBody>
          <a:bodyPr>
            <a:normAutofit fontScale="90000"/>
          </a:bodyPr>
          <a:lstStyle/>
          <a:p>
            <a:r>
              <a:rPr lang="en-US" sz="4000" dirty="0"/>
              <a:t>History of Pizza: From Phoenicians to Tomatoes</a:t>
            </a:r>
          </a:p>
        </p:txBody>
      </p:sp>
      <p:pic>
        <p:nvPicPr>
          <p:cNvPr id="311301" name="Picture 5" descr="20215262"/>
          <p:cNvPicPr>
            <a:picLocks noChangeAspect="1" noChangeArrowheads="1"/>
          </p:cNvPicPr>
          <p:nvPr/>
        </p:nvPicPr>
        <p:blipFill>
          <a:blip r:embed="rId3" cstate="print"/>
          <a:srcRect/>
          <a:stretch>
            <a:fillRect/>
          </a:stretch>
        </p:blipFill>
        <p:spPr bwMode="auto">
          <a:xfrm>
            <a:off x="203854" y="1379274"/>
            <a:ext cx="5181600" cy="4605338"/>
          </a:xfrm>
          <a:prstGeom prst="rect">
            <a:avLst/>
          </a:prstGeom>
          <a:noFill/>
        </p:spPr>
      </p:pic>
      <p:pic>
        <p:nvPicPr>
          <p:cNvPr id="311303" name="Picture 7" descr="fat%20tomato"/>
          <p:cNvPicPr>
            <a:picLocks noChangeAspect="1" noChangeArrowheads="1"/>
          </p:cNvPicPr>
          <p:nvPr/>
        </p:nvPicPr>
        <p:blipFill>
          <a:blip r:embed="rId4" cstate="print"/>
          <a:srcRect/>
          <a:stretch>
            <a:fillRect/>
          </a:stretch>
        </p:blipFill>
        <p:spPr bwMode="auto">
          <a:xfrm>
            <a:off x="4646148" y="3378902"/>
            <a:ext cx="4343400" cy="3255962"/>
          </a:xfrm>
          <a:prstGeom prst="rect">
            <a:avLst/>
          </a:prstGeom>
          <a:noFill/>
        </p:spPr>
      </p:pic>
      <p:pic>
        <p:nvPicPr>
          <p:cNvPr id="311305" name="Picture 9" descr="flora-strt-nightshade"/>
          <p:cNvPicPr>
            <a:picLocks noChangeAspect="1" noChangeArrowheads="1"/>
          </p:cNvPicPr>
          <p:nvPr/>
        </p:nvPicPr>
        <p:blipFill>
          <a:blip r:embed="rId5" cstate="print"/>
          <a:srcRect/>
          <a:stretch>
            <a:fillRect/>
          </a:stretch>
        </p:blipFill>
        <p:spPr bwMode="auto">
          <a:xfrm>
            <a:off x="6019800" y="1295400"/>
            <a:ext cx="1325563" cy="1981200"/>
          </a:xfrm>
          <a:prstGeom prst="rect">
            <a:avLst/>
          </a:prstGeom>
          <a:noFill/>
        </p:spPr>
      </p:pic>
      <p:pic>
        <p:nvPicPr>
          <p:cNvPr id="311307" name="Picture 11" descr="PhoeniciansTributeSolomon"/>
          <p:cNvPicPr>
            <a:picLocks noChangeAspect="1" noChangeArrowheads="1"/>
          </p:cNvPicPr>
          <p:nvPr/>
        </p:nvPicPr>
        <p:blipFill>
          <a:blip r:embed="rId6" cstate="print"/>
          <a:srcRect/>
          <a:stretch>
            <a:fillRect/>
          </a:stretch>
        </p:blipFill>
        <p:spPr bwMode="auto">
          <a:xfrm>
            <a:off x="194234" y="4287992"/>
            <a:ext cx="2281238" cy="2381250"/>
          </a:xfrm>
          <a:prstGeom prst="rect">
            <a:avLst/>
          </a:prstGeom>
          <a:noFill/>
        </p:spPr>
      </p:pic>
      <p:sp>
        <p:nvSpPr>
          <p:cNvPr id="7" name="TextBox 6"/>
          <p:cNvSpPr txBox="1"/>
          <p:nvPr/>
        </p:nvSpPr>
        <p:spPr>
          <a:xfrm>
            <a:off x="7322284" y="1420640"/>
            <a:ext cx="1624547" cy="646331"/>
          </a:xfrm>
          <a:prstGeom prst="rect">
            <a:avLst/>
          </a:prstGeom>
          <a:noFill/>
        </p:spPr>
        <p:txBody>
          <a:bodyPr wrap="none" rtlCol="0">
            <a:spAutoFit/>
          </a:bodyPr>
          <a:lstStyle/>
          <a:p>
            <a:r>
              <a:rPr lang="en-US" dirty="0" err="1" smtClean="0"/>
              <a:t>Belladona</a:t>
            </a:r>
            <a:r>
              <a:rPr lang="en-US" dirty="0" smtClean="0"/>
              <a:t> o</a:t>
            </a:r>
          </a:p>
          <a:p>
            <a:r>
              <a:rPr lang="en-US" dirty="0" err="1" smtClean="0"/>
              <a:t>Uvas</a:t>
            </a:r>
            <a:r>
              <a:rPr lang="en-US" dirty="0" smtClean="0"/>
              <a:t> del Diablo</a:t>
            </a:r>
            <a:endParaRPr lang="en-US" dirty="0"/>
          </a:p>
        </p:txBody>
      </p:sp>
      <p:sp>
        <p:nvSpPr>
          <p:cNvPr id="2" name="TextBox 1"/>
          <p:cNvSpPr txBox="1"/>
          <p:nvPr/>
        </p:nvSpPr>
        <p:spPr>
          <a:xfrm>
            <a:off x="206814" y="1343976"/>
            <a:ext cx="1454244" cy="923330"/>
          </a:xfrm>
          <a:prstGeom prst="rect">
            <a:avLst/>
          </a:prstGeom>
          <a:noFill/>
        </p:spPr>
        <p:txBody>
          <a:bodyPr wrap="none" rtlCol="0">
            <a:spAutoFit/>
          </a:bodyPr>
          <a:lstStyle/>
          <a:p>
            <a:r>
              <a:rPr lang="en-US" dirty="0" err="1" smtClean="0"/>
              <a:t>Arameic</a:t>
            </a:r>
            <a:r>
              <a:rPr lang="en-US" dirty="0" smtClean="0"/>
              <a:t> word </a:t>
            </a:r>
          </a:p>
          <a:p>
            <a:r>
              <a:rPr lang="en-US" dirty="0" smtClean="0"/>
              <a:t>for bred:</a:t>
            </a:r>
          </a:p>
          <a:p>
            <a:r>
              <a:rPr lang="en-US" dirty="0" smtClean="0"/>
              <a:t>PITTA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779463" y="381136"/>
            <a:ext cx="7583487" cy="1044388"/>
          </a:xfrm>
        </p:spPr>
        <p:txBody>
          <a:bodyPr>
            <a:normAutofit fontScale="90000"/>
          </a:bodyPr>
          <a:lstStyle/>
          <a:p>
            <a:r>
              <a:rPr lang="en-US" sz="4000"/>
              <a:t>Early Pizza: From Marinara to Napolitana</a:t>
            </a:r>
          </a:p>
        </p:txBody>
      </p:sp>
      <p:pic>
        <p:nvPicPr>
          <p:cNvPr id="309252" name="Picture 4"/>
          <p:cNvPicPr>
            <a:picLocks noChangeAspect="1" noChangeArrowheads="1"/>
          </p:cNvPicPr>
          <p:nvPr/>
        </p:nvPicPr>
        <p:blipFill>
          <a:blip r:embed="rId3" cstate="print"/>
          <a:srcRect/>
          <a:stretch>
            <a:fillRect/>
          </a:stretch>
        </p:blipFill>
        <p:spPr bwMode="auto">
          <a:xfrm>
            <a:off x="381000" y="1524000"/>
            <a:ext cx="4495800" cy="3381375"/>
          </a:xfrm>
          <a:prstGeom prst="rect">
            <a:avLst/>
          </a:prstGeom>
          <a:noFill/>
          <a:ln w="9525">
            <a:noFill/>
            <a:miter lim="800000"/>
            <a:headEnd/>
            <a:tailEnd/>
          </a:ln>
          <a:effectLst/>
        </p:spPr>
      </p:pic>
      <p:pic>
        <p:nvPicPr>
          <p:cNvPr id="309256" name="Picture 8" descr="seamen"/>
          <p:cNvPicPr>
            <a:picLocks noChangeAspect="1" noChangeArrowheads="1"/>
          </p:cNvPicPr>
          <p:nvPr/>
        </p:nvPicPr>
        <p:blipFill>
          <a:blip r:embed="rId4" cstate="print"/>
          <a:srcRect/>
          <a:stretch>
            <a:fillRect/>
          </a:stretch>
        </p:blipFill>
        <p:spPr bwMode="auto">
          <a:xfrm>
            <a:off x="5951538" y="1524000"/>
            <a:ext cx="2887662" cy="3048000"/>
          </a:xfrm>
          <a:prstGeom prst="rect">
            <a:avLst/>
          </a:prstGeom>
          <a:noFill/>
        </p:spPr>
      </p:pic>
      <p:pic>
        <p:nvPicPr>
          <p:cNvPr id="309254" name="Picture 6" descr="pizza1"/>
          <p:cNvPicPr>
            <a:picLocks noChangeAspect="1" noChangeArrowheads="1"/>
          </p:cNvPicPr>
          <p:nvPr/>
        </p:nvPicPr>
        <p:blipFill>
          <a:blip r:embed="rId5" cstate="print"/>
          <a:srcRect/>
          <a:stretch>
            <a:fillRect/>
          </a:stretch>
        </p:blipFill>
        <p:spPr bwMode="auto">
          <a:xfrm>
            <a:off x="4343400" y="4200525"/>
            <a:ext cx="4048125" cy="2657475"/>
          </a:xfrm>
          <a:prstGeom prst="rect">
            <a:avLst/>
          </a:prstGeom>
          <a:noFill/>
        </p:spPr>
      </p:pic>
      <p:pic>
        <p:nvPicPr>
          <p:cNvPr id="309258" name="Picture 10" descr="164b-Seamen-in-great-distress-eat-one-another-q75-500x440"/>
          <p:cNvPicPr>
            <a:picLocks noChangeAspect="1" noChangeArrowheads="1"/>
          </p:cNvPicPr>
          <p:nvPr/>
        </p:nvPicPr>
        <p:blipFill>
          <a:blip r:embed="rId6" cstate="print"/>
          <a:srcRect/>
          <a:stretch>
            <a:fillRect/>
          </a:stretch>
        </p:blipFill>
        <p:spPr bwMode="auto">
          <a:xfrm>
            <a:off x="1981200" y="5029200"/>
            <a:ext cx="1676400" cy="1479550"/>
          </a:xfrm>
          <a:prstGeom prst="rect">
            <a:avLst/>
          </a:prstGeom>
          <a:noFill/>
        </p:spPr>
      </p:pic>
      <p:sp>
        <p:nvSpPr>
          <p:cNvPr id="7" name="TextBox 6"/>
          <p:cNvSpPr txBox="1"/>
          <p:nvPr/>
        </p:nvSpPr>
        <p:spPr>
          <a:xfrm>
            <a:off x="5299864" y="823608"/>
            <a:ext cx="3586879" cy="646331"/>
          </a:xfrm>
          <a:prstGeom prst="rect">
            <a:avLst/>
          </a:prstGeom>
          <a:noFill/>
        </p:spPr>
        <p:txBody>
          <a:bodyPr wrap="none" rtlCol="0">
            <a:spAutoFit/>
          </a:bodyPr>
          <a:lstStyle/>
          <a:p>
            <a:r>
              <a:rPr lang="en-US" dirty="0" smtClean="0"/>
              <a:t>1</a:t>
            </a:r>
            <a:r>
              <a:rPr lang="en-US" baseline="30000" dirty="0" smtClean="0"/>
              <a:t>st</a:t>
            </a:r>
            <a:r>
              <a:rPr lang="en-US" dirty="0" smtClean="0"/>
              <a:t> Pizzeria in the World: </a:t>
            </a:r>
          </a:p>
          <a:p>
            <a:r>
              <a:rPr lang="en-US" dirty="0" err="1" smtClean="0"/>
              <a:t>Antica</a:t>
            </a:r>
            <a:r>
              <a:rPr lang="en-US" dirty="0" smtClean="0"/>
              <a:t>  Pizzeria Port </a:t>
            </a:r>
            <a:r>
              <a:rPr lang="en-US" dirty="0" err="1" smtClean="0"/>
              <a:t>d’Alba</a:t>
            </a:r>
            <a:r>
              <a:rPr lang="en-US" dirty="0" smtClean="0"/>
              <a:t> in Naples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2729030" y="0"/>
            <a:ext cx="7583487" cy="1044388"/>
          </a:xfrm>
        </p:spPr>
        <p:txBody>
          <a:bodyPr/>
          <a:lstStyle/>
          <a:p>
            <a:r>
              <a:rPr lang="en-US" dirty="0"/>
              <a:t>Pizza Margarita </a:t>
            </a:r>
          </a:p>
        </p:txBody>
      </p:sp>
      <p:pic>
        <p:nvPicPr>
          <p:cNvPr id="307205" name="Picture 5" descr="bxp49816"/>
          <p:cNvPicPr>
            <a:picLocks noChangeAspect="1" noChangeArrowheads="1"/>
          </p:cNvPicPr>
          <p:nvPr/>
        </p:nvPicPr>
        <p:blipFill>
          <a:blip r:embed="rId3" cstate="print"/>
          <a:srcRect/>
          <a:stretch>
            <a:fillRect/>
          </a:stretch>
        </p:blipFill>
        <p:spPr bwMode="auto">
          <a:xfrm>
            <a:off x="2590800" y="1371600"/>
            <a:ext cx="4057650" cy="5029200"/>
          </a:xfrm>
          <a:prstGeom prst="rect">
            <a:avLst/>
          </a:prstGeom>
          <a:noFill/>
        </p:spPr>
      </p:pic>
      <p:pic>
        <p:nvPicPr>
          <p:cNvPr id="307207" name="Picture 7" descr="200px-Queen_Margharitha_di_Savoia"/>
          <p:cNvPicPr>
            <a:picLocks noChangeAspect="1" noChangeArrowheads="1"/>
          </p:cNvPicPr>
          <p:nvPr/>
        </p:nvPicPr>
        <p:blipFill>
          <a:blip r:embed="rId4" cstate="print"/>
          <a:srcRect/>
          <a:stretch>
            <a:fillRect/>
          </a:stretch>
        </p:blipFill>
        <p:spPr bwMode="auto">
          <a:xfrm>
            <a:off x="228600" y="914400"/>
            <a:ext cx="1905000" cy="2762250"/>
          </a:xfrm>
          <a:prstGeom prst="rect">
            <a:avLst/>
          </a:prstGeom>
          <a:noFill/>
        </p:spPr>
      </p:pic>
      <p:pic>
        <p:nvPicPr>
          <p:cNvPr id="307209" name="Picture 9" descr="ita_umberto1_sm"/>
          <p:cNvPicPr>
            <a:picLocks noChangeAspect="1" noChangeArrowheads="1"/>
          </p:cNvPicPr>
          <p:nvPr/>
        </p:nvPicPr>
        <p:blipFill>
          <a:blip r:embed="rId5" cstate="print"/>
          <a:srcRect/>
          <a:stretch>
            <a:fillRect/>
          </a:stretch>
        </p:blipFill>
        <p:spPr bwMode="auto">
          <a:xfrm>
            <a:off x="6934200" y="914400"/>
            <a:ext cx="1874838" cy="2514600"/>
          </a:xfrm>
          <a:prstGeom prst="rect">
            <a:avLst/>
          </a:prstGeom>
          <a:noFill/>
        </p:spPr>
      </p:pic>
      <p:pic>
        <p:nvPicPr>
          <p:cNvPr id="307211" name="Picture 11" descr="Italian%20flag"/>
          <p:cNvPicPr>
            <a:picLocks noChangeAspect="1" noChangeArrowheads="1"/>
          </p:cNvPicPr>
          <p:nvPr/>
        </p:nvPicPr>
        <p:blipFill>
          <a:blip r:embed="rId6" cstate="print"/>
          <a:srcRect/>
          <a:stretch>
            <a:fillRect/>
          </a:stretch>
        </p:blipFill>
        <p:spPr bwMode="auto">
          <a:xfrm>
            <a:off x="4081232" y="4815390"/>
            <a:ext cx="2590800" cy="1562100"/>
          </a:xfrm>
          <a:prstGeom prst="rect">
            <a:avLst/>
          </a:prstGeom>
          <a:noFill/>
        </p:spPr>
      </p:pic>
      <p:sp>
        <p:nvSpPr>
          <p:cNvPr id="2" name="TextBox 1"/>
          <p:cNvSpPr txBox="1"/>
          <p:nvPr/>
        </p:nvSpPr>
        <p:spPr>
          <a:xfrm>
            <a:off x="6581914" y="4811986"/>
            <a:ext cx="2287405" cy="461665"/>
          </a:xfrm>
          <a:prstGeom prst="rect">
            <a:avLst/>
          </a:prstGeom>
          <a:noFill/>
        </p:spPr>
        <p:txBody>
          <a:bodyPr wrap="none" rtlCol="0">
            <a:spAutoFit/>
          </a:bodyPr>
          <a:lstStyle/>
          <a:p>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hlinkClick r:id="rId7" tooltip="Raffaele Esposito"/>
              </a:rPr>
              <a:t>Raffaele Esposito</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r>
              <a:rPr lang="en-US"/>
              <a:t>New York Pizza</a:t>
            </a:r>
          </a:p>
        </p:txBody>
      </p:sp>
      <p:pic>
        <p:nvPicPr>
          <p:cNvPr id="305157" name="Picture 5" descr="5402"/>
          <p:cNvPicPr>
            <a:picLocks noChangeAspect="1" noChangeArrowheads="1"/>
          </p:cNvPicPr>
          <p:nvPr/>
        </p:nvPicPr>
        <p:blipFill>
          <a:blip r:embed="rId3" cstate="print"/>
          <a:srcRect/>
          <a:stretch>
            <a:fillRect/>
          </a:stretch>
        </p:blipFill>
        <p:spPr bwMode="auto">
          <a:xfrm>
            <a:off x="381000" y="1524000"/>
            <a:ext cx="6905625" cy="5038725"/>
          </a:xfrm>
          <a:prstGeom prst="rect">
            <a:avLst/>
          </a:prstGeom>
          <a:noFill/>
        </p:spPr>
      </p:pic>
      <p:pic>
        <p:nvPicPr>
          <p:cNvPr id="305159" name="Picture 7" descr="2004_07_15_LSLombardis02-thumb"/>
          <p:cNvPicPr>
            <a:picLocks noChangeAspect="1" noChangeArrowheads="1"/>
          </p:cNvPicPr>
          <p:nvPr/>
        </p:nvPicPr>
        <p:blipFill>
          <a:blip r:embed="rId4" cstate="print"/>
          <a:srcRect/>
          <a:stretch>
            <a:fillRect/>
          </a:stretch>
        </p:blipFill>
        <p:spPr bwMode="auto">
          <a:xfrm>
            <a:off x="5715000" y="1143000"/>
            <a:ext cx="3429000" cy="2568575"/>
          </a:xfrm>
          <a:prstGeom prst="rect">
            <a:avLst/>
          </a:prstGeom>
          <a:noFill/>
        </p:spPr>
      </p:pic>
      <p:pic>
        <p:nvPicPr>
          <p:cNvPr id="305163" name="Picture 11" descr="pizza-2"/>
          <p:cNvPicPr>
            <a:picLocks noChangeAspect="1" noChangeArrowheads="1"/>
          </p:cNvPicPr>
          <p:nvPr/>
        </p:nvPicPr>
        <p:blipFill>
          <a:blip r:embed="rId5" cstate="print"/>
          <a:srcRect/>
          <a:stretch>
            <a:fillRect/>
          </a:stretch>
        </p:blipFill>
        <p:spPr bwMode="auto">
          <a:xfrm>
            <a:off x="5638800" y="4037013"/>
            <a:ext cx="3333750" cy="2497137"/>
          </a:xfrm>
          <a:prstGeom prst="rect">
            <a:avLst/>
          </a:prstGeom>
          <a:noFill/>
        </p:spPr>
      </p:pic>
      <p:sp>
        <p:nvSpPr>
          <p:cNvPr id="6" name="TextBox 5"/>
          <p:cNvSpPr txBox="1"/>
          <p:nvPr/>
        </p:nvSpPr>
        <p:spPr>
          <a:xfrm>
            <a:off x="5638800" y="381000"/>
            <a:ext cx="3462999" cy="646331"/>
          </a:xfrm>
          <a:prstGeom prst="rect">
            <a:avLst/>
          </a:prstGeom>
          <a:noFill/>
        </p:spPr>
        <p:txBody>
          <a:bodyPr wrap="none" rtlCol="0">
            <a:spAutoFit/>
          </a:bodyPr>
          <a:lstStyle/>
          <a:p>
            <a:r>
              <a:rPr lang="en-US" dirty="0" smtClean="0"/>
              <a:t>Lombardi’s employee (</a:t>
            </a:r>
            <a:r>
              <a:rPr lang="en-US" dirty="0" err="1" smtClean="0"/>
              <a:t>Tonono</a:t>
            </a:r>
            <a:r>
              <a:rPr lang="en-US" dirty="0" smtClean="0"/>
              <a:t> </a:t>
            </a:r>
            <a:r>
              <a:rPr lang="en-US" dirty="0" err="1" smtClean="0"/>
              <a:t>Pero</a:t>
            </a:r>
            <a:r>
              <a:rPr lang="en-US" dirty="0" smtClean="0"/>
              <a:t>)</a:t>
            </a:r>
          </a:p>
          <a:p>
            <a:r>
              <a:rPr lang="en-US" dirty="0" smtClean="0"/>
              <a:t>and Coal Oven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9" name="Picture 5" descr="calories, cheese, cholesterol, crust, diet, dinner, eat, fast food, fat, food, isolated on white, italian, italian food, junk food, lunch, meal, mozzarella, nutrition, obese, pepperoni, pepperoni, pepperoni pizza, pizza, pizza, pizza pie, slice, slice, snack, triangle">
            <a:hlinkClick r:id="rId3"/>
          </p:cNvPr>
          <p:cNvPicPr>
            <a:picLocks noChangeAspect="1" noChangeArrowheads="1"/>
          </p:cNvPicPr>
          <p:nvPr/>
        </p:nvPicPr>
        <p:blipFill>
          <a:blip r:embed="rId4" cstate="print"/>
          <a:srcRect/>
          <a:stretch>
            <a:fillRect/>
          </a:stretch>
        </p:blipFill>
        <p:spPr bwMode="auto">
          <a:xfrm>
            <a:off x="304800" y="1447800"/>
            <a:ext cx="2705100" cy="3619500"/>
          </a:xfrm>
          <a:prstGeom prst="rect">
            <a:avLst/>
          </a:prstGeom>
          <a:noFill/>
        </p:spPr>
      </p:pic>
      <p:sp>
        <p:nvSpPr>
          <p:cNvPr id="303112" name="Rectangle 8"/>
          <p:cNvSpPr>
            <a:spLocks noGrp="1" noChangeArrowheads="1"/>
          </p:cNvSpPr>
          <p:nvPr>
            <p:ph type="title"/>
          </p:nvPr>
        </p:nvSpPr>
        <p:spPr>
          <a:noFill/>
          <a:ln/>
        </p:spPr>
        <p:txBody>
          <a:bodyPr/>
          <a:lstStyle/>
          <a:p>
            <a:r>
              <a:rPr lang="en-US"/>
              <a:t>The Pizza Slice: Harlem, NY</a:t>
            </a:r>
          </a:p>
        </p:txBody>
      </p:sp>
      <p:pic>
        <p:nvPicPr>
          <p:cNvPr id="303114" name="Picture 10" descr="Harlem"/>
          <p:cNvPicPr>
            <a:picLocks noChangeAspect="1" noChangeArrowheads="1"/>
          </p:cNvPicPr>
          <p:nvPr/>
        </p:nvPicPr>
        <p:blipFill>
          <a:blip r:embed="rId5" cstate="print"/>
          <a:srcRect/>
          <a:stretch>
            <a:fillRect/>
          </a:stretch>
        </p:blipFill>
        <p:spPr bwMode="auto">
          <a:xfrm>
            <a:off x="3733800" y="1600200"/>
            <a:ext cx="5276850" cy="3702050"/>
          </a:xfrm>
          <a:prstGeom prst="rect">
            <a:avLst/>
          </a:prstGeom>
          <a:noFill/>
        </p:spPr>
      </p:pic>
      <p:pic>
        <p:nvPicPr>
          <p:cNvPr id="303111" name="Picture 7" descr="pizzasm"/>
          <p:cNvPicPr>
            <a:picLocks noChangeAspect="1" noChangeArrowheads="1"/>
          </p:cNvPicPr>
          <p:nvPr/>
        </p:nvPicPr>
        <p:blipFill>
          <a:blip r:embed="rId6" cstate="print"/>
          <a:srcRect/>
          <a:stretch>
            <a:fillRect/>
          </a:stretch>
        </p:blipFill>
        <p:spPr bwMode="auto">
          <a:xfrm>
            <a:off x="2450124" y="3516246"/>
            <a:ext cx="3006725" cy="3022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457230" y="0"/>
            <a:ext cx="4800600" cy="1139825"/>
          </a:xfrm>
        </p:spPr>
        <p:txBody>
          <a:bodyPr/>
          <a:lstStyle/>
          <a:p>
            <a:pPr algn="l"/>
            <a:r>
              <a:rPr lang="en-US" dirty="0"/>
              <a:t>Chicago Pizza</a:t>
            </a:r>
          </a:p>
        </p:txBody>
      </p:sp>
      <p:pic>
        <p:nvPicPr>
          <p:cNvPr id="313351" name="Picture 7" descr="Image:Ginoseastdeepdish.jpg">
            <a:hlinkClick r:id="rId3"/>
          </p:cNvPr>
          <p:cNvPicPr>
            <a:picLocks noChangeAspect="1" noChangeArrowheads="1"/>
          </p:cNvPicPr>
          <p:nvPr/>
        </p:nvPicPr>
        <p:blipFill>
          <a:blip r:embed="rId4" cstate="print"/>
          <a:srcRect/>
          <a:stretch>
            <a:fillRect/>
          </a:stretch>
        </p:blipFill>
        <p:spPr bwMode="auto">
          <a:xfrm>
            <a:off x="194308" y="3207222"/>
            <a:ext cx="4019550" cy="3444875"/>
          </a:xfrm>
          <a:prstGeom prst="rect">
            <a:avLst/>
          </a:prstGeom>
          <a:noFill/>
        </p:spPr>
      </p:pic>
      <p:pic>
        <p:nvPicPr>
          <p:cNvPr id="313349" name="Picture 5" descr="444710"/>
          <p:cNvPicPr>
            <a:picLocks noChangeAspect="1" noChangeArrowheads="1"/>
          </p:cNvPicPr>
          <p:nvPr/>
        </p:nvPicPr>
        <p:blipFill>
          <a:blip r:embed="rId5" cstate="print"/>
          <a:srcRect/>
          <a:stretch>
            <a:fillRect/>
          </a:stretch>
        </p:blipFill>
        <p:spPr bwMode="auto">
          <a:xfrm>
            <a:off x="152400" y="1371600"/>
            <a:ext cx="5238750" cy="2667000"/>
          </a:xfrm>
          <a:prstGeom prst="rect">
            <a:avLst/>
          </a:prstGeom>
          <a:noFill/>
        </p:spPr>
      </p:pic>
      <p:pic>
        <p:nvPicPr>
          <p:cNvPr id="313355" name="Picture 11" descr="The logo of Uno Chicago Grill.">
            <a:hlinkClick r:id="rId6" tooltip="The logo of Uno Chicago Grill."/>
          </p:cNvPr>
          <p:cNvPicPr>
            <a:picLocks noChangeAspect="1" noChangeArrowheads="1"/>
          </p:cNvPicPr>
          <p:nvPr/>
        </p:nvPicPr>
        <p:blipFill>
          <a:blip r:embed="rId7" cstate="print"/>
          <a:srcRect/>
          <a:stretch>
            <a:fillRect/>
          </a:stretch>
        </p:blipFill>
        <p:spPr bwMode="auto">
          <a:xfrm>
            <a:off x="7050186" y="304794"/>
            <a:ext cx="1905000" cy="1343025"/>
          </a:xfrm>
          <a:prstGeom prst="rect">
            <a:avLst/>
          </a:prstGeom>
          <a:noFill/>
        </p:spPr>
      </p:pic>
      <p:pic>
        <p:nvPicPr>
          <p:cNvPr id="313357" name="Picture 13" descr="spenserandsewell"/>
          <p:cNvPicPr>
            <a:picLocks noChangeAspect="1" noChangeArrowheads="1"/>
          </p:cNvPicPr>
          <p:nvPr/>
        </p:nvPicPr>
        <p:blipFill>
          <a:blip r:embed="rId8" cstate="print"/>
          <a:srcRect/>
          <a:stretch>
            <a:fillRect/>
          </a:stretch>
        </p:blipFill>
        <p:spPr bwMode="auto">
          <a:xfrm>
            <a:off x="5135658" y="1261096"/>
            <a:ext cx="3819525" cy="4724400"/>
          </a:xfrm>
          <a:prstGeom prst="rect">
            <a:avLst/>
          </a:prstGeom>
          <a:noFill/>
        </p:spPr>
      </p:pic>
      <p:pic>
        <p:nvPicPr>
          <p:cNvPr id="313359" name="Picture 15" descr="geneoq4"/>
          <p:cNvPicPr>
            <a:picLocks noChangeAspect="1" noChangeArrowheads="1"/>
          </p:cNvPicPr>
          <p:nvPr/>
        </p:nvPicPr>
        <p:blipFill>
          <a:blip r:embed="rId9" cstate="print"/>
          <a:srcRect/>
          <a:stretch>
            <a:fillRect/>
          </a:stretch>
        </p:blipFill>
        <p:spPr bwMode="auto">
          <a:xfrm>
            <a:off x="6531520" y="4359254"/>
            <a:ext cx="2028825" cy="2138362"/>
          </a:xfrm>
          <a:prstGeom prst="rect">
            <a:avLst/>
          </a:prstGeom>
          <a:noFill/>
        </p:spPr>
      </p:pic>
      <p:pic>
        <p:nvPicPr>
          <p:cNvPr id="313353" name="Picture 9" descr="franchisecontactpic"/>
          <p:cNvPicPr>
            <a:picLocks noChangeAspect="1" noChangeArrowheads="1"/>
          </p:cNvPicPr>
          <p:nvPr/>
        </p:nvPicPr>
        <p:blipFill>
          <a:blip r:embed="rId10" cstate="print"/>
          <a:srcRect/>
          <a:stretch>
            <a:fillRect/>
          </a:stretch>
        </p:blipFill>
        <p:spPr bwMode="auto">
          <a:xfrm>
            <a:off x="4091444" y="4901378"/>
            <a:ext cx="1800225" cy="1733550"/>
          </a:xfrm>
          <a:prstGeom prst="rect">
            <a:avLst/>
          </a:prstGeom>
          <a:noFill/>
        </p:spPr>
      </p:pic>
      <p:sp>
        <p:nvSpPr>
          <p:cNvPr id="9" name="TextBox 8"/>
          <p:cNvSpPr txBox="1"/>
          <p:nvPr/>
        </p:nvSpPr>
        <p:spPr>
          <a:xfrm>
            <a:off x="4177210" y="636388"/>
            <a:ext cx="2672911" cy="369332"/>
          </a:xfrm>
          <a:prstGeom prst="rect">
            <a:avLst/>
          </a:prstGeom>
          <a:noFill/>
        </p:spPr>
        <p:txBody>
          <a:bodyPr wrap="none" rtlCol="0">
            <a:spAutoFit/>
          </a:bodyPr>
          <a:lstStyle/>
          <a:p>
            <a:r>
              <a:rPr lang="en-US" dirty="0" err="1" smtClean="0"/>
              <a:t>Ric</a:t>
            </a:r>
            <a:r>
              <a:rPr lang="en-US" dirty="0" smtClean="0"/>
              <a:t> </a:t>
            </a:r>
            <a:r>
              <a:rPr lang="en-US" dirty="0" err="1" smtClean="0"/>
              <a:t>Riccardo</a:t>
            </a:r>
            <a:r>
              <a:rPr lang="en-US" dirty="0" smtClean="0"/>
              <a:t> and Ike Sewell</a:t>
            </a: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1762</TotalTime>
  <Words>2199</Words>
  <Application>Microsoft Macintosh PowerPoint</Application>
  <PresentationFormat>On-screen Show (4:3)</PresentationFormat>
  <Paragraphs>205</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Revolution</vt:lpstr>
      <vt:lpstr>PowerPoint Presentation</vt:lpstr>
      <vt:lpstr>Innovation</vt:lpstr>
      <vt:lpstr>Which brings me to…</vt:lpstr>
      <vt:lpstr>History of Pizza: From Phoenicians to Tomatoes</vt:lpstr>
      <vt:lpstr>Early Pizza: From Marinara to Napolitana</vt:lpstr>
      <vt:lpstr>Pizza Margarita </vt:lpstr>
      <vt:lpstr>New York Pizza</vt:lpstr>
      <vt:lpstr>The Pizza Slice: Harlem, NY</vt:lpstr>
      <vt:lpstr>Chicago Pizza</vt:lpstr>
      <vt:lpstr>Pizza Delivery: Domino’s</vt:lpstr>
      <vt:lpstr>Pizza Hut: McDonald’s in Pizza</vt:lpstr>
      <vt:lpstr>DiGiorno Frozen Pizza: Di Giorno Rising Crust Technology</vt:lpstr>
      <vt:lpstr>Gourmet or California-style pizza</vt:lpstr>
      <vt:lpstr>Lessons from History of Pizza for Innovation</vt:lpstr>
      <vt:lpstr>Where do Business Ideas Come From?</vt:lpstr>
      <vt:lpstr>Innovation “Policy”</vt:lpstr>
      <vt:lpstr>Innovation “Policy” (2): A Business-Friendly Environment</vt:lpstr>
      <vt:lpstr>Innovation “Policy” (2, Cont.): A Business-Friendly Environment</vt:lpstr>
      <vt:lpstr>Innovation “Policy” Part 1:  Creation of Ideas=Education</vt:lpstr>
      <vt:lpstr>ARES: (Assembling Reconfigurable Endoluminal Surgical System) </vt:lpstr>
      <vt:lpstr>Education: Change HOW we teach</vt:lpstr>
      <vt:lpstr>Education outside school</vt:lpstr>
      <vt:lpstr>THE END</vt:lpstr>
    </vt:vector>
  </TitlesOfParts>
  <Company>mdt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Xavier Sala-i-Martin</dc:creator>
  <cp:lastModifiedBy>Xavier Sala-i-Martin</cp:lastModifiedBy>
  <cp:revision>339</cp:revision>
  <dcterms:created xsi:type="dcterms:W3CDTF">2006-08-29T07:34:20Z</dcterms:created>
  <dcterms:modified xsi:type="dcterms:W3CDTF">2011-06-10T06:34:40Z</dcterms:modified>
</cp:coreProperties>
</file>