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99" r:id="rId3"/>
    <p:sldId id="286" r:id="rId4"/>
    <p:sldId id="296" r:id="rId5"/>
    <p:sldId id="297" r:id="rId6"/>
    <p:sldId id="290" r:id="rId7"/>
    <p:sldId id="298" r:id="rId8"/>
    <p:sldId id="300" r:id="rId9"/>
    <p:sldId id="301" r:id="rId10"/>
    <p:sldId id="285" r:id="rId1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sorterViewPr>
    <p:cViewPr>
      <p:scale>
        <a:sx n="40" d="100"/>
        <a:sy n="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3A92AC-B61C-47EC-8D3B-8777919C8C1D}" type="datetimeFigureOut">
              <a:rPr lang="cs-CZ" smtClean="0"/>
              <a:t>31.10.2012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5C6969-ECF2-43EE-8108-473A0F14A196}" type="slidenum">
              <a:rPr lang="cs-CZ" smtClean="0"/>
              <a:t>‹#›</a:t>
            </a:fld>
            <a:endParaRPr lang="cs-CZ"/>
          </a:p>
        </p:txBody>
      </p:sp>
    </p:spTree>
    <p:extLst>
      <p:ext uri="{BB962C8B-B14F-4D97-AF65-F5344CB8AC3E}">
        <p14:creationId xmlns:p14="http://schemas.microsoft.com/office/powerpoint/2010/main" val="1530107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14C217DA-7327-4FBD-BE6C-2293415A8710}" type="datetime1">
              <a:rPr lang="cs-CZ" smtClean="0"/>
              <a:t>31.10.2012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2335220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223FDA8-AEEC-4EDD-BEDB-034ED31B6227}" type="datetime1">
              <a:rPr lang="cs-CZ" smtClean="0"/>
              <a:t>31.10.2012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84376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594CC43-3476-41B5-83BF-E66DB4584FF1}" type="datetime1">
              <a:rPr lang="cs-CZ" smtClean="0"/>
              <a:t>31.10.2012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21559532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A1D9994-8537-4D13-8370-2BB9BE0E9BF4}" type="datetime1">
              <a:rPr lang="cs-CZ" smtClean="0"/>
              <a:t>31.10.2012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4064357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4914F63-6142-432E-B790-1178460C0FC6}" type="datetime1">
              <a:rPr lang="cs-CZ" smtClean="0"/>
              <a:t>31.10.2012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2883957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4A804A9E-A80B-4378-8648-61656822D1BE}" type="datetime1">
              <a:rPr lang="cs-CZ" smtClean="0"/>
              <a:t>31.10.2012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911784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6BFA6AF5-1524-478D-A973-10148F02AD73}" type="datetime1">
              <a:rPr lang="cs-CZ" smtClean="0"/>
              <a:t>31.10.2012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2634181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B39AD47-97A4-4339-9FB0-940830D11209}" type="datetime1">
              <a:rPr lang="cs-CZ" smtClean="0"/>
              <a:t>31.10.2012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3229856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486B1EEE-79DE-45EC-B7CF-3A4446A7E942}" type="datetime1">
              <a:rPr lang="cs-CZ" smtClean="0"/>
              <a:t>31.10.2012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389387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E2774D7-DD2D-4706-952F-A1E6ADA38DD3}" type="datetime1">
              <a:rPr lang="cs-CZ" smtClean="0"/>
              <a:t>31.10.2012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132832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Kliknutím lze upravit styl.</a:t>
            </a:r>
            <a:endParaRPr lang="cs-CZ" dirty="0"/>
          </a:p>
        </p:txBody>
      </p:sp>
      <p:sp>
        <p:nvSpPr>
          <p:cNvPr id="3" name="Zástupný symbol pro datum 2"/>
          <p:cNvSpPr>
            <a:spLocks noGrp="1"/>
          </p:cNvSpPr>
          <p:nvPr>
            <p:ph type="dt" sz="half" idx="10"/>
          </p:nvPr>
        </p:nvSpPr>
        <p:spPr/>
        <p:txBody>
          <a:bodyPr/>
          <a:lstStyle/>
          <a:p>
            <a:fld id="{CF181EBA-482D-46E8-A1AA-C4C79B937A7E}" type="datetime1">
              <a:rPr lang="cs-CZ" smtClean="0"/>
              <a:t>31.10.2012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964668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50B5319-E6EB-4F6C-9FBD-71DBD71D5268}" type="datetime1">
              <a:rPr lang="cs-CZ" smtClean="0"/>
              <a:t>31.10.2012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1318979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181EBA-482D-46E8-A1AA-C4C79B937A7E}" type="datetime1">
              <a:rPr lang="cs-CZ" smtClean="0"/>
              <a:t>31.10.2012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05A776-8594-4643-8B23-C6D16F173EE0}" type="slidenum">
              <a:rPr lang="cs-CZ" smtClean="0"/>
              <a:t>‹#›</a:t>
            </a:fld>
            <a:endParaRPr lang="cs-CZ"/>
          </a:p>
        </p:txBody>
      </p:sp>
    </p:spTree>
    <p:extLst>
      <p:ext uri="{BB962C8B-B14F-4D97-AF65-F5344CB8AC3E}">
        <p14:creationId xmlns:p14="http://schemas.microsoft.com/office/powerpoint/2010/main" val="1506253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b="1" dirty="0" smtClean="0"/>
              <a:t>Hurwitz score related decision making methods</a:t>
            </a:r>
            <a:endParaRPr lang="en-US" b="1" dirty="0"/>
          </a:p>
        </p:txBody>
      </p:sp>
      <p:sp>
        <p:nvSpPr>
          <p:cNvPr id="3" name="Podnadpis 2"/>
          <p:cNvSpPr>
            <a:spLocks noGrp="1"/>
          </p:cNvSpPr>
          <p:nvPr>
            <p:ph type="subTitle" idx="1"/>
          </p:nvPr>
        </p:nvSpPr>
        <p:spPr/>
        <p:txBody>
          <a:bodyPr/>
          <a:lstStyle/>
          <a:p>
            <a:r>
              <a:rPr lang="cs-CZ" dirty="0" smtClean="0"/>
              <a:t>Skorkovský</a:t>
            </a:r>
          </a:p>
          <a:p>
            <a:r>
              <a:rPr lang="en-US" dirty="0" smtClean="0"/>
              <a:t>Department of </a:t>
            </a:r>
            <a:r>
              <a:rPr lang="cs-CZ" dirty="0" smtClean="0"/>
              <a:t>business</a:t>
            </a:r>
            <a:r>
              <a:rPr lang="en-US" dirty="0" smtClean="0"/>
              <a:t> economy</a:t>
            </a:r>
          </a:p>
          <a:p>
            <a:endParaRPr lang="cs-CZ" dirty="0"/>
          </a:p>
        </p:txBody>
      </p:sp>
    </p:spTree>
    <p:extLst>
      <p:ext uri="{BB962C8B-B14F-4D97-AF65-F5344CB8AC3E}">
        <p14:creationId xmlns:p14="http://schemas.microsoft.com/office/powerpoint/2010/main" val="1811775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en-US" dirty="0" smtClean="0"/>
              <a:t>Thanks for Your attention</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3429000"/>
            <a:ext cx="2800350" cy="278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Zástupný symbol pro číslo snímku 1"/>
          <p:cNvSpPr>
            <a:spLocks noGrp="1"/>
          </p:cNvSpPr>
          <p:nvPr>
            <p:ph type="sldNum" sz="quarter" idx="12"/>
          </p:nvPr>
        </p:nvSpPr>
        <p:spPr/>
        <p:txBody>
          <a:bodyPr/>
          <a:lstStyle/>
          <a:p>
            <a:fld id="{CC05A776-8594-4643-8B23-C6D16F173EE0}" type="slidenum">
              <a:rPr lang="cs-CZ" smtClean="0"/>
              <a:t>10</a:t>
            </a:fld>
            <a:endParaRPr lang="cs-CZ"/>
          </a:p>
        </p:txBody>
      </p:sp>
    </p:spTree>
    <p:extLst>
      <p:ext uri="{BB962C8B-B14F-4D97-AF65-F5344CB8AC3E}">
        <p14:creationId xmlns:p14="http://schemas.microsoft.com/office/powerpoint/2010/main" val="2984376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Uncertainty-Risk</a:t>
            </a:r>
            <a:endParaRPr lang="en-US" dirty="0"/>
          </a:p>
        </p:txBody>
      </p:sp>
      <p:sp>
        <p:nvSpPr>
          <p:cNvPr id="3" name="Zástupný symbol pro obsah 2"/>
          <p:cNvSpPr>
            <a:spLocks noGrp="1"/>
          </p:cNvSpPr>
          <p:nvPr>
            <p:ph idx="1"/>
          </p:nvPr>
        </p:nvSpPr>
        <p:spPr/>
        <p:txBody>
          <a:bodyPr>
            <a:normAutofit fontScale="92500" lnSpcReduction="10000"/>
          </a:bodyPr>
          <a:lstStyle/>
          <a:p>
            <a:pPr marL="0" indent="0">
              <a:buNone/>
            </a:pPr>
            <a:r>
              <a:rPr lang="en-GB" dirty="0"/>
              <a:t>Although the possible returns of the investment are beyond the control of the decision maker, the decision maker might or might not be able or willing to assign probabilities to them. If no probabilities are assigned to the possible consequences, then the decision situation is called "</a:t>
            </a:r>
            <a:r>
              <a:rPr lang="en-GB" i="1" dirty="0"/>
              <a:t>decision under uncertainty</a:t>
            </a:r>
            <a:r>
              <a:rPr lang="en-GB" dirty="0"/>
              <a:t>". If probabilities are assigned then the situation is called "</a:t>
            </a:r>
            <a:r>
              <a:rPr lang="en-GB" i="1" dirty="0"/>
              <a:t>decision under risk</a:t>
            </a:r>
            <a:r>
              <a:rPr lang="en-GB" dirty="0"/>
              <a:t>". This is a basic distinction in decision theory, and different analyses are in order. </a:t>
            </a:r>
            <a:endParaRPr lang="cs-CZ" dirty="0"/>
          </a:p>
          <a:p>
            <a:endParaRPr lang="cs-CZ" dirty="0"/>
          </a:p>
        </p:txBody>
      </p:sp>
      <p:sp>
        <p:nvSpPr>
          <p:cNvPr id="4" name="Zástupný symbol pro číslo snímku 3"/>
          <p:cNvSpPr>
            <a:spLocks noGrp="1"/>
          </p:cNvSpPr>
          <p:nvPr>
            <p:ph type="sldNum" sz="quarter" idx="12"/>
          </p:nvPr>
        </p:nvSpPr>
        <p:spPr/>
        <p:txBody>
          <a:bodyPr/>
          <a:lstStyle/>
          <a:p>
            <a:fld id="{CC05A776-8594-4643-8B23-C6D16F173EE0}" type="slidenum">
              <a:rPr lang="cs-CZ" smtClean="0"/>
              <a:t>2</a:t>
            </a:fld>
            <a:endParaRPr lang="cs-CZ"/>
          </a:p>
        </p:txBody>
      </p:sp>
    </p:spTree>
    <p:extLst>
      <p:ext uri="{BB962C8B-B14F-4D97-AF65-F5344CB8AC3E}">
        <p14:creationId xmlns:p14="http://schemas.microsoft.com/office/powerpoint/2010/main" val="2991361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First approach</a:t>
            </a:r>
            <a:endParaRPr lang="en-US" dirty="0"/>
          </a:p>
        </p:txBody>
      </p:sp>
      <p:sp>
        <p:nvSpPr>
          <p:cNvPr id="5" name="Obdélník 4"/>
          <p:cNvSpPr/>
          <p:nvPr/>
        </p:nvSpPr>
        <p:spPr>
          <a:xfrm>
            <a:off x="1907704" y="2321293"/>
            <a:ext cx="1800200" cy="576064"/>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2"/>
                </a:solidFill>
              </a:rPr>
              <a:t>Decision</a:t>
            </a:r>
            <a:endParaRPr lang="en-US" b="1" dirty="0">
              <a:solidFill>
                <a:schemeClr val="tx2"/>
              </a:solidFill>
            </a:endParaRPr>
          </a:p>
        </p:txBody>
      </p:sp>
      <p:sp>
        <p:nvSpPr>
          <p:cNvPr id="6" name="Obdélník 5"/>
          <p:cNvSpPr/>
          <p:nvPr/>
        </p:nvSpPr>
        <p:spPr>
          <a:xfrm>
            <a:off x="4296229" y="1713203"/>
            <a:ext cx="1800200" cy="5760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Alternative 1</a:t>
            </a:r>
            <a:endParaRPr lang="en-US" b="1" dirty="0">
              <a:solidFill>
                <a:schemeClr val="tx1"/>
              </a:solidFill>
            </a:endParaRPr>
          </a:p>
        </p:txBody>
      </p:sp>
      <p:sp>
        <p:nvSpPr>
          <p:cNvPr id="7" name="Obdélník 6"/>
          <p:cNvSpPr/>
          <p:nvPr/>
        </p:nvSpPr>
        <p:spPr>
          <a:xfrm>
            <a:off x="4308490" y="2609325"/>
            <a:ext cx="1800200" cy="57606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Alternative </a:t>
            </a:r>
            <a:r>
              <a:rPr lang="cs-CZ" b="1" dirty="0" smtClean="0">
                <a:solidFill>
                  <a:schemeClr val="tx1"/>
                </a:solidFill>
              </a:rPr>
              <a:t>2</a:t>
            </a:r>
            <a:endParaRPr lang="en-US" b="1" dirty="0">
              <a:solidFill>
                <a:schemeClr val="tx1"/>
              </a:solidFill>
            </a:endParaRPr>
          </a:p>
        </p:txBody>
      </p:sp>
      <p:sp>
        <p:nvSpPr>
          <p:cNvPr id="8" name="Obdélník 7"/>
          <p:cNvSpPr/>
          <p:nvPr/>
        </p:nvSpPr>
        <p:spPr>
          <a:xfrm>
            <a:off x="4321314" y="3645024"/>
            <a:ext cx="1800200" cy="57606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Alternative </a:t>
            </a:r>
            <a:r>
              <a:rPr lang="cs-CZ" b="1" dirty="0" smtClean="0">
                <a:solidFill>
                  <a:schemeClr val="tx1"/>
                </a:solidFill>
              </a:rPr>
              <a:t>i</a:t>
            </a:r>
            <a:endParaRPr lang="en-US" b="1" dirty="0">
              <a:solidFill>
                <a:schemeClr val="tx1"/>
              </a:solidFill>
            </a:endParaRPr>
          </a:p>
        </p:txBody>
      </p:sp>
      <p:cxnSp>
        <p:nvCxnSpPr>
          <p:cNvPr id="10" name="Přímá spojnice 9"/>
          <p:cNvCxnSpPr>
            <a:stCxn id="7" idx="2"/>
            <a:endCxn id="8" idx="0"/>
          </p:cNvCxnSpPr>
          <p:nvPr/>
        </p:nvCxnSpPr>
        <p:spPr>
          <a:xfrm>
            <a:off x="5208590" y="3185389"/>
            <a:ext cx="12824" cy="459635"/>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a:stCxn id="5" idx="3"/>
            <a:endCxn id="6" idx="1"/>
          </p:cNvCxnSpPr>
          <p:nvPr/>
        </p:nvCxnSpPr>
        <p:spPr>
          <a:xfrm flipV="1">
            <a:off x="3707904" y="2001235"/>
            <a:ext cx="588325" cy="6080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a:stCxn id="5" idx="3"/>
            <a:endCxn id="7" idx="1"/>
          </p:cNvCxnSpPr>
          <p:nvPr/>
        </p:nvCxnSpPr>
        <p:spPr>
          <a:xfrm>
            <a:off x="3707904" y="2609325"/>
            <a:ext cx="600586"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a:stCxn id="5" idx="3"/>
            <a:endCxn id="8" idx="1"/>
          </p:cNvCxnSpPr>
          <p:nvPr/>
        </p:nvCxnSpPr>
        <p:spPr>
          <a:xfrm>
            <a:off x="3707904" y="2609325"/>
            <a:ext cx="613410" cy="132373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30" name="Tabulka 29"/>
          <p:cNvGraphicFramePr>
            <a:graphicFrameLocks noGrp="1"/>
          </p:cNvGraphicFramePr>
          <p:nvPr>
            <p:extLst>
              <p:ext uri="{D42A27DB-BD31-4B8C-83A1-F6EECF244321}">
                <p14:modId xmlns:p14="http://schemas.microsoft.com/office/powerpoint/2010/main" val="1590081402"/>
              </p:ext>
            </p:extLst>
          </p:nvPr>
        </p:nvGraphicFramePr>
        <p:xfrm>
          <a:off x="2882553" y="4437112"/>
          <a:ext cx="3913637" cy="1440160"/>
        </p:xfrm>
        <a:graphic>
          <a:graphicData uri="http://schemas.openxmlformats.org/drawingml/2006/table">
            <a:tbl>
              <a:tblPr>
                <a:tableStyleId>{5C22544A-7EE6-4342-B048-85BDC9FD1C3A}</a:tableStyleId>
              </a:tblPr>
              <a:tblGrid>
                <a:gridCol w="665933"/>
                <a:gridCol w="665933"/>
                <a:gridCol w="655688"/>
                <a:gridCol w="604462"/>
                <a:gridCol w="645443"/>
                <a:gridCol w="676178"/>
              </a:tblGrid>
              <a:tr h="292763">
                <a:tc>
                  <a:txBody>
                    <a:bodyPr/>
                    <a:lstStyle/>
                    <a:p>
                      <a:pPr algn="ctr">
                        <a:lnSpc>
                          <a:spcPct val="115000"/>
                        </a:lnSpc>
                        <a:spcAft>
                          <a:spcPts val="1000"/>
                        </a:spcAft>
                      </a:pPr>
                      <a:r>
                        <a:rPr lang="cs-CZ" sz="1100" dirty="0">
                          <a:effectLst/>
                        </a:rPr>
                        <a:t> </a:t>
                      </a:r>
                      <a:r>
                        <a:rPr lang="cs-CZ" sz="1100" dirty="0" smtClean="0">
                          <a:effectLst/>
                        </a:rPr>
                        <a:t>A/O</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a:solidFill>
                            <a:schemeClr val="tx2">
                              <a:lumMod val="60000"/>
                              <a:lumOff val="40000"/>
                            </a:schemeClr>
                          </a:solidFill>
                          <a:effectLst/>
                        </a:rPr>
                        <a:t> </a:t>
                      </a:r>
                      <a:r>
                        <a:rPr lang="cs-CZ" sz="1100" b="1" dirty="0" smtClean="0">
                          <a:solidFill>
                            <a:schemeClr val="tx2">
                              <a:lumMod val="60000"/>
                              <a:lumOff val="40000"/>
                            </a:schemeClr>
                          </a:solidFill>
                          <a:effectLst/>
                        </a:rPr>
                        <a:t>O1</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O2</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O3</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a:solidFill>
                            <a:schemeClr val="tx2">
                              <a:lumMod val="60000"/>
                              <a:lumOff val="40000"/>
                            </a:schemeClr>
                          </a:solidFill>
                          <a:effectLst/>
                        </a:rPr>
                        <a:t> </a:t>
                      </a:r>
                      <a:r>
                        <a:rPr lang="cs-CZ" sz="1100" b="1" dirty="0" smtClean="0">
                          <a:solidFill>
                            <a:schemeClr val="tx2">
                              <a:lumMod val="60000"/>
                              <a:lumOff val="40000"/>
                            </a:schemeClr>
                          </a:solidFill>
                          <a:effectLst/>
                        </a:rPr>
                        <a:t>O4</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O5</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r>
              <a:tr h="283301">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A1</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po12</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po14</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po15</a:t>
                      </a:r>
                      <a:endParaRPr lang="cs-CZ" sz="1100" dirty="0">
                        <a:effectLst/>
                        <a:latin typeface="Calibri"/>
                        <a:ea typeface="Calibri"/>
                        <a:cs typeface="Times New Roman"/>
                      </a:endParaRPr>
                    </a:p>
                  </a:txBody>
                  <a:tcPr marL="44450" marR="44450" marT="0" marB="0"/>
                </a:tc>
              </a:tr>
              <a:tr h="288032">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A2</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po22</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po23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po24</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po25</a:t>
                      </a:r>
                      <a:endParaRPr lang="cs-CZ" sz="1100" dirty="0">
                        <a:effectLst/>
                        <a:latin typeface="Calibri"/>
                        <a:ea typeface="Calibri"/>
                        <a:cs typeface="Times New Roman"/>
                      </a:endParaRPr>
                    </a:p>
                  </a:txBody>
                  <a:tcPr marL="44450" marR="44450" marT="0" marB="0"/>
                </a:tc>
              </a:tr>
              <a:tr h="326544">
                <a:tc>
                  <a:txBody>
                    <a:bodyPr/>
                    <a:lstStyle/>
                    <a:p>
                      <a:pPr algn="ctr">
                        <a:lnSpc>
                          <a:spcPct val="115000"/>
                        </a:lnSpc>
                        <a:spcAft>
                          <a:spcPts val="1000"/>
                        </a:spcAft>
                      </a:pPr>
                      <a:r>
                        <a:rPr lang="cs-CZ" sz="1100" dirty="0" smtClean="0">
                          <a:solidFill>
                            <a:srgbClr val="FF0000"/>
                          </a:solidFill>
                          <a:effectLst/>
                        </a:rPr>
                        <a:t>A3</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po31</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po32</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po34</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po35</a:t>
                      </a:r>
                      <a:endParaRPr lang="cs-CZ" sz="1100" dirty="0">
                        <a:effectLst/>
                        <a:latin typeface="Calibri"/>
                        <a:ea typeface="Calibri"/>
                        <a:cs typeface="Times New Roman"/>
                      </a:endParaRPr>
                    </a:p>
                  </a:txBody>
                  <a:tcPr marL="44450" marR="44450" marT="0" marB="0"/>
                </a:tc>
              </a:tr>
              <a:tr h="249520">
                <a:tc>
                  <a:txBody>
                    <a:bodyPr/>
                    <a:lstStyle/>
                    <a:p>
                      <a:pPr algn="ctr">
                        <a:lnSpc>
                          <a:spcPct val="115000"/>
                        </a:lnSpc>
                        <a:spcAft>
                          <a:spcPts val="1000"/>
                        </a:spcAft>
                      </a:pPr>
                      <a:r>
                        <a:rPr lang="cs-CZ" sz="1100" dirty="0" smtClean="0">
                          <a:solidFill>
                            <a:srgbClr val="FF0000"/>
                          </a:solidFill>
                          <a:effectLst/>
                        </a:rPr>
                        <a:t>A4</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po42</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po43</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po44</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po45</a:t>
                      </a:r>
                      <a:endParaRPr lang="cs-CZ" sz="1100" dirty="0">
                        <a:effectLst/>
                        <a:latin typeface="Calibri"/>
                        <a:ea typeface="Calibri"/>
                        <a:cs typeface="Times New Roman"/>
                      </a:endParaRPr>
                    </a:p>
                  </a:txBody>
                  <a:tcPr marL="44450" marR="44450" marT="0" marB="0"/>
                </a:tc>
              </a:tr>
            </a:tbl>
          </a:graphicData>
        </a:graphic>
      </p:graphicFrame>
      <p:sp>
        <p:nvSpPr>
          <p:cNvPr id="31" name="Rectangle 1"/>
          <p:cNvSpPr>
            <a:spLocks noChangeArrowheads="1"/>
          </p:cNvSpPr>
          <p:nvPr/>
        </p:nvSpPr>
        <p:spPr bwMode="auto">
          <a:xfrm>
            <a:off x="2752725" y="30718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sp>
        <p:nvSpPr>
          <p:cNvPr id="32" name="TextovéPole 31"/>
          <p:cNvSpPr txBox="1"/>
          <p:nvPr/>
        </p:nvSpPr>
        <p:spPr>
          <a:xfrm>
            <a:off x="782003" y="6008229"/>
            <a:ext cx="8196218" cy="646331"/>
          </a:xfrm>
          <a:prstGeom prst="rect">
            <a:avLst/>
          </a:prstGeom>
          <a:noFill/>
        </p:spPr>
        <p:txBody>
          <a:bodyPr wrap="none" rtlCol="0">
            <a:spAutoFit/>
          </a:bodyPr>
          <a:lstStyle/>
          <a:p>
            <a:r>
              <a:rPr lang="en-US" dirty="0" smtClean="0"/>
              <a:t>Where : A=alternative(action); O=Outcome; </a:t>
            </a:r>
            <a:r>
              <a:rPr lang="en-US" dirty="0" err="1" smtClean="0"/>
              <a:t>po</a:t>
            </a:r>
            <a:r>
              <a:rPr lang="en-US" dirty="0" smtClean="0"/>
              <a:t>=payoff</a:t>
            </a:r>
            <a:r>
              <a:rPr lang="cs-CZ" dirty="0" smtClean="0"/>
              <a:t> </a:t>
            </a:r>
            <a:r>
              <a:rPr lang="cs-CZ" sz="1400" i="1" dirty="0" smtClean="0">
                <a:solidFill>
                  <a:srgbClr val="FF0000"/>
                </a:solidFill>
              </a:rPr>
              <a:t>(přínos, prospěch)</a:t>
            </a:r>
            <a:endParaRPr lang="en-US" sz="1400" i="1" dirty="0" smtClean="0">
              <a:solidFill>
                <a:srgbClr val="FF0000"/>
              </a:solidFill>
            </a:endParaRPr>
          </a:p>
          <a:p>
            <a:r>
              <a:rPr lang="en-US" b="1" dirty="0" smtClean="0">
                <a:solidFill>
                  <a:srgbClr val="FF0000"/>
                </a:solidFill>
              </a:rPr>
              <a:t>A</a:t>
            </a:r>
            <a:r>
              <a:rPr lang="en-US" dirty="0" smtClean="0"/>
              <a:t>=(A1,A2,…Ai) = inventory of viable options=vector, </a:t>
            </a:r>
            <a:r>
              <a:rPr lang="en-US" b="1" dirty="0" smtClean="0">
                <a:solidFill>
                  <a:schemeClr val="tx2">
                    <a:lumMod val="60000"/>
                    <a:lumOff val="40000"/>
                  </a:schemeClr>
                </a:solidFill>
              </a:rPr>
              <a:t>O</a:t>
            </a:r>
            <a:r>
              <a:rPr lang="en-US" dirty="0" smtClean="0"/>
              <a:t>=(O1,O2,…Ok)= outcome vector</a:t>
            </a:r>
            <a:endParaRPr lang="en-US" dirty="0"/>
          </a:p>
        </p:txBody>
      </p:sp>
      <p:sp>
        <p:nvSpPr>
          <p:cNvPr id="33" name="Šipka dolů 32"/>
          <p:cNvSpPr/>
          <p:nvPr/>
        </p:nvSpPr>
        <p:spPr>
          <a:xfrm>
            <a:off x="3131840" y="3185389"/>
            <a:ext cx="360040" cy="103569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4" name="Pravá složená závorka 33"/>
          <p:cNvSpPr/>
          <p:nvPr/>
        </p:nvSpPr>
        <p:spPr>
          <a:xfrm>
            <a:off x="7020272" y="4437112"/>
            <a:ext cx="304453" cy="129614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35" name="TextovéPole 34"/>
          <p:cNvSpPr txBox="1"/>
          <p:nvPr/>
        </p:nvSpPr>
        <p:spPr>
          <a:xfrm>
            <a:off x="7534428" y="4623519"/>
            <a:ext cx="1443793" cy="923330"/>
          </a:xfrm>
          <a:prstGeom prst="rect">
            <a:avLst/>
          </a:prstGeom>
          <a:noFill/>
        </p:spPr>
        <p:txBody>
          <a:bodyPr wrap="none" rtlCol="0">
            <a:spAutoFit/>
          </a:bodyPr>
          <a:lstStyle/>
          <a:p>
            <a:pPr algn="ctr"/>
            <a:r>
              <a:rPr lang="en-US" dirty="0" smtClean="0"/>
              <a:t>Decision </a:t>
            </a:r>
          </a:p>
          <a:p>
            <a:pPr algn="ctr"/>
            <a:r>
              <a:rPr lang="en-US" dirty="0" smtClean="0"/>
              <a:t>Table</a:t>
            </a:r>
            <a:endParaRPr lang="cs-CZ" dirty="0"/>
          </a:p>
          <a:p>
            <a:pPr algn="ctr"/>
            <a:r>
              <a:rPr lang="cs-CZ" dirty="0" smtClean="0"/>
              <a:t>(</a:t>
            </a:r>
            <a:r>
              <a:rPr lang="en-US" i="1" dirty="0" smtClean="0">
                <a:solidFill>
                  <a:schemeClr val="accent6">
                    <a:lumMod val="75000"/>
                  </a:schemeClr>
                </a:solidFill>
              </a:rPr>
              <a:t>payoff table</a:t>
            </a:r>
            <a:r>
              <a:rPr lang="cs-CZ" dirty="0" smtClean="0"/>
              <a:t>)</a:t>
            </a:r>
            <a:endParaRPr lang="en-US" dirty="0"/>
          </a:p>
        </p:txBody>
      </p:sp>
    </p:spTree>
    <p:extLst>
      <p:ext uri="{BB962C8B-B14F-4D97-AF65-F5344CB8AC3E}">
        <p14:creationId xmlns:p14="http://schemas.microsoft.com/office/powerpoint/2010/main" val="26415533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Chosen criteria I </a:t>
            </a:r>
            <a:endParaRPr lang="en-US" dirty="0"/>
          </a:p>
        </p:txBody>
      </p:sp>
      <p:sp>
        <p:nvSpPr>
          <p:cNvPr id="3" name="Zástupný symbol pro obsah 2"/>
          <p:cNvSpPr>
            <a:spLocks noGrp="1"/>
          </p:cNvSpPr>
          <p:nvPr>
            <p:ph idx="1"/>
          </p:nvPr>
        </p:nvSpPr>
        <p:spPr>
          <a:xfrm>
            <a:off x="467544" y="1679616"/>
            <a:ext cx="8229600" cy="4525963"/>
          </a:xfrm>
        </p:spPr>
        <p:txBody>
          <a:bodyPr>
            <a:normAutofit/>
          </a:bodyPr>
          <a:lstStyle/>
          <a:p>
            <a:r>
              <a:rPr lang="cs-CZ" dirty="0" err="1" smtClean="0"/>
              <a:t>MaxiMax</a:t>
            </a:r>
            <a:r>
              <a:rPr lang="cs-CZ" dirty="0" smtClean="0"/>
              <a:t> </a:t>
            </a:r>
          </a:p>
          <a:p>
            <a:pPr lvl="1"/>
            <a:r>
              <a:rPr lang="cs-CZ" sz="1800" dirty="0" smtClean="0"/>
              <a:t>M</a:t>
            </a:r>
            <a:r>
              <a:rPr lang="en-US" sz="1800" dirty="0" err="1" smtClean="0"/>
              <a:t>axi</a:t>
            </a:r>
            <a:r>
              <a:rPr lang="cs-CZ" sz="1800" dirty="0" smtClean="0"/>
              <a:t>M</a:t>
            </a:r>
            <a:r>
              <a:rPr lang="en-US" sz="1800" dirty="0" smtClean="0"/>
              <a:t>ax </a:t>
            </a:r>
            <a:r>
              <a:rPr lang="en-US" sz="1800" dirty="0"/>
              <a:t>is the rule for the optimist. A slogan for </a:t>
            </a:r>
            <a:r>
              <a:rPr lang="cs-CZ" sz="1800" dirty="0" smtClean="0"/>
              <a:t>M</a:t>
            </a:r>
            <a:r>
              <a:rPr lang="en-US" sz="1800" dirty="0" err="1" smtClean="0"/>
              <a:t>axi</a:t>
            </a:r>
            <a:r>
              <a:rPr lang="cs-CZ" sz="1800" dirty="0" smtClean="0"/>
              <a:t>M</a:t>
            </a:r>
            <a:r>
              <a:rPr lang="en-US" sz="1800" dirty="0" smtClean="0"/>
              <a:t>ax </a:t>
            </a:r>
            <a:r>
              <a:rPr lang="en-US" sz="1800" dirty="0"/>
              <a:t>might be "best of the best" - a decision maker considers the best possible outcome for each course of action, and chooses the course of action that corresponds to the best of the best possible </a:t>
            </a:r>
            <a:r>
              <a:rPr lang="en-US" sz="1800" dirty="0" smtClean="0"/>
              <a:t>outcomes</a:t>
            </a:r>
            <a:r>
              <a:rPr lang="cs-CZ" sz="1800" dirty="0" smtClean="0"/>
              <a:t> </a:t>
            </a:r>
            <a:r>
              <a:rPr lang="en-US" sz="1800" dirty="0" smtClean="0"/>
              <a:t> </a:t>
            </a:r>
            <a:r>
              <a:rPr lang="cs-CZ" sz="1800" dirty="0" smtClean="0"/>
              <a:t> </a:t>
            </a:r>
            <a:endParaRPr lang="en-US" sz="1800" dirty="0"/>
          </a:p>
          <a:p>
            <a:pPr lvl="1"/>
            <a:endParaRPr lang="cs-CZ" dirty="0" smtClean="0"/>
          </a:p>
          <a:p>
            <a:pPr marL="0" indent="0">
              <a:buNone/>
            </a:pPr>
            <a:r>
              <a:rPr lang="cs-CZ" dirty="0" smtClean="0"/>
              <a:t> </a:t>
            </a:r>
            <a:endParaRPr lang="cs-CZ" dirty="0"/>
          </a:p>
        </p:txBody>
      </p:sp>
      <p:sp>
        <p:nvSpPr>
          <p:cNvPr id="4" name="Zástupný symbol pro číslo snímku 3"/>
          <p:cNvSpPr>
            <a:spLocks noGrp="1"/>
          </p:cNvSpPr>
          <p:nvPr>
            <p:ph type="sldNum" sz="quarter" idx="12"/>
          </p:nvPr>
        </p:nvSpPr>
        <p:spPr/>
        <p:txBody>
          <a:bodyPr/>
          <a:lstStyle/>
          <a:p>
            <a:fld id="{CC05A776-8594-4643-8B23-C6D16F173EE0}" type="slidenum">
              <a:rPr lang="cs-CZ" smtClean="0"/>
              <a:t>4</a:t>
            </a:fld>
            <a:endParaRPr lang="cs-CZ"/>
          </a:p>
        </p:txBody>
      </p:sp>
      <p:graphicFrame>
        <p:nvGraphicFramePr>
          <p:cNvPr id="5" name="Tabulka 4"/>
          <p:cNvGraphicFramePr>
            <a:graphicFrameLocks noGrp="1"/>
          </p:cNvGraphicFramePr>
          <p:nvPr>
            <p:extLst>
              <p:ext uri="{D42A27DB-BD31-4B8C-83A1-F6EECF244321}">
                <p14:modId xmlns:p14="http://schemas.microsoft.com/office/powerpoint/2010/main" val="2564693175"/>
              </p:ext>
            </p:extLst>
          </p:nvPr>
        </p:nvGraphicFramePr>
        <p:xfrm>
          <a:off x="395536" y="3990977"/>
          <a:ext cx="8229600" cy="2217420"/>
        </p:xfrm>
        <a:graphic>
          <a:graphicData uri="http://schemas.openxmlformats.org/drawingml/2006/table">
            <a:tbl>
              <a:tblPr/>
              <a:tblGrid>
                <a:gridCol w="2016224"/>
                <a:gridCol w="2098576"/>
                <a:gridCol w="2057400"/>
                <a:gridCol w="2057400"/>
              </a:tblGrid>
              <a:tr h="0">
                <a:tc>
                  <a:txBody>
                    <a:bodyPr/>
                    <a:lstStyle/>
                    <a:p>
                      <a:r>
                        <a:rPr lang="cs-CZ" dirty="0" err="1" smtClean="0"/>
                        <a:t>Choices</a:t>
                      </a:r>
                      <a:r>
                        <a:rPr lang="cs-CZ" dirty="0" smtClean="0"/>
                        <a:t> </a:t>
                      </a:r>
                      <a:endParaRPr lang="cs-CZ" dirty="0"/>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gridSpan="3">
                  <a:txBody>
                    <a:bodyPr/>
                    <a:lstStyle/>
                    <a:p>
                      <a:r>
                        <a:rPr lang="cs-CZ" dirty="0"/>
                        <a:t>Profit</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hMerge="1">
                  <a:txBody>
                    <a:bodyPr/>
                    <a:lstStyle/>
                    <a:p>
                      <a:endParaRPr lang="cs-CZ"/>
                    </a:p>
                  </a:txBody>
                  <a:tcPr/>
                </a:tc>
                <a:tc hMerge="1">
                  <a:txBody>
                    <a:bodyPr/>
                    <a:lstStyle/>
                    <a:p>
                      <a:endParaRPr lang="cs-CZ"/>
                    </a:p>
                  </a:txBody>
                  <a:tcPr/>
                </a:tc>
              </a:tr>
              <a:tr h="0">
                <a:tc>
                  <a:txBody>
                    <a:bodyPr/>
                    <a:lstStyle/>
                    <a:p>
                      <a:endParaRPr lang="cs-CZ" dirty="0"/>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dirty="0" err="1"/>
                        <a:t>Strong</a:t>
                      </a:r>
                      <a:r>
                        <a:rPr lang="cs-CZ" dirty="0"/>
                        <a:t> market</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Fair market</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Poor market</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r>
              <a:tr h="0">
                <a:tc>
                  <a:txBody>
                    <a:bodyPr/>
                    <a:lstStyle/>
                    <a:p>
                      <a:r>
                        <a:rPr lang="cs-CZ"/>
                        <a:t>invest $8000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b="1" dirty="0">
                          <a:solidFill>
                            <a:srgbClr val="FF0000"/>
                          </a:solidFill>
                        </a:rPr>
                        <a:t>$800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$200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-$400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r>
              <a:tr h="0">
                <a:tc>
                  <a:txBody>
                    <a:bodyPr/>
                    <a:lstStyle/>
                    <a:p>
                      <a:r>
                        <a:rPr lang="cs-CZ"/>
                        <a:t>invest $4000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b="1" dirty="0"/>
                        <a:t>$400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dirty="0"/>
                        <a:t>$100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-$200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r>
              <a:tr h="0">
                <a:tc>
                  <a:txBody>
                    <a:bodyPr/>
                    <a:lstStyle/>
                    <a:p>
                      <a:r>
                        <a:rPr lang="cs-CZ"/>
                        <a:t>invest $2000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b="1" dirty="0"/>
                        <a:t>$200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dirty="0"/>
                        <a:t>$50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-$100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r>
              <a:tr h="0">
                <a:tc>
                  <a:txBody>
                    <a:bodyPr/>
                    <a:lstStyle/>
                    <a:p>
                      <a:r>
                        <a:rPr lang="cs-CZ" dirty="0" err="1"/>
                        <a:t>invest</a:t>
                      </a:r>
                      <a:r>
                        <a:rPr lang="cs-CZ" dirty="0"/>
                        <a:t> $1000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b="1" dirty="0"/>
                        <a:t>$100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dirty="0"/>
                        <a:t>$25</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dirty="0"/>
                        <a:t>-$50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r>
            </a:tbl>
          </a:graphicData>
        </a:graphic>
      </p:graphicFrame>
      <p:sp>
        <p:nvSpPr>
          <p:cNvPr id="6" name="Obdélník 5"/>
          <p:cNvSpPr/>
          <p:nvPr/>
        </p:nvSpPr>
        <p:spPr>
          <a:xfrm>
            <a:off x="2339752" y="4730891"/>
            <a:ext cx="792088" cy="1512168"/>
          </a:xfrm>
          <a:prstGeom prst="rect">
            <a:avLst/>
          </a:prstGeom>
          <a:solidFill>
            <a:schemeClr val="accent1">
              <a:lumMod val="20000"/>
              <a:lumOff val="80000"/>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TextovéPole 7"/>
          <p:cNvSpPr txBox="1"/>
          <p:nvPr/>
        </p:nvSpPr>
        <p:spPr>
          <a:xfrm>
            <a:off x="899592" y="3630833"/>
            <a:ext cx="7571688" cy="369332"/>
          </a:xfrm>
          <a:prstGeom prst="rect">
            <a:avLst/>
          </a:prstGeom>
          <a:noFill/>
        </p:spPr>
        <p:txBody>
          <a:bodyPr wrap="none" rtlCol="0">
            <a:spAutoFit/>
          </a:bodyPr>
          <a:lstStyle/>
          <a:p>
            <a:r>
              <a:rPr lang="en-US" dirty="0" smtClean="0"/>
              <a:t>Example of the decision table   I (best of the vector {800,400,200,100} is 800 !!</a:t>
            </a:r>
            <a:endParaRPr lang="en-US" dirty="0"/>
          </a:p>
        </p:txBody>
      </p:sp>
      <p:sp>
        <p:nvSpPr>
          <p:cNvPr id="9" name="TextovéPole 8"/>
          <p:cNvSpPr txBox="1"/>
          <p:nvPr/>
        </p:nvSpPr>
        <p:spPr>
          <a:xfrm>
            <a:off x="3275856" y="6421978"/>
            <a:ext cx="1198405" cy="369332"/>
          </a:xfrm>
          <a:prstGeom prst="rect">
            <a:avLst/>
          </a:prstGeom>
          <a:noFill/>
        </p:spPr>
        <p:txBody>
          <a:bodyPr wrap="none" rtlCol="0">
            <a:spAutoFit/>
          </a:bodyPr>
          <a:lstStyle/>
          <a:p>
            <a:r>
              <a:rPr lang="cs-CZ" dirty="0" err="1" smtClean="0">
                <a:solidFill>
                  <a:srgbClr val="FF0000"/>
                </a:solidFill>
              </a:rPr>
              <a:t>Example</a:t>
            </a:r>
            <a:r>
              <a:rPr lang="cs-CZ" dirty="0" smtClean="0">
                <a:solidFill>
                  <a:srgbClr val="FF0000"/>
                </a:solidFill>
              </a:rPr>
              <a:t>  II</a:t>
            </a:r>
            <a:endParaRPr lang="cs-CZ" dirty="0">
              <a:solidFill>
                <a:srgbClr val="FF0000"/>
              </a:solidFill>
            </a:endParaRPr>
          </a:p>
        </p:txBody>
      </p:sp>
      <p:sp>
        <p:nvSpPr>
          <p:cNvPr id="10" name="Šipka doprava 9"/>
          <p:cNvSpPr/>
          <p:nvPr/>
        </p:nvSpPr>
        <p:spPr>
          <a:xfrm>
            <a:off x="4788024" y="6421978"/>
            <a:ext cx="3168352" cy="3693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Šipka doleva 10"/>
          <p:cNvSpPr/>
          <p:nvPr/>
        </p:nvSpPr>
        <p:spPr>
          <a:xfrm>
            <a:off x="3473380" y="4730891"/>
            <a:ext cx="803355" cy="288032"/>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43639" y="585015"/>
            <a:ext cx="1584176" cy="7274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33040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idx="4294967295"/>
          </p:nvPr>
        </p:nvSpPr>
        <p:spPr/>
        <p:txBody>
          <a:bodyPr/>
          <a:lstStyle/>
          <a:p>
            <a:pPr eaLnBrk="1" hangingPunct="1"/>
            <a:r>
              <a:rPr lang="en-US" dirty="0" smtClean="0"/>
              <a:t>Max</a:t>
            </a:r>
            <a:r>
              <a:rPr lang="cs-CZ" dirty="0" err="1" smtClean="0"/>
              <a:t>iM</a:t>
            </a:r>
            <a:r>
              <a:rPr lang="en-US" dirty="0" smtClean="0"/>
              <a:t>ax Payoff</a:t>
            </a:r>
          </a:p>
        </p:txBody>
      </p:sp>
      <p:sp>
        <p:nvSpPr>
          <p:cNvPr id="9221" name="Rectangle 3"/>
          <p:cNvSpPr>
            <a:spLocks noGrp="1" noChangeArrowheads="1"/>
          </p:cNvSpPr>
          <p:nvPr>
            <p:ph type="body" sz="half" idx="4294967295"/>
          </p:nvPr>
        </p:nvSpPr>
        <p:spPr>
          <a:xfrm>
            <a:off x="395536" y="1268760"/>
            <a:ext cx="8388350" cy="909638"/>
          </a:xfrm>
        </p:spPr>
        <p:txBody>
          <a:bodyPr>
            <a:normAutofit/>
          </a:bodyPr>
          <a:lstStyle/>
          <a:p>
            <a:pPr marL="0" indent="0" eaLnBrk="1" hangingPunct="1">
              <a:buFont typeface="Wingdings" pitchFamily="2" charset="2"/>
              <a:buNone/>
            </a:pPr>
            <a:r>
              <a:rPr lang="en-US" sz="1800" dirty="0"/>
              <a:t>Select the alternative which results in the maximum of maximum payoffs; </a:t>
            </a:r>
            <a:r>
              <a:rPr lang="en-US" sz="1800" b="1" dirty="0">
                <a:solidFill>
                  <a:schemeClr val="accent1">
                    <a:lumMod val="75000"/>
                  </a:schemeClr>
                </a:solidFill>
              </a:rPr>
              <a:t>an optimistic criterion</a:t>
            </a:r>
          </a:p>
        </p:txBody>
      </p:sp>
      <p:graphicFrame>
        <p:nvGraphicFramePr>
          <p:cNvPr id="30855" name="Group 135"/>
          <p:cNvGraphicFramePr>
            <a:graphicFrameLocks noGrp="1"/>
          </p:cNvGraphicFramePr>
          <p:nvPr>
            <p:ph sz="half" idx="4294967295"/>
            <p:extLst>
              <p:ext uri="{D42A27DB-BD31-4B8C-83A1-F6EECF244321}">
                <p14:modId xmlns:p14="http://schemas.microsoft.com/office/powerpoint/2010/main" val="1595351490"/>
              </p:ext>
            </p:extLst>
          </p:nvPr>
        </p:nvGraphicFramePr>
        <p:xfrm>
          <a:off x="1358900" y="2714625"/>
          <a:ext cx="4613275" cy="2682876"/>
        </p:xfrm>
        <a:graphic>
          <a:graphicData uri="http://schemas.openxmlformats.org/drawingml/2006/table">
            <a:tbl>
              <a:tblPr/>
              <a:tblGrid>
                <a:gridCol w="1360488"/>
                <a:gridCol w="1087437"/>
                <a:gridCol w="1057275"/>
                <a:gridCol w="1108075"/>
              </a:tblGrid>
              <a:tr h="447675">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000" b="0" i="0" u="none" strike="noStrike" cap="none" normalizeH="0" baseline="0" dirty="0" smtClean="0">
                        <a:ln>
                          <a:noFill/>
                        </a:ln>
                        <a:solidFill>
                          <a:srgbClr val="996600"/>
                        </a:solidFill>
                        <a:effectLst/>
                        <a:latin typeface="Times New Roman" pitchFamily="18" charset="0"/>
                      </a:endParaRPr>
                    </a:p>
                  </a:txBody>
                  <a:tcPr marL="0" marR="0" marT="0" marB="0" anchor="ctr" anchorCtr="1" horzOverflow="overflow">
                    <a:lnL cap="flat">
                      <a:noFill/>
                    </a:lnL>
                    <a:lnR>
                      <a:noFill/>
                    </a:lnR>
                    <a:lnT cap="flat">
                      <a:noFill/>
                    </a:lnT>
                    <a:lnB>
                      <a:noFill/>
                    </a:lnB>
                    <a:lnTlToBr>
                      <a:noFill/>
                    </a:lnTlToBr>
                    <a:lnBlToTr>
                      <a:noFill/>
                    </a:lnBlToTr>
                    <a:noFill/>
                  </a:tcPr>
                </a:tc>
                <a:tc gridSpan="3">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Outcomes</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849313">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rgbClr val="FF0000"/>
                          </a:solidFill>
                          <a:effectLst/>
                          <a:latin typeface="Times New Roman" pitchFamily="18" charset="0"/>
                          <a:cs typeface="Arial" charset="0"/>
                        </a:rPr>
                        <a:t>Alternatives</a:t>
                      </a:r>
                      <a:endParaRPr kumimoji="0" lang="en-US" sz="2000" b="1" i="0" u="none" strike="noStrike" cap="none" normalizeH="0" baseline="0" dirty="0" smtClean="0">
                        <a:ln>
                          <a:noFill/>
                        </a:ln>
                        <a:solidFill>
                          <a:srgbClr val="FF0000"/>
                        </a:solidFill>
                        <a:effectLst/>
                        <a:latin typeface="Times New Roman" pitchFamily="18" charset="0"/>
                      </a:endParaRPr>
                    </a:p>
                  </a:txBody>
                  <a:tcPr marL="0" marR="0" marT="0" marB="0" anchor="ctr" anchorCtr="1"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accent1">
                              <a:lumMod val="75000"/>
                            </a:schemeClr>
                          </a:solidFill>
                          <a:effectLst/>
                          <a:latin typeface="Times New Roman" pitchFamily="18" charset="0"/>
                          <a:cs typeface="Arial" charset="0"/>
                        </a:rPr>
                        <a:t> O1 </a:t>
                      </a:r>
                      <a:endParaRPr kumimoji="0" lang="en-US" sz="2000" b="1" i="0" u="none" strike="noStrike" cap="none" normalizeH="0" baseline="0" dirty="0" smtClean="0">
                        <a:ln>
                          <a:noFill/>
                        </a:ln>
                        <a:solidFill>
                          <a:schemeClr val="accent1">
                            <a:lumMod val="75000"/>
                          </a:schemeClr>
                        </a:solidFill>
                        <a:effectLst/>
                        <a:latin typeface="Times New Roman" pitchFamily="18" charset="0"/>
                      </a:endParaRP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accent1">
                              <a:lumMod val="75000"/>
                            </a:schemeClr>
                          </a:solidFill>
                          <a:effectLst/>
                          <a:latin typeface="Times New Roman" pitchFamily="18" charset="0"/>
                        </a:rPr>
                        <a:t>O2</a:t>
                      </a: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accent1">
                              <a:lumMod val="75000"/>
                            </a:schemeClr>
                          </a:solidFill>
                          <a:effectLst/>
                          <a:latin typeface="Times New Roman" pitchFamily="18" charset="0"/>
                        </a:rPr>
                        <a:t>O3</a:t>
                      </a: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9088">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A</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cs typeface="Arial" charset="0"/>
                        </a:rPr>
                        <a:t>$1,000</a:t>
                      </a:r>
                      <a:endParaRPr kumimoji="0" lang="en-US" sz="2000" b="0"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$1,000</a:t>
                      </a: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$1,000</a:t>
                      </a: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4064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B</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cs typeface="Arial" charset="0"/>
                        </a:rPr>
                        <a:t>$10,000</a:t>
                      </a:r>
                      <a:endParaRPr kumimoji="0" lang="en-US" sz="2000" b="0" i="0" u="none" strike="noStrike" cap="none" normalizeH="0" baseline="0" dirty="0" smtClean="0">
                        <a:ln>
                          <a:noFill/>
                        </a:ln>
                        <a:solidFill>
                          <a:srgbClr val="996600"/>
                        </a:solidFill>
                        <a:effectLst/>
                        <a:latin typeface="Times New Roman" pitchFamily="18" charset="0"/>
                      </a:endParaRP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rPr>
                        <a:t>-$7,000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rPr>
                        <a:t>$500</a:t>
                      </a:r>
                    </a:p>
                  </a:txBody>
                  <a:tcPr marL="0" marR="0" marT="0" marB="0" anchor="ctr" anchorCtr="1" horzOverflow="overflow">
                    <a:lnL>
                      <a:noFill/>
                    </a:lnL>
                    <a:lnR cap="flat">
                      <a:noFill/>
                    </a:lnR>
                    <a:lnT>
                      <a:noFill/>
                    </a:lnT>
                    <a:lnB>
                      <a:noFill/>
                    </a:lnB>
                    <a:lnTlToBr>
                      <a:noFill/>
                    </a:lnTlToBr>
                    <a:lnBlToTr>
                      <a:noFill/>
                    </a:lnBlToTr>
                    <a:noFill/>
                  </a:tcPr>
                </a:tc>
              </a:tr>
              <a:tr h="3556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C</a:t>
                      </a:r>
                    </a:p>
                  </a:txBody>
                  <a:tcPr marL="0" marR="0" marT="0" marB="0" anchor="ctr" anchorCtr="1"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$5,000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$800</a:t>
                      </a:r>
                    </a:p>
                  </a:txBody>
                  <a:tcPr marL="0" marR="0" marT="0" marB="0" anchor="ctr" anchorCtr="1" horzOverflow="overflow">
                    <a:lnL>
                      <a:noFill/>
                    </a:lnL>
                    <a:lnR cap="flat">
                      <a:noFill/>
                    </a:lnR>
                    <a:lnT>
                      <a:noFill/>
                    </a:lnT>
                    <a:lnB>
                      <a:noFill/>
                    </a:lnB>
                    <a:lnTlToBr>
                      <a:noFill/>
                    </a:lnTlToBr>
                    <a:lnBlToTr>
                      <a:noFill/>
                    </a:lnBlToTr>
                    <a:noFill/>
                  </a:tcPr>
                </a:tc>
              </a:tr>
              <a:tr h="3048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D</a:t>
                      </a:r>
                    </a:p>
                  </a:txBody>
                  <a:tcPr marL="0" marR="0" marT="0" marB="0" anchor="ctr" anchorCtr="1"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rPr>
                        <a:t>$8,000</a:t>
                      </a:r>
                    </a:p>
                  </a:txBody>
                  <a:tcPr marL="0" marR="0" marT="0" marB="0" anchor="ctr" anchorCtr="1"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-$2,000</a:t>
                      </a:r>
                    </a:p>
                  </a:txBody>
                  <a:tcPr marL="0" marR="0" marT="0" marB="0" anchor="ctr" anchorCtr="1"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rPr>
                        <a:t>$700</a:t>
                      </a:r>
                    </a:p>
                  </a:txBody>
                  <a:tcPr marL="0" marR="0" marT="0" marB="0" anchor="ctr" anchorCtr="1" horzOverflow="overflow">
                    <a:lnL>
                      <a:noFill/>
                    </a:lnL>
                    <a:lnR cap="flat">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0781" name="Text Box 61"/>
          <p:cNvSpPr txBox="1">
            <a:spLocks noChangeArrowheads="1"/>
          </p:cNvSpPr>
          <p:nvPr/>
        </p:nvSpPr>
        <p:spPr bwMode="auto">
          <a:xfrm>
            <a:off x="6089650" y="3167063"/>
            <a:ext cx="13890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2000">
                <a:solidFill>
                  <a:srgbClr val="3366FF"/>
                </a:solidFill>
              </a:rPr>
              <a:t>Maximum Payoff</a:t>
            </a:r>
          </a:p>
        </p:txBody>
      </p:sp>
      <p:sp>
        <p:nvSpPr>
          <p:cNvPr id="30782" name="Text Box 62"/>
          <p:cNvSpPr txBox="1">
            <a:spLocks noChangeArrowheads="1"/>
          </p:cNvSpPr>
          <p:nvPr/>
        </p:nvSpPr>
        <p:spPr bwMode="auto">
          <a:xfrm>
            <a:off x="6299200" y="3959225"/>
            <a:ext cx="882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$1,000</a:t>
            </a:r>
          </a:p>
        </p:txBody>
      </p:sp>
      <p:sp>
        <p:nvSpPr>
          <p:cNvPr id="30783" name="Text Box 63"/>
          <p:cNvSpPr txBox="1">
            <a:spLocks noChangeArrowheads="1"/>
          </p:cNvSpPr>
          <p:nvPr/>
        </p:nvSpPr>
        <p:spPr bwMode="auto">
          <a:xfrm>
            <a:off x="6299200" y="4324350"/>
            <a:ext cx="1009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b="1" dirty="0">
                <a:solidFill>
                  <a:srgbClr val="3366FF"/>
                </a:solidFill>
              </a:rPr>
              <a:t>$10,000</a:t>
            </a:r>
          </a:p>
        </p:txBody>
      </p:sp>
      <p:sp>
        <p:nvSpPr>
          <p:cNvPr id="9252" name="Text Box 83"/>
          <p:cNvSpPr txBox="1">
            <a:spLocks noChangeArrowheads="1"/>
          </p:cNvSpPr>
          <p:nvPr/>
        </p:nvSpPr>
        <p:spPr bwMode="auto">
          <a:xfrm>
            <a:off x="3365500" y="2073275"/>
            <a:ext cx="19272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b="1" dirty="0">
                <a:solidFill>
                  <a:srgbClr val="996600"/>
                </a:solidFill>
              </a:rPr>
              <a:t>Payoff  Table</a:t>
            </a:r>
          </a:p>
        </p:txBody>
      </p:sp>
      <p:sp>
        <p:nvSpPr>
          <p:cNvPr id="30856" name="Text Box 136"/>
          <p:cNvSpPr txBox="1">
            <a:spLocks noChangeArrowheads="1"/>
          </p:cNvSpPr>
          <p:nvPr/>
        </p:nvSpPr>
        <p:spPr bwMode="auto">
          <a:xfrm>
            <a:off x="6300788" y="4710113"/>
            <a:ext cx="882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$5,000</a:t>
            </a:r>
          </a:p>
        </p:txBody>
      </p:sp>
      <p:sp>
        <p:nvSpPr>
          <p:cNvPr id="30857" name="Text Box 137"/>
          <p:cNvSpPr txBox="1">
            <a:spLocks noChangeArrowheads="1"/>
          </p:cNvSpPr>
          <p:nvPr/>
        </p:nvSpPr>
        <p:spPr bwMode="auto">
          <a:xfrm>
            <a:off x="6300788" y="5062538"/>
            <a:ext cx="882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$8,000</a:t>
            </a:r>
          </a:p>
        </p:txBody>
      </p:sp>
      <p:sp>
        <p:nvSpPr>
          <p:cNvPr id="30858" name="Oval 138"/>
          <p:cNvSpPr>
            <a:spLocks noChangeArrowheads="1"/>
          </p:cNvSpPr>
          <p:nvPr/>
        </p:nvSpPr>
        <p:spPr bwMode="auto">
          <a:xfrm>
            <a:off x="1841500" y="4356100"/>
            <a:ext cx="355600" cy="355600"/>
          </a:xfrm>
          <a:prstGeom prst="ellipse">
            <a:avLst/>
          </a:prstGeom>
          <a:noFill/>
          <a:ln w="9525">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30859" name="Text Box 139"/>
          <p:cNvSpPr txBox="1">
            <a:spLocks noChangeArrowheads="1"/>
          </p:cNvSpPr>
          <p:nvPr/>
        </p:nvSpPr>
        <p:spPr bwMode="auto">
          <a:xfrm>
            <a:off x="3057525" y="5629275"/>
            <a:ext cx="200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solidFill>
                  <a:srgbClr val="FF3300"/>
                </a:solidFill>
              </a:rPr>
              <a:t>B &gt; D &gt; C &gt; A</a:t>
            </a:r>
          </a:p>
        </p:txBody>
      </p:sp>
      <p:sp>
        <p:nvSpPr>
          <p:cNvPr id="2" name="TextovéPole 1"/>
          <p:cNvSpPr txBox="1"/>
          <p:nvPr/>
        </p:nvSpPr>
        <p:spPr>
          <a:xfrm>
            <a:off x="611560" y="6381328"/>
            <a:ext cx="7633628" cy="369332"/>
          </a:xfrm>
          <a:prstGeom prst="rect">
            <a:avLst/>
          </a:prstGeom>
          <a:noFill/>
        </p:spPr>
        <p:txBody>
          <a:bodyPr wrap="none" rtlCol="0">
            <a:spAutoFit/>
          </a:bodyPr>
          <a:lstStyle/>
          <a:p>
            <a:r>
              <a:rPr lang="en-US" dirty="0" smtClean="0"/>
              <a:t>Alternatives (invested amount, expectant spouse inheritance, type of the car,..) </a:t>
            </a:r>
            <a:endParaRPr lang="en-US"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6256" y="548680"/>
            <a:ext cx="985062" cy="655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57129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8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8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78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85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85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85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8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81" grpId="0"/>
      <p:bldP spid="30782" grpId="0"/>
      <p:bldP spid="30783" grpId="0"/>
      <p:bldP spid="30856" grpId="0"/>
      <p:bldP spid="30857" grpId="0"/>
      <p:bldP spid="30858" grpId="0" animBg="1"/>
      <p:bldP spid="3085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Chosen criteria II </a:t>
            </a:r>
            <a:endParaRPr lang="en-US" dirty="0"/>
          </a:p>
        </p:txBody>
      </p:sp>
      <p:sp>
        <p:nvSpPr>
          <p:cNvPr id="3" name="Zástupný symbol pro obsah 2"/>
          <p:cNvSpPr>
            <a:spLocks noGrp="1"/>
          </p:cNvSpPr>
          <p:nvPr>
            <p:ph idx="1"/>
          </p:nvPr>
        </p:nvSpPr>
        <p:spPr/>
        <p:txBody>
          <a:bodyPr>
            <a:normAutofit/>
          </a:bodyPr>
          <a:lstStyle/>
          <a:p>
            <a:r>
              <a:rPr lang="cs-CZ" dirty="0" smtClean="0"/>
              <a:t> </a:t>
            </a:r>
            <a:r>
              <a:rPr lang="cs-CZ" dirty="0" err="1" smtClean="0"/>
              <a:t>MaxiMin</a:t>
            </a:r>
            <a:endParaRPr lang="cs-CZ" dirty="0" smtClean="0"/>
          </a:p>
          <a:p>
            <a:pPr lvl="1"/>
            <a:r>
              <a:rPr lang="en-US" sz="1800" dirty="0" smtClean="0"/>
              <a:t>The </a:t>
            </a:r>
            <a:r>
              <a:rPr lang="en-US" sz="1800" dirty="0" err="1" smtClean="0"/>
              <a:t>MaxiMin</a:t>
            </a:r>
            <a:r>
              <a:rPr lang="en-US" sz="1800" dirty="0" smtClean="0"/>
              <a:t> decision rule is used by a </a:t>
            </a:r>
            <a:r>
              <a:rPr lang="en-US" sz="1800" dirty="0" smtClean="0">
                <a:solidFill>
                  <a:srgbClr val="FF0000"/>
                </a:solidFill>
              </a:rPr>
              <a:t>pessimistic decision </a:t>
            </a:r>
            <a:r>
              <a:rPr lang="en-US" sz="1800" dirty="0" smtClean="0"/>
              <a:t>maker who wants to make a </a:t>
            </a:r>
            <a:r>
              <a:rPr lang="en-US" sz="1800" b="1" dirty="0" smtClean="0">
                <a:solidFill>
                  <a:srgbClr val="FF0000"/>
                </a:solidFill>
              </a:rPr>
              <a:t>conservative decision</a:t>
            </a:r>
            <a:r>
              <a:rPr lang="en-US" sz="1800" dirty="0" smtClean="0"/>
              <a:t>. Basically, the decision rule is to consider the worst consequence of each possible course of action and chooses the one that has the </a:t>
            </a:r>
            <a:r>
              <a:rPr lang="en-US" sz="1800" b="1" dirty="0" smtClean="0">
                <a:solidFill>
                  <a:srgbClr val="FF0000"/>
                </a:solidFill>
              </a:rPr>
              <a:t>least worst consequence </a:t>
            </a:r>
            <a:r>
              <a:rPr lang="en-US" sz="1800" dirty="0" smtClean="0"/>
              <a:t>(in our case= -50). So it is better to invest nothing !!!!</a:t>
            </a:r>
          </a:p>
          <a:p>
            <a:pPr marL="0" indent="0">
              <a:buNone/>
            </a:pPr>
            <a:r>
              <a:rPr lang="cs-CZ" dirty="0" smtClean="0"/>
              <a:t> </a:t>
            </a:r>
            <a:endParaRPr lang="cs-CZ" dirty="0"/>
          </a:p>
        </p:txBody>
      </p:sp>
      <p:sp>
        <p:nvSpPr>
          <p:cNvPr id="4" name="Zástupný symbol pro číslo snímku 3"/>
          <p:cNvSpPr>
            <a:spLocks noGrp="1"/>
          </p:cNvSpPr>
          <p:nvPr>
            <p:ph type="sldNum" sz="quarter" idx="12"/>
          </p:nvPr>
        </p:nvSpPr>
        <p:spPr/>
        <p:txBody>
          <a:bodyPr/>
          <a:lstStyle/>
          <a:p>
            <a:fld id="{CC05A776-8594-4643-8B23-C6D16F173EE0}" type="slidenum">
              <a:rPr lang="cs-CZ" smtClean="0"/>
              <a:t>6</a:t>
            </a:fld>
            <a:endParaRPr lang="cs-CZ"/>
          </a:p>
        </p:txBody>
      </p:sp>
      <p:graphicFrame>
        <p:nvGraphicFramePr>
          <p:cNvPr id="5" name="Tabulka 4"/>
          <p:cNvGraphicFramePr>
            <a:graphicFrameLocks noGrp="1"/>
          </p:cNvGraphicFramePr>
          <p:nvPr>
            <p:extLst>
              <p:ext uri="{D42A27DB-BD31-4B8C-83A1-F6EECF244321}">
                <p14:modId xmlns:p14="http://schemas.microsoft.com/office/powerpoint/2010/main" val="2757274832"/>
              </p:ext>
            </p:extLst>
          </p:nvPr>
        </p:nvGraphicFramePr>
        <p:xfrm>
          <a:off x="611560" y="3645024"/>
          <a:ext cx="8229600" cy="2217420"/>
        </p:xfrm>
        <a:graphic>
          <a:graphicData uri="http://schemas.openxmlformats.org/drawingml/2006/table">
            <a:tbl>
              <a:tblPr/>
              <a:tblGrid>
                <a:gridCol w="2057400"/>
                <a:gridCol w="2057400"/>
                <a:gridCol w="2057400"/>
                <a:gridCol w="2057400"/>
              </a:tblGrid>
              <a:tr h="0">
                <a:tc>
                  <a:txBody>
                    <a:bodyPr/>
                    <a:lstStyle/>
                    <a:p>
                      <a:r>
                        <a:rPr lang="cs-CZ" dirty="0" err="1"/>
                        <a:t>Choices</a:t>
                      </a:r>
                      <a:endParaRPr lang="cs-CZ" dirty="0"/>
                    </a:p>
                  </a:txBody>
                  <a:tcPr marL="47625" marR="47625" marT="47625" marB="47625" anchor="ctr">
                    <a:lnL>
                      <a:noFill/>
                    </a:lnL>
                    <a:lnR>
                      <a:noFill/>
                    </a:lnR>
                    <a:lnT>
                      <a:noFill/>
                    </a:lnT>
                    <a:lnB>
                      <a:noFill/>
                    </a:lnB>
                  </a:tcPr>
                </a:tc>
                <a:tc gridSpan="3">
                  <a:txBody>
                    <a:bodyPr/>
                    <a:lstStyle/>
                    <a:p>
                      <a:r>
                        <a:rPr lang="cs-CZ" dirty="0"/>
                        <a:t>Profit</a:t>
                      </a:r>
                    </a:p>
                  </a:txBody>
                  <a:tcPr marL="47625" marR="47625" marT="47625" marB="47625" anchor="ctr">
                    <a:lnL>
                      <a:noFill/>
                    </a:lnL>
                    <a:lnR>
                      <a:noFill/>
                    </a:lnR>
                    <a:lnT>
                      <a:noFill/>
                    </a:lnT>
                    <a:lnB>
                      <a:noFill/>
                    </a:lnB>
                  </a:tcPr>
                </a:tc>
                <a:tc hMerge="1">
                  <a:txBody>
                    <a:bodyPr/>
                    <a:lstStyle/>
                    <a:p>
                      <a:endParaRPr lang="cs-CZ"/>
                    </a:p>
                  </a:txBody>
                  <a:tcPr/>
                </a:tc>
                <a:tc hMerge="1">
                  <a:txBody>
                    <a:bodyPr/>
                    <a:lstStyle/>
                    <a:p>
                      <a:endParaRPr lang="cs-CZ"/>
                    </a:p>
                  </a:txBody>
                  <a:tcPr/>
                </a:tc>
              </a:tr>
              <a:tr h="0">
                <a:tc>
                  <a:txBody>
                    <a:bodyPr/>
                    <a:lstStyle/>
                    <a:p>
                      <a:endParaRPr lang="cs-CZ"/>
                    </a:p>
                  </a:txBody>
                  <a:tcPr marL="47625" marR="47625" marT="47625" marB="47625" anchor="ctr">
                    <a:lnL>
                      <a:noFill/>
                    </a:lnL>
                    <a:lnR>
                      <a:noFill/>
                    </a:lnR>
                    <a:lnT>
                      <a:noFill/>
                    </a:lnT>
                    <a:lnB>
                      <a:noFill/>
                    </a:lnB>
                  </a:tcPr>
                </a:tc>
                <a:tc>
                  <a:txBody>
                    <a:bodyPr/>
                    <a:lstStyle/>
                    <a:p>
                      <a:r>
                        <a:rPr lang="cs-CZ"/>
                        <a:t>Strong market</a:t>
                      </a:r>
                    </a:p>
                  </a:txBody>
                  <a:tcPr marL="47625" marR="47625" marT="47625" marB="47625" anchor="ctr">
                    <a:lnL>
                      <a:noFill/>
                    </a:lnL>
                    <a:lnR>
                      <a:noFill/>
                    </a:lnR>
                    <a:lnT>
                      <a:noFill/>
                    </a:lnT>
                    <a:lnB>
                      <a:noFill/>
                    </a:lnB>
                  </a:tcPr>
                </a:tc>
                <a:tc>
                  <a:txBody>
                    <a:bodyPr/>
                    <a:lstStyle/>
                    <a:p>
                      <a:r>
                        <a:rPr lang="cs-CZ"/>
                        <a:t>Fair market</a:t>
                      </a:r>
                    </a:p>
                  </a:txBody>
                  <a:tcPr marL="47625" marR="47625" marT="47625" marB="47625" anchor="ctr">
                    <a:lnL>
                      <a:noFill/>
                    </a:lnL>
                    <a:lnR>
                      <a:noFill/>
                    </a:lnR>
                    <a:lnT>
                      <a:noFill/>
                    </a:lnT>
                    <a:lnB>
                      <a:noFill/>
                    </a:lnB>
                  </a:tcPr>
                </a:tc>
                <a:tc>
                  <a:txBody>
                    <a:bodyPr/>
                    <a:lstStyle/>
                    <a:p>
                      <a:r>
                        <a:rPr lang="cs-CZ"/>
                        <a:t>Poor market</a:t>
                      </a:r>
                    </a:p>
                  </a:txBody>
                  <a:tcPr marL="47625" marR="47625" marT="47625" marB="47625" anchor="ctr">
                    <a:lnL>
                      <a:noFill/>
                    </a:lnL>
                    <a:lnR>
                      <a:noFill/>
                    </a:lnR>
                    <a:lnT>
                      <a:noFill/>
                    </a:lnT>
                    <a:lnB>
                      <a:noFill/>
                    </a:lnB>
                  </a:tcPr>
                </a:tc>
              </a:tr>
              <a:tr h="0">
                <a:tc>
                  <a:txBody>
                    <a:bodyPr/>
                    <a:lstStyle/>
                    <a:p>
                      <a:r>
                        <a:rPr lang="cs-CZ"/>
                        <a:t>invest $8000</a:t>
                      </a:r>
                    </a:p>
                  </a:txBody>
                  <a:tcPr marL="47625" marR="47625" marT="47625" marB="47625" anchor="ctr">
                    <a:lnL>
                      <a:noFill/>
                    </a:lnL>
                    <a:lnR>
                      <a:noFill/>
                    </a:lnR>
                    <a:lnT>
                      <a:noFill/>
                    </a:lnT>
                    <a:lnB>
                      <a:noFill/>
                    </a:lnB>
                  </a:tcPr>
                </a:tc>
                <a:tc>
                  <a:txBody>
                    <a:bodyPr/>
                    <a:lstStyle/>
                    <a:p>
                      <a:r>
                        <a:rPr lang="cs-CZ"/>
                        <a:t>$800</a:t>
                      </a:r>
                    </a:p>
                  </a:txBody>
                  <a:tcPr marL="47625" marR="47625" marT="47625" marB="47625" anchor="ctr">
                    <a:lnL>
                      <a:noFill/>
                    </a:lnL>
                    <a:lnR>
                      <a:noFill/>
                    </a:lnR>
                    <a:lnT>
                      <a:noFill/>
                    </a:lnT>
                    <a:lnB>
                      <a:noFill/>
                    </a:lnB>
                  </a:tcPr>
                </a:tc>
                <a:tc>
                  <a:txBody>
                    <a:bodyPr/>
                    <a:lstStyle/>
                    <a:p>
                      <a:r>
                        <a:rPr lang="cs-CZ"/>
                        <a:t>$200</a:t>
                      </a:r>
                    </a:p>
                  </a:txBody>
                  <a:tcPr marL="47625" marR="47625" marT="47625" marB="47625" anchor="ctr">
                    <a:lnL>
                      <a:noFill/>
                    </a:lnL>
                    <a:lnR>
                      <a:noFill/>
                    </a:lnR>
                    <a:lnT>
                      <a:noFill/>
                    </a:lnT>
                    <a:lnB>
                      <a:noFill/>
                    </a:lnB>
                  </a:tcPr>
                </a:tc>
                <a:tc>
                  <a:txBody>
                    <a:bodyPr/>
                    <a:lstStyle/>
                    <a:p>
                      <a:r>
                        <a:rPr lang="cs-CZ"/>
                        <a:t>-$400</a:t>
                      </a:r>
                    </a:p>
                  </a:txBody>
                  <a:tcPr marL="47625" marR="47625" marT="47625" marB="47625" anchor="ctr">
                    <a:lnL>
                      <a:noFill/>
                    </a:lnL>
                    <a:lnR>
                      <a:noFill/>
                    </a:lnR>
                    <a:lnT>
                      <a:noFill/>
                    </a:lnT>
                    <a:lnB>
                      <a:noFill/>
                    </a:lnB>
                    <a:solidFill>
                      <a:srgbClr val="FFA500"/>
                    </a:solidFill>
                  </a:tcPr>
                </a:tc>
              </a:tr>
              <a:tr h="0">
                <a:tc>
                  <a:txBody>
                    <a:bodyPr/>
                    <a:lstStyle/>
                    <a:p>
                      <a:r>
                        <a:rPr lang="cs-CZ"/>
                        <a:t>invest $4000</a:t>
                      </a:r>
                    </a:p>
                  </a:txBody>
                  <a:tcPr marL="47625" marR="47625" marT="47625" marB="47625" anchor="ctr">
                    <a:lnL>
                      <a:noFill/>
                    </a:lnL>
                    <a:lnR>
                      <a:noFill/>
                    </a:lnR>
                    <a:lnT>
                      <a:noFill/>
                    </a:lnT>
                    <a:lnB>
                      <a:noFill/>
                    </a:lnB>
                  </a:tcPr>
                </a:tc>
                <a:tc>
                  <a:txBody>
                    <a:bodyPr/>
                    <a:lstStyle/>
                    <a:p>
                      <a:r>
                        <a:rPr lang="cs-CZ"/>
                        <a:t>$400</a:t>
                      </a:r>
                    </a:p>
                  </a:txBody>
                  <a:tcPr marL="47625" marR="47625" marT="47625" marB="47625" anchor="ctr">
                    <a:lnL>
                      <a:noFill/>
                    </a:lnL>
                    <a:lnR>
                      <a:noFill/>
                    </a:lnR>
                    <a:lnT>
                      <a:noFill/>
                    </a:lnT>
                    <a:lnB>
                      <a:noFill/>
                    </a:lnB>
                  </a:tcPr>
                </a:tc>
                <a:tc>
                  <a:txBody>
                    <a:bodyPr/>
                    <a:lstStyle/>
                    <a:p>
                      <a:r>
                        <a:rPr lang="cs-CZ"/>
                        <a:t>$100</a:t>
                      </a:r>
                    </a:p>
                  </a:txBody>
                  <a:tcPr marL="47625" marR="47625" marT="47625" marB="47625" anchor="ctr">
                    <a:lnL>
                      <a:noFill/>
                    </a:lnL>
                    <a:lnR>
                      <a:noFill/>
                    </a:lnR>
                    <a:lnT>
                      <a:noFill/>
                    </a:lnT>
                    <a:lnB>
                      <a:noFill/>
                    </a:lnB>
                  </a:tcPr>
                </a:tc>
                <a:tc>
                  <a:txBody>
                    <a:bodyPr/>
                    <a:lstStyle/>
                    <a:p>
                      <a:r>
                        <a:rPr lang="cs-CZ"/>
                        <a:t>-$200</a:t>
                      </a:r>
                    </a:p>
                  </a:txBody>
                  <a:tcPr marL="47625" marR="47625" marT="47625" marB="47625" anchor="ctr">
                    <a:lnL>
                      <a:noFill/>
                    </a:lnL>
                    <a:lnR>
                      <a:noFill/>
                    </a:lnR>
                    <a:lnT>
                      <a:noFill/>
                    </a:lnT>
                    <a:lnB>
                      <a:noFill/>
                    </a:lnB>
                    <a:solidFill>
                      <a:srgbClr val="FFA500"/>
                    </a:solidFill>
                  </a:tcPr>
                </a:tc>
              </a:tr>
              <a:tr h="0">
                <a:tc>
                  <a:txBody>
                    <a:bodyPr/>
                    <a:lstStyle/>
                    <a:p>
                      <a:r>
                        <a:rPr lang="cs-CZ"/>
                        <a:t>invest $2000</a:t>
                      </a:r>
                    </a:p>
                  </a:txBody>
                  <a:tcPr marL="47625" marR="47625" marT="47625" marB="47625" anchor="ctr">
                    <a:lnL>
                      <a:noFill/>
                    </a:lnL>
                    <a:lnR>
                      <a:noFill/>
                    </a:lnR>
                    <a:lnT>
                      <a:noFill/>
                    </a:lnT>
                    <a:lnB>
                      <a:noFill/>
                    </a:lnB>
                  </a:tcPr>
                </a:tc>
                <a:tc>
                  <a:txBody>
                    <a:bodyPr/>
                    <a:lstStyle/>
                    <a:p>
                      <a:r>
                        <a:rPr lang="cs-CZ"/>
                        <a:t>$200</a:t>
                      </a:r>
                    </a:p>
                  </a:txBody>
                  <a:tcPr marL="47625" marR="47625" marT="47625" marB="47625" anchor="ctr">
                    <a:lnL>
                      <a:noFill/>
                    </a:lnL>
                    <a:lnR>
                      <a:noFill/>
                    </a:lnR>
                    <a:lnT>
                      <a:noFill/>
                    </a:lnT>
                    <a:lnB>
                      <a:noFill/>
                    </a:lnB>
                  </a:tcPr>
                </a:tc>
                <a:tc>
                  <a:txBody>
                    <a:bodyPr/>
                    <a:lstStyle/>
                    <a:p>
                      <a:r>
                        <a:rPr lang="cs-CZ"/>
                        <a:t>$50</a:t>
                      </a:r>
                    </a:p>
                  </a:txBody>
                  <a:tcPr marL="47625" marR="47625" marT="47625" marB="47625" anchor="ctr">
                    <a:lnL>
                      <a:noFill/>
                    </a:lnL>
                    <a:lnR>
                      <a:noFill/>
                    </a:lnR>
                    <a:lnT>
                      <a:noFill/>
                    </a:lnT>
                    <a:lnB>
                      <a:noFill/>
                    </a:lnB>
                  </a:tcPr>
                </a:tc>
                <a:tc>
                  <a:txBody>
                    <a:bodyPr/>
                    <a:lstStyle/>
                    <a:p>
                      <a:r>
                        <a:rPr lang="cs-CZ"/>
                        <a:t>-$100</a:t>
                      </a:r>
                    </a:p>
                  </a:txBody>
                  <a:tcPr marL="47625" marR="47625" marT="47625" marB="47625" anchor="ctr">
                    <a:lnL>
                      <a:noFill/>
                    </a:lnL>
                    <a:lnR>
                      <a:noFill/>
                    </a:lnR>
                    <a:lnT>
                      <a:noFill/>
                    </a:lnT>
                    <a:lnB>
                      <a:noFill/>
                    </a:lnB>
                    <a:solidFill>
                      <a:srgbClr val="FFA500"/>
                    </a:solidFill>
                  </a:tcPr>
                </a:tc>
              </a:tr>
              <a:tr h="0">
                <a:tc>
                  <a:txBody>
                    <a:bodyPr/>
                    <a:lstStyle/>
                    <a:p>
                      <a:r>
                        <a:rPr lang="cs-CZ"/>
                        <a:t>invest $1000</a:t>
                      </a:r>
                    </a:p>
                  </a:txBody>
                  <a:tcPr marL="47625" marR="47625" marT="47625" marB="47625" anchor="ctr">
                    <a:lnL>
                      <a:noFill/>
                    </a:lnL>
                    <a:lnR>
                      <a:noFill/>
                    </a:lnR>
                    <a:lnT>
                      <a:noFill/>
                    </a:lnT>
                    <a:lnB>
                      <a:noFill/>
                    </a:lnB>
                  </a:tcPr>
                </a:tc>
                <a:tc>
                  <a:txBody>
                    <a:bodyPr/>
                    <a:lstStyle/>
                    <a:p>
                      <a:r>
                        <a:rPr lang="cs-CZ"/>
                        <a:t>$100</a:t>
                      </a:r>
                    </a:p>
                  </a:txBody>
                  <a:tcPr marL="47625" marR="47625" marT="47625" marB="47625" anchor="ctr">
                    <a:lnL>
                      <a:noFill/>
                    </a:lnL>
                    <a:lnR>
                      <a:noFill/>
                    </a:lnR>
                    <a:lnT>
                      <a:noFill/>
                    </a:lnT>
                    <a:lnB>
                      <a:noFill/>
                    </a:lnB>
                  </a:tcPr>
                </a:tc>
                <a:tc>
                  <a:txBody>
                    <a:bodyPr/>
                    <a:lstStyle/>
                    <a:p>
                      <a:r>
                        <a:rPr lang="cs-CZ"/>
                        <a:t>$25</a:t>
                      </a:r>
                    </a:p>
                  </a:txBody>
                  <a:tcPr marL="47625" marR="47625" marT="47625" marB="47625" anchor="ctr">
                    <a:lnL>
                      <a:noFill/>
                    </a:lnL>
                    <a:lnR>
                      <a:noFill/>
                    </a:lnR>
                    <a:lnT>
                      <a:noFill/>
                    </a:lnT>
                    <a:lnB>
                      <a:noFill/>
                    </a:lnB>
                  </a:tcPr>
                </a:tc>
                <a:tc>
                  <a:txBody>
                    <a:bodyPr/>
                    <a:lstStyle/>
                    <a:p>
                      <a:r>
                        <a:rPr lang="cs-CZ" b="1" dirty="0">
                          <a:solidFill>
                            <a:srgbClr val="FF0000"/>
                          </a:solidFill>
                        </a:rPr>
                        <a:t>-$50</a:t>
                      </a:r>
                    </a:p>
                  </a:txBody>
                  <a:tcPr marL="47625" marR="47625" marT="47625" marB="47625" anchor="ctr">
                    <a:lnL>
                      <a:noFill/>
                    </a:lnL>
                    <a:lnR>
                      <a:noFill/>
                    </a:lnR>
                    <a:lnT>
                      <a:noFill/>
                    </a:lnT>
                    <a:lnB>
                      <a:noFill/>
                    </a:lnB>
                    <a:solidFill>
                      <a:srgbClr val="FFA500"/>
                    </a:solidFill>
                  </a:tcPr>
                </a:tc>
              </a:tr>
            </a:tbl>
          </a:graphicData>
        </a:graphic>
      </p:graphicFrame>
      <p:sp>
        <p:nvSpPr>
          <p:cNvPr id="6" name="TextovéPole 5"/>
          <p:cNvSpPr txBox="1"/>
          <p:nvPr/>
        </p:nvSpPr>
        <p:spPr>
          <a:xfrm>
            <a:off x="3131840" y="6065785"/>
            <a:ext cx="1198405" cy="369332"/>
          </a:xfrm>
          <a:prstGeom prst="rect">
            <a:avLst/>
          </a:prstGeom>
          <a:noFill/>
        </p:spPr>
        <p:txBody>
          <a:bodyPr wrap="none" rtlCol="0">
            <a:spAutoFit/>
          </a:bodyPr>
          <a:lstStyle/>
          <a:p>
            <a:r>
              <a:rPr lang="cs-CZ" dirty="0" err="1" smtClean="0">
                <a:solidFill>
                  <a:srgbClr val="FF0000"/>
                </a:solidFill>
              </a:rPr>
              <a:t>Example</a:t>
            </a:r>
            <a:r>
              <a:rPr lang="cs-CZ" dirty="0" smtClean="0">
                <a:solidFill>
                  <a:srgbClr val="FF0000"/>
                </a:solidFill>
              </a:rPr>
              <a:t>  II</a:t>
            </a:r>
            <a:endParaRPr lang="cs-CZ" dirty="0">
              <a:solidFill>
                <a:srgbClr val="FF0000"/>
              </a:solidFill>
            </a:endParaRPr>
          </a:p>
        </p:txBody>
      </p:sp>
      <p:sp>
        <p:nvSpPr>
          <p:cNvPr id="7" name="Šipka doprava 6"/>
          <p:cNvSpPr/>
          <p:nvPr/>
        </p:nvSpPr>
        <p:spPr>
          <a:xfrm>
            <a:off x="4644008" y="6065785"/>
            <a:ext cx="3168352" cy="3693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53250" y="332656"/>
            <a:ext cx="1795214" cy="1601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Šipka nahoru 7"/>
          <p:cNvSpPr/>
          <p:nvPr/>
        </p:nvSpPr>
        <p:spPr>
          <a:xfrm>
            <a:off x="7740352" y="1628800"/>
            <a:ext cx="216024" cy="43204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301340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idx="4294967295"/>
          </p:nvPr>
        </p:nvSpPr>
        <p:spPr/>
        <p:txBody>
          <a:bodyPr/>
          <a:lstStyle/>
          <a:p>
            <a:pPr eaLnBrk="1" hangingPunct="1"/>
            <a:r>
              <a:rPr lang="en-US" dirty="0" smtClean="0"/>
              <a:t>Max</a:t>
            </a:r>
            <a:r>
              <a:rPr lang="cs-CZ" dirty="0" err="1" smtClean="0"/>
              <a:t>iM</a:t>
            </a:r>
            <a:r>
              <a:rPr lang="en-US" dirty="0" smtClean="0"/>
              <a:t>in Payoff</a:t>
            </a:r>
          </a:p>
        </p:txBody>
      </p:sp>
      <p:sp>
        <p:nvSpPr>
          <p:cNvPr id="12293" name="Rectangle 4"/>
          <p:cNvSpPr>
            <a:spLocks noGrp="1" noChangeArrowheads="1"/>
          </p:cNvSpPr>
          <p:nvPr>
            <p:ph type="body" sz="half" idx="4294967295"/>
          </p:nvPr>
        </p:nvSpPr>
        <p:spPr>
          <a:xfrm>
            <a:off x="405606" y="1185863"/>
            <a:ext cx="8507412" cy="876300"/>
          </a:xfrm>
          <a:noFill/>
        </p:spPr>
        <p:txBody>
          <a:bodyPr>
            <a:normAutofit/>
          </a:bodyPr>
          <a:lstStyle/>
          <a:p>
            <a:pPr marL="0" indent="0" eaLnBrk="1" hangingPunct="1">
              <a:buFont typeface="Wingdings" pitchFamily="2" charset="2"/>
              <a:buNone/>
            </a:pPr>
            <a:r>
              <a:rPr lang="en-US" sz="1800" dirty="0"/>
              <a:t>Select the alternative which results in the maximum of minimum payoffs; a pessimistic criterion</a:t>
            </a:r>
          </a:p>
        </p:txBody>
      </p:sp>
      <p:graphicFrame>
        <p:nvGraphicFramePr>
          <p:cNvPr id="32816" name="Group 48"/>
          <p:cNvGraphicFramePr>
            <a:graphicFrameLocks noGrp="1"/>
          </p:cNvGraphicFramePr>
          <p:nvPr/>
        </p:nvGraphicFramePr>
        <p:xfrm>
          <a:off x="1538288" y="2703513"/>
          <a:ext cx="4613275" cy="2682876"/>
        </p:xfrm>
        <a:graphic>
          <a:graphicData uri="http://schemas.openxmlformats.org/drawingml/2006/table">
            <a:tbl>
              <a:tblPr/>
              <a:tblGrid>
                <a:gridCol w="1360487"/>
                <a:gridCol w="1087438"/>
                <a:gridCol w="1057275"/>
                <a:gridCol w="1108075"/>
              </a:tblGrid>
              <a:tr h="447675">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000" b="0"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cap="flat">
                      <a:noFill/>
                    </a:lnT>
                    <a:lnB>
                      <a:noFill/>
                    </a:lnB>
                    <a:lnTlToBr>
                      <a:noFill/>
                    </a:lnTlToBr>
                    <a:lnBlToTr>
                      <a:noFill/>
                    </a:lnBlToTr>
                    <a:noFill/>
                  </a:tcPr>
                </a:tc>
                <a:tc gridSpan="3">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Outcomes</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849313">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cs typeface="Arial" charset="0"/>
                        </a:rPr>
                        <a:t>Alternatives</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 O1 </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O2</a:t>
                      </a: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O3</a:t>
                      </a: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9088">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A</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cs typeface="Arial" charset="0"/>
                        </a:rPr>
                        <a:t>$1,000</a:t>
                      </a:r>
                      <a:endParaRPr kumimoji="0" lang="en-US" sz="2000" b="0"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$1,000</a:t>
                      </a: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$1,000</a:t>
                      </a: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4064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B</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cs typeface="Arial" charset="0"/>
                        </a:rPr>
                        <a:t>$10,000</a:t>
                      </a:r>
                      <a:endParaRPr kumimoji="0" lang="en-US" sz="2000" b="0"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-$7,000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$500</a:t>
                      </a:r>
                    </a:p>
                  </a:txBody>
                  <a:tcPr marL="0" marR="0" marT="0" marB="0" anchor="ctr" anchorCtr="1" horzOverflow="overflow">
                    <a:lnL>
                      <a:noFill/>
                    </a:lnL>
                    <a:lnR cap="flat">
                      <a:noFill/>
                    </a:lnR>
                    <a:lnT>
                      <a:noFill/>
                    </a:lnT>
                    <a:lnB>
                      <a:noFill/>
                    </a:lnB>
                    <a:lnTlToBr>
                      <a:noFill/>
                    </a:lnTlToBr>
                    <a:lnBlToTr>
                      <a:noFill/>
                    </a:lnBlToTr>
                    <a:noFill/>
                  </a:tcPr>
                </a:tc>
              </a:tr>
              <a:tr h="3556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C</a:t>
                      </a:r>
                    </a:p>
                  </a:txBody>
                  <a:tcPr marL="0" marR="0" marT="0" marB="0" anchor="ctr" anchorCtr="1"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$5,000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$800</a:t>
                      </a:r>
                    </a:p>
                  </a:txBody>
                  <a:tcPr marL="0" marR="0" marT="0" marB="0" anchor="ctr" anchorCtr="1" horzOverflow="overflow">
                    <a:lnL>
                      <a:noFill/>
                    </a:lnL>
                    <a:lnR cap="flat">
                      <a:noFill/>
                    </a:lnR>
                    <a:lnT>
                      <a:noFill/>
                    </a:lnT>
                    <a:lnB>
                      <a:noFill/>
                    </a:lnB>
                    <a:lnTlToBr>
                      <a:noFill/>
                    </a:lnTlToBr>
                    <a:lnBlToTr>
                      <a:noFill/>
                    </a:lnBlToTr>
                    <a:noFill/>
                  </a:tcPr>
                </a:tc>
              </a:tr>
              <a:tr h="3048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D</a:t>
                      </a:r>
                    </a:p>
                  </a:txBody>
                  <a:tcPr marL="0" marR="0" marT="0" marB="0" anchor="ctr" anchorCtr="1"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$8,000</a:t>
                      </a:r>
                    </a:p>
                  </a:txBody>
                  <a:tcPr marL="0" marR="0" marT="0" marB="0" anchor="ctr" anchorCtr="1"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-$2,000</a:t>
                      </a:r>
                    </a:p>
                  </a:txBody>
                  <a:tcPr marL="0" marR="0" marT="0" marB="0" anchor="ctr" anchorCtr="1"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$700</a:t>
                      </a:r>
                    </a:p>
                  </a:txBody>
                  <a:tcPr marL="0" marR="0" marT="0" marB="0" anchor="ctr" anchorCtr="1" horzOverflow="overflow">
                    <a:lnL>
                      <a:noFill/>
                    </a:lnL>
                    <a:lnR cap="flat">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2846" name="Text Box 78"/>
          <p:cNvSpPr txBox="1">
            <a:spLocks noChangeArrowheads="1"/>
          </p:cNvSpPr>
          <p:nvPr/>
        </p:nvSpPr>
        <p:spPr bwMode="auto">
          <a:xfrm>
            <a:off x="6269038" y="3155950"/>
            <a:ext cx="1389062"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2000">
                <a:solidFill>
                  <a:srgbClr val="3366FF"/>
                </a:solidFill>
              </a:rPr>
              <a:t>Minimum Payoff</a:t>
            </a:r>
          </a:p>
        </p:txBody>
      </p:sp>
      <p:sp>
        <p:nvSpPr>
          <p:cNvPr id="32847" name="Text Box 79"/>
          <p:cNvSpPr txBox="1">
            <a:spLocks noChangeArrowheads="1"/>
          </p:cNvSpPr>
          <p:nvPr/>
        </p:nvSpPr>
        <p:spPr bwMode="auto">
          <a:xfrm>
            <a:off x="6478588" y="3948113"/>
            <a:ext cx="882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b="1" dirty="0">
                <a:solidFill>
                  <a:srgbClr val="FF0000"/>
                </a:solidFill>
              </a:rPr>
              <a:t>$1,000</a:t>
            </a:r>
          </a:p>
        </p:txBody>
      </p:sp>
      <p:sp>
        <p:nvSpPr>
          <p:cNvPr id="32848" name="Text Box 80"/>
          <p:cNvSpPr txBox="1">
            <a:spLocks noChangeArrowheads="1"/>
          </p:cNvSpPr>
          <p:nvPr/>
        </p:nvSpPr>
        <p:spPr bwMode="auto">
          <a:xfrm>
            <a:off x="6478588" y="4313238"/>
            <a:ext cx="9667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-$7,000</a:t>
            </a:r>
          </a:p>
        </p:txBody>
      </p:sp>
      <p:sp>
        <p:nvSpPr>
          <p:cNvPr id="12324" name="Text Box 81"/>
          <p:cNvSpPr txBox="1">
            <a:spLocks noChangeArrowheads="1"/>
          </p:cNvSpPr>
          <p:nvPr/>
        </p:nvSpPr>
        <p:spPr bwMode="auto">
          <a:xfrm>
            <a:off x="3544888" y="2062163"/>
            <a:ext cx="19272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b="1">
                <a:solidFill>
                  <a:srgbClr val="996600"/>
                </a:solidFill>
              </a:rPr>
              <a:t>Payoff  Table</a:t>
            </a:r>
          </a:p>
        </p:txBody>
      </p:sp>
      <p:sp>
        <p:nvSpPr>
          <p:cNvPr id="32850" name="Text Box 82"/>
          <p:cNvSpPr txBox="1">
            <a:spLocks noChangeArrowheads="1"/>
          </p:cNvSpPr>
          <p:nvPr/>
        </p:nvSpPr>
        <p:spPr bwMode="auto">
          <a:xfrm>
            <a:off x="6480175" y="4699000"/>
            <a:ext cx="438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$0</a:t>
            </a:r>
          </a:p>
        </p:txBody>
      </p:sp>
      <p:sp>
        <p:nvSpPr>
          <p:cNvPr id="32851" name="Text Box 83"/>
          <p:cNvSpPr txBox="1">
            <a:spLocks noChangeArrowheads="1"/>
          </p:cNvSpPr>
          <p:nvPr/>
        </p:nvSpPr>
        <p:spPr bwMode="auto">
          <a:xfrm>
            <a:off x="6480175" y="5051425"/>
            <a:ext cx="9667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-$2,000</a:t>
            </a:r>
          </a:p>
        </p:txBody>
      </p:sp>
      <p:sp>
        <p:nvSpPr>
          <p:cNvPr id="32852" name="Oval 84"/>
          <p:cNvSpPr>
            <a:spLocks noChangeArrowheads="1"/>
          </p:cNvSpPr>
          <p:nvPr/>
        </p:nvSpPr>
        <p:spPr bwMode="auto">
          <a:xfrm>
            <a:off x="2020888" y="4014788"/>
            <a:ext cx="355600" cy="355600"/>
          </a:xfrm>
          <a:prstGeom prst="ellipse">
            <a:avLst/>
          </a:prstGeom>
          <a:noFill/>
          <a:ln w="9525">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32853" name="Text Box 85"/>
          <p:cNvSpPr txBox="1">
            <a:spLocks noChangeArrowheads="1"/>
          </p:cNvSpPr>
          <p:nvPr/>
        </p:nvSpPr>
        <p:spPr bwMode="auto">
          <a:xfrm>
            <a:off x="3236913" y="5503863"/>
            <a:ext cx="200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solidFill>
                  <a:srgbClr val="FF3300"/>
                </a:solidFill>
              </a:rPr>
              <a:t>A &gt; C &gt; D &gt; B</a:t>
            </a:r>
          </a:p>
        </p:txBody>
      </p:sp>
    </p:spTree>
    <p:extLst>
      <p:ext uri="{BB962C8B-B14F-4D97-AF65-F5344CB8AC3E}">
        <p14:creationId xmlns:p14="http://schemas.microsoft.com/office/powerpoint/2010/main" val="35587738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84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84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84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85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85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85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28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846" grpId="0"/>
      <p:bldP spid="32847" grpId="0"/>
      <p:bldP spid="32848" grpId="0"/>
      <p:bldP spid="32850" grpId="0"/>
      <p:bldP spid="32851" grpId="0"/>
      <p:bldP spid="32852" grpId="0" animBg="1"/>
      <p:bldP spid="3285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CC05A776-8594-4643-8B23-C6D16F173EE0}" type="slidenum">
              <a:rPr lang="cs-CZ" smtClean="0"/>
              <a:t>8</a:t>
            </a:fld>
            <a:endParaRPr lang="cs-CZ"/>
          </a:p>
        </p:txBody>
      </p:sp>
      <p:graphicFrame>
        <p:nvGraphicFramePr>
          <p:cNvPr id="3" name="Tabulka 2"/>
          <p:cNvGraphicFramePr>
            <a:graphicFrameLocks noGrp="1"/>
          </p:cNvGraphicFramePr>
          <p:nvPr>
            <p:extLst>
              <p:ext uri="{D42A27DB-BD31-4B8C-83A1-F6EECF244321}">
                <p14:modId xmlns:p14="http://schemas.microsoft.com/office/powerpoint/2010/main" val="1585538142"/>
              </p:ext>
            </p:extLst>
          </p:nvPr>
        </p:nvGraphicFramePr>
        <p:xfrm>
          <a:off x="2280207" y="1988840"/>
          <a:ext cx="3913637" cy="1440160"/>
        </p:xfrm>
        <a:graphic>
          <a:graphicData uri="http://schemas.openxmlformats.org/drawingml/2006/table">
            <a:tbl>
              <a:tblPr>
                <a:tableStyleId>{5C22544A-7EE6-4342-B048-85BDC9FD1C3A}</a:tableStyleId>
              </a:tblPr>
              <a:tblGrid>
                <a:gridCol w="665933"/>
                <a:gridCol w="665933"/>
                <a:gridCol w="655688"/>
                <a:gridCol w="604462"/>
                <a:gridCol w="645443"/>
                <a:gridCol w="676178"/>
              </a:tblGrid>
              <a:tr h="292763">
                <a:tc>
                  <a:txBody>
                    <a:bodyPr/>
                    <a:lstStyle/>
                    <a:p>
                      <a:pPr algn="ctr">
                        <a:lnSpc>
                          <a:spcPct val="115000"/>
                        </a:lnSpc>
                        <a:spcAft>
                          <a:spcPts val="1000"/>
                        </a:spcAft>
                      </a:pPr>
                      <a:r>
                        <a:rPr lang="cs-CZ" sz="1100" dirty="0">
                          <a:effectLst/>
                        </a:rPr>
                        <a:t> </a:t>
                      </a:r>
                      <a:r>
                        <a:rPr lang="cs-CZ" sz="1100" dirty="0" smtClean="0">
                          <a:effectLst/>
                        </a:rPr>
                        <a:t>A/O</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a:solidFill>
                            <a:schemeClr val="tx2">
                              <a:lumMod val="60000"/>
                              <a:lumOff val="40000"/>
                            </a:schemeClr>
                          </a:solidFill>
                          <a:effectLst/>
                        </a:rPr>
                        <a:t> </a:t>
                      </a:r>
                      <a:r>
                        <a:rPr lang="cs-CZ" sz="1100" b="1" dirty="0" smtClean="0">
                          <a:solidFill>
                            <a:schemeClr val="tx2">
                              <a:lumMod val="60000"/>
                              <a:lumOff val="40000"/>
                            </a:schemeClr>
                          </a:solidFill>
                          <a:effectLst/>
                        </a:rPr>
                        <a:t>O1</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O2</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O3</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a:solidFill>
                            <a:schemeClr val="tx2">
                              <a:lumMod val="60000"/>
                              <a:lumOff val="40000"/>
                            </a:schemeClr>
                          </a:solidFill>
                          <a:effectLst/>
                        </a:rPr>
                        <a:t> </a:t>
                      </a:r>
                      <a:r>
                        <a:rPr lang="cs-CZ" sz="1100" b="1" dirty="0" smtClean="0">
                          <a:solidFill>
                            <a:schemeClr val="tx2">
                              <a:lumMod val="60000"/>
                              <a:lumOff val="40000"/>
                            </a:schemeClr>
                          </a:solidFill>
                          <a:effectLst/>
                        </a:rPr>
                        <a:t>O4</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O5</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r>
              <a:tr h="283301">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A1</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po12</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po14</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po15</a:t>
                      </a:r>
                      <a:endParaRPr lang="cs-CZ" sz="1100" dirty="0">
                        <a:effectLst/>
                        <a:latin typeface="Calibri"/>
                        <a:ea typeface="Calibri"/>
                        <a:cs typeface="Times New Roman"/>
                      </a:endParaRPr>
                    </a:p>
                  </a:txBody>
                  <a:tcPr marL="44450" marR="44450" marT="0" marB="0"/>
                </a:tc>
              </a:tr>
              <a:tr h="288032">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A2</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po22</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po23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po24</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po25</a:t>
                      </a:r>
                      <a:endParaRPr lang="cs-CZ" sz="1100" dirty="0">
                        <a:effectLst/>
                        <a:latin typeface="Calibri"/>
                        <a:ea typeface="Calibri"/>
                        <a:cs typeface="Times New Roman"/>
                      </a:endParaRPr>
                    </a:p>
                  </a:txBody>
                  <a:tcPr marL="44450" marR="44450" marT="0" marB="0"/>
                </a:tc>
              </a:tr>
              <a:tr h="326544">
                <a:tc>
                  <a:txBody>
                    <a:bodyPr/>
                    <a:lstStyle/>
                    <a:p>
                      <a:pPr algn="ctr">
                        <a:lnSpc>
                          <a:spcPct val="115000"/>
                        </a:lnSpc>
                        <a:spcAft>
                          <a:spcPts val="1000"/>
                        </a:spcAft>
                      </a:pPr>
                      <a:r>
                        <a:rPr lang="cs-CZ" sz="1100" dirty="0" smtClean="0">
                          <a:solidFill>
                            <a:srgbClr val="FF0000"/>
                          </a:solidFill>
                          <a:effectLst/>
                        </a:rPr>
                        <a:t>A3</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po31</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po32</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po34</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po35</a:t>
                      </a:r>
                      <a:endParaRPr lang="cs-CZ" sz="1100" dirty="0">
                        <a:effectLst/>
                        <a:latin typeface="Calibri"/>
                        <a:ea typeface="Calibri"/>
                        <a:cs typeface="Times New Roman"/>
                      </a:endParaRPr>
                    </a:p>
                  </a:txBody>
                  <a:tcPr marL="44450" marR="44450" marT="0" marB="0"/>
                </a:tc>
              </a:tr>
              <a:tr h="249520">
                <a:tc>
                  <a:txBody>
                    <a:bodyPr/>
                    <a:lstStyle/>
                    <a:p>
                      <a:pPr algn="ctr">
                        <a:lnSpc>
                          <a:spcPct val="115000"/>
                        </a:lnSpc>
                        <a:spcAft>
                          <a:spcPts val="1000"/>
                        </a:spcAft>
                      </a:pPr>
                      <a:r>
                        <a:rPr lang="cs-CZ" sz="1100" dirty="0" smtClean="0">
                          <a:solidFill>
                            <a:srgbClr val="FF0000"/>
                          </a:solidFill>
                          <a:effectLst/>
                        </a:rPr>
                        <a:t>A4</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po42</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po43</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po44</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po45</a:t>
                      </a:r>
                      <a:endParaRPr lang="cs-CZ" sz="1100" dirty="0">
                        <a:effectLst/>
                        <a:latin typeface="Calibri"/>
                        <a:ea typeface="Calibri"/>
                        <a:cs typeface="Times New Roman"/>
                      </a:endParaRPr>
                    </a:p>
                  </a:txBody>
                  <a:tcPr marL="44450" marR="44450" marT="0" marB="0"/>
                </a:tc>
              </a:tr>
            </a:tbl>
          </a:graphicData>
        </a:graphic>
      </p:graphicFrame>
      <mc:AlternateContent xmlns:mc="http://schemas.openxmlformats.org/markup-compatibility/2006" xmlns:a14="http://schemas.microsoft.com/office/drawing/2010/main">
        <mc:Choice Requires="a14">
          <p:sp>
            <p:nvSpPr>
              <p:cNvPr id="4" name="Obdélník 3"/>
              <p:cNvSpPr/>
              <p:nvPr/>
            </p:nvSpPr>
            <p:spPr>
              <a:xfrm>
                <a:off x="2249353" y="3789040"/>
                <a:ext cx="5527352" cy="2308324"/>
              </a:xfrm>
              <a:prstGeom prst="rect">
                <a:avLst/>
              </a:prstGeom>
            </p:spPr>
            <p:txBody>
              <a:bodyPr wrap="square">
                <a:spAutoFit/>
              </a:bodyPr>
              <a:lstStyle/>
              <a:p>
                <a:r>
                  <a:rPr lang="en-US" dirty="0" smtClean="0"/>
                  <a:t>Where : </a:t>
                </a:r>
                <a:r>
                  <a:rPr lang="en-US" b="1" dirty="0" smtClean="0"/>
                  <a:t>A</a:t>
                </a:r>
                <a:r>
                  <a:rPr lang="en-US" dirty="0" smtClean="0"/>
                  <a:t>=alternative(action, strategy); </a:t>
                </a:r>
                <a:r>
                  <a:rPr lang="en-US" b="1" dirty="0" smtClean="0"/>
                  <a:t>O</a:t>
                </a:r>
                <a:r>
                  <a:rPr lang="en-US" dirty="0" smtClean="0"/>
                  <a:t>=Outcome; </a:t>
                </a:r>
                <a:r>
                  <a:rPr lang="en-US" dirty="0" err="1" smtClean="0"/>
                  <a:t>po</a:t>
                </a:r>
                <a:r>
                  <a:rPr lang="en-US" dirty="0" smtClean="0"/>
                  <a:t>=payoff</a:t>
                </a:r>
                <a:r>
                  <a:rPr lang="cs-CZ" dirty="0" smtClean="0"/>
                  <a:t> (benefit, profit)</a:t>
                </a:r>
                <a:r>
                  <a:rPr lang="en-US" dirty="0" smtClean="0"/>
                  <a:t>; winning score, </a:t>
                </a:r>
                <a:r>
                  <a:rPr lang="en-US" b="1" dirty="0" smtClean="0">
                    <a:solidFill>
                      <a:srgbClr val="FF0000"/>
                    </a:solidFill>
                  </a:rPr>
                  <a:t>A</a:t>
                </a:r>
                <a:r>
                  <a:rPr lang="en-US" dirty="0" smtClean="0"/>
                  <a:t>=(A1,A2,…Ai) = inventory of viable options=vector,</a:t>
                </a:r>
                <a:endParaRPr lang="cs-CZ" dirty="0" smtClean="0"/>
              </a:p>
              <a:p>
                <a:r>
                  <a:rPr lang="en-US" b="1" dirty="0" smtClean="0">
                    <a:solidFill>
                      <a:schemeClr val="tx2">
                        <a:lumMod val="60000"/>
                        <a:lumOff val="40000"/>
                      </a:schemeClr>
                    </a:solidFill>
                  </a:rPr>
                  <a:t>O</a:t>
                </a:r>
                <a:r>
                  <a:rPr lang="en-US" dirty="0" smtClean="0"/>
                  <a:t>=(O1,O2,…Ok)= outcome vector,</a:t>
                </a:r>
              </a:p>
              <a:p>
                <a:r>
                  <a:rPr lang="en-US" dirty="0" smtClean="0"/>
                  <a:t>α = risk parameter (if 100 % optimistic -&gt;</a:t>
                </a:r>
                <a:r>
                  <a:rPr lang="en-US" b="1" dirty="0" smtClean="0"/>
                  <a:t>α=1</a:t>
                </a:r>
                <a:r>
                  <a:rPr lang="en-US" dirty="0" smtClean="0"/>
                  <a:t>, if 100 % </a:t>
                </a:r>
                <a:r>
                  <a:rPr lang="en-US" dirty="0" err="1" smtClean="0"/>
                  <a:t>pesimistic</a:t>
                </a:r>
                <a:r>
                  <a:rPr lang="en-US" dirty="0" smtClean="0"/>
                  <a:t> -&gt;</a:t>
                </a:r>
                <a:r>
                  <a:rPr lang="cs-CZ" dirty="0" smtClean="0"/>
                  <a:t> </a:t>
                </a:r>
                <a:r>
                  <a:rPr lang="en-US" b="1" dirty="0" smtClean="0"/>
                  <a:t>α=0</a:t>
                </a:r>
                <a:r>
                  <a:rPr lang="en-US" dirty="0" smtClean="0"/>
                  <a:t>)</a:t>
                </a:r>
              </a:p>
              <a:p>
                <a:endParaRPr lang="cs-CZ" dirty="0"/>
              </a:p>
              <a:p>
                <a:r>
                  <a:rPr lang="cs-CZ" dirty="0" smtClean="0"/>
                  <a:t>P* =</a:t>
                </a:r>
                <a:r>
                  <a:rPr lang="cs-CZ" dirty="0" err="1" smtClean="0"/>
                  <a:t>max</a:t>
                </a:r>
                <a:r>
                  <a:rPr lang="cs-CZ" dirty="0" smtClean="0"/>
                  <a:t> </a:t>
                </a:r>
                <a:r>
                  <a:rPr lang="en-US" dirty="0" smtClean="0"/>
                  <a:t>{</a:t>
                </a:r>
                <a:r>
                  <a:rPr lang="el-GR" dirty="0" smtClean="0"/>
                  <a:t>α</a:t>
                </a:r>
                <a:r>
                  <a:rPr lang="en-US" dirty="0" smtClean="0"/>
                  <a:t> * max </a:t>
                </a:r>
                <a:r>
                  <a:rPr lang="cs-CZ" dirty="0" smtClean="0"/>
                  <a:t>(</a:t>
                </a:r>
                <a:r>
                  <a:rPr lang="cs-CZ" dirty="0" err="1" smtClean="0"/>
                  <a:t>pi,Ok</a:t>
                </a:r>
                <a:r>
                  <a:rPr lang="cs-CZ" dirty="0" smtClean="0"/>
                  <a:t>)</a:t>
                </a:r>
                <a:r>
                  <a:rPr lang="en-US" dirty="0" smtClean="0"/>
                  <a:t>}</a:t>
                </a:r>
                <a14:m>
                  <m:oMath xmlns:m="http://schemas.openxmlformats.org/officeDocument/2006/math">
                    <m:r>
                      <a:rPr lang="cs-CZ" b="0" i="1" smtClean="0">
                        <a:latin typeface="Cambria Math"/>
                      </a:rPr>
                      <m:t>+(1−</m:t>
                    </m:r>
                    <m:r>
                      <m:rPr>
                        <m:nor/>
                      </m:rPr>
                      <a:rPr lang="el-GR" dirty="0"/>
                      <m:t>α</m:t>
                    </m:r>
                  </m:oMath>
                </a14:m>
                <a:r>
                  <a:rPr lang="cs-CZ" dirty="0" smtClean="0"/>
                  <a:t>) * min(</a:t>
                </a:r>
                <a:r>
                  <a:rPr lang="cs-CZ" dirty="0" err="1" smtClean="0"/>
                  <a:t>pi,Ok</a:t>
                </a:r>
                <a:r>
                  <a:rPr lang="cs-CZ" dirty="0" smtClean="0"/>
                  <a:t>)</a:t>
                </a:r>
                <a:r>
                  <a:rPr lang="en-US" dirty="0"/>
                  <a:t> }</a:t>
                </a:r>
              </a:p>
            </p:txBody>
          </p:sp>
        </mc:Choice>
        <mc:Fallback xmlns="">
          <p:sp>
            <p:nvSpPr>
              <p:cNvPr id="4" name="Obdélník 3"/>
              <p:cNvSpPr>
                <a:spLocks noRot="1" noChangeAspect="1" noMove="1" noResize="1" noEditPoints="1" noAdjustHandles="1" noChangeArrowheads="1" noChangeShapeType="1" noTextEdit="1"/>
              </p:cNvSpPr>
              <p:nvPr/>
            </p:nvSpPr>
            <p:spPr>
              <a:xfrm>
                <a:off x="2249353" y="3789040"/>
                <a:ext cx="5527352" cy="2308324"/>
              </a:xfrm>
              <a:prstGeom prst="rect">
                <a:avLst/>
              </a:prstGeom>
              <a:blipFill rotWithShape="1">
                <a:blip r:embed="rId2"/>
                <a:stretch>
                  <a:fillRect l="-992" t="-1323" r="-551" b="-3439"/>
                </a:stretch>
              </a:blipFill>
            </p:spPr>
            <p:txBody>
              <a:bodyPr/>
              <a:lstStyle/>
              <a:p>
                <a:r>
                  <a:rPr lang="cs-CZ">
                    <a:noFill/>
                  </a:rPr>
                  <a:t> </a:t>
                </a:r>
              </a:p>
            </p:txBody>
          </p:sp>
        </mc:Fallback>
      </mc:AlternateContent>
      <p:sp>
        <p:nvSpPr>
          <p:cNvPr id="5" name="Nadpis 1"/>
          <p:cNvSpPr txBox="1">
            <a:spLocks/>
          </p:cNvSpPr>
          <p:nvPr/>
        </p:nvSpPr>
        <p:spPr>
          <a:xfrm>
            <a:off x="457200"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Decision Strategy </a:t>
            </a:r>
            <a:r>
              <a:rPr lang="cs-CZ" dirty="0" smtClean="0"/>
              <a:t>I</a:t>
            </a:r>
          </a:p>
          <a:p>
            <a:r>
              <a:rPr lang="cs-CZ" sz="1100" dirty="0" smtClean="0"/>
              <a:t>(</a:t>
            </a:r>
            <a:r>
              <a:rPr lang="en-US" sz="1600" dirty="0" smtClean="0"/>
              <a:t>Hurwitz criterion allows to choose strategies depending on propensity</a:t>
            </a:r>
            <a:r>
              <a:rPr lang="cs-CZ" sz="1600" dirty="0" smtClean="0"/>
              <a:t> (</a:t>
            </a:r>
            <a:r>
              <a:rPr lang="en-US" sz="1600" dirty="0" smtClean="0"/>
              <a:t>inclination, tendency</a:t>
            </a:r>
            <a:r>
              <a:rPr lang="cs-CZ" sz="1600" dirty="0" smtClean="0"/>
              <a:t>)</a:t>
            </a:r>
            <a:r>
              <a:rPr lang="en-US" sz="1600" dirty="0" smtClean="0"/>
              <a:t> </a:t>
            </a:r>
            <a:r>
              <a:rPr lang="en-AU" sz="1600" dirty="0" smtClean="0"/>
              <a:t>to </a:t>
            </a:r>
            <a:r>
              <a:rPr lang="en-US" sz="1600" dirty="0" smtClean="0"/>
              <a:t>risk) </a:t>
            </a:r>
            <a:endParaRPr lang="en-US" sz="1600" dirty="0"/>
          </a:p>
        </p:txBody>
      </p:sp>
      <p:sp>
        <p:nvSpPr>
          <p:cNvPr id="6" name="Šipka doprava 5"/>
          <p:cNvSpPr/>
          <p:nvPr/>
        </p:nvSpPr>
        <p:spPr>
          <a:xfrm>
            <a:off x="1979712" y="6097364"/>
            <a:ext cx="6048672" cy="57199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smtClean="0">
                <a:solidFill>
                  <a:srgbClr val="FF0000"/>
                </a:solidFill>
              </a:rPr>
              <a:t>Example</a:t>
            </a:r>
            <a:r>
              <a:rPr lang="cs-CZ" dirty="0" smtClean="0">
                <a:solidFill>
                  <a:srgbClr val="FF0000"/>
                </a:solidFill>
              </a:rPr>
              <a:t> on </a:t>
            </a:r>
            <a:r>
              <a:rPr lang="cs-CZ" dirty="0" err="1" smtClean="0">
                <a:solidFill>
                  <a:srgbClr val="FF0000"/>
                </a:solidFill>
              </a:rPr>
              <a:t>the</a:t>
            </a:r>
            <a:r>
              <a:rPr lang="cs-CZ" dirty="0" smtClean="0">
                <a:solidFill>
                  <a:srgbClr val="FF0000"/>
                </a:solidFill>
              </a:rPr>
              <a:t> </a:t>
            </a:r>
            <a:r>
              <a:rPr lang="cs-CZ" dirty="0" err="1" smtClean="0">
                <a:solidFill>
                  <a:srgbClr val="FF0000"/>
                </a:solidFill>
              </a:rPr>
              <a:t>next</a:t>
            </a:r>
            <a:r>
              <a:rPr lang="cs-CZ" dirty="0" smtClean="0">
                <a:solidFill>
                  <a:srgbClr val="FF0000"/>
                </a:solidFill>
              </a:rPr>
              <a:t> </a:t>
            </a:r>
            <a:r>
              <a:rPr lang="cs-CZ" dirty="0" err="1" smtClean="0">
                <a:solidFill>
                  <a:srgbClr val="FF0000"/>
                </a:solidFill>
              </a:rPr>
              <a:t>slide</a:t>
            </a:r>
            <a:endParaRPr lang="cs-CZ" dirty="0">
              <a:solidFill>
                <a:srgbClr val="FF0000"/>
              </a:solidFill>
            </a:endParaRPr>
          </a:p>
        </p:txBody>
      </p:sp>
    </p:spTree>
    <p:extLst>
      <p:ext uri="{BB962C8B-B14F-4D97-AF65-F5344CB8AC3E}">
        <p14:creationId xmlns:p14="http://schemas.microsoft.com/office/powerpoint/2010/main" val="1874795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582960" y="404664"/>
            <a:ext cx="8229600" cy="1143000"/>
          </a:xfrm>
        </p:spPr>
        <p:txBody>
          <a:bodyPr>
            <a:normAutofit fontScale="90000"/>
          </a:bodyPr>
          <a:lstStyle/>
          <a:p>
            <a:r>
              <a:rPr lang="en-US" dirty="0"/>
              <a:t>Decision Strategy </a:t>
            </a:r>
            <a:r>
              <a:rPr lang="cs-CZ" dirty="0" smtClean="0"/>
              <a:t>II</a:t>
            </a:r>
            <a:r>
              <a:rPr lang="cs-CZ" dirty="0"/>
              <a:t/>
            </a:r>
            <a:br>
              <a:rPr lang="cs-CZ" dirty="0"/>
            </a:br>
            <a:endParaRPr lang="cs-CZ" dirty="0"/>
          </a:p>
        </p:txBody>
      </p:sp>
      <p:sp>
        <p:nvSpPr>
          <p:cNvPr id="2" name="Zástupný symbol pro číslo snímku 1"/>
          <p:cNvSpPr>
            <a:spLocks noGrp="1"/>
          </p:cNvSpPr>
          <p:nvPr>
            <p:ph type="sldNum" sz="quarter" idx="12"/>
          </p:nvPr>
        </p:nvSpPr>
        <p:spPr/>
        <p:txBody>
          <a:bodyPr/>
          <a:lstStyle/>
          <a:p>
            <a:fld id="{CC05A776-8594-4643-8B23-C6D16F173EE0}" type="slidenum">
              <a:rPr lang="cs-CZ" smtClean="0"/>
              <a:t>9</a:t>
            </a:fld>
            <a:endParaRPr lang="cs-CZ"/>
          </a:p>
        </p:txBody>
      </p:sp>
      <p:graphicFrame>
        <p:nvGraphicFramePr>
          <p:cNvPr id="4" name="Tabulka 3"/>
          <p:cNvGraphicFramePr>
            <a:graphicFrameLocks noGrp="1"/>
          </p:cNvGraphicFramePr>
          <p:nvPr>
            <p:extLst>
              <p:ext uri="{D42A27DB-BD31-4B8C-83A1-F6EECF244321}">
                <p14:modId xmlns:p14="http://schemas.microsoft.com/office/powerpoint/2010/main" val="2386039599"/>
              </p:ext>
            </p:extLst>
          </p:nvPr>
        </p:nvGraphicFramePr>
        <p:xfrm>
          <a:off x="2267744" y="1844824"/>
          <a:ext cx="3913637" cy="1545664"/>
        </p:xfrm>
        <a:graphic>
          <a:graphicData uri="http://schemas.openxmlformats.org/drawingml/2006/table">
            <a:tbl>
              <a:tblPr>
                <a:tableStyleId>{5C22544A-7EE6-4342-B048-85BDC9FD1C3A}</a:tableStyleId>
              </a:tblPr>
              <a:tblGrid>
                <a:gridCol w="665933"/>
                <a:gridCol w="665933"/>
                <a:gridCol w="655688"/>
                <a:gridCol w="604462"/>
                <a:gridCol w="645443"/>
                <a:gridCol w="676178"/>
              </a:tblGrid>
              <a:tr h="292763">
                <a:tc>
                  <a:txBody>
                    <a:bodyPr/>
                    <a:lstStyle/>
                    <a:p>
                      <a:pPr algn="ctr">
                        <a:lnSpc>
                          <a:spcPct val="115000"/>
                        </a:lnSpc>
                        <a:spcAft>
                          <a:spcPts val="1000"/>
                        </a:spcAft>
                      </a:pPr>
                      <a:r>
                        <a:rPr lang="cs-CZ" sz="1100" dirty="0">
                          <a:effectLst/>
                        </a:rPr>
                        <a:t> </a:t>
                      </a:r>
                      <a:r>
                        <a:rPr lang="cs-CZ" sz="1100" dirty="0" smtClean="0">
                          <a:effectLst/>
                        </a:rPr>
                        <a:t>A/O</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a:solidFill>
                            <a:schemeClr val="tx2">
                              <a:lumMod val="60000"/>
                              <a:lumOff val="40000"/>
                            </a:schemeClr>
                          </a:solidFill>
                          <a:effectLst/>
                        </a:rPr>
                        <a:t> </a:t>
                      </a:r>
                      <a:r>
                        <a:rPr lang="cs-CZ" sz="1100" b="1" dirty="0" smtClean="0">
                          <a:solidFill>
                            <a:schemeClr val="tx2">
                              <a:lumMod val="60000"/>
                              <a:lumOff val="40000"/>
                            </a:schemeClr>
                          </a:solidFill>
                          <a:effectLst/>
                        </a:rPr>
                        <a:t>O1</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O2</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O3</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200" b="0" dirty="0">
                          <a:solidFill>
                            <a:schemeClr val="tx2">
                              <a:lumMod val="60000"/>
                              <a:lumOff val="40000"/>
                            </a:schemeClr>
                          </a:solidFill>
                          <a:effectLst/>
                        </a:rPr>
                        <a:t> </a:t>
                      </a:r>
                      <a:r>
                        <a:rPr lang="cs-CZ" sz="1200" b="0" dirty="0" smtClean="0">
                          <a:solidFill>
                            <a:schemeClr val="tx2">
                              <a:lumMod val="60000"/>
                              <a:lumOff val="40000"/>
                            </a:schemeClr>
                          </a:solidFill>
                          <a:effectLst/>
                        </a:rPr>
                        <a:t>a</a:t>
                      </a:r>
                      <a:endParaRPr lang="cs-CZ" sz="1200" b="0"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200" b="0" dirty="0" smtClean="0">
                          <a:solidFill>
                            <a:schemeClr val="tx2">
                              <a:lumMod val="60000"/>
                              <a:lumOff val="40000"/>
                            </a:schemeClr>
                          </a:solidFill>
                          <a:effectLst/>
                        </a:rPr>
                        <a:t>b</a:t>
                      </a:r>
                      <a:r>
                        <a:rPr lang="cs-CZ" sz="1200" b="0" dirty="0">
                          <a:solidFill>
                            <a:schemeClr val="tx2">
                              <a:lumMod val="60000"/>
                              <a:lumOff val="40000"/>
                            </a:schemeClr>
                          </a:solidFill>
                          <a:effectLst/>
                        </a:rPr>
                        <a:t> </a:t>
                      </a:r>
                      <a:endParaRPr lang="cs-CZ" sz="1200" b="0" dirty="0">
                        <a:solidFill>
                          <a:schemeClr val="tx2">
                            <a:lumMod val="60000"/>
                            <a:lumOff val="40000"/>
                          </a:schemeClr>
                        </a:solidFill>
                        <a:effectLst/>
                        <a:latin typeface="Calibri"/>
                        <a:ea typeface="Calibri"/>
                        <a:cs typeface="Times New Roman"/>
                      </a:endParaRPr>
                    </a:p>
                  </a:txBody>
                  <a:tcPr marL="44450" marR="44450" marT="0" marB="0"/>
                </a:tc>
              </a:tr>
              <a:tr h="283301">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A1</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0070C0"/>
                          </a:solidFill>
                          <a:effectLst/>
                        </a:rPr>
                        <a:t> 1</a:t>
                      </a:r>
                      <a:endParaRPr lang="cs-CZ" sz="1100" dirty="0">
                        <a:solidFill>
                          <a:srgbClr val="0070C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5</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rPr>
                        <a:t>7</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rPr>
                        <a:t>7</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0070C0"/>
                          </a:solidFill>
                          <a:effectLst/>
                        </a:rPr>
                        <a:t>1</a:t>
                      </a:r>
                      <a:endParaRPr lang="cs-CZ" sz="1100" dirty="0">
                        <a:solidFill>
                          <a:srgbClr val="0070C0"/>
                        </a:solidFill>
                        <a:effectLst/>
                        <a:latin typeface="Calibri"/>
                        <a:ea typeface="Calibri"/>
                        <a:cs typeface="Times New Roman"/>
                      </a:endParaRPr>
                    </a:p>
                  </a:txBody>
                  <a:tcPr marL="44450" marR="44450" marT="0" marB="0"/>
                </a:tc>
              </a:tr>
              <a:tr h="288032">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A2</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3</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0070C0"/>
                          </a:solidFill>
                          <a:effectLst/>
                          <a:latin typeface="Calibri"/>
                          <a:ea typeface="Calibri"/>
                          <a:cs typeface="Times New Roman"/>
                        </a:rPr>
                        <a:t>2</a:t>
                      </a:r>
                      <a:endParaRPr lang="cs-CZ" sz="1100" dirty="0">
                        <a:solidFill>
                          <a:srgbClr val="0070C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rPr>
                        <a:t>6</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rPr>
                        <a:t>6</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solidFill>
                            <a:srgbClr val="0070C0"/>
                          </a:solidFill>
                          <a:effectLst/>
                        </a:rPr>
                        <a:t> </a:t>
                      </a:r>
                      <a:r>
                        <a:rPr lang="cs-CZ" sz="1100" dirty="0" smtClean="0">
                          <a:solidFill>
                            <a:srgbClr val="0070C0"/>
                          </a:solidFill>
                          <a:effectLst/>
                        </a:rPr>
                        <a:t>2</a:t>
                      </a:r>
                      <a:endParaRPr lang="cs-CZ" sz="1100" dirty="0">
                        <a:solidFill>
                          <a:srgbClr val="0070C0"/>
                        </a:solidFill>
                        <a:effectLst/>
                        <a:latin typeface="Calibri"/>
                        <a:ea typeface="Calibri"/>
                        <a:cs typeface="Times New Roman"/>
                      </a:endParaRPr>
                    </a:p>
                  </a:txBody>
                  <a:tcPr marL="44450" marR="44450" marT="0" marB="0"/>
                </a:tc>
              </a:tr>
              <a:tr h="432048">
                <a:tc>
                  <a:txBody>
                    <a:bodyPr/>
                    <a:lstStyle/>
                    <a:p>
                      <a:pPr algn="ctr">
                        <a:lnSpc>
                          <a:spcPct val="115000"/>
                        </a:lnSpc>
                        <a:spcAft>
                          <a:spcPts val="1000"/>
                        </a:spcAft>
                      </a:pPr>
                      <a:r>
                        <a:rPr lang="cs-CZ" sz="1100" dirty="0" smtClean="0">
                          <a:solidFill>
                            <a:srgbClr val="FF0000"/>
                          </a:solidFill>
                          <a:effectLst/>
                        </a:rPr>
                        <a:t>A3</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rPr>
                        <a:t>5</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4</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0070C0"/>
                          </a:solidFill>
                          <a:effectLst/>
                        </a:rPr>
                        <a:t>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latin typeface="Calibri"/>
                          <a:ea typeface="Calibri"/>
                          <a:cs typeface="Times New Roman"/>
                        </a:rPr>
                        <a:t>5</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solidFill>
                            <a:srgbClr val="0070C0"/>
                          </a:solidFill>
                          <a:effectLst/>
                        </a:rPr>
                        <a:t> </a:t>
                      </a:r>
                      <a:r>
                        <a:rPr lang="cs-CZ" sz="1100" dirty="0" smtClean="0">
                          <a:solidFill>
                            <a:srgbClr val="0070C0"/>
                          </a:solidFill>
                          <a:effectLst/>
                        </a:rPr>
                        <a:t>3</a:t>
                      </a:r>
                      <a:endParaRPr lang="cs-CZ" sz="1100" dirty="0">
                        <a:solidFill>
                          <a:srgbClr val="0070C0"/>
                        </a:solidFill>
                        <a:effectLst/>
                        <a:latin typeface="Calibri"/>
                        <a:ea typeface="Calibri"/>
                        <a:cs typeface="Times New Roman"/>
                      </a:endParaRPr>
                    </a:p>
                  </a:txBody>
                  <a:tcPr marL="44450" marR="44450" marT="0" marB="0"/>
                </a:tc>
              </a:tr>
              <a:tr h="249520">
                <a:tc>
                  <a:txBody>
                    <a:bodyPr/>
                    <a:lstStyle/>
                    <a:p>
                      <a:pPr algn="ctr">
                        <a:lnSpc>
                          <a:spcPct val="115000"/>
                        </a:lnSpc>
                        <a:spcAft>
                          <a:spcPts val="1000"/>
                        </a:spcAft>
                      </a:pPr>
                      <a:r>
                        <a:rPr lang="cs-CZ" sz="1100" dirty="0" smtClean="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 </a:t>
                      </a:r>
                      <a:endParaRPr lang="cs-CZ" sz="1100" dirty="0">
                        <a:effectLst/>
                        <a:latin typeface="Calibri"/>
                        <a:ea typeface="Calibri"/>
                        <a:cs typeface="Times New Roman"/>
                      </a:endParaRPr>
                    </a:p>
                  </a:txBody>
                  <a:tcPr marL="44450" marR="44450" marT="0" marB="0"/>
                </a:tc>
              </a:tr>
            </a:tbl>
          </a:graphicData>
        </a:graphic>
      </p:graphicFrame>
      <p:sp>
        <p:nvSpPr>
          <p:cNvPr id="5" name="Obdélník 4"/>
          <p:cNvSpPr/>
          <p:nvPr/>
        </p:nvSpPr>
        <p:spPr>
          <a:xfrm>
            <a:off x="2267744" y="3613666"/>
            <a:ext cx="3188373" cy="369332"/>
          </a:xfrm>
          <a:prstGeom prst="rect">
            <a:avLst/>
          </a:prstGeom>
        </p:spPr>
        <p:txBody>
          <a:bodyPr wrap="none">
            <a:spAutoFit/>
          </a:bodyPr>
          <a:lstStyle/>
          <a:p>
            <a:r>
              <a:rPr lang="cs-CZ" dirty="0" err="1" smtClean="0"/>
              <a:t>Where</a:t>
            </a:r>
            <a:r>
              <a:rPr lang="cs-CZ" dirty="0" smtClean="0"/>
              <a:t> </a:t>
            </a:r>
            <a:r>
              <a:rPr lang="cs-CZ" b="1" dirty="0" err="1" smtClean="0"/>
              <a:t>ai</a:t>
            </a:r>
            <a:r>
              <a:rPr lang="cs-CZ" dirty="0" smtClean="0"/>
              <a:t> = </a:t>
            </a:r>
            <a:r>
              <a:rPr lang="en-US" dirty="0" smtClean="0"/>
              <a:t>max </a:t>
            </a:r>
            <a:r>
              <a:rPr lang="cs-CZ" dirty="0"/>
              <a:t>(</a:t>
            </a:r>
            <a:r>
              <a:rPr lang="cs-CZ" dirty="0" err="1"/>
              <a:t>pi,Ok</a:t>
            </a:r>
            <a:r>
              <a:rPr lang="cs-CZ" dirty="0" smtClean="0"/>
              <a:t>) and  </a:t>
            </a:r>
            <a:r>
              <a:rPr lang="cs-CZ" b="1" dirty="0" err="1" smtClean="0"/>
              <a:t>bi</a:t>
            </a:r>
            <a:r>
              <a:rPr lang="cs-CZ" dirty="0" smtClean="0"/>
              <a:t>= </a:t>
            </a:r>
            <a:endParaRPr lang="cs-CZ" dirty="0"/>
          </a:p>
        </p:txBody>
      </p:sp>
      <p:sp>
        <p:nvSpPr>
          <p:cNvPr id="6" name="Obdélník 5"/>
          <p:cNvSpPr/>
          <p:nvPr/>
        </p:nvSpPr>
        <p:spPr>
          <a:xfrm>
            <a:off x="5220072" y="3613666"/>
            <a:ext cx="1279517" cy="646331"/>
          </a:xfrm>
          <a:prstGeom prst="rect">
            <a:avLst/>
          </a:prstGeom>
        </p:spPr>
        <p:txBody>
          <a:bodyPr wrap="none">
            <a:spAutoFit/>
          </a:bodyPr>
          <a:lstStyle/>
          <a:p>
            <a:r>
              <a:rPr lang="cs-CZ" dirty="0" smtClean="0"/>
              <a:t>  min(</a:t>
            </a:r>
            <a:r>
              <a:rPr lang="cs-CZ" dirty="0" err="1" smtClean="0"/>
              <a:t>pi,Ok</a:t>
            </a:r>
            <a:r>
              <a:rPr lang="cs-CZ" dirty="0" smtClean="0"/>
              <a:t>)</a:t>
            </a:r>
          </a:p>
          <a:p>
            <a:endParaRPr lang="cs-CZ" dirty="0"/>
          </a:p>
        </p:txBody>
      </p:sp>
      <mc:AlternateContent xmlns:mc="http://schemas.openxmlformats.org/markup-compatibility/2006" xmlns:a14="http://schemas.microsoft.com/office/drawing/2010/main">
        <mc:Choice Requires="a14">
          <p:sp>
            <p:nvSpPr>
              <p:cNvPr id="7" name="Obdélník 6"/>
              <p:cNvSpPr/>
              <p:nvPr/>
            </p:nvSpPr>
            <p:spPr>
              <a:xfrm>
                <a:off x="2411760" y="4267477"/>
                <a:ext cx="4572000" cy="1477328"/>
              </a:xfrm>
              <a:prstGeom prst="rect">
                <a:avLst/>
              </a:prstGeom>
            </p:spPr>
            <p:txBody>
              <a:bodyPr>
                <a:spAutoFit/>
              </a:bodyPr>
              <a:lstStyle/>
              <a:p>
                <a:r>
                  <a:rPr lang="cs-CZ" dirty="0" smtClean="0"/>
                  <a:t>p* </a:t>
                </a:r>
                <a:r>
                  <a:rPr lang="cs-CZ" dirty="0"/>
                  <a:t>=</a:t>
                </a:r>
                <a:r>
                  <a:rPr lang="cs-CZ" dirty="0" err="1"/>
                  <a:t>max</a:t>
                </a:r>
                <a:r>
                  <a:rPr lang="cs-CZ" dirty="0"/>
                  <a:t> </a:t>
                </a:r>
                <a:r>
                  <a:rPr lang="en-US" dirty="0"/>
                  <a:t>{</a:t>
                </a:r>
                <a:r>
                  <a:rPr lang="el-GR" dirty="0"/>
                  <a:t>α</a:t>
                </a:r>
                <a:r>
                  <a:rPr lang="en-US" dirty="0"/>
                  <a:t> * </a:t>
                </a:r>
                <a:r>
                  <a:rPr lang="cs-CZ" dirty="0" err="1" smtClean="0"/>
                  <a:t>ai</a:t>
                </a:r>
                <a14:m>
                  <m:oMath xmlns:m="http://schemas.openxmlformats.org/officeDocument/2006/math">
                    <m:r>
                      <a:rPr lang="cs-CZ" i="1">
                        <a:latin typeface="Cambria Math"/>
                      </a:rPr>
                      <m:t>+(1−</m:t>
                    </m:r>
                    <m:r>
                      <m:rPr>
                        <m:nor/>
                      </m:rPr>
                      <a:rPr lang="el-GR" dirty="0"/>
                      <m:t>α</m:t>
                    </m:r>
                  </m:oMath>
                </a14:m>
                <a:r>
                  <a:rPr lang="cs-CZ" dirty="0"/>
                  <a:t>) * </a:t>
                </a:r>
                <a:r>
                  <a:rPr lang="cs-CZ" dirty="0" err="1" smtClean="0"/>
                  <a:t>bi</a:t>
                </a:r>
                <a:r>
                  <a:rPr lang="en-US" dirty="0" smtClean="0"/>
                  <a:t> }</a:t>
                </a:r>
                <a:r>
                  <a:rPr lang="cs-CZ" dirty="0" smtClean="0"/>
                  <a:t> - </a:t>
                </a:r>
                <a:r>
                  <a:rPr lang="cs-CZ" dirty="0" err="1" smtClean="0"/>
                  <a:t>calculation</a:t>
                </a:r>
                <a:r>
                  <a:rPr lang="cs-CZ" dirty="0" smtClean="0"/>
                  <a:t> </a:t>
                </a:r>
                <a:r>
                  <a:rPr lang="cs-CZ" dirty="0" err="1" smtClean="0"/>
                  <a:t>of</a:t>
                </a:r>
                <a:r>
                  <a:rPr lang="cs-CZ" dirty="0" smtClean="0"/>
                  <a:t> </a:t>
                </a:r>
                <a:r>
                  <a:rPr lang="cs-CZ" dirty="0" err="1" smtClean="0"/>
                  <a:t>payoff</a:t>
                </a:r>
                <a:r>
                  <a:rPr lang="cs-CZ" dirty="0" smtClean="0"/>
                  <a:t> (benefit, profit)</a:t>
                </a:r>
              </a:p>
              <a:p>
                <a:endParaRPr lang="cs-CZ" dirty="0"/>
              </a:p>
              <a:p>
                <a:r>
                  <a:rPr lang="cs-CZ" dirty="0" err="1" smtClean="0"/>
                  <a:t>E.g</a:t>
                </a:r>
                <a:r>
                  <a:rPr lang="cs-CZ" dirty="0" smtClean="0"/>
                  <a:t>. </a:t>
                </a:r>
                <a:r>
                  <a:rPr lang="cs-CZ" dirty="0" err="1" smtClean="0"/>
                  <a:t>If</a:t>
                </a:r>
                <a:r>
                  <a:rPr lang="cs-CZ" dirty="0" smtClean="0"/>
                  <a:t> </a:t>
                </a:r>
                <a:r>
                  <a:rPr lang="el-GR" dirty="0" smtClean="0"/>
                  <a:t>α</a:t>
                </a:r>
                <a:r>
                  <a:rPr lang="cs-CZ" dirty="0" smtClean="0"/>
                  <a:t> = 0,8, and  </a:t>
                </a:r>
                <a:r>
                  <a:rPr lang="cs-CZ" dirty="0" err="1" smtClean="0"/>
                  <a:t>max</a:t>
                </a:r>
                <a:r>
                  <a:rPr lang="cs-CZ" dirty="0" smtClean="0"/>
                  <a:t> </a:t>
                </a:r>
                <a:r>
                  <a:rPr lang="cs-CZ" dirty="0" err="1" smtClean="0"/>
                  <a:t>ai</a:t>
                </a:r>
                <a:r>
                  <a:rPr lang="cs-CZ" dirty="0" smtClean="0"/>
                  <a:t>=7 and min </a:t>
                </a:r>
                <a:r>
                  <a:rPr lang="cs-CZ" dirty="0" err="1" smtClean="0"/>
                  <a:t>bi</a:t>
                </a:r>
                <a:r>
                  <a:rPr lang="cs-CZ" dirty="0" smtClean="0"/>
                  <a:t>=1 </a:t>
                </a:r>
                <a:r>
                  <a:rPr lang="cs-CZ" dirty="0" err="1" smtClean="0"/>
                  <a:t>then</a:t>
                </a:r>
                <a:r>
                  <a:rPr lang="cs-CZ" dirty="0" smtClean="0"/>
                  <a:t> </a:t>
                </a:r>
              </a:p>
              <a:p>
                <a:r>
                  <a:rPr lang="cs-CZ" dirty="0" smtClean="0"/>
                  <a:t>p* = </a:t>
                </a:r>
                <a:r>
                  <a:rPr lang="cs-CZ" dirty="0" err="1" smtClean="0"/>
                  <a:t>max</a:t>
                </a:r>
                <a:r>
                  <a:rPr lang="en-US" dirty="0"/>
                  <a:t> </a:t>
                </a:r>
                <a:r>
                  <a:rPr lang="en-US" dirty="0" smtClean="0">
                    <a:solidFill>
                      <a:srgbClr val="00B050"/>
                    </a:solidFill>
                  </a:rPr>
                  <a:t>{</a:t>
                </a:r>
                <a:r>
                  <a:rPr lang="cs-CZ" dirty="0" smtClean="0">
                    <a:solidFill>
                      <a:srgbClr val="00B050"/>
                    </a:solidFill>
                  </a:rPr>
                  <a:t> 5,8</a:t>
                </a:r>
                <a:r>
                  <a:rPr lang="cs-CZ" dirty="0" smtClean="0"/>
                  <a:t>; </a:t>
                </a:r>
                <a:r>
                  <a:rPr lang="cs-CZ" dirty="0" smtClean="0">
                    <a:solidFill>
                      <a:schemeClr val="tx2">
                        <a:lumMod val="60000"/>
                        <a:lumOff val="40000"/>
                      </a:schemeClr>
                    </a:solidFill>
                  </a:rPr>
                  <a:t>5,2</a:t>
                </a:r>
                <a:r>
                  <a:rPr lang="cs-CZ" dirty="0" smtClean="0"/>
                  <a:t> ; 4,6 </a:t>
                </a:r>
                <a:r>
                  <a:rPr lang="en-US" dirty="0" smtClean="0"/>
                  <a:t>}</a:t>
                </a:r>
                <a:r>
                  <a:rPr lang="cs-CZ" dirty="0" smtClean="0"/>
                  <a:t> = 5,8 </a:t>
                </a:r>
                <a:endParaRPr lang="en-US" dirty="0"/>
              </a:p>
            </p:txBody>
          </p:sp>
        </mc:Choice>
        <mc:Fallback xmlns="">
          <p:sp>
            <p:nvSpPr>
              <p:cNvPr id="7" name="Obdélník 6"/>
              <p:cNvSpPr>
                <a:spLocks noRot="1" noChangeAspect="1" noMove="1" noResize="1" noEditPoints="1" noAdjustHandles="1" noChangeArrowheads="1" noChangeShapeType="1" noTextEdit="1"/>
              </p:cNvSpPr>
              <p:nvPr/>
            </p:nvSpPr>
            <p:spPr>
              <a:xfrm>
                <a:off x="2411760" y="4267477"/>
                <a:ext cx="4572000" cy="1477328"/>
              </a:xfrm>
              <a:prstGeom prst="rect">
                <a:avLst/>
              </a:prstGeom>
              <a:blipFill rotWithShape="1">
                <a:blip r:embed="rId2"/>
                <a:stretch>
                  <a:fillRect l="-1200" t="-2066" r="-533" b="-5785"/>
                </a:stretch>
              </a:blipFill>
            </p:spPr>
            <p:txBody>
              <a:bodyPr/>
              <a:lstStyle/>
              <a:p>
                <a:r>
                  <a:rPr lang="cs-CZ">
                    <a:noFill/>
                  </a:rPr>
                  <a:t> </a:t>
                </a:r>
              </a:p>
            </p:txBody>
          </p:sp>
        </mc:Fallback>
      </mc:AlternateContent>
      <p:sp>
        <p:nvSpPr>
          <p:cNvPr id="8" name="Obdélník 7"/>
          <p:cNvSpPr/>
          <p:nvPr/>
        </p:nvSpPr>
        <p:spPr>
          <a:xfrm>
            <a:off x="5004048" y="2132856"/>
            <a:ext cx="432048" cy="2160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bdélník 8"/>
          <p:cNvSpPr/>
          <p:nvPr/>
        </p:nvSpPr>
        <p:spPr>
          <a:xfrm>
            <a:off x="5643806" y="2138524"/>
            <a:ext cx="432048" cy="216024"/>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TextovéPole 9"/>
          <p:cNvSpPr txBox="1"/>
          <p:nvPr/>
        </p:nvSpPr>
        <p:spPr>
          <a:xfrm>
            <a:off x="1331640" y="5760836"/>
            <a:ext cx="6034216" cy="369332"/>
          </a:xfrm>
          <a:prstGeom prst="rect">
            <a:avLst/>
          </a:prstGeom>
          <a:noFill/>
        </p:spPr>
        <p:txBody>
          <a:bodyPr wrap="none" rtlCol="0">
            <a:spAutoFit/>
          </a:bodyPr>
          <a:lstStyle/>
          <a:p>
            <a:r>
              <a:rPr lang="cs-CZ" dirty="0" err="1" smtClean="0"/>
              <a:t>Where</a:t>
            </a:r>
            <a:r>
              <a:rPr lang="cs-CZ" dirty="0" smtClean="0"/>
              <a:t> </a:t>
            </a:r>
            <a:r>
              <a:rPr lang="cs-CZ" dirty="0" smtClean="0">
                <a:solidFill>
                  <a:srgbClr val="00B050"/>
                </a:solidFill>
              </a:rPr>
              <a:t>5,8</a:t>
            </a:r>
            <a:r>
              <a:rPr lang="cs-CZ" dirty="0" smtClean="0"/>
              <a:t>=7*0,8+(1-0,8)*1=5,6+0,2; </a:t>
            </a:r>
            <a:r>
              <a:rPr lang="cs-CZ" dirty="0" smtClean="0">
                <a:solidFill>
                  <a:schemeClr val="tx2">
                    <a:lumMod val="60000"/>
                    <a:lumOff val="40000"/>
                  </a:schemeClr>
                </a:solidFill>
              </a:rPr>
              <a:t>5,2</a:t>
            </a:r>
            <a:r>
              <a:rPr lang="cs-CZ" dirty="0" smtClean="0"/>
              <a:t>=6*0,8+(1-0,8)*2,…….</a:t>
            </a:r>
            <a:endParaRPr lang="cs-CZ" dirty="0"/>
          </a:p>
        </p:txBody>
      </p:sp>
    </p:spTree>
    <p:extLst>
      <p:ext uri="{BB962C8B-B14F-4D97-AF65-F5344CB8AC3E}">
        <p14:creationId xmlns:p14="http://schemas.microsoft.com/office/powerpoint/2010/main" val="612178948"/>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531</TotalTime>
  <Words>785</Words>
  <Application>Microsoft Office PowerPoint</Application>
  <PresentationFormat>Předvádění na obrazovce (4:3)</PresentationFormat>
  <Paragraphs>243</Paragraphs>
  <Slides>10</Slides>
  <Notes>0</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systému Office</vt:lpstr>
      <vt:lpstr>Hurwitz score related decision making methods</vt:lpstr>
      <vt:lpstr>Uncertainty-Risk</vt:lpstr>
      <vt:lpstr>First approach</vt:lpstr>
      <vt:lpstr>Chosen criteria I </vt:lpstr>
      <vt:lpstr>MaxiMax Payoff</vt:lpstr>
      <vt:lpstr>Chosen criteria II </vt:lpstr>
      <vt:lpstr>MaxiMin Payoff</vt:lpstr>
      <vt:lpstr>Prezentace aplikace PowerPoint</vt:lpstr>
      <vt:lpstr>Decision Strategy II </vt:lpstr>
      <vt:lpstr>Thanks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Kepner-Tregoe Methodology</dc:title>
  <dc:creator>Skorkovsky Jaromir</dc:creator>
  <cp:lastModifiedBy>Skorkovsky Jaromir</cp:lastModifiedBy>
  <cp:revision>57</cp:revision>
  <dcterms:created xsi:type="dcterms:W3CDTF">2012-07-23T07:06:28Z</dcterms:created>
  <dcterms:modified xsi:type="dcterms:W3CDTF">2012-10-31T08:04:30Z</dcterms:modified>
</cp:coreProperties>
</file>