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99" r:id="rId3"/>
    <p:sldId id="286" r:id="rId4"/>
    <p:sldId id="296" r:id="rId5"/>
    <p:sldId id="297" r:id="rId6"/>
    <p:sldId id="290" r:id="rId7"/>
    <p:sldId id="298" r:id="rId8"/>
    <p:sldId id="300" r:id="rId9"/>
    <p:sldId id="301" r:id="rId10"/>
    <p:sldId id="285" r:id="rId11"/>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7" d="100"/>
          <a:sy n="107" d="100"/>
        </p:scale>
        <p:origin x="-1098" y="-84"/>
      </p:cViewPr>
      <p:guideLst>
        <p:guide orient="horz" pos="2160"/>
        <p:guide pos="2880"/>
      </p:guideLst>
    </p:cSldViewPr>
  </p:slideViewPr>
  <p:notesTextViewPr>
    <p:cViewPr>
      <p:scale>
        <a:sx n="1" d="1"/>
        <a:sy n="1" d="1"/>
      </p:scale>
      <p:origin x="0" y="0"/>
    </p:cViewPr>
  </p:notesTextViewPr>
  <p:sorterViewPr>
    <p:cViewPr>
      <p:scale>
        <a:sx n="40" d="100"/>
        <a:sy n="4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23A92AC-B61C-47EC-8D3B-8777919C8C1D}" type="datetimeFigureOut">
              <a:rPr lang="cs-CZ" smtClean="0"/>
              <a:t>13.11.2012</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85C6969-ECF2-43EE-8108-473A0F14A196}" type="slidenum">
              <a:rPr lang="cs-CZ" smtClean="0"/>
              <a:t>‹#›</a:t>
            </a:fld>
            <a:endParaRPr lang="cs-CZ"/>
          </a:p>
        </p:txBody>
      </p:sp>
    </p:spTree>
    <p:extLst>
      <p:ext uri="{BB962C8B-B14F-4D97-AF65-F5344CB8AC3E}">
        <p14:creationId xmlns:p14="http://schemas.microsoft.com/office/powerpoint/2010/main" val="15301077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14C217DA-7327-4FBD-BE6C-2293415A8710}" type="datetime1">
              <a:rPr lang="cs-CZ" smtClean="0"/>
              <a:t>13.11.2012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C05A776-8594-4643-8B23-C6D16F173EE0}" type="slidenum">
              <a:rPr lang="cs-CZ" smtClean="0"/>
              <a:t>‹#›</a:t>
            </a:fld>
            <a:endParaRPr lang="cs-CZ"/>
          </a:p>
        </p:txBody>
      </p:sp>
    </p:spTree>
    <p:extLst>
      <p:ext uri="{BB962C8B-B14F-4D97-AF65-F5344CB8AC3E}">
        <p14:creationId xmlns:p14="http://schemas.microsoft.com/office/powerpoint/2010/main" val="23352200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0223FDA8-AEEC-4EDD-BEDB-034ED31B6227}" type="datetime1">
              <a:rPr lang="cs-CZ" smtClean="0"/>
              <a:t>13.11.2012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CC05A776-8594-4643-8B23-C6D16F173EE0}" type="slidenum">
              <a:rPr lang="cs-CZ" smtClean="0"/>
              <a:t>‹#›</a:t>
            </a:fld>
            <a:endParaRPr lang="cs-CZ"/>
          </a:p>
        </p:txBody>
      </p:sp>
    </p:spTree>
    <p:extLst>
      <p:ext uri="{BB962C8B-B14F-4D97-AF65-F5344CB8AC3E}">
        <p14:creationId xmlns:p14="http://schemas.microsoft.com/office/powerpoint/2010/main" val="8437655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7594CC43-3476-41B5-83BF-E66DB4584FF1}" type="datetime1">
              <a:rPr lang="cs-CZ" smtClean="0"/>
              <a:t>13.11.2012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C05A776-8594-4643-8B23-C6D16F173EE0}" type="slidenum">
              <a:rPr lang="cs-CZ" smtClean="0"/>
              <a:t>‹#›</a:t>
            </a:fld>
            <a:endParaRPr lang="cs-CZ"/>
          </a:p>
        </p:txBody>
      </p:sp>
    </p:spTree>
    <p:extLst>
      <p:ext uri="{BB962C8B-B14F-4D97-AF65-F5344CB8AC3E}">
        <p14:creationId xmlns:p14="http://schemas.microsoft.com/office/powerpoint/2010/main" val="215595322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CA1D9994-8537-4D13-8370-2BB9BE0E9BF4}" type="datetime1">
              <a:rPr lang="cs-CZ" smtClean="0"/>
              <a:t>13.11.2012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C05A776-8594-4643-8B23-C6D16F173EE0}" type="slidenum">
              <a:rPr lang="cs-CZ" smtClean="0"/>
              <a:t>‹#›</a:t>
            </a:fld>
            <a:endParaRPr lang="cs-CZ"/>
          </a:p>
        </p:txBody>
      </p:sp>
    </p:spTree>
    <p:extLst>
      <p:ext uri="{BB962C8B-B14F-4D97-AF65-F5344CB8AC3E}">
        <p14:creationId xmlns:p14="http://schemas.microsoft.com/office/powerpoint/2010/main" val="40643579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24914F63-6142-432E-B790-1178460C0FC6}" type="datetime1">
              <a:rPr lang="cs-CZ" smtClean="0"/>
              <a:t>13.11.2012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C05A776-8594-4643-8B23-C6D16F173EE0}" type="slidenum">
              <a:rPr lang="cs-CZ" smtClean="0"/>
              <a:t>‹#›</a:t>
            </a:fld>
            <a:endParaRPr lang="cs-CZ"/>
          </a:p>
        </p:txBody>
      </p:sp>
    </p:spTree>
    <p:extLst>
      <p:ext uri="{BB962C8B-B14F-4D97-AF65-F5344CB8AC3E}">
        <p14:creationId xmlns:p14="http://schemas.microsoft.com/office/powerpoint/2010/main" val="28839571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4A804A9E-A80B-4378-8648-61656822D1BE}" type="datetime1">
              <a:rPr lang="cs-CZ" smtClean="0"/>
              <a:t>13.11.2012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C05A776-8594-4643-8B23-C6D16F173EE0}" type="slidenum">
              <a:rPr lang="cs-CZ" smtClean="0"/>
              <a:t>‹#›</a:t>
            </a:fld>
            <a:endParaRPr lang="cs-CZ"/>
          </a:p>
        </p:txBody>
      </p:sp>
    </p:spTree>
    <p:extLst>
      <p:ext uri="{BB962C8B-B14F-4D97-AF65-F5344CB8AC3E}">
        <p14:creationId xmlns:p14="http://schemas.microsoft.com/office/powerpoint/2010/main" val="9117849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6BFA6AF5-1524-478D-A973-10148F02AD73}" type="datetime1">
              <a:rPr lang="cs-CZ" smtClean="0"/>
              <a:t>13.11.2012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CC05A776-8594-4643-8B23-C6D16F173EE0}" type="slidenum">
              <a:rPr lang="cs-CZ" smtClean="0"/>
              <a:t>‹#›</a:t>
            </a:fld>
            <a:endParaRPr lang="cs-CZ"/>
          </a:p>
        </p:txBody>
      </p:sp>
    </p:spTree>
    <p:extLst>
      <p:ext uri="{BB962C8B-B14F-4D97-AF65-F5344CB8AC3E}">
        <p14:creationId xmlns:p14="http://schemas.microsoft.com/office/powerpoint/2010/main" val="26341816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9B39AD47-97A4-4339-9FB0-940830D11209}" type="datetime1">
              <a:rPr lang="cs-CZ" smtClean="0"/>
              <a:t>13.11.2012</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CC05A776-8594-4643-8B23-C6D16F173EE0}" type="slidenum">
              <a:rPr lang="cs-CZ" smtClean="0"/>
              <a:t>‹#›</a:t>
            </a:fld>
            <a:endParaRPr lang="cs-CZ"/>
          </a:p>
        </p:txBody>
      </p:sp>
    </p:spTree>
    <p:extLst>
      <p:ext uri="{BB962C8B-B14F-4D97-AF65-F5344CB8AC3E}">
        <p14:creationId xmlns:p14="http://schemas.microsoft.com/office/powerpoint/2010/main" val="32298560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486B1EEE-79DE-45EC-B7CF-3A4446A7E942}" type="datetime1">
              <a:rPr lang="cs-CZ" smtClean="0"/>
              <a:t>13.11.2012</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CC05A776-8594-4643-8B23-C6D16F173EE0}" type="slidenum">
              <a:rPr lang="cs-CZ" smtClean="0"/>
              <a:t>‹#›</a:t>
            </a:fld>
            <a:endParaRPr lang="cs-CZ"/>
          </a:p>
        </p:txBody>
      </p:sp>
    </p:spTree>
    <p:extLst>
      <p:ext uri="{BB962C8B-B14F-4D97-AF65-F5344CB8AC3E}">
        <p14:creationId xmlns:p14="http://schemas.microsoft.com/office/powerpoint/2010/main" val="3893874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BE2774D7-DD2D-4706-952F-A1E6ADA38DD3}" type="datetime1">
              <a:rPr lang="cs-CZ" smtClean="0"/>
              <a:t>13.11.2012</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CC05A776-8594-4643-8B23-C6D16F173EE0}" type="slidenum">
              <a:rPr lang="cs-CZ" smtClean="0"/>
              <a:t>‹#›</a:t>
            </a:fld>
            <a:endParaRPr lang="cs-CZ"/>
          </a:p>
        </p:txBody>
      </p:sp>
    </p:spTree>
    <p:extLst>
      <p:ext uri="{BB962C8B-B14F-4D97-AF65-F5344CB8AC3E}">
        <p14:creationId xmlns:p14="http://schemas.microsoft.com/office/powerpoint/2010/main" val="1328327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Vlastní rozlože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Kliknutím lze upravit styl.</a:t>
            </a:r>
            <a:endParaRPr lang="cs-CZ" dirty="0"/>
          </a:p>
        </p:txBody>
      </p:sp>
      <p:sp>
        <p:nvSpPr>
          <p:cNvPr id="3" name="Zástupný symbol pro datum 2"/>
          <p:cNvSpPr>
            <a:spLocks noGrp="1"/>
          </p:cNvSpPr>
          <p:nvPr>
            <p:ph type="dt" sz="half" idx="10"/>
          </p:nvPr>
        </p:nvSpPr>
        <p:spPr/>
        <p:txBody>
          <a:bodyPr/>
          <a:lstStyle/>
          <a:p>
            <a:fld id="{CF181EBA-482D-46E8-A1AA-C4C79B937A7E}" type="datetime1">
              <a:rPr lang="cs-CZ" smtClean="0"/>
              <a:t>13.11.2012</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CC05A776-8594-4643-8B23-C6D16F173EE0}" type="slidenum">
              <a:rPr lang="cs-CZ" smtClean="0"/>
              <a:t>‹#›</a:t>
            </a:fld>
            <a:endParaRPr lang="cs-CZ"/>
          </a:p>
        </p:txBody>
      </p:sp>
    </p:spTree>
    <p:extLst>
      <p:ext uri="{BB962C8B-B14F-4D97-AF65-F5344CB8AC3E}">
        <p14:creationId xmlns:p14="http://schemas.microsoft.com/office/powerpoint/2010/main" val="9646687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450B5319-E6EB-4F6C-9FBD-71DBD71D5268}" type="datetime1">
              <a:rPr lang="cs-CZ" smtClean="0"/>
              <a:t>13.11.2012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CC05A776-8594-4643-8B23-C6D16F173EE0}" type="slidenum">
              <a:rPr lang="cs-CZ" smtClean="0"/>
              <a:t>‹#›</a:t>
            </a:fld>
            <a:endParaRPr lang="cs-CZ"/>
          </a:p>
        </p:txBody>
      </p:sp>
    </p:spTree>
    <p:extLst>
      <p:ext uri="{BB962C8B-B14F-4D97-AF65-F5344CB8AC3E}">
        <p14:creationId xmlns:p14="http://schemas.microsoft.com/office/powerpoint/2010/main" val="13189791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F181EBA-482D-46E8-A1AA-C4C79B937A7E}" type="datetime1">
              <a:rPr lang="cs-CZ" smtClean="0"/>
              <a:t>13.11.2012</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C05A776-8594-4643-8B23-C6D16F173EE0}" type="slidenum">
              <a:rPr lang="cs-CZ" smtClean="0"/>
              <a:t>‹#›</a:t>
            </a:fld>
            <a:endParaRPr lang="cs-CZ"/>
          </a:p>
        </p:txBody>
      </p:sp>
    </p:spTree>
    <p:extLst>
      <p:ext uri="{BB962C8B-B14F-4D97-AF65-F5344CB8AC3E}">
        <p14:creationId xmlns:p14="http://schemas.microsoft.com/office/powerpoint/2010/main" val="15062539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60" r:id="rId8"/>
    <p:sldLayoutId id="2147483656" r:id="rId9"/>
    <p:sldLayoutId id="2147483657" r:id="rId10"/>
    <p:sldLayoutId id="2147483658" r:id="rId11"/>
    <p:sldLayoutId id="2147483659" r:id="rId1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en-US" b="1" dirty="0" smtClean="0"/>
              <a:t>Hurwitz score related decision making methods</a:t>
            </a:r>
            <a:endParaRPr lang="en-US" b="1" dirty="0"/>
          </a:p>
        </p:txBody>
      </p:sp>
      <p:sp>
        <p:nvSpPr>
          <p:cNvPr id="3" name="Podnadpis 2"/>
          <p:cNvSpPr>
            <a:spLocks noGrp="1"/>
          </p:cNvSpPr>
          <p:nvPr>
            <p:ph type="subTitle" idx="1"/>
          </p:nvPr>
        </p:nvSpPr>
        <p:spPr/>
        <p:txBody>
          <a:bodyPr/>
          <a:lstStyle/>
          <a:p>
            <a:r>
              <a:rPr lang="cs-CZ" dirty="0" smtClean="0"/>
              <a:t>Skorkovský</a:t>
            </a:r>
          </a:p>
          <a:p>
            <a:r>
              <a:rPr lang="en-US" dirty="0" smtClean="0"/>
              <a:t>Department of </a:t>
            </a:r>
            <a:r>
              <a:rPr lang="cs-CZ" dirty="0" smtClean="0"/>
              <a:t>business</a:t>
            </a:r>
            <a:r>
              <a:rPr lang="en-US" dirty="0" smtClean="0"/>
              <a:t> economy</a:t>
            </a:r>
          </a:p>
          <a:p>
            <a:endParaRPr lang="cs-CZ" dirty="0"/>
          </a:p>
        </p:txBody>
      </p:sp>
    </p:spTree>
    <p:extLst>
      <p:ext uri="{BB962C8B-B14F-4D97-AF65-F5344CB8AC3E}">
        <p14:creationId xmlns:p14="http://schemas.microsoft.com/office/powerpoint/2010/main" val="181177522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ctrTitle"/>
          </p:nvPr>
        </p:nvSpPr>
        <p:spPr/>
        <p:txBody>
          <a:bodyPr/>
          <a:lstStyle/>
          <a:p>
            <a:r>
              <a:rPr lang="en-US" dirty="0" smtClean="0"/>
              <a:t>Thanks for Your attention</a:t>
            </a:r>
            <a:endParaRPr lang="en-US"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03848" y="3429000"/>
            <a:ext cx="2800350" cy="2781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Zástupný symbol pro číslo snímku 1"/>
          <p:cNvSpPr>
            <a:spLocks noGrp="1"/>
          </p:cNvSpPr>
          <p:nvPr>
            <p:ph type="sldNum" sz="quarter" idx="12"/>
          </p:nvPr>
        </p:nvSpPr>
        <p:spPr/>
        <p:txBody>
          <a:bodyPr/>
          <a:lstStyle/>
          <a:p>
            <a:fld id="{CC05A776-8594-4643-8B23-C6D16F173EE0}" type="slidenum">
              <a:rPr lang="cs-CZ" smtClean="0"/>
              <a:t>10</a:t>
            </a:fld>
            <a:endParaRPr lang="cs-CZ"/>
          </a:p>
        </p:txBody>
      </p:sp>
    </p:spTree>
    <p:extLst>
      <p:ext uri="{BB962C8B-B14F-4D97-AF65-F5344CB8AC3E}">
        <p14:creationId xmlns:p14="http://schemas.microsoft.com/office/powerpoint/2010/main" val="298437637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Uncertainty-Risk</a:t>
            </a:r>
            <a:endParaRPr lang="en-US" dirty="0"/>
          </a:p>
        </p:txBody>
      </p:sp>
      <p:sp>
        <p:nvSpPr>
          <p:cNvPr id="3" name="Zástupný symbol pro obsah 2"/>
          <p:cNvSpPr>
            <a:spLocks noGrp="1"/>
          </p:cNvSpPr>
          <p:nvPr>
            <p:ph idx="1"/>
          </p:nvPr>
        </p:nvSpPr>
        <p:spPr/>
        <p:txBody>
          <a:bodyPr>
            <a:normAutofit fontScale="77500" lnSpcReduction="20000"/>
          </a:bodyPr>
          <a:lstStyle/>
          <a:p>
            <a:pPr marL="0" indent="0">
              <a:buNone/>
            </a:pPr>
            <a:r>
              <a:rPr lang="en-GB" dirty="0"/>
              <a:t>Although the possible returns of the investment are beyond the control of the decision maker, the decision maker might or might not be able or willing to assign probabilities to them. </a:t>
            </a:r>
            <a:endParaRPr lang="cs-CZ" dirty="0" smtClean="0"/>
          </a:p>
          <a:p>
            <a:pPr marL="0" indent="0">
              <a:buNone/>
            </a:pPr>
            <a:endParaRPr lang="cs-CZ" dirty="0" smtClean="0">
              <a:solidFill>
                <a:srgbClr val="0070C0"/>
              </a:solidFill>
            </a:endParaRPr>
          </a:p>
          <a:p>
            <a:pPr marL="0" indent="0">
              <a:buNone/>
            </a:pPr>
            <a:r>
              <a:rPr lang="en-GB" dirty="0" smtClean="0">
                <a:solidFill>
                  <a:srgbClr val="0070C0"/>
                </a:solidFill>
              </a:rPr>
              <a:t>If </a:t>
            </a:r>
            <a:r>
              <a:rPr lang="en-GB" dirty="0">
                <a:solidFill>
                  <a:srgbClr val="0070C0"/>
                </a:solidFill>
              </a:rPr>
              <a:t>no probabilities are assigned to the possible consequences, then the decision situation is called "</a:t>
            </a:r>
            <a:r>
              <a:rPr lang="en-GB" i="1" dirty="0">
                <a:solidFill>
                  <a:srgbClr val="0070C0"/>
                </a:solidFill>
              </a:rPr>
              <a:t>decision under uncertainty</a:t>
            </a:r>
            <a:r>
              <a:rPr lang="en-GB" dirty="0" smtClean="0">
                <a:solidFill>
                  <a:srgbClr val="0070C0"/>
                </a:solidFill>
              </a:rPr>
              <a:t>".</a:t>
            </a:r>
            <a:endParaRPr lang="cs-CZ" dirty="0" smtClean="0">
              <a:solidFill>
                <a:srgbClr val="0070C0"/>
              </a:solidFill>
            </a:endParaRPr>
          </a:p>
          <a:p>
            <a:pPr marL="0" indent="0">
              <a:buNone/>
            </a:pPr>
            <a:endParaRPr lang="cs-CZ" dirty="0" smtClean="0">
              <a:solidFill>
                <a:srgbClr val="0070C0"/>
              </a:solidFill>
            </a:endParaRPr>
          </a:p>
          <a:p>
            <a:pPr marL="0" indent="0">
              <a:buNone/>
            </a:pPr>
            <a:r>
              <a:rPr lang="en-GB" dirty="0" smtClean="0">
                <a:solidFill>
                  <a:srgbClr val="00B050"/>
                </a:solidFill>
              </a:rPr>
              <a:t>If </a:t>
            </a:r>
            <a:r>
              <a:rPr lang="en-GB" dirty="0">
                <a:solidFill>
                  <a:srgbClr val="00B050"/>
                </a:solidFill>
              </a:rPr>
              <a:t>probabilities are assigned then the situation is called "</a:t>
            </a:r>
            <a:r>
              <a:rPr lang="en-GB" i="1" dirty="0">
                <a:solidFill>
                  <a:srgbClr val="00B050"/>
                </a:solidFill>
              </a:rPr>
              <a:t>decision under risk</a:t>
            </a:r>
            <a:r>
              <a:rPr lang="en-GB" dirty="0">
                <a:solidFill>
                  <a:srgbClr val="00B050"/>
                </a:solidFill>
              </a:rPr>
              <a:t>". </a:t>
            </a:r>
            <a:endParaRPr lang="cs-CZ" dirty="0" smtClean="0">
              <a:solidFill>
                <a:srgbClr val="00B050"/>
              </a:solidFill>
            </a:endParaRPr>
          </a:p>
          <a:p>
            <a:pPr marL="0" indent="0">
              <a:buNone/>
            </a:pPr>
            <a:endParaRPr lang="cs-CZ" dirty="0" smtClean="0"/>
          </a:p>
          <a:p>
            <a:pPr marL="0" indent="0">
              <a:buNone/>
            </a:pPr>
            <a:r>
              <a:rPr lang="en-GB" dirty="0" smtClean="0"/>
              <a:t>This </a:t>
            </a:r>
            <a:r>
              <a:rPr lang="en-GB" dirty="0"/>
              <a:t>is a basic distinction in decision theory, and different analyses are in order. </a:t>
            </a:r>
            <a:endParaRPr lang="cs-CZ" dirty="0"/>
          </a:p>
          <a:p>
            <a:endParaRPr lang="cs-CZ" dirty="0"/>
          </a:p>
        </p:txBody>
      </p:sp>
      <p:sp>
        <p:nvSpPr>
          <p:cNvPr id="4" name="Zástupný symbol pro číslo snímku 3"/>
          <p:cNvSpPr>
            <a:spLocks noGrp="1"/>
          </p:cNvSpPr>
          <p:nvPr>
            <p:ph type="sldNum" sz="quarter" idx="12"/>
          </p:nvPr>
        </p:nvSpPr>
        <p:spPr/>
        <p:txBody>
          <a:bodyPr/>
          <a:lstStyle/>
          <a:p>
            <a:fld id="{CC05A776-8594-4643-8B23-C6D16F173EE0}" type="slidenum">
              <a:rPr lang="cs-CZ" smtClean="0"/>
              <a:t>2</a:t>
            </a:fld>
            <a:endParaRPr lang="cs-CZ"/>
          </a:p>
        </p:txBody>
      </p:sp>
    </p:spTree>
    <p:extLst>
      <p:ext uri="{BB962C8B-B14F-4D97-AF65-F5344CB8AC3E}">
        <p14:creationId xmlns:p14="http://schemas.microsoft.com/office/powerpoint/2010/main" val="29913618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First approach</a:t>
            </a:r>
            <a:endParaRPr lang="en-US" dirty="0"/>
          </a:p>
        </p:txBody>
      </p:sp>
      <p:sp>
        <p:nvSpPr>
          <p:cNvPr id="5" name="Obdélník 4"/>
          <p:cNvSpPr/>
          <p:nvPr/>
        </p:nvSpPr>
        <p:spPr>
          <a:xfrm>
            <a:off x="1907704" y="2321293"/>
            <a:ext cx="1800200" cy="576064"/>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2"/>
                </a:solidFill>
              </a:rPr>
              <a:t>Decision</a:t>
            </a:r>
            <a:endParaRPr lang="cs-CZ" b="1" dirty="0" smtClean="0">
              <a:solidFill>
                <a:schemeClr val="tx2"/>
              </a:solidFill>
            </a:endParaRPr>
          </a:p>
          <a:p>
            <a:pPr algn="ctr"/>
            <a:r>
              <a:rPr lang="cs-CZ" sz="1200" b="1" dirty="0" smtClean="0">
                <a:solidFill>
                  <a:schemeClr val="tx2"/>
                </a:solidFill>
              </a:rPr>
              <a:t>(</a:t>
            </a:r>
            <a:r>
              <a:rPr lang="en-US" sz="1200" b="1" dirty="0" smtClean="0">
                <a:solidFill>
                  <a:schemeClr val="tx2"/>
                </a:solidFill>
              </a:rPr>
              <a:t>what to do </a:t>
            </a:r>
            <a:r>
              <a:rPr lang="cs-CZ" sz="1200" b="1" dirty="0" smtClean="0">
                <a:solidFill>
                  <a:schemeClr val="tx2"/>
                </a:solidFill>
              </a:rPr>
              <a:t>?)</a:t>
            </a:r>
            <a:endParaRPr lang="en-US" sz="1200" b="1" dirty="0">
              <a:solidFill>
                <a:schemeClr val="tx2"/>
              </a:solidFill>
            </a:endParaRPr>
          </a:p>
        </p:txBody>
      </p:sp>
      <p:sp>
        <p:nvSpPr>
          <p:cNvPr id="6" name="Obdélník 5"/>
          <p:cNvSpPr/>
          <p:nvPr/>
        </p:nvSpPr>
        <p:spPr>
          <a:xfrm>
            <a:off x="4296229" y="1713203"/>
            <a:ext cx="1800200" cy="576064"/>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Alternative 1</a:t>
            </a:r>
            <a:endParaRPr lang="en-US" b="1" dirty="0">
              <a:solidFill>
                <a:schemeClr val="tx1"/>
              </a:solidFill>
            </a:endParaRPr>
          </a:p>
        </p:txBody>
      </p:sp>
      <p:sp>
        <p:nvSpPr>
          <p:cNvPr id="7" name="Obdélník 6"/>
          <p:cNvSpPr/>
          <p:nvPr/>
        </p:nvSpPr>
        <p:spPr>
          <a:xfrm>
            <a:off x="4308490" y="2609325"/>
            <a:ext cx="1800200" cy="576064"/>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Alternative </a:t>
            </a:r>
            <a:r>
              <a:rPr lang="cs-CZ" b="1" dirty="0" smtClean="0">
                <a:solidFill>
                  <a:schemeClr val="tx1"/>
                </a:solidFill>
              </a:rPr>
              <a:t>2</a:t>
            </a:r>
            <a:endParaRPr lang="en-US" b="1" dirty="0">
              <a:solidFill>
                <a:schemeClr val="tx1"/>
              </a:solidFill>
            </a:endParaRPr>
          </a:p>
        </p:txBody>
      </p:sp>
      <p:sp>
        <p:nvSpPr>
          <p:cNvPr id="8" name="Obdélník 7"/>
          <p:cNvSpPr/>
          <p:nvPr/>
        </p:nvSpPr>
        <p:spPr>
          <a:xfrm>
            <a:off x="4321314" y="3645024"/>
            <a:ext cx="1800200" cy="576064"/>
          </a:xfrm>
          <a:prstGeom prst="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Alternative </a:t>
            </a:r>
            <a:r>
              <a:rPr lang="cs-CZ" b="1" dirty="0" smtClean="0">
                <a:solidFill>
                  <a:schemeClr val="tx1"/>
                </a:solidFill>
              </a:rPr>
              <a:t>i</a:t>
            </a:r>
            <a:endParaRPr lang="en-US" b="1" dirty="0">
              <a:solidFill>
                <a:schemeClr val="tx1"/>
              </a:solidFill>
            </a:endParaRPr>
          </a:p>
        </p:txBody>
      </p:sp>
      <p:cxnSp>
        <p:nvCxnSpPr>
          <p:cNvPr id="10" name="Přímá spojnice 9"/>
          <p:cNvCxnSpPr>
            <a:stCxn id="7" idx="2"/>
            <a:endCxn id="8" idx="0"/>
          </p:cNvCxnSpPr>
          <p:nvPr/>
        </p:nvCxnSpPr>
        <p:spPr>
          <a:xfrm>
            <a:off x="5208590" y="3185389"/>
            <a:ext cx="12824" cy="459635"/>
          </a:xfrm>
          <a:prstGeom prst="line">
            <a:avLst/>
          </a:prstGeom>
          <a:ln w="25400">
            <a:prstDash val="sysDash"/>
          </a:ln>
        </p:spPr>
        <p:style>
          <a:lnRef idx="1">
            <a:schemeClr val="accent1"/>
          </a:lnRef>
          <a:fillRef idx="0">
            <a:schemeClr val="accent1"/>
          </a:fillRef>
          <a:effectRef idx="0">
            <a:schemeClr val="accent1"/>
          </a:effectRef>
          <a:fontRef idx="minor">
            <a:schemeClr val="tx1"/>
          </a:fontRef>
        </p:style>
      </p:cxnSp>
      <p:cxnSp>
        <p:nvCxnSpPr>
          <p:cNvPr id="12" name="Přímá spojnice se šipkou 11"/>
          <p:cNvCxnSpPr>
            <a:stCxn id="5" idx="3"/>
            <a:endCxn id="6" idx="1"/>
          </p:cNvCxnSpPr>
          <p:nvPr/>
        </p:nvCxnSpPr>
        <p:spPr>
          <a:xfrm flipV="1">
            <a:off x="3707904" y="2001235"/>
            <a:ext cx="588325" cy="60809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 name="Přímá spojnice se šipkou 12"/>
          <p:cNvCxnSpPr>
            <a:stCxn id="5" idx="3"/>
            <a:endCxn id="7" idx="1"/>
          </p:cNvCxnSpPr>
          <p:nvPr/>
        </p:nvCxnSpPr>
        <p:spPr>
          <a:xfrm>
            <a:off x="3707904" y="2609325"/>
            <a:ext cx="600586" cy="28803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4" name="Přímá spojnice se šipkou 13"/>
          <p:cNvCxnSpPr>
            <a:stCxn id="5" idx="3"/>
            <a:endCxn id="8" idx="1"/>
          </p:cNvCxnSpPr>
          <p:nvPr/>
        </p:nvCxnSpPr>
        <p:spPr>
          <a:xfrm>
            <a:off x="3707904" y="2609325"/>
            <a:ext cx="613410" cy="132373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aphicFrame>
        <p:nvGraphicFramePr>
          <p:cNvPr id="30" name="Tabulka 29"/>
          <p:cNvGraphicFramePr>
            <a:graphicFrameLocks noGrp="1"/>
          </p:cNvGraphicFramePr>
          <p:nvPr>
            <p:extLst>
              <p:ext uri="{D42A27DB-BD31-4B8C-83A1-F6EECF244321}">
                <p14:modId xmlns:p14="http://schemas.microsoft.com/office/powerpoint/2010/main" val="1590081402"/>
              </p:ext>
            </p:extLst>
          </p:nvPr>
        </p:nvGraphicFramePr>
        <p:xfrm>
          <a:off x="2882553" y="4437112"/>
          <a:ext cx="3913637" cy="1440160"/>
        </p:xfrm>
        <a:graphic>
          <a:graphicData uri="http://schemas.openxmlformats.org/drawingml/2006/table">
            <a:tbl>
              <a:tblPr>
                <a:tableStyleId>{5C22544A-7EE6-4342-B048-85BDC9FD1C3A}</a:tableStyleId>
              </a:tblPr>
              <a:tblGrid>
                <a:gridCol w="665933"/>
                <a:gridCol w="665933"/>
                <a:gridCol w="655688"/>
                <a:gridCol w="604462"/>
                <a:gridCol w="645443"/>
                <a:gridCol w="676178"/>
              </a:tblGrid>
              <a:tr h="292763">
                <a:tc>
                  <a:txBody>
                    <a:bodyPr/>
                    <a:lstStyle/>
                    <a:p>
                      <a:pPr algn="ctr">
                        <a:lnSpc>
                          <a:spcPct val="115000"/>
                        </a:lnSpc>
                        <a:spcAft>
                          <a:spcPts val="1000"/>
                        </a:spcAft>
                      </a:pPr>
                      <a:r>
                        <a:rPr lang="cs-CZ" sz="1100" dirty="0">
                          <a:effectLst/>
                        </a:rPr>
                        <a:t> </a:t>
                      </a:r>
                      <a:r>
                        <a:rPr lang="cs-CZ" sz="1100" dirty="0" smtClean="0">
                          <a:effectLst/>
                        </a:rPr>
                        <a:t>A/O</a:t>
                      </a:r>
                      <a:endParaRPr lang="cs-CZ" sz="1100" dirty="0">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b="1" dirty="0">
                          <a:solidFill>
                            <a:schemeClr val="tx2">
                              <a:lumMod val="60000"/>
                              <a:lumOff val="40000"/>
                            </a:schemeClr>
                          </a:solidFill>
                          <a:effectLst/>
                        </a:rPr>
                        <a:t> </a:t>
                      </a:r>
                      <a:r>
                        <a:rPr lang="cs-CZ" sz="1100" b="1" dirty="0" smtClean="0">
                          <a:solidFill>
                            <a:schemeClr val="tx2">
                              <a:lumMod val="60000"/>
                              <a:lumOff val="40000"/>
                            </a:schemeClr>
                          </a:solidFill>
                          <a:effectLst/>
                        </a:rPr>
                        <a:t>O1</a:t>
                      </a:r>
                      <a:endParaRPr lang="cs-CZ" sz="1100" b="1" dirty="0">
                        <a:solidFill>
                          <a:schemeClr val="tx2">
                            <a:lumMod val="60000"/>
                            <a:lumOff val="40000"/>
                          </a:schemeClr>
                        </a:solidFill>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b="1" dirty="0" smtClean="0">
                          <a:solidFill>
                            <a:schemeClr val="tx2">
                              <a:lumMod val="60000"/>
                              <a:lumOff val="40000"/>
                            </a:schemeClr>
                          </a:solidFill>
                          <a:effectLst/>
                        </a:rPr>
                        <a:t>O2</a:t>
                      </a:r>
                      <a:r>
                        <a:rPr lang="cs-CZ" sz="1100" b="1" dirty="0">
                          <a:solidFill>
                            <a:schemeClr val="tx2">
                              <a:lumMod val="60000"/>
                              <a:lumOff val="40000"/>
                            </a:schemeClr>
                          </a:solidFill>
                          <a:effectLst/>
                        </a:rPr>
                        <a:t> </a:t>
                      </a:r>
                      <a:endParaRPr lang="cs-CZ" sz="1100" b="1" dirty="0">
                        <a:solidFill>
                          <a:schemeClr val="tx2">
                            <a:lumMod val="60000"/>
                            <a:lumOff val="40000"/>
                          </a:schemeClr>
                        </a:solidFill>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b="1" dirty="0" smtClean="0">
                          <a:solidFill>
                            <a:schemeClr val="tx2">
                              <a:lumMod val="60000"/>
                              <a:lumOff val="40000"/>
                            </a:schemeClr>
                          </a:solidFill>
                          <a:effectLst/>
                        </a:rPr>
                        <a:t>O3</a:t>
                      </a:r>
                      <a:r>
                        <a:rPr lang="cs-CZ" sz="1100" b="1" dirty="0">
                          <a:solidFill>
                            <a:schemeClr val="tx2">
                              <a:lumMod val="60000"/>
                              <a:lumOff val="40000"/>
                            </a:schemeClr>
                          </a:solidFill>
                          <a:effectLst/>
                        </a:rPr>
                        <a:t> </a:t>
                      </a:r>
                      <a:endParaRPr lang="cs-CZ" sz="1100" b="1" dirty="0">
                        <a:solidFill>
                          <a:schemeClr val="tx2">
                            <a:lumMod val="60000"/>
                            <a:lumOff val="40000"/>
                          </a:schemeClr>
                        </a:solidFill>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b="1" dirty="0">
                          <a:solidFill>
                            <a:schemeClr val="tx2">
                              <a:lumMod val="60000"/>
                              <a:lumOff val="40000"/>
                            </a:schemeClr>
                          </a:solidFill>
                          <a:effectLst/>
                        </a:rPr>
                        <a:t> </a:t>
                      </a:r>
                      <a:r>
                        <a:rPr lang="cs-CZ" sz="1100" b="1" dirty="0" smtClean="0">
                          <a:solidFill>
                            <a:schemeClr val="tx2">
                              <a:lumMod val="60000"/>
                              <a:lumOff val="40000"/>
                            </a:schemeClr>
                          </a:solidFill>
                          <a:effectLst/>
                        </a:rPr>
                        <a:t>O4</a:t>
                      </a:r>
                      <a:endParaRPr lang="cs-CZ" sz="1100" b="1" dirty="0">
                        <a:solidFill>
                          <a:schemeClr val="tx2">
                            <a:lumMod val="60000"/>
                            <a:lumOff val="40000"/>
                          </a:schemeClr>
                        </a:solidFill>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b="1" dirty="0" smtClean="0">
                          <a:solidFill>
                            <a:schemeClr val="tx2">
                              <a:lumMod val="60000"/>
                              <a:lumOff val="40000"/>
                            </a:schemeClr>
                          </a:solidFill>
                          <a:effectLst/>
                        </a:rPr>
                        <a:t>O5</a:t>
                      </a:r>
                      <a:r>
                        <a:rPr lang="cs-CZ" sz="1100" b="1" dirty="0">
                          <a:solidFill>
                            <a:schemeClr val="tx2">
                              <a:lumMod val="60000"/>
                              <a:lumOff val="40000"/>
                            </a:schemeClr>
                          </a:solidFill>
                          <a:effectLst/>
                        </a:rPr>
                        <a:t> </a:t>
                      </a:r>
                      <a:endParaRPr lang="cs-CZ" sz="1100" b="1" dirty="0">
                        <a:solidFill>
                          <a:schemeClr val="tx2">
                            <a:lumMod val="60000"/>
                            <a:lumOff val="40000"/>
                          </a:schemeClr>
                        </a:solidFill>
                        <a:effectLst/>
                        <a:latin typeface="Calibri"/>
                        <a:ea typeface="Calibri"/>
                        <a:cs typeface="Times New Roman"/>
                      </a:endParaRPr>
                    </a:p>
                  </a:txBody>
                  <a:tcPr marL="44450" marR="44450" marT="0" marB="0"/>
                </a:tc>
              </a:tr>
              <a:tr h="283301">
                <a:tc>
                  <a:txBody>
                    <a:bodyPr/>
                    <a:lstStyle/>
                    <a:p>
                      <a:pPr algn="ctr">
                        <a:lnSpc>
                          <a:spcPct val="115000"/>
                        </a:lnSpc>
                        <a:spcAft>
                          <a:spcPts val="1000"/>
                        </a:spcAft>
                      </a:pPr>
                      <a:r>
                        <a:rPr lang="cs-CZ" sz="1100" dirty="0">
                          <a:solidFill>
                            <a:srgbClr val="FF0000"/>
                          </a:solidFill>
                          <a:effectLst/>
                        </a:rPr>
                        <a:t> </a:t>
                      </a:r>
                      <a:r>
                        <a:rPr lang="cs-CZ" sz="1100" dirty="0" smtClean="0">
                          <a:solidFill>
                            <a:srgbClr val="FF0000"/>
                          </a:solidFill>
                          <a:effectLst/>
                        </a:rPr>
                        <a:t>A1</a:t>
                      </a:r>
                      <a:endParaRPr lang="cs-CZ" sz="1100" dirty="0">
                        <a:solidFill>
                          <a:srgbClr val="FF0000"/>
                        </a:solidFill>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smtClean="0">
                          <a:effectLst/>
                        </a:rPr>
                        <a:t>po11</a:t>
                      </a:r>
                      <a:endParaRPr lang="cs-CZ" sz="1100" dirty="0">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smtClean="0">
                          <a:effectLst/>
                        </a:rPr>
                        <a:t>po12</a:t>
                      </a:r>
                      <a:r>
                        <a:rPr lang="cs-CZ" sz="1100" dirty="0">
                          <a:effectLst/>
                        </a:rPr>
                        <a:t> </a:t>
                      </a:r>
                      <a:endParaRPr lang="cs-CZ" sz="1100" dirty="0">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smtClean="0">
                          <a:effectLst/>
                        </a:rPr>
                        <a:t>po13</a:t>
                      </a:r>
                      <a:r>
                        <a:rPr lang="cs-CZ" sz="1100" dirty="0">
                          <a:effectLst/>
                        </a:rPr>
                        <a:t> </a:t>
                      </a:r>
                      <a:endParaRPr lang="cs-CZ" sz="1100" dirty="0">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smtClean="0">
                          <a:effectLst/>
                        </a:rPr>
                        <a:t>po14</a:t>
                      </a:r>
                      <a:r>
                        <a:rPr lang="cs-CZ" sz="1100" dirty="0">
                          <a:effectLst/>
                        </a:rPr>
                        <a:t> </a:t>
                      </a:r>
                      <a:endParaRPr lang="cs-CZ" sz="1100" dirty="0">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a:effectLst/>
                        </a:rPr>
                        <a:t> </a:t>
                      </a:r>
                      <a:r>
                        <a:rPr lang="cs-CZ" sz="1100" dirty="0" smtClean="0">
                          <a:effectLst/>
                        </a:rPr>
                        <a:t>po15</a:t>
                      </a:r>
                      <a:endParaRPr lang="cs-CZ" sz="1100" dirty="0">
                        <a:effectLst/>
                        <a:latin typeface="Calibri"/>
                        <a:ea typeface="Calibri"/>
                        <a:cs typeface="Times New Roman"/>
                      </a:endParaRPr>
                    </a:p>
                  </a:txBody>
                  <a:tcPr marL="44450" marR="44450" marT="0" marB="0"/>
                </a:tc>
              </a:tr>
              <a:tr h="288032">
                <a:tc>
                  <a:txBody>
                    <a:bodyPr/>
                    <a:lstStyle/>
                    <a:p>
                      <a:pPr algn="ctr">
                        <a:lnSpc>
                          <a:spcPct val="115000"/>
                        </a:lnSpc>
                        <a:spcAft>
                          <a:spcPts val="1000"/>
                        </a:spcAft>
                      </a:pPr>
                      <a:r>
                        <a:rPr lang="cs-CZ" sz="1100" dirty="0">
                          <a:solidFill>
                            <a:srgbClr val="FF0000"/>
                          </a:solidFill>
                          <a:effectLst/>
                        </a:rPr>
                        <a:t> </a:t>
                      </a:r>
                      <a:r>
                        <a:rPr lang="cs-CZ" sz="1100" dirty="0" smtClean="0">
                          <a:solidFill>
                            <a:srgbClr val="FF0000"/>
                          </a:solidFill>
                          <a:effectLst/>
                        </a:rPr>
                        <a:t>A2</a:t>
                      </a:r>
                      <a:endParaRPr lang="cs-CZ" sz="1100" dirty="0">
                        <a:solidFill>
                          <a:srgbClr val="FF0000"/>
                        </a:solidFill>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a:effectLst/>
                        </a:rPr>
                        <a:t> </a:t>
                      </a:r>
                      <a:r>
                        <a:rPr lang="cs-CZ" sz="1100" dirty="0" smtClean="0">
                          <a:effectLst/>
                        </a:rPr>
                        <a:t>po21</a:t>
                      </a:r>
                      <a:endParaRPr lang="cs-CZ" sz="1100" dirty="0">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a:effectLst/>
                        </a:rPr>
                        <a:t> </a:t>
                      </a:r>
                      <a:r>
                        <a:rPr lang="cs-CZ" sz="1100" dirty="0" smtClean="0">
                          <a:effectLst/>
                        </a:rPr>
                        <a:t>po22</a:t>
                      </a:r>
                      <a:endParaRPr lang="cs-CZ" sz="1100" dirty="0">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smtClean="0">
                          <a:effectLst/>
                        </a:rPr>
                        <a:t>po23</a:t>
                      </a:r>
                      <a:r>
                        <a:rPr lang="cs-CZ" sz="1100" dirty="0">
                          <a:effectLst/>
                        </a:rPr>
                        <a:t> </a:t>
                      </a:r>
                      <a:endParaRPr lang="cs-CZ" sz="1100" dirty="0">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a:effectLst/>
                        </a:rPr>
                        <a:t> </a:t>
                      </a:r>
                      <a:r>
                        <a:rPr lang="cs-CZ" sz="1100" dirty="0" smtClean="0">
                          <a:effectLst/>
                        </a:rPr>
                        <a:t>po24</a:t>
                      </a:r>
                      <a:endParaRPr lang="cs-CZ" sz="1100" dirty="0">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a:effectLst/>
                        </a:rPr>
                        <a:t> </a:t>
                      </a:r>
                      <a:r>
                        <a:rPr lang="cs-CZ" sz="1100" dirty="0" smtClean="0">
                          <a:effectLst/>
                        </a:rPr>
                        <a:t>po25</a:t>
                      </a:r>
                      <a:endParaRPr lang="cs-CZ" sz="1100" dirty="0">
                        <a:effectLst/>
                        <a:latin typeface="Calibri"/>
                        <a:ea typeface="Calibri"/>
                        <a:cs typeface="Times New Roman"/>
                      </a:endParaRPr>
                    </a:p>
                  </a:txBody>
                  <a:tcPr marL="44450" marR="44450" marT="0" marB="0"/>
                </a:tc>
              </a:tr>
              <a:tr h="326544">
                <a:tc>
                  <a:txBody>
                    <a:bodyPr/>
                    <a:lstStyle/>
                    <a:p>
                      <a:pPr algn="ctr">
                        <a:lnSpc>
                          <a:spcPct val="115000"/>
                        </a:lnSpc>
                        <a:spcAft>
                          <a:spcPts val="1000"/>
                        </a:spcAft>
                      </a:pPr>
                      <a:r>
                        <a:rPr lang="cs-CZ" sz="1100" dirty="0" smtClean="0">
                          <a:solidFill>
                            <a:srgbClr val="FF0000"/>
                          </a:solidFill>
                          <a:effectLst/>
                        </a:rPr>
                        <a:t>A3</a:t>
                      </a:r>
                      <a:r>
                        <a:rPr lang="cs-CZ" sz="1100" dirty="0">
                          <a:solidFill>
                            <a:srgbClr val="FF0000"/>
                          </a:solidFill>
                          <a:effectLst/>
                        </a:rPr>
                        <a:t> </a:t>
                      </a:r>
                      <a:endParaRPr lang="cs-CZ" sz="1100" dirty="0">
                        <a:solidFill>
                          <a:srgbClr val="FF0000"/>
                        </a:solidFill>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smtClean="0">
                          <a:effectLst/>
                        </a:rPr>
                        <a:t>po31</a:t>
                      </a:r>
                      <a:r>
                        <a:rPr lang="cs-CZ" sz="1100" dirty="0">
                          <a:effectLst/>
                        </a:rPr>
                        <a:t> </a:t>
                      </a:r>
                      <a:endParaRPr lang="cs-CZ" sz="1100" dirty="0">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smtClean="0">
                          <a:effectLst/>
                        </a:rPr>
                        <a:t>po32</a:t>
                      </a:r>
                      <a:r>
                        <a:rPr lang="cs-CZ" sz="1100" dirty="0">
                          <a:effectLst/>
                        </a:rPr>
                        <a:t> </a:t>
                      </a:r>
                      <a:endParaRPr lang="cs-CZ" sz="1100" dirty="0">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smtClean="0">
                          <a:effectLst/>
                        </a:rPr>
                        <a:t>po33</a:t>
                      </a:r>
                      <a:r>
                        <a:rPr lang="cs-CZ" sz="1100" dirty="0">
                          <a:effectLst/>
                        </a:rPr>
                        <a:t> </a:t>
                      </a:r>
                      <a:endParaRPr lang="cs-CZ" sz="1100" dirty="0">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a:effectLst/>
                        </a:rPr>
                        <a:t> </a:t>
                      </a:r>
                      <a:r>
                        <a:rPr lang="cs-CZ" sz="1100" dirty="0" smtClean="0">
                          <a:effectLst/>
                        </a:rPr>
                        <a:t>po34</a:t>
                      </a:r>
                      <a:endParaRPr lang="cs-CZ" sz="1100" dirty="0">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a:effectLst/>
                        </a:rPr>
                        <a:t> </a:t>
                      </a:r>
                      <a:r>
                        <a:rPr lang="cs-CZ" sz="1100" dirty="0" smtClean="0">
                          <a:effectLst/>
                        </a:rPr>
                        <a:t>po35</a:t>
                      </a:r>
                      <a:endParaRPr lang="cs-CZ" sz="1100" dirty="0">
                        <a:effectLst/>
                        <a:latin typeface="Calibri"/>
                        <a:ea typeface="Calibri"/>
                        <a:cs typeface="Times New Roman"/>
                      </a:endParaRPr>
                    </a:p>
                  </a:txBody>
                  <a:tcPr marL="44450" marR="44450" marT="0" marB="0"/>
                </a:tc>
              </a:tr>
              <a:tr h="249520">
                <a:tc>
                  <a:txBody>
                    <a:bodyPr/>
                    <a:lstStyle/>
                    <a:p>
                      <a:pPr algn="ctr">
                        <a:lnSpc>
                          <a:spcPct val="115000"/>
                        </a:lnSpc>
                        <a:spcAft>
                          <a:spcPts val="1000"/>
                        </a:spcAft>
                      </a:pPr>
                      <a:r>
                        <a:rPr lang="cs-CZ" sz="1100" dirty="0" smtClean="0">
                          <a:solidFill>
                            <a:srgbClr val="FF0000"/>
                          </a:solidFill>
                          <a:effectLst/>
                        </a:rPr>
                        <a:t>A4</a:t>
                      </a:r>
                      <a:endParaRPr lang="cs-CZ" sz="1100" dirty="0">
                        <a:solidFill>
                          <a:srgbClr val="FF0000"/>
                        </a:solidFill>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a:effectLst/>
                        </a:rPr>
                        <a:t> </a:t>
                      </a:r>
                      <a:r>
                        <a:rPr lang="cs-CZ" sz="1100" dirty="0" smtClean="0">
                          <a:effectLst/>
                        </a:rPr>
                        <a:t>po41</a:t>
                      </a:r>
                      <a:endParaRPr lang="cs-CZ" sz="1100" dirty="0">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a:effectLst/>
                        </a:rPr>
                        <a:t> </a:t>
                      </a:r>
                      <a:r>
                        <a:rPr lang="cs-CZ" sz="1100" dirty="0" smtClean="0">
                          <a:effectLst/>
                        </a:rPr>
                        <a:t>po42</a:t>
                      </a:r>
                      <a:endParaRPr lang="cs-CZ" sz="1100" dirty="0">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a:effectLst/>
                        </a:rPr>
                        <a:t> </a:t>
                      </a:r>
                      <a:r>
                        <a:rPr lang="cs-CZ" sz="1100" dirty="0" smtClean="0">
                          <a:effectLst/>
                        </a:rPr>
                        <a:t>po43</a:t>
                      </a:r>
                      <a:endParaRPr lang="cs-CZ" sz="1100" dirty="0">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smtClean="0">
                          <a:effectLst/>
                        </a:rPr>
                        <a:t>po44</a:t>
                      </a:r>
                      <a:r>
                        <a:rPr lang="cs-CZ" sz="1100" dirty="0">
                          <a:effectLst/>
                        </a:rPr>
                        <a:t> </a:t>
                      </a:r>
                      <a:endParaRPr lang="cs-CZ" sz="1100" dirty="0">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a:effectLst/>
                        </a:rPr>
                        <a:t> </a:t>
                      </a:r>
                      <a:r>
                        <a:rPr lang="cs-CZ" sz="1100" dirty="0" smtClean="0">
                          <a:effectLst/>
                        </a:rPr>
                        <a:t>po45</a:t>
                      </a:r>
                      <a:endParaRPr lang="cs-CZ" sz="1100" dirty="0">
                        <a:effectLst/>
                        <a:latin typeface="Calibri"/>
                        <a:ea typeface="Calibri"/>
                        <a:cs typeface="Times New Roman"/>
                      </a:endParaRPr>
                    </a:p>
                  </a:txBody>
                  <a:tcPr marL="44450" marR="44450" marT="0" marB="0"/>
                </a:tc>
              </a:tr>
            </a:tbl>
          </a:graphicData>
        </a:graphic>
      </p:graphicFrame>
      <p:sp>
        <p:nvSpPr>
          <p:cNvPr id="31" name="Rectangle 1"/>
          <p:cNvSpPr>
            <a:spLocks noChangeArrowheads="1"/>
          </p:cNvSpPr>
          <p:nvPr/>
        </p:nvSpPr>
        <p:spPr bwMode="auto">
          <a:xfrm>
            <a:off x="2752725" y="307181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cs typeface="Arial" pitchFamily="34" charset="0"/>
            </a:endParaRPr>
          </a:p>
        </p:txBody>
      </p:sp>
      <p:sp>
        <p:nvSpPr>
          <p:cNvPr id="32" name="TextovéPole 31"/>
          <p:cNvSpPr txBox="1"/>
          <p:nvPr/>
        </p:nvSpPr>
        <p:spPr>
          <a:xfrm>
            <a:off x="782003" y="6008229"/>
            <a:ext cx="8196218" cy="646331"/>
          </a:xfrm>
          <a:prstGeom prst="rect">
            <a:avLst/>
          </a:prstGeom>
          <a:noFill/>
        </p:spPr>
        <p:txBody>
          <a:bodyPr wrap="none" rtlCol="0">
            <a:spAutoFit/>
          </a:bodyPr>
          <a:lstStyle/>
          <a:p>
            <a:r>
              <a:rPr lang="en-US" dirty="0" smtClean="0"/>
              <a:t>Where : A=alternative(action); </a:t>
            </a:r>
            <a:r>
              <a:rPr lang="en-US" dirty="0" smtClean="0">
                <a:solidFill>
                  <a:srgbClr val="0070C0"/>
                </a:solidFill>
              </a:rPr>
              <a:t>O=Outcome</a:t>
            </a:r>
            <a:r>
              <a:rPr lang="en-US" dirty="0" smtClean="0"/>
              <a:t>; </a:t>
            </a:r>
            <a:r>
              <a:rPr lang="en-US" dirty="0" err="1" smtClean="0"/>
              <a:t>po</a:t>
            </a:r>
            <a:r>
              <a:rPr lang="en-US" dirty="0" smtClean="0"/>
              <a:t>=payoff</a:t>
            </a:r>
            <a:r>
              <a:rPr lang="cs-CZ" dirty="0" smtClean="0"/>
              <a:t> (</a:t>
            </a:r>
            <a:r>
              <a:rPr lang="cs-CZ" dirty="0" err="1" smtClean="0"/>
              <a:t>benefits</a:t>
            </a:r>
            <a:r>
              <a:rPr lang="cs-CZ" dirty="0" smtClean="0"/>
              <a:t>), </a:t>
            </a:r>
            <a:r>
              <a:rPr lang="cs-CZ" sz="1400" i="1" dirty="0" smtClean="0">
                <a:solidFill>
                  <a:srgbClr val="FF0000"/>
                </a:solidFill>
              </a:rPr>
              <a:t>(</a:t>
            </a:r>
            <a:r>
              <a:rPr lang="cs-CZ" sz="1400" i="1" dirty="0" smtClean="0">
                <a:solidFill>
                  <a:srgbClr val="FF0000"/>
                </a:solidFill>
              </a:rPr>
              <a:t>přínosy, </a:t>
            </a:r>
            <a:r>
              <a:rPr lang="cs-CZ" sz="1400" i="1" dirty="0" smtClean="0">
                <a:solidFill>
                  <a:srgbClr val="FF0000"/>
                </a:solidFill>
              </a:rPr>
              <a:t>prospěch)</a:t>
            </a:r>
            <a:endParaRPr lang="en-US" sz="1400" i="1" dirty="0" smtClean="0">
              <a:solidFill>
                <a:srgbClr val="FF0000"/>
              </a:solidFill>
            </a:endParaRPr>
          </a:p>
          <a:p>
            <a:r>
              <a:rPr lang="en-US" b="1" dirty="0" smtClean="0">
                <a:solidFill>
                  <a:srgbClr val="FF0000"/>
                </a:solidFill>
              </a:rPr>
              <a:t>A</a:t>
            </a:r>
            <a:r>
              <a:rPr lang="en-US" dirty="0" smtClean="0"/>
              <a:t>=(</a:t>
            </a:r>
            <a:r>
              <a:rPr lang="en-US" dirty="0" smtClean="0">
                <a:solidFill>
                  <a:srgbClr val="FF0000"/>
                </a:solidFill>
              </a:rPr>
              <a:t>A1,A2,…Ai</a:t>
            </a:r>
            <a:r>
              <a:rPr lang="en-US" dirty="0" smtClean="0"/>
              <a:t>) = inventory of viable options=vector, </a:t>
            </a:r>
            <a:r>
              <a:rPr lang="en-US" b="1" dirty="0" smtClean="0">
                <a:solidFill>
                  <a:schemeClr val="tx2">
                    <a:lumMod val="60000"/>
                    <a:lumOff val="40000"/>
                  </a:schemeClr>
                </a:solidFill>
              </a:rPr>
              <a:t>O</a:t>
            </a:r>
            <a:r>
              <a:rPr lang="en-US" dirty="0" smtClean="0"/>
              <a:t>=(</a:t>
            </a:r>
            <a:r>
              <a:rPr lang="en-US" dirty="0" smtClean="0">
                <a:solidFill>
                  <a:srgbClr val="0070C0"/>
                </a:solidFill>
              </a:rPr>
              <a:t>O1,O2,…Ok</a:t>
            </a:r>
            <a:r>
              <a:rPr lang="en-US" dirty="0" smtClean="0"/>
              <a:t>)= outcome vector</a:t>
            </a:r>
            <a:endParaRPr lang="en-US" dirty="0"/>
          </a:p>
        </p:txBody>
      </p:sp>
      <p:sp>
        <p:nvSpPr>
          <p:cNvPr id="33" name="Šipka dolů 32"/>
          <p:cNvSpPr/>
          <p:nvPr/>
        </p:nvSpPr>
        <p:spPr>
          <a:xfrm>
            <a:off x="3131840" y="3185389"/>
            <a:ext cx="360040" cy="1035699"/>
          </a:xfrm>
          <a:prstGeom prst="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34" name="Pravá složená závorka 33"/>
          <p:cNvSpPr/>
          <p:nvPr/>
        </p:nvSpPr>
        <p:spPr>
          <a:xfrm>
            <a:off x="7020272" y="4437112"/>
            <a:ext cx="304453" cy="1296144"/>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cs-CZ"/>
          </a:p>
        </p:txBody>
      </p:sp>
      <p:sp>
        <p:nvSpPr>
          <p:cNvPr id="35" name="TextovéPole 34"/>
          <p:cNvSpPr txBox="1"/>
          <p:nvPr/>
        </p:nvSpPr>
        <p:spPr>
          <a:xfrm>
            <a:off x="7534428" y="4623519"/>
            <a:ext cx="1443793" cy="923330"/>
          </a:xfrm>
          <a:prstGeom prst="rect">
            <a:avLst/>
          </a:prstGeom>
          <a:noFill/>
        </p:spPr>
        <p:txBody>
          <a:bodyPr wrap="none" rtlCol="0">
            <a:spAutoFit/>
          </a:bodyPr>
          <a:lstStyle/>
          <a:p>
            <a:pPr algn="ctr"/>
            <a:r>
              <a:rPr lang="en-US" dirty="0" smtClean="0"/>
              <a:t>Decision </a:t>
            </a:r>
          </a:p>
          <a:p>
            <a:pPr algn="ctr"/>
            <a:r>
              <a:rPr lang="en-US" dirty="0" smtClean="0"/>
              <a:t>Table</a:t>
            </a:r>
            <a:endParaRPr lang="cs-CZ" dirty="0"/>
          </a:p>
          <a:p>
            <a:pPr algn="ctr"/>
            <a:r>
              <a:rPr lang="cs-CZ" dirty="0" smtClean="0"/>
              <a:t>(</a:t>
            </a:r>
            <a:r>
              <a:rPr lang="en-US" i="1" dirty="0" smtClean="0">
                <a:solidFill>
                  <a:schemeClr val="accent6">
                    <a:lumMod val="75000"/>
                  </a:schemeClr>
                </a:solidFill>
              </a:rPr>
              <a:t>payoff table</a:t>
            </a:r>
            <a:r>
              <a:rPr lang="cs-CZ" dirty="0" smtClean="0"/>
              <a:t>)</a:t>
            </a:r>
            <a:endParaRPr lang="en-US" dirty="0"/>
          </a:p>
        </p:txBody>
      </p:sp>
    </p:spTree>
    <p:extLst>
      <p:ext uri="{BB962C8B-B14F-4D97-AF65-F5344CB8AC3E}">
        <p14:creationId xmlns:p14="http://schemas.microsoft.com/office/powerpoint/2010/main" val="264155335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Chosen criteria I </a:t>
            </a:r>
            <a:endParaRPr lang="en-US" dirty="0"/>
          </a:p>
        </p:txBody>
      </p:sp>
      <p:sp>
        <p:nvSpPr>
          <p:cNvPr id="3" name="Zástupný symbol pro obsah 2"/>
          <p:cNvSpPr>
            <a:spLocks noGrp="1"/>
          </p:cNvSpPr>
          <p:nvPr>
            <p:ph idx="1"/>
          </p:nvPr>
        </p:nvSpPr>
        <p:spPr>
          <a:xfrm>
            <a:off x="467544" y="1679616"/>
            <a:ext cx="8229600" cy="4525963"/>
          </a:xfrm>
        </p:spPr>
        <p:txBody>
          <a:bodyPr>
            <a:normAutofit/>
          </a:bodyPr>
          <a:lstStyle/>
          <a:p>
            <a:r>
              <a:rPr lang="cs-CZ" dirty="0" err="1" smtClean="0"/>
              <a:t>MaxiMax</a:t>
            </a:r>
            <a:r>
              <a:rPr lang="cs-CZ" dirty="0" smtClean="0"/>
              <a:t> </a:t>
            </a:r>
          </a:p>
          <a:p>
            <a:pPr lvl="1"/>
            <a:r>
              <a:rPr lang="cs-CZ" sz="1800" dirty="0" smtClean="0"/>
              <a:t>M</a:t>
            </a:r>
            <a:r>
              <a:rPr lang="en-US" sz="1800" dirty="0" err="1" smtClean="0"/>
              <a:t>axi</a:t>
            </a:r>
            <a:r>
              <a:rPr lang="cs-CZ" sz="1800" dirty="0" smtClean="0"/>
              <a:t>M</a:t>
            </a:r>
            <a:r>
              <a:rPr lang="en-US" sz="1800" dirty="0" smtClean="0"/>
              <a:t>ax </a:t>
            </a:r>
            <a:r>
              <a:rPr lang="en-US" sz="1800" dirty="0"/>
              <a:t>is the rule for the optimist. A slogan for </a:t>
            </a:r>
            <a:r>
              <a:rPr lang="cs-CZ" sz="1800" dirty="0" smtClean="0"/>
              <a:t>M</a:t>
            </a:r>
            <a:r>
              <a:rPr lang="en-US" sz="1800" dirty="0" err="1" smtClean="0"/>
              <a:t>axi</a:t>
            </a:r>
            <a:r>
              <a:rPr lang="cs-CZ" sz="1800" dirty="0" smtClean="0"/>
              <a:t>M</a:t>
            </a:r>
            <a:r>
              <a:rPr lang="en-US" sz="1800" dirty="0" smtClean="0"/>
              <a:t>ax </a:t>
            </a:r>
            <a:r>
              <a:rPr lang="en-US" sz="1800" dirty="0"/>
              <a:t>might be "best of the best" - a decision maker considers the best possible outcome for each course of action, and chooses the course of action that corresponds to the best of the best possible </a:t>
            </a:r>
            <a:r>
              <a:rPr lang="en-US" sz="1800" dirty="0" smtClean="0"/>
              <a:t>outcomes</a:t>
            </a:r>
            <a:r>
              <a:rPr lang="cs-CZ" sz="1800" dirty="0" smtClean="0"/>
              <a:t> </a:t>
            </a:r>
            <a:r>
              <a:rPr lang="en-US" sz="1800" dirty="0" smtClean="0"/>
              <a:t> </a:t>
            </a:r>
            <a:r>
              <a:rPr lang="cs-CZ" sz="1800" dirty="0" smtClean="0"/>
              <a:t> </a:t>
            </a:r>
            <a:endParaRPr lang="en-US" sz="1800" dirty="0"/>
          </a:p>
          <a:p>
            <a:pPr lvl="1"/>
            <a:endParaRPr lang="cs-CZ" dirty="0" smtClean="0"/>
          </a:p>
          <a:p>
            <a:pPr marL="0" indent="0">
              <a:buNone/>
            </a:pPr>
            <a:r>
              <a:rPr lang="cs-CZ" dirty="0" smtClean="0"/>
              <a:t> </a:t>
            </a:r>
            <a:endParaRPr lang="cs-CZ" dirty="0"/>
          </a:p>
        </p:txBody>
      </p:sp>
      <p:sp>
        <p:nvSpPr>
          <p:cNvPr id="4" name="Zástupný symbol pro číslo snímku 3"/>
          <p:cNvSpPr>
            <a:spLocks noGrp="1"/>
          </p:cNvSpPr>
          <p:nvPr>
            <p:ph type="sldNum" sz="quarter" idx="12"/>
          </p:nvPr>
        </p:nvSpPr>
        <p:spPr/>
        <p:txBody>
          <a:bodyPr/>
          <a:lstStyle/>
          <a:p>
            <a:fld id="{CC05A776-8594-4643-8B23-C6D16F173EE0}" type="slidenum">
              <a:rPr lang="cs-CZ" smtClean="0"/>
              <a:t>4</a:t>
            </a:fld>
            <a:endParaRPr lang="cs-CZ"/>
          </a:p>
        </p:txBody>
      </p:sp>
      <p:graphicFrame>
        <p:nvGraphicFramePr>
          <p:cNvPr id="5" name="Tabulka 4"/>
          <p:cNvGraphicFramePr>
            <a:graphicFrameLocks noGrp="1"/>
          </p:cNvGraphicFramePr>
          <p:nvPr>
            <p:extLst>
              <p:ext uri="{D42A27DB-BD31-4B8C-83A1-F6EECF244321}">
                <p14:modId xmlns:p14="http://schemas.microsoft.com/office/powerpoint/2010/main" val="2564693175"/>
              </p:ext>
            </p:extLst>
          </p:nvPr>
        </p:nvGraphicFramePr>
        <p:xfrm>
          <a:off x="395536" y="3990977"/>
          <a:ext cx="8229600" cy="2217420"/>
        </p:xfrm>
        <a:graphic>
          <a:graphicData uri="http://schemas.openxmlformats.org/drawingml/2006/table">
            <a:tbl>
              <a:tblPr/>
              <a:tblGrid>
                <a:gridCol w="2016224"/>
                <a:gridCol w="2098576"/>
                <a:gridCol w="2057400"/>
                <a:gridCol w="2057400"/>
              </a:tblGrid>
              <a:tr h="0">
                <a:tc>
                  <a:txBody>
                    <a:bodyPr/>
                    <a:lstStyle/>
                    <a:p>
                      <a:r>
                        <a:rPr lang="cs-CZ" dirty="0" err="1" smtClean="0"/>
                        <a:t>Choices</a:t>
                      </a:r>
                      <a:r>
                        <a:rPr lang="cs-CZ" dirty="0" smtClean="0"/>
                        <a:t> </a:t>
                      </a:r>
                      <a:endParaRPr lang="cs-CZ" dirty="0"/>
                    </a:p>
                  </a:txBody>
                  <a:tcPr marL="47625" marR="47625" marT="47625" marB="47625" anchor="ctr">
                    <a:lnL>
                      <a:noFill/>
                    </a:lnL>
                    <a:lnR>
                      <a:noFill/>
                    </a:lnR>
                    <a:lnT>
                      <a:noFill/>
                    </a:lnT>
                    <a:lnB>
                      <a:noFill/>
                    </a:lnB>
                    <a:gradFill>
                      <a:gsLst>
                        <a:gs pos="0">
                          <a:srgbClr val="FBEAC7"/>
                        </a:gs>
                        <a:gs pos="17999">
                          <a:srgbClr val="FEE7F2"/>
                        </a:gs>
                        <a:gs pos="36000">
                          <a:srgbClr val="FAC77D"/>
                        </a:gs>
                        <a:gs pos="61000">
                          <a:srgbClr val="FBA97D"/>
                        </a:gs>
                        <a:gs pos="82001">
                          <a:srgbClr val="FBD49C"/>
                        </a:gs>
                        <a:gs pos="100000">
                          <a:srgbClr val="FEE7F2"/>
                        </a:gs>
                      </a:gsLst>
                      <a:lin ang="5400000" scaled="0"/>
                    </a:gradFill>
                  </a:tcPr>
                </a:tc>
                <a:tc gridSpan="3">
                  <a:txBody>
                    <a:bodyPr/>
                    <a:lstStyle/>
                    <a:p>
                      <a:r>
                        <a:rPr lang="cs-CZ" dirty="0"/>
                        <a:t>Profit</a:t>
                      </a:r>
                    </a:p>
                  </a:txBody>
                  <a:tcPr marL="47625" marR="47625" marT="47625" marB="47625" anchor="ctr">
                    <a:lnL>
                      <a:noFill/>
                    </a:lnL>
                    <a:lnR>
                      <a:noFill/>
                    </a:lnR>
                    <a:lnT>
                      <a:noFill/>
                    </a:lnT>
                    <a:lnB>
                      <a:noFill/>
                    </a:lnB>
                    <a:gradFill>
                      <a:gsLst>
                        <a:gs pos="0">
                          <a:srgbClr val="FBEAC7"/>
                        </a:gs>
                        <a:gs pos="17999">
                          <a:srgbClr val="FEE7F2"/>
                        </a:gs>
                        <a:gs pos="36000">
                          <a:srgbClr val="FAC77D"/>
                        </a:gs>
                        <a:gs pos="61000">
                          <a:srgbClr val="FBA97D"/>
                        </a:gs>
                        <a:gs pos="82001">
                          <a:srgbClr val="FBD49C"/>
                        </a:gs>
                        <a:gs pos="100000">
                          <a:srgbClr val="FEE7F2"/>
                        </a:gs>
                      </a:gsLst>
                      <a:lin ang="5400000" scaled="0"/>
                    </a:gradFill>
                  </a:tcPr>
                </a:tc>
                <a:tc hMerge="1">
                  <a:txBody>
                    <a:bodyPr/>
                    <a:lstStyle/>
                    <a:p>
                      <a:endParaRPr lang="cs-CZ"/>
                    </a:p>
                  </a:txBody>
                  <a:tcPr/>
                </a:tc>
                <a:tc hMerge="1">
                  <a:txBody>
                    <a:bodyPr/>
                    <a:lstStyle/>
                    <a:p>
                      <a:endParaRPr lang="cs-CZ"/>
                    </a:p>
                  </a:txBody>
                  <a:tcPr/>
                </a:tc>
              </a:tr>
              <a:tr h="0">
                <a:tc>
                  <a:txBody>
                    <a:bodyPr/>
                    <a:lstStyle/>
                    <a:p>
                      <a:endParaRPr lang="cs-CZ" dirty="0"/>
                    </a:p>
                  </a:txBody>
                  <a:tcPr marL="47625" marR="47625" marT="47625" marB="47625" anchor="ctr">
                    <a:lnL>
                      <a:noFill/>
                    </a:lnL>
                    <a:lnR>
                      <a:noFill/>
                    </a:lnR>
                    <a:lnT>
                      <a:noFill/>
                    </a:lnT>
                    <a:lnB>
                      <a:noFill/>
                    </a:lnB>
                    <a:gradFill>
                      <a:gsLst>
                        <a:gs pos="0">
                          <a:srgbClr val="FBEAC7"/>
                        </a:gs>
                        <a:gs pos="17999">
                          <a:srgbClr val="FEE7F2"/>
                        </a:gs>
                        <a:gs pos="36000">
                          <a:srgbClr val="FAC77D"/>
                        </a:gs>
                        <a:gs pos="61000">
                          <a:srgbClr val="FBA97D"/>
                        </a:gs>
                        <a:gs pos="82001">
                          <a:srgbClr val="FBD49C"/>
                        </a:gs>
                        <a:gs pos="100000">
                          <a:srgbClr val="FEE7F2"/>
                        </a:gs>
                      </a:gsLst>
                      <a:lin ang="5400000" scaled="0"/>
                    </a:gradFill>
                  </a:tcPr>
                </a:tc>
                <a:tc>
                  <a:txBody>
                    <a:bodyPr/>
                    <a:lstStyle/>
                    <a:p>
                      <a:r>
                        <a:rPr lang="cs-CZ" dirty="0" err="1"/>
                        <a:t>Strong</a:t>
                      </a:r>
                      <a:r>
                        <a:rPr lang="cs-CZ" dirty="0"/>
                        <a:t> market</a:t>
                      </a:r>
                    </a:p>
                  </a:txBody>
                  <a:tcPr marL="47625" marR="47625" marT="47625" marB="47625" anchor="ctr">
                    <a:lnL>
                      <a:noFill/>
                    </a:lnL>
                    <a:lnR>
                      <a:noFill/>
                    </a:lnR>
                    <a:lnT>
                      <a:noFill/>
                    </a:lnT>
                    <a:lnB>
                      <a:noFill/>
                    </a:lnB>
                    <a:gradFill>
                      <a:gsLst>
                        <a:gs pos="0">
                          <a:srgbClr val="FBEAC7"/>
                        </a:gs>
                        <a:gs pos="17999">
                          <a:srgbClr val="FEE7F2"/>
                        </a:gs>
                        <a:gs pos="36000">
                          <a:srgbClr val="FAC77D"/>
                        </a:gs>
                        <a:gs pos="61000">
                          <a:srgbClr val="FBA97D"/>
                        </a:gs>
                        <a:gs pos="82001">
                          <a:srgbClr val="FBD49C"/>
                        </a:gs>
                        <a:gs pos="100000">
                          <a:srgbClr val="FEE7F2"/>
                        </a:gs>
                      </a:gsLst>
                      <a:lin ang="5400000" scaled="0"/>
                    </a:gradFill>
                  </a:tcPr>
                </a:tc>
                <a:tc>
                  <a:txBody>
                    <a:bodyPr/>
                    <a:lstStyle/>
                    <a:p>
                      <a:r>
                        <a:rPr lang="cs-CZ"/>
                        <a:t>Fair market</a:t>
                      </a:r>
                    </a:p>
                  </a:txBody>
                  <a:tcPr marL="47625" marR="47625" marT="47625" marB="47625" anchor="ctr">
                    <a:lnL>
                      <a:noFill/>
                    </a:lnL>
                    <a:lnR>
                      <a:noFill/>
                    </a:lnR>
                    <a:lnT>
                      <a:noFill/>
                    </a:lnT>
                    <a:lnB>
                      <a:noFill/>
                    </a:lnB>
                    <a:gradFill>
                      <a:gsLst>
                        <a:gs pos="0">
                          <a:srgbClr val="FBEAC7"/>
                        </a:gs>
                        <a:gs pos="17999">
                          <a:srgbClr val="FEE7F2"/>
                        </a:gs>
                        <a:gs pos="36000">
                          <a:srgbClr val="FAC77D"/>
                        </a:gs>
                        <a:gs pos="61000">
                          <a:srgbClr val="FBA97D"/>
                        </a:gs>
                        <a:gs pos="82001">
                          <a:srgbClr val="FBD49C"/>
                        </a:gs>
                        <a:gs pos="100000">
                          <a:srgbClr val="FEE7F2"/>
                        </a:gs>
                      </a:gsLst>
                      <a:lin ang="5400000" scaled="0"/>
                    </a:gradFill>
                  </a:tcPr>
                </a:tc>
                <a:tc>
                  <a:txBody>
                    <a:bodyPr/>
                    <a:lstStyle/>
                    <a:p>
                      <a:r>
                        <a:rPr lang="cs-CZ"/>
                        <a:t>Poor market</a:t>
                      </a:r>
                    </a:p>
                  </a:txBody>
                  <a:tcPr marL="47625" marR="47625" marT="47625" marB="47625" anchor="ctr">
                    <a:lnL>
                      <a:noFill/>
                    </a:lnL>
                    <a:lnR>
                      <a:noFill/>
                    </a:lnR>
                    <a:lnT>
                      <a:noFill/>
                    </a:lnT>
                    <a:lnB>
                      <a:noFill/>
                    </a:lnB>
                    <a:gradFill>
                      <a:gsLst>
                        <a:gs pos="0">
                          <a:srgbClr val="FBEAC7"/>
                        </a:gs>
                        <a:gs pos="17999">
                          <a:srgbClr val="FEE7F2"/>
                        </a:gs>
                        <a:gs pos="36000">
                          <a:srgbClr val="FAC77D"/>
                        </a:gs>
                        <a:gs pos="61000">
                          <a:srgbClr val="FBA97D"/>
                        </a:gs>
                        <a:gs pos="82001">
                          <a:srgbClr val="FBD49C"/>
                        </a:gs>
                        <a:gs pos="100000">
                          <a:srgbClr val="FEE7F2"/>
                        </a:gs>
                      </a:gsLst>
                      <a:lin ang="5400000" scaled="0"/>
                    </a:gradFill>
                  </a:tcPr>
                </a:tc>
              </a:tr>
              <a:tr h="0">
                <a:tc>
                  <a:txBody>
                    <a:bodyPr/>
                    <a:lstStyle/>
                    <a:p>
                      <a:r>
                        <a:rPr lang="cs-CZ"/>
                        <a:t>invest $8000</a:t>
                      </a:r>
                    </a:p>
                  </a:txBody>
                  <a:tcPr marL="47625" marR="47625" marT="47625" marB="47625" anchor="ctr">
                    <a:lnL>
                      <a:noFill/>
                    </a:lnL>
                    <a:lnR>
                      <a:noFill/>
                    </a:lnR>
                    <a:lnT>
                      <a:noFill/>
                    </a:lnT>
                    <a:lnB>
                      <a:noFill/>
                    </a:lnB>
                    <a:gradFill>
                      <a:gsLst>
                        <a:gs pos="0">
                          <a:srgbClr val="FBEAC7"/>
                        </a:gs>
                        <a:gs pos="17999">
                          <a:srgbClr val="FEE7F2"/>
                        </a:gs>
                        <a:gs pos="36000">
                          <a:srgbClr val="FAC77D"/>
                        </a:gs>
                        <a:gs pos="61000">
                          <a:srgbClr val="FBA97D"/>
                        </a:gs>
                        <a:gs pos="82001">
                          <a:srgbClr val="FBD49C"/>
                        </a:gs>
                        <a:gs pos="100000">
                          <a:srgbClr val="FEE7F2"/>
                        </a:gs>
                      </a:gsLst>
                      <a:lin ang="5400000" scaled="0"/>
                    </a:gradFill>
                  </a:tcPr>
                </a:tc>
                <a:tc>
                  <a:txBody>
                    <a:bodyPr/>
                    <a:lstStyle/>
                    <a:p>
                      <a:r>
                        <a:rPr lang="cs-CZ" b="1" dirty="0">
                          <a:solidFill>
                            <a:srgbClr val="FF0000"/>
                          </a:solidFill>
                        </a:rPr>
                        <a:t>$800</a:t>
                      </a:r>
                    </a:p>
                  </a:txBody>
                  <a:tcPr marL="47625" marR="47625" marT="47625" marB="47625" anchor="ctr">
                    <a:lnL>
                      <a:noFill/>
                    </a:lnL>
                    <a:lnR>
                      <a:noFill/>
                    </a:lnR>
                    <a:lnT>
                      <a:noFill/>
                    </a:lnT>
                    <a:lnB>
                      <a:noFill/>
                    </a:lnB>
                    <a:gradFill>
                      <a:gsLst>
                        <a:gs pos="0">
                          <a:srgbClr val="FBEAC7"/>
                        </a:gs>
                        <a:gs pos="17999">
                          <a:srgbClr val="FEE7F2"/>
                        </a:gs>
                        <a:gs pos="36000">
                          <a:srgbClr val="FAC77D"/>
                        </a:gs>
                        <a:gs pos="61000">
                          <a:srgbClr val="FBA97D"/>
                        </a:gs>
                        <a:gs pos="82001">
                          <a:srgbClr val="FBD49C"/>
                        </a:gs>
                        <a:gs pos="100000">
                          <a:srgbClr val="FEE7F2"/>
                        </a:gs>
                      </a:gsLst>
                      <a:lin ang="5400000" scaled="0"/>
                    </a:gradFill>
                  </a:tcPr>
                </a:tc>
                <a:tc>
                  <a:txBody>
                    <a:bodyPr/>
                    <a:lstStyle/>
                    <a:p>
                      <a:r>
                        <a:rPr lang="cs-CZ"/>
                        <a:t>$200</a:t>
                      </a:r>
                    </a:p>
                  </a:txBody>
                  <a:tcPr marL="47625" marR="47625" marT="47625" marB="47625" anchor="ctr">
                    <a:lnL>
                      <a:noFill/>
                    </a:lnL>
                    <a:lnR>
                      <a:noFill/>
                    </a:lnR>
                    <a:lnT>
                      <a:noFill/>
                    </a:lnT>
                    <a:lnB>
                      <a:noFill/>
                    </a:lnB>
                    <a:gradFill>
                      <a:gsLst>
                        <a:gs pos="0">
                          <a:srgbClr val="FBEAC7"/>
                        </a:gs>
                        <a:gs pos="17999">
                          <a:srgbClr val="FEE7F2"/>
                        </a:gs>
                        <a:gs pos="36000">
                          <a:srgbClr val="FAC77D"/>
                        </a:gs>
                        <a:gs pos="61000">
                          <a:srgbClr val="FBA97D"/>
                        </a:gs>
                        <a:gs pos="82001">
                          <a:srgbClr val="FBD49C"/>
                        </a:gs>
                        <a:gs pos="100000">
                          <a:srgbClr val="FEE7F2"/>
                        </a:gs>
                      </a:gsLst>
                      <a:lin ang="5400000" scaled="0"/>
                    </a:gradFill>
                  </a:tcPr>
                </a:tc>
                <a:tc>
                  <a:txBody>
                    <a:bodyPr/>
                    <a:lstStyle/>
                    <a:p>
                      <a:r>
                        <a:rPr lang="cs-CZ"/>
                        <a:t>-$400</a:t>
                      </a:r>
                    </a:p>
                  </a:txBody>
                  <a:tcPr marL="47625" marR="47625" marT="47625" marB="47625" anchor="ctr">
                    <a:lnL>
                      <a:noFill/>
                    </a:lnL>
                    <a:lnR>
                      <a:noFill/>
                    </a:lnR>
                    <a:lnT>
                      <a:noFill/>
                    </a:lnT>
                    <a:lnB>
                      <a:noFill/>
                    </a:lnB>
                    <a:gradFill>
                      <a:gsLst>
                        <a:gs pos="0">
                          <a:srgbClr val="FBEAC7"/>
                        </a:gs>
                        <a:gs pos="17999">
                          <a:srgbClr val="FEE7F2"/>
                        </a:gs>
                        <a:gs pos="36000">
                          <a:srgbClr val="FAC77D"/>
                        </a:gs>
                        <a:gs pos="61000">
                          <a:srgbClr val="FBA97D"/>
                        </a:gs>
                        <a:gs pos="82001">
                          <a:srgbClr val="FBD49C"/>
                        </a:gs>
                        <a:gs pos="100000">
                          <a:srgbClr val="FEE7F2"/>
                        </a:gs>
                      </a:gsLst>
                      <a:lin ang="5400000" scaled="0"/>
                    </a:gradFill>
                  </a:tcPr>
                </a:tc>
              </a:tr>
              <a:tr h="0">
                <a:tc>
                  <a:txBody>
                    <a:bodyPr/>
                    <a:lstStyle/>
                    <a:p>
                      <a:r>
                        <a:rPr lang="cs-CZ"/>
                        <a:t>invest $4000</a:t>
                      </a:r>
                    </a:p>
                  </a:txBody>
                  <a:tcPr marL="47625" marR="47625" marT="47625" marB="47625" anchor="ctr">
                    <a:lnL>
                      <a:noFill/>
                    </a:lnL>
                    <a:lnR>
                      <a:noFill/>
                    </a:lnR>
                    <a:lnT>
                      <a:noFill/>
                    </a:lnT>
                    <a:lnB>
                      <a:noFill/>
                    </a:lnB>
                    <a:gradFill>
                      <a:gsLst>
                        <a:gs pos="0">
                          <a:srgbClr val="FBEAC7"/>
                        </a:gs>
                        <a:gs pos="17999">
                          <a:srgbClr val="FEE7F2"/>
                        </a:gs>
                        <a:gs pos="36000">
                          <a:srgbClr val="FAC77D"/>
                        </a:gs>
                        <a:gs pos="61000">
                          <a:srgbClr val="FBA97D"/>
                        </a:gs>
                        <a:gs pos="82001">
                          <a:srgbClr val="FBD49C"/>
                        </a:gs>
                        <a:gs pos="100000">
                          <a:srgbClr val="FEE7F2"/>
                        </a:gs>
                      </a:gsLst>
                      <a:lin ang="5400000" scaled="0"/>
                    </a:gradFill>
                  </a:tcPr>
                </a:tc>
                <a:tc>
                  <a:txBody>
                    <a:bodyPr/>
                    <a:lstStyle/>
                    <a:p>
                      <a:r>
                        <a:rPr lang="cs-CZ" b="1" dirty="0"/>
                        <a:t>$400</a:t>
                      </a:r>
                    </a:p>
                  </a:txBody>
                  <a:tcPr marL="47625" marR="47625" marT="47625" marB="47625" anchor="ctr">
                    <a:lnL>
                      <a:noFill/>
                    </a:lnL>
                    <a:lnR>
                      <a:noFill/>
                    </a:lnR>
                    <a:lnT>
                      <a:noFill/>
                    </a:lnT>
                    <a:lnB>
                      <a:noFill/>
                    </a:lnB>
                    <a:gradFill>
                      <a:gsLst>
                        <a:gs pos="0">
                          <a:srgbClr val="FBEAC7"/>
                        </a:gs>
                        <a:gs pos="17999">
                          <a:srgbClr val="FEE7F2"/>
                        </a:gs>
                        <a:gs pos="36000">
                          <a:srgbClr val="FAC77D"/>
                        </a:gs>
                        <a:gs pos="61000">
                          <a:srgbClr val="FBA97D"/>
                        </a:gs>
                        <a:gs pos="82001">
                          <a:srgbClr val="FBD49C"/>
                        </a:gs>
                        <a:gs pos="100000">
                          <a:srgbClr val="FEE7F2"/>
                        </a:gs>
                      </a:gsLst>
                      <a:lin ang="5400000" scaled="0"/>
                    </a:gradFill>
                  </a:tcPr>
                </a:tc>
                <a:tc>
                  <a:txBody>
                    <a:bodyPr/>
                    <a:lstStyle/>
                    <a:p>
                      <a:r>
                        <a:rPr lang="cs-CZ" dirty="0"/>
                        <a:t>$100</a:t>
                      </a:r>
                    </a:p>
                  </a:txBody>
                  <a:tcPr marL="47625" marR="47625" marT="47625" marB="47625" anchor="ctr">
                    <a:lnL>
                      <a:noFill/>
                    </a:lnL>
                    <a:lnR>
                      <a:noFill/>
                    </a:lnR>
                    <a:lnT>
                      <a:noFill/>
                    </a:lnT>
                    <a:lnB>
                      <a:noFill/>
                    </a:lnB>
                    <a:gradFill>
                      <a:gsLst>
                        <a:gs pos="0">
                          <a:srgbClr val="FBEAC7"/>
                        </a:gs>
                        <a:gs pos="17999">
                          <a:srgbClr val="FEE7F2"/>
                        </a:gs>
                        <a:gs pos="36000">
                          <a:srgbClr val="FAC77D"/>
                        </a:gs>
                        <a:gs pos="61000">
                          <a:srgbClr val="FBA97D"/>
                        </a:gs>
                        <a:gs pos="82001">
                          <a:srgbClr val="FBD49C"/>
                        </a:gs>
                        <a:gs pos="100000">
                          <a:srgbClr val="FEE7F2"/>
                        </a:gs>
                      </a:gsLst>
                      <a:lin ang="5400000" scaled="0"/>
                    </a:gradFill>
                  </a:tcPr>
                </a:tc>
                <a:tc>
                  <a:txBody>
                    <a:bodyPr/>
                    <a:lstStyle/>
                    <a:p>
                      <a:r>
                        <a:rPr lang="cs-CZ"/>
                        <a:t>-$200</a:t>
                      </a:r>
                    </a:p>
                  </a:txBody>
                  <a:tcPr marL="47625" marR="47625" marT="47625" marB="47625" anchor="ctr">
                    <a:lnL>
                      <a:noFill/>
                    </a:lnL>
                    <a:lnR>
                      <a:noFill/>
                    </a:lnR>
                    <a:lnT>
                      <a:noFill/>
                    </a:lnT>
                    <a:lnB>
                      <a:noFill/>
                    </a:lnB>
                    <a:gradFill>
                      <a:gsLst>
                        <a:gs pos="0">
                          <a:srgbClr val="FBEAC7"/>
                        </a:gs>
                        <a:gs pos="17999">
                          <a:srgbClr val="FEE7F2"/>
                        </a:gs>
                        <a:gs pos="36000">
                          <a:srgbClr val="FAC77D"/>
                        </a:gs>
                        <a:gs pos="61000">
                          <a:srgbClr val="FBA97D"/>
                        </a:gs>
                        <a:gs pos="82001">
                          <a:srgbClr val="FBD49C"/>
                        </a:gs>
                        <a:gs pos="100000">
                          <a:srgbClr val="FEE7F2"/>
                        </a:gs>
                      </a:gsLst>
                      <a:lin ang="5400000" scaled="0"/>
                    </a:gradFill>
                  </a:tcPr>
                </a:tc>
              </a:tr>
              <a:tr h="0">
                <a:tc>
                  <a:txBody>
                    <a:bodyPr/>
                    <a:lstStyle/>
                    <a:p>
                      <a:r>
                        <a:rPr lang="cs-CZ"/>
                        <a:t>invest $2000</a:t>
                      </a:r>
                    </a:p>
                  </a:txBody>
                  <a:tcPr marL="47625" marR="47625" marT="47625" marB="47625" anchor="ctr">
                    <a:lnL>
                      <a:noFill/>
                    </a:lnL>
                    <a:lnR>
                      <a:noFill/>
                    </a:lnR>
                    <a:lnT>
                      <a:noFill/>
                    </a:lnT>
                    <a:lnB>
                      <a:noFill/>
                    </a:lnB>
                    <a:gradFill>
                      <a:gsLst>
                        <a:gs pos="0">
                          <a:srgbClr val="FBEAC7"/>
                        </a:gs>
                        <a:gs pos="17999">
                          <a:srgbClr val="FEE7F2"/>
                        </a:gs>
                        <a:gs pos="36000">
                          <a:srgbClr val="FAC77D"/>
                        </a:gs>
                        <a:gs pos="61000">
                          <a:srgbClr val="FBA97D"/>
                        </a:gs>
                        <a:gs pos="82001">
                          <a:srgbClr val="FBD49C"/>
                        </a:gs>
                        <a:gs pos="100000">
                          <a:srgbClr val="FEE7F2"/>
                        </a:gs>
                      </a:gsLst>
                      <a:lin ang="5400000" scaled="0"/>
                    </a:gradFill>
                  </a:tcPr>
                </a:tc>
                <a:tc>
                  <a:txBody>
                    <a:bodyPr/>
                    <a:lstStyle/>
                    <a:p>
                      <a:r>
                        <a:rPr lang="cs-CZ" b="1" dirty="0"/>
                        <a:t>$200</a:t>
                      </a:r>
                    </a:p>
                  </a:txBody>
                  <a:tcPr marL="47625" marR="47625" marT="47625" marB="47625" anchor="ctr">
                    <a:lnL>
                      <a:noFill/>
                    </a:lnL>
                    <a:lnR>
                      <a:noFill/>
                    </a:lnR>
                    <a:lnT>
                      <a:noFill/>
                    </a:lnT>
                    <a:lnB>
                      <a:noFill/>
                    </a:lnB>
                    <a:gradFill>
                      <a:gsLst>
                        <a:gs pos="0">
                          <a:srgbClr val="FBEAC7"/>
                        </a:gs>
                        <a:gs pos="17999">
                          <a:srgbClr val="FEE7F2"/>
                        </a:gs>
                        <a:gs pos="36000">
                          <a:srgbClr val="FAC77D"/>
                        </a:gs>
                        <a:gs pos="61000">
                          <a:srgbClr val="FBA97D"/>
                        </a:gs>
                        <a:gs pos="82001">
                          <a:srgbClr val="FBD49C"/>
                        </a:gs>
                        <a:gs pos="100000">
                          <a:srgbClr val="FEE7F2"/>
                        </a:gs>
                      </a:gsLst>
                      <a:lin ang="5400000" scaled="0"/>
                    </a:gradFill>
                  </a:tcPr>
                </a:tc>
                <a:tc>
                  <a:txBody>
                    <a:bodyPr/>
                    <a:lstStyle/>
                    <a:p>
                      <a:r>
                        <a:rPr lang="cs-CZ" dirty="0"/>
                        <a:t>$50</a:t>
                      </a:r>
                    </a:p>
                  </a:txBody>
                  <a:tcPr marL="47625" marR="47625" marT="47625" marB="47625" anchor="ctr">
                    <a:lnL>
                      <a:noFill/>
                    </a:lnL>
                    <a:lnR>
                      <a:noFill/>
                    </a:lnR>
                    <a:lnT>
                      <a:noFill/>
                    </a:lnT>
                    <a:lnB>
                      <a:noFill/>
                    </a:lnB>
                    <a:gradFill>
                      <a:gsLst>
                        <a:gs pos="0">
                          <a:srgbClr val="FBEAC7"/>
                        </a:gs>
                        <a:gs pos="17999">
                          <a:srgbClr val="FEE7F2"/>
                        </a:gs>
                        <a:gs pos="36000">
                          <a:srgbClr val="FAC77D"/>
                        </a:gs>
                        <a:gs pos="61000">
                          <a:srgbClr val="FBA97D"/>
                        </a:gs>
                        <a:gs pos="82001">
                          <a:srgbClr val="FBD49C"/>
                        </a:gs>
                        <a:gs pos="100000">
                          <a:srgbClr val="FEE7F2"/>
                        </a:gs>
                      </a:gsLst>
                      <a:lin ang="5400000" scaled="0"/>
                    </a:gradFill>
                  </a:tcPr>
                </a:tc>
                <a:tc>
                  <a:txBody>
                    <a:bodyPr/>
                    <a:lstStyle/>
                    <a:p>
                      <a:r>
                        <a:rPr lang="cs-CZ"/>
                        <a:t>-$100</a:t>
                      </a:r>
                    </a:p>
                  </a:txBody>
                  <a:tcPr marL="47625" marR="47625" marT="47625" marB="47625" anchor="ctr">
                    <a:lnL>
                      <a:noFill/>
                    </a:lnL>
                    <a:lnR>
                      <a:noFill/>
                    </a:lnR>
                    <a:lnT>
                      <a:noFill/>
                    </a:lnT>
                    <a:lnB>
                      <a:noFill/>
                    </a:lnB>
                    <a:gradFill>
                      <a:gsLst>
                        <a:gs pos="0">
                          <a:srgbClr val="FBEAC7"/>
                        </a:gs>
                        <a:gs pos="17999">
                          <a:srgbClr val="FEE7F2"/>
                        </a:gs>
                        <a:gs pos="36000">
                          <a:srgbClr val="FAC77D"/>
                        </a:gs>
                        <a:gs pos="61000">
                          <a:srgbClr val="FBA97D"/>
                        </a:gs>
                        <a:gs pos="82001">
                          <a:srgbClr val="FBD49C"/>
                        </a:gs>
                        <a:gs pos="100000">
                          <a:srgbClr val="FEE7F2"/>
                        </a:gs>
                      </a:gsLst>
                      <a:lin ang="5400000" scaled="0"/>
                    </a:gradFill>
                  </a:tcPr>
                </a:tc>
              </a:tr>
              <a:tr h="0">
                <a:tc>
                  <a:txBody>
                    <a:bodyPr/>
                    <a:lstStyle/>
                    <a:p>
                      <a:r>
                        <a:rPr lang="cs-CZ" dirty="0" err="1"/>
                        <a:t>invest</a:t>
                      </a:r>
                      <a:r>
                        <a:rPr lang="cs-CZ" dirty="0"/>
                        <a:t> $1000</a:t>
                      </a:r>
                    </a:p>
                  </a:txBody>
                  <a:tcPr marL="47625" marR="47625" marT="47625" marB="47625" anchor="ctr">
                    <a:lnL>
                      <a:noFill/>
                    </a:lnL>
                    <a:lnR>
                      <a:noFill/>
                    </a:lnR>
                    <a:lnT>
                      <a:noFill/>
                    </a:lnT>
                    <a:lnB>
                      <a:noFill/>
                    </a:lnB>
                    <a:gradFill>
                      <a:gsLst>
                        <a:gs pos="0">
                          <a:srgbClr val="FBEAC7"/>
                        </a:gs>
                        <a:gs pos="17999">
                          <a:srgbClr val="FEE7F2"/>
                        </a:gs>
                        <a:gs pos="36000">
                          <a:srgbClr val="FAC77D"/>
                        </a:gs>
                        <a:gs pos="61000">
                          <a:srgbClr val="FBA97D"/>
                        </a:gs>
                        <a:gs pos="82001">
                          <a:srgbClr val="FBD49C"/>
                        </a:gs>
                        <a:gs pos="100000">
                          <a:srgbClr val="FEE7F2"/>
                        </a:gs>
                      </a:gsLst>
                      <a:lin ang="5400000" scaled="0"/>
                    </a:gradFill>
                  </a:tcPr>
                </a:tc>
                <a:tc>
                  <a:txBody>
                    <a:bodyPr/>
                    <a:lstStyle/>
                    <a:p>
                      <a:r>
                        <a:rPr lang="cs-CZ" b="1" dirty="0"/>
                        <a:t>$100</a:t>
                      </a:r>
                    </a:p>
                  </a:txBody>
                  <a:tcPr marL="47625" marR="47625" marT="47625" marB="47625" anchor="ctr">
                    <a:lnL>
                      <a:noFill/>
                    </a:lnL>
                    <a:lnR>
                      <a:noFill/>
                    </a:lnR>
                    <a:lnT>
                      <a:noFill/>
                    </a:lnT>
                    <a:lnB>
                      <a:noFill/>
                    </a:lnB>
                    <a:gradFill>
                      <a:gsLst>
                        <a:gs pos="0">
                          <a:srgbClr val="FBEAC7"/>
                        </a:gs>
                        <a:gs pos="17999">
                          <a:srgbClr val="FEE7F2"/>
                        </a:gs>
                        <a:gs pos="36000">
                          <a:srgbClr val="FAC77D"/>
                        </a:gs>
                        <a:gs pos="61000">
                          <a:srgbClr val="FBA97D"/>
                        </a:gs>
                        <a:gs pos="82001">
                          <a:srgbClr val="FBD49C"/>
                        </a:gs>
                        <a:gs pos="100000">
                          <a:srgbClr val="FEE7F2"/>
                        </a:gs>
                      </a:gsLst>
                      <a:lin ang="5400000" scaled="0"/>
                    </a:gradFill>
                  </a:tcPr>
                </a:tc>
                <a:tc>
                  <a:txBody>
                    <a:bodyPr/>
                    <a:lstStyle/>
                    <a:p>
                      <a:r>
                        <a:rPr lang="cs-CZ" dirty="0"/>
                        <a:t>$25</a:t>
                      </a:r>
                    </a:p>
                  </a:txBody>
                  <a:tcPr marL="47625" marR="47625" marT="47625" marB="47625" anchor="ctr">
                    <a:lnL>
                      <a:noFill/>
                    </a:lnL>
                    <a:lnR>
                      <a:noFill/>
                    </a:lnR>
                    <a:lnT>
                      <a:noFill/>
                    </a:lnT>
                    <a:lnB>
                      <a:noFill/>
                    </a:lnB>
                    <a:gradFill>
                      <a:gsLst>
                        <a:gs pos="0">
                          <a:srgbClr val="FBEAC7"/>
                        </a:gs>
                        <a:gs pos="17999">
                          <a:srgbClr val="FEE7F2"/>
                        </a:gs>
                        <a:gs pos="36000">
                          <a:srgbClr val="FAC77D"/>
                        </a:gs>
                        <a:gs pos="61000">
                          <a:srgbClr val="FBA97D"/>
                        </a:gs>
                        <a:gs pos="82001">
                          <a:srgbClr val="FBD49C"/>
                        </a:gs>
                        <a:gs pos="100000">
                          <a:srgbClr val="FEE7F2"/>
                        </a:gs>
                      </a:gsLst>
                      <a:lin ang="5400000" scaled="0"/>
                    </a:gradFill>
                  </a:tcPr>
                </a:tc>
                <a:tc>
                  <a:txBody>
                    <a:bodyPr/>
                    <a:lstStyle/>
                    <a:p>
                      <a:r>
                        <a:rPr lang="cs-CZ" dirty="0"/>
                        <a:t>-$50</a:t>
                      </a:r>
                    </a:p>
                  </a:txBody>
                  <a:tcPr marL="47625" marR="47625" marT="47625" marB="47625" anchor="ctr">
                    <a:lnL>
                      <a:noFill/>
                    </a:lnL>
                    <a:lnR>
                      <a:noFill/>
                    </a:lnR>
                    <a:lnT>
                      <a:noFill/>
                    </a:lnT>
                    <a:lnB>
                      <a:noFill/>
                    </a:lnB>
                    <a:gradFill>
                      <a:gsLst>
                        <a:gs pos="0">
                          <a:srgbClr val="FBEAC7"/>
                        </a:gs>
                        <a:gs pos="17999">
                          <a:srgbClr val="FEE7F2"/>
                        </a:gs>
                        <a:gs pos="36000">
                          <a:srgbClr val="FAC77D"/>
                        </a:gs>
                        <a:gs pos="61000">
                          <a:srgbClr val="FBA97D"/>
                        </a:gs>
                        <a:gs pos="82001">
                          <a:srgbClr val="FBD49C"/>
                        </a:gs>
                        <a:gs pos="100000">
                          <a:srgbClr val="FEE7F2"/>
                        </a:gs>
                      </a:gsLst>
                      <a:lin ang="5400000" scaled="0"/>
                    </a:gradFill>
                  </a:tcPr>
                </a:tc>
              </a:tr>
            </a:tbl>
          </a:graphicData>
        </a:graphic>
      </p:graphicFrame>
      <p:sp>
        <p:nvSpPr>
          <p:cNvPr id="6" name="Obdélník 5"/>
          <p:cNvSpPr/>
          <p:nvPr/>
        </p:nvSpPr>
        <p:spPr>
          <a:xfrm>
            <a:off x="2339752" y="4730891"/>
            <a:ext cx="792088" cy="1512168"/>
          </a:xfrm>
          <a:prstGeom prst="rect">
            <a:avLst/>
          </a:prstGeom>
          <a:solidFill>
            <a:schemeClr val="accent1">
              <a:lumMod val="20000"/>
              <a:lumOff val="80000"/>
              <a:alpha val="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 name="TextovéPole 7"/>
          <p:cNvSpPr txBox="1"/>
          <p:nvPr/>
        </p:nvSpPr>
        <p:spPr>
          <a:xfrm>
            <a:off x="899592" y="3630833"/>
            <a:ext cx="7571688" cy="369332"/>
          </a:xfrm>
          <a:prstGeom prst="rect">
            <a:avLst/>
          </a:prstGeom>
          <a:noFill/>
        </p:spPr>
        <p:txBody>
          <a:bodyPr wrap="none" rtlCol="0">
            <a:spAutoFit/>
          </a:bodyPr>
          <a:lstStyle/>
          <a:p>
            <a:r>
              <a:rPr lang="en-US" dirty="0" smtClean="0"/>
              <a:t>Example of the decision table   I (best of the vector {</a:t>
            </a:r>
            <a:r>
              <a:rPr lang="en-US" b="1" dirty="0" smtClean="0">
                <a:solidFill>
                  <a:srgbClr val="FF0000"/>
                </a:solidFill>
              </a:rPr>
              <a:t>800</a:t>
            </a:r>
            <a:r>
              <a:rPr lang="en-US" dirty="0" smtClean="0"/>
              <a:t>,400,200,100} is 800 !!</a:t>
            </a:r>
            <a:endParaRPr lang="en-US" dirty="0"/>
          </a:p>
        </p:txBody>
      </p:sp>
      <p:sp>
        <p:nvSpPr>
          <p:cNvPr id="9" name="TextovéPole 8"/>
          <p:cNvSpPr txBox="1"/>
          <p:nvPr/>
        </p:nvSpPr>
        <p:spPr>
          <a:xfrm>
            <a:off x="3275856" y="6421978"/>
            <a:ext cx="1198405" cy="369332"/>
          </a:xfrm>
          <a:prstGeom prst="rect">
            <a:avLst/>
          </a:prstGeom>
          <a:noFill/>
        </p:spPr>
        <p:txBody>
          <a:bodyPr wrap="none" rtlCol="0">
            <a:spAutoFit/>
          </a:bodyPr>
          <a:lstStyle/>
          <a:p>
            <a:r>
              <a:rPr lang="cs-CZ" dirty="0" err="1" smtClean="0">
                <a:solidFill>
                  <a:srgbClr val="FF0000"/>
                </a:solidFill>
              </a:rPr>
              <a:t>Example</a:t>
            </a:r>
            <a:r>
              <a:rPr lang="cs-CZ" dirty="0" smtClean="0">
                <a:solidFill>
                  <a:srgbClr val="FF0000"/>
                </a:solidFill>
              </a:rPr>
              <a:t>  II</a:t>
            </a:r>
            <a:endParaRPr lang="cs-CZ" dirty="0">
              <a:solidFill>
                <a:srgbClr val="FF0000"/>
              </a:solidFill>
            </a:endParaRPr>
          </a:p>
        </p:txBody>
      </p:sp>
      <p:sp>
        <p:nvSpPr>
          <p:cNvPr id="10" name="Šipka doprava 9"/>
          <p:cNvSpPr/>
          <p:nvPr/>
        </p:nvSpPr>
        <p:spPr>
          <a:xfrm>
            <a:off x="4788024" y="6421978"/>
            <a:ext cx="3168352" cy="369332"/>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1" name="Šipka doleva 10"/>
          <p:cNvSpPr/>
          <p:nvPr/>
        </p:nvSpPr>
        <p:spPr>
          <a:xfrm>
            <a:off x="3473380" y="4730891"/>
            <a:ext cx="803355" cy="288032"/>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43639" y="585015"/>
            <a:ext cx="1584176" cy="7274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5536" y="184371"/>
            <a:ext cx="2114551" cy="1528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7330403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0" name="Rectangle 2"/>
          <p:cNvSpPr>
            <a:spLocks noGrp="1" noChangeArrowheads="1"/>
          </p:cNvSpPr>
          <p:nvPr>
            <p:ph type="title" idx="4294967295"/>
          </p:nvPr>
        </p:nvSpPr>
        <p:spPr/>
        <p:txBody>
          <a:bodyPr/>
          <a:lstStyle/>
          <a:p>
            <a:pPr eaLnBrk="1" hangingPunct="1"/>
            <a:r>
              <a:rPr lang="en-US" dirty="0" smtClean="0"/>
              <a:t>Max</a:t>
            </a:r>
            <a:r>
              <a:rPr lang="cs-CZ" dirty="0" err="1" smtClean="0"/>
              <a:t>iM</a:t>
            </a:r>
            <a:r>
              <a:rPr lang="en-US" dirty="0" smtClean="0"/>
              <a:t>ax Payoff</a:t>
            </a:r>
          </a:p>
        </p:txBody>
      </p:sp>
      <p:sp>
        <p:nvSpPr>
          <p:cNvPr id="9221" name="Rectangle 3"/>
          <p:cNvSpPr>
            <a:spLocks noGrp="1" noChangeArrowheads="1"/>
          </p:cNvSpPr>
          <p:nvPr>
            <p:ph type="body" sz="half" idx="4294967295"/>
          </p:nvPr>
        </p:nvSpPr>
        <p:spPr>
          <a:xfrm>
            <a:off x="395536" y="1268760"/>
            <a:ext cx="8388350" cy="909638"/>
          </a:xfrm>
        </p:spPr>
        <p:txBody>
          <a:bodyPr>
            <a:normAutofit/>
          </a:bodyPr>
          <a:lstStyle/>
          <a:p>
            <a:pPr marL="0" indent="0" eaLnBrk="1" hangingPunct="1">
              <a:buFont typeface="Wingdings" pitchFamily="2" charset="2"/>
              <a:buNone/>
            </a:pPr>
            <a:r>
              <a:rPr lang="en-US" sz="1800" dirty="0"/>
              <a:t>Select the alternative which results in the maximum of maximum payoffs; </a:t>
            </a:r>
            <a:r>
              <a:rPr lang="en-US" sz="1800" b="1" dirty="0">
                <a:solidFill>
                  <a:schemeClr val="accent1">
                    <a:lumMod val="75000"/>
                  </a:schemeClr>
                </a:solidFill>
              </a:rPr>
              <a:t>an optimistic criterion</a:t>
            </a:r>
          </a:p>
        </p:txBody>
      </p:sp>
      <p:graphicFrame>
        <p:nvGraphicFramePr>
          <p:cNvPr id="30855" name="Group 135"/>
          <p:cNvGraphicFramePr>
            <a:graphicFrameLocks noGrp="1"/>
          </p:cNvGraphicFramePr>
          <p:nvPr>
            <p:ph sz="half" idx="4294967295"/>
            <p:extLst>
              <p:ext uri="{D42A27DB-BD31-4B8C-83A1-F6EECF244321}">
                <p14:modId xmlns:p14="http://schemas.microsoft.com/office/powerpoint/2010/main" val="1595351490"/>
              </p:ext>
            </p:extLst>
          </p:nvPr>
        </p:nvGraphicFramePr>
        <p:xfrm>
          <a:off x="1358900" y="2714625"/>
          <a:ext cx="4613275" cy="2682876"/>
        </p:xfrm>
        <a:graphic>
          <a:graphicData uri="http://schemas.openxmlformats.org/drawingml/2006/table">
            <a:tbl>
              <a:tblPr/>
              <a:tblGrid>
                <a:gridCol w="1360488"/>
                <a:gridCol w="1087437"/>
                <a:gridCol w="1057275"/>
                <a:gridCol w="1108075"/>
              </a:tblGrid>
              <a:tr h="447675">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en-US" sz="2000" b="0" i="0" u="none" strike="noStrike" cap="none" normalizeH="0" baseline="0" dirty="0" smtClean="0">
                        <a:ln>
                          <a:noFill/>
                        </a:ln>
                        <a:solidFill>
                          <a:srgbClr val="996600"/>
                        </a:solidFill>
                        <a:effectLst/>
                        <a:latin typeface="Times New Roman" pitchFamily="18" charset="0"/>
                      </a:endParaRPr>
                    </a:p>
                  </a:txBody>
                  <a:tcPr marL="0" marR="0" marT="0" marB="0" anchor="ctr" anchorCtr="1" horzOverflow="overflow">
                    <a:lnL cap="flat">
                      <a:noFill/>
                    </a:lnL>
                    <a:lnR>
                      <a:noFill/>
                    </a:lnR>
                    <a:lnT cap="flat">
                      <a:noFill/>
                    </a:lnT>
                    <a:lnB>
                      <a:noFill/>
                    </a:lnB>
                    <a:lnTlToBr>
                      <a:noFill/>
                    </a:lnTlToBr>
                    <a:lnBlToTr>
                      <a:noFill/>
                    </a:lnBlToTr>
                    <a:noFill/>
                  </a:tcPr>
                </a:tc>
                <a:tc gridSpan="3">
                  <a:txBody>
                    <a:bodyPr/>
                    <a:lstStyle/>
                    <a:p>
                      <a:pPr marL="342900" marR="0" lvl="0" indent="-34290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en-US" sz="2000" b="1" i="0" u="none" strike="noStrike" cap="none" normalizeH="0" baseline="0" smtClean="0">
                          <a:ln>
                            <a:noFill/>
                          </a:ln>
                          <a:solidFill>
                            <a:srgbClr val="996600"/>
                          </a:solidFill>
                          <a:effectLst/>
                          <a:latin typeface="Times New Roman" pitchFamily="18" charset="0"/>
                          <a:cs typeface="Arial" charset="0"/>
                        </a:rPr>
                        <a:t>Outcomes</a:t>
                      </a:r>
                      <a:endParaRPr kumimoji="0" lang="en-US" sz="2000" b="1" i="0" u="none" strike="noStrike" cap="none" normalizeH="0" baseline="0" smtClean="0">
                        <a:ln>
                          <a:noFill/>
                        </a:ln>
                        <a:solidFill>
                          <a:srgbClr val="996600"/>
                        </a:solidFill>
                        <a:effectLst/>
                        <a:latin typeface="Times New Roman" pitchFamily="18" charset="0"/>
                      </a:endParaRPr>
                    </a:p>
                  </a:txBody>
                  <a:tcPr marL="0" marR="0" marT="0" marB="0" anchor="ctr" anchorCtr="1" horzOverflow="overflow">
                    <a:lnL>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r>
              <a:tr h="849313">
                <a:tc>
                  <a:txBody>
                    <a:bodyPr/>
                    <a:lstStyle/>
                    <a:p>
                      <a:pPr marL="342900" marR="0" lvl="0" indent="-34290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en-US" sz="2000" b="1" i="0" u="none" strike="noStrike" cap="none" normalizeH="0" baseline="0" dirty="0" smtClean="0">
                          <a:ln>
                            <a:noFill/>
                          </a:ln>
                          <a:solidFill>
                            <a:srgbClr val="FF0000"/>
                          </a:solidFill>
                          <a:effectLst/>
                          <a:latin typeface="Times New Roman" pitchFamily="18" charset="0"/>
                          <a:cs typeface="Arial" charset="0"/>
                        </a:rPr>
                        <a:t>Alternatives</a:t>
                      </a:r>
                      <a:endParaRPr kumimoji="0" lang="en-US" sz="2000" b="1" i="0" u="none" strike="noStrike" cap="none" normalizeH="0" baseline="0" dirty="0" smtClean="0">
                        <a:ln>
                          <a:noFill/>
                        </a:ln>
                        <a:solidFill>
                          <a:srgbClr val="FF0000"/>
                        </a:solidFill>
                        <a:effectLst/>
                        <a:latin typeface="Times New Roman" pitchFamily="18" charset="0"/>
                      </a:endParaRPr>
                    </a:p>
                  </a:txBody>
                  <a:tcPr marL="0" marR="0" marT="0" marB="0" anchor="ctr" anchorCtr="1" horzOverflow="overflow">
                    <a:lnL cap="flat">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en-US" sz="2000" b="1" i="0" u="none" strike="noStrike" cap="none" normalizeH="0" baseline="0" dirty="0" smtClean="0">
                          <a:ln>
                            <a:noFill/>
                          </a:ln>
                          <a:solidFill>
                            <a:schemeClr val="accent1">
                              <a:lumMod val="75000"/>
                            </a:schemeClr>
                          </a:solidFill>
                          <a:effectLst/>
                          <a:latin typeface="Times New Roman" pitchFamily="18" charset="0"/>
                          <a:cs typeface="Arial" charset="0"/>
                        </a:rPr>
                        <a:t> O1 </a:t>
                      </a:r>
                      <a:endParaRPr kumimoji="0" lang="en-US" sz="2000" b="1" i="0" u="none" strike="noStrike" cap="none" normalizeH="0" baseline="0" dirty="0" smtClean="0">
                        <a:ln>
                          <a:noFill/>
                        </a:ln>
                        <a:solidFill>
                          <a:schemeClr val="accent1">
                            <a:lumMod val="75000"/>
                          </a:schemeClr>
                        </a:solidFill>
                        <a:effectLst/>
                        <a:latin typeface="Times New Roman" pitchFamily="18" charset="0"/>
                      </a:endParaRPr>
                    </a:p>
                  </a:txBody>
                  <a:tcPr marL="0" marR="0" marT="0" marB="0" anchor="ctr" anchorCtr="1"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en-US" sz="2000" b="1" i="0" u="none" strike="noStrike" cap="none" normalizeH="0" baseline="0" dirty="0" smtClean="0">
                          <a:ln>
                            <a:noFill/>
                          </a:ln>
                          <a:solidFill>
                            <a:schemeClr val="accent1">
                              <a:lumMod val="75000"/>
                            </a:schemeClr>
                          </a:solidFill>
                          <a:effectLst/>
                          <a:latin typeface="Times New Roman" pitchFamily="18" charset="0"/>
                        </a:rPr>
                        <a:t>O2</a:t>
                      </a:r>
                    </a:p>
                  </a:txBody>
                  <a:tcPr marL="0" marR="0" marT="0" marB="0" anchor="ctr" anchorCtr="1"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en-US" sz="2000" b="1" i="0" u="none" strike="noStrike" cap="none" normalizeH="0" baseline="0" dirty="0" smtClean="0">
                          <a:ln>
                            <a:noFill/>
                          </a:ln>
                          <a:solidFill>
                            <a:schemeClr val="accent1">
                              <a:lumMod val="75000"/>
                            </a:schemeClr>
                          </a:solidFill>
                          <a:effectLst/>
                          <a:latin typeface="Times New Roman" pitchFamily="18" charset="0"/>
                        </a:rPr>
                        <a:t>O3</a:t>
                      </a:r>
                    </a:p>
                  </a:txBody>
                  <a:tcPr marL="0" marR="0" marT="0" marB="0" anchor="ctr" anchorCtr="1" horzOverflow="overflow">
                    <a:lnL>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19088">
                <a:tc>
                  <a:txBody>
                    <a:bodyPr/>
                    <a:lstStyle/>
                    <a:p>
                      <a:pPr marL="342900" marR="0" lvl="0" indent="-34290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en-US" sz="2000" b="1" i="0" u="none" strike="noStrike" cap="none" normalizeH="0" baseline="0" smtClean="0">
                          <a:ln>
                            <a:noFill/>
                          </a:ln>
                          <a:solidFill>
                            <a:srgbClr val="996600"/>
                          </a:solidFill>
                          <a:effectLst/>
                          <a:latin typeface="Times New Roman" pitchFamily="18" charset="0"/>
                          <a:cs typeface="Arial" charset="0"/>
                        </a:rPr>
                        <a:t>A</a:t>
                      </a:r>
                      <a:endParaRPr kumimoji="0" lang="en-US" sz="2000" b="1" i="0" u="none" strike="noStrike" cap="none" normalizeH="0" baseline="0" smtClean="0">
                        <a:ln>
                          <a:noFill/>
                        </a:ln>
                        <a:solidFill>
                          <a:srgbClr val="996600"/>
                        </a:solidFill>
                        <a:effectLst/>
                        <a:latin typeface="Times New Roman" pitchFamily="18" charset="0"/>
                      </a:endParaRPr>
                    </a:p>
                  </a:txBody>
                  <a:tcPr marL="0" marR="0" marT="0" marB="0" anchor="ctr" anchorCtr="1" horzOverflow="overflow">
                    <a:lnL cap="flat">
                      <a:noFill/>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en-US" sz="2000" b="0" i="0" u="none" strike="noStrike" cap="none" normalizeH="0" baseline="0" smtClean="0">
                          <a:ln>
                            <a:noFill/>
                          </a:ln>
                          <a:solidFill>
                            <a:srgbClr val="996600"/>
                          </a:solidFill>
                          <a:effectLst/>
                          <a:latin typeface="Times New Roman" pitchFamily="18" charset="0"/>
                          <a:cs typeface="Arial" charset="0"/>
                        </a:rPr>
                        <a:t>$1,000</a:t>
                      </a:r>
                      <a:endParaRPr kumimoji="0" lang="en-US" sz="2000" b="0" i="0" u="none" strike="noStrike" cap="none" normalizeH="0" baseline="0" smtClean="0">
                        <a:ln>
                          <a:noFill/>
                        </a:ln>
                        <a:solidFill>
                          <a:srgbClr val="996600"/>
                        </a:solidFill>
                        <a:effectLst/>
                        <a:latin typeface="Times New Roman" pitchFamily="18" charset="0"/>
                      </a:endParaRPr>
                    </a:p>
                  </a:txBody>
                  <a:tcPr marL="0" marR="0" marT="0" marB="0" anchor="ctr" anchorCtr="1"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en-US" sz="2000" b="0" i="0" u="none" strike="noStrike" cap="none" normalizeH="0" baseline="0" smtClean="0">
                          <a:ln>
                            <a:noFill/>
                          </a:ln>
                          <a:solidFill>
                            <a:srgbClr val="996600"/>
                          </a:solidFill>
                          <a:effectLst/>
                          <a:latin typeface="Times New Roman" pitchFamily="18" charset="0"/>
                        </a:rPr>
                        <a:t>$1,000</a:t>
                      </a:r>
                    </a:p>
                  </a:txBody>
                  <a:tcPr marL="0" marR="0" marT="0" marB="0" anchor="ctr" anchorCtr="1"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en-US" sz="2000" b="0" i="0" u="none" strike="noStrike" cap="none" normalizeH="0" baseline="0" smtClean="0">
                          <a:ln>
                            <a:noFill/>
                          </a:ln>
                          <a:solidFill>
                            <a:srgbClr val="996600"/>
                          </a:solidFill>
                          <a:effectLst/>
                          <a:latin typeface="Times New Roman" pitchFamily="18" charset="0"/>
                        </a:rPr>
                        <a:t>$1,000</a:t>
                      </a:r>
                    </a:p>
                  </a:txBody>
                  <a:tcPr marL="0" marR="0" marT="0" marB="0" anchor="ctr" anchorCtr="1" horzOverflow="overflow">
                    <a:lnL>
                      <a:noFill/>
                    </a:lnL>
                    <a:lnR cap="flat">
                      <a:noFill/>
                    </a:lnR>
                    <a:lnT w="12700" cap="flat" cmpd="sng" algn="ctr">
                      <a:solidFill>
                        <a:srgbClr val="000000"/>
                      </a:solidFill>
                      <a:prstDash val="solid"/>
                      <a:round/>
                      <a:headEnd type="none" w="med" len="med"/>
                      <a:tailEnd type="none" w="med" len="med"/>
                    </a:lnT>
                    <a:lnB>
                      <a:noFill/>
                    </a:lnB>
                    <a:lnTlToBr>
                      <a:noFill/>
                    </a:lnTlToBr>
                    <a:lnBlToTr>
                      <a:noFill/>
                    </a:lnBlToTr>
                    <a:noFill/>
                  </a:tcPr>
                </a:tc>
              </a:tr>
              <a:tr h="406400">
                <a:tc>
                  <a:txBody>
                    <a:bodyPr/>
                    <a:lstStyle/>
                    <a:p>
                      <a:pPr marL="342900" marR="0" lvl="0" indent="-34290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en-US" sz="2000" b="1" i="0" u="none" strike="noStrike" cap="none" normalizeH="0" baseline="0" smtClean="0">
                          <a:ln>
                            <a:noFill/>
                          </a:ln>
                          <a:solidFill>
                            <a:srgbClr val="996600"/>
                          </a:solidFill>
                          <a:effectLst/>
                          <a:latin typeface="Times New Roman" pitchFamily="18" charset="0"/>
                          <a:cs typeface="Arial" charset="0"/>
                        </a:rPr>
                        <a:t>B</a:t>
                      </a:r>
                      <a:endParaRPr kumimoji="0" lang="en-US" sz="2000" b="1" i="0" u="none" strike="noStrike" cap="none" normalizeH="0" baseline="0" smtClean="0">
                        <a:ln>
                          <a:noFill/>
                        </a:ln>
                        <a:solidFill>
                          <a:srgbClr val="996600"/>
                        </a:solidFill>
                        <a:effectLst/>
                        <a:latin typeface="Times New Roman" pitchFamily="18" charset="0"/>
                      </a:endParaRPr>
                    </a:p>
                  </a:txBody>
                  <a:tcPr marL="0" marR="0" marT="0" marB="0" anchor="ctr" anchorCtr="1" horzOverflow="overflow">
                    <a:lnL cap="flat">
                      <a:noFill/>
                    </a:lnL>
                    <a:lnR>
                      <a:noFill/>
                    </a:lnR>
                    <a:lnT>
                      <a:noFill/>
                    </a:lnT>
                    <a:lnB>
                      <a:noFill/>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en-US" sz="2000" b="0" i="0" u="none" strike="noStrike" cap="none" normalizeH="0" baseline="0" dirty="0" smtClean="0">
                          <a:ln>
                            <a:noFill/>
                          </a:ln>
                          <a:solidFill>
                            <a:srgbClr val="996600"/>
                          </a:solidFill>
                          <a:effectLst/>
                          <a:latin typeface="Times New Roman" pitchFamily="18" charset="0"/>
                          <a:cs typeface="Arial" charset="0"/>
                        </a:rPr>
                        <a:t>$10,000</a:t>
                      </a:r>
                      <a:endParaRPr kumimoji="0" lang="en-US" sz="2000" b="0" i="0" u="none" strike="noStrike" cap="none" normalizeH="0" baseline="0" dirty="0" smtClean="0">
                        <a:ln>
                          <a:noFill/>
                        </a:ln>
                        <a:solidFill>
                          <a:srgbClr val="996600"/>
                        </a:solidFill>
                        <a:effectLst/>
                        <a:latin typeface="Times New Roman" pitchFamily="18" charset="0"/>
                      </a:endParaRPr>
                    </a:p>
                  </a:txBody>
                  <a:tcPr marL="0" marR="0" marT="0" marB="0" anchor="ctr" anchorCtr="1" horzOverflow="overflow">
                    <a:lnL>
                      <a:noFill/>
                    </a:lnL>
                    <a:lnR>
                      <a:noFill/>
                    </a:lnR>
                    <a:lnT>
                      <a:noFill/>
                    </a:lnT>
                    <a:lnB>
                      <a:noFill/>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en-US" sz="2000" b="0" i="0" u="none" strike="noStrike" cap="none" normalizeH="0" baseline="0" dirty="0" smtClean="0">
                          <a:ln>
                            <a:noFill/>
                          </a:ln>
                          <a:solidFill>
                            <a:srgbClr val="996600"/>
                          </a:solidFill>
                          <a:effectLst/>
                          <a:latin typeface="Times New Roman" pitchFamily="18" charset="0"/>
                        </a:rPr>
                        <a:t>-$7,000</a:t>
                      </a:r>
                    </a:p>
                  </a:txBody>
                  <a:tcPr marL="0" marR="0" marT="0" marB="0" anchor="ctr" anchorCtr="1" horzOverflow="overflow">
                    <a:lnL>
                      <a:noFill/>
                    </a:lnL>
                    <a:lnR>
                      <a:noFill/>
                    </a:lnR>
                    <a:lnT>
                      <a:noFill/>
                    </a:lnT>
                    <a:lnB>
                      <a:noFill/>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en-US" sz="2000" b="0" i="0" u="none" strike="noStrike" cap="none" normalizeH="0" baseline="0" dirty="0" smtClean="0">
                          <a:ln>
                            <a:noFill/>
                          </a:ln>
                          <a:solidFill>
                            <a:srgbClr val="996600"/>
                          </a:solidFill>
                          <a:effectLst/>
                          <a:latin typeface="Times New Roman" pitchFamily="18" charset="0"/>
                        </a:rPr>
                        <a:t>$500</a:t>
                      </a:r>
                    </a:p>
                  </a:txBody>
                  <a:tcPr marL="0" marR="0" marT="0" marB="0" anchor="ctr" anchorCtr="1" horzOverflow="overflow">
                    <a:lnL>
                      <a:noFill/>
                    </a:lnL>
                    <a:lnR cap="flat">
                      <a:noFill/>
                    </a:lnR>
                    <a:lnT>
                      <a:noFill/>
                    </a:lnT>
                    <a:lnB>
                      <a:noFill/>
                    </a:lnB>
                    <a:lnTlToBr>
                      <a:noFill/>
                    </a:lnTlToBr>
                    <a:lnBlToTr>
                      <a:noFill/>
                    </a:lnBlToTr>
                    <a:noFill/>
                  </a:tcPr>
                </a:tc>
              </a:tr>
              <a:tr h="355600">
                <a:tc>
                  <a:txBody>
                    <a:bodyPr/>
                    <a:lstStyle/>
                    <a:p>
                      <a:pPr marL="342900" marR="0" lvl="0" indent="-34290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en-US" sz="2000" b="1" i="0" u="none" strike="noStrike" cap="none" normalizeH="0" baseline="0" smtClean="0">
                          <a:ln>
                            <a:noFill/>
                          </a:ln>
                          <a:solidFill>
                            <a:srgbClr val="996600"/>
                          </a:solidFill>
                          <a:effectLst/>
                          <a:latin typeface="Times New Roman" pitchFamily="18" charset="0"/>
                        </a:rPr>
                        <a:t>C</a:t>
                      </a:r>
                    </a:p>
                  </a:txBody>
                  <a:tcPr marL="0" marR="0" marT="0" marB="0" anchor="ctr" anchorCtr="1" horzOverflow="overflow">
                    <a:lnL cap="flat">
                      <a:noFill/>
                    </a:lnL>
                    <a:lnR>
                      <a:noFill/>
                    </a:lnR>
                    <a:lnT>
                      <a:noFill/>
                    </a:lnT>
                    <a:lnB>
                      <a:noFill/>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en-US" sz="2000" b="0" i="0" u="none" strike="noStrike" cap="none" normalizeH="0" baseline="0" smtClean="0">
                          <a:ln>
                            <a:noFill/>
                          </a:ln>
                          <a:solidFill>
                            <a:srgbClr val="996600"/>
                          </a:solidFill>
                          <a:effectLst/>
                          <a:latin typeface="Times New Roman" pitchFamily="18" charset="0"/>
                        </a:rPr>
                        <a:t>$5,000</a:t>
                      </a:r>
                    </a:p>
                  </a:txBody>
                  <a:tcPr marL="0" marR="0" marT="0" marB="0" anchor="ctr" anchorCtr="1" horzOverflow="overflow">
                    <a:lnL>
                      <a:noFill/>
                    </a:lnL>
                    <a:lnR>
                      <a:noFill/>
                    </a:lnR>
                    <a:lnT>
                      <a:noFill/>
                    </a:lnT>
                    <a:lnB>
                      <a:noFill/>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en-US" sz="2000" b="0" i="0" u="none" strike="noStrike" cap="none" normalizeH="0" baseline="0" smtClean="0">
                          <a:ln>
                            <a:noFill/>
                          </a:ln>
                          <a:solidFill>
                            <a:srgbClr val="996600"/>
                          </a:solidFill>
                          <a:effectLst/>
                          <a:latin typeface="Times New Roman" pitchFamily="18" charset="0"/>
                        </a:rPr>
                        <a:t>$0</a:t>
                      </a:r>
                    </a:p>
                  </a:txBody>
                  <a:tcPr marL="0" marR="0" marT="0" marB="0" anchor="ctr" anchorCtr="1" horzOverflow="overflow">
                    <a:lnL>
                      <a:noFill/>
                    </a:lnL>
                    <a:lnR>
                      <a:noFill/>
                    </a:lnR>
                    <a:lnT>
                      <a:noFill/>
                    </a:lnT>
                    <a:lnB>
                      <a:noFill/>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en-US" sz="2000" b="0" i="0" u="none" strike="noStrike" cap="none" normalizeH="0" baseline="0" smtClean="0">
                          <a:ln>
                            <a:noFill/>
                          </a:ln>
                          <a:solidFill>
                            <a:srgbClr val="996600"/>
                          </a:solidFill>
                          <a:effectLst/>
                          <a:latin typeface="Times New Roman" pitchFamily="18" charset="0"/>
                        </a:rPr>
                        <a:t>$800</a:t>
                      </a:r>
                    </a:p>
                  </a:txBody>
                  <a:tcPr marL="0" marR="0" marT="0" marB="0" anchor="ctr" anchorCtr="1" horzOverflow="overflow">
                    <a:lnL>
                      <a:noFill/>
                    </a:lnL>
                    <a:lnR cap="flat">
                      <a:noFill/>
                    </a:lnR>
                    <a:lnT>
                      <a:noFill/>
                    </a:lnT>
                    <a:lnB>
                      <a:noFill/>
                    </a:lnB>
                    <a:lnTlToBr>
                      <a:noFill/>
                    </a:lnTlToBr>
                    <a:lnBlToTr>
                      <a:noFill/>
                    </a:lnBlToTr>
                    <a:noFill/>
                  </a:tcPr>
                </a:tc>
              </a:tr>
              <a:tr h="304800">
                <a:tc>
                  <a:txBody>
                    <a:bodyPr/>
                    <a:lstStyle/>
                    <a:p>
                      <a:pPr marL="342900" marR="0" lvl="0" indent="-34290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en-US" sz="2000" b="1" i="0" u="none" strike="noStrike" cap="none" normalizeH="0" baseline="0" smtClean="0">
                          <a:ln>
                            <a:noFill/>
                          </a:ln>
                          <a:solidFill>
                            <a:srgbClr val="996600"/>
                          </a:solidFill>
                          <a:effectLst/>
                          <a:latin typeface="Times New Roman" pitchFamily="18" charset="0"/>
                        </a:rPr>
                        <a:t>D</a:t>
                      </a:r>
                    </a:p>
                  </a:txBody>
                  <a:tcPr marL="0" marR="0" marT="0" marB="0" anchor="ctr" anchorCtr="1" horzOverflow="overflow">
                    <a:lnL cap="flat">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en-US" sz="2000" b="0" i="0" u="none" strike="noStrike" cap="none" normalizeH="0" baseline="0" dirty="0" smtClean="0">
                          <a:ln>
                            <a:noFill/>
                          </a:ln>
                          <a:solidFill>
                            <a:srgbClr val="996600"/>
                          </a:solidFill>
                          <a:effectLst/>
                          <a:latin typeface="Times New Roman" pitchFamily="18" charset="0"/>
                        </a:rPr>
                        <a:t>$8,000</a:t>
                      </a:r>
                    </a:p>
                  </a:txBody>
                  <a:tcPr marL="0" marR="0" marT="0" marB="0" anchor="ctr" anchorCtr="1"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en-US" sz="2000" b="0" i="0" u="none" strike="noStrike" cap="none" normalizeH="0" baseline="0" smtClean="0">
                          <a:ln>
                            <a:noFill/>
                          </a:ln>
                          <a:solidFill>
                            <a:srgbClr val="996600"/>
                          </a:solidFill>
                          <a:effectLst/>
                          <a:latin typeface="Times New Roman" pitchFamily="18" charset="0"/>
                        </a:rPr>
                        <a:t>-$2,000</a:t>
                      </a:r>
                    </a:p>
                  </a:txBody>
                  <a:tcPr marL="0" marR="0" marT="0" marB="0" anchor="ctr" anchorCtr="1"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en-US" sz="2000" b="0" i="0" u="none" strike="noStrike" cap="none" normalizeH="0" baseline="0" dirty="0" smtClean="0">
                          <a:ln>
                            <a:noFill/>
                          </a:ln>
                          <a:solidFill>
                            <a:srgbClr val="996600"/>
                          </a:solidFill>
                          <a:effectLst/>
                          <a:latin typeface="Times New Roman" pitchFamily="18" charset="0"/>
                        </a:rPr>
                        <a:t>$700</a:t>
                      </a:r>
                    </a:p>
                  </a:txBody>
                  <a:tcPr marL="0" marR="0" marT="0" marB="0" anchor="ctr" anchorCtr="1" horzOverflow="overflow">
                    <a:lnL>
                      <a:noFill/>
                    </a:lnL>
                    <a:lnR cap="flat">
                      <a:noFill/>
                    </a:lnR>
                    <a:lnT>
                      <a:noFill/>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30781" name="Text Box 61"/>
          <p:cNvSpPr txBox="1">
            <a:spLocks noChangeArrowheads="1"/>
          </p:cNvSpPr>
          <p:nvPr/>
        </p:nvSpPr>
        <p:spPr bwMode="auto">
          <a:xfrm>
            <a:off x="6089650" y="3167063"/>
            <a:ext cx="1389063"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r>
              <a:rPr lang="en-US" sz="2000">
                <a:solidFill>
                  <a:srgbClr val="3366FF"/>
                </a:solidFill>
              </a:rPr>
              <a:t>Maximum Payoff</a:t>
            </a:r>
          </a:p>
        </p:txBody>
      </p:sp>
      <p:sp>
        <p:nvSpPr>
          <p:cNvPr id="30782" name="Text Box 62"/>
          <p:cNvSpPr txBox="1">
            <a:spLocks noChangeArrowheads="1"/>
          </p:cNvSpPr>
          <p:nvPr/>
        </p:nvSpPr>
        <p:spPr bwMode="auto">
          <a:xfrm>
            <a:off x="6299200" y="3959225"/>
            <a:ext cx="8826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2000">
                <a:solidFill>
                  <a:srgbClr val="3366FF"/>
                </a:solidFill>
              </a:rPr>
              <a:t>$1,000</a:t>
            </a:r>
          </a:p>
        </p:txBody>
      </p:sp>
      <p:sp>
        <p:nvSpPr>
          <p:cNvPr id="30783" name="Text Box 63"/>
          <p:cNvSpPr txBox="1">
            <a:spLocks noChangeArrowheads="1"/>
          </p:cNvSpPr>
          <p:nvPr/>
        </p:nvSpPr>
        <p:spPr bwMode="auto">
          <a:xfrm>
            <a:off x="6299200" y="4324350"/>
            <a:ext cx="10096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2000" b="1" dirty="0">
                <a:solidFill>
                  <a:srgbClr val="3366FF"/>
                </a:solidFill>
              </a:rPr>
              <a:t>$10,000</a:t>
            </a:r>
          </a:p>
        </p:txBody>
      </p:sp>
      <p:sp>
        <p:nvSpPr>
          <p:cNvPr id="9252" name="Text Box 83"/>
          <p:cNvSpPr txBox="1">
            <a:spLocks noChangeArrowheads="1"/>
          </p:cNvSpPr>
          <p:nvPr/>
        </p:nvSpPr>
        <p:spPr bwMode="auto">
          <a:xfrm>
            <a:off x="3365500" y="2073275"/>
            <a:ext cx="19272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b="1" dirty="0">
                <a:solidFill>
                  <a:srgbClr val="996600"/>
                </a:solidFill>
              </a:rPr>
              <a:t>Payoff  Table</a:t>
            </a:r>
          </a:p>
        </p:txBody>
      </p:sp>
      <p:sp>
        <p:nvSpPr>
          <p:cNvPr id="30856" name="Text Box 136"/>
          <p:cNvSpPr txBox="1">
            <a:spLocks noChangeArrowheads="1"/>
          </p:cNvSpPr>
          <p:nvPr/>
        </p:nvSpPr>
        <p:spPr bwMode="auto">
          <a:xfrm>
            <a:off x="6300788" y="4710113"/>
            <a:ext cx="8826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2000">
                <a:solidFill>
                  <a:srgbClr val="3366FF"/>
                </a:solidFill>
              </a:rPr>
              <a:t>$5,000</a:t>
            </a:r>
          </a:p>
        </p:txBody>
      </p:sp>
      <p:sp>
        <p:nvSpPr>
          <p:cNvPr id="30857" name="Text Box 137"/>
          <p:cNvSpPr txBox="1">
            <a:spLocks noChangeArrowheads="1"/>
          </p:cNvSpPr>
          <p:nvPr/>
        </p:nvSpPr>
        <p:spPr bwMode="auto">
          <a:xfrm>
            <a:off x="6300788" y="5062538"/>
            <a:ext cx="8826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2000">
                <a:solidFill>
                  <a:srgbClr val="3366FF"/>
                </a:solidFill>
              </a:rPr>
              <a:t>$8,000</a:t>
            </a:r>
          </a:p>
        </p:txBody>
      </p:sp>
      <p:sp>
        <p:nvSpPr>
          <p:cNvPr id="30858" name="Oval 138"/>
          <p:cNvSpPr>
            <a:spLocks noChangeArrowheads="1"/>
          </p:cNvSpPr>
          <p:nvPr/>
        </p:nvSpPr>
        <p:spPr bwMode="auto">
          <a:xfrm>
            <a:off x="1841500" y="4356100"/>
            <a:ext cx="355600" cy="355600"/>
          </a:xfrm>
          <a:prstGeom prst="ellipse">
            <a:avLst/>
          </a:prstGeom>
          <a:noFill/>
          <a:ln w="9525">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cs-CZ"/>
          </a:p>
        </p:txBody>
      </p:sp>
      <p:sp>
        <p:nvSpPr>
          <p:cNvPr id="30859" name="Text Box 139"/>
          <p:cNvSpPr txBox="1">
            <a:spLocks noChangeArrowheads="1"/>
          </p:cNvSpPr>
          <p:nvPr/>
        </p:nvSpPr>
        <p:spPr bwMode="auto">
          <a:xfrm>
            <a:off x="3057525" y="5629275"/>
            <a:ext cx="20034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a:solidFill>
                  <a:srgbClr val="FF3300"/>
                </a:solidFill>
              </a:rPr>
              <a:t>B &gt; D &gt; C &gt; A</a:t>
            </a:r>
          </a:p>
        </p:txBody>
      </p:sp>
      <p:sp>
        <p:nvSpPr>
          <p:cNvPr id="2" name="TextovéPole 1"/>
          <p:cNvSpPr txBox="1"/>
          <p:nvPr/>
        </p:nvSpPr>
        <p:spPr>
          <a:xfrm>
            <a:off x="611560" y="6381328"/>
            <a:ext cx="7633628" cy="369332"/>
          </a:xfrm>
          <a:prstGeom prst="rect">
            <a:avLst/>
          </a:prstGeom>
          <a:noFill/>
        </p:spPr>
        <p:txBody>
          <a:bodyPr wrap="none" rtlCol="0">
            <a:spAutoFit/>
          </a:bodyPr>
          <a:lstStyle/>
          <a:p>
            <a:r>
              <a:rPr lang="en-US" dirty="0" smtClean="0"/>
              <a:t>Alternatives (invested amount, expectant spouse inheritance, type of the car,..) </a:t>
            </a:r>
            <a:endParaRPr lang="en-US" dirty="0"/>
          </a:p>
        </p:txBody>
      </p:sp>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876256" y="548680"/>
            <a:ext cx="985062" cy="6555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5571290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0781"/>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0782"/>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0783"/>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0856"/>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0857"/>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0858"/>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085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81" grpId="0"/>
      <p:bldP spid="30782" grpId="0"/>
      <p:bldP spid="30783" grpId="0"/>
      <p:bldP spid="30856" grpId="0"/>
      <p:bldP spid="30857" grpId="0"/>
      <p:bldP spid="30858" grpId="0" animBg="1"/>
      <p:bldP spid="30859"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Chosen criteria II </a:t>
            </a:r>
            <a:endParaRPr lang="en-US" dirty="0"/>
          </a:p>
        </p:txBody>
      </p:sp>
      <p:sp>
        <p:nvSpPr>
          <p:cNvPr id="3" name="Zástupný symbol pro obsah 2"/>
          <p:cNvSpPr>
            <a:spLocks noGrp="1"/>
          </p:cNvSpPr>
          <p:nvPr>
            <p:ph idx="1"/>
          </p:nvPr>
        </p:nvSpPr>
        <p:spPr/>
        <p:txBody>
          <a:bodyPr>
            <a:normAutofit/>
          </a:bodyPr>
          <a:lstStyle/>
          <a:p>
            <a:r>
              <a:rPr lang="cs-CZ" dirty="0" smtClean="0"/>
              <a:t> </a:t>
            </a:r>
            <a:r>
              <a:rPr lang="cs-CZ" dirty="0" err="1" smtClean="0"/>
              <a:t>MaxiMin</a:t>
            </a:r>
            <a:endParaRPr lang="cs-CZ" dirty="0" smtClean="0"/>
          </a:p>
          <a:p>
            <a:pPr lvl="1"/>
            <a:r>
              <a:rPr lang="en-US" sz="1800" dirty="0" smtClean="0"/>
              <a:t>The </a:t>
            </a:r>
            <a:r>
              <a:rPr lang="en-US" sz="1800" dirty="0" err="1" smtClean="0"/>
              <a:t>MaxiMin</a:t>
            </a:r>
            <a:r>
              <a:rPr lang="en-US" sz="1800" dirty="0" smtClean="0"/>
              <a:t> decision rule is used by a </a:t>
            </a:r>
            <a:r>
              <a:rPr lang="en-US" sz="1800" dirty="0" smtClean="0">
                <a:solidFill>
                  <a:srgbClr val="FF0000"/>
                </a:solidFill>
              </a:rPr>
              <a:t>pessimistic decision </a:t>
            </a:r>
            <a:r>
              <a:rPr lang="en-US" sz="1800" dirty="0" smtClean="0"/>
              <a:t>maker who wants to make a </a:t>
            </a:r>
            <a:r>
              <a:rPr lang="en-US" sz="1800" b="1" dirty="0" smtClean="0">
                <a:solidFill>
                  <a:srgbClr val="FF0000"/>
                </a:solidFill>
              </a:rPr>
              <a:t>conservative decision</a:t>
            </a:r>
            <a:r>
              <a:rPr lang="en-US" sz="1800" dirty="0" smtClean="0"/>
              <a:t>. Basically, the decision rule is to consider the worst consequence of each possible course of action and chooses the one that has the </a:t>
            </a:r>
            <a:r>
              <a:rPr lang="en-US" sz="1800" b="1" dirty="0" smtClean="0">
                <a:solidFill>
                  <a:srgbClr val="FF0000"/>
                </a:solidFill>
              </a:rPr>
              <a:t>least worst consequence </a:t>
            </a:r>
            <a:r>
              <a:rPr lang="en-US" sz="1800" dirty="0" smtClean="0"/>
              <a:t>(in our case= -50). So it is better to invest nothing !!!!</a:t>
            </a:r>
          </a:p>
          <a:p>
            <a:pPr marL="0" indent="0">
              <a:buNone/>
            </a:pPr>
            <a:r>
              <a:rPr lang="cs-CZ" dirty="0" smtClean="0"/>
              <a:t> </a:t>
            </a:r>
            <a:endParaRPr lang="cs-CZ" dirty="0"/>
          </a:p>
        </p:txBody>
      </p:sp>
      <p:sp>
        <p:nvSpPr>
          <p:cNvPr id="4" name="Zástupný symbol pro číslo snímku 3"/>
          <p:cNvSpPr>
            <a:spLocks noGrp="1"/>
          </p:cNvSpPr>
          <p:nvPr>
            <p:ph type="sldNum" sz="quarter" idx="12"/>
          </p:nvPr>
        </p:nvSpPr>
        <p:spPr/>
        <p:txBody>
          <a:bodyPr/>
          <a:lstStyle/>
          <a:p>
            <a:fld id="{CC05A776-8594-4643-8B23-C6D16F173EE0}" type="slidenum">
              <a:rPr lang="cs-CZ" smtClean="0"/>
              <a:t>6</a:t>
            </a:fld>
            <a:endParaRPr lang="cs-CZ"/>
          </a:p>
        </p:txBody>
      </p:sp>
      <p:graphicFrame>
        <p:nvGraphicFramePr>
          <p:cNvPr id="5" name="Tabulka 4"/>
          <p:cNvGraphicFramePr>
            <a:graphicFrameLocks noGrp="1"/>
          </p:cNvGraphicFramePr>
          <p:nvPr>
            <p:extLst>
              <p:ext uri="{D42A27DB-BD31-4B8C-83A1-F6EECF244321}">
                <p14:modId xmlns:p14="http://schemas.microsoft.com/office/powerpoint/2010/main" val="2757274832"/>
              </p:ext>
            </p:extLst>
          </p:nvPr>
        </p:nvGraphicFramePr>
        <p:xfrm>
          <a:off x="611560" y="3645024"/>
          <a:ext cx="8229600" cy="2217420"/>
        </p:xfrm>
        <a:graphic>
          <a:graphicData uri="http://schemas.openxmlformats.org/drawingml/2006/table">
            <a:tbl>
              <a:tblPr/>
              <a:tblGrid>
                <a:gridCol w="2057400"/>
                <a:gridCol w="2057400"/>
                <a:gridCol w="2057400"/>
                <a:gridCol w="2057400"/>
              </a:tblGrid>
              <a:tr h="0">
                <a:tc>
                  <a:txBody>
                    <a:bodyPr/>
                    <a:lstStyle/>
                    <a:p>
                      <a:r>
                        <a:rPr lang="cs-CZ" dirty="0" err="1"/>
                        <a:t>Choices</a:t>
                      </a:r>
                      <a:endParaRPr lang="cs-CZ" dirty="0"/>
                    </a:p>
                  </a:txBody>
                  <a:tcPr marL="47625" marR="47625" marT="47625" marB="47625" anchor="ctr">
                    <a:lnL>
                      <a:noFill/>
                    </a:lnL>
                    <a:lnR>
                      <a:noFill/>
                    </a:lnR>
                    <a:lnT>
                      <a:noFill/>
                    </a:lnT>
                    <a:lnB>
                      <a:noFill/>
                    </a:lnB>
                  </a:tcPr>
                </a:tc>
                <a:tc gridSpan="3">
                  <a:txBody>
                    <a:bodyPr/>
                    <a:lstStyle/>
                    <a:p>
                      <a:r>
                        <a:rPr lang="cs-CZ" dirty="0"/>
                        <a:t>Profit</a:t>
                      </a:r>
                    </a:p>
                  </a:txBody>
                  <a:tcPr marL="47625" marR="47625" marT="47625" marB="47625" anchor="ctr">
                    <a:lnL>
                      <a:noFill/>
                    </a:lnL>
                    <a:lnR>
                      <a:noFill/>
                    </a:lnR>
                    <a:lnT>
                      <a:noFill/>
                    </a:lnT>
                    <a:lnB>
                      <a:noFill/>
                    </a:lnB>
                  </a:tcPr>
                </a:tc>
                <a:tc hMerge="1">
                  <a:txBody>
                    <a:bodyPr/>
                    <a:lstStyle/>
                    <a:p>
                      <a:endParaRPr lang="cs-CZ"/>
                    </a:p>
                  </a:txBody>
                  <a:tcPr/>
                </a:tc>
                <a:tc hMerge="1">
                  <a:txBody>
                    <a:bodyPr/>
                    <a:lstStyle/>
                    <a:p>
                      <a:endParaRPr lang="cs-CZ"/>
                    </a:p>
                  </a:txBody>
                  <a:tcPr/>
                </a:tc>
              </a:tr>
              <a:tr h="0">
                <a:tc>
                  <a:txBody>
                    <a:bodyPr/>
                    <a:lstStyle/>
                    <a:p>
                      <a:endParaRPr lang="cs-CZ"/>
                    </a:p>
                  </a:txBody>
                  <a:tcPr marL="47625" marR="47625" marT="47625" marB="47625" anchor="ctr">
                    <a:lnL>
                      <a:noFill/>
                    </a:lnL>
                    <a:lnR>
                      <a:noFill/>
                    </a:lnR>
                    <a:lnT>
                      <a:noFill/>
                    </a:lnT>
                    <a:lnB>
                      <a:noFill/>
                    </a:lnB>
                  </a:tcPr>
                </a:tc>
                <a:tc>
                  <a:txBody>
                    <a:bodyPr/>
                    <a:lstStyle/>
                    <a:p>
                      <a:r>
                        <a:rPr lang="cs-CZ"/>
                        <a:t>Strong market</a:t>
                      </a:r>
                    </a:p>
                  </a:txBody>
                  <a:tcPr marL="47625" marR="47625" marT="47625" marB="47625" anchor="ctr">
                    <a:lnL>
                      <a:noFill/>
                    </a:lnL>
                    <a:lnR>
                      <a:noFill/>
                    </a:lnR>
                    <a:lnT>
                      <a:noFill/>
                    </a:lnT>
                    <a:lnB>
                      <a:noFill/>
                    </a:lnB>
                  </a:tcPr>
                </a:tc>
                <a:tc>
                  <a:txBody>
                    <a:bodyPr/>
                    <a:lstStyle/>
                    <a:p>
                      <a:r>
                        <a:rPr lang="cs-CZ"/>
                        <a:t>Fair market</a:t>
                      </a:r>
                    </a:p>
                  </a:txBody>
                  <a:tcPr marL="47625" marR="47625" marT="47625" marB="47625" anchor="ctr">
                    <a:lnL>
                      <a:noFill/>
                    </a:lnL>
                    <a:lnR>
                      <a:noFill/>
                    </a:lnR>
                    <a:lnT>
                      <a:noFill/>
                    </a:lnT>
                    <a:lnB>
                      <a:noFill/>
                    </a:lnB>
                  </a:tcPr>
                </a:tc>
                <a:tc>
                  <a:txBody>
                    <a:bodyPr/>
                    <a:lstStyle/>
                    <a:p>
                      <a:r>
                        <a:rPr lang="cs-CZ"/>
                        <a:t>Poor market</a:t>
                      </a:r>
                    </a:p>
                  </a:txBody>
                  <a:tcPr marL="47625" marR="47625" marT="47625" marB="47625" anchor="ctr">
                    <a:lnL>
                      <a:noFill/>
                    </a:lnL>
                    <a:lnR>
                      <a:noFill/>
                    </a:lnR>
                    <a:lnT>
                      <a:noFill/>
                    </a:lnT>
                    <a:lnB>
                      <a:noFill/>
                    </a:lnB>
                  </a:tcPr>
                </a:tc>
              </a:tr>
              <a:tr h="0">
                <a:tc>
                  <a:txBody>
                    <a:bodyPr/>
                    <a:lstStyle/>
                    <a:p>
                      <a:r>
                        <a:rPr lang="cs-CZ"/>
                        <a:t>invest $8000</a:t>
                      </a:r>
                    </a:p>
                  </a:txBody>
                  <a:tcPr marL="47625" marR="47625" marT="47625" marB="47625" anchor="ctr">
                    <a:lnL>
                      <a:noFill/>
                    </a:lnL>
                    <a:lnR>
                      <a:noFill/>
                    </a:lnR>
                    <a:lnT>
                      <a:noFill/>
                    </a:lnT>
                    <a:lnB>
                      <a:noFill/>
                    </a:lnB>
                  </a:tcPr>
                </a:tc>
                <a:tc>
                  <a:txBody>
                    <a:bodyPr/>
                    <a:lstStyle/>
                    <a:p>
                      <a:r>
                        <a:rPr lang="cs-CZ"/>
                        <a:t>$800</a:t>
                      </a:r>
                    </a:p>
                  </a:txBody>
                  <a:tcPr marL="47625" marR="47625" marT="47625" marB="47625" anchor="ctr">
                    <a:lnL>
                      <a:noFill/>
                    </a:lnL>
                    <a:lnR>
                      <a:noFill/>
                    </a:lnR>
                    <a:lnT>
                      <a:noFill/>
                    </a:lnT>
                    <a:lnB>
                      <a:noFill/>
                    </a:lnB>
                  </a:tcPr>
                </a:tc>
                <a:tc>
                  <a:txBody>
                    <a:bodyPr/>
                    <a:lstStyle/>
                    <a:p>
                      <a:r>
                        <a:rPr lang="cs-CZ"/>
                        <a:t>$200</a:t>
                      </a:r>
                    </a:p>
                  </a:txBody>
                  <a:tcPr marL="47625" marR="47625" marT="47625" marB="47625" anchor="ctr">
                    <a:lnL>
                      <a:noFill/>
                    </a:lnL>
                    <a:lnR>
                      <a:noFill/>
                    </a:lnR>
                    <a:lnT>
                      <a:noFill/>
                    </a:lnT>
                    <a:lnB>
                      <a:noFill/>
                    </a:lnB>
                  </a:tcPr>
                </a:tc>
                <a:tc>
                  <a:txBody>
                    <a:bodyPr/>
                    <a:lstStyle/>
                    <a:p>
                      <a:r>
                        <a:rPr lang="cs-CZ"/>
                        <a:t>-$400</a:t>
                      </a:r>
                    </a:p>
                  </a:txBody>
                  <a:tcPr marL="47625" marR="47625" marT="47625" marB="47625" anchor="ctr">
                    <a:lnL>
                      <a:noFill/>
                    </a:lnL>
                    <a:lnR>
                      <a:noFill/>
                    </a:lnR>
                    <a:lnT>
                      <a:noFill/>
                    </a:lnT>
                    <a:lnB>
                      <a:noFill/>
                    </a:lnB>
                    <a:solidFill>
                      <a:srgbClr val="FFA500"/>
                    </a:solidFill>
                  </a:tcPr>
                </a:tc>
              </a:tr>
              <a:tr h="0">
                <a:tc>
                  <a:txBody>
                    <a:bodyPr/>
                    <a:lstStyle/>
                    <a:p>
                      <a:r>
                        <a:rPr lang="cs-CZ"/>
                        <a:t>invest $4000</a:t>
                      </a:r>
                    </a:p>
                  </a:txBody>
                  <a:tcPr marL="47625" marR="47625" marT="47625" marB="47625" anchor="ctr">
                    <a:lnL>
                      <a:noFill/>
                    </a:lnL>
                    <a:lnR>
                      <a:noFill/>
                    </a:lnR>
                    <a:lnT>
                      <a:noFill/>
                    </a:lnT>
                    <a:lnB>
                      <a:noFill/>
                    </a:lnB>
                  </a:tcPr>
                </a:tc>
                <a:tc>
                  <a:txBody>
                    <a:bodyPr/>
                    <a:lstStyle/>
                    <a:p>
                      <a:r>
                        <a:rPr lang="cs-CZ"/>
                        <a:t>$400</a:t>
                      </a:r>
                    </a:p>
                  </a:txBody>
                  <a:tcPr marL="47625" marR="47625" marT="47625" marB="47625" anchor="ctr">
                    <a:lnL>
                      <a:noFill/>
                    </a:lnL>
                    <a:lnR>
                      <a:noFill/>
                    </a:lnR>
                    <a:lnT>
                      <a:noFill/>
                    </a:lnT>
                    <a:lnB>
                      <a:noFill/>
                    </a:lnB>
                  </a:tcPr>
                </a:tc>
                <a:tc>
                  <a:txBody>
                    <a:bodyPr/>
                    <a:lstStyle/>
                    <a:p>
                      <a:r>
                        <a:rPr lang="cs-CZ"/>
                        <a:t>$100</a:t>
                      </a:r>
                    </a:p>
                  </a:txBody>
                  <a:tcPr marL="47625" marR="47625" marT="47625" marB="47625" anchor="ctr">
                    <a:lnL>
                      <a:noFill/>
                    </a:lnL>
                    <a:lnR>
                      <a:noFill/>
                    </a:lnR>
                    <a:lnT>
                      <a:noFill/>
                    </a:lnT>
                    <a:lnB>
                      <a:noFill/>
                    </a:lnB>
                  </a:tcPr>
                </a:tc>
                <a:tc>
                  <a:txBody>
                    <a:bodyPr/>
                    <a:lstStyle/>
                    <a:p>
                      <a:r>
                        <a:rPr lang="cs-CZ"/>
                        <a:t>-$200</a:t>
                      </a:r>
                    </a:p>
                  </a:txBody>
                  <a:tcPr marL="47625" marR="47625" marT="47625" marB="47625" anchor="ctr">
                    <a:lnL>
                      <a:noFill/>
                    </a:lnL>
                    <a:lnR>
                      <a:noFill/>
                    </a:lnR>
                    <a:lnT>
                      <a:noFill/>
                    </a:lnT>
                    <a:lnB>
                      <a:noFill/>
                    </a:lnB>
                    <a:solidFill>
                      <a:srgbClr val="FFA500"/>
                    </a:solidFill>
                  </a:tcPr>
                </a:tc>
              </a:tr>
              <a:tr h="0">
                <a:tc>
                  <a:txBody>
                    <a:bodyPr/>
                    <a:lstStyle/>
                    <a:p>
                      <a:r>
                        <a:rPr lang="cs-CZ"/>
                        <a:t>invest $2000</a:t>
                      </a:r>
                    </a:p>
                  </a:txBody>
                  <a:tcPr marL="47625" marR="47625" marT="47625" marB="47625" anchor="ctr">
                    <a:lnL>
                      <a:noFill/>
                    </a:lnL>
                    <a:lnR>
                      <a:noFill/>
                    </a:lnR>
                    <a:lnT>
                      <a:noFill/>
                    </a:lnT>
                    <a:lnB>
                      <a:noFill/>
                    </a:lnB>
                  </a:tcPr>
                </a:tc>
                <a:tc>
                  <a:txBody>
                    <a:bodyPr/>
                    <a:lstStyle/>
                    <a:p>
                      <a:r>
                        <a:rPr lang="cs-CZ"/>
                        <a:t>$200</a:t>
                      </a:r>
                    </a:p>
                  </a:txBody>
                  <a:tcPr marL="47625" marR="47625" marT="47625" marB="47625" anchor="ctr">
                    <a:lnL>
                      <a:noFill/>
                    </a:lnL>
                    <a:lnR>
                      <a:noFill/>
                    </a:lnR>
                    <a:lnT>
                      <a:noFill/>
                    </a:lnT>
                    <a:lnB>
                      <a:noFill/>
                    </a:lnB>
                  </a:tcPr>
                </a:tc>
                <a:tc>
                  <a:txBody>
                    <a:bodyPr/>
                    <a:lstStyle/>
                    <a:p>
                      <a:r>
                        <a:rPr lang="cs-CZ"/>
                        <a:t>$50</a:t>
                      </a:r>
                    </a:p>
                  </a:txBody>
                  <a:tcPr marL="47625" marR="47625" marT="47625" marB="47625" anchor="ctr">
                    <a:lnL>
                      <a:noFill/>
                    </a:lnL>
                    <a:lnR>
                      <a:noFill/>
                    </a:lnR>
                    <a:lnT>
                      <a:noFill/>
                    </a:lnT>
                    <a:lnB>
                      <a:noFill/>
                    </a:lnB>
                  </a:tcPr>
                </a:tc>
                <a:tc>
                  <a:txBody>
                    <a:bodyPr/>
                    <a:lstStyle/>
                    <a:p>
                      <a:r>
                        <a:rPr lang="cs-CZ"/>
                        <a:t>-$100</a:t>
                      </a:r>
                    </a:p>
                  </a:txBody>
                  <a:tcPr marL="47625" marR="47625" marT="47625" marB="47625" anchor="ctr">
                    <a:lnL>
                      <a:noFill/>
                    </a:lnL>
                    <a:lnR>
                      <a:noFill/>
                    </a:lnR>
                    <a:lnT>
                      <a:noFill/>
                    </a:lnT>
                    <a:lnB>
                      <a:noFill/>
                    </a:lnB>
                    <a:solidFill>
                      <a:srgbClr val="FFA500"/>
                    </a:solidFill>
                  </a:tcPr>
                </a:tc>
              </a:tr>
              <a:tr h="0">
                <a:tc>
                  <a:txBody>
                    <a:bodyPr/>
                    <a:lstStyle/>
                    <a:p>
                      <a:r>
                        <a:rPr lang="cs-CZ"/>
                        <a:t>invest $1000</a:t>
                      </a:r>
                    </a:p>
                  </a:txBody>
                  <a:tcPr marL="47625" marR="47625" marT="47625" marB="47625" anchor="ctr">
                    <a:lnL>
                      <a:noFill/>
                    </a:lnL>
                    <a:lnR>
                      <a:noFill/>
                    </a:lnR>
                    <a:lnT>
                      <a:noFill/>
                    </a:lnT>
                    <a:lnB>
                      <a:noFill/>
                    </a:lnB>
                  </a:tcPr>
                </a:tc>
                <a:tc>
                  <a:txBody>
                    <a:bodyPr/>
                    <a:lstStyle/>
                    <a:p>
                      <a:r>
                        <a:rPr lang="cs-CZ"/>
                        <a:t>$100</a:t>
                      </a:r>
                    </a:p>
                  </a:txBody>
                  <a:tcPr marL="47625" marR="47625" marT="47625" marB="47625" anchor="ctr">
                    <a:lnL>
                      <a:noFill/>
                    </a:lnL>
                    <a:lnR>
                      <a:noFill/>
                    </a:lnR>
                    <a:lnT>
                      <a:noFill/>
                    </a:lnT>
                    <a:lnB>
                      <a:noFill/>
                    </a:lnB>
                  </a:tcPr>
                </a:tc>
                <a:tc>
                  <a:txBody>
                    <a:bodyPr/>
                    <a:lstStyle/>
                    <a:p>
                      <a:r>
                        <a:rPr lang="cs-CZ"/>
                        <a:t>$25</a:t>
                      </a:r>
                    </a:p>
                  </a:txBody>
                  <a:tcPr marL="47625" marR="47625" marT="47625" marB="47625" anchor="ctr">
                    <a:lnL>
                      <a:noFill/>
                    </a:lnL>
                    <a:lnR>
                      <a:noFill/>
                    </a:lnR>
                    <a:lnT>
                      <a:noFill/>
                    </a:lnT>
                    <a:lnB>
                      <a:noFill/>
                    </a:lnB>
                  </a:tcPr>
                </a:tc>
                <a:tc>
                  <a:txBody>
                    <a:bodyPr/>
                    <a:lstStyle/>
                    <a:p>
                      <a:r>
                        <a:rPr lang="cs-CZ" b="1" dirty="0">
                          <a:solidFill>
                            <a:srgbClr val="FF0000"/>
                          </a:solidFill>
                        </a:rPr>
                        <a:t>-$50</a:t>
                      </a:r>
                    </a:p>
                  </a:txBody>
                  <a:tcPr marL="47625" marR="47625" marT="47625" marB="47625" anchor="ctr">
                    <a:lnL>
                      <a:noFill/>
                    </a:lnL>
                    <a:lnR>
                      <a:noFill/>
                    </a:lnR>
                    <a:lnT>
                      <a:noFill/>
                    </a:lnT>
                    <a:lnB>
                      <a:noFill/>
                    </a:lnB>
                    <a:solidFill>
                      <a:srgbClr val="FFA500"/>
                    </a:solidFill>
                  </a:tcPr>
                </a:tc>
              </a:tr>
            </a:tbl>
          </a:graphicData>
        </a:graphic>
      </p:graphicFrame>
      <p:sp>
        <p:nvSpPr>
          <p:cNvPr id="6" name="TextovéPole 5"/>
          <p:cNvSpPr txBox="1"/>
          <p:nvPr/>
        </p:nvSpPr>
        <p:spPr>
          <a:xfrm>
            <a:off x="3131840" y="6065785"/>
            <a:ext cx="1198405" cy="369332"/>
          </a:xfrm>
          <a:prstGeom prst="rect">
            <a:avLst/>
          </a:prstGeom>
          <a:noFill/>
        </p:spPr>
        <p:txBody>
          <a:bodyPr wrap="none" rtlCol="0">
            <a:spAutoFit/>
          </a:bodyPr>
          <a:lstStyle/>
          <a:p>
            <a:r>
              <a:rPr lang="cs-CZ" dirty="0" err="1" smtClean="0">
                <a:solidFill>
                  <a:srgbClr val="FF0000"/>
                </a:solidFill>
              </a:rPr>
              <a:t>Example</a:t>
            </a:r>
            <a:r>
              <a:rPr lang="cs-CZ" dirty="0" smtClean="0">
                <a:solidFill>
                  <a:srgbClr val="FF0000"/>
                </a:solidFill>
              </a:rPr>
              <a:t>  II</a:t>
            </a:r>
            <a:endParaRPr lang="cs-CZ" dirty="0">
              <a:solidFill>
                <a:srgbClr val="FF0000"/>
              </a:solidFill>
            </a:endParaRPr>
          </a:p>
        </p:txBody>
      </p:sp>
      <p:sp>
        <p:nvSpPr>
          <p:cNvPr id="7" name="Šipka doprava 6"/>
          <p:cNvSpPr/>
          <p:nvPr/>
        </p:nvSpPr>
        <p:spPr>
          <a:xfrm>
            <a:off x="4644008" y="6065785"/>
            <a:ext cx="3168352" cy="369332"/>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pic>
        <p:nvPicPr>
          <p:cNvPr id="307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953250" y="332656"/>
            <a:ext cx="1795214" cy="1601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Šipka nahoru 7"/>
          <p:cNvSpPr/>
          <p:nvPr/>
        </p:nvSpPr>
        <p:spPr>
          <a:xfrm>
            <a:off x="7740352" y="1628800"/>
            <a:ext cx="216024" cy="432048"/>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230134010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Rectangle 2"/>
          <p:cNvSpPr>
            <a:spLocks noGrp="1" noChangeArrowheads="1"/>
          </p:cNvSpPr>
          <p:nvPr>
            <p:ph type="title" idx="4294967295"/>
          </p:nvPr>
        </p:nvSpPr>
        <p:spPr/>
        <p:txBody>
          <a:bodyPr/>
          <a:lstStyle/>
          <a:p>
            <a:pPr eaLnBrk="1" hangingPunct="1"/>
            <a:r>
              <a:rPr lang="en-US" dirty="0" smtClean="0"/>
              <a:t>Max</a:t>
            </a:r>
            <a:r>
              <a:rPr lang="cs-CZ" dirty="0" err="1" smtClean="0"/>
              <a:t>iM</a:t>
            </a:r>
            <a:r>
              <a:rPr lang="en-US" dirty="0" smtClean="0"/>
              <a:t>in Payoff</a:t>
            </a:r>
          </a:p>
        </p:txBody>
      </p:sp>
      <p:sp>
        <p:nvSpPr>
          <p:cNvPr id="12293" name="Rectangle 4"/>
          <p:cNvSpPr>
            <a:spLocks noGrp="1" noChangeArrowheads="1"/>
          </p:cNvSpPr>
          <p:nvPr>
            <p:ph type="body" sz="half" idx="4294967295"/>
          </p:nvPr>
        </p:nvSpPr>
        <p:spPr>
          <a:xfrm>
            <a:off x="405606" y="1185863"/>
            <a:ext cx="8507412" cy="876300"/>
          </a:xfrm>
          <a:noFill/>
        </p:spPr>
        <p:txBody>
          <a:bodyPr>
            <a:normAutofit/>
          </a:bodyPr>
          <a:lstStyle/>
          <a:p>
            <a:pPr marL="0" indent="0" eaLnBrk="1" hangingPunct="1">
              <a:buFont typeface="Wingdings" pitchFamily="2" charset="2"/>
              <a:buNone/>
            </a:pPr>
            <a:r>
              <a:rPr lang="en-US" sz="1800" dirty="0"/>
              <a:t>Select the alternative which results in the maximum of minimum payoffs; a pessimistic criterion</a:t>
            </a:r>
          </a:p>
        </p:txBody>
      </p:sp>
      <p:graphicFrame>
        <p:nvGraphicFramePr>
          <p:cNvPr id="32816" name="Group 48"/>
          <p:cNvGraphicFramePr>
            <a:graphicFrameLocks noGrp="1"/>
          </p:cNvGraphicFramePr>
          <p:nvPr/>
        </p:nvGraphicFramePr>
        <p:xfrm>
          <a:off x="1538288" y="2703513"/>
          <a:ext cx="4613275" cy="2682876"/>
        </p:xfrm>
        <a:graphic>
          <a:graphicData uri="http://schemas.openxmlformats.org/drawingml/2006/table">
            <a:tbl>
              <a:tblPr/>
              <a:tblGrid>
                <a:gridCol w="1360487"/>
                <a:gridCol w="1087438"/>
                <a:gridCol w="1057275"/>
                <a:gridCol w="1108075"/>
              </a:tblGrid>
              <a:tr h="447675">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en-US" sz="2000" b="0" i="0" u="none" strike="noStrike" cap="none" normalizeH="0" baseline="0" smtClean="0">
                        <a:ln>
                          <a:noFill/>
                        </a:ln>
                        <a:solidFill>
                          <a:srgbClr val="996600"/>
                        </a:solidFill>
                        <a:effectLst/>
                        <a:latin typeface="Times New Roman" pitchFamily="18" charset="0"/>
                      </a:endParaRPr>
                    </a:p>
                  </a:txBody>
                  <a:tcPr marL="0" marR="0" marT="0" marB="0" anchor="ctr" anchorCtr="1" horzOverflow="overflow">
                    <a:lnL cap="flat">
                      <a:noFill/>
                    </a:lnL>
                    <a:lnR>
                      <a:noFill/>
                    </a:lnR>
                    <a:lnT cap="flat">
                      <a:noFill/>
                    </a:lnT>
                    <a:lnB>
                      <a:noFill/>
                    </a:lnB>
                    <a:lnTlToBr>
                      <a:noFill/>
                    </a:lnTlToBr>
                    <a:lnBlToTr>
                      <a:noFill/>
                    </a:lnBlToTr>
                    <a:noFill/>
                  </a:tcPr>
                </a:tc>
                <a:tc gridSpan="3">
                  <a:txBody>
                    <a:bodyPr/>
                    <a:lstStyle/>
                    <a:p>
                      <a:pPr marL="342900" marR="0" lvl="0" indent="-34290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en-US" sz="2000" b="1" i="0" u="none" strike="noStrike" cap="none" normalizeH="0" baseline="0" smtClean="0">
                          <a:ln>
                            <a:noFill/>
                          </a:ln>
                          <a:solidFill>
                            <a:srgbClr val="996600"/>
                          </a:solidFill>
                          <a:effectLst/>
                          <a:latin typeface="Times New Roman" pitchFamily="18" charset="0"/>
                          <a:cs typeface="Arial" charset="0"/>
                        </a:rPr>
                        <a:t>Outcomes</a:t>
                      </a:r>
                      <a:endParaRPr kumimoji="0" lang="en-US" sz="2000" b="1" i="0" u="none" strike="noStrike" cap="none" normalizeH="0" baseline="0" smtClean="0">
                        <a:ln>
                          <a:noFill/>
                        </a:ln>
                        <a:solidFill>
                          <a:srgbClr val="996600"/>
                        </a:solidFill>
                        <a:effectLst/>
                        <a:latin typeface="Times New Roman" pitchFamily="18" charset="0"/>
                      </a:endParaRPr>
                    </a:p>
                  </a:txBody>
                  <a:tcPr marL="0" marR="0" marT="0" marB="0" anchor="ctr" anchorCtr="1" horzOverflow="overflow">
                    <a:lnL>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r>
              <a:tr h="849313">
                <a:tc>
                  <a:txBody>
                    <a:bodyPr/>
                    <a:lstStyle/>
                    <a:p>
                      <a:pPr marL="342900" marR="0" lvl="0" indent="-34290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en-US" sz="2000" b="0" i="0" u="none" strike="noStrike" cap="none" normalizeH="0" baseline="0" smtClean="0">
                          <a:ln>
                            <a:noFill/>
                          </a:ln>
                          <a:solidFill>
                            <a:srgbClr val="996600"/>
                          </a:solidFill>
                          <a:effectLst/>
                          <a:latin typeface="Times New Roman" pitchFamily="18" charset="0"/>
                          <a:cs typeface="Arial" charset="0"/>
                        </a:rPr>
                        <a:t>Alternatives</a:t>
                      </a:r>
                      <a:endParaRPr kumimoji="0" lang="en-US" sz="2000" b="1" i="0" u="none" strike="noStrike" cap="none" normalizeH="0" baseline="0" smtClean="0">
                        <a:ln>
                          <a:noFill/>
                        </a:ln>
                        <a:solidFill>
                          <a:srgbClr val="996600"/>
                        </a:solidFill>
                        <a:effectLst/>
                        <a:latin typeface="Times New Roman" pitchFamily="18" charset="0"/>
                      </a:endParaRPr>
                    </a:p>
                  </a:txBody>
                  <a:tcPr marL="0" marR="0" marT="0" marB="0" anchor="ctr" anchorCtr="1" horzOverflow="overflow">
                    <a:lnL cap="flat">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en-US" sz="2000" b="1" i="0" u="none" strike="noStrike" cap="none" normalizeH="0" baseline="0" smtClean="0">
                          <a:ln>
                            <a:noFill/>
                          </a:ln>
                          <a:solidFill>
                            <a:srgbClr val="996600"/>
                          </a:solidFill>
                          <a:effectLst/>
                          <a:latin typeface="Times New Roman" pitchFamily="18" charset="0"/>
                          <a:cs typeface="Arial" charset="0"/>
                        </a:rPr>
                        <a:t> O1 </a:t>
                      </a:r>
                      <a:endParaRPr kumimoji="0" lang="en-US" sz="2000" b="1" i="0" u="none" strike="noStrike" cap="none" normalizeH="0" baseline="0" smtClean="0">
                        <a:ln>
                          <a:noFill/>
                        </a:ln>
                        <a:solidFill>
                          <a:srgbClr val="996600"/>
                        </a:solidFill>
                        <a:effectLst/>
                        <a:latin typeface="Times New Roman" pitchFamily="18" charset="0"/>
                      </a:endParaRPr>
                    </a:p>
                  </a:txBody>
                  <a:tcPr marL="0" marR="0" marT="0" marB="0" anchor="ctr" anchorCtr="1"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en-US" sz="2000" b="1" i="0" u="none" strike="noStrike" cap="none" normalizeH="0" baseline="0" smtClean="0">
                          <a:ln>
                            <a:noFill/>
                          </a:ln>
                          <a:solidFill>
                            <a:srgbClr val="996600"/>
                          </a:solidFill>
                          <a:effectLst/>
                          <a:latin typeface="Times New Roman" pitchFamily="18" charset="0"/>
                        </a:rPr>
                        <a:t>O2</a:t>
                      </a:r>
                    </a:p>
                  </a:txBody>
                  <a:tcPr marL="0" marR="0" marT="0" marB="0" anchor="ctr" anchorCtr="1"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en-US" sz="2000" b="1" i="0" u="none" strike="noStrike" cap="none" normalizeH="0" baseline="0" smtClean="0">
                          <a:ln>
                            <a:noFill/>
                          </a:ln>
                          <a:solidFill>
                            <a:srgbClr val="996600"/>
                          </a:solidFill>
                          <a:effectLst/>
                          <a:latin typeface="Times New Roman" pitchFamily="18" charset="0"/>
                        </a:rPr>
                        <a:t>O3</a:t>
                      </a:r>
                    </a:p>
                  </a:txBody>
                  <a:tcPr marL="0" marR="0" marT="0" marB="0" anchor="ctr" anchorCtr="1" horzOverflow="overflow">
                    <a:lnL>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19088">
                <a:tc>
                  <a:txBody>
                    <a:bodyPr/>
                    <a:lstStyle/>
                    <a:p>
                      <a:pPr marL="342900" marR="0" lvl="0" indent="-34290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en-US" sz="2000" b="1" i="0" u="none" strike="noStrike" cap="none" normalizeH="0" baseline="0" smtClean="0">
                          <a:ln>
                            <a:noFill/>
                          </a:ln>
                          <a:solidFill>
                            <a:srgbClr val="996600"/>
                          </a:solidFill>
                          <a:effectLst/>
                          <a:latin typeface="Times New Roman" pitchFamily="18" charset="0"/>
                          <a:cs typeface="Arial" charset="0"/>
                        </a:rPr>
                        <a:t>A</a:t>
                      </a:r>
                      <a:endParaRPr kumimoji="0" lang="en-US" sz="2000" b="1" i="0" u="none" strike="noStrike" cap="none" normalizeH="0" baseline="0" smtClean="0">
                        <a:ln>
                          <a:noFill/>
                        </a:ln>
                        <a:solidFill>
                          <a:srgbClr val="996600"/>
                        </a:solidFill>
                        <a:effectLst/>
                        <a:latin typeface="Times New Roman" pitchFamily="18" charset="0"/>
                      </a:endParaRPr>
                    </a:p>
                  </a:txBody>
                  <a:tcPr marL="0" marR="0" marT="0" marB="0" anchor="ctr" anchorCtr="1" horzOverflow="overflow">
                    <a:lnL cap="flat">
                      <a:noFill/>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en-US" sz="2000" b="0" i="0" u="none" strike="noStrike" cap="none" normalizeH="0" baseline="0" smtClean="0">
                          <a:ln>
                            <a:noFill/>
                          </a:ln>
                          <a:solidFill>
                            <a:srgbClr val="996600"/>
                          </a:solidFill>
                          <a:effectLst/>
                          <a:latin typeface="Times New Roman" pitchFamily="18" charset="0"/>
                          <a:cs typeface="Arial" charset="0"/>
                        </a:rPr>
                        <a:t>$1,000</a:t>
                      </a:r>
                      <a:endParaRPr kumimoji="0" lang="en-US" sz="2000" b="0" i="0" u="none" strike="noStrike" cap="none" normalizeH="0" baseline="0" smtClean="0">
                        <a:ln>
                          <a:noFill/>
                        </a:ln>
                        <a:solidFill>
                          <a:srgbClr val="996600"/>
                        </a:solidFill>
                        <a:effectLst/>
                        <a:latin typeface="Times New Roman" pitchFamily="18" charset="0"/>
                      </a:endParaRPr>
                    </a:p>
                  </a:txBody>
                  <a:tcPr marL="0" marR="0" marT="0" marB="0" anchor="ctr" anchorCtr="1"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en-US" sz="2000" b="0" i="0" u="none" strike="noStrike" cap="none" normalizeH="0" baseline="0" smtClean="0">
                          <a:ln>
                            <a:noFill/>
                          </a:ln>
                          <a:solidFill>
                            <a:srgbClr val="996600"/>
                          </a:solidFill>
                          <a:effectLst/>
                          <a:latin typeface="Times New Roman" pitchFamily="18" charset="0"/>
                        </a:rPr>
                        <a:t>$1,000</a:t>
                      </a:r>
                    </a:p>
                  </a:txBody>
                  <a:tcPr marL="0" marR="0" marT="0" marB="0" anchor="ctr" anchorCtr="1"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en-US" sz="2000" b="0" i="0" u="none" strike="noStrike" cap="none" normalizeH="0" baseline="0" smtClean="0">
                          <a:ln>
                            <a:noFill/>
                          </a:ln>
                          <a:solidFill>
                            <a:srgbClr val="996600"/>
                          </a:solidFill>
                          <a:effectLst/>
                          <a:latin typeface="Times New Roman" pitchFamily="18" charset="0"/>
                        </a:rPr>
                        <a:t>$1,000</a:t>
                      </a:r>
                    </a:p>
                  </a:txBody>
                  <a:tcPr marL="0" marR="0" marT="0" marB="0" anchor="ctr" anchorCtr="1" horzOverflow="overflow">
                    <a:lnL>
                      <a:noFill/>
                    </a:lnL>
                    <a:lnR cap="flat">
                      <a:noFill/>
                    </a:lnR>
                    <a:lnT w="12700" cap="flat" cmpd="sng" algn="ctr">
                      <a:solidFill>
                        <a:srgbClr val="000000"/>
                      </a:solidFill>
                      <a:prstDash val="solid"/>
                      <a:round/>
                      <a:headEnd type="none" w="med" len="med"/>
                      <a:tailEnd type="none" w="med" len="med"/>
                    </a:lnT>
                    <a:lnB>
                      <a:noFill/>
                    </a:lnB>
                    <a:lnTlToBr>
                      <a:noFill/>
                    </a:lnTlToBr>
                    <a:lnBlToTr>
                      <a:noFill/>
                    </a:lnBlToTr>
                    <a:noFill/>
                  </a:tcPr>
                </a:tc>
              </a:tr>
              <a:tr h="406400">
                <a:tc>
                  <a:txBody>
                    <a:bodyPr/>
                    <a:lstStyle/>
                    <a:p>
                      <a:pPr marL="342900" marR="0" lvl="0" indent="-34290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en-US" sz="2000" b="1" i="0" u="none" strike="noStrike" cap="none" normalizeH="0" baseline="0" smtClean="0">
                          <a:ln>
                            <a:noFill/>
                          </a:ln>
                          <a:solidFill>
                            <a:srgbClr val="996600"/>
                          </a:solidFill>
                          <a:effectLst/>
                          <a:latin typeface="Times New Roman" pitchFamily="18" charset="0"/>
                          <a:cs typeface="Arial" charset="0"/>
                        </a:rPr>
                        <a:t>B</a:t>
                      </a:r>
                      <a:endParaRPr kumimoji="0" lang="en-US" sz="2000" b="1" i="0" u="none" strike="noStrike" cap="none" normalizeH="0" baseline="0" smtClean="0">
                        <a:ln>
                          <a:noFill/>
                        </a:ln>
                        <a:solidFill>
                          <a:srgbClr val="996600"/>
                        </a:solidFill>
                        <a:effectLst/>
                        <a:latin typeface="Times New Roman" pitchFamily="18" charset="0"/>
                      </a:endParaRPr>
                    </a:p>
                  </a:txBody>
                  <a:tcPr marL="0" marR="0" marT="0" marB="0" anchor="ctr" anchorCtr="1" horzOverflow="overflow">
                    <a:lnL cap="flat">
                      <a:noFill/>
                    </a:lnL>
                    <a:lnR>
                      <a:noFill/>
                    </a:lnR>
                    <a:lnT>
                      <a:noFill/>
                    </a:lnT>
                    <a:lnB>
                      <a:noFill/>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en-US" sz="2000" b="0" i="0" u="none" strike="noStrike" cap="none" normalizeH="0" baseline="0" smtClean="0">
                          <a:ln>
                            <a:noFill/>
                          </a:ln>
                          <a:solidFill>
                            <a:srgbClr val="996600"/>
                          </a:solidFill>
                          <a:effectLst/>
                          <a:latin typeface="Times New Roman" pitchFamily="18" charset="0"/>
                          <a:cs typeface="Arial" charset="0"/>
                        </a:rPr>
                        <a:t>$10,000</a:t>
                      </a:r>
                      <a:endParaRPr kumimoji="0" lang="en-US" sz="2000" b="0" i="0" u="none" strike="noStrike" cap="none" normalizeH="0" baseline="0" smtClean="0">
                        <a:ln>
                          <a:noFill/>
                        </a:ln>
                        <a:solidFill>
                          <a:srgbClr val="996600"/>
                        </a:solidFill>
                        <a:effectLst/>
                        <a:latin typeface="Times New Roman" pitchFamily="18" charset="0"/>
                      </a:endParaRPr>
                    </a:p>
                  </a:txBody>
                  <a:tcPr marL="0" marR="0" marT="0" marB="0" anchor="ctr" anchorCtr="1" horzOverflow="overflow">
                    <a:lnL>
                      <a:noFill/>
                    </a:lnL>
                    <a:lnR>
                      <a:noFill/>
                    </a:lnR>
                    <a:lnT>
                      <a:noFill/>
                    </a:lnT>
                    <a:lnB>
                      <a:noFill/>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en-US" sz="2000" b="0" i="0" u="none" strike="noStrike" cap="none" normalizeH="0" baseline="0" smtClean="0">
                          <a:ln>
                            <a:noFill/>
                          </a:ln>
                          <a:solidFill>
                            <a:srgbClr val="996600"/>
                          </a:solidFill>
                          <a:effectLst/>
                          <a:latin typeface="Times New Roman" pitchFamily="18" charset="0"/>
                        </a:rPr>
                        <a:t>-$7,000</a:t>
                      </a:r>
                    </a:p>
                  </a:txBody>
                  <a:tcPr marL="0" marR="0" marT="0" marB="0" anchor="ctr" anchorCtr="1" horzOverflow="overflow">
                    <a:lnL>
                      <a:noFill/>
                    </a:lnL>
                    <a:lnR>
                      <a:noFill/>
                    </a:lnR>
                    <a:lnT>
                      <a:noFill/>
                    </a:lnT>
                    <a:lnB>
                      <a:noFill/>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en-US" sz="2000" b="0" i="0" u="none" strike="noStrike" cap="none" normalizeH="0" baseline="0" smtClean="0">
                          <a:ln>
                            <a:noFill/>
                          </a:ln>
                          <a:solidFill>
                            <a:srgbClr val="996600"/>
                          </a:solidFill>
                          <a:effectLst/>
                          <a:latin typeface="Times New Roman" pitchFamily="18" charset="0"/>
                        </a:rPr>
                        <a:t>$500</a:t>
                      </a:r>
                    </a:p>
                  </a:txBody>
                  <a:tcPr marL="0" marR="0" marT="0" marB="0" anchor="ctr" anchorCtr="1" horzOverflow="overflow">
                    <a:lnL>
                      <a:noFill/>
                    </a:lnL>
                    <a:lnR cap="flat">
                      <a:noFill/>
                    </a:lnR>
                    <a:lnT>
                      <a:noFill/>
                    </a:lnT>
                    <a:lnB>
                      <a:noFill/>
                    </a:lnB>
                    <a:lnTlToBr>
                      <a:noFill/>
                    </a:lnTlToBr>
                    <a:lnBlToTr>
                      <a:noFill/>
                    </a:lnBlToTr>
                    <a:noFill/>
                  </a:tcPr>
                </a:tc>
              </a:tr>
              <a:tr h="355600">
                <a:tc>
                  <a:txBody>
                    <a:bodyPr/>
                    <a:lstStyle/>
                    <a:p>
                      <a:pPr marL="342900" marR="0" lvl="0" indent="-34290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en-US" sz="2000" b="1" i="0" u="none" strike="noStrike" cap="none" normalizeH="0" baseline="0" smtClean="0">
                          <a:ln>
                            <a:noFill/>
                          </a:ln>
                          <a:solidFill>
                            <a:srgbClr val="996600"/>
                          </a:solidFill>
                          <a:effectLst/>
                          <a:latin typeface="Times New Roman" pitchFamily="18" charset="0"/>
                        </a:rPr>
                        <a:t>C</a:t>
                      </a:r>
                    </a:p>
                  </a:txBody>
                  <a:tcPr marL="0" marR="0" marT="0" marB="0" anchor="ctr" anchorCtr="1" horzOverflow="overflow">
                    <a:lnL cap="flat">
                      <a:noFill/>
                    </a:lnL>
                    <a:lnR>
                      <a:noFill/>
                    </a:lnR>
                    <a:lnT>
                      <a:noFill/>
                    </a:lnT>
                    <a:lnB>
                      <a:noFill/>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en-US" sz="2000" b="0" i="0" u="none" strike="noStrike" cap="none" normalizeH="0" baseline="0" smtClean="0">
                          <a:ln>
                            <a:noFill/>
                          </a:ln>
                          <a:solidFill>
                            <a:srgbClr val="996600"/>
                          </a:solidFill>
                          <a:effectLst/>
                          <a:latin typeface="Times New Roman" pitchFamily="18" charset="0"/>
                        </a:rPr>
                        <a:t>$5,000</a:t>
                      </a:r>
                    </a:p>
                  </a:txBody>
                  <a:tcPr marL="0" marR="0" marT="0" marB="0" anchor="ctr" anchorCtr="1" horzOverflow="overflow">
                    <a:lnL>
                      <a:noFill/>
                    </a:lnL>
                    <a:lnR>
                      <a:noFill/>
                    </a:lnR>
                    <a:lnT>
                      <a:noFill/>
                    </a:lnT>
                    <a:lnB>
                      <a:noFill/>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en-US" sz="2000" b="0" i="0" u="none" strike="noStrike" cap="none" normalizeH="0" baseline="0" smtClean="0">
                          <a:ln>
                            <a:noFill/>
                          </a:ln>
                          <a:solidFill>
                            <a:srgbClr val="996600"/>
                          </a:solidFill>
                          <a:effectLst/>
                          <a:latin typeface="Times New Roman" pitchFamily="18" charset="0"/>
                        </a:rPr>
                        <a:t>$0</a:t>
                      </a:r>
                    </a:p>
                  </a:txBody>
                  <a:tcPr marL="0" marR="0" marT="0" marB="0" anchor="ctr" anchorCtr="1" horzOverflow="overflow">
                    <a:lnL>
                      <a:noFill/>
                    </a:lnL>
                    <a:lnR>
                      <a:noFill/>
                    </a:lnR>
                    <a:lnT>
                      <a:noFill/>
                    </a:lnT>
                    <a:lnB>
                      <a:noFill/>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en-US" sz="2000" b="0" i="0" u="none" strike="noStrike" cap="none" normalizeH="0" baseline="0" smtClean="0">
                          <a:ln>
                            <a:noFill/>
                          </a:ln>
                          <a:solidFill>
                            <a:srgbClr val="996600"/>
                          </a:solidFill>
                          <a:effectLst/>
                          <a:latin typeface="Times New Roman" pitchFamily="18" charset="0"/>
                        </a:rPr>
                        <a:t>$800</a:t>
                      </a:r>
                    </a:p>
                  </a:txBody>
                  <a:tcPr marL="0" marR="0" marT="0" marB="0" anchor="ctr" anchorCtr="1" horzOverflow="overflow">
                    <a:lnL>
                      <a:noFill/>
                    </a:lnL>
                    <a:lnR cap="flat">
                      <a:noFill/>
                    </a:lnR>
                    <a:lnT>
                      <a:noFill/>
                    </a:lnT>
                    <a:lnB>
                      <a:noFill/>
                    </a:lnB>
                    <a:lnTlToBr>
                      <a:noFill/>
                    </a:lnTlToBr>
                    <a:lnBlToTr>
                      <a:noFill/>
                    </a:lnBlToTr>
                    <a:noFill/>
                  </a:tcPr>
                </a:tc>
              </a:tr>
              <a:tr h="304800">
                <a:tc>
                  <a:txBody>
                    <a:bodyPr/>
                    <a:lstStyle/>
                    <a:p>
                      <a:pPr marL="342900" marR="0" lvl="0" indent="-34290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en-US" sz="2000" b="1" i="0" u="none" strike="noStrike" cap="none" normalizeH="0" baseline="0" smtClean="0">
                          <a:ln>
                            <a:noFill/>
                          </a:ln>
                          <a:solidFill>
                            <a:srgbClr val="996600"/>
                          </a:solidFill>
                          <a:effectLst/>
                          <a:latin typeface="Times New Roman" pitchFamily="18" charset="0"/>
                        </a:rPr>
                        <a:t>D</a:t>
                      </a:r>
                    </a:p>
                  </a:txBody>
                  <a:tcPr marL="0" marR="0" marT="0" marB="0" anchor="ctr" anchorCtr="1" horzOverflow="overflow">
                    <a:lnL cap="flat">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en-US" sz="2000" b="0" i="0" u="none" strike="noStrike" cap="none" normalizeH="0" baseline="0" smtClean="0">
                          <a:ln>
                            <a:noFill/>
                          </a:ln>
                          <a:solidFill>
                            <a:srgbClr val="996600"/>
                          </a:solidFill>
                          <a:effectLst/>
                          <a:latin typeface="Times New Roman" pitchFamily="18" charset="0"/>
                        </a:rPr>
                        <a:t>$8,000</a:t>
                      </a:r>
                    </a:p>
                  </a:txBody>
                  <a:tcPr marL="0" marR="0" marT="0" marB="0" anchor="ctr" anchorCtr="1"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en-US" sz="2000" b="0" i="0" u="none" strike="noStrike" cap="none" normalizeH="0" baseline="0" smtClean="0">
                          <a:ln>
                            <a:noFill/>
                          </a:ln>
                          <a:solidFill>
                            <a:srgbClr val="996600"/>
                          </a:solidFill>
                          <a:effectLst/>
                          <a:latin typeface="Times New Roman" pitchFamily="18" charset="0"/>
                        </a:rPr>
                        <a:t>-$2,000</a:t>
                      </a:r>
                    </a:p>
                  </a:txBody>
                  <a:tcPr marL="0" marR="0" marT="0" marB="0" anchor="ctr" anchorCtr="1"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en-US" sz="2000" b="0" i="0" u="none" strike="noStrike" cap="none" normalizeH="0" baseline="0" smtClean="0">
                          <a:ln>
                            <a:noFill/>
                          </a:ln>
                          <a:solidFill>
                            <a:srgbClr val="996600"/>
                          </a:solidFill>
                          <a:effectLst/>
                          <a:latin typeface="Times New Roman" pitchFamily="18" charset="0"/>
                        </a:rPr>
                        <a:t>$700</a:t>
                      </a:r>
                    </a:p>
                  </a:txBody>
                  <a:tcPr marL="0" marR="0" marT="0" marB="0" anchor="ctr" anchorCtr="1" horzOverflow="overflow">
                    <a:lnL>
                      <a:noFill/>
                    </a:lnL>
                    <a:lnR cap="flat">
                      <a:noFill/>
                    </a:lnR>
                    <a:lnT>
                      <a:noFill/>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32846" name="Text Box 78"/>
          <p:cNvSpPr txBox="1">
            <a:spLocks noChangeArrowheads="1"/>
          </p:cNvSpPr>
          <p:nvPr/>
        </p:nvSpPr>
        <p:spPr bwMode="auto">
          <a:xfrm>
            <a:off x="6269038" y="3155950"/>
            <a:ext cx="1389062"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r>
              <a:rPr lang="en-US" sz="2000">
                <a:solidFill>
                  <a:srgbClr val="3366FF"/>
                </a:solidFill>
              </a:rPr>
              <a:t>Minimum Payoff</a:t>
            </a:r>
          </a:p>
        </p:txBody>
      </p:sp>
      <p:sp>
        <p:nvSpPr>
          <p:cNvPr id="32847" name="Text Box 79"/>
          <p:cNvSpPr txBox="1">
            <a:spLocks noChangeArrowheads="1"/>
          </p:cNvSpPr>
          <p:nvPr/>
        </p:nvSpPr>
        <p:spPr bwMode="auto">
          <a:xfrm>
            <a:off x="6478588" y="3948113"/>
            <a:ext cx="8826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2000" b="1" dirty="0">
                <a:solidFill>
                  <a:srgbClr val="FF0000"/>
                </a:solidFill>
              </a:rPr>
              <a:t>$1,000</a:t>
            </a:r>
          </a:p>
        </p:txBody>
      </p:sp>
      <p:sp>
        <p:nvSpPr>
          <p:cNvPr id="32848" name="Text Box 80"/>
          <p:cNvSpPr txBox="1">
            <a:spLocks noChangeArrowheads="1"/>
          </p:cNvSpPr>
          <p:nvPr/>
        </p:nvSpPr>
        <p:spPr bwMode="auto">
          <a:xfrm>
            <a:off x="6478588" y="4313238"/>
            <a:ext cx="966787"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2000">
                <a:solidFill>
                  <a:srgbClr val="3366FF"/>
                </a:solidFill>
              </a:rPr>
              <a:t>-$7,000</a:t>
            </a:r>
          </a:p>
        </p:txBody>
      </p:sp>
      <p:sp>
        <p:nvSpPr>
          <p:cNvPr id="12324" name="Text Box 81"/>
          <p:cNvSpPr txBox="1">
            <a:spLocks noChangeArrowheads="1"/>
          </p:cNvSpPr>
          <p:nvPr/>
        </p:nvSpPr>
        <p:spPr bwMode="auto">
          <a:xfrm>
            <a:off x="3544888" y="2062163"/>
            <a:ext cx="19272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b="1">
                <a:solidFill>
                  <a:srgbClr val="996600"/>
                </a:solidFill>
              </a:rPr>
              <a:t>Payoff  Table</a:t>
            </a:r>
          </a:p>
        </p:txBody>
      </p:sp>
      <p:sp>
        <p:nvSpPr>
          <p:cNvPr id="32850" name="Text Box 82"/>
          <p:cNvSpPr txBox="1">
            <a:spLocks noChangeArrowheads="1"/>
          </p:cNvSpPr>
          <p:nvPr/>
        </p:nvSpPr>
        <p:spPr bwMode="auto">
          <a:xfrm>
            <a:off x="6480175" y="4699000"/>
            <a:ext cx="4381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2000">
                <a:solidFill>
                  <a:srgbClr val="3366FF"/>
                </a:solidFill>
              </a:rPr>
              <a:t>$0</a:t>
            </a:r>
          </a:p>
        </p:txBody>
      </p:sp>
      <p:sp>
        <p:nvSpPr>
          <p:cNvPr id="32851" name="Text Box 83"/>
          <p:cNvSpPr txBox="1">
            <a:spLocks noChangeArrowheads="1"/>
          </p:cNvSpPr>
          <p:nvPr/>
        </p:nvSpPr>
        <p:spPr bwMode="auto">
          <a:xfrm>
            <a:off x="6480175" y="5051425"/>
            <a:ext cx="96678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2000">
                <a:solidFill>
                  <a:srgbClr val="3366FF"/>
                </a:solidFill>
              </a:rPr>
              <a:t>-$2,000</a:t>
            </a:r>
          </a:p>
        </p:txBody>
      </p:sp>
      <p:sp>
        <p:nvSpPr>
          <p:cNvPr id="32852" name="Oval 84"/>
          <p:cNvSpPr>
            <a:spLocks noChangeArrowheads="1"/>
          </p:cNvSpPr>
          <p:nvPr/>
        </p:nvSpPr>
        <p:spPr bwMode="auto">
          <a:xfrm>
            <a:off x="2020888" y="4014788"/>
            <a:ext cx="355600" cy="355600"/>
          </a:xfrm>
          <a:prstGeom prst="ellipse">
            <a:avLst/>
          </a:prstGeom>
          <a:noFill/>
          <a:ln w="9525">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cs-CZ"/>
          </a:p>
        </p:txBody>
      </p:sp>
      <p:sp>
        <p:nvSpPr>
          <p:cNvPr id="32853" name="Text Box 85"/>
          <p:cNvSpPr txBox="1">
            <a:spLocks noChangeArrowheads="1"/>
          </p:cNvSpPr>
          <p:nvPr/>
        </p:nvSpPr>
        <p:spPr bwMode="auto">
          <a:xfrm>
            <a:off x="3236913" y="5503863"/>
            <a:ext cx="20034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a:solidFill>
                  <a:srgbClr val="FF3300"/>
                </a:solidFill>
              </a:rPr>
              <a:t>A &gt; C &gt; D &gt; B</a:t>
            </a:r>
          </a:p>
        </p:txBody>
      </p:sp>
    </p:spTree>
    <p:extLst>
      <p:ext uri="{BB962C8B-B14F-4D97-AF65-F5344CB8AC3E}">
        <p14:creationId xmlns:p14="http://schemas.microsoft.com/office/powerpoint/2010/main" val="355877388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284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2847"/>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2848"/>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2850"/>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2851"/>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2852"/>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285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846" grpId="0"/>
      <p:bldP spid="32847" grpId="0"/>
      <p:bldP spid="32848" grpId="0"/>
      <p:bldP spid="32850" grpId="0"/>
      <p:bldP spid="32851" grpId="0"/>
      <p:bldP spid="32852" grpId="0" animBg="1"/>
      <p:bldP spid="3285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p:cNvSpPr>
            <a:spLocks noGrp="1"/>
          </p:cNvSpPr>
          <p:nvPr>
            <p:ph type="sldNum" sz="quarter" idx="12"/>
          </p:nvPr>
        </p:nvSpPr>
        <p:spPr/>
        <p:txBody>
          <a:bodyPr/>
          <a:lstStyle/>
          <a:p>
            <a:fld id="{CC05A776-8594-4643-8B23-C6D16F173EE0}" type="slidenum">
              <a:rPr lang="cs-CZ" smtClean="0"/>
              <a:t>8</a:t>
            </a:fld>
            <a:endParaRPr lang="cs-CZ"/>
          </a:p>
        </p:txBody>
      </p:sp>
      <p:graphicFrame>
        <p:nvGraphicFramePr>
          <p:cNvPr id="3" name="Tabulka 2"/>
          <p:cNvGraphicFramePr>
            <a:graphicFrameLocks noGrp="1"/>
          </p:cNvGraphicFramePr>
          <p:nvPr>
            <p:extLst>
              <p:ext uri="{D42A27DB-BD31-4B8C-83A1-F6EECF244321}">
                <p14:modId xmlns:p14="http://schemas.microsoft.com/office/powerpoint/2010/main" val="1585538142"/>
              </p:ext>
            </p:extLst>
          </p:nvPr>
        </p:nvGraphicFramePr>
        <p:xfrm>
          <a:off x="2280207" y="1988840"/>
          <a:ext cx="3913637" cy="1440160"/>
        </p:xfrm>
        <a:graphic>
          <a:graphicData uri="http://schemas.openxmlformats.org/drawingml/2006/table">
            <a:tbl>
              <a:tblPr>
                <a:tableStyleId>{5C22544A-7EE6-4342-B048-85BDC9FD1C3A}</a:tableStyleId>
              </a:tblPr>
              <a:tblGrid>
                <a:gridCol w="665933"/>
                <a:gridCol w="665933"/>
                <a:gridCol w="655688"/>
                <a:gridCol w="604462"/>
                <a:gridCol w="645443"/>
                <a:gridCol w="676178"/>
              </a:tblGrid>
              <a:tr h="292763">
                <a:tc>
                  <a:txBody>
                    <a:bodyPr/>
                    <a:lstStyle/>
                    <a:p>
                      <a:pPr algn="ctr">
                        <a:lnSpc>
                          <a:spcPct val="115000"/>
                        </a:lnSpc>
                        <a:spcAft>
                          <a:spcPts val="1000"/>
                        </a:spcAft>
                      </a:pPr>
                      <a:r>
                        <a:rPr lang="cs-CZ" sz="1100" dirty="0">
                          <a:effectLst/>
                        </a:rPr>
                        <a:t> </a:t>
                      </a:r>
                      <a:r>
                        <a:rPr lang="cs-CZ" sz="1100" dirty="0" smtClean="0">
                          <a:effectLst/>
                        </a:rPr>
                        <a:t>A/O</a:t>
                      </a:r>
                      <a:endParaRPr lang="cs-CZ" sz="1100" dirty="0">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b="1" dirty="0">
                          <a:solidFill>
                            <a:schemeClr val="tx2">
                              <a:lumMod val="60000"/>
                              <a:lumOff val="40000"/>
                            </a:schemeClr>
                          </a:solidFill>
                          <a:effectLst/>
                        </a:rPr>
                        <a:t> </a:t>
                      </a:r>
                      <a:r>
                        <a:rPr lang="cs-CZ" sz="1100" b="1" dirty="0" smtClean="0">
                          <a:solidFill>
                            <a:schemeClr val="tx2">
                              <a:lumMod val="60000"/>
                              <a:lumOff val="40000"/>
                            </a:schemeClr>
                          </a:solidFill>
                          <a:effectLst/>
                        </a:rPr>
                        <a:t>O1</a:t>
                      </a:r>
                      <a:endParaRPr lang="cs-CZ" sz="1100" b="1" dirty="0">
                        <a:solidFill>
                          <a:schemeClr val="tx2">
                            <a:lumMod val="60000"/>
                            <a:lumOff val="40000"/>
                          </a:schemeClr>
                        </a:solidFill>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b="1" dirty="0" smtClean="0">
                          <a:solidFill>
                            <a:schemeClr val="tx2">
                              <a:lumMod val="60000"/>
                              <a:lumOff val="40000"/>
                            </a:schemeClr>
                          </a:solidFill>
                          <a:effectLst/>
                        </a:rPr>
                        <a:t>O2</a:t>
                      </a:r>
                      <a:r>
                        <a:rPr lang="cs-CZ" sz="1100" b="1" dirty="0">
                          <a:solidFill>
                            <a:schemeClr val="tx2">
                              <a:lumMod val="60000"/>
                              <a:lumOff val="40000"/>
                            </a:schemeClr>
                          </a:solidFill>
                          <a:effectLst/>
                        </a:rPr>
                        <a:t> </a:t>
                      </a:r>
                      <a:endParaRPr lang="cs-CZ" sz="1100" b="1" dirty="0">
                        <a:solidFill>
                          <a:schemeClr val="tx2">
                            <a:lumMod val="60000"/>
                            <a:lumOff val="40000"/>
                          </a:schemeClr>
                        </a:solidFill>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b="1" dirty="0" smtClean="0">
                          <a:solidFill>
                            <a:schemeClr val="tx2">
                              <a:lumMod val="60000"/>
                              <a:lumOff val="40000"/>
                            </a:schemeClr>
                          </a:solidFill>
                          <a:effectLst/>
                        </a:rPr>
                        <a:t>O3</a:t>
                      </a:r>
                      <a:r>
                        <a:rPr lang="cs-CZ" sz="1100" b="1" dirty="0">
                          <a:solidFill>
                            <a:schemeClr val="tx2">
                              <a:lumMod val="60000"/>
                              <a:lumOff val="40000"/>
                            </a:schemeClr>
                          </a:solidFill>
                          <a:effectLst/>
                        </a:rPr>
                        <a:t> </a:t>
                      </a:r>
                      <a:endParaRPr lang="cs-CZ" sz="1100" b="1" dirty="0">
                        <a:solidFill>
                          <a:schemeClr val="tx2">
                            <a:lumMod val="60000"/>
                            <a:lumOff val="40000"/>
                          </a:schemeClr>
                        </a:solidFill>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b="1" dirty="0">
                          <a:solidFill>
                            <a:schemeClr val="tx2">
                              <a:lumMod val="60000"/>
                              <a:lumOff val="40000"/>
                            </a:schemeClr>
                          </a:solidFill>
                          <a:effectLst/>
                        </a:rPr>
                        <a:t> </a:t>
                      </a:r>
                      <a:r>
                        <a:rPr lang="cs-CZ" sz="1100" b="1" dirty="0" smtClean="0">
                          <a:solidFill>
                            <a:schemeClr val="tx2">
                              <a:lumMod val="60000"/>
                              <a:lumOff val="40000"/>
                            </a:schemeClr>
                          </a:solidFill>
                          <a:effectLst/>
                        </a:rPr>
                        <a:t>O4</a:t>
                      </a:r>
                      <a:endParaRPr lang="cs-CZ" sz="1100" b="1" dirty="0">
                        <a:solidFill>
                          <a:schemeClr val="tx2">
                            <a:lumMod val="60000"/>
                            <a:lumOff val="40000"/>
                          </a:schemeClr>
                        </a:solidFill>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b="1" dirty="0" smtClean="0">
                          <a:solidFill>
                            <a:schemeClr val="tx2">
                              <a:lumMod val="60000"/>
                              <a:lumOff val="40000"/>
                            </a:schemeClr>
                          </a:solidFill>
                          <a:effectLst/>
                        </a:rPr>
                        <a:t>O5</a:t>
                      </a:r>
                      <a:r>
                        <a:rPr lang="cs-CZ" sz="1100" b="1" dirty="0">
                          <a:solidFill>
                            <a:schemeClr val="tx2">
                              <a:lumMod val="60000"/>
                              <a:lumOff val="40000"/>
                            </a:schemeClr>
                          </a:solidFill>
                          <a:effectLst/>
                        </a:rPr>
                        <a:t> </a:t>
                      </a:r>
                      <a:endParaRPr lang="cs-CZ" sz="1100" b="1" dirty="0">
                        <a:solidFill>
                          <a:schemeClr val="tx2">
                            <a:lumMod val="60000"/>
                            <a:lumOff val="40000"/>
                          </a:schemeClr>
                        </a:solidFill>
                        <a:effectLst/>
                        <a:latin typeface="Calibri"/>
                        <a:ea typeface="Calibri"/>
                        <a:cs typeface="Times New Roman"/>
                      </a:endParaRPr>
                    </a:p>
                  </a:txBody>
                  <a:tcPr marL="44450" marR="44450" marT="0" marB="0"/>
                </a:tc>
              </a:tr>
              <a:tr h="283301">
                <a:tc>
                  <a:txBody>
                    <a:bodyPr/>
                    <a:lstStyle/>
                    <a:p>
                      <a:pPr algn="ctr">
                        <a:lnSpc>
                          <a:spcPct val="115000"/>
                        </a:lnSpc>
                        <a:spcAft>
                          <a:spcPts val="1000"/>
                        </a:spcAft>
                      </a:pPr>
                      <a:r>
                        <a:rPr lang="cs-CZ" sz="1100" dirty="0">
                          <a:solidFill>
                            <a:srgbClr val="FF0000"/>
                          </a:solidFill>
                          <a:effectLst/>
                        </a:rPr>
                        <a:t> </a:t>
                      </a:r>
                      <a:r>
                        <a:rPr lang="cs-CZ" sz="1100" dirty="0" smtClean="0">
                          <a:solidFill>
                            <a:srgbClr val="FF0000"/>
                          </a:solidFill>
                          <a:effectLst/>
                        </a:rPr>
                        <a:t>A1</a:t>
                      </a:r>
                      <a:endParaRPr lang="cs-CZ" sz="1100" dirty="0">
                        <a:solidFill>
                          <a:srgbClr val="FF0000"/>
                        </a:solidFill>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smtClean="0">
                          <a:effectLst/>
                        </a:rPr>
                        <a:t>po11</a:t>
                      </a:r>
                      <a:endParaRPr lang="cs-CZ" sz="1100" dirty="0">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smtClean="0">
                          <a:effectLst/>
                        </a:rPr>
                        <a:t>po12</a:t>
                      </a:r>
                      <a:r>
                        <a:rPr lang="cs-CZ" sz="1100" dirty="0">
                          <a:effectLst/>
                        </a:rPr>
                        <a:t> </a:t>
                      </a:r>
                      <a:endParaRPr lang="cs-CZ" sz="1100" dirty="0">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smtClean="0">
                          <a:effectLst/>
                        </a:rPr>
                        <a:t>po13</a:t>
                      </a:r>
                      <a:r>
                        <a:rPr lang="cs-CZ" sz="1100" dirty="0">
                          <a:effectLst/>
                        </a:rPr>
                        <a:t> </a:t>
                      </a:r>
                      <a:endParaRPr lang="cs-CZ" sz="1100" dirty="0">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smtClean="0">
                          <a:effectLst/>
                        </a:rPr>
                        <a:t>po14</a:t>
                      </a:r>
                      <a:r>
                        <a:rPr lang="cs-CZ" sz="1100" dirty="0">
                          <a:effectLst/>
                        </a:rPr>
                        <a:t> </a:t>
                      </a:r>
                      <a:endParaRPr lang="cs-CZ" sz="1100" dirty="0">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a:effectLst/>
                        </a:rPr>
                        <a:t> </a:t>
                      </a:r>
                      <a:r>
                        <a:rPr lang="cs-CZ" sz="1100" dirty="0" smtClean="0">
                          <a:effectLst/>
                        </a:rPr>
                        <a:t>po15</a:t>
                      </a:r>
                      <a:endParaRPr lang="cs-CZ" sz="1100" dirty="0">
                        <a:effectLst/>
                        <a:latin typeface="Calibri"/>
                        <a:ea typeface="Calibri"/>
                        <a:cs typeface="Times New Roman"/>
                      </a:endParaRPr>
                    </a:p>
                  </a:txBody>
                  <a:tcPr marL="44450" marR="44450" marT="0" marB="0"/>
                </a:tc>
              </a:tr>
              <a:tr h="288032">
                <a:tc>
                  <a:txBody>
                    <a:bodyPr/>
                    <a:lstStyle/>
                    <a:p>
                      <a:pPr algn="ctr">
                        <a:lnSpc>
                          <a:spcPct val="115000"/>
                        </a:lnSpc>
                        <a:spcAft>
                          <a:spcPts val="1000"/>
                        </a:spcAft>
                      </a:pPr>
                      <a:r>
                        <a:rPr lang="cs-CZ" sz="1100" dirty="0">
                          <a:solidFill>
                            <a:srgbClr val="FF0000"/>
                          </a:solidFill>
                          <a:effectLst/>
                        </a:rPr>
                        <a:t> </a:t>
                      </a:r>
                      <a:r>
                        <a:rPr lang="cs-CZ" sz="1100" dirty="0" smtClean="0">
                          <a:solidFill>
                            <a:srgbClr val="FF0000"/>
                          </a:solidFill>
                          <a:effectLst/>
                        </a:rPr>
                        <a:t>A2</a:t>
                      </a:r>
                      <a:endParaRPr lang="cs-CZ" sz="1100" dirty="0">
                        <a:solidFill>
                          <a:srgbClr val="FF0000"/>
                        </a:solidFill>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a:effectLst/>
                        </a:rPr>
                        <a:t> </a:t>
                      </a:r>
                      <a:r>
                        <a:rPr lang="cs-CZ" sz="1100" dirty="0" smtClean="0">
                          <a:effectLst/>
                        </a:rPr>
                        <a:t>po21</a:t>
                      </a:r>
                      <a:endParaRPr lang="cs-CZ" sz="1100" dirty="0">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a:effectLst/>
                        </a:rPr>
                        <a:t> </a:t>
                      </a:r>
                      <a:r>
                        <a:rPr lang="cs-CZ" sz="1100" dirty="0" smtClean="0">
                          <a:effectLst/>
                        </a:rPr>
                        <a:t>po22</a:t>
                      </a:r>
                      <a:endParaRPr lang="cs-CZ" sz="1100" dirty="0">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smtClean="0">
                          <a:effectLst/>
                        </a:rPr>
                        <a:t>po23</a:t>
                      </a:r>
                      <a:r>
                        <a:rPr lang="cs-CZ" sz="1100" dirty="0">
                          <a:effectLst/>
                        </a:rPr>
                        <a:t> </a:t>
                      </a:r>
                      <a:endParaRPr lang="cs-CZ" sz="1100" dirty="0">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a:effectLst/>
                        </a:rPr>
                        <a:t> </a:t>
                      </a:r>
                      <a:r>
                        <a:rPr lang="cs-CZ" sz="1100" dirty="0" smtClean="0">
                          <a:effectLst/>
                        </a:rPr>
                        <a:t>po24</a:t>
                      </a:r>
                      <a:endParaRPr lang="cs-CZ" sz="1100" dirty="0">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a:effectLst/>
                        </a:rPr>
                        <a:t> </a:t>
                      </a:r>
                      <a:r>
                        <a:rPr lang="cs-CZ" sz="1100" dirty="0" smtClean="0">
                          <a:effectLst/>
                        </a:rPr>
                        <a:t>po25</a:t>
                      </a:r>
                      <a:endParaRPr lang="cs-CZ" sz="1100" dirty="0">
                        <a:effectLst/>
                        <a:latin typeface="Calibri"/>
                        <a:ea typeface="Calibri"/>
                        <a:cs typeface="Times New Roman"/>
                      </a:endParaRPr>
                    </a:p>
                  </a:txBody>
                  <a:tcPr marL="44450" marR="44450" marT="0" marB="0"/>
                </a:tc>
              </a:tr>
              <a:tr h="326544">
                <a:tc>
                  <a:txBody>
                    <a:bodyPr/>
                    <a:lstStyle/>
                    <a:p>
                      <a:pPr algn="ctr">
                        <a:lnSpc>
                          <a:spcPct val="115000"/>
                        </a:lnSpc>
                        <a:spcAft>
                          <a:spcPts val="1000"/>
                        </a:spcAft>
                      </a:pPr>
                      <a:r>
                        <a:rPr lang="cs-CZ" sz="1100" dirty="0" smtClean="0">
                          <a:solidFill>
                            <a:srgbClr val="FF0000"/>
                          </a:solidFill>
                          <a:effectLst/>
                        </a:rPr>
                        <a:t>A3</a:t>
                      </a:r>
                      <a:r>
                        <a:rPr lang="cs-CZ" sz="1100" dirty="0">
                          <a:solidFill>
                            <a:srgbClr val="FF0000"/>
                          </a:solidFill>
                          <a:effectLst/>
                        </a:rPr>
                        <a:t> </a:t>
                      </a:r>
                      <a:endParaRPr lang="cs-CZ" sz="1100" dirty="0">
                        <a:solidFill>
                          <a:srgbClr val="FF0000"/>
                        </a:solidFill>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smtClean="0">
                          <a:effectLst/>
                        </a:rPr>
                        <a:t>po31</a:t>
                      </a:r>
                      <a:r>
                        <a:rPr lang="cs-CZ" sz="1100" dirty="0">
                          <a:effectLst/>
                        </a:rPr>
                        <a:t> </a:t>
                      </a:r>
                      <a:endParaRPr lang="cs-CZ" sz="1100" dirty="0">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smtClean="0">
                          <a:effectLst/>
                        </a:rPr>
                        <a:t>po32</a:t>
                      </a:r>
                      <a:r>
                        <a:rPr lang="cs-CZ" sz="1100" dirty="0">
                          <a:effectLst/>
                        </a:rPr>
                        <a:t> </a:t>
                      </a:r>
                      <a:endParaRPr lang="cs-CZ" sz="1100" dirty="0">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smtClean="0">
                          <a:effectLst/>
                        </a:rPr>
                        <a:t>po33</a:t>
                      </a:r>
                      <a:r>
                        <a:rPr lang="cs-CZ" sz="1100" dirty="0">
                          <a:effectLst/>
                        </a:rPr>
                        <a:t> </a:t>
                      </a:r>
                      <a:endParaRPr lang="cs-CZ" sz="1100" dirty="0">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a:effectLst/>
                        </a:rPr>
                        <a:t> </a:t>
                      </a:r>
                      <a:r>
                        <a:rPr lang="cs-CZ" sz="1100" dirty="0" smtClean="0">
                          <a:effectLst/>
                        </a:rPr>
                        <a:t>po34</a:t>
                      </a:r>
                      <a:endParaRPr lang="cs-CZ" sz="1100" dirty="0">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a:effectLst/>
                        </a:rPr>
                        <a:t> </a:t>
                      </a:r>
                      <a:r>
                        <a:rPr lang="cs-CZ" sz="1100" dirty="0" smtClean="0">
                          <a:effectLst/>
                        </a:rPr>
                        <a:t>po35</a:t>
                      </a:r>
                      <a:endParaRPr lang="cs-CZ" sz="1100" dirty="0">
                        <a:effectLst/>
                        <a:latin typeface="Calibri"/>
                        <a:ea typeface="Calibri"/>
                        <a:cs typeface="Times New Roman"/>
                      </a:endParaRPr>
                    </a:p>
                  </a:txBody>
                  <a:tcPr marL="44450" marR="44450" marT="0" marB="0"/>
                </a:tc>
              </a:tr>
              <a:tr h="249520">
                <a:tc>
                  <a:txBody>
                    <a:bodyPr/>
                    <a:lstStyle/>
                    <a:p>
                      <a:pPr algn="ctr">
                        <a:lnSpc>
                          <a:spcPct val="115000"/>
                        </a:lnSpc>
                        <a:spcAft>
                          <a:spcPts val="1000"/>
                        </a:spcAft>
                      </a:pPr>
                      <a:r>
                        <a:rPr lang="cs-CZ" sz="1100" dirty="0" smtClean="0">
                          <a:solidFill>
                            <a:srgbClr val="FF0000"/>
                          </a:solidFill>
                          <a:effectLst/>
                        </a:rPr>
                        <a:t>A4</a:t>
                      </a:r>
                      <a:endParaRPr lang="cs-CZ" sz="1100" dirty="0">
                        <a:solidFill>
                          <a:srgbClr val="FF0000"/>
                        </a:solidFill>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a:effectLst/>
                        </a:rPr>
                        <a:t> </a:t>
                      </a:r>
                      <a:r>
                        <a:rPr lang="cs-CZ" sz="1100" dirty="0" smtClean="0">
                          <a:effectLst/>
                        </a:rPr>
                        <a:t>po41</a:t>
                      </a:r>
                      <a:endParaRPr lang="cs-CZ" sz="1100" dirty="0">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a:effectLst/>
                        </a:rPr>
                        <a:t> </a:t>
                      </a:r>
                      <a:r>
                        <a:rPr lang="cs-CZ" sz="1100" dirty="0" smtClean="0">
                          <a:effectLst/>
                        </a:rPr>
                        <a:t>po42</a:t>
                      </a:r>
                      <a:endParaRPr lang="cs-CZ" sz="1100" dirty="0">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a:effectLst/>
                        </a:rPr>
                        <a:t> </a:t>
                      </a:r>
                      <a:r>
                        <a:rPr lang="cs-CZ" sz="1100" dirty="0" smtClean="0">
                          <a:effectLst/>
                        </a:rPr>
                        <a:t>po43</a:t>
                      </a:r>
                      <a:endParaRPr lang="cs-CZ" sz="1100" dirty="0">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smtClean="0">
                          <a:effectLst/>
                        </a:rPr>
                        <a:t>po44</a:t>
                      </a:r>
                      <a:r>
                        <a:rPr lang="cs-CZ" sz="1100" dirty="0">
                          <a:effectLst/>
                        </a:rPr>
                        <a:t> </a:t>
                      </a:r>
                      <a:endParaRPr lang="cs-CZ" sz="1100" dirty="0">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a:effectLst/>
                        </a:rPr>
                        <a:t> </a:t>
                      </a:r>
                      <a:r>
                        <a:rPr lang="cs-CZ" sz="1100" dirty="0" smtClean="0">
                          <a:effectLst/>
                        </a:rPr>
                        <a:t>po45</a:t>
                      </a:r>
                      <a:endParaRPr lang="cs-CZ" sz="1100" dirty="0">
                        <a:effectLst/>
                        <a:latin typeface="Calibri"/>
                        <a:ea typeface="Calibri"/>
                        <a:cs typeface="Times New Roman"/>
                      </a:endParaRPr>
                    </a:p>
                  </a:txBody>
                  <a:tcPr marL="44450" marR="44450" marT="0" marB="0"/>
                </a:tc>
              </a:tr>
            </a:tbl>
          </a:graphicData>
        </a:graphic>
      </p:graphicFrame>
      <mc:AlternateContent xmlns:mc="http://schemas.openxmlformats.org/markup-compatibility/2006">
        <mc:Choice xmlns:a14="http://schemas.microsoft.com/office/drawing/2010/main" Requires="a14">
          <p:sp>
            <p:nvSpPr>
              <p:cNvPr id="4" name="Obdélník 3"/>
              <p:cNvSpPr/>
              <p:nvPr/>
            </p:nvSpPr>
            <p:spPr>
              <a:xfrm>
                <a:off x="2249353" y="3789040"/>
                <a:ext cx="5527352" cy="2308324"/>
              </a:xfrm>
              <a:prstGeom prst="rect">
                <a:avLst/>
              </a:prstGeom>
            </p:spPr>
            <p:txBody>
              <a:bodyPr wrap="square">
                <a:spAutoFit/>
              </a:bodyPr>
              <a:lstStyle/>
              <a:p>
                <a:r>
                  <a:rPr lang="en-US" dirty="0" smtClean="0"/>
                  <a:t>Where : </a:t>
                </a:r>
                <a:r>
                  <a:rPr lang="en-US" b="1" dirty="0" smtClean="0"/>
                  <a:t>A</a:t>
                </a:r>
                <a:r>
                  <a:rPr lang="en-US" dirty="0" smtClean="0"/>
                  <a:t>=alternative(action, strategy); </a:t>
                </a:r>
                <a:r>
                  <a:rPr lang="en-US" b="1" dirty="0" smtClean="0"/>
                  <a:t>O</a:t>
                </a:r>
                <a:r>
                  <a:rPr lang="en-US" dirty="0" smtClean="0"/>
                  <a:t>=Outcome; </a:t>
                </a:r>
                <a:r>
                  <a:rPr lang="en-US" dirty="0" err="1" smtClean="0"/>
                  <a:t>po</a:t>
                </a:r>
                <a:r>
                  <a:rPr lang="en-US" dirty="0" smtClean="0"/>
                  <a:t>=payoff</a:t>
                </a:r>
                <a:r>
                  <a:rPr lang="cs-CZ" dirty="0" smtClean="0"/>
                  <a:t> (</a:t>
                </a:r>
                <a:r>
                  <a:rPr lang="cs-CZ" dirty="0" err="1" smtClean="0"/>
                  <a:t>benefits</a:t>
                </a:r>
                <a:r>
                  <a:rPr lang="cs-CZ" dirty="0" smtClean="0"/>
                  <a:t>, </a:t>
                </a:r>
                <a:r>
                  <a:rPr lang="cs-CZ" dirty="0" err="1" smtClean="0"/>
                  <a:t>profits</a:t>
                </a:r>
                <a:r>
                  <a:rPr lang="cs-CZ" dirty="0" smtClean="0"/>
                  <a:t>)</a:t>
                </a:r>
                <a:r>
                  <a:rPr lang="en-US" dirty="0" smtClean="0"/>
                  <a:t>; winning score, </a:t>
                </a:r>
                <a:r>
                  <a:rPr lang="en-US" b="1" dirty="0" smtClean="0">
                    <a:solidFill>
                      <a:srgbClr val="FF0000"/>
                    </a:solidFill>
                  </a:rPr>
                  <a:t>A</a:t>
                </a:r>
                <a:r>
                  <a:rPr lang="en-US" dirty="0" smtClean="0"/>
                  <a:t>=(A1,A2,…Ai) = inventory of viable options=vector,</a:t>
                </a:r>
                <a:endParaRPr lang="cs-CZ" dirty="0" smtClean="0"/>
              </a:p>
              <a:p>
                <a:r>
                  <a:rPr lang="en-US" b="1" dirty="0" smtClean="0">
                    <a:solidFill>
                      <a:schemeClr val="tx2">
                        <a:lumMod val="60000"/>
                        <a:lumOff val="40000"/>
                      </a:schemeClr>
                    </a:solidFill>
                  </a:rPr>
                  <a:t>O</a:t>
                </a:r>
                <a:r>
                  <a:rPr lang="en-US" dirty="0" smtClean="0"/>
                  <a:t>=(O1,O2,…Ok)= outcome vector,</a:t>
                </a:r>
              </a:p>
              <a:p>
                <a:r>
                  <a:rPr lang="en-US" dirty="0" smtClean="0"/>
                  <a:t>α = risk parameter (if 100 % optimistic -&gt;</a:t>
                </a:r>
                <a:r>
                  <a:rPr lang="en-US" b="1" dirty="0" smtClean="0"/>
                  <a:t>α=1</a:t>
                </a:r>
                <a:r>
                  <a:rPr lang="en-US" dirty="0" smtClean="0"/>
                  <a:t>, if 100 % </a:t>
                </a:r>
                <a:r>
                  <a:rPr lang="en-US" dirty="0" err="1" smtClean="0"/>
                  <a:t>pesimistic</a:t>
                </a:r>
                <a:r>
                  <a:rPr lang="en-US" dirty="0" smtClean="0"/>
                  <a:t> -&gt;</a:t>
                </a:r>
                <a:r>
                  <a:rPr lang="cs-CZ" dirty="0" smtClean="0"/>
                  <a:t> </a:t>
                </a:r>
                <a:r>
                  <a:rPr lang="en-US" b="1" dirty="0" smtClean="0"/>
                  <a:t>α=0</a:t>
                </a:r>
                <a:r>
                  <a:rPr lang="en-US" dirty="0" smtClean="0"/>
                  <a:t>)</a:t>
                </a:r>
              </a:p>
              <a:p>
                <a:endParaRPr lang="cs-CZ" dirty="0"/>
              </a:p>
              <a:p>
                <a:r>
                  <a:rPr lang="cs-CZ" dirty="0" smtClean="0"/>
                  <a:t>P* =</a:t>
                </a:r>
                <a:r>
                  <a:rPr lang="cs-CZ" dirty="0" err="1" smtClean="0"/>
                  <a:t>max</a:t>
                </a:r>
                <a:r>
                  <a:rPr lang="cs-CZ" dirty="0" smtClean="0"/>
                  <a:t> </a:t>
                </a:r>
                <a:r>
                  <a:rPr lang="en-US" dirty="0" smtClean="0"/>
                  <a:t>{</a:t>
                </a:r>
                <a:r>
                  <a:rPr lang="el-GR" dirty="0" smtClean="0"/>
                  <a:t>α</a:t>
                </a:r>
                <a:r>
                  <a:rPr lang="en-US" dirty="0" smtClean="0"/>
                  <a:t> * max </a:t>
                </a:r>
                <a:r>
                  <a:rPr lang="cs-CZ" dirty="0" smtClean="0"/>
                  <a:t>(</a:t>
                </a:r>
                <a:r>
                  <a:rPr lang="cs-CZ" dirty="0" err="1" smtClean="0"/>
                  <a:t>pi,Ok</a:t>
                </a:r>
                <a:r>
                  <a:rPr lang="cs-CZ" dirty="0" smtClean="0"/>
                  <a:t>)</a:t>
                </a:r>
                <a:r>
                  <a:rPr lang="en-US" dirty="0" smtClean="0"/>
                  <a:t>}</a:t>
                </a:r>
                <a14:m>
                  <m:oMath xmlns:m="http://schemas.openxmlformats.org/officeDocument/2006/math">
                    <m:r>
                      <a:rPr lang="cs-CZ" b="0" i="1" smtClean="0">
                        <a:latin typeface="Cambria Math"/>
                      </a:rPr>
                      <m:t>+(1−</m:t>
                    </m:r>
                    <m:r>
                      <m:rPr>
                        <m:nor/>
                      </m:rPr>
                      <a:rPr lang="el-GR" dirty="0"/>
                      <m:t>α</m:t>
                    </m:r>
                  </m:oMath>
                </a14:m>
                <a:r>
                  <a:rPr lang="cs-CZ" dirty="0" smtClean="0"/>
                  <a:t>) * min(</a:t>
                </a:r>
                <a:r>
                  <a:rPr lang="cs-CZ" dirty="0" err="1" smtClean="0"/>
                  <a:t>pi,Ok</a:t>
                </a:r>
                <a:r>
                  <a:rPr lang="cs-CZ" dirty="0" smtClean="0"/>
                  <a:t>)</a:t>
                </a:r>
                <a:r>
                  <a:rPr lang="en-US" dirty="0"/>
                  <a:t> }</a:t>
                </a:r>
              </a:p>
            </p:txBody>
          </p:sp>
        </mc:Choice>
        <mc:Fallback>
          <p:sp>
            <p:nvSpPr>
              <p:cNvPr id="4" name="Obdélník 3"/>
              <p:cNvSpPr>
                <a:spLocks noRot="1" noChangeAspect="1" noMove="1" noResize="1" noEditPoints="1" noAdjustHandles="1" noChangeArrowheads="1" noChangeShapeType="1" noTextEdit="1"/>
              </p:cNvSpPr>
              <p:nvPr/>
            </p:nvSpPr>
            <p:spPr>
              <a:xfrm>
                <a:off x="2249353" y="3789040"/>
                <a:ext cx="5527352" cy="2308324"/>
              </a:xfrm>
              <a:prstGeom prst="rect">
                <a:avLst/>
              </a:prstGeom>
              <a:blipFill rotWithShape="1">
                <a:blip r:embed="rId2"/>
                <a:stretch>
                  <a:fillRect l="-992" t="-1323" b="-3439"/>
                </a:stretch>
              </a:blipFill>
            </p:spPr>
            <p:txBody>
              <a:bodyPr/>
              <a:lstStyle/>
              <a:p>
                <a:r>
                  <a:rPr lang="cs-CZ">
                    <a:noFill/>
                  </a:rPr>
                  <a:t> </a:t>
                </a:r>
              </a:p>
            </p:txBody>
          </p:sp>
        </mc:Fallback>
      </mc:AlternateContent>
      <p:sp>
        <p:nvSpPr>
          <p:cNvPr id="5" name="Nadpis 1"/>
          <p:cNvSpPr txBox="1">
            <a:spLocks/>
          </p:cNvSpPr>
          <p:nvPr/>
        </p:nvSpPr>
        <p:spPr>
          <a:xfrm>
            <a:off x="457200" y="274638"/>
            <a:ext cx="8229600" cy="1143000"/>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dirty="0" smtClean="0"/>
              <a:t>Decision Strategy </a:t>
            </a:r>
            <a:r>
              <a:rPr lang="cs-CZ" dirty="0" smtClean="0"/>
              <a:t>I</a:t>
            </a:r>
          </a:p>
          <a:p>
            <a:r>
              <a:rPr lang="cs-CZ" sz="1100" dirty="0" smtClean="0"/>
              <a:t>(</a:t>
            </a:r>
            <a:r>
              <a:rPr lang="en-US" sz="1600" dirty="0" smtClean="0"/>
              <a:t>Hurwitz criterion allows to choose strategies depending on propensity</a:t>
            </a:r>
            <a:r>
              <a:rPr lang="cs-CZ" sz="1600" dirty="0" smtClean="0"/>
              <a:t> (</a:t>
            </a:r>
            <a:r>
              <a:rPr lang="en-US" sz="1600" dirty="0" smtClean="0"/>
              <a:t>inclination, tendency</a:t>
            </a:r>
            <a:r>
              <a:rPr lang="cs-CZ" sz="1600" dirty="0" smtClean="0"/>
              <a:t>)</a:t>
            </a:r>
            <a:r>
              <a:rPr lang="en-US" sz="1600" dirty="0" smtClean="0"/>
              <a:t> </a:t>
            </a:r>
            <a:r>
              <a:rPr lang="en-AU" sz="1600" dirty="0" smtClean="0"/>
              <a:t>to </a:t>
            </a:r>
            <a:r>
              <a:rPr lang="en-US" sz="1600" dirty="0" smtClean="0"/>
              <a:t>risk) </a:t>
            </a:r>
            <a:endParaRPr lang="en-US" sz="1600" dirty="0"/>
          </a:p>
        </p:txBody>
      </p:sp>
      <p:sp>
        <p:nvSpPr>
          <p:cNvPr id="6" name="Šipka doprava 5"/>
          <p:cNvSpPr/>
          <p:nvPr/>
        </p:nvSpPr>
        <p:spPr>
          <a:xfrm>
            <a:off x="1979712" y="6097364"/>
            <a:ext cx="6048672" cy="571996"/>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FF0000"/>
                </a:solidFill>
              </a:rPr>
              <a:t>Example on the next slide</a:t>
            </a:r>
            <a:endParaRPr lang="en-US" dirty="0">
              <a:solidFill>
                <a:srgbClr val="FF0000"/>
              </a:solidFill>
            </a:endParaRPr>
          </a:p>
        </p:txBody>
      </p:sp>
    </p:spTree>
    <p:extLst>
      <p:ext uri="{BB962C8B-B14F-4D97-AF65-F5344CB8AC3E}">
        <p14:creationId xmlns:p14="http://schemas.microsoft.com/office/powerpoint/2010/main" val="18747950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582960" y="404664"/>
            <a:ext cx="8229600" cy="1143000"/>
          </a:xfrm>
        </p:spPr>
        <p:txBody>
          <a:bodyPr>
            <a:normAutofit fontScale="90000"/>
          </a:bodyPr>
          <a:lstStyle/>
          <a:p>
            <a:r>
              <a:rPr lang="en-US" dirty="0"/>
              <a:t>Decision Strategy </a:t>
            </a:r>
            <a:r>
              <a:rPr lang="cs-CZ" dirty="0" smtClean="0"/>
              <a:t>II</a:t>
            </a:r>
            <a:r>
              <a:rPr lang="cs-CZ" dirty="0"/>
              <a:t/>
            </a:r>
            <a:br>
              <a:rPr lang="cs-CZ" dirty="0"/>
            </a:br>
            <a:endParaRPr lang="cs-CZ" dirty="0"/>
          </a:p>
        </p:txBody>
      </p:sp>
      <p:sp>
        <p:nvSpPr>
          <p:cNvPr id="2" name="Zástupný symbol pro číslo snímku 1"/>
          <p:cNvSpPr>
            <a:spLocks noGrp="1"/>
          </p:cNvSpPr>
          <p:nvPr>
            <p:ph type="sldNum" sz="quarter" idx="12"/>
          </p:nvPr>
        </p:nvSpPr>
        <p:spPr/>
        <p:txBody>
          <a:bodyPr/>
          <a:lstStyle/>
          <a:p>
            <a:fld id="{CC05A776-8594-4643-8B23-C6D16F173EE0}" type="slidenum">
              <a:rPr lang="cs-CZ" smtClean="0"/>
              <a:t>9</a:t>
            </a:fld>
            <a:endParaRPr lang="cs-CZ" dirty="0"/>
          </a:p>
        </p:txBody>
      </p:sp>
      <p:graphicFrame>
        <p:nvGraphicFramePr>
          <p:cNvPr id="4" name="Tabulka 3"/>
          <p:cNvGraphicFramePr>
            <a:graphicFrameLocks noGrp="1"/>
          </p:cNvGraphicFramePr>
          <p:nvPr>
            <p:extLst>
              <p:ext uri="{D42A27DB-BD31-4B8C-83A1-F6EECF244321}">
                <p14:modId xmlns:p14="http://schemas.microsoft.com/office/powerpoint/2010/main" val="2386039599"/>
              </p:ext>
            </p:extLst>
          </p:nvPr>
        </p:nvGraphicFramePr>
        <p:xfrm>
          <a:off x="2267744" y="1844824"/>
          <a:ext cx="3913637" cy="1545664"/>
        </p:xfrm>
        <a:graphic>
          <a:graphicData uri="http://schemas.openxmlformats.org/drawingml/2006/table">
            <a:tbl>
              <a:tblPr>
                <a:tableStyleId>{5C22544A-7EE6-4342-B048-85BDC9FD1C3A}</a:tableStyleId>
              </a:tblPr>
              <a:tblGrid>
                <a:gridCol w="665933"/>
                <a:gridCol w="665933"/>
                <a:gridCol w="655688"/>
                <a:gridCol w="604462"/>
                <a:gridCol w="645443"/>
                <a:gridCol w="676178"/>
              </a:tblGrid>
              <a:tr h="292763">
                <a:tc>
                  <a:txBody>
                    <a:bodyPr/>
                    <a:lstStyle/>
                    <a:p>
                      <a:pPr algn="ctr">
                        <a:lnSpc>
                          <a:spcPct val="115000"/>
                        </a:lnSpc>
                        <a:spcAft>
                          <a:spcPts val="1000"/>
                        </a:spcAft>
                      </a:pPr>
                      <a:r>
                        <a:rPr lang="cs-CZ" sz="1100" dirty="0">
                          <a:effectLst/>
                        </a:rPr>
                        <a:t> </a:t>
                      </a:r>
                      <a:r>
                        <a:rPr lang="cs-CZ" sz="1100" dirty="0" smtClean="0">
                          <a:effectLst/>
                        </a:rPr>
                        <a:t>A/O</a:t>
                      </a:r>
                      <a:endParaRPr lang="cs-CZ" sz="1100" dirty="0">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b="1" dirty="0">
                          <a:solidFill>
                            <a:schemeClr val="tx2">
                              <a:lumMod val="60000"/>
                              <a:lumOff val="40000"/>
                            </a:schemeClr>
                          </a:solidFill>
                          <a:effectLst/>
                        </a:rPr>
                        <a:t> </a:t>
                      </a:r>
                      <a:r>
                        <a:rPr lang="cs-CZ" sz="1100" b="1" dirty="0" smtClean="0">
                          <a:solidFill>
                            <a:schemeClr val="tx2">
                              <a:lumMod val="60000"/>
                              <a:lumOff val="40000"/>
                            </a:schemeClr>
                          </a:solidFill>
                          <a:effectLst/>
                        </a:rPr>
                        <a:t>O1</a:t>
                      </a:r>
                      <a:endParaRPr lang="cs-CZ" sz="1100" b="1" dirty="0">
                        <a:solidFill>
                          <a:schemeClr val="tx2">
                            <a:lumMod val="60000"/>
                            <a:lumOff val="40000"/>
                          </a:schemeClr>
                        </a:solidFill>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b="1" dirty="0" smtClean="0">
                          <a:solidFill>
                            <a:schemeClr val="tx2">
                              <a:lumMod val="60000"/>
                              <a:lumOff val="40000"/>
                            </a:schemeClr>
                          </a:solidFill>
                          <a:effectLst/>
                        </a:rPr>
                        <a:t>O2</a:t>
                      </a:r>
                      <a:r>
                        <a:rPr lang="cs-CZ" sz="1100" b="1" dirty="0">
                          <a:solidFill>
                            <a:schemeClr val="tx2">
                              <a:lumMod val="60000"/>
                              <a:lumOff val="40000"/>
                            </a:schemeClr>
                          </a:solidFill>
                          <a:effectLst/>
                        </a:rPr>
                        <a:t> </a:t>
                      </a:r>
                      <a:endParaRPr lang="cs-CZ" sz="1100" b="1" dirty="0">
                        <a:solidFill>
                          <a:schemeClr val="tx2">
                            <a:lumMod val="60000"/>
                            <a:lumOff val="40000"/>
                          </a:schemeClr>
                        </a:solidFill>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b="1" dirty="0" smtClean="0">
                          <a:solidFill>
                            <a:schemeClr val="tx2">
                              <a:lumMod val="60000"/>
                              <a:lumOff val="40000"/>
                            </a:schemeClr>
                          </a:solidFill>
                          <a:effectLst/>
                        </a:rPr>
                        <a:t>O3</a:t>
                      </a:r>
                      <a:r>
                        <a:rPr lang="cs-CZ" sz="1100" b="1" dirty="0">
                          <a:solidFill>
                            <a:schemeClr val="tx2">
                              <a:lumMod val="60000"/>
                              <a:lumOff val="40000"/>
                            </a:schemeClr>
                          </a:solidFill>
                          <a:effectLst/>
                        </a:rPr>
                        <a:t> </a:t>
                      </a:r>
                      <a:endParaRPr lang="cs-CZ" sz="1100" b="1" dirty="0">
                        <a:solidFill>
                          <a:schemeClr val="tx2">
                            <a:lumMod val="60000"/>
                            <a:lumOff val="40000"/>
                          </a:schemeClr>
                        </a:solidFill>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200" b="0" dirty="0">
                          <a:solidFill>
                            <a:schemeClr val="tx2">
                              <a:lumMod val="60000"/>
                              <a:lumOff val="40000"/>
                            </a:schemeClr>
                          </a:solidFill>
                          <a:effectLst/>
                        </a:rPr>
                        <a:t> </a:t>
                      </a:r>
                      <a:r>
                        <a:rPr lang="cs-CZ" sz="1200" b="0" dirty="0" smtClean="0">
                          <a:solidFill>
                            <a:schemeClr val="tx2">
                              <a:lumMod val="60000"/>
                              <a:lumOff val="40000"/>
                            </a:schemeClr>
                          </a:solidFill>
                          <a:effectLst/>
                        </a:rPr>
                        <a:t>a</a:t>
                      </a:r>
                      <a:endParaRPr lang="cs-CZ" sz="1200" b="0" dirty="0">
                        <a:solidFill>
                          <a:schemeClr val="tx2">
                            <a:lumMod val="60000"/>
                            <a:lumOff val="40000"/>
                          </a:schemeClr>
                        </a:solidFill>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200" b="0" dirty="0" smtClean="0">
                          <a:solidFill>
                            <a:schemeClr val="tx2">
                              <a:lumMod val="60000"/>
                              <a:lumOff val="40000"/>
                            </a:schemeClr>
                          </a:solidFill>
                          <a:effectLst/>
                        </a:rPr>
                        <a:t>b</a:t>
                      </a:r>
                      <a:r>
                        <a:rPr lang="cs-CZ" sz="1200" b="0" dirty="0">
                          <a:solidFill>
                            <a:schemeClr val="tx2">
                              <a:lumMod val="60000"/>
                              <a:lumOff val="40000"/>
                            </a:schemeClr>
                          </a:solidFill>
                          <a:effectLst/>
                        </a:rPr>
                        <a:t> </a:t>
                      </a:r>
                      <a:endParaRPr lang="cs-CZ" sz="1200" b="0" dirty="0">
                        <a:solidFill>
                          <a:schemeClr val="tx2">
                            <a:lumMod val="60000"/>
                            <a:lumOff val="40000"/>
                          </a:schemeClr>
                        </a:solidFill>
                        <a:effectLst/>
                        <a:latin typeface="Calibri"/>
                        <a:ea typeface="Calibri"/>
                        <a:cs typeface="Times New Roman"/>
                      </a:endParaRPr>
                    </a:p>
                  </a:txBody>
                  <a:tcPr marL="44450" marR="44450" marT="0" marB="0"/>
                </a:tc>
              </a:tr>
              <a:tr h="283301">
                <a:tc>
                  <a:txBody>
                    <a:bodyPr/>
                    <a:lstStyle/>
                    <a:p>
                      <a:pPr algn="ctr">
                        <a:lnSpc>
                          <a:spcPct val="115000"/>
                        </a:lnSpc>
                        <a:spcAft>
                          <a:spcPts val="1000"/>
                        </a:spcAft>
                      </a:pPr>
                      <a:r>
                        <a:rPr lang="cs-CZ" sz="1100" dirty="0">
                          <a:solidFill>
                            <a:srgbClr val="FF0000"/>
                          </a:solidFill>
                          <a:effectLst/>
                        </a:rPr>
                        <a:t> </a:t>
                      </a:r>
                      <a:r>
                        <a:rPr lang="cs-CZ" sz="1100" dirty="0" smtClean="0">
                          <a:solidFill>
                            <a:srgbClr val="FF0000"/>
                          </a:solidFill>
                          <a:effectLst/>
                        </a:rPr>
                        <a:t>A1</a:t>
                      </a:r>
                      <a:endParaRPr lang="cs-CZ" sz="1100" dirty="0">
                        <a:solidFill>
                          <a:srgbClr val="FF0000"/>
                        </a:solidFill>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smtClean="0">
                          <a:solidFill>
                            <a:srgbClr val="0070C0"/>
                          </a:solidFill>
                          <a:effectLst/>
                        </a:rPr>
                        <a:t> 1</a:t>
                      </a:r>
                      <a:endParaRPr lang="cs-CZ" sz="1100" dirty="0">
                        <a:solidFill>
                          <a:srgbClr val="0070C0"/>
                        </a:solidFill>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smtClean="0">
                          <a:effectLst/>
                        </a:rPr>
                        <a:t>5</a:t>
                      </a:r>
                      <a:r>
                        <a:rPr lang="cs-CZ" sz="1100" dirty="0">
                          <a:effectLst/>
                        </a:rPr>
                        <a:t> </a:t>
                      </a:r>
                      <a:endParaRPr lang="cs-CZ" sz="1100" dirty="0">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smtClean="0">
                          <a:solidFill>
                            <a:srgbClr val="FF0000"/>
                          </a:solidFill>
                          <a:effectLst/>
                        </a:rPr>
                        <a:t>7</a:t>
                      </a:r>
                      <a:r>
                        <a:rPr lang="cs-CZ" sz="1100" dirty="0">
                          <a:solidFill>
                            <a:srgbClr val="FF0000"/>
                          </a:solidFill>
                          <a:effectLst/>
                        </a:rPr>
                        <a:t> </a:t>
                      </a:r>
                      <a:endParaRPr lang="cs-CZ" sz="1100" dirty="0">
                        <a:solidFill>
                          <a:srgbClr val="FF0000"/>
                        </a:solidFill>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smtClean="0">
                          <a:solidFill>
                            <a:srgbClr val="FF0000"/>
                          </a:solidFill>
                          <a:effectLst/>
                        </a:rPr>
                        <a:t>7</a:t>
                      </a:r>
                      <a:r>
                        <a:rPr lang="cs-CZ" sz="1100" dirty="0">
                          <a:solidFill>
                            <a:srgbClr val="FF0000"/>
                          </a:solidFill>
                          <a:effectLst/>
                        </a:rPr>
                        <a:t> </a:t>
                      </a:r>
                      <a:endParaRPr lang="cs-CZ" sz="1100" dirty="0">
                        <a:solidFill>
                          <a:srgbClr val="FF0000"/>
                        </a:solidFill>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smtClean="0">
                          <a:solidFill>
                            <a:srgbClr val="0070C0"/>
                          </a:solidFill>
                          <a:effectLst/>
                        </a:rPr>
                        <a:t>1</a:t>
                      </a:r>
                      <a:endParaRPr lang="cs-CZ" sz="1100" dirty="0">
                        <a:solidFill>
                          <a:srgbClr val="0070C0"/>
                        </a:solidFill>
                        <a:effectLst/>
                        <a:latin typeface="Calibri"/>
                        <a:ea typeface="Calibri"/>
                        <a:cs typeface="Times New Roman"/>
                      </a:endParaRPr>
                    </a:p>
                  </a:txBody>
                  <a:tcPr marL="44450" marR="44450" marT="0" marB="0"/>
                </a:tc>
              </a:tr>
              <a:tr h="288032">
                <a:tc>
                  <a:txBody>
                    <a:bodyPr/>
                    <a:lstStyle/>
                    <a:p>
                      <a:pPr algn="ctr">
                        <a:lnSpc>
                          <a:spcPct val="115000"/>
                        </a:lnSpc>
                        <a:spcAft>
                          <a:spcPts val="1000"/>
                        </a:spcAft>
                      </a:pPr>
                      <a:r>
                        <a:rPr lang="cs-CZ" sz="1100" dirty="0">
                          <a:solidFill>
                            <a:srgbClr val="FF0000"/>
                          </a:solidFill>
                          <a:effectLst/>
                        </a:rPr>
                        <a:t> </a:t>
                      </a:r>
                      <a:r>
                        <a:rPr lang="cs-CZ" sz="1100" dirty="0" smtClean="0">
                          <a:solidFill>
                            <a:srgbClr val="FF0000"/>
                          </a:solidFill>
                          <a:effectLst/>
                        </a:rPr>
                        <a:t>A2</a:t>
                      </a:r>
                      <a:endParaRPr lang="cs-CZ" sz="1100" dirty="0">
                        <a:solidFill>
                          <a:srgbClr val="FF0000"/>
                        </a:solidFill>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a:effectLst/>
                        </a:rPr>
                        <a:t> </a:t>
                      </a:r>
                      <a:r>
                        <a:rPr lang="cs-CZ" sz="1100" dirty="0" smtClean="0">
                          <a:effectLst/>
                        </a:rPr>
                        <a:t>3</a:t>
                      </a:r>
                      <a:endParaRPr lang="cs-CZ" sz="1100" dirty="0">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smtClean="0">
                          <a:solidFill>
                            <a:srgbClr val="0070C0"/>
                          </a:solidFill>
                          <a:effectLst/>
                          <a:latin typeface="Calibri"/>
                          <a:ea typeface="Calibri"/>
                          <a:cs typeface="Times New Roman"/>
                        </a:rPr>
                        <a:t>2</a:t>
                      </a:r>
                      <a:endParaRPr lang="cs-CZ" sz="1100" dirty="0">
                        <a:solidFill>
                          <a:srgbClr val="0070C0"/>
                        </a:solidFill>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smtClean="0">
                          <a:solidFill>
                            <a:srgbClr val="FF0000"/>
                          </a:solidFill>
                          <a:effectLst/>
                        </a:rPr>
                        <a:t>6</a:t>
                      </a:r>
                      <a:r>
                        <a:rPr lang="cs-CZ" sz="1100" dirty="0">
                          <a:solidFill>
                            <a:srgbClr val="FF0000"/>
                          </a:solidFill>
                          <a:effectLst/>
                        </a:rPr>
                        <a:t> </a:t>
                      </a:r>
                      <a:endParaRPr lang="cs-CZ" sz="1100" dirty="0">
                        <a:solidFill>
                          <a:srgbClr val="FF0000"/>
                        </a:solidFill>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smtClean="0">
                          <a:solidFill>
                            <a:srgbClr val="FF0000"/>
                          </a:solidFill>
                          <a:effectLst/>
                        </a:rPr>
                        <a:t>6</a:t>
                      </a:r>
                      <a:endParaRPr lang="cs-CZ" sz="1100" dirty="0">
                        <a:solidFill>
                          <a:srgbClr val="FF0000"/>
                        </a:solidFill>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a:solidFill>
                            <a:srgbClr val="0070C0"/>
                          </a:solidFill>
                          <a:effectLst/>
                        </a:rPr>
                        <a:t> </a:t>
                      </a:r>
                      <a:r>
                        <a:rPr lang="cs-CZ" sz="1100" dirty="0" smtClean="0">
                          <a:solidFill>
                            <a:srgbClr val="0070C0"/>
                          </a:solidFill>
                          <a:effectLst/>
                        </a:rPr>
                        <a:t>2</a:t>
                      </a:r>
                      <a:endParaRPr lang="cs-CZ" sz="1100" dirty="0">
                        <a:solidFill>
                          <a:srgbClr val="0070C0"/>
                        </a:solidFill>
                        <a:effectLst/>
                        <a:latin typeface="Calibri"/>
                        <a:ea typeface="Calibri"/>
                        <a:cs typeface="Times New Roman"/>
                      </a:endParaRPr>
                    </a:p>
                  </a:txBody>
                  <a:tcPr marL="44450" marR="44450" marT="0" marB="0"/>
                </a:tc>
              </a:tr>
              <a:tr h="432048">
                <a:tc>
                  <a:txBody>
                    <a:bodyPr/>
                    <a:lstStyle/>
                    <a:p>
                      <a:pPr algn="ctr">
                        <a:lnSpc>
                          <a:spcPct val="115000"/>
                        </a:lnSpc>
                        <a:spcAft>
                          <a:spcPts val="1000"/>
                        </a:spcAft>
                      </a:pPr>
                      <a:r>
                        <a:rPr lang="cs-CZ" sz="1100" dirty="0" smtClean="0">
                          <a:solidFill>
                            <a:srgbClr val="FF0000"/>
                          </a:solidFill>
                          <a:effectLst/>
                        </a:rPr>
                        <a:t>A3</a:t>
                      </a:r>
                      <a:r>
                        <a:rPr lang="cs-CZ" sz="1100" dirty="0">
                          <a:solidFill>
                            <a:srgbClr val="FF0000"/>
                          </a:solidFill>
                          <a:effectLst/>
                        </a:rPr>
                        <a:t> </a:t>
                      </a:r>
                      <a:endParaRPr lang="cs-CZ" sz="1100" dirty="0">
                        <a:solidFill>
                          <a:srgbClr val="FF0000"/>
                        </a:solidFill>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smtClean="0">
                          <a:solidFill>
                            <a:srgbClr val="FF0000"/>
                          </a:solidFill>
                          <a:effectLst/>
                        </a:rPr>
                        <a:t>5</a:t>
                      </a:r>
                      <a:r>
                        <a:rPr lang="cs-CZ" sz="1100" dirty="0">
                          <a:solidFill>
                            <a:srgbClr val="FF0000"/>
                          </a:solidFill>
                          <a:effectLst/>
                        </a:rPr>
                        <a:t> </a:t>
                      </a:r>
                      <a:endParaRPr lang="cs-CZ" sz="1100" dirty="0">
                        <a:solidFill>
                          <a:srgbClr val="FF0000"/>
                        </a:solidFill>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smtClean="0">
                          <a:effectLst/>
                        </a:rPr>
                        <a:t>4</a:t>
                      </a:r>
                      <a:endParaRPr lang="cs-CZ" sz="1100" dirty="0">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smtClean="0">
                          <a:solidFill>
                            <a:srgbClr val="0070C0"/>
                          </a:solidFill>
                          <a:effectLst/>
                        </a:rPr>
                        <a:t>3</a:t>
                      </a:r>
                      <a:r>
                        <a:rPr lang="cs-CZ" sz="1100" dirty="0">
                          <a:effectLst/>
                        </a:rPr>
                        <a:t> </a:t>
                      </a:r>
                      <a:endParaRPr lang="cs-CZ" sz="1100" dirty="0">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smtClean="0">
                          <a:solidFill>
                            <a:srgbClr val="FF0000"/>
                          </a:solidFill>
                          <a:effectLst/>
                          <a:latin typeface="Calibri"/>
                          <a:ea typeface="Calibri"/>
                          <a:cs typeface="Times New Roman"/>
                        </a:rPr>
                        <a:t>5</a:t>
                      </a:r>
                      <a:endParaRPr lang="cs-CZ" sz="1100" dirty="0">
                        <a:solidFill>
                          <a:srgbClr val="FF0000"/>
                        </a:solidFill>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a:solidFill>
                            <a:srgbClr val="0070C0"/>
                          </a:solidFill>
                          <a:effectLst/>
                        </a:rPr>
                        <a:t> </a:t>
                      </a:r>
                      <a:r>
                        <a:rPr lang="cs-CZ" sz="1100" dirty="0" smtClean="0">
                          <a:solidFill>
                            <a:srgbClr val="0070C0"/>
                          </a:solidFill>
                          <a:effectLst/>
                        </a:rPr>
                        <a:t>3</a:t>
                      </a:r>
                      <a:endParaRPr lang="cs-CZ" sz="1100" dirty="0">
                        <a:solidFill>
                          <a:srgbClr val="0070C0"/>
                        </a:solidFill>
                        <a:effectLst/>
                        <a:latin typeface="Calibri"/>
                        <a:ea typeface="Calibri"/>
                        <a:cs typeface="Times New Roman"/>
                      </a:endParaRPr>
                    </a:p>
                  </a:txBody>
                  <a:tcPr marL="44450" marR="44450" marT="0" marB="0"/>
                </a:tc>
              </a:tr>
              <a:tr h="249520">
                <a:tc>
                  <a:txBody>
                    <a:bodyPr/>
                    <a:lstStyle/>
                    <a:p>
                      <a:pPr algn="ctr">
                        <a:lnSpc>
                          <a:spcPct val="115000"/>
                        </a:lnSpc>
                        <a:spcAft>
                          <a:spcPts val="1000"/>
                        </a:spcAft>
                      </a:pPr>
                      <a:r>
                        <a:rPr lang="cs-CZ" sz="1100" dirty="0" smtClean="0">
                          <a:solidFill>
                            <a:srgbClr val="FF0000"/>
                          </a:solidFill>
                          <a:effectLst/>
                        </a:rPr>
                        <a:t> </a:t>
                      </a:r>
                      <a:endParaRPr lang="cs-CZ" sz="1100" dirty="0">
                        <a:solidFill>
                          <a:srgbClr val="FF0000"/>
                        </a:solidFill>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smtClean="0">
                          <a:effectLst/>
                        </a:rPr>
                        <a:t> </a:t>
                      </a:r>
                      <a:endParaRPr lang="cs-CZ" sz="1100" dirty="0">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a:effectLst/>
                        </a:rPr>
                        <a:t> </a:t>
                      </a:r>
                      <a:r>
                        <a:rPr lang="cs-CZ" sz="1100" dirty="0" smtClean="0">
                          <a:effectLst/>
                        </a:rPr>
                        <a:t> </a:t>
                      </a:r>
                      <a:endParaRPr lang="cs-CZ" sz="1100" dirty="0">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smtClean="0">
                          <a:effectLst/>
                        </a:rPr>
                        <a:t> </a:t>
                      </a:r>
                      <a:endParaRPr lang="cs-CZ" sz="1100" dirty="0">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smtClean="0">
                          <a:effectLst/>
                        </a:rPr>
                        <a:t> </a:t>
                      </a:r>
                      <a:endParaRPr lang="cs-CZ" sz="1100" dirty="0">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a:effectLst/>
                        </a:rPr>
                        <a:t> </a:t>
                      </a:r>
                      <a:r>
                        <a:rPr lang="cs-CZ" sz="1100" dirty="0" smtClean="0">
                          <a:effectLst/>
                        </a:rPr>
                        <a:t> </a:t>
                      </a:r>
                      <a:endParaRPr lang="cs-CZ" sz="1100" dirty="0">
                        <a:effectLst/>
                        <a:latin typeface="Calibri"/>
                        <a:ea typeface="Calibri"/>
                        <a:cs typeface="Times New Roman"/>
                      </a:endParaRPr>
                    </a:p>
                  </a:txBody>
                  <a:tcPr marL="44450" marR="44450" marT="0" marB="0"/>
                </a:tc>
              </a:tr>
            </a:tbl>
          </a:graphicData>
        </a:graphic>
      </p:graphicFrame>
      <p:sp>
        <p:nvSpPr>
          <p:cNvPr id="5" name="Obdélník 4"/>
          <p:cNvSpPr/>
          <p:nvPr/>
        </p:nvSpPr>
        <p:spPr>
          <a:xfrm>
            <a:off x="2267744" y="3613666"/>
            <a:ext cx="3188373" cy="369332"/>
          </a:xfrm>
          <a:prstGeom prst="rect">
            <a:avLst/>
          </a:prstGeom>
        </p:spPr>
        <p:txBody>
          <a:bodyPr wrap="none">
            <a:spAutoFit/>
          </a:bodyPr>
          <a:lstStyle/>
          <a:p>
            <a:r>
              <a:rPr lang="cs-CZ" dirty="0" err="1" smtClean="0"/>
              <a:t>Where</a:t>
            </a:r>
            <a:r>
              <a:rPr lang="cs-CZ" dirty="0" smtClean="0"/>
              <a:t> </a:t>
            </a:r>
            <a:r>
              <a:rPr lang="cs-CZ" b="1" dirty="0" err="1" smtClean="0"/>
              <a:t>ai</a:t>
            </a:r>
            <a:r>
              <a:rPr lang="cs-CZ" dirty="0" smtClean="0"/>
              <a:t> = </a:t>
            </a:r>
            <a:r>
              <a:rPr lang="en-US" dirty="0" smtClean="0"/>
              <a:t>max </a:t>
            </a:r>
            <a:r>
              <a:rPr lang="cs-CZ" dirty="0"/>
              <a:t>(</a:t>
            </a:r>
            <a:r>
              <a:rPr lang="cs-CZ" dirty="0" err="1"/>
              <a:t>pi,Ok</a:t>
            </a:r>
            <a:r>
              <a:rPr lang="cs-CZ" dirty="0" smtClean="0"/>
              <a:t>) and  </a:t>
            </a:r>
            <a:r>
              <a:rPr lang="cs-CZ" b="1" dirty="0" err="1" smtClean="0"/>
              <a:t>bi</a:t>
            </a:r>
            <a:r>
              <a:rPr lang="cs-CZ" dirty="0" smtClean="0"/>
              <a:t>= </a:t>
            </a:r>
            <a:endParaRPr lang="cs-CZ" dirty="0"/>
          </a:p>
        </p:txBody>
      </p:sp>
      <p:sp>
        <p:nvSpPr>
          <p:cNvPr id="6" name="Obdélník 5"/>
          <p:cNvSpPr/>
          <p:nvPr/>
        </p:nvSpPr>
        <p:spPr>
          <a:xfrm>
            <a:off x="5220072" y="3613666"/>
            <a:ext cx="1279517" cy="646331"/>
          </a:xfrm>
          <a:prstGeom prst="rect">
            <a:avLst/>
          </a:prstGeom>
        </p:spPr>
        <p:txBody>
          <a:bodyPr wrap="none">
            <a:spAutoFit/>
          </a:bodyPr>
          <a:lstStyle/>
          <a:p>
            <a:r>
              <a:rPr lang="cs-CZ" dirty="0" smtClean="0"/>
              <a:t>  min(</a:t>
            </a:r>
            <a:r>
              <a:rPr lang="cs-CZ" dirty="0" err="1" smtClean="0"/>
              <a:t>pi,Ok</a:t>
            </a:r>
            <a:r>
              <a:rPr lang="cs-CZ" dirty="0" smtClean="0"/>
              <a:t>)</a:t>
            </a:r>
          </a:p>
          <a:p>
            <a:endParaRPr lang="cs-CZ" dirty="0"/>
          </a:p>
        </p:txBody>
      </p:sp>
      <mc:AlternateContent xmlns:mc="http://schemas.openxmlformats.org/markup-compatibility/2006">
        <mc:Choice xmlns:a14="http://schemas.microsoft.com/office/drawing/2010/main" Requires="a14">
          <p:sp>
            <p:nvSpPr>
              <p:cNvPr id="7" name="Obdélník 6"/>
              <p:cNvSpPr/>
              <p:nvPr/>
            </p:nvSpPr>
            <p:spPr>
              <a:xfrm>
                <a:off x="2411760" y="4267477"/>
                <a:ext cx="4572000" cy="1477328"/>
              </a:xfrm>
              <a:prstGeom prst="rect">
                <a:avLst/>
              </a:prstGeom>
            </p:spPr>
            <p:txBody>
              <a:bodyPr>
                <a:spAutoFit/>
              </a:bodyPr>
              <a:lstStyle/>
              <a:p>
                <a:r>
                  <a:rPr lang="cs-CZ" dirty="0" smtClean="0"/>
                  <a:t>p* </a:t>
                </a:r>
                <a:r>
                  <a:rPr lang="cs-CZ" dirty="0"/>
                  <a:t>=</a:t>
                </a:r>
                <a:r>
                  <a:rPr lang="cs-CZ" dirty="0" err="1"/>
                  <a:t>max</a:t>
                </a:r>
                <a:r>
                  <a:rPr lang="cs-CZ" dirty="0"/>
                  <a:t> </a:t>
                </a:r>
                <a:r>
                  <a:rPr lang="en-US" dirty="0"/>
                  <a:t>{</a:t>
                </a:r>
                <a:r>
                  <a:rPr lang="el-GR" dirty="0"/>
                  <a:t>α</a:t>
                </a:r>
                <a:r>
                  <a:rPr lang="en-US" dirty="0"/>
                  <a:t> * </a:t>
                </a:r>
                <a:r>
                  <a:rPr lang="cs-CZ" dirty="0" err="1" smtClean="0"/>
                  <a:t>ai</a:t>
                </a:r>
                <a14:m>
                  <m:oMath xmlns:m="http://schemas.openxmlformats.org/officeDocument/2006/math">
                    <m:r>
                      <a:rPr lang="cs-CZ" i="1">
                        <a:latin typeface="Cambria Math"/>
                      </a:rPr>
                      <m:t>+(1−</m:t>
                    </m:r>
                    <m:r>
                      <m:rPr>
                        <m:nor/>
                      </m:rPr>
                      <a:rPr lang="el-GR" dirty="0"/>
                      <m:t>α</m:t>
                    </m:r>
                  </m:oMath>
                </a14:m>
                <a:r>
                  <a:rPr lang="cs-CZ" dirty="0"/>
                  <a:t>) * </a:t>
                </a:r>
                <a:r>
                  <a:rPr lang="cs-CZ" dirty="0" err="1" smtClean="0"/>
                  <a:t>bi</a:t>
                </a:r>
                <a:r>
                  <a:rPr lang="en-US" dirty="0" smtClean="0"/>
                  <a:t> }</a:t>
                </a:r>
                <a:r>
                  <a:rPr lang="cs-CZ" dirty="0" smtClean="0"/>
                  <a:t> - </a:t>
                </a:r>
                <a:r>
                  <a:rPr lang="cs-CZ" dirty="0" err="1" smtClean="0"/>
                  <a:t>calculation</a:t>
                </a:r>
                <a:r>
                  <a:rPr lang="cs-CZ" dirty="0" smtClean="0"/>
                  <a:t> </a:t>
                </a:r>
                <a:r>
                  <a:rPr lang="cs-CZ" dirty="0" err="1" smtClean="0"/>
                  <a:t>of</a:t>
                </a:r>
                <a:r>
                  <a:rPr lang="cs-CZ" dirty="0" smtClean="0"/>
                  <a:t> </a:t>
                </a:r>
                <a:r>
                  <a:rPr lang="cs-CZ" dirty="0" err="1" smtClean="0"/>
                  <a:t>payoff</a:t>
                </a:r>
                <a:r>
                  <a:rPr lang="cs-CZ" dirty="0" smtClean="0"/>
                  <a:t> (benefit, profit)</a:t>
                </a:r>
              </a:p>
              <a:p>
                <a:endParaRPr lang="cs-CZ" dirty="0"/>
              </a:p>
              <a:p>
                <a:r>
                  <a:rPr lang="cs-CZ" dirty="0" err="1" smtClean="0"/>
                  <a:t>E.g</a:t>
                </a:r>
                <a:r>
                  <a:rPr lang="cs-CZ" dirty="0" smtClean="0"/>
                  <a:t>. </a:t>
                </a:r>
                <a:r>
                  <a:rPr lang="cs-CZ" dirty="0" err="1" smtClean="0"/>
                  <a:t>If</a:t>
                </a:r>
                <a:r>
                  <a:rPr lang="cs-CZ" dirty="0" smtClean="0"/>
                  <a:t> </a:t>
                </a:r>
                <a:r>
                  <a:rPr lang="el-GR" dirty="0" smtClean="0"/>
                  <a:t>α</a:t>
                </a:r>
                <a:r>
                  <a:rPr lang="cs-CZ" dirty="0" smtClean="0"/>
                  <a:t> = </a:t>
                </a:r>
                <a:r>
                  <a:rPr lang="cs-CZ" dirty="0" smtClean="0">
                    <a:solidFill>
                      <a:schemeClr val="accent2">
                        <a:lumMod val="75000"/>
                      </a:schemeClr>
                    </a:solidFill>
                  </a:rPr>
                  <a:t>0,8</a:t>
                </a:r>
                <a:r>
                  <a:rPr lang="cs-CZ" dirty="0" smtClean="0"/>
                  <a:t>, and  </a:t>
                </a:r>
                <a:r>
                  <a:rPr lang="cs-CZ" dirty="0" err="1" smtClean="0"/>
                  <a:t>max</a:t>
                </a:r>
                <a:r>
                  <a:rPr lang="cs-CZ" dirty="0" smtClean="0"/>
                  <a:t> </a:t>
                </a:r>
                <a:r>
                  <a:rPr lang="cs-CZ" dirty="0" err="1" smtClean="0"/>
                  <a:t>ai</a:t>
                </a:r>
                <a:r>
                  <a:rPr lang="cs-CZ" dirty="0" smtClean="0"/>
                  <a:t>=7 and min </a:t>
                </a:r>
                <a:r>
                  <a:rPr lang="cs-CZ" dirty="0" err="1" smtClean="0"/>
                  <a:t>bi</a:t>
                </a:r>
                <a:r>
                  <a:rPr lang="cs-CZ" dirty="0" smtClean="0"/>
                  <a:t>=</a:t>
                </a:r>
                <a:r>
                  <a:rPr lang="cs-CZ" b="1" dirty="0" smtClean="0">
                    <a:solidFill>
                      <a:schemeClr val="accent4">
                        <a:lumMod val="75000"/>
                      </a:schemeClr>
                    </a:solidFill>
                  </a:rPr>
                  <a:t>1</a:t>
                </a:r>
                <a:r>
                  <a:rPr lang="cs-CZ" dirty="0" smtClean="0"/>
                  <a:t> </a:t>
                </a:r>
                <a:r>
                  <a:rPr lang="cs-CZ" dirty="0" err="1" smtClean="0"/>
                  <a:t>then</a:t>
                </a:r>
                <a:r>
                  <a:rPr lang="cs-CZ" dirty="0" smtClean="0"/>
                  <a:t> </a:t>
                </a:r>
              </a:p>
              <a:p>
                <a:r>
                  <a:rPr lang="cs-CZ" dirty="0" smtClean="0"/>
                  <a:t>p* = </a:t>
                </a:r>
                <a:r>
                  <a:rPr lang="cs-CZ" dirty="0" err="1" smtClean="0"/>
                  <a:t>max</a:t>
                </a:r>
                <a:r>
                  <a:rPr lang="en-US" dirty="0"/>
                  <a:t> </a:t>
                </a:r>
                <a:r>
                  <a:rPr lang="en-US" dirty="0" smtClean="0">
                    <a:solidFill>
                      <a:srgbClr val="00B050"/>
                    </a:solidFill>
                  </a:rPr>
                  <a:t>{</a:t>
                </a:r>
                <a:r>
                  <a:rPr lang="cs-CZ" dirty="0" smtClean="0">
                    <a:solidFill>
                      <a:srgbClr val="00B050"/>
                    </a:solidFill>
                  </a:rPr>
                  <a:t> 5,8</a:t>
                </a:r>
                <a:r>
                  <a:rPr lang="cs-CZ" dirty="0" smtClean="0"/>
                  <a:t>; </a:t>
                </a:r>
                <a:r>
                  <a:rPr lang="cs-CZ" dirty="0" smtClean="0">
                    <a:solidFill>
                      <a:srgbClr val="00B0F0"/>
                    </a:solidFill>
                  </a:rPr>
                  <a:t>5,2</a:t>
                </a:r>
                <a:r>
                  <a:rPr lang="cs-CZ" dirty="0" smtClean="0"/>
                  <a:t> ; 4,6 </a:t>
                </a:r>
                <a:r>
                  <a:rPr lang="en-US" dirty="0" smtClean="0"/>
                  <a:t>}</a:t>
                </a:r>
                <a:r>
                  <a:rPr lang="cs-CZ" dirty="0" smtClean="0"/>
                  <a:t> = 5,8 </a:t>
                </a:r>
                <a:endParaRPr lang="en-US" dirty="0"/>
              </a:p>
            </p:txBody>
          </p:sp>
        </mc:Choice>
        <mc:Fallback>
          <p:sp>
            <p:nvSpPr>
              <p:cNvPr id="7" name="Obdélník 6"/>
              <p:cNvSpPr>
                <a:spLocks noRot="1" noChangeAspect="1" noMove="1" noResize="1" noEditPoints="1" noAdjustHandles="1" noChangeArrowheads="1" noChangeShapeType="1" noTextEdit="1"/>
              </p:cNvSpPr>
              <p:nvPr/>
            </p:nvSpPr>
            <p:spPr>
              <a:xfrm>
                <a:off x="2411760" y="4267477"/>
                <a:ext cx="4572000" cy="1477328"/>
              </a:xfrm>
              <a:prstGeom prst="rect">
                <a:avLst/>
              </a:prstGeom>
              <a:blipFill rotWithShape="1">
                <a:blip r:embed="rId2"/>
                <a:stretch>
                  <a:fillRect l="-1200" t="-2066" r="-533" b="-5785"/>
                </a:stretch>
              </a:blipFill>
            </p:spPr>
            <p:txBody>
              <a:bodyPr/>
              <a:lstStyle/>
              <a:p>
                <a:r>
                  <a:rPr lang="cs-CZ">
                    <a:noFill/>
                  </a:rPr>
                  <a:t> </a:t>
                </a:r>
              </a:p>
            </p:txBody>
          </p:sp>
        </mc:Fallback>
      </mc:AlternateContent>
      <p:sp>
        <p:nvSpPr>
          <p:cNvPr id="8" name="Obdélník 7"/>
          <p:cNvSpPr/>
          <p:nvPr/>
        </p:nvSpPr>
        <p:spPr>
          <a:xfrm>
            <a:off x="5004048" y="2132856"/>
            <a:ext cx="432048" cy="216024"/>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9" name="Obdélník 8"/>
          <p:cNvSpPr/>
          <p:nvPr/>
        </p:nvSpPr>
        <p:spPr>
          <a:xfrm>
            <a:off x="5643806" y="2138524"/>
            <a:ext cx="432048" cy="216024"/>
          </a:xfrm>
          <a:prstGeom prst="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0" name="TextovéPole 9"/>
          <p:cNvSpPr txBox="1"/>
          <p:nvPr/>
        </p:nvSpPr>
        <p:spPr>
          <a:xfrm>
            <a:off x="1331640" y="5760836"/>
            <a:ext cx="6034216" cy="369332"/>
          </a:xfrm>
          <a:prstGeom prst="rect">
            <a:avLst/>
          </a:prstGeom>
          <a:noFill/>
        </p:spPr>
        <p:txBody>
          <a:bodyPr wrap="none" rtlCol="0">
            <a:spAutoFit/>
          </a:bodyPr>
          <a:lstStyle/>
          <a:p>
            <a:r>
              <a:rPr lang="cs-CZ" dirty="0" err="1" smtClean="0"/>
              <a:t>Where</a:t>
            </a:r>
            <a:r>
              <a:rPr lang="cs-CZ" dirty="0" smtClean="0"/>
              <a:t> </a:t>
            </a:r>
            <a:r>
              <a:rPr lang="cs-CZ" dirty="0" smtClean="0">
                <a:solidFill>
                  <a:srgbClr val="00B050"/>
                </a:solidFill>
              </a:rPr>
              <a:t>5,8</a:t>
            </a:r>
            <a:r>
              <a:rPr lang="cs-CZ" dirty="0" smtClean="0"/>
              <a:t>=</a:t>
            </a:r>
            <a:r>
              <a:rPr lang="cs-CZ" dirty="0" smtClean="0">
                <a:solidFill>
                  <a:srgbClr val="FF0000"/>
                </a:solidFill>
              </a:rPr>
              <a:t>7</a:t>
            </a:r>
            <a:r>
              <a:rPr lang="cs-CZ" dirty="0" smtClean="0"/>
              <a:t>*</a:t>
            </a:r>
            <a:r>
              <a:rPr lang="cs-CZ" dirty="0" smtClean="0">
                <a:solidFill>
                  <a:schemeClr val="accent2">
                    <a:lumMod val="75000"/>
                  </a:schemeClr>
                </a:solidFill>
              </a:rPr>
              <a:t>0,8</a:t>
            </a:r>
            <a:r>
              <a:rPr lang="cs-CZ" dirty="0" smtClean="0"/>
              <a:t>+(1-</a:t>
            </a:r>
            <a:r>
              <a:rPr lang="cs-CZ" dirty="0" smtClean="0">
                <a:solidFill>
                  <a:schemeClr val="accent2">
                    <a:lumMod val="75000"/>
                  </a:schemeClr>
                </a:solidFill>
              </a:rPr>
              <a:t>0,8</a:t>
            </a:r>
            <a:r>
              <a:rPr lang="cs-CZ" dirty="0" smtClean="0"/>
              <a:t>)*</a:t>
            </a:r>
            <a:r>
              <a:rPr lang="cs-CZ" b="1" dirty="0" smtClean="0">
                <a:solidFill>
                  <a:schemeClr val="accent4">
                    <a:lumMod val="75000"/>
                  </a:schemeClr>
                </a:solidFill>
              </a:rPr>
              <a:t>1</a:t>
            </a:r>
            <a:r>
              <a:rPr lang="cs-CZ" dirty="0" smtClean="0"/>
              <a:t>=5,6+0,2; </a:t>
            </a:r>
            <a:r>
              <a:rPr lang="cs-CZ" dirty="0" smtClean="0">
                <a:solidFill>
                  <a:srgbClr val="00B0F0"/>
                </a:solidFill>
              </a:rPr>
              <a:t>5,2</a:t>
            </a:r>
            <a:r>
              <a:rPr lang="cs-CZ" dirty="0" smtClean="0"/>
              <a:t>=6*0,8+(1-0,8)*2,…….</a:t>
            </a:r>
            <a:endParaRPr lang="cs-CZ" dirty="0"/>
          </a:p>
        </p:txBody>
      </p:sp>
      <p:sp>
        <p:nvSpPr>
          <p:cNvPr id="11" name="Pravá složená závorka 10"/>
          <p:cNvSpPr/>
          <p:nvPr/>
        </p:nvSpPr>
        <p:spPr>
          <a:xfrm>
            <a:off x="2550060" y="5760836"/>
            <a:ext cx="155448" cy="914400"/>
          </a:xfrm>
          <a:prstGeom prst="rightBrace">
            <a:avLst/>
          </a:prstGeom>
          <a:scene3d>
            <a:camera prst="orthographicFront">
              <a:rot lat="0" lon="0" rev="16200000"/>
            </a:camera>
            <a:lightRig rig="threePt" dir="t"/>
          </a:scene3d>
        </p:spPr>
        <p:style>
          <a:lnRef idx="1">
            <a:schemeClr val="accent1"/>
          </a:lnRef>
          <a:fillRef idx="0">
            <a:schemeClr val="accent1"/>
          </a:fillRef>
          <a:effectRef idx="0">
            <a:schemeClr val="accent1"/>
          </a:effectRef>
          <a:fontRef idx="minor">
            <a:schemeClr val="tx1"/>
          </a:fontRef>
        </p:style>
        <p:txBody>
          <a:bodyPr rtlCol="0" anchor="ctr"/>
          <a:lstStyle/>
          <a:p>
            <a:pPr algn="ctr"/>
            <a:endParaRPr lang="cs-CZ"/>
          </a:p>
        </p:txBody>
      </p:sp>
      <p:sp>
        <p:nvSpPr>
          <p:cNvPr id="13" name="TextovéPole 12"/>
          <p:cNvSpPr txBox="1"/>
          <p:nvPr/>
        </p:nvSpPr>
        <p:spPr>
          <a:xfrm>
            <a:off x="2247807" y="6327895"/>
            <a:ext cx="890565" cy="338554"/>
          </a:xfrm>
          <a:prstGeom prst="rect">
            <a:avLst/>
          </a:prstGeom>
          <a:noFill/>
        </p:spPr>
        <p:txBody>
          <a:bodyPr wrap="none" rtlCol="0">
            <a:spAutoFit/>
          </a:bodyPr>
          <a:lstStyle/>
          <a:p>
            <a:r>
              <a:rPr lang="cs-CZ" sz="1600" dirty="0" err="1" smtClean="0">
                <a:solidFill>
                  <a:srgbClr val="00B050"/>
                </a:solidFill>
              </a:rPr>
              <a:t>First</a:t>
            </a:r>
            <a:r>
              <a:rPr lang="cs-CZ" sz="1600" dirty="0" smtClean="0">
                <a:solidFill>
                  <a:srgbClr val="00B050"/>
                </a:solidFill>
              </a:rPr>
              <a:t> line</a:t>
            </a:r>
            <a:endParaRPr lang="cs-CZ" sz="1600" dirty="0">
              <a:solidFill>
                <a:srgbClr val="00B050"/>
              </a:solidFill>
            </a:endParaRPr>
          </a:p>
        </p:txBody>
      </p:sp>
      <p:sp>
        <p:nvSpPr>
          <p:cNvPr id="14" name="TextovéPole 13"/>
          <p:cNvSpPr txBox="1"/>
          <p:nvPr/>
        </p:nvSpPr>
        <p:spPr>
          <a:xfrm>
            <a:off x="5289866" y="6336682"/>
            <a:ext cx="1139927" cy="338554"/>
          </a:xfrm>
          <a:prstGeom prst="rect">
            <a:avLst/>
          </a:prstGeom>
          <a:noFill/>
        </p:spPr>
        <p:txBody>
          <a:bodyPr wrap="none" rtlCol="0">
            <a:spAutoFit/>
          </a:bodyPr>
          <a:lstStyle/>
          <a:p>
            <a:r>
              <a:rPr lang="cs-CZ" sz="1600" dirty="0" smtClean="0">
                <a:solidFill>
                  <a:srgbClr val="00B0F0"/>
                </a:solidFill>
              </a:rPr>
              <a:t>Second line</a:t>
            </a:r>
            <a:endParaRPr lang="cs-CZ" sz="1600" dirty="0">
              <a:solidFill>
                <a:srgbClr val="00B0F0"/>
              </a:solidFill>
            </a:endParaRPr>
          </a:p>
        </p:txBody>
      </p:sp>
      <p:sp>
        <p:nvSpPr>
          <p:cNvPr id="15" name="Pravá složená závorka 14"/>
          <p:cNvSpPr/>
          <p:nvPr/>
        </p:nvSpPr>
        <p:spPr>
          <a:xfrm>
            <a:off x="5639483" y="5771129"/>
            <a:ext cx="155448" cy="914400"/>
          </a:xfrm>
          <a:prstGeom prst="rightBrace">
            <a:avLst/>
          </a:prstGeom>
          <a:scene3d>
            <a:camera prst="orthographicFront">
              <a:rot lat="0" lon="0" rev="16200000"/>
            </a:camera>
            <a:lightRig rig="threePt" dir="t"/>
          </a:scene3d>
        </p:spPr>
        <p:style>
          <a:lnRef idx="1">
            <a:schemeClr val="accent1"/>
          </a:lnRef>
          <a:fillRef idx="0">
            <a:schemeClr val="accent1"/>
          </a:fillRef>
          <a:effectRef idx="0">
            <a:schemeClr val="accent1"/>
          </a:effectRef>
          <a:fontRef idx="minor">
            <a:schemeClr val="tx1"/>
          </a:fontRef>
        </p:style>
        <p:txBody>
          <a:bodyPr rtlCol="0" anchor="ctr"/>
          <a:lstStyle/>
          <a:p>
            <a:pPr algn="ctr"/>
            <a:endParaRPr lang="cs-CZ"/>
          </a:p>
        </p:txBody>
      </p:sp>
    </p:spTree>
    <p:extLst>
      <p:ext uri="{BB962C8B-B14F-4D97-AF65-F5344CB8AC3E}">
        <p14:creationId xmlns:p14="http://schemas.microsoft.com/office/powerpoint/2010/main" val="612178948"/>
      </p:ext>
    </p:extLst>
  </p:cSld>
  <p:clrMapOvr>
    <a:masterClrMapping/>
  </p:clrMapOvr>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552</TotalTime>
  <Words>797</Words>
  <Application>Microsoft Office PowerPoint</Application>
  <PresentationFormat>Předvádění na obrazovce (4:3)</PresentationFormat>
  <Paragraphs>252</Paragraphs>
  <Slides>10</Slides>
  <Notes>0</Notes>
  <HiddenSlides>0</HiddenSlides>
  <MMClips>0</MMClips>
  <ScaleCrop>false</ScaleCrop>
  <HeadingPairs>
    <vt:vector size="4" baseType="variant">
      <vt:variant>
        <vt:lpstr>Motiv</vt:lpstr>
      </vt:variant>
      <vt:variant>
        <vt:i4>1</vt:i4>
      </vt:variant>
      <vt:variant>
        <vt:lpstr>Nadpisy snímků</vt:lpstr>
      </vt:variant>
      <vt:variant>
        <vt:i4>10</vt:i4>
      </vt:variant>
    </vt:vector>
  </HeadingPairs>
  <TitlesOfParts>
    <vt:vector size="11" baseType="lpstr">
      <vt:lpstr>Motiv systému Office</vt:lpstr>
      <vt:lpstr>Hurwitz score related decision making methods</vt:lpstr>
      <vt:lpstr>Uncertainty-Risk</vt:lpstr>
      <vt:lpstr>First approach</vt:lpstr>
      <vt:lpstr>Chosen criteria I </vt:lpstr>
      <vt:lpstr>MaxiMax Payoff</vt:lpstr>
      <vt:lpstr>Chosen criteria II </vt:lpstr>
      <vt:lpstr>MaxiMin Payoff</vt:lpstr>
      <vt:lpstr>Prezentace aplikace PowerPoint</vt:lpstr>
      <vt:lpstr>Decision Strategy II </vt:lpstr>
      <vt:lpstr>Thanks for Your attention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Kepner-Tregoe Methodology</dc:title>
  <dc:creator>Skorkovsky Jaromir</dc:creator>
  <cp:lastModifiedBy>Jaromir Skorkovsky</cp:lastModifiedBy>
  <cp:revision>60</cp:revision>
  <dcterms:created xsi:type="dcterms:W3CDTF">2012-07-23T07:06:28Z</dcterms:created>
  <dcterms:modified xsi:type="dcterms:W3CDTF">2012-11-13T11:54:16Z</dcterms:modified>
</cp:coreProperties>
</file>