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51"/>
  </p:notesMasterIdLst>
  <p:handoutMasterIdLst>
    <p:handoutMasterId r:id="rId52"/>
  </p:handoutMasterIdLst>
  <p:sldIdLst>
    <p:sldId id="256"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259" r:id="rId48"/>
    <p:sldId id="261" r:id="rId49"/>
    <p:sldId id="26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4A8845"/>
    <a:srgbClr val="8FAE49"/>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87363" autoAdjust="0"/>
  </p:normalViewPr>
  <p:slideViewPr>
    <p:cSldViewPr snapToObjects="1">
      <p:cViewPr varScale="1">
        <p:scale>
          <a:sx n="98" d="100"/>
          <a:sy n="98" d="100"/>
        </p:scale>
        <p:origin x="-1284"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3294"/>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Series 1</c:v>
                </c:pt>
              </c:strCache>
            </c:strRef>
          </c:tx>
          <c:invertIfNegative val="0"/>
          <c:cat>
            <c:numRef>
              <c:f>Sheet1!$A$2:$A$6</c:f>
              <c:numCache>
                <c:formatCode>m/d/yy</c:formatCode>
                <c:ptCount val="5"/>
                <c:pt idx="0">
                  <c:v>35799</c:v>
                </c:pt>
                <c:pt idx="1">
                  <c:v>35800</c:v>
                </c:pt>
                <c:pt idx="2">
                  <c:v>35801</c:v>
                </c:pt>
                <c:pt idx="3">
                  <c:v>35802</c:v>
                </c:pt>
                <c:pt idx="4">
                  <c:v>35803</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2</c:v>
                </c:pt>
              </c:strCache>
            </c:strRef>
          </c:tx>
          <c:invertIfNegative val="0"/>
          <c:cat>
            <c:numRef>
              <c:f>Sheet1!$A$2:$A$6</c:f>
              <c:numCache>
                <c:formatCode>m/d/yy</c:formatCode>
                <c:ptCount val="5"/>
                <c:pt idx="0">
                  <c:v>35799</c:v>
                </c:pt>
                <c:pt idx="1">
                  <c:v>35800</c:v>
                </c:pt>
                <c:pt idx="2">
                  <c:v>35801</c:v>
                </c:pt>
                <c:pt idx="3">
                  <c:v>35802</c:v>
                </c:pt>
                <c:pt idx="4">
                  <c:v>35803</c:v>
                </c:pt>
              </c:numCache>
            </c:numRef>
          </c:cat>
          <c:val>
            <c:numRef>
              <c:f>Sheet1!$C$2:$C$6</c:f>
              <c:numCache>
                <c:formatCode>General</c:formatCode>
                <c:ptCount val="5"/>
                <c:pt idx="0">
                  <c:v>12</c:v>
                </c:pt>
                <c:pt idx="1">
                  <c:v>12</c:v>
                </c:pt>
                <c:pt idx="2">
                  <c:v>12</c:v>
                </c:pt>
                <c:pt idx="3">
                  <c:v>21</c:v>
                </c:pt>
                <c:pt idx="4">
                  <c:v>28</c:v>
                </c:pt>
              </c:numCache>
            </c:numRef>
          </c:val>
        </c:ser>
        <c:ser>
          <c:idx val="2"/>
          <c:order val="2"/>
          <c:tx>
            <c:strRef>
              <c:f>Sheet1!$D$1</c:f>
              <c:strCache>
                <c:ptCount val="1"/>
                <c:pt idx="0">
                  <c:v>Series 12</c:v>
                </c:pt>
              </c:strCache>
            </c:strRef>
          </c:tx>
          <c:spPr>
            <a:ln w="25400">
              <a:noFill/>
            </a:ln>
          </c:spPr>
          <c:invertIfNegative val="0"/>
          <c:cat>
            <c:numRef>
              <c:f>Sheet1!$A$2:$A$6</c:f>
              <c:numCache>
                <c:formatCode>m/d/yy</c:formatCode>
                <c:ptCount val="5"/>
                <c:pt idx="0">
                  <c:v>35799</c:v>
                </c:pt>
                <c:pt idx="1">
                  <c:v>35800</c:v>
                </c:pt>
                <c:pt idx="2">
                  <c:v>35801</c:v>
                </c:pt>
                <c:pt idx="3">
                  <c:v>35802</c:v>
                </c:pt>
                <c:pt idx="4">
                  <c:v>35803</c:v>
                </c:pt>
              </c:numCache>
            </c:numRef>
          </c:cat>
          <c:val>
            <c:numRef>
              <c:f>Sheet1!$D$2:$D$6</c:f>
              <c:numCache>
                <c:formatCode>General</c:formatCode>
                <c:ptCount val="5"/>
                <c:pt idx="0">
                  <c:v>32</c:v>
                </c:pt>
                <c:pt idx="1">
                  <c:v>32</c:v>
                </c:pt>
                <c:pt idx="2">
                  <c:v>28</c:v>
                </c:pt>
                <c:pt idx="3">
                  <c:v>12</c:v>
                </c:pt>
                <c:pt idx="4">
                  <c:v>15</c:v>
                </c:pt>
              </c:numCache>
            </c:numRef>
          </c:val>
        </c:ser>
        <c:ser>
          <c:idx val="3"/>
          <c:order val="3"/>
          <c:tx>
            <c:strRef>
              <c:f>Sheet1!$E$1</c:f>
              <c:strCache>
                <c:ptCount val="1"/>
                <c:pt idx="0">
                  <c:v>Series 22</c:v>
                </c:pt>
              </c:strCache>
            </c:strRef>
          </c:tx>
          <c:spPr>
            <a:ln w="25400">
              <a:noFill/>
            </a:ln>
          </c:spPr>
          <c:invertIfNegative val="0"/>
          <c:cat>
            <c:numRef>
              <c:f>Sheet1!$A$2:$A$6</c:f>
              <c:numCache>
                <c:formatCode>m/d/yy</c:formatCode>
                <c:ptCount val="5"/>
                <c:pt idx="0">
                  <c:v>35799</c:v>
                </c:pt>
                <c:pt idx="1">
                  <c:v>35800</c:v>
                </c:pt>
                <c:pt idx="2">
                  <c:v>35801</c:v>
                </c:pt>
                <c:pt idx="3">
                  <c:v>35802</c:v>
                </c:pt>
                <c:pt idx="4">
                  <c:v>35803</c:v>
                </c:pt>
              </c:numCache>
            </c:numRef>
          </c:cat>
          <c:val>
            <c:numRef>
              <c:f>Sheet1!$E$2:$E$6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gapWidth val="150"/>
        <c:shape val="box"/>
        <c:axId val="129428096"/>
        <c:axId val="100671872"/>
        <c:axId val="0"/>
      </c:bar3DChart>
      <c:dateAx>
        <c:axId val="129428096"/>
        <c:scaling>
          <c:orientation val="minMax"/>
        </c:scaling>
        <c:delete val="0"/>
        <c:axPos val="b"/>
        <c:numFmt formatCode="m/d/yy" sourceLinked="1"/>
        <c:majorTickMark val="out"/>
        <c:minorTickMark val="none"/>
        <c:tickLblPos val="nextTo"/>
        <c:txPr>
          <a:bodyPr/>
          <a:lstStyle/>
          <a:p>
            <a:pPr>
              <a:defRPr lang="en-US"/>
            </a:pPr>
            <a:endParaRPr lang="cs-CZ"/>
          </a:p>
        </c:txPr>
        <c:crossAx val="100671872"/>
        <c:crosses val="autoZero"/>
        <c:auto val="1"/>
        <c:lblOffset val="100"/>
        <c:baseTimeUnit val="days"/>
      </c:dateAx>
      <c:valAx>
        <c:axId val="100671872"/>
        <c:scaling>
          <c:orientation val="minMax"/>
        </c:scaling>
        <c:delete val="0"/>
        <c:axPos val="l"/>
        <c:majorGridlines/>
        <c:numFmt formatCode="General" sourceLinked="1"/>
        <c:majorTickMark val="out"/>
        <c:minorTickMark val="none"/>
        <c:tickLblPos val="nextTo"/>
        <c:txPr>
          <a:bodyPr/>
          <a:lstStyle/>
          <a:p>
            <a:pPr>
              <a:defRPr lang="en-US"/>
            </a:pPr>
            <a:endParaRPr lang="cs-CZ"/>
          </a:p>
        </c:txPr>
        <c:crossAx val="129428096"/>
        <c:crosses val="autoZero"/>
        <c:crossBetween val="between"/>
      </c:valAx>
    </c:plotArea>
    <c:legend>
      <c:legendPos val="r"/>
      <c:layout/>
      <c:overlay val="0"/>
      <c:txPr>
        <a:bodyPr/>
        <a:lstStyle/>
        <a:p>
          <a:pPr>
            <a:defRPr lang="en-US"/>
          </a:pPr>
          <a:endParaRPr lang="cs-CZ"/>
        </a:p>
      </c:txPr>
    </c:legend>
    <c:plotVisOnly val="1"/>
    <c:dispBlanksAs val="gap"/>
    <c:showDLblsOverMax val="0"/>
  </c:chart>
  <c:txPr>
    <a:bodyPr/>
    <a:lstStyle/>
    <a:p>
      <a:pPr>
        <a:defRPr sz="12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Amet</c:v>
                </c:pt>
              </c:strCache>
            </c:strRef>
          </c:tx>
          <c:invertIfNegative val="0"/>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ser>
          <c:idx val="1"/>
          <c:order val="1"/>
          <c:tx>
            <c:strRef>
              <c:f>Sheet1!$C$1</c:f>
              <c:strCache>
                <c:ptCount val="1"/>
                <c:pt idx="0">
                  <c:v>Ipsum</c:v>
                </c:pt>
              </c:strCache>
            </c:strRef>
          </c:tx>
          <c:invertIfNegative val="0"/>
          <c:cat>
            <c:strRef>
              <c:f>Sheet1!$A$2:$A$5</c:f>
              <c:strCache>
                <c:ptCount val="4"/>
                <c:pt idx="0">
                  <c:v>1st Qtr</c:v>
                </c:pt>
                <c:pt idx="1">
                  <c:v>2nd Qtr</c:v>
                </c:pt>
                <c:pt idx="2">
                  <c:v>3rd Qtr</c:v>
                </c:pt>
                <c:pt idx="3">
                  <c:v>4th Qtr</c:v>
                </c:pt>
              </c:strCache>
            </c:strRef>
          </c:cat>
          <c:val>
            <c:numRef>
              <c:f>Sheet1!$C$2:$C$5</c:f>
              <c:numCache>
                <c:formatCode>General</c:formatCode>
                <c:ptCount val="4"/>
                <c:pt idx="0">
                  <c:v>3</c:v>
                </c:pt>
                <c:pt idx="1">
                  <c:v>4</c:v>
                </c:pt>
                <c:pt idx="2">
                  <c:v>5</c:v>
                </c:pt>
                <c:pt idx="3">
                  <c:v>3</c:v>
                </c:pt>
              </c:numCache>
            </c:numRef>
          </c:val>
        </c:ser>
        <c:ser>
          <c:idx val="2"/>
          <c:order val="2"/>
          <c:tx>
            <c:strRef>
              <c:f>Sheet1!$D$1</c:f>
              <c:strCache>
                <c:ptCount val="1"/>
                <c:pt idx="0">
                  <c:v>Lorem</c:v>
                </c:pt>
              </c:strCache>
            </c:strRef>
          </c:tx>
          <c:invertIfNegative val="0"/>
          <c:cat>
            <c:strRef>
              <c:f>Sheet1!$A$2:$A$5</c:f>
              <c:strCache>
                <c:ptCount val="4"/>
                <c:pt idx="0">
                  <c:v>1st Qtr</c:v>
                </c:pt>
                <c:pt idx="1">
                  <c:v>2nd Qtr</c:v>
                </c:pt>
                <c:pt idx="2">
                  <c:v>3rd Qtr</c:v>
                </c:pt>
                <c:pt idx="3">
                  <c:v>4th Qtr</c:v>
                </c:pt>
              </c:strCache>
            </c:strRef>
          </c:cat>
          <c:val>
            <c:numRef>
              <c:f>Sheet1!$D$2:$D$5</c:f>
              <c:numCache>
                <c:formatCode>General</c:formatCode>
                <c:ptCount val="4"/>
                <c:pt idx="0">
                  <c:v>4</c:v>
                </c:pt>
                <c:pt idx="1">
                  <c:v>2</c:v>
                </c:pt>
                <c:pt idx="2">
                  <c:v>6</c:v>
                </c:pt>
                <c:pt idx="3">
                  <c:v>4</c:v>
                </c:pt>
              </c:numCache>
            </c:numRef>
          </c:val>
        </c:ser>
        <c:ser>
          <c:idx val="3"/>
          <c:order val="3"/>
          <c:tx>
            <c:strRef>
              <c:f>Sheet1!$E$1</c:f>
              <c:strCache>
                <c:ptCount val="1"/>
                <c:pt idx="0">
                  <c:v>Amet</c:v>
                </c:pt>
              </c:strCache>
            </c:strRef>
          </c:tx>
          <c:invertIfNegative val="0"/>
          <c:cat>
            <c:strRef>
              <c:f>Sheet1!$A$2:$A$5</c:f>
              <c:strCache>
                <c:ptCount val="4"/>
                <c:pt idx="0">
                  <c:v>1st Qtr</c:v>
                </c:pt>
                <c:pt idx="1">
                  <c:v>2nd Qtr</c:v>
                </c:pt>
                <c:pt idx="2">
                  <c:v>3rd Qtr</c:v>
                </c:pt>
                <c:pt idx="3">
                  <c:v>4th Qtr</c:v>
                </c:pt>
              </c:strCache>
            </c:strRef>
          </c:cat>
          <c:val>
            <c:numRef>
              <c:f>Sheet1!$E$2:$E$5</c:f>
              <c:numCache>
                <c:formatCode>General</c:formatCode>
                <c:ptCount val="4"/>
                <c:pt idx="0">
                  <c:v>8.2000000000000011</c:v>
                </c:pt>
                <c:pt idx="1">
                  <c:v>3.2</c:v>
                </c:pt>
                <c:pt idx="2">
                  <c:v>1.4</c:v>
                </c:pt>
                <c:pt idx="3">
                  <c:v>1.2</c:v>
                </c:pt>
              </c:numCache>
            </c:numRef>
          </c:val>
        </c:ser>
        <c:ser>
          <c:idx val="4"/>
          <c:order val="4"/>
          <c:tx>
            <c:strRef>
              <c:f>Sheet1!$F$1</c:f>
              <c:strCache>
                <c:ptCount val="1"/>
                <c:pt idx="0">
                  <c:v>Ipsum</c:v>
                </c:pt>
              </c:strCache>
            </c:strRef>
          </c:tx>
          <c:invertIfNegative val="0"/>
          <c:cat>
            <c:strRef>
              <c:f>Sheet1!$A$2:$A$5</c:f>
              <c:strCache>
                <c:ptCount val="4"/>
                <c:pt idx="0">
                  <c:v>1st Qtr</c:v>
                </c:pt>
                <c:pt idx="1">
                  <c:v>2nd Qtr</c:v>
                </c:pt>
                <c:pt idx="2">
                  <c:v>3rd Qtr</c:v>
                </c:pt>
                <c:pt idx="3">
                  <c:v>4th Qtr</c:v>
                </c:pt>
              </c:strCache>
            </c:strRef>
          </c:cat>
          <c:val>
            <c:numRef>
              <c:f>Sheet1!$F$2:$F$5</c:f>
              <c:numCache>
                <c:formatCode>General</c:formatCode>
                <c:ptCount val="4"/>
                <c:pt idx="0">
                  <c:v>3</c:v>
                </c:pt>
                <c:pt idx="1">
                  <c:v>4</c:v>
                </c:pt>
                <c:pt idx="2">
                  <c:v>5</c:v>
                </c:pt>
                <c:pt idx="3">
                  <c:v>3</c:v>
                </c:pt>
              </c:numCache>
            </c:numRef>
          </c:val>
        </c:ser>
        <c:ser>
          <c:idx val="5"/>
          <c:order val="5"/>
          <c:tx>
            <c:strRef>
              <c:f>Sheet1!$G$1</c:f>
              <c:strCache>
                <c:ptCount val="1"/>
                <c:pt idx="0">
                  <c:v>Lorem</c:v>
                </c:pt>
              </c:strCache>
            </c:strRef>
          </c:tx>
          <c:invertIfNegative val="0"/>
          <c:cat>
            <c:strRef>
              <c:f>Sheet1!$A$2:$A$5</c:f>
              <c:strCache>
                <c:ptCount val="4"/>
                <c:pt idx="0">
                  <c:v>1st Qtr</c:v>
                </c:pt>
                <c:pt idx="1">
                  <c:v>2nd Qtr</c:v>
                </c:pt>
                <c:pt idx="2">
                  <c:v>3rd Qtr</c:v>
                </c:pt>
                <c:pt idx="3">
                  <c:v>4th Qtr</c:v>
                </c:pt>
              </c:strCache>
            </c:strRef>
          </c:cat>
          <c:val>
            <c:numRef>
              <c:f>Sheet1!$G$2:$G$5</c:f>
              <c:numCache>
                <c:formatCode>General</c:formatCode>
                <c:ptCount val="4"/>
                <c:pt idx="0">
                  <c:v>4</c:v>
                </c:pt>
                <c:pt idx="1">
                  <c:v>2</c:v>
                </c:pt>
                <c:pt idx="2">
                  <c:v>6</c:v>
                </c:pt>
                <c:pt idx="3">
                  <c:v>4</c:v>
                </c:pt>
              </c:numCache>
            </c:numRef>
          </c:val>
        </c:ser>
        <c:dLbls>
          <c:showLegendKey val="0"/>
          <c:showVal val="0"/>
          <c:showCatName val="0"/>
          <c:showSerName val="0"/>
          <c:showPercent val="0"/>
          <c:showBubbleSize val="0"/>
        </c:dLbls>
        <c:gapWidth val="100"/>
        <c:axId val="105046016"/>
        <c:axId val="105047552"/>
      </c:barChart>
      <c:catAx>
        <c:axId val="105046016"/>
        <c:scaling>
          <c:orientation val="minMax"/>
        </c:scaling>
        <c:delete val="0"/>
        <c:axPos val="l"/>
        <c:numFmt formatCode="General" sourceLinked="1"/>
        <c:majorTickMark val="out"/>
        <c:minorTickMark val="none"/>
        <c:tickLblPos val="nextTo"/>
        <c:txPr>
          <a:bodyPr/>
          <a:lstStyle/>
          <a:p>
            <a:pPr>
              <a:defRPr lang="en-US"/>
            </a:pPr>
            <a:endParaRPr lang="cs-CZ"/>
          </a:p>
        </c:txPr>
        <c:crossAx val="105047552"/>
        <c:crosses val="autoZero"/>
        <c:auto val="1"/>
        <c:lblAlgn val="ctr"/>
        <c:lblOffset val="100"/>
        <c:noMultiLvlLbl val="0"/>
      </c:catAx>
      <c:valAx>
        <c:axId val="105047552"/>
        <c:scaling>
          <c:orientation val="minMax"/>
        </c:scaling>
        <c:delete val="0"/>
        <c:axPos val="b"/>
        <c:majorGridlines/>
        <c:numFmt formatCode="General" sourceLinked="1"/>
        <c:majorTickMark val="out"/>
        <c:minorTickMark val="none"/>
        <c:tickLblPos val="nextTo"/>
        <c:txPr>
          <a:bodyPr/>
          <a:lstStyle/>
          <a:p>
            <a:pPr>
              <a:defRPr lang="en-US"/>
            </a:pPr>
            <a:endParaRPr lang="cs-CZ"/>
          </a:p>
        </c:txPr>
        <c:crossAx val="105046016"/>
        <c:crosses val="autoZero"/>
        <c:crossBetween val="between"/>
      </c:valAx>
    </c:plotArea>
    <c:legend>
      <c:legendPos val="r"/>
      <c:layout/>
      <c:overlay val="0"/>
      <c:txPr>
        <a:bodyPr/>
        <a:lstStyle/>
        <a:p>
          <a:pPr>
            <a:defRPr lang="en-US" sz="1200"/>
          </a:pPr>
          <a:endParaRPr lang="cs-CZ"/>
        </a:p>
      </c:txPr>
    </c:legend>
    <c:plotVisOnly val="1"/>
    <c:dispBlanksAs val="gap"/>
    <c:showDLblsOverMax val="0"/>
  </c:chart>
  <c:txPr>
    <a:bodyPr/>
    <a:lstStyle/>
    <a:p>
      <a:pPr>
        <a:defRPr sz="1000"/>
      </a:pPr>
      <a:endParaRPr lang="cs-CZ"/>
    </a:p>
  </c:txPr>
  <c:externalData r:id="rId1">
    <c:autoUpdate val="0"/>
  </c:externalData>
</c:chartSpace>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9/21/2012</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9/21/2012</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Roles and rights  to predefined objects for specific groups of users</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 Analytic tools, which </a:t>
            </a:r>
            <a:r>
              <a:rPr lang="en-ZA" noProof="0" dirty="0" err="1" smtClean="0"/>
              <a:t>cou</a:t>
            </a:r>
            <a:r>
              <a:rPr lang="cs-CZ" noProof="0" dirty="0" smtClean="0"/>
              <a:t>l</a:t>
            </a:r>
            <a:r>
              <a:rPr lang="en-ZA" noProof="0" dirty="0" smtClean="0"/>
              <a:t>d be setup easily by users and which can represent various views. No programming, zero support cost.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21.9.2012</a:t>
            </a:fld>
            <a:endParaRPr lang="cs-CZ"/>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721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4304907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21.9.2012</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extLst>
      <p:ext uri="{BB962C8B-B14F-4D97-AF65-F5344CB8AC3E}">
        <p14:creationId xmlns:p14="http://schemas.microsoft.com/office/powerpoint/2010/main" val="9744682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206385828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16288562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11753594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solidFill>
                  <a:srgbClr val="000000">
                    <a:lumMod val="50000"/>
                    <a:lumOff val="50000"/>
                  </a:srgbClr>
                </a:solidFill>
              </a:rPr>
              <a:pPr/>
              <a:t>‹#›</a:t>
            </a:fld>
            <a:endParaRPr lang="en-US">
              <a:solidFill>
                <a:srgbClr val="000000">
                  <a:lumMod val="50000"/>
                  <a:lumOff val="50000"/>
                </a:srgbClr>
              </a:solidFill>
            </a:endParaRPr>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2334415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solidFill>
                  <a:srgbClr val="000000">
                    <a:lumMod val="50000"/>
                    <a:lumOff val="50000"/>
                  </a:srgbClr>
                </a:solidFill>
              </a:rPr>
              <a:pPr/>
              <a:t>‹#›</a:t>
            </a:fld>
            <a:endParaRPr lang="en-US">
              <a:solidFill>
                <a:srgbClr val="000000">
                  <a:lumMod val="50000"/>
                  <a:lumOff val="50000"/>
                </a:srgbClr>
              </a:solidFill>
            </a:endParaRP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18021528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solidFill>
                  <a:srgbClr val="000000">
                    <a:lumMod val="50000"/>
                    <a:lumOff val="50000"/>
                  </a:srgbClr>
                </a:solidFill>
              </a:rPr>
              <a:pPr/>
              <a:t>‹#›</a:t>
            </a:fld>
            <a:endParaRPr lang="en-US">
              <a:solidFill>
                <a:srgbClr val="000000">
                  <a:lumMod val="50000"/>
                  <a:lumOff val="50000"/>
                </a:srgbClr>
              </a:solidFill>
            </a:endParaRPr>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24290283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solidFill>
                  <a:srgbClr val="000000">
                    <a:lumMod val="50000"/>
                    <a:lumOff val="50000"/>
                  </a:srgbClr>
                </a:solidFill>
              </a:rPr>
              <a:pPr/>
              <a:t>‹#›</a:t>
            </a:fld>
            <a:endParaRPr lang="en-US">
              <a:solidFill>
                <a:srgbClr val="000000">
                  <a:lumMod val="50000"/>
                  <a:lumOff val="50000"/>
                </a:srgbClr>
              </a:solidFill>
            </a:endParaRPr>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23035708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solidFill>
                  <a:srgbClr val="000000">
                    <a:lumMod val="50000"/>
                    <a:lumOff val="50000"/>
                  </a:srgbClr>
                </a:solidFill>
              </a:rPr>
              <a:pPr/>
              <a:t>‹#›</a:t>
            </a:fld>
            <a:endParaRPr lang="en-US">
              <a:solidFill>
                <a:srgbClr val="000000">
                  <a:lumMod val="50000"/>
                  <a:lumOff val="50000"/>
                </a:srgbClr>
              </a:solidFill>
            </a:endParaRPr>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extLst>
      <p:ext uri="{BB962C8B-B14F-4D97-AF65-F5344CB8AC3E}">
        <p14:creationId xmlns:p14="http://schemas.microsoft.com/office/powerpoint/2010/main" val="26047442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21.9.2012</a:t>
            </a:fld>
            <a:endParaRPr lang="cs-CZ"/>
          </a:p>
        </p:txBody>
      </p:sp>
    </p:spTree>
    <p:extLst>
      <p:ext uri="{BB962C8B-B14F-4D97-AF65-F5344CB8AC3E}">
        <p14:creationId xmlns:p14="http://schemas.microsoft.com/office/powerpoint/2010/main" val="27455393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21.9.2012</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userDrawn="1"/>
        </p:nvSpPr>
        <p:spPr>
          <a:xfrm>
            <a:off x="6553200" y="0"/>
            <a:ext cx="2590800" cy="533400"/>
          </a:xfrm>
          <a:prstGeom prst="rect">
            <a:avLst/>
          </a:prstGeom>
          <a:gradFill flip="none" rotWithShape="1">
            <a:gsLst>
              <a:gs pos="0">
                <a:srgbClr val="F6F4F4"/>
              </a:gs>
              <a:gs pos="100000">
                <a:srgbClr val="EFECEB"/>
              </a:gs>
            </a:gsLst>
            <a:lin ang="3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avertica.png"/>
          <p:cNvPicPr>
            <a:picLocks noChangeAspect="1"/>
          </p:cNvPicPr>
          <p:nvPr userDrawn="1"/>
        </p:nvPicPr>
        <p:blipFill>
          <a:blip r:embed="rId3"/>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21.9.2012</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5"/>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21.9.2012</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9547044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9.xml"/><Relationship Id="rId5" Type="http://schemas.openxmlformats.org/officeDocument/2006/relationships/image" Target="../media/image81.png"/><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9.xml"/><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pt-stdl.png"/>
          <p:cNvPicPr>
            <a:picLocks noChangeAspect="1"/>
          </p:cNvPicPr>
          <p:nvPr/>
        </p:nvPicPr>
        <p:blipFill>
          <a:blip r:embed="rId3"/>
          <a:stretch>
            <a:fillRect/>
          </a:stretch>
        </p:blipFill>
        <p:spPr>
          <a:xfrm>
            <a:off x="2949657" y="2895601"/>
            <a:ext cx="5737143" cy="942857"/>
          </a:xfrm>
          <a:prstGeom prst="rect">
            <a:avLst/>
          </a:prstGeom>
        </p:spPr>
      </p:pic>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Dynamics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Jaromír Skorkovský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a:t>
            </a:r>
            <a:r>
              <a:rPr lang="cs-CZ" dirty="0" err="1" smtClean="0">
                <a:solidFill>
                  <a:schemeClr val="bg1"/>
                </a:solidFill>
                <a:latin typeface="+mj-lt"/>
              </a:rPr>
              <a:t>Training</a:t>
            </a:r>
            <a:r>
              <a:rPr lang="cs-CZ" dirty="0" smtClean="0">
                <a:solidFill>
                  <a:schemeClr val="bg1"/>
                </a:solidFill>
                <a:latin typeface="+mj-lt"/>
              </a:rPr>
              <a:t> </a:t>
            </a:r>
            <a:r>
              <a:rPr lang="cs-CZ" dirty="0" err="1" smtClean="0">
                <a:solidFill>
                  <a:schemeClr val="bg1"/>
                </a:solidFill>
                <a:latin typeface="+mj-lt"/>
              </a:rPr>
              <a:t>Manager</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cs-CZ" sz="1800" b="1" i="0" u="none" strike="noStrike" kern="1200" cap="none" spc="0" normalizeH="0" baseline="0" noProof="0" dirty="0" smtClean="0">
                <a:ln>
                  <a:noFill/>
                </a:ln>
                <a:solidFill>
                  <a:srgbClr val="695C4F"/>
                </a:solidFill>
                <a:effectLst/>
                <a:uLnTx/>
                <a:uFillTx/>
                <a:latin typeface="+mj-lt"/>
                <a:ea typeface="+mn-ea"/>
                <a:cs typeface="+mn-cs"/>
              </a:rPr>
              <a:t>27.7.2011</a:t>
            </a: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pic>
        <p:nvPicPr>
          <p:cNvPr id="89090" name="Picture 2" descr="C:\Documents and Settings\lkyncl\Plocha\mat\navertica\PPT\logo-prusvitne10%.png"/>
          <p:cNvPicPr>
            <a:picLocks noChangeAspect="1" noChangeArrowheads="1"/>
          </p:cNvPicPr>
          <p:nvPr/>
        </p:nvPicPr>
        <p:blipFill>
          <a:blip r:embed="rId4"/>
          <a:srcRect/>
          <a:stretch>
            <a:fillRect/>
          </a:stretch>
        </p:blipFill>
        <p:spPr bwMode="auto">
          <a:xfrm>
            <a:off x="2933699" y="2876433"/>
            <a:ext cx="5753101" cy="962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34477" y="1504662"/>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15273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27</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28</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29</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8610" name="Picture 2"/>
          <p:cNvPicPr>
            <a:picLocks noChangeAspect="1" noChangeArrowheads="1"/>
          </p:cNvPicPr>
          <p:nvPr/>
        </p:nvPicPr>
        <p:blipFill>
          <a:blip r:embed="rId3"/>
          <a:srcRect/>
          <a:stretch>
            <a:fillRect/>
          </a:stretch>
        </p:blipFill>
        <p:spPr bwMode="auto">
          <a:xfrm>
            <a:off x="75600" y="907200"/>
            <a:ext cx="9000000" cy="5618709"/>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a:t>
            </a:fld>
            <a:endParaRPr lang="en-US"/>
          </a:p>
        </p:txBody>
      </p:sp>
    </p:spTree>
    <p:extLst>
      <p:ext uri="{BB962C8B-B14F-4D97-AF65-F5344CB8AC3E}">
        <p14:creationId xmlns:p14="http://schemas.microsoft.com/office/powerpoint/2010/main" val="1945284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30</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31</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32</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33</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34</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35</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36</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37</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a:t>
            </a:fld>
            <a:endParaRPr lang="en-US"/>
          </a:p>
        </p:txBody>
      </p:sp>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0290" name="Picture 2"/>
          <p:cNvPicPr>
            <a:picLocks noChangeAspect="1" noChangeArrowheads="1"/>
          </p:cNvPicPr>
          <p:nvPr/>
        </p:nvPicPr>
        <p:blipFill>
          <a:blip r:embed="rId3"/>
          <a:srcRect/>
          <a:stretch>
            <a:fillRect/>
          </a:stretch>
        </p:blipFill>
        <p:spPr bwMode="auto">
          <a:xfrm>
            <a:off x="75600" y="907200"/>
            <a:ext cx="9000000" cy="3542370"/>
          </a:xfrm>
          <a:prstGeom prst="rect">
            <a:avLst/>
          </a:prstGeom>
          <a:noFill/>
          <a:ln w="9525">
            <a:noFill/>
            <a:miter lim="800000"/>
            <a:headEnd/>
            <a:tailEnd/>
          </a:ln>
        </p:spPr>
      </p:pic>
      <p:pic>
        <p:nvPicPr>
          <p:cNvPr id="140291" name="Picture 3"/>
          <p:cNvPicPr>
            <a:picLocks noChangeAspect="1" noChangeArrowheads="1"/>
          </p:cNvPicPr>
          <p:nvPr/>
        </p:nvPicPr>
        <p:blipFill>
          <a:blip r:embed="rId4"/>
          <a:srcRect/>
          <a:stretch>
            <a:fillRect/>
          </a:stretch>
        </p:blipFill>
        <p:spPr bwMode="auto">
          <a:xfrm>
            <a:off x="2267744" y="1412776"/>
            <a:ext cx="5360132" cy="3096344"/>
          </a:xfrm>
          <a:prstGeom prst="rect">
            <a:avLst/>
          </a:prstGeom>
          <a:noFill/>
          <a:ln w="9525">
            <a:noFill/>
            <a:miter lim="800000"/>
            <a:headEnd/>
            <a:tailEnd/>
          </a:ln>
        </p:spPr>
      </p:pic>
      <p:pic>
        <p:nvPicPr>
          <p:cNvPr id="140292" name="Picture 4"/>
          <p:cNvPicPr>
            <a:picLocks noChangeAspect="1" noChangeArrowheads="1"/>
          </p:cNvPicPr>
          <p:nvPr/>
        </p:nvPicPr>
        <p:blipFill>
          <a:blip r:embed="rId5"/>
          <a:srcRect/>
          <a:stretch>
            <a:fillRect/>
          </a:stretch>
        </p:blipFill>
        <p:spPr bwMode="auto">
          <a:xfrm>
            <a:off x="3347864" y="3479180"/>
            <a:ext cx="5179943" cy="3013695"/>
          </a:xfrm>
          <a:prstGeom prst="rect">
            <a:avLst/>
          </a:prstGeom>
          <a:noFill/>
          <a:ln w="9525">
            <a:noFill/>
            <a:miter lim="800000"/>
            <a:headEnd/>
            <a:tailEnd/>
          </a:ln>
        </p:spPr>
      </p:pic>
      <p:sp>
        <p:nvSpPr>
          <p:cNvPr id="10" name="Obdélník 9"/>
          <p:cNvSpPr/>
          <p:nvPr/>
        </p:nvSpPr>
        <p:spPr>
          <a:xfrm>
            <a:off x="323528" y="2170553"/>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2621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 calcmode="lin" valueType="num">
                                      <p:cBhvr additive="base">
                                        <p:cTn id="12" dur="500" fill="hold"/>
                                        <p:tgtEl>
                                          <p:spTgt spid="140291"/>
                                        </p:tgtEl>
                                        <p:attrNameLst>
                                          <p:attrName>ppt_x</p:attrName>
                                        </p:attrNameLst>
                                      </p:cBhvr>
                                      <p:tavLst>
                                        <p:tav tm="0">
                                          <p:val>
                                            <p:strVal val="#ppt_x"/>
                                          </p:val>
                                        </p:tav>
                                        <p:tav tm="100000">
                                          <p:val>
                                            <p:strVal val="#ppt_x"/>
                                          </p:val>
                                        </p:tav>
                                      </p:tavLst>
                                    </p:anim>
                                    <p:anim calcmode="lin" valueType="num">
                                      <p:cBhvr additive="base">
                                        <p:cTn id="13" dur="500" fill="hold"/>
                                        <p:tgtEl>
                                          <p:spTgt spid="14029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0292"/>
                                        </p:tgtEl>
                                        <p:attrNameLst>
                                          <p:attrName>style.visibility</p:attrName>
                                        </p:attrNameLst>
                                      </p:cBhvr>
                                      <p:to>
                                        <p:strVal val="visible"/>
                                      </p:to>
                                    </p:set>
                                    <p:anim calcmode="lin" valueType="num">
                                      <p:cBhvr additive="base">
                                        <p:cTn id="18" dur="500" fill="hold"/>
                                        <p:tgtEl>
                                          <p:spTgt spid="140292"/>
                                        </p:tgtEl>
                                        <p:attrNameLst>
                                          <p:attrName>ppt_x</p:attrName>
                                        </p:attrNameLst>
                                      </p:cBhvr>
                                      <p:tavLst>
                                        <p:tav tm="0">
                                          <p:val>
                                            <p:strVal val="#ppt_x"/>
                                          </p:val>
                                        </p:tav>
                                        <p:tav tm="100000">
                                          <p:val>
                                            <p:strVal val="#ppt_x"/>
                                          </p:val>
                                        </p:tav>
                                      </p:tavLst>
                                    </p:anim>
                                    <p:anim calcmode="lin" valueType="num">
                                      <p:cBhvr additive="base">
                                        <p:cTn id="19"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solidFill>
                  <a:srgbClr val="000000">
                    <a:lumMod val="50000"/>
                    <a:lumOff val="50000"/>
                  </a:srgbClr>
                </a:solidFill>
              </a:rPr>
              <a:pPr/>
              <a:t>41</a:t>
            </a:fld>
            <a:endParaRPr lang="en-US">
              <a:solidFill>
                <a:srgbClr val="000000">
                  <a:lumMod val="50000"/>
                  <a:lumOff val="50000"/>
                </a:srgbClr>
              </a:solidFill>
            </a:endParaRPr>
          </a:p>
        </p:txBody>
      </p:sp>
      <p:sp>
        <p:nvSpPr>
          <p:cNvPr id="3" name="Zástupný symbol pro text 2"/>
          <p:cNvSpPr>
            <a:spLocks noGrp="1"/>
          </p:cNvSpPr>
          <p:nvPr>
            <p:ph type="body" sz="quarter" idx="13"/>
          </p:nvPr>
        </p:nvSpPr>
        <p:spPr/>
        <p:txBody>
          <a:bodyPr/>
          <a:lstStyle/>
          <a:p>
            <a:r>
              <a:rPr lang="cs-CZ" dirty="0" err="1" smtClean="0"/>
              <a:t>Slide</a:t>
            </a:r>
            <a:r>
              <a:rPr lang="cs-CZ" dirty="0" smtClean="0"/>
              <a:t> in Czech  (</a:t>
            </a:r>
            <a:r>
              <a:rPr lang="cs-CZ" dirty="0" err="1" smtClean="0"/>
              <a:t>reason</a:t>
            </a:r>
            <a:r>
              <a:rPr lang="cs-CZ" dirty="0" smtClean="0"/>
              <a:t>: e-</a:t>
            </a:r>
            <a:r>
              <a:rPr lang="cs-CZ" dirty="0" err="1" smtClean="0"/>
              <a:t>learning</a:t>
            </a:r>
            <a:r>
              <a:rPr lang="cs-CZ" dirty="0" smtClean="0"/>
              <a:t>)  MS </a:t>
            </a:r>
            <a:r>
              <a:rPr lang="cs-CZ" dirty="0"/>
              <a:t>Dynamics NAV</a:t>
            </a:r>
            <a:endParaRPr lang="en-GB" dirty="0"/>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59228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Přímá spojnice se šipkou 5"/>
          <p:cNvCxnSpPr/>
          <p:nvPr/>
        </p:nvCxnSpPr>
        <p:spPr>
          <a:xfrm>
            <a:off x="3779912" y="2852936"/>
            <a:ext cx="0" cy="2520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ovéPole 7"/>
          <p:cNvSpPr txBox="1"/>
          <p:nvPr/>
        </p:nvSpPr>
        <p:spPr>
          <a:xfrm>
            <a:off x="3203498" y="3289131"/>
            <a:ext cx="1503617" cy="369332"/>
          </a:xfrm>
          <a:prstGeom prst="rect">
            <a:avLst/>
          </a:prstGeom>
          <a:noFill/>
        </p:spPr>
        <p:txBody>
          <a:bodyPr wrap="none" rtlCol="0">
            <a:spAutoFit/>
          </a:bodyPr>
          <a:lstStyle/>
          <a:p>
            <a:r>
              <a:rPr lang="cs-CZ" dirty="0" smtClean="0">
                <a:solidFill>
                  <a:srgbClr val="BC0000"/>
                </a:solidFill>
              </a:rPr>
              <a:t>Zákazník 1000</a:t>
            </a:r>
            <a:endParaRPr lang="cs-CZ" dirty="0">
              <a:solidFill>
                <a:srgbClr val="BC0000"/>
              </a:solidFill>
            </a:endParaRPr>
          </a:p>
        </p:txBody>
      </p:sp>
      <p:cxnSp>
        <p:nvCxnSpPr>
          <p:cNvPr id="10" name="Přímá spojnice se šipkou 9"/>
          <p:cNvCxnSpPr/>
          <p:nvPr/>
        </p:nvCxnSpPr>
        <p:spPr>
          <a:xfrm>
            <a:off x="2404118" y="2852936"/>
            <a:ext cx="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ovéPole 10"/>
          <p:cNvSpPr txBox="1"/>
          <p:nvPr/>
        </p:nvSpPr>
        <p:spPr>
          <a:xfrm>
            <a:off x="683568" y="3292139"/>
            <a:ext cx="2334165" cy="369332"/>
          </a:xfrm>
          <a:prstGeom prst="rect">
            <a:avLst/>
          </a:prstGeom>
          <a:noFill/>
        </p:spPr>
        <p:txBody>
          <a:bodyPr wrap="none" rtlCol="0">
            <a:spAutoFit/>
          </a:bodyPr>
          <a:lstStyle/>
          <a:p>
            <a:r>
              <a:rPr lang="cs-CZ" dirty="0" smtClean="0">
                <a:solidFill>
                  <a:srgbClr val="0070C0"/>
                </a:solidFill>
              </a:rPr>
              <a:t>Datum (rozsah  Od-Do)</a:t>
            </a:r>
            <a:endParaRPr lang="cs-CZ" dirty="0">
              <a:solidFill>
                <a:srgbClr val="0070C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89040"/>
            <a:ext cx="2187969" cy="226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447" y="4160534"/>
            <a:ext cx="2699642" cy="189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Přímá spojnice 16"/>
          <p:cNvCxnSpPr/>
          <p:nvPr/>
        </p:nvCxnSpPr>
        <p:spPr>
          <a:xfrm>
            <a:off x="1979712" y="3661471"/>
            <a:ext cx="0" cy="1567729"/>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9" name="Přímá spojnice se šipkou 18"/>
          <p:cNvCxnSpPr/>
          <p:nvPr/>
        </p:nvCxnSpPr>
        <p:spPr>
          <a:xfrm>
            <a:off x="1979712" y="5229200"/>
            <a:ext cx="864096" cy="0"/>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21" name="Přímá spojnice se šipkou 20"/>
          <p:cNvCxnSpPr/>
          <p:nvPr/>
        </p:nvCxnSpPr>
        <p:spPr>
          <a:xfrm>
            <a:off x="3779912" y="3658463"/>
            <a:ext cx="0" cy="994673"/>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2" name="Obdélník 21"/>
          <p:cNvSpPr/>
          <p:nvPr/>
        </p:nvSpPr>
        <p:spPr>
          <a:xfrm>
            <a:off x="3017733" y="5733256"/>
            <a:ext cx="618163" cy="323316"/>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solidFill>
                <a:srgbClr val="000000"/>
              </a:solidFill>
            </a:endParaRPr>
          </a:p>
        </p:txBody>
      </p:sp>
      <p:cxnSp>
        <p:nvCxnSpPr>
          <p:cNvPr id="24" name="Přímá spojnice 23"/>
          <p:cNvCxnSpPr>
            <a:stCxn id="22" idx="2"/>
          </p:cNvCxnSpPr>
          <p:nvPr/>
        </p:nvCxnSpPr>
        <p:spPr>
          <a:xfrm flipH="1">
            <a:off x="3326814" y="6056572"/>
            <a:ext cx="1" cy="252748"/>
          </a:xfrm>
          <a:prstGeom prst="line">
            <a:avLst/>
          </a:prstGeom>
          <a:ln>
            <a:solidFill>
              <a:srgbClr val="4A8845"/>
            </a:solidFill>
          </a:ln>
        </p:spPr>
        <p:style>
          <a:lnRef idx="2">
            <a:schemeClr val="accent1"/>
          </a:lnRef>
          <a:fillRef idx="0">
            <a:schemeClr val="accent1"/>
          </a:fillRef>
          <a:effectRef idx="1">
            <a:schemeClr val="accent1"/>
          </a:effectRef>
          <a:fontRef idx="minor">
            <a:schemeClr val="tx1"/>
          </a:fontRef>
        </p:style>
      </p:cxnSp>
      <p:cxnSp>
        <p:nvCxnSpPr>
          <p:cNvPr id="26" name="Přímá spojnice se šipkou 25"/>
          <p:cNvCxnSpPr/>
          <p:nvPr/>
        </p:nvCxnSpPr>
        <p:spPr>
          <a:xfrm>
            <a:off x="3326815" y="6309320"/>
            <a:ext cx="2325305" cy="0"/>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7" name="TextovéPole 26"/>
          <p:cNvSpPr txBox="1"/>
          <p:nvPr/>
        </p:nvSpPr>
        <p:spPr>
          <a:xfrm>
            <a:off x="683568" y="332202"/>
            <a:ext cx="4824536" cy="369332"/>
          </a:xfrm>
          <a:prstGeom prst="rect">
            <a:avLst/>
          </a:prstGeom>
          <a:noFill/>
        </p:spPr>
        <p:txBody>
          <a:bodyPr wrap="square" rtlCol="0">
            <a:spAutoFit/>
          </a:bodyPr>
          <a:lstStyle/>
          <a:p>
            <a:r>
              <a:rPr lang="cs-CZ" dirty="0" smtClean="0">
                <a:solidFill>
                  <a:srgbClr val="000000"/>
                </a:solidFill>
              </a:rPr>
              <a:t>Položky (zákazníka)- </a:t>
            </a:r>
            <a:r>
              <a:rPr lang="cs-CZ" sz="1400" dirty="0" smtClean="0">
                <a:solidFill>
                  <a:srgbClr val="000000"/>
                </a:solidFill>
              </a:rPr>
              <a:t>zdrojová data pro zprávu (sestavu)</a:t>
            </a:r>
            <a:endParaRPr lang="cs-CZ" sz="1400" dirty="0">
              <a:solidFill>
                <a:srgbClr val="000000"/>
              </a:solidFill>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5800" y="3567487"/>
            <a:ext cx="3004810" cy="29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Přímá spojnice 28"/>
          <p:cNvCxnSpPr/>
          <p:nvPr/>
        </p:nvCxnSpPr>
        <p:spPr>
          <a:xfrm flipH="1">
            <a:off x="4788024" y="1772816"/>
            <a:ext cx="216024"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31" name="Přímá spojnice se šipkou 30"/>
          <p:cNvCxnSpPr/>
          <p:nvPr/>
        </p:nvCxnSpPr>
        <p:spPr>
          <a:xfrm>
            <a:off x="8316416" y="3289131"/>
            <a:ext cx="0" cy="1322812"/>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025" name="Přímá spojnice 1024"/>
          <p:cNvCxnSpPr/>
          <p:nvPr/>
        </p:nvCxnSpPr>
        <p:spPr>
          <a:xfrm>
            <a:off x="4788024" y="1772816"/>
            <a:ext cx="0" cy="1519323"/>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31" name="Přímá spojnice 1030"/>
          <p:cNvCxnSpPr/>
          <p:nvPr/>
        </p:nvCxnSpPr>
        <p:spPr>
          <a:xfrm>
            <a:off x="4788024" y="3292139"/>
            <a:ext cx="3528392"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40" name="Obdélník 39"/>
          <p:cNvSpPr/>
          <p:nvPr/>
        </p:nvSpPr>
        <p:spPr>
          <a:xfrm>
            <a:off x="8079926" y="4611943"/>
            <a:ext cx="618163" cy="323316"/>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solidFill>
                <a:srgbClr val="7030A0"/>
              </a:solidFill>
            </a:endParaRPr>
          </a:p>
        </p:txBody>
      </p:sp>
    </p:spTree>
    <p:extLst>
      <p:ext uri="{BB962C8B-B14F-4D97-AF65-F5344CB8AC3E}">
        <p14:creationId xmlns:p14="http://schemas.microsoft.com/office/powerpoint/2010/main" val="158058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solidFill>
                  <a:srgbClr val="000000">
                    <a:lumMod val="50000"/>
                    <a:lumOff val="50000"/>
                  </a:srgbClr>
                </a:solidFill>
              </a:rPr>
              <a:pPr/>
              <a:t>42</a:t>
            </a:fld>
            <a:endParaRPr lang="en-US">
              <a:solidFill>
                <a:srgbClr val="000000">
                  <a:lumMod val="50000"/>
                  <a:lumOff val="50000"/>
                </a:srgbClr>
              </a:solidFill>
            </a:endParaRPr>
          </a:p>
        </p:txBody>
      </p:sp>
      <p:sp>
        <p:nvSpPr>
          <p:cNvPr id="3" name="Zástupný symbol pro text 2"/>
          <p:cNvSpPr>
            <a:spLocks noGrp="1"/>
          </p:cNvSpPr>
          <p:nvPr>
            <p:ph type="body" sz="quarter" idx="13"/>
          </p:nvPr>
        </p:nvSpPr>
        <p:spPr/>
        <p:txBody>
          <a:bodyPr/>
          <a:lstStyle/>
          <a:p>
            <a:r>
              <a:rPr lang="cs-CZ" dirty="0" err="1"/>
              <a:t>Slide</a:t>
            </a:r>
            <a:r>
              <a:rPr lang="cs-CZ" dirty="0"/>
              <a:t> in Czech  (</a:t>
            </a:r>
            <a:r>
              <a:rPr lang="cs-CZ" dirty="0" err="1"/>
              <a:t>reason</a:t>
            </a:r>
            <a:r>
              <a:rPr lang="cs-CZ" dirty="0"/>
              <a:t>: e-</a:t>
            </a:r>
            <a:r>
              <a:rPr lang="cs-CZ" dirty="0" err="1"/>
              <a:t>learning</a:t>
            </a:r>
            <a:r>
              <a:rPr lang="cs-CZ" dirty="0"/>
              <a:t>)  MS Dynamics NAV</a:t>
            </a:r>
            <a:endParaRPr lang="en-GB" dirty="0"/>
          </a:p>
          <a:p>
            <a:endParaRPr lang="cs-CZ" dirty="0"/>
          </a:p>
          <a:p>
            <a:endParaRPr lang="cs-CZ" dirty="0"/>
          </a:p>
        </p:txBody>
      </p:sp>
      <p:sp>
        <p:nvSpPr>
          <p:cNvPr id="4" name="TextovéPole 3"/>
          <p:cNvSpPr txBox="1"/>
          <p:nvPr/>
        </p:nvSpPr>
        <p:spPr>
          <a:xfrm>
            <a:off x="659266" y="534543"/>
            <a:ext cx="4824536" cy="369332"/>
          </a:xfrm>
          <a:prstGeom prst="rect">
            <a:avLst/>
          </a:prstGeom>
          <a:noFill/>
        </p:spPr>
        <p:txBody>
          <a:bodyPr wrap="square" rtlCol="0">
            <a:spAutoFit/>
          </a:bodyPr>
          <a:lstStyle/>
          <a:p>
            <a:r>
              <a:rPr lang="cs-CZ" dirty="0" smtClean="0">
                <a:solidFill>
                  <a:srgbClr val="000000"/>
                </a:solidFill>
              </a:rPr>
              <a:t>Zadávání data a zadávání a používání vzorců data</a:t>
            </a:r>
            <a:endParaRPr lang="cs-CZ" sz="1400"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06" y="1052737"/>
            <a:ext cx="330062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052737"/>
            <a:ext cx="3540621" cy="124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3923928" y="2423474"/>
            <a:ext cx="4977672" cy="1846659"/>
          </a:xfrm>
          <a:prstGeom prst="rect">
            <a:avLst/>
          </a:prstGeom>
          <a:noFill/>
        </p:spPr>
        <p:txBody>
          <a:bodyPr wrap="square" rtlCol="0">
            <a:spAutoFit/>
          </a:bodyPr>
          <a:lstStyle/>
          <a:p>
            <a:r>
              <a:rPr lang="cs-CZ" dirty="0" smtClean="0">
                <a:solidFill>
                  <a:srgbClr val="000000"/>
                </a:solidFill>
              </a:rPr>
              <a:t>Pracovní datum v připojené databázi (např. demo)</a:t>
            </a:r>
          </a:p>
          <a:p>
            <a:r>
              <a:rPr lang="cs-CZ" sz="1400" dirty="0" smtClean="0">
                <a:solidFill>
                  <a:srgbClr val="000000"/>
                </a:solidFill>
              </a:rPr>
              <a:t>Pokud jste v síti a používáte jako uživatel MS Dynamics NAV pak </a:t>
            </a:r>
          </a:p>
          <a:p>
            <a:r>
              <a:rPr lang="cs-CZ" sz="1400" b="1" dirty="0" smtClean="0">
                <a:solidFill>
                  <a:srgbClr val="FF0000"/>
                </a:solidFill>
              </a:rPr>
              <a:t>SYSTÉMOVÉ DATUM (SM) </a:t>
            </a:r>
            <a:r>
              <a:rPr lang="cs-CZ" sz="1400" dirty="0" smtClean="0">
                <a:solidFill>
                  <a:srgbClr val="000000"/>
                </a:solidFill>
              </a:rPr>
              <a:t>= </a:t>
            </a:r>
            <a:r>
              <a:rPr lang="cs-CZ" sz="1400" b="1" dirty="0" smtClean="0">
                <a:solidFill>
                  <a:srgbClr val="0070C0"/>
                </a:solidFill>
              </a:rPr>
              <a:t>PRACOVNÍ DATUM (PD)</a:t>
            </a:r>
          </a:p>
          <a:p>
            <a:endParaRPr lang="cs-CZ" sz="1400" b="1" dirty="0">
              <a:solidFill>
                <a:srgbClr val="0070C0"/>
              </a:solidFill>
            </a:endParaRPr>
          </a:p>
          <a:p>
            <a:r>
              <a:rPr lang="cs-CZ" sz="1400" dirty="0" smtClean="0">
                <a:solidFill>
                  <a:srgbClr val="FF0000"/>
                </a:solidFill>
              </a:rPr>
              <a:t>Zadávání </a:t>
            </a:r>
            <a:r>
              <a:rPr lang="cs-CZ" sz="1400" dirty="0">
                <a:solidFill>
                  <a:srgbClr val="FF0000"/>
                </a:solidFill>
              </a:rPr>
              <a:t>systémového data </a:t>
            </a:r>
            <a:r>
              <a:rPr lang="cs-CZ" sz="1400" dirty="0" smtClean="0">
                <a:solidFill>
                  <a:srgbClr val="FF0000"/>
                </a:solidFill>
              </a:rPr>
              <a:t>-</a:t>
            </a:r>
            <a:r>
              <a:rPr lang="cs-CZ" sz="1400" b="1" dirty="0" smtClean="0">
                <a:solidFill>
                  <a:srgbClr val="FF0000"/>
                </a:solidFill>
              </a:rPr>
              <a:t>&gt; </a:t>
            </a:r>
            <a:r>
              <a:rPr lang="cs-CZ" b="1" dirty="0" smtClean="0">
                <a:solidFill>
                  <a:srgbClr val="FF0000"/>
                </a:solidFill>
              </a:rPr>
              <a:t>d </a:t>
            </a:r>
          </a:p>
          <a:p>
            <a:r>
              <a:rPr lang="cs-CZ" sz="1400" dirty="0" smtClean="0">
                <a:solidFill>
                  <a:srgbClr val="0070C0"/>
                </a:solidFill>
              </a:rPr>
              <a:t>Zadávání pracovního data do polí s typem Datum </a:t>
            </a:r>
            <a:r>
              <a:rPr lang="cs-CZ" sz="1400" b="1" dirty="0" smtClean="0">
                <a:solidFill>
                  <a:srgbClr val="0070C0"/>
                </a:solidFill>
              </a:rPr>
              <a:t>-&gt;</a:t>
            </a:r>
            <a:r>
              <a:rPr lang="cs-CZ" b="1" dirty="0" smtClean="0">
                <a:solidFill>
                  <a:srgbClr val="0070C0"/>
                </a:solidFill>
              </a:rPr>
              <a:t>p</a:t>
            </a:r>
          </a:p>
          <a:p>
            <a:endParaRPr lang="cs-CZ" b="1" dirty="0">
              <a:solidFill>
                <a:srgbClr val="0070C0"/>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501008"/>
            <a:ext cx="2531982" cy="240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3203848" y="4085467"/>
            <a:ext cx="5616624" cy="1015663"/>
          </a:xfrm>
          <a:prstGeom prst="rect">
            <a:avLst/>
          </a:prstGeom>
          <a:noFill/>
        </p:spPr>
        <p:txBody>
          <a:bodyPr wrap="square" rtlCol="0">
            <a:spAutoFit/>
          </a:bodyPr>
          <a:lstStyle/>
          <a:p>
            <a:r>
              <a:rPr lang="cs-CZ" dirty="0" smtClean="0">
                <a:solidFill>
                  <a:srgbClr val="000000"/>
                </a:solidFill>
              </a:rPr>
              <a:t>Zadávání data v otevřeném účetním období </a:t>
            </a:r>
          </a:p>
          <a:p>
            <a:r>
              <a:rPr lang="cs-CZ" sz="1400" b="1" dirty="0" smtClean="0">
                <a:solidFill>
                  <a:srgbClr val="000000"/>
                </a:solidFill>
              </a:rPr>
              <a:t>Datum 24.09.07 </a:t>
            </a:r>
            <a:r>
              <a:rPr lang="cs-CZ" sz="1400" dirty="0" smtClean="0">
                <a:solidFill>
                  <a:srgbClr val="000000"/>
                </a:solidFill>
              </a:rPr>
              <a:t>-&gt;zadáváme 24 a měsíc a rok se doplní z  PD (</a:t>
            </a:r>
            <a:r>
              <a:rPr lang="cs-CZ" sz="1200" dirty="0" smtClean="0">
                <a:solidFill>
                  <a:srgbClr val="000000"/>
                </a:solidFill>
              </a:rPr>
              <a:t>24.09.2007</a:t>
            </a:r>
            <a:r>
              <a:rPr lang="cs-CZ" sz="1400" dirty="0" smtClean="0">
                <a:solidFill>
                  <a:srgbClr val="000000"/>
                </a:solidFill>
              </a:rPr>
              <a:t>) </a:t>
            </a:r>
          </a:p>
          <a:p>
            <a:r>
              <a:rPr lang="cs-CZ" sz="1400" dirty="0">
                <a:solidFill>
                  <a:srgbClr val="000000"/>
                </a:solidFill>
              </a:rPr>
              <a:t> </a:t>
            </a:r>
            <a:r>
              <a:rPr lang="cs-CZ" sz="1400" dirty="0" smtClean="0">
                <a:solidFill>
                  <a:srgbClr val="000000"/>
                </a:solidFill>
              </a:rPr>
              <a:t>                              -&gt;zadáme     2409 a rok se doplní z PD (</a:t>
            </a:r>
            <a:r>
              <a:rPr lang="cs-CZ" sz="1200" dirty="0" smtClean="0">
                <a:solidFill>
                  <a:srgbClr val="000000"/>
                </a:solidFill>
              </a:rPr>
              <a:t>24.09.2007</a:t>
            </a:r>
            <a:r>
              <a:rPr lang="cs-CZ" sz="1400" dirty="0" smtClean="0">
                <a:solidFill>
                  <a:srgbClr val="000000"/>
                </a:solidFill>
              </a:rPr>
              <a:t>)</a:t>
            </a:r>
          </a:p>
          <a:p>
            <a:r>
              <a:rPr lang="cs-CZ" sz="1400" dirty="0" smtClean="0">
                <a:solidFill>
                  <a:srgbClr val="000000"/>
                </a:solidFill>
              </a:rPr>
              <a:t>                               -&gt;zadáme     240907 a NAV zobrazí </a:t>
            </a:r>
            <a:r>
              <a:rPr lang="cs-CZ" sz="1200" dirty="0" smtClean="0">
                <a:solidFill>
                  <a:srgbClr val="000000"/>
                </a:solidFill>
              </a:rPr>
              <a:t>24.09.2007</a:t>
            </a:r>
            <a:r>
              <a:rPr lang="cs-CZ" sz="1400" dirty="0" smtClean="0">
                <a:solidFill>
                  <a:srgbClr val="000000"/>
                </a:solidFill>
              </a:rPr>
              <a:t>   </a:t>
            </a:r>
            <a:endParaRPr lang="cs-CZ" sz="1400" dirty="0">
              <a:solidFill>
                <a:srgbClr val="000000"/>
              </a:solidFill>
            </a:endParaRPr>
          </a:p>
        </p:txBody>
      </p:sp>
    </p:spTree>
    <p:extLst>
      <p:ext uri="{BB962C8B-B14F-4D97-AF65-F5344CB8AC3E}">
        <p14:creationId xmlns:p14="http://schemas.microsoft.com/office/powerpoint/2010/main" val="22115060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solidFill>
                  <a:srgbClr val="000000">
                    <a:lumMod val="50000"/>
                    <a:lumOff val="50000"/>
                  </a:srgbClr>
                </a:solidFill>
              </a:rPr>
              <a:pPr/>
              <a:t>43</a:t>
            </a:fld>
            <a:endParaRPr lang="en-US">
              <a:solidFill>
                <a:srgbClr val="000000">
                  <a:lumMod val="50000"/>
                  <a:lumOff val="50000"/>
                </a:srgbClr>
              </a:solidFill>
            </a:endParaRPr>
          </a:p>
        </p:txBody>
      </p:sp>
      <p:sp>
        <p:nvSpPr>
          <p:cNvPr id="3" name="Zástupný symbol pro text 2"/>
          <p:cNvSpPr>
            <a:spLocks noGrp="1"/>
          </p:cNvSpPr>
          <p:nvPr>
            <p:ph type="body" sz="quarter" idx="13"/>
          </p:nvPr>
        </p:nvSpPr>
        <p:spPr/>
        <p:txBody>
          <a:bodyPr/>
          <a:lstStyle/>
          <a:p>
            <a:r>
              <a:rPr lang="cs-CZ" dirty="0" err="1"/>
              <a:t>Slide</a:t>
            </a:r>
            <a:r>
              <a:rPr lang="cs-CZ" dirty="0"/>
              <a:t> in Czech  (</a:t>
            </a:r>
            <a:r>
              <a:rPr lang="cs-CZ" dirty="0" err="1"/>
              <a:t>reason</a:t>
            </a:r>
            <a:r>
              <a:rPr lang="cs-CZ" dirty="0"/>
              <a:t>: e-</a:t>
            </a:r>
            <a:r>
              <a:rPr lang="cs-CZ" dirty="0" err="1"/>
              <a:t>learning</a:t>
            </a:r>
            <a:r>
              <a:rPr lang="cs-CZ" dirty="0"/>
              <a:t>)  MS Dynamics NAV</a:t>
            </a:r>
            <a:endParaRPr lang="en-GB" dirty="0"/>
          </a:p>
          <a:p>
            <a:endParaRPr lang="cs-CZ" dirty="0"/>
          </a:p>
        </p:txBody>
      </p:sp>
      <p:sp>
        <p:nvSpPr>
          <p:cNvPr id="4" name="TextovéPole 3"/>
          <p:cNvSpPr txBox="1"/>
          <p:nvPr/>
        </p:nvSpPr>
        <p:spPr>
          <a:xfrm>
            <a:off x="659266" y="903875"/>
            <a:ext cx="4824536" cy="369332"/>
          </a:xfrm>
          <a:prstGeom prst="rect">
            <a:avLst/>
          </a:prstGeom>
          <a:noFill/>
        </p:spPr>
        <p:txBody>
          <a:bodyPr wrap="square" rtlCol="0">
            <a:spAutoFit/>
          </a:bodyPr>
          <a:lstStyle/>
          <a:p>
            <a:r>
              <a:rPr lang="cs-CZ" b="1" dirty="0" smtClean="0">
                <a:solidFill>
                  <a:srgbClr val="000000"/>
                </a:solidFill>
              </a:rPr>
              <a:t>Zadávání a používání vzorců data I </a:t>
            </a:r>
            <a:endParaRPr lang="cs-CZ" sz="1400" b="1" dirty="0">
              <a:solidFill>
                <a:srgbClr val="000000"/>
              </a:solidFill>
            </a:endParaRPr>
          </a:p>
        </p:txBody>
      </p:sp>
      <p:sp>
        <p:nvSpPr>
          <p:cNvPr id="5" name="TextovéPole 4"/>
          <p:cNvSpPr txBox="1"/>
          <p:nvPr/>
        </p:nvSpPr>
        <p:spPr>
          <a:xfrm>
            <a:off x="811666" y="1556792"/>
            <a:ext cx="4824536" cy="646331"/>
          </a:xfrm>
          <a:prstGeom prst="rect">
            <a:avLst/>
          </a:prstGeom>
          <a:noFill/>
        </p:spPr>
        <p:txBody>
          <a:bodyPr wrap="square" rtlCol="0">
            <a:spAutoFit/>
          </a:bodyPr>
          <a:lstStyle/>
          <a:p>
            <a:r>
              <a:rPr lang="cs-CZ" dirty="0" smtClean="0">
                <a:solidFill>
                  <a:srgbClr val="000000"/>
                </a:solidFill>
              </a:rPr>
              <a:t>Pomocí datumových vzorců můžeme aplikaci MS Dynamics NAV „sdělit „ jak vypočítat  data. </a:t>
            </a:r>
            <a:endParaRPr lang="cs-CZ" sz="1400"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09" y="2348881"/>
            <a:ext cx="260257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Přímá spojnice se šipkou 6"/>
          <p:cNvCxnSpPr/>
          <p:nvPr/>
        </p:nvCxnSpPr>
        <p:spPr>
          <a:xfrm>
            <a:off x="2611866" y="3234880"/>
            <a:ext cx="12241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ovéPole 7"/>
          <p:cNvSpPr txBox="1"/>
          <p:nvPr/>
        </p:nvSpPr>
        <p:spPr>
          <a:xfrm>
            <a:off x="3071534" y="2898450"/>
            <a:ext cx="407484" cy="369332"/>
          </a:xfrm>
          <a:prstGeom prst="rect">
            <a:avLst/>
          </a:prstGeom>
          <a:noFill/>
        </p:spPr>
        <p:txBody>
          <a:bodyPr wrap="none" rtlCol="0">
            <a:spAutoFit/>
          </a:bodyPr>
          <a:lstStyle/>
          <a:p>
            <a:r>
              <a:rPr lang="cs-CZ" dirty="0" smtClean="0"/>
              <a:t>F6</a:t>
            </a:r>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7" y="2235505"/>
            <a:ext cx="3255393" cy="176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ovéPole 10"/>
          <p:cNvSpPr txBox="1"/>
          <p:nvPr/>
        </p:nvSpPr>
        <p:spPr>
          <a:xfrm>
            <a:off x="1032836" y="4869160"/>
            <a:ext cx="4824536" cy="923330"/>
          </a:xfrm>
          <a:prstGeom prst="rect">
            <a:avLst/>
          </a:prstGeom>
          <a:noFill/>
        </p:spPr>
        <p:txBody>
          <a:bodyPr wrap="square" rtlCol="0">
            <a:spAutoFit/>
          </a:bodyPr>
          <a:lstStyle/>
          <a:p>
            <a:r>
              <a:rPr lang="cs-CZ" dirty="0" smtClean="0">
                <a:solidFill>
                  <a:srgbClr val="000000"/>
                </a:solidFill>
              </a:rPr>
              <a:t>Příklad 1 (zákazník má nastavenou splatnost  14D) Po vytvoření faktury dne 20.9.2012 bude splatnost 20.9.2012 + 14 dní = </a:t>
            </a:r>
            <a:r>
              <a:rPr lang="cs-CZ" dirty="0" smtClean="0">
                <a:solidFill>
                  <a:srgbClr val="000000"/>
                </a:solidFill>
              </a:rPr>
              <a:t>04.10.2012 </a:t>
            </a:r>
            <a:endParaRPr lang="cs-CZ" sz="1400" dirty="0">
              <a:solidFill>
                <a:srgbClr val="000000"/>
              </a:solidFill>
            </a:endParaRPr>
          </a:p>
        </p:txBody>
      </p:sp>
      <p:sp>
        <p:nvSpPr>
          <p:cNvPr id="9" name="Šipka doprava 8"/>
          <p:cNvSpPr/>
          <p:nvPr/>
        </p:nvSpPr>
        <p:spPr>
          <a:xfrm>
            <a:off x="6084168" y="4869160"/>
            <a:ext cx="2448272" cy="1080120"/>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Viz další snímek</a:t>
            </a:r>
            <a:endParaRPr lang="cs-CZ" dirty="0"/>
          </a:p>
        </p:txBody>
      </p:sp>
    </p:spTree>
    <p:extLst>
      <p:ext uri="{BB962C8B-B14F-4D97-AF65-F5344CB8AC3E}">
        <p14:creationId xmlns:p14="http://schemas.microsoft.com/office/powerpoint/2010/main" val="2439734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solidFill>
                  <a:srgbClr val="000000">
                    <a:lumMod val="50000"/>
                    <a:lumOff val="50000"/>
                  </a:srgbClr>
                </a:solidFill>
              </a:rPr>
              <a:pPr/>
              <a:t>44</a:t>
            </a:fld>
            <a:endParaRPr lang="en-US">
              <a:solidFill>
                <a:srgbClr val="000000">
                  <a:lumMod val="50000"/>
                  <a:lumOff val="50000"/>
                </a:srgbClr>
              </a:solidFill>
            </a:endParaRPr>
          </a:p>
        </p:txBody>
      </p:sp>
      <p:sp>
        <p:nvSpPr>
          <p:cNvPr id="3" name="Zástupný symbol pro text 2"/>
          <p:cNvSpPr>
            <a:spLocks noGrp="1"/>
          </p:cNvSpPr>
          <p:nvPr>
            <p:ph type="body" sz="quarter" idx="13"/>
          </p:nvPr>
        </p:nvSpPr>
        <p:spPr/>
        <p:txBody>
          <a:bodyPr/>
          <a:lstStyle/>
          <a:p>
            <a:r>
              <a:rPr lang="cs-CZ" dirty="0" err="1"/>
              <a:t>Slide</a:t>
            </a:r>
            <a:r>
              <a:rPr lang="cs-CZ" dirty="0"/>
              <a:t> in Czech  (</a:t>
            </a:r>
            <a:r>
              <a:rPr lang="cs-CZ" dirty="0" err="1"/>
              <a:t>reason</a:t>
            </a:r>
            <a:r>
              <a:rPr lang="cs-CZ" dirty="0"/>
              <a:t>: e-</a:t>
            </a:r>
            <a:r>
              <a:rPr lang="cs-CZ" dirty="0" err="1"/>
              <a:t>learning</a:t>
            </a:r>
            <a:r>
              <a:rPr lang="cs-CZ" dirty="0"/>
              <a:t>)  MS Dynamics NAV</a:t>
            </a:r>
            <a:endParaRPr lang="en-GB" dirty="0"/>
          </a:p>
          <a:p>
            <a:endParaRPr lang="cs-CZ" dirty="0"/>
          </a:p>
        </p:txBody>
      </p:sp>
      <p:sp>
        <p:nvSpPr>
          <p:cNvPr id="4" name="TextovéPole 3"/>
          <p:cNvSpPr txBox="1"/>
          <p:nvPr/>
        </p:nvSpPr>
        <p:spPr>
          <a:xfrm>
            <a:off x="659266" y="903875"/>
            <a:ext cx="4824536" cy="369332"/>
          </a:xfrm>
          <a:prstGeom prst="rect">
            <a:avLst/>
          </a:prstGeom>
          <a:noFill/>
        </p:spPr>
        <p:txBody>
          <a:bodyPr wrap="square" rtlCol="0">
            <a:spAutoFit/>
          </a:bodyPr>
          <a:lstStyle/>
          <a:p>
            <a:r>
              <a:rPr lang="cs-CZ" b="1" dirty="0" smtClean="0">
                <a:solidFill>
                  <a:srgbClr val="000000"/>
                </a:solidFill>
              </a:rPr>
              <a:t>Zadávání a používání vzorců data II </a:t>
            </a:r>
            <a:endParaRPr lang="cs-CZ" sz="1400" b="1" dirty="0">
              <a:solidFill>
                <a:srgbClr val="000000"/>
              </a:solidFill>
            </a:endParaRPr>
          </a:p>
        </p:txBody>
      </p:sp>
      <p:sp>
        <p:nvSpPr>
          <p:cNvPr id="11" name="TextovéPole 10"/>
          <p:cNvSpPr txBox="1"/>
          <p:nvPr/>
        </p:nvSpPr>
        <p:spPr>
          <a:xfrm>
            <a:off x="755576" y="1306923"/>
            <a:ext cx="4824536" cy="923330"/>
          </a:xfrm>
          <a:prstGeom prst="rect">
            <a:avLst/>
          </a:prstGeom>
          <a:noFill/>
        </p:spPr>
        <p:txBody>
          <a:bodyPr wrap="square" rtlCol="0">
            <a:spAutoFit/>
          </a:bodyPr>
          <a:lstStyle/>
          <a:p>
            <a:r>
              <a:rPr lang="cs-CZ" dirty="0" smtClean="0">
                <a:solidFill>
                  <a:srgbClr val="000000"/>
                </a:solidFill>
              </a:rPr>
              <a:t>Příklad 1 (zákazník má nastavenou splatnost  14D) Po vytvoření faktury dne 20.9.2012 bude splatnost 20.9.2012 + 14 dní = </a:t>
            </a:r>
            <a:r>
              <a:rPr lang="cs-CZ" dirty="0" smtClean="0">
                <a:solidFill>
                  <a:srgbClr val="000000"/>
                </a:solidFill>
              </a:rPr>
              <a:t>04.10.2012 </a:t>
            </a:r>
            <a:endParaRPr lang="cs-CZ" sz="1400"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348881"/>
            <a:ext cx="522335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8197" y="3429001"/>
            <a:ext cx="4872583" cy="24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258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solidFill>
                  <a:srgbClr val="000000">
                    <a:lumMod val="50000"/>
                    <a:lumOff val="50000"/>
                  </a:srgbClr>
                </a:solidFill>
              </a:rPr>
              <a:pPr/>
              <a:t>45</a:t>
            </a:fld>
            <a:endParaRPr lang="en-US">
              <a:solidFill>
                <a:srgbClr val="000000">
                  <a:lumMod val="50000"/>
                  <a:lumOff val="50000"/>
                </a:srgbClr>
              </a:solidFill>
            </a:endParaRPr>
          </a:p>
        </p:txBody>
      </p:sp>
      <p:sp>
        <p:nvSpPr>
          <p:cNvPr id="3" name="Zástupný symbol pro text 2"/>
          <p:cNvSpPr>
            <a:spLocks noGrp="1"/>
          </p:cNvSpPr>
          <p:nvPr>
            <p:ph type="body" sz="quarter" idx="13"/>
          </p:nvPr>
        </p:nvSpPr>
        <p:spPr/>
        <p:txBody>
          <a:bodyPr/>
          <a:lstStyle/>
          <a:p>
            <a:r>
              <a:rPr lang="cs-CZ" dirty="0" err="1"/>
              <a:t>Slide</a:t>
            </a:r>
            <a:r>
              <a:rPr lang="cs-CZ" dirty="0"/>
              <a:t> in Czech  (</a:t>
            </a:r>
            <a:r>
              <a:rPr lang="cs-CZ" dirty="0" err="1"/>
              <a:t>reason</a:t>
            </a:r>
            <a:r>
              <a:rPr lang="cs-CZ" dirty="0"/>
              <a:t>: e-</a:t>
            </a:r>
            <a:r>
              <a:rPr lang="cs-CZ" dirty="0" err="1"/>
              <a:t>learning</a:t>
            </a:r>
            <a:r>
              <a:rPr lang="cs-CZ" dirty="0"/>
              <a:t>)  MS Dynamics NAV</a:t>
            </a:r>
            <a:endParaRPr lang="en-GB" dirty="0"/>
          </a:p>
          <a:p>
            <a:endParaRPr lang="cs-CZ" dirty="0"/>
          </a:p>
        </p:txBody>
      </p:sp>
      <p:sp>
        <p:nvSpPr>
          <p:cNvPr id="4" name="TextovéPole 3"/>
          <p:cNvSpPr txBox="1"/>
          <p:nvPr/>
        </p:nvSpPr>
        <p:spPr>
          <a:xfrm>
            <a:off x="659266" y="903875"/>
            <a:ext cx="4824536" cy="369332"/>
          </a:xfrm>
          <a:prstGeom prst="rect">
            <a:avLst/>
          </a:prstGeom>
          <a:noFill/>
        </p:spPr>
        <p:txBody>
          <a:bodyPr wrap="square" rtlCol="0">
            <a:spAutoFit/>
          </a:bodyPr>
          <a:lstStyle/>
          <a:p>
            <a:r>
              <a:rPr lang="cs-CZ" b="1" dirty="0" smtClean="0">
                <a:solidFill>
                  <a:srgbClr val="000000"/>
                </a:solidFill>
              </a:rPr>
              <a:t>Zadávání a používání vzorců data III </a:t>
            </a:r>
            <a:endParaRPr lang="cs-CZ" sz="1400" b="1" dirty="0">
              <a:solidFill>
                <a:srgbClr val="000000"/>
              </a:solidFill>
            </a:endParaRPr>
          </a:p>
        </p:txBody>
      </p:sp>
      <p:sp>
        <p:nvSpPr>
          <p:cNvPr id="11" name="TextovéPole 10"/>
          <p:cNvSpPr txBox="1"/>
          <p:nvPr/>
        </p:nvSpPr>
        <p:spPr>
          <a:xfrm>
            <a:off x="659266" y="1273207"/>
            <a:ext cx="4824536" cy="1200329"/>
          </a:xfrm>
          <a:prstGeom prst="rect">
            <a:avLst/>
          </a:prstGeom>
          <a:noFill/>
        </p:spPr>
        <p:txBody>
          <a:bodyPr wrap="square" rtlCol="0">
            <a:spAutoFit/>
          </a:bodyPr>
          <a:lstStyle/>
          <a:p>
            <a:r>
              <a:rPr lang="cs-CZ" dirty="0" smtClean="0">
                <a:solidFill>
                  <a:srgbClr val="000000"/>
                </a:solidFill>
              </a:rPr>
              <a:t>Příklad 2 (zákazník má nastavenou splatnost  1BM= běžný měsíc) Po vytvoření faktury dne 20.9.2012 bude splatnost  poslední den v běžném měsíci, tedy  30.9.2012.  </a:t>
            </a:r>
            <a:endParaRPr lang="cs-CZ" sz="1400" dirty="0">
              <a:solidFill>
                <a:srgbClr val="000000"/>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36912"/>
            <a:ext cx="522335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501008"/>
            <a:ext cx="4863480" cy="248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Přímá spojnice 5"/>
          <p:cNvCxnSpPr/>
          <p:nvPr/>
        </p:nvCxnSpPr>
        <p:spPr>
          <a:xfrm>
            <a:off x="5707596" y="1484784"/>
            <a:ext cx="2536812"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ovéPole 7"/>
          <p:cNvSpPr txBox="1"/>
          <p:nvPr/>
        </p:nvSpPr>
        <p:spPr>
          <a:xfrm>
            <a:off x="5978926" y="1988839"/>
            <a:ext cx="1819601" cy="646331"/>
          </a:xfrm>
          <a:prstGeom prst="rect">
            <a:avLst/>
          </a:prstGeom>
          <a:noFill/>
        </p:spPr>
        <p:txBody>
          <a:bodyPr wrap="none" rtlCol="0">
            <a:spAutoFit/>
          </a:bodyPr>
          <a:lstStyle/>
          <a:p>
            <a:r>
              <a:rPr lang="cs-CZ" dirty="0" smtClean="0"/>
              <a:t>Běžný měsíc =BM</a:t>
            </a:r>
          </a:p>
          <a:p>
            <a:r>
              <a:rPr lang="cs-CZ" dirty="0" smtClean="0"/>
              <a:t>      </a:t>
            </a:r>
            <a:r>
              <a:rPr lang="cs-CZ" dirty="0" smtClean="0">
                <a:solidFill>
                  <a:srgbClr val="0070C0"/>
                </a:solidFill>
              </a:rPr>
              <a:t>splatnost </a:t>
            </a:r>
            <a:endParaRPr lang="cs-CZ" dirty="0">
              <a:solidFill>
                <a:srgbClr val="0070C0"/>
              </a:solidFill>
            </a:endParaRPr>
          </a:p>
        </p:txBody>
      </p:sp>
      <p:sp>
        <p:nvSpPr>
          <p:cNvPr id="13" name="TextovéPole 12"/>
          <p:cNvSpPr txBox="1"/>
          <p:nvPr/>
        </p:nvSpPr>
        <p:spPr>
          <a:xfrm>
            <a:off x="5353296" y="1147902"/>
            <a:ext cx="688009" cy="261610"/>
          </a:xfrm>
          <a:prstGeom prst="rect">
            <a:avLst/>
          </a:prstGeom>
          <a:noFill/>
        </p:spPr>
        <p:txBody>
          <a:bodyPr wrap="none" rtlCol="0">
            <a:spAutoFit/>
          </a:bodyPr>
          <a:lstStyle/>
          <a:p>
            <a:r>
              <a:rPr lang="cs-CZ" sz="1100" dirty="0" smtClean="0"/>
              <a:t>01.09.12</a:t>
            </a:r>
            <a:endParaRPr lang="cs-CZ" sz="1100" dirty="0"/>
          </a:p>
        </p:txBody>
      </p:sp>
      <p:cxnSp>
        <p:nvCxnSpPr>
          <p:cNvPr id="10" name="Přímá spojnice 9"/>
          <p:cNvCxnSpPr>
            <a:stCxn id="13" idx="2"/>
          </p:cNvCxnSpPr>
          <p:nvPr/>
        </p:nvCxnSpPr>
        <p:spPr>
          <a:xfrm flipH="1">
            <a:off x="5697300" y="1409512"/>
            <a:ext cx="1" cy="1472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Přímá spojnice 14"/>
          <p:cNvCxnSpPr/>
          <p:nvPr/>
        </p:nvCxnSpPr>
        <p:spPr>
          <a:xfrm flipH="1">
            <a:off x="8247785" y="1414632"/>
            <a:ext cx="1" cy="1472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Přímá spojnice 16"/>
          <p:cNvCxnSpPr/>
          <p:nvPr/>
        </p:nvCxnSpPr>
        <p:spPr>
          <a:xfrm flipH="1">
            <a:off x="7524328" y="1414998"/>
            <a:ext cx="1" cy="1472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TextovéPole 17"/>
          <p:cNvSpPr txBox="1"/>
          <p:nvPr/>
        </p:nvSpPr>
        <p:spPr>
          <a:xfrm>
            <a:off x="7903781" y="1074572"/>
            <a:ext cx="688009" cy="261610"/>
          </a:xfrm>
          <a:prstGeom prst="rect">
            <a:avLst/>
          </a:prstGeom>
          <a:noFill/>
        </p:spPr>
        <p:txBody>
          <a:bodyPr wrap="none" rtlCol="0">
            <a:spAutoFit/>
          </a:bodyPr>
          <a:lstStyle/>
          <a:p>
            <a:r>
              <a:rPr lang="cs-CZ" sz="1100" dirty="0" smtClean="0"/>
              <a:t>30.09.12</a:t>
            </a:r>
            <a:endParaRPr lang="cs-CZ" sz="1100" dirty="0"/>
          </a:p>
        </p:txBody>
      </p:sp>
      <p:sp>
        <p:nvSpPr>
          <p:cNvPr id="19" name="TextovéPole 18"/>
          <p:cNvSpPr txBox="1"/>
          <p:nvPr/>
        </p:nvSpPr>
        <p:spPr>
          <a:xfrm>
            <a:off x="7076921" y="1074572"/>
            <a:ext cx="688009" cy="261610"/>
          </a:xfrm>
          <a:prstGeom prst="rect">
            <a:avLst/>
          </a:prstGeom>
          <a:noFill/>
        </p:spPr>
        <p:txBody>
          <a:bodyPr wrap="none" rtlCol="0">
            <a:spAutoFit/>
          </a:bodyPr>
          <a:lstStyle/>
          <a:p>
            <a:r>
              <a:rPr lang="cs-CZ" sz="1100" dirty="0" smtClean="0">
                <a:solidFill>
                  <a:srgbClr val="FF0000"/>
                </a:solidFill>
              </a:rPr>
              <a:t>21.09.12</a:t>
            </a:r>
            <a:endParaRPr lang="cs-CZ" sz="1100" dirty="0">
              <a:solidFill>
                <a:srgbClr val="FF0000"/>
              </a:solidFill>
            </a:endParaRPr>
          </a:p>
        </p:txBody>
      </p:sp>
      <p:sp>
        <p:nvSpPr>
          <p:cNvPr id="20" name="TextovéPole 19"/>
          <p:cNvSpPr txBox="1"/>
          <p:nvPr/>
        </p:nvSpPr>
        <p:spPr>
          <a:xfrm>
            <a:off x="6757072" y="811830"/>
            <a:ext cx="1291059" cy="276999"/>
          </a:xfrm>
          <a:prstGeom prst="rect">
            <a:avLst/>
          </a:prstGeom>
          <a:noFill/>
        </p:spPr>
        <p:txBody>
          <a:bodyPr wrap="none" rtlCol="0">
            <a:spAutoFit/>
          </a:bodyPr>
          <a:lstStyle/>
          <a:p>
            <a:r>
              <a:rPr lang="cs-CZ" sz="1200" b="1" dirty="0" smtClean="0">
                <a:solidFill>
                  <a:srgbClr val="FF0000"/>
                </a:solidFill>
              </a:rPr>
              <a:t>Vystavení faktury</a:t>
            </a:r>
            <a:endParaRPr lang="cs-CZ" sz="1200" b="1" dirty="0">
              <a:solidFill>
                <a:srgbClr val="FF0000"/>
              </a:solidFill>
            </a:endParaRPr>
          </a:p>
        </p:txBody>
      </p:sp>
      <p:cxnSp>
        <p:nvCxnSpPr>
          <p:cNvPr id="21" name="Přímá spojnice 20"/>
          <p:cNvCxnSpPr/>
          <p:nvPr/>
        </p:nvCxnSpPr>
        <p:spPr>
          <a:xfrm>
            <a:off x="7543871" y="1700808"/>
            <a:ext cx="703915"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6" name="Přímá spojnice 25"/>
          <p:cNvCxnSpPr/>
          <p:nvPr/>
        </p:nvCxnSpPr>
        <p:spPr>
          <a:xfrm>
            <a:off x="7308304" y="2473536"/>
            <a:ext cx="739828"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28" name="Přímá spojnice se šipkou 27"/>
          <p:cNvCxnSpPr/>
          <p:nvPr/>
        </p:nvCxnSpPr>
        <p:spPr>
          <a:xfrm flipV="1">
            <a:off x="8048132" y="1873371"/>
            <a:ext cx="0" cy="60016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72584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r>
              <a:rPr lang="cs-CZ" dirty="0" smtClean="0"/>
              <a:t>Standard </a:t>
            </a:r>
            <a:r>
              <a:rPr lang="cs-CZ" dirty="0" err="1" smtClean="0"/>
              <a:t>colour</a:t>
            </a:r>
            <a:r>
              <a:rPr lang="cs-CZ" dirty="0" smtClean="0"/>
              <a:t> </a:t>
            </a:r>
            <a:r>
              <a:rPr lang="cs-CZ" dirty="0" err="1" smtClean="0"/>
              <a:t>palette</a:t>
            </a:r>
            <a:endParaRPr lang="cs-CZ" dirty="0"/>
          </a:p>
        </p:txBody>
      </p:sp>
      <p:sp>
        <p:nvSpPr>
          <p:cNvPr id="5" name="TextBox 2"/>
          <p:cNvSpPr txBox="1"/>
          <p:nvPr/>
        </p:nvSpPr>
        <p:spPr>
          <a:xfrm>
            <a:off x="152400" y="1458216"/>
            <a:ext cx="8749200" cy="3631764"/>
          </a:xfrm>
          <a:prstGeom prst="rect">
            <a:avLst/>
          </a:prstGeom>
          <a:noFill/>
        </p:spPr>
        <p:txBody>
          <a:bodyPr wrap="square" lIns="144000" rIns="144000" rtlCol="0">
            <a:spAutoFit/>
          </a:bodyPr>
          <a:lstStyle/>
          <a:p>
            <a:r>
              <a:rPr lang="en-US" sz="1100" dirty="0" smtClean="0"/>
              <a:t>Backgrounds						Primary Text	       Secondary Text				     Expanded Palette</a:t>
            </a:r>
          </a:p>
          <a:p>
            <a:endParaRPr lang="en-US" sz="1100" dirty="0" smtClean="0"/>
          </a:p>
          <a:p>
            <a:endParaRPr lang="en-US" sz="14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endParaRPr lang="en-US" sz="800" dirty="0" smtClean="0"/>
          </a:p>
          <a:p>
            <a:r>
              <a:rPr lang="en-US" sz="1100" dirty="0" smtClean="0"/>
              <a:t>Accent							Accent Gradients</a:t>
            </a:r>
          </a:p>
          <a:p>
            <a:endParaRPr lang="en-US" sz="1300" dirty="0" smtClean="0"/>
          </a:p>
          <a:p>
            <a:endParaRPr lang="en-US" sz="1300" dirty="0" smtClean="0"/>
          </a:p>
          <a:p>
            <a:endParaRPr lang="en-US" sz="1300" dirty="0" smtClean="0"/>
          </a:p>
          <a:p>
            <a:endParaRPr lang="en-US" sz="1300" dirty="0" smtClean="0"/>
          </a:p>
          <a:p>
            <a:endParaRPr lang="en-US" sz="900" dirty="0" smtClean="0"/>
          </a:p>
          <a:p>
            <a:r>
              <a:rPr lang="en-US" sz="1000" i="1" dirty="0" smtClean="0"/>
              <a:t>Gradient Upper Levels</a:t>
            </a:r>
          </a:p>
        </p:txBody>
      </p:sp>
      <p:sp>
        <p:nvSpPr>
          <p:cNvPr id="6" name="Round Diagonal Corner Rectangle 3"/>
          <p:cNvSpPr/>
          <p:nvPr/>
        </p:nvSpPr>
        <p:spPr>
          <a:xfrm>
            <a:off x="5293323" y="1782437"/>
            <a:ext cx="1404000" cy="1404000"/>
          </a:xfrm>
          <a:prstGeom prst="round2DiagRect">
            <a:avLst/>
          </a:prstGeom>
          <a:solidFill>
            <a:srgbClr val="5E5447"/>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 Diagonal Corner Rectangle 4"/>
          <p:cNvSpPr/>
          <p:nvPr/>
        </p:nvSpPr>
        <p:spPr>
          <a:xfrm>
            <a:off x="1729292" y="1782437"/>
            <a:ext cx="1220464" cy="1220464"/>
          </a:xfrm>
          <a:prstGeom prst="round2DiagRect">
            <a:avLst/>
          </a:prstGeom>
          <a:solidFill>
            <a:srgbClr val="E7E5E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 Diagonal Corner Rectangle 5"/>
          <p:cNvSpPr/>
          <p:nvPr/>
        </p:nvSpPr>
        <p:spPr>
          <a:xfrm>
            <a:off x="1179452" y="5142424"/>
            <a:ext cx="349437" cy="343976"/>
          </a:xfrm>
          <a:prstGeom prst="round2DiagRect">
            <a:avLst/>
          </a:prstGeom>
          <a:solidFill>
            <a:srgbClr val="3B9BF7"/>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ound Diagonal Corner Rectangle 6"/>
          <p:cNvSpPr/>
          <p:nvPr/>
        </p:nvSpPr>
        <p:spPr>
          <a:xfrm>
            <a:off x="304800" y="1782437"/>
            <a:ext cx="1220464" cy="1220464"/>
          </a:xfrm>
          <a:prstGeom prst="round2DiagRect">
            <a:avLst/>
          </a:prstGeom>
          <a:solidFill>
            <a:schemeClr val="tx2"/>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ound Diagonal Corner Rectangle 7"/>
          <p:cNvSpPr/>
          <p:nvPr/>
        </p:nvSpPr>
        <p:spPr>
          <a:xfrm>
            <a:off x="3505200" y="1782437"/>
            <a:ext cx="1374657" cy="1404000"/>
          </a:xfrm>
          <a:prstGeom prst="round2DiagRect">
            <a:avLst/>
          </a:prstGeom>
          <a:solidFill>
            <a:schemeClr val="tx1"/>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 Diagonal Corner Rectangle 8"/>
          <p:cNvSpPr/>
          <p:nvPr/>
        </p:nvSpPr>
        <p:spPr>
          <a:xfrm>
            <a:off x="1179452" y="4082401"/>
            <a:ext cx="749342" cy="631562"/>
          </a:xfrm>
          <a:prstGeom prst="round2DiagRect">
            <a:avLst/>
          </a:prstGeom>
          <a:solidFill>
            <a:srgbClr val="2E5A9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ound Diagonal Corner Rectangle 9"/>
          <p:cNvSpPr/>
          <p:nvPr/>
        </p:nvSpPr>
        <p:spPr>
          <a:xfrm>
            <a:off x="304800" y="4082401"/>
            <a:ext cx="749342" cy="631562"/>
          </a:xfrm>
          <a:prstGeom prst="round2DiagRect">
            <a:avLst/>
          </a:prstGeom>
          <a:solidFill>
            <a:srgbClr val="E66624"/>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ound Diagonal Corner Rectangle 10"/>
          <p:cNvSpPr/>
          <p:nvPr/>
        </p:nvSpPr>
        <p:spPr>
          <a:xfrm>
            <a:off x="4587227" y="4082400"/>
            <a:ext cx="1404000" cy="1404000"/>
          </a:xfrm>
          <a:prstGeom prst="round2DiagRect">
            <a:avLst/>
          </a:prstGeom>
          <a:gradFill flip="none" rotWithShape="1">
            <a:gsLst>
              <a:gs pos="0">
                <a:srgbClr val="2E5A95"/>
              </a:gs>
              <a:gs pos="100000">
                <a:srgbClr val="3B9BF7"/>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 Diagonal Corner Rectangle 11"/>
          <p:cNvSpPr/>
          <p:nvPr/>
        </p:nvSpPr>
        <p:spPr>
          <a:xfrm>
            <a:off x="3167052" y="4082400"/>
            <a:ext cx="1374657" cy="1404000"/>
          </a:xfrm>
          <a:prstGeom prst="round2DiagRect">
            <a:avLst/>
          </a:prstGeom>
          <a:gradFill flip="none" rotWithShape="1">
            <a:gsLst>
              <a:gs pos="0">
                <a:srgbClr val="E66624"/>
              </a:gs>
              <a:gs pos="100000">
                <a:srgbClr val="EC8D2F"/>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 Diagonal Corner Rectangle 12"/>
          <p:cNvSpPr/>
          <p:nvPr/>
        </p:nvSpPr>
        <p:spPr>
          <a:xfrm>
            <a:off x="304800" y="5142424"/>
            <a:ext cx="349437" cy="343976"/>
          </a:xfrm>
          <a:prstGeom prst="round2DiagRect">
            <a:avLst/>
          </a:prstGeom>
          <a:solidFill>
            <a:srgbClr val="EC8D2F"/>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ound Diagonal Corner Rectangle 16"/>
          <p:cNvSpPr/>
          <p:nvPr/>
        </p:nvSpPr>
        <p:spPr>
          <a:xfrm>
            <a:off x="7315200" y="1782437"/>
            <a:ext cx="349437" cy="343976"/>
          </a:xfrm>
          <a:prstGeom prst="round2DiagRect">
            <a:avLst/>
          </a:prstGeom>
          <a:solidFill>
            <a:srgbClr val="80000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ound Diagonal Corner Rectangle 17"/>
          <p:cNvSpPr/>
          <p:nvPr/>
        </p:nvSpPr>
        <p:spPr>
          <a:xfrm>
            <a:off x="7803963" y="1789624"/>
            <a:ext cx="349437" cy="343976"/>
          </a:xfrm>
          <a:prstGeom prst="round2DiagRect">
            <a:avLst/>
          </a:prstGeom>
          <a:solidFill>
            <a:srgbClr val="2E2E2E"/>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ound Diagonal Corner Rectangle 18"/>
          <p:cNvSpPr/>
          <p:nvPr/>
        </p:nvSpPr>
        <p:spPr>
          <a:xfrm>
            <a:off x="8305800" y="1789624"/>
            <a:ext cx="349437" cy="343976"/>
          </a:xfrm>
          <a:prstGeom prst="round2DiagRect">
            <a:avLst/>
          </a:prstGeom>
          <a:solidFill>
            <a:srgbClr val="00004B"/>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ound Diagonal Corner Rectangle 19"/>
          <p:cNvSpPr/>
          <p:nvPr/>
        </p:nvSpPr>
        <p:spPr>
          <a:xfrm>
            <a:off x="7315200" y="2239637"/>
            <a:ext cx="349437" cy="343976"/>
          </a:xfrm>
          <a:prstGeom prst="round2DiagRect">
            <a:avLst/>
          </a:prstGeom>
          <a:solidFill>
            <a:schemeClr val="accent2">
              <a:lumMod val="75000"/>
            </a:schemeClr>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ound Diagonal Corner Rectangle 20"/>
          <p:cNvSpPr/>
          <p:nvPr/>
        </p:nvSpPr>
        <p:spPr>
          <a:xfrm>
            <a:off x="7803963" y="2246824"/>
            <a:ext cx="349437" cy="343976"/>
          </a:xfrm>
          <a:prstGeom prst="round2DiagRect">
            <a:avLst/>
          </a:prstGeom>
          <a:solidFill>
            <a:srgbClr val="4C4C4C"/>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ound Diagonal Corner Rectangle 21"/>
          <p:cNvSpPr/>
          <p:nvPr/>
        </p:nvSpPr>
        <p:spPr>
          <a:xfrm>
            <a:off x="8305800" y="2246824"/>
            <a:ext cx="349437" cy="343976"/>
          </a:xfrm>
          <a:prstGeom prst="round2DiagRect">
            <a:avLst/>
          </a:prstGeom>
          <a:solidFill>
            <a:srgbClr val="00408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ound Diagonal Corner Rectangle 22"/>
          <p:cNvSpPr/>
          <p:nvPr/>
        </p:nvSpPr>
        <p:spPr>
          <a:xfrm>
            <a:off x="7315200" y="2696837"/>
            <a:ext cx="349437" cy="343976"/>
          </a:xfrm>
          <a:prstGeom prst="round2DiagRect">
            <a:avLst/>
          </a:prstGeom>
          <a:solidFill>
            <a:srgbClr val="FFCC66"/>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ound Diagonal Corner Rectangle 23"/>
          <p:cNvSpPr/>
          <p:nvPr/>
        </p:nvSpPr>
        <p:spPr>
          <a:xfrm>
            <a:off x="7803963" y="2704024"/>
            <a:ext cx="349437" cy="343976"/>
          </a:xfrm>
          <a:prstGeom prst="round2DiagRect">
            <a:avLst/>
          </a:prstGeom>
          <a:solidFill>
            <a:srgbClr val="999999"/>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 Diagonal Corner Rectangle 24"/>
          <p:cNvSpPr/>
          <p:nvPr/>
        </p:nvSpPr>
        <p:spPr>
          <a:xfrm>
            <a:off x="8305800" y="2704024"/>
            <a:ext cx="349437" cy="343976"/>
          </a:xfrm>
          <a:prstGeom prst="round2DiagRect">
            <a:avLst/>
          </a:prstGeom>
          <a:solidFill>
            <a:srgbClr val="3B9A9D"/>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ound Diagonal Corner Rectangle 5"/>
          <p:cNvSpPr/>
          <p:nvPr/>
        </p:nvSpPr>
        <p:spPr>
          <a:xfrm>
            <a:off x="2036708" y="5142423"/>
            <a:ext cx="349437" cy="343976"/>
          </a:xfrm>
          <a:prstGeom prst="round2DiagRect">
            <a:avLst/>
          </a:prstGeom>
          <a:solidFill>
            <a:srgbClr val="8FAE49"/>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ound Diagonal Corner Rectangle 8"/>
          <p:cNvSpPr/>
          <p:nvPr/>
        </p:nvSpPr>
        <p:spPr>
          <a:xfrm>
            <a:off x="2036708" y="4082400"/>
            <a:ext cx="749342" cy="631562"/>
          </a:xfrm>
          <a:prstGeom prst="round2DiagRect">
            <a:avLst/>
          </a:prstGeom>
          <a:solidFill>
            <a:srgbClr val="4A8845"/>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ound Diagonal Corner Rectangle 10"/>
          <p:cNvSpPr/>
          <p:nvPr/>
        </p:nvSpPr>
        <p:spPr>
          <a:xfrm>
            <a:off x="6049325" y="4082399"/>
            <a:ext cx="1404000" cy="1404000"/>
          </a:xfrm>
          <a:prstGeom prst="round2DiagRect">
            <a:avLst/>
          </a:prstGeom>
          <a:gradFill flip="none" rotWithShape="1">
            <a:gsLst>
              <a:gs pos="0">
                <a:srgbClr val="4A8845"/>
              </a:gs>
              <a:gs pos="100000">
                <a:srgbClr val="8FAE49"/>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ound Diagonal Corner Rectangle 5"/>
          <p:cNvSpPr/>
          <p:nvPr/>
        </p:nvSpPr>
        <p:spPr>
          <a:xfrm>
            <a:off x="5293323" y="3286124"/>
            <a:ext cx="349437" cy="343976"/>
          </a:xfrm>
          <a:prstGeom prst="round2DiagRect">
            <a:avLst/>
          </a:prstGeom>
          <a:solidFill>
            <a:srgbClr val="B99C76"/>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ound Diagonal Corner Rectangle 16"/>
          <p:cNvSpPr/>
          <p:nvPr/>
        </p:nvSpPr>
        <p:spPr>
          <a:xfrm>
            <a:off x="7108496" y="1987235"/>
            <a:ext cx="141388" cy="139178"/>
          </a:xfrm>
          <a:prstGeom prst="round2DiagRect">
            <a:avLst/>
          </a:prstGeom>
          <a:solidFill>
            <a:srgbClr val="BC0000"/>
          </a:soli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ound Diagonal Corner Rectangle 10"/>
          <p:cNvSpPr/>
          <p:nvPr/>
        </p:nvSpPr>
        <p:spPr>
          <a:xfrm>
            <a:off x="7497600" y="4082401"/>
            <a:ext cx="1404000" cy="1404000"/>
          </a:xfrm>
          <a:prstGeom prst="round2DiagRect">
            <a:avLst/>
          </a:prstGeom>
          <a:gradFill flip="none" rotWithShape="1">
            <a:gsLst>
              <a:gs pos="0">
                <a:srgbClr val="800000"/>
              </a:gs>
              <a:gs pos="100000">
                <a:srgbClr val="BC0000"/>
              </a:gs>
            </a:gsLst>
            <a:path path="circle">
              <a:fillToRect t="100000" r="100000"/>
            </a:path>
            <a:tileRect l="-100000" b="-100000"/>
          </a:gradFill>
          <a:ln w="1270" cap="flat" cmpd="sng" algn="ctr">
            <a:solidFill>
              <a:schemeClr val="tx1">
                <a:alpha val="20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r>
              <a:rPr lang="cs-CZ" dirty="0" smtClean="0"/>
              <a:t>Sample chart</a:t>
            </a:r>
          </a:p>
        </p:txBody>
      </p:sp>
      <p:graphicFrame>
        <p:nvGraphicFramePr>
          <p:cNvPr id="4" name="Content Placeholder 8"/>
          <p:cNvGraphicFramePr>
            <a:graphicFrameLocks/>
          </p:cNvGraphicFramePr>
          <p:nvPr/>
        </p:nvGraphicFramePr>
        <p:xfrm>
          <a:off x="3276600" y="1066800"/>
          <a:ext cx="5624513" cy="50593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7"/>
          <p:cNvSpPr txBox="1">
            <a:spLocks/>
          </p:cNvSpPr>
          <p:nvPr/>
        </p:nvSpPr>
        <p:spPr>
          <a:xfrm>
            <a:off x="198000" y="504000"/>
            <a:ext cx="5212200" cy="228600"/>
          </a:xfrm>
          <a:prstGeom prst="rect">
            <a:avLst/>
          </a:prstGeom>
          <a:ln>
            <a:noFill/>
          </a:ln>
        </p:spPr>
        <p:txBody>
          <a:bodyPr vert="horz" lIns="91440" tIns="45720" rIns="91440" bIns="45720" rtlCol="0">
            <a:noAutofit/>
          </a:bodyPr>
          <a:lstStyle/>
          <a:p>
            <a:pPr marL="342900" marR="0" lvl="0" indent="-342900" algn="r" defTabSz="457200" rtl="0" eaLnBrk="1" fontAlgn="auto" latinLnBrk="0" hangingPunct="1">
              <a:lnSpc>
                <a:spcPct val="100000"/>
              </a:lnSpc>
              <a:spcBef>
                <a:spcPct val="20000"/>
              </a:spcBef>
              <a:spcAft>
                <a:spcPts val="0"/>
              </a:spcAft>
              <a:buClrTx/>
              <a:buSzTx/>
              <a:buFontTx/>
              <a:buNone/>
              <a:tabLst/>
              <a:defRPr/>
            </a:pPr>
            <a:r>
              <a:rPr kumimoji="0" lang="en-US" sz="1000" b="0" i="0" u="none" strike="noStrike" kern="1200" cap="none" spc="0" normalizeH="0" baseline="0" noProof="0" smtClean="0">
                <a:ln>
                  <a:noFill/>
                </a:ln>
                <a:solidFill>
                  <a:srgbClr val="695C4F"/>
                </a:solidFill>
                <a:effectLst/>
                <a:uLnTx/>
                <a:uFillTx/>
                <a:latin typeface="+mj-lt"/>
                <a:ea typeface="+mn-ea"/>
                <a:cs typeface="+mn-cs"/>
              </a:rPr>
              <a:t>Sample chart</a:t>
            </a:r>
            <a:endParaRPr kumimoji="0" lang="en-US" sz="1000" b="0" i="0" u="none" strike="noStrike" kern="1200" cap="none" spc="0" normalizeH="0" baseline="0" noProof="0" dirty="0">
              <a:ln>
                <a:noFill/>
              </a:ln>
              <a:solidFill>
                <a:srgbClr val="695C4F"/>
              </a:solidFill>
              <a:effectLst/>
              <a:uLnTx/>
              <a:uFillTx/>
              <a:latin typeface="+mj-lt"/>
              <a:ea typeface="+mn-ea"/>
              <a:cs typeface="+mn-cs"/>
            </a:endParaRPr>
          </a:p>
        </p:txBody>
      </p:sp>
      <p:sp>
        <p:nvSpPr>
          <p:cNvPr id="6" name="Title 5"/>
          <p:cNvSpPr txBox="1">
            <a:spLocks/>
          </p:cNvSpPr>
          <p:nvPr/>
        </p:nvSpPr>
        <p:spPr>
          <a:xfrm>
            <a:off x="180000" y="1066800"/>
            <a:ext cx="3096600" cy="762000"/>
          </a:xfrm>
          <a:prstGeom prst="rect">
            <a:avLst/>
          </a:prstGeom>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b="0" i="1" u="none" strike="noStrike" kern="1200" cap="none" spc="0" normalizeH="0" baseline="0" noProof="0" dirty="0" err="1" smtClean="0">
                <a:ln>
                  <a:noFill/>
                </a:ln>
                <a:solidFill>
                  <a:srgbClr val="695C4F"/>
                </a:solidFill>
                <a:effectLst/>
                <a:uLnTx/>
                <a:uFillTx/>
                <a:latin typeface="+mj-lt"/>
                <a:ea typeface="+mj-ea"/>
                <a:cs typeface="+mj-cs"/>
              </a:rPr>
              <a:t>Lorem</a:t>
            </a:r>
            <a:r>
              <a:rPr kumimoji="0" lang="en-US" b="0" i="1" u="none" strike="noStrike" kern="1200" cap="none" spc="0" normalizeH="0" baseline="0" noProof="0" dirty="0" smtClean="0">
                <a:ln>
                  <a:noFill/>
                </a:ln>
                <a:solidFill>
                  <a:srgbClr val="695C4F"/>
                </a:solidFill>
                <a:effectLst/>
                <a:uLnTx/>
                <a:uFillTx/>
                <a:latin typeface="+mj-lt"/>
                <a:ea typeface="+mj-ea"/>
                <a:cs typeface="+mj-cs"/>
              </a:rPr>
              <a:t> </a:t>
            </a:r>
            <a:r>
              <a:rPr kumimoji="0" lang="en-US" b="0" i="1" u="none" strike="noStrike" kern="1200" cap="none" spc="0" normalizeH="0" baseline="0" noProof="0" dirty="0" err="1" smtClean="0">
                <a:ln>
                  <a:noFill/>
                </a:ln>
                <a:solidFill>
                  <a:srgbClr val="695C4F"/>
                </a:solidFill>
                <a:effectLst/>
                <a:uLnTx/>
                <a:uFillTx/>
                <a:latin typeface="+mj-lt"/>
                <a:ea typeface="+mj-ea"/>
                <a:cs typeface="+mj-cs"/>
              </a:rPr>
              <a:t>ipsum</a:t>
            </a:r>
            <a:r>
              <a:rPr kumimoji="0" lang="en-US" b="0" i="1" u="none" strike="noStrike" kern="1200" cap="none" spc="0" normalizeH="0" baseline="0" noProof="0" dirty="0" smtClean="0">
                <a:ln>
                  <a:noFill/>
                </a:ln>
                <a:solidFill>
                  <a:srgbClr val="695C4F"/>
                </a:solidFill>
                <a:effectLst/>
                <a:uLnTx/>
                <a:uFillTx/>
                <a:latin typeface="+mj-lt"/>
                <a:ea typeface="+mj-ea"/>
                <a:cs typeface="+mj-cs"/>
              </a:rPr>
              <a:t> dolor sit </a:t>
            </a:r>
            <a:r>
              <a:rPr kumimoji="0" lang="en-US" b="0" i="1" u="none" strike="noStrike" kern="1200" cap="none" spc="0" normalizeH="0" baseline="0" noProof="0" dirty="0" err="1" smtClean="0">
                <a:ln>
                  <a:noFill/>
                </a:ln>
                <a:solidFill>
                  <a:srgbClr val="695C4F"/>
                </a:solidFill>
                <a:effectLst/>
                <a:uLnTx/>
                <a:uFillTx/>
                <a:latin typeface="+mj-lt"/>
                <a:ea typeface="+mj-ea"/>
                <a:cs typeface="+mj-cs"/>
              </a:rPr>
              <a:t>amet</a:t>
            </a:r>
            <a:endParaRPr kumimoji="0" lang="en-US" b="0" i="1" u="none" strike="noStrike" kern="1200" cap="none" spc="0" normalizeH="0" baseline="0" noProof="0" dirty="0">
              <a:ln>
                <a:noFill/>
              </a:ln>
              <a:solidFill>
                <a:srgbClr val="695C4F"/>
              </a:solidFill>
              <a:effectLst/>
              <a:uLnTx/>
              <a:uFillTx/>
              <a:latin typeface="+mj-lt"/>
              <a:ea typeface="+mj-ea"/>
              <a:cs typeface="+mj-cs"/>
            </a:endParaRPr>
          </a:p>
        </p:txBody>
      </p:sp>
      <p:sp>
        <p:nvSpPr>
          <p:cNvPr id="7" name="Text Placeholder 4"/>
          <p:cNvSpPr txBox="1">
            <a:spLocks/>
          </p:cNvSpPr>
          <p:nvPr/>
        </p:nvSpPr>
        <p:spPr>
          <a:xfrm>
            <a:off x="180000" y="1500174"/>
            <a:ext cx="3096600" cy="4672027"/>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smtClean="0">
                <a:ln>
                  <a:noFill/>
                </a:ln>
                <a:solidFill>
                  <a:schemeClr val="tx1"/>
                </a:solidFill>
                <a:effectLst/>
                <a:uLnTx/>
                <a:uFillTx/>
                <a:latin typeface="+mj-lt"/>
                <a:ea typeface="+mn-ea"/>
                <a:cs typeface="+mn-cs"/>
              </a:rPr>
              <a:t>Sample chart description</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p:txBody>
      </p:sp>
      <p:graphicFrame>
        <p:nvGraphicFramePr>
          <p:cNvPr id="8" name="Chart 9"/>
          <p:cNvGraphicFramePr/>
          <p:nvPr/>
        </p:nvGraphicFramePr>
        <p:xfrm>
          <a:off x="198001" y="2514600"/>
          <a:ext cx="3078599" cy="3657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blinds(horizontal)">
                                      <p:cBhvr>
                                        <p:cTn id="12" dur="500"/>
                                        <p:tgtEl>
                                          <p:spTgt spid="716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blinds(horizontal)">
                                      <p:cBhvr>
                                        <p:cTn id="1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10053</TotalTime>
  <Words>2571</Words>
  <Application>Microsoft Office PowerPoint</Application>
  <PresentationFormat>Předvádění na obrazovce (4:3)</PresentationFormat>
  <Paragraphs>261</Paragraphs>
  <Slides>48</Slides>
  <Notes>40</Notes>
  <HiddenSlides>2</HiddenSlides>
  <MMClips>0</MMClips>
  <ScaleCrop>false</ScaleCrop>
  <HeadingPairs>
    <vt:vector size="4" baseType="variant">
      <vt:variant>
        <vt:lpstr>Motiv</vt:lpstr>
      </vt:variant>
      <vt:variant>
        <vt:i4>2</vt:i4>
      </vt:variant>
      <vt:variant>
        <vt:lpstr>Nadpisy snímků</vt:lpstr>
      </vt:variant>
      <vt:variant>
        <vt:i4>48</vt:i4>
      </vt:variant>
    </vt:vector>
  </HeadingPairs>
  <TitlesOfParts>
    <vt:vector size="50" baseType="lpstr">
      <vt:lpstr>Navertica3</vt:lpstr>
      <vt:lpstr>1_Navertica3</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time</vt:lpstr>
      <vt:lpstr>Prezentace aplikace PowerPoint</vt:lpstr>
      <vt:lpstr>Prezentace aplikace PowerPoint</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Stanislav Matysek</dc:creator>
  <cp:lastModifiedBy>Jaromir Skorkovsky</cp:lastModifiedBy>
  <cp:revision>394</cp:revision>
  <dcterms:created xsi:type="dcterms:W3CDTF">2008-09-16T18:20:53Z</dcterms:created>
  <dcterms:modified xsi:type="dcterms:W3CDTF">2012-09-21T10:03:42Z</dcterms:modified>
</cp:coreProperties>
</file>