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5" r:id="rId5"/>
    <p:sldId id="258" r:id="rId6"/>
    <p:sldId id="259" r:id="rId7"/>
    <p:sldId id="260" r:id="rId8"/>
    <p:sldId id="257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51FB-F868-4F27-924A-6EDF77C19632}" type="datetimeFigureOut">
              <a:rPr lang="cs-CZ" smtClean="0"/>
              <a:t>22.10.2012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9129-C9CD-4805-BD4E-765B33520B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51FB-F868-4F27-924A-6EDF77C19632}" type="datetimeFigureOut">
              <a:rPr lang="cs-CZ" smtClean="0"/>
              <a:t>22.10.2012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9129-C9CD-4805-BD4E-765B33520B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51FB-F868-4F27-924A-6EDF77C19632}" type="datetimeFigureOut">
              <a:rPr lang="cs-CZ" smtClean="0"/>
              <a:t>22.10.2012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9129-C9CD-4805-BD4E-765B33520B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51FB-F868-4F27-924A-6EDF77C19632}" type="datetimeFigureOut">
              <a:rPr lang="cs-CZ" smtClean="0"/>
              <a:t>22.10.2012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9129-C9CD-4805-BD4E-765B33520B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51FB-F868-4F27-924A-6EDF77C19632}" type="datetimeFigureOut">
              <a:rPr lang="cs-CZ" smtClean="0"/>
              <a:t>22.10.2012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9129-C9CD-4805-BD4E-765B33520B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51FB-F868-4F27-924A-6EDF77C19632}" type="datetimeFigureOut">
              <a:rPr lang="cs-CZ" smtClean="0"/>
              <a:t>22.10.2012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9129-C9CD-4805-BD4E-765B33520B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51FB-F868-4F27-924A-6EDF77C19632}" type="datetimeFigureOut">
              <a:rPr lang="cs-CZ" smtClean="0"/>
              <a:t>22.10.2012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9129-C9CD-4805-BD4E-765B33520B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51FB-F868-4F27-924A-6EDF77C19632}" type="datetimeFigureOut">
              <a:rPr lang="cs-CZ" smtClean="0"/>
              <a:t>22.10.2012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9129-C9CD-4805-BD4E-765B33520B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51FB-F868-4F27-924A-6EDF77C19632}" type="datetimeFigureOut">
              <a:rPr lang="cs-CZ" smtClean="0"/>
              <a:t>22.10.2012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9129-C9CD-4805-BD4E-765B33520B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51FB-F868-4F27-924A-6EDF77C19632}" type="datetimeFigureOut">
              <a:rPr lang="cs-CZ" smtClean="0"/>
              <a:t>22.10.2012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9129-C9CD-4805-BD4E-765B33520B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51FB-F868-4F27-924A-6EDF77C19632}" type="datetimeFigureOut">
              <a:rPr lang="cs-CZ" smtClean="0"/>
              <a:t>22.10.2012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9129-C9CD-4805-BD4E-765B33520B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851FB-F868-4F27-924A-6EDF77C19632}" type="datetimeFigureOut">
              <a:rPr lang="cs-CZ" smtClean="0"/>
              <a:t>22.10.2012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29129-C9CD-4805-BD4E-765B33520BA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ert-hofstede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geert-hofstede.com/spain.html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geert-hofstede.com/taiwan.html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PVbkjobD8ao&amp;lr=1&amp;feature=mhs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dwardthall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SLPEwvVvN0" TargetMode="External"/><Relationship Id="rId7" Type="http://schemas.openxmlformats.org/officeDocument/2006/relationships/hyperlink" Target="http://www.youtube.com/watch?v=BGPIszdcCcc" TargetMode="External"/><Relationship Id="rId2" Type="http://schemas.openxmlformats.org/officeDocument/2006/relationships/hyperlink" Target="http://www.youtube.com/watch?v=cT8L1Gms07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YOpAVz-ntCs" TargetMode="External"/><Relationship Id="rId5" Type="http://schemas.openxmlformats.org/officeDocument/2006/relationships/hyperlink" Target="http://www.youtube.com/watch?v=v1vvLQd53Ps" TargetMode="External"/><Relationship Id="rId4" Type="http://schemas.openxmlformats.org/officeDocument/2006/relationships/hyperlink" Target="http://www.youtube.com/watch?v=JK_NinOmFW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geert-hofstede.com/canada.html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geert-hofstede.com/finland.html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eert-hofstede.com/germany.html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geert-hofstede.com/iran.html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geert-hofstede.com/portugal.html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Geert</a:t>
            </a:r>
            <a:r>
              <a:rPr lang="cs-CZ" dirty="0" smtClean="0"/>
              <a:t> </a:t>
            </a:r>
            <a:r>
              <a:rPr lang="cs-CZ" dirty="0" err="1" smtClean="0"/>
              <a:t>Hofstede</a:t>
            </a:r>
            <a:r>
              <a:rPr lang="cs-CZ" dirty="0" smtClean="0"/>
              <a:t>´s </a:t>
            </a:r>
            <a:r>
              <a:rPr lang="cs-CZ" dirty="0" err="1" smtClean="0"/>
              <a:t>cultural</a:t>
            </a:r>
            <a:r>
              <a:rPr lang="cs-CZ" dirty="0" smtClean="0"/>
              <a:t> </a:t>
            </a:r>
            <a:r>
              <a:rPr lang="cs-CZ" dirty="0" err="1" smtClean="0"/>
              <a:t>dimensions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Edward </a:t>
            </a:r>
            <a:r>
              <a:rPr lang="cs-CZ" dirty="0" err="1" smtClean="0"/>
              <a:t>Hall</a:t>
            </a:r>
            <a:r>
              <a:rPr lang="cs-CZ" dirty="0" smtClean="0"/>
              <a:t>´s </a:t>
            </a:r>
            <a:r>
              <a:rPr lang="cs-CZ" dirty="0" err="1" smtClean="0"/>
              <a:t>dimensions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geert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hofstede.com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 err="1" smtClean="0"/>
              <a:t>Spain</a:t>
            </a:r>
            <a:r>
              <a:rPr lang="cs-CZ" sz="3600" dirty="0" smtClean="0"/>
              <a:t> </a:t>
            </a:r>
            <a:r>
              <a:rPr lang="cs-CZ" sz="3600" dirty="0" err="1" smtClean="0"/>
              <a:t>and</a:t>
            </a:r>
            <a:r>
              <a:rPr lang="cs-CZ" sz="3600" dirty="0" smtClean="0"/>
              <a:t> </a:t>
            </a:r>
            <a:r>
              <a:rPr lang="cs-CZ" sz="3600" dirty="0" err="1" smtClean="0"/>
              <a:t>Sweden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>
                <a:hlinkClick r:id="rId2"/>
              </a:rPr>
              <a:t>http://geert-hofstede.com/spain.html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29822" t="26900" r="30607" b="6951"/>
          <a:stretch>
            <a:fillRect/>
          </a:stretch>
        </p:blipFill>
        <p:spPr bwMode="auto">
          <a:xfrm>
            <a:off x="323528" y="1340768"/>
            <a:ext cx="882047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 smtClean="0"/>
              <a:t>Taiwan </a:t>
            </a:r>
            <a:r>
              <a:rPr lang="cs-CZ" sz="3200" dirty="0" err="1" smtClean="0"/>
              <a:t>and</a:t>
            </a:r>
            <a:r>
              <a:rPr lang="cs-CZ" sz="3200" dirty="0" smtClean="0"/>
              <a:t> USA</a:t>
            </a:r>
            <a:br>
              <a:rPr lang="cs-CZ" sz="3200" dirty="0" smtClean="0"/>
            </a:br>
            <a:r>
              <a:rPr lang="cs-CZ" sz="3200" dirty="0" smtClean="0">
                <a:hlinkClick r:id="rId2"/>
              </a:rPr>
              <a:t>http://geert-hofstede.com/taiwan.html</a:t>
            </a: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29822" t="26900" r="30607" b="8001"/>
          <a:stretch>
            <a:fillRect/>
          </a:stretch>
        </p:blipFill>
        <p:spPr bwMode="auto">
          <a:xfrm>
            <a:off x="395536" y="1196752"/>
            <a:ext cx="849694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Hofstede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Power</a:t>
            </a:r>
            <a:r>
              <a:rPr lang="cs-CZ" dirty="0"/>
              <a:t> Distance (PDI) </a:t>
            </a:r>
            <a:endParaRPr lang="cs-CZ" dirty="0" smtClean="0"/>
          </a:p>
          <a:p>
            <a:r>
              <a:rPr lang="cs-CZ" dirty="0" err="1" smtClean="0"/>
              <a:t>Individualism</a:t>
            </a:r>
            <a:r>
              <a:rPr lang="cs-CZ" dirty="0" smtClean="0"/>
              <a:t> </a:t>
            </a:r>
            <a:r>
              <a:rPr lang="cs-CZ" dirty="0"/>
              <a:t>versus </a:t>
            </a:r>
            <a:r>
              <a:rPr lang="cs-CZ" dirty="0" err="1"/>
              <a:t>collectivism</a:t>
            </a:r>
            <a:r>
              <a:rPr lang="cs-CZ" dirty="0"/>
              <a:t> (IDV) </a:t>
            </a:r>
            <a:endParaRPr lang="cs-CZ" dirty="0" smtClean="0"/>
          </a:p>
          <a:p>
            <a:r>
              <a:rPr lang="cs-CZ" dirty="0" err="1" smtClean="0"/>
              <a:t>Masculinity</a:t>
            </a:r>
            <a:r>
              <a:rPr lang="cs-CZ" dirty="0" smtClean="0"/>
              <a:t> </a:t>
            </a:r>
            <a:r>
              <a:rPr lang="cs-CZ" dirty="0"/>
              <a:t>versus </a:t>
            </a:r>
            <a:r>
              <a:rPr lang="cs-CZ" dirty="0" err="1"/>
              <a:t>femininity</a:t>
            </a:r>
            <a:r>
              <a:rPr lang="cs-CZ" dirty="0"/>
              <a:t> (MAS) </a:t>
            </a:r>
            <a:endParaRPr lang="cs-CZ" dirty="0" smtClean="0"/>
          </a:p>
          <a:p>
            <a:r>
              <a:rPr lang="cs-CZ" dirty="0" err="1" smtClean="0"/>
              <a:t>Uncertainty</a:t>
            </a:r>
            <a:r>
              <a:rPr lang="cs-CZ" dirty="0" smtClean="0"/>
              <a:t> </a:t>
            </a:r>
            <a:r>
              <a:rPr lang="cs-CZ" dirty="0" err="1"/>
              <a:t>avoidance</a:t>
            </a:r>
            <a:r>
              <a:rPr lang="cs-CZ" dirty="0"/>
              <a:t> (UAI) </a:t>
            </a:r>
            <a:endParaRPr lang="cs-CZ" dirty="0" smtClean="0"/>
          </a:p>
          <a:p>
            <a:r>
              <a:rPr lang="en-US" dirty="0" smtClean="0"/>
              <a:t>Long-term </a:t>
            </a:r>
            <a:r>
              <a:rPr lang="en-US" dirty="0"/>
              <a:t>versus short-term orientation (LTO) </a:t>
            </a:r>
            <a:endParaRPr lang="cs-CZ" dirty="0" smtClean="0"/>
          </a:p>
          <a:p>
            <a:r>
              <a:rPr lang="cs-CZ" dirty="0" err="1" smtClean="0"/>
              <a:t>Indulgence</a:t>
            </a:r>
            <a:r>
              <a:rPr lang="cs-CZ" dirty="0" smtClean="0"/>
              <a:t> </a:t>
            </a:r>
            <a:r>
              <a:rPr lang="cs-CZ" dirty="0"/>
              <a:t>versus </a:t>
            </a:r>
            <a:r>
              <a:rPr lang="cs-CZ" dirty="0" err="1"/>
              <a:t>Restraint</a:t>
            </a:r>
            <a:r>
              <a:rPr lang="cs-CZ" dirty="0"/>
              <a:t> (IVR) </a:t>
            </a:r>
          </a:p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youtube.com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watch</a:t>
            </a:r>
            <a:r>
              <a:rPr lang="cs-CZ" dirty="0" smtClean="0">
                <a:hlinkClick r:id="rId2"/>
              </a:rPr>
              <a:t>?v=PVbkjobD8ao&amp;</a:t>
            </a:r>
            <a:r>
              <a:rPr lang="cs-CZ" dirty="0" err="1" smtClean="0">
                <a:hlinkClick r:id="rId2"/>
              </a:rPr>
              <a:t>lr</a:t>
            </a:r>
            <a:r>
              <a:rPr lang="cs-CZ" dirty="0" smtClean="0">
                <a:hlinkClick r:id="rId2"/>
              </a:rPr>
              <a:t>=1&amp;feature=</a:t>
            </a:r>
            <a:r>
              <a:rPr lang="cs-CZ" dirty="0" err="1" smtClean="0">
                <a:hlinkClick r:id="rId2"/>
              </a:rPr>
              <a:t>mhsn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High vs. Low Context Cultures</a:t>
            </a:r>
            <a:r>
              <a:rPr lang="cs-CZ" sz="4000" smtClean="0"/>
              <a:t/>
            </a:r>
            <a:br>
              <a:rPr lang="cs-CZ" sz="4000" smtClean="0"/>
            </a:br>
            <a:r>
              <a:rPr lang="cs-CZ" sz="4000" smtClean="0"/>
              <a:t> </a:t>
            </a:r>
            <a:r>
              <a:rPr lang="cs-CZ" sz="4000" smtClean="0">
                <a:solidFill>
                  <a:srgbClr val="FF3300"/>
                </a:solidFill>
              </a:rPr>
              <a:t>Edward Hall</a:t>
            </a:r>
            <a:r>
              <a:rPr lang="cs-CZ" sz="4000" smtClean="0"/>
              <a:t> </a:t>
            </a:r>
            <a:r>
              <a:rPr lang="cs-CZ" sz="2200" smtClean="0">
                <a:hlinkClick r:id="rId2"/>
              </a:rPr>
              <a:t>http://edwardthall.com/</a:t>
            </a:r>
            <a:endParaRPr lang="cs-CZ" sz="22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cs typeface="Times New Roman" pitchFamily="18" charset="0"/>
              </a:rPr>
              <a:t>Low-Context cultures</a:t>
            </a:r>
            <a:r>
              <a:rPr lang="en-US" sz="1800" dirty="0" smtClean="0">
                <a:cs typeface="Times New Roman" pitchFamily="18" charset="0"/>
              </a:rPr>
              <a:t>:            </a:t>
            </a:r>
            <a:r>
              <a:rPr lang="en-US" sz="1800" dirty="0" smtClean="0">
                <a:solidFill>
                  <a:schemeClr val="folHlink"/>
                </a:solidFill>
                <a:cs typeface="Times New Roman" pitchFamily="18" charset="0"/>
              </a:rPr>
              <a:t>What is said is precisely what is meant</a:t>
            </a:r>
            <a:r>
              <a:rPr lang="en-US" sz="1800" dirty="0" smtClean="0">
                <a:solidFill>
                  <a:schemeClr val="folHlink"/>
                </a:solidFill>
              </a:rPr>
              <a:t> </a:t>
            </a:r>
            <a:endParaRPr lang="cs-CZ" sz="1800" dirty="0" smtClean="0">
              <a:solidFill>
                <a:schemeClr val="folHlink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kumimoji="1" lang="en-GB" sz="1800" dirty="0" smtClean="0"/>
              <a:t>Messages are explicit</a:t>
            </a:r>
          </a:p>
          <a:p>
            <a:pPr lvl="1" eaLnBrk="1" hangingPunct="1">
              <a:lnSpc>
                <a:spcPct val="80000"/>
              </a:lnSpc>
            </a:pPr>
            <a:r>
              <a:rPr kumimoji="1" lang="en-GB" sz="1800" dirty="0" smtClean="0"/>
              <a:t>Words carry most of the information in communication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cs typeface="Times New Roman" pitchFamily="18" charset="0"/>
              </a:rPr>
              <a:t>High-Context </a:t>
            </a:r>
            <a:r>
              <a:rPr lang="en-US" sz="1800" b="1" dirty="0" smtClean="0">
                <a:cs typeface="Times New Roman" pitchFamily="18" charset="0"/>
              </a:rPr>
              <a:t>cultures</a:t>
            </a:r>
            <a:r>
              <a:rPr lang="en-US" sz="1800" dirty="0" smtClean="0">
                <a:cs typeface="Times New Roman" pitchFamily="18" charset="0"/>
              </a:rPr>
              <a:t>:                 </a:t>
            </a:r>
            <a:r>
              <a:rPr lang="en-US" sz="1800" dirty="0" smtClean="0">
                <a:solidFill>
                  <a:schemeClr val="folHlink"/>
                </a:solidFill>
                <a:cs typeface="Times New Roman" pitchFamily="18" charset="0"/>
              </a:rPr>
              <a:t>The context of the message— the message source, his or  her standing in society or in the negotiating group, level of expertise, tone of voice, and body language—are  all meaningful</a:t>
            </a:r>
            <a:endParaRPr lang="cs-CZ" sz="1800" dirty="0" smtClean="0">
              <a:solidFill>
                <a:schemeClr val="folHlink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kumimoji="1" lang="en-GB" sz="1800" dirty="0" smtClean="0"/>
              <a:t>Less information is contained in the verbal part of the message</a:t>
            </a:r>
          </a:p>
          <a:p>
            <a:pPr lvl="1" eaLnBrk="1" hangingPunct="1">
              <a:lnSpc>
                <a:spcPct val="80000"/>
              </a:lnSpc>
            </a:pPr>
            <a:r>
              <a:rPr kumimoji="1" lang="en-GB" sz="1800" dirty="0" smtClean="0"/>
              <a:t>More information resides in the context of communication (background, associations, basic values of communicators)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kumimoji="1" lang="cs-CZ" sz="18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kumimoji="1" lang="cs-CZ" sz="1800" b="1" dirty="0" smtClean="0">
                <a:solidFill>
                  <a:schemeClr val="accent2"/>
                </a:solidFill>
              </a:rPr>
              <a:t>MONOCHRONIC VS POLYCHRONIC CULTURES</a:t>
            </a:r>
            <a:r>
              <a:rPr kumimoji="1" lang="cs-CZ" sz="1800" dirty="0" smtClean="0"/>
              <a:t>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kumimoji="1" lang="cs-CZ" sz="18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cs-CZ" sz="1800" dirty="0" err="1" smtClean="0"/>
              <a:t>Time</a:t>
            </a:r>
            <a:r>
              <a:rPr lang="cs-CZ" sz="1800" dirty="0" smtClean="0"/>
              <a:t> </a:t>
            </a:r>
            <a:r>
              <a:rPr lang="cs-CZ" sz="1800" dirty="0" err="1" smtClean="0"/>
              <a:t>is</a:t>
            </a:r>
            <a:r>
              <a:rPr lang="cs-CZ" sz="1800" dirty="0" smtClean="0"/>
              <a:t> money“ USA, „</a:t>
            </a:r>
            <a:r>
              <a:rPr lang="cs-CZ" sz="1800" dirty="0" err="1" smtClean="0"/>
              <a:t>Those</a:t>
            </a:r>
            <a:r>
              <a:rPr lang="cs-CZ" sz="1800" dirty="0" smtClean="0"/>
              <a:t> </a:t>
            </a:r>
            <a:r>
              <a:rPr lang="cs-CZ" sz="1800" dirty="0" err="1" smtClean="0"/>
              <a:t>who</a:t>
            </a:r>
            <a:r>
              <a:rPr lang="cs-CZ" sz="1800" dirty="0" smtClean="0"/>
              <a:t> </a:t>
            </a:r>
            <a:r>
              <a:rPr lang="cs-CZ" sz="1800" dirty="0" err="1" smtClean="0"/>
              <a:t>rush</a:t>
            </a:r>
            <a:r>
              <a:rPr lang="cs-CZ" sz="1800" dirty="0" smtClean="0"/>
              <a:t> </a:t>
            </a:r>
            <a:r>
              <a:rPr lang="cs-CZ" sz="1800" dirty="0" err="1" smtClean="0"/>
              <a:t>arrive</a:t>
            </a:r>
            <a:r>
              <a:rPr lang="cs-CZ" sz="1800" dirty="0" smtClean="0"/>
              <a:t> </a:t>
            </a:r>
            <a:r>
              <a:rPr lang="cs-CZ" sz="1800" dirty="0" err="1" smtClean="0"/>
              <a:t>first</a:t>
            </a:r>
            <a:r>
              <a:rPr lang="cs-CZ" sz="1800" dirty="0" smtClean="0"/>
              <a:t> </a:t>
            </a:r>
            <a:r>
              <a:rPr lang="cs-CZ" sz="1800" dirty="0" err="1" smtClean="0"/>
              <a:t>at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grave</a:t>
            </a:r>
            <a:r>
              <a:rPr lang="cs-CZ" sz="1800" dirty="0" smtClean="0"/>
              <a:t> (</a:t>
            </a:r>
            <a:r>
              <a:rPr lang="cs-CZ" sz="1800" dirty="0" err="1" smtClean="0"/>
              <a:t>Spain</a:t>
            </a:r>
            <a:r>
              <a:rPr lang="cs-CZ" sz="1800" dirty="0" smtClean="0"/>
              <a:t>), „</a:t>
            </a:r>
            <a:r>
              <a:rPr lang="cs-CZ" sz="1800" dirty="0" err="1" smtClean="0"/>
              <a:t>Before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time</a:t>
            </a:r>
            <a:r>
              <a:rPr lang="cs-CZ" sz="1800" dirty="0" smtClean="0"/>
              <a:t>, </a:t>
            </a:r>
            <a:r>
              <a:rPr lang="cs-CZ" sz="1800" dirty="0" err="1" smtClean="0"/>
              <a:t>it</a:t>
            </a:r>
            <a:r>
              <a:rPr lang="cs-CZ" sz="1800" dirty="0" smtClean="0"/>
              <a:t> </a:t>
            </a:r>
            <a:r>
              <a:rPr lang="cs-CZ" sz="1800" dirty="0" err="1" smtClean="0"/>
              <a:t>is</a:t>
            </a:r>
            <a:r>
              <a:rPr lang="cs-CZ" sz="1800" dirty="0" smtClean="0"/>
              <a:t> not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time</a:t>
            </a:r>
            <a:r>
              <a:rPr lang="cs-CZ" sz="1800" dirty="0" smtClean="0"/>
              <a:t>; </a:t>
            </a:r>
            <a:r>
              <a:rPr lang="cs-CZ" sz="1800" dirty="0" err="1" smtClean="0"/>
              <a:t>after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time</a:t>
            </a:r>
            <a:r>
              <a:rPr lang="cs-CZ" sz="1800" dirty="0" smtClean="0"/>
              <a:t>, </a:t>
            </a:r>
            <a:r>
              <a:rPr lang="cs-CZ" sz="1800" dirty="0" err="1" smtClean="0"/>
              <a:t>it</a:t>
            </a:r>
            <a:r>
              <a:rPr lang="cs-CZ" sz="1800" dirty="0" smtClean="0"/>
              <a:t>´s </a:t>
            </a:r>
            <a:r>
              <a:rPr lang="cs-CZ" sz="1800" dirty="0" err="1" smtClean="0"/>
              <a:t>too</a:t>
            </a:r>
            <a:r>
              <a:rPr lang="cs-CZ" sz="1800" dirty="0" smtClean="0"/>
              <a:t> </a:t>
            </a:r>
            <a:r>
              <a:rPr lang="cs-CZ" sz="1800" dirty="0" err="1" smtClean="0"/>
              <a:t>late</a:t>
            </a:r>
            <a:r>
              <a:rPr lang="cs-CZ" sz="1800" dirty="0" smtClean="0"/>
              <a:t>“ (France)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cs-CZ" sz="1800" b="1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kumimoji="1" lang="cs-CZ" sz="1800" b="1" dirty="0" smtClean="0">
                <a:solidFill>
                  <a:schemeClr val="accent2"/>
                </a:solidFill>
              </a:rPr>
              <a:t>PROXEMIC – DISTANCE, SPACE (in-</a:t>
            </a:r>
            <a:r>
              <a:rPr kumimoji="1" lang="cs-CZ" sz="1800" b="1" dirty="0" err="1" smtClean="0">
                <a:solidFill>
                  <a:schemeClr val="accent2"/>
                </a:solidFill>
              </a:rPr>
              <a:t>group</a:t>
            </a:r>
            <a:r>
              <a:rPr kumimoji="1" lang="cs-CZ" sz="1800" b="1" dirty="0" smtClean="0">
                <a:solidFill>
                  <a:schemeClr val="accent2"/>
                </a:solidFill>
              </a:rPr>
              <a:t>, </a:t>
            </a:r>
            <a:r>
              <a:rPr kumimoji="1" lang="cs-CZ" sz="1800" b="1" dirty="0" err="1" smtClean="0">
                <a:solidFill>
                  <a:schemeClr val="accent2"/>
                </a:solidFill>
              </a:rPr>
              <a:t>outgroup</a:t>
            </a:r>
            <a:r>
              <a:rPr kumimoji="1" lang="cs-CZ" sz="1800" b="1" dirty="0" smtClean="0">
                <a:solidFill>
                  <a:schemeClr val="accent2"/>
                </a:solidFill>
              </a:rPr>
              <a:t>, </a:t>
            </a:r>
            <a:r>
              <a:rPr kumimoji="1" lang="cs-CZ" sz="1800" b="1" dirty="0" err="1" smtClean="0">
                <a:solidFill>
                  <a:schemeClr val="accent2"/>
                </a:solidFill>
              </a:rPr>
              <a:t>physical</a:t>
            </a:r>
            <a:r>
              <a:rPr kumimoji="1" lang="cs-CZ" sz="1800" b="1" dirty="0" smtClean="0">
                <a:solidFill>
                  <a:schemeClr val="accent2"/>
                </a:solidFill>
              </a:rPr>
              <a:t> </a:t>
            </a:r>
            <a:r>
              <a:rPr kumimoji="1" lang="cs-CZ" sz="1800" b="1" dirty="0" err="1" smtClean="0">
                <a:solidFill>
                  <a:schemeClr val="accent2"/>
                </a:solidFill>
              </a:rPr>
              <a:t>space</a:t>
            </a:r>
            <a:r>
              <a:rPr kumimoji="1" lang="cs-CZ" sz="1800" b="1" dirty="0" smtClean="0">
                <a:solidFill>
                  <a:schemeClr val="accent2"/>
                </a:solidFill>
              </a:rPr>
              <a:t>…), </a:t>
            </a:r>
            <a:r>
              <a:rPr kumimoji="1" lang="cs-CZ" sz="1800" b="1" dirty="0" err="1" smtClean="0">
                <a:solidFill>
                  <a:schemeClr val="accent2"/>
                </a:solidFill>
              </a:rPr>
              <a:t>e.g</a:t>
            </a:r>
            <a:r>
              <a:rPr kumimoji="1" lang="cs-CZ" sz="1800" b="1" dirty="0" smtClean="0">
                <a:solidFill>
                  <a:schemeClr val="accent2"/>
                </a:solidFill>
              </a:rPr>
              <a:t>. </a:t>
            </a:r>
            <a:r>
              <a:rPr kumimoji="1" lang="cs-CZ" sz="1800" b="1" dirty="0" err="1" smtClean="0">
                <a:solidFill>
                  <a:schemeClr val="accent2"/>
                </a:solidFill>
              </a:rPr>
              <a:t>friendship</a:t>
            </a:r>
            <a:r>
              <a:rPr kumimoji="1" lang="cs-CZ" sz="1800" b="1" dirty="0" smtClean="0">
                <a:solidFill>
                  <a:schemeClr val="accent2"/>
                </a:solidFill>
              </a:rPr>
              <a:t> </a:t>
            </a:r>
            <a:r>
              <a:rPr kumimoji="1" lang="cs-CZ" sz="1800" b="1" dirty="0" err="1" smtClean="0">
                <a:solidFill>
                  <a:schemeClr val="accent2"/>
                </a:solidFill>
              </a:rPr>
              <a:t>patterns</a:t>
            </a:r>
            <a:r>
              <a:rPr kumimoji="1" lang="cs-CZ" sz="1800" b="1" dirty="0" smtClean="0">
                <a:solidFill>
                  <a:schemeClr val="accent2"/>
                </a:solidFill>
              </a:rPr>
              <a:t>, „</a:t>
            </a:r>
            <a:r>
              <a:rPr kumimoji="1" lang="cs-CZ" sz="1800" b="1" dirty="0" err="1" smtClean="0">
                <a:solidFill>
                  <a:schemeClr val="accent2"/>
                </a:solidFill>
              </a:rPr>
              <a:t>size</a:t>
            </a:r>
            <a:r>
              <a:rPr kumimoji="1" lang="cs-CZ" sz="1800" b="1" dirty="0" smtClean="0">
                <a:solidFill>
                  <a:schemeClr val="accent2"/>
                </a:solidFill>
              </a:rPr>
              <a:t>“ </a:t>
            </a:r>
            <a:r>
              <a:rPr kumimoji="1" lang="cs-CZ" sz="1800" b="1" dirty="0" err="1" smtClean="0">
                <a:solidFill>
                  <a:schemeClr val="accent2"/>
                </a:solidFill>
              </a:rPr>
              <a:t>of</a:t>
            </a:r>
            <a:r>
              <a:rPr kumimoji="1" lang="cs-CZ" sz="1800" b="1" dirty="0" smtClean="0">
                <a:solidFill>
                  <a:schemeClr val="accent2"/>
                </a:solidFill>
              </a:rPr>
              <a:t> </a:t>
            </a:r>
            <a:r>
              <a:rPr kumimoji="1" lang="cs-CZ" sz="1800" b="1" dirty="0" err="1" smtClean="0">
                <a:solidFill>
                  <a:schemeClr val="accent2"/>
                </a:solidFill>
              </a:rPr>
              <a:t>family</a:t>
            </a:r>
            <a:r>
              <a:rPr kumimoji="1" lang="cs-CZ" sz="1800" b="1" dirty="0" smtClean="0">
                <a:solidFill>
                  <a:schemeClr val="accent2"/>
                </a:solidFill>
              </a:rPr>
              <a:t>, </a:t>
            </a:r>
            <a:r>
              <a:rPr kumimoji="1" lang="cs-CZ" sz="1800" b="1" dirty="0" err="1" smtClean="0">
                <a:solidFill>
                  <a:schemeClr val="accent2"/>
                </a:solidFill>
              </a:rPr>
              <a:t>guanxi</a:t>
            </a:r>
            <a:endParaRPr kumimoji="1" lang="cs-CZ" sz="1800" b="1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kumimoji="1" lang="cs-CZ" sz="1800" b="1" dirty="0" smtClean="0">
                <a:solidFill>
                  <a:schemeClr val="accent2"/>
                </a:solidFill>
              </a:rPr>
              <a:t>„</a:t>
            </a:r>
            <a:r>
              <a:rPr kumimoji="1" lang="cs-CZ" sz="1800" b="1" dirty="0" err="1" smtClean="0">
                <a:solidFill>
                  <a:schemeClr val="accent2"/>
                </a:solidFill>
              </a:rPr>
              <a:t>touch</a:t>
            </a:r>
            <a:r>
              <a:rPr kumimoji="1" lang="cs-CZ" sz="1800" b="1" dirty="0" smtClean="0">
                <a:solidFill>
                  <a:schemeClr val="accent2"/>
                </a:solidFill>
              </a:rPr>
              <a:t>“ </a:t>
            </a:r>
            <a:r>
              <a:rPr kumimoji="1" lang="cs-CZ" sz="1800" b="1" dirty="0" err="1" smtClean="0">
                <a:solidFill>
                  <a:schemeClr val="accent2"/>
                </a:solidFill>
              </a:rPr>
              <a:t>coulture</a:t>
            </a:r>
            <a:r>
              <a:rPr kumimoji="1" lang="cs-CZ" sz="1800" b="1" dirty="0" smtClean="0">
                <a:solidFill>
                  <a:schemeClr val="accent2"/>
                </a:solidFill>
              </a:rPr>
              <a:t> – to show intimity in </a:t>
            </a:r>
            <a:r>
              <a:rPr kumimoji="1" lang="cs-CZ" sz="1800" b="1" dirty="0" err="1" smtClean="0">
                <a:solidFill>
                  <a:schemeClr val="accent2"/>
                </a:solidFill>
              </a:rPr>
              <a:t>ads</a:t>
            </a:r>
            <a:endParaRPr kumimoji="1" lang="en-GB" sz="18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 smtClean="0">
              <a:solidFill>
                <a:schemeClr val="folHlink"/>
              </a:solidFill>
              <a:cs typeface="Times New Roman" pitchFamily="18" charset="0"/>
            </a:endParaRPr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4484688" y="6372225"/>
            <a:ext cx="25558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cs-CZ" sz="160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cultural</a:t>
            </a:r>
            <a:r>
              <a:rPr lang="cs-CZ" dirty="0" smtClean="0"/>
              <a:t> </a:t>
            </a:r>
            <a:r>
              <a:rPr lang="cs-CZ" dirty="0" err="1" smtClean="0"/>
              <a:t>dimensions</a:t>
            </a:r>
            <a:r>
              <a:rPr lang="cs-CZ" dirty="0" smtClean="0"/>
              <a:t> (</a:t>
            </a:r>
            <a:r>
              <a:rPr lang="cs-CZ" dirty="0" err="1" smtClean="0"/>
              <a:t>Hofstede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Hall</a:t>
            </a:r>
            <a:r>
              <a:rPr lang="cs-CZ" dirty="0" smtClean="0"/>
              <a:t>)?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product</a:t>
            </a:r>
            <a:r>
              <a:rPr lang="cs-CZ" dirty="0" smtClean="0"/>
              <a:t>? </a:t>
            </a:r>
            <a:r>
              <a:rPr lang="cs-CZ" dirty="0" err="1" smtClean="0"/>
              <a:t>What</a:t>
            </a:r>
            <a:r>
              <a:rPr lang="cs-CZ" dirty="0" smtClean="0"/>
              <a:t> mix?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youtube.com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watch</a:t>
            </a:r>
            <a:r>
              <a:rPr lang="cs-CZ" dirty="0" smtClean="0">
                <a:hlinkClick r:id="rId2"/>
              </a:rPr>
              <a:t>?v=cT8L1Gms07Y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youtube.com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watch</a:t>
            </a:r>
            <a:r>
              <a:rPr lang="cs-CZ" dirty="0" smtClean="0">
                <a:hlinkClick r:id="rId3"/>
              </a:rPr>
              <a:t>?v=sSLPEwvVvN0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youtube.com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watch</a:t>
            </a:r>
            <a:r>
              <a:rPr lang="cs-CZ" dirty="0" smtClean="0">
                <a:hlinkClick r:id="rId4"/>
              </a:rPr>
              <a:t>?v=JK_</a:t>
            </a:r>
            <a:r>
              <a:rPr lang="cs-CZ" dirty="0" err="1" smtClean="0">
                <a:hlinkClick r:id="rId4"/>
              </a:rPr>
              <a:t>NinOmFWw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http://www.</a:t>
            </a:r>
            <a:r>
              <a:rPr lang="cs-CZ" dirty="0" err="1" smtClean="0">
                <a:hlinkClick r:id="rId5"/>
              </a:rPr>
              <a:t>youtube.com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watch</a:t>
            </a:r>
            <a:r>
              <a:rPr lang="cs-CZ" dirty="0" smtClean="0">
                <a:hlinkClick r:id="rId5"/>
              </a:rPr>
              <a:t>?v=v1vvLQd53Ps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http://www.</a:t>
            </a:r>
            <a:r>
              <a:rPr lang="cs-CZ" dirty="0" err="1" smtClean="0">
                <a:hlinkClick r:id="rId6"/>
              </a:rPr>
              <a:t>youtube.com</a:t>
            </a:r>
            <a:r>
              <a:rPr lang="cs-CZ" dirty="0" smtClean="0">
                <a:hlinkClick r:id="rId6"/>
              </a:rPr>
              <a:t>/</a:t>
            </a:r>
            <a:r>
              <a:rPr lang="cs-CZ" dirty="0" err="1" smtClean="0">
                <a:hlinkClick r:id="rId6"/>
              </a:rPr>
              <a:t>watch</a:t>
            </a:r>
            <a:r>
              <a:rPr lang="cs-CZ" dirty="0" smtClean="0">
                <a:hlinkClick r:id="rId6"/>
              </a:rPr>
              <a:t>?v=</a:t>
            </a:r>
            <a:r>
              <a:rPr lang="cs-CZ" dirty="0" err="1" smtClean="0">
                <a:hlinkClick r:id="rId6"/>
              </a:rPr>
              <a:t>YOpAVz</a:t>
            </a:r>
            <a:r>
              <a:rPr lang="cs-CZ" dirty="0" smtClean="0">
                <a:hlinkClick r:id="rId6"/>
              </a:rPr>
              <a:t>-</a:t>
            </a:r>
            <a:r>
              <a:rPr lang="cs-CZ" dirty="0" err="1" smtClean="0">
                <a:hlinkClick r:id="rId6"/>
              </a:rPr>
              <a:t>ntCs</a:t>
            </a:r>
            <a:r>
              <a:rPr lang="cs-CZ" dirty="0" smtClean="0"/>
              <a:t>   (I </a:t>
            </a:r>
            <a:r>
              <a:rPr lang="cs-CZ" dirty="0" err="1" smtClean="0"/>
              <a:t>can</a:t>
            </a:r>
            <a:r>
              <a:rPr lang="cs-CZ" dirty="0" smtClean="0"/>
              <a:t>)</a:t>
            </a:r>
          </a:p>
          <a:p>
            <a:r>
              <a:rPr lang="cs-CZ" dirty="0" smtClean="0">
                <a:hlinkClick r:id="rId7"/>
              </a:rPr>
              <a:t>http://www.</a:t>
            </a:r>
            <a:r>
              <a:rPr lang="cs-CZ" dirty="0" err="1" smtClean="0">
                <a:hlinkClick r:id="rId7"/>
              </a:rPr>
              <a:t>youtube.com</a:t>
            </a:r>
            <a:r>
              <a:rPr lang="cs-CZ" dirty="0" smtClean="0">
                <a:hlinkClick r:id="rId7"/>
              </a:rPr>
              <a:t>/</a:t>
            </a:r>
            <a:r>
              <a:rPr lang="cs-CZ" dirty="0" err="1" smtClean="0">
                <a:hlinkClick r:id="rId7"/>
              </a:rPr>
              <a:t>watch</a:t>
            </a:r>
            <a:r>
              <a:rPr lang="cs-CZ" dirty="0" smtClean="0">
                <a:hlinkClick r:id="rId7"/>
              </a:rPr>
              <a:t>?v=</a:t>
            </a:r>
            <a:r>
              <a:rPr lang="cs-CZ" dirty="0" err="1" smtClean="0">
                <a:hlinkClick r:id="rId7"/>
              </a:rPr>
              <a:t>BGPIszdcCcc</a:t>
            </a:r>
            <a:r>
              <a:rPr lang="cs-CZ" dirty="0" smtClean="0"/>
              <a:t>     (</a:t>
            </a:r>
            <a:r>
              <a:rPr lang="cs-CZ" dirty="0" err="1" smtClean="0"/>
              <a:t>Ikea</a:t>
            </a:r>
            <a:r>
              <a:rPr lang="cs-CZ" dirty="0" smtClean="0"/>
              <a:t> </a:t>
            </a:r>
            <a:r>
              <a:rPr lang="cs-CZ" dirty="0" err="1" smtClean="0"/>
              <a:t>hundstol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err="1" smtClean="0"/>
              <a:t>Canada</a:t>
            </a:r>
            <a:r>
              <a:rPr lang="cs-CZ" sz="4000" dirty="0" smtClean="0"/>
              <a:t> </a:t>
            </a:r>
            <a:r>
              <a:rPr lang="cs-CZ" sz="4000" dirty="0" err="1" smtClean="0"/>
              <a:t>vs</a:t>
            </a:r>
            <a:r>
              <a:rPr lang="cs-CZ" sz="4000" dirty="0" smtClean="0"/>
              <a:t> </a:t>
            </a:r>
            <a:r>
              <a:rPr lang="cs-CZ" sz="4000" dirty="0" err="1" smtClean="0"/>
              <a:t>Czech</a:t>
            </a:r>
            <a:r>
              <a:rPr lang="cs-CZ" sz="4000" dirty="0" smtClean="0"/>
              <a:t> </a:t>
            </a:r>
            <a:r>
              <a:rPr lang="cs-CZ" sz="4000" dirty="0" err="1" smtClean="0"/>
              <a:t>Republic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>
                <a:hlinkClick r:id="rId2"/>
              </a:rPr>
              <a:t>http://geert-hofstede.com/canada.html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9231" t="26900" r="30607" b="8001"/>
          <a:stretch>
            <a:fillRect/>
          </a:stretch>
        </p:blipFill>
        <p:spPr bwMode="auto">
          <a:xfrm>
            <a:off x="755576" y="1844824"/>
            <a:ext cx="799288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 err="1" smtClean="0"/>
              <a:t>Finland</a:t>
            </a:r>
            <a:r>
              <a:rPr lang="cs-CZ" sz="3600" dirty="0" smtClean="0"/>
              <a:t> </a:t>
            </a:r>
            <a:r>
              <a:rPr lang="cs-CZ" sz="3600" dirty="0" err="1" smtClean="0"/>
              <a:t>vs</a:t>
            </a:r>
            <a:r>
              <a:rPr lang="cs-CZ" sz="3600" dirty="0" smtClean="0"/>
              <a:t> France</a:t>
            </a:r>
            <a:br>
              <a:rPr lang="cs-CZ" sz="3600" dirty="0" smtClean="0"/>
            </a:br>
            <a:r>
              <a:rPr lang="cs-CZ" sz="3600" dirty="0" smtClean="0">
                <a:hlinkClick r:id="rId2"/>
              </a:rPr>
              <a:t>http://geert-hofstede.com/finland.html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9822" t="26900" r="31197" b="8001"/>
          <a:stretch>
            <a:fillRect/>
          </a:stretch>
        </p:blipFill>
        <p:spPr bwMode="auto">
          <a:xfrm>
            <a:off x="323528" y="1196752"/>
            <a:ext cx="864096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 err="1" smtClean="0"/>
              <a:t>Germany</a:t>
            </a:r>
            <a:r>
              <a:rPr lang="cs-CZ" sz="3600" dirty="0" smtClean="0"/>
              <a:t> </a:t>
            </a:r>
            <a:r>
              <a:rPr lang="cs-CZ" sz="3600" dirty="0" err="1" smtClean="0"/>
              <a:t>and</a:t>
            </a:r>
            <a:r>
              <a:rPr lang="cs-CZ" sz="3600" dirty="0" smtClean="0"/>
              <a:t> </a:t>
            </a:r>
            <a:r>
              <a:rPr lang="cs-CZ" sz="3600" dirty="0" err="1" smtClean="0"/>
              <a:t>Greece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>
                <a:hlinkClick r:id="rId2"/>
              </a:rPr>
              <a:t>http://geert-hofstede.com/germany.html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9231" t="26900" r="31197" b="12201"/>
          <a:stretch>
            <a:fillRect/>
          </a:stretch>
        </p:blipFill>
        <p:spPr bwMode="auto">
          <a:xfrm>
            <a:off x="323528" y="1124744"/>
            <a:ext cx="842493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dirty="0" err="1" smtClean="0"/>
              <a:t>Iran</a:t>
            </a:r>
            <a:r>
              <a:rPr lang="cs-CZ" sz="3600" dirty="0" smtClean="0"/>
              <a:t> </a:t>
            </a:r>
            <a:r>
              <a:rPr lang="cs-CZ" sz="3600" dirty="0" err="1" smtClean="0"/>
              <a:t>and</a:t>
            </a:r>
            <a:r>
              <a:rPr lang="cs-CZ" sz="3600" dirty="0" smtClean="0"/>
              <a:t> </a:t>
            </a:r>
            <a:r>
              <a:rPr lang="cs-CZ" sz="3600" dirty="0" err="1" smtClean="0"/>
              <a:t>Poland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>
                <a:hlinkClick r:id="rId2"/>
              </a:rPr>
              <a:t>http://geert-hofstede.com/iran.html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9231" t="26900" r="30607" b="8001"/>
          <a:stretch>
            <a:fillRect/>
          </a:stretch>
        </p:blipFill>
        <p:spPr bwMode="auto">
          <a:xfrm>
            <a:off x="323528" y="1124744"/>
            <a:ext cx="864096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 smtClean="0"/>
              <a:t>Portugal </a:t>
            </a:r>
            <a:r>
              <a:rPr lang="cs-CZ" sz="3600" dirty="0" err="1" smtClean="0"/>
              <a:t>and</a:t>
            </a:r>
            <a:r>
              <a:rPr lang="cs-CZ" sz="3600" dirty="0" smtClean="0"/>
              <a:t> </a:t>
            </a:r>
            <a:r>
              <a:rPr lang="cs-CZ" sz="3600" dirty="0" err="1" smtClean="0"/>
              <a:t>Slovakia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>
                <a:hlinkClick r:id="rId2"/>
              </a:rPr>
              <a:t>http://geert-hofstede.com/portugal.html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9822" t="26900" r="30607" b="8001"/>
          <a:stretch>
            <a:fillRect/>
          </a:stretch>
        </p:blipFill>
        <p:spPr bwMode="auto">
          <a:xfrm>
            <a:off x="467544" y="1268760"/>
            <a:ext cx="842493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281</Words>
  <Application>Microsoft Office PowerPoint</Application>
  <PresentationFormat>Předvádění na obrazovce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Geert Hofstede´s cultural dimensions and Edward Hall´s dimensions</vt:lpstr>
      <vt:lpstr>Hofstede</vt:lpstr>
      <vt:lpstr>High vs. Low Context Cultures  Edward Hall http://edwardthall.com/</vt:lpstr>
      <vt:lpstr>Which cultural dimensions (Hofstede and Hall)? What product? What mix?</vt:lpstr>
      <vt:lpstr>Canada vs Czech Republic http://geert-hofstede.com/canada.html </vt:lpstr>
      <vt:lpstr>Finland vs France http://geert-hofstede.com/finland.html </vt:lpstr>
      <vt:lpstr>Germany and Greece http://geert-hofstede.com/germany.html </vt:lpstr>
      <vt:lpstr>Iran and Poland http://geert-hofstede.com/iran.html </vt:lpstr>
      <vt:lpstr>  Portugal and Slovakia http://geert-hofstede.com/portugal.html  </vt:lpstr>
      <vt:lpstr>  Spain and Sweden http://geert-hofstede.com/spain.html  </vt:lpstr>
      <vt:lpstr>Taiwan and USA http://geert-hofstede.com/taiwan.html 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Geert Hofstede´s cultural dimensions</dc:title>
  <dc:creator>Lenovo User</dc:creator>
  <cp:lastModifiedBy>Lenovo User</cp:lastModifiedBy>
  <cp:revision>6</cp:revision>
  <dcterms:created xsi:type="dcterms:W3CDTF">2012-10-22T11:05:03Z</dcterms:created>
  <dcterms:modified xsi:type="dcterms:W3CDTF">2012-10-22T12:01:52Z</dcterms:modified>
</cp:coreProperties>
</file>