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3"/>
  </p:notesMasterIdLst>
  <p:sldIdLst>
    <p:sldId id="256" r:id="rId2"/>
    <p:sldId id="257" r:id="rId3"/>
    <p:sldId id="260" r:id="rId4"/>
    <p:sldId id="262" r:id="rId5"/>
    <p:sldId id="295" r:id="rId6"/>
    <p:sldId id="261" r:id="rId7"/>
    <p:sldId id="263" r:id="rId8"/>
    <p:sldId id="266" r:id="rId9"/>
    <p:sldId id="265" r:id="rId10"/>
    <p:sldId id="267" r:id="rId11"/>
    <p:sldId id="264" r:id="rId12"/>
    <p:sldId id="268" r:id="rId13"/>
    <p:sldId id="269" r:id="rId14"/>
    <p:sldId id="277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9" r:id="rId23"/>
    <p:sldId id="278" r:id="rId24"/>
    <p:sldId id="280" r:id="rId25"/>
    <p:sldId id="281" r:id="rId26"/>
    <p:sldId id="284" r:id="rId27"/>
    <p:sldId id="285" r:id="rId28"/>
    <p:sldId id="283" r:id="rId29"/>
    <p:sldId id="286" r:id="rId30"/>
    <p:sldId id="289" r:id="rId31"/>
    <p:sldId id="287" r:id="rId32"/>
    <p:sldId id="288" r:id="rId33"/>
    <p:sldId id="290" r:id="rId34"/>
    <p:sldId id="293" r:id="rId35"/>
    <p:sldId id="282" r:id="rId36"/>
    <p:sldId id="296" r:id="rId37"/>
    <p:sldId id="291" r:id="rId38"/>
    <p:sldId id="297" r:id="rId39"/>
    <p:sldId id="298" r:id="rId40"/>
    <p:sldId id="299" r:id="rId41"/>
    <p:sldId id="301" r:id="rId42"/>
    <p:sldId id="300" r:id="rId43"/>
    <p:sldId id="302" r:id="rId44"/>
    <p:sldId id="303" r:id="rId45"/>
    <p:sldId id="305" r:id="rId46"/>
    <p:sldId id="304" r:id="rId47"/>
    <p:sldId id="306" r:id="rId48"/>
    <p:sldId id="308" r:id="rId49"/>
    <p:sldId id="307" r:id="rId50"/>
    <p:sldId id="258" r:id="rId51"/>
    <p:sldId id="259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55" autoAdjust="0"/>
  </p:normalViewPr>
  <p:slideViewPr>
    <p:cSldViewPr>
      <p:cViewPr>
        <p:scale>
          <a:sx n="100" d="100"/>
          <a:sy n="100" d="100"/>
        </p:scale>
        <p:origin x="-29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AEE5-2D52-4ED3-AFB9-98B3EA991933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41490-8E9D-4086-87FD-E98C8A486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98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1490-8E9D-4086-87FD-E98C8A486A5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044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1490-8E9D-4086-87FD-E98C8A486A5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849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1490-8E9D-4086-87FD-E98C8A486A5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52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1490-8E9D-4086-87FD-E98C8A486A5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23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B37CB4A-0019-4D4A-B554-D9DA8DA91694}" type="datetimeFigureOut">
              <a:rPr lang="cs-CZ" smtClean="0"/>
              <a:t>26.10.2012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AA2386C-104F-4E0B-BCC2-50FAE721464F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obchod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7406640" cy="1752600"/>
          </a:xfrm>
        </p:spPr>
        <p:txBody>
          <a:bodyPr/>
          <a:lstStyle/>
          <a:p>
            <a:r>
              <a:rPr lang="cs-CZ" dirty="0" smtClean="0"/>
              <a:t>Ing. Alena Šafrová </a:t>
            </a:r>
            <a:r>
              <a:rPr lang="cs-CZ" dirty="0" err="1" smtClean="0"/>
              <a:t>Drášilová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202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Směry zahraničně-obchodní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9356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možné dopady </a:t>
            </a:r>
            <a:r>
              <a:rPr lang="cs-CZ" dirty="0" smtClean="0"/>
              <a:t>protekcionismu</a:t>
            </a:r>
          </a:p>
          <a:p>
            <a:pPr lvl="1"/>
            <a:r>
              <a:rPr lang="cs-CZ" dirty="0" smtClean="0"/>
              <a:t>udržení strategicky významných odvětví</a:t>
            </a:r>
          </a:p>
          <a:p>
            <a:pPr lvl="1"/>
            <a:r>
              <a:rPr lang="cs-CZ" dirty="0" smtClean="0"/>
              <a:t>základní soběstačnost ekonomiky</a:t>
            </a:r>
          </a:p>
          <a:p>
            <a:pPr lvl="1"/>
            <a:r>
              <a:rPr lang="cs-CZ" dirty="0" smtClean="0"/>
              <a:t>zachování výrobkové struktury</a:t>
            </a:r>
          </a:p>
          <a:p>
            <a:pPr lvl="1"/>
            <a:r>
              <a:rPr lang="cs-CZ" dirty="0" smtClean="0"/>
              <a:t>skleníkové prostředí pro domácí průmysl</a:t>
            </a:r>
          </a:p>
          <a:p>
            <a:pPr lvl="1"/>
            <a:r>
              <a:rPr lang="cs-CZ" dirty="0" smtClean="0"/>
              <a:t>netržní regulace nezaměstnanosti</a:t>
            </a:r>
          </a:p>
          <a:p>
            <a:pPr lvl="1"/>
            <a:r>
              <a:rPr lang="cs-CZ" dirty="0" smtClean="0"/>
              <a:t>pomalý technologický rozvoj</a:t>
            </a:r>
          </a:p>
          <a:p>
            <a:pPr lvl="1"/>
            <a:r>
              <a:rPr lang="cs-CZ" dirty="0" smtClean="0"/>
              <a:t>neobjektivní stanovení „negativních vnějších vlivů“</a:t>
            </a:r>
          </a:p>
          <a:p>
            <a:pPr lvl="1"/>
            <a:r>
              <a:rPr lang="cs-CZ" dirty="0" smtClean="0"/>
              <a:t>nevyužívání absolutních a komparativních výhod </a:t>
            </a:r>
          </a:p>
          <a:p>
            <a:pPr lvl="1"/>
            <a:r>
              <a:rPr lang="cs-CZ" dirty="0" smtClean="0"/>
              <a:t>vyvolává zpravidla řetězovou reakci</a:t>
            </a:r>
          </a:p>
          <a:p>
            <a:pPr lvl="1"/>
            <a:r>
              <a:rPr lang="cs-CZ" dirty="0" smtClean="0"/>
              <a:t>inflační tendence</a:t>
            </a:r>
          </a:p>
          <a:p>
            <a:pPr lvl="1"/>
            <a:r>
              <a:rPr lang="cs-CZ" dirty="0" smtClean="0"/>
              <a:t>vyloučení závislosti na vnějších zdrojích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3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Směry zahraničně-obchodní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žádný směr se nevyskytuje „v čisté podobě“</a:t>
            </a:r>
          </a:p>
          <a:p>
            <a:r>
              <a:rPr lang="cs-CZ" dirty="0" smtClean="0"/>
              <a:t>oba mají výhody i nevýhody, ekonomické </a:t>
            </a:r>
            <a:br>
              <a:rPr lang="cs-CZ" dirty="0" smtClean="0"/>
            </a:br>
            <a:r>
              <a:rPr lang="cs-CZ" dirty="0" smtClean="0"/>
              <a:t>i sociální dopady, různé v krátkém a dlouhém období</a:t>
            </a:r>
          </a:p>
          <a:p>
            <a:r>
              <a:rPr lang="cs-CZ" dirty="0" smtClean="0"/>
              <a:t>kompromis mezi: </a:t>
            </a:r>
          </a:p>
          <a:p>
            <a:pPr lvl="1"/>
            <a:r>
              <a:rPr lang="cs-CZ" dirty="0" smtClean="0"/>
              <a:t>otevřeností ekonomiky vnějším konkurenčním vlivům</a:t>
            </a:r>
          </a:p>
          <a:p>
            <a:pPr lvl="1"/>
            <a:r>
              <a:rPr lang="cs-CZ" dirty="0" smtClean="0"/>
              <a:t>podporou exportu</a:t>
            </a:r>
          </a:p>
          <a:p>
            <a:pPr lvl="1"/>
            <a:r>
              <a:rPr lang="cs-CZ" dirty="0" smtClean="0"/>
              <a:t>ochranou domácí ekonomiky 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1143985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Směry zahraničně-obchodní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protekcionismus ve 21. století jako reakce na „</a:t>
            </a:r>
            <a:r>
              <a:rPr lang="cs-CZ" dirty="0" smtClean="0"/>
              <a:t>krizi“</a:t>
            </a:r>
          </a:p>
          <a:p>
            <a:pPr lvl="1"/>
            <a:r>
              <a:rPr lang="cs-CZ" dirty="0" smtClean="0"/>
              <a:t>vyspělé země</a:t>
            </a:r>
          </a:p>
          <a:p>
            <a:pPr lvl="2"/>
            <a:r>
              <a:rPr lang="cs-CZ" dirty="0" smtClean="0"/>
              <a:t>finanční podpory,</a:t>
            </a:r>
          </a:p>
          <a:p>
            <a:pPr lvl="2"/>
            <a:r>
              <a:rPr lang="cs-CZ" dirty="0" smtClean="0"/>
              <a:t>dotace,</a:t>
            </a:r>
          </a:p>
          <a:p>
            <a:pPr lvl="2"/>
            <a:r>
              <a:rPr lang="cs-CZ" dirty="0" smtClean="0"/>
              <a:t>vládní zakázky,…</a:t>
            </a:r>
          </a:p>
          <a:p>
            <a:pPr lvl="1"/>
            <a:r>
              <a:rPr lang="cs-CZ" dirty="0" smtClean="0"/>
              <a:t>rozvojové země</a:t>
            </a:r>
          </a:p>
          <a:p>
            <a:pPr lvl="2"/>
            <a:r>
              <a:rPr lang="cs-CZ" dirty="0" smtClean="0"/>
              <a:t>cla</a:t>
            </a:r>
            <a:r>
              <a:rPr lang="cs-CZ" dirty="0"/>
              <a:t>, </a:t>
            </a:r>
            <a:endParaRPr lang="cs-CZ" dirty="0" smtClean="0"/>
          </a:p>
          <a:p>
            <a:pPr lvl="2"/>
            <a:r>
              <a:rPr lang="cs-CZ" dirty="0" smtClean="0"/>
              <a:t>množstevní </a:t>
            </a:r>
            <a:r>
              <a:rPr lang="cs-CZ" dirty="0"/>
              <a:t>kvóty, </a:t>
            </a:r>
            <a:endParaRPr lang="cs-CZ" dirty="0" smtClean="0"/>
          </a:p>
          <a:p>
            <a:pPr lvl="2"/>
            <a:r>
              <a:rPr lang="cs-CZ" dirty="0" smtClean="0"/>
              <a:t>administrativní omezení,…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492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obchodní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cíle</a:t>
            </a:r>
          </a:p>
          <a:p>
            <a:pPr lvl="1"/>
            <a:r>
              <a:rPr lang="cs-CZ" dirty="0" smtClean="0"/>
              <a:t>nástroje na ochranu trhu</a:t>
            </a:r>
          </a:p>
          <a:p>
            <a:pPr lvl="2"/>
            <a:r>
              <a:rPr lang="cs-CZ" dirty="0" smtClean="0"/>
              <a:t>tarifní (cla)</a:t>
            </a:r>
          </a:p>
          <a:p>
            <a:pPr lvl="2"/>
            <a:r>
              <a:rPr lang="cs-CZ" dirty="0" smtClean="0"/>
              <a:t>netarifní opatření</a:t>
            </a:r>
          </a:p>
          <a:p>
            <a:pPr lvl="1"/>
            <a:r>
              <a:rPr lang="cs-CZ" dirty="0" smtClean="0"/>
              <a:t>nástroje a podporu vývozu</a:t>
            </a:r>
          </a:p>
          <a:p>
            <a:r>
              <a:rPr lang="cs-CZ" dirty="0" smtClean="0"/>
              <a:t>podle právního základu</a:t>
            </a:r>
          </a:p>
          <a:p>
            <a:pPr lvl="1"/>
            <a:r>
              <a:rPr lang="cs-CZ" dirty="0" smtClean="0"/>
              <a:t>autonomní </a:t>
            </a:r>
          </a:p>
          <a:p>
            <a:pPr lvl="1"/>
            <a:r>
              <a:rPr lang="cs-CZ" dirty="0" smtClean="0"/>
              <a:t>smluvní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256357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08920"/>
            <a:ext cx="7498080" cy="1143000"/>
          </a:xfrm>
        </p:spPr>
        <p:txBody>
          <a:bodyPr/>
          <a:lstStyle/>
          <a:p>
            <a:r>
              <a:rPr lang="cs-CZ" dirty="0" smtClean="0"/>
              <a:t>Nástroje na ochranu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792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Cla – 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systematicky aplikovaná cla</a:t>
            </a:r>
          </a:p>
          <a:p>
            <a:pPr lvl="1"/>
            <a:r>
              <a:rPr lang="cs-CZ" dirty="0" smtClean="0"/>
              <a:t>předem vyhlášená</a:t>
            </a:r>
          </a:p>
          <a:p>
            <a:pPr lvl="1"/>
            <a:r>
              <a:rPr lang="cs-CZ" dirty="0" smtClean="0"/>
              <a:t>platná ve stanoveném období</a:t>
            </a:r>
          </a:p>
          <a:p>
            <a:pPr lvl="1"/>
            <a:r>
              <a:rPr lang="cs-CZ" dirty="0" smtClean="0"/>
              <a:t>stanovená celním sazebníkem</a:t>
            </a:r>
          </a:p>
          <a:p>
            <a:r>
              <a:rPr lang="cs-CZ" dirty="0" smtClean="0"/>
              <a:t>clo = peněžitá částka kterou stát vybírá při přechodu zboží přes státní hranice</a:t>
            </a:r>
          </a:p>
          <a:p>
            <a:r>
              <a:rPr lang="cs-CZ" dirty="0" smtClean="0"/>
              <a:t>fiskální × obchodně-politická funkce</a:t>
            </a:r>
          </a:p>
        </p:txBody>
      </p:sp>
    </p:spTree>
    <p:extLst>
      <p:ext uri="{BB962C8B-B14F-4D97-AF65-F5344CB8AC3E}">
        <p14:creationId xmlns:p14="http://schemas.microsoft.com/office/powerpoint/2010/main" val="194423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Cla -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podle směru přechodu hranic</a:t>
            </a:r>
          </a:p>
          <a:p>
            <a:pPr lvl="1"/>
            <a:r>
              <a:rPr lang="cs-CZ" dirty="0" smtClean="0"/>
              <a:t>vývozní</a:t>
            </a:r>
          </a:p>
          <a:p>
            <a:pPr lvl="1"/>
            <a:r>
              <a:rPr lang="cs-CZ" dirty="0" smtClean="0"/>
              <a:t>dovozní</a:t>
            </a:r>
          </a:p>
          <a:p>
            <a:pPr lvl="1"/>
            <a:r>
              <a:rPr lang="cs-CZ" dirty="0" smtClean="0"/>
              <a:t>tranzitní</a:t>
            </a:r>
          </a:p>
          <a:p>
            <a:r>
              <a:rPr lang="cs-CZ" dirty="0" smtClean="0"/>
              <a:t>podle účelu, k němuž jsou cla použita</a:t>
            </a:r>
          </a:p>
          <a:p>
            <a:pPr lvl="1"/>
            <a:r>
              <a:rPr lang="cs-CZ" dirty="0" smtClean="0"/>
              <a:t>fiskální</a:t>
            </a:r>
          </a:p>
          <a:p>
            <a:pPr lvl="1"/>
            <a:r>
              <a:rPr lang="cs-CZ" dirty="0" smtClean="0"/>
              <a:t>protekcionistická</a:t>
            </a:r>
          </a:p>
          <a:p>
            <a:r>
              <a:rPr lang="cs-CZ" dirty="0" smtClean="0"/>
              <a:t>podle cíle, jehož má být dosaženo</a:t>
            </a:r>
          </a:p>
          <a:p>
            <a:pPr lvl="1"/>
            <a:r>
              <a:rPr lang="cs-CZ" dirty="0" smtClean="0"/>
              <a:t>prohibitivní </a:t>
            </a:r>
            <a:r>
              <a:rPr lang="cs-CZ" sz="2000" dirty="0" smtClean="0"/>
              <a:t>(velmi vysoké sazby)</a:t>
            </a:r>
          </a:p>
          <a:p>
            <a:pPr lvl="1"/>
            <a:r>
              <a:rPr lang="cs-CZ" dirty="0" smtClean="0"/>
              <a:t>skleníková a výchovná</a:t>
            </a:r>
          </a:p>
          <a:p>
            <a:pPr lvl="1"/>
            <a:r>
              <a:rPr lang="cs-CZ" dirty="0" smtClean="0"/>
              <a:t>antidumpingová </a:t>
            </a:r>
            <a:r>
              <a:rPr lang="cs-CZ" sz="2000" dirty="0" smtClean="0"/>
              <a:t>(na zboží, jehož cena je nižší, než cena běžná na domácím trhu) </a:t>
            </a:r>
            <a:r>
              <a:rPr lang="cs-CZ" sz="2900" dirty="0" smtClean="0"/>
              <a:t>(!!!)</a:t>
            </a:r>
            <a:endParaRPr lang="cs-CZ" sz="2000" dirty="0" smtClean="0"/>
          </a:p>
          <a:p>
            <a:pPr lvl="1"/>
            <a:r>
              <a:rPr lang="cs-CZ" dirty="0" smtClean="0"/>
              <a:t>preferenční </a:t>
            </a:r>
            <a:r>
              <a:rPr lang="cs-CZ" sz="2000" dirty="0" smtClean="0"/>
              <a:t>(jednostranné nižší celní sazby vůči některým zemím)</a:t>
            </a:r>
          </a:p>
          <a:p>
            <a:pPr lvl="1"/>
            <a:r>
              <a:rPr lang="cs-CZ" dirty="0" smtClean="0"/>
              <a:t>diferenční </a:t>
            </a:r>
            <a:r>
              <a:rPr lang="cs-CZ" sz="2000" dirty="0" smtClean="0"/>
              <a:t>(nižší než preferenční, poskytují dodatečnou výhodu při splnění stanovených podmínek)</a:t>
            </a:r>
          </a:p>
        </p:txBody>
      </p:sp>
    </p:spTree>
    <p:extLst>
      <p:ext uri="{BB962C8B-B14F-4D97-AF65-F5344CB8AC3E}">
        <p14:creationId xmlns:p14="http://schemas.microsoft.com/office/powerpoint/2010/main" val="1722476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Cla –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podle vztahu k obchodnímu partnerovi</a:t>
            </a:r>
          </a:p>
          <a:p>
            <a:pPr lvl="1"/>
            <a:r>
              <a:rPr lang="cs-CZ" dirty="0" smtClean="0"/>
              <a:t>kompenzační </a:t>
            </a:r>
            <a:r>
              <a:rPr lang="cs-CZ" sz="1900" dirty="0" smtClean="0"/>
              <a:t>(vyrovnávají subvence dováženého zboží) </a:t>
            </a:r>
            <a:r>
              <a:rPr lang="cs-CZ" sz="2600" dirty="0" smtClean="0"/>
              <a:t>(!!!)</a:t>
            </a:r>
            <a:endParaRPr lang="cs-CZ" sz="1700" dirty="0" smtClean="0"/>
          </a:p>
          <a:p>
            <a:pPr lvl="1"/>
            <a:r>
              <a:rPr lang="cs-CZ" dirty="0" smtClean="0"/>
              <a:t>odvetná </a:t>
            </a:r>
            <a:r>
              <a:rPr lang="cs-CZ" sz="1900" dirty="0" smtClean="0"/>
              <a:t>(retorzní, reagují na obchodní politiku dovážejícího státu)</a:t>
            </a:r>
          </a:p>
          <a:p>
            <a:pPr lvl="1"/>
            <a:r>
              <a:rPr lang="cs-CZ" dirty="0" smtClean="0"/>
              <a:t>vyjednávací </a:t>
            </a:r>
            <a:r>
              <a:rPr lang="cs-CZ" sz="2100" dirty="0" smtClean="0"/>
              <a:t>(vyjednávací prostředek v obchodně-politických jednáních)</a:t>
            </a:r>
          </a:p>
          <a:p>
            <a:r>
              <a:rPr lang="cs-CZ" dirty="0" smtClean="0"/>
              <a:t>podle způsobu výpočtu</a:t>
            </a:r>
          </a:p>
          <a:p>
            <a:pPr lvl="1"/>
            <a:r>
              <a:rPr lang="cs-CZ" dirty="0" err="1" smtClean="0"/>
              <a:t>valorická</a:t>
            </a:r>
            <a:r>
              <a:rPr lang="cs-CZ" dirty="0" smtClean="0"/>
              <a:t> </a:t>
            </a:r>
            <a:r>
              <a:rPr lang="cs-CZ" sz="2100" dirty="0" smtClean="0"/>
              <a:t>(procentní sazbou z hodnoty zboží)</a:t>
            </a:r>
          </a:p>
          <a:p>
            <a:pPr lvl="1"/>
            <a:r>
              <a:rPr lang="cs-CZ" dirty="0" smtClean="0"/>
              <a:t>specifická </a:t>
            </a:r>
            <a:r>
              <a:rPr lang="cs-CZ" sz="1900" dirty="0" smtClean="0"/>
              <a:t>(pevnou částkou za fyzickou jednotku zboží)</a:t>
            </a:r>
          </a:p>
          <a:p>
            <a:pPr lvl="1"/>
            <a:r>
              <a:rPr lang="cs-CZ" dirty="0" smtClean="0"/>
              <a:t>kontingentní </a:t>
            </a:r>
            <a:r>
              <a:rPr lang="cs-CZ" sz="1900" dirty="0" smtClean="0"/>
              <a:t>(tarifní kvóta – nižší clo platí pro kontingent, po jeho vyčerpání se clo zvyšuje)</a:t>
            </a:r>
          </a:p>
          <a:p>
            <a:pPr lvl="1"/>
            <a:r>
              <a:rPr lang="cs-CZ" dirty="0" smtClean="0"/>
              <a:t>smíšená, kombinovaná</a:t>
            </a:r>
          </a:p>
          <a:p>
            <a:pPr lvl="1"/>
            <a:r>
              <a:rPr lang="cs-CZ" dirty="0" smtClean="0"/>
              <a:t>vypočtená na jiném základě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931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Celní sazebník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H</a:t>
            </a:r>
            <a:r>
              <a:rPr lang="cs-CZ" dirty="0" smtClean="0"/>
              <a:t>armonizovaný systém popisu a číselného označování zboží</a:t>
            </a:r>
          </a:p>
          <a:p>
            <a:pPr lvl="1"/>
            <a:r>
              <a:rPr lang="cs-CZ" dirty="0" smtClean="0"/>
              <a:t>80. léta 20. století</a:t>
            </a:r>
          </a:p>
          <a:p>
            <a:pPr lvl="1"/>
            <a:r>
              <a:rPr lang="cs-CZ" dirty="0" smtClean="0"/>
              <a:t>Světová celní organizace (WCO)</a:t>
            </a:r>
          </a:p>
          <a:p>
            <a:pPr lvl="1"/>
            <a:r>
              <a:rPr lang="cs-CZ" dirty="0" smtClean="0"/>
              <a:t>200 států, 98 % světového obchodu</a:t>
            </a:r>
          </a:p>
          <a:p>
            <a:pPr lvl="1"/>
            <a:r>
              <a:rPr lang="cs-CZ" dirty="0" smtClean="0"/>
              <a:t>21 částí, 97 kapitol</a:t>
            </a:r>
          </a:p>
          <a:p>
            <a:pPr lvl="1"/>
            <a:r>
              <a:rPr lang="cs-CZ" dirty="0" smtClean="0"/>
              <a:t>6-místný kód (H. S. </a:t>
            </a:r>
            <a:r>
              <a:rPr lang="cs-CZ" dirty="0" err="1" smtClean="0"/>
              <a:t>code</a:t>
            </a:r>
            <a:r>
              <a:rPr lang="cs-CZ" dirty="0" smtClean="0"/>
              <a:t>)</a:t>
            </a:r>
          </a:p>
          <a:p>
            <a:r>
              <a:rPr lang="cs-CZ" dirty="0" smtClean="0"/>
              <a:t>eskalace tarifů</a:t>
            </a:r>
          </a:p>
          <a:p>
            <a:pPr lvl="1"/>
            <a:r>
              <a:rPr lang="cs-CZ" dirty="0" smtClean="0"/>
              <a:t>čím vyšší je přidaná hodnota, tím vyšší je clo</a:t>
            </a:r>
          </a:p>
          <a:p>
            <a:r>
              <a:rPr lang="cs-CZ" dirty="0" smtClean="0"/>
              <a:t>tarifní špičky</a:t>
            </a:r>
          </a:p>
          <a:p>
            <a:pPr lvl="1"/>
            <a:r>
              <a:rPr lang="cs-CZ" dirty="0" smtClean="0"/>
              <a:t>sazby na citlivé výrobky</a:t>
            </a:r>
          </a:p>
          <a:p>
            <a:pPr lvl="1"/>
            <a:r>
              <a:rPr lang="cs-CZ" dirty="0" smtClean="0"/>
              <a:t>ve vyspělých zemích &gt;15 %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658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Netarifní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vše, kromě cel</a:t>
            </a:r>
          </a:p>
          <a:p>
            <a:r>
              <a:rPr lang="cs-CZ" dirty="0" smtClean="0"/>
              <a:t>velmi obsáhlý soubor, který se neustále rozšiřuje</a:t>
            </a:r>
          </a:p>
          <a:p>
            <a:r>
              <a:rPr lang="cs-CZ" dirty="0" smtClean="0"/>
              <a:t>odvětví</a:t>
            </a:r>
          </a:p>
          <a:p>
            <a:pPr lvl="1"/>
            <a:r>
              <a:rPr lang="cs-CZ" dirty="0" smtClean="0"/>
              <a:t>nejčastěji v oblasti strojírenské výroby, zemědělství a chemického průmyslu</a:t>
            </a:r>
          </a:p>
          <a:p>
            <a:pPr lvl="1"/>
            <a:r>
              <a:rPr lang="cs-CZ" dirty="0" smtClean="0"/>
              <a:t>nejvíce je zatížen obchod s potravinářskými produkty, textilem a surovinami</a:t>
            </a:r>
          </a:p>
          <a:p>
            <a:r>
              <a:rPr lang="cs-CZ" dirty="0" smtClean="0"/>
              <a:t>regiony</a:t>
            </a:r>
          </a:p>
          <a:p>
            <a:pPr lvl="1"/>
            <a:r>
              <a:rPr lang="cs-CZ" dirty="0" smtClean="0"/>
              <a:t>nejvíce: Asie a Tichomoří, Evropa a střední Asie</a:t>
            </a:r>
          </a:p>
          <a:p>
            <a:pPr lvl="1"/>
            <a:r>
              <a:rPr lang="cs-CZ" dirty="0" smtClean="0"/>
              <a:t>relativně méně: Severní a Jižní Amerika, jižní Asie a Karibik</a:t>
            </a:r>
          </a:p>
          <a:p>
            <a:pPr lvl="1"/>
            <a:r>
              <a:rPr lang="cs-CZ" dirty="0" smtClean="0"/>
              <a:t>minimálně: Blízký východ, severní a subsaharská Afrika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11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Obchodní politika</a:t>
            </a:r>
          </a:p>
          <a:p>
            <a:pPr lvl="1"/>
            <a:r>
              <a:rPr lang="cs-CZ" dirty="0" smtClean="0"/>
              <a:t>zahraničně-obchodní politika</a:t>
            </a:r>
          </a:p>
          <a:p>
            <a:pPr lvl="1"/>
            <a:r>
              <a:rPr lang="cs-CZ" dirty="0" smtClean="0"/>
              <a:t>mezinárodní obchodní politika</a:t>
            </a:r>
          </a:p>
          <a:p>
            <a:pPr lvl="1"/>
            <a:r>
              <a:rPr lang="cs-CZ" dirty="0" smtClean="0"/>
              <a:t>společná obchodní politika EU</a:t>
            </a:r>
          </a:p>
          <a:p>
            <a:r>
              <a:rPr lang="cs-CZ" dirty="0" smtClean="0"/>
              <a:t>Další organizace MO</a:t>
            </a:r>
          </a:p>
          <a:p>
            <a:r>
              <a:rPr lang="cs-CZ" dirty="0" smtClean="0"/>
              <a:t>Regionální </a:t>
            </a:r>
            <a:r>
              <a:rPr lang="cs-CZ" dirty="0" smtClean="0"/>
              <a:t>uskupení</a:t>
            </a:r>
          </a:p>
        </p:txBody>
      </p:sp>
    </p:spTree>
    <p:extLst>
      <p:ext uri="{BB962C8B-B14F-4D97-AF65-F5344CB8AC3E}">
        <p14:creationId xmlns:p14="http://schemas.microsoft.com/office/powerpoint/2010/main" val="1430813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Netarifní </a:t>
            </a:r>
            <a:r>
              <a:rPr lang="cs-CZ" dirty="0" smtClean="0"/>
              <a:t>opatření –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paratarifní</a:t>
            </a:r>
            <a:r>
              <a:rPr lang="cs-CZ" dirty="0" smtClean="0"/>
              <a:t> opatření (korigují cenu zboží)</a:t>
            </a:r>
          </a:p>
          <a:p>
            <a:pPr lvl="1"/>
            <a:r>
              <a:rPr lang="cs-CZ" dirty="0" smtClean="0"/>
              <a:t>celní a dovozní přirážky </a:t>
            </a:r>
            <a:r>
              <a:rPr lang="cs-CZ" sz="2300" dirty="0" smtClean="0"/>
              <a:t>(% z celní hodnoty výrobku),</a:t>
            </a:r>
            <a:endParaRPr lang="cs-CZ" dirty="0" smtClean="0"/>
          </a:p>
          <a:p>
            <a:pPr lvl="1"/>
            <a:r>
              <a:rPr lang="cs-CZ" dirty="0" smtClean="0"/>
              <a:t>vnitřní daně uvalované na dovoz,</a:t>
            </a:r>
          </a:p>
          <a:p>
            <a:pPr lvl="1"/>
            <a:r>
              <a:rPr lang="cs-CZ" dirty="0" smtClean="0"/>
              <a:t>povinné celní ohodnocení dovozu,</a:t>
            </a:r>
          </a:p>
          <a:p>
            <a:pPr lvl="1"/>
            <a:r>
              <a:rPr lang="cs-CZ" dirty="0" smtClean="0"/>
              <a:t>tarifní kvóty,…</a:t>
            </a:r>
          </a:p>
          <a:p>
            <a:r>
              <a:rPr lang="cs-CZ" dirty="0" smtClean="0"/>
              <a:t>finanční opatření</a:t>
            </a:r>
          </a:p>
          <a:p>
            <a:pPr lvl="1"/>
            <a:r>
              <a:rPr lang="cs-CZ" dirty="0" smtClean="0"/>
              <a:t>administrativní stanovení cen,</a:t>
            </a:r>
          </a:p>
          <a:p>
            <a:pPr lvl="1"/>
            <a:r>
              <a:rPr lang="cs-CZ" dirty="0" smtClean="0"/>
              <a:t>dobrovolné limity vývozních cen,</a:t>
            </a:r>
          </a:p>
          <a:p>
            <a:pPr lvl="1"/>
            <a:r>
              <a:rPr lang="cs-CZ" dirty="0" smtClean="0"/>
              <a:t>přirážky a odvody,</a:t>
            </a:r>
          </a:p>
          <a:p>
            <a:pPr lvl="1"/>
            <a:r>
              <a:rPr lang="cs-CZ" dirty="0" smtClean="0"/>
              <a:t>antidumpingová opatření,</a:t>
            </a:r>
          </a:p>
          <a:p>
            <a:pPr lvl="1"/>
            <a:r>
              <a:rPr lang="cs-CZ" dirty="0" smtClean="0"/>
              <a:t>požadavek placení předem,</a:t>
            </a:r>
          </a:p>
          <a:p>
            <a:pPr lvl="1"/>
            <a:r>
              <a:rPr lang="cs-CZ" dirty="0" smtClean="0"/>
              <a:t>souběžné rozdílné směnné kurzy,</a:t>
            </a:r>
          </a:p>
          <a:p>
            <a:pPr lvl="1"/>
            <a:r>
              <a:rPr lang="cs-CZ" dirty="0" smtClean="0"/>
              <a:t>dovozní </a:t>
            </a:r>
            <a:r>
              <a:rPr lang="cs-CZ" dirty="0" err="1" smtClean="0"/>
              <a:t>depozia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automatická licenční opatření </a:t>
            </a:r>
            <a:r>
              <a:rPr lang="cs-CZ" sz="2300" dirty="0" smtClean="0"/>
              <a:t>(„kdo dřív přijde, ten dřív mele“)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565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Netarifní opatření – 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kvantitativní opatření</a:t>
            </a:r>
          </a:p>
          <a:p>
            <a:pPr lvl="1"/>
            <a:r>
              <a:rPr lang="cs-CZ" dirty="0" smtClean="0"/>
              <a:t>kvóty,</a:t>
            </a:r>
          </a:p>
          <a:p>
            <a:pPr lvl="1"/>
            <a:r>
              <a:rPr lang="cs-CZ" dirty="0" smtClean="0"/>
              <a:t>neautomatické dovozní licence,</a:t>
            </a:r>
          </a:p>
          <a:p>
            <a:pPr lvl="1"/>
            <a:r>
              <a:rPr lang="cs-CZ" dirty="0" smtClean="0"/>
              <a:t>zákazy dovozu,</a:t>
            </a:r>
          </a:p>
          <a:p>
            <a:pPr lvl="1"/>
            <a:r>
              <a:rPr lang="cs-CZ" dirty="0" smtClean="0"/>
              <a:t>omezení vývozu,…</a:t>
            </a:r>
          </a:p>
          <a:p>
            <a:r>
              <a:rPr lang="cs-CZ" dirty="0" smtClean="0"/>
              <a:t>monopolistická opatření</a:t>
            </a:r>
          </a:p>
          <a:p>
            <a:pPr lvl="1"/>
            <a:r>
              <a:rPr lang="cs-CZ" dirty="0" smtClean="0"/>
              <a:t>stanovení jediného dovozce,</a:t>
            </a:r>
          </a:p>
          <a:p>
            <a:pPr lvl="1"/>
            <a:r>
              <a:rPr lang="cs-CZ" dirty="0" smtClean="0"/>
              <a:t>státní obchodní podniky, </a:t>
            </a:r>
          </a:p>
          <a:p>
            <a:pPr lvl="1"/>
            <a:r>
              <a:rPr lang="cs-CZ" dirty="0" smtClean="0"/>
              <a:t>povinné využití národních služeb v pojištění, dopravě atd.,</a:t>
            </a:r>
          </a:p>
          <a:p>
            <a:r>
              <a:rPr lang="cs-CZ" dirty="0" smtClean="0"/>
              <a:t>technická, sanitární a fytosanitární opatření</a:t>
            </a:r>
          </a:p>
          <a:p>
            <a:pPr lvl="1"/>
            <a:r>
              <a:rPr lang="cs-CZ" dirty="0" smtClean="0"/>
              <a:t>technická regulace</a:t>
            </a:r>
          </a:p>
          <a:p>
            <a:pPr lvl="1"/>
            <a:r>
              <a:rPr lang="cs-CZ" dirty="0" smtClean="0"/>
              <a:t>administrativní regulace potřebné dokumentace,</a:t>
            </a:r>
          </a:p>
          <a:p>
            <a:pPr lvl="1"/>
            <a:r>
              <a:rPr lang="cs-CZ" dirty="0" smtClean="0"/>
              <a:t>speciální celní formality (např. inspekce před naloděním),</a:t>
            </a:r>
          </a:p>
          <a:p>
            <a:pPr lvl="1"/>
            <a:r>
              <a:rPr lang="cs-CZ" dirty="0" smtClean="0"/>
              <a:t>požadavky na nezávadnost potravin, zdraví zvířat a rostlin, 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686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08920"/>
            <a:ext cx="7498080" cy="1143000"/>
          </a:xfrm>
        </p:spPr>
        <p:txBody>
          <a:bodyPr/>
          <a:lstStyle/>
          <a:p>
            <a:r>
              <a:rPr lang="cs-CZ" dirty="0" smtClean="0"/>
              <a:t>Nástroje na </a:t>
            </a:r>
            <a:r>
              <a:rPr lang="cs-CZ" smtClean="0"/>
              <a:t>podporu vývozu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532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subvence států do vývozního zboží</a:t>
            </a:r>
          </a:p>
          <a:p>
            <a:r>
              <a:rPr lang="cs-CZ" dirty="0" smtClean="0"/>
              <a:t>subvencování primárních vstupů</a:t>
            </a:r>
          </a:p>
          <a:p>
            <a:r>
              <a:rPr lang="cs-CZ" dirty="0" smtClean="0"/>
              <a:t>daňové úlevy s vazbou na vývoz</a:t>
            </a:r>
          </a:p>
          <a:p>
            <a:r>
              <a:rPr lang="cs-CZ" dirty="0" smtClean="0"/>
              <a:t>státem garantované úvěry a pojištění vývozu</a:t>
            </a:r>
          </a:p>
          <a:p>
            <a:r>
              <a:rPr lang="cs-CZ" dirty="0" smtClean="0"/>
              <a:t>poskytování informací</a:t>
            </a:r>
          </a:p>
          <a:p>
            <a:r>
              <a:rPr lang="cs-CZ" dirty="0" smtClean="0"/>
              <a:t>vývozní služby a marketing</a:t>
            </a:r>
          </a:p>
          <a:p>
            <a:r>
              <a:rPr lang="cs-CZ" dirty="0" smtClean="0"/>
              <a:t>investiční pobídky (kombinace subvencí)</a:t>
            </a:r>
          </a:p>
        </p:txBody>
      </p:sp>
    </p:spTree>
    <p:extLst>
      <p:ext uri="{BB962C8B-B14F-4D97-AF65-F5344CB8AC3E}">
        <p14:creationId xmlns:p14="http://schemas.microsoft.com/office/powerpoint/2010/main" val="3310902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Subvence –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600888" cy="48006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zakázané</a:t>
            </a:r>
          </a:p>
          <a:p>
            <a:pPr lvl="1"/>
            <a:r>
              <a:rPr lang="cs-CZ" dirty="0" smtClean="0"/>
              <a:t>narušující obchod </a:t>
            </a:r>
          </a:p>
          <a:p>
            <a:pPr lvl="1"/>
            <a:r>
              <a:rPr lang="cs-CZ" dirty="0" smtClean="0"/>
              <a:t>vázané na vývozní výkonnost</a:t>
            </a:r>
          </a:p>
          <a:p>
            <a:pPr lvl="1"/>
            <a:r>
              <a:rPr lang="cs-CZ" dirty="0" smtClean="0"/>
              <a:t>upřednostňující domácí vstupy do výroby před zahraničními</a:t>
            </a:r>
          </a:p>
          <a:p>
            <a:pPr lvl="1"/>
            <a:r>
              <a:rPr lang="cs-CZ" dirty="0" smtClean="0"/>
              <a:t>specifické podpory konkrétnímu podniku</a:t>
            </a:r>
          </a:p>
          <a:p>
            <a:pPr lvl="1"/>
            <a:r>
              <a:rPr lang="cs-CZ" dirty="0" smtClean="0"/>
              <a:t>limitující přístup k nim pro ostatní subjekty</a:t>
            </a:r>
          </a:p>
          <a:p>
            <a:r>
              <a:rPr lang="cs-CZ" dirty="0" smtClean="0"/>
              <a:t>přípustné</a:t>
            </a:r>
          </a:p>
          <a:p>
            <a:pPr lvl="1"/>
            <a:r>
              <a:rPr lang="cs-CZ" dirty="0" smtClean="0"/>
              <a:t>mohou být poskytovány</a:t>
            </a:r>
          </a:p>
          <a:p>
            <a:pPr lvl="1"/>
            <a:r>
              <a:rPr lang="cs-CZ" dirty="0" smtClean="0"/>
              <a:t>v případě negativního dopadu se mohou stát předmětem odvetných opatření</a:t>
            </a:r>
          </a:p>
          <a:p>
            <a:pPr lvl="1"/>
            <a:r>
              <a:rPr lang="cs-CZ" dirty="0" smtClean="0"/>
              <a:t>může být na jejich základě vyvolán obchodní spor </a:t>
            </a:r>
          </a:p>
          <a:p>
            <a:r>
              <a:rPr lang="cs-CZ" dirty="0" smtClean="0"/>
              <a:t>povolené</a:t>
            </a:r>
          </a:p>
          <a:p>
            <a:pPr lvl="1"/>
            <a:r>
              <a:rPr lang="cs-CZ" dirty="0" smtClean="0"/>
              <a:t>nenarušují obchod (např. proexportní informační podpora)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287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Subvence v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domácí podpora </a:t>
            </a:r>
            <a:r>
              <a:rPr lang="cs-CZ" dirty="0" smtClean="0">
                <a:sym typeface="Wingdings 3"/>
              </a:rPr>
              <a:t> zvyšování produkce  omezení dovozu  stimulace subvencovaného vývozu</a:t>
            </a:r>
          </a:p>
          <a:p>
            <a:r>
              <a:rPr lang="cs-CZ" dirty="0" smtClean="0">
                <a:sym typeface="Wingdings 3"/>
              </a:rPr>
              <a:t>podpory s přímou vazbou na výrobu (zakázané)</a:t>
            </a:r>
          </a:p>
          <a:p>
            <a:pPr lvl="1"/>
            <a:r>
              <a:rPr lang="cs-CZ" dirty="0" smtClean="0">
                <a:sym typeface="Wingdings 3"/>
              </a:rPr>
              <a:t>nové nesmí být zaváděny a staré musí být odstraňovány (WTO)</a:t>
            </a:r>
          </a:p>
          <a:p>
            <a:r>
              <a:rPr lang="cs-CZ" dirty="0" smtClean="0">
                <a:sym typeface="Wingdings 3"/>
              </a:rPr>
              <a:t>podpory s nepřímou vazbou (povolené)</a:t>
            </a:r>
          </a:p>
          <a:p>
            <a:pPr lvl="1"/>
            <a:r>
              <a:rPr lang="cs-CZ" dirty="0" smtClean="0">
                <a:sym typeface="Wingdings 3"/>
              </a:rPr>
              <a:t>vládní služby v oblasti kontroly chorob,</a:t>
            </a:r>
          </a:p>
          <a:p>
            <a:pPr lvl="1"/>
            <a:r>
              <a:rPr lang="cs-CZ" dirty="0" smtClean="0">
                <a:sym typeface="Wingdings 3"/>
              </a:rPr>
              <a:t>výzkum,</a:t>
            </a:r>
          </a:p>
          <a:p>
            <a:pPr lvl="1"/>
            <a:r>
              <a:rPr lang="cs-CZ" dirty="0" smtClean="0">
                <a:sym typeface="Wingdings 3"/>
              </a:rPr>
              <a:t>potravinová bezpečnost,</a:t>
            </a:r>
          </a:p>
          <a:p>
            <a:pPr lvl="1"/>
            <a:r>
              <a:rPr lang="cs-CZ" dirty="0" smtClean="0">
                <a:sym typeface="Wingdings 3"/>
              </a:rPr>
              <a:t>infrastruktura,</a:t>
            </a:r>
          </a:p>
          <a:p>
            <a:pPr lvl="1"/>
            <a:r>
              <a:rPr lang="cs-CZ" dirty="0" smtClean="0">
                <a:sym typeface="Wingdings 3"/>
              </a:rPr>
              <a:t>podpory restrukturalizace,</a:t>
            </a:r>
          </a:p>
          <a:p>
            <a:pPr lvl="1"/>
            <a:r>
              <a:rPr lang="cs-CZ" dirty="0" smtClean="0">
                <a:sym typeface="Wingdings 3"/>
              </a:rPr>
              <a:t>přímé platby v regionálních a environmentálních programech,</a:t>
            </a:r>
          </a:p>
          <a:p>
            <a:pPr lvl="1"/>
            <a:r>
              <a:rPr lang="cs-CZ" dirty="0" smtClean="0">
                <a:sym typeface="Wingdings 3"/>
              </a:rPr>
              <a:t>vládní programy na podporu rozvoje zemědělství a venkova,</a:t>
            </a:r>
          </a:p>
          <a:p>
            <a:pPr lvl="1"/>
            <a:r>
              <a:rPr lang="cs-CZ" dirty="0" smtClean="0">
                <a:sym typeface="Wingdings 3"/>
              </a:rPr>
              <a:t>podpory malého rozsahu.</a:t>
            </a:r>
          </a:p>
          <a:p>
            <a:r>
              <a:rPr lang="cs-CZ" dirty="0" smtClean="0">
                <a:sym typeface="Wingdings 3"/>
              </a:rPr>
              <a:t>vývozní subvence jsou povoleny jen v rozsahu, ve kterém existovaly v době podpisu dohod WTO</a:t>
            </a:r>
          </a:p>
          <a:p>
            <a:r>
              <a:rPr lang="cs-CZ" dirty="0" smtClean="0">
                <a:sym typeface="Wingdings 3"/>
              </a:rPr>
              <a:t>na základě dohody členů WTO by měly být vývozní subvence zrušeny do roku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6117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08920"/>
            <a:ext cx="74980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Autonomní nástroje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998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Autonomní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implementované </a:t>
            </a:r>
            <a:r>
              <a:rPr lang="cs-CZ" dirty="0"/>
              <a:t>do obchodní politiky rozhodnutím suverénního </a:t>
            </a:r>
            <a:r>
              <a:rPr lang="cs-CZ" dirty="0" smtClean="0"/>
              <a:t>státu</a:t>
            </a:r>
          </a:p>
          <a:p>
            <a:r>
              <a:rPr lang="cs-CZ" dirty="0" smtClean="0"/>
              <a:t>realizované pouze v rámci již uzavřených mezinárodních dohod a smluv</a:t>
            </a:r>
          </a:p>
          <a:p>
            <a:r>
              <a:rPr lang="cs-CZ" dirty="0" smtClean="0"/>
              <a:t>v oblasti cel pouze všeobecná celní sazba stanovená vůči nečlenům WTO a stanovení celních sazeb „nejvýše do výše“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0139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08920"/>
            <a:ext cx="74980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Smluvní nástroje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2522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Smluvní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</a:t>
            </a:r>
            <a:r>
              <a:rPr lang="cs-CZ" dirty="0"/>
              <a:t>základě mezinárodních </a:t>
            </a:r>
            <a:r>
              <a:rPr lang="cs-CZ" dirty="0" smtClean="0"/>
              <a:t>ujednání</a:t>
            </a:r>
          </a:p>
          <a:p>
            <a:r>
              <a:rPr lang="cs-CZ" dirty="0" smtClean="0"/>
              <a:t>rámcem jsou zpravidla dohody a ujednání WTO</a:t>
            </a:r>
          </a:p>
          <a:p>
            <a:r>
              <a:rPr lang="cs-CZ" dirty="0" smtClean="0"/>
              <a:t>závazné principy</a:t>
            </a:r>
          </a:p>
          <a:p>
            <a:pPr lvl="1"/>
            <a:r>
              <a:rPr lang="cs-CZ" dirty="0" smtClean="0"/>
              <a:t>princip nediskriminace (= doložka nejvyšších výhod)</a:t>
            </a:r>
          </a:p>
          <a:p>
            <a:pPr lvl="1"/>
            <a:r>
              <a:rPr lang="cs-CZ" dirty="0" smtClean="0"/>
              <a:t>princip parity (= stejné zacházení s dovezenými výrobky jako s výrobky domácími od okamžiku překročení hranic)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202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Obchodní </a:t>
            </a:r>
            <a:r>
              <a:rPr lang="cs-CZ" dirty="0" smtClean="0"/>
              <a:t>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/>
              <a:t>„souhrn záměrů, strategií, zásad, opatření, nástrojů, smluv a institucí vytvářených na úrovni vlády a směřujících k domácím i zahraničním podnikatelským subjektům.“ </a:t>
            </a:r>
            <a:r>
              <a:rPr lang="cs-CZ" dirty="0" smtClean="0"/>
              <a:t>(</a:t>
            </a:r>
            <a:r>
              <a:rPr lang="cs-CZ" dirty="0" err="1" smtClean="0"/>
              <a:t>Kalínská</a:t>
            </a:r>
            <a:r>
              <a:rPr lang="cs-CZ" dirty="0" smtClean="0"/>
              <a:t> 2010)</a:t>
            </a:r>
          </a:p>
          <a:p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optimální vnitřní ekonomický rozvoj</a:t>
            </a:r>
          </a:p>
          <a:p>
            <a:pPr lvl="1"/>
            <a:r>
              <a:rPr lang="cs-CZ" dirty="0" smtClean="0"/>
              <a:t>dosažení vládních cílů (bilance, inflace, nezaměstnanost,…)</a:t>
            </a:r>
          </a:p>
          <a:p>
            <a:pPr lvl="1"/>
            <a:r>
              <a:rPr lang="cs-CZ" dirty="0" smtClean="0"/>
              <a:t>zapojení do mezinárodních struktur</a:t>
            </a:r>
          </a:p>
        </p:txBody>
      </p:sp>
    </p:spTree>
    <p:extLst>
      <p:ext uri="{BB962C8B-B14F-4D97-AF65-F5344CB8AC3E}">
        <p14:creationId xmlns:p14="http://schemas.microsoft.com/office/powerpoint/2010/main" val="4270354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Doložka nejvyšších výhod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Všechny výhody, přednosti, výsady nebo osvobození poskytnuté, kteroukoli smluvní stranou jakémukoli výrobku pocházejícímu z kterékoli jiné země nebo tam určené budou ihned a bezpodmínečně přiznány obdobnému výrobku pocházejícímu z území všech ostatních smluvních stran nebo tam určenému.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466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obchodních dohod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mnohostranné</a:t>
            </a:r>
          </a:p>
          <a:p>
            <a:pPr lvl="1"/>
            <a:r>
              <a:rPr lang="cs-CZ" dirty="0" smtClean="0"/>
              <a:t>dohody WTO</a:t>
            </a:r>
          </a:p>
          <a:p>
            <a:r>
              <a:rPr lang="cs-CZ" dirty="0"/>
              <a:t>vícestranné</a:t>
            </a:r>
          </a:p>
          <a:p>
            <a:pPr lvl="1"/>
            <a:r>
              <a:rPr lang="cs-CZ" dirty="0"/>
              <a:t>dohody o volném obchodu nebo vyšším stupni integračního </a:t>
            </a:r>
            <a:r>
              <a:rPr lang="cs-CZ" dirty="0"/>
              <a:t>seskupení (NAFTA, EU, CEFTA, MERCOSUR apod.)</a:t>
            </a:r>
          </a:p>
          <a:p>
            <a:pPr lvl="1"/>
            <a:r>
              <a:rPr lang="cs-CZ" dirty="0"/>
              <a:t>vícestranné dohody </a:t>
            </a:r>
            <a:r>
              <a:rPr lang="cs-CZ" dirty="0" smtClean="0"/>
              <a:t>WTO</a:t>
            </a:r>
          </a:p>
          <a:p>
            <a:pPr lvl="1"/>
            <a:r>
              <a:rPr lang="cs-CZ" dirty="0" smtClean="0"/>
              <a:t>mezinárodní </a:t>
            </a:r>
            <a:r>
              <a:rPr lang="cs-CZ" dirty="0"/>
              <a:t>komoditní dohody (o kávě, kakau, bavlně, mědi</a:t>
            </a:r>
            <a:r>
              <a:rPr lang="cs-CZ" dirty="0"/>
              <a:t>,</a:t>
            </a:r>
            <a:r>
              <a:rPr lang="cs-CZ" dirty="0"/>
              <a:t> obilí</a:t>
            </a:r>
            <a:r>
              <a:rPr lang="cs-CZ" dirty="0" smtClean="0"/>
              <a:t>,…) (UNCTAD)</a:t>
            </a:r>
            <a:endParaRPr lang="cs-CZ" dirty="0"/>
          </a:p>
          <a:p>
            <a:r>
              <a:rPr lang="cs-CZ" dirty="0" smtClean="0"/>
              <a:t>dvoustranné (bilaterální)</a:t>
            </a:r>
            <a:endParaRPr lang="cs-CZ" dirty="0"/>
          </a:p>
          <a:p>
            <a:pPr lvl="1"/>
            <a:r>
              <a:rPr lang="cs-CZ" dirty="0"/>
              <a:t>mezi členy WTO</a:t>
            </a:r>
          </a:p>
          <a:p>
            <a:pPr lvl="1"/>
            <a:r>
              <a:rPr lang="cs-CZ" dirty="0"/>
              <a:t>se zeměmi, které nejsou členy WTO</a:t>
            </a:r>
          </a:p>
          <a:p>
            <a:pPr lvl="1"/>
            <a:r>
              <a:rPr lang="cs-CZ" dirty="0"/>
              <a:t>celní unie a oblasti volného </a:t>
            </a:r>
            <a:r>
              <a:rPr lang="cs-CZ" dirty="0" smtClean="0"/>
              <a:t>obchodu dvou států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8082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smluvní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528880" cy="4800600"/>
          </a:xfrm>
        </p:spPr>
        <p:txBody>
          <a:bodyPr/>
          <a:lstStyle/>
          <a:p>
            <a:r>
              <a:rPr lang="cs-CZ" dirty="0" smtClean="0"/>
              <a:t>ujednání v </a:t>
            </a:r>
          </a:p>
          <a:p>
            <a:pPr lvl="1"/>
            <a:r>
              <a:rPr lang="cs-CZ" sz="2400" dirty="0" smtClean="0"/>
              <a:t>mezinárodní dopravě</a:t>
            </a:r>
          </a:p>
          <a:p>
            <a:pPr lvl="1"/>
            <a:r>
              <a:rPr lang="cs-CZ" sz="2400" dirty="0" smtClean="0"/>
              <a:t>celnictví</a:t>
            </a:r>
          </a:p>
          <a:p>
            <a:pPr lvl="1"/>
            <a:r>
              <a:rPr lang="cs-CZ" sz="2400" dirty="0" smtClean="0"/>
              <a:t>ochraně duševního vlastnictví</a:t>
            </a:r>
          </a:p>
          <a:p>
            <a:pPr lvl="1"/>
            <a:r>
              <a:rPr lang="cs-CZ" sz="2400" dirty="0" smtClean="0"/>
              <a:t>oblasti technické normalizace a standardizace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blasti sanitárních norem</a:t>
            </a:r>
          </a:p>
          <a:p>
            <a:pPr lvl="1"/>
            <a:r>
              <a:rPr lang="cs-CZ" sz="2400" dirty="0" smtClean="0"/>
              <a:t>atd.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445676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Mimořádná obchodně-politická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splňovat následující kritéria</a:t>
            </a:r>
          </a:p>
          <a:p>
            <a:pPr lvl="1"/>
            <a:r>
              <a:rPr lang="cs-CZ" dirty="0" smtClean="0"/>
              <a:t>přiměřenost (minimalizace narušení obchodu)</a:t>
            </a:r>
          </a:p>
          <a:p>
            <a:pPr lvl="1"/>
            <a:r>
              <a:rPr lang="cs-CZ" dirty="0" smtClean="0"/>
              <a:t>dočasnost</a:t>
            </a:r>
          </a:p>
          <a:p>
            <a:pPr lvl="1"/>
            <a:r>
              <a:rPr lang="cs-CZ" dirty="0" smtClean="0"/>
              <a:t>postupné uvolňování</a:t>
            </a:r>
          </a:p>
          <a:p>
            <a:pPr lvl="1"/>
            <a:r>
              <a:rPr lang="cs-CZ" dirty="0" smtClean="0"/>
              <a:t>výlučnost (neumožňující použití dvou mimořádných opatření)</a:t>
            </a:r>
          </a:p>
          <a:p>
            <a:pPr lvl="1"/>
            <a:r>
              <a:rPr lang="cs-CZ" dirty="0" smtClean="0"/>
              <a:t>nediskriminace</a:t>
            </a:r>
          </a:p>
          <a:p>
            <a:pPr lvl="1"/>
            <a:r>
              <a:rPr lang="cs-CZ" dirty="0" smtClean="0"/>
              <a:t>transparentnost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026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08920"/>
            <a:ext cx="7498080" cy="1143000"/>
          </a:xfrm>
        </p:spPr>
        <p:txBody>
          <a:bodyPr>
            <a:normAutofit/>
          </a:bodyPr>
          <a:lstStyle/>
          <a:p>
            <a:r>
              <a:rPr lang="cs-CZ" dirty="0"/>
              <a:t>Mezinárodní obchodní politika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078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obchodní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mezinárodní obchodní politika je souhrn obchodních politik všech zemí světa</a:t>
            </a:r>
          </a:p>
          <a:p>
            <a:r>
              <a:rPr lang="cs-CZ" dirty="0" smtClean="0"/>
              <a:t>hlavním a základním rámcem je Světová obchodní organizace (WTO)</a:t>
            </a:r>
          </a:p>
          <a:p>
            <a:r>
              <a:rPr lang="cs-CZ" dirty="0" smtClean="0"/>
              <a:t>základní deklarované principy</a:t>
            </a:r>
          </a:p>
          <a:p>
            <a:pPr lvl="1"/>
            <a:r>
              <a:rPr lang="cs-CZ" dirty="0" smtClean="0"/>
              <a:t>nediskriminace</a:t>
            </a:r>
          </a:p>
          <a:p>
            <a:pPr lvl="1"/>
            <a:r>
              <a:rPr lang="cs-CZ" dirty="0" smtClean="0"/>
              <a:t>liberalizace</a:t>
            </a:r>
          </a:p>
          <a:p>
            <a:pPr lvl="1"/>
            <a:r>
              <a:rPr lang="cs-CZ" dirty="0" smtClean="0"/>
              <a:t>předvídatelnost</a:t>
            </a:r>
          </a:p>
          <a:p>
            <a:pPr lvl="1"/>
            <a:r>
              <a:rPr lang="cs-CZ" dirty="0" smtClean="0"/>
              <a:t>konkurence</a:t>
            </a:r>
          </a:p>
          <a:p>
            <a:pPr lvl="1"/>
            <a:r>
              <a:rPr lang="cs-CZ" dirty="0" smtClean="0"/>
              <a:t>výhodnější zacházení pro méně rozvinuté a rozvojové země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0266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WTO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navazuje na GATT (1947)</a:t>
            </a:r>
          </a:p>
          <a:p>
            <a:pPr lvl="1"/>
            <a:r>
              <a:rPr lang="cs-CZ" dirty="0" smtClean="0"/>
              <a:t>„provizorní“ řešení</a:t>
            </a:r>
          </a:p>
          <a:p>
            <a:pPr lvl="1"/>
            <a:r>
              <a:rPr lang="cs-CZ" dirty="0" smtClean="0"/>
              <a:t>snižování cel při vzájemném obchodu se zbožím</a:t>
            </a:r>
          </a:p>
          <a:p>
            <a:pPr lvl="1"/>
            <a:r>
              <a:rPr lang="cs-CZ" dirty="0" smtClean="0"/>
              <a:t>následně – odstraňování netarifních opatření, začlenění zemědělství a služeb, právo duševního vlastnictví</a:t>
            </a:r>
          </a:p>
          <a:p>
            <a:pPr lvl="1"/>
            <a:r>
              <a:rPr lang="cs-CZ" dirty="0" smtClean="0"/>
              <a:t>23 (1947) </a:t>
            </a:r>
            <a:r>
              <a:rPr lang="cs-CZ" dirty="0" smtClean="0">
                <a:sym typeface="Wingdings 3"/>
              </a:rPr>
              <a:t> 62 (1964)  123 (1986)</a:t>
            </a:r>
            <a:endParaRPr lang="cs-CZ" dirty="0" smtClean="0"/>
          </a:p>
          <a:p>
            <a:r>
              <a:rPr lang="cs-CZ" dirty="0" smtClean="0"/>
              <a:t>vznik 1995</a:t>
            </a:r>
          </a:p>
          <a:p>
            <a:r>
              <a:rPr lang="cs-CZ" dirty="0" smtClean="0"/>
              <a:t>156 členů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9152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úkoly WTO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liberalizace celosvětového mezinárodního obchodu</a:t>
            </a:r>
          </a:p>
          <a:p>
            <a:r>
              <a:rPr lang="cs-CZ" dirty="0" smtClean="0"/>
              <a:t>přezkum obchodních politik jednotlivých členů</a:t>
            </a:r>
          </a:p>
          <a:p>
            <a:r>
              <a:rPr lang="cs-CZ" dirty="0" smtClean="0"/>
              <a:t>řešení obchodních sporů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779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zakotvení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Dohoda o zřízení WTO</a:t>
            </a:r>
          </a:p>
          <a:p>
            <a:r>
              <a:rPr lang="cs-CZ" b="1" dirty="0" smtClean="0"/>
              <a:t>GATT</a:t>
            </a:r>
            <a:r>
              <a:rPr lang="cs-CZ" dirty="0" smtClean="0"/>
              <a:t> (zboží)</a:t>
            </a:r>
          </a:p>
          <a:p>
            <a:r>
              <a:rPr lang="cs-CZ" b="1" dirty="0" smtClean="0"/>
              <a:t>GATS</a:t>
            </a:r>
            <a:r>
              <a:rPr lang="cs-CZ" dirty="0" smtClean="0"/>
              <a:t> (služby)</a:t>
            </a:r>
          </a:p>
          <a:p>
            <a:r>
              <a:rPr lang="cs-CZ" b="1" dirty="0" smtClean="0"/>
              <a:t>TRIPS</a:t>
            </a:r>
            <a:r>
              <a:rPr lang="cs-CZ" dirty="0" smtClean="0"/>
              <a:t> (duševní vlastnictví)</a:t>
            </a:r>
          </a:p>
          <a:p>
            <a:r>
              <a:rPr lang="cs-CZ" b="1" dirty="0" smtClean="0"/>
              <a:t>TPRM</a:t>
            </a:r>
            <a:r>
              <a:rPr lang="cs-CZ" dirty="0" smtClean="0"/>
              <a:t> (přezkum obchodních politik)</a:t>
            </a:r>
          </a:p>
          <a:p>
            <a:r>
              <a:rPr lang="cs-CZ" b="1" dirty="0" smtClean="0"/>
              <a:t>DSU</a:t>
            </a:r>
            <a:r>
              <a:rPr lang="cs-CZ" dirty="0" smtClean="0"/>
              <a:t> (pravidla řešení sporů)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869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Rozvojový program z Dohá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probíhá od roku 2001</a:t>
            </a:r>
          </a:p>
          <a:p>
            <a:r>
              <a:rPr lang="cs-CZ" dirty="0" smtClean="0"/>
              <a:t>původně měla být jednání završena v roce 2005</a:t>
            </a:r>
          </a:p>
          <a:p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omezení regionálních, zejména bilaterálních a místních dohod</a:t>
            </a:r>
          </a:p>
          <a:p>
            <a:pPr lvl="1"/>
            <a:r>
              <a:rPr lang="cs-CZ" dirty="0" smtClean="0"/>
              <a:t>zlepšení přístupu na trhy třetích zemí</a:t>
            </a:r>
          </a:p>
        </p:txBody>
      </p:sp>
    </p:spTree>
    <p:extLst>
      <p:ext uri="{BB962C8B-B14F-4D97-AF65-F5344CB8AC3E}">
        <p14:creationId xmlns:p14="http://schemas.microsoft.com/office/powerpoint/2010/main" val="279218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větší vliv na malou a otevřenou ekonomiku</a:t>
            </a:r>
          </a:p>
          <a:p>
            <a:r>
              <a:rPr lang="cs-CZ" dirty="0" smtClean="0"/>
              <a:t>faktory</a:t>
            </a:r>
          </a:p>
          <a:p>
            <a:pPr lvl="1"/>
            <a:r>
              <a:rPr lang="cs-CZ" dirty="0"/>
              <a:t>historický </a:t>
            </a:r>
            <a:r>
              <a:rPr lang="cs-CZ" dirty="0" smtClean="0"/>
              <a:t>vývoj</a:t>
            </a:r>
          </a:p>
          <a:p>
            <a:pPr lvl="1"/>
            <a:r>
              <a:rPr lang="cs-CZ" dirty="0" smtClean="0"/>
              <a:t>disponibilní zdroje</a:t>
            </a:r>
          </a:p>
          <a:p>
            <a:pPr lvl="1"/>
            <a:r>
              <a:rPr lang="cs-CZ" dirty="0" smtClean="0"/>
              <a:t>zeměpisná a klimatická poloha</a:t>
            </a:r>
          </a:p>
          <a:p>
            <a:pPr lvl="1"/>
            <a:r>
              <a:rPr lang="cs-CZ" dirty="0" smtClean="0"/>
              <a:t>výchozí ekonomický potenciál</a:t>
            </a:r>
          </a:p>
          <a:p>
            <a:pPr lvl="1"/>
            <a:r>
              <a:rPr lang="cs-CZ" dirty="0" smtClean="0"/>
              <a:t>složení obyvatelstva</a:t>
            </a:r>
          </a:p>
          <a:p>
            <a:pPr lvl="1"/>
            <a:r>
              <a:rPr lang="cs-CZ" dirty="0" smtClean="0"/>
              <a:t>hospodářské  politické vztahy</a:t>
            </a:r>
          </a:p>
          <a:p>
            <a:pPr lvl="1"/>
            <a:r>
              <a:rPr lang="cs-CZ" dirty="0" smtClean="0"/>
              <a:t>míra závislosti na mezinárodním obchodě</a:t>
            </a:r>
          </a:p>
          <a:p>
            <a:pPr lvl="1"/>
            <a:r>
              <a:rPr lang="cs-CZ" dirty="0" smtClean="0"/>
              <a:t>další hospodářské politiky (devizová, migrační, zemědělská atd.)</a:t>
            </a:r>
          </a:p>
        </p:txBody>
      </p:sp>
    </p:spTree>
    <p:extLst>
      <p:ext uri="{BB962C8B-B14F-4D97-AF65-F5344CB8AC3E}">
        <p14:creationId xmlns:p14="http://schemas.microsoft.com/office/powerpoint/2010/main" val="3182335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zemědělství</a:t>
            </a:r>
          </a:p>
          <a:p>
            <a:pPr lvl="1"/>
            <a:r>
              <a:rPr lang="cs-CZ" dirty="0" smtClean="0"/>
              <a:t>EU přistoupila na odstranění exportních dotací do roku 2013 (USA a rozvojové země prosazovaly 2010)</a:t>
            </a:r>
          </a:p>
          <a:p>
            <a:pPr lvl="1"/>
            <a:r>
              <a:rPr lang="cs-CZ" dirty="0" smtClean="0"/>
              <a:t>nebyla nalezena shoda ohledně dovozních tarifů</a:t>
            </a:r>
          </a:p>
          <a:p>
            <a:r>
              <a:rPr lang="cs-CZ" dirty="0" smtClean="0"/>
              <a:t>rozvojová pomoc</a:t>
            </a:r>
          </a:p>
          <a:p>
            <a:pPr lvl="1"/>
            <a:r>
              <a:rPr lang="cs-CZ" dirty="0" smtClean="0"/>
              <a:t>odsouhlasena pomoc pro 48 nejméně rozvinutých zemí ve formě přístupu na globální trhy bez kvót a cel a navýšení technické pomoci</a:t>
            </a:r>
          </a:p>
          <a:p>
            <a:r>
              <a:rPr lang="cs-CZ" dirty="0" smtClean="0"/>
              <a:t>bavlna</a:t>
            </a:r>
          </a:p>
          <a:p>
            <a:pPr lvl="1"/>
            <a:r>
              <a:rPr lang="cs-CZ" dirty="0" smtClean="0"/>
              <a:t>redukce domácích podpor</a:t>
            </a:r>
          </a:p>
          <a:p>
            <a:pPr lvl="1"/>
            <a:r>
              <a:rPr lang="cs-CZ" dirty="0" smtClean="0"/>
              <a:t>nevyjasněná role USA</a:t>
            </a:r>
          </a:p>
          <a:p>
            <a:r>
              <a:rPr lang="cs-CZ" dirty="0" smtClean="0"/>
              <a:t>Indie a Brazílie neumožňují vstup na trh × USA a EU mají vyhraněný názor na zemědělské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1526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0892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Společná obchodní politika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3522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otevírání zahraničních trhů pro podniky ze zemí EU</a:t>
            </a:r>
          </a:p>
          <a:p>
            <a:r>
              <a:rPr lang="cs-CZ" dirty="0" smtClean="0"/>
              <a:t>zvýšení vyjednávací síly</a:t>
            </a:r>
          </a:p>
          <a:p>
            <a:r>
              <a:rPr lang="cs-CZ" dirty="0" smtClean="0"/>
              <a:t>jednotný postup v obchodních vztazích se třetími zeměmi</a:t>
            </a:r>
          </a:p>
          <a:p>
            <a:pPr lvl="1"/>
            <a:r>
              <a:rPr lang="cs-CZ" dirty="0" smtClean="0"/>
              <a:t>jednotný celní sazebník</a:t>
            </a:r>
          </a:p>
          <a:p>
            <a:pPr lvl="1"/>
            <a:r>
              <a:rPr lang="cs-CZ" dirty="0" smtClean="0"/>
              <a:t>jednotný exportní a importní režim</a:t>
            </a:r>
          </a:p>
          <a:p>
            <a:pPr lvl="1"/>
            <a:r>
              <a:rPr lang="cs-CZ" dirty="0" smtClean="0"/>
              <a:t>uzavírání dohod se všemi partnery pouze na úrovni EU</a:t>
            </a:r>
          </a:p>
          <a:p>
            <a:r>
              <a:rPr lang="cs-CZ" dirty="0" smtClean="0"/>
              <a:t>deklarované priority (ale…)</a:t>
            </a:r>
          </a:p>
          <a:p>
            <a:pPr lvl="1"/>
            <a:r>
              <a:rPr lang="cs-CZ" dirty="0" smtClean="0"/>
              <a:t>volný vývoz (1993)</a:t>
            </a:r>
          </a:p>
          <a:p>
            <a:pPr lvl="1"/>
            <a:r>
              <a:rPr lang="cs-CZ" dirty="0" smtClean="0"/>
              <a:t>volný dovoz</a:t>
            </a:r>
          </a:p>
          <a:p>
            <a:pPr lvl="1"/>
            <a:r>
              <a:rPr lang="cs-CZ" dirty="0" smtClean="0"/>
              <a:t>otevřený přístup na trh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2889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ochrany před nekalými obchodními praktikami (dumping a subvencování)</a:t>
            </a:r>
          </a:p>
          <a:p>
            <a:r>
              <a:rPr lang="cs-CZ" dirty="0" smtClean="0"/>
              <a:t>ochrana neobchodních zájmů (rozvoj venkova, udržení specifického rázu krajiny, tradičních výrob, osídlenosti v nepreferovaných regionech a 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1630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Výlučné kompetence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externí</a:t>
            </a:r>
            <a:r>
              <a:rPr lang="cs-CZ" dirty="0" smtClean="0"/>
              <a:t> – sjednávání dohod v dotčených oblastech</a:t>
            </a:r>
          </a:p>
          <a:p>
            <a:r>
              <a:rPr lang="cs-CZ" b="1" dirty="0" smtClean="0"/>
              <a:t>interní</a:t>
            </a:r>
            <a:r>
              <a:rPr lang="cs-CZ" dirty="0" smtClean="0"/>
              <a:t> – implementace dohod</a:t>
            </a:r>
          </a:p>
          <a:p>
            <a:r>
              <a:rPr lang="cs-CZ" dirty="0" smtClean="0"/>
              <a:t>s přijetím Lisabonské smlouvy zrušeny tzv. smíšené smlouvy</a:t>
            </a:r>
          </a:p>
          <a:p>
            <a:r>
              <a:rPr lang="cs-CZ" dirty="0" smtClean="0"/>
              <a:t>rozhodování kvalifikovanou většinou</a:t>
            </a:r>
          </a:p>
          <a:p>
            <a:r>
              <a:rPr lang="cs-CZ" dirty="0" smtClean="0"/>
              <a:t>nepatří sem veřejné zakázky, podpora exportu formou úvěrování, pojišťování a poskytování informací</a:t>
            </a:r>
          </a:p>
          <a:p>
            <a:r>
              <a:rPr lang="cs-CZ" dirty="0" smtClean="0"/>
              <a:t>rozhodují Evropský parlament a Rada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7479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0892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Další organizace ovlivňující MO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3498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instituce a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OECD</a:t>
            </a:r>
            <a:r>
              <a:rPr lang="cs-CZ" dirty="0" smtClean="0"/>
              <a:t> (Organizace pro ekonomickou spolupráci a rozvoj) – cílem je dosažení udržitelného ekonomického růstu a zaměstnanosti, zvýšení životních standardů při současném zachování finanční stability a liberalizace mezinárodního obchodu, investic a financí</a:t>
            </a:r>
          </a:p>
          <a:p>
            <a:r>
              <a:rPr lang="cs-CZ" b="1" dirty="0" smtClean="0"/>
              <a:t>WCO </a:t>
            </a:r>
            <a:r>
              <a:rPr lang="cs-CZ" dirty="0" smtClean="0"/>
              <a:t>(Světová celní organizace) – jediná mezinárodní organizace kompetentní k řešení metodických celních otázek, cílem je harmonizace a zjednodušení celních procedur</a:t>
            </a:r>
          </a:p>
        </p:txBody>
      </p:sp>
    </p:spTree>
    <p:extLst>
      <p:ext uri="{BB962C8B-B14F-4D97-AF65-F5344CB8AC3E}">
        <p14:creationId xmlns:p14="http://schemas.microsoft.com/office/powerpoint/2010/main" val="37930329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instituce a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UNCTAD</a:t>
            </a:r>
            <a:r>
              <a:rPr lang="cs-CZ" dirty="0" smtClean="0"/>
              <a:t> (Konference o obchodu a rozvoji) – konference OSN k problematice podílu a účasti rozvojových zemí v mezinárodním obchodě, zpracovává statistiky, identifikuje překážky vstupu, poskytuje poradenství, pomáhá s vyjednáváním</a:t>
            </a:r>
          </a:p>
          <a:p>
            <a:r>
              <a:rPr lang="cs-CZ" b="1" dirty="0" smtClean="0"/>
              <a:t>UNIDROIT </a:t>
            </a:r>
            <a:r>
              <a:rPr lang="cs-CZ" dirty="0" smtClean="0"/>
              <a:t>(Mezinárodní ústav pro sjednocení soukromého práva)</a:t>
            </a:r>
          </a:p>
          <a:p>
            <a:r>
              <a:rPr lang="cs-CZ" b="1" dirty="0" smtClean="0"/>
              <a:t>IMF</a:t>
            </a:r>
            <a:r>
              <a:rPr lang="cs-CZ" dirty="0" smtClean="0"/>
              <a:t> (Mezinárodní měnový fond)</a:t>
            </a:r>
          </a:p>
          <a:p>
            <a:r>
              <a:rPr lang="cs-CZ" b="1" dirty="0" smtClean="0"/>
              <a:t>Skupina Světové banky </a:t>
            </a:r>
            <a:r>
              <a:rPr lang="cs-CZ" dirty="0" smtClean="0"/>
              <a:t>– Mezinárodní banka pro obnovu a rozvoj, Mezinárodní asociace pro rozvoj a další</a:t>
            </a:r>
          </a:p>
          <a:p>
            <a:r>
              <a:rPr lang="cs-CZ" dirty="0" smtClean="0"/>
              <a:t>Rozvojová banka Rady Evropy, Evropská banka pro obnovu a rozvoj, Evropská investiční banka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9224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08920"/>
            <a:ext cx="74980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Regionální uskupení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4994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Visegrádská skupina</a:t>
            </a:r>
          </a:p>
          <a:p>
            <a:pPr lvl="1"/>
            <a:r>
              <a:rPr lang="cs-CZ" dirty="0" smtClean="0"/>
              <a:t>ČR, Polsko, Slovensko, Maďarsko</a:t>
            </a:r>
          </a:p>
          <a:p>
            <a:pPr lvl="1"/>
            <a:r>
              <a:rPr lang="cs-CZ" dirty="0" smtClean="0"/>
              <a:t>rozvoj užší spolupráce a vzájemných vazeb</a:t>
            </a:r>
          </a:p>
          <a:p>
            <a:r>
              <a:rPr lang="cs-CZ" dirty="0" smtClean="0"/>
              <a:t>CEFTA (Středoevropská zóna volného obchodu)</a:t>
            </a:r>
          </a:p>
          <a:p>
            <a:pPr lvl="1"/>
            <a:r>
              <a:rPr lang="cs-CZ" dirty="0" smtClean="0"/>
              <a:t>členství zaniklo vstupem do EU</a:t>
            </a:r>
          </a:p>
          <a:p>
            <a:pPr lvl="1"/>
            <a:r>
              <a:rPr lang="cs-CZ" dirty="0" smtClean="0"/>
              <a:t>Chorvatsko, Makedonie, Albánie, Bosna a Hercegovina, Černá Hora, Kosovo, Moldávie, Srbsko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členství v dalších organizacích</a:t>
            </a:r>
          </a:p>
          <a:p>
            <a:pPr lvl="1"/>
            <a:r>
              <a:rPr lang="cs-CZ" dirty="0"/>
              <a:t>WTO, OSN, EU, IMF</a:t>
            </a:r>
            <a:r>
              <a:rPr lang="cs-CZ" dirty="0" smtClean="0"/>
              <a:t>,…</a:t>
            </a:r>
          </a:p>
          <a:p>
            <a:pPr lvl="1"/>
            <a:r>
              <a:rPr lang="cs-CZ" dirty="0" smtClean="0"/>
              <a:t>&gt; 400</a:t>
            </a:r>
            <a:endParaRPr lang="cs-CZ" dirty="0"/>
          </a:p>
          <a:p>
            <a:pPr lvl="1"/>
            <a:r>
              <a:rPr lang="cs-CZ" dirty="0" smtClean="0"/>
              <a:t>38 miliard Kč na příspěvcích</a:t>
            </a:r>
          </a:p>
          <a:p>
            <a:pPr marL="82296" indent="0">
              <a:buNone/>
            </a:pPr>
            <a:endParaRPr lang="cs-CZ" sz="1500" dirty="0" smtClean="0"/>
          </a:p>
          <a:p>
            <a:pPr marL="82296" indent="0">
              <a:buNone/>
            </a:pPr>
            <a:r>
              <a:rPr lang="cs-CZ" sz="1500" dirty="0" smtClean="0"/>
              <a:t>http</a:t>
            </a:r>
            <a:r>
              <a:rPr lang="cs-CZ" sz="1500" dirty="0"/>
              <a:t>://www.mzv.cz/jnp/cz/zajimave_odkazy/mezinarodni_organizace.html</a:t>
            </a:r>
            <a:endParaRPr lang="cs-CZ" sz="15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639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08920"/>
            <a:ext cx="7498080" cy="1143000"/>
          </a:xfrm>
        </p:spPr>
        <p:txBody>
          <a:bodyPr/>
          <a:lstStyle/>
          <a:p>
            <a:r>
              <a:rPr lang="cs-CZ" dirty="0" smtClean="0"/>
              <a:t>Zahraničně-obchodní politika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7350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129754" y="2918649"/>
            <a:ext cx="7906741" cy="990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dirty="0" smtClean="0"/>
              <a:t>Otázky…?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1212082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02235" y="2606427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802163" y="5198715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7898507" y="5126707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39769" y="3998386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042523" y="2750443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978133" y="806227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89795" y="4982691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702263" y="1638325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690073" y="631829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602363" y="4190603"/>
            <a:ext cx="71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?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25490414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115616" y="3021142"/>
            <a:ext cx="7920880" cy="990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433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Zahraničně-obchodní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soubor </a:t>
            </a:r>
            <a:r>
              <a:rPr lang="cs-CZ" dirty="0"/>
              <a:t>aktivit státu, kterými cílevědomě působí na zahraniční obchod své země, a to zejména cestou obchodně politických nástrojů uplatňovaných ve vztazích k vlastním podnikatelským subjektům a ve vztazích ke třetím </a:t>
            </a:r>
            <a:r>
              <a:rPr lang="cs-CZ" dirty="0" smtClean="0"/>
              <a:t>zemím</a:t>
            </a:r>
          </a:p>
          <a:p>
            <a:r>
              <a:rPr lang="cs-CZ" dirty="0" smtClean="0"/>
              <a:t>součást obchodní politiky orientovaná vně </a:t>
            </a:r>
            <a:br>
              <a:rPr lang="cs-CZ" dirty="0" smtClean="0"/>
            </a:b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(v praxi se termín nepoužívá kvůli obtížnému stanovení hranic mezi obchodní a zahraničněobchodní politikou)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766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Směry zahraničně-obchodní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liberalismus</a:t>
            </a:r>
          </a:p>
          <a:p>
            <a:pPr lvl="1"/>
            <a:r>
              <a:rPr lang="cs-CZ" dirty="0" smtClean="0"/>
              <a:t>odstranění překážek obchodu</a:t>
            </a:r>
          </a:p>
          <a:p>
            <a:pPr lvl="1"/>
            <a:r>
              <a:rPr lang="cs-CZ" dirty="0" smtClean="0"/>
              <a:t>otevření všech sektorů vnitřního trhu zahraniční konkurenci</a:t>
            </a:r>
          </a:p>
          <a:p>
            <a:pPr lvl="1"/>
            <a:r>
              <a:rPr lang="cs-CZ" dirty="0" smtClean="0"/>
              <a:t>odstranění proexportních, přímých i nepřímých podpor ve všech oblastech ekonomiky i oblastech s ekonomickými aspekty (např. zdravotnictví)</a:t>
            </a:r>
          </a:p>
        </p:txBody>
      </p:sp>
    </p:spTree>
    <p:extLst>
      <p:ext uri="{BB962C8B-B14F-4D97-AF65-F5344CB8AC3E}">
        <p14:creationId xmlns:p14="http://schemas.microsoft.com/office/powerpoint/2010/main" val="88424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Směry zahraničně-obchodní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možné dopady liberalismu</a:t>
            </a:r>
          </a:p>
          <a:p>
            <a:pPr lvl="1"/>
            <a:r>
              <a:rPr lang="cs-CZ" dirty="0" smtClean="0"/>
              <a:t>změna výrobkové struktury</a:t>
            </a:r>
          </a:p>
          <a:p>
            <a:pPr lvl="1"/>
            <a:r>
              <a:rPr lang="cs-CZ" dirty="0" smtClean="0"/>
              <a:t>zvýšení konkurence na trhu</a:t>
            </a:r>
          </a:p>
          <a:p>
            <a:pPr lvl="1"/>
            <a:r>
              <a:rPr lang="cs-CZ" dirty="0" smtClean="0"/>
              <a:t>růst specializace ekonomiky</a:t>
            </a:r>
          </a:p>
          <a:p>
            <a:pPr lvl="1"/>
            <a:r>
              <a:rPr lang="cs-CZ" dirty="0" smtClean="0"/>
              <a:t>lepší uplatnění komparativních výhod</a:t>
            </a:r>
          </a:p>
          <a:p>
            <a:pPr lvl="1"/>
            <a:r>
              <a:rPr lang="cs-CZ" dirty="0" smtClean="0"/>
              <a:t>nižší spotřebitelské ceny</a:t>
            </a:r>
          </a:p>
          <a:p>
            <a:pPr lvl="1"/>
            <a:r>
              <a:rPr lang="cs-CZ" dirty="0" smtClean="0"/>
              <a:t>stabilizace inflace</a:t>
            </a:r>
          </a:p>
          <a:p>
            <a:pPr lvl="1"/>
            <a:r>
              <a:rPr lang="cs-CZ" dirty="0" smtClean="0"/>
              <a:t>oslabení a likvidace domácích výrobních odvětví</a:t>
            </a:r>
          </a:p>
          <a:p>
            <a:pPr lvl="1"/>
            <a:r>
              <a:rPr lang="cs-CZ" dirty="0" smtClean="0"/>
              <a:t>růst nezaměstnanosti</a:t>
            </a:r>
          </a:p>
          <a:p>
            <a:pPr lvl="1"/>
            <a:r>
              <a:rPr lang="cs-CZ" dirty="0" smtClean="0"/>
              <a:t>zvýšení mandatorních výdajů státu</a:t>
            </a:r>
          </a:p>
          <a:p>
            <a:pPr lvl="1"/>
            <a:r>
              <a:rPr lang="cs-CZ" dirty="0" smtClean="0"/>
              <a:t>závislost na strategických dovozech</a:t>
            </a:r>
          </a:p>
          <a:p>
            <a:pPr lvl="1"/>
            <a:r>
              <a:rPr lang="cs-CZ" dirty="0" smtClean="0"/>
              <a:t>monopolní ovládnutí některých trhů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411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Směry zahraničně-obchodní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protekcionismus</a:t>
            </a:r>
          </a:p>
          <a:p>
            <a:pPr lvl="1"/>
            <a:r>
              <a:rPr lang="cs-CZ" dirty="0" smtClean="0"/>
              <a:t>ochranářství</a:t>
            </a:r>
          </a:p>
          <a:p>
            <a:pPr lvl="1"/>
            <a:r>
              <a:rPr lang="cs-CZ" dirty="0" smtClean="0"/>
              <a:t>ochrana domácí ekonomiky před vnějšími vlivy („filtrování“ negativních vnějších vlivů)</a:t>
            </a:r>
          </a:p>
          <a:p>
            <a:pPr lvl="1"/>
            <a:r>
              <a:rPr lang="cs-CZ" dirty="0" smtClean="0"/>
              <a:t>autarkie = extrémní případ protekcionismu – uzavření trhu pro dovoz a znemožnění vývozu</a:t>
            </a:r>
          </a:p>
          <a:p>
            <a:pPr lvl="1"/>
            <a:r>
              <a:rPr lang="cs-CZ" dirty="0" smtClean="0"/>
              <a:t>lokalizace trhů = ochrana a podpora výroby pro domácí trh (např. zemědělství)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451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343</TotalTime>
  <Words>1968</Words>
  <Application>Microsoft Office PowerPoint</Application>
  <PresentationFormat>Předvádění na obrazovce (4:3)</PresentationFormat>
  <Paragraphs>366</Paragraphs>
  <Slides>51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2" baseType="lpstr">
      <vt:lpstr>Slunovrat</vt:lpstr>
      <vt:lpstr>Mezinárodní obchod</vt:lpstr>
      <vt:lpstr>Obsah</vt:lpstr>
      <vt:lpstr>Obchodní politika</vt:lpstr>
      <vt:lpstr>Obchodní politika</vt:lpstr>
      <vt:lpstr>Zahraničně-obchodní politika</vt:lpstr>
      <vt:lpstr>Zahraničně-obchodní politika</vt:lpstr>
      <vt:lpstr>Směry zahraničně-obchodní politiky</vt:lpstr>
      <vt:lpstr>Směry zahraničně-obchodní politiky</vt:lpstr>
      <vt:lpstr>Směry zahraničně-obchodní politiky</vt:lpstr>
      <vt:lpstr>Směry zahraničně-obchodní politiky</vt:lpstr>
      <vt:lpstr>Směry zahraničně-obchodní politiky</vt:lpstr>
      <vt:lpstr>Směry zahraničně-obchodní politiky</vt:lpstr>
      <vt:lpstr>Nástroje obchodní politiky</vt:lpstr>
      <vt:lpstr>Nástroje na ochranu trhu</vt:lpstr>
      <vt:lpstr>Cla – definice </vt:lpstr>
      <vt:lpstr>Cla - dělení</vt:lpstr>
      <vt:lpstr>Cla – dělení</vt:lpstr>
      <vt:lpstr>Celní sazebník</vt:lpstr>
      <vt:lpstr>Netarifní opatření</vt:lpstr>
      <vt:lpstr>Netarifní opatření – dělení</vt:lpstr>
      <vt:lpstr>Netarifní opatření – dělení</vt:lpstr>
      <vt:lpstr>Nástroje na podporu vývozu</vt:lpstr>
      <vt:lpstr>Formy podpory</vt:lpstr>
      <vt:lpstr>Subvence – dělení</vt:lpstr>
      <vt:lpstr> Subvence v zemědělství</vt:lpstr>
      <vt:lpstr>Autonomní nástroje</vt:lpstr>
      <vt:lpstr>Autonomní nástroje</vt:lpstr>
      <vt:lpstr>Smluvní nástroje</vt:lpstr>
      <vt:lpstr>Smluvní nástroje</vt:lpstr>
      <vt:lpstr>Doložka nejvyšších výhod</vt:lpstr>
      <vt:lpstr>Typy obchodních dohod</vt:lpstr>
      <vt:lpstr>Další smluvní nástroje</vt:lpstr>
      <vt:lpstr>Mimořádná obchodně-politická opatření</vt:lpstr>
      <vt:lpstr>Mezinárodní obchodní politika</vt:lpstr>
      <vt:lpstr>Mezinárodní obchodní politika</vt:lpstr>
      <vt:lpstr>Vývoj WTO</vt:lpstr>
      <vt:lpstr>Hlavní úkoly WTO</vt:lpstr>
      <vt:lpstr>Právní zakotvení</vt:lpstr>
      <vt:lpstr>Rozvojový program z Dohá</vt:lpstr>
      <vt:lpstr>Výsledky</vt:lpstr>
      <vt:lpstr>Společná obchodní politika EU</vt:lpstr>
      <vt:lpstr>Základní principy</vt:lpstr>
      <vt:lpstr>ale…</vt:lpstr>
      <vt:lpstr>Výlučné kompetence EU</vt:lpstr>
      <vt:lpstr>Další organizace ovlivňující MO</vt:lpstr>
      <vt:lpstr>Další instituce a organizace</vt:lpstr>
      <vt:lpstr>Další instituce a organizace</vt:lpstr>
      <vt:lpstr>Regionální uskupení</vt:lpstr>
      <vt:lpstr>Česká republika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obchod</dc:title>
  <dc:creator>Drášilová Alena</dc:creator>
  <cp:lastModifiedBy>drasilova</cp:lastModifiedBy>
  <cp:revision>33</cp:revision>
  <dcterms:created xsi:type="dcterms:W3CDTF">2012-10-26T12:50:54Z</dcterms:created>
  <dcterms:modified xsi:type="dcterms:W3CDTF">2012-10-26T22:54:39Z</dcterms:modified>
</cp:coreProperties>
</file>