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0" r:id="rId13"/>
    <p:sldId id="268" r:id="rId14"/>
    <p:sldId id="269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B413C1-81A8-42E9-9053-6ED22D4999A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25034EE2-CC9C-4067-A1D8-BCE7E1235D1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rPr>
            <a:t>NONPROFIT</a:t>
          </a:r>
        </a:p>
      </dgm:t>
    </dgm:pt>
    <dgm:pt modelId="{BBA889B4-511F-47D6-B2B6-0F5D553505ED}" type="parTrans" cxnId="{824C2D3F-EB35-4EF1-86F2-723966A38BE4}">
      <dgm:prSet/>
      <dgm:spPr/>
    </dgm:pt>
    <dgm:pt modelId="{6B322860-E54C-4F99-A430-EDC270169546}" type="sibTrans" cxnId="{824C2D3F-EB35-4EF1-86F2-723966A38BE4}">
      <dgm:prSet/>
      <dgm:spPr/>
    </dgm:pt>
    <dgm:pt modelId="{314D2397-EAFA-4772-B46A-CC70878A1F2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Community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Members</a:t>
          </a:r>
        </a:p>
      </dgm:t>
    </dgm:pt>
    <dgm:pt modelId="{7ABC1EFC-EA48-491E-8B61-7E86810B90D4}" type="parTrans" cxnId="{4F73B26D-D34F-4694-BCC9-98F5C2C8ADA4}">
      <dgm:prSet/>
      <dgm:spPr/>
      <dgm:t>
        <a:bodyPr/>
        <a:lstStyle/>
        <a:p>
          <a:endParaRPr lang="en-US"/>
        </a:p>
      </dgm:t>
    </dgm:pt>
    <dgm:pt modelId="{49F2A92E-A37C-4503-80EC-95B97961E219}" type="sibTrans" cxnId="{4F73B26D-D34F-4694-BCC9-98F5C2C8ADA4}">
      <dgm:prSet/>
      <dgm:spPr/>
    </dgm:pt>
    <dgm:pt modelId="{BCA9F893-9D5C-4838-B8FF-A3AEDA8776B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Clients/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Constituents</a:t>
          </a:r>
        </a:p>
      </dgm:t>
    </dgm:pt>
    <dgm:pt modelId="{E38609A3-B267-4C7B-AED5-B1543E02C9DE}" type="parTrans" cxnId="{49A23AE9-985B-42AA-A1F3-669CC70BED0B}">
      <dgm:prSet/>
      <dgm:spPr/>
      <dgm:t>
        <a:bodyPr/>
        <a:lstStyle/>
        <a:p>
          <a:endParaRPr lang="en-US"/>
        </a:p>
      </dgm:t>
    </dgm:pt>
    <dgm:pt modelId="{7D6A5339-3748-4FC0-B342-460BF43BF1DE}" type="sibTrans" cxnId="{49A23AE9-985B-42AA-A1F3-669CC70BED0B}">
      <dgm:prSet/>
      <dgm:spPr/>
    </dgm:pt>
    <dgm:pt modelId="{4175E558-B9EF-4632-8209-8301B5DBE4E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Donors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&amp;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Foundations</a:t>
          </a:r>
        </a:p>
      </dgm:t>
    </dgm:pt>
    <dgm:pt modelId="{FE9FC13A-A507-48AF-9F3B-F57BE6BD0502}" type="parTrans" cxnId="{6F2FDA4D-B2EA-441C-821F-0B8F1F2878B8}">
      <dgm:prSet/>
      <dgm:spPr/>
      <dgm:t>
        <a:bodyPr/>
        <a:lstStyle/>
        <a:p>
          <a:endParaRPr lang="en-US"/>
        </a:p>
      </dgm:t>
    </dgm:pt>
    <dgm:pt modelId="{9EA8A70B-81F4-47BF-BFF9-A813CC49420E}" type="sibTrans" cxnId="{6F2FDA4D-B2EA-441C-821F-0B8F1F2878B8}">
      <dgm:prSet/>
      <dgm:spPr/>
    </dgm:pt>
    <dgm:pt modelId="{70DD5410-EF89-4CA6-9AC1-23A216E185B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Businesses</a:t>
          </a:r>
        </a:p>
      </dgm:t>
    </dgm:pt>
    <dgm:pt modelId="{1C49B550-6D11-46E1-B848-B21742711F8A}" type="parTrans" cxnId="{27EA7DF5-A40C-4A1C-9313-AC01518B7D7E}">
      <dgm:prSet/>
      <dgm:spPr/>
      <dgm:t>
        <a:bodyPr/>
        <a:lstStyle/>
        <a:p>
          <a:endParaRPr lang="en-US"/>
        </a:p>
      </dgm:t>
    </dgm:pt>
    <dgm:pt modelId="{8DA8B7CA-3568-4C37-94F6-2CFFA4A1D368}" type="sibTrans" cxnId="{27EA7DF5-A40C-4A1C-9313-AC01518B7D7E}">
      <dgm:prSet/>
      <dgm:spPr/>
    </dgm:pt>
    <dgm:pt modelId="{D4564EDC-80D4-4C1F-BAD9-8F96A715824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Other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Nonprofits</a:t>
          </a:r>
        </a:p>
      </dgm:t>
    </dgm:pt>
    <dgm:pt modelId="{0CBAA62D-9D49-4108-A834-26F90798EC0C}" type="parTrans" cxnId="{391AA83E-2ADE-4A7F-BF98-5C35E08A3352}">
      <dgm:prSet/>
      <dgm:spPr/>
      <dgm:t>
        <a:bodyPr/>
        <a:lstStyle/>
        <a:p>
          <a:endParaRPr lang="en-US"/>
        </a:p>
      </dgm:t>
    </dgm:pt>
    <dgm:pt modelId="{F127AB94-3F68-4B22-9590-0C109F4524F1}" type="sibTrans" cxnId="{391AA83E-2ADE-4A7F-BF98-5C35E08A3352}">
      <dgm:prSet/>
      <dgm:spPr/>
    </dgm:pt>
    <dgm:pt modelId="{68FC4FE1-8E8C-4434-8C48-0DE882559C1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rPr>
            <a:t>Government</a:t>
          </a:r>
        </a:p>
      </dgm:t>
    </dgm:pt>
    <dgm:pt modelId="{42FC140B-AC87-48A8-BAAA-4A7F15875C1E}" type="parTrans" cxnId="{B5BAA075-6DB7-4992-B734-7EF60497FCD0}">
      <dgm:prSet/>
      <dgm:spPr/>
      <dgm:t>
        <a:bodyPr/>
        <a:lstStyle/>
        <a:p>
          <a:endParaRPr lang="en-US"/>
        </a:p>
      </dgm:t>
    </dgm:pt>
    <dgm:pt modelId="{46B5DA94-9511-4084-AED0-EE6768075449}" type="sibTrans" cxnId="{B5BAA075-6DB7-4992-B734-7EF60497FCD0}">
      <dgm:prSet/>
      <dgm:spPr/>
    </dgm:pt>
    <dgm:pt modelId="{93FAB309-2AA8-4EC9-996A-A1A72E206E30}" type="pres">
      <dgm:prSet presAssocID="{DFB413C1-81A8-42E9-9053-6ED22D4999A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1D5B21C-243F-4380-B0ED-53E4328EC6DB}" type="pres">
      <dgm:prSet presAssocID="{25034EE2-CC9C-4067-A1D8-BCE7E1235D13}" presName="centerShape" presStyleLbl="node0" presStyleIdx="0" presStyleCnt="1"/>
      <dgm:spPr/>
      <dgm:t>
        <a:bodyPr/>
        <a:lstStyle/>
        <a:p>
          <a:endParaRPr lang="en-US"/>
        </a:p>
      </dgm:t>
    </dgm:pt>
    <dgm:pt modelId="{9BCF0887-563D-4670-811C-2E680D77B59B}" type="pres">
      <dgm:prSet presAssocID="{7ABC1EFC-EA48-491E-8B61-7E86810B90D4}" presName="Name9" presStyleLbl="parChTrans1D2" presStyleIdx="0" presStyleCnt="6"/>
      <dgm:spPr/>
      <dgm:t>
        <a:bodyPr/>
        <a:lstStyle/>
        <a:p>
          <a:endParaRPr lang="en-US"/>
        </a:p>
      </dgm:t>
    </dgm:pt>
    <dgm:pt modelId="{6230F660-6E46-4050-8BCB-9B222739A210}" type="pres">
      <dgm:prSet presAssocID="{7ABC1EFC-EA48-491E-8B61-7E86810B90D4}" presName="connTx" presStyleLbl="parChTrans1D2" presStyleIdx="0" presStyleCnt="6"/>
      <dgm:spPr/>
      <dgm:t>
        <a:bodyPr/>
        <a:lstStyle/>
        <a:p>
          <a:endParaRPr lang="en-US"/>
        </a:p>
      </dgm:t>
    </dgm:pt>
    <dgm:pt modelId="{B3C19373-CAEC-49FB-A46B-B881657237C3}" type="pres">
      <dgm:prSet presAssocID="{314D2397-EAFA-4772-B46A-CC70878A1F2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0A23A-1D7D-45BC-83B3-1793EEEEE405}" type="pres">
      <dgm:prSet presAssocID="{E38609A3-B267-4C7B-AED5-B1543E02C9DE}" presName="Name9" presStyleLbl="parChTrans1D2" presStyleIdx="1" presStyleCnt="6"/>
      <dgm:spPr/>
      <dgm:t>
        <a:bodyPr/>
        <a:lstStyle/>
        <a:p>
          <a:endParaRPr lang="en-US"/>
        </a:p>
      </dgm:t>
    </dgm:pt>
    <dgm:pt modelId="{1C89ACA6-64B3-4E22-9583-888F26A36FD3}" type="pres">
      <dgm:prSet presAssocID="{E38609A3-B267-4C7B-AED5-B1543E02C9DE}" presName="connTx" presStyleLbl="parChTrans1D2" presStyleIdx="1" presStyleCnt="6"/>
      <dgm:spPr/>
      <dgm:t>
        <a:bodyPr/>
        <a:lstStyle/>
        <a:p>
          <a:endParaRPr lang="en-US"/>
        </a:p>
      </dgm:t>
    </dgm:pt>
    <dgm:pt modelId="{E93F6D91-D7C6-4D75-AD83-D928093D1D74}" type="pres">
      <dgm:prSet presAssocID="{BCA9F893-9D5C-4838-B8FF-A3AEDA8776B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2DD8-B427-44DC-900E-A1840CCB6E8A}" type="pres">
      <dgm:prSet presAssocID="{FE9FC13A-A507-48AF-9F3B-F57BE6BD0502}" presName="Name9" presStyleLbl="parChTrans1D2" presStyleIdx="2" presStyleCnt="6"/>
      <dgm:spPr/>
      <dgm:t>
        <a:bodyPr/>
        <a:lstStyle/>
        <a:p>
          <a:endParaRPr lang="en-US"/>
        </a:p>
      </dgm:t>
    </dgm:pt>
    <dgm:pt modelId="{5D9F11D3-EF45-4F15-9318-4173FB8619C9}" type="pres">
      <dgm:prSet presAssocID="{FE9FC13A-A507-48AF-9F3B-F57BE6BD0502}" presName="connTx" presStyleLbl="parChTrans1D2" presStyleIdx="2" presStyleCnt="6"/>
      <dgm:spPr/>
      <dgm:t>
        <a:bodyPr/>
        <a:lstStyle/>
        <a:p>
          <a:endParaRPr lang="en-US"/>
        </a:p>
      </dgm:t>
    </dgm:pt>
    <dgm:pt modelId="{3D824DF9-DF59-40B8-9D32-2E1214CA5B5D}" type="pres">
      <dgm:prSet presAssocID="{4175E558-B9EF-4632-8209-8301B5DBE4E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033229-E299-4AF8-8DBA-9B2D3FD5AAF2}" type="pres">
      <dgm:prSet presAssocID="{1C49B550-6D11-46E1-B848-B21742711F8A}" presName="Name9" presStyleLbl="parChTrans1D2" presStyleIdx="3" presStyleCnt="6"/>
      <dgm:spPr/>
      <dgm:t>
        <a:bodyPr/>
        <a:lstStyle/>
        <a:p>
          <a:endParaRPr lang="en-US"/>
        </a:p>
      </dgm:t>
    </dgm:pt>
    <dgm:pt modelId="{0067596C-3013-4F7B-AA16-7BAE7370B41C}" type="pres">
      <dgm:prSet presAssocID="{1C49B550-6D11-46E1-B848-B21742711F8A}" presName="connTx" presStyleLbl="parChTrans1D2" presStyleIdx="3" presStyleCnt="6"/>
      <dgm:spPr/>
      <dgm:t>
        <a:bodyPr/>
        <a:lstStyle/>
        <a:p>
          <a:endParaRPr lang="en-US"/>
        </a:p>
      </dgm:t>
    </dgm:pt>
    <dgm:pt modelId="{F2550599-ACBC-481D-9386-295A74B8B51B}" type="pres">
      <dgm:prSet presAssocID="{70DD5410-EF89-4CA6-9AC1-23A216E185B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D22199-DEEF-4D08-89E4-9F1FAFE09613}" type="pres">
      <dgm:prSet presAssocID="{0CBAA62D-9D49-4108-A834-26F90798EC0C}" presName="Name9" presStyleLbl="parChTrans1D2" presStyleIdx="4" presStyleCnt="6"/>
      <dgm:spPr/>
      <dgm:t>
        <a:bodyPr/>
        <a:lstStyle/>
        <a:p>
          <a:endParaRPr lang="en-US"/>
        </a:p>
      </dgm:t>
    </dgm:pt>
    <dgm:pt modelId="{1C8BA603-FB90-4B21-915E-3C7DE885A90C}" type="pres">
      <dgm:prSet presAssocID="{0CBAA62D-9D49-4108-A834-26F90798EC0C}" presName="connTx" presStyleLbl="parChTrans1D2" presStyleIdx="4" presStyleCnt="6"/>
      <dgm:spPr/>
      <dgm:t>
        <a:bodyPr/>
        <a:lstStyle/>
        <a:p>
          <a:endParaRPr lang="en-US"/>
        </a:p>
      </dgm:t>
    </dgm:pt>
    <dgm:pt modelId="{B63D9834-0DE0-4DE1-A6CB-9F30125A5015}" type="pres">
      <dgm:prSet presAssocID="{D4564EDC-80D4-4C1F-BAD9-8F96A715824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CE0E4-E9CA-4EA5-BC49-61FB5868EF77}" type="pres">
      <dgm:prSet presAssocID="{42FC140B-AC87-48A8-BAAA-4A7F15875C1E}" presName="Name9" presStyleLbl="parChTrans1D2" presStyleIdx="5" presStyleCnt="6"/>
      <dgm:spPr/>
      <dgm:t>
        <a:bodyPr/>
        <a:lstStyle/>
        <a:p>
          <a:endParaRPr lang="en-US"/>
        </a:p>
      </dgm:t>
    </dgm:pt>
    <dgm:pt modelId="{C4D74C30-0C8C-4207-B665-100D19B7D0A2}" type="pres">
      <dgm:prSet presAssocID="{42FC140B-AC87-48A8-BAAA-4A7F15875C1E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1B41FFA-CC24-45F0-B90A-D9865D9BDAA2}" type="pres">
      <dgm:prSet presAssocID="{68FC4FE1-8E8C-4434-8C48-0DE882559C1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811E85-6C0E-4CB3-8C2D-3DECDFE23EC2}" type="presOf" srcId="{FE9FC13A-A507-48AF-9F3B-F57BE6BD0502}" destId="{318B2DD8-B427-44DC-900E-A1840CCB6E8A}" srcOrd="0" destOrd="0" presId="urn:microsoft.com/office/officeart/2005/8/layout/radial1"/>
    <dgm:cxn modelId="{809DEBB5-38C2-4A1F-85EC-C30CF5007E14}" type="presOf" srcId="{42FC140B-AC87-48A8-BAAA-4A7F15875C1E}" destId="{64CCE0E4-E9CA-4EA5-BC49-61FB5868EF77}" srcOrd="0" destOrd="0" presId="urn:microsoft.com/office/officeart/2005/8/layout/radial1"/>
    <dgm:cxn modelId="{2DFDD7F3-8C4C-4F05-9A70-A95866A604CA}" type="presOf" srcId="{FE9FC13A-A507-48AF-9F3B-F57BE6BD0502}" destId="{5D9F11D3-EF45-4F15-9318-4173FB8619C9}" srcOrd="1" destOrd="0" presId="urn:microsoft.com/office/officeart/2005/8/layout/radial1"/>
    <dgm:cxn modelId="{DD51BCF0-B644-48A7-A0C8-D3E692FD1DBF}" type="presOf" srcId="{0CBAA62D-9D49-4108-A834-26F90798EC0C}" destId="{1C8BA603-FB90-4B21-915E-3C7DE885A90C}" srcOrd="1" destOrd="0" presId="urn:microsoft.com/office/officeart/2005/8/layout/radial1"/>
    <dgm:cxn modelId="{FD3A2106-9D5D-4AEA-96DB-63CFA2737804}" type="presOf" srcId="{E38609A3-B267-4C7B-AED5-B1543E02C9DE}" destId="{2050A23A-1D7D-45BC-83B3-1793EEEEE405}" srcOrd="0" destOrd="0" presId="urn:microsoft.com/office/officeart/2005/8/layout/radial1"/>
    <dgm:cxn modelId="{E4358BB4-5AFF-41EC-A8AA-1CE214585919}" type="presOf" srcId="{1C49B550-6D11-46E1-B848-B21742711F8A}" destId="{0067596C-3013-4F7B-AA16-7BAE7370B41C}" srcOrd="1" destOrd="0" presId="urn:microsoft.com/office/officeart/2005/8/layout/radial1"/>
    <dgm:cxn modelId="{8E3082F6-7733-4566-8F1D-851A09EFECE0}" type="presOf" srcId="{25034EE2-CC9C-4067-A1D8-BCE7E1235D13}" destId="{A1D5B21C-243F-4380-B0ED-53E4328EC6DB}" srcOrd="0" destOrd="0" presId="urn:microsoft.com/office/officeart/2005/8/layout/radial1"/>
    <dgm:cxn modelId="{F3FA7134-2839-49BF-983B-8F6EF0C2FE30}" type="presOf" srcId="{7ABC1EFC-EA48-491E-8B61-7E86810B90D4}" destId="{9BCF0887-563D-4670-811C-2E680D77B59B}" srcOrd="0" destOrd="0" presId="urn:microsoft.com/office/officeart/2005/8/layout/radial1"/>
    <dgm:cxn modelId="{B5BAA075-6DB7-4992-B734-7EF60497FCD0}" srcId="{25034EE2-CC9C-4067-A1D8-BCE7E1235D13}" destId="{68FC4FE1-8E8C-4434-8C48-0DE882559C1D}" srcOrd="5" destOrd="0" parTransId="{42FC140B-AC87-48A8-BAAA-4A7F15875C1E}" sibTransId="{46B5DA94-9511-4084-AED0-EE6768075449}"/>
    <dgm:cxn modelId="{391AA83E-2ADE-4A7F-BF98-5C35E08A3352}" srcId="{25034EE2-CC9C-4067-A1D8-BCE7E1235D13}" destId="{D4564EDC-80D4-4C1F-BAD9-8F96A715824E}" srcOrd="4" destOrd="0" parTransId="{0CBAA62D-9D49-4108-A834-26F90798EC0C}" sibTransId="{F127AB94-3F68-4B22-9590-0C109F4524F1}"/>
    <dgm:cxn modelId="{93A529B2-4A8D-44AD-9CCC-EF7848D8D949}" type="presOf" srcId="{70DD5410-EF89-4CA6-9AC1-23A216E185B8}" destId="{F2550599-ACBC-481D-9386-295A74B8B51B}" srcOrd="0" destOrd="0" presId="urn:microsoft.com/office/officeart/2005/8/layout/radial1"/>
    <dgm:cxn modelId="{51577769-72F3-4677-8F96-9B002DA87C5C}" type="presOf" srcId="{68FC4FE1-8E8C-4434-8C48-0DE882559C1D}" destId="{C1B41FFA-CC24-45F0-B90A-D9865D9BDAA2}" srcOrd="0" destOrd="0" presId="urn:microsoft.com/office/officeart/2005/8/layout/radial1"/>
    <dgm:cxn modelId="{F62BF0F2-AA2D-4A91-AB6E-C55951CDF3C8}" type="presOf" srcId="{1C49B550-6D11-46E1-B848-B21742711F8A}" destId="{7D033229-E299-4AF8-8DBA-9B2D3FD5AAF2}" srcOrd="0" destOrd="0" presId="urn:microsoft.com/office/officeart/2005/8/layout/radial1"/>
    <dgm:cxn modelId="{824C2D3F-EB35-4EF1-86F2-723966A38BE4}" srcId="{DFB413C1-81A8-42E9-9053-6ED22D4999AF}" destId="{25034EE2-CC9C-4067-A1D8-BCE7E1235D13}" srcOrd="0" destOrd="0" parTransId="{BBA889B4-511F-47D6-B2B6-0F5D553505ED}" sibTransId="{6B322860-E54C-4F99-A430-EDC270169546}"/>
    <dgm:cxn modelId="{0D2CF1DE-67F3-47FB-90F5-D93AF8D247ED}" type="presOf" srcId="{42FC140B-AC87-48A8-BAAA-4A7F15875C1E}" destId="{C4D74C30-0C8C-4207-B665-100D19B7D0A2}" srcOrd="1" destOrd="0" presId="urn:microsoft.com/office/officeart/2005/8/layout/radial1"/>
    <dgm:cxn modelId="{0BB9FE8B-8114-4285-A9F7-58D52AE63C9B}" type="presOf" srcId="{4175E558-B9EF-4632-8209-8301B5DBE4EC}" destId="{3D824DF9-DF59-40B8-9D32-2E1214CA5B5D}" srcOrd="0" destOrd="0" presId="urn:microsoft.com/office/officeart/2005/8/layout/radial1"/>
    <dgm:cxn modelId="{46E04FDE-3474-420B-B649-957876013241}" type="presOf" srcId="{0CBAA62D-9D49-4108-A834-26F90798EC0C}" destId="{7FD22199-DEEF-4D08-89E4-9F1FAFE09613}" srcOrd="0" destOrd="0" presId="urn:microsoft.com/office/officeart/2005/8/layout/radial1"/>
    <dgm:cxn modelId="{CF15CC0D-4418-4922-807C-D7EF0424FF6A}" type="presOf" srcId="{7ABC1EFC-EA48-491E-8B61-7E86810B90D4}" destId="{6230F660-6E46-4050-8BCB-9B222739A210}" srcOrd="1" destOrd="0" presId="urn:microsoft.com/office/officeart/2005/8/layout/radial1"/>
    <dgm:cxn modelId="{4F73B26D-D34F-4694-BCC9-98F5C2C8ADA4}" srcId="{25034EE2-CC9C-4067-A1D8-BCE7E1235D13}" destId="{314D2397-EAFA-4772-B46A-CC70878A1F21}" srcOrd="0" destOrd="0" parTransId="{7ABC1EFC-EA48-491E-8B61-7E86810B90D4}" sibTransId="{49F2A92E-A37C-4503-80EC-95B97961E219}"/>
    <dgm:cxn modelId="{BEEDFE78-F947-433F-9E36-5A21CDDD3CEE}" type="presOf" srcId="{E38609A3-B267-4C7B-AED5-B1543E02C9DE}" destId="{1C89ACA6-64B3-4E22-9583-888F26A36FD3}" srcOrd="1" destOrd="0" presId="urn:microsoft.com/office/officeart/2005/8/layout/radial1"/>
    <dgm:cxn modelId="{6F2FDA4D-B2EA-441C-821F-0B8F1F2878B8}" srcId="{25034EE2-CC9C-4067-A1D8-BCE7E1235D13}" destId="{4175E558-B9EF-4632-8209-8301B5DBE4EC}" srcOrd="2" destOrd="0" parTransId="{FE9FC13A-A507-48AF-9F3B-F57BE6BD0502}" sibTransId="{9EA8A70B-81F4-47BF-BFF9-A813CC49420E}"/>
    <dgm:cxn modelId="{2C6E23D7-2636-4F51-8803-E5171B2160B5}" type="presOf" srcId="{D4564EDC-80D4-4C1F-BAD9-8F96A715824E}" destId="{B63D9834-0DE0-4DE1-A6CB-9F30125A5015}" srcOrd="0" destOrd="0" presId="urn:microsoft.com/office/officeart/2005/8/layout/radial1"/>
    <dgm:cxn modelId="{49A23AE9-985B-42AA-A1F3-669CC70BED0B}" srcId="{25034EE2-CC9C-4067-A1D8-BCE7E1235D13}" destId="{BCA9F893-9D5C-4838-B8FF-A3AEDA8776B7}" srcOrd="1" destOrd="0" parTransId="{E38609A3-B267-4C7B-AED5-B1543E02C9DE}" sibTransId="{7D6A5339-3748-4FC0-B342-460BF43BF1DE}"/>
    <dgm:cxn modelId="{27EA7DF5-A40C-4A1C-9313-AC01518B7D7E}" srcId="{25034EE2-CC9C-4067-A1D8-BCE7E1235D13}" destId="{70DD5410-EF89-4CA6-9AC1-23A216E185B8}" srcOrd="3" destOrd="0" parTransId="{1C49B550-6D11-46E1-B848-B21742711F8A}" sibTransId="{8DA8B7CA-3568-4C37-94F6-2CFFA4A1D368}"/>
    <dgm:cxn modelId="{AADAF3BC-90CC-4ACB-964B-BB726A8F5C36}" type="presOf" srcId="{DFB413C1-81A8-42E9-9053-6ED22D4999AF}" destId="{93FAB309-2AA8-4EC9-996A-A1A72E206E30}" srcOrd="0" destOrd="0" presId="urn:microsoft.com/office/officeart/2005/8/layout/radial1"/>
    <dgm:cxn modelId="{32AE8EC1-FB6F-4091-BCA3-120DD93623C6}" type="presOf" srcId="{BCA9F893-9D5C-4838-B8FF-A3AEDA8776B7}" destId="{E93F6D91-D7C6-4D75-AD83-D928093D1D74}" srcOrd="0" destOrd="0" presId="urn:microsoft.com/office/officeart/2005/8/layout/radial1"/>
    <dgm:cxn modelId="{13D6FF8C-AF4C-4851-94FB-D1138C991E3A}" type="presOf" srcId="{314D2397-EAFA-4772-B46A-CC70878A1F21}" destId="{B3C19373-CAEC-49FB-A46B-B881657237C3}" srcOrd="0" destOrd="0" presId="urn:microsoft.com/office/officeart/2005/8/layout/radial1"/>
    <dgm:cxn modelId="{21F5FF7E-FA42-4DF0-801A-70D0775E46C6}" type="presParOf" srcId="{93FAB309-2AA8-4EC9-996A-A1A72E206E30}" destId="{A1D5B21C-243F-4380-B0ED-53E4328EC6DB}" srcOrd="0" destOrd="0" presId="urn:microsoft.com/office/officeart/2005/8/layout/radial1"/>
    <dgm:cxn modelId="{63D00DE7-1E7E-4CF9-9EAB-1BFAB574D39F}" type="presParOf" srcId="{93FAB309-2AA8-4EC9-996A-A1A72E206E30}" destId="{9BCF0887-563D-4670-811C-2E680D77B59B}" srcOrd="1" destOrd="0" presId="urn:microsoft.com/office/officeart/2005/8/layout/radial1"/>
    <dgm:cxn modelId="{6C14569E-B29A-42C6-8277-55D339B975EF}" type="presParOf" srcId="{9BCF0887-563D-4670-811C-2E680D77B59B}" destId="{6230F660-6E46-4050-8BCB-9B222739A210}" srcOrd="0" destOrd="0" presId="urn:microsoft.com/office/officeart/2005/8/layout/radial1"/>
    <dgm:cxn modelId="{DAADDCDD-2E95-408C-96BC-7C7FF16E1AC2}" type="presParOf" srcId="{93FAB309-2AA8-4EC9-996A-A1A72E206E30}" destId="{B3C19373-CAEC-49FB-A46B-B881657237C3}" srcOrd="2" destOrd="0" presId="urn:microsoft.com/office/officeart/2005/8/layout/radial1"/>
    <dgm:cxn modelId="{E2DE5BBC-8435-48AD-8FE9-97C1DC04AB60}" type="presParOf" srcId="{93FAB309-2AA8-4EC9-996A-A1A72E206E30}" destId="{2050A23A-1D7D-45BC-83B3-1793EEEEE405}" srcOrd="3" destOrd="0" presId="urn:microsoft.com/office/officeart/2005/8/layout/radial1"/>
    <dgm:cxn modelId="{DDBD0DB5-34FE-479F-AF5C-F4D7719791D8}" type="presParOf" srcId="{2050A23A-1D7D-45BC-83B3-1793EEEEE405}" destId="{1C89ACA6-64B3-4E22-9583-888F26A36FD3}" srcOrd="0" destOrd="0" presId="urn:microsoft.com/office/officeart/2005/8/layout/radial1"/>
    <dgm:cxn modelId="{EE916F32-6D52-40E6-9001-59771B5A339D}" type="presParOf" srcId="{93FAB309-2AA8-4EC9-996A-A1A72E206E30}" destId="{E93F6D91-D7C6-4D75-AD83-D928093D1D74}" srcOrd="4" destOrd="0" presId="urn:microsoft.com/office/officeart/2005/8/layout/radial1"/>
    <dgm:cxn modelId="{0B1DB713-E643-415C-8049-F1608D8284DF}" type="presParOf" srcId="{93FAB309-2AA8-4EC9-996A-A1A72E206E30}" destId="{318B2DD8-B427-44DC-900E-A1840CCB6E8A}" srcOrd="5" destOrd="0" presId="urn:microsoft.com/office/officeart/2005/8/layout/radial1"/>
    <dgm:cxn modelId="{D9DACB11-7D5F-438D-BCE1-9E8778DF3602}" type="presParOf" srcId="{318B2DD8-B427-44DC-900E-A1840CCB6E8A}" destId="{5D9F11D3-EF45-4F15-9318-4173FB8619C9}" srcOrd="0" destOrd="0" presId="urn:microsoft.com/office/officeart/2005/8/layout/radial1"/>
    <dgm:cxn modelId="{A1CFF39E-18C7-4B8D-A650-90C52D9D111A}" type="presParOf" srcId="{93FAB309-2AA8-4EC9-996A-A1A72E206E30}" destId="{3D824DF9-DF59-40B8-9D32-2E1214CA5B5D}" srcOrd="6" destOrd="0" presId="urn:microsoft.com/office/officeart/2005/8/layout/radial1"/>
    <dgm:cxn modelId="{4EF5C93C-A453-4187-8B1A-1FABF4C5C76D}" type="presParOf" srcId="{93FAB309-2AA8-4EC9-996A-A1A72E206E30}" destId="{7D033229-E299-4AF8-8DBA-9B2D3FD5AAF2}" srcOrd="7" destOrd="0" presId="urn:microsoft.com/office/officeart/2005/8/layout/radial1"/>
    <dgm:cxn modelId="{46B25436-4848-4E72-BAC2-8D79F515B80A}" type="presParOf" srcId="{7D033229-E299-4AF8-8DBA-9B2D3FD5AAF2}" destId="{0067596C-3013-4F7B-AA16-7BAE7370B41C}" srcOrd="0" destOrd="0" presId="urn:microsoft.com/office/officeart/2005/8/layout/radial1"/>
    <dgm:cxn modelId="{16AF4458-6F5F-4626-8140-F5737B756704}" type="presParOf" srcId="{93FAB309-2AA8-4EC9-996A-A1A72E206E30}" destId="{F2550599-ACBC-481D-9386-295A74B8B51B}" srcOrd="8" destOrd="0" presId="urn:microsoft.com/office/officeart/2005/8/layout/radial1"/>
    <dgm:cxn modelId="{C7756077-24BD-4897-90F8-A3741C9470FE}" type="presParOf" srcId="{93FAB309-2AA8-4EC9-996A-A1A72E206E30}" destId="{7FD22199-DEEF-4D08-89E4-9F1FAFE09613}" srcOrd="9" destOrd="0" presId="urn:microsoft.com/office/officeart/2005/8/layout/radial1"/>
    <dgm:cxn modelId="{10B0F911-56C5-4C8E-B79B-2A53EA7D0E6E}" type="presParOf" srcId="{7FD22199-DEEF-4D08-89E4-9F1FAFE09613}" destId="{1C8BA603-FB90-4B21-915E-3C7DE885A90C}" srcOrd="0" destOrd="0" presId="urn:microsoft.com/office/officeart/2005/8/layout/radial1"/>
    <dgm:cxn modelId="{1F1688D1-5B77-45C3-BDE8-BD22D73CEDC0}" type="presParOf" srcId="{93FAB309-2AA8-4EC9-996A-A1A72E206E30}" destId="{B63D9834-0DE0-4DE1-A6CB-9F30125A5015}" srcOrd="10" destOrd="0" presId="urn:microsoft.com/office/officeart/2005/8/layout/radial1"/>
    <dgm:cxn modelId="{77736465-C809-4334-80CF-A2DF214003BE}" type="presParOf" srcId="{93FAB309-2AA8-4EC9-996A-A1A72E206E30}" destId="{64CCE0E4-E9CA-4EA5-BC49-61FB5868EF77}" srcOrd="11" destOrd="0" presId="urn:microsoft.com/office/officeart/2005/8/layout/radial1"/>
    <dgm:cxn modelId="{59C93A47-D3A7-46E6-A2D3-CDBCDFE72275}" type="presParOf" srcId="{64CCE0E4-E9CA-4EA5-BC49-61FB5868EF77}" destId="{C4D74C30-0C8C-4207-B665-100D19B7D0A2}" srcOrd="0" destOrd="0" presId="urn:microsoft.com/office/officeart/2005/8/layout/radial1"/>
    <dgm:cxn modelId="{01ED206A-EE1C-4DD2-B8A7-DB5856E751B5}" type="presParOf" srcId="{93FAB309-2AA8-4EC9-996A-A1A72E206E30}" destId="{C1B41FFA-CC24-45F0-B90A-D9865D9BDAA2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7C3D4C-EC2C-4F28-ACA5-116B5A1204E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3AC6B8-A5EB-4F72-B8BF-AAABE61B7C47}">
      <dgm:prSet phldrT="[Text]"/>
      <dgm:spPr/>
      <dgm:t>
        <a:bodyPr/>
        <a:lstStyle/>
        <a:p>
          <a:r>
            <a:rPr lang="en-US" dirty="0" smtClean="0"/>
            <a:t>Creative</a:t>
          </a:r>
          <a:endParaRPr lang="en-US" dirty="0"/>
        </a:p>
      </dgm:t>
    </dgm:pt>
    <dgm:pt modelId="{B1629227-C1C5-44BD-A09C-70C97ED1E0CD}" type="parTrans" cxnId="{66890A65-803E-4DE4-8FF4-27D7E61FB5B1}">
      <dgm:prSet/>
      <dgm:spPr/>
      <dgm:t>
        <a:bodyPr/>
        <a:lstStyle/>
        <a:p>
          <a:endParaRPr lang="en-US"/>
        </a:p>
      </dgm:t>
    </dgm:pt>
    <dgm:pt modelId="{B6A0862A-9E84-4226-8F34-FA8BD3E3B95F}" type="sibTrans" cxnId="{66890A65-803E-4DE4-8FF4-27D7E61FB5B1}">
      <dgm:prSet/>
      <dgm:spPr/>
      <dgm:t>
        <a:bodyPr/>
        <a:lstStyle/>
        <a:p>
          <a:endParaRPr lang="en-US"/>
        </a:p>
      </dgm:t>
    </dgm:pt>
    <dgm:pt modelId="{5991B311-021B-449C-A2F1-213504CBC6F3}">
      <dgm:prSet phldrT="[Text]"/>
      <dgm:spPr/>
      <dgm:t>
        <a:bodyPr/>
        <a:lstStyle/>
        <a:p>
          <a:r>
            <a:rPr lang="en-US" dirty="0" smtClean="0"/>
            <a:t>Compelling</a:t>
          </a:r>
          <a:endParaRPr lang="en-US" dirty="0"/>
        </a:p>
      </dgm:t>
    </dgm:pt>
    <dgm:pt modelId="{46443E2C-DCE8-43C3-ADEA-CD4EC87F82BF}" type="parTrans" cxnId="{820CC928-9746-4EDC-9F90-4A0F317BE901}">
      <dgm:prSet/>
      <dgm:spPr/>
      <dgm:t>
        <a:bodyPr/>
        <a:lstStyle/>
        <a:p>
          <a:endParaRPr lang="en-US"/>
        </a:p>
      </dgm:t>
    </dgm:pt>
    <dgm:pt modelId="{67CA45E7-923E-4474-BDCB-E583776BDF21}" type="sibTrans" cxnId="{820CC928-9746-4EDC-9F90-4A0F317BE901}">
      <dgm:prSet/>
      <dgm:spPr/>
      <dgm:t>
        <a:bodyPr/>
        <a:lstStyle/>
        <a:p>
          <a:endParaRPr lang="en-US"/>
        </a:p>
      </dgm:t>
    </dgm:pt>
    <dgm:pt modelId="{DFBB3D36-235D-46CE-B919-D2C0153BA2C1}">
      <dgm:prSet phldrT="[Text]"/>
      <dgm:spPr/>
      <dgm:t>
        <a:bodyPr/>
        <a:lstStyle/>
        <a:p>
          <a:r>
            <a:rPr lang="en-US" dirty="0" smtClean="0"/>
            <a:t>Credible</a:t>
          </a:r>
          <a:endParaRPr lang="en-US" dirty="0"/>
        </a:p>
      </dgm:t>
    </dgm:pt>
    <dgm:pt modelId="{82DA300B-31F2-4945-A537-A2190F6EC5BC}" type="parTrans" cxnId="{2C1F19C7-E505-42DA-ACAC-6A1050D273AB}">
      <dgm:prSet/>
      <dgm:spPr/>
      <dgm:t>
        <a:bodyPr/>
        <a:lstStyle/>
        <a:p>
          <a:endParaRPr lang="en-US"/>
        </a:p>
      </dgm:t>
    </dgm:pt>
    <dgm:pt modelId="{AF5C77CD-F777-4D8C-BB7A-09BB286B4D12}" type="sibTrans" cxnId="{2C1F19C7-E505-42DA-ACAC-6A1050D273AB}">
      <dgm:prSet/>
      <dgm:spPr/>
      <dgm:t>
        <a:bodyPr/>
        <a:lstStyle/>
        <a:p>
          <a:endParaRPr lang="en-US"/>
        </a:p>
      </dgm:t>
    </dgm:pt>
    <dgm:pt modelId="{19114328-D446-4D98-B4B9-83E6A3857D79}">
      <dgm:prSet phldrT="[Text]"/>
      <dgm:spPr/>
      <dgm:t>
        <a:bodyPr/>
        <a:lstStyle/>
        <a:p>
          <a:r>
            <a:rPr lang="en-US" dirty="0" smtClean="0"/>
            <a:t>Concise</a:t>
          </a:r>
          <a:endParaRPr lang="en-US" dirty="0"/>
        </a:p>
      </dgm:t>
    </dgm:pt>
    <dgm:pt modelId="{BA050044-1DF5-4908-93EB-64FFC98F9DAB}" type="parTrans" cxnId="{5AFC786B-CB95-403E-A8E5-993928AA4083}">
      <dgm:prSet/>
      <dgm:spPr/>
      <dgm:t>
        <a:bodyPr/>
        <a:lstStyle/>
        <a:p>
          <a:endParaRPr lang="en-US"/>
        </a:p>
      </dgm:t>
    </dgm:pt>
    <dgm:pt modelId="{9C101712-A0A5-4511-8BF1-36CD9D1E96C0}" type="sibTrans" cxnId="{5AFC786B-CB95-403E-A8E5-993928AA4083}">
      <dgm:prSet/>
      <dgm:spPr/>
      <dgm:t>
        <a:bodyPr/>
        <a:lstStyle/>
        <a:p>
          <a:endParaRPr lang="en-US"/>
        </a:p>
      </dgm:t>
    </dgm:pt>
    <dgm:pt modelId="{EAF3634A-9BBA-4C58-BA8B-5C12BEC68667}">
      <dgm:prSet phldrT="[Text]"/>
      <dgm:spPr/>
      <dgm:t>
        <a:bodyPr/>
        <a:lstStyle/>
        <a:p>
          <a:r>
            <a:rPr lang="en-US" dirty="0" smtClean="0"/>
            <a:t>Compassionate</a:t>
          </a:r>
          <a:endParaRPr lang="en-US" dirty="0"/>
        </a:p>
      </dgm:t>
    </dgm:pt>
    <dgm:pt modelId="{1340CA59-3484-4FE9-ACEE-7780E8790791}" type="parTrans" cxnId="{4FADC852-5BC1-4729-8D34-6E752C013923}">
      <dgm:prSet/>
      <dgm:spPr/>
      <dgm:t>
        <a:bodyPr/>
        <a:lstStyle/>
        <a:p>
          <a:endParaRPr lang="en-US"/>
        </a:p>
      </dgm:t>
    </dgm:pt>
    <dgm:pt modelId="{0DA580C1-9527-4816-A32C-772BD36D82E2}" type="sibTrans" cxnId="{4FADC852-5BC1-4729-8D34-6E752C013923}">
      <dgm:prSet/>
      <dgm:spPr/>
      <dgm:t>
        <a:bodyPr/>
        <a:lstStyle/>
        <a:p>
          <a:endParaRPr lang="en-US"/>
        </a:p>
      </dgm:t>
    </dgm:pt>
    <dgm:pt modelId="{76BCBB02-58E5-40E2-B752-DC9376753275}" type="pres">
      <dgm:prSet presAssocID="{3C7C3D4C-EC2C-4F28-ACA5-116B5A1204E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22098A-865C-438F-A7A4-252D4D447ED2}" type="pres">
      <dgm:prSet presAssocID="{E73AC6B8-A5EB-4F72-B8BF-AAABE61B7C4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C8C77-3698-46AA-B861-1E729DB0D17C}" type="pres">
      <dgm:prSet presAssocID="{B6A0862A-9E84-4226-8F34-FA8BD3E3B95F}" presName="sibTrans" presStyleCnt="0"/>
      <dgm:spPr/>
    </dgm:pt>
    <dgm:pt modelId="{91D9E402-BB79-4045-99B5-2BBF098F152B}" type="pres">
      <dgm:prSet presAssocID="{5991B311-021B-449C-A2F1-213504CBC6F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EB2E8-7F74-48B7-B52E-47048C8C81C7}" type="pres">
      <dgm:prSet presAssocID="{67CA45E7-923E-4474-BDCB-E583776BDF21}" presName="sibTrans" presStyleCnt="0"/>
      <dgm:spPr/>
    </dgm:pt>
    <dgm:pt modelId="{B8238C3B-39B4-453E-B4CD-D4AD5D8C96C2}" type="pres">
      <dgm:prSet presAssocID="{DFBB3D36-235D-46CE-B919-D2C0153BA2C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1F987B-EB98-4E47-AAD9-EC991AB5ED5A}" type="pres">
      <dgm:prSet presAssocID="{AF5C77CD-F777-4D8C-BB7A-09BB286B4D12}" presName="sibTrans" presStyleCnt="0"/>
      <dgm:spPr/>
    </dgm:pt>
    <dgm:pt modelId="{0EBD1E81-E28F-484D-BBF2-338F0247C845}" type="pres">
      <dgm:prSet presAssocID="{19114328-D446-4D98-B4B9-83E6A3857D7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97AC7-F6CB-4167-B8AD-F09B14DFD020}" type="pres">
      <dgm:prSet presAssocID="{9C101712-A0A5-4511-8BF1-36CD9D1E96C0}" presName="sibTrans" presStyleCnt="0"/>
      <dgm:spPr/>
    </dgm:pt>
    <dgm:pt modelId="{3831DDAE-1E60-418F-9320-A317812BF4E5}" type="pres">
      <dgm:prSet presAssocID="{EAF3634A-9BBA-4C58-BA8B-5C12BEC6866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087F15-2170-4C61-B5FC-C1A99929FE8B}" type="presOf" srcId="{19114328-D446-4D98-B4B9-83E6A3857D79}" destId="{0EBD1E81-E28F-484D-BBF2-338F0247C845}" srcOrd="0" destOrd="0" presId="urn:microsoft.com/office/officeart/2005/8/layout/default"/>
    <dgm:cxn modelId="{66890A65-803E-4DE4-8FF4-27D7E61FB5B1}" srcId="{3C7C3D4C-EC2C-4F28-ACA5-116B5A1204EF}" destId="{E73AC6B8-A5EB-4F72-B8BF-AAABE61B7C47}" srcOrd="0" destOrd="0" parTransId="{B1629227-C1C5-44BD-A09C-70C97ED1E0CD}" sibTransId="{B6A0862A-9E84-4226-8F34-FA8BD3E3B95F}"/>
    <dgm:cxn modelId="{326F9657-B693-41A0-A6F1-56BAE6F923E9}" type="presOf" srcId="{E73AC6B8-A5EB-4F72-B8BF-AAABE61B7C47}" destId="{6C22098A-865C-438F-A7A4-252D4D447ED2}" srcOrd="0" destOrd="0" presId="urn:microsoft.com/office/officeart/2005/8/layout/default"/>
    <dgm:cxn modelId="{5AFC786B-CB95-403E-A8E5-993928AA4083}" srcId="{3C7C3D4C-EC2C-4F28-ACA5-116B5A1204EF}" destId="{19114328-D446-4D98-B4B9-83E6A3857D79}" srcOrd="3" destOrd="0" parTransId="{BA050044-1DF5-4908-93EB-64FFC98F9DAB}" sibTransId="{9C101712-A0A5-4511-8BF1-36CD9D1E96C0}"/>
    <dgm:cxn modelId="{9A2CDD0D-0CDF-4A63-8598-C58F609C8756}" type="presOf" srcId="{EAF3634A-9BBA-4C58-BA8B-5C12BEC68667}" destId="{3831DDAE-1E60-418F-9320-A317812BF4E5}" srcOrd="0" destOrd="0" presId="urn:microsoft.com/office/officeart/2005/8/layout/default"/>
    <dgm:cxn modelId="{98EE55B5-939D-4A07-B0BF-D47116AE3968}" type="presOf" srcId="{5991B311-021B-449C-A2F1-213504CBC6F3}" destId="{91D9E402-BB79-4045-99B5-2BBF098F152B}" srcOrd="0" destOrd="0" presId="urn:microsoft.com/office/officeart/2005/8/layout/default"/>
    <dgm:cxn modelId="{2C1F19C7-E505-42DA-ACAC-6A1050D273AB}" srcId="{3C7C3D4C-EC2C-4F28-ACA5-116B5A1204EF}" destId="{DFBB3D36-235D-46CE-B919-D2C0153BA2C1}" srcOrd="2" destOrd="0" parTransId="{82DA300B-31F2-4945-A537-A2190F6EC5BC}" sibTransId="{AF5C77CD-F777-4D8C-BB7A-09BB286B4D12}"/>
    <dgm:cxn modelId="{229ACAB6-69B5-4396-B599-EE17A2E9E4DB}" type="presOf" srcId="{DFBB3D36-235D-46CE-B919-D2C0153BA2C1}" destId="{B8238C3B-39B4-453E-B4CD-D4AD5D8C96C2}" srcOrd="0" destOrd="0" presId="urn:microsoft.com/office/officeart/2005/8/layout/default"/>
    <dgm:cxn modelId="{820CC928-9746-4EDC-9F90-4A0F317BE901}" srcId="{3C7C3D4C-EC2C-4F28-ACA5-116B5A1204EF}" destId="{5991B311-021B-449C-A2F1-213504CBC6F3}" srcOrd="1" destOrd="0" parTransId="{46443E2C-DCE8-43C3-ADEA-CD4EC87F82BF}" sibTransId="{67CA45E7-923E-4474-BDCB-E583776BDF21}"/>
    <dgm:cxn modelId="{B952E6F1-1319-4873-B4D1-A4AB9063B430}" type="presOf" srcId="{3C7C3D4C-EC2C-4F28-ACA5-116B5A1204EF}" destId="{76BCBB02-58E5-40E2-B752-DC9376753275}" srcOrd="0" destOrd="0" presId="urn:microsoft.com/office/officeart/2005/8/layout/default"/>
    <dgm:cxn modelId="{4FADC852-5BC1-4729-8D34-6E752C013923}" srcId="{3C7C3D4C-EC2C-4F28-ACA5-116B5A1204EF}" destId="{EAF3634A-9BBA-4C58-BA8B-5C12BEC68667}" srcOrd="4" destOrd="0" parTransId="{1340CA59-3484-4FE9-ACEE-7780E8790791}" sibTransId="{0DA580C1-9527-4816-A32C-772BD36D82E2}"/>
    <dgm:cxn modelId="{62B647C3-3D91-4E21-8C90-4E96B3C02C79}" type="presParOf" srcId="{76BCBB02-58E5-40E2-B752-DC9376753275}" destId="{6C22098A-865C-438F-A7A4-252D4D447ED2}" srcOrd="0" destOrd="0" presId="urn:microsoft.com/office/officeart/2005/8/layout/default"/>
    <dgm:cxn modelId="{7731FAD6-A85E-4BE0-9BB6-323AB4D2B404}" type="presParOf" srcId="{76BCBB02-58E5-40E2-B752-DC9376753275}" destId="{C74C8C77-3698-46AA-B861-1E729DB0D17C}" srcOrd="1" destOrd="0" presId="urn:microsoft.com/office/officeart/2005/8/layout/default"/>
    <dgm:cxn modelId="{12355E79-755D-4BB1-89BA-B3AB245D9A22}" type="presParOf" srcId="{76BCBB02-58E5-40E2-B752-DC9376753275}" destId="{91D9E402-BB79-4045-99B5-2BBF098F152B}" srcOrd="2" destOrd="0" presId="urn:microsoft.com/office/officeart/2005/8/layout/default"/>
    <dgm:cxn modelId="{36218461-1ACF-495E-960F-74F807B63BDD}" type="presParOf" srcId="{76BCBB02-58E5-40E2-B752-DC9376753275}" destId="{2DDEB2E8-7F74-48B7-B52E-47048C8C81C7}" srcOrd="3" destOrd="0" presId="urn:microsoft.com/office/officeart/2005/8/layout/default"/>
    <dgm:cxn modelId="{FFDDA492-6ABF-4753-A5CF-753D9B1905A0}" type="presParOf" srcId="{76BCBB02-58E5-40E2-B752-DC9376753275}" destId="{B8238C3B-39B4-453E-B4CD-D4AD5D8C96C2}" srcOrd="4" destOrd="0" presId="urn:microsoft.com/office/officeart/2005/8/layout/default"/>
    <dgm:cxn modelId="{FAF5D5DA-A97B-4A34-A7C4-7888789FCC97}" type="presParOf" srcId="{76BCBB02-58E5-40E2-B752-DC9376753275}" destId="{771F987B-EB98-4E47-AAD9-EC991AB5ED5A}" srcOrd="5" destOrd="0" presId="urn:microsoft.com/office/officeart/2005/8/layout/default"/>
    <dgm:cxn modelId="{630F17AA-A0EA-47B1-B092-D5A6743B6E0B}" type="presParOf" srcId="{76BCBB02-58E5-40E2-B752-DC9376753275}" destId="{0EBD1E81-E28F-484D-BBF2-338F0247C845}" srcOrd="6" destOrd="0" presId="urn:microsoft.com/office/officeart/2005/8/layout/default"/>
    <dgm:cxn modelId="{B0D41887-071D-40D7-8F61-1171F6A702C8}" type="presParOf" srcId="{76BCBB02-58E5-40E2-B752-DC9376753275}" destId="{97A97AC7-F6CB-4167-B8AD-F09B14DFD020}" srcOrd="7" destOrd="0" presId="urn:microsoft.com/office/officeart/2005/8/layout/default"/>
    <dgm:cxn modelId="{29AEF90C-B164-4D1B-86D3-91EBEE2CE65D}" type="presParOf" srcId="{76BCBB02-58E5-40E2-B752-DC9376753275}" destId="{3831DDAE-1E60-418F-9320-A317812BF4E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AAA42A-C077-4A7A-8772-18B1F466890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1A43C0-002E-4DC7-AE4F-4FAF533F5FD8}">
      <dgm:prSet/>
      <dgm:spPr/>
      <dgm:t>
        <a:bodyPr/>
        <a:lstStyle/>
        <a:p>
          <a:pPr rtl="0"/>
          <a:r>
            <a:rPr lang="en-US" dirty="0" smtClean="0"/>
            <a:t>Capacity Building</a:t>
          </a:r>
          <a:endParaRPr lang="en-US" dirty="0"/>
        </a:p>
      </dgm:t>
    </dgm:pt>
    <dgm:pt modelId="{CBA93897-C4EC-4193-8FD4-DD5A4B30D162}" type="parTrans" cxnId="{22CD3D57-06E2-4900-B18A-837C6477E688}">
      <dgm:prSet/>
      <dgm:spPr/>
      <dgm:t>
        <a:bodyPr/>
        <a:lstStyle/>
        <a:p>
          <a:endParaRPr lang="en-US"/>
        </a:p>
      </dgm:t>
    </dgm:pt>
    <dgm:pt modelId="{5A77F835-8355-49C9-9544-3F2EC472EABE}" type="sibTrans" cxnId="{22CD3D57-06E2-4900-B18A-837C6477E688}">
      <dgm:prSet/>
      <dgm:spPr/>
      <dgm:t>
        <a:bodyPr/>
        <a:lstStyle/>
        <a:p>
          <a:endParaRPr lang="en-US"/>
        </a:p>
      </dgm:t>
    </dgm:pt>
    <dgm:pt modelId="{AA203CE8-8661-4073-A83F-2D24AA8B1AD5}">
      <dgm:prSet/>
      <dgm:spPr/>
      <dgm:t>
        <a:bodyPr/>
        <a:lstStyle/>
        <a:p>
          <a:pPr rtl="0"/>
          <a:r>
            <a:rPr lang="en-US" dirty="0" smtClean="0"/>
            <a:t>Development </a:t>
          </a:r>
          <a:endParaRPr lang="en-US" dirty="0"/>
        </a:p>
      </dgm:t>
    </dgm:pt>
    <dgm:pt modelId="{8A15077E-D709-4306-A25C-1C472DE6AA87}" type="parTrans" cxnId="{D6B355C0-5129-4C76-925A-15DBAF678E7B}">
      <dgm:prSet/>
      <dgm:spPr/>
      <dgm:t>
        <a:bodyPr/>
        <a:lstStyle/>
        <a:p>
          <a:endParaRPr lang="en-US"/>
        </a:p>
      </dgm:t>
    </dgm:pt>
    <dgm:pt modelId="{05207955-F39C-4BD3-A1C4-F0B5DF305955}" type="sibTrans" cxnId="{D6B355C0-5129-4C76-925A-15DBAF678E7B}">
      <dgm:prSet/>
      <dgm:spPr/>
      <dgm:t>
        <a:bodyPr/>
        <a:lstStyle/>
        <a:p>
          <a:endParaRPr lang="en-US"/>
        </a:p>
      </dgm:t>
    </dgm:pt>
    <dgm:pt modelId="{BCCF3A2A-B48B-408A-A7B9-EBD45990E919}">
      <dgm:prSet/>
      <dgm:spPr/>
      <dgm:t>
        <a:bodyPr/>
        <a:lstStyle/>
        <a:p>
          <a:pPr rtl="0"/>
          <a:r>
            <a:rPr lang="en-US" dirty="0" smtClean="0"/>
            <a:t>Fundraising</a:t>
          </a:r>
          <a:endParaRPr lang="en-US" dirty="0"/>
        </a:p>
      </dgm:t>
    </dgm:pt>
    <dgm:pt modelId="{EA7539FD-E2DB-4232-A349-4330B94F3F40}" type="parTrans" cxnId="{6B44382E-CA69-47A7-B9AF-0320A3723FFC}">
      <dgm:prSet/>
      <dgm:spPr/>
      <dgm:t>
        <a:bodyPr/>
        <a:lstStyle/>
        <a:p>
          <a:endParaRPr lang="en-US"/>
        </a:p>
      </dgm:t>
    </dgm:pt>
    <dgm:pt modelId="{20449BF8-4F76-4E5B-A516-0283E5502881}" type="sibTrans" cxnId="{6B44382E-CA69-47A7-B9AF-0320A3723FFC}">
      <dgm:prSet/>
      <dgm:spPr/>
      <dgm:t>
        <a:bodyPr/>
        <a:lstStyle/>
        <a:p>
          <a:endParaRPr lang="en-US"/>
        </a:p>
      </dgm:t>
    </dgm:pt>
    <dgm:pt modelId="{194A8113-DC34-415A-AEC7-7620B49F9915}" type="pres">
      <dgm:prSet presAssocID="{ACAAA42A-C077-4A7A-8772-18B1F466890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D7D17E0-D1CF-4B13-AC09-F4B40A09893F}" type="pres">
      <dgm:prSet presAssocID="{5B1A43C0-002E-4DC7-AE4F-4FAF533F5FD8}" presName="composite" presStyleCnt="0"/>
      <dgm:spPr/>
    </dgm:pt>
    <dgm:pt modelId="{8B22364E-25A7-4A23-9462-9EF5792E7156}" type="pres">
      <dgm:prSet presAssocID="{5B1A43C0-002E-4DC7-AE4F-4FAF533F5FD8}" presName="bentUpArrow1" presStyleLbl="alignImgPlace1" presStyleIdx="0" presStyleCnt="2"/>
      <dgm:spPr/>
    </dgm:pt>
    <dgm:pt modelId="{EDD97543-F014-496B-8CF8-93D3CE7574BB}" type="pres">
      <dgm:prSet presAssocID="{5B1A43C0-002E-4DC7-AE4F-4FAF533F5FD8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EA565-33A3-4110-BD62-6B1CD010FFAF}" type="pres">
      <dgm:prSet presAssocID="{5B1A43C0-002E-4DC7-AE4F-4FAF533F5FD8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7F5202FC-1933-4BF3-A2B3-5394E1DDEAF2}" type="pres">
      <dgm:prSet presAssocID="{5A77F835-8355-49C9-9544-3F2EC472EABE}" presName="sibTrans" presStyleCnt="0"/>
      <dgm:spPr/>
    </dgm:pt>
    <dgm:pt modelId="{359BCE43-BA61-4121-9A1C-C6D469E2F9B0}" type="pres">
      <dgm:prSet presAssocID="{AA203CE8-8661-4073-A83F-2D24AA8B1AD5}" presName="composite" presStyleCnt="0"/>
      <dgm:spPr/>
    </dgm:pt>
    <dgm:pt modelId="{ED7710F6-5474-4F0C-94DE-8C6E93406F6A}" type="pres">
      <dgm:prSet presAssocID="{AA203CE8-8661-4073-A83F-2D24AA8B1AD5}" presName="bentUpArrow1" presStyleLbl="alignImgPlace1" presStyleIdx="1" presStyleCnt="2"/>
      <dgm:spPr/>
    </dgm:pt>
    <dgm:pt modelId="{BA3591C4-465D-4D02-9D9E-48C4DF3C64A4}" type="pres">
      <dgm:prSet presAssocID="{AA203CE8-8661-4073-A83F-2D24AA8B1AD5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A54E34-CE99-4BC1-B9DE-66156177C225}" type="pres">
      <dgm:prSet presAssocID="{AA203CE8-8661-4073-A83F-2D24AA8B1AD5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EC43099A-ABFC-4B94-BB2D-0AF8C8303E8C}" type="pres">
      <dgm:prSet presAssocID="{05207955-F39C-4BD3-A1C4-F0B5DF305955}" presName="sibTrans" presStyleCnt="0"/>
      <dgm:spPr/>
    </dgm:pt>
    <dgm:pt modelId="{DDE18B61-BB23-41A3-9061-BC9EA7877F5D}" type="pres">
      <dgm:prSet presAssocID="{BCCF3A2A-B48B-408A-A7B9-EBD45990E919}" presName="composite" presStyleCnt="0"/>
      <dgm:spPr/>
    </dgm:pt>
    <dgm:pt modelId="{56EA57F1-648A-4F54-9F5B-1C0C7F851BE8}" type="pres">
      <dgm:prSet presAssocID="{BCCF3A2A-B48B-408A-A7B9-EBD45990E9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1204D7-F718-4D8A-B228-B3C2D41B33CA}" type="presOf" srcId="{5B1A43C0-002E-4DC7-AE4F-4FAF533F5FD8}" destId="{EDD97543-F014-496B-8CF8-93D3CE7574BB}" srcOrd="0" destOrd="0" presId="urn:microsoft.com/office/officeart/2005/8/layout/StepDownProcess"/>
    <dgm:cxn modelId="{1D7B1EE8-43F7-479A-9810-818AA0F4A1E1}" type="presOf" srcId="{ACAAA42A-C077-4A7A-8772-18B1F4668905}" destId="{194A8113-DC34-415A-AEC7-7620B49F9915}" srcOrd="0" destOrd="0" presId="urn:microsoft.com/office/officeart/2005/8/layout/StepDownProcess"/>
    <dgm:cxn modelId="{73FA703E-DC5B-4C1A-B842-4ACF00F3E835}" type="presOf" srcId="{BCCF3A2A-B48B-408A-A7B9-EBD45990E919}" destId="{56EA57F1-648A-4F54-9F5B-1C0C7F851BE8}" srcOrd="0" destOrd="0" presId="urn:microsoft.com/office/officeart/2005/8/layout/StepDownProcess"/>
    <dgm:cxn modelId="{D6B355C0-5129-4C76-925A-15DBAF678E7B}" srcId="{ACAAA42A-C077-4A7A-8772-18B1F4668905}" destId="{AA203CE8-8661-4073-A83F-2D24AA8B1AD5}" srcOrd="1" destOrd="0" parTransId="{8A15077E-D709-4306-A25C-1C472DE6AA87}" sibTransId="{05207955-F39C-4BD3-A1C4-F0B5DF305955}"/>
    <dgm:cxn modelId="{5B177A0A-AD7B-4BE3-AB7E-DC627A1BCC88}" type="presOf" srcId="{AA203CE8-8661-4073-A83F-2D24AA8B1AD5}" destId="{BA3591C4-465D-4D02-9D9E-48C4DF3C64A4}" srcOrd="0" destOrd="0" presId="urn:microsoft.com/office/officeart/2005/8/layout/StepDownProcess"/>
    <dgm:cxn modelId="{6B44382E-CA69-47A7-B9AF-0320A3723FFC}" srcId="{ACAAA42A-C077-4A7A-8772-18B1F4668905}" destId="{BCCF3A2A-B48B-408A-A7B9-EBD45990E919}" srcOrd="2" destOrd="0" parTransId="{EA7539FD-E2DB-4232-A349-4330B94F3F40}" sibTransId="{20449BF8-4F76-4E5B-A516-0283E5502881}"/>
    <dgm:cxn modelId="{22CD3D57-06E2-4900-B18A-837C6477E688}" srcId="{ACAAA42A-C077-4A7A-8772-18B1F4668905}" destId="{5B1A43C0-002E-4DC7-AE4F-4FAF533F5FD8}" srcOrd="0" destOrd="0" parTransId="{CBA93897-C4EC-4193-8FD4-DD5A4B30D162}" sibTransId="{5A77F835-8355-49C9-9544-3F2EC472EABE}"/>
    <dgm:cxn modelId="{EDDC8390-D94A-4C71-8F23-B7C5ADCD43D3}" type="presParOf" srcId="{194A8113-DC34-415A-AEC7-7620B49F9915}" destId="{3D7D17E0-D1CF-4B13-AC09-F4B40A09893F}" srcOrd="0" destOrd="0" presId="urn:microsoft.com/office/officeart/2005/8/layout/StepDownProcess"/>
    <dgm:cxn modelId="{95BF7B74-55F2-4251-8AA6-ABB018A98B44}" type="presParOf" srcId="{3D7D17E0-D1CF-4B13-AC09-F4B40A09893F}" destId="{8B22364E-25A7-4A23-9462-9EF5792E7156}" srcOrd="0" destOrd="0" presId="urn:microsoft.com/office/officeart/2005/8/layout/StepDownProcess"/>
    <dgm:cxn modelId="{C4965E18-D8A0-4183-A7BB-7803F04C2008}" type="presParOf" srcId="{3D7D17E0-D1CF-4B13-AC09-F4B40A09893F}" destId="{EDD97543-F014-496B-8CF8-93D3CE7574BB}" srcOrd="1" destOrd="0" presId="urn:microsoft.com/office/officeart/2005/8/layout/StepDownProcess"/>
    <dgm:cxn modelId="{C17DC3A2-4C00-4A28-87A9-767E7CE372B1}" type="presParOf" srcId="{3D7D17E0-D1CF-4B13-AC09-F4B40A09893F}" destId="{207EA565-33A3-4110-BD62-6B1CD010FFAF}" srcOrd="2" destOrd="0" presId="urn:microsoft.com/office/officeart/2005/8/layout/StepDownProcess"/>
    <dgm:cxn modelId="{26E92FF1-DFF7-42C6-8D68-ED4E1F407749}" type="presParOf" srcId="{194A8113-DC34-415A-AEC7-7620B49F9915}" destId="{7F5202FC-1933-4BF3-A2B3-5394E1DDEAF2}" srcOrd="1" destOrd="0" presId="urn:microsoft.com/office/officeart/2005/8/layout/StepDownProcess"/>
    <dgm:cxn modelId="{3AC5BB2A-7962-4550-B488-5F60A99D2DC3}" type="presParOf" srcId="{194A8113-DC34-415A-AEC7-7620B49F9915}" destId="{359BCE43-BA61-4121-9A1C-C6D469E2F9B0}" srcOrd="2" destOrd="0" presId="urn:microsoft.com/office/officeart/2005/8/layout/StepDownProcess"/>
    <dgm:cxn modelId="{B75536B1-FA83-4642-A43F-CB7E7D187423}" type="presParOf" srcId="{359BCE43-BA61-4121-9A1C-C6D469E2F9B0}" destId="{ED7710F6-5474-4F0C-94DE-8C6E93406F6A}" srcOrd="0" destOrd="0" presId="urn:microsoft.com/office/officeart/2005/8/layout/StepDownProcess"/>
    <dgm:cxn modelId="{8456EB44-2AD4-4825-AA4B-EF052E9586FB}" type="presParOf" srcId="{359BCE43-BA61-4121-9A1C-C6D469E2F9B0}" destId="{BA3591C4-465D-4D02-9D9E-48C4DF3C64A4}" srcOrd="1" destOrd="0" presId="urn:microsoft.com/office/officeart/2005/8/layout/StepDownProcess"/>
    <dgm:cxn modelId="{F6D61029-C14C-4150-9486-6786DA605D29}" type="presParOf" srcId="{359BCE43-BA61-4121-9A1C-C6D469E2F9B0}" destId="{EFA54E34-CE99-4BC1-B9DE-66156177C225}" srcOrd="2" destOrd="0" presId="urn:microsoft.com/office/officeart/2005/8/layout/StepDownProcess"/>
    <dgm:cxn modelId="{F32E996A-DDD9-4623-92B7-A5F323A91DD9}" type="presParOf" srcId="{194A8113-DC34-415A-AEC7-7620B49F9915}" destId="{EC43099A-ABFC-4B94-BB2D-0AF8C8303E8C}" srcOrd="3" destOrd="0" presId="urn:microsoft.com/office/officeart/2005/8/layout/StepDownProcess"/>
    <dgm:cxn modelId="{519F110E-220A-4E7B-B2C3-64DCAE0B4CFD}" type="presParOf" srcId="{194A8113-DC34-415A-AEC7-7620B49F9915}" destId="{DDE18B61-BB23-41A3-9061-BC9EA7877F5D}" srcOrd="4" destOrd="0" presId="urn:microsoft.com/office/officeart/2005/8/layout/StepDownProcess"/>
    <dgm:cxn modelId="{DA7A9F5A-05DE-4000-A738-B03AE6012495}" type="presParOf" srcId="{DDE18B61-BB23-41A3-9061-BC9EA7877F5D}" destId="{56EA57F1-648A-4F54-9F5B-1C0C7F851BE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5B21C-243F-4380-B0ED-53E4328EC6DB}">
      <dsp:nvSpPr>
        <dsp:cNvPr id="0" name=""/>
        <dsp:cNvSpPr/>
      </dsp:nvSpPr>
      <dsp:spPr>
        <a:xfrm>
          <a:off x="5326837" y="2201050"/>
          <a:ext cx="1690724" cy="169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rPr>
            <a:t>NONPROFIT</a:t>
          </a:r>
        </a:p>
      </dsp:txBody>
      <dsp:txXfrm>
        <a:off x="5574438" y="2448651"/>
        <a:ext cx="1195522" cy="1195522"/>
      </dsp:txXfrm>
    </dsp:sp>
    <dsp:sp modelId="{9BCF0887-563D-4670-811C-2E680D77B59B}">
      <dsp:nvSpPr>
        <dsp:cNvPr id="0" name=""/>
        <dsp:cNvSpPr/>
      </dsp:nvSpPr>
      <dsp:spPr>
        <a:xfrm rot="16200000">
          <a:off x="5918521" y="1935044"/>
          <a:ext cx="507357" cy="24653"/>
        </a:xfrm>
        <a:custGeom>
          <a:avLst/>
          <a:gdLst/>
          <a:ahLst/>
          <a:cxnLst/>
          <a:rect l="0" t="0" r="0" b="0"/>
          <a:pathLst>
            <a:path>
              <a:moveTo>
                <a:pt x="0" y="12326"/>
              </a:moveTo>
              <a:lnTo>
                <a:pt x="507357" y="12326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9516" y="1934687"/>
        <a:ext cx="25367" cy="25367"/>
      </dsp:txXfrm>
    </dsp:sp>
    <dsp:sp modelId="{B3C19373-CAEC-49FB-A46B-B881657237C3}">
      <dsp:nvSpPr>
        <dsp:cNvPr id="0" name=""/>
        <dsp:cNvSpPr/>
      </dsp:nvSpPr>
      <dsp:spPr>
        <a:xfrm>
          <a:off x="5326837" y="2967"/>
          <a:ext cx="1690724" cy="169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Community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Members</a:t>
          </a:r>
        </a:p>
      </dsp:txBody>
      <dsp:txXfrm>
        <a:off x="5574438" y="250568"/>
        <a:ext cx="1195522" cy="1195522"/>
      </dsp:txXfrm>
    </dsp:sp>
    <dsp:sp modelId="{2050A23A-1D7D-45BC-83B3-1793EEEEE405}">
      <dsp:nvSpPr>
        <dsp:cNvPr id="0" name=""/>
        <dsp:cNvSpPr/>
      </dsp:nvSpPr>
      <dsp:spPr>
        <a:xfrm rot="19800000">
          <a:off x="6870318" y="2484565"/>
          <a:ext cx="507357" cy="24653"/>
        </a:xfrm>
        <a:custGeom>
          <a:avLst/>
          <a:gdLst/>
          <a:ahLst/>
          <a:cxnLst/>
          <a:rect l="0" t="0" r="0" b="0"/>
          <a:pathLst>
            <a:path>
              <a:moveTo>
                <a:pt x="0" y="12326"/>
              </a:moveTo>
              <a:lnTo>
                <a:pt x="507357" y="12326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11313" y="2484208"/>
        <a:ext cx="25367" cy="25367"/>
      </dsp:txXfrm>
    </dsp:sp>
    <dsp:sp modelId="{E93F6D91-D7C6-4D75-AD83-D928093D1D74}">
      <dsp:nvSpPr>
        <dsp:cNvPr id="0" name=""/>
        <dsp:cNvSpPr/>
      </dsp:nvSpPr>
      <dsp:spPr>
        <a:xfrm>
          <a:off x="7230432" y="1102009"/>
          <a:ext cx="1690724" cy="169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Clients/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Constituents</a:t>
          </a:r>
        </a:p>
      </dsp:txBody>
      <dsp:txXfrm>
        <a:off x="7478033" y="1349610"/>
        <a:ext cx="1195522" cy="1195522"/>
      </dsp:txXfrm>
    </dsp:sp>
    <dsp:sp modelId="{318B2DD8-B427-44DC-900E-A1840CCB6E8A}">
      <dsp:nvSpPr>
        <dsp:cNvPr id="0" name=""/>
        <dsp:cNvSpPr/>
      </dsp:nvSpPr>
      <dsp:spPr>
        <a:xfrm rot="1800000">
          <a:off x="6870318" y="3583606"/>
          <a:ext cx="507357" cy="24653"/>
        </a:xfrm>
        <a:custGeom>
          <a:avLst/>
          <a:gdLst/>
          <a:ahLst/>
          <a:cxnLst/>
          <a:rect l="0" t="0" r="0" b="0"/>
          <a:pathLst>
            <a:path>
              <a:moveTo>
                <a:pt x="0" y="12326"/>
              </a:moveTo>
              <a:lnTo>
                <a:pt x="507357" y="12326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11313" y="3583249"/>
        <a:ext cx="25367" cy="25367"/>
      </dsp:txXfrm>
    </dsp:sp>
    <dsp:sp modelId="{3D824DF9-DF59-40B8-9D32-2E1214CA5B5D}">
      <dsp:nvSpPr>
        <dsp:cNvPr id="0" name=""/>
        <dsp:cNvSpPr/>
      </dsp:nvSpPr>
      <dsp:spPr>
        <a:xfrm>
          <a:off x="7230432" y="3300091"/>
          <a:ext cx="1690724" cy="169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Donors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&amp;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Foundations</a:t>
          </a:r>
        </a:p>
      </dsp:txBody>
      <dsp:txXfrm>
        <a:off x="7478033" y="3547692"/>
        <a:ext cx="1195522" cy="1195522"/>
      </dsp:txXfrm>
    </dsp:sp>
    <dsp:sp modelId="{7D033229-E299-4AF8-8DBA-9B2D3FD5AAF2}">
      <dsp:nvSpPr>
        <dsp:cNvPr id="0" name=""/>
        <dsp:cNvSpPr/>
      </dsp:nvSpPr>
      <dsp:spPr>
        <a:xfrm rot="5400000">
          <a:off x="5918521" y="4133126"/>
          <a:ext cx="507357" cy="24653"/>
        </a:xfrm>
        <a:custGeom>
          <a:avLst/>
          <a:gdLst/>
          <a:ahLst/>
          <a:cxnLst/>
          <a:rect l="0" t="0" r="0" b="0"/>
          <a:pathLst>
            <a:path>
              <a:moveTo>
                <a:pt x="0" y="12326"/>
              </a:moveTo>
              <a:lnTo>
                <a:pt x="507357" y="12326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59516" y="4132769"/>
        <a:ext cx="25367" cy="25367"/>
      </dsp:txXfrm>
    </dsp:sp>
    <dsp:sp modelId="{F2550599-ACBC-481D-9386-295A74B8B51B}">
      <dsp:nvSpPr>
        <dsp:cNvPr id="0" name=""/>
        <dsp:cNvSpPr/>
      </dsp:nvSpPr>
      <dsp:spPr>
        <a:xfrm>
          <a:off x="5326837" y="4399132"/>
          <a:ext cx="1690724" cy="169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Businesses</a:t>
          </a:r>
        </a:p>
      </dsp:txBody>
      <dsp:txXfrm>
        <a:off x="5574438" y="4646733"/>
        <a:ext cx="1195522" cy="1195522"/>
      </dsp:txXfrm>
    </dsp:sp>
    <dsp:sp modelId="{7FD22199-DEEF-4D08-89E4-9F1FAFE09613}">
      <dsp:nvSpPr>
        <dsp:cNvPr id="0" name=""/>
        <dsp:cNvSpPr/>
      </dsp:nvSpPr>
      <dsp:spPr>
        <a:xfrm rot="9000000">
          <a:off x="4966723" y="3583606"/>
          <a:ext cx="507357" cy="24653"/>
        </a:xfrm>
        <a:custGeom>
          <a:avLst/>
          <a:gdLst/>
          <a:ahLst/>
          <a:cxnLst/>
          <a:rect l="0" t="0" r="0" b="0"/>
          <a:pathLst>
            <a:path>
              <a:moveTo>
                <a:pt x="0" y="12326"/>
              </a:moveTo>
              <a:lnTo>
                <a:pt x="507357" y="12326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207718" y="3583249"/>
        <a:ext cx="25367" cy="25367"/>
      </dsp:txXfrm>
    </dsp:sp>
    <dsp:sp modelId="{B63D9834-0DE0-4DE1-A6CB-9F30125A5015}">
      <dsp:nvSpPr>
        <dsp:cNvPr id="0" name=""/>
        <dsp:cNvSpPr/>
      </dsp:nvSpPr>
      <dsp:spPr>
        <a:xfrm>
          <a:off x="3423242" y="3300091"/>
          <a:ext cx="1690724" cy="169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Other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Nonprofits</a:t>
          </a:r>
        </a:p>
      </dsp:txBody>
      <dsp:txXfrm>
        <a:off x="3670843" y="3547692"/>
        <a:ext cx="1195522" cy="1195522"/>
      </dsp:txXfrm>
    </dsp:sp>
    <dsp:sp modelId="{64CCE0E4-E9CA-4EA5-BC49-61FB5868EF77}">
      <dsp:nvSpPr>
        <dsp:cNvPr id="0" name=""/>
        <dsp:cNvSpPr/>
      </dsp:nvSpPr>
      <dsp:spPr>
        <a:xfrm rot="12600000">
          <a:off x="4966723" y="2484565"/>
          <a:ext cx="507357" cy="24653"/>
        </a:xfrm>
        <a:custGeom>
          <a:avLst/>
          <a:gdLst/>
          <a:ahLst/>
          <a:cxnLst/>
          <a:rect l="0" t="0" r="0" b="0"/>
          <a:pathLst>
            <a:path>
              <a:moveTo>
                <a:pt x="0" y="12326"/>
              </a:moveTo>
              <a:lnTo>
                <a:pt x="507357" y="12326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207718" y="2484208"/>
        <a:ext cx="25367" cy="25367"/>
      </dsp:txXfrm>
    </dsp:sp>
    <dsp:sp modelId="{C1B41FFA-CC24-45F0-B90A-D9865D9BDAA2}">
      <dsp:nvSpPr>
        <dsp:cNvPr id="0" name=""/>
        <dsp:cNvSpPr/>
      </dsp:nvSpPr>
      <dsp:spPr>
        <a:xfrm>
          <a:off x="3423242" y="1102009"/>
          <a:ext cx="1690724" cy="1690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rPr>
            <a:t>Government</a:t>
          </a:r>
        </a:p>
      </dsp:txBody>
      <dsp:txXfrm>
        <a:off x="3670843" y="1349610"/>
        <a:ext cx="1195522" cy="1195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0A8CD-EE28-4899-8790-88B783AB3B11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9736E-DC1B-457C-AC08-1BC0813A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1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0B8CE-5D9A-4C3B-B15F-0B9D9F0F54AC}" type="slidenum">
              <a:rPr lang="en-US"/>
              <a:pPr/>
              <a:t>15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55000" lnSpcReduction="20000"/>
          </a:bodyPr>
          <a:lstStyle/>
          <a:p>
            <a:pPr eaLnBrk="1" hangingPunct="1"/>
            <a:endParaRPr lang="en-US" sz="1400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114800"/>
            <a:ext cx="5486400" cy="4495800"/>
          </a:xfrm>
        </p:spPr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191000"/>
            <a:ext cx="5486400" cy="42672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367AD-824F-44D1-AB14-01291045FC25}" type="slidenum">
              <a:rPr lang="en-US"/>
              <a:pPr/>
              <a:t>6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B3425-2B78-4628-8E61-E9504CFBF8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650364-15CB-4B81-B285-0D67E75910F1}" type="slidenum">
              <a:rPr lang="en-US"/>
              <a:pPr/>
              <a:t>9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38D30-E326-47CB-81E5-5820B6FC4C45}" type="datetimeFigureOut">
              <a:rPr lang="en-US"/>
              <a:pPr>
                <a:defRPr/>
              </a:pPr>
              <a:t>10/4/2012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29F0-74E2-4782-8F5F-37A36EE82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D0425-CD6F-4992-B6DC-BDB748129D54}" type="datetimeFigureOut">
              <a:rPr lang="en-US"/>
              <a:pPr>
                <a:defRPr/>
              </a:pPr>
              <a:t>10/4/2012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76DE1-B527-441C-AA27-5E3FE257C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31607BA-3DE2-4A6F-B1D5-4C0DBD2B8F84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1549DEA-E4A1-4079-B727-B22F5D27CF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n.com/Category:Non-profit_organizations_based_in_the_Czech_Republi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vonfoundation.org/waw/videos/czech-republic-2007-video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wmf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wmf"/><Relationship Id="rId4" Type="http://schemas.openxmlformats.org/officeDocument/2006/relationships/diagramLayout" Target="../diagrams/layout1.xml"/><Relationship Id="rId9" Type="http://schemas.openxmlformats.org/officeDocument/2006/relationships/image" Target="../media/image5.wmf"/><Relationship Id="rId1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Two: Fundraising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Resources: Plans</a:t>
            </a:r>
            <a:endParaRPr lang="en-US" dirty="0"/>
          </a:p>
        </p:txBody>
      </p:sp>
      <p:graphicFrame>
        <p:nvGraphicFramePr>
          <p:cNvPr id="6533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087692"/>
              </p:ext>
            </p:extLst>
          </p:nvPr>
        </p:nvGraphicFramePr>
        <p:xfrm>
          <a:off x="777081" y="2294930"/>
          <a:ext cx="7513638" cy="427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MS Org Chart" r:id="rId4" imgW="7480080" imgH="4254480" progId="">
                  <p:embed followColorScheme="full"/>
                </p:oleObj>
              </mc:Choice>
              <mc:Fallback>
                <p:oleObj name="MS Org Chart" r:id="rId4" imgW="7480080" imgH="4254480" progId="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081" y="2294930"/>
                        <a:ext cx="7513638" cy="427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5000" y="1371600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Strategic Plans</a:t>
            </a: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Which leads to </a:t>
            </a:r>
          </a:p>
          <a:p>
            <a:pPr algn="ctr"/>
            <a:r>
              <a:rPr lang="en-US" dirty="0" smtClean="0"/>
              <a:t>Fundraising Plans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Necessary Resources: </a:t>
            </a:r>
            <a:br>
              <a:rPr lang="en-US" dirty="0" smtClean="0"/>
            </a:br>
            <a:r>
              <a:rPr lang="en-US" dirty="0" smtClean="0"/>
              <a:t>Effective Message </a:t>
            </a:r>
            <a:endParaRPr lang="en-US" dirty="0"/>
          </a:p>
        </p:txBody>
      </p:sp>
      <p:pic>
        <p:nvPicPr>
          <p:cNvPr id="4" name="Content Placeholder 3" descr="20110102093001-7d34030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5029200"/>
            <a:ext cx="6985000" cy="1524000"/>
          </a:xfrm>
        </p:spPr>
      </p:pic>
      <p:pic>
        <p:nvPicPr>
          <p:cNvPr id="5" name="Picture 4" descr="imagesCAWYRFE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4400" y="1981200"/>
            <a:ext cx="2186940" cy="2286000"/>
          </a:xfrm>
          <a:prstGeom prst="rect">
            <a:avLst/>
          </a:prstGeom>
        </p:spPr>
      </p:pic>
      <p:pic>
        <p:nvPicPr>
          <p:cNvPr id="7" name="Picture 6" descr="yotm_slogan_en_300p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6600" y="1828800"/>
            <a:ext cx="2667000" cy="2667000"/>
          </a:xfrm>
          <a:prstGeom prst="rect">
            <a:avLst/>
          </a:prstGeom>
        </p:spPr>
      </p:pic>
      <p:pic>
        <p:nvPicPr>
          <p:cNvPr id="8" name="Picture 7" descr="RedCrossPoster_2711583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9800" y="914400"/>
            <a:ext cx="2958316" cy="40182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Must Conform to Five C’s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213177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16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Resources: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600" dirty="0" smtClean="0">
                <a:solidFill>
                  <a:srgbClr val="FF0000"/>
                </a:solidFill>
              </a:rPr>
              <a:t>MONEY!</a:t>
            </a:r>
          </a:p>
          <a:p>
            <a:pPr algn="ctr">
              <a:buNone/>
            </a:pPr>
            <a:r>
              <a:rPr lang="en-US" sz="3200" dirty="0" smtClean="0"/>
              <a:t>(Donations, grants, in-kind gifts, loans, tax exemptions, etc.)</a:t>
            </a:r>
            <a:endParaRPr lang="en-US" sz="3200" dirty="0"/>
          </a:p>
        </p:txBody>
      </p:sp>
      <p:pic>
        <p:nvPicPr>
          <p:cNvPr id="497666" name="Picture 2" descr="C:\Users\Rob\AppData\Local\Microsoft\Windows\Temporary Internet Files\Content.IE5\3FC2GLTH\MC900432566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438400"/>
            <a:ext cx="3352800" cy="345190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Capacity building is successful…..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330726"/>
              </p:ext>
            </p:extLst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FUNDRAISING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purpose of fundraising?</a:t>
            </a:r>
          </a:p>
          <a:p>
            <a:pPr lvl="1" eaLnBrk="1" hangingPunct="1"/>
            <a:r>
              <a:rPr lang="en-US" dirty="0" smtClean="0"/>
              <a:t>The purpose of fundraising is NOT to raise money; the only way you can raise money year after year is by developing a broad base of loyal individual donors.</a:t>
            </a:r>
          </a:p>
          <a:p>
            <a:pPr lvl="1"/>
            <a:r>
              <a:rPr lang="en-US" dirty="0" smtClean="0"/>
              <a:t>The purpose of fundraising is not to raise money, but to RAISE DONORS.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uiExpand="1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5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Why Fundraise?</a:t>
            </a:r>
          </a:p>
        </p:txBody>
      </p:sp>
      <p:sp>
        <p:nvSpPr>
          <p:cNvPr id="163846" name="Rectangle 3"/>
          <p:cNvSpPr>
            <a:spLocks noGrp="1"/>
          </p:cNvSpPr>
          <p:nvPr>
            <p:ph type="body" sz="half" idx="2"/>
          </p:nvPr>
        </p:nvSpPr>
        <p:spPr>
          <a:xfrm>
            <a:off x="3684588" y="1935163"/>
            <a:ext cx="5002212" cy="4389437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Develop support of donors</a:t>
            </a:r>
          </a:p>
          <a:p>
            <a:r>
              <a:rPr lang="en-US" sz="2800" dirty="0" smtClean="0"/>
              <a:t>Gather essential income</a:t>
            </a:r>
          </a:p>
          <a:p>
            <a:r>
              <a:rPr lang="en-US" sz="2800" dirty="0" smtClean="0"/>
              <a:t>Affirm organization’s purpose</a:t>
            </a:r>
          </a:p>
          <a:p>
            <a:r>
              <a:rPr lang="en-US" sz="2800" dirty="0" smtClean="0"/>
              <a:t>Awareness</a:t>
            </a:r>
          </a:p>
          <a:p>
            <a:r>
              <a:rPr lang="en-US" sz="2800" dirty="0" smtClean="0"/>
              <a:t>Acquire intangible resources</a:t>
            </a:r>
          </a:p>
          <a:p>
            <a:r>
              <a:rPr lang="en-US" sz="2800" dirty="0" smtClean="0"/>
              <a:t>Involve people</a:t>
            </a:r>
          </a:p>
          <a:p>
            <a:r>
              <a:rPr lang="en-US" sz="2800" dirty="0" smtClean="0"/>
              <a:t>Competitive positioning</a:t>
            </a:r>
            <a:r>
              <a:rPr lang="en-US" sz="2200" dirty="0" smtClean="0"/>
              <a:t> </a:t>
            </a:r>
          </a:p>
        </p:txBody>
      </p:sp>
      <p:graphicFrame>
        <p:nvGraphicFramePr>
          <p:cNvPr id="163844" name="Object 4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609600" y="3048000"/>
          <a:ext cx="3048000" cy="263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lip" r:id="rId4" imgW="3330000" imgH="2354760" progId="">
                  <p:embed/>
                </p:oleObj>
              </mc:Choice>
              <mc:Fallback>
                <p:oleObj name="Clip" r:id="rId4" imgW="3330000" imgH="2354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3048000" cy="2636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9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43050"/>
          </a:xfrm>
        </p:spPr>
        <p:txBody>
          <a:bodyPr/>
          <a:lstStyle/>
          <a:p>
            <a:r>
              <a:rPr lang="en-US" dirty="0" smtClean="0"/>
              <a:t>Fundraising involves GIFTS</a:t>
            </a:r>
          </a:p>
        </p:txBody>
      </p:sp>
      <p:sp>
        <p:nvSpPr>
          <p:cNvPr id="159750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6096000" cy="4694237"/>
          </a:xfrm>
        </p:spPr>
        <p:txBody>
          <a:bodyPr/>
          <a:lstStyle/>
          <a:p>
            <a:r>
              <a:rPr lang="en-US" sz="4000" b="1" dirty="0"/>
              <a:t>Activities and </a:t>
            </a:r>
            <a:r>
              <a:rPr lang="en-US" sz="4000" b="1" dirty="0" smtClean="0"/>
              <a:t>Tactics such as:</a:t>
            </a:r>
            <a:endParaRPr lang="en-US" sz="4000" b="1" dirty="0"/>
          </a:p>
          <a:p>
            <a:pPr lvl="1"/>
            <a:r>
              <a:rPr lang="en-US" b="1" dirty="0" smtClean="0"/>
              <a:t>G</a:t>
            </a:r>
            <a:r>
              <a:rPr lang="en-US" dirty="0" smtClean="0"/>
              <a:t>athering information on donors</a:t>
            </a:r>
          </a:p>
          <a:p>
            <a:pPr lvl="1"/>
            <a:r>
              <a:rPr lang="en-US" b="1" dirty="0" smtClean="0"/>
              <a:t>I</a:t>
            </a:r>
            <a:r>
              <a:rPr lang="en-US" dirty="0" smtClean="0"/>
              <a:t>dentifying donor segments for various giving programs</a:t>
            </a:r>
          </a:p>
          <a:p>
            <a:pPr lvl="1"/>
            <a:r>
              <a:rPr lang="en-US" b="1" dirty="0" smtClean="0"/>
              <a:t>F</a:t>
            </a:r>
            <a:r>
              <a:rPr lang="en-US" dirty="0" smtClean="0"/>
              <a:t>ostering relationships</a:t>
            </a:r>
          </a:p>
          <a:p>
            <a:pPr lvl="1"/>
            <a:r>
              <a:rPr lang="en-US" b="1" dirty="0" smtClean="0"/>
              <a:t>T</a:t>
            </a:r>
            <a:r>
              <a:rPr lang="en-US" dirty="0" smtClean="0"/>
              <a:t>racking performance</a:t>
            </a:r>
          </a:p>
          <a:p>
            <a:pPr lvl="1"/>
            <a:r>
              <a:rPr lang="en-US" b="1" dirty="0" smtClean="0"/>
              <a:t>S</a:t>
            </a:r>
            <a:r>
              <a:rPr lang="en-US" dirty="0" smtClean="0"/>
              <a:t>haring results</a:t>
            </a:r>
          </a:p>
          <a:p>
            <a:endParaRPr lang="en-US" sz="2200" dirty="0" smtClean="0"/>
          </a:p>
        </p:txBody>
      </p:sp>
      <p:graphicFrame>
        <p:nvGraphicFramePr>
          <p:cNvPr id="159748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943600" y="2870200"/>
          <a:ext cx="274320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4" imgW="1036440" imgH="945000" progId="">
                  <p:embed/>
                </p:oleObj>
              </mc:Choice>
              <mc:Fallback>
                <p:oleObj name="Clip" r:id="rId4" imgW="1036440" imgH="94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870200"/>
                        <a:ext cx="2743200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start: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do you have to have to launch a credible fundraising effort? </a:t>
            </a:r>
            <a:endParaRPr lang="en-US" sz="3600" dirty="0"/>
          </a:p>
        </p:txBody>
      </p:sp>
      <p:pic>
        <p:nvPicPr>
          <p:cNvPr id="776194" name="Picture 2" descr="C:\Users\Rob\AppData\Local\Microsoft\Windows\Temporary Internet Files\Content.IE5\7PMG2LH5\MC9002955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905000"/>
            <a:ext cx="4572000" cy="3657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Essential Ingredients to Fundraising</a:t>
            </a:r>
          </a:p>
        </p:txBody>
      </p:sp>
      <p:graphicFrame>
        <p:nvGraphicFramePr>
          <p:cNvPr id="160771" name="Object 3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685800" y="2133600"/>
          <a:ext cx="162718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lip" r:id="rId4" imgW="822960" imgH="2080440" progId="">
                  <p:embed/>
                </p:oleObj>
              </mc:Choice>
              <mc:Fallback>
                <p:oleObj name="Clip" r:id="rId4" imgW="822960" imgH="20804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1627188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3" name="Rectangle 4"/>
          <p:cNvSpPr>
            <a:spLocks noGrp="1"/>
          </p:cNvSpPr>
          <p:nvPr>
            <p:ph type="body" sz="half" idx="2"/>
          </p:nvPr>
        </p:nvSpPr>
        <p:spPr>
          <a:xfrm>
            <a:off x="3048000" y="1935163"/>
            <a:ext cx="5638800" cy="4389437"/>
          </a:xfrm>
        </p:spPr>
        <p:txBody>
          <a:bodyPr>
            <a:noAutofit/>
          </a:bodyPr>
          <a:lstStyle/>
          <a:p>
            <a:r>
              <a:rPr lang="en-US" sz="2800" dirty="0" smtClean="0"/>
              <a:t>Strong charitable cause</a:t>
            </a:r>
          </a:p>
          <a:p>
            <a:r>
              <a:rPr lang="en-US" sz="2800" dirty="0" smtClean="0"/>
              <a:t>Strong case</a:t>
            </a:r>
          </a:p>
          <a:p>
            <a:r>
              <a:rPr lang="en-US" sz="2800" dirty="0" smtClean="0"/>
              <a:t>Clear image </a:t>
            </a:r>
          </a:p>
          <a:p>
            <a:r>
              <a:rPr lang="en-US" sz="2800" dirty="0" smtClean="0"/>
              <a:t>Strategic plan</a:t>
            </a:r>
          </a:p>
          <a:p>
            <a:r>
              <a:rPr lang="en-US" sz="2800" dirty="0" smtClean="0"/>
              <a:t>Marketing/communications program</a:t>
            </a:r>
          </a:p>
          <a:p>
            <a:r>
              <a:rPr lang="en-US" sz="2800" dirty="0" smtClean="0"/>
              <a:t>Personnel commitment </a:t>
            </a:r>
          </a:p>
          <a:p>
            <a:r>
              <a:rPr lang="en-US" sz="2800" dirty="0" smtClean="0"/>
              <a:t>Competent staff</a:t>
            </a:r>
          </a:p>
          <a:p>
            <a:r>
              <a:rPr lang="en-US" sz="2800" dirty="0" smtClean="0"/>
              <a:t>Financial resources</a:t>
            </a:r>
          </a:p>
          <a:p>
            <a:r>
              <a:rPr lang="en-US" sz="2800" dirty="0" smtClean="0"/>
              <a:t>Voluntary spirit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Building Framework</a:t>
            </a:r>
            <a:endParaRPr lang="en-US" dirty="0"/>
          </a:p>
        </p:txBody>
      </p:sp>
      <p:pic>
        <p:nvPicPr>
          <p:cNvPr id="4" name="Content Placeholder 3" descr="CapacityBuildingOverview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65671" y="2514600"/>
            <a:ext cx="4906535" cy="342900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Influential Factors</a:t>
            </a:r>
          </a:p>
        </p:txBody>
      </p:sp>
      <p:sp>
        <p:nvSpPr>
          <p:cNvPr id="3799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Organization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Quality of programs and their impact</a:t>
            </a:r>
          </a:p>
          <a:p>
            <a:pPr lvl="1"/>
            <a:r>
              <a:rPr lang="en-US" dirty="0" smtClean="0"/>
              <a:t>Range of giving program</a:t>
            </a:r>
          </a:p>
          <a:p>
            <a:pPr lvl="1"/>
            <a:r>
              <a:rPr lang="en-US" dirty="0" smtClean="0"/>
              <a:t>Previous fundraising success</a:t>
            </a:r>
          </a:p>
          <a:p>
            <a:pPr lvl="1"/>
            <a:r>
              <a:rPr lang="en-US" dirty="0" smtClean="0"/>
              <a:t>Urgency of need</a:t>
            </a:r>
          </a:p>
          <a:p>
            <a:pPr lvl="1"/>
            <a:r>
              <a:rPr lang="en-US" dirty="0" smtClean="0"/>
              <a:t>Publicity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Influential Factors (cont.)</a:t>
            </a:r>
          </a:p>
        </p:txBody>
      </p:sp>
      <p:sp>
        <p:nvSpPr>
          <p:cNvPr id="380930" name="Rectangle 3"/>
          <p:cNvSpPr>
            <a:spLocks noGrp="1"/>
          </p:cNvSpPr>
          <p:nvPr>
            <p:ph type="body" idx="1"/>
          </p:nvPr>
        </p:nvSpPr>
        <p:spPr>
          <a:xfrm>
            <a:off x="1219200" y="1600200"/>
            <a:ext cx="7620000" cy="4953000"/>
          </a:xfrm>
        </p:spPr>
        <p:txBody>
          <a:bodyPr/>
          <a:lstStyle/>
          <a:p>
            <a:r>
              <a:rPr lang="en-US" sz="4000" dirty="0" smtClean="0"/>
              <a:t>Constituency</a:t>
            </a:r>
          </a:p>
          <a:p>
            <a:pPr lvl="1"/>
            <a:r>
              <a:rPr lang="en-US" sz="2400" dirty="0" smtClean="0"/>
              <a:t>Demographics</a:t>
            </a:r>
          </a:p>
          <a:p>
            <a:pPr lvl="1"/>
            <a:r>
              <a:rPr lang="en-US" sz="2400" dirty="0" smtClean="0"/>
              <a:t>Size</a:t>
            </a:r>
          </a:p>
          <a:p>
            <a:pPr lvl="1"/>
            <a:r>
              <a:rPr lang="en-US" sz="2400" dirty="0" smtClean="0"/>
              <a:t>Geographical distribution</a:t>
            </a:r>
          </a:p>
          <a:p>
            <a:pPr lvl="1"/>
            <a:r>
              <a:rPr lang="en-US" sz="2400" dirty="0" smtClean="0"/>
              <a:t>Commitment</a:t>
            </a:r>
          </a:p>
          <a:p>
            <a:r>
              <a:rPr lang="en-US" sz="4000" dirty="0" smtClean="0"/>
              <a:t>Environment</a:t>
            </a:r>
          </a:p>
          <a:p>
            <a:pPr lvl="1"/>
            <a:r>
              <a:rPr lang="en-US" sz="2400" dirty="0" smtClean="0"/>
              <a:t>Economy</a:t>
            </a:r>
          </a:p>
          <a:p>
            <a:pPr lvl="1"/>
            <a:r>
              <a:rPr lang="en-US" sz="2400" dirty="0" smtClean="0"/>
              <a:t>Competition</a:t>
            </a:r>
          </a:p>
          <a:p>
            <a:pPr lvl="1"/>
            <a:r>
              <a:rPr lang="en-US" sz="2400" dirty="0" smtClean="0"/>
              <a:t>Public support for cause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Organizations that possess the essential ingredients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http://wn.com/Category:Non-profit_organizations_based_in_the_Czech_Republic#/videos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http://www.avonfoundation.org/waw/videos/czech-republic-2007-video.html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Evaluating the Fundraising Ingredients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Metropolitan Library Case</a:t>
            </a:r>
          </a:p>
          <a:p>
            <a:r>
              <a:rPr lang="en-US" dirty="0" smtClean="0"/>
              <a:t>What essential fundraising ingredients does the organization possess?</a:t>
            </a:r>
          </a:p>
          <a:p>
            <a:r>
              <a:rPr lang="en-US" dirty="0" smtClean="0"/>
              <a:t>What essential fundraising ingredients does the organization lack?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Necessary ingredients underlying fundraising</a:t>
            </a:r>
          </a:p>
          <a:p>
            <a:pPr lvl="1"/>
            <a:r>
              <a:rPr lang="en-US" dirty="0" smtClean="0"/>
              <a:t>People</a:t>
            </a:r>
          </a:p>
          <a:p>
            <a:pPr lvl="1"/>
            <a:r>
              <a:rPr lang="en-US" dirty="0" smtClean="0"/>
              <a:t>Skills</a:t>
            </a:r>
          </a:p>
          <a:p>
            <a:pPr lvl="1"/>
            <a:r>
              <a:rPr lang="en-US" dirty="0" smtClean="0"/>
              <a:t>Supporters</a:t>
            </a:r>
          </a:p>
          <a:p>
            <a:pPr lvl="1"/>
            <a:r>
              <a:rPr lang="en-US" dirty="0" smtClean="0"/>
              <a:t>Message</a:t>
            </a:r>
          </a:p>
          <a:p>
            <a:pPr lvl="1"/>
            <a:r>
              <a:rPr lang="en-US" dirty="0" smtClean="0"/>
              <a:t>Plans</a:t>
            </a:r>
          </a:p>
          <a:p>
            <a:pPr lvl="1"/>
            <a:r>
              <a:rPr lang="en-US" dirty="0" smtClean="0"/>
              <a:t>Money</a:t>
            </a:r>
          </a:p>
          <a:p>
            <a:pPr lvl="1"/>
            <a:r>
              <a:rPr lang="en-US" dirty="0" smtClean="0"/>
              <a:t>GIFTS</a:t>
            </a:r>
          </a:p>
          <a:p>
            <a:pPr lvl="1"/>
            <a:r>
              <a:rPr lang="en-US" dirty="0" smtClean="0"/>
              <a:t>Others?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Capacity Building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 smtClean="0"/>
              <a:t>What do nonprofits need to carry out their mission and achieve their goals and objectives?</a:t>
            </a:r>
            <a:endParaRPr lang="en-US" sz="2800" dirty="0"/>
          </a:p>
        </p:txBody>
      </p:sp>
      <p:pic>
        <p:nvPicPr>
          <p:cNvPr id="5122" name="Picture 2" descr="C:\Users\Julie\AppData\Local\Microsoft\Windows\Temporary Internet Files\Content.IE5\EXMSMS37\MP900401195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780" y="2524855"/>
            <a:ext cx="3901440" cy="31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Nonprofits: The Resources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People: Leaders, workers, volunteers</a:t>
            </a:r>
          </a:p>
          <a:p>
            <a:r>
              <a:rPr lang="en-US" dirty="0" smtClean="0"/>
              <a:t>Skills</a:t>
            </a:r>
          </a:p>
          <a:p>
            <a:r>
              <a:rPr lang="en-US" dirty="0" smtClean="0"/>
              <a:t>Plans (Strategic and operational)</a:t>
            </a:r>
          </a:p>
          <a:p>
            <a:r>
              <a:rPr lang="en-US" dirty="0" smtClean="0"/>
              <a:t>Supporters</a:t>
            </a:r>
          </a:p>
          <a:p>
            <a:r>
              <a:rPr lang="en-US" dirty="0" smtClean="0"/>
              <a:t>Compelling Message</a:t>
            </a:r>
          </a:p>
          <a:p>
            <a:r>
              <a:rPr lang="en-US" dirty="0" smtClean="0"/>
              <a:t>Money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Resources: People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internal leaders, workers and volunteers necessary to carrying out your mission</a:t>
            </a:r>
          </a:p>
          <a:p>
            <a:pPr lvl="1"/>
            <a:r>
              <a:rPr lang="en-US" dirty="0" smtClean="0"/>
              <a:t>Governance structures</a:t>
            </a:r>
          </a:p>
          <a:p>
            <a:pPr lvl="1"/>
            <a:r>
              <a:rPr lang="en-US" dirty="0" smtClean="0"/>
              <a:t>Job descriptions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924800" cy="8382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Internal Relationships</a:t>
            </a:r>
          </a:p>
        </p:txBody>
      </p:sp>
      <p:sp>
        <p:nvSpPr>
          <p:cNvPr id="185347" name="Oval 3"/>
          <p:cNvSpPr>
            <a:spLocks noChangeArrowheads="1"/>
          </p:cNvSpPr>
          <p:nvPr/>
        </p:nvSpPr>
        <p:spPr bwMode="auto">
          <a:xfrm>
            <a:off x="1752600" y="1638300"/>
            <a:ext cx="5448300" cy="502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2971800" y="2016666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YOUR NONPROFIT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581400" y="2514600"/>
            <a:ext cx="1676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3733800" y="2514600"/>
            <a:ext cx="1371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Board of Directors</a:t>
            </a:r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3581400" y="30480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009900"/>
                </a:solidFill>
              </a:rPr>
              <a:t>(Advisory Board)</a:t>
            </a: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3581400" y="3810000"/>
            <a:ext cx="1676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3581400" y="3886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Executive Director</a:t>
            </a:r>
          </a:p>
        </p:txBody>
      </p:sp>
      <p:sp>
        <p:nvSpPr>
          <p:cNvPr id="185354" name="Text Box 10"/>
          <p:cNvSpPr txBox="1">
            <a:spLocks noChangeArrowheads="1"/>
          </p:cNvSpPr>
          <p:nvPr/>
        </p:nvSpPr>
        <p:spPr bwMode="auto">
          <a:xfrm>
            <a:off x="3581400" y="41910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009900"/>
                </a:solidFill>
              </a:rPr>
              <a:t>(Project Leader)</a:t>
            </a:r>
          </a:p>
        </p:txBody>
      </p:sp>
      <p:cxnSp>
        <p:nvCxnSpPr>
          <p:cNvPr id="185355" name="AutoShape 11"/>
          <p:cNvCxnSpPr>
            <a:cxnSpLocks noChangeShapeType="1"/>
            <a:stCxn id="185351" idx="2"/>
            <a:endCxn id="185352" idx="0"/>
          </p:cNvCxnSpPr>
          <p:nvPr/>
        </p:nvCxnSpPr>
        <p:spPr bwMode="auto">
          <a:xfrm>
            <a:off x="4419600" y="3352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85356" name="Rectangle 12"/>
          <p:cNvSpPr>
            <a:spLocks noChangeArrowheads="1"/>
          </p:cNvSpPr>
          <p:nvPr/>
        </p:nvSpPr>
        <p:spPr bwMode="auto">
          <a:xfrm>
            <a:off x="3352800" y="48768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57" name="Rectangle 13"/>
          <p:cNvSpPr>
            <a:spLocks noChangeArrowheads="1"/>
          </p:cNvSpPr>
          <p:nvPr/>
        </p:nvSpPr>
        <p:spPr bwMode="auto">
          <a:xfrm>
            <a:off x="4572000" y="4876800"/>
            <a:ext cx="1066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3352800" y="4953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Staff</a:t>
            </a: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4495800" y="49530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Volunteers</a:t>
            </a:r>
          </a:p>
        </p:txBody>
      </p:sp>
      <p:cxnSp>
        <p:nvCxnSpPr>
          <p:cNvPr id="185360" name="AutoShape 16"/>
          <p:cNvCxnSpPr>
            <a:cxnSpLocks noChangeShapeType="1"/>
            <a:stCxn id="185354" idx="2"/>
            <a:endCxn id="185356" idx="0"/>
          </p:cNvCxnSpPr>
          <p:nvPr/>
        </p:nvCxnSpPr>
        <p:spPr bwMode="auto">
          <a:xfrm flipH="1">
            <a:off x="3810000" y="4495800"/>
            <a:ext cx="609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5361" name="AutoShape 17"/>
          <p:cNvCxnSpPr>
            <a:cxnSpLocks noChangeShapeType="1"/>
            <a:stCxn id="185354" idx="2"/>
            <a:endCxn id="185357" idx="0"/>
          </p:cNvCxnSpPr>
          <p:nvPr/>
        </p:nvCxnSpPr>
        <p:spPr bwMode="auto">
          <a:xfrm>
            <a:off x="4419600" y="4495800"/>
            <a:ext cx="685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" name="Straight Arrow Connector 2"/>
          <p:cNvCxnSpPr/>
          <p:nvPr/>
        </p:nvCxnSpPr>
        <p:spPr>
          <a:xfrm flipV="1">
            <a:off x="5257800" y="2271713"/>
            <a:ext cx="1600200" cy="395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14309" y="1882676"/>
            <a:ext cx="1981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big? Level of involvement (strategic or operational)?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Manner of involvement? Governance structure? Performance assessment?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>
            <a:stCxn id="185352" idx="1"/>
          </p:cNvCxnSpPr>
          <p:nvPr/>
        </p:nvCxnSpPr>
        <p:spPr>
          <a:xfrm flipH="1" flipV="1">
            <a:off x="1586345" y="3733800"/>
            <a:ext cx="1995055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5082" y="2789188"/>
            <a:ext cx="15898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Job definition? Level of decision-making control? Relationship to board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Performance assessment?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185356" idx="2"/>
          </p:cNvCxnSpPr>
          <p:nvPr/>
        </p:nvCxnSpPr>
        <p:spPr>
          <a:xfrm flipH="1">
            <a:off x="2552700" y="5334000"/>
            <a:ext cx="12573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5082" y="5571990"/>
            <a:ext cx="2466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many? Scope of responsibilities? Span of control and authority?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257800" y="5359978"/>
            <a:ext cx="14478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05600" y="5156492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Job descriptions? Scope of responsibility? Governance? Performance assessment?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10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  <p:bldP spid="185347" grpId="0" animBg="1"/>
      <p:bldP spid="185348" grpId="0"/>
      <p:bldP spid="185349" grpId="0" animBg="1"/>
      <p:bldP spid="185350" grpId="0"/>
      <p:bldP spid="185351" grpId="0"/>
      <p:bldP spid="185352" grpId="0" animBg="1"/>
      <p:bldP spid="185353" grpId="0"/>
      <p:bldP spid="185354" grpId="0"/>
      <p:bldP spid="185356" grpId="0" animBg="1"/>
      <p:bldP spid="185357" grpId="0" animBg="1"/>
      <p:bldP spid="185358" grpId="0"/>
      <p:bldP spid="1853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Resources: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Recognized Skills:</a:t>
            </a:r>
          </a:p>
          <a:p>
            <a:pPr lvl="1"/>
            <a:r>
              <a:rPr lang="en-US" dirty="0" smtClean="0"/>
              <a:t>Leadership</a:t>
            </a:r>
          </a:p>
          <a:p>
            <a:pPr lvl="1"/>
            <a:r>
              <a:rPr lang="en-US" dirty="0" smtClean="0"/>
              <a:t>Professional </a:t>
            </a:r>
          </a:p>
          <a:p>
            <a:pPr lvl="1"/>
            <a:r>
              <a:rPr lang="en-US" dirty="0" smtClean="0"/>
              <a:t>Operational (task-specific)</a:t>
            </a:r>
          </a:p>
          <a:p>
            <a:pPr lvl="1"/>
            <a:r>
              <a:rPr lang="en-US" dirty="0" smtClean="0"/>
              <a:t>Financial</a:t>
            </a:r>
          </a:p>
          <a:p>
            <a:pPr lvl="1"/>
            <a:r>
              <a:rPr lang="en-US" dirty="0" smtClean="0"/>
              <a:t>Interpersonal/Communication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Undervalued: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Marketing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Public Relations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Development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Fundraising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00200" y="41148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Necessary Resources: Supporters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relationships crucial to carrying out the mission and activities of the organization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990600"/>
          </a:xfrm>
        </p:spPr>
        <p:txBody>
          <a:bodyPr/>
          <a:lstStyle/>
          <a:p>
            <a:pPr algn="ctr" eaLnBrk="1" hangingPunct="1"/>
            <a:r>
              <a:rPr lang="en-US" smtClean="0"/>
              <a:t>External Relationships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-1676400" y="765175"/>
          <a:ext cx="12344400" cy="609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7410" name="Picture 18" descr="j0358765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9000" y="2057400"/>
            <a:ext cx="11001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411" name="Picture 19" descr="bs00013_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" y="2362200"/>
            <a:ext cx="1524000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412" name="Picture 20" descr="j0410941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57800" y="1066800"/>
            <a:ext cx="9906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413" name="Picture 21" descr="bd06682_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34000" y="5607050"/>
            <a:ext cx="24384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414" name="Picture 22" descr="j0319484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62200" y="1066800"/>
            <a:ext cx="13716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415" name="Picture 23" descr="j0240345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4495800"/>
            <a:ext cx="16764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416" name="Picture 24" descr="j0409913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39000" y="4038600"/>
            <a:ext cx="12128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10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Graphic spid="2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</TotalTime>
  <Words>518</Words>
  <Application>Microsoft Office PowerPoint</Application>
  <PresentationFormat>Předvádění na obrazovce (4:3)</PresentationFormat>
  <Paragraphs>164</Paragraphs>
  <Slides>24</Slides>
  <Notes>22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Module</vt:lpstr>
      <vt:lpstr>MS Org Chart</vt:lpstr>
      <vt:lpstr>Clip</vt:lpstr>
      <vt:lpstr>Week Two: Fundraising</vt:lpstr>
      <vt:lpstr>Capacity Building Framework</vt:lpstr>
      <vt:lpstr>Capacity Building</vt:lpstr>
      <vt:lpstr>Nonprofits: The Resources</vt:lpstr>
      <vt:lpstr>Necessary Resources: People</vt:lpstr>
      <vt:lpstr>Internal Relationships</vt:lpstr>
      <vt:lpstr>Necessary Resources: Skills</vt:lpstr>
      <vt:lpstr>Necessary Resources: Supporters</vt:lpstr>
      <vt:lpstr>External Relationships</vt:lpstr>
      <vt:lpstr>Necessary Resources: Plans</vt:lpstr>
      <vt:lpstr>Necessary Resources:  Effective Message </vt:lpstr>
      <vt:lpstr>Message Must Conform to Five C’s </vt:lpstr>
      <vt:lpstr>Necessary Resources:</vt:lpstr>
      <vt:lpstr>When Capacity building is successful…..</vt:lpstr>
      <vt:lpstr>FUNDRAISING</vt:lpstr>
      <vt:lpstr>Why Fundraise?</vt:lpstr>
      <vt:lpstr>Fundraising involves GIFTS</vt:lpstr>
      <vt:lpstr>Before you start:</vt:lpstr>
      <vt:lpstr>Essential Ingredients to Fundraising</vt:lpstr>
      <vt:lpstr>Other Influential Factors</vt:lpstr>
      <vt:lpstr>Other Influential Factors (cont.)</vt:lpstr>
      <vt:lpstr>Organizations that possess the essential ingredients</vt:lpstr>
      <vt:lpstr>Evaluating the Fundraising Ingredients</vt:lpstr>
      <vt:lpstr>Review</vt:lpstr>
    </vt:vector>
  </TitlesOfParts>
  <Company>SIUE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Two: Fundraising</dc:title>
  <dc:creator>ITS</dc:creator>
  <cp:lastModifiedBy>Kateřina Almani Tůmová</cp:lastModifiedBy>
  <cp:revision>6</cp:revision>
  <dcterms:created xsi:type="dcterms:W3CDTF">2012-10-03T12:02:35Z</dcterms:created>
  <dcterms:modified xsi:type="dcterms:W3CDTF">2012-10-04T15:09:26Z</dcterms:modified>
</cp:coreProperties>
</file>