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89" r:id="rId2"/>
    <p:sldId id="287" r:id="rId3"/>
    <p:sldId id="290" r:id="rId4"/>
    <p:sldId id="291" r:id="rId5"/>
    <p:sldId id="292" r:id="rId6"/>
    <p:sldId id="293" r:id="rId7"/>
    <p:sldId id="294" r:id="rId8"/>
    <p:sldId id="295" r:id="rId9"/>
    <p:sldId id="296" r:id="rId10"/>
    <p:sldId id="297" r:id="rId11"/>
    <p:sldId id="298" r:id="rId12"/>
    <p:sldId id="299" r:id="rId13"/>
    <p:sldId id="316" r:id="rId14"/>
    <p:sldId id="300" r:id="rId15"/>
    <p:sldId id="301" r:id="rId16"/>
    <p:sldId id="310" r:id="rId17"/>
    <p:sldId id="312" r:id="rId18"/>
    <p:sldId id="308" r:id="rId19"/>
    <p:sldId id="314" r:id="rId20"/>
    <p:sldId id="317" r:id="rId21"/>
    <p:sldId id="309" r:id="rId22"/>
    <p:sldId id="302" r:id="rId23"/>
    <p:sldId id="313" r:id="rId24"/>
    <p:sldId id="318" r:id="rId25"/>
    <p:sldId id="303" r:id="rId26"/>
    <p:sldId id="304" r:id="rId27"/>
    <p:sldId id="305" r:id="rId28"/>
    <p:sldId id="306" r:id="rId29"/>
    <p:sldId id="30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7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7206E-38F2-419D-9633-2F11664FD104}"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US"/>
        </a:p>
      </dgm:t>
    </dgm:pt>
    <dgm:pt modelId="{2D364807-AAAD-4F2B-9094-FA67466AA166}">
      <dgm:prSet/>
      <dgm:spPr/>
      <dgm:t>
        <a:bodyPr/>
        <a:lstStyle/>
        <a:p>
          <a:pPr rtl="0"/>
          <a:r>
            <a:rPr lang="en-US" dirty="0" smtClean="0"/>
            <a:t>Linkage</a:t>
          </a:r>
          <a:endParaRPr lang="en-US" dirty="0"/>
        </a:p>
      </dgm:t>
    </dgm:pt>
    <dgm:pt modelId="{89B47BBF-5296-46D3-8BF3-5310E32B3B77}" type="parTrans" cxnId="{BF3EEC57-4E11-4CD3-BAED-5C09EB9A715B}">
      <dgm:prSet/>
      <dgm:spPr/>
      <dgm:t>
        <a:bodyPr/>
        <a:lstStyle/>
        <a:p>
          <a:endParaRPr lang="en-US"/>
        </a:p>
      </dgm:t>
    </dgm:pt>
    <dgm:pt modelId="{670A74C4-C453-4F8C-99C3-42B2FF403D7F}" type="sibTrans" cxnId="{BF3EEC57-4E11-4CD3-BAED-5C09EB9A715B}">
      <dgm:prSet/>
      <dgm:spPr/>
      <dgm:t>
        <a:bodyPr/>
        <a:lstStyle/>
        <a:p>
          <a:endParaRPr lang="en-US"/>
        </a:p>
      </dgm:t>
    </dgm:pt>
    <dgm:pt modelId="{C2625ECD-5C12-465C-A13B-A1B2BF28AAD7}">
      <dgm:prSet/>
      <dgm:spPr/>
      <dgm:t>
        <a:bodyPr/>
        <a:lstStyle/>
        <a:p>
          <a:pPr rtl="0"/>
          <a:r>
            <a:rPr lang="en-US" dirty="0" smtClean="0"/>
            <a:t>Interest</a:t>
          </a:r>
          <a:endParaRPr lang="en-US" dirty="0"/>
        </a:p>
      </dgm:t>
    </dgm:pt>
    <dgm:pt modelId="{A2CC384C-29B0-46C1-9B20-55A4885B671E}" type="parTrans" cxnId="{E147D448-3CFE-4093-BC92-F964C2253565}">
      <dgm:prSet/>
      <dgm:spPr/>
      <dgm:t>
        <a:bodyPr/>
        <a:lstStyle/>
        <a:p>
          <a:endParaRPr lang="en-US"/>
        </a:p>
      </dgm:t>
    </dgm:pt>
    <dgm:pt modelId="{0DA2890F-0A17-493C-85FA-2D82F6C40E91}" type="sibTrans" cxnId="{E147D448-3CFE-4093-BC92-F964C2253565}">
      <dgm:prSet/>
      <dgm:spPr/>
      <dgm:t>
        <a:bodyPr/>
        <a:lstStyle/>
        <a:p>
          <a:endParaRPr lang="en-US"/>
        </a:p>
      </dgm:t>
    </dgm:pt>
    <dgm:pt modelId="{2682097D-E62C-498A-A8AC-50186F8C9B92}">
      <dgm:prSet/>
      <dgm:spPr/>
      <dgm:t>
        <a:bodyPr/>
        <a:lstStyle/>
        <a:p>
          <a:pPr rtl="0"/>
          <a:r>
            <a:rPr lang="en-US" dirty="0" smtClean="0"/>
            <a:t>Capacity</a:t>
          </a:r>
          <a:endParaRPr lang="en-US" dirty="0"/>
        </a:p>
      </dgm:t>
    </dgm:pt>
    <dgm:pt modelId="{23677410-DB9B-442A-A8BE-8B1B2CA52038}" type="parTrans" cxnId="{FFCB1B83-1F41-4ECB-A85E-D752A3C988EE}">
      <dgm:prSet/>
      <dgm:spPr/>
      <dgm:t>
        <a:bodyPr/>
        <a:lstStyle/>
        <a:p>
          <a:endParaRPr lang="en-US"/>
        </a:p>
      </dgm:t>
    </dgm:pt>
    <dgm:pt modelId="{9DBDEF8B-2B30-46DE-8B23-FACCA6480E15}" type="sibTrans" cxnId="{FFCB1B83-1F41-4ECB-A85E-D752A3C988EE}">
      <dgm:prSet/>
      <dgm:spPr/>
      <dgm:t>
        <a:bodyPr/>
        <a:lstStyle/>
        <a:p>
          <a:endParaRPr lang="en-US"/>
        </a:p>
      </dgm:t>
    </dgm:pt>
    <dgm:pt modelId="{ADE64C41-1A85-40A6-9D07-7A6F2D3C31CF}" type="pres">
      <dgm:prSet presAssocID="{C2B7206E-38F2-419D-9633-2F11664FD104}" presName="Name0" presStyleCnt="0">
        <dgm:presLayoutVars>
          <dgm:dir/>
          <dgm:animLvl val="lvl"/>
          <dgm:resizeHandles val="exact"/>
        </dgm:presLayoutVars>
      </dgm:prSet>
      <dgm:spPr/>
      <dgm:t>
        <a:bodyPr/>
        <a:lstStyle/>
        <a:p>
          <a:endParaRPr lang="en-US"/>
        </a:p>
      </dgm:t>
    </dgm:pt>
    <dgm:pt modelId="{701E8A24-6886-48E4-91F6-FA8E9DBE0F3F}" type="pres">
      <dgm:prSet presAssocID="{2D364807-AAAD-4F2B-9094-FA67466AA166}" presName="parTxOnly" presStyleLbl="node1" presStyleIdx="0" presStyleCnt="3">
        <dgm:presLayoutVars>
          <dgm:chMax val="0"/>
          <dgm:chPref val="0"/>
          <dgm:bulletEnabled val="1"/>
        </dgm:presLayoutVars>
      </dgm:prSet>
      <dgm:spPr/>
      <dgm:t>
        <a:bodyPr/>
        <a:lstStyle/>
        <a:p>
          <a:endParaRPr lang="en-US"/>
        </a:p>
      </dgm:t>
    </dgm:pt>
    <dgm:pt modelId="{6F649DDD-5F6B-496A-932D-76C7E66FDD23}" type="pres">
      <dgm:prSet presAssocID="{670A74C4-C453-4F8C-99C3-42B2FF403D7F}" presName="parTxOnlySpace" presStyleCnt="0"/>
      <dgm:spPr/>
    </dgm:pt>
    <dgm:pt modelId="{E93AB564-42E4-4C16-A3BB-B7F22FA3976D}" type="pres">
      <dgm:prSet presAssocID="{C2625ECD-5C12-465C-A13B-A1B2BF28AAD7}" presName="parTxOnly" presStyleLbl="node1" presStyleIdx="1" presStyleCnt="3">
        <dgm:presLayoutVars>
          <dgm:chMax val="0"/>
          <dgm:chPref val="0"/>
          <dgm:bulletEnabled val="1"/>
        </dgm:presLayoutVars>
      </dgm:prSet>
      <dgm:spPr/>
      <dgm:t>
        <a:bodyPr/>
        <a:lstStyle/>
        <a:p>
          <a:endParaRPr lang="en-US"/>
        </a:p>
      </dgm:t>
    </dgm:pt>
    <dgm:pt modelId="{2FE712BF-9726-4EF3-949F-7C19DC647521}" type="pres">
      <dgm:prSet presAssocID="{0DA2890F-0A17-493C-85FA-2D82F6C40E91}" presName="parTxOnlySpace" presStyleCnt="0"/>
      <dgm:spPr/>
    </dgm:pt>
    <dgm:pt modelId="{CC344CF5-E9F0-4324-883F-92D5D40C863D}" type="pres">
      <dgm:prSet presAssocID="{2682097D-E62C-498A-A8AC-50186F8C9B92}" presName="parTxOnly" presStyleLbl="node1" presStyleIdx="2" presStyleCnt="3">
        <dgm:presLayoutVars>
          <dgm:chMax val="0"/>
          <dgm:chPref val="0"/>
          <dgm:bulletEnabled val="1"/>
        </dgm:presLayoutVars>
      </dgm:prSet>
      <dgm:spPr/>
      <dgm:t>
        <a:bodyPr/>
        <a:lstStyle/>
        <a:p>
          <a:endParaRPr lang="en-US"/>
        </a:p>
      </dgm:t>
    </dgm:pt>
  </dgm:ptLst>
  <dgm:cxnLst>
    <dgm:cxn modelId="{44144B45-001A-43FB-BFE4-95C61EF93D01}" type="presOf" srcId="{2682097D-E62C-498A-A8AC-50186F8C9B92}" destId="{CC344CF5-E9F0-4324-883F-92D5D40C863D}" srcOrd="0" destOrd="0" presId="urn:microsoft.com/office/officeart/2005/8/layout/chevron1"/>
    <dgm:cxn modelId="{3C79AD55-490B-4F42-8FCB-61D43588AA23}" type="presOf" srcId="{2D364807-AAAD-4F2B-9094-FA67466AA166}" destId="{701E8A24-6886-48E4-91F6-FA8E9DBE0F3F}" srcOrd="0" destOrd="0" presId="urn:microsoft.com/office/officeart/2005/8/layout/chevron1"/>
    <dgm:cxn modelId="{BF3EEC57-4E11-4CD3-BAED-5C09EB9A715B}" srcId="{C2B7206E-38F2-419D-9633-2F11664FD104}" destId="{2D364807-AAAD-4F2B-9094-FA67466AA166}" srcOrd="0" destOrd="0" parTransId="{89B47BBF-5296-46D3-8BF3-5310E32B3B77}" sibTransId="{670A74C4-C453-4F8C-99C3-42B2FF403D7F}"/>
    <dgm:cxn modelId="{8ADED010-54A3-4670-B7C4-FF2AFC4A23ED}" type="presOf" srcId="{C2625ECD-5C12-465C-A13B-A1B2BF28AAD7}" destId="{E93AB564-42E4-4C16-A3BB-B7F22FA3976D}" srcOrd="0" destOrd="0" presId="urn:microsoft.com/office/officeart/2005/8/layout/chevron1"/>
    <dgm:cxn modelId="{FFCB1B83-1F41-4ECB-A85E-D752A3C988EE}" srcId="{C2B7206E-38F2-419D-9633-2F11664FD104}" destId="{2682097D-E62C-498A-A8AC-50186F8C9B92}" srcOrd="2" destOrd="0" parTransId="{23677410-DB9B-442A-A8BE-8B1B2CA52038}" sibTransId="{9DBDEF8B-2B30-46DE-8B23-FACCA6480E15}"/>
    <dgm:cxn modelId="{A8A7F6C6-6331-4D39-B107-08B5DA6C8E2E}" type="presOf" srcId="{C2B7206E-38F2-419D-9633-2F11664FD104}" destId="{ADE64C41-1A85-40A6-9D07-7A6F2D3C31CF}" srcOrd="0" destOrd="0" presId="urn:microsoft.com/office/officeart/2005/8/layout/chevron1"/>
    <dgm:cxn modelId="{E147D448-3CFE-4093-BC92-F964C2253565}" srcId="{C2B7206E-38F2-419D-9633-2F11664FD104}" destId="{C2625ECD-5C12-465C-A13B-A1B2BF28AAD7}" srcOrd="1" destOrd="0" parTransId="{A2CC384C-29B0-46C1-9B20-55A4885B671E}" sibTransId="{0DA2890F-0A17-493C-85FA-2D82F6C40E91}"/>
    <dgm:cxn modelId="{576F3448-6FF1-443B-AF3B-23220BB99EFC}" type="presParOf" srcId="{ADE64C41-1A85-40A6-9D07-7A6F2D3C31CF}" destId="{701E8A24-6886-48E4-91F6-FA8E9DBE0F3F}" srcOrd="0" destOrd="0" presId="urn:microsoft.com/office/officeart/2005/8/layout/chevron1"/>
    <dgm:cxn modelId="{19EBCFB3-8C59-40FA-881D-02B1D8226C77}" type="presParOf" srcId="{ADE64C41-1A85-40A6-9D07-7A6F2D3C31CF}" destId="{6F649DDD-5F6B-496A-932D-76C7E66FDD23}" srcOrd="1" destOrd="0" presId="urn:microsoft.com/office/officeart/2005/8/layout/chevron1"/>
    <dgm:cxn modelId="{831A08AF-B291-418B-A346-AD17D87A7766}" type="presParOf" srcId="{ADE64C41-1A85-40A6-9D07-7A6F2D3C31CF}" destId="{E93AB564-42E4-4C16-A3BB-B7F22FA3976D}" srcOrd="2" destOrd="0" presId="urn:microsoft.com/office/officeart/2005/8/layout/chevron1"/>
    <dgm:cxn modelId="{2A969FFA-556E-4907-91B9-DF340DD0DE74}" type="presParOf" srcId="{ADE64C41-1A85-40A6-9D07-7A6F2D3C31CF}" destId="{2FE712BF-9726-4EF3-949F-7C19DC647521}" srcOrd="3" destOrd="0" presId="urn:microsoft.com/office/officeart/2005/8/layout/chevron1"/>
    <dgm:cxn modelId="{8055B642-0AB2-4881-84DD-B6B65EFBFD93}" type="presParOf" srcId="{ADE64C41-1A85-40A6-9D07-7A6F2D3C31CF}" destId="{CC344CF5-E9F0-4324-883F-92D5D40C863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E8A24-6886-48E4-91F6-FA8E9DBE0F3F}">
      <dsp:nvSpPr>
        <dsp:cNvPr id="0" name=""/>
        <dsp:cNvSpPr/>
      </dsp:nvSpPr>
      <dsp:spPr>
        <a:xfrm>
          <a:off x="2187" y="1729894"/>
          <a:ext cx="2665437" cy="1066174"/>
        </a:xfrm>
        <a:prstGeom prst="chevron">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rtl="0">
            <a:lnSpc>
              <a:spcPct val="90000"/>
            </a:lnSpc>
            <a:spcBef>
              <a:spcPct val="0"/>
            </a:spcBef>
            <a:spcAft>
              <a:spcPct val="35000"/>
            </a:spcAft>
          </a:pPr>
          <a:r>
            <a:rPr lang="en-US" sz="3100" kern="1200" dirty="0" smtClean="0"/>
            <a:t>Linkage</a:t>
          </a:r>
          <a:endParaRPr lang="en-US" sz="3100" kern="1200" dirty="0"/>
        </a:p>
      </dsp:txBody>
      <dsp:txXfrm>
        <a:off x="535274" y="1729894"/>
        <a:ext cx="1599263" cy="1066174"/>
      </dsp:txXfrm>
    </dsp:sp>
    <dsp:sp modelId="{E93AB564-42E4-4C16-A3BB-B7F22FA3976D}">
      <dsp:nvSpPr>
        <dsp:cNvPr id="0" name=""/>
        <dsp:cNvSpPr/>
      </dsp:nvSpPr>
      <dsp:spPr>
        <a:xfrm>
          <a:off x="2401081" y="1729894"/>
          <a:ext cx="2665437" cy="1066174"/>
        </a:xfrm>
        <a:prstGeom prst="chevron">
          <a:avLst/>
        </a:prstGeom>
        <a:solidFill>
          <a:schemeClr val="accent2">
            <a:hueOff val="4765848"/>
            <a:satOff val="9751"/>
            <a:lumOff val="372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rtl="0">
            <a:lnSpc>
              <a:spcPct val="90000"/>
            </a:lnSpc>
            <a:spcBef>
              <a:spcPct val="0"/>
            </a:spcBef>
            <a:spcAft>
              <a:spcPct val="35000"/>
            </a:spcAft>
          </a:pPr>
          <a:r>
            <a:rPr lang="en-US" sz="3100" kern="1200" dirty="0" smtClean="0"/>
            <a:t>Interest</a:t>
          </a:r>
          <a:endParaRPr lang="en-US" sz="3100" kern="1200" dirty="0"/>
        </a:p>
      </dsp:txBody>
      <dsp:txXfrm>
        <a:off x="2934168" y="1729894"/>
        <a:ext cx="1599263" cy="1066174"/>
      </dsp:txXfrm>
    </dsp:sp>
    <dsp:sp modelId="{CC344CF5-E9F0-4324-883F-92D5D40C863D}">
      <dsp:nvSpPr>
        <dsp:cNvPr id="0" name=""/>
        <dsp:cNvSpPr/>
      </dsp:nvSpPr>
      <dsp:spPr>
        <a:xfrm>
          <a:off x="4799974" y="1729894"/>
          <a:ext cx="2665437" cy="1066174"/>
        </a:xfrm>
        <a:prstGeom prst="chevron">
          <a:avLst/>
        </a:prstGeom>
        <a:solidFill>
          <a:schemeClr val="accent2">
            <a:hueOff val="9531695"/>
            <a:satOff val="19501"/>
            <a:lumOff val="745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rtl="0">
            <a:lnSpc>
              <a:spcPct val="90000"/>
            </a:lnSpc>
            <a:spcBef>
              <a:spcPct val="0"/>
            </a:spcBef>
            <a:spcAft>
              <a:spcPct val="35000"/>
            </a:spcAft>
          </a:pPr>
          <a:r>
            <a:rPr lang="en-US" sz="3100" kern="1200" dirty="0" smtClean="0"/>
            <a:t>Capacity</a:t>
          </a:r>
          <a:endParaRPr lang="en-US" sz="3100" kern="1200" dirty="0"/>
        </a:p>
      </dsp:txBody>
      <dsp:txXfrm>
        <a:off x="5333061" y="1729894"/>
        <a:ext cx="1599263" cy="10661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0A8CD-EE28-4899-8790-88B783AB3B11}" type="datetimeFigureOut">
              <a:rPr lang="en-US" smtClean="0"/>
              <a:t>10/15/2012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C9736E-DC1B-457C-AC08-1BC0813A94C7}" type="slidenum">
              <a:rPr lang="en-US" smtClean="0"/>
              <a:t>‹#›</a:t>
            </a:fld>
            <a:endParaRPr lang="en-US"/>
          </a:p>
        </p:txBody>
      </p:sp>
    </p:spTree>
    <p:extLst>
      <p:ext uri="{BB962C8B-B14F-4D97-AF65-F5344CB8AC3E}">
        <p14:creationId xmlns:p14="http://schemas.microsoft.com/office/powerpoint/2010/main" val="208491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research has found that people give for a mixture of personal, social and even negative consequence reasons.</a:t>
            </a:r>
          </a:p>
          <a:p>
            <a:r>
              <a:rPr lang="en-US" dirty="0" smtClean="0"/>
              <a:t>The negative factors are particularly interesting: some people give because they get frustrated with either the ask or with the inability to make progress in impacting the problem; others give out of insecurity (over status, relationships, legacy), some give out of fear and anxiety (I should give because if I do so, I won’t need this kind of help or it will be there when I need it) or because of unknown situations (is it an expectation, what am I dealing with here?)</a:t>
            </a:r>
          </a:p>
          <a:p>
            <a:r>
              <a:rPr lang="en-US" dirty="0" smtClean="0"/>
              <a:t>Family reasons are also interesting – legacy/tradition of family, commitments made, family members have benefitted, etc.   </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may also give because of the intrinsic rewards they expect to realize.</a:t>
            </a:r>
          </a:p>
          <a:p>
            <a:r>
              <a:rPr lang="en-US" dirty="0" smtClean="0"/>
              <a:t>Or simply because there was some stimulus that prompted an almost automatic giving response (one time givers), or because the situation is just right for giving.</a:t>
            </a:r>
          </a:p>
          <a:p>
            <a:endParaRPr lang="en-US" dirty="0" smtClean="0"/>
          </a:p>
          <a:p>
            <a:r>
              <a:rPr lang="en-US" dirty="0" smtClean="0"/>
              <a:t>The point of all this is that as a development person, or someone engaged in serious fundraising, it is your job to identify at least for your major donors with whom you want to cultivate serious giving relationships, what it is that motivates their giving and appeal to them on that basis.  </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Price and Filer wrote a great book in the mid 1990’s that looked at common profiles of donors- entitled the Seven Faces of Philanthropy. It studied more than 800 individuals in the U.S. who were regular donors to some cause and developed seven basic profiles of donors:</a:t>
            </a:r>
          </a:p>
          <a:p>
            <a:r>
              <a:rPr lang="en-US" dirty="0" smtClean="0"/>
              <a:t>The communitarians: Doing Good Makes Sense (26.3%); local business owners find that service on boards can good for their own businesses.</a:t>
            </a:r>
          </a:p>
          <a:p>
            <a:r>
              <a:rPr lang="en-US" dirty="0" smtClean="0"/>
              <a:t>The Devout: Doing Good is God’s Will (20.9%); it is God’s will for them to help others. </a:t>
            </a:r>
          </a:p>
          <a:p>
            <a:r>
              <a:rPr lang="en-US" dirty="0" smtClean="0"/>
              <a:t>The Investor: Doing Good is Good Investment (15.3%) There are benefits in terms of personal tax and estate and personal wealth consequences.</a:t>
            </a:r>
          </a:p>
          <a:p>
            <a:r>
              <a:rPr lang="en-US" dirty="0" smtClean="0"/>
              <a:t>The Socialite: Doing Good is Fun (10.8%) – Makes a better world and they have a good time doing it.</a:t>
            </a:r>
          </a:p>
          <a:p>
            <a:r>
              <a:rPr lang="en-US" dirty="0" smtClean="0"/>
              <a:t>The Altruist: Doing Good Feels Right (9%) Give because they believe it is a moral imperative and because it helps them grow as human beings or evolve spiritually.</a:t>
            </a:r>
          </a:p>
          <a:p>
            <a:r>
              <a:rPr lang="en-US" dirty="0" smtClean="0"/>
              <a:t>The </a:t>
            </a:r>
            <a:r>
              <a:rPr lang="en-US" dirty="0" err="1" smtClean="0"/>
              <a:t>Repayer</a:t>
            </a:r>
            <a:r>
              <a:rPr lang="en-US" dirty="0" smtClean="0"/>
              <a:t>: Doing Good in Return (10.2%) To pay back for services they formerly received.</a:t>
            </a:r>
          </a:p>
          <a:p>
            <a:r>
              <a:rPr lang="en-US" dirty="0" smtClean="0"/>
              <a:t>The Dynast: Doing Good is a family tradition (8.3%) Giving is something their family has always stood for.  </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U.S. 28% of all households do not give to any cause or purpose. Why not? Further 69 million households give the majority of their contributions to religious organizations. Why not?</a:t>
            </a:r>
          </a:p>
          <a:p>
            <a:r>
              <a:rPr lang="en-US" dirty="0" smtClean="0"/>
              <a:t>Many households are simply not asked because assumed that their incomes are insufficient to give.</a:t>
            </a:r>
          </a:p>
          <a:p>
            <a:r>
              <a:rPr lang="en-US" dirty="0" smtClean="0"/>
              <a:t>Other reasons: lack of money, lack of trust or knowledge of charity/cause, charity’s misuse of funds, lack of similar beliefs, fundraising tactics, no personal interest, higher priorities, etc. </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should begin to be clear with capital campaigns is that we are dealing with a different type of donor – one that has the capability to give at a substantial level, has different expectations about the use of his/her gift, that takes longer to cultivate and that we hope has an affinity to our organization.</a:t>
            </a:r>
          </a:p>
          <a:p>
            <a:r>
              <a:rPr lang="en-US" dirty="0" smtClean="0"/>
              <a:t>How do we find these people? We find them through an important activity called prospect research – in big nonprofits, they have whole work groups or at least a few individual, who are solely dedicated to the task of prospect research.</a:t>
            </a:r>
          </a:p>
          <a:p>
            <a:r>
              <a:rPr lang="en-US" dirty="0" smtClean="0"/>
              <a:t>What is it? </a:t>
            </a:r>
            <a:r>
              <a:rPr lang="en-US" smtClean="0"/>
              <a:t>It’s the p </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1" name="Slide Image Placeholder 1"/>
          <p:cNvSpPr>
            <a:spLocks noGrp="1" noRot="1" noChangeAspect="1"/>
          </p:cNvSpPr>
          <p:nvPr>
            <p:ph type="sldImg"/>
          </p:nvPr>
        </p:nvSpPr>
        <p:spPr bwMode="auto">
          <a:noFill/>
          <a:ln>
            <a:solidFill>
              <a:srgbClr val="000000"/>
            </a:solidFill>
            <a:miter lim="800000"/>
            <a:headEnd/>
            <a:tailEnd/>
          </a:ln>
        </p:spPr>
      </p:sp>
      <p:sp>
        <p:nvSpPr>
          <p:cNvPr id="624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E84AAB-8773-4EFC-B644-8B5DCE0BE5C6}" type="slidenum">
              <a:rPr lang="en-US"/>
              <a:pPr fontAlgn="base">
                <a:spcBef>
                  <a:spcPct val="0"/>
                </a:spcBef>
                <a:spcAft>
                  <a:spcPct val="0"/>
                </a:spcAft>
                <a:defRPr/>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Andrew Carnegie was a noted philanthropist in the U.S. – a legendary steel </a:t>
            </a:r>
            <a:r>
              <a:rPr lang="en-US" dirty="0" err="1" smtClean="0"/>
              <a:t>tycomon</a:t>
            </a:r>
            <a:r>
              <a:rPr lang="en-US" dirty="0" smtClean="0"/>
              <a:t> who really crafted much of the early thinking in the U.S. about the obligations of the wealthy to give in charitable ways.  He asserted that all personal wealth beyond a family’s needs should be regarded as a trust fund for the benefit of the community. Be believed that the money should be given during the benefactor’s lifetime to ensure that it accomplished the maximum good. </a:t>
            </a:r>
          </a:p>
          <a:p>
            <a:r>
              <a:rPr lang="en-US" dirty="0" smtClean="0"/>
              <a:t>You can go to many small towns throughout the U.S. and see Carnegie’s charitable legacy. Invariably the town library will have been constructed from funds given by Carnegie and you will see imprinted in stone above the front door his last name as designation of his gift.</a:t>
            </a:r>
          </a:p>
          <a:p>
            <a:r>
              <a:rPr lang="en-US" dirty="0" smtClean="0"/>
              <a:t>This summarizes his thoughts.</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U.S., we have seen much progress in the area of development since Carnegie’s days. Today, we regulate how charitable work and fundraising are carried out – this after recognition that there were many organizations claiming to be charities and getting tax exemption status and other benefits of being charitable that they really didn’t deserve. They weren’t really charities – or very little of the ;many raised was going to a credible charitable cause. Also, regulations have been crafted that better protect the donor and assure that donors can give with assurance about the use of their gifts. </a:t>
            </a:r>
          </a:p>
          <a:p>
            <a:r>
              <a:rPr lang="en-US" dirty="0" smtClean="0"/>
              <a:t>We’ve also seen the field of fundraising become more of a profession. Today we have the American Association of Fundraising Professionals which has objectives of guiding fundraising into greater professionalism, setting ethical standards, encouraging exchange of ideas and discussions of experiences between agencies and building communications.</a:t>
            </a:r>
          </a:p>
          <a:p>
            <a:r>
              <a:rPr lang="en-US" dirty="0" smtClean="0"/>
              <a:t>We’ve seen a maturing of the philanthropic process. Many universities in the U.S. now offer degrees in nonprofit management with a key course requirement focused on fundraising practice. Professional designations have been established to indicate certification and mastery of fundraising practice.</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28600"/>
            <a:ext cx="4572000" cy="3429000"/>
          </a:xfrm>
        </p:spPr>
      </p:sp>
      <p:sp>
        <p:nvSpPr>
          <p:cNvPr id="3" name="Notes Placeholder 2"/>
          <p:cNvSpPr>
            <a:spLocks noGrp="1"/>
          </p:cNvSpPr>
          <p:nvPr>
            <p:ph type="body" idx="1"/>
          </p:nvPr>
        </p:nvSpPr>
        <p:spPr>
          <a:xfrm>
            <a:off x="685800" y="3657600"/>
            <a:ext cx="5486400" cy="4800600"/>
          </a:xfrm>
        </p:spPr>
        <p:txBody>
          <a:bodyPr>
            <a:normAutofit fontScale="92500"/>
          </a:bodyPr>
          <a:lstStyle/>
          <a:p>
            <a:r>
              <a:rPr lang="en-US" dirty="0" smtClean="0"/>
              <a:t>What are some of the trends that are impacting capacity building and fundraising for nonprofits.</a:t>
            </a:r>
          </a:p>
          <a:p>
            <a:r>
              <a:rPr lang="en-US" dirty="0" smtClean="0"/>
              <a:t> Growth of nonprofit sector internationally has been phenomenal. Today the number is   as compared to              in 2000. This means that you have an increased number of causes competing for </a:t>
            </a:r>
            <a:r>
              <a:rPr lang="en-US" dirty="0" err="1" smtClean="0"/>
              <a:t>donative</a:t>
            </a:r>
            <a:r>
              <a:rPr lang="en-US" dirty="0" smtClean="0"/>
              <a:t> dollars that have not kept pace.</a:t>
            </a:r>
          </a:p>
          <a:p>
            <a:r>
              <a:rPr lang="en-US" dirty="0" smtClean="0"/>
              <a:t>The forthcoming transfer of wealth (from all adults alive today to heirs, charities, taxes and other recipients) for the period from 1998 to 2052 will be between $41 trillion and $136 trillion. Charitable organizations around the world must be included among the designated beneficiaries of some of this extraordinary sum.</a:t>
            </a:r>
          </a:p>
          <a:p>
            <a:r>
              <a:rPr lang="en-US" dirty="0" smtClean="0"/>
              <a:t>Changes in regulatory treatment. Increased scrutiny about nonprofit status. How gifts are solicited, whether causes are really charitable, accurate reporting of gifts, financials, quality of service, etc.</a:t>
            </a:r>
          </a:p>
          <a:p>
            <a:r>
              <a:rPr lang="en-US" dirty="0" smtClean="0"/>
              <a:t>Increased use of the internet to raise funds. Information technology is changing face of philanthropy. The fundraising marketplace is global, immediate, and timely.</a:t>
            </a:r>
          </a:p>
          <a:p>
            <a:r>
              <a:rPr lang="en-US" dirty="0" smtClean="0"/>
              <a:t>Commercialization of the nonprofit sector. Movement into areas that have traditionally been purview of for-profits. Imposition of fee structures. Will these business activities diminish charitable images and affect fundraising? Will clients suffer with change in emphasis?</a:t>
            </a:r>
          </a:p>
          <a:p>
            <a:r>
              <a:rPr lang="en-US" dirty="0" smtClean="0"/>
              <a:t>Competition from for-profit organizations. The trend toward privatization of human service delivery systems weakens the bond between private donors and charities. For-profit trend is being stimulated through governmental regulations and financial incentives. Private firms competing with charities include art galleries, clinics, fitness centers, nursing homes, schools and training services. For-profits cream skin.</a:t>
            </a:r>
          </a:p>
          <a:p>
            <a:r>
              <a:rPr lang="en-US" dirty="0" smtClean="0"/>
              <a:t>Professionalization of fundraising function – </a:t>
            </a:r>
            <a:r>
              <a:rPr lang="en-US" dirty="0" err="1" smtClean="0"/>
              <a:t>nsfre</a:t>
            </a:r>
            <a:r>
              <a:rPr lang="en-US" dirty="0" smtClean="0"/>
              <a:t> certification.</a:t>
            </a:r>
          </a:p>
          <a:p>
            <a:r>
              <a:rPr lang="en-US" dirty="0" smtClean="0"/>
              <a:t>Changing face of volunteerism. Levels and types of involvement changing – two career families. People want to see impact of gifts </a:t>
            </a:r>
          </a:p>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on outcomes – led by foundations and corporations which want nonprofits to prove that programs that hey help support are changing lives and world. Return on investment.</a:t>
            </a:r>
          </a:p>
          <a:p>
            <a:r>
              <a:rPr lang="en-US" dirty="0" smtClean="0"/>
              <a:t>Recession and economic conditions – Recession has increased the social problems demanding attention and resources. Homeless families and individuals, acute low-income housing shortages and rising crime rates have become center-stage issues. Lower tax revenues from reduced business activity (and consequently less governmental support) compound these difficulties and have put more pressure on charitable donations to supply essential services. During economic downturns, reduced corporate earnings limit both direct contributions and additions to company foundations; the foundation shortfall has a long-term effect on available funds.</a:t>
            </a:r>
          </a:p>
          <a:p>
            <a:r>
              <a:rPr lang="en-US" dirty="0" smtClean="0"/>
              <a:t>Devolution and greater reliance on faith-based and </a:t>
            </a:r>
            <a:r>
              <a:rPr lang="en-US" dirty="0" err="1" smtClean="0"/>
              <a:t>ngo</a:t>
            </a:r>
            <a:r>
              <a:rPr lang="en-US" dirty="0" smtClean="0"/>
              <a:t> to provide vital social services. NGOs saddled with the responsibility without the requisite funds to accomplish the mission.</a:t>
            </a:r>
          </a:p>
          <a:p>
            <a:r>
              <a:rPr lang="en-US" dirty="0" smtClean="0"/>
              <a:t>Strategic partnerships – joining together to achieve economies/efficiencies/impact/survive. Collaborations, alliances and mergers are among the options.</a:t>
            </a:r>
          </a:p>
          <a:p>
            <a:r>
              <a:rPr lang="en-US" dirty="0" smtClean="0"/>
              <a:t>Ethics inquiries – improprieties of organizations like Red Cross, United Way has led to increased investigation of all </a:t>
            </a:r>
            <a:r>
              <a:rPr lang="en-US" dirty="0" err="1" smtClean="0"/>
              <a:t>ngos</a:t>
            </a:r>
            <a:r>
              <a:rPr lang="en-US" dirty="0" smtClean="0"/>
              <a:t> practices.</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smtClean="0"/>
          </a:p>
          <a:p>
            <a:r>
              <a:rPr lang="en-US" dirty="0" smtClean="0"/>
              <a:t>And we have a generation of donors who view philanthropy in a new way. There has been literature written about the new philanthropist who deviates from the old views of giving.</a:t>
            </a:r>
          </a:p>
          <a:p>
            <a:r>
              <a:rPr lang="en-US" dirty="0" smtClean="0"/>
              <a:t>In the U.S., we increasingly have a division in the socio-economic strata of our citizens. And we have a growing number of donors, a new generation if you will, of the super-rich. The stock market run-up of the 1990s created a generation of newly super-rich executives and entrepreneurs worth hundreds of millions. Individual donors have ushered in a new era of philanthropy. (these are younger philanthropists than ever. They are determined to donate their fortunes not on their deathbeds but during their lifetimes. Doing so allows them to undertake important projects sooner and t o exert more control and to see the fruits of their labors). In this category would also fall your celebrity philanthropists who receive much publicity for the philanthropic efforts.</a:t>
            </a:r>
          </a:p>
          <a:p>
            <a:r>
              <a:rPr lang="en-US" dirty="0" smtClean="0"/>
              <a:t>New philanthropy displays an impatient disdain for the cautious and unimaginative check-writing that dominated charitable giving for decades.</a:t>
            </a:r>
          </a:p>
          <a:p>
            <a:r>
              <a:rPr lang="en-US" dirty="0" smtClean="0"/>
              <a:t>New philanthropy is more ambitious. Today’s philanthropists are tackling giant issues, from remaking American education to curing cancer (they want to concentrate their efforts – moves away from diversified giving and giving only to an area that is personal to them and for which they want to be identified and make an impact.)</a:t>
            </a:r>
          </a:p>
          <a:p>
            <a:r>
              <a:rPr lang="en-US" dirty="0" smtClean="0"/>
              <a:t>New philanthropy is more strategic. Donors are taking the same systematic approach they used to compete in business, laying out detailed plans that get at the heart of systemic problems, not just symptoms.</a:t>
            </a:r>
          </a:p>
          <a:p>
            <a:r>
              <a:rPr lang="en-US" dirty="0" smtClean="0"/>
              <a:t>New philanthropy is more global. Just as business doesn’t stop at national borders, neither does charitable giving. Donors from Bill Gates to George Soros have sweeping international agendas.</a:t>
            </a:r>
          </a:p>
          <a:p>
            <a:r>
              <a:rPr lang="en-US" dirty="0" smtClean="0"/>
              <a:t>New philanthropy demands results. New philanthropists attach a lot of strings. Recipients are often required to meet milestone goals, to invite foundation members onto their boards and to produce measurable results or risk losing their funding. </a:t>
            </a:r>
          </a:p>
          <a:p>
            <a:r>
              <a:rPr lang="en-US" dirty="0" smtClean="0"/>
              <a:t>New philanthropy involves more creativity and innovation – many of the philanthropists are corporate or entrepreneurial dropouts who want to work in the nonprofit sector. New philanthropists resonate with Carnegies claim that the man who dies leaving behind him millions of available wealth will pass away unwept, </a:t>
            </a:r>
            <a:r>
              <a:rPr lang="en-US" dirty="0" err="1" smtClean="0"/>
              <a:t>unhonored</a:t>
            </a:r>
            <a:r>
              <a:rPr lang="en-US" dirty="0" smtClean="0"/>
              <a:t> and unsung. The man who dies thus rich dies disgraced.</a:t>
            </a:r>
          </a:p>
          <a:p>
            <a:r>
              <a:rPr lang="en-US" dirty="0" smtClean="0"/>
              <a:t>They also approach giving as if it is a business proposition. They want to know what their social return on their investment is and will only be continued donors to those causes that show that their gift is supporting a winning business proposition. </a:t>
            </a:r>
          </a:p>
          <a:p>
            <a:r>
              <a:rPr lang="en-US" dirty="0" smtClean="0"/>
              <a:t>Start of this new era can be traced to late Sept. 1007, when cable-TV mogul Ted Turner anted up an historic $1 billion pledge to the U.S. and challenged wealthy skinflints to do likewise. Billionaires got an even bigger prodding two years later when the world’s riches man, Bill Gates, pumped a staggering $16.5 billion into his foundation to help pay for a campaign to improve health care for the world’s poor. Gates and his wife Melinda have since poured a total of $26.5 billion – 60% of their current net worth – into their foundation, making it the world’s largest. Their mission is to bring vaccines to poor children in Africa and India == it is a strategic and sweeping as Carnegie’s promise to build a library in every American town.    </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if we are competing for these fundraising dollars, it only makes sense that we have a good understanding of who these donors are and what is going to motivate them to give to our cause. </a:t>
            </a:r>
            <a:r>
              <a:rPr lang="en-US" dirty="0" err="1" smtClean="0"/>
              <a:t>What,then</a:t>
            </a:r>
            <a:r>
              <a:rPr lang="en-US" dirty="0" smtClean="0"/>
              <a:t>,  do we know about who donates: on an international basis, in the Czech Republic and in the U.S.?</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smtClean="0"/>
          </a:p>
        </p:txBody>
      </p:sp>
      <p:sp>
        <p:nvSpPr>
          <p:cNvPr id="108548" name="Slide Number Placeholder 3"/>
          <p:cNvSpPr>
            <a:spLocks noGrp="1"/>
          </p:cNvSpPr>
          <p:nvPr>
            <p:ph type="sldNum" sz="quarter" idx="5"/>
          </p:nvPr>
        </p:nvSpPr>
        <p:spPr>
          <a:noFill/>
        </p:spPr>
        <p:txBody>
          <a:bodyPr/>
          <a:lstStyle/>
          <a:p>
            <a:fld id="{924EAC90-C5D8-46E0-AE3E-3EE9EBD934CF}"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give  to people. Giving and getting is a social relationship involving interaction between donors and recipients.</a:t>
            </a:r>
          </a:p>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Blau</a:t>
            </a:r>
            <a:r>
              <a:rPr lang="en-US" dirty="0" smtClean="0"/>
              <a:t> talks about it as a transaction between the givers and the recipients triggered by an argument of a case for support. The result is social exchange.</a:t>
            </a:r>
          </a:p>
          <a:p>
            <a:r>
              <a:rPr lang="en-US" dirty="0" smtClean="0"/>
              <a:t>There must be some kind of integrative relationship between the agency and the prospect that deals with status, identity, community, legitimacy, loyalty, benevolence and so on. The gift to the agency provides the donor some return in the form of status, recognition or some subtle psychological transfer.</a:t>
            </a:r>
          </a:p>
          <a:p>
            <a:r>
              <a:rPr lang="en-US" dirty="0" smtClean="0"/>
              <a:t>The diagrams shows the charitable organization presenting client needs and services to a prospect along with a request for funds. The manner of presentation varies from an impersonal media message to face to face solicitation. If the request is favorably received, the prospect responds with a donation of funds/time. To continue the relationship, the recipient provides some form of satisfaction to the donor. This may be as simple as a thank-you letter or as complex as naming a building after them. The essence of what is returned to the donor is not a commodity or service that can used profitably by the giver, but an intangible, psychic satisfaction that relates to donor’s personal motivations. Giving satisfies donors’ fundamental human needs and desires. </a:t>
            </a:r>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theories may explain the nature of this relationship as well:</a:t>
            </a:r>
          </a:p>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Slide Image Placeholder 1"/>
          <p:cNvSpPr>
            <a:spLocks noGrp="1" noRot="1" noChangeAspect="1" noTextEdit="1"/>
          </p:cNvSpPr>
          <p:nvPr>
            <p:ph type="sldImg"/>
          </p:nvPr>
        </p:nvSpPr>
        <p:spPr bwMode="auto">
          <a:noFill/>
          <a:ln>
            <a:solidFill>
              <a:srgbClr val="000000"/>
            </a:solidFill>
            <a:miter lim="800000"/>
            <a:headEnd/>
            <a:tailEnd/>
          </a:ln>
        </p:spPr>
      </p:sp>
      <p:sp>
        <p:nvSpPr>
          <p:cNvPr id="401410" name="Notes Placeholder 2"/>
          <p:cNvSpPr>
            <a:spLocks noGrp="1"/>
          </p:cNvSpPr>
          <p:nvPr>
            <p:ph type="body" idx="1"/>
          </p:nvPr>
        </p:nvSpPr>
        <p:spPr bwMode="auto">
          <a:xfrm>
            <a:off x="914400" y="4343400"/>
            <a:ext cx="5029200" cy="4114800"/>
          </a:xfrm>
          <a:noFill/>
        </p:spPr>
        <p:txBody>
          <a:bodyPr wrap="square" lIns="91435" tIns="45718" rIns="91435" bIns="45718" numCol="1" anchor="t" anchorCtr="0" compatLnSpc="1">
            <a:prstTxWarp prst="textNoShape">
              <a:avLst/>
            </a:prstTxWarp>
          </a:bodyPr>
          <a:lstStyle/>
          <a:p>
            <a:pPr eaLnBrk="1" hangingPunct="1"/>
            <a:endParaRPr lang="en-US" dirty="0" smtClean="0"/>
          </a:p>
        </p:txBody>
      </p:sp>
      <p:sp>
        <p:nvSpPr>
          <p:cNvPr id="40141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5" tIns="45718" rIns="91435" bIns="45718" anchor="b"/>
          <a:lstStyle/>
          <a:p>
            <a:pPr algn="r" eaLnBrk="0" hangingPunct="0"/>
            <a:fld id="{7D3B4252-1CC4-428B-BEEF-903084BAB1B5}" type="slidenum">
              <a:rPr lang="en-US" sz="1200" baseline="-25000">
                <a:ea typeface="ＭＳ Ｐゴシック"/>
                <a:cs typeface="ＭＳ Ｐゴシック"/>
              </a:rPr>
              <a:pPr algn="r" eaLnBrk="0" hangingPunct="0"/>
              <a:t>9</a:t>
            </a:fld>
            <a:endParaRPr lang="en-US" sz="1200" baseline="-2500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10/15/2012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935163"/>
            <a:ext cx="4038600" cy="4389437"/>
          </a:xfrm>
        </p:spPr>
        <p:txBody>
          <a:bodyPr/>
          <a:lstStyle/>
          <a:p>
            <a:pPr lvl="0"/>
            <a:endParaRPr lang="en-US" noProof="0"/>
          </a:p>
        </p:txBody>
      </p:sp>
      <p:sp>
        <p:nvSpPr>
          <p:cNvPr id="4" name="Text Placeholder 3"/>
          <p:cNvSpPr>
            <a:spLocks noGrp="1"/>
          </p:cNvSpPr>
          <p:nvPr>
            <p:ph type="body"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12438D30-E326-47CB-81E5-5820B6FC4C45}" type="datetimeFigureOut">
              <a:rPr lang="en-US"/>
              <a:pPr>
                <a:defRPr/>
              </a:pPr>
              <a:t>10/15/2012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84529F0-74E2-4782-8F5F-37A36EE823EE}"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35163"/>
            <a:ext cx="4038600" cy="4389437"/>
          </a:xfrm>
        </p:spPr>
        <p:txBody>
          <a:bodyPr/>
          <a:lstStyle/>
          <a:p>
            <a:pPr lvl="0"/>
            <a:endParaRPr lang="en-US" noProof="0"/>
          </a:p>
        </p:txBody>
      </p:sp>
      <p:sp>
        <p:nvSpPr>
          <p:cNvPr id="5" name="Date Placeholder 9"/>
          <p:cNvSpPr>
            <a:spLocks noGrp="1"/>
          </p:cNvSpPr>
          <p:nvPr>
            <p:ph type="dt" sz="half" idx="10"/>
          </p:nvPr>
        </p:nvSpPr>
        <p:spPr/>
        <p:txBody>
          <a:bodyPr/>
          <a:lstStyle>
            <a:lvl1pPr>
              <a:defRPr/>
            </a:lvl1pPr>
          </a:lstStyle>
          <a:p>
            <a:pPr>
              <a:defRPr/>
            </a:pPr>
            <a:fld id="{27DD0425-CD6F-4992-B6DC-BDB748129D54}" type="datetimeFigureOut">
              <a:rPr lang="en-US"/>
              <a:pPr>
                <a:defRPr/>
              </a:pPr>
              <a:t>10/15/2012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5F76DE1-B527-441C-AA27-5E3FE257CC21}"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1607BA-3DE2-4A6F-B1D5-4C0DBD2B8F84}"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607BA-3DE2-4A6F-B1D5-4C0DBD2B8F84}" type="datetimeFigureOut">
              <a:rPr lang="en-US" smtClean="0"/>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1607BA-3DE2-4A6F-B1D5-4C0DBD2B8F84}" type="datetimeFigureOut">
              <a:rPr lang="en-US" smtClean="0"/>
              <a:t>10/15/2012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1607BA-3DE2-4A6F-B1D5-4C0DBD2B8F84}" type="datetimeFigureOut">
              <a:rPr lang="en-US" smtClean="0"/>
              <a:t>10/15/2012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607BA-3DE2-4A6F-B1D5-4C0DBD2B8F84}" type="datetimeFigureOut">
              <a:rPr lang="en-US" smtClean="0"/>
              <a:t>10/15/2012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1607BA-3DE2-4A6F-B1D5-4C0DBD2B8F84}" type="datetimeFigureOut">
              <a:rPr lang="en-US" smtClean="0"/>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9DEA-E4A1-4079-B727-B22F5D27CF48}"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31607BA-3DE2-4A6F-B1D5-4C0DBD2B8F84}" type="datetimeFigureOut">
              <a:rPr lang="en-US" smtClean="0"/>
              <a:t>10/15/2012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1549DEA-E4A1-4079-B727-B22F5D27CF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31607BA-3DE2-4A6F-B1D5-4C0DBD2B8F84}" type="datetimeFigureOut">
              <a:rPr lang="en-US" smtClean="0"/>
              <a:t>10/15/2012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1549DEA-E4A1-4079-B727-B22F5D27CF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Four: Fundraising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2"/>
          <p:cNvSpPr>
            <a:spLocks noGrp="1"/>
          </p:cNvSpPr>
          <p:nvPr>
            <p:ph type="title"/>
          </p:nvPr>
        </p:nvSpPr>
        <p:spPr/>
        <p:txBody>
          <a:bodyPr/>
          <a:lstStyle/>
          <a:p>
            <a:r>
              <a:rPr lang="en-US" dirty="0" smtClean="0"/>
              <a:t>Motivations for Giving</a:t>
            </a:r>
          </a:p>
        </p:txBody>
      </p:sp>
      <p:sp>
        <p:nvSpPr>
          <p:cNvPr id="402434" name="Rectangle 3"/>
          <p:cNvSpPr>
            <a:spLocks noGrp="1"/>
          </p:cNvSpPr>
          <p:nvPr>
            <p:ph type="body" idx="1"/>
          </p:nvPr>
        </p:nvSpPr>
        <p:spPr>
          <a:xfrm>
            <a:off x="1219200" y="1524000"/>
            <a:ext cx="7924800" cy="4953000"/>
          </a:xfrm>
        </p:spPr>
        <p:txBody>
          <a:bodyPr>
            <a:noAutofit/>
          </a:bodyPr>
          <a:lstStyle/>
          <a:p>
            <a:pPr lvl="1"/>
            <a:r>
              <a:rPr lang="en-US" b="1" dirty="0" smtClean="0"/>
              <a:t>Should help those in need</a:t>
            </a:r>
          </a:p>
          <a:p>
            <a:pPr lvl="1"/>
            <a:r>
              <a:rPr lang="en-US" b="1" dirty="0" smtClean="0"/>
              <a:t>Feeling of personal satisfaction</a:t>
            </a:r>
          </a:p>
          <a:p>
            <a:pPr lvl="1"/>
            <a:r>
              <a:rPr lang="en-US" b="1" dirty="0" smtClean="0"/>
              <a:t>Desire to give something back</a:t>
            </a:r>
          </a:p>
          <a:p>
            <a:pPr lvl="1"/>
            <a:r>
              <a:rPr lang="en-US" b="1" dirty="0" smtClean="0"/>
              <a:t>Meet request of personal friend/associate</a:t>
            </a:r>
          </a:p>
          <a:p>
            <a:pPr lvl="1"/>
            <a:r>
              <a:rPr lang="en-US" b="1" dirty="0" smtClean="0"/>
              <a:t>Ensure continuation of services</a:t>
            </a:r>
          </a:p>
          <a:p>
            <a:pPr lvl="1"/>
            <a:r>
              <a:rPr lang="en-US" b="1" dirty="0" smtClean="0"/>
              <a:t>Serve as example to others</a:t>
            </a:r>
          </a:p>
          <a:p>
            <a:pPr lvl="1"/>
            <a:r>
              <a:rPr lang="en-US" b="1" dirty="0" smtClean="0"/>
              <a:t>Fulfill community obligation</a:t>
            </a:r>
          </a:p>
          <a:p>
            <a:pPr lvl="1"/>
            <a:r>
              <a:rPr lang="en-US" b="1" dirty="0" smtClean="0"/>
              <a:t>Memorial</a:t>
            </a:r>
          </a:p>
          <a:p>
            <a:pPr lvl="1"/>
            <a:r>
              <a:rPr lang="en-US" b="1" dirty="0" smtClean="0"/>
              <a:t>Tax deduction</a:t>
            </a:r>
          </a:p>
          <a:p>
            <a:pPr lvl="1"/>
            <a:r>
              <a:rPr lang="en-US" b="1" dirty="0" smtClean="0"/>
              <a:t>Meet request of employer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2"/>
          <p:cNvSpPr>
            <a:spLocks noGrp="1"/>
          </p:cNvSpPr>
          <p:nvPr>
            <p:ph type="title"/>
          </p:nvPr>
        </p:nvSpPr>
        <p:spPr>
          <a:xfrm>
            <a:off x="457200" y="152400"/>
            <a:ext cx="8229600" cy="1143000"/>
          </a:xfrm>
        </p:spPr>
        <p:txBody>
          <a:bodyPr>
            <a:normAutofit/>
          </a:bodyPr>
          <a:lstStyle/>
          <a:p>
            <a:r>
              <a:rPr lang="en-US" sz="4000" dirty="0" smtClean="0"/>
              <a:t>Internal Motivations</a:t>
            </a:r>
          </a:p>
        </p:txBody>
      </p:sp>
      <p:sp>
        <p:nvSpPr>
          <p:cNvPr id="403458" name="Rectangle 3"/>
          <p:cNvSpPr>
            <a:spLocks noGrp="1"/>
          </p:cNvSpPr>
          <p:nvPr>
            <p:ph type="body" sz="half" idx="1"/>
          </p:nvPr>
        </p:nvSpPr>
        <p:spPr>
          <a:xfrm>
            <a:off x="381000" y="1524000"/>
            <a:ext cx="4033838" cy="4770437"/>
          </a:xfrm>
        </p:spPr>
        <p:txBody>
          <a:bodyPr>
            <a:noAutofit/>
          </a:bodyPr>
          <a:lstStyle/>
          <a:p>
            <a:pPr>
              <a:buFont typeface="Wingdings 2" pitchFamily="18" charset="2"/>
              <a:buNone/>
            </a:pPr>
            <a:r>
              <a:rPr lang="en-US" sz="2400" b="1" dirty="0" smtClean="0"/>
              <a:t>Personal Factors</a:t>
            </a:r>
          </a:p>
          <a:p>
            <a:pPr lvl="1"/>
            <a:r>
              <a:rPr lang="en-US" b="1" dirty="0" smtClean="0"/>
              <a:t>Self-esteem</a:t>
            </a:r>
          </a:p>
          <a:p>
            <a:pPr lvl="1"/>
            <a:r>
              <a:rPr lang="en-US" b="1" dirty="0" smtClean="0"/>
              <a:t>Achievement</a:t>
            </a:r>
          </a:p>
          <a:p>
            <a:pPr lvl="1"/>
            <a:r>
              <a:rPr lang="en-US" b="1" dirty="0" smtClean="0"/>
              <a:t>Growth</a:t>
            </a:r>
          </a:p>
          <a:p>
            <a:pPr lvl="1"/>
            <a:r>
              <a:rPr lang="en-US" b="1" dirty="0" smtClean="0"/>
              <a:t>Cognitive interest</a:t>
            </a:r>
          </a:p>
          <a:p>
            <a:pPr lvl="1"/>
            <a:r>
              <a:rPr lang="en-US" b="1" dirty="0" smtClean="0"/>
              <a:t>Guilt reduction</a:t>
            </a:r>
          </a:p>
          <a:p>
            <a:pPr lvl="1"/>
            <a:r>
              <a:rPr lang="en-US" b="1" dirty="0" smtClean="0"/>
              <a:t>Meaning of life</a:t>
            </a:r>
          </a:p>
          <a:p>
            <a:pPr lvl="1"/>
            <a:r>
              <a:rPr lang="en-US" b="1" dirty="0" smtClean="0"/>
              <a:t>Personal gain/benefit</a:t>
            </a:r>
          </a:p>
          <a:p>
            <a:pPr lvl="1"/>
            <a:r>
              <a:rPr lang="en-US" b="1" dirty="0" smtClean="0"/>
              <a:t>Spirituality</a:t>
            </a:r>
          </a:p>
          <a:p>
            <a:pPr lvl="1"/>
            <a:r>
              <a:rPr lang="en-US" b="1" dirty="0" smtClean="0"/>
              <a:t>Immortality</a:t>
            </a:r>
          </a:p>
          <a:p>
            <a:pPr lvl="1"/>
            <a:r>
              <a:rPr lang="en-US" b="1" dirty="0" smtClean="0"/>
              <a:t>Survival</a:t>
            </a:r>
          </a:p>
        </p:txBody>
      </p:sp>
      <p:sp>
        <p:nvSpPr>
          <p:cNvPr id="403459" name="Rectangle 4"/>
          <p:cNvSpPr>
            <a:spLocks noGrp="1"/>
          </p:cNvSpPr>
          <p:nvPr>
            <p:ph type="body" sz="half" idx="2"/>
          </p:nvPr>
        </p:nvSpPr>
        <p:spPr>
          <a:xfrm>
            <a:off x="4648200" y="1524000"/>
            <a:ext cx="3957638" cy="5075238"/>
          </a:xfrm>
        </p:spPr>
        <p:txBody>
          <a:bodyPr>
            <a:noAutofit/>
          </a:bodyPr>
          <a:lstStyle/>
          <a:p>
            <a:pPr>
              <a:buFont typeface="Wingdings 2" pitchFamily="18" charset="2"/>
              <a:buNone/>
            </a:pPr>
            <a:r>
              <a:rPr lang="en-US" sz="2400" b="1" dirty="0" smtClean="0"/>
              <a:t>Social Factors</a:t>
            </a:r>
          </a:p>
          <a:p>
            <a:pPr lvl="1"/>
            <a:r>
              <a:rPr lang="en-US" b="1" dirty="0" smtClean="0"/>
              <a:t>Status</a:t>
            </a:r>
          </a:p>
          <a:p>
            <a:pPr lvl="1"/>
            <a:r>
              <a:rPr lang="en-US" b="1" dirty="0" smtClean="0"/>
              <a:t>Affiliation</a:t>
            </a:r>
          </a:p>
          <a:p>
            <a:pPr lvl="1"/>
            <a:r>
              <a:rPr lang="en-US" b="1" dirty="0" smtClean="0"/>
              <a:t>Altruism</a:t>
            </a:r>
          </a:p>
          <a:p>
            <a:pPr lvl="1"/>
            <a:r>
              <a:rPr lang="en-US" b="1" dirty="0" smtClean="0"/>
              <a:t>Power</a:t>
            </a:r>
          </a:p>
          <a:p>
            <a:pPr lvl="1"/>
            <a:r>
              <a:rPr lang="en-US" b="1" dirty="0" smtClean="0"/>
              <a:t>Group endeavor</a:t>
            </a:r>
          </a:p>
          <a:p>
            <a:pPr lvl="1"/>
            <a:r>
              <a:rPr lang="en-US" b="1" dirty="0" smtClean="0"/>
              <a:t>Family</a:t>
            </a:r>
          </a:p>
          <a:p>
            <a:pPr>
              <a:buFont typeface="Wingdings 2" pitchFamily="18" charset="2"/>
              <a:buNone/>
            </a:pPr>
            <a:r>
              <a:rPr lang="en-US" sz="2400" b="1" dirty="0" smtClean="0"/>
              <a:t>Negative Factors</a:t>
            </a:r>
          </a:p>
          <a:p>
            <a:pPr lvl="1"/>
            <a:r>
              <a:rPr lang="en-US" b="1" dirty="0" smtClean="0"/>
              <a:t>Frustration </a:t>
            </a:r>
          </a:p>
          <a:p>
            <a:pPr lvl="1"/>
            <a:r>
              <a:rPr lang="en-US" b="1" dirty="0" smtClean="0"/>
              <a:t>Insecurity</a:t>
            </a:r>
          </a:p>
          <a:p>
            <a:pPr lvl="1"/>
            <a:r>
              <a:rPr lang="en-US" b="1" dirty="0" smtClean="0"/>
              <a:t>Fear and anxiety</a:t>
            </a:r>
          </a:p>
          <a:p>
            <a:pPr lvl="1"/>
            <a:r>
              <a:rPr lang="en-US" b="1" dirty="0" smtClean="0"/>
              <a:t>Unknown situations</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2"/>
          <p:cNvSpPr>
            <a:spLocks noGrp="1"/>
          </p:cNvSpPr>
          <p:nvPr>
            <p:ph type="title"/>
          </p:nvPr>
        </p:nvSpPr>
        <p:spPr>
          <a:xfrm>
            <a:off x="457200" y="304800"/>
            <a:ext cx="8229600" cy="1143000"/>
          </a:xfrm>
        </p:spPr>
        <p:txBody>
          <a:bodyPr>
            <a:normAutofit/>
          </a:bodyPr>
          <a:lstStyle/>
          <a:p>
            <a:r>
              <a:rPr lang="en-US" sz="4000" dirty="0" smtClean="0"/>
              <a:t>External Motivations</a:t>
            </a:r>
          </a:p>
        </p:txBody>
      </p:sp>
      <p:sp>
        <p:nvSpPr>
          <p:cNvPr id="404482" name="Rectangle 3"/>
          <p:cNvSpPr>
            <a:spLocks noGrp="1"/>
          </p:cNvSpPr>
          <p:nvPr>
            <p:ph type="body" sz="half" idx="1"/>
          </p:nvPr>
        </p:nvSpPr>
        <p:spPr>
          <a:xfrm>
            <a:off x="457200" y="1935163"/>
            <a:ext cx="4033838" cy="4389437"/>
          </a:xfrm>
        </p:spPr>
        <p:txBody>
          <a:bodyPr>
            <a:noAutofit/>
          </a:bodyPr>
          <a:lstStyle/>
          <a:p>
            <a:pPr>
              <a:lnSpc>
                <a:spcPct val="90000"/>
              </a:lnSpc>
              <a:buFont typeface="Wingdings 2" pitchFamily="18" charset="2"/>
              <a:buNone/>
            </a:pPr>
            <a:r>
              <a:rPr lang="en-US" sz="2400" dirty="0" smtClean="0"/>
              <a:t>Rewards</a:t>
            </a:r>
          </a:p>
          <a:p>
            <a:pPr lvl="1">
              <a:lnSpc>
                <a:spcPct val="90000"/>
              </a:lnSpc>
            </a:pPr>
            <a:r>
              <a:rPr lang="en-US" dirty="0" smtClean="0"/>
              <a:t>Recognition</a:t>
            </a:r>
          </a:p>
          <a:p>
            <a:pPr lvl="1">
              <a:lnSpc>
                <a:spcPct val="90000"/>
              </a:lnSpc>
            </a:pPr>
            <a:r>
              <a:rPr lang="en-US" dirty="0" smtClean="0"/>
              <a:t>Personal</a:t>
            </a:r>
          </a:p>
          <a:p>
            <a:pPr lvl="1">
              <a:lnSpc>
                <a:spcPct val="90000"/>
              </a:lnSpc>
            </a:pPr>
            <a:r>
              <a:rPr lang="en-US" dirty="0" smtClean="0"/>
              <a:t>Social</a:t>
            </a:r>
          </a:p>
          <a:p>
            <a:pPr>
              <a:lnSpc>
                <a:spcPct val="90000"/>
              </a:lnSpc>
              <a:buFont typeface="Wingdings 2" pitchFamily="18" charset="2"/>
              <a:buNone/>
            </a:pPr>
            <a:r>
              <a:rPr lang="en-US" sz="2400" dirty="0" smtClean="0"/>
              <a:t>Stimulations</a:t>
            </a:r>
          </a:p>
          <a:p>
            <a:pPr lvl="1">
              <a:lnSpc>
                <a:spcPct val="90000"/>
              </a:lnSpc>
            </a:pPr>
            <a:r>
              <a:rPr lang="en-US" dirty="0" smtClean="0"/>
              <a:t>Human needs</a:t>
            </a:r>
          </a:p>
          <a:p>
            <a:pPr lvl="1">
              <a:lnSpc>
                <a:spcPct val="90000"/>
              </a:lnSpc>
            </a:pPr>
            <a:r>
              <a:rPr lang="en-US" dirty="0" smtClean="0"/>
              <a:t>Personal request</a:t>
            </a:r>
          </a:p>
          <a:p>
            <a:pPr lvl="1">
              <a:lnSpc>
                <a:spcPct val="90000"/>
              </a:lnSpc>
            </a:pPr>
            <a:r>
              <a:rPr lang="en-US" dirty="0" smtClean="0"/>
              <a:t>Vision</a:t>
            </a:r>
          </a:p>
          <a:p>
            <a:pPr lvl="1">
              <a:lnSpc>
                <a:spcPct val="90000"/>
              </a:lnSpc>
            </a:pPr>
            <a:r>
              <a:rPr lang="en-US" dirty="0" smtClean="0"/>
              <a:t>Private initiative</a:t>
            </a:r>
          </a:p>
          <a:p>
            <a:pPr lvl="1">
              <a:lnSpc>
                <a:spcPct val="90000"/>
              </a:lnSpc>
            </a:pPr>
            <a:r>
              <a:rPr lang="en-US" dirty="0" smtClean="0"/>
              <a:t>Efficiency and effectiveness</a:t>
            </a:r>
          </a:p>
          <a:p>
            <a:pPr lvl="1">
              <a:lnSpc>
                <a:spcPct val="90000"/>
              </a:lnSpc>
            </a:pPr>
            <a:r>
              <a:rPr lang="en-US" dirty="0" smtClean="0"/>
              <a:t>Tax Deductions</a:t>
            </a:r>
          </a:p>
          <a:p>
            <a:pPr lvl="1">
              <a:lnSpc>
                <a:spcPct val="90000"/>
              </a:lnSpc>
            </a:pPr>
            <a:endParaRPr lang="en-US" dirty="0" smtClean="0"/>
          </a:p>
        </p:txBody>
      </p:sp>
      <p:sp>
        <p:nvSpPr>
          <p:cNvPr id="404483" name="Rectangle 4"/>
          <p:cNvSpPr>
            <a:spLocks noGrp="1"/>
          </p:cNvSpPr>
          <p:nvPr>
            <p:ph type="body" sz="half" idx="2"/>
          </p:nvPr>
        </p:nvSpPr>
        <p:spPr>
          <a:xfrm>
            <a:off x="4652963" y="1935163"/>
            <a:ext cx="4033837" cy="4389437"/>
          </a:xfrm>
        </p:spPr>
        <p:txBody>
          <a:bodyPr>
            <a:noAutofit/>
          </a:bodyPr>
          <a:lstStyle/>
          <a:p>
            <a:pPr>
              <a:buFont typeface="Wingdings 2" pitchFamily="18" charset="2"/>
              <a:buNone/>
            </a:pPr>
            <a:r>
              <a:rPr lang="en-US" sz="2400" dirty="0" smtClean="0"/>
              <a:t>Situations</a:t>
            </a:r>
          </a:p>
          <a:p>
            <a:pPr lvl="1"/>
            <a:r>
              <a:rPr lang="en-US" dirty="0" smtClean="0"/>
              <a:t>Personal involvement</a:t>
            </a:r>
          </a:p>
          <a:p>
            <a:pPr lvl="1"/>
            <a:r>
              <a:rPr lang="en-US" dirty="0" smtClean="0"/>
              <a:t>Planning and decision-making</a:t>
            </a:r>
          </a:p>
          <a:p>
            <a:pPr lvl="1"/>
            <a:r>
              <a:rPr lang="en-US" dirty="0" smtClean="0"/>
              <a:t>Peer pressure</a:t>
            </a:r>
          </a:p>
          <a:p>
            <a:pPr lvl="1"/>
            <a:r>
              <a:rPr lang="en-US" dirty="0" smtClean="0"/>
              <a:t>Networks</a:t>
            </a:r>
          </a:p>
          <a:p>
            <a:pPr lvl="1"/>
            <a:r>
              <a:rPr lang="en-US" dirty="0" smtClean="0"/>
              <a:t>Family involvement</a:t>
            </a:r>
          </a:p>
          <a:p>
            <a:pPr lvl="1"/>
            <a:r>
              <a:rPr lang="en-US" dirty="0" smtClean="0"/>
              <a:t>Culture</a:t>
            </a:r>
          </a:p>
          <a:p>
            <a:pPr lvl="1"/>
            <a:r>
              <a:rPr lang="en-US" dirty="0" smtClean="0"/>
              <a:t>Tradition</a:t>
            </a:r>
          </a:p>
          <a:p>
            <a:pPr lvl="1"/>
            <a:r>
              <a:rPr lang="en-US" dirty="0" smtClean="0"/>
              <a:t>Role identity</a:t>
            </a:r>
          </a:p>
          <a:p>
            <a:pPr lvl="1"/>
            <a:r>
              <a:rPr lang="en-US" dirty="0" smtClean="0"/>
              <a:t>Disposable Income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Why Do People Give In the Czech Republic?</a:t>
            </a:r>
            <a:endParaRPr lang="en-US" dirty="0"/>
          </a:p>
        </p:txBody>
      </p:sp>
    </p:spTree>
    <p:extLst>
      <p:ext uri="{BB962C8B-B14F-4D97-AF65-F5344CB8AC3E}">
        <p14:creationId xmlns:p14="http://schemas.microsoft.com/office/powerpoint/2010/main" val="1451882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2"/>
          <p:cNvSpPr>
            <a:spLocks noGrp="1"/>
          </p:cNvSpPr>
          <p:nvPr>
            <p:ph type="title"/>
          </p:nvPr>
        </p:nvSpPr>
        <p:spPr>
          <a:xfrm>
            <a:off x="457200" y="381000"/>
            <a:ext cx="8229600" cy="1143000"/>
          </a:xfrm>
        </p:spPr>
        <p:txBody>
          <a:bodyPr/>
          <a:lstStyle/>
          <a:p>
            <a:r>
              <a:rPr lang="en-US" dirty="0" smtClean="0"/>
              <a:t>Seven Profiles of Donors</a:t>
            </a:r>
          </a:p>
        </p:txBody>
      </p:sp>
      <p:graphicFrame>
        <p:nvGraphicFramePr>
          <p:cNvPr id="173059" name="Object 3"/>
          <p:cNvGraphicFramePr>
            <a:graphicFrameLocks noGrp="1" noChangeAspect="1"/>
          </p:cNvGraphicFramePr>
          <p:nvPr>
            <p:ph type="clipArt" sz="half" idx="1"/>
            <p:extLst>
              <p:ext uri="{D42A27DB-BD31-4B8C-83A1-F6EECF244321}">
                <p14:modId xmlns:p14="http://schemas.microsoft.com/office/powerpoint/2010/main" val="3985960937"/>
              </p:ext>
            </p:extLst>
          </p:nvPr>
        </p:nvGraphicFramePr>
        <p:xfrm>
          <a:off x="685800" y="2133600"/>
          <a:ext cx="2646363" cy="4114800"/>
        </p:xfrm>
        <a:graphic>
          <a:graphicData uri="http://schemas.openxmlformats.org/presentationml/2006/ole">
            <mc:AlternateContent xmlns:mc="http://schemas.openxmlformats.org/markup-compatibility/2006">
              <mc:Choice xmlns:v="urn:schemas-microsoft-com:vml" Requires="v">
                <p:oleObj spid="_x0000_s5129" name="Clip" r:id="rId4" imgW="510480" imgH="792360" progId="">
                  <p:embed/>
                </p:oleObj>
              </mc:Choice>
              <mc:Fallback>
                <p:oleObj name="Clip" r:id="rId4" imgW="510480" imgH="792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133600"/>
                        <a:ext cx="2646363"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3061" name="Rectangle 4"/>
          <p:cNvSpPr>
            <a:spLocks noGrp="1"/>
          </p:cNvSpPr>
          <p:nvPr>
            <p:ph type="body" sz="half" idx="2"/>
          </p:nvPr>
        </p:nvSpPr>
        <p:spPr>
          <a:xfrm>
            <a:off x="3684588" y="1935163"/>
            <a:ext cx="5002212" cy="4389437"/>
          </a:xfrm>
        </p:spPr>
        <p:txBody>
          <a:bodyPr>
            <a:normAutofit/>
          </a:bodyPr>
          <a:lstStyle/>
          <a:p>
            <a:r>
              <a:rPr lang="en-US" sz="3600" b="1" dirty="0" smtClean="0"/>
              <a:t>The communitarian</a:t>
            </a:r>
          </a:p>
          <a:p>
            <a:r>
              <a:rPr lang="en-US" sz="3600" b="1" dirty="0" smtClean="0"/>
              <a:t>The devout</a:t>
            </a:r>
          </a:p>
          <a:p>
            <a:r>
              <a:rPr lang="en-US" sz="3600" b="1" dirty="0" smtClean="0"/>
              <a:t>The investor</a:t>
            </a:r>
          </a:p>
          <a:p>
            <a:r>
              <a:rPr lang="en-US" sz="3600" b="1" dirty="0" smtClean="0"/>
              <a:t>The socialite</a:t>
            </a:r>
          </a:p>
          <a:p>
            <a:r>
              <a:rPr lang="en-US" sz="3600" b="1" dirty="0" smtClean="0"/>
              <a:t>The altruist</a:t>
            </a:r>
          </a:p>
          <a:p>
            <a:r>
              <a:rPr lang="en-US" sz="3600" b="1" dirty="0" smtClean="0"/>
              <a:t>The </a:t>
            </a:r>
            <a:r>
              <a:rPr lang="en-US" sz="3600" b="1" dirty="0" err="1" smtClean="0"/>
              <a:t>repayer</a:t>
            </a:r>
            <a:endParaRPr lang="en-US" sz="3600" b="1" dirty="0" smtClean="0"/>
          </a:p>
          <a:p>
            <a:r>
              <a:rPr lang="en-US" sz="3600" b="1" dirty="0" smtClean="0"/>
              <a:t>The dynast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People Not Donate?</a:t>
            </a:r>
            <a:endParaRPr lang="en-US" dirty="0"/>
          </a:p>
        </p:txBody>
      </p:sp>
      <p:sp>
        <p:nvSpPr>
          <p:cNvPr id="3" name="Content Placeholder 2"/>
          <p:cNvSpPr>
            <a:spLocks noGrp="1"/>
          </p:cNvSpPr>
          <p:nvPr>
            <p:ph sz="half" idx="1"/>
          </p:nvPr>
        </p:nvSpPr>
        <p:spPr/>
        <p:txBody>
          <a:bodyPr/>
          <a:lstStyle/>
          <a:p>
            <a:r>
              <a:rPr lang="en-US" dirty="0"/>
              <a:t>In the Czech Republic, fifty-three percent of households made no financial or material donation in 2006.</a:t>
            </a:r>
          </a:p>
          <a:p>
            <a:r>
              <a:rPr lang="en-US" dirty="0" smtClean="0"/>
              <a:t>In the U.S., twenty-eight percent of households do not give to any cause or purpose.</a:t>
            </a:r>
          </a:p>
        </p:txBody>
      </p:sp>
      <p:pic>
        <p:nvPicPr>
          <p:cNvPr id="499715" name="Picture 3" descr="C:\Users\Rob\AppData\Local\Microsoft\Windows\Temporary Internet Files\Content.IE5\8MB0504Z\MP900289930[1].jpg"/>
          <p:cNvPicPr>
            <a:picLocks noChangeAspect="1" noChangeArrowheads="1"/>
          </p:cNvPicPr>
          <p:nvPr/>
        </p:nvPicPr>
        <p:blipFill>
          <a:blip r:embed="rId3" cstate="print"/>
          <a:srcRect/>
          <a:stretch>
            <a:fillRect/>
          </a:stretch>
        </p:blipFill>
        <p:spPr bwMode="auto">
          <a:xfrm>
            <a:off x="4724400" y="2362200"/>
            <a:ext cx="3657600" cy="28895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not giving</a:t>
            </a:r>
            <a:endParaRPr lang="en-US" dirty="0"/>
          </a:p>
        </p:txBody>
      </p:sp>
      <p:sp>
        <p:nvSpPr>
          <p:cNvPr id="3" name="Content Placeholder 2"/>
          <p:cNvSpPr>
            <a:spLocks noGrp="1"/>
          </p:cNvSpPr>
          <p:nvPr>
            <p:ph idx="1"/>
          </p:nvPr>
        </p:nvSpPr>
        <p:spPr/>
        <p:txBody>
          <a:bodyPr/>
          <a:lstStyle/>
          <a:p>
            <a:r>
              <a:rPr lang="en-US" dirty="0" smtClean="0"/>
              <a:t>Inadequate financial resources</a:t>
            </a:r>
          </a:p>
          <a:p>
            <a:r>
              <a:rPr lang="en-US" dirty="0" smtClean="0"/>
              <a:t>Lack of trust</a:t>
            </a:r>
          </a:p>
          <a:p>
            <a:r>
              <a:rPr lang="en-US" dirty="0" smtClean="0"/>
              <a:t>No support for cause</a:t>
            </a:r>
          </a:p>
          <a:p>
            <a:r>
              <a:rPr lang="en-US" dirty="0" smtClean="0"/>
              <a:t>Other priorities</a:t>
            </a:r>
          </a:p>
          <a:p>
            <a:r>
              <a:rPr lang="en-US" dirty="0" smtClean="0"/>
              <a:t>Fundraising tactics</a:t>
            </a:r>
          </a:p>
          <a:p>
            <a:endParaRPr lang="en-US" dirty="0"/>
          </a:p>
          <a:p>
            <a:endParaRPr lang="en-US" dirty="0" smtClean="0"/>
          </a:p>
          <a:p>
            <a:r>
              <a:rPr lang="en-US" dirty="0" smtClean="0">
                <a:solidFill>
                  <a:srgbClr val="FF0000"/>
                </a:solidFill>
              </a:rPr>
              <a:t>Not Asked!!!!</a:t>
            </a:r>
          </a:p>
          <a:p>
            <a:endParaRPr lang="en-US" dirty="0"/>
          </a:p>
        </p:txBody>
      </p:sp>
    </p:spTree>
    <p:extLst>
      <p:ext uri="{BB962C8B-B14F-4D97-AF65-F5344CB8AC3E}">
        <p14:creationId xmlns:p14="http://schemas.microsoft.com/office/powerpoint/2010/main" val="356435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for Determining Who Will Give: Prospect Research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7877976"/>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981200" y="2057400"/>
            <a:ext cx="5257800" cy="707886"/>
          </a:xfrm>
          <a:prstGeom prst="rect">
            <a:avLst/>
          </a:prstGeom>
          <a:noFill/>
        </p:spPr>
        <p:txBody>
          <a:bodyPr wrap="square" rtlCol="0">
            <a:spAutoFit/>
          </a:bodyPr>
          <a:lstStyle/>
          <a:p>
            <a:pPr algn="ctr"/>
            <a:r>
              <a:rPr lang="en-US" sz="4000" b="1" dirty="0" smtClean="0"/>
              <a:t>Determining:</a:t>
            </a:r>
            <a:endParaRPr lang="en-US" sz="4000" b="1" dirty="0"/>
          </a:p>
        </p:txBody>
      </p:sp>
    </p:spTree>
    <p:extLst>
      <p:ext uri="{BB962C8B-B14F-4D97-AF65-F5344CB8AC3E}">
        <p14:creationId xmlns:p14="http://schemas.microsoft.com/office/powerpoint/2010/main" val="1817721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3" name="Rectangle 2"/>
          <p:cNvSpPr>
            <a:spLocks noChangeArrowheads="1"/>
          </p:cNvSpPr>
          <p:nvPr/>
        </p:nvSpPr>
        <p:spPr bwMode="auto">
          <a:xfrm>
            <a:off x="685800" y="685800"/>
            <a:ext cx="8229600" cy="914400"/>
          </a:xfrm>
          <a:prstGeom prst="rect">
            <a:avLst/>
          </a:prstGeom>
          <a:noFill/>
          <a:ln w="9525">
            <a:noFill/>
            <a:miter lim="800000"/>
            <a:headEnd/>
            <a:tailEnd/>
          </a:ln>
        </p:spPr>
        <p:txBody>
          <a:bodyPr lIns="92075" tIns="46038" rIns="92075" bIns="46038" anchor="ctr"/>
          <a:lstStyle/>
          <a:p>
            <a:pPr algn="ctr"/>
            <a:r>
              <a:rPr lang="en-US" sz="4400" b="1" dirty="0">
                <a:solidFill>
                  <a:srgbClr val="FFC000"/>
                </a:solidFill>
                <a:latin typeface="Tahoma" pitchFamily="34" charset="0"/>
              </a:rPr>
              <a:t>PROSPECT RESEARCH</a:t>
            </a:r>
            <a:endParaRPr lang="en-US" sz="4400" dirty="0">
              <a:solidFill>
                <a:srgbClr val="FFC000"/>
              </a:solidFill>
              <a:latin typeface="Tahoma" pitchFamily="34" charset="0"/>
            </a:endParaRPr>
          </a:p>
        </p:txBody>
      </p:sp>
      <p:sp>
        <p:nvSpPr>
          <p:cNvPr id="622594" name="Rectangle 3"/>
          <p:cNvSpPr>
            <a:spLocks noChangeArrowheads="1"/>
          </p:cNvSpPr>
          <p:nvPr/>
        </p:nvSpPr>
        <p:spPr bwMode="auto">
          <a:xfrm>
            <a:off x="1143000" y="1905000"/>
            <a:ext cx="7315200" cy="4419600"/>
          </a:xfrm>
          <a:prstGeom prst="rect">
            <a:avLst/>
          </a:prstGeom>
          <a:noFill/>
          <a:ln w="9525">
            <a:noFill/>
            <a:miter lim="800000"/>
            <a:headEnd/>
            <a:tailEnd/>
          </a:ln>
        </p:spPr>
        <p:txBody>
          <a:bodyPr lIns="92075" tIns="46038" rIns="92075" bIns="46038"/>
          <a:lstStyle/>
          <a:p>
            <a:pPr marL="342900" indent="-342900">
              <a:spcBef>
                <a:spcPct val="20000"/>
              </a:spcBef>
              <a:buClr>
                <a:schemeClr val="folHlink"/>
              </a:buClr>
              <a:buSzPct val="60000"/>
              <a:buFont typeface="Wingdings" pitchFamily="2" charset="2"/>
              <a:buChar char="n"/>
            </a:pPr>
            <a:r>
              <a:rPr lang="en-US" sz="2800" dirty="0">
                <a:latin typeface="Tahoma" pitchFamily="34" charset="0"/>
              </a:rPr>
              <a:t>Basic Principles:</a:t>
            </a:r>
          </a:p>
          <a:p>
            <a:pPr marL="742950" lvl="1" indent="-285750">
              <a:spcBef>
                <a:spcPct val="20000"/>
              </a:spcBef>
              <a:buClr>
                <a:schemeClr val="hlink"/>
              </a:buClr>
              <a:buSzPct val="55000"/>
              <a:buFont typeface="Wingdings" pitchFamily="2" charset="2"/>
              <a:buChar char="v"/>
            </a:pPr>
            <a:r>
              <a:rPr lang="en-US" sz="2800" dirty="0">
                <a:latin typeface="Tahoma" pitchFamily="34" charset="0"/>
              </a:rPr>
              <a:t>System for research </a:t>
            </a:r>
            <a:r>
              <a:rPr lang="en-US" sz="2800" dirty="0" smtClean="0">
                <a:latin typeface="Tahoma" pitchFamily="34" charset="0"/>
              </a:rPr>
              <a:t>that begins </a:t>
            </a:r>
            <a:r>
              <a:rPr lang="en-US" sz="2800" dirty="0">
                <a:latin typeface="Tahoma" pitchFamily="34" charset="0"/>
              </a:rPr>
              <a:t>with determining internal and external constituents</a:t>
            </a:r>
          </a:p>
          <a:p>
            <a:pPr marL="742950" lvl="1" indent="-285750">
              <a:spcBef>
                <a:spcPct val="20000"/>
              </a:spcBef>
              <a:buClr>
                <a:schemeClr val="hlink"/>
              </a:buClr>
              <a:buSzPct val="55000"/>
              <a:buFont typeface="Wingdings" pitchFamily="2" charset="2"/>
              <a:buChar char="v"/>
            </a:pPr>
            <a:r>
              <a:rPr lang="en-US" sz="2800" dirty="0">
                <a:latin typeface="Tahoma" pitchFamily="34" charset="0"/>
              </a:rPr>
              <a:t>Process is cumulative and on-going</a:t>
            </a:r>
          </a:p>
          <a:p>
            <a:pPr marL="742950" lvl="1" indent="-285750">
              <a:spcBef>
                <a:spcPct val="20000"/>
              </a:spcBef>
              <a:buClr>
                <a:schemeClr val="hlink"/>
              </a:buClr>
              <a:buSzPct val="55000"/>
              <a:buFont typeface="Wingdings" pitchFamily="2" charset="2"/>
              <a:buChar char="v"/>
            </a:pPr>
            <a:r>
              <a:rPr lang="en-US" sz="2800" dirty="0">
                <a:latin typeface="Tahoma" pitchFamily="34" charset="0"/>
              </a:rPr>
              <a:t>Confidentiality, accuracy timeliness of data is critical</a:t>
            </a:r>
          </a:p>
          <a:p>
            <a:pPr marL="742950" lvl="1" indent="-285750">
              <a:spcBef>
                <a:spcPct val="20000"/>
              </a:spcBef>
              <a:buClr>
                <a:schemeClr val="hlink"/>
              </a:buClr>
              <a:buSzPct val="55000"/>
              <a:buFont typeface="Wingdings" pitchFamily="2" charset="2"/>
              <a:buChar char="v"/>
            </a:pPr>
            <a:r>
              <a:rPr lang="en-US" sz="2800" dirty="0">
                <a:latin typeface="Tahoma" pitchFamily="34" charset="0"/>
              </a:rPr>
              <a:t>Prospect identification is </a:t>
            </a:r>
            <a:r>
              <a:rPr lang="en-US" sz="2800" dirty="0" smtClean="0">
                <a:latin typeface="Tahoma" pitchFamily="34" charset="0"/>
              </a:rPr>
              <a:t>the responsibility of board and directors</a:t>
            </a:r>
            <a:endParaRPr lang="en-US" sz="2800" dirty="0">
              <a:latin typeface="Times New Roman" pitchFamily="18" charset="0"/>
            </a:endParaRPr>
          </a:p>
          <a:p>
            <a:pPr marL="742950" lvl="1" indent="-285750">
              <a:spcBef>
                <a:spcPct val="20000"/>
              </a:spcBef>
              <a:buClr>
                <a:schemeClr val="hlink"/>
              </a:buClr>
              <a:buSzPct val="55000"/>
              <a:buFont typeface="Wingdings" pitchFamily="2" charset="2"/>
              <a:buChar char="n"/>
            </a:pPr>
            <a:endParaRPr lang="en-US" sz="2800" dirty="0">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Identify Prospects</a:t>
            </a:r>
            <a:endParaRPr lang="en-US" dirty="0"/>
          </a:p>
        </p:txBody>
      </p:sp>
      <p:sp>
        <p:nvSpPr>
          <p:cNvPr id="3" name="Content Placeholder 2"/>
          <p:cNvSpPr>
            <a:spLocks noGrp="1"/>
          </p:cNvSpPr>
          <p:nvPr>
            <p:ph idx="1"/>
          </p:nvPr>
        </p:nvSpPr>
        <p:spPr>
          <a:xfrm>
            <a:off x="457200" y="1828800"/>
            <a:ext cx="8229600" cy="4625609"/>
          </a:xfrm>
        </p:spPr>
        <p:txBody>
          <a:bodyPr>
            <a:normAutofit fontScale="92500" lnSpcReduction="20000"/>
          </a:bodyPr>
          <a:lstStyle/>
          <a:p>
            <a:r>
              <a:rPr lang="en-US" dirty="0" smtClean="0"/>
              <a:t>Board members</a:t>
            </a:r>
          </a:p>
          <a:p>
            <a:r>
              <a:rPr lang="en-US" dirty="0" smtClean="0"/>
              <a:t>Staff</a:t>
            </a:r>
          </a:p>
          <a:p>
            <a:r>
              <a:rPr lang="en-US" dirty="0" smtClean="0"/>
              <a:t>Volunteers</a:t>
            </a:r>
          </a:p>
          <a:p>
            <a:r>
              <a:rPr lang="en-US" dirty="0" smtClean="0"/>
              <a:t>Friends</a:t>
            </a:r>
            <a:r>
              <a:rPr lang="en-US" dirty="0"/>
              <a:t>, relatives, </a:t>
            </a:r>
            <a:r>
              <a:rPr lang="en-US" dirty="0" smtClean="0"/>
              <a:t>neighbors</a:t>
            </a:r>
            <a:endParaRPr lang="en-US" dirty="0"/>
          </a:p>
          <a:p>
            <a:r>
              <a:rPr lang="en-US" dirty="0" smtClean="0"/>
              <a:t>Directories</a:t>
            </a:r>
            <a:endParaRPr lang="en-US" dirty="0"/>
          </a:p>
          <a:p>
            <a:r>
              <a:rPr lang="en-US" dirty="0" smtClean="0"/>
              <a:t>Donor </a:t>
            </a:r>
            <a:r>
              <a:rPr lang="en-US" dirty="0"/>
              <a:t>get a donor</a:t>
            </a:r>
          </a:p>
          <a:p>
            <a:r>
              <a:rPr lang="en-US" dirty="0" smtClean="0"/>
              <a:t>Clubs </a:t>
            </a:r>
            <a:r>
              <a:rPr lang="en-US" dirty="0"/>
              <a:t>(Rotary, Lions </a:t>
            </a:r>
            <a:r>
              <a:rPr lang="en-US" dirty="0" err="1"/>
              <a:t>etc</a:t>
            </a:r>
            <a:r>
              <a:rPr lang="en-US" dirty="0"/>
              <a:t>)</a:t>
            </a:r>
          </a:p>
          <a:p>
            <a:r>
              <a:rPr lang="en-US" dirty="0" smtClean="0"/>
              <a:t>Professions/trade </a:t>
            </a:r>
            <a:r>
              <a:rPr lang="en-US" dirty="0"/>
              <a:t>unions</a:t>
            </a:r>
          </a:p>
          <a:p>
            <a:r>
              <a:rPr lang="en-US" dirty="0" smtClean="0"/>
              <a:t>Mail </a:t>
            </a:r>
            <a:r>
              <a:rPr lang="en-US" dirty="0"/>
              <a:t>order buyers</a:t>
            </a:r>
          </a:p>
          <a:p>
            <a:r>
              <a:rPr lang="en-US" dirty="0" smtClean="0"/>
              <a:t>Subscribers</a:t>
            </a:r>
            <a:endParaRPr lang="en-US" dirty="0"/>
          </a:p>
          <a:p>
            <a:r>
              <a:rPr lang="en-US" dirty="0" smtClean="0"/>
              <a:t>Buy a list</a:t>
            </a:r>
          </a:p>
          <a:p>
            <a:r>
              <a:rPr lang="en-US" dirty="0" smtClean="0"/>
              <a:t>List swapping</a:t>
            </a:r>
          </a:p>
          <a:p>
            <a:endParaRPr lang="en-US" dirty="0"/>
          </a:p>
        </p:txBody>
      </p:sp>
    </p:spTree>
    <p:extLst>
      <p:ext uri="{BB962C8B-B14F-4D97-AF65-F5344CB8AC3E}">
        <p14:creationId xmlns:p14="http://schemas.microsoft.com/office/powerpoint/2010/main" val="280688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ob's favorites 175.jpg"/>
          <p:cNvPicPr>
            <a:picLocks noGrp="1" noChangeAspect="1"/>
          </p:cNvPicPr>
          <p:nvPr>
            <p:ph type="pic" idx="1"/>
          </p:nvPr>
        </p:nvPicPr>
        <p:blipFill>
          <a:blip r:embed="rId3" cstate="print"/>
          <a:srcRect l="11241" r="11241"/>
          <a:stretch>
            <a:fillRect/>
          </a:stretch>
        </p:blipFill>
        <p:spPr>
          <a:xfrm>
            <a:off x="2895600" y="1484808"/>
            <a:ext cx="6096000" cy="5373192"/>
          </a:xfrm>
        </p:spPr>
      </p:pic>
      <p:sp>
        <p:nvSpPr>
          <p:cNvPr id="7" name="Text Placeholder 6"/>
          <p:cNvSpPr>
            <a:spLocks noGrp="1"/>
          </p:cNvSpPr>
          <p:nvPr>
            <p:ph type="body" sz="half" idx="2"/>
          </p:nvPr>
        </p:nvSpPr>
        <p:spPr>
          <a:xfrm>
            <a:off x="0" y="2743200"/>
            <a:ext cx="3048000" cy="3191016"/>
          </a:xfrm>
        </p:spPr>
        <p:txBody>
          <a:bodyPr>
            <a:normAutofit/>
          </a:bodyPr>
          <a:lstStyle/>
          <a:p>
            <a:pPr marL="342900" indent="-342900">
              <a:buFont typeface="Arial" pitchFamily="34" charset="0"/>
              <a:buChar char="•"/>
            </a:pPr>
            <a:r>
              <a:rPr lang="en-US" sz="2400" dirty="0" smtClean="0"/>
              <a:t>Who Donates</a:t>
            </a:r>
          </a:p>
          <a:p>
            <a:pPr marL="342900" indent="-342900">
              <a:buFont typeface="Arial" pitchFamily="34" charset="0"/>
              <a:buChar char="•"/>
            </a:pPr>
            <a:r>
              <a:rPr lang="en-US" sz="2400" dirty="0" smtClean="0"/>
              <a:t>Motivations for Donating</a:t>
            </a:r>
          </a:p>
          <a:p>
            <a:pPr marL="342900" indent="-342900">
              <a:buFont typeface="Arial" pitchFamily="34" charset="0"/>
              <a:buChar char="•"/>
            </a:pPr>
            <a:r>
              <a:rPr lang="en-US" sz="2400" dirty="0" smtClean="0"/>
              <a:t>Donor Profiles</a:t>
            </a:r>
          </a:p>
          <a:p>
            <a:pPr marL="342900" indent="-342900">
              <a:buFont typeface="Arial" pitchFamily="34" charset="0"/>
              <a:buChar char="•"/>
            </a:pPr>
            <a:r>
              <a:rPr lang="en-US" sz="2400" dirty="0" smtClean="0"/>
              <a:t>Prospect Research</a:t>
            </a:r>
          </a:p>
          <a:p>
            <a:pPr marL="342900" indent="-342900">
              <a:buFont typeface="Arial" pitchFamily="34" charset="0"/>
              <a:buChar char="•"/>
            </a:pPr>
            <a:r>
              <a:rPr lang="en-US" sz="2400" dirty="0" smtClean="0"/>
              <a:t>Trends in Fundraising </a:t>
            </a:r>
          </a:p>
          <a:p>
            <a:pPr marL="342900" indent="-342900">
              <a:buFont typeface="Arial" pitchFamily="34" charset="0"/>
              <a:buChar char="•"/>
            </a:pPr>
            <a:endParaRPr lang="en-US" sz="2400" dirty="0" smtClean="0"/>
          </a:p>
          <a:p>
            <a:pPr marL="342900" indent="-342900">
              <a:buFont typeface="Arial" pitchFamily="34" charset="0"/>
              <a:buChar char="•"/>
            </a:pPr>
            <a:endParaRPr lang="en-US" sz="24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252728"/>
          </a:xfrm>
        </p:spPr>
        <p:txBody>
          <a:bodyPr>
            <a:noAutofit/>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Challenges </a:t>
            </a:r>
            <a:r>
              <a:rPr lang="en-US" sz="3600" dirty="0"/>
              <a:t>of </a:t>
            </a:r>
            <a:r>
              <a:rPr lang="en-US" sz="3600" dirty="0" smtClean="0"/>
              <a:t>Identifying Prospects </a:t>
            </a:r>
            <a:r>
              <a:rPr lang="en-US" sz="3600" dirty="0"/>
              <a:t>in an </a:t>
            </a:r>
            <a:r>
              <a:rPr lang="en-US" sz="3600" dirty="0" smtClean="0"/>
              <a:t>Emerging Fundraising Market</a:t>
            </a:r>
            <a:r>
              <a:rPr lang="en-US" sz="3600" dirty="0"/>
              <a:t/>
            </a:r>
            <a:br>
              <a:rPr lang="en-US" sz="3600" dirty="0"/>
            </a:br>
            <a:r>
              <a:rPr lang="en-US" sz="3600" dirty="0"/>
              <a:t/>
            </a:r>
            <a:br>
              <a:rPr lang="en-US" sz="3600" dirty="0"/>
            </a:br>
            <a:r>
              <a:rPr lang="en-US" sz="3600" dirty="0" smtClean="0"/>
              <a:t/>
            </a:r>
            <a:br>
              <a:rPr lang="en-US" sz="3600" dirty="0" smtClean="0"/>
            </a:br>
            <a:endParaRPr lang="en-US" sz="3600" dirty="0"/>
          </a:p>
        </p:txBody>
      </p:sp>
      <p:sp>
        <p:nvSpPr>
          <p:cNvPr id="3" name="Content Placeholder 2"/>
          <p:cNvSpPr>
            <a:spLocks noGrp="1"/>
          </p:cNvSpPr>
          <p:nvPr>
            <p:ph idx="1"/>
          </p:nvPr>
        </p:nvSpPr>
        <p:spPr>
          <a:xfrm>
            <a:off x="304800" y="1676400"/>
            <a:ext cx="8229600" cy="4625609"/>
          </a:xfrm>
        </p:spPr>
        <p:txBody>
          <a:bodyPr/>
          <a:lstStyle/>
          <a:p>
            <a:r>
              <a:rPr lang="en-US" dirty="0" smtClean="0"/>
              <a:t>Reluctance </a:t>
            </a:r>
            <a:r>
              <a:rPr lang="en-US" dirty="0"/>
              <a:t>of Board of Directors</a:t>
            </a:r>
          </a:p>
          <a:p>
            <a:r>
              <a:rPr lang="en-US" dirty="0" smtClean="0"/>
              <a:t>No </a:t>
            </a:r>
            <a:r>
              <a:rPr lang="en-US" dirty="0"/>
              <a:t>experienced fundraising vendor partners</a:t>
            </a:r>
          </a:p>
          <a:p>
            <a:r>
              <a:rPr lang="en-US" dirty="0" smtClean="0"/>
              <a:t>No </a:t>
            </a:r>
            <a:r>
              <a:rPr lang="en-US" dirty="0"/>
              <a:t>colleagues with experience to draw upon</a:t>
            </a:r>
          </a:p>
          <a:p>
            <a:r>
              <a:rPr lang="en-US" dirty="0" smtClean="0"/>
              <a:t>No </a:t>
            </a:r>
            <a:r>
              <a:rPr lang="en-US" dirty="0"/>
              <a:t>lists of donors to other </a:t>
            </a:r>
            <a:r>
              <a:rPr lang="en-US" dirty="0" smtClean="0"/>
              <a:t>organizations</a:t>
            </a:r>
            <a:endParaRPr lang="en-US" dirty="0"/>
          </a:p>
          <a:p>
            <a:r>
              <a:rPr lang="en-US" dirty="0" smtClean="0"/>
              <a:t>Few</a:t>
            </a:r>
            <a:r>
              <a:rPr lang="en-US" dirty="0"/>
              <a:t>, if any, good prospect lists available</a:t>
            </a:r>
          </a:p>
          <a:p>
            <a:r>
              <a:rPr lang="en-US" dirty="0" smtClean="0"/>
              <a:t>Prospects </a:t>
            </a:r>
            <a:r>
              <a:rPr lang="en-US" dirty="0"/>
              <a:t>not accustomed to giving</a:t>
            </a:r>
          </a:p>
          <a:p>
            <a:r>
              <a:rPr lang="en-US" dirty="0" smtClean="0"/>
              <a:t>Major </a:t>
            </a:r>
            <a:r>
              <a:rPr lang="en-US" dirty="0"/>
              <a:t>infrastructure and cultural </a:t>
            </a:r>
            <a:r>
              <a:rPr lang="en-US" dirty="0" smtClean="0"/>
              <a:t>challenges</a:t>
            </a:r>
            <a:endParaRPr lang="en-US" dirty="0"/>
          </a:p>
        </p:txBody>
      </p:sp>
    </p:spTree>
    <p:extLst>
      <p:ext uri="{BB962C8B-B14F-4D97-AF65-F5344CB8AC3E}">
        <p14:creationId xmlns:p14="http://schemas.microsoft.com/office/powerpoint/2010/main" val="2709180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Title 1"/>
          <p:cNvSpPr>
            <a:spLocks noGrp="1"/>
          </p:cNvSpPr>
          <p:nvPr>
            <p:ph type="title"/>
          </p:nvPr>
        </p:nvSpPr>
        <p:spPr/>
        <p:txBody>
          <a:bodyPr/>
          <a:lstStyle/>
          <a:p>
            <a:pPr eaLnBrk="1" hangingPunct="1"/>
            <a:r>
              <a:rPr lang="en-US" smtClean="0"/>
              <a:t>Prospect Research: An Exercise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Rectangle 2"/>
          <p:cNvSpPr>
            <a:spLocks noGrp="1"/>
          </p:cNvSpPr>
          <p:nvPr>
            <p:ph type="title"/>
          </p:nvPr>
        </p:nvSpPr>
        <p:spPr/>
        <p:txBody>
          <a:bodyPr/>
          <a:lstStyle/>
          <a:p>
            <a:r>
              <a:rPr lang="en-US" smtClean="0"/>
              <a:t>Andrew Carnegie, 1889:</a:t>
            </a:r>
          </a:p>
        </p:txBody>
      </p:sp>
      <p:sp>
        <p:nvSpPr>
          <p:cNvPr id="406530" name="Rectangle 3"/>
          <p:cNvSpPr>
            <a:spLocks noGrp="1"/>
          </p:cNvSpPr>
          <p:nvPr>
            <p:ph idx="1"/>
          </p:nvPr>
        </p:nvSpPr>
        <p:spPr/>
        <p:txBody>
          <a:bodyPr/>
          <a:lstStyle/>
          <a:p>
            <a:r>
              <a:rPr lang="en-US" i="1" dirty="0" smtClean="0"/>
              <a:t>“Rich men should be thankful for one inestimable boon. They have it in their power during their lives to busy themselves in organizing benefactions from which the masses of their fellows will derive lasting advantage, and thus dignify their own lives.”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Fundraising a Profession?</a:t>
            </a:r>
            <a:endParaRPr lang="en-US" dirty="0"/>
          </a:p>
        </p:txBody>
      </p:sp>
      <p:sp>
        <p:nvSpPr>
          <p:cNvPr id="4" name="Content Placeholder 3"/>
          <p:cNvSpPr>
            <a:spLocks noGrp="1"/>
          </p:cNvSpPr>
          <p:nvPr>
            <p:ph sz="half" idx="1"/>
          </p:nvPr>
        </p:nvSpPr>
        <p:spPr/>
        <p:txBody>
          <a:bodyPr/>
          <a:lstStyle/>
          <a:p>
            <a:r>
              <a:rPr lang="en-US" dirty="0" smtClean="0"/>
              <a:t>Professional training</a:t>
            </a:r>
          </a:p>
          <a:p>
            <a:r>
              <a:rPr lang="en-US" dirty="0" smtClean="0"/>
              <a:t>Ethical standards</a:t>
            </a:r>
          </a:p>
          <a:p>
            <a:r>
              <a:rPr lang="en-US" dirty="0" smtClean="0"/>
              <a:t>Business relationships</a:t>
            </a:r>
          </a:p>
          <a:p>
            <a:r>
              <a:rPr lang="en-US" dirty="0" smtClean="0"/>
              <a:t>Valuable products and outcomes</a:t>
            </a:r>
          </a:p>
          <a:p>
            <a:r>
              <a:rPr lang="en-US" dirty="0" smtClean="0"/>
              <a:t>Sophisticated tactics and resources</a:t>
            </a:r>
          </a:p>
          <a:p>
            <a:r>
              <a:rPr lang="en-US" dirty="0" smtClean="0"/>
              <a:t>Movement beyond volunteer origins</a:t>
            </a:r>
          </a:p>
          <a:p>
            <a:r>
              <a:rPr lang="en-US" dirty="0"/>
              <a:t>Societal contributions</a:t>
            </a:r>
          </a:p>
          <a:p>
            <a:endParaRPr lang="en-US" dirty="0"/>
          </a:p>
        </p:txBody>
      </p:sp>
      <p:pic>
        <p:nvPicPr>
          <p:cNvPr id="8194" name="Picture 2" descr="C:\Users\Julie\AppData\Local\Microsoft\Windows\Temporary Internet Files\Content.IE5\880LLQPA\MP9102208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133600"/>
            <a:ext cx="4419600" cy="297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827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Getting over the Tin Cup Mentality </a:t>
            </a:r>
            <a:endParaRPr lang="en-US" dirty="0"/>
          </a:p>
        </p:txBody>
      </p:sp>
      <p:sp>
        <p:nvSpPr>
          <p:cNvPr id="12" name="Content Placeholder 11"/>
          <p:cNvSpPr>
            <a:spLocks noGrp="1"/>
          </p:cNvSpPr>
          <p:nvPr>
            <p:ph sz="half" idx="1"/>
          </p:nvPr>
        </p:nvSpPr>
        <p:spPr/>
        <p:txBody>
          <a:bodyPr>
            <a:normAutofit fontScale="92500"/>
          </a:bodyPr>
          <a:lstStyle/>
          <a:p>
            <a:r>
              <a:rPr lang="en-US" dirty="0" smtClean="0"/>
              <a:t>Be committed – personally</a:t>
            </a:r>
          </a:p>
          <a:p>
            <a:r>
              <a:rPr lang="en-US" dirty="0" smtClean="0"/>
              <a:t>Be confident of the purpose and value of work</a:t>
            </a:r>
          </a:p>
          <a:p>
            <a:r>
              <a:rPr lang="en-US" dirty="0" smtClean="0"/>
              <a:t>Understand that you are giving an opportunity to do something rewarding</a:t>
            </a:r>
          </a:p>
          <a:p>
            <a:r>
              <a:rPr lang="en-US" dirty="0" smtClean="0"/>
              <a:t>Understand that philanthropy will happen</a:t>
            </a:r>
            <a:endParaRPr lang="en-US" dirty="0"/>
          </a:p>
        </p:txBody>
      </p:sp>
      <p:pic>
        <p:nvPicPr>
          <p:cNvPr id="7170" name="Picture 2" descr="C:\Users\Julie\AppData\Local\Microsoft\Windows\Temporary Internet Files\Content.IE5\IAIH7XO0\MP900427740[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25285" y="1773238"/>
            <a:ext cx="3084430" cy="462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237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fontScale="90000"/>
          </a:bodyPr>
          <a:lstStyle/>
          <a:p>
            <a:r>
              <a:rPr lang="en-US" dirty="0" smtClean="0"/>
              <a:t>Evolution of the Fundraising Field</a:t>
            </a:r>
            <a:endParaRPr lang="en-US" dirty="0"/>
          </a:p>
        </p:txBody>
      </p:sp>
      <p:sp>
        <p:nvSpPr>
          <p:cNvPr id="9" name="Text Placeholder 8"/>
          <p:cNvSpPr>
            <a:spLocks noGrp="1"/>
          </p:cNvSpPr>
          <p:nvPr>
            <p:ph type="body" sz="half" idx="1"/>
          </p:nvPr>
        </p:nvSpPr>
        <p:spPr/>
        <p:txBody>
          <a:bodyPr/>
          <a:lstStyle/>
          <a:p>
            <a:r>
              <a:rPr lang="en-US" dirty="0" smtClean="0"/>
              <a:t>Regulations</a:t>
            </a:r>
          </a:p>
          <a:p>
            <a:r>
              <a:rPr lang="en-US" dirty="0" smtClean="0"/>
              <a:t>Professional associations</a:t>
            </a:r>
          </a:p>
          <a:p>
            <a:r>
              <a:rPr lang="en-US" dirty="0" smtClean="0"/>
              <a:t>Education/training</a:t>
            </a:r>
          </a:p>
          <a:p>
            <a:r>
              <a:rPr lang="en-US" dirty="0" smtClean="0"/>
              <a:t>Testing and professional designations</a:t>
            </a:r>
          </a:p>
          <a:p>
            <a:endParaRPr lang="en-US" dirty="0"/>
          </a:p>
        </p:txBody>
      </p:sp>
      <p:sp>
        <p:nvSpPr>
          <p:cNvPr id="10" name="ClipArt Placeholder 9"/>
          <p:cNvSpPr>
            <a:spLocks noGrp="1"/>
          </p:cNvSpPr>
          <p:nvPr>
            <p:ph type="clipArt" sz="half" idx="2"/>
          </p:nvPr>
        </p:nvSpPr>
        <p:spPr/>
      </p:sp>
      <p:pic>
        <p:nvPicPr>
          <p:cNvPr id="1100802" name="Picture 2" descr="C:\Users\Rob\AppData\Local\Microsoft\Windows\Temporary Internet Files\Content.IE5\7PMG2LH5\MP900438566[1].jpg"/>
          <p:cNvPicPr>
            <a:picLocks noChangeAspect="1" noChangeArrowheads="1"/>
          </p:cNvPicPr>
          <p:nvPr/>
        </p:nvPicPr>
        <p:blipFill>
          <a:blip r:embed="rId3" cstate="print"/>
          <a:srcRect/>
          <a:stretch>
            <a:fillRect/>
          </a:stretch>
        </p:blipFill>
        <p:spPr bwMode="auto">
          <a:xfrm>
            <a:off x="4648200" y="1828800"/>
            <a:ext cx="4038600" cy="4572000"/>
          </a:xfrm>
          <a:prstGeom prst="rect">
            <a:avLst/>
          </a:prstGeom>
          <a:noFill/>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Rectangle 2"/>
          <p:cNvSpPr>
            <a:spLocks noGrp="1"/>
          </p:cNvSpPr>
          <p:nvPr>
            <p:ph type="title"/>
          </p:nvPr>
        </p:nvSpPr>
        <p:spPr>
          <a:xfrm>
            <a:off x="457200" y="304800"/>
            <a:ext cx="8229600" cy="1143000"/>
          </a:xfrm>
        </p:spPr>
        <p:txBody>
          <a:bodyPr/>
          <a:lstStyle/>
          <a:p>
            <a:r>
              <a:rPr lang="en-US" dirty="0" smtClean="0"/>
              <a:t>Trends Impacting Fundraising</a:t>
            </a:r>
          </a:p>
        </p:txBody>
      </p:sp>
      <p:sp>
        <p:nvSpPr>
          <p:cNvPr id="179206" name="Rectangle 3"/>
          <p:cNvSpPr>
            <a:spLocks noGrp="1"/>
          </p:cNvSpPr>
          <p:nvPr>
            <p:ph type="body" sz="half" idx="1"/>
          </p:nvPr>
        </p:nvSpPr>
        <p:spPr>
          <a:xfrm>
            <a:off x="457200" y="1600201"/>
            <a:ext cx="5648325" cy="4724400"/>
          </a:xfrm>
        </p:spPr>
        <p:txBody>
          <a:bodyPr>
            <a:normAutofit/>
          </a:bodyPr>
          <a:lstStyle/>
          <a:p>
            <a:r>
              <a:rPr lang="en-US" sz="2800" dirty="0" smtClean="0"/>
              <a:t>Growth of nonprofits</a:t>
            </a:r>
          </a:p>
          <a:p>
            <a:r>
              <a:rPr lang="en-US" sz="2800" dirty="0" smtClean="0"/>
              <a:t>Transfer of wealth</a:t>
            </a:r>
          </a:p>
          <a:p>
            <a:r>
              <a:rPr lang="en-US" sz="2800" dirty="0" smtClean="0"/>
              <a:t>Changes in regulatory treatment</a:t>
            </a:r>
          </a:p>
          <a:p>
            <a:r>
              <a:rPr lang="en-US" sz="2800" dirty="0" smtClean="0"/>
              <a:t>Internet use to raise funds</a:t>
            </a:r>
          </a:p>
          <a:p>
            <a:r>
              <a:rPr lang="en-US" sz="2800" dirty="0" smtClean="0"/>
              <a:t>Commercialization of nonprofits</a:t>
            </a:r>
          </a:p>
          <a:p>
            <a:r>
              <a:rPr lang="en-US" sz="2800" dirty="0" smtClean="0"/>
              <a:t>Competition from for-profits</a:t>
            </a:r>
          </a:p>
          <a:p>
            <a:r>
              <a:rPr lang="en-US" sz="2800" dirty="0" smtClean="0"/>
              <a:t>Professionalization </a:t>
            </a:r>
          </a:p>
          <a:p>
            <a:r>
              <a:rPr lang="en-US" sz="2800" dirty="0" smtClean="0"/>
              <a:t>Changing face of volunteerism</a:t>
            </a:r>
          </a:p>
        </p:txBody>
      </p:sp>
      <p:graphicFrame>
        <p:nvGraphicFramePr>
          <p:cNvPr id="179204" name="Object 4"/>
          <p:cNvGraphicFramePr>
            <a:graphicFrameLocks noGrp="1" noChangeAspect="1"/>
          </p:cNvGraphicFramePr>
          <p:nvPr>
            <p:ph type="clipArt" sz="half" idx="2"/>
          </p:nvPr>
        </p:nvGraphicFramePr>
        <p:xfrm>
          <a:off x="5702300" y="2843213"/>
          <a:ext cx="2984500" cy="3275012"/>
        </p:xfrm>
        <a:graphic>
          <a:graphicData uri="http://schemas.openxmlformats.org/presentationml/2006/ole">
            <mc:AlternateContent xmlns:mc="http://schemas.openxmlformats.org/markup-compatibility/2006">
              <mc:Choice xmlns:v="urn:schemas-microsoft-com:vml" Requires="v">
                <p:oleObj spid="_x0000_s6152" name="Clip" r:id="rId4" imgW="2126160" imgH="2080440" progId="">
                  <p:embed/>
                </p:oleObj>
              </mc:Choice>
              <mc:Fallback>
                <p:oleObj name="Clip" r:id="rId4" imgW="2126160" imgH="20804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300" y="2843213"/>
                        <a:ext cx="2984500" cy="3275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2"/>
          <p:cNvSpPr>
            <a:spLocks noGrp="1"/>
          </p:cNvSpPr>
          <p:nvPr>
            <p:ph type="title"/>
          </p:nvPr>
        </p:nvSpPr>
        <p:spPr/>
        <p:txBody>
          <a:bodyPr>
            <a:normAutofit fontScale="90000"/>
          </a:bodyPr>
          <a:lstStyle/>
          <a:p>
            <a:r>
              <a:rPr lang="en-US" smtClean="0"/>
              <a:t>Trends Impacting Fundraising (cont.)</a:t>
            </a:r>
          </a:p>
        </p:txBody>
      </p:sp>
      <p:sp>
        <p:nvSpPr>
          <p:cNvPr id="412674" name="Rectangle 3"/>
          <p:cNvSpPr>
            <a:spLocks noGrp="1"/>
          </p:cNvSpPr>
          <p:nvPr>
            <p:ph type="body" idx="1"/>
          </p:nvPr>
        </p:nvSpPr>
        <p:spPr/>
        <p:txBody>
          <a:bodyPr/>
          <a:lstStyle/>
          <a:p>
            <a:r>
              <a:rPr lang="en-US" smtClean="0"/>
              <a:t>Focus on outcomes</a:t>
            </a:r>
          </a:p>
          <a:p>
            <a:r>
              <a:rPr lang="en-US" smtClean="0"/>
              <a:t>Recession and economic conditions</a:t>
            </a:r>
          </a:p>
          <a:p>
            <a:r>
              <a:rPr lang="en-US" smtClean="0"/>
              <a:t>Devolution</a:t>
            </a:r>
          </a:p>
          <a:p>
            <a:r>
              <a:rPr lang="en-US" smtClean="0"/>
              <a:t>Strategic partnerships</a:t>
            </a:r>
          </a:p>
          <a:p>
            <a:r>
              <a:rPr lang="en-US" smtClean="0"/>
              <a:t>Ethics oversight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2"/>
          <p:cNvSpPr>
            <a:spLocks noGrp="1"/>
          </p:cNvSpPr>
          <p:nvPr>
            <p:ph type="title"/>
          </p:nvPr>
        </p:nvSpPr>
        <p:spPr>
          <a:xfrm>
            <a:off x="457200" y="304800"/>
            <a:ext cx="8229600" cy="1143000"/>
          </a:xfrm>
        </p:spPr>
        <p:txBody>
          <a:bodyPr/>
          <a:lstStyle/>
          <a:p>
            <a:r>
              <a:rPr lang="en-US" dirty="0" smtClean="0"/>
              <a:t>New Philanthropy</a:t>
            </a:r>
          </a:p>
        </p:txBody>
      </p:sp>
      <p:sp>
        <p:nvSpPr>
          <p:cNvPr id="409602" name="Rectangle 3"/>
          <p:cNvSpPr>
            <a:spLocks noGrp="1"/>
          </p:cNvSpPr>
          <p:nvPr>
            <p:ph type="body" sz="half" idx="2"/>
          </p:nvPr>
        </p:nvSpPr>
        <p:spPr>
          <a:xfrm>
            <a:off x="3119438" y="1935163"/>
            <a:ext cx="5567362" cy="4389437"/>
          </a:xfrm>
        </p:spPr>
        <p:txBody>
          <a:bodyPr>
            <a:normAutofit lnSpcReduction="10000"/>
          </a:bodyPr>
          <a:lstStyle/>
          <a:p>
            <a:pPr>
              <a:lnSpc>
                <a:spcPct val="90000"/>
              </a:lnSpc>
            </a:pPr>
            <a:r>
              <a:rPr lang="en-US" sz="2800" dirty="0" smtClean="0"/>
              <a:t>Generation of newly super-rich </a:t>
            </a:r>
          </a:p>
          <a:p>
            <a:pPr>
              <a:lnSpc>
                <a:spcPct val="90000"/>
              </a:lnSpc>
            </a:pPr>
            <a:r>
              <a:rPr lang="en-US" sz="2800" dirty="0" smtClean="0"/>
              <a:t>Impatient disdain for cautious and unimaginative check-writing</a:t>
            </a:r>
          </a:p>
          <a:p>
            <a:pPr>
              <a:lnSpc>
                <a:spcPct val="90000"/>
              </a:lnSpc>
            </a:pPr>
            <a:r>
              <a:rPr lang="en-US" sz="2800" dirty="0" smtClean="0"/>
              <a:t>Tackling giant issues</a:t>
            </a:r>
          </a:p>
          <a:p>
            <a:pPr>
              <a:lnSpc>
                <a:spcPct val="90000"/>
              </a:lnSpc>
            </a:pPr>
            <a:r>
              <a:rPr lang="en-US" sz="2800" dirty="0" smtClean="0"/>
              <a:t>More strategic in focus</a:t>
            </a:r>
          </a:p>
          <a:p>
            <a:pPr>
              <a:lnSpc>
                <a:spcPct val="90000"/>
              </a:lnSpc>
            </a:pPr>
            <a:r>
              <a:rPr lang="en-US" sz="2800" dirty="0" smtClean="0"/>
              <a:t>More global in approach</a:t>
            </a:r>
          </a:p>
          <a:p>
            <a:pPr>
              <a:lnSpc>
                <a:spcPct val="90000"/>
              </a:lnSpc>
            </a:pPr>
            <a:r>
              <a:rPr lang="en-US" sz="2800" dirty="0" smtClean="0"/>
              <a:t>Demands results</a:t>
            </a:r>
          </a:p>
          <a:p>
            <a:pPr>
              <a:lnSpc>
                <a:spcPct val="90000"/>
              </a:lnSpc>
            </a:pPr>
            <a:r>
              <a:rPr lang="en-US" sz="2800" dirty="0" smtClean="0"/>
              <a:t>Involves more creativity and innovation</a:t>
            </a:r>
          </a:p>
          <a:p>
            <a:pPr>
              <a:lnSpc>
                <a:spcPct val="90000"/>
              </a:lnSpc>
            </a:pPr>
            <a:r>
              <a:rPr lang="en-US" sz="2800" dirty="0" smtClean="0"/>
              <a:t>Social return on investment</a:t>
            </a:r>
          </a:p>
          <a:p>
            <a:pPr>
              <a:lnSpc>
                <a:spcPct val="90000"/>
              </a:lnSpc>
            </a:pPr>
            <a:endParaRPr lang="en-US" sz="2000" dirty="0" smtClean="0"/>
          </a:p>
          <a:p>
            <a:pPr>
              <a:lnSpc>
                <a:spcPct val="90000"/>
              </a:lnSpc>
            </a:pPr>
            <a:r>
              <a:rPr lang="en-US" sz="2400" b="1" dirty="0" smtClean="0"/>
              <a:t>YouTube: Key Traits of Social </a:t>
            </a:r>
            <a:r>
              <a:rPr lang="en-US" sz="2400" b="1" dirty="0" err="1" smtClean="0"/>
              <a:t>Entreprenuers</a:t>
            </a:r>
            <a:r>
              <a:rPr lang="en-US" sz="2400" b="1" dirty="0" smtClean="0"/>
              <a:t> </a:t>
            </a:r>
          </a:p>
        </p:txBody>
      </p:sp>
      <p:pic>
        <p:nvPicPr>
          <p:cNvPr id="409603" name="Picture 4" descr="bd10495_"/>
          <p:cNvPicPr>
            <a:picLocks noGrp="1" noChangeAspect="1" noChangeArrowheads="1"/>
          </p:cNvPicPr>
          <p:nvPr>
            <p:ph type="clipArt" sz="half" idx="1"/>
          </p:nvPr>
        </p:nvPicPr>
        <p:blipFill>
          <a:blip r:embed="rId3" cstate="print"/>
          <a:srcRect/>
          <a:stretch>
            <a:fillRect/>
          </a:stretch>
        </p:blipFill>
        <p:spPr>
          <a:xfrm>
            <a:off x="457200" y="2400300"/>
            <a:ext cx="2824163" cy="3457575"/>
          </a:xfrm>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Who donates?</a:t>
            </a:r>
          </a:p>
          <a:p>
            <a:r>
              <a:rPr lang="en-US" dirty="0" smtClean="0"/>
              <a:t>Why do people donate?</a:t>
            </a:r>
          </a:p>
          <a:p>
            <a:r>
              <a:rPr lang="en-US" dirty="0" smtClean="0"/>
              <a:t>Profiles and motivations of donors</a:t>
            </a:r>
          </a:p>
          <a:p>
            <a:r>
              <a:rPr lang="en-US" dirty="0" smtClean="0"/>
              <a:t>Prospect Research</a:t>
            </a:r>
          </a:p>
          <a:p>
            <a:r>
              <a:rPr lang="en-US" dirty="0" smtClean="0"/>
              <a:t>Fundraising as a Profession</a:t>
            </a:r>
          </a:p>
          <a:p>
            <a:r>
              <a:rPr lang="en-US" dirty="0" smtClean="0"/>
              <a:t>Trends impacting philanthropy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2"/>
          <p:cNvSpPr>
            <a:spLocks noGrp="1"/>
          </p:cNvSpPr>
          <p:nvPr>
            <p:ph type="ctrTitle"/>
          </p:nvPr>
        </p:nvSpPr>
        <p:spPr/>
        <p:txBody>
          <a:bodyPr/>
          <a:lstStyle/>
          <a:p>
            <a:r>
              <a:rPr lang="en-US" smtClean="0"/>
              <a:t>Who Donates?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Who Donates?</a:t>
            </a:r>
            <a:endParaRPr lang="en-US" dirty="0"/>
          </a:p>
        </p:txBody>
      </p:sp>
      <p:sp>
        <p:nvSpPr>
          <p:cNvPr id="3" name="Text Placeholder 2"/>
          <p:cNvSpPr>
            <a:spLocks noGrp="1"/>
          </p:cNvSpPr>
          <p:nvPr>
            <p:ph type="body" idx="1"/>
          </p:nvPr>
        </p:nvSpPr>
        <p:spPr/>
        <p:txBody>
          <a:bodyPr>
            <a:normAutofit lnSpcReduction="10000"/>
          </a:bodyPr>
          <a:lstStyle/>
          <a:p>
            <a:pPr algn="ctr"/>
            <a:r>
              <a:rPr lang="en-US" sz="4800" dirty="0" smtClean="0"/>
              <a:t>A True/False Quiz</a:t>
            </a:r>
            <a:endParaRPr lang="en-US" sz="4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p:txBody>
          <a:bodyPr/>
          <a:lstStyle/>
          <a:p>
            <a:pPr eaLnBrk="1" hangingPunct="1"/>
            <a:r>
              <a:rPr lang="en-US" smtClean="0"/>
              <a:t>Who Gives Away Money?</a:t>
            </a:r>
          </a:p>
        </p:txBody>
      </p:sp>
      <p:sp>
        <p:nvSpPr>
          <p:cNvPr id="52227" name="Rectangle 3"/>
          <p:cNvSpPr>
            <a:spLocks noGrp="1" noChangeArrowheads="1"/>
          </p:cNvSpPr>
          <p:nvPr>
            <p:ph idx="1"/>
          </p:nvPr>
        </p:nvSpPr>
        <p:spPr/>
        <p:txBody>
          <a:bodyPr>
            <a:noAutofit/>
          </a:bodyPr>
          <a:lstStyle/>
          <a:p>
            <a:pPr eaLnBrk="1" hangingPunct="1">
              <a:lnSpc>
                <a:spcPct val="90000"/>
              </a:lnSpc>
            </a:pPr>
            <a:r>
              <a:rPr lang="en-US" sz="2400" dirty="0" smtClean="0">
                <a:latin typeface="Trebuchet MS" pitchFamily="80" charset="0"/>
              </a:rPr>
              <a:t>About 7 in 10 adults in the U.S. give away money.</a:t>
            </a:r>
          </a:p>
          <a:p>
            <a:pPr eaLnBrk="1" hangingPunct="1">
              <a:lnSpc>
                <a:spcPct val="90000"/>
              </a:lnSpc>
            </a:pPr>
            <a:r>
              <a:rPr lang="en-US" sz="2400" dirty="0" smtClean="0">
                <a:latin typeface="Trebuchet MS" pitchFamily="80" charset="0"/>
              </a:rPr>
              <a:t>Middle and lower income donors are responsible for a significant percentage of the money given – from 50-80% -- and are the majority of givers.</a:t>
            </a:r>
          </a:p>
          <a:p>
            <a:pPr eaLnBrk="1" hangingPunct="1">
              <a:lnSpc>
                <a:spcPct val="90000"/>
              </a:lnSpc>
            </a:pPr>
            <a:r>
              <a:rPr lang="en-US" sz="2400" dirty="0" smtClean="0">
                <a:latin typeface="Trebuchet MS" pitchFamily="80" charset="0"/>
              </a:rPr>
              <a:t>Most people who give to nonprofits give to at least 5 and as many as 15 groups.</a:t>
            </a:r>
          </a:p>
          <a:p>
            <a:pPr eaLnBrk="1" hangingPunct="1">
              <a:lnSpc>
                <a:spcPct val="90000"/>
              </a:lnSpc>
            </a:pPr>
            <a:r>
              <a:rPr lang="en-US" sz="2400" dirty="0" smtClean="0">
                <a:latin typeface="Trebuchet MS" pitchFamily="80" charset="0"/>
              </a:rPr>
              <a:t>About 20% of people on welfare give away money and about 97% of millionaires give away money.</a:t>
            </a:r>
          </a:p>
          <a:p>
            <a:pPr eaLnBrk="1" hangingPunct="1">
              <a:lnSpc>
                <a:spcPct val="90000"/>
              </a:lnSpc>
            </a:pPr>
            <a:r>
              <a:rPr lang="en-US" sz="2400" dirty="0" smtClean="0">
                <a:latin typeface="Trebuchet MS" pitchFamily="80" charset="0"/>
              </a:rPr>
              <a:t>Volunteers are more likely to be donors than people who don’t volunteer.</a:t>
            </a:r>
          </a:p>
          <a:p>
            <a:pPr eaLnBrk="1" hangingPunct="1">
              <a:lnSpc>
                <a:spcPct val="90000"/>
              </a:lnSpc>
            </a:pPr>
            <a:r>
              <a:rPr lang="en-US" sz="2400" dirty="0" smtClean="0">
                <a:latin typeface="Trebuchet MS" pitchFamily="80" charset="0"/>
              </a:rPr>
              <a:t>More people give away money than vote.</a:t>
            </a:r>
          </a:p>
          <a:p>
            <a:pPr eaLnBrk="1" hangingPunct="1">
              <a:lnSpc>
                <a:spcPct val="90000"/>
              </a:lnSpc>
            </a:pPr>
            <a:r>
              <a:rPr lang="en-US" sz="2400" dirty="0" smtClean="0">
                <a:latin typeface="Trebuchet MS" pitchFamily="80" charset="0"/>
              </a:rPr>
              <a:t>Most people who give away money describe themselves as religious or spiritual.</a:t>
            </a:r>
          </a:p>
          <a:p>
            <a:pPr eaLnBrk="1" hangingPunct="1">
              <a:lnSpc>
                <a:spcPct val="90000"/>
              </a:lnSpc>
            </a:pPr>
            <a:r>
              <a:rPr lang="en-US" sz="2400" b="1" dirty="0" smtClean="0">
                <a:latin typeface="Trebuchet MS" pitchFamily="80" charset="0"/>
              </a:rPr>
              <a:t>PEOPLE GIVE WHEN THEY ARE ASKED!!!</a:t>
            </a: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2"/>
          <p:cNvSpPr>
            <a:spLocks noGrp="1"/>
          </p:cNvSpPr>
          <p:nvPr>
            <p:ph type="title"/>
          </p:nvPr>
        </p:nvSpPr>
        <p:spPr/>
        <p:txBody>
          <a:bodyPr/>
          <a:lstStyle/>
          <a:p>
            <a:r>
              <a:rPr lang="en-US" smtClean="0"/>
              <a:t>Why Do People Give?</a:t>
            </a:r>
          </a:p>
        </p:txBody>
      </p:sp>
      <p:sp>
        <p:nvSpPr>
          <p:cNvPr id="398338" name="Rectangle 3"/>
          <p:cNvSpPr>
            <a:spLocks noGrp="1"/>
          </p:cNvSpPr>
          <p:nvPr>
            <p:ph type="body" idx="1"/>
          </p:nvPr>
        </p:nvSpPr>
        <p:spPr/>
        <p:txBody>
          <a:bodyPr/>
          <a:lstStyle/>
          <a:p>
            <a:r>
              <a:rPr lang="en-US" smtClean="0"/>
              <a:t>People give to people</a:t>
            </a:r>
          </a:p>
          <a:p>
            <a:pPr lvl="1"/>
            <a:r>
              <a:rPr lang="en-US" smtClean="0"/>
              <a:t> Social relationship between donor and recipient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2"/>
          <p:cNvSpPr>
            <a:spLocks noGrp="1"/>
          </p:cNvSpPr>
          <p:nvPr>
            <p:ph type="title"/>
          </p:nvPr>
        </p:nvSpPr>
        <p:spPr/>
        <p:txBody>
          <a:bodyPr>
            <a:normAutofit fontScale="90000"/>
          </a:bodyPr>
          <a:lstStyle/>
          <a:p>
            <a:r>
              <a:rPr lang="en-US" dirty="0" smtClean="0"/>
              <a:t>The Social Exchange</a:t>
            </a:r>
            <a:br>
              <a:rPr lang="en-US" dirty="0" smtClean="0"/>
            </a:br>
            <a:r>
              <a:rPr lang="en-US" dirty="0" smtClean="0"/>
              <a:t>Model of Giving</a:t>
            </a:r>
          </a:p>
        </p:txBody>
      </p:sp>
      <p:sp>
        <p:nvSpPr>
          <p:cNvPr id="399363" name="Rectangle 4"/>
          <p:cNvSpPr>
            <a:spLocks noChangeArrowheads="1"/>
          </p:cNvSpPr>
          <p:nvPr/>
        </p:nvSpPr>
        <p:spPr bwMode="auto">
          <a:xfrm>
            <a:off x="1676400" y="2667000"/>
            <a:ext cx="1447800" cy="1371600"/>
          </a:xfrm>
          <a:prstGeom prst="rect">
            <a:avLst/>
          </a:prstGeom>
          <a:noFill/>
          <a:ln w="9525">
            <a:solidFill>
              <a:schemeClr val="tx1"/>
            </a:solidFill>
            <a:miter lim="800000"/>
            <a:headEnd/>
            <a:tailEnd/>
          </a:ln>
        </p:spPr>
        <p:txBody>
          <a:bodyPr wrap="none" anchor="ctr"/>
          <a:lstStyle/>
          <a:p>
            <a:endParaRPr lang="en-US"/>
          </a:p>
        </p:txBody>
      </p:sp>
      <p:sp>
        <p:nvSpPr>
          <p:cNvPr id="399364" name="Rectangle 5"/>
          <p:cNvSpPr>
            <a:spLocks noChangeArrowheads="1"/>
          </p:cNvSpPr>
          <p:nvPr/>
        </p:nvSpPr>
        <p:spPr bwMode="auto">
          <a:xfrm>
            <a:off x="6553200" y="2667000"/>
            <a:ext cx="1447800" cy="1371600"/>
          </a:xfrm>
          <a:prstGeom prst="rect">
            <a:avLst/>
          </a:prstGeom>
          <a:noFill/>
          <a:ln w="9525">
            <a:solidFill>
              <a:schemeClr val="tx1"/>
            </a:solidFill>
            <a:miter lim="800000"/>
            <a:headEnd/>
            <a:tailEnd/>
          </a:ln>
        </p:spPr>
        <p:txBody>
          <a:bodyPr wrap="none" anchor="ctr"/>
          <a:lstStyle/>
          <a:p>
            <a:endParaRPr lang="en-US"/>
          </a:p>
        </p:txBody>
      </p:sp>
      <p:sp>
        <p:nvSpPr>
          <p:cNvPr id="399365" name="Rectangle 6"/>
          <p:cNvSpPr>
            <a:spLocks noChangeArrowheads="1"/>
          </p:cNvSpPr>
          <p:nvPr/>
        </p:nvSpPr>
        <p:spPr bwMode="auto">
          <a:xfrm>
            <a:off x="3276600" y="4724400"/>
            <a:ext cx="3733800" cy="1752600"/>
          </a:xfrm>
          <a:prstGeom prst="rect">
            <a:avLst/>
          </a:prstGeom>
          <a:noFill/>
          <a:ln w="9525">
            <a:solidFill>
              <a:schemeClr val="tx1"/>
            </a:solidFill>
            <a:miter lim="800000"/>
            <a:headEnd/>
            <a:tailEnd/>
          </a:ln>
        </p:spPr>
        <p:txBody>
          <a:bodyPr wrap="none" anchor="ctr"/>
          <a:lstStyle/>
          <a:p>
            <a:endParaRPr lang="en-US"/>
          </a:p>
        </p:txBody>
      </p:sp>
      <p:sp>
        <p:nvSpPr>
          <p:cNvPr id="399366" name="Text Box 7"/>
          <p:cNvSpPr txBox="1">
            <a:spLocks noChangeArrowheads="1"/>
          </p:cNvSpPr>
          <p:nvPr/>
        </p:nvSpPr>
        <p:spPr bwMode="auto">
          <a:xfrm>
            <a:off x="1600200" y="2895600"/>
            <a:ext cx="1447800" cy="457200"/>
          </a:xfrm>
          <a:prstGeom prst="rect">
            <a:avLst/>
          </a:prstGeom>
          <a:noFill/>
          <a:ln w="9525">
            <a:noFill/>
            <a:miter lim="800000"/>
            <a:headEnd/>
            <a:tailEnd/>
          </a:ln>
        </p:spPr>
        <p:txBody>
          <a:bodyPr>
            <a:spAutoFit/>
          </a:bodyPr>
          <a:lstStyle/>
          <a:p>
            <a:pPr algn="r" eaLnBrk="0" hangingPunct="0">
              <a:spcBef>
                <a:spcPct val="50000"/>
              </a:spcBef>
            </a:pPr>
            <a:r>
              <a:rPr lang="en-US" sz="2400" b="1">
                <a:latin typeface="Arial Black" pitchFamily="34" charset="0"/>
              </a:rPr>
              <a:t>Agency</a:t>
            </a:r>
          </a:p>
        </p:txBody>
      </p:sp>
      <p:sp>
        <p:nvSpPr>
          <p:cNvPr id="399367" name="Text Box 8"/>
          <p:cNvSpPr txBox="1">
            <a:spLocks noChangeArrowheads="1"/>
          </p:cNvSpPr>
          <p:nvPr/>
        </p:nvSpPr>
        <p:spPr bwMode="auto">
          <a:xfrm>
            <a:off x="6477000" y="2895600"/>
            <a:ext cx="1828800" cy="457200"/>
          </a:xfrm>
          <a:prstGeom prst="rect">
            <a:avLst/>
          </a:prstGeom>
          <a:noFill/>
          <a:ln w="9525">
            <a:noFill/>
            <a:miter lim="800000"/>
            <a:headEnd/>
            <a:tailEnd/>
          </a:ln>
        </p:spPr>
        <p:txBody>
          <a:bodyPr>
            <a:spAutoFit/>
          </a:bodyPr>
          <a:lstStyle/>
          <a:p>
            <a:pPr eaLnBrk="0" hangingPunct="0">
              <a:spcBef>
                <a:spcPct val="50000"/>
              </a:spcBef>
            </a:pPr>
            <a:r>
              <a:rPr lang="en-US" sz="2400">
                <a:latin typeface="Arial Black" pitchFamily="34" charset="0"/>
              </a:rPr>
              <a:t>Prospect</a:t>
            </a:r>
          </a:p>
        </p:txBody>
      </p:sp>
      <p:sp>
        <p:nvSpPr>
          <p:cNvPr id="399368" name="Text Box 9"/>
          <p:cNvSpPr txBox="1">
            <a:spLocks noChangeArrowheads="1"/>
          </p:cNvSpPr>
          <p:nvPr/>
        </p:nvSpPr>
        <p:spPr bwMode="auto">
          <a:xfrm>
            <a:off x="3352800" y="4800600"/>
            <a:ext cx="3505200" cy="1616075"/>
          </a:xfrm>
          <a:prstGeom prst="rect">
            <a:avLst/>
          </a:prstGeom>
          <a:noFill/>
          <a:ln w="9525">
            <a:noFill/>
            <a:miter lim="800000"/>
            <a:headEnd/>
            <a:tailEnd/>
          </a:ln>
        </p:spPr>
        <p:txBody>
          <a:bodyPr>
            <a:spAutoFit/>
          </a:bodyPr>
          <a:lstStyle/>
          <a:p>
            <a:pPr eaLnBrk="0" hangingPunct="0">
              <a:spcBef>
                <a:spcPct val="50000"/>
              </a:spcBef>
            </a:pPr>
            <a:r>
              <a:rPr lang="en-US" sz="2000">
                <a:latin typeface="Arial Black" pitchFamily="34" charset="0"/>
              </a:rPr>
              <a:t>Psychological and social: Self-esteem, achievement, purpose, status, group endeavor, power</a:t>
            </a:r>
          </a:p>
        </p:txBody>
      </p:sp>
      <p:sp>
        <p:nvSpPr>
          <p:cNvPr id="399369" name="Line 10"/>
          <p:cNvSpPr>
            <a:spLocks noChangeShapeType="1"/>
          </p:cNvSpPr>
          <p:nvPr/>
        </p:nvSpPr>
        <p:spPr bwMode="auto">
          <a:xfrm>
            <a:off x="3124200" y="2743200"/>
            <a:ext cx="3352800" cy="0"/>
          </a:xfrm>
          <a:prstGeom prst="line">
            <a:avLst/>
          </a:prstGeom>
          <a:noFill/>
          <a:ln w="28575">
            <a:solidFill>
              <a:schemeClr val="tx1"/>
            </a:solidFill>
            <a:round/>
            <a:headEnd/>
            <a:tailEnd type="arrow" w="med" len="med"/>
          </a:ln>
        </p:spPr>
        <p:txBody>
          <a:bodyPr/>
          <a:lstStyle/>
          <a:p>
            <a:endParaRPr lang="en-US"/>
          </a:p>
        </p:txBody>
      </p:sp>
      <p:sp>
        <p:nvSpPr>
          <p:cNvPr id="399370" name="Text Box 11"/>
          <p:cNvSpPr txBox="1">
            <a:spLocks noChangeArrowheads="1"/>
          </p:cNvSpPr>
          <p:nvPr/>
        </p:nvSpPr>
        <p:spPr bwMode="auto">
          <a:xfrm>
            <a:off x="4191000" y="2286000"/>
            <a:ext cx="914400" cy="396875"/>
          </a:xfrm>
          <a:prstGeom prst="rect">
            <a:avLst/>
          </a:prstGeom>
          <a:noFill/>
          <a:ln w="9525">
            <a:noFill/>
            <a:miter lim="800000"/>
            <a:headEnd/>
            <a:tailEnd/>
          </a:ln>
        </p:spPr>
        <p:txBody>
          <a:bodyPr>
            <a:spAutoFit/>
          </a:bodyPr>
          <a:lstStyle/>
          <a:p>
            <a:pPr eaLnBrk="0" hangingPunct="0">
              <a:spcBef>
                <a:spcPct val="50000"/>
              </a:spcBef>
            </a:pPr>
            <a:r>
              <a:rPr lang="en-US" sz="2000" b="1">
                <a:latin typeface="Arial Black" pitchFamily="34" charset="0"/>
              </a:rPr>
              <a:t>Need</a:t>
            </a:r>
          </a:p>
        </p:txBody>
      </p:sp>
      <p:sp>
        <p:nvSpPr>
          <p:cNvPr id="399371" name="Line 12"/>
          <p:cNvSpPr>
            <a:spLocks noChangeShapeType="1"/>
          </p:cNvSpPr>
          <p:nvPr/>
        </p:nvSpPr>
        <p:spPr bwMode="auto">
          <a:xfrm>
            <a:off x="3200400" y="2971800"/>
            <a:ext cx="3352800" cy="0"/>
          </a:xfrm>
          <a:prstGeom prst="line">
            <a:avLst/>
          </a:prstGeom>
          <a:noFill/>
          <a:ln w="28575">
            <a:solidFill>
              <a:schemeClr val="tx1"/>
            </a:solidFill>
            <a:round/>
            <a:headEnd type="arrow" w="med" len="med"/>
            <a:tailEnd/>
          </a:ln>
        </p:spPr>
        <p:txBody>
          <a:bodyPr/>
          <a:lstStyle/>
          <a:p>
            <a:endParaRPr lang="en-US"/>
          </a:p>
        </p:txBody>
      </p:sp>
      <p:sp>
        <p:nvSpPr>
          <p:cNvPr id="399372" name="Text Box 13"/>
          <p:cNvSpPr txBox="1">
            <a:spLocks noChangeArrowheads="1"/>
          </p:cNvSpPr>
          <p:nvPr/>
        </p:nvSpPr>
        <p:spPr bwMode="auto">
          <a:xfrm>
            <a:off x="3505200" y="2971800"/>
            <a:ext cx="2743200" cy="701675"/>
          </a:xfrm>
          <a:prstGeom prst="rect">
            <a:avLst/>
          </a:prstGeom>
          <a:noFill/>
          <a:ln w="9525">
            <a:noFill/>
            <a:miter lim="800000"/>
            <a:headEnd/>
            <a:tailEnd/>
          </a:ln>
        </p:spPr>
        <p:txBody>
          <a:bodyPr>
            <a:spAutoFit/>
          </a:bodyPr>
          <a:lstStyle/>
          <a:p>
            <a:pPr eaLnBrk="0" hangingPunct="0">
              <a:spcBef>
                <a:spcPct val="50000"/>
              </a:spcBef>
            </a:pPr>
            <a:r>
              <a:rPr lang="en-US" sz="2000" b="1">
                <a:latin typeface="Arial Black" pitchFamily="34" charset="0"/>
              </a:rPr>
              <a:t>    Resources:   dollars and time</a:t>
            </a:r>
          </a:p>
        </p:txBody>
      </p:sp>
      <p:sp>
        <p:nvSpPr>
          <p:cNvPr id="399373" name="Line 14"/>
          <p:cNvSpPr>
            <a:spLocks noChangeShapeType="1"/>
          </p:cNvSpPr>
          <p:nvPr/>
        </p:nvSpPr>
        <p:spPr bwMode="auto">
          <a:xfrm>
            <a:off x="3200400" y="3657600"/>
            <a:ext cx="3352800" cy="0"/>
          </a:xfrm>
          <a:prstGeom prst="line">
            <a:avLst/>
          </a:prstGeom>
          <a:noFill/>
          <a:ln w="28575">
            <a:solidFill>
              <a:schemeClr val="tx1"/>
            </a:solidFill>
            <a:round/>
            <a:headEnd/>
            <a:tailEnd type="arrow" w="med" len="med"/>
          </a:ln>
        </p:spPr>
        <p:txBody>
          <a:bodyPr/>
          <a:lstStyle/>
          <a:p>
            <a:endParaRPr lang="en-US"/>
          </a:p>
        </p:txBody>
      </p:sp>
      <p:sp>
        <p:nvSpPr>
          <p:cNvPr id="399374" name="Text Box 15"/>
          <p:cNvSpPr txBox="1">
            <a:spLocks noChangeArrowheads="1"/>
          </p:cNvSpPr>
          <p:nvPr/>
        </p:nvSpPr>
        <p:spPr bwMode="auto">
          <a:xfrm>
            <a:off x="3657600" y="3810000"/>
            <a:ext cx="2362200" cy="396875"/>
          </a:xfrm>
          <a:prstGeom prst="rect">
            <a:avLst/>
          </a:prstGeom>
          <a:noFill/>
          <a:ln w="9525">
            <a:noFill/>
            <a:miter lim="800000"/>
            <a:headEnd/>
            <a:tailEnd/>
          </a:ln>
        </p:spPr>
        <p:txBody>
          <a:bodyPr>
            <a:spAutoFit/>
          </a:bodyPr>
          <a:lstStyle/>
          <a:p>
            <a:pPr eaLnBrk="0" hangingPunct="0">
              <a:spcBef>
                <a:spcPct val="50000"/>
              </a:spcBef>
            </a:pPr>
            <a:r>
              <a:rPr lang="en-US" sz="2000">
                <a:latin typeface="Arial Black" pitchFamily="34" charset="0"/>
              </a:rPr>
              <a:t>  Satisfactions</a:t>
            </a:r>
          </a:p>
        </p:txBody>
      </p:sp>
      <p:sp>
        <p:nvSpPr>
          <p:cNvPr id="399375" name="Line 16"/>
          <p:cNvSpPr>
            <a:spLocks noChangeShapeType="1"/>
          </p:cNvSpPr>
          <p:nvPr/>
        </p:nvSpPr>
        <p:spPr bwMode="auto">
          <a:xfrm flipV="1">
            <a:off x="4800600" y="4114800"/>
            <a:ext cx="0" cy="609600"/>
          </a:xfrm>
          <a:prstGeom prst="line">
            <a:avLst/>
          </a:prstGeom>
          <a:noFill/>
          <a:ln w="28575">
            <a:solidFill>
              <a:schemeClr val="tx1"/>
            </a:solidFill>
            <a:round/>
            <a:headEnd/>
            <a:tailEnd type="arrow" w="med" len="me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theoretical explanations:</a:t>
            </a:r>
            <a:endParaRPr lang="en-US" dirty="0"/>
          </a:p>
        </p:txBody>
      </p:sp>
      <p:sp>
        <p:nvSpPr>
          <p:cNvPr id="5" name="Content Placeholder 4"/>
          <p:cNvSpPr>
            <a:spLocks noGrp="1"/>
          </p:cNvSpPr>
          <p:nvPr>
            <p:ph idx="1"/>
          </p:nvPr>
        </p:nvSpPr>
        <p:spPr/>
        <p:txBody>
          <a:bodyPr/>
          <a:lstStyle/>
          <a:p>
            <a:r>
              <a:rPr lang="en-US" dirty="0" smtClean="0"/>
              <a:t>The Samaritan’s Dilemma</a:t>
            </a:r>
          </a:p>
          <a:p>
            <a:r>
              <a:rPr lang="en-US" dirty="0" smtClean="0"/>
              <a:t>The Prisoner’s Dilemma</a:t>
            </a:r>
          </a:p>
          <a:p>
            <a:r>
              <a:rPr lang="en-US" dirty="0" smtClean="0"/>
              <a:t>The Free-Rider Problem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Title 1"/>
          <p:cNvSpPr>
            <a:spLocks noGrp="1"/>
          </p:cNvSpPr>
          <p:nvPr>
            <p:ph type="title"/>
          </p:nvPr>
        </p:nvSpPr>
        <p:spPr/>
        <p:txBody>
          <a:bodyPr lIns="91440" rIns="91440" bIns="45720" anchor="ctr">
            <a:normAutofit/>
          </a:bodyPr>
          <a:lstStyle/>
          <a:p>
            <a:pPr eaLnBrk="1" hangingPunct="1"/>
            <a:r>
              <a:rPr lang="en-US" smtClean="0"/>
              <a:t>Motivations in Philanthropy</a:t>
            </a:r>
          </a:p>
        </p:txBody>
      </p:sp>
      <p:sp>
        <p:nvSpPr>
          <p:cNvPr id="400386" name="Content Placeholder 2"/>
          <p:cNvSpPr>
            <a:spLocks noGrp="1"/>
          </p:cNvSpPr>
          <p:nvPr>
            <p:ph idx="1"/>
          </p:nvPr>
        </p:nvSpPr>
        <p:spPr/>
        <p:txBody>
          <a:bodyPr>
            <a:normAutofit/>
          </a:bodyPr>
          <a:lstStyle/>
          <a:p>
            <a:pPr marL="609600" indent="-609600" eaLnBrk="1" hangingPunct="1">
              <a:lnSpc>
                <a:spcPct val="80000"/>
              </a:lnSpc>
              <a:buFont typeface="Wingdings 2" pitchFamily="18" charset="2"/>
              <a:buNone/>
            </a:pPr>
            <a:r>
              <a:rPr lang="en-US" sz="2800" dirty="0" smtClean="0"/>
              <a:t> Values that affect philanthropy include:</a:t>
            </a:r>
          </a:p>
          <a:p>
            <a:pPr marL="609600" indent="-609600" eaLnBrk="1" hangingPunct="1">
              <a:lnSpc>
                <a:spcPct val="80000"/>
              </a:lnSpc>
              <a:buFont typeface="Wingdings 2" pitchFamily="18" charset="2"/>
              <a:buNone/>
            </a:pPr>
            <a:endParaRPr lang="en-US" sz="2800" dirty="0" smtClean="0"/>
          </a:p>
          <a:p>
            <a:pPr marL="990600" lvl="1" indent="-533400" eaLnBrk="1" hangingPunct="1">
              <a:lnSpc>
                <a:spcPct val="80000"/>
              </a:lnSpc>
              <a:buFont typeface="Arial" charset="0"/>
              <a:buChar char="•"/>
            </a:pPr>
            <a:r>
              <a:rPr lang="en-US" dirty="0" smtClean="0"/>
              <a:t>Philanthropic motivation</a:t>
            </a:r>
          </a:p>
          <a:p>
            <a:pPr marL="990600" lvl="1" indent="-533400" eaLnBrk="1" hangingPunct="1">
              <a:lnSpc>
                <a:spcPct val="80000"/>
              </a:lnSpc>
              <a:buFont typeface="Arial" charset="0"/>
              <a:buChar char="•"/>
            </a:pPr>
            <a:r>
              <a:rPr lang="en-US" dirty="0" smtClean="0"/>
              <a:t>Concern about effects of wealth on heirs</a:t>
            </a:r>
          </a:p>
          <a:p>
            <a:pPr marL="990600" lvl="1" indent="-533400" eaLnBrk="1" hangingPunct="1">
              <a:lnSpc>
                <a:spcPct val="80000"/>
              </a:lnSpc>
              <a:buFont typeface="Arial" charset="0"/>
              <a:buChar char="•"/>
            </a:pPr>
            <a:r>
              <a:rPr lang="en-US" dirty="0" smtClean="0"/>
              <a:t>Desire to control access to wealth by succeeding generations</a:t>
            </a:r>
          </a:p>
          <a:p>
            <a:pPr marL="990600" lvl="1" indent="-533400" eaLnBrk="1" hangingPunct="1">
              <a:lnSpc>
                <a:spcPct val="80000"/>
              </a:lnSpc>
              <a:buFont typeface="Arial" charset="0"/>
              <a:buChar char="•"/>
            </a:pPr>
            <a:r>
              <a:rPr lang="en-US" dirty="0" smtClean="0"/>
              <a:t>Desire to create a legacy</a:t>
            </a:r>
          </a:p>
          <a:p>
            <a:pPr marL="990600" lvl="1" indent="-533400" eaLnBrk="1" hangingPunct="1">
              <a:lnSpc>
                <a:spcPct val="80000"/>
              </a:lnSpc>
              <a:buFont typeface="Arial" charset="0"/>
              <a:buChar char="•"/>
            </a:pPr>
            <a:r>
              <a:rPr lang="en-US" dirty="0" smtClean="0"/>
              <a:t>Sense of moral or legal obligation</a:t>
            </a:r>
          </a:p>
          <a:p>
            <a:pPr marL="609600" indent="-609600" eaLnBrk="1" hangingPunct="1">
              <a:lnSpc>
                <a:spcPct val="80000"/>
              </a:lnSpc>
              <a:buFont typeface="Wingdings 2" pitchFamily="18" charset="2"/>
              <a:buNone/>
            </a:pPr>
            <a:r>
              <a:rPr lang="en-US" sz="2800" dirty="0" smtClean="0"/>
              <a:t> </a:t>
            </a:r>
          </a:p>
          <a:p>
            <a:pPr marL="609600" indent="-609600" eaLnBrk="1" hangingPunct="1">
              <a:lnSpc>
                <a:spcPct val="80000"/>
              </a:lnSpc>
            </a:pPr>
            <a:endParaRPr lang="en-US" sz="700" dirty="0" smtClean="0"/>
          </a:p>
          <a:p>
            <a:pPr marL="609600" indent="-609600" eaLnBrk="1" hangingPunct="1">
              <a:lnSpc>
                <a:spcPct val="80000"/>
              </a:lnSpc>
              <a:buFont typeface="Wingdings 2" pitchFamily="18" charset="2"/>
              <a:buNone/>
            </a:pPr>
            <a:endParaRPr lang="en-US" sz="700" dirty="0" smtClean="0"/>
          </a:p>
          <a:p>
            <a:pPr marL="609600" indent="-609600" eaLnBrk="1" hangingPunct="1">
              <a:lnSpc>
                <a:spcPct val="80000"/>
              </a:lnSpc>
            </a:pPr>
            <a:endParaRPr lang="en-US" sz="700" dirty="0" smtClean="0"/>
          </a:p>
          <a:p>
            <a:pPr marL="609600" indent="-609600" eaLnBrk="1" hangingPunct="1">
              <a:lnSpc>
                <a:spcPct val="80000"/>
              </a:lnSpc>
            </a:pPr>
            <a:endParaRPr lang="en-US" sz="700" dirty="0" smtClean="0"/>
          </a:p>
          <a:p>
            <a:pPr marL="609600" indent="-609600" eaLnBrk="1" hangingPunct="1">
              <a:lnSpc>
                <a:spcPct val="80000"/>
              </a:lnSpc>
              <a:buFont typeface="Wingdings 2" pitchFamily="18" charset="2"/>
              <a:buNone/>
            </a:pPr>
            <a:endParaRPr lang="en-US" sz="7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206</TotalTime>
  <Words>3258</Words>
  <Application>Microsoft Office PowerPoint</Application>
  <PresentationFormat>Předvádění na obrazovce (4:3)</PresentationFormat>
  <Paragraphs>290</Paragraphs>
  <Slides>29</Slides>
  <Notes>22</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29</vt:i4>
      </vt:variant>
    </vt:vector>
  </HeadingPairs>
  <TitlesOfParts>
    <vt:vector size="31" baseType="lpstr">
      <vt:lpstr>Module</vt:lpstr>
      <vt:lpstr>Clip</vt:lpstr>
      <vt:lpstr>Week Four: Fundraising</vt:lpstr>
      <vt:lpstr>Prezentace aplikace PowerPoint</vt:lpstr>
      <vt:lpstr>Who Donates?</vt:lpstr>
      <vt:lpstr>Who Donates?</vt:lpstr>
      <vt:lpstr>Who Gives Away Money?</vt:lpstr>
      <vt:lpstr>Why Do People Give?</vt:lpstr>
      <vt:lpstr>The Social Exchange Model of Giving</vt:lpstr>
      <vt:lpstr>Other theoretical explanations:</vt:lpstr>
      <vt:lpstr>Motivations in Philanthropy</vt:lpstr>
      <vt:lpstr>Motivations for Giving</vt:lpstr>
      <vt:lpstr>Internal Motivations</vt:lpstr>
      <vt:lpstr>External Motivations</vt:lpstr>
      <vt:lpstr>Why Do People Give In the Czech Republic?</vt:lpstr>
      <vt:lpstr>Seven Profiles of Donors</vt:lpstr>
      <vt:lpstr>Why Do People Not Donate?</vt:lpstr>
      <vt:lpstr>Reasons for not giving</vt:lpstr>
      <vt:lpstr>Methods for Determining Who Will Give: Prospect Research</vt:lpstr>
      <vt:lpstr>Prezentace aplikace PowerPoint</vt:lpstr>
      <vt:lpstr>How Can You Identify Prospects</vt:lpstr>
      <vt:lpstr>   Challenges of Identifying Prospects in an Emerging Fundraising Market   </vt:lpstr>
      <vt:lpstr>Prospect Research: An Exercise</vt:lpstr>
      <vt:lpstr>Andrew Carnegie, 1889:</vt:lpstr>
      <vt:lpstr>Is Fundraising a Profession?</vt:lpstr>
      <vt:lpstr>Getting over the Tin Cup Mentality </vt:lpstr>
      <vt:lpstr>Evolution of the Fundraising Field</vt:lpstr>
      <vt:lpstr>Trends Impacting Fundraising</vt:lpstr>
      <vt:lpstr>Trends Impacting Fundraising (cont.)</vt:lpstr>
      <vt:lpstr>New Philanthropy</vt:lpstr>
      <vt:lpstr>Review</vt:lpstr>
    </vt:vector>
  </TitlesOfParts>
  <Company>SIUE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Two: Fundraising</dc:title>
  <dc:creator>ITS</dc:creator>
  <cp:lastModifiedBy>Kateřina Almani Tůmová</cp:lastModifiedBy>
  <cp:revision>24</cp:revision>
  <dcterms:created xsi:type="dcterms:W3CDTF">2012-10-03T12:02:35Z</dcterms:created>
  <dcterms:modified xsi:type="dcterms:W3CDTF">2012-10-15T06:03:05Z</dcterms:modified>
</cp:coreProperties>
</file>