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9" r:id="rId2"/>
    <p:sldId id="287" r:id="rId3"/>
    <p:sldId id="428" r:id="rId4"/>
    <p:sldId id="429" r:id="rId5"/>
    <p:sldId id="456" r:id="rId6"/>
    <p:sldId id="430" r:id="rId7"/>
    <p:sldId id="431" r:id="rId8"/>
    <p:sldId id="432" r:id="rId9"/>
    <p:sldId id="433" r:id="rId10"/>
    <p:sldId id="434" r:id="rId11"/>
    <p:sldId id="435" r:id="rId12"/>
    <p:sldId id="436" r:id="rId13"/>
    <p:sldId id="437" r:id="rId14"/>
    <p:sldId id="439" r:id="rId15"/>
    <p:sldId id="440" r:id="rId16"/>
    <p:sldId id="441" r:id="rId17"/>
    <p:sldId id="442" r:id="rId18"/>
    <p:sldId id="443" r:id="rId19"/>
    <p:sldId id="455" r:id="rId20"/>
    <p:sldId id="445" r:id="rId21"/>
    <p:sldId id="446" r:id="rId22"/>
    <p:sldId id="454" r:id="rId23"/>
    <p:sldId id="447" r:id="rId24"/>
    <p:sldId id="448" r:id="rId25"/>
    <p:sldId id="449" r:id="rId26"/>
    <p:sldId id="450" r:id="rId27"/>
    <p:sldId id="452" r:id="rId28"/>
    <p:sldId id="45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834" y="-24"/>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t>But just as important is an external audit. A consultant can often help with this….determining whether the community in which the organization resides has the capability, inclination and interest in supporting the organization’s capital need through monetary gifts.</a:t>
            </a:r>
          </a:p>
          <a:p>
            <a:pPr eaLnBrk="1" hangingPunct="1"/>
            <a:r>
              <a:rPr lang="en-US" dirty="0" smtClean="0"/>
              <a:t>An external audit goes out into the community and asks key questions. It may personally interview key community leaders or conduct focus groups to ask important questions. This may be done through personal interviews, focus groups or mailed/telephone/internet surveys (typically done more face-to-face with key community leaders). It is probing for such things as: how much do people know about the organization, what is the reputation of the organization, what is known about the specific need the campaign would address, how critical/relevant/important do people view this need, what would donors support, at what level, is the timing right?</a:t>
            </a:r>
          </a:p>
          <a:p>
            <a:pPr eaLnBrk="1" hangingPunct="1"/>
            <a:r>
              <a:rPr lang="en-US" dirty="0" smtClean="0"/>
              <a:t>This external audit will also look at other fundraising initiatives going on in the community and the degree of competition that the </a:t>
            </a:r>
            <a:r>
              <a:rPr lang="en-US" dirty="0" err="1" smtClean="0"/>
              <a:t>organizatoin’s</a:t>
            </a:r>
            <a:r>
              <a:rPr lang="en-US" dirty="0" smtClean="0"/>
              <a:t> campaign would face.</a:t>
            </a:r>
          </a:p>
          <a:p>
            <a:pPr eaLnBrk="1" hangingPunct="1"/>
            <a:r>
              <a:rPr lang="en-US" dirty="0" smtClean="0"/>
              <a:t>It helps build a foundational list of people who would likely support the campaign </a:t>
            </a:r>
            <a:r>
              <a:rPr lang="en-US" dirty="0" err="1" smtClean="0"/>
              <a:t>interms</a:t>
            </a:r>
            <a:r>
              <a:rPr lang="en-US" dirty="0" smtClean="0"/>
              <a:t> of leadership and their dollars.</a:t>
            </a:r>
          </a:p>
          <a:p>
            <a:pPr eaLnBrk="1" hangingPunct="1"/>
            <a:r>
              <a:rPr lang="en-US" dirty="0" smtClean="0"/>
              <a:t>It also analyzes the willingness of volunteer leaders to give and work in a campaign. </a:t>
            </a:r>
          </a:p>
        </p:txBody>
      </p:sp>
      <p:sp>
        <p:nvSpPr>
          <p:cNvPr id="56324" name="Slide Number Placeholder 3"/>
          <p:cNvSpPr>
            <a:spLocks noGrp="1"/>
          </p:cNvSpPr>
          <p:nvPr>
            <p:ph type="sldNum" sz="quarter" idx="5"/>
          </p:nvPr>
        </p:nvSpPr>
        <p:spPr>
          <a:noFill/>
        </p:spPr>
        <p:txBody>
          <a:bodyPr/>
          <a:lstStyle/>
          <a:p>
            <a:fld id="{A15EEAF6-D6B3-464A-BA54-E71F992FBBD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dirty="0" smtClean="0"/>
              <a:t>To be a bit more specific, these are the things we are assessing in a pre-campaign feasibility study.</a:t>
            </a:r>
          </a:p>
          <a:p>
            <a:pPr eaLnBrk="1" hangingPunct="1"/>
            <a:r>
              <a:rPr lang="en-US" dirty="0" smtClean="0"/>
              <a:t>Do people resonate with the case statement – is the need compelling, inspiring, something people will get behind and find credible</a:t>
            </a:r>
          </a:p>
          <a:p>
            <a:pPr eaLnBrk="1" hangingPunct="1"/>
            <a:r>
              <a:rPr lang="en-US" dirty="0" smtClean="0"/>
              <a:t>Is the goal reasonable – do the numbers work out? Will the existing base of donors and prospects likely be able to give at such a level to reach the goal? Does the goals need to be altered.</a:t>
            </a:r>
          </a:p>
          <a:p>
            <a:pPr eaLnBrk="1" hangingPunct="1"/>
            <a:r>
              <a:rPr lang="en-US" dirty="0" smtClean="0"/>
              <a:t>Who will really get behind this?</a:t>
            </a:r>
          </a:p>
          <a:p>
            <a:pPr eaLnBrk="1" hangingPunct="1"/>
            <a:r>
              <a:rPr lang="en-US" dirty="0" smtClean="0"/>
              <a:t>Who  will be our lead donors?</a:t>
            </a:r>
          </a:p>
          <a:p>
            <a:pPr eaLnBrk="1" hangingPunct="1"/>
            <a:r>
              <a:rPr lang="en-US" dirty="0" smtClean="0"/>
              <a:t>And what is the giving climate in our community? Competition? Timing? Economic conditions?</a:t>
            </a:r>
          </a:p>
        </p:txBody>
      </p:sp>
      <p:sp>
        <p:nvSpPr>
          <p:cNvPr id="57348" name="Slide Number Placeholder 3"/>
          <p:cNvSpPr>
            <a:spLocks noGrp="1"/>
          </p:cNvSpPr>
          <p:nvPr>
            <p:ph type="sldNum" sz="quarter" idx="5"/>
          </p:nvPr>
        </p:nvSpPr>
        <p:spPr>
          <a:noFill/>
        </p:spPr>
        <p:txBody>
          <a:bodyPr/>
          <a:lstStyle/>
          <a:p>
            <a:fld id="{9E692FF6-B714-4F01-919B-4E44A59AAA4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D2F5B0A-475D-4DB9-BE71-245DEF3BC0E3}" type="slidenum">
              <a:rPr lang="en-US"/>
              <a:pPr/>
              <a:t>12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Can’t overestimate the need for these kinds of feasibility studies. A capital campaign is a major undertaking that puts a lot on the line for organizations – the </a:t>
            </a:r>
            <a:r>
              <a:rPr lang="en-US" dirty="0" err="1" smtClean="0"/>
              <a:t>money,leadership</a:t>
            </a:r>
            <a:r>
              <a:rPr lang="en-US" dirty="0" smtClean="0"/>
              <a:t>, time, effort, reputation, image of the organization are at risk……do not want to enter into a capital campaign that stands little chance of succeeding. Costs money to do this type of study, but absolutely necessary. Sometimes the answer regarding whether or not to launch a capital campaign is no, or not now.</a:t>
            </a:r>
          </a:p>
          <a:p>
            <a:pPr eaLnBrk="1" hangingPunct="1"/>
            <a:r>
              <a:rPr lang="en-US" dirty="0" smtClean="0"/>
              <a:t>If the answer is yes, we can move forward. Moving forward entails recruiting the right volunteer leadership to head the campaign, getting people energized around the campaign and encouraging a sense of optimism about the prospects for success, thinking through the appropriate methodology for the campaign, preparing volunteers and staff, and assuring that we have the appropriate management tools in place for such a campaign, most notably procedures and tools for tracking prospects and donors.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2EEA4F9-E004-42CC-9A27-5DA378EC8F38}" type="slidenum">
              <a:rPr lang="en-US"/>
              <a:pPr/>
              <a:t>13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Of course, many times a failed campaign can be traced back to failure to do these pre-campaign feasibility assessments.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gifts table or chart indicates the number and size of the various gifts that will be needed if the organization is to reach its goal; serves as a reality test with board and major donors; vital part of the market survey used to determine the feasibility of a capital campaign goal; defines the goals that must be met in order for the campaign to succeed; sets guidelines for volunteers to use in gift solicitation; serves as a management tool for assessing campaign progress; serves as valuable evaluation tool after campaign.</a:t>
            </a:r>
          </a:p>
          <a:p>
            <a:r>
              <a:rPr lang="en-US" dirty="0" smtClean="0"/>
              <a:t>Traditional gift table is constructed as follows: The lead major gift – the single largest gift needed is calculated to be 10 percent of the campaign goal. Thus in a $1million </a:t>
            </a:r>
            <a:r>
              <a:rPr lang="en-US" dirty="0" err="1" smtClean="0"/>
              <a:t>campaign,the</a:t>
            </a:r>
            <a:r>
              <a:rPr lang="en-US" dirty="0" smtClean="0"/>
              <a:t> lead major gift needed is $100,000. Then each successively smaller gift needed is half of the amount of the previous one, and the number of donors needed doubles. Not a perfect way to construct – may underestimate the number of small gifts and overestimates the number of big gifts, but a place to start. </a:t>
            </a:r>
          </a:p>
          <a:p>
            <a:r>
              <a:rPr lang="en-US" dirty="0" smtClean="0"/>
              <a:t>Gift charts can be sobering – says without gifts on the order indicated, the entire effort has little, if any, chance for success.</a:t>
            </a:r>
          </a:p>
          <a:p>
            <a:r>
              <a:rPr lang="en-US" dirty="0" smtClean="0"/>
              <a:t>One of the most common fallacies regarding gift ranges and distribution patterns is the notion that a campaign can succeed if everyone in the constituency gives same amount.</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 gift table for a $1M goal in the U.S. would look something like this.</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at pinnacle of the pyramid. The highest tier of prospects from whom largest gifts are expected. Approach them through personal visits. </a:t>
            </a:r>
          </a:p>
          <a:p>
            <a:r>
              <a:rPr lang="en-US" dirty="0" smtClean="0"/>
              <a:t>Second tier are people who give somewhat smaller amounts but nevertheless significant in amount and impact.</a:t>
            </a:r>
          </a:p>
          <a:p>
            <a:r>
              <a:rPr lang="en-US" dirty="0" smtClean="0"/>
              <a:t>Bottom tier – approach them last – telephone/internet/direct mail. </a:t>
            </a:r>
          </a:p>
          <a:p>
            <a:r>
              <a:rPr lang="en-US" dirty="0" smtClean="0"/>
              <a:t>100 percent participation is expected by board members. Savvy donors will ask about board participation.</a:t>
            </a:r>
          </a:p>
          <a:p>
            <a:r>
              <a:rPr lang="en-US" dirty="0" smtClean="0"/>
              <a:t>Why top down – start with prospect who could, conceivably be persuaded to give entire amount. Failing that, look to raise the total amount from two donors, ---most effective way – minimizes solicitation time and effort and money.</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 gifts are critical to campaign success. Most campaigns do not go public until a certain percentage of goal has been committed. May be between 40 and 60 percent. Lead gifts represent the bulk of the money raised during this quiet phase.</a:t>
            </a:r>
          </a:p>
          <a:p>
            <a:r>
              <a:rPr lang="en-US" dirty="0" smtClean="0"/>
              <a:t>Asking the lead donors to make their gift commitments early, before the campaign goes public, creates a deadline that </a:t>
            </a:r>
            <a:r>
              <a:rPr lang="en-US" dirty="0" err="1" smtClean="0"/>
              <a:t>canencourage</a:t>
            </a:r>
            <a:r>
              <a:rPr lang="en-US" dirty="0" smtClean="0"/>
              <a:t> gift decisions. </a:t>
            </a:r>
          </a:p>
          <a:p>
            <a:r>
              <a:rPr lang="en-US" dirty="0" smtClean="0"/>
              <a:t>Some donors will not make a gift decision unless they know it will be part of a larger institutional fundraising effort= donors at the lead gift level want their gifts to be counted among other large contributions – don’t want to be the lone wolf.</a:t>
            </a:r>
          </a:p>
          <a:p>
            <a:r>
              <a:rPr lang="en-US" dirty="0" smtClean="0"/>
              <a:t>What do we know about lead gift donors: in the past they have been largely self-made, older (65 and up) and passionate about the causes they fund. Strong values and deep beliefs are common – believe in people and have great respect for knowledge….sometimes religion and spirituality can enter into it. In U.S. deep belief in free enterprise system and generally conservative. Already know something about the institution and believe in it. View giving as an investment and through investment they desire to solve a problem. Expect to see a return on their investment. May want to honor or memorialize someone else rather than themselves. Spouses and families are often involved in gift decision.</a:t>
            </a:r>
          </a:p>
          <a:p>
            <a:r>
              <a:rPr lang="en-US" dirty="0" smtClean="0"/>
              <a:t>Don’t underestimate women’s expanding role in major gift decision- women often control the wealth – they outlive men on average. Over past 25 years, they have emerged </a:t>
            </a:r>
            <a:r>
              <a:rPr lang="en-US" dirty="0" err="1" smtClean="0"/>
              <a:t>inlarge</a:t>
            </a:r>
            <a:r>
              <a:rPr lang="en-US" dirty="0" smtClean="0"/>
              <a:t> numbers as an active, independent force in philanthropy. Today’s nonprofit boards are heavily populated by and often dominated by women. Average charitable gifts by women are increasing. Men tend to give out of loyalty to institution, support the traditions of the institution to which they give and are more likely to give before volunteering. Women are more likely to volunteer before giving – usually prefer personal over public recognition, work as part of team toward goal.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should begin to be clear with capital campaigns is that we are dealing with a different type of donor – one that has the capability to give at a substantial level, has different expectations about the use of his/her gift, that takes longer to cultivate and that we hope has an affinity to our organization.</a:t>
            </a:r>
          </a:p>
          <a:p>
            <a:r>
              <a:rPr lang="en-US" dirty="0" smtClean="0"/>
              <a:t>How do we find these people? We find them through an important activity called prospect research – in big nonprofits, they have whole work groups or at least a few individual, who are solely dedicated to the task of prospect research.</a:t>
            </a:r>
          </a:p>
          <a:p>
            <a:r>
              <a:rPr lang="en-US" dirty="0" smtClean="0"/>
              <a:t>What is it? </a:t>
            </a:r>
            <a:r>
              <a:rPr lang="en-US" smtClean="0"/>
              <a:t>It’s the p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the ultimate gift a donor can give is in the form of what we called a planned gift.</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Slide Image Placeholder 1"/>
          <p:cNvSpPr>
            <a:spLocks noGrp="1" noRot="1" noChangeAspect="1"/>
          </p:cNvSpPr>
          <p:nvPr>
            <p:ph type="sldImg"/>
          </p:nvPr>
        </p:nvSpPr>
        <p:spPr bwMode="auto">
          <a:noFill/>
          <a:ln>
            <a:solidFill>
              <a:srgbClr val="000000"/>
            </a:solidFill>
            <a:miter lim="800000"/>
            <a:headEnd/>
            <a:tailEnd/>
          </a:ln>
        </p:spPr>
      </p:sp>
      <p:sp>
        <p:nvSpPr>
          <p:cNvPr id="605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planned gift has two primary components. Planning and giving. Planning considers estate planning issues, financial ramifications and tax benefits for the donors. Gifting involves the acceptance by the organization of a gift which is generally irrevocable. The donor is irrevocably parting with an important asset in line with the donor’s philanthropic interests and thereby loses the ability often to retrieve it if it needed in the future by the donor. Obviously the donor does this because of a critical support for a particular cause.</a:t>
            </a:r>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4C4715-3910-4405-8F02-61B93C7DF248}"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Slide Image Placeholder 1"/>
          <p:cNvSpPr>
            <a:spLocks noGrp="1" noRot="1" noChangeAspect="1"/>
          </p:cNvSpPr>
          <p:nvPr>
            <p:ph type="sldImg"/>
          </p:nvPr>
        </p:nvSpPr>
        <p:spPr bwMode="auto">
          <a:xfrm>
            <a:off x="1219200" y="304800"/>
            <a:ext cx="4572000" cy="3429000"/>
          </a:xfrm>
          <a:noFill/>
          <a:ln>
            <a:solidFill>
              <a:srgbClr val="000000"/>
            </a:solidFill>
            <a:miter lim="800000"/>
            <a:headEnd/>
            <a:tailEnd/>
          </a:ln>
        </p:spPr>
      </p:sp>
      <p:sp>
        <p:nvSpPr>
          <p:cNvPr id="607234" name="Notes Placeholder 2"/>
          <p:cNvSpPr>
            <a:spLocks noGrp="1"/>
          </p:cNvSpPr>
          <p:nvPr>
            <p:ph type="body" idx="1"/>
          </p:nvPr>
        </p:nvSpPr>
        <p:spPr bwMode="auto">
          <a:xfrm>
            <a:off x="457200" y="3733800"/>
            <a:ext cx="6019800" cy="4724400"/>
          </a:xfrm>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Planned gifts fall into three categories:</a:t>
            </a:r>
          </a:p>
          <a:p>
            <a:pPr eaLnBrk="1" hangingPunct="1">
              <a:spcBef>
                <a:spcPct val="0"/>
              </a:spcBef>
            </a:pPr>
            <a:r>
              <a:rPr lang="en-US" dirty="0" smtClean="0"/>
              <a:t>They can be an outright gift – which means that the organization receiving the gift has immediate use of the gift. These can be in the form of money, gifts of securities (stocks and bonds), intellectual property, or tangible personal property like paintings, antiques, jewelry, collections, automobiles.…..value has to be assessed</a:t>
            </a:r>
          </a:p>
          <a:p>
            <a:pPr eaLnBrk="1" hangingPunct="1">
              <a:spcBef>
                <a:spcPct val="0"/>
              </a:spcBef>
            </a:pPr>
            <a:r>
              <a:rPr lang="en-US" dirty="0" smtClean="0"/>
              <a:t>The second category is deferred gifts- these are commonly known as bequests whereby the donor uses the asset during his lifetime and the charity receives the asset at the donor’s death (a pledge is made before death that this asset will come to the organization at death).</a:t>
            </a:r>
          </a:p>
          <a:p>
            <a:pPr eaLnBrk="1" hangingPunct="1">
              <a:spcBef>
                <a:spcPct val="0"/>
              </a:spcBef>
            </a:pPr>
            <a:r>
              <a:rPr lang="en-US" dirty="0" smtClean="0"/>
              <a:t>The third category is Life Income Gifts – whereby the donor makes a gift (pledge) today and receives a stream of income for life off of that gift and upon the donor’s death the nonprofit has use of the remainder value of the gift.</a:t>
            </a:r>
          </a:p>
          <a:p>
            <a:pPr eaLnBrk="1" hangingPunct="1">
              <a:spcBef>
                <a:spcPct val="0"/>
              </a:spcBef>
            </a:pPr>
            <a:r>
              <a:rPr lang="en-US" dirty="0" smtClean="0"/>
              <a:t>Nonprofits should be in position at minimum to handle successfully those gifts made through securities, bequests and charitable remainder trusts. A complete program will be a planned giving program that offers to donors life income gifts such as charitable gift annuities, deferred gift annuities, a pooled income fund and the opportunity to make gifts of real estate</a:t>
            </a:r>
          </a:p>
          <a:p>
            <a:pPr eaLnBrk="1" hangingPunct="1">
              <a:spcBef>
                <a:spcPct val="0"/>
              </a:spcBef>
            </a:pPr>
            <a:r>
              <a:rPr lang="en-US" dirty="0" smtClean="0"/>
              <a:t>Planned gifts are attractive to donors for many reasons: can make larger gifts than they thought possible. Donors can make a gift that pays a stream of income for life, increases the yield they may currently receive from other investments, provides a charitable income tax deduction and reduces or eliminates capital gains taxes or estate taxes.</a:t>
            </a:r>
          </a:p>
          <a:p>
            <a:pPr eaLnBrk="1" hangingPunct="1">
              <a:spcBef>
                <a:spcPct val="0"/>
              </a:spcBef>
            </a:pPr>
            <a:r>
              <a:rPr lang="en-US" dirty="0" smtClean="0"/>
              <a:t>The vehicles are tax oriented and require substantial time and effort to understand and negotiate. A simple understanding of the gift vehicles does not mean one is capable of engaging in creating planning techniques with these vehicles.</a:t>
            </a:r>
          </a:p>
          <a:p>
            <a:pPr eaLnBrk="1" hangingPunct="1">
              <a:spcBef>
                <a:spcPct val="0"/>
              </a:spcBef>
            </a:pPr>
            <a:r>
              <a:rPr lang="en-US" dirty="0" smtClean="0"/>
              <a:t>Planned giving has become much more sophisticated. Extensive contact with donor’s lawyer, financial advisor, trust officer and or accountant necessary. A depth of knowledge in financial and estate planning is essential.</a:t>
            </a:r>
          </a:p>
          <a:p>
            <a:pPr eaLnBrk="1" hangingPunct="1">
              <a:spcBef>
                <a:spcPct val="0"/>
              </a:spcBef>
            </a:pPr>
            <a:r>
              <a:rPr lang="en-US" dirty="0" smtClean="0"/>
              <a:t>Planned giving is attractive to organizations because attracts wider and larger gifts than available through other means. Organization can build its endowment and its future through its planned giving relationships with donors.</a:t>
            </a:r>
          </a:p>
          <a:p>
            <a:pPr eaLnBrk="1" hangingPunct="1">
              <a:spcBef>
                <a:spcPct val="0"/>
              </a:spcBef>
            </a:pPr>
            <a:r>
              <a:rPr lang="en-US" dirty="0" smtClean="0"/>
              <a:t>Planned giving is, however, fundraising and involves general fundraising principles. Many things are different, however. Planning giving is highly technical, highly personalized and highly structured. It is different from other fundraising programs in that it requires significant planning and organizing in-house, necessitate education or retraining of staff, involves new types of record keeping, reports to donors, government agencies, etc. </a:t>
            </a:r>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1CEDF-A7C1-4468-AB2F-B4B580928282}" type="slidenum">
              <a:rPr lang="en-US"/>
              <a:pPr fontAlgn="base">
                <a:spcBef>
                  <a:spcPct val="0"/>
                </a:spcBef>
                <a:spcAft>
                  <a:spcPct val="0"/>
                </a:spcAft>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Slide Image Placeholder 1"/>
          <p:cNvSpPr>
            <a:spLocks noGrp="1" noRot="1" noChangeAspect="1"/>
          </p:cNvSpPr>
          <p:nvPr>
            <p:ph type="sldImg"/>
          </p:nvPr>
        </p:nvSpPr>
        <p:spPr bwMode="auto">
          <a:noFill/>
          <a:ln>
            <a:solidFill>
              <a:srgbClr val="000000"/>
            </a:solidFill>
            <a:miter lim="800000"/>
            <a:headEnd/>
            <a:tailEnd/>
          </a:ln>
        </p:spPr>
      </p:sp>
      <p:sp>
        <p:nvSpPr>
          <p:cNvPr id="609282" name="Notes Placeholder 2"/>
          <p:cNvSpPr>
            <a:spLocks noGrp="1"/>
          </p:cNvSpPr>
          <p:nvPr>
            <p:ph type="body" idx="1"/>
          </p:nvPr>
        </p:nvSpPr>
        <p:spPr bwMode="auto">
          <a:xfrm>
            <a:off x="533400" y="4191000"/>
            <a:ext cx="5638800" cy="4267200"/>
          </a:xfrm>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Planned  giving is a person-to-person, close-contact effort. The marketing and cultivation are different, more time consuming and usually more expensive.</a:t>
            </a:r>
          </a:p>
          <a:p>
            <a:pPr eaLnBrk="1" hangingPunct="1">
              <a:spcBef>
                <a:spcPct val="0"/>
              </a:spcBef>
            </a:pPr>
            <a:r>
              <a:rPr lang="en-US" dirty="0" smtClean="0"/>
              <a:t>It is often said that it takes three to five years for a planned giving program to be up and running with a regular flow of gifts. Can’t be shortsighted in developing these programs.</a:t>
            </a:r>
          </a:p>
          <a:p>
            <a:pPr eaLnBrk="1" hangingPunct="1">
              <a:spcBef>
                <a:spcPct val="0"/>
              </a:spcBef>
            </a:pPr>
            <a:r>
              <a:rPr lang="en-US" dirty="0" smtClean="0"/>
              <a:t>A planned giving program may be as simple as a bequest program (donors include a gift in their will) or as complex as sophisticated estate planning with closely held stock involving several generations of the donor’s family. There are extremes. </a:t>
            </a:r>
          </a:p>
          <a:p>
            <a:pPr eaLnBrk="1" hangingPunct="1">
              <a:spcBef>
                <a:spcPct val="0"/>
              </a:spcBef>
            </a:pPr>
            <a:r>
              <a:rPr lang="en-US" dirty="0" smtClean="0"/>
              <a:t>How do you know whether your organization is a candidate for a planned giving program? Some of the things that must be in place:</a:t>
            </a:r>
          </a:p>
          <a:p>
            <a:pPr eaLnBrk="1" hangingPunct="1">
              <a:spcBef>
                <a:spcPct val="0"/>
              </a:spcBef>
            </a:pPr>
            <a:r>
              <a:rPr lang="en-US" dirty="0" smtClean="0"/>
              <a:t>You have to be a nonprofit with a positive community image and a well-established position in the community. These are usually organization that have been around a minimum of ten years.</a:t>
            </a:r>
          </a:p>
          <a:p>
            <a:pPr eaLnBrk="1" hangingPunct="1">
              <a:spcBef>
                <a:spcPct val="0"/>
              </a:spcBef>
            </a:pPr>
            <a:r>
              <a:rPr lang="en-US" dirty="0" smtClean="0"/>
              <a:t>There is a significant group of prospects and donors of relative affluence over age sixty.</a:t>
            </a:r>
          </a:p>
          <a:p>
            <a:pPr eaLnBrk="1" hangingPunct="1">
              <a:spcBef>
                <a:spcPct val="0"/>
              </a:spcBef>
            </a:pPr>
            <a:r>
              <a:rPr lang="en-US" dirty="0" smtClean="0"/>
              <a:t>The nonprofit has sufficient current resources to meet its operational needs and can afford to defer the receipt of planned gifts to some point in the future.</a:t>
            </a:r>
          </a:p>
          <a:p>
            <a:pPr eaLnBrk="1" hangingPunct="1">
              <a:spcBef>
                <a:spcPct val="0"/>
              </a:spcBef>
            </a:pPr>
            <a:r>
              <a:rPr lang="en-US" dirty="0" smtClean="0"/>
              <a:t>The board of the nonprofit is willing to support a planned giving program and to commit money and resources to it. </a:t>
            </a:r>
          </a:p>
          <a:p>
            <a:pPr eaLnBrk="1" hangingPunct="1">
              <a:spcBef>
                <a:spcPct val="0"/>
              </a:spcBef>
            </a:pPr>
            <a:r>
              <a:rPr lang="en-US" dirty="0" smtClean="0"/>
              <a:t>The board should set policies and guidelines for a planned giving program:</a:t>
            </a:r>
          </a:p>
          <a:p>
            <a:pPr eaLnBrk="1" hangingPunct="1">
              <a:spcBef>
                <a:spcPct val="0"/>
              </a:spcBef>
            </a:pPr>
            <a:r>
              <a:rPr lang="en-US" dirty="0" smtClean="0"/>
              <a:t>Types of planned gifts to be sought</a:t>
            </a:r>
          </a:p>
          <a:p>
            <a:pPr eaLnBrk="1" hangingPunct="1">
              <a:spcBef>
                <a:spcPct val="0"/>
              </a:spcBef>
            </a:pPr>
            <a:r>
              <a:rPr lang="en-US" dirty="0" smtClean="0"/>
              <a:t>Criteria for acceptance of gifts</a:t>
            </a:r>
          </a:p>
          <a:p>
            <a:pPr eaLnBrk="1" hangingPunct="1">
              <a:spcBef>
                <a:spcPct val="0"/>
              </a:spcBef>
            </a:pPr>
            <a:r>
              <a:rPr lang="en-US" dirty="0" smtClean="0"/>
              <a:t>Procedures for evaluating the feasibility of certain assets as gifts</a:t>
            </a:r>
          </a:p>
          <a:p>
            <a:pPr eaLnBrk="1" hangingPunct="1">
              <a:spcBef>
                <a:spcPct val="0"/>
              </a:spcBef>
            </a:pPr>
            <a:r>
              <a:rPr lang="en-US" dirty="0" smtClean="0"/>
              <a:t>Who will be authorized to accept gifts and to commit the nonprofit to planned giving arrangements.</a:t>
            </a: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3C7A4-5480-4A8F-9185-D343C3616847}" type="slidenum">
              <a:rPr lang="en-US"/>
              <a:pPr fontAlgn="base">
                <a:spcBef>
                  <a:spcPct val="0"/>
                </a:spcBef>
                <a:spcAft>
                  <a:spcPct val="0"/>
                </a:spcAft>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Slide Image Placeholder 1"/>
          <p:cNvSpPr>
            <a:spLocks noGrp="1" noRot="1" noChangeAspect="1"/>
          </p:cNvSpPr>
          <p:nvPr>
            <p:ph type="sldImg"/>
          </p:nvPr>
        </p:nvSpPr>
        <p:spPr bwMode="auto">
          <a:noFill/>
          <a:ln>
            <a:solidFill>
              <a:srgbClr val="000000"/>
            </a:solidFill>
            <a:miter lim="800000"/>
            <a:headEnd/>
            <a:tailEnd/>
          </a:ln>
        </p:spPr>
      </p:sp>
      <p:sp>
        <p:nvSpPr>
          <p:cNvPr id="611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How do you manage a planned giving program?</a:t>
            </a:r>
          </a:p>
          <a:p>
            <a:pPr eaLnBrk="1" hangingPunct="1">
              <a:spcBef>
                <a:spcPct val="0"/>
              </a:spcBef>
            </a:pPr>
            <a:r>
              <a:rPr lang="en-US" dirty="0" smtClean="0"/>
              <a:t>You have to have a good system for identifying the prospects.</a:t>
            </a:r>
          </a:p>
          <a:p>
            <a:pPr eaLnBrk="1" hangingPunct="1">
              <a:spcBef>
                <a:spcPct val="0"/>
              </a:spcBef>
            </a:pPr>
            <a:r>
              <a:rPr lang="en-US" dirty="0" smtClean="0"/>
              <a:t>You have to have a plan for cultivating the relationship with that prospect over time.</a:t>
            </a:r>
          </a:p>
          <a:p>
            <a:pPr eaLnBrk="1" hangingPunct="1">
              <a:spcBef>
                <a:spcPct val="0"/>
              </a:spcBef>
            </a:pPr>
            <a:r>
              <a:rPr lang="en-US" dirty="0" smtClean="0"/>
              <a:t>You have to have a good marketing plan for these kinds of gifts. Donors will want information about the financial benefits of making such a planned gift, such as tax implications and cash flow and help in determining the type, size and timing of their gifts. Donors will have practical considerations – but emotions also drive these gifts.</a:t>
            </a:r>
          </a:p>
          <a:p>
            <a:pPr eaLnBrk="1" hangingPunct="1">
              <a:spcBef>
                <a:spcPct val="0"/>
              </a:spcBef>
            </a:pPr>
            <a:r>
              <a:rPr lang="en-US" dirty="0" smtClean="0"/>
              <a:t>Most effective marketing appeals to the psychological motivations and offers financial solutions for the donors too.</a:t>
            </a:r>
          </a:p>
          <a:p>
            <a:pPr eaLnBrk="1" hangingPunct="1">
              <a:spcBef>
                <a:spcPct val="0"/>
              </a:spcBef>
            </a:pPr>
            <a:r>
              <a:rPr lang="en-US" dirty="0" smtClean="0"/>
              <a:t>To reach current and prospective donors, planned giving materials should appear continually over a sustained time period. Planned gifts rarely close immediately, usually a culmination of consistent, repetitive marketing follow-up that will  result in a donor making a planned gift.</a:t>
            </a:r>
          </a:p>
          <a:p>
            <a:pPr eaLnBrk="1" hangingPunct="1">
              <a:spcBef>
                <a:spcPct val="0"/>
              </a:spcBef>
            </a:pPr>
            <a:r>
              <a:rPr lang="en-US" dirty="0" smtClean="0"/>
              <a:t>Essential part of the marketing effort is written material (brochures, guides) that explain planned giving options – types of- focuses on organization mission. Include a response form .</a:t>
            </a:r>
          </a:p>
          <a:p>
            <a:pPr eaLnBrk="1" hangingPunct="1">
              <a:spcBef>
                <a:spcPct val="0"/>
              </a:spcBef>
            </a:pPr>
            <a:r>
              <a:rPr lang="en-US" dirty="0" smtClean="0"/>
              <a:t>Use newsletter to discuss planned gift opportunities. Use targeted mailings, Use advertisements, conduct seminars for prospects and donors.</a:t>
            </a:r>
          </a:p>
          <a:p>
            <a:pPr eaLnBrk="1" hangingPunct="1">
              <a:spcBef>
                <a:spcPct val="0"/>
              </a:spcBef>
            </a:pPr>
            <a:r>
              <a:rPr lang="en-US" dirty="0" smtClean="0"/>
              <a:t>Provide legal and accounting support.</a:t>
            </a:r>
          </a:p>
          <a:p>
            <a:pPr eaLnBrk="1" hangingPunct="1">
              <a:spcBef>
                <a:spcPct val="0"/>
              </a:spcBef>
            </a:pPr>
            <a:r>
              <a:rPr lang="en-US" dirty="0" smtClean="0"/>
              <a:t>Record-keeping is particularly important because you have to track the prospects for a longer period, and keep track of when that gift might be actually realized; follow-up is long term.</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0EB1F-9499-4188-A1A7-C43E7090B9C8}" type="slidenum">
              <a:rPr lang="en-US"/>
              <a:pPr fontAlgn="base">
                <a:spcBef>
                  <a:spcPct val="0"/>
                </a:spcBef>
                <a:spcAft>
                  <a:spcPct val="0"/>
                </a:spcAft>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Slide Image Placeholder 1"/>
          <p:cNvSpPr>
            <a:spLocks noGrp="1" noRot="1" noChangeAspect="1"/>
          </p:cNvSpPr>
          <p:nvPr>
            <p:ph type="sldImg"/>
          </p:nvPr>
        </p:nvSpPr>
        <p:spPr bwMode="auto">
          <a:noFill/>
          <a:ln>
            <a:solidFill>
              <a:srgbClr val="000000"/>
            </a:solidFill>
            <a:miter lim="800000"/>
            <a:headEnd/>
            <a:tailEnd/>
          </a:ln>
        </p:spPr>
      </p:sp>
      <p:sp>
        <p:nvSpPr>
          <p:cNvPr id="613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Have to keep in mind that many times you must market not to the donor, but to the intermediaries who counsel the donor on their planned giving options and decisions. These include financial planners, trust companies, accountants, attorneys, insurance agents, etc. So  have seminars, mailings, communication ongoing with them.</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3AF50D-48F2-4A6F-88B6-657B97CDE5B4}" type="slidenum">
              <a:rPr lang="en-US"/>
              <a:pPr fontAlgn="base">
                <a:spcBef>
                  <a:spcPct val="0"/>
                </a:spcBef>
                <a:spcAft>
                  <a:spcPct val="0"/>
                </a:spcAft>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Slide Image Placeholder 1"/>
          <p:cNvSpPr>
            <a:spLocks noGrp="1" noRot="1" noChangeAspect="1"/>
          </p:cNvSpPr>
          <p:nvPr>
            <p:ph type="sldImg"/>
          </p:nvPr>
        </p:nvSpPr>
        <p:spPr bwMode="auto">
          <a:noFill/>
          <a:ln>
            <a:solidFill>
              <a:srgbClr val="000000"/>
            </a:solidFill>
            <a:miter lim="800000"/>
            <a:headEnd/>
            <a:tailEnd/>
          </a:ln>
        </p:spPr>
      </p:sp>
      <p:sp>
        <p:nvSpPr>
          <p:cNvPr id="65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EA2BE-8263-4246-B33D-BCDF892CD755}" type="slidenum">
              <a:rPr lang="en-US"/>
              <a:pPr fontAlgn="base">
                <a:spcBef>
                  <a:spcPct val="0"/>
                </a:spcBef>
                <a:spcAft>
                  <a:spcPct val="0"/>
                </a:spcAft>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Capital campaigns are a type of major gift campaign. They fund capital needs such as buildings, large-scale technological improvements or endowments. Endowments are funds that are held in perpetuity with only a portion being spent each year. They tend to be longer term ,but  intensive campaigns. In other words, an organization undertaking this kind of campaign will run such a campaign for a year or perhaps a couple of years with very intensive activity during that period. </a:t>
            </a:r>
          </a:p>
        </p:txBody>
      </p:sp>
      <p:sp>
        <p:nvSpPr>
          <p:cNvPr id="40964" name="Slide Number Placeholder 3"/>
          <p:cNvSpPr>
            <a:spLocks noGrp="1"/>
          </p:cNvSpPr>
          <p:nvPr>
            <p:ph type="sldNum" sz="quarter" idx="5"/>
          </p:nvPr>
        </p:nvSpPr>
        <p:spPr>
          <a:noFill/>
        </p:spPr>
        <p:txBody>
          <a:bodyPr/>
          <a:lstStyle/>
          <a:p>
            <a:fld id="{89D72D4E-6DD8-4E46-AF32-48AEF5C2F73C}"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Capital campaigns are a type of major gift campaign. They fund capital needs such as buildings, large-scale technological improvements or endowments. Endowments are funds that are held in perpetuity with only a portion being spent each year. They tend to be longer term ,but  intensive campaigns. In other words, an organization undertaking this kind of campaign will run such a campaign for a year or perhaps a couple of years with very intensive activity during that period. </a:t>
            </a:r>
          </a:p>
        </p:txBody>
      </p:sp>
      <p:sp>
        <p:nvSpPr>
          <p:cNvPr id="40964" name="Slide Number Placeholder 3"/>
          <p:cNvSpPr>
            <a:spLocks noGrp="1"/>
          </p:cNvSpPr>
          <p:nvPr>
            <p:ph type="sldNum" sz="quarter" idx="5"/>
          </p:nvPr>
        </p:nvSpPr>
        <p:spPr>
          <a:noFill/>
        </p:spPr>
        <p:txBody>
          <a:bodyPr/>
          <a:lstStyle/>
          <a:p>
            <a:fld id="{89D72D4E-6DD8-4E46-AF32-48AEF5C2F73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smtClean="0"/>
              <a:t>So, what are the characteristics:</a:t>
            </a:r>
          </a:p>
          <a:p>
            <a:pPr eaLnBrk="1" hangingPunct="1"/>
            <a:r>
              <a:rPr lang="en-US" dirty="0" smtClean="0"/>
              <a:t>They are intensive in activity and are centered around a special large-scale funding need.</a:t>
            </a:r>
          </a:p>
          <a:p>
            <a:pPr eaLnBrk="1" hangingPunct="1"/>
            <a:r>
              <a:rPr lang="en-US" dirty="0" smtClean="0"/>
              <a:t>Capital items are those associated with building new facilities, major renovations to a facility, equipment, etc.</a:t>
            </a:r>
          </a:p>
          <a:p>
            <a:pPr eaLnBrk="1" hangingPunct="1"/>
            <a:r>
              <a:rPr lang="en-US" dirty="0" smtClean="0"/>
              <a:t>The sizeable goals associated with these campaigns demand careful, intensive preparation and organization to achieve success.  Capital campaigns </a:t>
            </a:r>
            <a:r>
              <a:rPr lang="en-US" dirty="0" err="1" smtClean="0"/>
              <a:t>marshall</a:t>
            </a:r>
            <a:r>
              <a:rPr lang="en-US" dirty="0" smtClean="0"/>
              <a:t> high levels of attention, dedication and commitment from board, volunteer and staff members.</a:t>
            </a:r>
          </a:p>
          <a:p>
            <a:pPr eaLnBrk="1" hangingPunct="1"/>
            <a:r>
              <a:rPr lang="en-US" dirty="0" smtClean="0"/>
              <a:t>What is good about these campaigns is that for the money raised (which is usually substantial) you have a relatively low cost for fundraising administration.</a:t>
            </a:r>
          </a:p>
          <a:p>
            <a:pPr eaLnBrk="1" hangingPunct="1"/>
            <a:r>
              <a:rPr lang="en-US" dirty="0" smtClean="0"/>
              <a:t>The goals set for these campaigns are usually stretch goals, meaning that they represent a major challenge over previous fundraising goals.</a:t>
            </a:r>
          </a:p>
          <a:p>
            <a:pPr eaLnBrk="1" hangingPunct="1"/>
            <a:r>
              <a:rPr lang="en-US" dirty="0" smtClean="0"/>
              <a:t>The focus for these campaigns is major donors – people who have in the past shown the interest, ability and likelihood of giving at major gift levels.  </a:t>
            </a:r>
          </a:p>
        </p:txBody>
      </p:sp>
      <p:sp>
        <p:nvSpPr>
          <p:cNvPr id="41988" name="Slide Number Placeholder 3"/>
          <p:cNvSpPr>
            <a:spLocks noGrp="1"/>
          </p:cNvSpPr>
          <p:nvPr>
            <p:ph type="sldNum" sz="quarter" idx="5"/>
          </p:nvPr>
        </p:nvSpPr>
        <p:spPr>
          <a:noFill/>
        </p:spPr>
        <p:txBody>
          <a:bodyPr/>
          <a:lstStyle/>
          <a:p>
            <a:fld id="{39E20E82-A6F0-4ED6-AFFA-CD253FC6A8D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dirty="0" smtClean="0"/>
              <a:t>Why do you do these campaigns?</a:t>
            </a:r>
          </a:p>
          <a:p>
            <a:pPr eaLnBrk="1" hangingPunct="1"/>
            <a:r>
              <a:rPr lang="en-US" dirty="0" smtClean="0"/>
              <a:t>First, because they are efficient. For the results achieved, costs and time involved, they are the best way to raise money.</a:t>
            </a:r>
          </a:p>
          <a:p>
            <a:pPr eaLnBrk="1" hangingPunct="1"/>
            <a:r>
              <a:rPr lang="en-US" dirty="0" smtClean="0"/>
              <a:t>As a result of doing these campaigns, the organization develops new leadership in the area of development, an important resource going forward.</a:t>
            </a:r>
          </a:p>
          <a:p>
            <a:pPr eaLnBrk="1" hangingPunct="1"/>
            <a:r>
              <a:rPr lang="en-US" dirty="0" smtClean="0"/>
              <a:t>They focus attention on the organization. Aside from the monies raised, interest builds up externally about the organization and the major initiatives it is focused on.</a:t>
            </a:r>
          </a:p>
          <a:p>
            <a:pPr eaLnBrk="1" hangingPunct="1"/>
            <a:r>
              <a:rPr lang="en-US" dirty="0" smtClean="0"/>
              <a:t>A major project and the capital campaign that supports it, unites and strengthens the support of individuals around it. Campaigns tend to have a large </a:t>
            </a:r>
            <a:r>
              <a:rPr lang="en-US" dirty="0" err="1" smtClean="0"/>
              <a:t>p.r</a:t>
            </a:r>
            <a:r>
              <a:rPr lang="en-US" dirty="0" smtClean="0"/>
              <a:t>. impact.</a:t>
            </a:r>
          </a:p>
          <a:p>
            <a:pPr eaLnBrk="1" hangingPunct="1"/>
            <a:r>
              <a:rPr lang="en-US" dirty="0" smtClean="0"/>
              <a:t>New supporters (or prospects) tend to result from a campaign. </a:t>
            </a:r>
          </a:p>
          <a:p>
            <a:pPr eaLnBrk="1" hangingPunct="1"/>
            <a:r>
              <a:rPr lang="en-US" dirty="0" smtClean="0"/>
              <a:t>People start to think about the organization in different ways. In other words, rather than a small annual gift, people start to think about the organization in their estate planning </a:t>
            </a:r>
            <a:r>
              <a:rPr lang="en-US" dirty="0" err="1" smtClean="0"/>
              <a:t>terms.Because</a:t>
            </a:r>
            <a:r>
              <a:rPr lang="en-US" dirty="0" smtClean="0"/>
              <a:t> standards have been raised during the campaign effort, it is reasonable to expect a higher level of giving afterwards.</a:t>
            </a:r>
          </a:p>
          <a:p>
            <a:pPr eaLnBrk="1" hangingPunct="1"/>
            <a:r>
              <a:rPr lang="en-US" dirty="0" smtClean="0"/>
              <a:t>But, of course, the most important reason for conducting a capital campaign is that it is the best way to be in a position to fulfill a specific, large need in your community or among those you serve. </a:t>
            </a:r>
          </a:p>
        </p:txBody>
      </p:sp>
      <p:sp>
        <p:nvSpPr>
          <p:cNvPr id="46084" name="Slide Number Placeholder 3"/>
          <p:cNvSpPr>
            <a:spLocks noGrp="1"/>
          </p:cNvSpPr>
          <p:nvPr>
            <p:ph type="sldNum" sz="quarter" idx="5"/>
          </p:nvPr>
        </p:nvSpPr>
        <p:spPr>
          <a:noFill/>
        </p:spPr>
        <p:txBody>
          <a:bodyPr/>
          <a:lstStyle/>
          <a:p>
            <a:fld id="{59D38ADB-A1BF-4062-AA4B-13353B16F8A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smtClean="0"/>
              <a:t>As with most major gift campaigns, you have to keep in mind where your money typically comes from and orient your efforts accordingly. And there is an inverse relationship between donors and amounts received. In other words, what this graphic is trying to show is that the top 10-15% of your donors in terms of the numbers of donors you have, represent the largest percentage of your donation dollars received. Said another way, a small number of donors give most of your donation dollars to your campaign. So this says, this is where you want to spend your time and effort in raising monies through a capital campaign.    </a:t>
            </a:r>
          </a:p>
        </p:txBody>
      </p:sp>
      <p:sp>
        <p:nvSpPr>
          <p:cNvPr id="63492" name="Slide Number Placeholder 3"/>
          <p:cNvSpPr>
            <a:spLocks noGrp="1"/>
          </p:cNvSpPr>
          <p:nvPr>
            <p:ph type="sldNum" sz="quarter" idx="5"/>
          </p:nvPr>
        </p:nvSpPr>
        <p:spPr>
          <a:noFill/>
        </p:spPr>
        <p:txBody>
          <a:bodyPr/>
          <a:lstStyle/>
          <a:p>
            <a:fld id="{FED101D2-A9C7-4EEA-A686-0F60285C3758}"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normAutofit fontScale="92500" lnSpcReduction="10000"/>
          </a:bodyPr>
          <a:lstStyle/>
          <a:p>
            <a:pPr eaLnBrk="1" hangingPunct="1"/>
            <a:r>
              <a:rPr lang="en-US" dirty="0" smtClean="0"/>
              <a:t>So what does a capital campaign do differently? First, it involves a good bit of intensive study on the front-end to assure that a capital campaign is the right fundraising tactic for the organization.</a:t>
            </a:r>
          </a:p>
          <a:p>
            <a:pPr eaLnBrk="1" hangingPunct="1"/>
            <a:r>
              <a:rPr lang="en-US" dirty="0" smtClean="0"/>
              <a:t>We talk about this in terms of conducting a feasibility study. Quite often an organization will hire an outside consultant whose job it is to determine whether a capital campaign is even feasible for the organization.</a:t>
            </a:r>
          </a:p>
          <a:p>
            <a:pPr eaLnBrk="1" hangingPunct="1"/>
            <a:r>
              <a:rPr lang="en-US" dirty="0" smtClean="0"/>
              <a:t>A feasibility study will look at both the internal and external environments for the organization.</a:t>
            </a:r>
          </a:p>
          <a:p>
            <a:pPr eaLnBrk="1" hangingPunct="1"/>
            <a:r>
              <a:rPr lang="en-US" dirty="0" smtClean="0"/>
              <a:t>Internally, it looks at the maturity of the existing fundraising program. General rule of thumb says that an organization less than ten years old should not be conducting a capital campaign. The thinking is that the organization lacks the donor base, reputation and track record in the community sufficient to launch a successful capital campaign.</a:t>
            </a:r>
          </a:p>
          <a:p>
            <a:pPr eaLnBrk="1" hangingPunct="1"/>
            <a:r>
              <a:rPr lang="en-US" dirty="0" smtClean="0"/>
              <a:t>The feasibility study also looks at whether the organization has gift administration procedures and policies in place (administratively can it handle these types of gifts), is the board fully behind (and personally committed to the campaign) and does the staff also possess commitment and readiness for the extensive effort the campaign entails.</a:t>
            </a:r>
          </a:p>
          <a:p>
            <a:pPr eaLnBrk="1" hangingPunct="1"/>
            <a:r>
              <a:rPr lang="en-US" dirty="0" smtClean="0"/>
              <a:t>What is the depth and breadth of the donor and prospect pool. Are there enough current donors with the inclination and ability to give at a higher level sufficient to make the goal.</a:t>
            </a:r>
          </a:p>
          <a:p>
            <a:pPr eaLnBrk="1" hangingPunct="1"/>
            <a:r>
              <a:rPr lang="en-US" dirty="0" smtClean="0"/>
              <a:t>Do we have a lead donor? Someone (or more) that we know can be counted on to give at least 20% of the goal even before the campaign is launched.</a:t>
            </a:r>
          </a:p>
          <a:p>
            <a:pPr eaLnBrk="1" hangingPunct="1"/>
            <a:r>
              <a:rPr lang="en-US" dirty="0" smtClean="0"/>
              <a:t>Do we </a:t>
            </a:r>
            <a:r>
              <a:rPr lang="en-US" dirty="0" err="1" smtClean="0"/>
              <a:t>hafve</a:t>
            </a:r>
            <a:r>
              <a:rPr lang="en-US" dirty="0" smtClean="0"/>
              <a:t> sufficient database tools to administer the program (track, </a:t>
            </a:r>
            <a:r>
              <a:rPr lang="en-US" dirty="0" err="1" smtClean="0"/>
              <a:t>acknolwedge</a:t>
            </a:r>
            <a:r>
              <a:rPr lang="en-US" dirty="0" smtClean="0"/>
              <a:t>, monitor, report, etc.)  </a:t>
            </a:r>
          </a:p>
        </p:txBody>
      </p:sp>
      <p:sp>
        <p:nvSpPr>
          <p:cNvPr id="55300" name="Slide Number Placeholder 3"/>
          <p:cNvSpPr>
            <a:spLocks noGrp="1"/>
          </p:cNvSpPr>
          <p:nvPr>
            <p:ph type="sldNum" sz="quarter" idx="5"/>
          </p:nvPr>
        </p:nvSpPr>
        <p:spPr>
          <a:noFill/>
        </p:spPr>
        <p:txBody>
          <a:bodyPr/>
          <a:lstStyle/>
          <a:p>
            <a:fld id="{B6867773-0D3F-475C-BA28-6EB7A25EF0C1}"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11/7/2012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11/7/2012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Eight: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5800" y="454026"/>
            <a:ext cx="7543800" cy="769441"/>
          </a:xfrm>
          <a:prstGeom prst="rect">
            <a:avLst/>
          </a:prstGeom>
          <a:noFill/>
          <a:ln w="9525">
            <a:noFill/>
            <a:miter lim="800000"/>
            <a:headEnd/>
            <a:tailEnd/>
          </a:ln>
        </p:spPr>
        <p:txBody>
          <a:bodyPr wrap="square">
            <a:spAutoFit/>
          </a:bodyPr>
          <a:lstStyle/>
          <a:p>
            <a:pPr algn="l"/>
            <a:r>
              <a:rPr lang="en-US" sz="4400" b="1" dirty="0">
                <a:solidFill>
                  <a:srgbClr val="FFC000"/>
                </a:solidFill>
              </a:rPr>
              <a:t>Pre-Campaign Preparation</a:t>
            </a:r>
          </a:p>
        </p:txBody>
      </p:sp>
      <p:sp>
        <p:nvSpPr>
          <p:cNvPr id="19459" name="Text Box 3"/>
          <p:cNvSpPr txBox="1">
            <a:spLocks noChangeArrowheads="1"/>
          </p:cNvSpPr>
          <p:nvPr/>
        </p:nvSpPr>
        <p:spPr bwMode="auto">
          <a:xfrm>
            <a:off x="1752600" y="1598613"/>
            <a:ext cx="7162800" cy="5053691"/>
          </a:xfrm>
          <a:prstGeom prst="rect">
            <a:avLst/>
          </a:prstGeom>
          <a:noFill/>
          <a:ln w="9525">
            <a:noFill/>
            <a:miter lim="800000"/>
            <a:headEnd/>
            <a:tailEnd/>
          </a:ln>
        </p:spPr>
        <p:txBody>
          <a:bodyPr>
            <a:spAutoFit/>
          </a:bodyPr>
          <a:lstStyle/>
          <a:p>
            <a:pPr marL="176213" indent="-176213">
              <a:lnSpc>
                <a:spcPct val="130000"/>
              </a:lnSpc>
              <a:buClr>
                <a:srgbClr val="008080"/>
              </a:buClr>
              <a:buSzPct val="120000"/>
              <a:buFont typeface="Times" charset="0"/>
              <a:buChar char="•"/>
            </a:pPr>
            <a:r>
              <a:rPr lang="en-US" sz="2800" dirty="0"/>
              <a:t> </a:t>
            </a:r>
            <a:r>
              <a:rPr lang="en-US" sz="2800" dirty="0" smtClean="0"/>
              <a:t>Conduct Feasibility Study – Consultant</a:t>
            </a:r>
            <a:endParaRPr lang="en-US" sz="2800" dirty="0"/>
          </a:p>
          <a:p>
            <a:pPr marL="577850" lvl="1" indent="-241300" algn="l">
              <a:lnSpc>
                <a:spcPct val="130000"/>
              </a:lnSpc>
              <a:buClr>
                <a:srgbClr val="008080"/>
              </a:buClr>
              <a:buSzPct val="120000"/>
              <a:buFont typeface="Times" charset="0"/>
              <a:buChar char="•"/>
            </a:pPr>
            <a:r>
              <a:rPr lang="en-US" sz="2400" dirty="0"/>
              <a:t> </a:t>
            </a:r>
            <a:r>
              <a:rPr lang="en-US" sz="2800" dirty="0" smtClean="0"/>
              <a:t>External Audit</a:t>
            </a:r>
            <a:endParaRPr lang="en-US" sz="2800" dirty="0"/>
          </a:p>
          <a:p>
            <a:pPr marL="977900" lvl="2" indent="-239713" algn="l">
              <a:lnSpc>
                <a:spcPct val="130000"/>
              </a:lnSpc>
              <a:buClr>
                <a:srgbClr val="008080"/>
              </a:buClr>
              <a:buSzPct val="120000"/>
              <a:buFont typeface="Times" charset="0"/>
              <a:buChar char="•"/>
            </a:pPr>
            <a:r>
              <a:rPr lang="en-US" sz="2400" dirty="0"/>
              <a:t>Interview key community leaders</a:t>
            </a:r>
          </a:p>
          <a:p>
            <a:pPr marL="977900" lvl="2" indent="-239713" algn="l">
              <a:lnSpc>
                <a:spcPct val="130000"/>
              </a:lnSpc>
              <a:buClr>
                <a:srgbClr val="008080"/>
              </a:buClr>
              <a:buSzPct val="120000"/>
              <a:buFont typeface="Times" charset="0"/>
              <a:buChar char="•"/>
            </a:pPr>
            <a:r>
              <a:rPr lang="en-US" sz="2400" dirty="0"/>
              <a:t>Conduct focus groups</a:t>
            </a:r>
          </a:p>
          <a:p>
            <a:pPr marL="977900" lvl="2" indent="-239713" algn="l">
              <a:lnSpc>
                <a:spcPct val="130000"/>
              </a:lnSpc>
              <a:buClr>
                <a:srgbClr val="008080"/>
              </a:buClr>
              <a:buSzPct val="120000"/>
              <a:buFont typeface="Times" charset="0"/>
              <a:buChar char="•"/>
            </a:pPr>
            <a:r>
              <a:rPr lang="en-US" sz="2400" dirty="0"/>
              <a:t>Design and implement survey</a:t>
            </a:r>
          </a:p>
          <a:p>
            <a:pPr marL="977900" lvl="2" indent="-239713" algn="l">
              <a:lnSpc>
                <a:spcPct val="130000"/>
              </a:lnSpc>
              <a:buClr>
                <a:srgbClr val="008080"/>
              </a:buClr>
              <a:buSzPct val="120000"/>
              <a:buFont typeface="Times" charset="0"/>
              <a:buChar char="•"/>
            </a:pPr>
            <a:r>
              <a:rPr lang="en-US" sz="2400" dirty="0"/>
              <a:t>Analyze other fundraising in community</a:t>
            </a:r>
          </a:p>
          <a:p>
            <a:pPr marL="977900" lvl="2" indent="-239713" algn="l">
              <a:lnSpc>
                <a:spcPct val="130000"/>
              </a:lnSpc>
              <a:buClr>
                <a:srgbClr val="008080"/>
              </a:buClr>
              <a:buSzPct val="120000"/>
              <a:buFont typeface="Times" charset="0"/>
              <a:buChar char="•"/>
            </a:pPr>
            <a:r>
              <a:rPr lang="en-US" sz="2400" dirty="0"/>
              <a:t>Secure names of probable leaders and donors</a:t>
            </a:r>
          </a:p>
          <a:p>
            <a:pPr marL="977900" lvl="2" indent="-239713" algn="l">
              <a:lnSpc>
                <a:spcPct val="130000"/>
              </a:lnSpc>
              <a:buClr>
                <a:srgbClr val="008080"/>
              </a:buClr>
              <a:buSzPct val="120000"/>
              <a:buFont typeface="Times" charset="0"/>
              <a:buChar char="•"/>
            </a:pPr>
            <a:r>
              <a:rPr lang="en-US" sz="2400" dirty="0"/>
              <a:t>Analyze willingness </a:t>
            </a:r>
            <a:r>
              <a:rPr lang="en-US" sz="2400" dirty="0" smtClean="0"/>
              <a:t>of </a:t>
            </a:r>
            <a:r>
              <a:rPr lang="en-US" sz="2400" dirty="0"/>
              <a:t>volunteer leaders to give and </a:t>
            </a:r>
            <a:r>
              <a:rPr lang="en-US" sz="2400" dirty="0" smtClean="0"/>
              <a:t>work </a:t>
            </a:r>
            <a:r>
              <a:rPr lang="en-US" sz="2400" dirty="0"/>
              <a:t>in a campaign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33400" y="1752600"/>
            <a:ext cx="6932612" cy="4124206"/>
          </a:xfrm>
          <a:prstGeom prst="rect">
            <a:avLst/>
          </a:prstGeom>
          <a:noFill/>
          <a:ln w="9525">
            <a:noFill/>
            <a:miter lim="800000"/>
            <a:headEnd/>
            <a:tailEnd/>
          </a:ln>
        </p:spPr>
        <p:txBody>
          <a:bodyPr rIns="0">
            <a:spAutoFit/>
          </a:bodyPr>
          <a:lstStyle/>
          <a:p>
            <a:pPr marL="457200" indent="-457200" algn="l"/>
            <a:endParaRPr lang="en-US" sz="1400" dirty="0"/>
          </a:p>
          <a:p>
            <a:pPr marL="457200" indent="-457200" algn="l">
              <a:buClr>
                <a:srgbClr val="008080"/>
              </a:buClr>
              <a:buFontTx/>
              <a:buAutoNum type="arabicPeriod"/>
            </a:pPr>
            <a:r>
              <a:rPr lang="en-US" sz="2800" dirty="0"/>
              <a:t>Case Statement Viability</a:t>
            </a:r>
          </a:p>
          <a:p>
            <a:pPr marL="457200" indent="-457200" algn="l">
              <a:buClr>
                <a:srgbClr val="008080"/>
              </a:buClr>
              <a:buFontTx/>
              <a:buAutoNum type="arabicPeriod"/>
            </a:pPr>
            <a:endParaRPr lang="en-US" sz="2000" dirty="0"/>
          </a:p>
          <a:p>
            <a:pPr marL="457200" indent="-457200" algn="l">
              <a:buClr>
                <a:srgbClr val="008080"/>
              </a:buClr>
              <a:buFontTx/>
              <a:buAutoNum type="arabicPeriod"/>
            </a:pPr>
            <a:r>
              <a:rPr lang="en-US" sz="2800" dirty="0"/>
              <a:t>Campaign Goal </a:t>
            </a:r>
          </a:p>
          <a:p>
            <a:pPr marL="457200" indent="-457200" algn="l">
              <a:buClr>
                <a:srgbClr val="008080"/>
              </a:buClr>
              <a:buFontTx/>
              <a:buAutoNum type="arabicPeriod"/>
            </a:pPr>
            <a:endParaRPr lang="en-US" sz="2000" dirty="0"/>
          </a:p>
          <a:p>
            <a:pPr marL="457200" indent="-457200" algn="l">
              <a:buClr>
                <a:srgbClr val="008080"/>
              </a:buClr>
              <a:buFontTx/>
              <a:buAutoNum type="arabicPeriod"/>
            </a:pPr>
            <a:r>
              <a:rPr lang="en-US" sz="2800" dirty="0"/>
              <a:t>Board Leadership and other key volunteers</a:t>
            </a:r>
          </a:p>
          <a:p>
            <a:pPr marL="457200" indent="-457200" algn="l">
              <a:buClr>
                <a:srgbClr val="008080"/>
              </a:buClr>
              <a:buFontTx/>
              <a:buAutoNum type="arabicPeriod"/>
            </a:pPr>
            <a:endParaRPr lang="en-US" sz="2000" dirty="0"/>
          </a:p>
          <a:p>
            <a:pPr marL="457200" indent="-457200" algn="l">
              <a:buClr>
                <a:srgbClr val="008080"/>
              </a:buClr>
              <a:buFontTx/>
              <a:buAutoNum type="arabicPeriod"/>
            </a:pPr>
            <a:r>
              <a:rPr lang="en-US" sz="2800" dirty="0"/>
              <a:t>Lead Donors</a:t>
            </a:r>
          </a:p>
          <a:p>
            <a:pPr marL="457200" indent="-457200" algn="l">
              <a:buClr>
                <a:srgbClr val="008080"/>
              </a:buClr>
              <a:buFontTx/>
              <a:buAutoNum type="arabicPeriod"/>
            </a:pPr>
            <a:endParaRPr lang="en-US" sz="2000" dirty="0"/>
          </a:p>
          <a:p>
            <a:pPr marL="457200" indent="-457200" algn="l">
              <a:buClr>
                <a:srgbClr val="008080"/>
              </a:buClr>
              <a:buFontTx/>
              <a:buAutoNum type="arabicPeriod"/>
            </a:pPr>
            <a:r>
              <a:rPr lang="en-US" sz="2800" dirty="0"/>
              <a:t>Giving Climate</a:t>
            </a:r>
          </a:p>
        </p:txBody>
      </p:sp>
      <p:sp>
        <p:nvSpPr>
          <p:cNvPr id="10" name="Title 9"/>
          <p:cNvSpPr>
            <a:spLocks noGrp="1"/>
          </p:cNvSpPr>
          <p:nvPr>
            <p:ph type="title"/>
          </p:nvPr>
        </p:nvSpPr>
        <p:spPr>
          <a:xfrm>
            <a:off x="457200" y="457200"/>
            <a:ext cx="8229600" cy="1143000"/>
          </a:xfrm>
        </p:spPr>
        <p:txBody>
          <a:bodyPr/>
          <a:lstStyle/>
          <a:p>
            <a:r>
              <a:rPr lang="en-US" sz="4000" b="1" dirty="0" smtClean="0">
                <a:solidFill>
                  <a:srgbClr val="FFC000"/>
                </a:solidFill>
                <a:latin typeface="Arial" pitchFamily="34" charset="0"/>
                <a:cs typeface="Arial" pitchFamily="34" charset="0"/>
              </a:rPr>
              <a:t>Determine:</a:t>
            </a:r>
            <a:endParaRPr lang="en-US" sz="4000" b="1" dirty="0">
              <a:solidFill>
                <a:srgbClr val="FFC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455613"/>
            <a:ext cx="7924800" cy="769441"/>
          </a:xfrm>
          <a:prstGeom prst="rect">
            <a:avLst/>
          </a:prstGeom>
          <a:noFill/>
          <a:ln w="9525">
            <a:noFill/>
            <a:miter lim="800000"/>
            <a:headEnd/>
            <a:tailEnd/>
          </a:ln>
        </p:spPr>
        <p:txBody>
          <a:bodyPr wrap="square">
            <a:spAutoFit/>
          </a:bodyPr>
          <a:lstStyle/>
          <a:p>
            <a:pPr algn="l"/>
            <a:r>
              <a:rPr lang="en-US" sz="4400" b="1" dirty="0">
                <a:solidFill>
                  <a:srgbClr val="FFC000"/>
                </a:solidFill>
              </a:rPr>
              <a:t>The Successful Campaign  </a:t>
            </a:r>
          </a:p>
        </p:txBody>
      </p:sp>
      <p:sp>
        <p:nvSpPr>
          <p:cNvPr id="14339" name="Text Box 3"/>
          <p:cNvSpPr txBox="1">
            <a:spLocks noChangeArrowheads="1"/>
          </p:cNvSpPr>
          <p:nvPr/>
        </p:nvSpPr>
        <p:spPr bwMode="auto">
          <a:xfrm>
            <a:off x="647700" y="1905000"/>
            <a:ext cx="8458200" cy="4185761"/>
          </a:xfrm>
          <a:prstGeom prst="rect">
            <a:avLst/>
          </a:prstGeom>
          <a:noFill/>
          <a:ln w="9525">
            <a:noFill/>
            <a:miter lim="800000"/>
            <a:headEnd/>
            <a:tailEnd/>
          </a:ln>
        </p:spPr>
        <p:txBody>
          <a:bodyPr wrap="square">
            <a:spAutoFit/>
          </a:bodyPr>
          <a:lstStyle/>
          <a:p>
            <a:pPr algn="l">
              <a:spcBef>
                <a:spcPct val="30000"/>
              </a:spcBef>
              <a:buClr>
                <a:srgbClr val="008080"/>
              </a:buClr>
              <a:buSzPct val="120000"/>
            </a:pPr>
            <a:r>
              <a:rPr lang="en-US" dirty="0"/>
              <a:t> </a:t>
            </a:r>
            <a:r>
              <a:rPr lang="en-US" sz="2800" dirty="0"/>
              <a:t>Conducts both types of studies to provide building blocks for campaign, then </a:t>
            </a:r>
            <a:r>
              <a:rPr lang="en-US" dirty="0"/>
              <a:t>. . . </a:t>
            </a:r>
          </a:p>
          <a:p>
            <a:pPr lvl="1" algn="l">
              <a:spcBef>
                <a:spcPct val="30000"/>
              </a:spcBef>
              <a:buClr>
                <a:srgbClr val="008080"/>
              </a:buClr>
              <a:buSzPct val="120000"/>
              <a:buFontTx/>
              <a:buChar char="•"/>
            </a:pPr>
            <a:r>
              <a:rPr lang="en-US" sz="2800" dirty="0"/>
              <a:t> Recruits the right volunteer leadership</a:t>
            </a:r>
          </a:p>
          <a:p>
            <a:pPr lvl="1" algn="l">
              <a:spcBef>
                <a:spcPct val="30000"/>
              </a:spcBef>
              <a:buClr>
                <a:srgbClr val="008080"/>
              </a:buClr>
              <a:buSzPct val="120000"/>
              <a:buFontTx/>
              <a:buChar char="•"/>
            </a:pPr>
            <a:r>
              <a:rPr lang="en-US" sz="2800" dirty="0"/>
              <a:t> Enjoys a sense of inevitable </a:t>
            </a:r>
            <a:r>
              <a:rPr lang="en-US" sz="2800" dirty="0" smtClean="0"/>
              <a:t> success/optimism</a:t>
            </a:r>
            <a:endParaRPr lang="en-US" sz="2800" dirty="0"/>
          </a:p>
          <a:p>
            <a:pPr lvl="1" algn="l">
              <a:spcBef>
                <a:spcPct val="30000"/>
              </a:spcBef>
              <a:buClr>
                <a:srgbClr val="008080"/>
              </a:buClr>
              <a:buSzPct val="120000"/>
              <a:buFontTx/>
              <a:buChar char="•"/>
            </a:pPr>
            <a:r>
              <a:rPr lang="en-US" sz="2800" dirty="0"/>
              <a:t> Utilizes proven methodology </a:t>
            </a:r>
          </a:p>
          <a:p>
            <a:pPr lvl="1" algn="l">
              <a:spcBef>
                <a:spcPct val="30000"/>
              </a:spcBef>
              <a:buClr>
                <a:srgbClr val="008080"/>
              </a:buClr>
              <a:buSzPct val="120000"/>
              <a:buFontTx/>
              <a:buChar char="•"/>
            </a:pPr>
            <a:r>
              <a:rPr lang="en-US" sz="2800" dirty="0"/>
              <a:t> Prepares volunteers and staff</a:t>
            </a:r>
          </a:p>
          <a:p>
            <a:pPr lvl="1" algn="l">
              <a:spcBef>
                <a:spcPct val="30000"/>
              </a:spcBef>
              <a:buClr>
                <a:srgbClr val="008080"/>
              </a:buClr>
              <a:buSzPct val="120000"/>
              <a:buFontTx/>
              <a:buChar char="•"/>
            </a:pPr>
            <a:r>
              <a:rPr lang="en-US" sz="2800" dirty="0"/>
              <a:t> Provides superb management of the             	campaign and tracking of  </a:t>
            </a:r>
            <a:r>
              <a:rPr lang="en-US" sz="2800" dirty="0" smtClean="0"/>
              <a:t>prospects and  donors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373559"/>
            <a:ext cx="6858000" cy="769441"/>
          </a:xfrm>
          <a:prstGeom prst="rect">
            <a:avLst/>
          </a:prstGeom>
          <a:noFill/>
          <a:ln w="9525">
            <a:noFill/>
            <a:miter lim="800000"/>
            <a:headEnd/>
            <a:tailEnd/>
          </a:ln>
        </p:spPr>
        <p:txBody>
          <a:bodyPr>
            <a:spAutoFit/>
          </a:bodyPr>
          <a:lstStyle/>
          <a:p>
            <a:pPr algn="l"/>
            <a:r>
              <a:rPr lang="en-US" sz="4400" b="1" dirty="0">
                <a:solidFill>
                  <a:srgbClr val="FFC000"/>
                </a:solidFill>
                <a:latin typeface="+mj-lt"/>
              </a:rPr>
              <a:t>The Failed Campaign  </a:t>
            </a:r>
          </a:p>
        </p:txBody>
      </p:sp>
      <p:sp>
        <p:nvSpPr>
          <p:cNvPr id="13315" name="Text Box 3"/>
          <p:cNvSpPr txBox="1">
            <a:spLocks noChangeArrowheads="1"/>
          </p:cNvSpPr>
          <p:nvPr/>
        </p:nvSpPr>
        <p:spPr bwMode="auto">
          <a:xfrm>
            <a:off x="762000" y="1533465"/>
            <a:ext cx="7696200" cy="5324535"/>
          </a:xfrm>
          <a:prstGeom prst="rect">
            <a:avLst/>
          </a:prstGeom>
          <a:noFill/>
          <a:ln w="9525">
            <a:noFill/>
            <a:miter lim="800000"/>
            <a:headEnd/>
            <a:tailEnd/>
          </a:ln>
        </p:spPr>
        <p:txBody>
          <a:bodyPr wrap="square">
            <a:spAutoFit/>
          </a:bodyPr>
          <a:lstStyle/>
          <a:p>
            <a:pPr marL="293688" indent="-293688" algn="l">
              <a:buClr>
                <a:srgbClr val="008080"/>
              </a:buClr>
              <a:buFontTx/>
              <a:buChar char="•"/>
            </a:pPr>
            <a:r>
              <a:rPr lang="en-US" sz="2800" dirty="0" smtClean="0"/>
              <a:t>Launches </a:t>
            </a:r>
            <a:r>
              <a:rPr lang="en-US" sz="2800" dirty="0"/>
              <a:t>the campaign without </a:t>
            </a:r>
            <a:r>
              <a:rPr lang="en-US" sz="2800" dirty="0" smtClean="0"/>
              <a:t>conducting </a:t>
            </a:r>
            <a:r>
              <a:rPr lang="en-US" sz="2800" dirty="0"/>
              <a:t>two types of pre-campaign activities:  </a:t>
            </a:r>
          </a:p>
          <a:p>
            <a:pPr marL="690563" lvl="1" indent="-282575" algn="l">
              <a:buClr>
                <a:srgbClr val="008080"/>
              </a:buClr>
              <a:buFontTx/>
              <a:buChar char="•"/>
            </a:pPr>
            <a:r>
              <a:rPr lang="en-US" sz="2800" i="1" dirty="0"/>
              <a:t>Study One</a:t>
            </a:r>
          </a:p>
          <a:p>
            <a:pPr lvl="2" algn="l">
              <a:buClr>
                <a:srgbClr val="008080"/>
              </a:buClr>
              <a:buFontTx/>
              <a:buChar char="•"/>
            </a:pPr>
            <a:r>
              <a:rPr lang="en-US" dirty="0"/>
              <a:t> </a:t>
            </a:r>
            <a:r>
              <a:rPr lang="en-US" sz="2600" dirty="0"/>
              <a:t>Market Analysis </a:t>
            </a:r>
          </a:p>
          <a:p>
            <a:pPr lvl="2" algn="l">
              <a:buClr>
                <a:srgbClr val="008080"/>
              </a:buClr>
              <a:buFontTx/>
              <a:buChar char="•"/>
            </a:pPr>
            <a:r>
              <a:rPr lang="en-US" sz="2600" dirty="0"/>
              <a:t> Operations Planning</a:t>
            </a:r>
          </a:p>
          <a:p>
            <a:pPr lvl="2" algn="l">
              <a:buClr>
                <a:srgbClr val="008080"/>
              </a:buClr>
              <a:buFontTx/>
              <a:buChar char="•"/>
            </a:pPr>
            <a:r>
              <a:rPr lang="en-US" sz="2600" dirty="0"/>
              <a:t> Facility Development Planning</a:t>
            </a:r>
          </a:p>
          <a:p>
            <a:pPr lvl="2" algn="l">
              <a:buClr>
                <a:srgbClr val="008080"/>
              </a:buClr>
              <a:buFontTx/>
              <a:buChar char="•"/>
            </a:pPr>
            <a:r>
              <a:rPr lang="en-US" sz="2600" dirty="0"/>
              <a:t> Financial Projections </a:t>
            </a:r>
          </a:p>
          <a:p>
            <a:pPr marL="690563" lvl="1" indent="-282575" algn="l">
              <a:buClr>
                <a:srgbClr val="008080"/>
              </a:buClr>
              <a:buFontTx/>
              <a:buChar char="•"/>
            </a:pPr>
            <a:r>
              <a:rPr lang="en-US" sz="2800" i="1" dirty="0"/>
              <a:t>Study Two</a:t>
            </a:r>
          </a:p>
          <a:p>
            <a:pPr lvl="2" algn="l">
              <a:buClr>
                <a:srgbClr val="008080"/>
              </a:buClr>
              <a:buFontTx/>
              <a:buChar char="•"/>
            </a:pPr>
            <a:r>
              <a:rPr lang="en-US" dirty="0"/>
              <a:t> </a:t>
            </a:r>
            <a:r>
              <a:rPr lang="en-US" sz="2600" dirty="0"/>
              <a:t>Campaign feasibility study</a:t>
            </a:r>
            <a:r>
              <a:rPr lang="en-US" sz="2800" dirty="0"/>
              <a:t> </a:t>
            </a:r>
          </a:p>
          <a:p>
            <a:pPr lvl="3" algn="l">
              <a:buClr>
                <a:srgbClr val="008080"/>
              </a:buClr>
              <a:buFontTx/>
              <a:buChar char="•"/>
            </a:pPr>
            <a:r>
              <a:rPr lang="en-US" sz="2800" dirty="0"/>
              <a:t> </a:t>
            </a:r>
            <a:r>
              <a:rPr lang="en-US" sz="2400" dirty="0"/>
              <a:t>Fundraising Assessment and Goal</a:t>
            </a:r>
          </a:p>
          <a:p>
            <a:pPr lvl="3" algn="l">
              <a:buClr>
                <a:srgbClr val="008080"/>
              </a:buClr>
              <a:buFontTx/>
              <a:buChar char="•"/>
            </a:pPr>
            <a:r>
              <a:rPr lang="en-US" sz="2400" dirty="0"/>
              <a:t> Case Assessment </a:t>
            </a:r>
          </a:p>
          <a:p>
            <a:pPr lvl="3" algn="l">
              <a:buClr>
                <a:srgbClr val="008080"/>
              </a:buClr>
              <a:buFontTx/>
              <a:buChar char="•"/>
            </a:pPr>
            <a:r>
              <a:rPr lang="en-US" sz="2400" dirty="0"/>
              <a:t> </a:t>
            </a:r>
            <a:r>
              <a:rPr lang="en-US" sz="2400" dirty="0" smtClean="0"/>
              <a:t>Leadership/Staff </a:t>
            </a:r>
            <a:r>
              <a:rPr lang="en-US" sz="2400" dirty="0"/>
              <a:t>Assessment</a:t>
            </a:r>
          </a:p>
          <a:p>
            <a:pPr marL="293688" indent="-293688" algn="l">
              <a:buClr>
                <a:srgbClr val="008080"/>
              </a:buClr>
            </a:pPr>
            <a:r>
              <a:rPr lang="en-US" sz="20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 Gifts Table</a:t>
            </a:r>
            <a:endParaRPr lang="en-US" dirty="0"/>
          </a:p>
        </p:txBody>
      </p:sp>
      <p:sp>
        <p:nvSpPr>
          <p:cNvPr id="3" name="Content Placeholder 2"/>
          <p:cNvSpPr>
            <a:spLocks noGrp="1"/>
          </p:cNvSpPr>
          <p:nvPr>
            <p:ph sz="half" idx="1"/>
          </p:nvPr>
        </p:nvSpPr>
        <p:spPr/>
        <p:txBody>
          <a:bodyPr/>
          <a:lstStyle/>
          <a:p>
            <a:r>
              <a:rPr lang="en-US" dirty="0" smtClean="0"/>
              <a:t>Indicates the number and size of various gifts that will be needed if organization is to meet campaign goal</a:t>
            </a:r>
            <a:endParaRPr lang="en-US" dirty="0"/>
          </a:p>
        </p:txBody>
      </p:sp>
      <p:pic>
        <p:nvPicPr>
          <p:cNvPr id="1098754" name="Picture 2" descr="C:\Users\Rob\AppData\Local\Microsoft\Windows\Temporary Internet Files\Content.IE5\3FC2GLTH\MC900231773[1].wmf"/>
          <p:cNvPicPr>
            <a:picLocks noGrp="1" noChangeAspect="1" noChangeArrowheads="1"/>
          </p:cNvPicPr>
          <p:nvPr>
            <p:ph sz="half" idx="2"/>
          </p:nvPr>
        </p:nvPicPr>
        <p:blipFill>
          <a:blip r:embed="rId3" cstate="print"/>
          <a:srcRect/>
          <a:stretch>
            <a:fillRect/>
          </a:stretch>
        </p:blipFill>
        <p:spPr bwMode="auto">
          <a:xfrm>
            <a:off x="5638800" y="2209800"/>
            <a:ext cx="2670395" cy="34173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Table Example: $1M Goal</a:t>
            </a:r>
            <a:endParaRPr lang="en-US" dirty="0"/>
          </a:p>
        </p:txBody>
      </p:sp>
      <p:pic>
        <p:nvPicPr>
          <p:cNvPr id="4" name="Content Placeholder 3" descr="GiftChart.gif"/>
          <p:cNvPicPr>
            <a:picLocks noGrp="1" noChangeAspect="1"/>
          </p:cNvPicPr>
          <p:nvPr>
            <p:ph idx="1"/>
          </p:nvPr>
        </p:nvPicPr>
        <p:blipFill>
          <a:blip r:embed="rId3" cstate="print"/>
          <a:stretch>
            <a:fillRect/>
          </a:stretch>
        </p:blipFill>
        <p:spPr>
          <a:xfrm>
            <a:off x="1371600" y="2362200"/>
            <a:ext cx="6324600" cy="35052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Approach for Conducting Capital Campaign</a:t>
            </a:r>
            <a:endParaRPr lang="en-US" dirty="0"/>
          </a:p>
        </p:txBody>
      </p:sp>
      <p:sp>
        <p:nvSpPr>
          <p:cNvPr id="3" name="Content Placeholder 2"/>
          <p:cNvSpPr>
            <a:spLocks noGrp="1"/>
          </p:cNvSpPr>
          <p:nvPr>
            <p:ph idx="1"/>
          </p:nvPr>
        </p:nvSpPr>
        <p:spPr/>
        <p:txBody>
          <a:bodyPr/>
          <a:lstStyle/>
          <a:p>
            <a:r>
              <a:rPr lang="en-US" dirty="0" smtClean="0"/>
              <a:t>Top-down: Approach that emphasizes lead gifts and largest donors first.</a:t>
            </a:r>
          </a:p>
          <a:p>
            <a:pPr lvl="1"/>
            <a:r>
              <a:rPr lang="en-US" dirty="0" smtClean="0"/>
              <a:t>Personal visits</a:t>
            </a:r>
          </a:p>
          <a:p>
            <a:r>
              <a:rPr lang="en-US" dirty="0" smtClean="0"/>
              <a:t>Second-tier of donors/prospects</a:t>
            </a:r>
          </a:p>
          <a:p>
            <a:pPr lvl="1"/>
            <a:r>
              <a:rPr lang="en-US" dirty="0" smtClean="0"/>
              <a:t>Personal visits/telephone/mail</a:t>
            </a:r>
          </a:p>
          <a:p>
            <a:r>
              <a:rPr lang="en-US" dirty="0" smtClean="0"/>
              <a:t>Bottom-tier</a:t>
            </a:r>
          </a:p>
          <a:p>
            <a:pPr lvl="1"/>
            <a:r>
              <a:rPr lang="en-US" dirty="0" smtClean="0"/>
              <a:t>Telephone/internet/direct mail</a:t>
            </a:r>
          </a:p>
          <a:p>
            <a:pPr lvl="1"/>
            <a:r>
              <a:rPr lang="en-US" dirty="0" smtClean="0"/>
              <a:t>May not be necessary if goal met by first and second-tiers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dirty="0" smtClean="0"/>
              <a:t>Lead Donations</a:t>
            </a:r>
            <a:endParaRPr lang="en-US" sz="3600" dirty="0"/>
          </a:p>
        </p:txBody>
      </p:sp>
      <p:sp>
        <p:nvSpPr>
          <p:cNvPr id="9" name="Text Placeholder 8"/>
          <p:cNvSpPr>
            <a:spLocks noGrp="1"/>
          </p:cNvSpPr>
          <p:nvPr>
            <p:ph type="body" sz="half" idx="2"/>
          </p:nvPr>
        </p:nvSpPr>
        <p:spPr/>
        <p:txBody>
          <a:bodyPr/>
          <a:lstStyle/>
          <a:p>
            <a:r>
              <a:rPr lang="en-US" sz="2400" dirty="0" smtClean="0"/>
              <a:t>Those gifts that are secured before campaign “goes public”. May be up to 60 percent of campaign goal.</a:t>
            </a:r>
            <a:endParaRPr lang="en-US" sz="2400" dirty="0"/>
          </a:p>
        </p:txBody>
      </p:sp>
      <p:pic>
        <p:nvPicPr>
          <p:cNvPr id="1099780" name="Picture 4" descr="C:\Users\Rob\AppData\Local\Microsoft\Windows\Temporary Internet Files\Content.IE5\LC7V5Y3B\MP900443061[1].jpg"/>
          <p:cNvPicPr>
            <a:picLocks noChangeAspect="1" noChangeArrowheads="1"/>
          </p:cNvPicPr>
          <p:nvPr/>
        </p:nvPicPr>
        <p:blipFill>
          <a:blip r:embed="rId3" cstate="print"/>
          <a:srcRect/>
          <a:stretch>
            <a:fillRect/>
          </a:stretch>
        </p:blipFill>
        <p:spPr bwMode="auto">
          <a:xfrm rot="417209">
            <a:off x="3060011" y="1075298"/>
            <a:ext cx="5437334" cy="43053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Rectangle 2"/>
          <p:cNvSpPr>
            <a:spLocks noChangeArrowheads="1"/>
          </p:cNvSpPr>
          <p:nvPr/>
        </p:nvSpPr>
        <p:spPr bwMode="auto">
          <a:xfrm>
            <a:off x="658091" y="228600"/>
            <a:ext cx="8229600" cy="914400"/>
          </a:xfrm>
          <a:prstGeom prst="rect">
            <a:avLst/>
          </a:prstGeom>
          <a:noFill/>
          <a:ln w="9525">
            <a:noFill/>
            <a:miter lim="800000"/>
            <a:headEnd/>
            <a:tailEnd/>
          </a:ln>
        </p:spPr>
        <p:txBody>
          <a:bodyPr lIns="92075" tIns="46038" rIns="92075" bIns="46038" anchor="ctr"/>
          <a:lstStyle/>
          <a:p>
            <a:pPr algn="ctr"/>
            <a:r>
              <a:rPr lang="en-US" sz="4400" b="1" dirty="0" smtClean="0">
                <a:solidFill>
                  <a:srgbClr val="FFC000"/>
                </a:solidFill>
                <a:latin typeface="Tahoma" pitchFamily="34" charset="0"/>
              </a:rPr>
              <a:t>Prospect Research (Again)</a:t>
            </a:r>
            <a:endParaRPr lang="en-US" sz="4400" dirty="0">
              <a:solidFill>
                <a:srgbClr val="FFC000"/>
              </a:solidFill>
              <a:latin typeface="Tahoma" pitchFamily="34" charset="0"/>
            </a:endParaRPr>
          </a:p>
        </p:txBody>
      </p:sp>
      <p:sp>
        <p:nvSpPr>
          <p:cNvPr id="622594" name="Rectangle 3"/>
          <p:cNvSpPr>
            <a:spLocks noChangeArrowheads="1"/>
          </p:cNvSpPr>
          <p:nvPr/>
        </p:nvSpPr>
        <p:spPr bwMode="auto">
          <a:xfrm>
            <a:off x="658091" y="1905000"/>
            <a:ext cx="8229600" cy="4419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800" dirty="0">
                <a:latin typeface="Tahoma" pitchFamily="34" charset="0"/>
              </a:rPr>
              <a:t>Basic Principles:</a:t>
            </a:r>
          </a:p>
          <a:p>
            <a:pPr marL="742950" lvl="1" indent="-285750">
              <a:spcBef>
                <a:spcPct val="20000"/>
              </a:spcBef>
              <a:buClr>
                <a:schemeClr val="hlink"/>
              </a:buClr>
              <a:buSzPct val="55000"/>
              <a:buFont typeface="Wingdings" pitchFamily="2" charset="2"/>
              <a:buChar char="v"/>
            </a:pPr>
            <a:r>
              <a:rPr lang="en-US" sz="2800" dirty="0" smtClean="0">
                <a:solidFill>
                  <a:srgbClr val="FF0000"/>
                </a:solidFill>
                <a:latin typeface="Tahoma" pitchFamily="34" charset="0"/>
              </a:rPr>
              <a:t>Linkage, ability, interest</a:t>
            </a:r>
          </a:p>
          <a:p>
            <a:pPr marL="742950" lvl="1" indent="-285750">
              <a:spcBef>
                <a:spcPct val="20000"/>
              </a:spcBef>
              <a:buClr>
                <a:schemeClr val="hlink"/>
              </a:buClr>
              <a:buSzPct val="55000"/>
              <a:buFont typeface="Wingdings" pitchFamily="2" charset="2"/>
              <a:buChar char="v"/>
            </a:pPr>
            <a:r>
              <a:rPr lang="en-US" sz="2800" dirty="0" smtClean="0">
                <a:latin typeface="Tahoma" pitchFamily="34" charset="0"/>
              </a:rPr>
              <a:t>System </a:t>
            </a:r>
            <a:r>
              <a:rPr lang="en-US" sz="2800" dirty="0">
                <a:latin typeface="Tahoma" pitchFamily="34" charset="0"/>
              </a:rPr>
              <a:t>for research begins with determining internal and external constituents</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Process is cumulative and on-going</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Confidentiality, accuracy timeliness of data is critical</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Prospect identification is every board member’s responsibility</a:t>
            </a:r>
            <a:endParaRPr lang="en-US" sz="2800" dirty="0">
              <a:latin typeface="Times New Roman" pitchFamily="18" charset="0"/>
            </a:endParaRPr>
          </a:p>
          <a:p>
            <a:pPr marL="742950" lvl="1" indent="-285750">
              <a:spcBef>
                <a:spcPct val="20000"/>
              </a:spcBef>
              <a:buClr>
                <a:schemeClr val="hlink"/>
              </a:buClr>
              <a:buSzPct val="55000"/>
              <a:buFont typeface="Wingdings" pitchFamily="2" charset="2"/>
              <a:buChar char="n"/>
            </a:pPr>
            <a:endParaRPr lang="en-US" sz="2800"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for Discussion</a:t>
            </a:r>
            <a:endParaRPr lang="en-US" dirty="0"/>
          </a:p>
        </p:txBody>
      </p:sp>
      <p:sp>
        <p:nvSpPr>
          <p:cNvPr id="3" name="Content Placeholder 2"/>
          <p:cNvSpPr>
            <a:spLocks noGrp="1"/>
          </p:cNvSpPr>
          <p:nvPr>
            <p:ph idx="1"/>
          </p:nvPr>
        </p:nvSpPr>
        <p:spPr/>
        <p:txBody>
          <a:bodyPr/>
          <a:lstStyle/>
          <a:p>
            <a:r>
              <a:rPr lang="en-US" dirty="0" smtClean="0"/>
              <a:t>With the new emphasis on CSR programs, what should you as a nonprofit consider in entering into:</a:t>
            </a:r>
          </a:p>
          <a:p>
            <a:pPr lvl="1"/>
            <a:r>
              <a:rPr lang="en-US" dirty="0" smtClean="0"/>
              <a:t>Sponsorships</a:t>
            </a:r>
          </a:p>
          <a:p>
            <a:pPr lvl="1"/>
            <a:r>
              <a:rPr lang="en-US" dirty="0" smtClean="0"/>
              <a:t>Naming rights arrangements?</a:t>
            </a:r>
            <a:endParaRPr lang="en-US" dirty="0"/>
          </a:p>
        </p:txBody>
      </p:sp>
    </p:spTree>
    <p:extLst>
      <p:ext uri="{BB962C8B-B14F-4D97-AF65-F5344CB8AC3E}">
        <p14:creationId xmlns:p14="http://schemas.microsoft.com/office/powerpoint/2010/main" val="113999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3027218" y="1464026"/>
            <a:ext cx="6096000" cy="5373192"/>
          </a:xfrm>
        </p:spPr>
      </p:pic>
      <p:sp>
        <p:nvSpPr>
          <p:cNvPr id="7" name="Text Placeholder 6"/>
          <p:cNvSpPr>
            <a:spLocks noGrp="1"/>
          </p:cNvSpPr>
          <p:nvPr>
            <p:ph type="body" sz="half" idx="2"/>
          </p:nvPr>
        </p:nvSpPr>
        <p:spPr>
          <a:xfrm>
            <a:off x="0" y="1981200"/>
            <a:ext cx="3048000" cy="4648200"/>
          </a:xfrm>
        </p:spPr>
        <p:txBody>
          <a:bodyPr>
            <a:normAutofit/>
          </a:bodyPr>
          <a:lstStyle/>
          <a:p>
            <a:pPr marL="342900" indent="-342900">
              <a:buFont typeface="Arial" pitchFamily="34" charset="0"/>
              <a:buChar char="•"/>
            </a:pPr>
            <a:r>
              <a:rPr lang="en-US" sz="2400" dirty="0" smtClean="0"/>
              <a:t>Major Gift Campaigns</a:t>
            </a:r>
          </a:p>
          <a:p>
            <a:pPr marL="342900" indent="-342900">
              <a:buFont typeface="Arial" pitchFamily="34" charset="0"/>
              <a:buChar char="•"/>
            </a:pPr>
            <a:r>
              <a:rPr lang="en-US" sz="2400" dirty="0" smtClean="0"/>
              <a:t>Capital Campaigns</a:t>
            </a:r>
          </a:p>
          <a:p>
            <a:pPr marL="342900" indent="-342900">
              <a:buFont typeface="Arial" pitchFamily="34" charset="0"/>
              <a:buChar char="•"/>
            </a:pPr>
            <a:r>
              <a:rPr lang="en-US" sz="2400" dirty="0" smtClean="0"/>
              <a:t>Planned Gift Campaigns</a:t>
            </a:r>
          </a:p>
          <a:p>
            <a:pPr marL="342900" indent="-342900">
              <a:buFont typeface="Arial" pitchFamily="34" charset="0"/>
              <a:buChar char="•"/>
            </a:pPr>
            <a:r>
              <a:rPr lang="en-US" sz="2400" smtClean="0"/>
              <a:t>Assignment Two</a:t>
            </a: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Planned Giving:</a:t>
            </a:r>
            <a:endParaRPr lang="en-US" sz="4000" dirty="0"/>
          </a:p>
        </p:txBody>
      </p:sp>
      <p:sp>
        <p:nvSpPr>
          <p:cNvPr id="5" name="Text Placeholder 4"/>
          <p:cNvSpPr>
            <a:spLocks noGrp="1"/>
          </p:cNvSpPr>
          <p:nvPr>
            <p:ph type="body" sz="half" idx="2"/>
          </p:nvPr>
        </p:nvSpPr>
        <p:spPr/>
        <p:txBody>
          <a:bodyPr/>
          <a:lstStyle/>
          <a:p>
            <a:r>
              <a:rPr lang="en-US" sz="2800" dirty="0" smtClean="0"/>
              <a:t>Another Form of Major Gift</a:t>
            </a:r>
            <a:endParaRPr lang="en-US" sz="2800" dirty="0"/>
          </a:p>
        </p:txBody>
      </p:sp>
      <p:pic>
        <p:nvPicPr>
          <p:cNvPr id="822274" name="Picture 2" descr="C:\Users\Rob\AppData\Local\Microsoft\Windows\Temporary Internet Files\Content.IE5\7PMG2LH5\MP900422336[1].jpg"/>
          <p:cNvPicPr>
            <a:picLocks noChangeAspect="1" noChangeArrowheads="1"/>
          </p:cNvPicPr>
          <p:nvPr/>
        </p:nvPicPr>
        <p:blipFill>
          <a:blip r:embed="rId3" cstate="print"/>
          <a:srcRect/>
          <a:stretch>
            <a:fillRect/>
          </a:stretch>
        </p:blipFill>
        <p:spPr bwMode="auto">
          <a:xfrm rot="408995">
            <a:off x="3425894" y="887604"/>
            <a:ext cx="4748538" cy="57678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Title 3"/>
          <p:cNvSpPr>
            <a:spLocks noGrp="1"/>
          </p:cNvSpPr>
          <p:nvPr>
            <p:ph type="title"/>
          </p:nvPr>
        </p:nvSpPr>
        <p:spPr>
          <a:xfrm>
            <a:off x="381000" y="152400"/>
            <a:ext cx="8229600" cy="1143000"/>
          </a:xfrm>
        </p:spPr>
        <p:txBody>
          <a:bodyPr/>
          <a:lstStyle/>
          <a:p>
            <a:pPr eaLnBrk="1" hangingPunct="1"/>
            <a:r>
              <a:rPr lang="en-US" dirty="0" smtClean="0"/>
              <a:t>Planned giving defined:</a:t>
            </a:r>
          </a:p>
        </p:txBody>
      </p:sp>
      <p:sp>
        <p:nvSpPr>
          <p:cNvPr id="604162" name="Text Placeholder 4"/>
          <p:cNvSpPr>
            <a:spLocks noGrp="1"/>
          </p:cNvSpPr>
          <p:nvPr>
            <p:ph type="body" idx="1"/>
          </p:nvPr>
        </p:nvSpPr>
        <p:spPr>
          <a:xfrm>
            <a:off x="457200" y="1855788"/>
            <a:ext cx="4040188" cy="658812"/>
          </a:xfrm>
        </p:spPr>
        <p:txBody>
          <a:bodyPr/>
          <a:lstStyle/>
          <a:p>
            <a:pPr eaLnBrk="1" hangingPunct="1"/>
            <a:r>
              <a:rPr lang="en-US" smtClean="0"/>
              <a:t>Planning considers</a:t>
            </a:r>
          </a:p>
        </p:txBody>
      </p:sp>
      <p:sp>
        <p:nvSpPr>
          <p:cNvPr id="604163" name="Text Placeholder 6"/>
          <p:cNvSpPr>
            <a:spLocks noGrp="1"/>
          </p:cNvSpPr>
          <p:nvPr>
            <p:ph type="body" sz="half" idx="3"/>
          </p:nvPr>
        </p:nvSpPr>
        <p:spPr>
          <a:xfrm>
            <a:off x="4645025" y="1860550"/>
            <a:ext cx="4041775" cy="654050"/>
          </a:xfrm>
        </p:spPr>
        <p:txBody>
          <a:bodyPr/>
          <a:lstStyle/>
          <a:p>
            <a:pPr eaLnBrk="1" hangingPunct="1"/>
            <a:r>
              <a:rPr lang="en-US" smtClean="0"/>
              <a:t>Giving considers</a:t>
            </a:r>
          </a:p>
        </p:txBody>
      </p:sp>
      <p:sp>
        <p:nvSpPr>
          <p:cNvPr id="604164" name="Content Placeholder 5"/>
          <p:cNvSpPr>
            <a:spLocks noGrp="1"/>
          </p:cNvSpPr>
          <p:nvPr>
            <p:ph sz="quarter" idx="2"/>
          </p:nvPr>
        </p:nvSpPr>
        <p:spPr>
          <a:xfrm>
            <a:off x="457200" y="2514600"/>
            <a:ext cx="4040188" cy="3846513"/>
          </a:xfrm>
        </p:spPr>
        <p:txBody>
          <a:bodyPr/>
          <a:lstStyle/>
          <a:p>
            <a:pPr eaLnBrk="1" hangingPunct="1"/>
            <a:r>
              <a:rPr lang="en-US" smtClean="0"/>
              <a:t>Estate planning issues</a:t>
            </a:r>
          </a:p>
          <a:p>
            <a:pPr eaLnBrk="1" hangingPunct="1"/>
            <a:r>
              <a:rPr lang="en-US" smtClean="0"/>
              <a:t>Financial ramifications</a:t>
            </a:r>
          </a:p>
          <a:p>
            <a:pPr eaLnBrk="1" hangingPunct="1"/>
            <a:r>
              <a:rPr lang="en-US" smtClean="0"/>
              <a:t>Tax implications</a:t>
            </a:r>
          </a:p>
        </p:txBody>
      </p:sp>
      <p:sp>
        <p:nvSpPr>
          <p:cNvPr id="604165" name="Content Placeholder 7"/>
          <p:cNvSpPr>
            <a:spLocks noGrp="1"/>
          </p:cNvSpPr>
          <p:nvPr>
            <p:ph sz="quarter" idx="4"/>
          </p:nvPr>
        </p:nvSpPr>
        <p:spPr>
          <a:xfrm>
            <a:off x="4645025" y="2514600"/>
            <a:ext cx="4041775" cy="3846513"/>
          </a:xfrm>
        </p:spPr>
        <p:txBody>
          <a:bodyPr/>
          <a:lstStyle/>
          <a:p>
            <a:pPr eaLnBrk="1" hangingPunct="1"/>
            <a:r>
              <a:rPr lang="en-US" smtClean="0"/>
              <a:t>Philanthropic interests</a:t>
            </a:r>
          </a:p>
          <a:p>
            <a:pPr eaLnBrk="1" hangingPunct="1"/>
            <a:r>
              <a:rPr lang="en-US" smtClean="0"/>
              <a:t>Parting with an asset</a:t>
            </a:r>
          </a:p>
          <a:p>
            <a:pPr eaLnBrk="1" hangingPunct="1"/>
            <a:r>
              <a:rPr lang="en-US" smtClean="0"/>
              <a:t>Support for a cause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Planned Giving Prospects in the Czech Republic</a:t>
            </a:r>
            <a:endParaRPr lang="en-US" dirty="0">
              <a:solidFill>
                <a:srgbClr val="C00000"/>
              </a:solidFill>
            </a:endParaRPr>
          </a:p>
        </p:txBody>
      </p:sp>
      <p:sp>
        <p:nvSpPr>
          <p:cNvPr id="2" name="Content Placeholder 1"/>
          <p:cNvSpPr>
            <a:spLocks noGrp="1"/>
          </p:cNvSpPr>
          <p:nvPr>
            <p:ph idx="1"/>
          </p:nvPr>
        </p:nvSpPr>
        <p:spPr>
          <a:xfrm>
            <a:off x="152400" y="1775191"/>
            <a:ext cx="8763000" cy="4930409"/>
          </a:xfrm>
        </p:spPr>
        <p:txBody>
          <a:bodyPr>
            <a:normAutofit fontScale="92500"/>
          </a:bodyPr>
          <a:lstStyle/>
          <a:p>
            <a:r>
              <a:rPr lang="en-US" dirty="0" smtClean="0"/>
              <a:t>“We estimate </a:t>
            </a:r>
            <a:r>
              <a:rPr lang="en-US" dirty="0"/>
              <a:t>that the </a:t>
            </a:r>
            <a:r>
              <a:rPr lang="en-US" dirty="0" smtClean="0"/>
              <a:t>Czech Republic has </a:t>
            </a:r>
            <a:r>
              <a:rPr lang="en-US" dirty="0"/>
              <a:t>10,000 </a:t>
            </a:r>
            <a:r>
              <a:rPr lang="en-US" dirty="0" smtClean="0"/>
              <a:t>millionaires and </a:t>
            </a:r>
            <a:r>
              <a:rPr lang="en-US" dirty="0"/>
              <a:t>20,000 members of the world’s top 1% of wealth </a:t>
            </a:r>
            <a:r>
              <a:rPr lang="en-US" dirty="0" smtClean="0"/>
              <a:t>holders” </a:t>
            </a:r>
            <a:r>
              <a:rPr lang="en-US" sz="2400" i="1" dirty="0" smtClean="0"/>
              <a:t>Global Wealth Report, 2010</a:t>
            </a:r>
            <a:r>
              <a:rPr lang="en-US" sz="2400" dirty="0" smtClean="0"/>
              <a:t>.</a:t>
            </a:r>
          </a:p>
          <a:p>
            <a:r>
              <a:rPr lang="en-US" dirty="0"/>
              <a:t>“The Czech Republic is among the most successful of the former socialist nations in Eastern Europe, but has many features in common with other transition economies. Average wealth grew robustly from USD 12,000 in the year 2000 to USD 35,000 in 2007, after which the level dropped back to USD 32,000.” Source: Global Wealth Report, 2010.</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915765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Title 6"/>
          <p:cNvSpPr>
            <a:spLocks noGrp="1"/>
          </p:cNvSpPr>
          <p:nvPr>
            <p:ph type="title"/>
          </p:nvPr>
        </p:nvSpPr>
        <p:spPr/>
        <p:txBody>
          <a:bodyPr/>
          <a:lstStyle/>
          <a:p>
            <a:pPr eaLnBrk="1" hangingPunct="1"/>
            <a:r>
              <a:rPr lang="en-US" smtClean="0"/>
              <a:t>Planned Gift Categories</a:t>
            </a:r>
          </a:p>
        </p:txBody>
      </p:sp>
      <p:sp>
        <p:nvSpPr>
          <p:cNvPr id="8" name="Content Placeholder 7"/>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Outright gift – use of asset immediately</a:t>
            </a:r>
          </a:p>
          <a:p>
            <a:pPr marL="640080" lvl="1" indent="-246888" eaLnBrk="1" fontAlgn="auto" hangingPunct="1">
              <a:spcAft>
                <a:spcPts val="0"/>
              </a:spcAft>
              <a:buFont typeface="Wingdings 2"/>
              <a:buChar char=""/>
              <a:defRPr/>
            </a:pPr>
            <a:r>
              <a:rPr lang="en-US" dirty="0" smtClean="0"/>
              <a:t>Gifts of securities (stocks and bonds), intellectual property, paintings, patents, antiques, jewelry, real estate, etc.</a:t>
            </a:r>
          </a:p>
          <a:p>
            <a:pPr marL="274320" indent="-274320" eaLnBrk="1" fontAlgn="auto" hangingPunct="1">
              <a:spcAft>
                <a:spcPts val="0"/>
              </a:spcAft>
              <a:buClr>
                <a:schemeClr val="accent3"/>
              </a:buClr>
              <a:buFont typeface="Wingdings 2"/>
              <a:buChar char=""/>
              <a:defRPr/>
            </a:pPr>
            <a:r>
              <a:rPr lang="en-US" dirty="0" smtClean="0"/>
              <a:t>Deferred gift – asset at donor’s death</a:t>
            </a:r>
          </a:p>
          <a:p>
            <a:pPr marL="640080" lvl="1" indent="-246888" eaLnBrk="1" fontAlgn="auto" hangingPunct="1">
              <a:spcAft>
                <a:spcPts val="0"/>
              </a:spcAft>
              <a:buFont typeface="Wingdings 2"/>
              <a:buChar char=""/>
              <a:defRPr/>
            </a:pPr>
            <a:r>
              <a:rPr lang="en-US" dirty="0" smtClean="0"/>
              <a:t>Revocable living trusts, estate, life insurance and annuity policies, IRAs and other retirement plans, CDs, etc.</a:t>
            </a:r>
          </a:p>
          <a:p>
            <a:pPr marL="274320" indent="-274320" eaLnBrk="1" fontAlgn="auto" hangingPunct="1">
              <a:spcAft>
                <a:spcPts val="0"/>
              </a:spcAft>
              <a:buClr>
                <a:schemeClr val="accent3"/>
              </a:buClr>
              <a:buFont typeface="Wingdings 2"/>
              <a:buChar char=""/>
              <a:defRPr/>
            </a:pPr>
            <a:r>
              <a:rPr lang="en-US" dirty="0" smtClean="0"/>
              <a:t>Life income gift – gift today but donor stream of income for life</a:t>
            </a:r>
          </a:p>
          <a:p>
            <a:pPr marL="640080" lvl="1" indent="-246888" eaLnBrk="1" fontAlgn="auto" hangingPunct="1">
              <a:spcAft>
                <a:spcPts val="0"/>
              </a:spcAft>
              <a:buFont typeface="Wingdings 2"/>
              <a:buChar char=""/>
              <a:defRPr/>
            </a:pPr>
            <a:r>
              <a:rPr lang="en-US" dirty="0" smtClean="0"/>
              <a:t>Pooled income funds, charitable remainder </a:t>
            </a:r>
            <a:r>
              <a:rPr lang="en-US" dirty="0" err="1" smtClean="0"/>
              <a:t>unitrusts</a:t>
            </a:r>
            <a:r>
              <a:rPr lang="en-US" dirty="0" smtClean="0"/>
              <a:t>, charitable remainder annuity trusts, etc.</a:t>
            </a:r>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Are you a candidate for a planned giving program?</a:t>
            </a:r>
            <a:endParaRPr lang="en-US" dirty="0"/>
          </a:p>
        </p:txBody>
      </p:sp>
      <p:sp>
        <p:nvSpPr>
          <p:cNvPr id="608258" name="Content Placeholder 2"/>
          <p:cNvSpPr>
            <a:spLocks noGrp="1"/>
          </p:cNvSpPr>
          <p:nvPr>
            <p:ph idx="1"/>
          </p:nvPr>
        </p:nvSpPr>
        <p:spPr/>
        <p:txBody>
          <a:bodyPr/>
          <a:lstStyle/>
          <a:p>
            <a:pPr eaLnBrk="1" hangingPunct="1"/>
            <a:r>
              <a:rPr lang="en-US" smtClean="0"/>
              <a:t>Organization has:</a:t>
            </a:r>
          </a:p>
          <a:p>
            <a:pPr lvl="1" eaLnBrk="1" hangingPunct="1"/>
            <a:r>
              <a:rPr lang="en-US" smtClean="0"/>
              <a:t>Positive community image</a:t>
            </a:r>
          </a:p>
          <a:p>
            <a:pPr lvl="1" eaLnBrk="1" hangingPunct="1"/>
            <a:r>
              <a:rPr lang="en-US" smtClean="0"/>
              <a:t>Longevity in community</a:t>
            </a:r>
          </a:p>
          <a:p>
            <a:pPr lvl="1" eaLnBrk="1" hangingPunct="1"/>
            <a:r>
              <a:rPr lang="en-US" smtClean="0"/>
              <a:t>Group of prospects and donors of affluence and age</a:t>
            </a:r>
          </a:p>
          <a:p>
            <a:pPr lvl="1" eaLnBrk="1" hangingPunct="1"/>
            <a:r>
              <a:rPr lang="en-US" smtClean="0"/>
              <a:t>Ability to meet its operational needs through other sources</a:t>
            </a:r>
          </a:p>
          <a:p>
            <a:pPr lvl="1" eaLnBrk="1" hangingPunct="1"/>
            <a:r>
              <a:rPr lang="en-US" smtClean="0"/>
              <a:t>Energy/will to support a planned giving program with long-term pay-offs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229600" cy="1143000"/>
          </a:xfrm>
        </p:spPr>
        <p:txBody>
          <a:bodyPr>
            <a:normAutofit fontScale="90000"/>
          </a:bodyPr>
          <a:lstStyle/>
          <a:p>
            <a:pPr eaLnBrk="1" fontAlgn="auto" hangingPunct="1">
              <a:spcAft>
                <a:spcPts val="0"/>
              </a:spcAft>
              <a:defRPr/>
            </a:pPr>
            <a:r>
              <a:rPr lang="en-US" dirty="0" smtClean="0"/>
              <a:t>Managing a Planned Giving Program</a:t>
            </a:r>
            <a:endParaRPr lang="en-US" dirty="0"/>
          </a:p>
        </p:txBody>
      </p:sp>
      <p:sp>
        <p:nvSpPr>
          <p:cNvPr id="610306" name="Content Placeholder 4"/>
          <p:cNvSpPr>
            <a:spLocks noGrp="1"/>
          </p:cNvSpPr>
          <p:nvPr>
            <p:ph sz="half" idx="1"/>
          </p:nvPr>
        </p:nvSpPr>
        <p:spPr>
          <a:xfrm>
            <a:off x="457200" y="1920875"/>
            <a:ext cx="4038600" cy="4433888"/>
          </a:xfrm>
        </p:spPr>
        <p:txBody>
          <a:bodyPr/>
          <a:lstStyle/>
          <a:p>
            <a:pPr eaLnBrk="1" hangingPunct="1"/>
            <a:r>
              <a:rPr lang="en-US" smtClean="0"/>
              <a:t>Prospecting system</a:t>
            </a:r>
          </a:p>
          <a:p>
            <a:pPr eaLnBrk="1" hangingPunct="1"/>
            <a:r>
              <a:rPr lang="en-US" smtClean="0"/>
              <a:t>Cultivation plan</a:t>
            </a:r>
          </a:p>
          <a:p>
            <a:pPr eaLnBrk="1" hangingPunct="1"/>
            <a:r>
              <a:rPr lang="en-US" smtClean="0"/>
              <a:t>Marketing plan</a:t>
            </a:r>
          </a:p>
          <a:p>
            <a:pPr eaLnBrk="1" hangingPunct="1"/>
            <a:r>
              <a:rPr lang="en-US" smtClean="0"/>
              <a:t>Legal/accounting support</a:t>
            </a:r>
          </a:p>
          <a:p>
            <a:pPr eaLnBrk="1" hangingPunct="1"/>
            <a:r>
              <a:rPr lang="en-US" smtClean="0"/>
              <a:t>Record-keeping system</a:t>
            </a:r>
          </a:p>
          <a:p>
            <a:pPr eaLnBrk="1" hangingPunct="1"/>
            <a:endParaRPr lang="en-US" smtClean="0"/>
          </a:p>
        </p:txBody>
      </p:sp>
      <p:pic>
        <p:nvPicPr>
          <p:cNvPr id="610307" name="Picture 2" descr="C:\Users\Rob\AppData\Local\Microsoft\Windows\Temporary Internet Files\Content.IE5\TZN7XHJZ\MPj04304590000[1].jpg"/>
          <p:cNvPicPr>
            <a:picLocks noGrp="1" noChangeAspect="1" noChangeArrowheads="1"/>
          </p:cNvPicPr>
          <p:nvPr>
            <p:ph sz="half" idx="2"/>
          </p:nvPr>
        </p:nvPicPr>
        <p:blipFill>
          <a:blip r:embed="rId3" cstate="print"/>
          <a:srcRect/>
          <a:stretch>
            <a:fillRect/>
          </a:stretch>
        </p:blipFill>
        <p:spPr>
          <a:xfrm>
            <a:off x="4648200" y="2119313"/>
            <a:ext cx="4038600" cy="40386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dirty="0" smtClean="0"/>
              <a:t>Who makes planned gifts possible?</a:t>
            </a:r>
            <a:endParaRPr lang="en-US" dirty="0"/>
          </a:p>
        </p:txBody>
      </p:sp>
      <p:sp>
        <p:nvSpPr>
          <p:cNvPr id="5" name="Content Placeholder 4"/>
          <p:cNvSpPr>
            <a:spLocks noGrp="1"/>
          </p:cNvSpPr>
          <p:nvPr>
            <p:ph sz="half" idx="1"/>
          </p:nvPr>
        </p:nvSpPr>
        <p:spPr>
          <a:xfrm>
            <a:off x="457200" y="1920875"/>
            <a:ext cx="4038600" cy="4433888"/>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Charitable gift planners in non-profits</a:t>
            </a:r>
          </a:p>
          <a:p>
            <a:pPr marL="274320" indent="-274320" eaLnBrk="1" fontAlgn="auto" hangingPunct="1">
              <a:spcAft>
                <a:spcPts val="0"/>
              </a:spcAft>
              <a:buClr>
                <a:schemeClr val="accent3"/>
              </a:buClr>
              <a:buFont typeface="Wingdings 2"/>
              <a:buChar char=""/>
              <a:defRPr/>
            </a:pPr>
            <a:r>
              <a:rPr lang="en-US" dirty="0" smtClean="0"/>
              <a:t>Independent planned giving consultants</a:t>
            </a:r>
          </a:p>
          <a:p>
            <a:pPr marL="274320" indent="-274320" eaLnBrk="1" fontAlgn="auto" hangingPunct="1">
              <a:spcAft>
                <a:spcPts val="0"/>
              </a:spcAft>
              <a:buClr>
                <a:schemeClr val="accent3"/>
              </a:buClr>
              <a:buFont typeface="Wingdings 2"/>
              <a:buChar char=""/>
              <a:defRPr/>
            </a:pPr>
            <a:r>
              <a:rPr lang="en-US" dirty="0" smtClean="0"/>
              <a:t>Financial planners</a:t>
            </a:r>
          </a:p>
          <a:p>
            <a:pPr marL="274320" indent="-274320" eaLnBrk="1" fontAlgn="auto" hangingPunct="1">
              <a:spcAft>
                <a:spcPts val="0"/>
              </a:spcAft>
              <a:buClr>
                <a:schemeClr val="accent3"/>
              </a:buClr>
              <a:buFont typeface="Wingdings 2"/>
              <a:buChar char=""/>
              <a:defRPr/>
            </a:pPr>
            <a:r>
              <a:rPr lang="en-US" dirty="0" smtClean="0"/>
              <a:t>Trust companies</a:t>
            </a:r>
          </a:p>
          <a:p>
            <a:pPr marL="274320" indent="-274320" eaLnBrk="1" fontAlgn="auto" hangingPunct="1">
              <a:spcAft>
                <a:spcPts val="0"/>
              </a:spcAft>
              <a:buClr>
                <a:schemeClr val="accent3"/>
              </a:buClr>
              <a:buFont typeface="Wingdings 2"/>
              <a:buChar char=""/>
              <a:defRPr/>
            </a:pPr>
            <a:r>
              <a:rPr lang="en-US" dirty="0" smtClean="0"/>
              <a:t>Community foundations</a:t>
            </a:r>
          </a:p>
          <a:p>
            <a:pPr marL="274320" indent="-274320" eaLnBrk="1" fontAlgn="auto" hangingPunct="1">
              <a:spcAft>
                <a:spcPts val="0"/>
              </a:spcAft>
              <a:buClr>
                <a:schemeClr val="accent3"/>
              </a:buClr>
              <a:buFont typeface="Wingdings 2"/>
              <a:buChar char=""/>
              <a:defRPr/>
            </a:pPr>
            <a:r>
              <a:rPr lang="en-US" dirty="0" smtClean="0"/>
              <a:t>Accountants</a:t>
            </a:r>
          </a:p>
          <a:p>
            <a:pPr marL="274320" indent="-274320" eaLnBrk="1" fontAlgn="auto" hangingPunct="1">
              <a:spcAft>
                <a:spcPts val="0"/>
              </a:spcAft>
              <a:buClr>
                <a:schemeClr val="accent3"/>
              </a:buClr>
              <a:buFont typeface="Wingdings 2"/>
              <a:buChar char=""/>
              <a:defRPr/>
            </a:pPr>
            <a:r>
              <a:rPr lang="en-US" dirty="0" smtClean="0"/>
              <a:t>Attorneys</a:t>
            </a:r>
          </a:p>
          <a:p>
            <a:pPr marL="274320" indent="-274320" eaLnBrk="1" fontAlgn="auto" hangingPunct="1">
              <a:spcAft>
                <a:spcPts val="0"/>
              </a:spcAft>
              <a:buClr>
                <a:schemeClr val="accent3"/>
              </a:buClr>
              <a:buFont typeface="Wingdings 2"/>
              <a:buChar char=""/>
              <a:defRPr/>
            </a:pPr>
            <a:r>
              <a:rPr lang="en-US" dirty="0" smtClean="0"/>
              <a:t>Insurance agents</a:t>
            </a:r>
            <a:endParaRPr lang="en-US" dirty="0"/>
          </a:p>
        </p:txBody>
      </p:sp>
      <p:pic>
        <p:nvPicPr>
          <p:cNvPr id="612355" name="Picture 2" descr="C:\Users\Rob\AppData\Local\Microsoft\Windows\Temporary Internet Files\Content.IE5\W90GJLJ1\MCj04375510000[1].wmf"/>
          <p:cNvPicPr>
            <a:picLocks noGrp="1" noChangeAspect="1" noChangeArrowheads="1"/>
          </p:cNvPicPr>
          <p:nvPr>
            <p:ph sz="half" idx="2"/>
          </p:nvPr>
        </p:nvPicPr>
        <p:blipFill>
          <a:blip r:embed="rId3" cstate="print"/>
          <a:srcRect/>
          <a:stretch>
            <a:fillRect/>
          </a:stretch>
        </p:blipFill>
        <p:spPr>
          <a:xfrm>
            <a:off x="4572000" y="2438400"/>
            <a:ext cx="3733800" cy="3810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Case: Relationship Management</a:t>
            </a:r>
            <a:endParaRPr lang="en-US" dirty="0"/>
          </a:p>
        </p:txBody>
      </p:sp>
      <p:sp>
        <p:nvSpPr>
          <p:cNvPr id="652290" name="Content Placeholder 2"/>
          <p:cNvSpPr>
            <a:spLocks noGrp="1"/>
          </p:cNvSpPr>
          <p:nvPr>
            <p:ph idx="1"/>
          </p:nvPr>
        </p:nvSpPr>
        <p:spPr/>
        <p:txBody>
          <a:bodyPr/>
          <a:lstStyle/>
          <a:p>
            <a:pPr eaLnBrk="1" hangingPunct="1"/>
            <a:r>
              <a:rPr lang="en-US" dirty="0" smtClean="0"/>
              <a:t>Relationships with planned gift donors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5" name="Content Placeholder 4"/>
          <p:cNvSpPr>
            <a:spLocks noGrp="1"/>
          </p:cNvSpPr>
          <p:nvPr>
            <p:ph idx="1"/>
          </p:nvPr>
        </p:nvSpPr>
        <p:spPr/>
        <p:txBody>
          <a:bodyPr/>
          <a:lstStyle/>
          <a:p>
            <a:r>
              <a:rPr lang="en-US" dirty="0" smtClean="0"/>
              <a:t>Major Gift Campaigns</a:t>
            </a:r>
          </a:p>
          <a:p>
            <a:r>
              <a:rPr lang="en-US" dirty="0" smtClean="0"/>
              <a:t>Capital Campaigns</a:t>
            </a:r>
          </a:p>
          <a:p>
            <a:r>
              <a:rPr lang="en-US" dirty="0" smtClean="0"/>
              <a:t>Planned Gift Campaigns</a:t>
            </a:r>
          </a:p>
          <a:p>
            <a:pPr lvl="1"/>
            <a:r>
              <a:rPr lang="en-US" dirty="0" smtClean="0"/>
              <a:t>Differences in size of gifts, types of projects funded, type of donor involved and development tactics used</a:t>
            </a:r>
          </a:p>
          <a:p>
            <a:r>
              <a:rPr lang="en-US" dirty="0" smtClean="0"/>
              <a:t>Assignment Two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Campaigns</a:t>
            </a:r>
            <a:endParaRPr lang="en-US" dirty="0"/>
          </a:p>
        </p:txBody>
      </p:sp>
      <p:sp>
        <p:nvSpPr>
          <p:cNvPr id="3" name="Content Placeholder 2"/>
          <p:cNvSpPr>
            <a:spLocks noGrp="1"/>
          </p:cNvSpPr>
          <p:nvPr>
            <p:ph idx="1"/>
          </p:nvPr>
        </p:nvSpPr>
        <p:spPr/>
        <p:txBody>
          <a:bodyPr/>
          <a:lstStyle/>
          <a:p>
            <a:r>
              <a:rPr lang="en-US" dirty="0" smtClean="0"/>
              <a:t>Major Gifts Campaigns </a:t>
            </a:r>
          </a:p>
          <a:p>
            <a:r>
              <a:rPr lang="en-US" dirty="0" smtClean="0"/>
              <a:t>Capital Campaigns</a:t>
            </a:r>
          </a:p>
          <a:p>
            <a:r>
              <a:rPr lang="en-US" dirty="0" smtClean="0"/>
              <a:t>Planned Gift Campaigns</a:t>
            </a:r>
          </a:p>
          <a:p>
            <a:pPr lvl="1"/>
            <a:r>
              <a:rPr lang="en-US" dirty="0" smtClean="0"/>
              <a:t>Differences in size of gifts, types of projects funded, type of donor involved and development tactics used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381000"/>
            <a:ext cx="7772400" cy="762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400" b="1" dirty="0" smtClean="0"/>
              <a:t>What is a Major Gifts Campaign?  </a:t>
            </a:r>
          </a:p>
        </p:txBody>
      </p:sp>
      <p:sp>
        <p:nvSpPr>
          <p:cNvPr id="4100" name="Rectangle 8"/>
          <p:cNvSpPr>
            <a:spLocks noGrp="1" noChangeArrowheads="1"/>
          </p:cNvSpPr>
          <p:nvPr>
            <p:ph type="body" idx="1"/>
          </p:nvPr>
        </p:nvSpPr>
        <p:spPr bwMode="auto">
          <a:xfrm>
            <a:off x="685800" y="1676400"/>
            <a:ext cx="7620000" cy="44958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Times" charset="0"/>
              <a:buNone/>
            </a:pPr>
            <a:r>
              <a:rPr lang="en-US" dirty="0" smtClean="0"/>
              <a:t>    </a:t>
            </a:r>
            <a:r>
              <a:rPr lang="en-US" sz="3200" dirty="0" smtClean="0"/>
              <a:t>An intensive, organized fundraising effort to secure philanthropic gifts for specific program</a:t>
            </a:r>
            <a:r>
              <a:rPr lang="en-US" sz="3200" dirty="0" smtClean="0">
                <a:solidFill>
                  <a:srgbClr val="FF0000"/>
                </a:solidFill>
              </a:rPr>
              <a:t> </a:t>
            </a:r>
            <a:r>
              <a:rPr lang="en-US" sz="3200" dirty="0" smtClean="0"/>
              <a:t>needs or projects, executed within a specific time period, usually for one year or more where the goal is of a significant monetary amount.</a:t>
            </a:r>
          </a:p>
          <a:p>
            <a:pPr eaLnBrk="1" hangingPunct="1">
              <a:buFont typeface="Times" charset="0"/>
              <a:buNone/>
            </a:pPr>
            <a:r>
              <a:rPr lang="en-US" sz="3200" dirty="0" smtClean="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381000"/>
            <a:ext cx="7772400" cy="7620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400" b="1" dirty="0" smtClean="0"/>
              <a:t>What is a Capital Campaign?  </a:t>
            </a:r>
          </a:p>
        </p:txBody>
      </p:sp>
      <p:sp>
        <p:nvSpPr>
          <p:cNvPr id="4100" name="Rectangle 8"/>
          <p:cNvSpPr>
            <a:spLocks noGrp="1" noChangeArrowheads="1"/>
          </p:cNvSpPr>
          <p:nvPr>
            <p:ph type="body" idx="1"/>
          </p:nvPr>
        </p:nvSpPr>
        <p:spPr bwMode="auto">
          <a:xfrm>
            <a:off x="685800" y="1676400"/>
            <a:ext cx="7620000" cy="44958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Times" charset="0"/>
              <a:buNone/>
            </a:pPr>
            <a:r>
              <a:rPr lang="en-US" dirty="0" smtClean="0"/>
              <a:t>    </a:t>
            </a:r>
            <a:r>
              <a:rPr lang="en-US" sz="3200" dirty="0" smtClean="0"/>
              <a:t>An intensive, organized fundraising effort to secure philanthropic gifts for specific </a:t>
            </a:r>
            <a:r>
              <a:rPr lang="en-US" sz="3200" dirty="0" smtClean="0">
                <a:solidFill>
                  <a:srgbClr val="FF0000"/>
                </a:solidFill>
              </a:rPr>
              <a:t>capital </a:t>
            </a:r>
            <a:r>
              <a:rPr lang="en-US" sz="3200" dirty="0" smtClean="0"/>
              <a:t>needs or projects, executed within a specific time period, usually for one year or more where the goal is for a significant, monetary amount.</a:t>
            </a:r>
          </a:p>
          <a:p>
            <a:pPr eaLnBrk="1" hangingPunct="1">
              <a:buFont typeface="Times" charset="0"/>
              <a:buNone/>
            </a:pPr>
            <a:r>
              <a:rPr lang="en-US" sz="3200" dirty="0" smtClean="0">
                <a:solidFill>
                  <a:srgbClr val="FF0000"/>
                </a:solidFill>
              </a:rPr>
              <a:t>   Capital = Durable, tangible asset; i.e. building or equipment</a:t>
            </a:r>
          </a:p>
        </p:txBody>
      </p:sp>
    </p:spTree>
    <p:extLst>
      <p:ext uri="{BB962C8B-B14F-4D97-AF65-F5344CB8AC3E}">
        <p14:creationId xmlns:p14="http://schemas.microsoft.com/office/powerpoint/2010/main" val="168338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838200" y="1600200"/>
            <a:ext cx="8305800" cy="4570413"/>
          </a:xfrm>
          <a:prstGeom prst="rect">
            <a:avLst/>
          </a:prstGeom>
          <a:noFill/>
          <a:ln w="9525">
            <a:noFill/>
            <a:miter lim="800000"/>
            <a:headEnd/>
            <a:tailEnd/>
          </a:ln>
        </p:spPr>
        <p:txBody>
          <a:bodyPr/>
          <a:lstStyle/>
          <a:p>
            <a:pPr marL="342900" indent="-342900" algn="l" eaLnBrk="1" hangingPunct="1">
              <a:spcBef>
                <a:spcPct val="30000"/>
              </a:spcBef>
              <a:buClr>
                <a:srgbClr val="008080"/>
              </a:buClr>
              <a:buSzPct val="120000"/>
              <a:buFontTx/>
              <a:buChar char="•"/>
            </a:pPr>
            <a:r>
              <a:rPr lang="en-US" sz="2800" dirty="0">
                <a:latin typeface="+mn-lt"/>
              </a:rPr>
              <a:t>Intensive, special appeal</a:t>
            </a:r>
          </a:p>
          <a:p>
            <a:pPr marL="342900" indent="-342900" algn="l" eaLnBrk="1" hangingPunct="1">
              <a:spcBef>
                <a:spcPct val="30000"/>
              </a:spcBef>
              <a:buClr>
                <a:srgbClr val="008080"/>
              </a:buClr>
              <a:buSzPct val="120000"/>
              <a:buFontTx/>
              <a:buChar char="•"/>
            </a:pPr>
            <a:r>
              <a:rPr lang="en-US" sz="2800" dirty="0">
                <a:latin typeface="+mn-lt"/>
              </a:rPr>
              <a:t>Meets an extraordinary need</a:t>
            </a:r>
          </a:p>
          <a:p>
            <a:pPr marL="342900" indent="-342900" algn="l" eaLnBrk="1" hangingPunct="1">
              <a:spcBef>
                <a:spcPct val="30000"/>
              </a:spcBef>
              <a:buClr>
                <a:srgbClr val="008080"/>
              </a:buClr>
              <a:buSzPct val="120000"/>
              <a:buFontTx/>
              <a:buChar char="•"/>
            </a:pPr>
            <a:r>
              <a:rPr lang="en-US" sz="2800" dirty="0">
                <a:latin typeface="+mn-lt"/>
              </a:rPr>
              <a:t>Capital: building new facilities, renovations, equipment</a:t>
            </a:r>
          </a:p>
          <a:p>
            <a:pPr marL="342900" indent="-342900" algn="l">
              <a:spcBef>
                <a:spcPct val="30000"/>
              </a:spcBef>
              <a:buClr>
                <a:srgbClr val="008080"/>
              </a:buClr>
              <a:buSzPct val="120000"/>
              <a:buFont typeface="Times" charset="0"/>
              <a:buChar char="•"/>
            </a:pPr>
            <a:r>
              <a:rPr lang="en-US" sz="2800" dirty="0">
                <a:latin typeface="+mn-lt"/>
              </a:rPr>
              <a:t>Relatively low cost for fundraising administration</a:t>
            </a:r>
          </a:p>
          <a:p>
            <a:pPr>
              <a:lnSpc>
                <a:spcPct val="130000"/>
              </a:lnSpc>
              <a:buClr>
                <a:srgbClr val="008080"/>
              </a:buClr>
              <a:buSzPct val="120000"/>
              <a:buFont typeface="Times" charset="0"/>
              <a:buChar char="•"/>
            </a:pPr>
            <a:r>
              <a:rPr lang="en-US" sz="2800" dirty="0" smtClean="0">
                <a:latin typeface="+mn-lt"/>
              </a:rPr>
              <a:t>  Specific</a:t>
            </a:r>
            <a:r>
              <a:rPr lang="en-US" sz="2800" dirty="0">
                <a:latin typeface="+mn-lt"/>
              </a:rPr>
              <a:t>, “stretch” financial goal	</a:t>
            </a:r>
            <a:endParaRPr lang="en-US" sz="2800" dirty="0" smtClean="0"/>
          </a:p>
          <a:p>
            <a:pPr>
              <a:lnSpc>
                <a:spcPct val="130000"/>
              </a:lnSpc>
              <a:buClr>
                <a:srgbClr val="008080"/>
              </a:buClr>
              <a:buSzPct val="120000"/>
              <a:buFont typeface="Times" charset="0"/>
              <a:buChar char="•"/>
            </a:pPr>
            <a:r>
              <a:rPr lang="en-US" sz="2800" dirty="0" smtClean="0"/>
              <a:t>  </a:t>
            </a:r>
            <a:r>
              <a:rPr lang="en-US" sz="2800" dirty="0" smtClean="0">
                <a:latin typeface="+mn-lt"/>
              </a:rPr>
              <a:t>Focus on major donors</a:t>
            </a:r>
            <a:r>
              <a:rPr lang="en-US" sz="2800" dirty="0">
                <a:latin typeface="+mn-lt"/>
              </a:rPr>
              <a:t>	</a:t>
            </a:r>
          </a:p>
        </p:txBody>
      </p:sp>
      <p:sp>
        <p:nvSpPr>
          <p:cNvPr id="5123" name="Rectangle 5"/>
          <p:cNvSpPr>
            <a:spLocks noGrp="1" noChangeArrowheads="1"/>
          </p:cNvSpPr>
          <p:nvPr>
            <p:ph type="title"/>
          </p:nvPr>
        </p:nvSpPr>
        <p:spPr bwMode="auto">
          <a:xfrm>
            <a:off x="609600" y="304800"/>
            <a:ext cx="7389812" cy="1373187"/>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4400" b="1" dirty="0" smtClean="0">
                <a:solidFill>
                  <a:srgbClr val="FFC000"/>
                </a:solidFill>
                <a:latin typeface="Calibri" pitchFamily="34" charset="0"/>
              </a:rPr>
              <a:t>Capital Campaign Characteristics</a:t>
            </a:r>
            <a:r>
              <a:rPr lang="en-US" b="1" dirty="0" smtClean="0">
                <a:solidFill>
                  <a:srgbClr val="FFC000"/>
                </a:solidFill>
                <a:latin typeface="Times" charset="0"/>
              </a:rPr>
              <a:t/>
            </a:r>
            <a:br>
              <a:rPr lang="en-US" b="1" dirty="0" smtClean="0">
                <a:solidFill>
                  <a:srgbClr val="FFC000"/>
                </a:solidFill>
                <a:latin typeface="Times" charset="0"/>
              </a:rPr>
            </a:br>
            <a:endParaRPr lang="en-US" b="1" dirty="0" smtClean="0">
              <a:solidFill>
                <a:srgbClr val="FFC000"/>
              </a:solidFill>
              <a:latin typeface="Times"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62001" y="1827213"/>
            <a:ext cx="8153400" cy="4315027"/>
          </a:xfrm>
          <a:prstGeom prst="rect">
            <a:avLst/>
          </a:prstGeom>
          <a:noFill/>
          <a:ln w="9525">
            <a:noFill/>
            <a:miter lim="800000"/>
            <a:headEnd/>
            <a:tailEnd/>
          </a:ln>
        </p:spPr>
        <p:txBody>
          <a:bodyPr wrap="square">
            <a:spAutoFit/>
          </a:bodyPr>
          <a:lstStyle/>
          <a:p>
            <a:pPr algn="l">
              <a:buClr>
                <a:srgbClr val="008080"/>
              </a:buClr>
              <a:buSzPct val="120000"/>
              <a:buFont typeface="Times" charset="0"/>
              <a:buChar char="•"/>
            </a:pPr>
            <a:r>
              <a:rPr lang="en-US" dirty="0"/>
              <a:t> </a:t>
            </a:r>
            <a:r>
              <a:rPr lang="en-US" sz="2800" dirty="0">
                <a:latin typeface="+mn-lt"/>
              </a:rPr>
              <a:t>Most efficient fundraising method in terms                         	of </a:t>
            </a:r>
            <a:r>
              <a:rPr lang="en-US" sz="2800" i="1" dirty="0">
                <a:latin typeface="+mn-lt"/>
              </a:rPr>
              <a:t>results, cost, and time</a:t>
            </a:r>
          </a:p>
          <a:p>
            <a:pPr algn="l">
              <a:lnSpc>
                <a:spcPct val="130000"/>
              </a:lnSpc>
              <a:buClr>
                <a:srgbClr val="008080"/>
              </a:buClr>
              <a:buSzPct val="120000"/>
              <a:buFont typeface="Times" charset="0"/>
              <a:buChar char="•"/>
            </a:pPr>
            <a:r>
              <a:rPr lang="en-US" sz="2800" dirty="0">
                <a:latin typeface="+mn-lt"/>
              </a:rPr>
              <a:t> Develops new leadership</a:t>
            </a:r>
          </a:p>
          <a:p>
            <a:pPr algn="l">
              <a:lnSpc>
                <a:spcPct val="130000"/>
              </a:lnSpc>
              <a:buClr>
                <a:srgbClr val="008080"/>
              </a:buClr>
              <a:buSzPct val="120000"/>
              <a:buFont typeface="Times" charset="0"/>
              <a:buChar char="•"/>
            </a:pPr>
            <a:r>
              <a:rPr lang="en-US" sz="2800" dirty="0">
                <a:latin typeface="+mn-lt"/>
              </a:rPr>
              <a:t> Focuses attention on organization</a:t>
            </a:r>
          </a:p>
          <a:p>
            <a:pPr algn="l">
              <a:lnSpc>
                <a:spcPct val="130000"/>
              </a:lnSpc>
              <a:buClr>
                <a:srgbClr val="008080"/>
              </a:buClr>
              <a:buSzPct val="120000"/>
              <a:buFont typeface="Times" charset="0"/>
              <a:buChar char="•"/>
            </a:pPr>
            <a:r>
              <a:rPr lang="en-US" sz="2800" dirty="0">
                <a:latin typeface="+mn-lt"/>
              </a:rPr>
              <a:t> Unites and strengthens constituency</a:t>
            </a:r>
          </a:p>
          <a:p>
            <a:pPr algn="l">
              <a:lnSpc>
                <a:spcPct val="130000"/>
              </a:lnSpc>
              <a:buClr>
                <a:srgbClr val="008080"/>
              </a:buClr>
              <a:buSzPct val="120000"/>
              <a:buFont typeface="Times" charset="0"/>
              <a:buChar char="•"/>
            </a:pPr>
            <a:r>
              <a:rPr lang="en-US" sz="2800" dirty="0">
                <a:latin typeface="+mn-lt"/>
              </a:rPr>
              <a:t> Identifies new prospects</a:t>
            </a:r>
          </a:p>
          <a:p>
            <a:pPr algn="l">
              <a:lnSpc>
                <a:spcPct val="130000"/>
              </a:lnSpc>
              <a:buClr>
                <a:srgbClr val="008080"/>
              </a:buClr>
              <a:buSzPct val="120000"/>
              <a:buFont typeface="Times" charset="0"/>
              <a:buChar char="•"/>
            </a:pPr>
            <a:r>
              <a:rPr lang="en-US" sz="2800" dirty="0">
                <a:latin typeface="+mn-lt"/>
              </a:rPr>
              <a:t> Raises donor sights</a:t>
            </a:r>
          </a:p>
          <a:p>
            <a:pPr algn="l">
              <a:lnSpc>
                <a:spcPct val="130000"/>
              </a:lnSpc>
              <a:buClr>
                <a:srgbClr val="008080"/>
              </a:buClr>
              <a:buSzPct val="120000"/>
              <a:buFont typeface="Times" charset="0"/>
              <a:buChar char="•"/>
            </a:pPr>
            <a:r>
              <a:rPr lang="en-US" sz="2800" dirty="0">
                <a:latin typeface="+mn-lt"/>
              </a:rPr>
              <a:t> </a:t>
            </a:r>
            <a:r>
              <a:rPr lang="en-US" sz="2800" b="1" dirty="0">
                <a:latin typeface="+mn-lt"/>
              </a:rPr>
              <a:t>Allows you to fulfill the community need</a:t>
            </a:r>
          </a:p>
        </p:txBody>
      </p:sp>
      <p:sp>
        <p:nvSpPr>
          <p:cNvPr id="2" name="Title 1"/>
          <p:cNvSpPr>
            <a:spLocks noGrp="1"/>
          </p:cNvSpPr>
          <p:nvPr>
            <p:ph type="title"/>
          </p:nvPr>
        </p:nvSpPr>
        <p:spPr>
          <a:xfrm>
            <a:off x="304800" y="152400"/>
            <a:ext cx="8229600" cy="1252728"/>
          </a:xfrm>
        </p:spPr>
        <p:txBody>
          <a:bodyPr>
            <a:normAutofit fontScale="90000"/>
          </a:bodyPr>
          <a:lstStyle/>
          <a:p>
            <a:r>
              <a:rPr lang="en-US" dirty="0" smtClean="0"/>
              <a:t>Why Conduct a Capital Campaign?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6"/>
          <p:cNvSpPr>
            <a:spLocks noChangeArrowheads="1"/>
          </p:cNvSpPr>
          <p:nvPr/>
        </p:nvSpPr>
        <p:spPr bwMode="auto">
          <a:xfrm rot="10800000">
            <a:off x="5334000" y="2741613"/>
            <a:ext cx="2925763" cy="3154362"/>
          </a:xfrm>
          <a:prstGeom prst="triangle">
            <a:avLst>
              <a:gd name="adj" fmla="val 51458"/>
            </a:avLst>
          </a:prstGeom>
          <a:gradFill rotWithShape="0">
            <a:gsLst>
              <a:gs pos="0">
                <a:schemeClr val="folHlink"/>
              </a:gs>
              <a:gs pos="100000">
                <a:schemeClr val="hlink"/>
              </a:gs>
            </a:gsLst>
            <a:lin ang="5400000" scaled="1"/>
          </a:gradFill>
          <a:ln w="9525">
            <a:noFill/>
            <a:miter lim="800000"/>
            <a:headEnd/>
            <a:tailEnd/>
          </a:ln>
        </p:spPr>
        <p:txBody>
          <a:bodyPr wrap="none" anchor="ctr"/>
          <a:lstStyle/>
          <a:p>
            <a:endParaRPr lang="en-US"/>
          </a:p>
        </p:txBody>
      </p:sp>
      <p:sp>
        <p:nvSpPr>
          <p:cNvPr id="26627" name="Rectangle 8"/>
          <p:cNvSpPr>
            <a:spLocks noChangeArrowheads="1"/>
          </p:cNvSpPr>
          <p:nvPr/>
        </p:nvSpPr>
        <p:spPr bwMode="auto">
          <a:xfrm>
            <a:off x="4648200" y="2543897"/>
            <a:ext cx="2971800" cy="1028700"/>
          </a:xfrm>
          <a:prstGeom prst="rect">
            <a:avLst/>
          </a:prstGeom>
          <a:noFill/>
          <a:ln w="9525">
            <a:noFill/>
            <a:miter lim="800000"/>
            <a:headEnd/>
            <a:tailEnd/>
          </a:ln>
        </p:spPr>
        <p:txBody>
          <a:bodyPr/>
          <a:lstStyle/>
          <a:p>
            <a:pPr eaLnBrk="1" hangingPunct="1">
              <a:lnSpc>
                <a:spcPct val="150000"/>
              </a:lnSpc>
              <a:spcBef>
                <a:spcPct val="600000"/>
              </a:spcBef>
              <a:buClr>
                <a:schemeClr val="accent1"/>
              </a:buClr>
              <a:buSzPct val="100000"/>
              <a:buFont typeface="Times" charset="0"/>
              <a:buNone/>
            </a:pPr>
            <a:r>
              <a:rPr lang="en-US" b="1" dirty="0"/>
              <a:t> 50% </a:t>
            </a:r>
          </a:p>
        </p:txBody>
      </p:sp>
      <p:sp>
        <p:nvSpPr>
          <p:cNvPr id="26628" name="AutoShape 2"/>
          <p:cNvSpPr>
            <a:spLocks noChangeArrowheads="1"/>
          </p:cNvSpPr>
          <p:nvPr/>
        </p:nvSpPr>
        <p:spPr bwMode="auto">
          <a:xfrm>
            <a:off x="2330450" y="2514600"/>
            <a:ext cx="2925763" cy="3198813"/>
          </a:xfrm>
          <a:prstGeom prst="triangle">
            <a:avLst>
              <a:gd name="adj" fmla="val 51426"/>
            </a:avLst>
          </a:prstGeom>
          <a:gradFill rotWithShape="0">
            <a:gsLst>
              <a:gs pos="0">
                <a:schemeClr val="folHlink"/>
              </a:gs>
              <a:gs pos="100000">
                <a:schemeClr val="hlink"/>
              </a:gs>
            </a:gsLst>
            <a:lin ang="5400000" scaled="1"/>
          </a:gradFill>
          <a:ln w="9525">
            <a:noFill/>
            <a:miter lim="800000"/>
            <a:headEnd/>
            <a:tailEnd/>
          </a:ln>
        </p:spPr>
        <p:txBody>
          <a:bodyPr wrap="none" anchor="ctr"/>
          <a:lstStyle/>
          <a:p>
            <a:endParaRPr lang="en-US"/>
          </a:p>
        </p:txBody>
      </p:sp>
      <p:sp>
        <p:nvSpPr>
          <p:cNvPr id="26629" name="Rectangle 3"/>
          <p:cNvSpPr>
            <a:spLocks noChangeArrowheads="1"/>
          </p:cNvSpPr>
          <p:nvPr/>
        </p:nvSpPr>
        <p:spPr bwMode="auto">
          <a:xfrm>
            <a:off x="2286000" y="4648200"/>
            <a:ext cx="2971800" cy="1028700"/>
          </a:xfrm>
          <a:prstGeom prst="rect">
            <a:avLst/>
          </a:prstGeom>
          <a:noFill/>
          <a:ln w="9525">
            <a:noFill/>
            <a:miter lim="800000"/>
            <a:headEnd/>
            <a:tailEnd/>
          </a:ln>
        </p:spPr>
        <p:txBody>
          <a:bodyPr/>
          <a:lstStyle/>
          <a:p>
            <a:pPr eaLnBrk="1" hangingPunct="1">
              <a:lnSpc>
                <a:spcPct val="150000"/>
              </a:lnSpc>
              <a:spcBef>
                <a:spcPct val="20000"/>
              </a:spcBef>
              <a:buClr>
                <a:schemeClr val="accent1"/>
              </a:buClr>
              <a:buSzPct val="100000"/>
              <a:buFont typeface="Times" charset="0"/>
              <a:buNone/>
            </a:pPr>
            <a:r>
              <a:rPr lang="en-US" b="1" dirty="0"/>
              <a:t>   80-90%</a:t>
            </a:r>
          </a:p>
        </p:txBody>
      </p:sp>
      <p:sp>
        <p:nvSpPr>
          <p:cNvPr id="26630" name="Rectangle 4"/>
          <p:cNvSpPr>
            <a:spLocks noChangeArrowheads="1"/>
          </p:cNvSpPr>
          <p:nvPr/>
        </p:nvSpPr>
        <p:spPr bwMode="auto">
          <a:xfrm>
            <a:off x="2286000" y="3621088"/>
            <a:ext cx="2971800" cy="1027112"/>
          </a:xfrm>
          <a:prstGeom prst="rect">
            <a:avLst/>
          </a:prstGeom>
          <a:noFill/>
          <a:ln w="9525">
            <a:noFill/>
            <a:miter lim="800000"/>
            <a:headEnd/>
            <a:tailEnd/>
          </a:ln>
        </p:spPr>
        <p:txBody>
          <a:bodyPr/>
          <a:lstStyle/>
          <a:p>
            <a:pPr eaLnBrk="1" hangingPunct="1">
              <a:lnSpc>
                <a:spcPct val="150000"/>
              </a:lnSpc>
              <a:spcBef>
                <a:spcPct val="20000"/>
              </a:spcBef>
              <a:buClr>
                <a:schemeClr val="accent1"/>
              </a:buClr>
              <a:buSzPct val="100000"/>
              <a:buFont typeface="Times" charset="0"/>
              <a:buNone/>
            </a:pPr>
            <a:r>
              <a:rPr lang="en-US" b="1" dirty="0"/>
              <a:t>   10-20%</a:t>
            </a:r>
          </a:p>
        </p:txBody>
      </p:sp>
      <p:sp>
        <p:nvSpPr>
          <p:cNvPr id="26631" name="Rectangle 5"/>
          <p:cNvSpPr>
            <a:spLocks noChangeArrowheads="1"/>
          </p:cNvSpPr>
          <p:nvPr/>
        </p:nvSpPr>
        <p:spPr bwMode="auto">
          <a:xfrm>
            <a:off x="2238375" y="2592388"/>
            <a:ext cx="2971800" cy="1028700"/>
          </a:xfrm>
          <a:prstGeom prst="rect">
            <a:avLst/>
          </a:prstGeom>
          <a:noFill/>
          <a:ln w="9525">
            <a:noFill/>
            <a:miter lim="800000"/>
            <a:headEnd/>
            <a:tailEnd/>
          </a:ln>
        </p:spPr>
        <p:txBody>
          <a:bodyPr/>
          <a:lstStyle/>
          <a:p>
            <a:pPr eaLnBrk="1" hangingPunct="1">
              <a:lnSpc>
                <a:spcPct val="150000"/>
              </a:lnSpc>
              <a:spcBef>
                <a:spcPct val="600000"/>
              </a:spcBef>
              <a:buClr>
                <a:schemeClr val="accent1"/>
              </a:buClr>
              <a:buSzPct val="100000"/>
              <a:buFont typeface="Times" charset="0"/>
              <a:buNone/>
            </a:pPr>
            <a:r>
              <a:rPr lang="en-US" b="1"/>
              <a:t>   </a:t>
            </a:r>
            <a:r>
              <a:rPr lang="en-US" b="1">
                <a:solidFill>
                  <a:schemeClr val="bg1"/>
                </a:solidFill>
              </a:rPr>
              <a:t>1%</a:t>
            </a:r>
          </a:p>
        </p:txBody>
      </p:sp>
      <p:sp>
        <p:nvSpPr>
          <p:cNvPr id="26632" name="Rectangle 7"/>
          <p:cNvSpPr>
            <a:spLocks noChangeArrowheads="1"/>
          </p:cNvSpPr>
          <p:nvPr/>
        </p:nvSpPr>
        <p:spPr bwMode="auto">
          <a:xfrm>
            <a:off x="5257800" y="3657600"/>
            <a:ext cx="2971800" cy="1027113"/>
          </a:xfrm>
          <a:prstGeom prst="rect">
            <a:avLst/>
          </a:prstGeom>
          <a:noFill/>
          <a:ln w="9525">
            <a:noFill/>
            <a:miter lim="800000"/>
            <a:headEnd/>
            <a:tailEnd/>
          </a:ln>
        </p:spPr>
        <p:txBody>
          <a:bodyPr/>
          <a:lstStyle/>
          <a:p>
            <a:pPr eaLnBrk="1" hangingPunct="1">
              <a:lnSpc>
                <a:spcPct val="150000"/>
              </a:lnSpc>
              <a:spcBef>
                <a:spcPct val="20000"/>
              </a:spcBef>
              <a:buClr>
                <a:schemeClr val="accent1"/>
              </a:buClr>
              <a:buSzPct val="100000"/>
              <a:buFont typeface="Times" charset="0"/>
              <a:buNone/>
            </a:pPr>
            <a:r>
              <a:rPr lang="en-US" b="1"/>
              <a:t> </a:t>
            </a:r>
            <a:r>
              <a:rPr lang="en-US" b="1">
                <a:solidFill>
                  <a:schemeClr val="bg1"/>
                </a:solidFill>
              </a:rPr>
              <a:t>35%</a:t>
            </a:r>
          </a:p>
        </p:txBody>
      </p:sp>
      <p:sp>
        <p:nvSpPr>
          <p:cNvPr id="26633" name="Line 9"/>
          <p:cNvSpPr>
            <a:spLocks noChangeShapeType="1"/>
          </p:cNvSpPr>
          <p:nvPr/>
        </p:nvSpPr>
        <p:spPr bwMode="auto">
          <a:xfrm>
            <a:off x="8610600" y="4440238"/>
            <a:ext cx="1588" cy="1028700"/>
          </a:xfrm>
          <a:prstGeom prst="line">
            <a:avLst/>
          </a:prstGeom>
          <a:noFill/>
          <a:ln w="28575" cap="sq">
            <a:noFill/>
            <a:round/>
            <a:headEnd/>
            <a:tailEnd/>
          </a:ln>
        </p:spPr>
        <p:txBody>
          <a:bodyPr wrap="none" anchor="ctr"/>
          <a:lstStyle/>
          <a:p>
            <a:endParaRPr lang="en-US"/>
          </a:p>
        </p:txBody>
      </p:sp>
      <p:sp>
        <p:nvSpPr>
          <p:cNvPr id="26634" name="Rectangle 10"/>
          <p:cNvSpPr>
            <a:spLocks noChangeArrowheads="1"/>
          </p:cNvSpPr>
          <p:nvPr/>
        </p:nvSpPr>
        <p:spPr bwMode="auto">
          <a:xfrm>
            <a:off x="5257800" y="4648200"/>
            <a:ext cx="2971800" cy="1028700"/>
          </a:xfrm>
          <a:prstGeom prst="rect">
            <a:avLst/>
          </a:prstGeom>
          <a:noFill/>
          <a:ln w="9525">
            <a:noFill/>
            <a:miter lim="800000"/>
            <a:headEnd/>
            <a:tailEnd/>
          </a:ln>
        </p:spPr>
        <p:txBody>
          <a:bodyPr/>
          <a:lstStyle/>
          <a:p>
            <a:pPr eaLnBrk="1" hangingPunct="1">
              <a:lnSpc>
                <a:spcPct val="150000"/>
              </a:lnSpc>
              <a:spcBef>
                <a:spcPct val="20000"/>
              </a:spcBef>
              <a:buClr>
                <a:schemeClr val="accent1"/>
              </a:buClr>
              <a:buSzPct val="100000"/>
              <a:buFont typeface="Times" charset="0"/>
              <a:buNone/>
            </a:pPr>
            <a:r>
              <a:rPr lang="en-US" b="1"/>
              <a:t> </a:t>
            </a:r>
            <a:r>
              <a:rPr lang="en-US" b="1">
                <a:solidFill>
                  <a:schemeClr val="bg1"/>
                </a:solidFill>
              </a:rPr>
              <a:t>15%</a:t>
            </a:r>
          </a:p>
        </p:txBody>
      </p:sp>
      <p:sp>
        <p:nvSpPr>
          <p:cNvPr id="26635" name="Rectangle 11"/>
          <p:cNvSpPr>
            <a:spLocks noChangeArrowheads="1"/>
          </p:cNvSpPr>
          <p:nvPr/>
        </p:nvSpPr>
        <p:spPr bwMode="auto">
          <a:xfrm>
            <a:off x="5257800" y="1600200"/>
            <a:ext cx="2971800" cy="992188"/>
          </a:xfrm>
          <a:prstGeom prst="rect">
            <a:avLst/>
          </a:prstGeom>
          <a:noFill/>
          <a:ln w="9525">
            <a:noFill/>
            <a:miter lim="800000"/>
            <a:headEnd/>
            <a:tailEnd/>
          </a:ln>
        </p:spPr>
        <p:txBody>
          <a:bodyPr/>
          <a:lstStyle/>
          <a:p>
            <a:pPr eaLnBrk="1" hangingPunct="1">
              <a:spcBef>
                <a:spcPct val="20000"/>
              </a:spcBef>
              <a:buClr>
                <a:schemeClr val="accent1"/>
              </a:buClr>
              <a:buSzPct val="100000"/>
              <a:buFont typeface="Times" charset="0"/>
              <a:buNone/>
            </a:pPr>
            <a:r>
              <a:rPr lang="en-US" b="1"/>
              <a:t>Amount</a:t>
            </a:r>
          </a:p>
        </p:txBody>
      </p:sp>
      <p:sp>
        <p:nvSpPr>
          <p:cNvPr id="26636" name="Rectangle 12"/>
          <p:cNvSpPr>
            <a:spLocks noChangeArrowheads="1"/>
          </p:cNvSpPr>
          <p:nvPr/>
        </p:nvSpPr>
        <p:spPr bwMode="auto">
          <a:xfrm>
            <a:off x="2286000" y="1600200"/>
            <a:ext cx="2971800" cy="992188"/>
          </a:xfrm>
          <a:prstGeom prst="rect">
            <a:avLst/>
          </a:prstGeom>
          <a:noFill/>
          <a:ln w="9525">
            <a:noFill/>
            <a:miter lim="800000"/>
            <a:headEnd/>
            <a:tailEnd/>
          </a:ln>
        </p:spPr>
        <p:txBody>
          <a:bodyPr/>
          <a:lstStyle/>
          <a:p>
            <a:pPr eaLnBrk="1" hangingPunct="1">
              <a:spcBef>
                <a:spcPct val="20000"/>
              </a:spcBef>
              <a:buClr>
                <a:schemeClr val="accent1"/>
              </a:buClr>
              <a:buSzPct val="100000"/>
              <a:buFont typeface="Times" charset="0"/>
              <a:buNone/>
            </a:pPr>
            <a:r>
              <a:rPr lang="en-US" b="1"/>
              <a:t>Donors</a:t>
            </a:r>
          </a:p>
        </p:txBody>
      </p:sp>
      <p:sp>
        <p:nvSpPr>
          <p:cNvPr id="26637" name="Line 13"/>
          <p:cNvSpPr>
            <a:spLocks noChangeShapeType="1"/>
          </p:cNvSpPr>
          <p:nvPr/>
        </p:nvSpPr>
        <p:spPr bwMode="auto">
          <a:xfrm>
            <a:off x="2286000" y="3621088"/>
            <a:ext cx="5943600" cy="0"/>
          </a:xfrm>
          <a:prstGeom prst="line">
            <a:avLst/>
          </a:prstGeom>
          <a:noFill/>
          <a:ln w="12700">
            <a:solidFill>
              <a:schemeClr val="tx1"/>
            </a:solidFill>
            <a:round/>
            <a:headEnd/>
            <a:tailEnd/>
          </a:ln>
        </p:spPr>
        <p:txBody>
          <a:bodyPr wrap="none" anchor="ctr"/>
          <a:lstStyle/>
          <a:p>
            <a:endParaRPr lang="en-US"/>
          </a:p>
        </p:txBody>
      </p:sp>
      <p:sp>
        <p:nvSpPr>
          <p:cNvPr id="26638" name="Line 14"/>
          <p:cNvSpPr>
            <a:spLocks noChangeShapeType="1"/>
          </p:cNvSpPr>
          <p:nvPr/>
        </p:nvSpPr>
        <p:spPr bwMode="auto">
          <a:xfrm>
            <a:off x="2286000" y="4648200"/>
            <a:ext cx="5943600" cy="0"/>
          </a:xfrm>
          <a:prstGeom prst="line">
            <a:avLst/>
          </a:prstGeom>
          <a:noFill/>
          <a:ln w="12700">
            <a:solidFill>
              <a:schemeClr val="tx1"/>
            </a:solidFill>
            <a:round/>
            <a:headEnd/>
            <a:tailEnd/>
          </a:ln>
        </p:spPr>
        <p:txBody>
          <a:bodyPr wrap="none" anchor="ctr"/>
          <a:lstStyle/>
          <a:p>
            <a:endParaRPr lang="en-US"/>
          </a:p>
        </p:txBody>
      </p:sp>
      <p:sp>
        <p:nvSpPr>
          <p:cNvPr id="26639" name="Text Box 15"/>
          <p:cNvSpPr txBox="1">
            <a:spLocks noChangeArrowheads="1"/>
          </p:cNvSpPr>
          <p:nvPr/>
        </p:nvSpPr>
        <p:spPr bwMode="auto">
          <a:xfrm>
            <a:off x="609600" y="457200"/>
            <a:ext cx="7848600" cy="769441"/>
          </a:xfrm>
          <a:prstGeom prst="rect">
            <a:avLst/>
          </a:prstGeom>
          <a:noFill/>
          <a:ln w="9525">
            <a:noFill/>
            <a:miter lim="800000"/>
            <a:headEnd/>
            <a:tailEnd/>
          </a:ln>
        </p:spPr>
        <p:txBody>
          <a:bodyPr wrap="square">
            <a:spAutoFit/>
          </a:bodyPr>
          <a:lstStyle/>
          <a:p>
            <a:pPr algn="l"/>
            <a:r>
              <a:rPr lang="en-US" sz="4400" b="1" dirty="0">
                <a:solidFill>
                  <a:srgbClr val="FFC000"/>
                </a:solidFill>
              </a:rPr>
              <a:t>Campaign Pyramid of Giving</a:t>
            </a:r>
          </a:p>
        </p:txBody>
      </p:sp>
      <p:sp>
        <p:nvSpPr>
          <p:cNvPr id="26641" name="Line 17"/>
          <p:cNvSpPr>
            <a:spLocks noChangeShapeType="1"/>
          </p:cNvSpPr>
          <p:nvPr/>
        </p:nvSpPr>
        <p:spPr bwMode="auto">
          <a:xfrm>
            <a:off x="1828800" y="1828800"/>
            <a:ext cx="1588" cy="838200"/>
          </a:xfrm>
          <a:prstGeom prst="line">
            <a:avLst/>
          </a:prstGeom>
          <a:noFill/>
          <a:ln w="28575" cap="sq">
            <a:noFill/>
            <a:round/>
            <a:headEnd/>
            <a:tailEnd/>
          </a:ln>
        </p:spPr>
        <p:txBody>
          <a:bodyPr wrap="none" anchor="ctr"/>
          <a:lstStyle/>
          <a:p>
            <a:endParaRPr lang="en-US"/>
          </a:p>
        </p:txBody>
      </p:sp>
      <p:sp>
        <p:nvSpPr>
          <p:cNvPr id="26642" name="Line 18"/>
          <p:cNvSpPr>
            <a:spLocks noChangeShapeType="1"/>
          </p:cNvSpPr>
          <p:nvPr/>
        </p:nvSpPr>
        <p:spPr bwMode="auto">
          <a:xfrm>
            <a:off x="8610600" y="1828800"/>
            <a:ext cx="1588" cy="838200"/>
          </a:xfrm>
          <a:prstGeom prst="line">
            <a:avLst/>
          </a:prstGeom>
          <a:noFill/>
          <a:ln w="28575" cap="sq">
            <a:noFill/>
            <a:round/>
            <a:headEnd/>
            <a:tailEnd/>
          </a:ln>
        </p:spPr>
        <p:txBody>
          <a:bodyPr wrap="none" anchor="ctr"/>
          <a:lstStyle/>
          <a:p>
            <a:endParaRPr lang="en-US"/>
          </a:p>
        </p:txBody>
      </p:sp>
      <p:sp>
        <p:nvSpPr>
          <p:cNvPr id="26643" name="Line 19"/>
          <p:cNvSpPr>
            <a:spLocks noChangeShapeType="1"/>
          </p:cNvSpPr>
          <p:nvPr/>
        </p:nvSpPr>
        <p:spPr bwMode="auto">
          <a:xfrm>
            <a:off x="8610600" y="2667000"/>
            <a:ext cx="1588" cy="838200"/>
          </a:xfrm>
          <a:prstGeom prst="line">
            <a:avLst/>
          </a:prstGeom>
          <a:noFill/>
          <a:ln w="28575" cap="sq">
            <a:noFill/>
            <a:round/>
            <a:headEnd/>
            <a:tailEnd/>
          </a:ln>
        </p:spPr>
        <p:txBody>
          <a:bodyPr wrap="none" anchor="ctr"/>
          <a:lstStyle/>
          <a:p>
            <a:endParaRPr lang="en-US"/>
          </a:p>
        </p:txBody>
      </p:sp>
      <p:sp>
        <p:nvSpPr>
          <p:cNvPr id="26644" name="Line 20"/>
          <p:cNvSpPr>
            <a:spLocks noChangeShapeType="1"/>
          </p:cNvSpPr>
          <p:nvPr/>
        </p:nvSpPr>
        <p:spPr bwMode="auto">
          <a:xfrm>
            <a:off x="3124200" y="3429000"/>
            <a:ext cx="1588" cy="935038"/>
          </a:xfrm>
          <a:prstGeom prst="line">
            <a:avLst/>
          </a:prstGeom>
          <a:noFill/>
          <a:ln w="28575" cap="sq">
            <a:noFill/>
            <a:round/>
            <a:headEnd/>
            <a:tailEnd/>
          </a:ln>
        </p:spPr>
        <p:txBody>
          <a:bodyPr wrap="none" anchor="ctr"/>
          <a:lstStyle/>
          <a:p>
            <a:endParaRPr lang="en-US"/>
          </a:p>
        </p:txBody>
      </p:sp>
      <p:sp>
        <p:nvSpPr>
          <p:cNvPr id="26645" name="Line 21"/>
          <p:cNvSpPr>
            <a:spLocks noChangeShapeType="1"/>
          </p:cNvSpPr>
          <p:nvPr/>
        </p:nvSpPr>
        <p:spPr bwMode="auto">
          <a:xfrm>
            <a:off x="8610600" y="3505200"/>
            <a:ext cx="1588" cy="935038"/>
          </a:xfrm>
          <a:prstGeom prst="line">
            <a:avLst/>
          </a:prstGeom>
          <a:noFill/>
          <a:ln w="28575" cap="sq">
            <a:noFill/>
            <a:round/>
            <a:headEnd/>
            <a:tailEnd/>
          </a:ln>
        </p:spPr>
        <p:txBody>
          <a:bodyPr wrap="none" anchor="ctr"/>
          <a:lstStyle/>
          <a:p>
            <a:endParaRPr lang="en-US"/>
          </a:p>
        </p:txBody>
      </p:sp>
      <p:sp>
        <p:nvSpPr>
          <p:cNvPr id="26646" name="Line 22"/>
          <p:cNvSpPr>
            <a:spLocks noChangeShapeType="1"/>
          </p:cNvSpPr>
          <p:nvPr/>
        </p:nvSpPr>
        <p:spPr bwMode="auto">
          <a:xfrm>
            <a:off x="1828800" y="4440238"/>
            <a:ext cx="1588" cy="1028700"/>
          </a:xfrm>
          <a:prstGeom prst="line">
            <a:avLst/>
          </a:prstGeom>
          <a:noFill/>
          <a:ln w="28575" cap="sq">
            <a:noFill/>
            <a:round/>
            <a:headEnd/>
            <a:tailEnd/>
          </a:ln>
        </p:spPr>
        <p:txBody>
          <a:bodyPr wrap="none" anchor="ctr"/>
          <a:lstStyle/>
          <a:p>
            <a:endParaRPr lang="en-US"/>
          </a:p>
        </p:txBody>
      </p:sp>
      <p:sp>
        <p:nvSpPr>
          <p:cNvPr id="26647" name="Line 23"/>
          <p:cNvSpPr>
            <a:spLocks noChangeShapeType="1"/>
          </p:cNvSpPr>
          <p:nvPr/>
        </p:nvSpPr>
        <p:spPr bwMode="auto">
          <a:xfrm>
            <a:off x="1828800" y="2667000"/>
            <a:ext cx="1588" cy="838200"/>
          </a:xfrm>
          <a:prstGeom prst="line">
            <a:avLst/>
          </a:prstGeom>
          <a:noFill/>
          <a:ln w="28575" cap="sq">
            <a:noFill/>
            <a:round/>
            <a:headEnd/>
            <a:tailEnd/>
          </a:ln>
        </p:spPr>
        <p:txBody>
          <a:bodyPr wrap="none" anchor="ctr"/>
          <a:lstStyle/>
          <a:p>
            <a:endParaRPr lang="en-US"/>
          </a:p>
        </p:txBody>
      </p:sp>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27200" y="455613"/>
            <a:ext cx="6858000" cy="707886"/>
          </a:xfrm>
          <a:prstGeom prst="rect">
            <a:avLst/>
          </a:prstGeom>
          <a:noFill/>
          <a:ln w="9525">
            <a:noFill/>
            <a:miter lim="800000"/>
            <a:headEnd/>
            <a:tailEnd/>
          </a:ln>
        </p:spPr>
        <p:txBody>
          <a:bodyPr>
            <a:spAutoFit/>
          </a:bodyPr>
          <a:lstStyle/>
          <a:p>
            <a:pPr algn="l"/>
            <a:r>
              <a:rPr lang="en-US" sz="4000" b="1" dirty="0">
                <a:latin typeface="Arial" pitchFamily="34" charset="0"/>
                <a:cs typeface="Arial" pitchFamily="34" charset="0"/>
              </a:rPr>
              <a:t>Pre-Campaign Preparation</a:t>
            </a:r>
          </a:p>
        </p:txBody>
      </p:sp>
      <p:sp>
        <p:nvSpPr>
          <p:cNvPr id="18435" name="Text Box 3"/>
          <p:cNvSpPr txBox="1">
            <a:spLocks noChangeArrowheads="1"/>
          </p:cNvSpPr>
          <p:nvPr/>
        </p:nvSpPr>
        <p:spPr bwMode="auto">
          <a:xfrm>
            <a:off x="1752600" y="1598613"/>
            <a:ext cx="7162800" cy="4603750"/>
          </a:xfrm>
          <a:prstGeom prst="rect">
            <a:avLst/>
          </a:prstGeom>
          <a:noFill/>
          <a:ln w="9525">
            <a:noFill/>
            <a:miter lim="800000"/>
            <a:headEnd/>
            <a:tailEnd/>
          </a:ln>
        </p:spPr>
        <p:txBody>
          <a:bodyPr>
            <a:spAutoFit/>
          </a:bodyPr>
          <a:lstStyle/>
          <a:p>
            <a:pPr marL="176213" indent="-176213" algn="l">
              <a:lnSpc>
                <a:spcPct val="130000"/>
              </a:lnSpc>
              <a:buClr>
                <a:srgbClr val="008080"/>
              </a:buClr>
              <a:buSzPct val="120000"/>
              <a:buFont typeface="Times" charset="0"/>
              <a:buChar char="•"/>
            </a:pPr>
            <a:r>
              <a:rPr lang="en-US" sz="2800" dirty="0"/>
              <a:t>  Conduct Feasibility Study – Consultant</a:t>
            </a:r>
          </a:p>
          <a:p>
            <a:pPr marL="577850" lvl="1" indent="-241300">
              <a:lnSpc>
                <a:spcPct val="130000"/>
              </a:lnSpc>
              <a:buClr>
                <a:srgbClr val="008080"/>
              </a:buClr>
              <a:buSzPct val="120000"/>
              <a:buFont typeface="Times" charset="0"/>
              <a:buChar char="•"/>
            </a:pPr>
            <a:r>
              <a:rPr lang="en-US" sz="2800" dirty="0" smtClean="0"/>
              <a:t>Internal </a:t>
            </a:r>
            <a:r>
              <a:rPr lang="en-US" sz="2800" dirty="0"/>
              <a:t>Audit</a:t>
            </a:r>
          </a:p>
          <a:p>
            <a:pPr marL="977900" lvl="2" indent="-239713" algn="l">
              <a:lnSpc>
                <a:spcPct val="130000"/>
              </a:lnSpc>
              <a:buClr>
                <a:srgbClr val="008080"/>
              </a:buClr>
              <a:buSzPct val="120000"/>
              <a:buFont typeface="Times" charset="0"/>
              <a:buChar char="•"/>
            </a:pPr>
            <a:r>
              <a:rPr lang="en-US" sz="2400" dirty="0"/>
              <a:t>Maturity of fundraising program</a:t>
            </a:r>
          </a:p>
          <a:p>
            <a:pPr marL="977900" lvl="2" indent="-239713" algn="l">
              <a:lnSpc>
                <a:spcPct val="130000"/>
              </a:lnSpc>
              <a:buClr>
                <a:srgbClr val="008080"/>
              </a:buClr>
              <a:buSzPct val="120000"/>
              <a:buFont typeface="Times" charset="0"/>
              <a:buChar char="•"/>
            </a:pPr>
            <a:r>
              <a:rPr lang="en-US" sz="2400" dirty="0"/>
              <a:t>Soundness of gift administrative policies/  procedures</a:t>
            </a:r>
          </a:p>
          <a:p>
            <a:pPr marL="977900" lvl="2" indent="-239713" algn="l">
              <a:lnSpc>
                <a:spcPct val="130000"/>
              </a:lnSpc>
              <a:buClr>
                <a:srgbClr val="008080"/>
              </a:buClr>
              <a:buSzPct val="120000"/>
              <a:buFont typeface="Times" charset="0"/>
              <a:buChar char="•"/>
            </a:pPr>
            <a:r>
              <a:rPr lang="en-US" sz="2400" dirty="0"/>
              <a:t>Board and staff readiness and commitment</a:t>
            </a:r>
          </a:p>
          <a:p>
            <a:pPr marL="977900" lvl="2" indent="-239713" algn="l">
              <a:lnSpc>
                <a:spcPct val="130000"/>
              </a:lnSpc>
              <a:buClr>
                <a:srgbClr val="008080"/>
              </a:buClr>
              <a:buSzPct val="120000"/>
              <a:buFont typeface="Times" charset="0"/>
              <a:buChar char="•"/>
            </a:pPr>
            <a:r>
              <a:rPr lang="en-US" sz="2400" dirty="0"/>
              <a:t>Depth and breadth of donor/prospect pool</a:t>
            </a:r>
          </a:p>
          <a:p>
            <a:pPr marL="977900" lvl="2" indent="-239713" algn="l">
              <a:lnSpc>
                <a:spcPct val="130000"/>
              </a:lnSpc>
              <a:buClr>
                <a:srgbClr val="008080"/>
              </a:buClr>
              <a:buSzPct val="120000"/>
              <a:buFont typeface="Times" charset="0"/>
              <a:buChar char="•"/>
            </a:pPr>
            <a:r>
              <a:rPr lang="en-US" sz="2400" dirty="0"/>
              <a:t>Lead donor prospects</a:t>
            </a:r>
          </a:p>
          <a:p>
            <a:pPr marL="977900" lvl="2" indent="-239713" algn="l">
              <a:lnSpc>
                <a:spcPct val="130000"/>
              </a:lnSpc>
              <a:buClr>
                <a:srgbClr val="008080"/>
              </a:buClr>
              <a:buSzPct val="120000"/>
              <a:buFont typeface="Times" charset="0"/>
              <a:buChar char="•"/>
            </a:pPr>
            <a:r>
              <a:rPr lang="en-US" sz="2400" dirty="0"/>
              <a:t>Database system</a:t>
            </a:r>
          </a:p>
        </p:txBody>
      </p:sp>
      <p:sp>
        <p:nvSpPr>
          <p:cNvPr id="2" name="Title 1"/>
          <p:cNvSpPr>
            <a:spLocks noGrp="1"/>
          </p:cNvSpPr>
          <p:nvPr>
            <p:ph type="title"/>
          </p:nvPr>
        </p:nvSpPr>
        <p:spPr/>
        <p:txBody>
          <a:bodyPr/>
          <a:lstStyle/>
          <a:p>
            <a:r>
              <a:rPr lang="en-US" dirty="0" smtClean="0"/>
              <a:t>Pre-Campaign Preparation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4494</Words>
  <Application>Microsoft Office PowerPoint</Application>
  <PresentationFormat>Předvádění na obrazovce (4:3)</PresentationFormat>
  <Paragraphs>291</Paragraphs>
  <Slides>28</Slides>
  <Notes>26</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Module</vt:lpstr>
      <vt:lpstr>Week Eight: Fundraising</vt:lpstr>
      <vt:lpstr>Prezentace aplikace PowerPoint</vt:lpstr>
      <vt:lpstr>Campaigns</vt:lpstr>
      <vt:lpstr>What is a Major Gifts Campaign?  </vt:lpstr>
      <vt:lpstr>What is a Capital Campaign?  </vt:lpstr>
      <vt:lpstr>Capital Campaign Characteristics </vt:lpstr>
      <vt:lpstr>Why Conduct a Capital Campaign?</vt:lpstr>
      <vt:lpstr>Prezentace aplikace PowerPoint</vt:lpstr>
      <vt:lpstr>Pre-Campaign Preparation</vt:lpstr>
      <vt:lpstr>Prezentace aplikace PowerPoint</vt:lpstr>
      <vt:lpstr>Determine:</vt:lpstr>
      <vt:lpstr>Prezentace aplikace PowerPoint</vt:lpstr>
      <vt:lpstr>Prezentace aplikace PowerPoint</vt:lpstr>
      <vt:lpstr>Construct a Gifts Table</vt:lpstr>
      <vt:lpstr>Gift Table Example: $1M Goal</vt:lpstr>
      <vt:lpstr>Fundamental Approach for Conducting Capital Campaign</vt:lpstr>
      <vt:lpstr>Lead Donations</vt:lpstr>
      <vt:lpstr>Prezentace aplikace PowerPoint</vt:lpstr>
      <vt:lpstr>Question for Discussion</vt:lpstr>
      <vt:lpstr>Planned Giving:</vt:lpstr>
      <vt:lpstr>Planned giving defined:</vt:lpstr>
      <vt:lpstr>Planned Giving Prospects in the Czech Republic</vt:lpstr>
      <vt:lpstr>Planned Gift Categories</vt:lpstr>
      <vt:lpstr>Are you a candidate for a planned giving program?</vt:lpstr>
      <vt:lpstr>Managing a Planned Giving Program</vt:lpstr>
      <vt:lpstr>Who makes planned gifts possible?</vt:lpstr>
      <vt:lpstr>Case: Relationship Management</vt:lpstr>
      <vt:lpstr>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Kateřina Almani Tůmová</cp:lastModifiedBy>
  <cp:revision>55</cp:revision>
  <dcterms:created xsi:type="dcterms:W3CDTF">2012-10-03T12:02:35Z</dcterms:created>
  <dcterms:modified xsi:type="dcterms:W3CDTF">2012-11-07T13:36:53Z</dcterms:modified>
</cp:coreProperties>
</file>