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89" r:id="rId2"/>
    <p:sldId id="287" r:id="rId3"/>
    <p:sldId id="454" r:id="rId4"/>
    <p:sldId id="455" r:id="rId5"/>
    <p:sldId id="456" r:id="rId6"/>
    <p:sldId id="457" r:id="rId7"/>
    <p:sldId id="458" r:id="rId8"/>
    <p:sldId id="459" r:id="rId9"/>
    <p:sldId id="460" r:id="rId10"/>
    <p:sldId id="461" r:id="rId11"/>
    <p:sldId id="462" r:id="rId12"/>
    <p:sldId id="463" r:id="rId13"/>
    <p:sldId id="464" r:id="rId14"/>
    <p:sldId id="465" r:id="rId15"/>
    <p:sldId id="466" r:id="rId16"/>
    <p:sldId id="467" r:id="rId17"/>
    <p:sldId id="468" r:id="rId18"/>
    <p:sldId id="469" r:id="rId19"/>
    <p:sldId id="470" r:id="rId20"/>
    <p:sldId id="471" r:id="rId21"/>
    <p:sldId id="472" r:id="rId22"/>
    <p:sldId id="473" r:id="rId23"/>
    <p:sldId id="474" r:id="rId24"/>
    <p:sldId id="475" r:id="rId25"/>
    <p:sldId id="476" r:id="rId26"/>
    <p:sldId id="486" r:id="rId27"/>
    <p:sldId id="477" r:id="rId28"/>
    <p:sldId id="478" r:id="rId29"/>
    <p:sldId id="479" r:id="rId30"/>
    <p:sldId id="487" r:id="rId31"/>
    <p:sldId id="480" r:id="rId32"/>
    <p:sldId id="490" r:id="rId33"/>
    <p:sldId id="482" r:id="rId34"/>
    <p:sldId id="491" r:id="rId35"/>
    <p:sldId id="483" r:id="rId36"/>
    <p:sldId id="484" r:id="rId37"/>
    <p:sldId id="453" r:id="rId38"/>
    <p:sldId id="48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72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80A8CD-EE28-4899-8790-88B783AB3B11}" type="datetimeFigureOut">
              <a:rPr lang="en-US" smtClean="0"/>
              <a:t>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C9736E-DC1B-457C-AC08-1BC0813A94C7}" type="slidenum">
              <a:rPr lang="en-US" smtClean="0"/>
              <a:t>‹#›</a:t>
            </a:fld>
            <a:endParaRPr lang="en-US"/>
          </a:p>
        </p:txBody>
      </p:sp>
    </p:spTree>
    <p:extLst>
      <p:ext uri="{BB962C8B-B14F-4D97-AF65-F5344CB8AC3E}">
        <p14:creationId xmlns:p14="http://schemas.microsoft.com/office/powerpoint/2010/main" val="208491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other proposal components that are typical of most grants are the organizational statement and the project description.</a:t>
            </a:r>
          </a:p>
          <a:p>
            <a:r>
              <a:rPr lang="en-US" dirty="0" smtClean="0"/>
              <a:t>The project description includes a simple, direct statement of the project idea, the goals and objectives that the project strives to achieve, the methods the project will use to get there,</a:t>
            </a:r>
          </a:p>
          <a:p>
            <a:r>
              <a:rPr lang="en-US" dirty="0" smtClean="0"/>
              <a:t>The budget in as little or as much detail as prescribed by the grantor and a sustainability section.</a:t>
            </a:r>
            <a:endParaRPr lang="en-US" dirty="0"/>
          </a:p>
        </p:txBody>
      </p:sp>
      <p:sp>
        <p:nvSpPr>
          <p:cNvPr id="4" name="Slide Number Placeholder 3"/>
          <p:cNvSpPr>
            <a:spLocks noGrp="1"/>
          </p:cNvSpPr>
          <p:nvPr>
            <p:ph type="sldNum" sz="quarter" idx="10"/>
          </p:nvPr>
        </p:nvSpPr>
        <p:spPr/>
        <p:txBody>
          <a:bodyPr/>
          <a:lstStyle/>
          <a:p>
            <a:fld id="{E3FD07F3-C5E0-43CF-8681-04E7A9CF853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Quite often I have organizations that say to me, “We hired a consultant to prepare a standard grant for us and then we cut and paste and send it out to all the various funders that we think might fund it.”</a:t>
            </a:r>
          </a:p>
          <a:p>
            <a:pPr>
              <a:buFont typeface="Arial" pitchFamily="34" charset="0"/>
              <a:buChar char="•"/>
            </a:pPr>
            <a:r>
              <a:rPr lang="en-US" dirty="0" smtClean="0"/>
              <a:t>There is some merit and some drawbacks to this approach.</a:t>
            </a:r>
          </a:p>
          <a:p>
            <a:pPr>
              <a:buFont typeface="Arial" pitchFamily="34" charset="0"/>
              <a:buChar char="•"/>
            </a:pPr>
            <a:r>
              <a:rPr lang="en-US" dirty="0" smtClean="0"/>
              <a:t>There are, in fact, some materials that tend to be pretty standard in most grants – boilerplate materials should be prepared that pertain to your organizational statement.</a:t>
            </a:r>
          </a:p>
          <a:p>
            <a:pPr>
              <a:buFont typeface="Arial" pitchFamily="34" charset="0"/>
              <a:buChar char="•"/>
            </a:pPr>
            <a:r>
              <a:rPr lang="en-US" dirty="0" smtClean="0"/>
              <a:t>So prepare a good general description of the organization, its mission, history, leadership/governance, clientele served and the qualifications of key leaders and project team members.</a:t>
            </a:r>
          </a:p>
          <a:p>
            <a:pPr>
              <a:buFont typeface="Arial" pitchFamily="34" charset="0"/>
              <a:buChar char="•"/>
            </a:pPr>
            <a:r>
              <a:rPr lang="en-US" dirty="0" smtClean="0"/>
              <a:t>Do a good job in drafting these materials as they can be fairly standard from grant to grant.</a:t>
            </a:r>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beyond that, be mindful that grants involve targeted writing – no two grants are likely to be the same because you are dealing with different projects or fundable ideas, different audiences (different types of foundations and level of professionalism and type of reviewer)</a:t>
            </a:r>
          </a:p>
          <a:p>
            <a:r>
              <a:rPr lang="en-US" dirty="0" smtClean="0"/>
              <a:t>As a consequence you will be using different voices or approaches in your writing content and style for each grant.</a:t>
            </a:r>
          </a:p>
          <a:p>
            <a:r>
              <a:rPr lang="en-US" dirty="0" smtClean="0"/>
              <a:t>It is imperative that you know your grantor audience – what are their interests, biases, history, knowledge and linkage – in fundraising terms, we talk continually about capacity, interest and linkage – and these are equally important in the </a:t>
            </a:r>
            <a:r>
              <a:rPr lang="en-US" dirty="0" err="1" smtClean="0"/>
              <a:t>grantseeking</a:t>
            </a:r>
            <a:r>
              <a:rPr lang="en-US" dirty="0" smtClean="0"/>
              <a:t> world. You’ve got to appeal to your audience on that basis.</a:t>
            </a:r>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we’ve said, the organizational statement will address the organizational history, mission, clientele you’ve served, your resources to be applied to the project, the programs and services you currently offer. The most important thing you are trying to convey with the organizational statement is the unique capacity your organization has to successfully address the problem. You are establishing your credibility and your credentials to tackle what you’ve already described as a tough problem.  </a:t>
            </a:r>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first step is to provide a clear statement of your idea.</a:t>
            </a:r>
          </a:p>
          <a:p>
            <a:endParaRPr lang="en-US" dirty="0" smtClean="0"/>
          </a:p>
          <a:p>
            <a:r>
              <a:rPr lang="en-US" dirty="0" smtClean="0"/>
              <a:t>What makes for a fundable idea – in other words, one that funders are likely to get behind and support.</a:t>
            </a:r>
          </a:p>
          <a:p>
            <a:endParaRPr lang="en-US" dirty="0" smtClean="0"/>
          </a:p>
          <a:p>
            <a:r>
              <a:rPr lang="en-US" dirty="0" smtClean="0"/>
              <a:t>In truth, most ideas are probably fundable by somebody…..its a matter of finding the correct match behind the potential funder and the idea.</a:t>
            </a:r>
          </a:p>
          <a:p>
            <a:r>
              <a:rPr lang="en-US" dirty="0" smtClean="0"/>
              <a:t>But research has shown that the more fundable ideas tend to have the following attributes (not necessarily all of them, but one or more of them). </a:t>
            </a:r>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 stated the idea, your next step is to outline what you hope to achieve. This involves drafting goals and objectives.</a:t>
            </a:r>
          </a:p>
          <a:p>
            <a:r>
              <a:rPr lang="en-US" dirty="0" smtClean="0"/>
              <a:t>Very important – funders are interested in results and the outcomes of their support.</a:t>
            </a:r>
          </a:p>
          <a:p>
            <a:r>
              <a:rPr lang="en-US" dirty="0" smtClean="0"/>
              <a:t>In grant-seeking terms, we make an important distinction between goals and objectives.</a:t>
            </a:r>
          </a:p>
          <a:p>
            <a:r>
              <a:rPr lang="en-US" dirty="0" smtClean="0"/>
              <a:t>Goals are the broad-based statement of the ultimate result of change.</a:t>
            </a:r>
          </a:p>
          <a:p>
            <a:r>
              <a:rPr lang="en-US" dirty="0" smtClean="0"/>
              <a:t>So if we were offering a </a:t>
            </a:r>
            <a:r>
              <a:rPr lang="en-US" dirty="0" err="1" smtClean="0"/>
              <a:t>caregiving</a:t>
            </a:r>
            <a:r>
              <a:rPr lang="en-US" dirty="0" smtClean="0"/>
              <a:t> support program for seniors in our community -- a goal with our program might be:</a:t>
            </a:r>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Objectives, on the other hand, are the measurable, time-specific results that the organization expects to accomplish.</a:t>
            </a:r>
          </a:p>
          <a:p>
            <a:endParaRPr lang="en-US" dirty="0" smtClean="0"/>
          </a:p>
          <a:p>
            <a:r>
              <a:rPr lang="en-US" dirty="0" smtClean="0"/>
              <a:t>Goals are generally very limited in a grant project – you may have only one or two. But objectives are more numerous and specific.</a:t>
            </a:r>
          </a:p>
          <a:p>
            <a:r>
              <a:rPr lang="en-US" dirty="0" smtClean="0"/>
              <a:t>Outcome objectives are more impactful and important than process objectives – outcome objectives point to the type of long-range impact that will result from the program. Process objectives tend to be the activities or tasks that you will achieve in working toward the outcome.</a:t>
            </a:r>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some things to keep in mind in writing good goals and objectives.</a:t>
            </a:r>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within the project description, we clearly stated our idea, our goals and objectives and now we will describe the methods we will use to get to our objectives. </a:t>
            </a:r>
          </a:p>
          <a:p>
            <a:r>
              <a:rPr lang="en-US" dirty="0" smtClean="0"/>
              <a:t>Here, we are essentially answering the how, when and why.</a:t>
            </a:r>
          </a:p>
          <a:p>
            <a:r>
              <a:rPr lang="en-US" dirty="0" smtClean="0"/>
              <a:t> Timelines are sometimes good tools to use to chronologically display how you will go about the grant work.</a:t>
            </a:r>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Grantors are also looking for a feasible, sufficiently detailed budget for your project. Most grant budgets tend to be fairly straightforward line item budgets as opposed to program or performance based budgeting classification.  Depending on the funding source, you may be asked either for a very detailed budget or for a general outline of income and expenses. Usually government funding sources require considerable detail and provide instructions and budget forms that you will use. Foundations and corporations typically require less detail, but they still rely on your budget to help them evaluate the merit of your proposal. </a:t>
            </a:r>
          </a:p>
          <a:p>
            <a:r>
              <a:rPr lang="en-US" dirty="0" smtClean="0"/>
              <a:t>If a funder’s guidelines specify a format for the proposal budget, be sure to follow those </a:t>
            </a:r>
            <a:r>
              <a:rPr lang="en-US" dirty="0" err="1" smtClean="0"/>
              <a:t>guideslines</a:t>
            </a:r>
            <a:r>
              <a:rPr lang="en-US" dirty="0" smtClean="0"/>
              <a:t>. </a:t>
            </a:r>
          </a:p>
          <a:p>
            <a:r>
              <a:rPr lang="en-US" dirty="0" smtClean="0"/>
              <a:t>How do you go about preparing the budget. Well it isn’t a terribly complicated process. First, you review the project description and identify all the personnel and non-</a:t>
            </a:r>
            <a:r>
              <a:rPr lang="en-US" dirty="0" err="1" smtClean="0"/>
              <a:t>ppersonnnel</a:t>
            </a:r>
            <a:r>
              <a:rPr lang="en-US" dirty="0" smtClean="0"/>
              <a:t> cost items related to project implementation and operation. You will likely have to go to the financial person in the agency to obtain relevant costs – in other words, if the project call for the hiring of an additional social worker, go to your financial person to get an idea of standard salary and fringe benefits associated with hiring of this position.</a:t>
            </a:r>
          </a:p>
          <a:p>
            <a:r>
              <a:rPr lang="en-US" dirty="0" smtClean="0"/>
              <a:t>In addition to the new costs associated with the project (i.e. the hiring of new personnel), you will also want to consider what portion of the agency’s ongoing expenses should be charged to the project – so if you’ve decided to start a new children’s grief program in your hospice- you may be hiring a new social worker, but you will also want to consider what percentage of your existing social services director’s time should be allocated to the supervision of this new children’s grief program. Also, consider such  things as space and equipment uses, etc.</a:t>
            </a:r>
          </a:p>
          <a:p>
            <a:r>
              <a:rPr lang="en-US" dirty="0" smtClean="0"/>
              <a:t>If your project has revenue sources associated with it – whether it be in-kind contributions, or fees for service – be sure to account for these in your budget display of revenues. </a:t>
            </a:r>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Might also be labeled as indirect costs, administrative costs or just other.</a:t>
            </a:r>
          </a:p>
          <a:p>
            <a:r>
              <a:rPr lang="en-US" dirty="0" smtClean="0"/>
              <a:t>Government agencies generally have an established percentage that they will allow for overhead costs. Corporate funders or foundation funders may not. Unless specifically prohibited by the grant application from doing so, you should include a percentage for overhead expense. Most foundations will allow administrative costs of at least 10-15%.</a:t>
            </a:r>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budget narrative may not always be needed. But if you have unusual line items (unusual in the sense of the type of item or the level of expense), use a budget narrative to explain it. </a:t>
            </a:r>
          </a:p>
          <a:p>
            <a:r>
              <a:rPr lang="en-US" dirty="0" smtClean="0"/>
              <a:t>There are two options for the budget narrative. The funder may specify which they want. Notes to budget or straight text.</a:t>
            </a:r>
          </a:p>
          <a:p>
            <a:r>
              <a:rPr lang="en-US" dirty="0" smtClean="0"/>
              <a:t>The point of this is to answer any questions that the funder might have in just looking at the budget table. Be mindful of red flags! Administrative expense in general, travel, consultants, training, etc. all tend to be areas that get padded in budget preparation and grantors are on the look out for that. </a:t>
            </a:r>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Even though funders do not always ask for this section, it is important to include some information on sources of money for the project’s future.</a:t>
            </a:r>
          </a:p>
          <a:p>
            <a:pPr>
              <a:buFont typeface="Arial" pitchFamily="34" charset="0"/>
              <a:buChar char="•"/>
            </a:pPr>
            <a:r>
              <a:rPr lang="en-US" dirty="0" smtClean="0"/>
              <a:t>A one-line sentence explaining that future funding will be sought is not enough information for funders.</a:t>
            </a:r>
          </a:p>
          <a:p>
            <a:pPr>
              <a:buFont typeface="Arial" pitchFamily="34" charset="0"/>
              <a:buChar char="•"/>
            </a:pPr>
            <a:r>
              <a:rPr lang="en-US" dirty="0" smtClean="0"/>
              <a:t>More specific you are, more confidence you will inspire in funders that project will continue after they go away.</a:t>
            </a:r>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Even though funders do not always ask for this section, it is important to include some information on sources of money for the project’s future.</a:t>
            </a:r>
          </a:p>
          <a:p>
            <a:pPr>
              <a:buFont typeface="Arial" pitchFamily="34" charset="0"/>
              <a:buChar char="•"/>
            </a:pPr>
            <a:r>
              <a:rPr lang="en-US" dirty="0" smtClean="0"/>
              <a:t>A one-line sentence explaining that future funding will be sought is not enough information for funders.</a:t>
            </a:r>
          </a:p>
          <a:p>
            <a:pPr>
              <a:buFont typeface="Arial" pitchFamily="34" charset="0"/>
              <a:buChar char="•"/>
            </a:pPr>
            <a:r>
              <a:rPr lang="en-US" dirty="0" smtClean="0"/>
              <a:t>More specific you are, more confidence you will inspire in funders that project will continue after they go away.</a:t>
            </a:r>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evaluation is a process that determines the effectiveness and efficiency of the project. Decisions made during this process help an organization plan for the project’s future and reassure funders that their financial commitment is being well spent.</a:t>
            </a:r>
          </a:p>
          <a:p>
            <a:r>
              <a:rPr lang="en-US" dirty="0" smtClean="0"/>
              <a:t>How a program or project will be evaluated must be determined prior to implementation. Bear in mind that funders expect to know the ways an organization defines and measures the success of a project.</a:t>
            </a:r>
          </a:p>
          <a:p>
            <a:r>
              <a:rPr lang="en-US" dirty="0" smtClean="0"/>
              <a:t>If you do this section well, your evaluation methods can strengthen the proposal in the eyes of the reviewers. The evaluation methods also serve as early warning devices to determine what is going well and what is not. Essentially, the evaluation methods should be focused on answering these questions relative to your project:  </a:t>
            </a:r>
          </a:p>
          <a:p>
            <a:r>
              <a:rPr lang="en-US" dirty="0" smtClean="0"/>
              <a:t>Many grantors are specific in the type of approach that want you to take to your evaluation. </a:t>
            </a:r>
          </a:p>
          <a:p>
            <a:pPr>
              <a:buFont typeface="Arial" pitchFamily="34" charset="0"/>
              <a:buChar char="•"/>
            </a:pPr>
            <a:r>
              <a:rPr lang="en-US" dirty="0" smtClean="0"/>
              <a:t>How can you conduct evaluations? You can use qualitative or quantitative methods.</a:t>
            </a:r>
          </a:p>
          <a:p>
            <a:pPr>
              <a:buFont typeface="Arial" pitchFamily="34" charset="0"/>
              <a:buChar char="•"/>
            </a:pPr>
            <a:r>
              <a:rPr lang="en-US" dirty="0" smtClean="0"/>
              <a:t>Qualitative – rooted in direct contact with the people involved in a program and consist of three kinds of data collection: interviews (group or individual), direct or field observation, and review of documents. Qualitative methods are most appropriate when your questions involve: understanding feels or opinions about a program among participants, staff or community members. </a:t>
            </a:r>
          </a:p>
          <a:p>
            <a:pPr>
              <a:buFont typeface="Arial" pitchFamily="34" charset="0"/>
              <a:buChar char="•"/>
            </a:pPr>
            <a:r>
              <a:rPr lang="en-US" dirty="0" smtClean="0"/>
              <a:t>Quantitative methods – most appropriate when your questions involve understanding the quantities of frequency of particular aspects of a program (i.e. number of dropouts), determining cause and effect relationships, comparing two different methods seeking to achieve the same outcomes or establishing numerical baselines. Quantitative methods translate experience into units that can be counted, compared, measured and manipulated statistically. Use of descriptive statistics – averages, means, percentages, etc.) and inferential statistics – linear regressions, chi-square, etc.</a:t>
            </a:r>
          </a:p>
          <a:p>
            <a:pPr>
              <a:buFont typeface="Arial" pitchFamily="34" charset="0"/>
              <a:buChar char="•"/>
            </a:pPr>
            <a:r>
              <a:rPr lang="en-US" dirty="0" smtClean="0"/>
              <a:t>Both methods have value. You want the right fit between the methods you choose, the questions you want answered and information needs of those asking the question.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a comprehensive and compelling needs statement is prepared, the organization can set about drafting the other elements of the proposal.</a:t>
            </a:r>
          </a:p>
          <a:p>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executive summary should essentially contain these elements and be no longer than one page in length.</a:t>
            </a:r>
          </a:p>
          <a:p>
            <a:r>
              <a:rPr lang="en-US" dirty="0" smtClean="0"/>
              <a:t>Don’t bury your request. First paragraph.</a:t>
            </a:r>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general, your cover letter should contain the following:</a:t>
            </a:r>
          </a:p>
          <a:p>
            <a:endParaRPr lang="en-US" dirty="0" smtClean="0"/>
          </a:p>
          <a:p>
            <a:r>
              <a:rPr lang="en-US" dirty="0" smtClean="0"/>
              <a:t>Who should the cover letter be addressed to: The contact person listed in research materials on the funder (may be CEO of foundation, may be program director, may be board president, refer to RFP). </a:t>
            </a:r>
          </a:p>
          <a:p>
            <a:r>
              <a:rPr lang="en-US" dirty="0" smtClean="0"/>
              <a:t>Who should letter be signed by: Generally by both the executive director of the nonprofit and the president of the board of directors. </a:t>
            </a:r>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D07F3-C5E0-43CF-8681-04E7A9CF853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a comprehensive and compelling needs statement is prepared, the organization can set about drafting the other elements of the proposal.</a:t>
            </a:r>
          </a:p>
          <a:p>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a comprehensive and compelling needs statement is prepared, the organization can set about drafting the other elements of the proposal.</a:t>
            </a:r>
          </a:p>
          <a:p>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a comprehensive and compelling needs statement is prepared, the organization can set about drafting the other elements of the proposal.</a:t>
            </a:r>
          </a:p>
          <a:p>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important to keep in mind that a large percentage of all grants are not funded on the first submission. So rejection should be expected….but don’t stop with just accepting the rejection letter.</a:t>
            </a:r>
          </a:p>
          <a:p>
            <a:r>
              <a:rPr lang="en-US" dirty="0" smtClean="0"/>
              <a:t>You need to learn why the grant was not funded. If the rejection letter doesn’t give you specifics – ask for a copy of the rating sheets on your grant. This is acceptable practice and you can learn a lot from this. In general, there are three reasons that a grant won’t get funded:  They don't have enough funds to accept every request (and there are higher need priorities), the request falls outside of the funder's giving interests. </a:t>
            </a:r>
          </a:p>
          <a:p>
            <a:r>
              <a:rPr lang="en-US" dirty="0" smtClean="0"/>
              <a:t>the applicant didn't follow application guidelines. </a:t>
            </a:r>
          </a:p>
          <a:p>
            <a:r>
              <a:rPr lang="en-US" dirty="0" smtClean="0"/>
              <a:t>Identify ways that your grant can be strengthened in the future.</a:t>
            </a:r>
          </a:p>
          <a:p>
            <a:r>
              <a:rPr lang="en-US" dirty="0" smtClean="0"/>
              <a:t>And determine if the funder would be open to future submissions (provided the need is in line with their funding priorities).</a:t>
            </a:r>
          </a:p>
          <a:p>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685800"/>
            <a:ext cx="3251200" cy="2438400"/>
          </a:xfrm>
        </p:spPr>
      </p:sp>
      <p:sp>
        <p:nvSpPr>
          <p:cNvPr id="3" name="Notes Placeholder 2"/>
          <p:cNvSpPr>
            <a:spLocks noGrp="1"/>
          </p:cNvSpPr>
          <p:nvPr>
            <p:ph type="body" idx="1"/>
          </p:nvPr>
        </p:nvSpPr>
        <p:spPr>
          <a:xfrm>
            <a:off x="381000" y="3276600"/>
            <a:ext cx="6248400" cy="5486400"/>
          </a:xfrm>
        </p:spPr>
        <p:txBody>
          <a:bodyPr>
            <a:noAutofit/>
          </a:bodyPr>
          <a:lstStyle/>
          <a:p>
            <a:r>
              <a:rPr lang="en-US" sz="1100" kern="1200" baseline="0" dirty="0" smtClean="0">
                <a:solidFill>
                  <a:schemeClr val="tx1"/>
                </a:solidFill>
                <a:latin typeface="+mn-lt"/>
                <a:ea typeface="+mn-ea"/>
                <a:cs typeface="+mn-cs"/>
              </a:rPr>
              <a:t>You have just heard the good news that your proposal has been successful. The donor is happy with your proposal. It was clearly a job well done. Congratulations! </a:t>
            </a:r>
            <a:r>
              <a:rPr lang="en-US" sz="1100" b="1" i="1" kern="1200" baseline="0" dirty="0" smtClean="0">
                <a:solidFill>
                  <a:schemeClr val="tx1"/>
                </a:solidFill>
                <a:latin typeface="+mn-lt"/>
                <a:ea typeface="+mn-ea"/>
                <a:cs typeface="+mn-cs"/>
              </a:rPr>
              <a:t>Is this the end of the process?</a:t>
            </a:r>
          </a:p>
          <a:p>
            <a:r>
              <a:rPr lang="en-US" sz="1100" kern="1200" baseline="0" dirty="0" smtClean="0">
                <a:solidFill>
                  <a:schemeClr val="tx1"/>
                </a:solidFill>
                <a:latin typeface="+mn-lt"/>
                <a:ea typeface="+mn-ea"/>
                <a:cs typeface="+mn-cs"/>
              </a:rPr>
              <a:t>No. In fact, it is the beginning. From now on you need to work at building up a strong relationship with this donor so that, when the time comes, you have a good chance of having other successful proposals and of forming an ongoing relationship with the donor that is beneficial to both parties.</a:t>
            </a:r>
          </a:p>
          <a:p>
            <a:r>
              <a:rPr lang="en-US" sz="1100" kern="1200" baseline="0" dirty="0" smtClean="0">
                <a:solidFill>
                  <a:schemeClr val="tx1"/>
                </a:solidFill>
                <a:latin typeface="+mn-lt"/>
                <a:ea typeface="+mn-ea"/>
                <a:cs typeface="+mn-cs"/>
              </a:rPr>
              <a:t>Here are some of the things you need to do to build a strong relationship with a new donor:</a:t>
            </a:r>
          </a:p>
          <a:p>
            <a:r>
              <a:rPr lang="en-US" sz="1100" kern="1200" baseline="0" dirty="0" smtClean="0">
                <a:solidFill>
                  <a:schemeClr val="tx1"/>
                </a:solidFill>
                <a:latin typeface="+mn-lt"/>
                <a:ea typeface="+mn-ea"/>
                <a:cs typeface="+mn-cs"/>
              </a:rPr>
              <a:t> Thank the donor for the favorable response</a:t>
            </a:r>
            <a:r>
              <a:rPr lang="en-US" sz="1100" b="1" kern="1200" baseline="0" dirty="0" smtClean="0">
                <a:solidFill>
                  <a:schemeClr val="tx1"/>
                </a:solidFill>
                <a:latin typeface="+mn-lt"/>
                <a:ea typeface="+mn-ea"/>
                <a:cs typeface="+mn-cs"/>
              </a:rPr>
              <a:t>. By approving your proposal, the </a:t>
            </a:r>
            <a:r>
              <a:rPr lang="en-US" sz="1100" kern="1200" baseline="0" dirty="0" smtClean="0">
                <a:solidFill>
                  <a:schemeClr val="tx1"/>
                </a:solidFill>
                <a:latin typeface="+mn-lt"/>
                <a:ea typeface="+mn-ea"/>
                <a:cs typeface="+mn-cs"/>
              </a:rPr>
              <a:t>donor has shown that your work is valued. You need to respond in a way that shows that you value the donor’s commitment and support.  Keep the donor up-to-date on what is going on in the project and/or the organization.</a:t>
            </a:r>
          </a:p>
          <a:p>
            <a:r>
              <a:rPr lang="en-US" sz="1100" kern="1200" baseline="0" dirty="0" smtClean="0">
                <a:solidFill>
                  <a:schemeClr val="tx1"/>
                </a:solidFill>
                <a:latin typeface="+mn-lt"/>
                <a:ea typeface="+mn-ea"/>
                <a:cs typeface="+mn-cs"/>
              </a:rPr>
              <a:t>This means sending regular reports and information that may be of use or interest to the donor. If you have done your homework properly, you should be able to personalize this process of keeping the donor up-to-date. For example: “As we know you are involved in supporting similar work in other developing countries, we thought you would be interested in this case study on our AIDS orphans project.”</a:t>
            </a:r>
          </a:p>
          <a:p>
            <a:r>
              <a:rPr lang="en-US" sz="1100" kern="1200" baseline="0" dirty="0" smtClean="0">
                <a:solidFill>
                  <a:schemeClr val="tx1"/>
                </a:solidFill>
                <a:latin typeface="+mn-lt"/>
                <a:ea typeface="+mn-ea"/>
                <a:cs typeface="+mn-cs"/>
              </a:rPr>
              <a:t> Invite donors to your events – even if you think they may not be able to come.</a:t>
            </a:r>
          </a:p>
          <a:p>
            <a:r>
              <a:rPr lang="en-US" sz="1100" kern="1200" baseline="0" dirty="0" smtClean="0">
                <a:solidFill>
                  <a:schemeClr val="tx1"/>
                </a:solidFill>
                <a:latin typeface="+mn-lt"/>
                <a:ea typeface="+mn-ea"/>
                <a:cs typeface="+mn-cs"/>
              </a:rPr>
              <a:t> Meet the reporting requirements of the donor. This means providing the right  information (narrative and financial), in the right format, at the right time. As soon as you sign a contract with a donor, </a:t>
            </a:r>
            <a:r>
              <a:rPr lang="en-US" sz="1100" kern="1200" baseline="0" dirty="0" err="1" smtClean="0">
                <a:solidFill>
                  <a:schemeClr val="tx1"/>
                </a:solidFill>
                <a:latin typeface="+mn-lt"/>
                <a:ea typeface="+mn-ea"/>
                <a:cs typeface="+mn-cs"/>
              </a:rPr>
              <a:t>diarise</a:t>
            </a:r>
            <a:r>
              <a:rPr lang="en-US" sz="1100" kern="1200" baseline="0" dirty="0" smtClean="0">
                <a:solidFill>
                  <a:schemeClr val="tx1"/>
                </a:solidFill>
                <a:latin typeface="+mn-lt"/>
                <a:ea typeface="+mn-ea"/>
                <a:cs typeface="+mn-cs"/>
              </a:rPr>
              <a:t> when reports are due. Make a note in your diary for a month before the reports are due so that you have them ready on time.</a:t>
            </a:r>
          </a:p>
          <a:p>
            <a:r>
              <a:rPr lang="en-US" sz="1100" kern="1200" baseline="0" dirty="0" smtClean="0">
                <a:solidFill>
                  <a:schemeClr val="tx1"/>
                </a:solidFill>
                <a:latin typeface="+mn-lt"/>
                <a:ea typeface="+mn-ea"/>
                <a:cs typeface="+mn-cs"/>
              </a:rPr>
              <a:t>Set mechanisms in place for collecting the information that will be required. You need a monitoring and evaluation system (See the toolkit on </a:t>
            </a:r>
            <a:r>
              <a:rPr lang="en-US" sz="1100" i="1" kern="1200" baseline="0" dirty="0" smtClean="0">
                <a:solidFill>
                  <a:schemeClr val="tx1"/>
                </a:solidFill>
                <a:latin typeface="+mn-lt"/>
                <a:ea typeface="+mn-ea"/>
                <a:cs typeface="+mn-cs"/>
              </a:rPr>
              <a:t>Monitoring and Evaluation). Keep the documentation that is required.</a:t>
            </a:r>
            <a:r>
              <a:rPr lang="en-US" sz="1100" kern="1200" baseline="0" dirty="0" smtClean="0">
                <a:solidFill>
                  <a:schemeClr val="tx1"/>
                </a:solidFill>
                <a:latin typeface="+mn-lt"/>
                <a:ea typeface="+mn-ea"/>
                <a:cs typeface="+mn-cs"/>
              </a:rPr>
              <a:t> Be available for meetings with representatives of the donor. Be ready to answer questions, organize field trips, and/or explain details. Wherever possible, get donor representatives into the field where they can meet the people whom the donor contribution is actually helping.  Keep communication open at all times.</a:t>
            </a:r>
          </a:p>
          <a:p>
            <a:r>
              <a:rPr lang="en-US" sz="1100" kern="1200" baseline="0" dirty="0" smtClean="0">
                <a:solidFill>
                  <a:schemeClr val="tx1"/>
                </a:solidFill>
                <a:latin typeface="+mn-lt"/>
                <a:ea typeface="+mn-ea"/>
                <a:cs typeface="+mn-cs"/>
              </a:rPr>
              <a:t>Make sure that you know what the donor is hoping to get from the relationship, and then provide it. If you have done your homework well, you will know what the donor is interested in. You can also ask: “What can we do or provide that will help you in your work?” It may be information, it may be participation in conferences, it may just be the sharing of experiences. In this way, the donor/project relationship becomes a real </a:t>
            </a:r>
            <a:r>
              <a:rPr lang="en-US" sz="1100" kern="1200" baseline="0" dirty="0" err="1" smtClean="0">
                <a:solidFill>
                  <a:schemeClr val="tx1"/>
                </a:solidFill>
                <a:latin typeface="+mn-lt"/>
                <a:ea typeface="+mn-ea"/>
                <a:cs typeface="+mn-cs"/>
              </a:rPr>
              <a:t>partnership.</a:t>
            </a:r>
            <a:r>
              <a:rPr lang="en-US" sz="1100" b="1" kern="1200" baseline="0" dirty="0" err="1" smtClean="0">
                <a:solidFill>
                  <a:schemeClr val="tx1"/>
                </a:solidFill>
                <a:latin typeface="+mn-lt"/>
                <a:ea typeface="+mn-ea"/>
                <a:cs typeface="+mn-cs"/>
              </a:rPr>
              <a:t>REMEMBER</a:t>
            </a:r>
            <a:r>
              <a:rPr lang="en-US" sz="1100" b="1" kern="1200" baseline="0" dirty="0" smtClean="0">
                <a:solidFill>
                  <a:schemeClr val="tx1"/>
                </a:solidFill>
                <a:latin typeface="+mn-lt"/>
                <a:ea typeface="+mn-ea"/>
                <a:cs typeface="+mn-cs"/>
              </a:rPr>
              <a:t> THAT, BY SERVICING YOUR DONORS, YOU CREATE THE POTENTIAL</a:t>
            </a:r>
          </a:p>
          <a:p>
            <a:r>
              <a:rPr lang="en-US" sz="1100" b="1" kern="1200" baseline="0" dirty="0" smtClean="0">
                <a:solidFill>
                  <a:schemeClr val="tx1"/>
                </a:solidFill>
                <a:latin typeface="+mn-lt"/>
                <a:ea typeface="+mn-ea"/>
                <a:cs typeface="+mn-cs"/>
              </a:rPr>
              <a:t>FOR LONG-TERM RELATIONSHIPS.</a:t>
            </a:r>
            <a:endParaRPr lang="en-US" sz="1100"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class, we discuss the </a:t>
            </a:r>
            <a:r>
              <a:rPr lang="en-US" dirty="0" err="1" smtClean="0"/>
              <a:t>grantwriting</a:t>
            </a:r>
            <a:r>
              <a:rPr lang="en-US" dirty="0" smtClean="0"/>
              <a:t> as being a process – much more than the actual composing of a grant at the computer and the mailing it off to potential funders. In fact, the Foundation Center discusses </a:t>
            </a:r>
            <a:r>
              <a:rPr lang="en-US" dirty="0" err="1" smtClean="0"/>
              <a:t>grantwriting</a:t>
            </a:r>
            <a:r>
              <a:rPr lang="en-US" dirty="0" smtClean="0"/>
              <a:t> as being comprised of six equally important steps. Some of these the other panel member have already discussed or will be discussing. I’d like to focus my attention on the first three of these steps – setting the funding priorities, drafting of the basic proposal and the packaging of the proposal in a way that will achieve results.</a:t>
            </a:r>
          </a:p>
          <a:p>
            <a:r>
              <a:rPr lang="en-US" dirty="0" smtClean="0"/>
              <a:t>No less important is the process of researching potential funders and finding the right fit between your project and the mission/objectives of a potential funder. Contacting and cultivating the potential funder through e-mail, telephone, visits, presentations and the like. And then, responding to the result of the grant request – whether it be positive and you are concerned with meeting the terms and budget of the grant contract – or negative and you are obtaining feedback to improve your submission the next time around. </a:t>
            </a:r>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the first step is really setting funding priorities.</a:t>
            </a:r>
          </a:p>
          <a:p>
            <a:r>
              <a:rPr lang="en-US" dirty="0" smtClean="0"/>
              <a:t>It’s interesting because invariably when I teach this class, many if not most students come in with an organization they want to write a grant for and right away they want to start researching funders that support the kind of organization they are – and they really have given little thought to what are their funding priorities within their overall organization. </a:t>
            </a:r>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There are in fact two approaches that organizations can take to seeking a grant.</a:t>
            </a:r>
          </a:p>
          <a:p>
            <a:pPr>
              <a:buFont typeface="Arial" pitchFamily="34" charset="0"/>
              <a:buChar char="•"/>
            </a:pPr>
            <a:endParaRPr lang="en-US" dirty="0" smtClean="0"/>
          </a:p>
          <a:p>
            <a:pPr>
              <a:buFont typeface="Arial" pitchFamily="34" charset="0"/>
              <a:buChar char="•"/>
            </a:pPr>
            <a:r>
              <a:rPr lang="en-US" dirty="0" smtClean="0"/>
              <a:t>Rule number one in my book is that you don’t start an effective grant search by asking who is out there that might give money to my organization. </a:t>
            </a:r>
          </a:p>
          <a:p>
            <a:pPr>
              <a:buFont typeface="Arial" pitchFamily="34" charset="0"/>
              <a:buChar char="•"/>
            </a:pPr>
            <a:r>
              <a:rPr lang="en-US" dirty="0" smtClean="0"/>
              <a:t>To do so leads your organization down a path of programming that follows the money rather than programming that meets an identified community need. The end result for the former approach is that organization suffers from some mission drift as a result of grant awards that are ill-targeted to real needs.</a:t>
            </a:r>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first step is really an inventory of the most pressing community needs that the organization wants to address and a prioritization of those needs based on the acuity and urgency of the need, the level of funding needed and the ability of the organization to adequately address the need.</a:t>
            </a:r>
          </a:p>
          <a:p>
            <a:r>
              <a:rPr lang="en-US" dirty="0" smtClean="0"/>
              <a:t>As a result of prioritizing those needs, the organization then is in a position to prepare the needs statement.</a:t>
            </a:r>
          </a:p>
          <a:p>
            <a:r>
              <a:rPr lang="en-US" dirty="0" smtClean="0"/>
              <a:t>In my mind, the needs statement is the most important grant element that an organization must prepare. So, it’s worth the extra time and effort to get this component right. </a:t>
            </a:r>
          </a:p>
          <a:p>
            <a:r>
              <a:rPr lang="en-US" dirty="0" smtClean="0"/>
              <a:t>In the needs statement, an organization is answering the following questions. </a:t>
            </a:r>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a comprehensive and compelling needs statement is prepared, the organization can set about drafting the other elements of the proposal.</a:t>
            </a:r>
          </a:p>
          <a:p>
            <a:endParaRPr lang="en-US" dirty="0"/>
          </a:p>
        </p:txBody>
      </p:sp>
      <p:sp>
        <p:nvSpPr>
          <p:cNvPr id="4" name="Slide Number Placeholder 3"/>
          <p:cNvSpPr>
            <a:spLocks noGrp="1"/>
          </p:cNvSpPr>
          <p:nvPr>
            <p:ph type="sldNum" sz="quarter" idx="10"/>
          </p:nvPr>
        </p:nvSpPr>
        <p:spPr/>
        <p:txBody>
          <a:bodyPr/>
          <a:lstStyle/>
          <a:p>
            <a:fld id="{93676CD7-7A02-47BB-B72D-9A46C923E5D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11/7/2012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1607BA-3DE2-4A6F-B1D5-4C0DBD2B8F84}"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1607BA-3DE2-4A6F-B1D5-4C0DBD2B8F84}" type="datetimeFigureOut">
              <a:rPr lang="en-US" smtClean="0"/>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1607BA-3DE2-4A6F-B1D5-4C0DBD2B8F84}" type="datetimeFigureOut">
              <a:rPr lang="en-US" smtClean="0"/>
              <a:t>11/7/2012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1607BA-3DE2-4A6F-B1D5-4C0DBD2B8F84}" type="datetimeFigureOut">
              <a:rPr lang="en-US" smtClean="0"/>
              <a:t>11/7/2012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607BA-3DE2-4A6F-B1D5-4C0DBD2B8F84}" type="datetimeFigureOut">
              <a:rPr lang="en-US" smtClean="0"/>
              <a:t>11/7/2012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1607BA-3DE2-4A6F-B1D5-4C0DBD2B8F84}" type="datetimeFigureOut">
              <a:rPr lang="en-US" smtClean="0"/>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49DEA-E4A1-4079-B727-B22F5D27CF48}"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31607BA-3DE2-4A6F-B1D5-4C0DBD2B8F84}" type="datetimeFigureOut">
              <a:rPr lang="en-US" smtClean="0"/>
              <a:t>11/7/2012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1549DEA-E4A1-4079-B727-B22F5D27CF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31607BA-3DE2-4A6F-B1D5-4C0DBD2B8F84}" type="datetimeFigureOut">
              <a:rPr lang="en-US" smtClean="0"/>
              <a:t>11/7/2012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1549DEA-E4A1-4079-B727-B22F5D27CF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www.businessdictionary.com/definition/organization.html" TargetMode="External"/><Relationship Id="rId13" Type="http://schemas.openxmlformats.org/officeDocument/2006/relationships/hyperlink" Target="http://www.businessdictionary.com/definition/qualification.html" TargetMode="External"/><Relationship Id="rId3" Type="http://schemas.openxmlformats.org/officeDocument/2006/relationships/hyperlink" Target="http://www.businessdictionary.com/definition/contribution.html" TargetMode="External"/><Relationship Id="rId7" Type="http://schemas.openxmlformats.org/officeDocument/2006/relationships/hyperlink" Target="http://www.businessdictionary.com/definition/government.html" TargetMode="External"/><Relationship Id="rId12" Type="http://schemas.openxmlformats.org/officeDocument/2006/relationships/hyperlink" Target="http://www.businessdictionary.com/definition/conditional.html" TargetMode="External"/><Relationship Id="rId2" Type="http://schemas.openxmlformats.org/officeDocument/2006/relationships/notesSlide" Target="../notesSlides/notesSlide3.xml"/><Relationship Id="rId16" Type="http://schemas.openxmlformats.org/officeDocument/2006/relationships/hyperlink" Target="http://www.businessdictionary.com/definition/grant.html" TargetMode="External"/><Relationship Id="rId1" Type="http://schemas.openxmlformats.org/officeDocument/2006/relationships/slideLayout" Target="../slideLayouts/slideLayout2.xml"/><Relationship Id="rId6" Type="http://schemas.openxmlformats.org/officeDocument/2006/relationships/hyperlink" Target="http://www.businessdictionary.com/definition/cash.html" TargetMode="External"/><Relationship Id="rId11" Type="http://schemas.openxmlformats.org/officeDocument/2006/relationships/hyperlink" Target="http://www.businessdictionary.com/definition/grantee.html" TargetMode="External"/><Relationship Id="rId5" Type="http://schemas.openxmlformats.org/officeDocument/2006/relationships/hyperlink" Target="http://www.businessdictionary.com/definition/subsidy.html" TargetMode="External"/><Relationship Id="rId15" Type="http://schemas.openxmlformats.org/officeDocument/2006/relationships/hyperlink" Target="http://www.businessdictionary.com/definition/proportional.html" TargetMode="External"/><Relationship Id="rId10" Type="http://schemas.openxmlformats.org/officeDocument/2006/relationships/hyperlink" Target="http://www.businessdictionary.com/definition/recipient.html" TargetMode="External"/><Relationship Id="rId4" Type="http://schemas.openxmlformats.org/officeDocument/2006/relationships/hyperlink" Target="http://www.businessdictionary.com/definition/gift.html" TargetMode="External"/><Relationship Id="rId9" Type="http://schemas.openxmlformats.org/officeDocument/2006/relationships/hyperlink" Target="http://www.businessdictionary.com/definition/grantor.html" TargetMode="External"/><Relationship Id="rId14" Type="http://schemas.openxmlformats.org/officeDocument/2006/relationships/hyperlink" Target="http://www.businessdictionary.com/definition/maintenance.htm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www.rankinfoundation.org/" TargetMode="External"/><Relationship Id="rId3" Type="http://schemas.openxmlformats.org/officeDocument/2006/relationships/hyperlink" Target="http://www.grants.gov/" TargetMode="External"/><Relationship Id="rId7" Type="http://schemas.openxmlformats.org/officeDocument/2006/relationships/hyperlink" Target="http://www.fromtheheartproductions.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nea.gov/" TargetMode="External"/><Relationship Id="rId5" Type="http://schemas.openxmlformats.org/officeDocument/2006/relationships/hyperlink" Target="http://www.neh.gov/" TargetMode="External"/><Relationship Id="rId10" Type="http://schemas.openxmlformats.org/officeDocument/2006/relationships/hyperlink" Target="http://thehavenfdn.org/" TargetMode="External"/><Relationship Id="rId4" Type="http://schemas.openxmlformats.org/officeDocument/2006/relationships/hyperlink" Target="http://foundationcenter.org/" TargetMode="External"/><Relationship Id="rId9" Type="http://schemas.openxmlformats.org/officeDocument/2006/relationships/hyperlink" Target="http://www.puffinfoundation.org/index.htm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eetrust.org/grants-database/in-country-grants/czech-republic.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Nine: Fundraising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components</a:t>
            </a:r>
            <a:endParaRPr lang="en-US" dirty="0"/>
          </a:p>
        </p:txBody>
      </p:sp>
      <p:sp>
        <p:nvSpPr>
          <p:cNvPr id="3" name="Content Placeholder 2"/>
          <p:cNvSpPr>
            <a:spLocks noGrp="1"/>
          </p:cNvSpPr>
          <p:nvPr>
            <p:ph idx="1"/>
          </p:nvPr>
        </p:nvSpPr>
        <p:spPr/>
        <p:txBody>
          <a:bodyPr/>
          <a:lstStyle/>
          <a:p>
            <a:r>
              <a:rPr lang="en-US" dirty="0" smtClean="0"/>
              <a:t>Organizational Statement</a:t>
            </a:r>
          </a:p>
          <a:p>
            <a:r>
              <a:rPr lang="en-US" dirty="0" smtClean="0"/>
              <a:t>Project Description</a:t>
            </a:r>
          </a:p>
          <a:p>
            <a:pPr lvl="1"/>
            <a:r>
              <a:rPr lang="en-US" dirty="0" smtClean="0"/>
              <a:t>Fundable Idea</a:t>
            </a:r>
          </a:p>
          <a:p>
            <a:pPr lvl="1"/>
            <a:r>
              <a:rPr lang="en-US" dirty="0" smtClean="0"/>
              <a:t>Goals/objectives</a:t>
            </a:r>
          </a:p>
          <a:p>
            <a:pPr lvl="1"/>
            <a:r>
              <a:rPr lang="en-US" dirty="0" smtClean="0"/>
              <a:t>Methods</a:t>
            </a:r>
          </a:p>
          <a:p>
            <a:pPr lvl="1"/>
            <a:r>
              <a:rPr lang="en-US" dirty="0" smtClean="0"/>
              <a:t>Budget</a:t>
            </a:r>
          </a:p>
          <a:p>
            <a:pPr lvl="1"/>
            <a:r>
              <a:rPr lang="en-US" dirty="0" smtClean="0"/>
              <a:t>Sustainability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Boilerplate materials</a:t>
            </a:r>
            <a:endParaRPr lang="en-US" dirty="0"/>
          </a:p>
        </p:txBody>
      </p:sp>
      <p:sp>
        <p:nvSpPr>
          <p:cNvPr id="6" name="Content Placeholder 5"/>
          <p:cNvSpPr>
            <a:spLocks noGrp="1"/>
          </p:cNvSpPr>
          <p:nvPr>
            <p:ph idx="1"/>
          </p:nvPr>
        </p:nvSpPr>
        <p:spPr/>
        <p:txBody>
          <a:bodyPr>
            <a:normAutofit lnSpcReduction="10000"/>
          </a:bodyPr>
          <a:lstStyle/>
          <a:p>
            <a:r>
              <a:rPr lang="en-US" dirty="0" smtClean="0"/>
              <a:t>Standard information required in most grants that does not need to be customized for any particular grant</a:t>
            </a:r>
          </a:p>
          <a:p>
            <a:pPr lvl="1"/>
            <a:r>
              <a:rPr lang="en-US" dirty="0" smtClean="0"/>
              <a:t>General description of the organization</a:t>
            </a:r>
          </a:p>
          <a:p>
            <a:pPr lvl="1"/>
            <a:r>
              <a:rPr lang="en-US" dirty="0" smtClean="0"/>
              <a:t>Organizational mission</a:t>
            </a:r>
          </a:p>
          <a:p>
            <a:pPr lvl="1"/>
            <a:r>
              <a:rPr lang="en-US" dirty="0" smtClean="0"/>
              <a:t>Organizational history</a:t>
            </a:r>
          </a:p>
          <a:p>
            <a:pPr lvl="1"/>
            <a:r>
              <a:rPr lang="en-US" dirty="0" smtClean="0"/>
              <a:t>Leadership/organizational chart </a:t>
            </a:r>
          </a:p>
          <a:p>
            <a:pPr lvl="1"/>
            <a:r>
              <a:rPr lang="en-US" dirty="0" smtClean="0"/>
              <a:t>Clientele served</a:t>
            </a:r>
          </a:p>
          <a:p>
            <a:pPr lvl="1"/>
            <a:r>
              <a:rPr lang="en-US" dirty="0" smtClean="0"/>
              <a:t>Qualifications of project team members (bios)</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239000" cy="1508760"/>
          </a:xfrm>
        </p:spPr>
        <p:txBody>
          <a:bodyPr>
            <a:normAutofit/>
          </a:bodyPr>
          <a:lstStyle/>
          <a:p>
            <a:r>
              <a:rPr lang="en-US" dirty="0" smtClean="0"/>
              <a:t>Target your writing</a:t>
            </a:r>
            <a:endParaRPr lang="en-US" dirty="0"/>
          </a:p>
        </p:txBody>
      </p:sp>
      <p:sp>
        <p:nvSpPr>
          <p:cNvPr id="3" name="Content Placeholder 2"/>
          <p:cNvSpPr>
            <a:spLocks noGrp="1"/>
          </p:cNvSpPr>
          <p:nvPr>
            <p:ph idx="1"/>
          </p:nvPr>
        </p:nvSpPr>
        <p:spPr>
          <a:xfrm>
            <a:off x="457200" y="1676400"/>
            <a:ext cx="7239000" cy="4779336"/>
          </a:xfrm>
        </p:spPr>
        <p:txBody>
          <a:bodyPr/>
          <a:lstStyle/>
          <a:p>
            <a:r>
              <a:rPr lang="en-US" dirty="0" smtClean="0"/>
              <a:t>Different </a:t>
            </a:r>
            <a:r>
              <a:rPr lang="en-US" dirty="0"/>
              <a:t>projects, different audiences, different </a:t>
            </a:r>
            <a:r>
              <a:rPr lang="en-US" dirty="0" smtClean="0"/>
              <a:t>voices</a:t>
            </a:r>
          </a:p>
          <a:p>
            <a:pPr lvl="1"/>
            <a:r>
              <a:rPr lang="en-US" dirty="0" smtClean="0"/>
              <a:t>Writing for lay leaders, managers and program staff</a:t>
            </a:r>
          </a:p>
          <a:p>
            <a:pPr lvl="1"/>
            <a:r>
              <a:rPr lang="en-US" dirty="0" smtClean="0"/>
              <a:t>Knowing your audience: interests, biases, history, knowledge, linkage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statement</a:t>
            </a:r>
            <a:endParaRPr lang="en-US" dirty="0"/>
          </a:p>
        </p:txBody>
      </p:sp>
      <p:sp>
        <p:nvSpPr>
          <p:cNvPr id="3" name="Content Placeholder 2"/>
          <p:cNvSpPr>
            <a:spLocks noGrp="1"/>
          </p:cNvSpPr>
          <p:nvPr>
            <p:ph idx="1"/>
          </p:nvPr>
        </p:nvSpPr>
        <p:spPr/>
        <p:txBody>
          <a:bodyPr/>
          <a:lstStyle/>
          <a:p>
            <a:r>
              <a:rPr lang="en-US" dirty="0" smtClean="0"/>
              <a:t>Briefly describe:</a:t>
            </a:r>
          </a:p>
          <a:p>
            <a:pPr lvl="1"/>
            <a:r>
              <a:rPr lang="en-US" dirty="0" smtClean="0"/>
              <a:t>Organizational history</a:t>
            </a:r>
          </a:p>
          <a:p>
            <a:pPr lvl="1"/>
            <a:r>
              <a:rPr lang="en-US" dirty="0" smtClean="0"/>
              <a:t>Organizational mission</a:t>
            </a:r>
          </a:p>
          <a:p>
            <a:pPr lvl="1"/>
            <a:r>
              <a:rPr lang="en-US" dirty="0" smtClean="0"/>
              <a:t>Clientele/need served</a:t>
            </a:r>
          </a:p>
          <a:p>
            <a:pPr lvl="1"/>
            <a:r>
              <a:rPr lang="en-US" dirty="0" smtClean="0"/>
              <a:t>Resources: staff, board, volunteers, knowledge base, etc.</a:t>
            </a:r>
          </a:p>
          <a:p>
            <a:pPr lvl="1"/>
            <a:r>
              <a:rPr lang="en-US" dirty="0" smtClean="0"/>
              <a:t>Programs offered</a:t>
            </a:r>
          </a:p>
          <a:p>
            <a:pPr lvl="1"/>
            <a:r>
              <a:rPr lang="en-US" dirty="0" smtClean="0">
                <a:solidFill>
                  <a:schemeClr val="accent1"/>
                </a:solidFill>
              </a:rPr>
              <a:t>Unique capacity to successfully address the problem</a:t>
            </a:r>
            <a:endParaRPr lang="en-US"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 fundable idea?</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Most ideas are fundable – but not by all funders</a:t>
            </a:r>
          </a:p>
          <a:p>
            <a:r>
              <a:rPr lang="en-US" dirty="0" smtClean="0"/>
              <a:t>Match between funder and idea is the key</a:t>
            </a:r>
          </a:p>
          <a:p>
            <a:r>
              <a:rPr lang="en-US" dirty="0" smtClean="0"/>
              <a:t>More fundable:</a:t>
            </a:r>
          </a:p>
          <a:p>
            <a:pPr lvl="1"/>
            <a:r>
              <a:rPr lang="en-US" dirty="0" smtClean="0"/>
              <a:t>New/innovative approaches</a:t>
            </a:r>
          </a:p>
          <a:p>
            <a:pPr lvl="1"/>
            <a:r>
              <a:rPr lang="en-US" dirty="0" smtClean="0"/>
              <a:t>Addresses acute and recognized need</a:t>
            </a:r>
          </a:p>
          <a:p>
            <a:pPr lvl="1"/>
            <a:r>
              <a:rPr lang="en-US" dirty="0" smtClean="0"/>
              <a:t>Results will be apparent</a:t>
            </a:r>
          </a:p>
          <a:p>
            <a:pPr lvl="1"/>
            <a:r>
              <a:rPr lang="en-US" dirty="0" smtClean="0"/>
              <a:t>Direct client benefit</a:t>
            </a:r>
          </a:p>
          <a:p>
            <a:pPr lvl="1"/>
            <a:r>
              <a:rPr lang="en-US" dirty="0" smtClean="0"/>
              <a:t>Minimizes administrative support</a:t>
            </a:r>
          </a:p>
          <a:p>
            <a:pPr lvl="1"/>
            <a:r>
              <a:rPr lang="en-US" dirty="0" smtClean="0"/>
              <a:t>Not duplicative of other programs</a:t>
            </a:r>
          </a:p>
          <a:p>
            <a:pPr lvl="1"/>
            <a:r>
              <a:rPr lang="en-US" dirty="0" smtClean="0"/>
              <a:t>Can serve as a model for future efforts</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project description:</a:t>
            </a:r>
            <a:endParaRPr lang="en-US" dirty="0"/>
          </a:p>
        </p:txBody>
      </p:sp>
      <p:sp>
        <p:nvSpPr>
          <p:cNvPr id="6" name="Text Placeholder 5"/>
          <p:cNvSpPr>
            <a:spLocks noGrp="1"/>
          </p:cNvSpPr>
          <p:nvPr>
            <p:ph type="body" sz="half" idx="2"/>
          </p:nvPr>
        </p:nvSpPr>
        <p:spPr>
          <a:xfrm>
            <a:off x="457200" y="2828785"/>
            <a:ext cx="2514600" cy="2179320"/>
          </a:xfrm>
        </p:spPr>
        <p:txBody>
          <a:bodyPr/>
          <a:lstStyle/>
          <a:p>
            <a:r>
              <a:rPr lang="en-US" sz="3600" dirty="0" smtClean="0"/>
              <a:t>Meals on Wheels Consortium </a:t>
            </a:r>
          </a:p>
          <a:p>
            <a:endParaRPr lang="en-US" dirty="0"/>
          </a:p>
        </p:txBody>
      </p:sp>
      <p:pic>
        <p:nvPicPr>
          <p:cNvPr id="6146" name="Picture 2" descr="C:\Users\Rob\AppData\Local\Microsoft\Windows\Temporary Internet Files\Content.IE5\8MB0504Z\MCj02333320000[1].wmf"/>
          <p:cNvPicPr>
            <a:picLocks noChangeAspect="1" noChangeArrowheads="1"/>
          </p:cNvPicPr>
          <p:nvPr/>
        </p:nvPicPr>
        <p:blipFill>
          <a:blip r:embed="rId3" cstate="print"/>
          <a:srcRect/>
          <a:stretch>
            <a:fillRect/>
          </a:stretch>
        </p:blipFill>
        <p:spPr bwMode="auto">
          <a:xfrm>
            <a:off x="3810000" y="1066800"/>
            <a:ext cx="4038600" cy="3886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Developing goals and objectives</a:t>
            </a:r>
            <a:endParaRPr lang="en-US" dirty="0"/>
          </a:p>
        </p:txBody>
      </p:sp>
      <p:sp>
        <p:nvSpPr>
          <p:cNvPr id="5" name="Content Placeholder 4"/>
          <p:cNvSpPr>
            <a:spLocks noGrp="1"/>
          </p:cNvSpPr>
          <p:nvPr>
            <p:ph idx="1"/>
          </p:nvPr>
        </p:nvSpPr>
        <p:spPr/>
        <p:txBody>
          <a:bodyPr>
            <a:normAutofit/>
          </a:bodyPr>
          <a:lstStyle/>
          <a:p>
            <a:r>
              <a:rPr lang="en-US" dirty="0" smtClean="0"/>
              <a:t>Give a clear picture of the anticipated results</a:t>
            </a:r>
          </a:p>
          <a:p>
            <a:r>
              <a:rPr lang="en-US" dirty="0" smtClean="0"/>
              <a:t>Outline the outcomes of the plan</a:t>
            </a:r>
          </a:p>
          <a:p>
            <a:r>
              <a:rPr lang="en-US" dirty="0" smtClean="0"/>
              <a:t>Goal: broad-based statement of ultimate result of change</a:t>
            </a:r>
          </a:p>
          <a:p>
            <a:pPr lvl="1"/>
            <a:r>
              <a:rPr lang="en-US" dirty="0" smtClean="0"/>
              <a:t>The homebound elderly in Main County will live with dignity and independence in their own homes.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Developing goals and objectives</a:t>
            </a:r>
            <a:endParaRPr lang="en-US" dirty="0"/>
          </a:p>
        </p:txBody>
      </p:sp>
      <p:sp>
        <p:nvSpPr>
          <p:cNvPr id="5" name="Content Placeholder 4"/>
          <p:cNvSpPr>
            <a:spLocks noGrp="1"/>
          </p:cNvSpPr>
          <p:nvPr>
            <p:ph idx="1"/>
          </p:nvPr>
        </p:nvSpPr>
        <p:spPr/>
        <p:txBody>
          <a:bodyPr>
            <a:normAutofit fontScale="92500"/>
          </a:bodyPr>
          <a:lstStyle/>
          <a:p>
            <a:r>
              <a:rPr lang="en-US" dirty="0" smtClean="0"/>
              <a:t>Objective: measurable, time-specific result that the organization expects to accomplish</a:t>
            </a:r>
          </a:p>
          <a:p>
            <a:pPr lvl="1"/>
            <a:r>
              <a:rPr lang="en-US" dirty="0" smtClean="0"/>
              <a:t>There will be a five percent decrease in the number of frail older adults going into convalescent homes during the first year of the social services referral program. (Outcome objective).</a:t>
            </a:r>
          </a:p>
          <a:p>
            <a:pPr lvl="1"/>
            <a:r>
              <a:rPr lang="en-US" dirty="0" smtClean="0"/>
              <a:t>There will be an increase in social services referrals and follow-up for 75 percent of the individuals served by the Meals Consortium during 2010-2011. (Process objective).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Tips for writing goals and objectives</a:t>
            </a:r>
            <a:endParaRPr lang="en-US" dirty="0"/>
          </a:p>
        </p:txBody>
      </p:sp>
      <p:sp>
        <p:nvSpPr>
          <p:cNvPr id="3" name="Content Placeholder 2"/>
          <p:cNvSpPr>
            <a:spLocks noGrp="1"/>
          </p:cNvSpPr>
          <p:nvPr>
            <p:ph idx="1"/>
          </p:nvPr>
        </p:nvSpPr>
        <p:spPr/>
        <p:txBody>
          <a:bodyPr>
            <a:normAutofit/>
          </a:bodyPr>
          <a:lstStyle/>
          <a:p>
            <a:r>
              <a:rPr lang="en-US" dirty="0" smtClean="0"/>
              <a:t>Goals and objectives tie to needs statement.</a:t>
            </a:r>
          </a:p>
          <a:p>
            <a:r>
              <a:rPr lang="en-US" dirty="0" smtClean="0"/>
              <a:t>Activities/methods distinct from objectives.</a:t>
            </a:r>
          </a:p>
          <a:p>
            <a:r>
              <a:rPr lang="en-US" dirty="0" smtClean="0"/>
              <a:t>Objectives are feasible and targeted.</a:t>
            </a:r>
          </a:p>
          <a:p>
            <a:r>
              <a:rPr lang="en-US" dirty="0" smtClean="0"/>
              <a:t>Objectives are action oriented: to reduce, to increase, to decrease, to expand…..</a:t>
            </a:r>
          </a:p>
          <a:p>
            <a:r>
              <a:rPr lang="en-US" dirty="0" smtClean="0"/>
              <a:t>Objectives and change are measurable.</a:t>
            </a:r>
          </a:p>
          <a:p>
            <a:r>
              <a:rPr lang="en-US" dirty="0" smtClean="0"/>
              <a:t>At least one outcome objective included.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methods</a:t>
            </a:r>
            <a:endParaRPr lang="en-US" dirty="0"/>
          </a:p>
        </p:txBody>
      </p:sp>
      <p:sp>
        <p:nvSpPr>
          <p:cNvPr id="3" name="Content Placeholder 2"/>
          <p:cNvSpPr>
            <a:spLocks noGrp="1"/>
          </p:cNvSpPr>
          <p:nvPr>
            <p:ph idx="1"/>
          </p:nvPr>
        </p:nvSpPr>
        <p:spPr/>
        <p:txBody>
          <a:bodyPr/>
          <a:lstStyle/>
          <a:p>
            <a:r>
              <a:rPr lang="en-US" dirty="0" smtClean="0"/>
              <a:t>Describes the specific activities to achieve the objectives</a:t>
            </a:r>
          </a:p>
          <a:p>
            <a:pPr lvl="1"/>
            <a:r>
              <a:rPr lang="en-US" dirty="0" smtClean="0"/>
              <a:t>The How – What will occur from time project begins until it is completed?</a:t>
            </a:r>
          </a:p>
          <a:p>
            <a:pPr lvl="1"/>
            <a:r>
              <a:rPr lang="en-US" dirty="0" smtClean="0"/>
              <a:t>The When – When and in what order will tasks occur?</a:t>
            </a:r>
          </a:p>
          <a:p>
            <a:pPr lvl="1"/>
            <a:r>
              <a:rPr lang="en-US" dirty="0" smtClean="0"/>
              <a:t>The Why – Why will the planned work lead to outcomes you anticipate?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rob's favorites 175.jpg"/>
          <p:cNvPicPr>
            <a:picLocks noGrp="1" noChangeAspect="1"/>
          </p:cNvPicPr>
          <p:nvPr>
            <p:ph type="pic" idx="1"/>
          </p:nvPr>
        </p:nvPicPr>
        <p:blipFill>
          <a:blip r:embed="rId3" cstate="print"/>
          <a:srcRect l="11241" r="11241"/>
          <a:stretch>
            <a:fillRect/>
          </a:stretch>
        </p:blipFill>
        <p:spPr>
          <a:xfrm>
            <a:off x="3027218" y="1464026"/>
            <a:ext cx="6096000" cy="5373192"/>
          </a:xfrm>
        </p:spPr>
      </p:pic>
      <p:sp>
        <p:nvSpPr>
          <p:cNvPr id="7" name="Text Placeholder 6"/>
          <p:cNvSpPr>
            <a:spLocks noGrp="1"/>
          </p:cNvSpPr>
          <p:nvPr>
            <p:ph type="body" sz="half" idx="2"/>
          </p:nvPr>
        </p:nvSpPr>
        <p:spPr>
          <a:xfrm>
            <a:off x="0" y="1981200"/>
            <a:ext cx="3048000" cy="4648200"/>
          </a:xfrm>
        </p:spPr>
        <p:txBody>
          <a:bodyPr>
            <a:normAutofit/>
          </a:bodyPr>
          <a:lstStyle/>
          <a:p>
            <a:pPr marL="342900" indent="-342900">
              <a:buFont typeface="Arial" pitchFamily="34" charset="0"/>
              <a:buChar char="•"/>
            </a:pPr>
            <a:r>
              <a:rPr lang="en-US" sz="2400" dirty="0" smtClean="0"/>
              <a:t>Grant Writing</a:t>
            </a:r>
          </a:p>
          <a:p>
            <a:pPr marL="342900" indent="-342900">
              <a:buFont typeface="Arial" pitchFamily="34" charset="0"/>
              <a:buChar char="•"/>
            </a:pPr>
            <a:r>
              <a:rPr lang="en-US" sz="2400" dirty="0" smtClean="0"/>
              <a:t>Test Review </a:t>
            </a:r>
          </a:p>
          <a:p>
            <a:pPr marL="342900" indent="-342900">
              <a:buFont typeface="Arial" pitchFamily="34" charset="0"/>
              <a:buChar char="•"/>
            </a:pPr>
            <a:endParaRPr lang="en-US" sz="2400" dirty="0" smtClean="0"/>
          </a:p>
          <a:p>
            <a:pPr marL="342900" indent="-342900">
              <a:buFont typeface="Arial" pitchFamily="34" charset="0"/>
              <a:buChar char="•"/>
            </a:pPr>
            <a:endParaRPr lang="en-US" sz="2400" dirty="0"/>
          </a:p>
          <a:p>
            <a:pPr marL="342900" indent="-342900">
              <a:buFont typeface="Arial" pitchFamily="34" charset="0"/>
              <a:buChar char="•"/>
            </a:pPr>
            <a:endParaRPr lang="en-US" sz="2400" dirty="0" smtClean="0"/>
          </a:p>
          <a:p>
            <a:pPr marL="342900" indent="-342900">
              <a:buFont typeface="Arial" pitchFamily="34" charset="0"/>
              <a:buChar char="•"/>
            </a:pPr>
            <a:endParaRPr lang="en-US" sz="24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budget preparation</a:t>
            </a:r>
            <a:endParaRPr lang="en-US" dirty="0"/>
          </a:p>
        </p:txBody>
      </p:sp>
      <p:sp>
        <p:nvSpPr>
          <p:cNvPr id="5" name="Content Placeholder 4"/>
          <p:cNvSpPr>
            <a:spLocks noGrp="1"/>
          </p:cNvSpPr>
          <p:nvPr>
            <p:ph idx="1"/>
          </p:nvPr>
        </p:nvSpPr>
        <p:spPr/>
        <p:txBody>
          <a:bodyPr>
            <a:normAutofit/>
          </a:bodyPr>
          <a:lstStyle/>
          <a:p>
            <a:r>
              <a:rPr lang="en-US" dirty="0" smtClean="0"/>
              <a:t>Review project description.</a:t>
            </a:r>
          </a:p>
          <a:p>
            <a:r>
              <a:rPr lang="en-US" dirty="0" smtClean="0"/>
              <a:t>Estimate agency’s ongoing expenses to be charged to projects as well as new costs (i.e. salaries for personnel not yet hired).</a:t>
            </a:r>
          </a:p>
          <a:p>
            <a:r>
              <a:rPr lang="en-US" dirty="0" smtClean="0"/>
              <a:t>Obtain relevant costs from person in agency responsible for keeping the books.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overhead?</a:t>
            </a:r>
            <a:endParaRPr lang="en-US" dirty="0"/>
          </a:p>
        </p:txBody>
      </p:sp>
      <p:sp>
        <p:nvSpPr>
          <p:cNvPr id="3" name="Content Placeholder 2"/>
          <p:cNvSpPr>
            <a:spLocks noGrp="1"/>
          </p:cNvSpPr>
          <p:nvPr>
            <p:ph idx="1"/>
          </p:nvPr>
        </p:nvSpPr>
        <p:spPr/>
        <p:txBody>
          <a:bodyPr>
            <a:normAutofit/>
          </a:bodyPr>
          <a:lstStyle/>
          <a:p>
            <a:r>
              <a:rPr lang="en-US" dirty="0" smtClean="0"/>
              <a:t>Most expense budgets include “overhead”</a:t>
            </a:r>
          </a:p>
          <a:p>
            <a:r>
              <a:rPr lang="en-US" dirty="0" smtClean="0"/>
              <a:t>Rationale: project should bear a portion of the administrative costs of the host organization.</a:t>
            </a:r>
          </a:p>
          <a:p>
            <a:r>
              <a:rPr lang="en-US" dirty="0" smtClean="0"/>
              <a:t>Formulas used for allocating overhead costs.</a:t>
            </a:r>
          </a:p>
          <a:p>
            <a:pPr lvl="1"/>
            <a:r>
              <a:rPr lang="en-US" dirty="0" smtClean="0"/>
              <a:t>Based on size of total project budget as percentage of total organizational budget or of total salary line.</a:t>
            </a:r>
          </a:p>
          <a:p>
            <a:r>
              <a:rPr lang="en-US" dirty="0" smtClean="0"/>
              <a:t>Funders have policies regarding overhead.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Budget narrative</a:t>
            </a:r>
            <a:endParaRPr lang="en-US" dirty="0"/>
          </a:p>
        </p:txBody>
      </p:sp>
      <p:sp>
        <p:nvSpPr>
          <p:cNvPr id="3" name="Content Placeholder 2"/>
          <p:cNvSpPr>
            <a:spLocks noGrp="1"/>
          </p:cNvSpPr>
          <p:nvPr>
            <p:ph idx="1"/>
          </p:nvPr>
        </p:nvSpPr>
        <p:spPr/>
        <p:txBody>
          <a:bodyPr/>
          <a:lstStyle/>
          <a:p>
            <a:r>
              <a:rPr lang="en-US" dirty="0" smtClean="0"/>
              <a:t>Used to explain any unusual line items; may not always be needed.</a:t>
            </a:r>
          </a:p>
          <a:p>
            <a:r>
              <a:rPr lang="en-US" dirty="0" smtClean="0"/>
              <a:t>Structure:</a:t>
            </a:r>
          </a:p>
          <a:p>
            <a:pPr lvl="1"/>
            <a:r>
              <a:rPr lang="en-US" dirty="0" smtClean="0"/>
              <a:t>Notes to the budget: footnote-style numbers on line-items with corresponding explanations</a:t>
            </a:r>
          </a:p>
          <a:p>
            <a:pPr lvl="1"/>
            <a:r>
              <a:rPr lang="en-US" dirty="0" smtClean="0"/>
              <a:t>Straight text</a:t>
            </a:r>
          </a:p>
          <a:p>
            <a:r>
              <a:rPr lang="en-US" dirty="0" smtClean="0"/>
              <a:t>Answer any outstanding questions posed by funder</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component</a:t>
            </a:r>
            <a:endParaRPr lang="en-US" dirty="0"/>
          </a:p>
        </p:txBody>
      </p:sp>
      <p:sp>
        <p:nvSpPr>
          <p:cNvPr id="3" name="Content Placeholder 2"/>
          <p:cNvSpPr>
            <a:spLocks noGrp="1"/>
          </p:cNvSpPr>
          <p:nvPr>
            <p:ph idx="1"/>
          </p:nvPr>
        </p:nvSpPr>
        <p:spPr/>
        <p:txBody>
          <a:bodyPr/>
          <a:lstStyle/>
          <a:p>
            <a:r>
              <a:rPr lang="en-US" dirty="0" smtClean="0"/>
              <a:t>Future funding to sustain your project.</a:t>
            </a:r>
          </a:p>
          <a:p>
            <a:r>
              <a:rPr lang="en-US" dirty="0" smtClean="0"/>
              <a:t>Funders don’t want your organization’s project to fail once initial grant is over.</a:t>
            </a:r>
          </a:p>
          <a:p>
            <a:r>
              <a:rPr lang="en-US" dirty="0" smtClean="0"/>
              <a:t>Sources for future funding:</a:t>
            </a:r>
          </a:p>
          <a:p>
            <a:pPr lvl="1"/>
            <a:r>
              <a:rPr lang="en-US" dirty="0" smtClean="0"/>
              <a:t>Continuation grants</a:t>
            </a:r>
          </a:p>
          <a:p>
            <a:pPr lvl="1"/>
            <a:r>
              <a:rPr lang="en-US" dirty="0" smtClean="0"/>
              <a:t>Annual campaigns</a:t>
            </a:r>
          </a:p>
          <a:p>
            <a:pPr lvl="1"/>
            <a:r>
              <a:rPr lang="en-US" dirty="0" smtClean="0"/>
              <a:t>Fees for service</a:t>
            </a:r>
          </a:p>
          <a:p>
            <a:pPr lvl="1"/>
            <a:r>
              <a:rPr lang="en-US" dirty="0" smtClean="0"/>
              <a:t>Sales of items or activities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component</a:t>
            </a:r>
            <a:endParaRPr lang="en-US" dirty="0"/>
          </a:p>
        </p:txBody>
      </p:sp>
      <p:sp>
        <p:nvSpPr>
          <p:cNvPr id="3" name="Content Placeholder 2"/>
          <p:cNvSpPr>
            <a:spLocks noGrp="1"/>
          </p:cNvSpPr>
          <p:nvPr>
            <p:ph idx="1"/>
          </p:nvPr>
        </p:nvSpPr>
        <p:spPr/>
        <p:txBody>
          <a:bodyPr/>
          <a:lstStyle/>
          <a:p>
            <a:r>
              <a:rPr lang="en-US" dirty="0" smtClean="0"/>
              <a:t>Future funding to sustain your project.</a:t>
            </a:r>
          </a:p>
          <a:p>
            <a:r>
              <a:rPr lang="en-US" dirty="0" smtClean="0"/>
              <a:t>Funders don’t want your organization’s project to fail once initial grant is over.</a:t>
            </a:r>
          </a:p>
          <a:p>
            <a:r>
              <a:rPr lang="en-US" dirty="0" smtClean="0"/>
              <a:t>Sources for future funding:</a:t>
            </a:r>
          </a:p>
          <a:p>
            <a:pPr lvl="1"/>
            <a:r>
              <a:rPr lang="en-US" dirty="0" smtClean="0"/>
              <a:t>Continuation grants</a:t>
            </a:r>
          </a:p>
          <a:p>
            <a:pPr lvl="1"/>
            <a:r>
              <a:rPr lang="en-US" dirty="0" smtClean="0"/>
              <a:t>Annual campaigns</a:t>
            </a:r>
          </a:p>
          <a:p>
            <a:pPr lvl="1"/>
            <a:r>
              <a:rPr lang="en-US" dirty="0" smtClean="0"/>
              <a:t>Fees for service</a:t>
            </a:r>
          </a:p>
          <a:p>
            <a:pPr lvl="1"/>
            <a:r>
              <a:rPr lang="en-US" dirty="0" smtClean="0"/>
              <a:t>Sales of items or activities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Evaluation</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Process that determines the effectiveness and efficiency of the project (quantitative or qualitative)</a:t>
            </a:r>
          </a:p>
          <a:p>
            <a:r>
              <a:rPr lang="en-US" dirty="0" smtClean="0"/>
              <a:t>Evaluations answer these questions:</a:t>
            </a:r>
          </a:p>
          <a:p>
            <a:pPr lvl="1"/>
            <a:r>
              <a:rPr lang="en-US" dirty="0" smtClean="0"/>
              <a:t>Did the project do what was expected?</a:t>
            </a:r>
          </a:p>
          <a:p>
            <a:pPr lvl="1"/>
            <a:r>
              <a:rPr lang="en-US" dirty="0" smtClean="0"/>
              <a:t>Were objectives met?</a:t>
            </a:r>
          </a:p>
          <a:p>
            <a:pPr lvl="1"/>
            <a:r>
              <a:rPr lang="en-US" dirty="0" smtClean="0"/>
              <a:t>Was there an impact made on the need?</a:t>
            </a:r>
          </a:p>
          <a:p>
            <a:pPr lvl="1"/>
            <a:r>
              <a:rPr lang="en-US" dirty="0" smtClean="0"/>
              <a:t>How was the project perceived by the target group?</a:t>
            </a:r>
          </a:p>
          <a:p>
            <a:pPr lvl="1"/>
            <a:r>
              <a:rPr lang="en-US" dirty="0" smtClean="0"/>
              <a:t>What was learned and what adjustments should be made?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762000"/>
            <a:ext cx="7772400" cy="1362456"/>
          </a:xfrm>
        </p:spPr>
        <p:txBody>
          <a:bodyPr>
            <a:normAutofit fontScale="90000"/>
          </a:bodyPr>
          <a:lstStyle/>
          <a:p>
            <a:r>
              <a:rPr lang="en-US" dirty="0" smtClean="0">
                <a:solidFill>
                  <a:srgbClr val="FFC000"/>
                </a:solidFill>
              </a:rPr>
              <a:t>Step Three: Package  the Proposal</a:t>
            </a:r>
            <a:endParaRPr lang="en-US" dirty="0">
              <a:solidFill>
                <a:srgbClr val="FFC000"/>
              </a:solidFill>
            </a:endParaRPr>
          </a:p>
        </p:txBody>
      </p:sp>
    </p:spTree>
    <p:extLst>
      <p:ext uri="{BB962C8B-B14F-4D97-AF65-F5344CB8AC3E}">
        <p14:creationId xmlns:p14="http://schemas.microsoft.com/office/powerpoint/2010/main" val="3376209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Executive summary components</a:t>
            </a:r>
            <a:endParaRPr lang="en-US" dirty="0"/>
          </a:p>
        </p:txBody>
      </p:sp>
      <p:sp>
        <p:nvSpPr>
          <p:cNvPr id="5" name="Content Placeholder 4"/>
          <p:cNvSpPr>
            <a:spLocks noGrp="1"/>
          </p:cNvSpPr>
          <p:nvPr>
            <p:ph idx="1"/>
          </p:nvPr>
        </p:nvSpPr>
        <p:spPr/>
        <p:txBody>
          <a:bodyPr/>
          <a:lstStyle/>
          <a:p>
            <a:r>
              <a:rPr lang="en-US" dirty="0" smtClean="0"/>
              <a:t>Clear, one-page abstract of the proposal</a:t>
            </a:r>
          </a:p>
          <a:p>
            <a:r>
              <a:rPr lang="en-US" dirty="0" smtClean="0"/>
              <a:t>Elements:</a:t>
            </a:r>
          </a:p>
          <a:p>
            <a:pPr lvl="1"/>
            <a:r>
              <a:rPr lang="en-US" dirty="0" smtClean="0"/>
              <a:t>Identification of the applicant</a:t>
            </a:r>
          </a:p>
          <a:p>
            <a:pPr lvl="1"/>
            <a:r>
              <a:rPr lang="en-US" dirty="0" smtClean="0"/>
              <a:t>Specific purpose of grant</a:t>
            </a:r>
          </a:p>
          <a:p>
            <a:pPr lvl="1"/>
            <a:r>
              <a:rPr lang="en-US" dirty="0" smtClean="0"/>
              <a:t>Qualifications to carry out purpose (the project)</a:t>
            </a:r>
          </a:p>
          <a:p>
            <a:pPr lvl="1"/>
            <a:r>
              <a:rPr lang="en-US" dirty="0" smtClean="0"/>
              <a:t>Anticipated end result</a:t>
            </a:r>
          </a:p>
          <a:p>
            <a:pPr lvl="1"/>
            <a:r>
              <a:rPr lang="en-US" dirty="0" smtClean="0"/>
              <a:t>Amount of money requested</a:t>
            </a:r>
          </a:p>
          <a:p>
            <a:pPr lvl="1"/>
            <a:r>
              <a:rPr lang="en-US" dirty="0" smtClean="0"/>
              <a:t>Total project budget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Cover letter</a:t>
            </a:r>
            <a:endParaRPr lang="en-US" dirty="0"/>
          </a:p>
        </p:txBody>
      </p:sp>
      <p:sp>
        <p:nvSpPr>
          <p:cNvPr id="5" name="Content Placeholder 4"/>
          <p:cNvSpPr>
            <a:spLocks noGrp="1"/>
          </p:cNvSpPr>
          <p:nvPr>
            <p:ph idx="1"/>
          </p:nvPr>
        </p:nvSpPr>
        <p:spPr/>
        <p:txBody>
          <a:bodyPr/>
          <a:lstStyle/>
          <a:p>
            <a:r>
              <a:rPr lang="en-US" dirty="0" smtClean="0"/>
              <a:t>Make a specific request ($)</a:t>
            </a:r>
          </a:p>
          <a:p>
            <a:r>
              <a:rPr lang="en-US" dirty="0" smtClean="0"/>
              <a:t>Indicate why you are applying to the grantor – why this problem and why them?</a:t>
            </a:r>
          </a:p>
          <a:p>
            <a:r>
              <a:rPr lang="en-US" dirty="0" smtClean="0"/>
              <a:t>Mention prior discussions of the proposal</a:t>
            </a:r>
          </a:p>
          <a:p>
            <a:r>
              <a:rPr lang="en-US" dirty="0" smtClean="0"/>
              <a:t>Describe contents of proposal package</a:t>
            </a:r>
          </a:p>
          <a:p>
            <a:r>
              <a:rPr lang="en-US" dirty="0" smtClean="0"/>
              <a:t>BRIEFLY explain the project</a:t>
            </a:r>
          </a:p>
          <a:p>
            <a:r>
              <a:rPr lang="en-US" dirty="0" smtClean="0"/>
              <a:t>Offer to set up a meeting to provide additional information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0"/>
            <a:ext cx="8229600" cy="1143000"/>
          </a:xfrm>
        </p:spPr>
        <p:txBody>
          <a:bodyPr/>
          <a:lstStyle/>
          <a:p>
            <a:r>
              <a:rPr lang="en-US" dirty="0" smtClean="0"/>
              <a:t>Adhere to their guidelines!!!!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Grant?</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Bounty, </a:t>
            </a:r>
            <a:r>
              <a:rPr lang="en-US" b="1" dirty="0" smtClean="0">
                <a:hlinkClick r:id="rId3"/>
              </a:rPr>
              <a:t>contribution</a:t>
            </a:r>
            <a:r>
              <a:rPr lang="en-US" b="1" dirty="0" smtClean="0"/>
              <a:t>, </a:t>
            </a:r>
            <a:r>
              <a:rPr lang="en-US" b="1" dirty="0" smtClean="0">
                <a:hlinkClick r:id="rId4"/>
              </a:rPr>
              <a:t>gift</a:t>
            </a:r>
            <a:r>
              <a:rPr lang="en-US" b="1" dirty="0" smtClean="0"/>
              <a:t>, or </a:t>
            </a:r>
            <a:r>
              <a:rPr lang="en-US" b="1" dirty="0" smtClean="0">
                <a:hlinkClick r:id="rId5"/>
              </a:rPr>
              <a:t>subsidy</a:t>
            </a:r>
            <a:r>
              <a:rPr lang="en-US" b="1" dirty="0" smtClean="0"/>
              <a:t> (in </a:t>
            </a:r>
            <a:r>
              <a:rPr lang="en-US" b="1" dirty="0" smtClean="0">
                <a:hlinkClick r:id="rId6"/>
              </a:rPr>
              <a:t>cash</a:t>
            </a:r>
            <a:r>
              <a:rPr lang="en-US" b="1" dirty="0" smtClean="0"/>
              <a:t> or kind) bestowed by a </a:t>
            </a:r>
            <a:r>
              <a:rPr lang="en-US" b="1" dirty="0" smtClean="0">
                <a:hlinkClick r:id="rId7"/>
              </a:rPr>
              <a:t>government</a:t>
            </a:r>
            <a:r>
              <a:rPr lang="en-US" b="1" dirty="0" smtClean="0"/>
              <a:t> or other </a:t>
            </a:r>
            <a:r>
              <a:rPr lang="en-US" b="1" dirty="0" smtClean="0">
                <a:hlinkClick r:id="rId8"/>
              </a:rPr>
              <a:t>organization</a:t>
            </a:r>
            <a:r>
              <a:rPr lang="en-US" b="1" dirty="0" smtClean="0"/>
              <a:t> (called the </a:t>
            </a:r>
            <a:r>
              <a:rPr lang="en-US" b="1" dirty="0" smtClean="0">
                <a:hlinkClick r:id="rId9"/>
              </a:rPr>
              <a:t>grantor</a:t>
            </a:r>
            <a:r>
              <a:rPr lang="en-US" b="1" dirty="0" smtClean="0"/>
              <a:t>) for specified purposes to an eligible </a:t>
            </a:r>
            <a:r>
              <a:rPr lang="en-US" b="1" dirty="0" smtClean="0">
                <a:hlinkClick r:id="rId10"/>
              </a:rPr>
              <a:t>recipient</a:t>
            </a:r>
            <a:r>
              <a:rPr lang="en-US" b="1" dirty="0" smtClean="0"/>
              <a:t> (called the </a:t>
            </a:r>
            <a:r>
              <a:rPr lang="en-US" b="1" dirty="0" smtClean="0">
                <a:hlinkClick r:id="rId11"/>
              </a:rPr>
              <a:t>grantee</a:t>
            </a:r>
            <a:r>
              <a:rPr lang="en-US" b="1" dirty="0" smtClean="0"/>
              <a:t>). Grants are usually </a:t>
            </a:r>
            <a:r>
              <a:rPr lang="en-US" b="1" dirty="0" smtClean="0">
                <a:hlinkClick r:id="rId12"/>
              </a:rPr>
              <a:t>conditional</a:t>
            </a:r>
            <a:r>
              <a:rPr lang="en-US" b="1" dirty="0" smtClean="0"/>
              <a:t> upon certain </a:t>
            </a:r>
            <a:r>
              <a:rPr lang="en-US" b="1" dirty="0" smtClean="0">
                <a:hlinkClick r:id="rId13"/>
              </a:rPr>
              <a:t>qualifications</a:t>
            </a:r>
            <a:r>
              <a:rPr lang="en-US" b="1" dirty="0" smtClean="0"/>
              <a:t> as to the use, </a:t>
            </a:r>
            <a:r>
              <a:rPr lang="en-US" b="1" dirty="0" smtClean="0">
                <a:hlinkClick r:id="rId14"/>
              </a:rPr>
              <a:t>maintenance</a:t>
            </a:r>
            <a:r>
              <a:rPr lang="en-US" b="1" dirty="0" smtClean="0"/>
              <a:t> of specified standards, or a </a:t>
            </a:r>
            <a:r>
              <a:rPr lang="en-US" b="1" dirty="0" smtClean="0">
                <a:hlinkClick r:id="rId15"/>
              </a:rPr>
              <a:t>proportional</a:t>
            </a:r>
            <a:r>
              <a:rPr lang="en-US" b="1" dirty="0" smtClean="0"/>
              <a:t> contribution by the grantee or other grantor(s).</a:t>
            </a:r>
            <a:br>
              <a:rPr lang="en-US" b="1" dirty="0" smtClean="0"/>
            </a:br>
            <a:r>
              <a:rPr lang="en-US" b="1" dirty="0" smtClean="0"/>
              <a:t>Read more: </a:t>
            </a:r>
            <a:r>
              <a:rPr lang="en-US" b="1" dirty="0" smtClean="0">
                <a:hlinkClick r:id="rId16"/>
              </a:rPr>
              <a:t>http://www.businessdictionary.com  </a:t>
            </a:r>
            <a:r>
              <a:rPr lang="en-US" dirty="0" smtClean="0"/>
              <a:t/>
            </a:r>
            <a:br>
              <a:rPr lang="en-US" dirty="0" smtClean="0"/>
            </a:b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762000"/>
            <a:ext cx="7772400" cy="1362456"/>
          </a:xfrm>
        </p:spPr>
        <p:txBody>
          <a:bodyPr>
            <a:normAutofit fontScale="90000"/>
          </a:bodyPr>
          <a:lstStyle/>
          <a:p>
            <a:r>
              <a:rPr lang="en-US" dirty="0" smtClean="0">
                <a:solidFill>
                  <a:srgbClr val="FFC000"/>
                </a:solidFill>
              </a:rPr>
              <a:t>Step Four: Research Potential Funders</a:t>
            </a:r>
            <a:endParaRPr lang="en-US" dirty="0">
              <a:solidFill>
                <a:srgbClr val="FFC000"/>
              </a:solidFill>
            </a:endParaRPr>
          </a:p>
        </p:txBody>
      </p:sp>
    </p:spTree>
    <p:extLst>
      <p:ext uri="{BB962C8B-B14F-4D97-AF65-F5344CB8AC3E}">
        <p14:creationId xmlns:p14="http://schemas.microsoft.com/office/powerpoint/2010/main" val="2833822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 Prospect Research Sources</a:t>
            </a:r>
            <a:endParaRPr lang="en-US" dirty="0"/>
          </a:p>
        </p:txBody>
      </p:sp>
      <p:sp>
        <p:nvSpPr>
          <p:cNvPr id="3" name="Content Placeholder 2"/>
          <p:cNvSpPr>
            <a:spLocks noGrp="1"/>
          </p:cNvSpPr>
          <p:nvPr>
            <p:ph idx="1"/>
          </p:nvPr>
        </p:nvSpPr>
        <p:spPr/>
        <p:txBody>
          <a:bodyPr>
            <a:normAutofit/>
          </a:bodyPr>
          <a:lstStyle/>
          <a:p>
            <a:r>
              <a:rPr lang="en-US" sz="2000" dirty="0" smtClean="0"/>
              <a:t> Online sites: Type in search phrases, such as public charities or private foundations. </a:t>
            </a:r>
          </a:p>
          <a:p>
            <a:pPr lvl="1"/>
            <a:r>
              <a:rPr lang="en-US" sz="2000" dirty="0" smtClean="0">
                <a:solidFill>
                  <a:srgbClr val="C00000"/>
                </a:solidFill>
                <a:hlinkClick r:id="rId3"/>
              </a:rPr>
              <a:t>Grants.gov</a:t>
            </a:r>
            <a:endParaRPr lang="en-US" sz="2000" dirty="0" smtClean="0">
              <a:solidFill>
                <a:srgbClr val="C00000"/>
              </a:solidFill>
            </a:endParaRPr>
          </a:p>
          <a:p>
            <a:pPr lvl="1"/>
            <a:r>
              <a:rPr lang="en-US" sz="2000" dirty="0" smtClean="0">
                <a:solidFill>
                  <a:srgbClr val="C00000"/>
                </a:solidFill>
                <a:hlinkClick r:id="rId4"/>
              </a:rPr>
              <a:t>Foundation Center</a:t>
            </a:r>
            <a:endParaRPr lang="en-US" sz="2000" dirty="0" smtClean="0">
              <a:solidFill>
                <a:srgbClr val="C00000"/>
              </a:solidFill>
            </a:endParaRPr>
          </a:p>
          <a:p>
            <a:pPr lvl="1"/>
            <a:r>
              <a:rPr lang="en-US" sz="2000" dirty="0" smtClean="0">
                <a:solidFill>
                  <a:srgbClr val="C00000"/>
                </a:solidFill>
                <a:hlinkClick r:id="rId5"/>
              </a:rPr>
              <a:t>National Endowment for the Humanities</a:t>
            </a:r>
            <a:endParaRPr lang="en-US" sz="2000" dirty="0" smtClean="0">
              <a:solidFill>
                <a:srgbClr val="C00000"/>
              </a:solidFill>
            </a:endParaRPr>
          </a:p>
          <a:p>
            <a:pPr lvl="1"/>
            <a:r>
              <a:rPr lang="en-US" sz="2000" dirty="0" smtClean="0">
                <a:solidFill>
                  <a:srgbClr val="C00000"/>
                </a:solidFill>
                <a:hlinkClick r:id="rId6"/>
              </a:rPr>
              <a:t>National Endowment for the Arts</a:t>
            </a:r>
            <a:endParaRPr lang="en-US" sz="2000" dirty="0" smtClean="0">
              <a:solidFill>
                <a:srgbClr val="C00000"/>
              </a:solidFill>
            </a:endParaRPr>
          </a:p>
          <a:p>
            <a:pPr lvl="1"/>
            <a:r>
              <a:rPr lang="en-US" sz="2000" dirty="0" smtClean="0">
                <a:solidFill>
                  <a:srgbClr val="C00000"/>
                </a:solidFill>
                <a:hlinkClick r:id="rId7"/>
              </a:rPr>
              <a:t>From the Heart Productions</a:t>
            </a:r>
            <a:endParaRPr lang="en-US" sz="2000" dirty="0" smtClean="0">
              <a:solidFill>
                <a:srgbClr val="C00000"/>
              </a:solidFill>
            </a:endParaRPr>
          </a:p>
          <a:p>
            <a:pPr lvl="1"/>
            <a:r>
              <a:rPr lang="en-US" sz="2000" dirty="0" smtClean="0">
                <a:solidFill>
                  <a:srgbClr val="C00000"/>
                </a:solidFill>
                <a:hlinkClick r:id="rId8"/>
              </a:rPr>
              <a:t>Jeannette Rankin Foundation</a:t>
            </a:r>
            <a:endParaRPr lang="en-US" sz="2000" dirty="0" smtClean="0">
              <a:solidFill>
                <a:srgbClr val="C00000"/>
              </a:solidFill>
            </a:endParaRPr>
          </a:p>
          <a:p>
            <a:pPr lvl="1"/>
            <a:r>
              <a:rPr lang="en-US" sz="2000" dirty="0" smtClean="0">
                <a:solidFill>
                  <a:srgbClr val="C00000"/>
                </a:solidFill>
                <a:hlinkClick r:id="rId9"/>
              </a:rPr>
              <a:t>The Puffin Foundation</a:t>
            </a:r>
            <a:endParaRPr lang="en-US" sz="2000" dirty="0" smtClean="0">
              <a:solidFill>
                <a:srgbClr val="C00000"/>
              </a:solidFill>
            </a:endParaRPr>
          </a:p>
          <a:p>
            <a:pPr lvl="1"/>
            <a:r>
              <a:rPr lang="en-US" sz="2000" dirty="0" smtClean="0">
                <a:solidFill>
                  <a:srgbClr val="C00000"/>
                </a:solidFill>
                <a:hlinkClick r:id="rId10"/>
              </a:rPr>
              <a:t>The Haven Foundation</a:t>
            </a:r>
            <a:endParaRPr lang="en-US" sz="2000" dirty="0" smtClean="0">
              <a:solidFill>
                <a:srgbClr val="C00000"/>
              </a:solidFill>
            </a:endParaRPr>
          </a:p>
          <a:p>
            <a:r>
              <a:rPr lang="en-US" sz="2000" dirty="0" smtClean="0"/>
              <a:t>Public Library</a:t>
            </a:r>
          </a:p>
          <a:p>
            <a:r>
              <a:rPr lang="en-US" sz="2000" dirty="0" smtClean="0"/>
              <a:t>Academic Databases</a:t>
            </a:r>
          </a:p>
          <a:p>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762000"/>
            <a:ext cx="7772400" cy="1362456"/>
          </a:xfrm>
        </p:spPr>
        <p:txBody>
          <a:bodyPr>
            <a:normAutofit fontScale="90000"/>
          </a:bodyPr>
          <a:lstStyle/>
          <a:p>
            <a:r>
              <a:rPr lang="en-US" dirty="0" smtClean="0">
                <a:solidFill>
                  <a:srgbClr val="FFC000"/>
                </a:solidFill>
              </a:rPr>
              <a:t>Step Five: Contact and Cultivate Potential Funders</a:t>
            </a:r>
            <a:endParaRPr lang="en-US" dirty="0">
              <a:solidFill>
                <a:srgbClr val="FFC000"/>
              </a:solidFill>
            </a:endParaRPr>
          </a:p>
        </p:txBody>
      </p:sp>
    </p:spTree>
    <p:extLst>
      <p:ext uri="{BB962C8B-B14F-4D97-AF65-F5344CB8AC3E}">
        <p14:creationId xmlns:p14="http://schemas.microsoft.com/office/powerpoint/2010/main" val="1579317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Contacting a Potential Funder</a:t>
            </a:r>
            <a:endParaRPr lang="en-US" dirty="0"/>
          </a:p>
        </p:txBody>
      </p:sp>
      <p:sp>
        <p:nvSpPr>
          <p:cNvPr id="13" name="Content Placeholder 12"/>
          <p:cNvSpPr>
            <a:spLocks noGrp="1"/>
          </p:cNvSpPr>
          <p:nvPr>
            <p:ph sz="half" idx="1"/>
          </p:nvPr>
        </p:nvSpPr>
        <p:spPr/>
        <p:txBody>
          <a:bodyPr/>
          <a:lstStyle/>
          <a:p>
            <a:r>
              <a:rPr lang="en-US" dirty="0" smtClean="0"/>
              <a:t>Pick up the phone……</a:t>
            </a:r>
          </a:p>
          <a:p>
            <a:r>
              <a:rPr lang="en-US" dirty="0" smtClean="0"/>
              <a:t>Send an e-mail…….</a:t>
            </a:r>
          </a:p>
          <a:p>
            <a:r>
              <a:rPr lang="en-US" dirty="0" smtClean="0"/>
              <a:t>Send a letter…..</a:t>
            </a:r>
          </a:p>
          <a:p>
            <a:endParaRPr lang="en-US" dirty="0" smtClean="0"/>
          </a:p>
          <a:p>
            <a:endParaRPr lang="en-US" dirty="0" smtClean="0"/>
          </a:p>
          <a:p>
            <a:r>
              <a:rPr lang="en-US" dirty="0" smtClean="0"/>
              <a:t>To the program director at the foundation</a:t>
            </a:r>
            <a:endParaRPr lang="en-US" dirty="0"/>
          </a:p>
        </p:txBody>
      </p:sp>
      <p:pic>
        <p:nvPicPr>
          <p:cNvPr id="821250" name="Picture 2" descr="C:\Users\Rob\AppData\Local\Microsoft\Windows\Temporary Internet Files\Content.IE5\LC7V5Y3B\MP900438722[1].jpg"/>
          <p:cNvPicPr>
            <a:picLocks noChangeAspect="1" noChangeArrowheads="1"/>
          </p:cNvPicPr>
          <p:nvPr/>
        </p:nvPicPr>
        <p:blipFill>
          <a:blip r:embed="rId3" cstate="print"/>
          <a:srcRect/>
          <a:stretch>
            <a:fillRect/>
          </a:stretch>
        </p:blipFill>
        <p:spPr bwMode="auto">
          <a:xfrm>
            <a:off x="4572000" y="1676400"/>
            <a:ext cx="3810000" cy="5486400"/>
          </a:xfrm>
          <a:prstGeom prst="rect">
            <a:avLst/>
          </a:prstGeo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762000"/>
            <a:ext cx="7772400" cy="1362456"/>
          </a:xfrm>
        </p:spPr>
        <p:txBody>
          <a:bodyPr>
            <a:normAutofit fontScale="90000"/>
          </a:bodyPr>
          <a:lstStyle/>
          <a:p>
            <a:r>
              <a:rPr lang="en-US" dirty="0" smtClean="0">
                <a:solidFill>
                  <a:srgbClr val="FFC000"/>
                </a:solidFill>
              </a:rPr>
              <a:t>Step Six: Respond to the Result</a:t>
            </a:r>
            <a:endParaRPr lang="en-US" dirty="0">
              <a:solidFill>
                <a:srgbClr val="FFC000"/>
              </a:solidFill>
            </a:endParaRPr>
          </a:p>
        </p:txBody>
      </p:sp>
    </p:spTree>
    <p:extLst>
      <p:ext uri="{BB962C8B-B14F-4D97-AF65-F5344CB8AC3E}">
        <p14:creationId xmlns:p14="http://schemas.microsoft.com/office/powerpoint/2010/main" val="2386521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228601"/>
            <a:ext cx="4572000" cy="1066799"/>
          </a:xfrm>
        </p:spPr>
        <p:txBody>
          <a:bodyPr>
            <a:normAutofit/>
          </a:bodyPr>
          <a:lstStyle/>
          <a:p>
            <a:r>
              <a:rPr lang="en-US" sz="4000" dirty="0" smtClean="0"/>
              <a:t>Handling rejection</a:t>
            </a:r>
            <a:endParaRPr lang="en-US" sz="4000" dirty="0"/>
          </a:p>
        </p:txBody>
      </p:sp>
      <p:sp>
        <p:nvSpPr>
          <p:cNvPr id="3" name="Text Placeholder 2"/>
          <p:cNvSpPr>
            <a:spLocks noGrp="1"/>
          </p:cNvSpPr>
          <p:nvPr>
            <p:ph type="body" sz="half" idx="2"/>
          </p:nvPr>
        </p:nvSpPr>
        <p:spPr>
          <a:xfrm>
            <a:off x="4343400" y="1676400"/>
            <a:ext cx="4800600" cy="4724400"/>
          </a:xfrm>
        </p:spPr>
        <p:txBody>
          <a:bodyPr>
            <a:noAutofit/>
          </a:bodyPr>
          <a:lstStyle/>
          <a:p>
            <a:pPr>
              <a:buFont typeface="Arial" pitchFamily="34" charset="0"/>
              <a:buChar char="•"/>
            </a:pPr>
            <a:r>
              <a:rPr lang="en-US" sz="2800" dirty="0" smtClean="0"/>
              <a:t> Large % of all grants are not funded on first submission</a:t>
            </a:r>
          </a:p>
          <a:p>
            <a:pPr>
              <a:buFont typeface="Arial" pitchFamily="34" charset="0"/>
              <a:buChar char="•"/>
            </a:pPr>
            <a:r>
              <a:rPr lang="en-US" sz="2800" dirty="0" smtClean="0"/>
              <a:t>Learn why grant was not funded – go beyond the rejection letter</a:t>
            </a:r>
          </a:p>
          <a:p>
            <a:pPr>
              <a:buFont typeface="Arial" pitchFamily="34" charset="0"/>
              <a:buChar char="•"/>
            </a:pPr>
            <a:r>
              <a:rPr lang="en-US" sz="2800" dirty="0" smtClean="0"/>
              <a:t>Identify ways could be strengthened in future</a:t>
            </a:r>
          </a:p>
          <a:p>
            <a:pPr>
              <a:buFont typeface="Arial" pitchFamily="34" charset="0"/>
              <a:buChar char="•"/>
            </a:pPr>
            <a:r>
              <a:rPr lang="en-US" sz="2800" dirty="0" smtClean="0"/>
              <a:t>Determine if funder would be open to future submissions</a:t>
            </a:r>
            <a:endParaRPr lang="en-US" sz="2800" dirty="0"/>
          </a:p>
        </p:txBody>
      </p:sp>
      <p:pic>
        <p:nvPicPr>
          <p:cNvPr id="17410" name="Picture 2" descr="C:\Users\Rob\AppData\Local\Microsoft\Windows\Temporary Internet Files\Content.IE5\Q4MBQO75\MCj04415250000[1].wmf"/>
          <p:cNvPicPr>
            <a:picLocks noChangeAspect="1" noChangeArrowheads="1"/>
          </p:cNvPicPr>
          <p:nvPr/>
        </p:nvPicPr>
        <p:blipFill>
          <a:blip r:embed="rId3" cstate="print"/>
          <a:srcRect/>
          <a:stretch>
            <a:fillRect/>
          </a:stretch>
        </p:blipFill>
        <p:spPr bwMode="auto">
          <a:xfrm>
            <a:off x="381000" y="1143000"/>
            <a:ext cx="3962400" cy="4191000"/>
          </a:xfrm>
          <a:prstGeom prst="rect">
            <a:avLst/>
          </a:prstGeom>
          <a:noFill/>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Celebration</a:t>
            </a:r>
            <a:endParaRPr lang="en-US" sz="3600" dirty="0"/>
          </a:p>
        </p:txBody>
      </p:sp>
      <p:sp>
        <p:nvSpPr>
          <p:cNvPr id="3" name="Text Placeholder 2"/>
          <p:cNvSpPr>
            <a:spLocks noGrp="1"/>
          </p:cNvSpPr>
          <p:nvPr>
            <p:ph type="body" sz="half" idx="2"/>
          </p:nvPr>
        </p:nvSpPr>
        <p:spPr>
          <a:xfrm>
            <a:off x="228600" y="1600200"/>
            <a:ext cx="3954696" cy="4953000"/>
          </a:xfrm>
        </p:spPr>
        <p:txBody>
          <a:bodyPr>
            <a:normAutofit fontScale="92500" lnSpcReduction="10000"/>
          </a:bodyPr>
          <a:lstStyle/>
          <a:p>
            <a:pPr>
              <a:buFont typeface="Arial" pitchFamily="34" charset="0"/>
              <a:buChar char="•"/>
            </a:pPr>
            <a:r>
              <a:rPr lang="en-US" sz="3800" dirty="0" smtClean="0"/>
              <a:t>Thank the donor</a:t>
            </a:r>
          </a:p>
          <a:p>
            <a:pPr>
              <a:buFont typeface="Arial" pitchFamily="34" charset="0"/>
              <a:buChar char="•"/>
            </a:pPr>
            <a:r>
              <a:rPr lang="en-US" sz="3800" dirty="0" smtClean="0"/>
              <a:t>Pat yourself on the back</a:t>
            </a:r>
          </a:p>
          <a:p>
            <a:pPr>
              <a:buFont typeface="Arial" pitchFamily="34" charset="0"/>
              <a:buChar char="•"/>
            </a:pPr>
            <a:r>
              <a:rPr lang="en-US" sz="3800" dirty="0" smtClean="0"/>
              <a:t>Thank and acknowledge all who have had a part</a:t>
            </a:r>
          </a:p>
          <a:p>
            <a:pPr>
              <a:buFont typeface="Arial" pitchFamily="34" charset="0"/>
              <a:buChar char="•"/>
            </a:pPr>
            <a:r>
              <a:rPr lang="en-US" sz="3800" dirty="0" smtClean="0"/>
              <a:t>Build the relationships</a:t>
            </a:r>
          </a:p>
          <a:p>
            <a:pPr>
              <a:buFont typeface="Arial" pitchFamily="34" charset="0"/>
              <a:buChar char="•"/>
            </a:pPr>
            <a:r>
              <a:rPr lang="en-US" sz="3800" dirty="0" smtClean="0"/>
              <a:t>Submit timely reports </a:t>
            </a:r>
          </a:p>
          <a:p>
            <a:pPr>
              <a:buFont typeface="Arial" pitchFamily="34" charset="0"/>
              <a:buChar char="•"/>
            </a:pPr>
            <a:endParaRPr lang="en-US" sz="5100" dirty="0" smtClean="0"/>
          </a:p>
          <a:p>
            <a:pPr>
              <a:buFont typeface="Arial" pitchFamily="34" charset="0"/>
              <a:buChar char="•"/>
            </a:pPr>
            <a:endParaRPr lang="en-US" sz="2000" dirty="0"/>
          </a:p>
        </p:txBody>
      </p:sp>
      <p:pic>
        <p:nvPicPr>
          <p:cNvPr id="18434" name="Picture 2" descr="C:\Users\Rob\AppData\Local\Microsoft\Windows\Temporary Internet Files\Content.IE5\Q4MBQO75\MPj04434510000[1].jpg"/>
          <p:cNvPicPr>
            <a:picLocks noChangeAspect="1" noChangeArrowheads="1"/>
          </p:cNvPicPr>
          <p:nvPr/>
        </p:nvPicPr>
        <p:blipFill>
          <a:blip r:embed="rId3" cstate="print"/>
          <a:srcRect/>
          <a:stretch>
            <a:fillRect/>
          </a:stretch>
        </p:blipFill>
        <p:spPr bwMode="auto">
          <a:xfrm rot="453614">
            <a:off x="4477528" y="1177929"/>
            <a:ext cx="4451360" cy="4766788"/>
          </a:xfrm>
          <a:prstGeom prst="rect">
            <a:avLst/>
          </a:prstGeom>
          <a:noFill/>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 </a:t>
            </a:r>
            <a:endParaRPr lang="en-US" dirty="0"/>
          </a:p>
        </p:txBody>
      </p:sp>
      <p:sp>
        <p:nvSpPr>
          <p:cNvPr id="5" name="Content Placeholder 4"/>
          <p:cNvSpPr>
            <a:spLocks noGrp="1"/>
          </p:cNvSpPr>
          <p:nvPr>
            <p:ph idx="1"/>
          </p:nvPr>
        </p:nvSpPr>
        <p:spPr/>
        <p:txBody>
          <a:bodyPr/>
          <a:lstStyle/>
          <a:p>
            <a:r>
              <a:rPr lang="en-US" dirty="0" smtClean="0"/>
              <a:t>The </a:t>
            </a:r>
            <a:r>
              <a:rPr lang="en-US" dirty="0" err="1" smtClean="0"/>
              <a:t>Grantwriting</a:t>
            </a:r>
            <a:r>
              <a:rPr lang="en-US" dirty="0" smtClean="0"/>
              <a:t> Process</a:t>
            </a:r>
          </a:p>
          <a:p>
            <a:pPr lvl="1"/>
            <a:r>
              <a:rPr lang="en-US" dirty="0" smtClean="0"/>
              <a:t>Step One: Setting </a:t>
            </a:r>
            <a:r>
              <a:rPr lang="en-US" dirty="0"/>
              <a:t>Funding Priorities</a:t>
            </a:r>
          </a:p>
          <a:p>
            <a:pPr lvl="1"/>
            <a:r>
              <a:rPr lang="en-US" dirty="0"/>
              <a:t>Step Two: Drafting the Basic Proposal</a:t>
            </a:r>
          </a:p>
          <a:p>
            <a:pPr lvl="1"/>
            <a:r>
              <a:rPr lang="en-US" dirty="0"/>
              <a:t>Step Three: Packaging the Proposal</a:t>
            </a:r>
          </a:p>
          <a:p>
            <a:pPr lvl="1"/>
            <a:r>
              <a:rPr lang="en-US" dirty="0"/>
              <a:t>Step Four: Researching Potential Funders</a:t>
            </a:r>
          </a:p>
          <a:p>
            <a:pPr lvl="1"/>
            <a:r>
              <a:rPr lang="en-US" dirty="0"/>
              <a:t>Step Five: Contacting and Cultivating Potential Funders</a:t>
            </a:r>
          </a:p>
          <a:p>
            <a:pPr lvl="1"/>
            <a:r>
              <a:rPr lang="en-US" dirty="0"/>
              <a:t>Step Six: Responding to the </a:t>
            </a:r>
            <a:r>
              <a:rPr lang="en-US" dirty="0" smtClean="0"/>
              <a:t>Result</a:t>
            </a:r>
          </a:p>
          <a:p>
            <a:pPr lvl="1"/>
            <a:endParaRPr lang="en-US" dirty="0"/>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 Review</a:t>
            </a:r>
            <a:endParaRPr lang="en-US" dirty="0"/>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1038223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gives grants?</a:t>
            </a:r>
            <a:endParaRPr lang="en-US" dirty="0"/>
          </a:p>
        </p:txBody>
      </p:sp>
      <p:sp>
        <p:nvSpPr>
          <p:cNvPr id="8" name="Content Placeholder 7"/>
          <p:cNvSpPr>
            <a:spLocks noGrp="1"/>
          </p:cNvSpPr>
          <p:nvPr>
            <p:ph sz="half" idx="1"/>
          </p:nvPr>
        </p:nvSpPr>
        <p:spPr/>
        <p:txBody>
          <a:bodyPr/>
          <a:lstStyle/>
          <a:p>
            <a:r>
              <a:rPr lang="en-US" dirty="0" smtClean="0">
                <a:hlinkClick r:id="rId3"/>
              </a:rPr>
              <a:t>http://www.ceetrust.org/grants-database/in-country-grants/czech-republic.html</a:t>
            </a:r>
            <a:endParaRPr lang="en-US" dirty="0" smtClean="0"/>
          </a:p>
          <a:p>
            <a:r>
              <a:rPr lang="en-US" dirty="0" smtClean="0"/>
              <a:t>http://www.ceetrust.org/grants-database/cross-border-initiative.html</a:t>
            </a:r>
            <a:endParaRPr lang="en-US" dirty="0"/>
          </a:p>
        </p:txBody>
      </p:sp>
      <p:pic>
        <p:nvPicPr>
          <p:cNvPr id="775170" name="Picture 2" descr="C:\Users\Rob\AppData\Local\Microsoft\Windows\Temporary Internet Files\Content.IE5\LC7V5Y3B\MP910221024[1].jpg"/>
          <p:cNvPicPr>
            <a:picLocks noGrp="1" noChangeAspect="1" noChangeArrowheads="1"/>
          </p:cNvPicPr>
          <p:nvPr>
            <p:ph sz="half" idx="2"/>
          </p:nvPr>
        </p:nvPicPr>
        <p:blipFill>
          <a:blip r:embed="rId4" cstate="print"/>
          <a:srcRect/>
          <a:stretch>
            <a:fillRect/>
          </a:stretch>
        </p:blipFill>
        <p:spPr bwMode="auto">
          <a:xfrm>
            <a:off x="4648200" y="2096538"/>
            <a:ext cx="4038600" cy="408256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a:t>
            </a:r>
            <a:r>
              <a:rPr lang="en-US" dirty="0" err="1" smtClean="0"/>
              <a:t>Grantwriting</a:t>
            </a:r>
            <a:r>
              <a:rPr lang="en-US" dirty="0" smtClean="0"/>
              <a:t> Process</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Step One: Setting Funding Priorities</a:t>
            </a:r>
          </a:p>
          <a:p>
            <a:r>
              <a:rPr lang="en-US" dirty="0" smtClean="0">
                <a:solidFill>
                  <a:srgbClr val="FF0000"/>
                </a:solidFill>
              </a:rPr>
              <a:t>Step Two: Drafting the Basic Proposal</a:t>
            </a:r>
          </a:p>
          <a:p>
            <a:r>
              <a:rPr lang="en-US" dirty="0" smtClean="0">
                <a:solidFill>
                  <a:srgbClr val="FF0000"/>
                </a:solidFill>
              </a:rPr>
              <a:t>Step Three: Packaging the Proposal</a:t>
            </a:r>
          </a:p>
          <a:p>
            <a:r>
              <a:rPr lang="en-US" dirty="0" smtClean="0">
                <a:solidFill>
                  <a:srgbClr val="FF0000"/>
                </a:solidFill>
              </a:rPr>
              <a:t>Step Four: Researching Potential Funders</a:t>
            </a:r>
          </a:p>
          <a:p>
            <a:r>
              <a:rPr lang="en-US" dirty="0" smtClean="0">
                <a:solidFill>
                  <a:srgbClr val="FF0000"/>
                </a:solidFill>
              </a:rPr>
              <a:t>Step Five: Contacting and Cultivating Potential Funders</a:t>
            </a:r>
          </a:p>
          <a:p>
            <a:r>
              <a:rPr lang="en-US" dirty="0" smtClean="0">
                <a:solidFill>
                  <a:srgbClr val="FF0000"/>
                </a:solidFill>
              </a:rPr>
              <a:t>Step Six: Responding to the Result</a:t>
            </a:r>
            <a:endParaRPr 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 One: Setting Funding Priorities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Approach to grant seeking</a:t>
            </a:r>
            <a:endParaRPr lang="en-US" dirty="0"/>
          </a:p>
        </p:txBody>
      </p:sp>
      <p:sp>
        <p:nvSpPr>
          <p:cNvPr id="6" name="Content Placeholder 5"/>
          <p:cNvSpPr>
            <a:spLocks noGrp="1"/>
          </p:cNvSpPr>
          <p:nvPr>
            <p:ph idx="1"/>
          </p:nvPr>
        </p:nvSpPr>
        <p:spPr/>
        <p:txBody>
          <a:bodyPr>
            <a:normAutofit/>
          </a:bodyPr>
          <a:lstStyle/>
          <a:p>
            <a:r>
              <a:rPr lang="en-US" dirty="0" smtClean="0"/>
              <a:t>Set funding priorities</a:t>
            </a:r>
          </a:p>
          <a:p>
            <a:r>
              <a:rPr lang="en-US" dirty="0" smtClean="0"/>
              <a:t>Identify the need within your community that your organization wants to meet and that is in line with the organization’s mission.</a:t>
            </a:r>
          </a:p>
          <a:p>
            <a:pPr lvl="1"/>
            <a:r>
              <a:rPr lang="en-US" dirty="0" smtClean="0"/>
              <a:t>Research grant funders that have an interest in funding that need.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051560"/>
          </a:xfrm>
        </p:spPr>
        <p:txBody>
          <a:bodyPr>
            <a:normAutofit/>
          </a:bodyPr>
          <a:lstStyle/>
          <a:p>
            <a:r>
              <a:rPr lang="en-US" dirty="0" smtClean="0"/>
              <a:t>Prepare a needs statement</a:t>
            </a:r>
            <a:endParaRPr lang="en-US" dirty="0"/>
          </a:p>
        </p:txBody>
      </p:sp>
      <p:sp>
        <p:nvSpPr>
          <p:cNvPr id="3" name="Content Placeholder 2"/>
          <p:cNvSpPr>
            <a:spLocks noGrp="1"/>
          </p:cNvSpPr>
          <p:nvPr>
            <p:ph idx="1"/>
          </p:nvPr>
        </p:nvSpPr>
        <p:spPr>
          <a:xfrm>
            <a:off x="457200" y="2133600"/>
            <a:ext cx="7239000" cy="4322136"/>
          </a:xfrm>
        </p:spPr>
        <p:txBody>
          <a:bodyPr>
            <a:normAutofit/>
          </a:bodyPr>
          <a:lstStyle/>
          <a:p>
            <a:r>
              <a:rPr lang="en-US" dirty="0" smtClean="0"/>
              <a:t>Who will be helped? </a:t>
            </a:r>
          </a:p>
          <a:p>
            <a:r>
              <a:rPr lang="en-US" dirty="0" smtClean="0"/>
              <a:t>Why do they need your help? </a:t>
            </a:r>
          </a:p>
          <a:p>
            <a:r>
              <a:rPr lang="en-US" dirty="0" smtClean="0"/>
              <a:t>What are the consequences of not providing help? Is need acute? </a:t>
            </a:r>
          </a:p>
          <a:p>
            <a:r>
              <a:rPr lang="en-US" dirty="0" smtClean="0"/>
              <a:t>What outside support can you provide that this is indeed a problem? </a:t>
            </a:r>
          </a:p>
          <a:p>
            <a:r>
              <a:rPr lang="en-US" dirty="0" smtClean="0"/>
              <a:t>What are the benefits of providing help? Is there hope for improvement?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762000"/>
            <a:ext cx="7772400" cy="1362456"/>
          </a:xfrm>
        </p:spPr>
        <p:txBody>
          <a:bodyPr>
            <a:normAutofit/>
          </a:bodyPr>
          <a:lstStyle/>
          <a:p>
            <a:r>
              <a:rPr lang="en-US" dirty="0" smtClean="0">
                <a:solidFill>
                  <a:srgbClr val="FFC000"/>
                </a:solidFill>
              </a:rPr>
              <a:t>Step Two: Draft the Proposal</a:t>
            </a:r>
            <a:endParaRPr lang="en-US" dirty="0">
              <a:solidFill>
                <a:srgbClr val="FFC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568</TotalTime>
  <Words>4487</Words>
  <Application>Microsoft Office PowerPoint</Application>
  <PresentationFormat>Předvádění na obrazovce (4:3)</PresentationFormat>
  <Paragraphs>323</Paragraphs>
  <Slides>38</Slides>
  <Notes>37</Notes>
  <HiddenSlides>0</HiddenSlides>
  <MMClips>0</MMClips>
  <ScaleCrop>false</ScaleCrop>
  <HeadingPairs>
    <vt:vector size="4" baseType="variant">
      <vt:variant>
        <vt:lpstr>Motiv</vt:lpstr>
      </vt:variant>
      <vt:variant>
        <vt:i4>1</vt:i4>
      </vt:variant>
      <vt:variant>
        <vt:lpstr>Nadpisy snímků</vt:lpstr>
      </vt:variant>
      <vt:variant>
        <vt:i4>38</vt:i4>
      </vt:variant>
    </vt:vector>
  </HeadingPairs>
  <TitlesOfParts>
    <vt:vector size="39" baseType="lpstr">
      <vt:lpstr>Module</vt:lpstr>
      <vt:lpstr>Week Nine: Fundraising</vt:lpstr>
      <vt:lpstr>Prezentace aplikace PowerPoint</vt:lpstr>
      <vt:lpstr>What is a Grant?</vt:lpstr>
      <vt:lpstr>Who gives grants?</vt:lpstr>
      <vt:lpstr>The Grantwriting Process</vt:lpstr>
      <vt:lpstr>Step One: Setting Funding Priorities</vt:lpstr>
      <vt:lpstr>Approach to grant seeking</vt:lpstr>
      <vt:lpstr>Prepare a needs statement</vt:lpstr>
      <vt:lpstr>Step Two: Draft the Proposal</vt:lpstr>
      <vt:lpstr>Proposal components</vt:lpstr>
      <vt:lpstr>Boilerplate materials</vt:lpstr>
      <vt:lpstr>Target your writing</vt:lpstr>
      <vt:lpstr>Organizational statement</vt:lpstr>
      <vt:lpstr>What is a fundable idea?</vt:lpstr>
      <vt:lpstr>Sample project description:</vt:lpstr>
      <vt:lpstr>Developing goals and objectives</vt:lpstr>
      <vt:lpstr>Developing goals and objectives</vt:lpstr>
      <vt:lpstr>Tips for writing goals and objectives</vt:lpstr>
      <vt:lpstr>The methods</vt:lpstr>
      <vt:lpstr>Steps in budget preparation</vt:lpstr>
      <vt:lpstr>What about overhead?</vt:lpstr>
      <vt:lpstr>Budget narrative</vt:lpstr>
      <vt:lpstr>Sustainability component</vt:lpstr>
      <vt:lpstr>Sustainability component</vt:lpstr>
      <vt:lpstr>Evaluation</vt:lpstr>
      <vt:lpstr>Step Three: Package  the Proposal</vt:lpstr>
      <vt:lpstr>Executive summary components</vt:lpstr>
      <vt:lpstr>Cover letter</vt:lpstr>
      <vt:lpstr>Adhere to their guidelines!!!!</vt:lpstr>
      <vt:lpstr>Step Four: Research Potential Funders</vt:lpstr>
      <vt:lpstr>U.S. Prospect Research Sources</vt:lpstr>
      <vt:lpstr>Step Five: Contact and Cultivate Potential Funders</vt:lpstr>
      <vt:lpstr>Contacting a Potential Funder</vt:lpstr>
      <vt:lpstr>Step Six: Respond to the Result</vt:lpstr>
      <vt:lpstr>Handling rejection</vt:lpstr>
      <vt:lpstr>Celebration</vt:lpstr>
      <vt:lpstr>Review </vt:lpstr>
      <vt:lpstr>Test Review</vt:lpstr>
    </vt:vector>
  </TitlesOfParts>
  <Company>SIUE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Two: Fundraising</dc:title>
  <dc:creator>ITS</dc:creator>
  <cp:lastModifiedBy>Kateřina Almani Tůmová</cp:lastModifiedBy>
  <cp:revision>58</cp:revision>
  <dcterms:created xsi:type="dcterms:W3CDTF">2012-10-03T12:02:35Z</dcterms:created>
  <dcterms:modified xsi:type="dcterms:W3CDTF">2012-11-07T13:37:14Z</dcterms:modified>
</cp:coreProperties>
</file>