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87" r:id="rId3"/>
    <p:sldId id="257" r:id="rId4"/>
    <p:sldId id="286" r:id="rId5"/>
    <p:sldId id="258" r:id="rId6"/>
    <p:sldId id="288" r:id="rId7"/>
    <p:sldId id="259" r:id="rId8"/>
    <p:sldId id="289" r:id="rId9"/>
    <p:sldId id="290" r:id="rId10"/>
    <p:sldId id="260" r:id="rId11"/>
    <p:sldId id="261" r:id="rId12"/>
    <p:sldId id="262" r:id="rId13"/>
    <p:sldId id="263" r:id="rId14"/>
    <p:sldId id="264" r:id="rId15"/>
    <p:sldId id="267" r:id="rId16"/>
    <p:sldId id="265" r:id="rId17"/>
    <p:sldId id="295" r:id="rId18"/>
    <p:sldId id="268" r:id="rId19"/>
    <p:sldId id="292" r:id="rId20"/>
    <p:sldId id="293" r:id="rId21"/>
    <p:sldId id="294" r:id="rId22"/>
    <p:sldId id="266" r:id="rId23"/>
    <p:sldId id="269" r:id="rId24"/>
    <p:sldId id="270" r:id="rId25"/>
    <p:sldId id="271" r:id="rId26"/>
    <p:sldId id="272" r:id="rId27"/>
    <p:sldId id="273" r:id="rId28"/>
    <p:sldId id="274" r:id="rId29"/>
    <p:sldId id="280" r:id="rId30"/>
    <p:sldId id="281" r:id="rId31"/>
    <p:sldId id="282" r:id="rId32"/>
    <p:sldId id="283" r:id="rId33"/>
    <p:sldId id="284" r:id="rId34"/>
    <p:sldId id="285" r:id="rId35"/>
    <p:sldId id="291"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5E0BB-CF99-40BF-9F59-8D753A3C5BA5}" type="datetimeFigureOut">
              <a:rPr lang="cs-CZ" smtClean="0"/>
              <a:t>14.10.2012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DE7F8-71B0-4652-B387-B756CC6CF231}" type="slidenum">
              <a:rPr lang="cs-CZ" smtClean="0"/>
              <a:t>‹#›</a:t>
            </a:fld>
            <a:endParaRPr lang="cs-CZ"/>
          </a:p>
        </p:txBody>
      </p:sp>
    </p:spTree>
    <p:extLst>
      <p:ext uri="{BB962C8B-B14F-4D97-AF65-F5344CB8AC3E}">
        <p14:creationId xmlns:p14="http://schemas.microsoft.com/office/powerpoint/2010/main" val="323086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A4976F1-B008-4B9D-8AC7-A3348B17E3F6}" type="datetime1">
              <a:rPr lang="cs-CZ" smtClean="0"/>
              <a:t>14.10.2012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35572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4A928C0-5184-4BC6-8F62-D2985B60C1FF}" type="datetime1">
              <a:rPr lang="cs-CZ" smtClean="0"/>
              <a:t>14.10.2012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96427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C46275-CCEC-44D1-BD21-F9176EA0FE0D}" type="datetime1">
              <a:rPr lang="cs-CZ" smtClean="0"/>
              <a:t>14.10.2012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07045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D2CC6D-AA79-4390-B176-36191890F812}" type="datetime1">
              <a:rPr lang="cs-CZ" smtClean="0"/>
              <a:t>14.10.2012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78268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339F035-52A6-45B9-957F-CDA6768A3A83}" type="datetime1">
              <a:rPr lang="cs-CZ" smtClean="0"/>
              <a:t>14.10.2012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2981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D4BB6-6619-4A39-86C3-2F666A3D83C0}" type="datetime1">
              <a:rPr lang="cs-CZ" smtClean="0"/>
              <a:t>14.10.2012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436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D43AC67-07F7-45A4-B6C7-B7F49C9DEC76}" type="datetime1">
              <a:rPr lang="cs-CZ" smtClean="0"/>
              <a:t>14.10.2012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5319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50B043-E603-4A19-A117-963DD3D65A4C}" type="datetime1">
              <a:rPr lang="cs-CZ" smtClean="0"/>
              <a:t>14.10.2012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94772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D946E8-8200-41D9-AD69-6676CB9A218F}" type="datetime1">
              <a:rPr lang="cs-CZ" smtClean="0"/>
              <a:t>14.10.2012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27358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5961C0-CCA5-4683-944F-ABEBEB6C9943}" type="datetime1">
              <a:rPr lang="cs-CZ" smtClean="0"/>
              <a:t>14.10.2012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82691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8660AA-B2B6-42FF-A41D-06EDD0E244D0}" type="datetime1">
              <a:rPr lang="cs-CZ" smtClean="0"/>
              <a:t>14.10.2012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23317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3E8C9-8CA2-433A-AE02-7BA591F8A7C8}" type="datetime1">
              <a:rPr lang="cs-CZ" smtClean="0"/>
              <a:t>14.10.2012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730E-F779-4E74-B596-018C11B1C4A9}" type="slidenum">
              <a:rPr lang="cs-CZ" smtClean="0"/>
              <a:t>‹#›</a:t>
            </a:fld>
            <a:endParaRPr lang="cs-CZ"/>
          </a:p>
        </p:txBody>
      </p:sp>
    </p:spTree>
    <p:extLst>
      <p:ext uri="{BB962C8B-B14F-4D97-AF65-F5344CB8AC3E}">
        <p14:creationId xmlns:p14="http://schemas.microsoft.com/office/powerpoint/2010/main" val="2346930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Mezinárodní zdanění</a:t>
            </a:r>
            <a:endParaRPr lang="cs-CZ" dirty="0"/>
          </a:p>
        </p:txBody>
      </p:sp>
      <p:sp>
        <p:nvSpPr>
          <p:cNvPr id="3" name="Podnadpis 2"/>
          <p:cNvSpPr>
            <a:spLocks noGrp="1"/>
          </p:cNvSpPr>
          <p:nvPr>
            <p:ph type="subTitle" idx="1"/>
          </p:nvPr>
        </p:nvSpPr>
        <p:spPr/>
        <p:txBody>
          <a:bodyPr/>
          <a:lstStyle/>
          <a:p>
            <a:r>
              <a:rPr lang="cs-CZ" dirty="0" smtClean="0"/>
              <a:t>Hana Jurajdová</a:t>
            </a:r>
          </a:p>
          <a:p>
            <a:r>
              <a:rPr lang="cs-CZ" dirty="0" smtClean="0"/>
              <a:t>8. října 2012</a:t>
            </a:r>
            <a:endParaRPr lang="cs-CZ" dirty="0"/>
          </a:p>
        </p:txBody>
      </p:sp>
    </p:spTree>
    <p:extLst>
      <p:ext uri="{BB962C8B-B14F-4D97-AF65-F5344CB8AC3E}">
        <p14:creationId xmlns:p14="http://schemas.microsoft.com/office/powerpoint/2010/main" val="1253676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Body přednášky:</a:t>
            </a:r>
            <a:endParaRPr lang="cs-CZ" dirty="0"/>
          </a:p>
        </p:txBody>
      </p:sp>
      <p:sp>
        <p:nvSpPr>
          <p:cNvPr id="3" name="Zástupný symbol pro obsah 2"/>
          <p:cNvSpPr>
            <a:spLocks noGrp="1"/>
          </p:cNvSpPr>
          <p:nvPr>
            <p:ph idx="1"/>
          </p:nvPr>
        </p:nvSpPr>
        <p:spPr/>
        <p:txBody>
          <a:bodyPr/>
          <a:lstStyle/>
          <a:p>
            <a:r>
              <a:rPr lang="cs-CZ" dirty="0" smtClean="0"/>
              <a:t>1. Opatření k zamezení dvojího zdanění</a:t>
            </a:r>
          </a:p>
          <a:p>
            <a:r>
              <a:rPr lang="cs-CZ" dirty="0" smtClean="0"/>
              <a:t>2. Smlouvy o zamezení dvojího zdanění</a:t>
            </a:r>
          </a:p>
          <a:p>
            <a:r>
              <a:rPr lang="cs-CZ" dirty="0" smtClean="0"/>
              <a:t>3. Metody zamezení mezinárodního dvojího zdanění</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10</a:t>
            </a:fld>
            <a:endParaRPr lang="cs-CZ"/>
          </a:p>
        </p:txBody>
      </p:sp>
    </p:spTree>
    <p:extLst>
      <p:ext uri="{BB962C8B-B14F-4D97-AF65-F5344CB8AC3E}">
        <p14:creationId xmlns:p14="http://schemas.microsoft.com/office/powerpoint/2010/main" val="1635669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1. Opatření k zamezení dvojího zdanění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Vnitrostátní opatření </a:t>
            </a:r>
            <a:r>
              <a:rPr lang="cs-CZ" dirty="0" smtClean="0"/>
              <a:t>– některé země mají vnitrostátní zákon, který právní i ekonomické zdanění odstraňuje tím, že rezidentům umožní na zjištěnou daňovou povinnost započítat daň, kterou ze svých příjmů zaplatili v jiné jurisdikci, nebo tyto příjmy zcela osvobodí</a:t>
            </a:r>
          </a:p>
          <a:p>
            <a:r>
              <a:rPr lang="cs-CZ" b="1" dirty="0" smtClean="0"/>
              <a:t>Dvoustranná opatření </a:t>
            </a:r>
            <a:r>
              <a:rPr lang="cs-CZ" dirty="0" smtClean="0"/>
              <a:t>– nejpodstatnější (smlouvy)</a:t>
            </a:r>
          </a:p>
          <a:p>
            <a:r>
              <a:rPr lang="cs-CZ" b="1" dirty="0" smtClean="0"/>
              <a:t>Mnohostranná opatření </a:t>
            </a:r>
            <a:r>
              <a:rPr lang="cs-CZ" dirty="0" smtClean="0"/>
              <a:t>– např. direktivy Evropské unie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11</a:t>
            </a:fld>
            <a:endParaRPr lang="cs-CZ"/>
          </a:p>
        </p:txBody>
      </p:sp>
    </p:spTree>
    <p:extLst>
      <p:ext uri="{BB962C8B-B14F-4D97-AF65-F5344CB8AC3E}">
        <p14:creationId xmlns:p14="http://schemas.microsoft.com/office/powerpoint/2010/main" val="3046912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b="1" dirty="0" smtClean="0"/>
              <a:t>Mezinárodní smlouva </a:t>
            </a:r>
            <a:r>
              <a:rPr lang="cs-CZ" dirty="0" smtClean="0"/>
              <a:t>– prvek mezinárodního práva, řídí se zásadami a principy, které jsou zakotveny ve Vídeňské úmluvě o smluvním právu</a:t>
            </a:r>
          </a:p>
          <a:p>
            <a:r>
              <a:rPr lang="cs-CZ" dirty="0" smtClean="0"/>
              <a:t>Princip priority dodržování daňových smluv je zakotven v ZDP: „ustanovení zákona se použije jen tehdy, pokud mezinárodní smlouvy, kterou je Česká republika vázána, nestanoví jinak.“</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12</a:t>
            </a:fld>
            <a:endParaRPr lang="cs-CZ"/>
          </a:p>
        </p:txBody>
      </p:sp>
    </p:spTree>
    <p:extLst>
      <p:ext uri="{BB962C8B-B14F-4D97-AF65-F5344CB8AC3E}">
        <p14:creationId xmlns:p14="http://schemas.microsoft.com/office/powerpoint/2010/main" val="3335005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dirty="0" smtClean="0"/>
              <a:t>Modelová smlouva OECD (Model Tax </a:t>
            </a:r>
            <a:r>
              <a:rPr lang="cs-CZ" dirty="0" err="1" smtClean="0"/>
              <a:t>Convention</a:t>
            </a:r>
            <a:r>
              <a:rPr lang="cs-CZ" dirty="0" smtClean="0"/>
              <a:t>) – návod ke sjednávání smluv a jejich interpretaci</a:t>
            </a:r>
          </a:p>
          <a:p>
            <a:r>
              <a:rPr lang="cs-CZ" dirty="0" smtClean="0"/>
              <a:t>Smlouvy vycházejí z daňových zákonů jednotlivých smluvních států</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13</a:t>
            </a:fld>
            <a:endParaRPr lang="cs-CZ"/>
          </a:p>
        </p:txBody>
      </p:sp>
    </p:spTree>
    <p:extLst>
      <p:ext uri="{BB962C8B-B14F-4D97-AF65-F5344CB8AC3E}">
        <p14:creationId xmlns:p14="http://schemas.microsoft.com/office/powerpoint/2010/main" val="2194509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b="1" dirty="0" smtClean="0"/>
              <a:t>Důvody sjednání smluv</a:t>
            </a:r>
            <a:r>
              <a:rPr lang="cs-CZ" dirty="0" smtClean="0"/>
              <a:t>:</a:t>
            </a:r>
          </a:p>
          <a:p>
            <a:pPr lvl="1"/>
            <a:r>
              <a:rPr lang="cs-CZ" dirty="0" smtClean="0"/>
              <a:t>Obava z konfliktu mezi soupeřícími daňovými nároky jednotlivých států</a:t>
            </a:r>
          </a:p>
          <a:p>
            <a:pPr lvl="1"/>
            <a:r>
              <a:rPr lang="cs-CZ" dirty="0" smtClean="0"/>
              <a:t>Snaha zamezit dvojímu zdanění</a:t>
            </a:r>
          </a:p>
          <a:p>
            <a:pPr lvl="1"/>
            <a:r>
              <a:rPr lang="cs-CZ" dirty="0" smtClean="0"/>
              <a:t>Rozdělení podílu obou smluvních států na daňových výnosech</a:t>
            </a:r>
          </a:p>
          <a:p>
            <a:pPr lvl="1"/>
            <a:r>
              <a:rPr lang="cs-CZ" dirty="0" smtClean="0"/>
              <a:t>Zabránit daňových úniků</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14</a:t>
            </a:fld>
            <a:endParaRPr lang="cs-CZ"/>
          </a:p>
        </p:txBody>
      </p:sp>
    </p:spTree>
    <p:extLst>
      <p:ext uri="{BB962C8B-B14F-4D97-AF65-F5344CB8AC3E}">
        <p14:creationId xmlns:p14="http://schemas.microsoft.com/office/powerpoint/2010/main" val="894485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a:t>
            </a:r>
          </a:p>
        </p:txBody>
      </p:sp>
      <p:sp>
        <p:nvSpPr>
          <p:cNvPr id="3" name="Zástupný symbol pro obsah 2"/>
          <p:cNvSpPr>
            <a:spLocks noGrp="1"/>
          </p:cNvSpPr>
          <p:nvPr>
            <p:ph idx="1"/>
          </p:nvPr>
        </p:nvSpPr>
        <p:spPr/>
        <p:txBody>
          <a:bodyPr>
            <a:normAutofit fontScale="92500"/>
          </a:bodyPr>
          <a:lstStyle/>
          <a:p>
            <a:r>
              <a:rPr lang="cs-CZ" dirty="0" smtClean="0"/>
              <a:t>Výměna informací mezi smluvními státy</a:t>
            </a:r>
          </a:p>
          <a:p>
            <a:r>
              <a:rPr lang="cs-CZ" dirty="0" smtClean="0"/>
              <a:t>Formy výměna informací:</a:t>
            </a:r>
          </a:p>
          <a:p>
            <a:pPr lvl="1"/>
            <a:r>
              <a:rPr lang="cs-CZ" b="1" dirty="0" smtClean="0"/>
              <a:t>Na dožádání </a:t>
            </a:r>
            <a:r>
              <a:rPr lang="cs-CZ" dirty="0" smtClean="0"/>
              <a:t>– např. daňová správa žádá odpověď na specifické otázky týkající se určitého případu, tehdy až se vyčerpaly všechny národní zdroje informací</a:t>
            </a:r>
          </a:p>
          <a:p>
            <a:pPr lvl="1"/>
            <a:r>
              <a:rPr lang="cs-CZ" b="1" dirty="0" smtClean="0"/>
              <a:t>Automatická</a:t>
            </a:r>
            <a:r>
              <a:rPr lang="cs-CZ" dirty="0" smtClean="0"/>
              <a:t> (pravidelná) – systematické zasílání informací</a:t>
            </a:r>
          </a:p>
          <a:p>
            <a:pPr lvl="1"/>
            <a:r>
              <a:rPr lang="cs-CZ" b="1" dirty="0" smtClean="0"/>
              <a:t>Spontánní </a:t>
            </a:r>
            <a:r>
              <a:rPr lang="cs-CZ" dirty="0" smtClean="0"/>
              <a:t>(poskytnutí informací z vlastního podnětu) – předávání informací získaných během kontroly daňových záležitostí</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15</a:t>
            </a:fld>
            <a:endParaRPr lang="cs-CZ"/>
          </a:p>
        </p:txBody>
      </p:sp>
    </p:spTree>
    <p:extLst>
      <p:ext uri="{BB962C8B-B14F-4D97-AF65-F5344CB8AC3E}">
        <p14:creationId xmlns:p14="http://schemas.microsoft.com/office/powerpoint/2010/main" val="34419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Smluvní státy se zpravidla zavazují</a:t>
            </a:r>
            <a:r>
              <a:rPr lang="cs-CZ" dirty="0"/>
              <a:t>, že:</a:t>
            </a:r>
          </a:p>
          <a:p>
            <a:pPr lvl="0"/>
            <a:r>
              <a:rPr lang="cs-CZ" dirty="0"/>
              <a:t>osvobodí určité objekty zdanění od daně (např. důchod, úrok, dividendu, zisk, majetek);</a:t>
            </a:r>
          </a:p>
          <a:p>
            <a:pPr lvl="0"/>
            <a:r>
              <a:rPr lang="cs-CZ" dirty="0"/>
              <a:t>sníží daňové zatížení;</a:t>
            </a:r>
          </a:p>
          <a:p>
            <a:pPr lvl="0"/>
            <a:r>
              <a:rPr lang="cs-CZ" dirty="0"/>
              <a:t>rozdělí si právo vybírat daň podle zdroje, sídla, bydliště;</a:t>
            </a:r>
          </a:p>
          <a:p>
            <a:pPr lvl="0"/>
            <a:r>
              <a:rPr lang="cs-CZ" dirty="0"/>
              <a:t>dohodnou se na vymezení určitých pojmů (např. dividenda, úroky, stálá provozovna, licenční poplatky, nezávislá povolání, příjmy z veřejných funkcí, daňový domicil</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16</a:t>
            </a:fld>
            <a:endParaRPr lang="cs-CZ"/>
          </a:p>
        </p:txBody>
      </p:sp>
    </p:spTree>
    <p:extLst>
      <p:ext uri="{BB962C8B-B14F-4D97-AF65-F5344CB8AC3E}">
        <p14:creationId xmlns:p14="http://schemas.microsoft.com/office/powerpoint/2010/main" val="2722335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Typy smluv</a:t>
            </a:r>
            <a:endParaRPr lang="cs-CZ" dirty="0"/>
          </a:p>
        </p:txBody>
      </p:sp>
      <p:sp>
        <p:nvSpPr>
          <p:cNvPr id="3" name="Zástupný symbol pro obsah 2"/>
          <p:cNvSpPr>
            <a:spLocks noGrp="1"/>
          </p:cNvSpPr>
          <p:nvPr>
            <p:ph idx="1"/>
          </p:nvPr>
        </p:nvSpPr>
        <p:spPr/>
        <p:txBody>
          <a:bodyPr/>
          <a:lstStyle/>
          <a:p>
            <a:r>
              <a:rPr lang="cs-CZ" b="1" dirty="0" smtClean="0"/>
              <a:t>Omezené</a:t>
            </a:r>
            <a:r>
              <a:rPr lang="cs-CZ" dirty="0" smtClean="0"/>
              <a:t> – je v nich řešena problematika úzkého okruhu specifických příjmů či majetku,</a:t>
            </a:r>
          </a:p>
          <a:p>
            <a:r>
              <a:rPr lang="cs-CZ" b="1" dirty="0" smtClean="0"/>
              <a:t>Komplexní</a:t>
            </a:r>
            <a:r>
              <a:rPr lang="cs-CZ" dirty="0" smtClean="0"/>
              <a:t> – zahrnují veškeré druhy příjmů či majetku; dva modely smluv, podle nichž státy připravují daňové dohody</a:t>
            </a:r>
          </a:p>
          <a:p>
            <a:pPr lvl="1"/>
            <a:r>
              <a:rPr lang="cs-CZ" dirty="0" smtClean="0"/>
              <a:t>Podle vzoru OECD</a:t>
            </a:r>
          </a:p>
          <a:p>
            <a:pPr lvl="1"/>
            <a:r>
              <a:rPr lang="cs-CZ" dirty="0" smtClean="0"/>
              <a:t>Podle vzoru OSN</a:t>
            </a:r>
          </a:p>
          <a:p>
            <a:pPr lvl="1"/>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17</a:t>
            </a:fld>
            <a:endParaRPr lang="cs-CZ"/>
          </a:p>
        </p:txBody>
      </p:sp>
    </p:spTree>
    <p:extLst>
      <p:ext uri="{BB962C8B-B14F-4D97-AF65-F5344CB8AC3E}">
        <p14:creationId xmlns:p14="http://schemas.microsoft.com/office/powerpoint/2010/main" val="1319876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a:t>
            </a:r>
          </a:p>
        </p:txBody>
      </p:sp>
      <p:sp>
        <p:nvSpPr>
          <p:cNvPr id="3" name="Zástupný symbol pro obsah 2"/>
          <p:cNvSpPr>
            <a:spLocks noGrp="1"/>
          </p:cNvSpPr>
          <p:nvPr>
            <p:ph idx="1"/>
          </p:nvPr>
        </p:nvSpPr>
        <p:spPr/>
        <p:txBody>
          <a:bodyPr/>
          <a:lstStyle/>
          <a:p>
            <a:r>
              <a:rPr lang="cs-CZ" dirty="0" smtClean="0"/>
              <a:t>Jednotlivé mezinárodní smlouvy o zamezení dvojího zdanění byly uvedeny do roku 1999 včetně ve </a:t>
            </a:r>
            <a:r>
              <a:rPr lang="cs-CZ" dirty="0" smtClean="0"/>
              <a:t>Sbírce zákonů ČR a od roku 2000 jsou uvedeny ve Sbírce mezinárodních smluv</a:t>
            </a:r>
          </a:p>
          <a:p>
            <a:r>
              <a:rPr lang="cs-CZ" dirty="0" smtClean="0"/>
              <a:t>Přehled </a:t>
            </a:r>
            <a:r>
              <a:rPr lang="cs-CZ" dirty="0" smtClean="0"/>
              <a:t>platných smluv:</a:t>
            </a:r>
          </a:p>
          <a:p>
            <a:r>
              <a:rPr lang="cs-CZ" dirty="0" smtClean="0"/>
              <a:t>Koukni na</a:t>
            </a:r>
          </a:p>
          <a:p>
            <a:r>
              <a:rPr lang="cs-CZ" dirty="0"/>
              <a:t>http://www.mfcr.cz/cps/rde/xchg/mfcr/xsl/prehled_smluv.html</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18</a:t>
            </a:fld>
            <a:endParaRPr lang="cs-CZ"/>
          </a:p>
        </p:txBody>
      </p:sp>
    </p:spTree>
    <p:extLst>
      <p:ext uri="{BB962C8B-B14F-4D97-AF65-F5344CB8AC3E}">
        <p14:creationId xmlns:p14="http://schemas.microsoft.com/office/powerpoint/2010/main" val="2613616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 – modelová struktura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Čl. 1 – osoby, na které se smlouva vztahuje</a:t>
            </a:r>
          </a:p>
          <a:p>
            <a:r>
              <a:rPr lang="cs-CZ" dirty="0" smtClean="0"/>
              <a:t>Čl. 2 – daně, na které se smlouva vztahuje</a:t>
            </a:r>
          </a:p>
          <a:p>
            <a:r>
              <a:rPr lang="cs-CZ" dirty="0" smtClean="0"/>
              <a:t>Čl. 3 – všeobecné definice</a:t>
            </a:r>
          </a:p>
          <a:p>
            <a:r>
              <a:rPr lang="cs-CZ" dirty="0" smtClean="0"/>
              <a:t>Čl. 4 – rezident</a:t>
            </a:r>
          </a:p>
          <a:p>
            <a:r>
              <a:rPr lang="cs-CZ" dirty="0" smtClean="0"/>
              <a:t>Čl. 5 – stálá provozovna</a:t>
            </a:r>
          </a:p>
          <a:p>
            <a:r>
              <a:rPr lang="cs-CZ" dirty="0" smtClean="0"/>
              <a:t>Čl. 6 – příjmy z nemovitého majetku</a:t>
            </a:r>
          </a:p>
          <a:p>
            <a:r>
              <a:rPr lang="cs-CZ" dirty="0" smtClean="0"/>
              <a:t>Čl. 7 – zisky podniků</a:t>
            </a:r>
          </a:p>
          <a:p>
            <a:r>
              <a:rPr lang="cs-CZ" dirty="0" smtClean="0"/>
              <a:t>Čl. 8 – mezinárodní doprava</a:t>
            </a:r>
          </a:p>
          <a:p>
            <a:r>
              <a:rPr lang="cs-CZ" dirty="0" smtClean="0"/>
              <a:t>Čl. 9 – sdružené podniky</a:t>
            </a:r>
          </a:p>
          <a:p>
            <a:r>
              <a:rPr lang="cs-CZ" dirty="0" smtClean="0"/>
              <a:t>Čl. 10 - dividendy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19</a:t>
            </a:fld>
            <a:endParaRPr lang="cs-CZ"/>
          </a:p>
        </p:txBody>
      </p:sp>
    </p:spTree>
    <p:extLst>
      <p:ext uri="{BB962C8B-B14F-4D97-AF65-F5344CB8AC3E}">
        <p14:creationId xmlns:p14="http://schemas.microsoft.com/office/powerpoint/2010/main" val="4183149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Opakování rezidenství</a:t>
            </a:r>
            <a:endParaRPr lang="cs-CZ" dirty="0"/>
          </a:p>
        </p:txBody>
      </p:sp>
      <p:sp>
        <p:nvSpPr>
          <p:cNvPr id="3" name="Zástupný symbol pro obsah 2"/>
          <p:cNvSpPr>
            <a:spLocks noGrp="1"/>
          </p:cNvSpPr>
          <p:nvPr>
            <p:ph idx="1"/>
          </p:nvPr>
        </p:nvSpPr>
        <p:spPr/>
        <p:txBody>
          <a:bodyPr/>
          <a:lstStyle/>
          <a:p>
            <a:r>
              <a:rPr lang="cs-CZ" dirty="0" smtClean="0"/>
              <a:t>Nejprve si podívejte, jak je rezidenství upraveno</a:t>
            </a:r>
          </a:p>
          <a:p>
            <a:pPr lvl="1"/>
            <a:r>
              <a:rPr lang="cs-CZ" dirty="0" smtClean="0"/>
              <a:t>Dle zákona o daních z příjmů </a:t>
            </a:r>
          </a:p>
          <a:p>
            <a:pPr lvl="1"/>
            <a:r>
              <a:rPr lang="cs-CZ" dirty="0" smtClean="0"/>
              <a:t>Dle mezinárodních smluv</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a:t>
            </a:fld>
            <a:endParaRPr lang="cs-CZ"/>
          </a:p>
        </p:txBody>
      </p:sp>
    </p:spTree>
    <p:extLst>
      <p:ext uri="{BB962C8B-B14F-4D97-AF65-F5344CB8AC3E}">
        <p14:creationId xmlns:p14="http://schemas.microsoft.com/office/powerpoint/2010/main" val="34065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85000" lnSpcReduction="20000"/>
          </a:bodyPr>
          <a:lstStyle/>
          <a:p>
            <a:r>
              <a:rPr lang="cs-CZ" dirty="0" smtClean="0"/>
              <a:t>Čl. 11 – úroky</a:t>
            </a:r>
          </a:p>
          <a:p>
            <a:r>
              <a:rPr lang="cs-CZ" dirty="0" smtClean="0"/>
              <a:t>Čl. 12 – licenční poplatky</a:t>
            </a:r>
          </a:p>
          <a:p>
            <a:r>
              <a:rPr lang="cs-CZ" dirty="0" smtClean="0"/>
              <a:t>Čl. 13 – zisky ze zcizení majetku</a:t>
            </a:r>
          </a:p>
          <a:p>
            <a:r>
              <a:rPr lang="cs-CZ" dirty="0" smtClean="0"/>
              <a:t>Čl. 14 – nezávislé povolání</a:t>
            </a:r>
          </a:p>
          <a:p>
            <a:r>
              <a:rPr lang="cs-CZ" dirty="0" smtClean="0"/>
              <a:t>Čl. 15 – zaměstnání</a:t>
            </a:r>
          </a:p>
          <a:p>
            <a:r>
              <a:rPr lang="cs-CZ" dirty="0" smtClean="0"/>
              <a:t>Čl. 16 – ředitelé společností</a:t>
            </a:r>
          </a:p>
          <a:p>
            <a:r>
              <a:rPr lang="cs-CZ" dirty="0" smtClean="0"/>
              <a:t>Čl. 17 – umělci a sportovci</a:t>
            </a:r>
          </a:p>
          <a:p>
            <a:r>
              <a:rPr lang="cs-CZ" dirty="0" smtClean="0"/>
              <a:t>Čl. 18 – penze</a:t>
            </a:r>
          </a:p>
          <a:p>
            <a:r>
              <a:rPr lang="cs-CZ" dirty="0" smtClean="0"/>
              <a:t>Čl. 19 – veřejné funkce</a:t>
            </a:r>
          </a:p>
          <a:p>
            <a:r>
              <a:rPr lang="cs-CZ" dirty="0" smtClean="0"/>
              <a:t>Čl. 20 - studenti</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20</a:t>
            </a:fld>
            <a:endParaRPr lang="cs-CZ"/>
          </a:p>
        </p:txBody>
      </p:sp>
    </p:spTree>
    <p:extLst>
      <p:ext uri="{BB962C8B-B14F-4D97-AF65-F5344CB8AC3E}">
        <p14:creationId xmlns:p14="http://schemas.microsoft.com/office/powerpoint/2010/main" val="3674446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92500" lnSpcReduction="20000"/>
          </a:bodyPr>
          <a:lstStyle/>
          <a:p>
            <a:r>
              <a:rPr lang="cs-CZ" dirty="0" smtClean="0"/>
              <a:t>Čl. 21 – ostatní příjmy</a:t>
            </a:r>
          </a:p>
          <a:p>
            <a:r>
              <a:rPr lang="cs-CZ" dirty="0" smtClean="0"/>
              <a:t>Čl. 22 – majetek</a:t>
            </a:r>
          </a:p>
          <a:p>
            <a:r>
              <a:rPr lang="cs-CZ" dirty="0" smtClean="0"/>
              <a:t>Čl. 23 – metody vyloučení dvojího zdanění</a:t>
            </a:r>
          </a:p>
          <a:p>
            <a:r>
              <a:rPr lang="cs-CZ" dirty="0" smtClean="0"/>
              <a:t>Čl. 24 – zákaz diskriminace</a:t>
            </a:r>
          </a:p>
          <a:p>
            <a:r>
              <a:rPr lang="cs-CZ" dirty="0" smtClean="0"/>
              <a:t>Čl. 25 – řešení případů dohodou</a:t>
            </a:r>
          </a:p>
          <a:p>
            <a:r>
              <a:rPr lang="cs-CZ" dirty="0" smtClean="0"/>
              <a:t>Čl. 26 – výměna informací</a:t>
            </a:r>
          </a:p>
          <a:p>
            <a:r>
              <a:rPr lang="cs-CZ" dirty="0" smtClean="0"/>
              <a:t>Čl. 27 – členové diplomatických misí a konzulární úředníci</a:t>
            </a:r>
          </a:p>
          <a:p>
            <a:r>
              <a:rPr lang="cs-CZ" dirty="0" smtClean="0"/>
              <a:t>Čl. 28 – vstup v platnost</a:t>
            </a:r>
          </a:p>
          <a:p>
            <a:r>
              <a:rPr lang="cs-CZ" dirty="0" smtClean="0"/>
              <a:t>Čl. 29 - výpověď</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21</a:t>
            </a:fld>
            <a:endParaRPr lang="cs-CZ"/>
          </a:p>
        </p:txBody>
      </p:sp>
    </p:spTree>
    <p:extLst>
      <p:ext uri="{BB962C8B-B14F-4D97-AF65-F5344CB8AC3E}">
        <p14:creationId xmlns:p14="http://schemas.microsoft.com/office/powerpoint/2010/main" val="3777634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3. Metody zamezení dvojího zdanění</a:t>
            </a:r>
            <a:endParaRPr lang="cs-CZ" dirty="0"/>
          </a:p>
        </p:txBody>
      </p:sp>
      <p:sp>
        <p:nvSpPr>
          <p:cNvPr id="3" name="Zástupný symbol pro obsah 2"/>
          <p:cNvSpPr>
            <a:spLocks noGrp="1"/>
          </p:cNvSpPr>
          <p:nvPr>
            <p:ph idx="1"/>
          </p:nvPr>
        </p:nvSpPr>
        <p:spPr/>
        <p:txBody>
          <a:bodyPr>
            <a:normAutofit/>
          </a:bodyPr>
          <a:lstStyle/>
          <a:p>
            <a:pPr lvl="0"/>
            <a:r>
              <a:rPr lang="cs-CZ" b="1" u="sng" dirty="0"/>
              <a:t>Metody vynětí (</a:t>
            </a:r>
            <a:r>
              <a:rPr lang="cs-CZ" b="1" u="sng" dirty="0" err="1"/>
              <a:t>Exemption</a:t>
            </a:r>
            <a:r>
              <a:rPr lang="cs-CZ" b="1" u="sng" dirty="0"/>
              <a:t>);</a:t>
            </a:r>
            <a:endParaRPr lang="cs-CZ" sz="2400" dirty="0"/>
          </a:p>
          <a:p>
            <a:pPr lvl="0"/>
            <a:r>
              <a:rPr lang="cs-CZ" b="1" u="sng" dirty="0"/>
              <a:t>Metody zápočtu (</a:t>
            </a:r>
            <a:r>
              <a:rPr lang="cs-CZ" b="1" u="sng" dirty="0" err="1"/>
              <a:t>Credit</a:t>
            </a:r>
            <a:r>
              <a:rPr lang="cs-CZ" b="1" u="sng" dirty="0"/>
              <a:t> </a:t>
            </a:r>
            <a:r>
              <a:rPr lang="cs-CZ" b="1" u="sng" dirty="0" err="1"/>
              <a:t>system</a:t>
            </a:r>
            <a:r>
              <a:rPr lang="cs-CZ" b="1" u="sng" dirty="0"/>
              <a:t>).</a:t>
            </a:r>
            <a:endParaRPr lang="cs-CZ" sz="2400" dirty="0"/>
          </a:p>
          <a:p>
            <a:endParaRPr lang="cs-CZ" sz="2400" dirty="0"/>
          </a:p>
          <a:p>
            <a:pPr marL="0" indent="0">
              <a:buNone/>
            </a:pPr>
            <a:endParaRPr lang="cs-CZ" sz="2400" dirty="0"/>
          </a:p>
          <a:p>
            <a:pPr lvl="0"/>
            <a:r>
              <a:rPr lang="cs-CZ" b="1" u="sng" dirty="0"/>
              <a:t>U metod vynětí rozlišujeme</a:t>
            </a:r>
            <a:r>
              <a:rPr lang="cs-CZ" dirty="0"/>
              <a:t>: </a:t>
            </a:r>
            <a:endParaRPr lang="cs-CZ" sz="2400" dirty="0"/>
          </a:p>
          <a:p>
            <a:pPr lvl="1"/>
            <a:r>
              <a:rPr lang="cs-CZ" b="1" dirty="0"/>
              <a:t>metodu úplného vynětí</a:t>
            </a:r>
            <a:r>
              <a:rPr lang="cs-CZ" dirty="0"/>
              <a:t> (Full </a:t>
            </a:r>
            <a:r>
              <a:rPr lang="cs-CZ" dirty="0" err="1"/>
              <a:t>Exemption</a:t>
            </a:r>
            <a:r>
              <a:rPr lang="cs-CZ" dirty="0"/>
              <a:t>) ;</a:t>
            </a:r>
            <a:endParaRPr lang="cs-CZ" sz="2000" dirty="0"/>
          </a:p>
          <a:p>
            <a:pPr lvl="1"/>
            <a:r>
              <a:rPr lang="cs-CZ" b="1" dirty="0"/>
              <a:t>metodu vynětí s výhradou progrese</a:t>
            </a:r>
            <a:endParaRPr lang="cs-CZ" sz="2000" dirty="0"/>
          </a:p>
          <a:p>
            <a:r>
              <a:rPr lang="cs-CZ" dirty="0"/>
              <a:t>(</a:t>
            </a:r>
            <a:r>
              <a:rPr lang="cs-CZ" dirty="0" err="1"/>
              <a:t>Exemption</a:t>
            </a:r>
            <a:r>
              <a:rPr lang="cs-CZ" dirty="0"/>
              <a:t> </a:t>
            </a:r>
            <a:r>
              <a:rPr lang="cs-CZ" dirty="0" err="1"/>
              <a:t>for</a:t>
            </a:r>
            <a:r>
              <a:rPr lang="cs-CZ" dirty="0"/>
              <a:t> </a:t>
            </a:r>
            <a:r>
              <a:rPr lang="cs-CZ" dirty="0" err="1"/>
              <a:t>Progression</a:t>
            </a:r>
            <a:r>
              <a:rPr lang="cs-CZ" dirty="0"/>
              <a:t>).</a:t>
            </a:r>
            <a:endParaRPr lang="cs-CZ" sz="24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22</a:t>
            </a:fld>
            <a:endParaRPr lang="cs-CZ"/>
          </a:p>
        </p:txBody>
      </p:sp>
    </p:spTree>
    <p:extLst>
      <p:ext uri="{BB962C8B-B14F-4D97-AF65-F5344CB8AC3E}">
        <p14:creationId xmlns:p14="http://schemas.microsoft.com/office/powerpoint/2010/main" val="258529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85000" lnSpcReduction="20000"/>
          </a:bodyPr>
          <a:lstStyle/>
          <a:p>
            <a:r>
              <a:rPr lang="cs-CZ" b="1" u="sng" dirty="0"/>
              <a:t>Metoda vynětí s výhradou progrese se uplatňuje ve 2 variantách</a:t>
            </a:r>
            <a:r>
              <a:rPr lang="cs-CZ" dirty="0"/>
              <a:t> (resp. jde o dvě samostatné metody), a to: </a:t>
            </a:r>
            <a:endParaRPr lang="cs-CZ" sz="2400" dirty="0"/>
          </a:p>
          <a:p>
            <a:pPr lvl="1"/>
            <a:r>
              <a:rPr lang="cs-CZ" b="1" dirty="0"/>
              <a:t>metoda zprůměrování (</a:t>
            </a:r>
            <a:r>
              <a:rPr lang="cs-CZ" dirty="0" err="1"/>
              <a:t>Averaging</a:t>
            </a:r>
            <a:r>
              <a:rPr lang="cs-CZ" dirty="0"/>
              <a:t>);</a:t>
            </a:r>
            <a:endParaRPr lang="cs-CZ" sz="2000" dirty="0"/>
          </a:p>
          <a:p>
            <a:pPr lvl="1"/>
            <a:r>
              <a:rPr lang="cs-CZ" b="1" dirty="0"/>
              <a:t>metoda vrchního dílku (</a:t>
            </a:r>
            <a:r>
              <a:rPr lang="cs-CZ" dirty="0"/>
              <a:t>Top </a:t>
            </a:r>
            <a:r>
              <a:rPr lang="cs-CZ" dirty="0" err="1"/>
              <a:t>Slicing</a:t>
            </a:r>
            <a:r>
              <a:rPr lang="cs-CZ" dirty="0"/>
              <a:t>).</a:t>
            </a:r>
            <a:endParaRPr lang="cs-CZ" sz="2000" dirty="0"/>
          </a:p>
          <a:p>
            <a:endParaRPr lang="cs-CZ" sz="2400" dirty="0"/>
          </a:p>
          <a:p>
            <a:r>
              <a:rPr lang="cs-CZ" b="1" dirty="0"/>
              <a:t>Metody vynětí</a:t>
            </a:r>
            <a:r>
              <a:rPr lang="cs-CZ" dirty="0"/>
              <a:t> jsou charakteristické tím, že skutečnost, že příjem v zahraničí byl zdaněn či nikoli, nehraje žádnou roli při zdaňování příjmů v ČR. </a:t>
            </a:r>
            <a:endParaRPr lang="cs-CZ" sz="2400" dirty="0"/>
          </a:p>
          <a:p>
            <a:pPr marL="0" indent="0">
              <a:buNone/>
            </a:pPr>
            <a:r>
              <a:rPr lang="cs-CZ" dirty="0"/>
              <a:t> </a:t>
            </a:r>
            <a:endParaRPr lang="cs-CZ" sz="2400" dirty="0"/>
          </a:p>
          <a:p>
            <a:r>
              <a:rPr lang="cs-CZ" b="1" dirty="0"/>
              <a:t>Princip metody úplného vynětí</a:t>
            </a:r>
            <a:r>
              <a:rPr lang="cs-CZ" dirty="0"/>
              <a:t> spočívá v tom, že příjem dosažený v zahraničí se úplně vyjme ze zdanění, tedy se nezahrne do základu daně. </a:t>
            </a:r>
            <a:endParaRPr lang="cs-CZ" sz="24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23</a:t>
            </a:fld>
            <a:endParaRPr lang="cs-CZ"/>
          </a:p>
        </p:txBody>
      </p:sp>
    </p:spTree>
    <p:extLst>
      <p:ext uri="{BB962C8B-B14F-4D97-AF65-F5344CB8AC3E}">
        <p14:creationId xmlns:p14="http://schemas.microsoft.com/office/powerpoint/2010/main" val="1098587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lnSpcReduction="10000"/>
          </a:bodyPr>
          <a:lstStyle/>
          <a:p>
            <a:r>
              <a:rPr lang="cs-CZ" b="1" dirty="0"/>
              <a:t>Princip metody zprůměrování</a:t>
            </a:r>
            <a:r>
              <a:rPr lang="cs-CZ" dirty="0"/>
              <a:t> spočívá ve 3 krocích:</a:t>
            </a:r>
            <a:endParaRPr lang="cs-CZ" sz="2400" dirty="0"/>
          </a:p>
          <a:p>
            <a:pPr lvl="1"/>
            <a:r>
              <a:rPr lang="cs-CZ" dirty="0"/>
              <a:t>stanoví se daň (D</a:t>
            </a:r>
            <a:r>
              <a:rPr lang="cs-CZ" baseline="-25000" dirty="0"/>
              <a:t>T+Z</a:t>
            </a:r>
            <a:r>
              <a:rPr lang="cs-CZ" dirty="0"/>
              <a:t>) ze souhrnu dílčích základů daně [Σ DZD</a:t>
            </a:r>
            <a:r>
              <a:rPr lang="cs-CZ" baseline="-25000" dirty="0"/>
              <a:t> </a:t>
            </a:r>
            <a:r>
              <a:rPr lang="cs-CZ" dirty="0"/>
              <a:t>= DZD</a:t>
            </a:r>
            <a:r>
              <a:rPr lang="cs-CZ" baseline="-25000" dirty="0"/>
              <a:t>T</a:t>
            </a:r>
            <a:r>
              <a:rPr lang="cs-CZ" dirty="0"/>
              <a:t> + DZD</a:t>
            </a:r>
            <a:r>
              <a:rPr lang="cs-CZ" baseline="-25000" dirty="0"/>
              <a:t>Z</a:t>
            </a:r>
            <a:r>
              <a:rPr lang="cs-CZ" dirty="0"/>
              <a:t>] z tuzemska (DZD</a:t>
            </a:r>
            <a:r>
              <a:rPr lang="cs-CZ" baseline="-25000" dirty="0"/>
              <a:t>T</a:t>
            </a:r>
            <a:r>
              <a:rPr lang="cs-CZ" dirty="0"/>
              <a:t>) a ze zahraničí (DZD</a:t>
            </a:r>
            <a:r>
              <a:rPr lang="cs-CZ" baseline="-25000" dirty="0"/>
              <a:t>Z</a:t>
            </a:r>
            <a:r>
              <a:rPr lang="cs-CZ" dirty="0"/>
              <a:t>) podle tuzemské klouzavě progresivní stupnice (§16 odst. 1);</a:t>
            </a:r>
            <a:endParaRPr lang="cs-CZ" sz="2000" dirty="0"/>
          </a:p>
          <a:p>
            <a:pPr lvl="1"/>
            <a:r>
              <a:rPr lang="cs-CZ" dirty="0"/>
              <a:t>určí se daňové zatížení (Z</a:t>
            </a:r>
            <a:r>
              <a:rPr lang="cs-CZ" baseline="-25000" dirty="0"/>
              <a:t>D</a:t>
            </a:r>
            <a:r>
              <a:rPr lang="cs-CZ" dirty="0"/>
              <a:t>) jako poměr [(D</a:t>
            </a:r>
            <a:r>
              <a:rPr lang="cs-CZ" baseline="-25000" dirty="0"/>
              <a:t>T+Z</a:t>
            </a:r>
            <a:r>
              <a:rPr lang="cs-CZ" dirty="0"/>
              <a:t>) : (Σ DZD) x 100] v % (na 2 desetinná místa);</a:t>
            </a:r>
            <a:endParaRPr lang="cs-CZ" sz="2000" dirty="0"/>
          </a:p>
          <a:p>
            <a:pPr lvl="1"/>
            <a:r>
              <a:rPr lang="cs-CZ" dirty="0"/>
              <a:t>daňová povinnost v tuzemsku (D</a:t>
            </a:r>
            <a:r>
              <a:rPr lang="cs-CZ" baseline="-25000" dirty="0"/>
              <a:t>T</a:t>
            </a:r>
            <a:r>
              <a:rPr lang="cs-CZ" dirty="0"/>
              <a:t> ) = DZD</a:t>
            </a:r>
            <a:r>
              <a:rPr lang="cs-CZ" baseline="-25000" dirty="0"/>
              <a:t>T</a:t>
            </a:r>
            <a:r>
              <a:rPr lang="cs-CZ" dirty="0"/>
              <a:t> x Z</a:t>
            </a:r>
            <a:r>
              <a:rPr lang="cs-CZ" baseline="-25000" dirty="0"/>
              <a:t>D</a:t>
            </a:r>
            <a:r>
              <a:rPr lang="cs-CZ" dirty="0"/>
              <a:t> x 0,01.</a:t>
            </a:r>
            <a:endParaRPr lang="cs-CZ" sz="20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24</a:t>
            </a:fld>
            <a:endParaRPr lang="cs-CZ"/>
          </a:p>
        </p:txBody>
      </p:sp>
    </p:spTree>
    <p:extLst>
      <p:ext uri="{BB962C8B-B14F-4D97-AF65-F5344CB8AC3E}">
        <p14:creationId xmlns:p14="http://schemas.microsoft.com/office/powerpoint/2010/main" val="3225824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lnSpcReduction="10000"/>
          </a:bodyPr>
          <a:lstStyle/>
          <a:p>
            <a:r>
              <a:rPr lang="cs-CZ" b="1" dirty="0"/>
              <a:t>Princip metody vrchního dílku</a:t>
            </a:r>
            <a:r>
              <a:rPr lang="cs-CZ" dirty="0"/>
              <a:t> spočívá ve zjištění souhrnu dílčích základů daně z tuzemska (DZD</a:t>
            </a:r>
            <a:r>
              <a:rPr lang="cs-CZ" baseline="-25000" dirty="0"/>
              <a:t>T</a:t>
            </a:r>
            <a:r>
              <a:rPr lang="cs-CZ" dirty="0"/>
              <a:t>) a ze zahraničí (DZD</a:t>
            </a:r>
            <a:r>
              <a:rPr lang="cs-CZ" baseline="-25000" dirty="0"/>
              <a:t>Z</a:t>
            </a:r>
            <a:r>
              <a:rPr lang="cs-CZ" dirty="0"/>
              <a:t>) a pro tento celkový dílčí základ daně (Σ DZD) se vyhledá v tuzemském předpisu příslušné pásmo klouzavě progresivní stupnice z hlediska výše Σ DZD a jemu odpovídající marginální sazba daně, kterou se při výpočtu daně v tuzemsku (D</a:t>
            </a:r>
            <a:r>
              <a:rPr lang="cs-CZ" baseline="-25000" dirty="0"/>
              <a:t>T</a:t>
            </a:r>
            <a:r>
              <a:rPr lang="cs-CZ" dirty="0"/>
              <a:t> ) zatíží dílčí základ daně v tuzemsku (DZD</a:t>
            </a:r>
            <a:r>
              <a:rPr lang="cs-CZ" baseline="-25000" dirty="0"/>
              <a:t>T</a:t>
            </a:r>
            <a:r>
              <a:rPr lang="cs-CZ" dirty="0"/>
              <a:t>).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25</a:t>
            </a:fld>
            <a:endParaRPr lang="cs-CZ"/>
          </a:p>
        </p:txBody>
      </p:sp>
    </p:spTree>
    <p:extLst>
      <p:ext uri="{BB962C8B-B14F-4D97-AF65-F5344CB8AC3E}">
        <p14:creationId xmlns:p14="http://schemas.microsoft.com/office/powerpoint/2010/main" val="1306948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lstStyle/>
          <a:p>
            <a:pPr lvl="0"/>
            <a:r>
              <a:rPr lang="cs-CZ" b="1" u="sng" dirty="0"/>
              <a:t>U metod zápočtu rozlišujeme</a:t>
            </a:r>
            <a:r>
              <a:rPr lang="cs-CZ" dirty="0"/>
              <a:t>:</a:t>
            </a:r>
            <a:endParaRPr lang="cs-CZ" sz="2400" dirty="0"/>
          </a:p>
          <a:p>
            <a:pPr lvl="2"/>
            <a:r>
              <a:rPr lang="cs-CZ" b="1" dirty="0"/>
              <a:t>metodu plného zápočtu</a:t>
            </a:r>
            <a:r>
              <a:rPr lang="cs-CZ" dirty="0"/>
              <a:t> (Full </a:t>
            </a:r>
            <a:r>
              <a:rPr lang="cs-CZ" dirty="0" err="1"/>
              <a:t>Credit</a:t>
            </a:r>
            <a:r>
              <a:rPr lang="cs-CZ" dirty="0"/>
              <a:t>) ;</a:t>
            </a:r>
            <a:endParaRPr lang="cs-CZ" sz="1800" dirty="0"/>
          </a:p>
          <a:p>
            <a:pPr lvl="2"/>
            <a:r>
              <a:rPr lang="cs-CZ" b="1" dirty="0"/>
              <a:t>metodu prostého zápočtu</a:t>
            </a:r>
            <a:r>
              <a:rPr lang="cs-CZ" dirty="0"/>
              <a:t> (</a:t>
            </a:r>
            <a:r>
              <a:rPr lang="cs-CZ" dirty="0" err="1"/>
              <a:t>Ordinary</a:t>
            </a:r>
            <a:r>
              <a:rPr lang="cs-CZ" dirty="0"/>
              <a:t> </a:t>
            </a:r>
            <a:r>
              <a:rPr lang="cs-CZ" dirty="0" err="1"/>
              <a:t>credit</a:t>
            </a:r>
            <a:r>
              <a:rPr lang="cs-CZ" dirty="0"/>
              <a:t>).</a:t>
            </a:r>
            <a:endParaRPr lang="cs-CZ" sz="1800" dirty="0"/>
          </a:p>
          <a:p>
            <a:endParaRPr lang="cs-CZ" sz="2400" dirty="0"/>
          </a:p>
          <a:p>
            <a:r>
              <a:rPr lang="cs-CZ" b="1" dirty="0"/>
              <a:t>U metod zápočtu</a:t>
            </a:r>
            <a:r>
              <a:rPr lang="cs-CZ" dirty="0"/>
              <a:t> se daň zaplacená v zahraničí započítává na daňovou povinnost v tuzemsku. </a:t>
            </a:r>
            <a:endParaRPr lang="cs-CZ" sz="24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26</a:t>
            </a:fld>
            <a:endParaRPr lang="cs-CZ"/>
          </a:p>
        </p:txBody>
      </p:sp>
    </p:spTree>
    <p:extLst>
      <p:ext uri="{BB962C8B-B14F-4D97-AF65-F5344CB8AC3E}">
        <p14:creationId xmlns:p14="http://schemas.microsoft.com/office/powerpoint/2010/main" val="3814464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77500" lnSpcReduction="20000"/>
          </a:bodyPr>
          <a:lstStyle/>
          <a:p>
            <a:r>
              <a:rPr lang="cs-CZ" b="1" dirty="0"/>
              <a:t>Při aplikaci metody plného zápočtu</a:t>
            </a:r>
            <a:r>
              <a:rPr lang="cs-CZ" dirty="0"/>
              <a:t> se daň zaplacená v zahraničí plně (v celé výši) započte na daňovou povinnost v tuzemsku a o výši daně zaplacené v zahraničí se sníží daňová povinnost poplatníka vypočítaná z dílčího základu daně z příjmů dosažených v tuzemsku (DZD</a:t>
            </a:r>
            <a:r>
              <a:rPr lang="cs-CZ" baseline="-25000" dirty="0"/>
              <a:t>T</a:t>
            </a:r>
            <a:r>
              <a:rPr lang="cs-CZ" dirty="0"/>
              <a:t>) a z dílčího základu daně z příjmů ze zdrojem v zahraničí (DZD</a:t>
            </a:r>
            <a:r>
              <a:rPr lang="cs-CZ" baseline="-25000" dirty="0"/>
              <a:t>Z</a:t>
            </a:r>
            <a:r>
              <a:rPr lang="cs-CZ" dirty="0"/>
              <a:t>). </a:t>
            </a:r>
          </a:p>
          <a:p>
            <a:pPr marL="0" indent="0">
              <a:buNone/>
            </a:pPr>
            <a:r>
              <a:rPr lang="cs-CZ" b="1" dirty="0"/>
              <a:t> </a:t>
            </a:r>
            <a:endParaRPr lang="cs-CZ" dirty="0"/>
          </a:p>
          <a:p>
            <a:r>
              <a:rPr lang="cs-CZ" b="1" dirty="0"/>
              <a:t>Metoda prostého zápočtu</a:t>
            </a:r>
            <a:r>
              <a:rPr lang="cs-CZ" dirty="0"/>
              <a:t> předpokládá, že daň zaplacená v zahraničí se započte na daňovou povinnost v tuzemsku, avšak maximálně do výše tzv. ukazatele maxima (Max) a do výše daně zaplacené v zahraničí. Tento ukazatel se určí jako [(DZD</a:t>
            </a:r>
            <a:r>
              <a:rPr lang="cs-CZ" baseline="-25000" dirty="0"/>
              <a:t>Z</a:t>
            </a:r>
            <a:r>
              <a:rPr lang="cs-CZ" dirty="0"/>
              <a:t>): (DZD</a:t>
            </a:r>
            <a:r>
              <a:rPr lang="cs-CZ" baseline="-25000" dirty="0"/>
              <a:t>T+Z</a:t>
            </a:r>
            <a:r>
              <a:rPr lang="cs-CZ" dirty="0"/>
              <a:t>) x D</a:t>
            </a:r>
            <a:r>
              <a:rPr lang="cs-CZ" baseline="-25000" dirty="0"/>
              <a:t>T+Z</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27</a:t>
            </a:fld>
            <a:endParaRPr lang="cs-CZ"/>
          </a:p>
        </p:txBody>
      </p:sp>
    </p:spTree>
    <p:extLst>
      <p:ext uri="{BB962C8B-B14F-4D97-AF65-F5344CB8AC3E}">
        <p14:creationId xmlns:p14="http://schemas.microsoft.com/office/powerpoint/2010/main" val="619271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i="1" dirty="0"/>
              <a:t>Zadání příkladu:</a:t>
            </a:r>
            <a:endParaRPr lang="cs-CZ" dirty="0"/>
          </a:p>
          <a:p>
            <a:r>
              <a:rPr lang="cs-CZ" dirty="0"/>
              <a:t>Poplatník, který je rezidentem ČR, má příjmy z podnikání a jiné samostatné výdělečné činnosti, dále příjmy z kapitálového majetku a z pronájmu se zdrojem příjmů v ČR. DZD</a:t>
            </a:r>
            <a:r>
              <a:rPr lang="cs-CZ" baseline="-25000" dirty="0"/>
              <a:t>T </a:t>
            </a:r>
            <a:r>
              <a:rPr lang="cs-CZ" dirty="0"/>
              <a:t>= 648 000 Kč. </a:t>
            </a:r>
            <a:endParaRPr lang="cs-CZ" dirty="0" smtClean="0"/>
          </a:p>
          <a:p>
            <a:r>
              <a:rPr lang="cs-CZ" dirty="0" smtClean="0"/>
              <a:t>V</a:t>
            </a:r>
            <a:r>
              <a:rPr lang="cs-CZ" dirty="0"/>
              <a:t> zahraničí poplatník vykonával zaměstnání a jeho příjem ze závislé činnosti snížený o v zahraničí sražené zdravotní a sociální pojištění činil v přepočtu 160 000 Kč (DZD</a:t>
            </a:r>
            <a:r>
              <a:rPr lang="cs-CZ" baseline="-25000" dirty="0"/>
              <a:t>Z</a:t>
            </a:r>
            <a:r>
              <a:rPr lang="cs-CZ" dirty="0"/>
              <a:t>). Z tohoto příjmu zaplatil v zahraničí daň (D</a:t>
            </a:r>
            <a:r>
              <a:rPr lang="cs-CZ" baseline="-25000" dirty="0"/>
              <a:t>Z</a:t>
            </a:r>
            <a:r>
              <a:rPr lang="cs-CZ" dirty="0"/>
              <a:t>)ve výši 48 000 Kč. </a:t>
            </a:r>
            <a:endParaRPr lang="cs-CZ" dirty="0" smtClean="0"/>
          </a:p>
          <a:p>
            <a:r>
              <a:rPr lang="cs-CZ" dirty="0" smtClean="0"/>
              <a:t>Předpokládejme</a:t>
            </a:r>
            <a:r>
              <a:rPr lang="cs-CZ" dirty="0"/>
              <a:t>, že poplatník neuplatňuje žádné nezdanitelné části základu daně, odčitatelné položky ani slevy na dani.</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28</a:t>
            </a:fld>
            <a:endParaRPr lang="cs-CZ"/>
          </a:p>
        </p:txBody>
      </p:sp>
    </p:spTree>
    <p:extLst>
      <p:ext uri="{BB962C8B-B14F-4D97-AF65-F5344CB8AC3E}">
        <p14:creationId xmlns:p14="http://schemas.microsoft.com/office/powerpoint/2010/main" val="48819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i="1" dirty="0" smtClean="0"/>
              <a:t>Při </a:t>
            </a:r>
            <a:r>
              <a:rPr lang="cs-CZ" b="1" i="1" dirty="0"/>
              <a:t>jednotné sazbě daně 15 % </a:t>
            </a:r>
            <a:r>
              <a:rPr lang="cs-CZ" b="1" i="1" dirty="0" smtClean="0"/>
              <a:t>(od </a:t>
            </a:r>
            <a:r>
              <a:rPr lang="cs-CZ" b="1" i="1" dirty="0"/>
              <a:t>roku 2010)</a:t>
            </a:r>
            <a:endParaRPr lang="cs-CZ" dirty="0"/>
          </a:p>
          <a:p>
            <a:pPr marL="0" indent="0">
              <a:buNone/>
            </a:pPr>
            <a:endParaRPr lang="cs-CZ" dirty="0"/>
          </a:p>
          <a:p>
            <a:pPr marL="0" indent="0">
              <a:buNone/>
            </a:pPr>
            <a:r>
              <a:rPr lang="cs-CZ" b="1" dirty="0"/>
              <a:t>1. Metoda úplného vynětí</a:t>
            </a:r>
            <a:endParaRPr lang="cs-CZ" dirty="0"/>
          </a:p>
          <a:p>
            <a:r>
              <a:rPr lang="cs-CZ" dirty="0"/>
              <a:t>Σ DZD = DZD</a:t>
            </a:r>
            <a:r>
              <a:rPr lang="cs-CZ" baseline="-25000" dirty="0"/>
              <a:t>T </a:t>
            </a:r>
            <a:r>
              <a:rPr lang="cs-CZ" dirty="0"/>
              <a:t>+ DZD</a:t>
            </a:r>
            <a:r>
              <a:rPr lang="cs-CZ" baseline="-25000" dirty="0"/>
              <a:t>Z </a:t>
            </a:r>
            <a:r>
              <a:rPr lang="cs-CZ" dirty="0"/>
              <a:t>= 648 000 + 160 </a:t>
            </a:r>
            <a:r>
              <a:rPr lang="cs-CZ" dirty="0" smtClean="0"/>
              <a:t>000  = 808 </a:t>
            </a:r>
            <a:r>
              <a:rPr lang="cs-CZ" dirty="0"/>
              <a:t>000 Kč</a:t>
            </a:r>
          </a:p>
          <a:p>
            <a:r>
              <a:rPr lang="cs-CZ" dirty="0"/>
              <a:t>DZD po vynětí = DZD -  DZD</a:t>
            </a:r>
            <a:r>
              <a:rPr lang="cs-CZ" baseline="-25000" dirty="0"/>
              <a:t>Z </a:t>
            </a:r>
            <a:r>
              <a:rPr lang="cs-CZ" dirty="0"/>
              <a:t>= DZD</a:t>
            </a:r>
            <a:r>
              <a:rPr lang="cs-CZ" baseline="-25000" dirty="0"/>
              <a:t>T</a:t>
            </a:r>
            <a:r>
              <a:rPr lang="cs-CZ" dirty="0"/>
              <a:t>             </a:t>
            </a:r>
            <a:r>
              <a:rPr lang="cs-CZ" dirty="0" smtClean="0"/>
              <a:t>= 648 </a:t>
            </a:r>
            <a:r>
              <a:rPr lang="cs-CZ" dirty="0"/>
              <a:t>000 Kč</a:t>
            </a:r>
          </a:p>
          <a:p>
            <a:r>
              <a:rPr lang="cs-CZ" dirty="0"/>
              <a:t>Daň podle § 16 = D</a:t>
            </a:r>
            <a:r>
              <a:rPr lang="cs-CZ" baseline="-25000" dirty="0"/>
              <a:t>T</a:t>
            </a:r>
            <a:r>
              <a:rPr lang="cs-CZ" dirty="0"/>
              <a:t> = 648 000 x 0,15 </a:t>
            </a:r>
            <a:r>
              <a:rPr lang="cs-CZ" dirty="0" smtClean="0"/>
              <a:t>         =   97 </a:t>
            </a:r>
            <a:r>
              <a:rPr lang="cs-CZ" dirty="0"/>
              <a:t>200 Kč</a:t>
            </a:r>
          </a:p>
          <a:p>
            <a:r>
              <a:rPr lang="cs-CZ" dirty="0"/>
              <a:t>Daň zaplacená v zahraničí = D</a:t>
            </a:r>
            <a:r>
              <a:rPr lang="cs-CZ" baseline="-25000" dirty="0"/>
              <a:t>Z</a:t>
            </a:r>
            <a:r>
              <a:rPr lang="cs-CZ" dirty="0"/>
              <a:t>                      </a:t>
            </a:r>
            <a:r>
              <a:rPr lang="cs-CZ" dirty="0" smtClean="0"/>
              <a:t>=   48 </a:t>
            </a:r>
            <a:r>
              <a:rPr lang="cs-CZ" dirty="0"/>
              <a:t>000 Kč</a:t>
            </a:r>
          </a:p>
          <a:p>
            <a:r>
              <a:rPr lang="cs-CZ" b="1" dirty="0"/>
              <a:t>Daň celkem = Σ D 	</a:t>
            </a:r>
            <a:r>
              <a:rPr lang="cs-CZ" b="1" dirty="0" smtClean="0"/>
              <a:t>                                 = </a:t>
            </a:r>
            <a:r>
              <a:rPr lang="cs-CZ" b="1" dirty="0"/>
              <a:t>145 200 Kč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29</a:t>
            </a:fld>
            <a:endParaRPr lang="cs-CZ"/>
          </a:p>
        </p:txBody>
      </p:sp>
    </p:spTree>
    <p:extLst>
      <p:ext uri="{BB962C8B-B14F-4D97-AF65-F5344CB8AC3E}">
        <p14:creationId xmlns:p14="http://schemas.microsoft.com/office/powerpoint/2010/main" val="306657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určení rezidenství dle ZDP</a:t>
            </a:r>
            <a:endParaRPr lang="cs-CZ" dirty="0"/>
          </a:p>
        </p:txBody>
      </p:sp>
      <p:sp>
        <p:nvSpPr>
          <p:cNvPr id="3" name="Zástupný symbol pro obsah 2"/>
          <p:cNvSpPr>
            <a:spLocks noGrp="1"/>
          </p:cNvSpPr>
          <p:nvPr>
            <p:ph idx="1"/>
          </p:nvPr>
        </p:nvSpPr>
        <p:spPr/>
        <p:txBody>
          <a:bodyPr>
            <a:normAutofit/>
          </a:bodyPr>
          <a:lstStyle/>
          <a:p>
            <a:r>
              <a:rPr lang="cs-CZ" sz="2000" i="1" dirty="0" smtClean="0"/>
              <a:t>Pan A byl ve zdaňovacím období (kalendářním roce) osobou s bydlištěm v zahraničí (nesmluvní stát), kde měl bydliště do 25.5. Pak se s celou svojí rodinou přestěhoval do České republiky, neboť zde získal dobře placené místo. V zahraničí si ponechal dosavadní byt, který pronajal, a v České republice bydlí v pronajatém bytě. Jeho úmyslem je zůstat v České republice několik let za předpokladu, že si zde udrží dobře placené místo. Proto se s ním přestěhovala i jeho rodina, děti začaly v České republice chodit do školy.</a:t>
            </a:r>
          </a:p>
          <a:p>
            <a:pPr marL="0" indent="0">
              <a:buNone/>
            </a:pPr>
            <a:r>
              <a:rPr lang="cs-CZ" sz="2000" dirty="0" smtClean="0"/>
              <a:t>Určené skutečnosti svědčí o tom, že pan A měl do 25.5. daňovou rezidenci v jiném státě a od tohoto data se stal daňovým rezidentem ČR. Do 25.5. bude mít neomezenou daňovou povinnost v zahraničí a v ČR bude zdaňovat jen případné příjmy plynoucí ze zdrojů na našem území. Od 26.5. pak bude v ČR zdaňovat veškeré zdanitelné příjmy bez ohledu na to, ve kterém státě je jejich zdroj.</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a:t>
            </a:fld>
            <a:endParaRPr lang="cs-CZ"/>
          </a:p>
        </p:txBody>
      </p:sp>
    </p:spTree>
    <p:extLst>
      <p:ext uri="{BB962C8B-B14F-4D97-AF65-F5344CB8AC3E}">
        <p14:creationId xmlns:p14="http://schemas.microsoft.com/office/powerpoint/2010/main" val="4156400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a:t>2. Metoda zprůměrování</a:t>
            </a:r>
            <a:endParaRPr lang="cs-CZ" dirty="0"/>
          </a:p>
          <a:p>
            <a:r>
              <a:rPr lang="cs-CZ" dirty="0"/>
              <a:t>Σ DZD = DZD</a:t>
            </a:r>
            <a:r>
              <a:rPr lang="cs-CZ" baseline="-25000" dirty="0"/>
              <a:t>T </a:t>
            </a:r>
            <a:r>
              <a:rPr lang="cs-CZ" dirty="0"/>
              <a:t>+ DZD</a:t>
            </a:r>
            <a:r>
              <a:rPr lang="cs-CZ" baseline="-25000" dirty="0"/>
              <a:t>Z </a:t>
            </a:r>
            <a:r>
              <a:rPr lang="cs-CZ" dirty="0"/>
              <a:t>= 648 000 + 160 000     </a:t>
            </a:r>
            <a:r>
              <a:rPr lang="cs-CZ" dirty="0" smtClean="0"/>
              <a:t>=</a:t>
            </a:r>
            <a:r>
              <a:rPr lang="cs-CZ" dirty="0"/>
              <a:t>	808 000 Kč</a:t>
            </a:r>
          </a:p>
          <a:p>
            <a:r>
              <a:rPr lang="cs-CZ" dirty="0"/>
              <a:t>Daň podle § 16 = D</a:t>
            </a:r>
            <a:r>
              <a:rPr lang="cs-CZ" baseline="-25000" dirty="0"/>
              <a:t>T+Z</a:t>
            </a:r>
            <a:r>
              <a:rPr lang="cs-CZ" dirty="0"/>
              <a:t> = 808 000 x 0,15	</a:t>
            </a:r>
            <a:r>
              <a:rPr lang="cs-CZ" dirty="0" smtClean="0"/>
              <a:t>       =</a:t>
            </a:r>
            <a:r>
              <a:rPr lang="cs-CZ" dirty="0"/>
              <a:t>	121 200 Kč</a:t>
            </a:r>
          </a:p>
          <a:p>
            <a:r>
              <a:rPr lang="cs-CZ" dirty="0"/>
              <a:t>Průměrné daňové zatížení = </a:t>
            </a:r>
          </a:p>
          <a:p>
            <a:pPr marL="0" indent="0">
              <a:buNone/>
            </a:pPr>
            <a:r>
              <a:rPr lang="cs-CZ" dirty="0" smtClean="0"/>
              <a:t>	Z</a:t>
            </a:r>
            <a:r>
              <a:rPr lang="cs-CZ" baseline="-25000" dirty="0" smtClean="0"/>
              <a:t>D</a:t>
            </a:r>
            <a:r>
              <a:rPr lang="cs-CZ" dirty="0" smtClean="0"/>
              <a:t> </a:t>
            </a:r>
            <a:r>
              <a:rPr lang="cs-CZ" dirty="0"/>
              <a:t>= (121 200: 808 000) x 100       	</a:t>
            </a:r>
            <a:r>
              <a:rPr lang="cs-CZ" dirty="0" smtClean="0"/>
              <a:t>       =  </a:t>
            </a:r>
            <a:r>
              <a:rPr lang="cs-CZ" dirty="0"/>
              <a:t>	0,15 %</a:t>
            </a:r>
          </a:p>
          <a:p>
            <a:r>
              <a:rPr lang="cs-CZ" dirty="0"/>
              <a:t>Daňová povinnost v ČR = D</a:t>
            </a:r>
            <a:r>
              <a:rPr lang="cs-CZ" baseline="-25000" dirty="0"/>
              <a:t>T</a:t>
            </a:r>
            <a:r>
              <a:rPr lang="cs-CZ" dirty="0"/>
              <a:t> = DZD</a:t>
            </a:r>
            <a:r>
              <a:rPr lang="cs-CZ" baseline="-25000" dirty="0"/>
              <a:t>T</a:t>
            </a:r>
            <a:r>
              <a:rPr lang="cs-CZ" dirty="0"/>
              <a:t> x  Z</a:t>
            </a:r>
            <a:r>
              <a:rPr lang="cs-CZ" baseline="-25000" dirty="0"/>
              <a:t>D</a:t>
            </a:r>
            <a:r>
              <a:rPr lang="cs-CZ" dirty="0"/>
              <a:t>       </a:t>
            </a:r>
            <a:r>
              <a:rPr lang="cs-CZ" dirty="0" smtClean="0"/>
              <a:t> = </a:t>
            </a:r>
            <a:r>
              <a:rPr lang="cs-CZ" dirty="0"/>
              <a:t>	  97 200 Kč </a:t>
            </a:r>
          </a:p>
          <a:p>
            <a:r>
              <a:rPr lang="cs-CZ" dirty="0"/>
              <a:t>Daň zaplacená v zahraničí = D</a:t>
            </a:r>
            <a:r>
              <a:rPr lang="cs-CZ" baseline="-25000" dirty="0"/>
              <a:t>Z</a:t>
            </a:r>
            <a:r>
              <a:rPr lang="cs-CZ" dirty="0"/>
              <a:t>                </a:t>
            </a:r>
            <a:r>
              <a:rPr lang="cs-CZ" dirty="0" smtClean="0"/>
              <a:t>         =     48</a:t>
            </a:r>
            <a:r>
              <a:rPr lang="cs-CZ" dirty="0"/>
              <a:t> 000 Kč</a:t>
            </a:r>
          </a:p>
          <a:p>
            <a:r>
              <a:rPr lang="cs-CZ" b="1" dirty="0"/>
              <a:t>Daň celkem = Σ D 	= 	145 200 Kč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30</a:t>
            </a:fld>
            <a:endParaRPr lang="cs-CZ"/>
          </a:p>
        </p:txBody>
      </p:sp>
    </p:spTree>
    <p:extLst>
      <p:ext uri="{BB962C8B-B14F-4D97-AF65-F5344CB8AC3E}">
        <p14:creationId xmlns:p14="http://schemas.microsoft.com/office/powerpoint/2010/main" val="1371162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92500"/>
          </a:bodyPr>
          <a:lstStyle/>
          <a:p>
            <a:pPr marL="0" indent="0">
              <a:buNone/>
            </a:pPr>
            <a:r>
              <a:rPr lang="cs-CZ" b="1" dirty="0"/>
              <a:t>3. Metoda vrchního dílku</a:t>
            </a:r>
            <a:endParaRPr lang="cs-CZ" dirty="0"/>
          </a:p>
          <a:p>
            <a:r>
              <a:rPr lang="cs-CZ" sz="2600" dirty="0"/>
              <a:t>Σ DZD = DZD</a:t>
            </a:r>
            <a:r>
              <a:rPr lang="cs-CZ" sz="2600" baseline="-25000" dirty="0"/>
              <a:t>T </a:t>
            </a:r>
            <a:r>
              <a:rPr lang="cs-CZ" sz="2600" dirty="0"/>
              <a:t>+ DZD</a:t>
            </a:r>
            <a:r>
              <a:rPr lang="cs-CZ" sz="2600" baseline="-25000" dirty="0"/>
              <a:t>Z </a:t>
            </a:r>
            <a:r>
              <a:rPr lang="cs-CZ" sz="2600" dirty="0"/>
              <a:t>= 648 000 + 160 </a:t>
            </a:r>
            <a:r>
              <a:rPr lang="cs-CZ" sz="2600" dirty="0" smtClean="0"/>
              <a:t>000 =    808 </a:t>
            </a:r>
            <a:r>
              <a:rPr lang="cs-CZ" sz="2600" dirty="0"/>
              <a:t>000 Kč</a:t>
            </a:r>
          </a:p>
          <a:p>
            <a:r>
              <a:rPr lang="cs-CZ" dirty="0"/>
              <a:t>Sazba daně                     </a:t>
            </a:r>
            <a:r>
              <a:rPr lang="cs-CZ" dirty="0" smtClean="0"/>
              <a:t>=  </a:t>
            </a:r>
            <a:r>
              <a:rPr lang="cs-CZ" dirty="0"/>
              <a:t>	 </a:t>
            </a:r>
            <a:r>
              <a:rPr lang="cs-CZ" dirty="0" smtClean="0"/>
              <a:t>       15 </a:t>
            </a:r>
            <a:r>
              <a:rPr lang="cs-CZ" dirty="0"/>
              <a:t>%</a:t>
            </a:r>
          </a:p>
          <a:p>
            <a:r>
              <a:rPr lang="cs-CZ" dirty="0"/>
              <a:t>Daňová povinnost v ČR = D</a:t>
            </a:r>
            <a:r>
              <a:rPr lang="cs-CZ" baseline="-25000" dirty="0"/>
              <a:t>T</a:t>
            </a:r>
            <a:r>
              <a:rPr lang="cs-CZ" dirty="0"/>
              <a:t> = DZD</a:t>
            </a:r>
            <a:r>
              <a:rPr lang="cs-CZ" baseline="-25000" dirty="0"/>
              <a:t>T</a:t>
            </a:r>
            <a:r>
              <a:rPr lang="cs-CZ" dirty="0"/>
              <a:t> x  S</a:t>
            </a:r>
            <a:r>
              <a:rPr lang="cs-CZ" baseline="-25000" dirty="0"/>
              <a:t>D</a:t>
            </a:r>
            <a:endParaRPr lang="cs-CZ" dirty="0"/>
          </a:p>
          <a:p>
            <a:pPr marL="0" indent="0">
              <a:buNone/>
            </a:pPr>
            <a:r>
              <a:rPr lang="cs-CZ" dirty="0" smtClean="0"/>
              <a:t>	= </a:t>
            </a:r>
            <a:r>
              <a:rPr lang="cs-CZ" dirty="0"/>
              <a:t>648 000 x 0,15                     </a:t>
            </a:r>
            <a:r>
              <a:rPr lang="cs-CZ" dirty="0" smtClean="0"/>
              <a:t>=</a:t>
            </a:r>
            <a:r>
              <a:rPr lang="cs-CZ" dirty="0"/>
              <a:t>	  </a:t>
            </a:r>
            <a:r>
              <a:rPr lang="cs-CZ" dirty="0" smtClean="0"/>
              <a:t>       97 </a:t>
            </a:r>
            <a:r>
              <a:rPr lang="cs-CZ" dirty="0"/>
              <a:t>200 Kč </a:t>
            </a:r>
          </a:p>
          <a:p>
            <a:r>
              <a:rPr lang="cs-CZ" dirty="0"/>
              <a:t>Daň zaplacená v zahraničí = D</a:t>
            </a:r>
            <a:r>
              <a:rPr lang="cs-CZ" baseline="-25000" dirty="0"/>
              <a:t>Z</a:t>
            </a:r>
            <a:r>
              <a:rPr lang="cs-CZ" dirty="0"/>
              <a:t>        </a:t>
            </a:r>
            <a:r>
              <a:rPr lang="cs-CZ" dirty="0" smtClean="0"/>
              <a:t>=    </a:t>
            </a:r>
            <a:r>
              <a:rPr lang="cs-CZ" dirty="0"/>
              <a:t>48 000 Kč</a:t>
            </a:r>
          </a:p>
          <a:p>
            <a:r>
              <a:rPr lang="cs-CZ" b="1" dirty="0"/>
              <a:t>Daň celkem = Σ D 	= 	145 200 Kč </a:t>
            </a:r>
            <a:endParaRPr lang="cs-CZ"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31</a:t>
            </a:fld>
            <a:endParaRPr lang="cs-CZ"/>
          </a:p>
        </p:txBody>
      </p:sp>
    </p:spTree>
    <p:extLst>
      <p:ext uri="{BB962C8B-B14F-4D97-AF65-F5344CB8AC3E}">
        <p14:creationId xmlns:p14="http://schemas.microsoft.com/office/powerpoint/2010/main" val="239975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4. Metoda plného zápočtu</a:t>
            </a:r>
            <a:endParaRPr lang="cs-CZ" dirty="0"/>
          </a:p>
          <a:p>
            <a:r>
              <a:rPr lang="cs-CZ" dirty="0"/>
              <a:t>Σ DZD = DZD</a:t>
            </a:r>
            <a:r>
              <a:rPr lang="cs-CZ" baseline="-25000" dirty="0"/>
              <a:t>T </a:t>
            </a:r>
            <a:r>
              <a:rPr lang="cs-CZ" dirty="0"/>
              <a:t>+ DZD</a:t>
            </a:r>
            <a:r>
              <a:rPr lang="cs-CZ" baseline="-25000" dirty="0"/>
              <a:t>Z </a:t>
            </a:r>
            <a:r>
              <a:rPr lang="cs-CZ" dirty="0"/>
              <a:t>= 648 000 + 160 000             	=	808 000 Kč</a:t>
            </a:r>
          </a:p>
          <a:p>
            <a:r>
              <a:rPr lang="cs-CZ" dirty="0"/>
              <a:t>Daň podle § 16 = D</a:t>
            </a:r>
            <a:r>
              <a:rPr lang="cs-CZ" baseline="-25000" dirty="0"/>
              <a:t>T+Z</a:t>
            </a:r>
            <a:r>
              <a:rPr lang="cs-CZ" dirty="0"/>
              <a:t> = 808 000 x 0,15	</a:t>
            </a:r>
            <a:r>
              <a:rPr lang="cs-CZ" dirty="0" smtClean="0"/>
              <a:t>=121 </a:t>
            </a:r>
            <a:r>
              <a:rPr lang="cs-CZ" dirty="0"/>
              <a:t>200 Kč</a:t>
            </a:r>
          </a:p>
          <a:p>
            <a:r>
              <a:rPr lang="cs-CZ" dirty="0"/>
              <a:t>Zápočet daně zaplacené v zahraničí = D</a:t>
            </a:r>
            <a:r>
              <a:rPr lang="cs-CZ" baseline="-25000" dirty="0"/>
              <a:t>Z</a:t>
            </a:r>
            <a:r>
              <a:rPr lang="cs-CZ" dirty="0"/>
              <a:t>                    	=  	  48 000 Kč</a:t>
            </a:r>
          </a:p>
          <a:p>
            <a:r>
              <a:rPr lang="cs-CZ" dirty="0"/>
              <a:t>Daňová povinnost v ČR =  D</a:t>
            </a:r>
            <a:r>
              <a:rPr lang="cs-CZ" baseline="-25000" dirty="0"/>
              <a:t>T</a:t>
            </a:r>
            <a:r>
              <a:rPr lang="cs-CZ" dirty="0"/>
              <a:t> = 121 200 – 48 000      	= 	  73 200 Kč </a:t>
            </a:r>
          </a:p>
          <a:p>
            <a:r>
              <a:rPr lang="cs-CZ" b="1" dirty="0"/>
              <a:t>Daň celkem = Σ D 	= 	121 200 Kč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32</a:t>
            </a:fld>
            <a:endParaRPr lang="cs-CZ"/>
          </a:p>
        </p:txBody>
      </p:sp>
    </p:spTree>
    <p:extLst>
      <p:ext uri="{BB962C8B-B14F-4D97-AF65-F5344CB8AC3E}">
        <p14:creationId xmlns:p14="http://schemas.microsoft.com/office/powerpoint/2010/main" val="29443616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5. Metoda prostého zápočtu</a:t>
            </a:r>
            <a:endParaRPr lang="cs-CZ" dirty="0"/>
          </a:p>
          <a:p>
            <a:r>
              <a:rPr lang="cs-CZ" dirty="0"/>
              <a:t>Σ DZD = DZD</a:t>
            </a:r>
            <a:r>
              <a:rPr lang="cs-CZ" baseline="-25000" dirty="0"/>
              <a:t>T </a:t>
            </a:r>
            <a:r>
              <a:rPr lang="cs-CZ" dirty="0"/>
              <a:t>+ DZD</a:t>
            </a:r>
            <a:r>
              <a:rPr lang="cs-CZ" baseline="-25000" dirty="0"/>
              <a:t>Z </a:t>
            </a:r>
            <a:r>
              <a:rPr lang="cs-CZ" dirty="0"/>
              <a:t>= 648 000 + 160 000             	= 	808 000 Kč</a:t>
            </a:r>
          </a:p>
          <a:p>
            <a:r>
              <a:rPr lang="cs-CZ" dirty="0"/>
              <a:t>Podíl (DZD</a:t>
            </a:r>
            <a:r>
              <a:rPr lang="cs-CZ" baseline="-25000" dirty="0"/>
              <a:t>Z:</a:t>
            </a:r>
            <a:r>
              <a:rPr lang="cs-CZ" dirty="0"/>
              <a:t> Σ DZD) x 100 = </a:t>
            </a:r>
          </a:p>
          <a:p>
            <a:pPr marL="0" indent="0">
              <a:buNone/>
            </a:pPr>
            <a:r>
              <a:rPr lang="cs-CZ" dirty="0" smtClean="0"/>
              <a:t>	(</a:t>
            </a:r>
            <a:r>
              <a:rPr lang="cs-CZ" dirty="0"/>
              <a:t>160 000: 808 000) x 100                                            	=       19,80 %</a:t>
            </a:r>
          </a:p>
          <a:p>
            <a:r>
              <a:rPr lang="cs-CZ" dirty="0"/>
              <a:t>Daň podle § 16 = D</a:t>
            </a:r>
            <a:r>
              <a:rPr lang="cs-CZ" baseline="-25000" dirty="0"/>
              <a:t>T+Z</a:t>
            </a:r>
            <a:r>
              <a:rPr lang="cs-CZ" dirty="0"/>
              <a:t> = 808 000 x 0,15	=	121 200 Kč</a:t>
            </a:r>
          </a:p>
          <a:p>
            <a:r>
              <a:rPr lang="cs-CZ" dirty="0"/>
              <a:t>Maximálně možná výše zápočtu daně = </a:t>
            </a:r>
          </a:p>
          <a:p>
            <a:pPr marL="0" indent="0">
              <a:buNone/>
            </a:pPr>
            <a:r>
              <a:rPr lang="cs-CZ" dirty="0" smtClean="0"/>
              <a:t>	Max </a:t>
            </a:r>
            <a:r>
              <a:rPr lang="cs-CZ" dirty="0"/>
              <a:t>= 121 200 x 0,1980                                             	=	  23 997 Kč</a:t>
            </a:r>
          </a:p>
          <a:p>
            <a:r>
              <a:rPr lang="cs-CZ" dirty="0"/>
              <a:t>Daň zaplacená = D</a:t>
            </a:r>
            <a:r>
              <a:rPr lang="cs-CZ" baseline="-25000" dirty="0"/>
              <a:t>Z</a:t>
            </a:r>
            <a:r>
              <a:rPr lang="cs-CZ" dirty="0"/>
              <a:t>                                                      	=   	 48 000 Kč</a:t>
            </a:r>
          </a:p>
          <a:p>
            <a:r>
              <a:rPr lang="cs-CZ" dirty="0"/>
              <a:t>Daňová povinnost v ČR =  D</a:t>
            </a:r>
            <a:r>
              <a:rPr lang="cs-CZ" baseline="-25000" dirty="0"/>
              <a:t>T</a:t>
            </a:r>
            <a:r>
              <a:rPr lang="cs-CZ" dirty="0"/>
              <a:t> = 121 200 – 23 997     	=  	97 203 Kč</a:t>
            </a:r>
          </a:p>
          <a:p>
            <a:r>
              <a:rPr lang="cs-CZ" b="1" dirty="0"/>
              <a:t>Daň celkem = Σ D 	= 	145 203 Kč </a:t>
            </a:r>
          </a:p>
          <a:p>
            <a:endParaRPr lang="cs-CZ" dirty="0"/>
          </a:p>
          <a:p>
            <a:r>
              <a:rPr lang="cs-CZ" b="1" dirty="0"/>
              <a:t>Neuplatněná částka k zápočtu</a:t>
            </a:r>
            <a:r>
              <a:rPr lang="cs-CZ" dirty="0"/>
              <a:t> (48 000 – 23 997) 	=      </a:t>
            </a:r>
            <a:r>
              <a:rPr lang="cs-CZ" b="1" dirty="0"/>
              <a:t>24 003</a:t>
            </a:r>
            <a:r>
              <a:rPr lang="cs-CZ" dirty="0"/>
              <a:t> </a:t>
            </a:r>
            <a:r>
              <a:rPr lang="cs-CZ" b="1" dirty="0"/>
              <a:t>Kč</a:t>
            </a:r>
            <a:r>
              <a:rPr lang="cs-CZ" dirty="0"/>
              <a:t> </a:t>
            </a:r>
          </a:p>
          <a:p>
            <a:pPr marL="0" indent="0">
              <a:buNone/>
            </a:pPr>
            <a:endParaRPr lang="cs-CZ" dirty="0" smtClean="0"/>
          </a:p>
          <a:p>
            <a:pPr marL="0" indent="0">
              <a:buNone/>
            </a:pPr>
            <a:r>
              <a:rPr lang="cs-CZ" dirty="0" smtClean="0"/>
              <a:t>z</a:t>
            </a:r>
            <a:r>
              <a:rPr lang="cs-CZ" dirty="0"/>
              <a:t> daně zaplacené v zahraničí </a:t>
            </a:r>
            <a:r>
              <a:rPr lang="cs-CZ" b="1" dirty="0"/>
              <a:t>je daňovým výdajem</a:t>
            </a:r>
            <a:r>
              <a:rPr lang="cs-CZ" dirty="0"/>
              <a:t> u příjmů, které se zahrnují do základu daně v následujícím zdaňovacím období.</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33</a:t>
            </a:fld>
            <a:endParaRPr lang="cs-CZ"/>
          </a:p>
        </p:txBody>
      </p:sp>
    </p:spTree>
    <p:extLst>
      <p:ext uri="{BB962C8B-B14F-4D97-AF65-F5344CB8AC3E}">
        <p14:creationId xmlns:p14="http://schemas.microsoft.com/office/powerpoint/2010/main" val="1066263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 Metody zamezení dvojího zdanění</a:t>
            </a:r>
          </a:p>
        </p:txBody>
      </p:sp>
      <p:sp>
        <p:nvSpPr>
          <p:cNvPr id="3" name="Zástupný symbol pro obsah 2"/>
          <p:cNvSpPr>
            <a:spLocks noGrp="1"/>
          </p:cNvSpPr>
          <p:nvPr>
            <p:ph idx="1"/>
          </p:nvPr>
        </p:nvSpPr>
        <p:spPr/>
        <p:txBody>
          <a:bodyPr>
            <a:normAutofit fontScale="70000" lnSpcReduction="20000"/>
          </a:bodyPr>
          <a:lstStyle/>
          <a:p>
            <a:r>
              <a:rPr lang="cs-CZ" b="1" dirty="0"/>
              <a:t>Celkovou výši daňové povinnosti poplatníka</a:t>
            </a:r>
            <a:r>
              <a:rPr lang="cs-CZ" dirty="0"/>
              <a:t> s příjmy se zdrojem v ČR i se zdrojem v zahraničí </a:t>
            </a:r>
            <a:r>
              <a:rPr lang="cs-CZ" b="1" dirty="0"/>
              <a:t>ovlivňují především tyto faktory</a:t>
            </a:r>
            <a:r>
              <a:rPr lang="cs-CZ" dirty="0"/>
              <a:t>:</a:t>
            </a:r>
          </a:p>
          <a:p>
            <a:pPr marL="0" indent="0">
              <a:buNone/>
            </a:pPr>
            <a:endParaRPr lang="cs-CZ" dirty="0"/>
          </a:p>
          <a:p>
            <a:r>
              <a:rPr lang="cs-CZ" dirty="0" smtClean="0"/>
              <a:t>výše </a:t>
            </a:r>
            <a:r>
              <a:rPr lang="cs-CZ" dirty="0"/>
              <a:t>(velikost) příjmů, výdajů a dílčího základu daně poplatníka;</a:t>
            </a:r>
          </a:p>
          <a:p>
            <a:r>
              <a:rPr lang="cs-CZ" dirty="0" smtClean="0"/>
              <a:t>poměr </a:t>
            </a:r>
            <a:r>
              <a:rPr lang="cs-CZ" dirty="0"/>
              <a:t>DZD</a:t>
            </a:r>
            <a:r>
              <a:rPr lang="cs-CZ" baseline="-25000" dirty="0"/>
              <a:t>T </a:t>
            </a:r>
            <a:r>
              <a:rPr lang="cs-CZ" dirty="0"/>
              <a:t>a DZD</a:t>
            </a:r>
            <a:r>
              <a:rPr lang="cs-CZ" baseline="-25000" dirty="0"/>
              <a:t>Z</a:t>
            </a:r>
            <a:r>
              <a:rPr lang="cs-CZ" dirty="0"/>
              <a:t>;</a:t>
            </a:r>
          </a:p>
          <a:p>
            <a:r>
              <a:rPr lang="cs-CZ" dirty="0" smtClean="0"/>
              <a:t>uplatněná </a:t>
            </a:r>
            <a:r>
              <a:rPr lang="cs-CZ" dirty="0"/>
              <a:t>metoda zamezení mezinárodního dvojího zdanění;</a:t>
            </a:r>
          </a:p>
          <a:p>
            <a:r>
              <a:rPr lang="cs-CZ" dirty="0" smtClean="0"/>
              <a:t>stupeň </a:t>
            </a:r>
            <a:r>
              <a:rPr lang="cs-CZ" dirty="0"/>
              <a:t>progrese daňových sazeb u daně z příjmů fyzických osob (pokud existuje) a jeho rozdíl mezi Českou republikou a zahraničním státem;</a:t>
            </a:r>
          </a:p>
          <a:p>
            <a:r>
              <a:rPr lang="cs-CZ" dirty="0" smtClean="0"/>
              <a:t>diferenciace </a:t>
            </a:r>
            <a:r>
              <a:rPr lang="cs-CZ" dirty="0"/>
              <a:t>v daňovém zatížení příjmů mezi ČR a zahraničním státem. </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34</a:t>
            </a:fld>
            <a:endParaRPr lang="cs-CZ"/>
          </a:p>
        </p:txBody>
      </p:sp>
    </p:spTree>
    <p:extLst>
      <p:ext uri="{BB962C8B-B14F-4D97-AF65-F5344CB8AC3E}">
        <p14:creationId xmlns:p14="http://schemas.microsoft.com/office/powerpoint/2010/main" val="2619390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lstStyle/>
          <a:p>
            <a:pPr marL="0" indent="0">
              <a:buNone/>
            </a:pPr>
            <a:r>
              <a:rPr lang="cs-CZ" dirty="0" smtClean="0"/>
              <a:t>Prostudovat kapitoly ve skriptech:</a:t>
            </a:r>
          </a:p>
          <a:p>
            <a:r>
              <a:rPr lang="cs-CZ" dirty="0" smtClean="0"/>
              <a:t>1 Úvod do problematiky mezinárodního zdanění</a:t>
            </a:r>
          </a:p>
          <a:p>
            <a:r>
              <a:rPr lang="cs-CZ" dirty="0" smtClean="0"/>
              <a:t>Projít si příklady na určení rezidenství</a:t>
            </a:r>
          </a:p>
          <a:p>
            <a:r>
              <a:rPr lang="cs-CZ" dirty="0" smtClean="0"/>
              <a:t>Projít si příklady metod zamezení dvojího zdanění</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35</a:t>
            </a:fld>
            <a:endParaRPr lang="cs-CZ"/>
          </a:p>
        </p:txBody>
      </p:sp>
    </p:spTree>
    <p:extLst>
      <p:ext uri="{BB962C8B-B14F-4D97-AF65-F5344CB8AC3E}">
        <p14:creationId xmlns:p14="http://schemas.microsoft.com/office/powerpoint/2010/main" val="147380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lstStyle/>
          <a:p>
            <a:endParaRPr lang="cs-CZ" sz="2000" i="1" dirty="0" smtClean="0"/>
          </a:p>
          <a:p>
            <a:r>
              <a:rPr lang="cs-CZ" sz="2000" i="1" dirty="0" smtClean="0"/>
              <a:t>Pan </a:t>
            </a:r>
            <a:r>
              <a:rPr lang="cs-CZ" sz="2000" i="1" dirty="0"/>
              <a:t>B je osobou s bydlištěm v zahraničí (nesmluvní stát) a v kalendářním roce se osobně zdržoval v České republice od 15.3. do 20.11. s několika přestávkami celkem 195 dnů. V listopadu odjel a v daném roce se již do České republiky nevrátil</a:t>
            </a:r>
            <a:r>
              <a:rPr lang="cs-CZ" sz="2000" i="1" dirty="0" smtClean="0"/>
              <a:t>.</a:t>
            </a:r>
          </a:p>
          <a:p>
            <a:pPr marL="0" indent="0">
              <a:buNone/>
            </a:pPr>
            <a:endParaRPr lang="cs-CZ" sz="2000" dirty="0" smtClean="0"/>
          </a:p>
          <a:p>
            <a:pPr marL="0" indent="0">
              <a:buNone/>
            </a:pPr>
            <a:r>
              <a:rPr lang="cs-CZ" sz="2000" dirty="0" smtClean="0"/>
              <a:t>Pan B se stal rezidentem ČR po celé zdaňovací období, neboť dny jeho fyzické přítomnosti v ČR překročily 183 dnů. Skutečnost, že se zde nezdržoval na začátku ani na konci kalendářního roku, tedy zdaňovacího období, ani zde nepobýval po celé zdaňovací období, nemá na určení rezidenství vliv. Veškeré jeho zdanitelné příjmy na celý rok proto podléhají v ČR zdanění.</a:t>
            </a:r>
            <a:endParaRPr lang="cs-CZ" sz="20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a:t>
            </a:fld>
            <a:endParaRPr lang="cs-CZ"/>
          </a:p>
        </p:txBody>
      </p:sp>
    </p:spTree>
    <p:extLst>
      <p:ext uri="{BB962C8B-B14F-4D97-AF65-F5344CB8AC3E}">
        <p14:creationId xmlns:p14="http://schemas.microsoft.com/office/powerpoint/2010/main" val="308031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normAutofit/>
          </a:bodyPr>
          <a:lstStyle/>
          <a:p>
            <a:r>
              <a:rPr lang="cs-CZ" sz="2000" i="1" dirty="0" smtClean="0"/>
              <a:t>Pan C je osobu s bydlištěm v zahraničí (nesmluvní stát) a ve zdaňovacím období pobýval na různých místech v České republice od 10.2. do 15.9. celkem 195 dnů. Do České republiky se vrátil 31.10., kdy se sem přestěhoval s celou svojí rodinou.</a:t>
            </a:r>
          </a:p>
          <a:p>
            <a:pPr marL="0" indent="0">
              <a:buNone/>
            </a:pPr>
            <a:r>
              <a:rPr lang="cs-CZ" sz="1400" dirty="0" smtClean="0"/>
              <a:t>Skutečnost, že se v období od 1.1. do 30.10., které se posuzuje samostatně, pan C osobně zdržoval v ČR déle než 183 dnů, má za následek, že se stal rezidentem pro celé zdaňovací období a v ČR podléhá zdanění z úhrnu všech svých celosvětových příjmů za období od 1.1. do 31.12.</a:t>
            </a:r>
          </a:p>
          <a:p>
            <a:r>
              <a:rPr lang="cs-CZ" sz="2000" i="1" dirty="0" smtClean="0"/>
              <a:t>Pan D je osobou s bydlištěm v zahraničí (nesmluvní stát) a ve zdaňovacím období pobýval v České republice v období od 2.2. do 30.5. pouze 90 dnů. Pak odjel a vrátil se do České republiky až 31.8., kdy se sem přestěhoval. Ve zdaňovacím období strávil v České republice celkem 200 dnů.</a:t>
            </a:r>
          </a:p>
          <a:p>
            <a:pPr marL="0" indent="0">
              <a:buNone/>
            </a:pPr>
            <a:r>
              <a:rPr lang="cs-CZ" sz="1400" i="1" dirty="0" smtClean="0"/>
              <a:t>Vzhledem k tomu, že se samostatně posuzuje období od 1.1. do 30.8. a v tomto období jeho pobyt v ČR nepřekročil stanovený počet 183 dnů, nebyl pan D v tomto období naším daňovým rezidentem. Doba, kdy měl v ČR bydliště, se do rozhodné lhůty nezapočítává. Pan D se stal rezidentem ČR až od 31.8. a pro účely zdanění za období od 1.1. do 30.8. zahrne do příjmů ke zdanění pouze příjmy ze  zdrojů na našem území a za období od 31.8. do konce roku zahrne už veškeré své zdanitelné příjmy bez ohledu na jejich zdroj.</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a:t>
            </a:fld>
            <a:endParaRPr lang="cs-CZ"/>
          </a:p>
        </p:txBody>
      </p:sp>
    </p:spTree>
    <p:extLst>
      <p:ext uri="{BB962C8B-B14F-4D97-AF65-F5344CB8AC3E}">
        <p14:creationId xmlns:p14="http://schemas.microsoft.com/office/powerpoint/2010/main" val="880170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normAutofit/>
          </a:bodyPr>
          <a:lstStyle/>
          <a:p>
            <a:r>
              <a:rPr lang="cs-CZ" sz="2200" i="1" dirty="0"/>
              <a:t>Společnost T, jejímž předmětem činnosti je nákup a prodej zboží, má své sídlo registrované v Panamě. V  Panamě společnost otevřela kancelář, kde zástupce společnosti vyřizuje telefonické hovory a zprostředkovává zákazníkům kontakt na odpovědné soby společnosti, které se zdržují v České republice. Tato spolčenost v ČR zřídila stálou provozovnu a většinu svých obchodů řídí prostřednictvím osob fyzicky se zdržující v této stálé provozovně. Fakturace sice prochází přes sídlo v Panamě, ale osoby, které společnost řídí, pracují a také bydlí v České republice</a:t>
            </a:r>
            <a:r>
              <a:rPr lang="cs-CZ" sz="2200" i="1" dirty="0" smtClean="0"/>
              <a:t>.</a:t>
            </a:r>
          </a:p>
          <a:p>
            <a:pPr marL="0" indent="0">
              <a:buNone/>
            </a:pPr>
            <a:endParaRPr lang="cs-CZ" sz="1800" dirty="0" smtClean="0"/>
          </a:p>
          <a:p>
            <a:pPr marL="0" indent="0">
              <a:buNone/>
            </a:pPr>
            <a:r>
              <a:rPr lang="cs-CZ" sz="1800" dirty="0" smtClean="0"/>
              <a:t>Vzhledem k tomu, že společnost T je řízena z ČR, kde je její skutečné místo vedení,  je rezidentem ČR a podléhá zde neomezené daňové povinnosti.</a:t>
            </a:r>
            <a:endParaRPr lang="cs-CZ" sz="18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a:t>
            </a:fld>
            <a:endParaRPr lang="cs-CZ"/>
          </a:p>
        </p:txBody>
      </p:sp>
    </p:spTree>
    <p:extLst>
      <p:ext uri="{BB962C8B-B14F-4D97-AF65-F5344CB8AC3E}">
        <p14:creationId xmlns:p14="http://schemas.microsoft.com/office/powerpoint/2010/main" val="2959011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Příklady určení rezidenství v souladu s mezinárodními smlouvami</a:t>
            </a:r>
            <a:endParaRPr lang="cs-CZ" dirty="0"/>
          </a:p>
        </p:txBody>
      </p:sp>
      <p:sp>
        <p:nvSpPr>
          <p:cNvPr id="3" name="Zástupný symbol pro obsah 2"/>
          <p:cNvSpPr>
            <a:spLocks noGrp="1"/>
          </p:cNvSpPr>
          <p:nvPr>
            <p:ph idx="1"/>
          </p:nvPr>
        </p:nvSpPr>
        <p:spPr/>
        <p:txBody>
          <a:bodyPr>
            <a:normAutofit/>
          </a:bodyPr>
          <a:lstStyle/>
          <a:p>
            <a:r>
              <a:rPr lang="cs-CZ" sz="2000" i="1" dirty="0" smtClean="0"/>
              <a:t>Pan E je osobou s bydlištěm v Německu, kde žije jeho manželka a děti. Ve zdaňovacím období pobýval v ČR déle než 183 dnů a podle českého zákona o daních z příjmů by podle délky pobytu měl být považován za rezidenta ČR. Současně je však podle německých daňových přepisů považován za rezidenta Německa, a to z titulu svého bydliště.</a:t>
            </a:r>
          </a:p>
          <a:p>
            <a:endParaRPr lang="cs-CZ" sz="2000" i="1" dirty="0"/>
          </a:p>
          <a:p>
            <a:pPr marL="0" indent="0">
              <a:buNone/>
            </a:pPr>
            <a:r>
              <a:rPr lang="cs-CZ" sz="2000" dirty="0" smtClean="0"/>
              <a:t>Oba státy si tedy podle svých vnitrostátních zákonů činí nárok na to, že pan E je jejich rezidentem a podléhá neomezené daňové povinnosti – jeden z titulu bydliště, druhý z titulu délky pobytu na území smluvního státu. Vzniká tady konflikt, který by bez smlouvy o zamezení dvojího zdanění byl jen obtížně řešitelný. Pan E bude podle kritérií uvedených ve smlouvě s Německem považován pouze za rezidenta Německa, v ČR bude mít statut osoby s omezenou daňovou povinností.</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7</a:t>
            </a:fld>
            <a:endParaRPr lang="cs-CZ"/>
          </a:p>
        </p:txBody>
      </p:sp>
    </p:spTree>
    <p:extLst>
      <p:ext uri="{BB962C8B-B14F-4D97-AF65-F5344CB8AC3E}">
        <p14:creationId xmlns:p14="http://schemas.microsoft.com/office/powerpoint/2010/main" val="176491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Příklady určení rezidenství v souladu s mezinárodními smlouvami</a:t>
            </a:r>
          </a:p>
        </p:txBody>
      </p:sp>
      <p:sp>
        <p:nvSpPr>
          <p:cNvPr id="3" name="Zástupný symbol pro obsah 2"/>
          <p:cNvSpPr>
            <a:spLocks noGrp="1"/>
          </p:cNvSpPr>
          <p:nvPr>
            <p:ph idx="1"/>
          </p:nvPr>
        </p:nvSpPr>
        <p:spPr/>
        <p:txBody>
          <a:bodyPr>
            <a:normAutofit/>
          </a:bodyPr>
          <a:lstStyle/>
          <a:p>
            <a:r>
              <a:rPr lang="cs-CZ" sz="2400" i="1" dirty="0"/>
              <a:t>Pan F je osobou s bydlištěm ve SR a ve zdaňovacím období se osobně zdržoval na různých místech v ČR od 15.3. do 20.11. s několika přestávkami celkem 195 dnů. V listopadu odjel a ve zdaňovacím období se již do ČR nevrátil.</a:t>
            </a:r>
          </a:p>
          <a:p>
            <a:pPr marL="0" indent="0">
              <a:buNone/>
            </a:pPr>
            <a:endParaRPr lang="cs-CZ" sz="1800" dirty="0" smtClean="0"/>
          </a:p>
          <a:p>
            <a:pPr marL="0" indent="0">
              <a:buNone/>
            </a:pPr>
            <a:r>
              <a:rPr lang="cs-CZ" sz="1800" dirty="0" smtClean="0"/>
              <a:t>Pan F se nestal rezidentem ČR, i když dny jeho fyzické přítomnosti v ČR překročily 183 dnů, neboť smlouva o zamezení dvojímu zdanění se Slovenskem přisoudila rezidenství tomu státu, kde má pan F bydliště. V ČR bude zdaňovat pouze příjmy ze zdrojů na našem území za předpokladu, že příjmy, které pobíral, podléhají v ČR zdanění (za příjmy ze zdrojů v ČR se považují jen příjmy uvedené v § 22 ZDP) a jejich zdanění v ČR smlouva se Slovenskem umožňuje</a:t>
            </a:r>
            <a:endParaRPr lang="cs-CZ" sz="18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8</a:t>
            </a:fld>
            <a:endParaRPr lang="cs-CZ"/>
          </a:p>
        </p:txBody>
      </p:sp>
    </p:spTree>
    <p:extLst>
      <p:ext uri="{BB962C8B-B14F-4D97-AF65-F5344CB8AC3E}">
        <p14:creationId xmlns:p14="http://schemas.microsoft.com/office/powerpoint/2010/main" val="1969107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Příklady určení rezidenství v souladu s mezinárodními smlouvami</a:t>
            </a:r>
          </a:p>
        </p:txBody>
      </p:sp>
      <p:sp>
        <p:nvSpPr>
          <p:cNvPr id="3" name="Zástupný symbol pro obsah 2"/>
          <p:cNvSpPr>
            <a:spLocks noGrp="1"/>
          </p:cNvSpPr>
          <p:nvPr>
            <p:ph idx="1"/>
          </p:nvPr>
        </p:nvSpPr>
        <p:spPr/>
        <p:txBody>
          <a:bodyPr>
            <a:normAutofit lnSpcReduction="10000"/>
          </a:bodyPr>
          <a:lstStyle/>
          <a:p>
            <a:r>
              <a:rPr lang="cs-CZ" sz="2200" i="1" dirty="0"/>
              <a:t>Pan G je osobou s bydlištěm v Německu a ve zdaňovacím období pobýval na různých místech v ČR od 10.2. do 15.9. celkem 195 dnů. Do ČR se vrátil 31.10., kdy se sem přestěhoval s celou svojí rodinou</a:t>
            </a:r>
            <a:r>
              <a:rPr lang="cs-CZ" sz="2200" i="1" dirty="0" smtClean="0"/>
              <a:t>.</a:t>
            </a:r>
          </a:p>
          <a:p>
            <a:pPr marL="0" indent="0">
              <a:buNone/>
            </a:pPr>
            <a:r>
              <a:rPr lang="cs-CZ" sz="1800" dirty="0" smtClean="0"/>
              <a:t>Pan G se stal rezidentem ČR od 31.10. Do 30.10. měl bydliště v Německu, a proto byl do této doby rezidentem Německa. V ČR zdaní za období od 1.1. do 30.10. pouze příjmy ze zdrojů na našem území a za období od 31.10. do konce roku pak předmětem zdanění je úhrn všech jeho celosvětových příjmů.</a:t>
            </a:r>
            <a:endParaRPr lang="cs-CZ" sz="1800" dirty="0"/>
          </a:p>
          <a:p>
            <a:r>
              <a:rPr lang="cs-CZ" sz="2200" i="1" dirty="0"/>
              <a:t>Pan H je osobu s bydlištěm v Německu a ve zdaňovacím období pobýval v ČR v období od 2.2. do 30.5. pouze 90 dnů. Pak odjel a vrátil se do ČR až 31.8., kdy se sem přestěhoval. Celkem ve zdaňovacím období strávil v ČR 200 dnů</a:t>
            </a:r>
            <a:r>
              <a:rPr lang="cs-CZ" sz="2200" i="1" dirty="0" smtClean="0"/>
              <a:t>.</a:t>
            </a:r>
          </a:p>
          <a:p>
            <a:pPr marL="0" indent="0">
              <a:buNone/>
            </a:pPr>
            <a:r>
              <a:rPr lang="cs-CZ" sz="1800" dirty="0" smtClean="0"/>
              <a:t>Pan H se stal rezidentem ČR stejně jako v předchozím případě až tehdy, kdy se do ČR přistěhoval, tedy až 31.8. Do 30.8. bude zdaňovat v ČR jen příjmy, které mají svůj zdroj na našem území. Za období od 31.8. do 31.12. zdaní již všechny příjmy podléhající zdanění bez ohledu na to, kde se jejich zdroj nachází.</a:t>
            </a:r>
            <a:endParaRPr lang="cs-CZ" sz="18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9</a:t>
            </a:fld>
            <a:endParaRPr lang="cs-CZ"/>
          </a:p>
        </p:txBody>
      </p:sp>
    </p:spTree>
    <p:extLst>
      <p:ext uri="{BB962C8B-B14F-4D97-AF65-F5344CB8AC3E}">
        <p14:creationId xmlns:p14="http://schemas.microsoft.com/office/powerpoint/2010/main" val="165845557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2289</Words>
  <Application>Microsoft Office PowerPoint</Application>
  <PresentationFormat>Předvádění na obrazovce (4:3)</PresentationFormat>
  <Paragraphs>245</Paragraphs>
  <Slides>35</Slides>
  <Notes>0</Notes>
  <HiddenSlides>0</HiddenSlides>
  <MMClips>0</MMClips>
  <ScaleCrop>false</ScaleCrop>
  <HeadingPairs>
    <vt:vector size="4" baseType="variant">
      <vt:variant>
        <vt:lpstr>Motiv</vt:lpstr>
      </vt:variant>
      <vt:variant>
        <vt:i4>1</vt:i4>
      </vt:variant>
      <vt:variant>
        <vt:lpstr>Nadpisy snímků</vt:lpstr>
      </vt:variant>
      <vt:variant>
        <vt:i4>35</vt:i4>
      </vt:variant>
    </vt:vector>
  </HeadingPairs>
  <TitlesOfParts>
    <vt:vector size="36" baseType="lpstr">
      <vt:lpstr>Motiv systému Office</vt:lpstr>
      <vt:lpstr>Mezinárodní zdanění</vt:lpstr>
      <vt:lpstr>Opakování rezidenství</vt:lpstr>
      <vt:lpstr>Příklady určení rezidenství dle ZDP</vt:lpstr>
      <vt:lpstr>Příklady určení rezidenství dle ZDP</vt:lpstr>
      <vt:lpstr>Příklady určení rezidenství dle ZDP</vt:lpstr>
      <vt:lpstr>Příklady určení rezidenství dle ZDP</vt:lpstr>
      <vt:lpstr>Příklady určení rezidenství v souladu s mezinárodními smlouvami</vt:lpstr>
      <vt:lpstr>Příklady určení rezidenství v souladu s mezinárodními smlouvami</vt:lpstr>
      <vt:lpstr>Příklady určení rezidenství v souladu s mezinárodními smlouvami</vt:lpstr>
      <vt:lpstr>Body přednášky:</vt:lpstr>
      <vt:lpstr>1. Opatření k zamezení dvojího zdanění</vt:lpstr>
      <vt:lpstr>2. Smlouvy o zamezení dvojího zdanění</vt:lpstr>
      <vt:lpstr>2. Smlouvy o zamezení dvojího zdanění</vt:lpstr>
      <vt:lpstr>2. Smlouvy o zamezení dvojího zdanění</vt:lpstr>
      <vt:lpstr>2. Smlouvy o zamezení dvojího zdanění</vt:lpstr>
      <vt:lpstr>2. Smlouvy o zamezení dvojího zdanění</vt:lpstr>
      <vt:lpstr>2. Typy smluv</vt:lpstr>
      <vt:lpstr>2. Smlouvy o zamezení dvojího zdanění</vt:lpstr>
      <vt:lpstr>2. Smlouvy o zamezení dvojího zdanění – modelová struktura</vt:lpstr>
      <vt:lpstr>2. Smlouvy o zamezení dvojího zdanění – modelová struktura</vt:lpstr>
      <vt:lpstr>2. Smlouvy o zamezení dvojího zdanění – modelová struktura</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3. Metody zamezení dvojího zdanění</vt:lpstr>
      <vt:lpstr>Závěr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zdanění</dc:title>
  <dc:creator>Hana</dc:creator>
  <cp:lastModifiedBy>Hana</cp:lastModifiedBy>
  <cp:revision>31</cp:revision>
  <dcterms:created xsi:type="dcterms:W3CDTF">2012-10-05T17:09:18Z</dcterms:created>
  <dcterms:modified xsi:type="dcterms:W3CDTF">2012-10-14T14:52:07Z</dcterms:modified>
</cp:coreProperties>
</file>