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56" r:id="rId3"/>
    <p:sldId id="257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12" autoAdjust="0"/>
  </p:normalViewPr>
  <p:slideViewPr>
    <p:cSldViewPr>
      <p:cViewPr>
        <p:scale>
          <a:sx n="75" d="100"/>
          <a:sy n="75" d="100"/>
        </p:scale>
        <p:origin x="-12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15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A5309B-6C7A-4098-8D5F-7A0B0931A7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683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0D08AB-D445-43AE-9D09-AD3E04ACC64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152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82963-63C0-4424-A798-D4F5AC20D17B}" type="slidenum">
              <a:rPr lang="cs-CZ"/>
              <a:pPr/>
              <a:t>1</a:t>
            </a:fld>
            <a:endParaRPr lang="cs-CZ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47C4873-E5B2-40EF-8FEF-17535266F7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9366A-D02A-4118-AE91-62D0276962D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81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59563" y="685800"/>
            <a:ext cx="1800225" cy="56515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58888" y="685800"/>
            <a:ext cx="5248275" cy="56515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7630B-B895-4E6F-A2E2-1A7BA3CA59C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997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180263" cy="7318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258888" y="1628775"/>
            <a:ext cx="3513137" cy="4708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24425" y="1628775"/>
            <a:ext cx="3514725" cy="4708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937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42937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42937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fld id="{09BB84E4-F386-4129-BBD7-436AEA09819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93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180263" cy="7318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258888" y="1628775"/>
            <a:ext cx="3513137" cy="4708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924425" y="1628775"/>
            <a:ext cx="3514725" cy="2278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924425" y="4059238"/>
            <a:ext cx="3514725" cy="22780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42937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42937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42937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fld id="{6A206D08-AA34-4B95-A8F1-40547CCDE8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5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4873-E5B2-40EF-8FEF-17535266F70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63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739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6C3AA-09F6-4E2D-8D01-484BA6902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914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1C3-EAE3-4445-807C-3167E7543E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058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2B3F-FE5E-4B77-AE3B-A1EE3A4F3FE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673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57E1-8B10-45AF-BB4D-29E16DB1EA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45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B5722-822C-4E5A-9025-7A08374A1CF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277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4EF-5628-4933-B0BB-C37ABA3DE2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712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131B-272C-4599-B4E0-23A974369E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518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0F7-7CA0-48F3-B1AE-5629AC9E4F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3340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366A-D02A-4118-AE91-62D0276962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3495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630B-B895-4E6F-A2E2-1A7BA3CA59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6C3AA-09F6-4E2D-8D01-484BA6902E3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69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8888" y="1628775"/>
            <a:ext cx="351313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24425" y="1628775"/>
            <a:ext cx="3514725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B31C3-EAE3-4445-807C-3167E7543EA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17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B2B3F-FE5E-4B77-AE3B-A1EE3A4F3F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32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657E1-8B10-45AF-BB4D-29E16DB1EAC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92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A54EF-5628-4933-B0BB-C37ABA3DE27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80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A131B-272C-4599-B4E0-23A974369E0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55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040F7-7CA0-48F3-B1AE-5629AC9E4F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49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180263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28775"/>
            <a:ext cx="7180262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EB752C3D-85CE-4580-B8FE-8403AB872F0A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859338" y="3141663"/>
            <a:ext cx="3744912" cy="30956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52C3D-85CE-4580-B8FE-8403AB872F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4859338" y="3141663"/>
            <a:ext cx="3744912" cy="30956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31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1628775"/>
            <a:ext cx="7085012" cy="1066800"/>
          </a:xfrm>
        </p:spPr>
        <p:txBody>
          <a:bodyPr/>
          <a:lstStyle/>
          <a:p>
            <a:r>
              <a:rPr lang="cs-CZ" sz="4000" b="1"/>
              <a:t>Mezinárodní zdanění</a:t>
            </a:r>
            <a:endParaRPr lang="cs-CZ" sz="40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5445125"/>
            <a:ext cx="5256212" cy="42227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endParaRPr lang="cs-CZ" sz="24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4873-E5B2-40EF-8FEF-17535266F70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1. Vyloučení dvojího zdanění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7827962" cy="4708525"/>
          </a:xfrm>
        </p:spPr>
        <p:txBody>
          <a:bodyPr/>
          <a:lstStyle/>
          <a:p>
            <a:pPr marL="914400" lvl="1" indent="-457200" algn="just">
              <a:lnSpc>
                <a:spcPct val="90000"/>
              </a:lnSpc>
              <a:buFontTx/>
              <a:buAutoNum type="arabicParenR" startAt="5"/>
            </a:pPr>
            <a:r>
              <a:rPr lang="cs-CZ" sz="2000"/>
              <a:t>V případech </a:t>
            </a:r>
            <a:r>
              <a:rPr lang="cs-CZ" sz="2000" b="1"/>
              <a:t>příjmů rezidenta ČR se zdrojem ve státě, s nímž ČR neuzavřela mezinárodní smlouvu</a:t>
            </a:r>
            <a:r>
              <a:rPr lang="cs-CZ" sz="2000"/>
              <a:t> o zamezení dvojího zdanění, nelze vyloučit dvojí zdanění zahraničních příjmů formou zápočtu daně nebo vynětí příjmů. Dvojí zdanění bude u poplatníka zmírněno tím, že </a:t>
            </a:r>
            <a:r>
              <a:rPr lang="cs-CZ" sz="2000" b="1"/>
              <a:t>daň zaplacená v zahraničí je výdajem odčitatelným od základu daně v následujícím zdaňovacím období</a:t>
            </a:r>
            <a:r>
              <a:rPr lang="cs-CZ" sz="2000"/>
              <a:t>. Pouze při závislé činnosti vykonávané v tomto státě se příjem z této činnosti uvedený v ČR v daňovém přiznání snižuje o daň zaplacenou z téhož příjmu v zahraničí. </a:t>
            </a:r>
          </a:p>
          <a:p>
            <a:pPr marL="914400" lvl="1" indent="-457200" algn="just">
              <a:lnSpc>
                <a:spcPct val="90000"/>
              </a:lnSpc>
              <a:buFontTx/>
              <a:buNone/>
            </a:pPr>
            <a:endParaRPr lang="cs-CZ" sz="2000"/>
          </a:p>
          <a:p>
            <a:pPr marL="914400" lvl="1" indent="-457200" algn="just">
              <a:lnSpc>
                <a:spcPct val="90000"/>
              </a:lnSpc>
              <a:buFontTx/>
              <a:buNone/>
            </a:pPr>
            <a:r>
              <a:rPr lang="cs-CZ" sz="2000"/>
              <a:t>	   Jestliže však fyzická osoba uplatňuje výdaje procentem z příjmů (paušálem) nebo má v následujícím roce pouze příjmy z kapitálového majetku (dle § 8 ZDP) nebo příjmy ostatní (dle § 10 ZDP) či pouze příjmy ze zaměstnání, možnost odečtu daně zaplacené v zahraničí zcela ztratí.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1. Vyloučení dvojího zdanění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7827962" cy="4708525"/>
          </a:xfrm>
        </p:spPr>
        <p:txBody>
          <a:bodyPr/>
          <a:lstStyle/>
          <a:p>
            <a:pPr marL="533400" indent="-533400" algn="just">
              <a:lnSpc>
                <a:spcPct val="80000"/>
              </a:lnSpc>
              <a:buFontTx/>
              <a:buNone/>
            </a:pPr>
            <a:r>
              <a:rPr lang="cs-CZ" sz="2000" dirty="0"/>
              <a:t>	6)	V některých zemích (např. USA, Austrálie, Velká Británie) </a:t>
            </a:r>
            <a:r>
              <a:rPr lang="cs-CZ" sz="2000" dirty="0" smtClean="0"/>
              <a:t>se </a:t>
            </a:r>
            <a:r>
              <a:rPr lang="cs-CZ" sz="2000" dirty="0"/>
              <a:t>nekryje zdaňovací období s kalendářním rokem, a tedy 	</a:t>
            </a:r>
            <a:r>
              <a:rPr lang="cs-CZ" sz="2000" dirty="0" smtClean="0"/>
              <a:t>se </a:t>
            </a:r>
            <a:r>
              <a:rPr lang="cs-CZ" sz="2000" dirty="0" err="1" smtClean="0"/>
              <a:t>daňovacím</a:t>
            </a:r>
            <a:r>
              <a:rPr lang="cs-CZ" sz="2000" dirty="0" smtClean="0"/>
              <a:t> </a:t>
            </a:r>
            <a:r>
              <a:rPr lang="cs-CZ" sz="2000" dirty="0"/>
              <a:t>obdobím v fyzických osob a převážné </a:t>
            </a:r>
            <a:r>
              <a:rPr lang="cs-CZ" sz="2000" dirty="0" smtClean="0"/>
              <a:t>většiny </a:t>
            </a:r>
            <a:r>
              <a:rPr lang="cs-CZ" sz="2000" dirty="0"/>
              <a:t>právnických osob v ČR. Jestliže </a:t>
            </a:r>
            <a:r>
              <a:rPr lang="cs-CZ" sz="2000" b="1" dirty="0"/>
              <a:t>v důsledku 	odlišného začátku nebo délky zdaňovacího období</a:t>
            </a:r>
            <a:r>
              <a:rPr lang="cs-CZ" sz="2000" dirty="0"/>
              <a:t> 	v ČR oproti zahraničí </a:t>
            </a:r>
            <a:r>
              <a:rPr lang="cs-CZ" sz="2000" b="1" dirty="0"/>
              <a:t>nemá</a:t>
            </a:r>
            <a:r>
              <a:rPr lang="cs-CZ" sz="2000" dirty="0"/>
              <a:t> </a:t>
            </a:r>
            <a:r>
              <a:rPr lang="cs-CZ" sz="2000" b="1" dirty="0"/>
              <a:t>poplatník</a:t>
            </a:r>
            <a:r>
              <a:rPr lang="cs-CZ" sz="2000" dirty="0"/>
              <a:t> </a:t>
            </a:r>
            <a:r>
              <a:rPr lang="cs-CZ" sz="2000" b="1" dirty="0"/>
              <a:t>ve</a:t>
            </a:r>
            <a:r>
              <a:rPr lang="cs-CZ" sz="2000" dirty="0"/>
              <a:t> </a:t>
            </a:r>
            <a:r>
              <a:rPr lang="cs-CZ" sz="2000" b="1" dirty="0"/>
              <a:t>lhůtě</a:t>
            </a:r>
            <a:r>
              <a:rPr lang="cs-CZ" sz="2000" dirty="0"/>
              <a:t> </a:t>
            </a:r>
            <a:r>
              <a:rPr lang="cs-CZ" sz="2000" b="1" dirty="0"/>
              <a:t>k</a:t>
            </a:r>
            <a:r>
              <a:rPr lang="cs-CZ" sz="2000" dirty="0"/>
              <a:t> </a:t>
            </a:r>
            <a:r>
              <a:rPr lang="cs-CZ" sz="2000" b="1" dirty="0"/>
              <a:t>podání</a:t>
            </a:r>
            <a:r>
              <a:rPr lang="cs-CZ" sz="2000" dirty="0"/>
              <a:t> 	</a:t>
            </a:r>
            <a:r>
              <a:rPr lang="cs-CZ" sz="2000" b="1" dirty="0"/>
              <a:t>daňového</a:t>
            </a:r>
            <a:r>
              <a:rPr lang="cs-CZ" sz="2000" dirty="0"/>
              <a:t> </a:t>
            </a:r>
            <a:r>
              <a:rPr lang="cs-CZ" sz="2000" b="1" dirty="0"/>
              <a:t>přiznání</a:t>
            </a:r>
            <a:r>
              <a:rPr lang="cs-CZ" sz="2000" dirty="0"/>
              <a:t> </a:t>
            </a:r>
            <a:r>
              <a:rPr lang="cs-CZ" sz="2000" b="1" dirty="0"/>
              <a:t>doklad</a:t>
            </a:r>
            <a:r>
              <a:rPr lang="cs-CZ" sz="2000" dirty="0"/>
              <a:t> </a:t>
            </a:r>
            <a:r>
              <a:rPr lang="cs-CZ" sz="2000" b="1" dirty="0"/>
              <a:t>od zahraničního</a:t>
            </a:r>
            <a:r>
              <a:rPr lang="cs-CZ" sz="2000" dirty="0"/>
              <a:t> </a:t>
            </a:r>
            <a:r>
              <a:rPr lang="cs-CZ" sz="2000" b="1" dirty="0"/>
              <a:t>správce</a:t>
            </a:r>
            <a:r>
              <a:rPr lang="cs-CZ" sz="2000" dirty="0"/>
              <a:t> </a:t>
            </a:r>
            <a:r>
              <a:rPr lang="cs-CZ" sz="2000" b="1" dirty="0" smtClean="0"/>
              <a:t>daně</a:t>
            </a:r>
            <a:r>
              <a:rPr lang="cs-CZ" sz="2000" b="1" dirty="0"/>
              <a:t>,</a:t>
            </a:r>
            <a:r>
              <a:rPr lang="cs-CZ" sz="2000" dirty="0"/>
              <a:t> </a:t>
            </a:r>
            <a:r>
              <a:rPr lang="cs-CZ" sz="2000" b="1" dirty="0"/>
              <a:t>uvede</a:t>
            </a:r>
            <a:r>
              <a:rPr lang="cs-CZ" sz="2000" dirty="0"/>
              <a:t> </a:t>
            </a:r>
            <a:r>
              <a:rPr lang="cs-CZ" sz="2000" b="1" dirty="0"/>
              <a:t>v</a:t>
            </a:r>
            <a:r>
              <a:rPr lang="cs-CZ" sz="2000" dirty="0"/>
              <a:t> </a:t>
            </a:r>
            <a:r>
              <a:rPr lang="cs-CZ" sz="2000" b="1" dirty="0"/>
              <a:t>daňovém</a:t>
            </a:r>
            <a:r>
              <a:rPr lang="cs-CZ" sz="2000" dirty="0"/>
              <a:t> </a:t>
            </a:r>
            <a:r>
              <a:rPr lang="cs-CZ" sz="2000" b="1" dirty="0"/>
              <a:t>přiznání předpokládanou</a:t>
            </a:r>
            <a:r>
              <a:rPr lang="cs-CZ" sz="2000" dirty="0"/>
              <a:t> </a:t>
            </a:r>
            <a:r>
              <a:rPr lang="cs-CZ" sz="2000" b="1" dirty="0"/>
              <a:t>výši</a:t>
            </a:r>
            <a:r>
              <a:rPr lang="cs-CZ" sz="2000" dirty="0"/>
              <a:t> </a:t>
            </a:r>
            <a:r>
              <a:rPr lang="cs-CZ" sz="2000" b="1" dirty="0" smtClean="0"/>
              <a:t>příjmů </a:t>
            </a:r>
            <a:r>
              <a:rPr lang="cs-CZ" sz="2000" b="1" dirty="0"/>
              <a:t>(výnosů) plynoucích ze zdrojů v zahraničí a 	souvisejících výdajů (nákladů) </a:t>
            </a:r>
            <a:r>
              <a:rPr lang="cs-CZ" sz="2000" dirty="0"/>
              <a:t>nebo daně, připadající na 	toto zdaňovací období nebo období, za něž je daňové 	přiznání podáváno. O rozdíl mezi uplatněnou částkou a 	částkou uvedenou v dokladu zahraničního správce daně se 	upraví výsledek hospodaření nebo rozdíl mezi příjmy a 	výdaji ve zdaňovacím období nebo období, za nějž je 	podáváno daňové přiznání, ve kterém poplatník doklad 	zahraničního správce daně obdrží.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765175"/>
            <a:ext cx="7180262" cy="731838"/>
          </a:xfrm>
        </p:spPr>
        <p:txBody>
          <a:bodyPr>
            <a:normAutofit fontScale="90000"/>
          </a:bodyPr>
          <a:lstStyle/>
          <a:p>
            <a:r>
              <a:rPr lang="cs-CZ" sz="2400" b="1"/>
              <a:t>2. Zdaňování příjmů ze závislé činnosti</a:t>
            </a:r>
            <a:r>
              <a:rPr lang="cs-CZ" sz="2600" b="1"/>
              <a:t/>
            </a:r>
            <a:br>
              <a:rPr lang="cs-CZ" sz="2600" b="1"/>
            </a:br>
            <a:endParaRPr lang="cs-CZ" sz="2600" b="1"/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28775"/>
            <a:ext cx="7683500" cy="4708525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cs-CZ"/>
              <a:t>		</a:t>
            </a:r>
            <a:r>
              <a:rPr lang="cs-CZ" sz="2000"/>
              <a:t>Z pohledu rezidenta ČR (fyzické osoby) je třeba rozlišit, </a:t>
            </a:r>
            <a:r>
              <a:rPr lang="cs-CZ" sz="2000" b="1"/>
              <a:t>zda</a:t>
            </a:r>
            <a:r>
              <a:rPr lang="cs-CZ" sz="2000"/>
              <a:t> </a:t>
            </a:r>
            <a:r>
              <a:rPr lang="cs-CZ" sz="2000" b="1"/>
              <a:t>má</a:t>
            </a:r>
            <a:r>
              <a:rPr lang="cs-CZ" sz="2000"/>
              <a:t> </a:t>
            </a:r>
            <a:r>
              <a:rPr lang="cs-CZ" sz="2000" b="1"/>
              <a:t>příjmy</a:t>
            </a:r>
            <a:r>
              <a:rPr lang="cs-CZ" sz="2000"/>
              <a:t> </a:t>
            </a:r>
            <a:r>
              <a:rPr lang="cs-CZ" sz="2000" b="1"/>
              <a:t>ze</a:t>
            </a:r>
            <a:r>
              <a:rPr lang="cs-CZ" sz="2000"/>
              <a:t> </a:t>
            </a:r>
            <a:r>
              <a:rPr lang="cs-CZ" sz="2000" b="1"/>
              <a:t>zahraničí: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/>
              <a:t>ze závislé činnosti, </a:t>
            </a:r>
            <a:r>
              <a:rPr lang="cs-CZ" sz="2000"/>
              <a:t>nebo</a:t>
            </a:r>
            <a:endParaRPr lang="cs-CZ" sz="2000" b="1"/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/>
              <a:t>z nezávislé činnosti.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000" b="1"/>
              <a:t>		Příjmy</a:t>
            </a:r>
            <a:r>
              <a:rPr lang="cs-CZ" sz="2000"/>
              <a:t> </a:t>
            </a:r>
            <a:r>
              <a:rPr lang="cs-CZ" sz="2000" b="1"/>
              <a:t>ze</a:t>
            </a:r>
            <a:r>
              <a:rPr lang="cs-CZ" sz="2000"/>
              <a:t> </a:t>
            </a:r>
            <a:r>
              <a:rPr lang="cs-CZ" sz="2000" b="1"/>
              <a:t>závislé</a:t>
            </a:r>
            <a:r>
              <a:rPr lang="cs-CZ" sz="2000"/>
              <a:t> </a:t>
            </a:r>
            <a:r>
              <a:rPr lang="cs-CZ" sz="2000" b="1"/>
              <a:t>činnosti</a:t>
            </a:r>
            <a:r>
              <a:rPr lang="cs-CZ" sz="2000"/>
              <a:t> vykonávané v zahraničí, plynoucí poplatníkovi (rezidentu ČR) od zaměstnavatele: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/>
              <a:t>se sídlem nebo s bydlištěm v zahraničí,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/>
              <a:t>se sídlem nebo s bydlištěm v ČR, pokud příjmy ze závislé činnosti jdou k tíži stálé provozovny v zahraničí,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400"/>
              <a:t>	</a:t>
            </a:r>
            <a:r>
              <a:rPr lang="cs-CZ" sz="2000" b="1"/>
              <a:t>se</a:t>
            </a:r>
            <a:r>
              <a:rPr lang="cs-CZ" sz="2000"/>
              <a:t> ve většině případů </a:t>
            </a:r>
            <a:r>
              <a:rPr lang="cs-CZ" sz="2000" b="1"/>
              <a:t>vyjímají</a:t>
            </a:r>
            <a:r>
              <a:rPr lang="cs-CZ" sz="2000"/>
              <a:t> </a:t>
            </a:r>
            <a:r>
              <a:rPr lang="cs-CZ" sz="2000" b="1"/>
              <a:t>ze</a:t>
            </a:r>
            <a:r>
              <a:rPr lang="cs-CZ" sz="2000"/>
              <a:t> </a:t>
            </a:r>
            <a:r>
              <a:rPr lang="cs-CZ" sz="2000" b="1"/>
              <a:t>zdanění </a:t>
            </a:r>
            <a:r>
              <a:rPr lang="cs-CZ" sz="2000"/>
              <a:t>(např. kromě příjmů rezidenta ČR se zdrojem v Belgii). To proto, že na výběr daně z příjmů ze závislé činnosti má právo (podle řady mezinárodních smluv o zamezení dvojího zdanění) stát zdroje tohoto příjmu.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765175"/>
            <a:ext cx="7180262" cy="731838"/>
          </a:xfrm>
        </p:spPr>
        <p:txBody>
          <a:bodyPr>
            <a:normAutofit fontScale="90000"/>
          </a:bodyPr>
          <a:lstStyle/>
          <a:p>
            <a:r>
              <a:rPr lang="cs-CZ" sz="2400" b="1"/>
              <a:t>2. Zdaňování příjmů ze závislé činnosti</a:t>
            </a:r>
            <a:r>
              <a:rPr lang="cs-CZ" sz="2600" b="1"/>
              <a:t/>
            </a:r>
            <a:br>
              <a:rPr lang="cs-CZ" sz="2600" b="1"/>
            </a:br>
            <a:endParaRPr lang="cs-CZ" sz="2600" b="1"/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 sz="2400" b="1"/>
              <a:t>		</a:t>
            </a:r>
            <a:r>
              <a:rPr lang="cs-CZ" sz="2000" b="1"/>
              <a:t>Z</a:t>
            </a:r>
            <a:r>
              <a:rPr lang="cs-CZ" sz="2000"/>
              <a:t> </a:t>
            </a:r>
            <a:r>
              <a:rPr lang="cs-CZ" sz="2000" b="1"/>
              <a:t>ostatního</a:t>
            </a:r>
            <a:r>
              <a:rPr lang="cs-CZ" sz="2000"/>
              <a:t> </a:t>
            </a:r>
            <a:r>
              <a:rPr lang="cs-CZ" sz="2000" b="1"/>
              <a:t>příjmu</a:t>
            </a:r>
            <a:r>
              <a:rPr lang="cs-CZ" sz="2000"/>
              <a:t> </a:t>
            </a:r>
            <a:r>
              <a:rPr lang="cs-CZ" sz="2000" b="1"/>
              <a:t>poplatníka</a:t>
            </a:r>
            <a:r>
              <a:rPr lang="cs-CZ" sz="2000"/>
              <a:t> (jde-li o příjmy z nezávislé činnosti) </a:t>
            </a:r>
            <a:r>
              <a:rPr lang="cs-CZ" sz="2000" b="1"/>
              <a:t>se</a:t>
            </a:r>
            <a:r>
              <a:rPr lang="cs-CZ" sz="2000"/>
              <a:t> </a:t>
            </a:r>
            <a:r>
              <a:rPr lang="cs-CZ" sz="2000" b="1"/>
              <a:t>vypočte</a:t>
            </a:r>
            <a:r>
              <a:rPr lang="cs-CZ" sz="2000"/>
              <a:t> </a:t>
            </a:r>
            <a:r>
              <a:rPr lang="cs-CZ" sz="2000" b="1"/>
              <a:t>daň</a:t>
            </a:r>
            <a:r>
              <a:rPr lang="cs-CZ" sz="2000"/>
              <a:t> </a:t>
            </a:r>
            <a:r>
              <a:rPr lang="cs-CZ" sz="2000" b="1"/>
              <a:t>procentem</a:t>
            </a:r>
            <a:r>
              <a:rPr lang="cs-CZ" sz="2000"/>
              <a:t> </a:t>
            </a:r>
            <a:r>
              <a:rPr lang="cs-CZ" sz="2000" b="1"/>
              <a:t>daňového</a:t>
            </a:r>
            <a:r>
              <a:rPr lang="cs-CZ" sz="2000"/>
              <a:t> </a:t>
            </a:r>
            <a:r>
              <a:rPr lang="cs-CZ" sz="2000" b="1"/>
              <a:t>zatížení zjištěným</a:t>
            </a:r>
            <a:r>
              <a:rPr lang="cs-CZ" sz="2000"/>
              <a:t> </a:t>
            </a:r>
            <a:r>
              <a:rPr lang="cs-CZ" sz="2000" b="1"/>
              <a:t>ze</a:t>
            </a:r>
            <a:r>
              <a:rPr lang="cs-CZ" sz="2000"/>
              <a:t> </a:t>
            </a:r>
            <a:r>
              <a:rPr lang="cs-CZ" sz="2000" b="1"/>
              <a:t>základu</a:t>
            </a:r>
            <a:r>
              <a:rPr lang="cs-CZ" sz="2000"/>
              <a:t> </a:t>
            </a:r>
            <a:r>
              <a:rPr lang="cs-CZ" sz="2000" b="1"/>
              <a:t>daně</a:t>
            </a:r>
            <a:r>
              <a:rPr lang="cs-CZ" sz="2000"/>
              <a:t> </a:t>
            </a:r>
            <a:r>
              <a:rPr lang="cs-CZ" sz="2000" b="1"/>
              <a:t>nesníženého</a:t>
            </a:r>
            <a:r>
              <a:rPr lang="cs-CZ" sz="2000"/>
              <a:t> </a:t>
            </a:r>
            <a:r>
              <a:rPr lang="cs-CZ" sz="2000" b="1"/>
              <a:t>o</a:t>
            </a:r>
            <a:r>
              <a:rPr lang="cs-CZ" sz="2000"/>
              <a:t> </a:t>
            </a:r>
            <a:r>
              <a:rPr lang="cs-CZ" sz="2000" b="1"/>
              <a:t>tuto</a:t>
            </a:r>
            <a:r>
              <a:rPr lang="cs-CZ" sz="2000"/>
              <a:t> </a:t>
            </a:r>
            <a:r>
              <a:rPr lang="cs-CZ" sz="2000" b="1"/>
              <a:t>vyjmutou</a:t>
            </a:r>
            <a:r>
              <a:rPr lang="cs-CZ" sz="2000"/>
              <a:t> </a:t>
            </a:r>
            <a:r>
              <a:rPr lang="cs-CZ" sz="2000" b="1"/>
              <a:t>část.</a:t>
            </a:r>
            <a:r>
              <a:rPr lang="cs-CZ" sz="2000"/>
              <a:t> Pokud by to bylo pro poplatníka výhodnější, pak podle mezinárodní smlouvy započte daň zaplacenou ve druhém smluvním státě nejvýše částkou, která může být ve druhém smluvním státě vybírána v souladu se smlouvou o zamezení dvojího zdanění.</a:t>
            </a:r>
          </a:p>
          <a:p>
            <a:pPr algn="just">
              <a:buFontTx/>
              <a:buNone/>
            </a:pPr>
            <a:endParaRPr lang="cs-CZ" sz="2000"/>
          </a:p>
          <a:p>
            <a:pPr algn="just">
              <a:buFontTx/>
              <a:buNone/>
            </a:pPr>
            <a:r>
              <a:rPr lang="cs-CZ" sz="2000"/>
              <a:t>		Pokud má poplatník pouze příjmy ze závislé činnosti a z funkčních požitků ze zahraničí, které jsou </a:t>
            </a:r>
            <a:r>
              <a:rPr lang="cs-CZ" sz="2000" b="1"/>
              <a:t>vyjmuty</a:t>
            </a:r>
            <a:r>
              <a:rPr lang="cs-CZ" sz="2000"/>
              <a:t> </a:t>
            </a:r>
            <a:r>
              <a:rPr lang="cs-CZ" sz="2000" b="1"/>
              <a:t>ze zdanění podle mezinárodní smlouvy,</a:t>
            </a:r>
            <a:r>
              <a:rPr lang="cs-CZ" sz="2000"/>
              <a:t> </a:t>
            </a:r>
            <a:r>
              <a:rPr lang="cs-CZ" sz="2000" b="1"/>
              <a:t>nepodává</a:t>
            </a:r>
            <a:r>
              <a:rPr lang="cs-CZ" sz="2000"/>
              <a:t> </a:t>
            </a:r>
            <a:r>
              <a:rPr lang="cs-CZ" sz="2000" b="1"/>
              <a:t>přiznání</a:t>
            </a:r>
            <a:r>
              <a:rPr lang="cs-CZ" sz="2000"/>
              <a:t> </a:t>
            </a:r>
            <a:r>
              <a:rPr lang="cs-CZ" sz="2000" b="1"/>
              <a:t>k</a:t>
            </a:r>
            <a:r>
              <a:rPr lang="cs-CZ" sz="2000"/>
              <a:t> </a:t>
            </a:r>
            <a:r>
              <a:rPr lang="cs-CZ" sz="2000" b="1"/>
              <a:t>dani</a:t>
            </a:r>
            <a:r>
              <a:rPr lang="cs-CZ" sz="2000"/>
              <a:t> </a:t>
            </a:r>
            <a:r>
              <a:rPr lang="cs-CZ" sz="2000" b="1"/>
              <a:t>z</a:t>
            </a:r>
            <a:r>
              <a:rPr lang="cs-CZ" sz="2000"/>
              <a:t> </a:t>
            </a:r>
            <a:r>
              <a:rPr lang="cs-CZ" sz="2000" b="1"/>
              <a:t>příjmů.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2. Zdaňování příjmů ze závislé činnosti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 sz="2400"/>
              <a:t>		</a:t>
            </a:r>
            <a:r>
              <a:rPr lang="cs-CZ" sz="2000"/>
              <a:t>Při použití metody plného zápočtu</a:t>
            </a:r>
            <a:r>
              <a:rPr lang="cs-CZ" sz="2000" b="1"/>
              <a:t>, může si rezident ČR při zdaňování příjmů z tuzemska odečíst od této daně obdobnou daň zaplacenou v zahraničí. Při použití metody prostého zápočtu lze daňovou povinnost snížit o daň z příjmů zaplacenou v zahraničí</a:t>
            </a:r>
            <a:r>
              <a:rPr lang="cs-CZ" sz="2000"/>
              <a:t>, nejvýše však o částku daně z příjmů vypočtenou podle ZDP (§ 16), která připadá na příjmy plynoucí ze zahraničí. V přiznání k dani z příjmů fyzických osob se příjem uvede na ř. 31 v oddíle 2. „Základ daně, ztráta“, bod 1. „Výpočet dílčího základu daně z příjmů fyzických osob ze závislé činnosti a z funkčních požitků (§ 6 zákona)“ a daň zaplacená v zahraničí na ř. 33 „Daň zaplacená v zahraničí podle § 6 odst. 13“).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2. Zdaňování příjmů ze závislé činnosti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 sz="2400" b="1"/>
              <a:t>		</a:t>
            </a:r>
            <a:r>
              <a:rPr lang="cs-CZ" sz="2000" b="1"/>
              <a:t>V případech příjmů se zdrojem ve státě, s nímž ČR neuzavřela mezinárodní smlouvu o zamezení dvojího zdanění, se při závislé činnosti</a:t>
            </a:r>
            <a:r>
              <a:rPr lang="cs-CZ" sz="2000"/>
              <a:t> vykonávané v tomto státě příjem z této činnosti uvedený v ČR v daňovém přiznání snižuje o daň zaplacenou z téhož příjmu v zahraničí. </a:t>
            </a:r>
            <a:r>
              <a:rPr lang="cs-CZ" sz="2000" b="1"/>
              <a:t>Daň zaplacená ze závislé činnosti ze státu, s nímž ČR neuzavřela smlouvu o</a:t>
            </a:r>
            <a:r>
              <a:rPr lang="cs-CZ" sz="2000"/>
              <a:t> </a:t>
            </a:r>
            <a:r>
              <a:rPr lang="cs-CZ" sz="2000" b="1"/>
              <a:t>zamezení dvojího zdanění, se promítne v přiznání k dani z příjmů fyzických osob</a:t>
            </a:r>
            <a:r>
              <a:rPr lang="cs-CZ" sz="2000"/>
              <a:t> na ř. 31 v oddíle 2. „Základ daně, ztráta“, bod 1. „Výpočet dílčího základu daně z příjmů fyzických osob ze závislé činnosti a z funkčních požitků (§ 6 zákona)“a daň zaplacená v zahraničí na ř. 33 „Daň zaplacená v zahraničí podle § 6 odst. 13“).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765175"/>
            <a:ext cx="7180262" cy="731838"/>
          </a:xfrm>
        </p:spPr>
        <p:txBody>
          <a:bodyPr>
            <a:normAutofit fontScale="90000"/>
          </a:bodyPr>
          <a:lstStyle/>
          <a:p>
            <a:r>
              <a:rPr lang="cs-CZ" sz="2400" b="1"/>
              <a:t>3. Zdaňování příjmů z nezávislé činnosti</a:t>
            </a:r>
            <a:br>
              <a:rPr lang="cs-CZ" sz="2400" b="1"/>
            </a:br>
            <a:endParaRPr lang="cs-CZ" sz="2400" b="1"/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 b="1"/>
              <a:t>		</a:t>
            </a:r>
            <a:r>
              <a:rPr lang="cs-CZ" sz="2400" b="1"/>
              <a:t>Příjmy</a:t>
            </a:r>
            <a:r>
              <a:rPr lang="cs-CZ" sz="2400"/>
              <a:t> </a:t>
            </a:r>
            <a:r>
              <a:rPr lang="cs-CZ" sz="2400" b="1"/>
              <a:t>z</a:t>
            </a:r>
            <a:r>
              <a:rPr lang="cs-CZ" sz="2400"/>
              <a:t> </a:t>
            </a:r>
            <a:r>
              <a:rPr lang="cs-CZ" sz="2400" b="1"/>
              <a:t>nezávislé</a:t>
            </a:r>
            <a:r>
              <a:rPr lang="cs-CZ" sz="2400"/>
              <a:t> </a:t>
            </a:r>
            <a:r>
              <a:rPr lang="cs-CZ" sz="2400" b="1"/>
              <a:t>činnosti</a:t>
            </a:r>
            <a:r>
              <a:rPr lang="cs-CZ" sz="2400"/>
              <a:t> </a:t>
            </a:r>
            <a:r>
              <a:rPr lang="cs-CZ" sz="2400" b="1"/>
              <a:t>fyzické</a:t>
            </a:r>
            <a:r>
              <a:rPr lang="cs-CZ" sz="2400"/>
              <a:t> </a:t>
            </a:r>
            <a:r>
              <a:rPr lang="cs-CZ" sz="2400" b="1"/>
              <a:t>osoby</a:t>
            </a:r>
            <a:r>
              <a:rPr lang="cs-CZ" sz="2400"/>
              <a:t>, tj. příjmy ze zdrojů </a:t>
            </a:r>
            <a:r>
              <a:rPr lang="cs-CZ" sz="2400" b="1"/>
              <a:t>v zahraničí</a:t>
            </a:r>
            <a:r>
              <a:rPr lang="cs-CZ" sz="2400"/>
              <a:t> odpovídající vymezení druhu příjmů podle § 7, 8, 9, 10 ZDP, rezidenta ČR, </a:t>
            </a:r>
            <a:r>
              <a:rPr lang="cs-CZ" sz="2400" b="1"/>
              <a:t>se zdaňují v přiznání k dani z příjmů fyzických osob </a:t>
            </a:r>
            <a:r>
              <a:rPr lang="cs-CZ" sz="2400"/>
              <a:t>společně s příjmy plynoucími ze zdrojů na území ČR.</a:t>
            </a:r>
          </a:p>
          <a:p>
            <a:pPr algn="just">
              <a:buFontTx/>
              <a:buNone/>
            </a:pPr>
            <a:endParaRPr lang="cs-CZ" sz="2400"/>
          </a:p>
          <a:p>
            <a:pPr algn="just">
              <a:buFontTx/>
              <a:buNone/>
            </a:pPr>
            <a:r>
              <a:rPr lang="cs-CZ" sz="2400"/>
              <a:t>		Příjmy ze zdrojů v zahraničí, u nichž se uplatňuje </a:t>
            </a:r>
            <a:r>
              <a:rPr lang="cs-CZ" sz="2400" b="1"/>
              <a:t>metoda vynětí s výhradou progrese,</a:t>
            </a:r>
            <a:r>
              <a:rPr lang="cs-CZ" sz="2400"/>
              <a:t> se promítají v daňovém přiznání na ř.  36a, 41a.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3. Zdaňování příjmů z nezávislé činnosti</a:t>
            </a:r>
            <a:endParaRPr lang="cs-CZ" sz="2800" b="1"/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/>
              <a:t>		</a:t>
            </a:r>
            <a:r>
              <a:rPr lang="cs-CZ" sz="2400"/>
              <a:t>Příjmy ze zdrojů v zahraničí, u nichž se uplatňuje </a:t>
            </a:r>
            <a:r>
              <a:rPr lang="cs-CZ" sz="2400" b="1"/>
              <a:t>metoda zápočtu</a:t>
            </a:r>
            <a:r>
              <a:rPr lang="cs-CZ" sz="2400"/>
              <a:t> daně zaplacené v zahraničí, se uvádějí rovněž v příloze č. 3, bod 4, „Příjmy ze zahraničí – metoda zápočtu daně zaplacené v zahraničí“, ř. 321 až 330.</a:t>
            </a:r>
          </a:p>
          <a:p>
            <a:pPr algn="just">
              <a:buFontTx/>
              <a:buNone/>
            </a:pPr>
            <a:endParaRPr lang="cs-CZ" sz="2400" b="1"/>
          </a:p>
          <a:p>
            <a:pPr algn="just">
              <a:buFontTx/>
              <a:buNone/>
            </a:pPr>
            <a:r>
              <a:rPr lang="cs-CZ" sz="2400" b="1"/>
              <a:t>		</a:t>
            </a:r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3. Zdaňování příjmů z nezávislé činnosti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7827962" cy="4708525"/>
          </a:xfrm>
        </p:spPr>
        <p:txBody>
          <a:bodyPr/>
          <a:lstStyle/>
          <a:p>
            <a:pPr marL="914400" lvl="1" indent="-457200" algn="just">
              <a:buFontTx/>
              <a:buNone/>
            </a:pPr>
            <a:r>
              <a:rPr lang="cs-CZ" sz="2000" b="1"/>
              <a:t>1.	podíly na zisku, úroky</a:t>
            </a:r>
            <a:r>
              <a:rPr lang="cs-CZ" sz="2000"/>
              <a:t> a ostatní požitky z cenných papírů nebo účastí na společnostech s r. o. a k. s. a podíly na zisku a obdobná plnění z členství v družstvech – sazba daně </a:t>
            </a:r>
            <a:r>
              <a:rPr lang="cs-CZ" sz="2000" b="1"/>
              <a:t>15 %,</a:t>
            </a:r>
          </a:p>
          <a:p>
            <a:pPr marL="914400" lvl="1" indent="-457200" algn="just">
              <a:buFontTx/>
              <a:buNone/>
            </a:pPr>
            <a:r>
              <a:rPr lang="cs-CZ" sz="2000" b="1"/>
              <a:t>2.	podíly na zisku tichého společníka</a:t>
            </a:r>
            <a:r>
              <a:rPr lang="cs-CZ" sz="2000"/>
              <a:t> z účasti na podnikání, pokud se nepoužijí k doplnění vkladu sníženého o podíly na ztrátách do původní výše – sazba daně </a:t>
            </a:r>
            <a:r>
              <a:rPr lang="cs-CZ" sz="2000" b="1"/>
              <a:t>15 %,</a:t>
            </a:r>
          </a:p>
          <a:p>
            <a:pPr marL="914400" lvl="1" indent="-457200" algn="just">
              <a:buFontTx/>
              <a:buNone/>
            </a:pPr>
            <a:r>
              <a:rPr lang="cs-CZ" sz="2000" b="1"/>
              <a:t>3.	úroky, výhry a jiné výnosy z vkladů na vkladních knížkách</a:t>
            </a:r>
            <a:r>
              <a:rPr lang="cs-CZ" sz="2000"/>
              <a:t>, úroky z peněžních prostředků na vkladovém účtu (s výjimkou úroků a jiných výnosů z vkladů přijímaných zaměstnavatelem od jeho zaměstnanců, není-li zaměstnavatel k přijímání vkladů od veřejnosti nebo od zaměstnanců oprávněn podle § 1 odst. 1 zákona č. 21/1992 Sb., o bankách) – sazba daně </a:t>
            </a:r>
            <a:r>
              <a:rPr lang="cs-CZ" sz="2000" b="1"/>
              <a:t>15 %,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3. Zdaňování příjmů z nezávislé činnosti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marL="914400" lvl="1" indent="-457200" algn="just">
              <a:buFontTx/>
              <a:buNone/>
            </a:pPr>
            <a:r>
              <a:rPr lang="cs-CZ" sz="2000" b="1"/>
              <a:t>4.	výnosy z vkladových listů</a:t>
            </a:r>
            <a:r>
              <a:rPr lang="cs-CZ" sz="2000"/>
              <a:t> a vkladů na roveň jim postavených – sazba daně </a:t>
            </a:r>
            <a:r>
              <a:rPr lang="cs-CZ" sz="2000" b="1"/>
              <a:t>15 %,</a:t>
            </a:r>
          </a:p>
          <a:p>
            <a:pPr marL="914400" lvl="1" indent="-457200" algn="just">
              <a:buFontTx/>
              <a:buNone/>
            </a:pPr>
            <a:r>
              <a:rPr lang="cs-CZ" sz="2000" b="1"/>
              <a:t>5.	dávky penzijního připojištění</a:t>
            </a:r>
            <a:r>
              <a:rPr lang="cs-CZ" sz="2000"/>
              <a:t> se státním příspěvkem snížené o zaplacené příspěvky a o státní příspěvek na penzijní připojištění (jde-li o penzi, rozloží se tyto příspěvky rovnoměrně na vymezené období pobírání penze, není-li však pobírání penze vymezeno, stanoví se jako střední délka života účastníka podle úmrtnostních tabulek ČSÚ v době, kdy penzi začne poprvé pobírat, přičemž jednorázové vyrovnání nebo odbytné se pro zjištění základu daně nesnižuje o příspěvky zaplacené penzijnímu fondu zaměstnavatelem za zaměstnance po 1. lednu 2000) – sazba daně </a:t>
            </a:r>
            <a:r>
              <a:rPr lang="cs-CZ" sz="2000" b="1"/>
              <a:t>15 %,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908050"/>
            <a:ext cx="7489825" cy="731838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cs-CZ" sz="2600" b="1"/>
              <a:t>Téma : </a:t>
            </a:r>
            <a:br>
              <a:rPr lang="cs-CZ" sz="2600" b="1"/>
            </a:br>
            <a:r>
              <a:rPr lang="cs-CZ" sz="2600" b="1" u="sng"/>
              <a:t>Zdaňování příjmů rezidenta ČR ze zdrojů v zahraničí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844675"/>
            <a:ext cx="7180262" cy="4708525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endParaRPr lang="cs-CZ" sz="2000" b="1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000" b="1" dirty="0"/>
              <a:t>Vyloučení dvojího zdanění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000" b="1" dirty="0"/>
              <a:t>Zdaňování příjmů ze závislé činnosti</a:t>
            </a:r>
            <a:r>
              <a:rPr lang="cs-CZ" sz="2000" dirty="0"/>
              <a:t> </a:t>
            </a:r>
            <a:endParaRPr lang="cs-CZ" sz="2000" b="1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000" b="1" dirty="0"/>
              <a:t>Zdaňování příjmů z nezávislé činnosti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000" b="1" dirty="0"/>
              <a:t>Zdaňování příjmů právnických osob.</a:t>
            </a:r>
            <a:r>
              <a:rPr lang="cs-CZ" sz="20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3. Zdaňování příjmů z nezávislé činnosti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marL="914400" lvl="1" indent="-457200" algn="just">
              <a:lnSpc>
                <a:spcPct val="90000"/>
              </a:lnSpc>
              <a:buFontTx/>
              <a:buNone/>
            </a:pPr>
            <a:r>
              <a:rPr lang="cs-CZ" sz="2000" b="1"/>
              <a:t>6.	plnění ze soukromého životního pojištění snížená o zaplacené pojistné</a:t>
            </a:r>
            <a:r>
              <a:rPr lang="cs-CZ" sz="2000"/>
              <a:t> (u plnění ve formě dohodnutého důchodu, resp. penze, se považuje za základ daně plnění z pojištění snížené o zaplacené pojistné, rovnoměrně rozdělené na období pobírání důchodu; není-li však pobírání důchodu vymezeno, stanoví se jako střední délka života účastníka podle úmrtnostních tabulek ČSÚ v době, kdy důchod začne poprvé pobírat, přičemž odbytné se pro zjištění základu daně nesnižuje o příspěvky zaplacené zaměstnavatelem za zaměstnance po 1. 1. 2001) – sazba daně </a:t>
            </a:r>
            <a:r>
              <a:rPr lang="cs-CZ" sz="2000" b="1"/>
              <a:t>15 %,</a:t>
            </a:r>
          </a:p>
          <a:p>
            <a:pPr marL="914400" lvl="1" indent="-457200" algn="just">
              <a:lnSpc>
                <a:spcPct val="90000"/>
              </a:lnSpc>
              <a:buFontTx/>
              <a:buNone/>
            </a:pPr>
            <a:r>
              <a:rPr lang="cs-CZ" sz="2000" b="1"/>
              <a:t>7.	rozdíl mezi vyplacenou nominální hodnotou dluhopisu</a:t>
            </a:r>
            <a:r>
              <a:rPr lang="cs-CZ" sz="2000"/>
              <a:t> (včetně vkladního listu nebo vkladu jemu na roveň postaveného) </a:t>
            </a:r>
            <a:r>
              <a:rPr lang="cs-CZ" sz="2000" b="1"/>
              <a:t>a emisním kurzem při jeho vydání</a:t>
            </a:r>
            <a:r>
              <a:rPr lang="cs-CZ" sz="2000"/>
              <a:t> – sazba daně </a:t>
            </a:r>
            <a:r>
              <a:rPr lang="cs-CZ" sz="2000" b="1"/>
              <a:t>15 %;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3. Zdaňování příjmů z nezávislé činnosti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lvl="1" algn="just">
              <a:buFontTx/>
              <a:buChar char="•"/>
            </a:pPr>
            <a:r>
              <a:rPr lang="cs-CZ" sz="2000" b="1"/>
              <a:t>ostatní</a:t>
            </a:r>
            <a:r>
              <a:rPr lang="cs-CZ" sz="2000"/>
              <a:t> </a:t>
            </a:r>
            <a:r>
              <a:rPr lang="cs-CZ" sz="2000" b="1"/>
              <a:t>příjmy</a:t>
            </a:r>
            <a:r>
              <a:rPr lang="cs-CZ" sz="2000"/>
              <a:t> </a:t>
            </a:r>
            <a:r>
              <a:rPr lang="cs-CZ" sz="2000" b="1"/>
              <a:t>podle</a:t>
            </a:r>
            <a:r>
              <a:rPr lang="cs-CZ" sz="2000"/>
              <a:t> </a:t>
            </a:r>
            <a:r>
              <a:rPr lang="cs-CZ" sz="2000" b="1"/>
              <a:t>§</a:t>
            </a:r>
            <a:r>
              <a:rPr lang="cs-CZ" sz="2000"/>
              <a:t> </a:t>
            </a:r>
            <a:r>
              <a:rPr lang="cs-CZ" sz="2000" b="1"/>
              <a:t>10</a:t>
            </a:r>
            <a:r>
              <a:rPr lang="cs-CZ" sz="2000"/>
              <a:t> </a:t>
            </a:r>
            <a:r>
              <a:rPr lang="cs-CZ" sz="2000" b="1"/>
              <a:t>odst.</a:t>
            </a:r>
            <a:r>
              <a:rPr lang="cs-CZ" sz="2000"/>
              <a:t> </a:t>
            </a:r>
            <a:r>
              <a:rPr lang="cs-CZ" sz="2000" b="1"/>
              <a:t>8 ZDP,</a:t>
            </a:r>
            <a:r>
              <a:rPr lang="cs-CZ" sz="2000"/>
              <a:t> konkrétně:</a:t>
            </a:r>
          </a:p>
          <a:p>
            <a:pPr lvl="1" algn="just">
              <a:buFontTx/>
              <a:buNone/>
            </a:pPr>
            <a:endParaRPr lang="cs-CZ" sz="2000" b="1"/>
          </a:p>
          <a:p>
            <a:pPr lvl="1" algn="just">
              <a:buFontTx/>
              <a:buNone/>
            </a:pPr>
            <a:r>
              <a:rPr lang="cs-CZ" sz="2000" b="1"/>
              <a:t>1.	podí</a:t>
            </a:r>
            <a:r>
              <a:rPr lang="cs-CZ" sz="2000"/>
              <a:t>l společníka a. s., s. r. o. a komanditisty k. s. nebo člena družstva </a:t>
            </a:r>
            <a:r>
              <a:rPr lang="cs-CZ" sz="2000" b="1"/>
              <a:t>na likvidačním zůstatku</a:t>
            </a:r>
            <a:r>
              <a:rPr lang="cs-CZ" sz="2000"/>
              <a:t> při likvidaci společnosti nebo družstva – sazba daně </a:t>
            </a:r>
            <a:r>
              <a:rPr lang="cs-CZ" sz="2000" b="1"/>
              <a:t>15 %,</a:t>
            </a:r>
          </a:p>
          <a:p>
            <a:pPr lvl="1" algn="just">
              <a:buFontTx/>
              <a:buNone/>
            </a:pPr>
            <a:r>
              <a:rPr lang="cs-CZ" sz="2000" b="1"/>
              <a:t>2.	vypořádací podíl při zániku účasti</a:t>
            </a:r>
            <a:r>
              <a:rPr lang="cs-CZ" sz="2000"/>
              <a:t> společníka v a. s., s. r. o. a komanditisty v k. s. nebo při zániku členství v družstvu -sazba daně </a:t>
            </a:r>
            <a:r>
              <a:rPr lang="cs-CZ" sz="2000" b="1"/>
              <a:t>15 %,</a:t>
            </a:r>
          </a:p>
          <a:p>
            <a:pPr lvl="1" algn="just">
              <a:buFontTx/>
              <a:buNone/>
            </a:pPr>
            <a:r>
              <a:rPr lang="cs-CZ" sz="2000" b="1"/>
              <a:t>3.	výhry v loteriích, sázkách</a:t>
            </a:r>
            <a:r>
              <a:rPr lang="cs-CZ" sz="2000"/>
              <a:t> a jiných podobných hrách a výhry z reklamních soutěží a reklamních slosování (pokud nejsou osvobozeny od daně nebo jde o výhry a ceny z loterií a jiných podobných her provozovaných na základě povolení ministerstva financí) – sazba daně </a:t>
            </a:r>
            <a:r>
              <a:rPr lang="cs-CZ" sz="2000" b="1"/>
              <a:t>15 %,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3. Zdaňování příjmů z nezávislé činnosti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marL="914400" lvl="1" indent="-457200" algn="just">
              <a:lnSpc>
                <a:spcPct val="90000"/>
              </a:lnSpc>
              <a:buFontTx/>
              <a:buNone/>
            </a:pPr>
            <a:r>
              <a:rPr lang="cs-CZ" sz="2000" b="1"/>
              <a:t>4.	ceny z veřejných soutěží, ze sportovních soutěží</a:t>
            </a:r>
            <a:r>
              <a:rPr lang="cs-CZ" sz="2000"/>
              <a:t> a ze soutěží, v nichž je okruh soutěžících omezen podmínkami soutěže (Miss ČR, Účetní roku aj.) anebo jde o soutěžící vybrané pořadatelem soutěže (kromě příjmů osvobozených od daně) – sazba daně </a:t>
            </a:r>
            <a:r>
              <a:rPr lang="cs-CZ" sz="2000" b="1"/>
              <a:t>15 %.</a:t>
            </a:r>
            <a:endParaRPr lang="cs-CZ" sz="2000"/>
          </a:p>
          <a:p>
            <a:pPr marL="533400" indent="-533400" algn="just">
              <a:lnSpc>
                <a:spcPct val="90000"/>
              </a:lnSpc>
              <a:buFontTx/>
              <a:buNone/>
            </a:pPr>
            <a:r>
              <a:rPr lang="cs-CZ" sz="2000"/>
              <a:t>	</a:t>
            </a:r>
          </a:p>
          <a:p>
            <a:pPr marL="533400" indent="-533400" algn="just">
              <a:lnSpc>
                <a:spcPct val="90000"/>
              </a:lnSpc>
              <a:buFontTx/>
              <a:buNone/>
            </a:pPr>
            <a:r>
              <a:rPr lang="cs-CZ" sz="2000"/>
              <a:t>		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4. Zdaňování příjmů právnických osob</a:t>
            </a:r>
            <a:r>
              <a:rPr lang="cs-CZ"/>
              <a:t> 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/>
              <a:t>		</a:t>
            </a:r>
            <a:r>
              <a:rPr lang="cs-CZ" sz="2000"/>
              <a:t>V případě, že právnická osoba má příjmy se zdrojem v zahraničí, </a:t>
            </a:r>
            <a:r>
              <a:rPr lang="cs-CZ" sz="2000" b="1"/>
              <a:t>pak je třeba postupovat podle příslušných ustanovení smluv </a:t>
            </a:r>
            <a:r>
              <a:rPr lang="cs-CZ" sz="2000"/>
              <a:t>o zamezení mezinárodního dvojího zdanění, jimiž je ČR vázána. Obdobně jako u fyzických osob, je třeba rozlišit, zda jde o příjmy, na něž se vztahuje metoda vynětí nebo metoda zápočtu. </a:t>
            </a:r>
          </a:p>
          <a:p>
            <a:pPr algn="just">
              <a:buFontTx/>
              <a:buNone/>
            </a:pPr>
            <a:endParaRPr lang="cs-CZ" sz="2000"/>
          </a:p>
          <a:p>
            <a:pPr algn="just">
              <a:buFontTx/>
              <a:buNone/>
            </a:pPr>
            <a:r>
              <a:rPr lang="cs-CZ" sz="2000"/>
              <a:t>		V případě uplatnění </a:t>
            </a:r>
            <a:r>
              <a:rPr lang="cs-CZ" sz="2000" b="1"/>
              <a:t>metody vynětí</a:t>
            </a:r>
            <a:r>
              <a:rPr lang="cs-CZ" sz="2000"/>
              <a:t> se částka příjmů (výnosů) uvede v daňovém přiznání právnické osoby v oddíle II „Daň z příjmů právnických osob“ na ř. 210 „Úhrn vyňatých příjmů (základů daně a daňových ztrát) podléhajících zdanění v zahraničí.</a:t>
            </a:r>
            <a:r>
              <a:rPr lang="cs-CZ"/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4. Zdaňování příjmů právnických osob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/>
              <a:t>		</a:t>
            </a:r>
            <a:r>
              <a:rPr lang="cs-CZ" sz="2000"/>
              <a:t>Při uplatnění </a:t>
            </a:r>
            <a:r>
              <a:rPr lang="cs-CZ" sz="2000" b="1"/>
              <a:t>metody zápočtu</a:t>
            </a:r>
            <a:r>
              <a:rPr lang="cs-CZ" sz="2000"/>
              <a:t> se provede zápočet daně zaplacené v zahraničí podle Přílohy č. 1 II. oddílu, písmena I „Zápočet daně v zahraničí“ a na ř. 320 „Zápočet daně zaplacené v zahraničí na daň po slevách (nejvýše do částky uvedené na ř. 310 – daň po slevách).</a:t>
            </a:r>
            <a:endParaRPr lang="cs-CZ" sz="2000" b="1"/>
          </a:p>
          <a:p>
            <a:pPr algn="just">
              <a:buFontTx/>
              <a:buNone/>
            </a:pPr>
            <a:r>
              <a:rPr lang="cs-CZ" sz="2000" b="1"/>
              <a:t>	</a:t>
            </a:r>
          </a:p>
          <a:p>
            <a:pPr algn="just">
              <a:buFontTx/>
              <a:buNone/>
            </a:pPr>
            <a:r>
              <a:rPr lang="cs-CZ" sz="2000" b="1"/>
              <a:t>	V případě příjmů ze zdrojů v zahraničí</a:t>
            </a:r>
            <a:r>
              <a:rPr lang="cs-CZ" sz="2000"/>
              <a:t>, které plynou v příslušném zdaňovacím období z:</a:t>
            </a:r>
            <a:endParaRPr lang="cs-CZ" sz="2000" b="1"/>
          </a:p>
          <a:p>
            <a:pPr lvl="1" algn="just">
              <a:buFontTx/>
              <a:buNone/>
            </a:pPr>
            <a:r>
              <a:rPr lang="cs-CZ" sz="2000" b="1"/>
              <a:t>1.	dividend</a:t>
            </a:r>
            <a:r>
              <a:rPr lang="cs-CZ" sz="2000"/>
              <a:t>;</a:t>
            </a:r>
            <a:endParaRPr lang="cs-CZ" sz="2000" b="1"/>
          </a:p>
          <a:p>
            <a:pPr lvl="1" algn="just">
              <a:buFontTx/>
              <a:buNone/>
            </a:pPr>
            <a:r>
              <a:rPr lang="cs-CZ" sz="2000" b="1"/>
              <a:t>2.	podílů na zisku</a:t>
            </a:r>
            <a:r>
              <a:rPr lang="cs-CZ" sz="2000"/>
              <a:t>;</a:t>
            </a:r>
            <a:endParaRPr lang="cs-CZ" sz="2000" b="1"/>
          </a:p>
          <a:p>
            <a:pPr lvl="1" algn="just">
              <a:buFontTx/>
              <a:buNone/>
            </a:pPr>
            <a:r>
              <a:rPr lang="cs-CZ" sz="2000" b="1"/>
              <a:t>3.	vypořádacích podílů</a:t>
            </a:r>
            <a:r>
              <a:rPr lang="cs-CZ" sz="2000"/>
              <a:t>;</a:t>
            </a:r>
            <a:endParaRPr lang="cs-CZ" sz="2000" b="1"/>
          </a:p>
          <a:p>
            <a:pPr lvl="1" algn="just">
              <a:buFontTx/>
              <a:buNone/>
            </a:pPr>
            <a:r>
              <a:rPr lang="cs-CZ" sz="2000" b="1"/>
              <a:t>4.	podílů na likvidačním zůstatku</a:t>
            </a:r>
            <a:r>
              <a:rPr lang="cs-CZ" sz="2000"/>
              <a:t>,</a:t>
            </a:r>
            <a:r>
              <a:rPr lang="cs-CZ"/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4. Zdaňování příjmů právnických osob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/>
              <a:t>	</a:t>
            </a:r>
            <a:r>
              <a:rPr lang="cs-CZ" sz="2000"/>
              <a:t>nebo jim obdobných plnění, a to včetně daně srážené v zahraničí, lze </a:t>
            </a:r>
            <a:r>
              <a:rPr lang="cs-CZ" sz="2000" b="1"/>
              <a:t>tyto příjmy zahrnout do samostatného základu daně a zdanit sazbou 15 %</a:t>
            </a:r>
            <a:r>
              <a:rPr lang="cs-CZ" sz="2000"/>
              <a:t> ze samostatného základu daně zaokrouhleného na celé 1 000 Kč dolů v přiznání k dani z příjmů právnických osob, ř. 331 až 335.</a:t>
            </a:r>
          </a:p>
          <a:p>
            <a:pPr algn="just"/>
            <a:endParaRPr lang="cs-CZ" sz="2000"/>
          </a:p>
          <a:p>
            <a:pPr algn="just">
              <a:buFontTx/>
              <a:buNone/>
            </a:pPr>
            <a:r>
              <a:rPr lang="cs-CZ" sz="2000"/>
              <a:t>		V případě příjmů se zdrojem </a:t>
            </a:r>
            <a:r>
              <a:rPr lang="cs-CZ" sz="2000" b="1"/>
              <a:t>ve státě, s nímž ČR nemá uzavřenu smlouvu</a:t>
            </a:r>
            <a:r>
              <a:rPr lang="cs-CZ" sz="2000"/>
              <a:t> o zamezení dvojího zdanění, </a:t>
            </a:r>
            <a:r>
              <a:rPr lang="cs-CZ" sz="2000" b="1"/>
              <a:t>nelze příjmy vyjímat ze zdanění a ani započítat</a:t>
            </a:r>
            <a:r>
              <a:rPr lang="cs-CZ" sz="2000"/>
              <a:t> na daňovou povinnost právnické osoby v ČR.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1. Vyloučení dvojího zdanění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/>
              <a:t>		</a:t>
            </a:r>
            <a:r>
              <a:rPr lang="cs-CZ" sz="2000"/>
              <a:t>Poplatník daně z příjmů fyzických osob a daně z příjmů právnických</a:t>
            </a:r>
            <a:r>
              <a:rPr lang="cs-CZ" sz="2000" b="1"/>
              <a:t> </a:t>
            </a:r>
            <a:r>
              <a:rPr lang="cs-CZ" sz="2000"/>
              <a:t>osob, </a:t>
            </a:r>
            <a:r>
              <a:rPr lang="cs-CZ" sz="2000" b="1"/>
              <a:t>který</a:t>
            </a:r>
            <a:r>
              <a:rPr lang="cs-CZ" sz="2000"/>
              <a:t> </a:t>
            </a:r>
            <a:r>
              <a:rPr lang="cs-CZ" sz="2000" b="1"/>
              <a:t>je</a:t>
            </a:r>
            <a:r>
              <a:rPr lang="cs-CZ" sz="2000"/>
              <a:t> </a:t>
            </a:r>
            <a:r>
              <a:rPr lang="cs-CZ" sz="2000" b="1"/>
              <a:t>rezidentem</a:t>
            </a:r>
            <a:r>
              <a:rPr lang="cs-CZ" sz="2000"/>
              <a:t> </a:t>
            </a:r>
            <a:r>
              <a:rPr lang="cs-CZ" sz="2000" b="1"/>
              <a:t>ČR,</a:t>
            </a:r>
            <a:r>
              <a:rPr lang="cs-CZ" sz="2000"/>
              <a:t> </a:t>
            </a:r>
            <a:r>
              <a:rPr lang="cs-CZ" sz="2000" b="1"/>
              <a:t>má</a:t>
            </a:r>
            <a:r>
              <a:rPr lang="cs-CZ" sz="2000"/>
              <a:t> </a:t>
            </a:r>
            <a:r>
              <a:rPr lang="cs-CZ" sz="2000" b="1"/>
              <a:t>daňovou povinnost</a:t>
            </a:r>
            <a:r>
              <a:rPr lang="cs-CZ" sz="2000"/>
              <a:t> </a:t>
            </a:r>
            <a:r>
              <a:rPr lang="cs-CZ" sz="2000" b="1"/>
              <a:t>nejen</a:t>
            </a:r>
            <a:r>
              <a:rPr lang="cs-CZ" sz="2000"/>
              <a:t> </a:t>
            </a:r>
            <a:r>
              <a:rPr lang="cs-CZ" sz="2000" b="1"/>
              <a:t>z</a:t>
            </a:r>
            <a:r>
              <a:rPr lang="cs-CZ" sz="2000"/>
              <a:t> </a:t>
            </a:r>
            <a:r>
              <a:rPr lang="cs-CZ" sz="2000" b="1"/>
              <a:t>příjmů</a:t>
            </a:r>
            <a:r>
              <a:rPr lang="cs-CZ" sz="2000"/>
              <a:t> </a:t>
            </a:r>
            <a:r>
              <a:rPr lang="cs-CZ" sz="2000" b="1"/>
              <a:t>plynoucích</a:t>
            </a:r>
            <a:r>
              <a:rPr lang="cs-CZ" sz="2000"/>
              <a:t> </a:t>
            </a:r>
            <a:r>
              <a:rPr lang="cs-CZ" sz="2000" b="1"/>
              <a:t>ze</a:t>
            </a:r>
            <a:r>
              <a:rPr lang="cs-CZ" sz="2000"/>
              <a:t> </a:t>
            </a:r>
            <a:r>
              <a:rPr lang="cs-CZ" sz="2000" b="1"/>
              <a:t>zdrojů</a:t>
            </a:r>
            <a:r>
              <a:rPr lang="cs-CZ" sz="2000"/>
              <a:t> </a:t>
            </a:r>
            <a:r>
              <a:rPr lang="cs-CZ" sz="2000" b="1"/>
              <a:t>v</a:t>
            </a:r>
            <a:r>
              <a:rPr lang="cs-CZ" sz="2000"/>
              <a:t> </a:t>
            </a:r>
            <a:r>
              <a:rPr lang="cs-CZ" sz="2000" b="1"/>
              <a:t>ČR,</a:t>
            </a:r>
            <a:r>
              <a:rPr lang="cs-CZ" sz="2000"/>
              <a:t> </a:t>
            </a:r>
            <a:r>
              <a:rPr lang="cs-CZ" sz="2000" b="1"/>
              <a:t>ale</a:t>
            </a:r>
            <a:r>
              <a:rPr lang="cs-CZ" sz="2000"/>
              <a:t> </a:t>
            </a:r>
            <a:r>
              <a:rPr lang="cs-CZ" sz="2000" b="1"/>
              <a:t>i z příjmů</a:t>
            </a:r>
            <a:r>
              <a:rPr lang="cs-CZ" sz="2000"/>
              <a:t> </a:t>
            </a:r>
            <a:r>
              <a:rPr lang="cs-CZ" sz="2000" b="1"/>
              <a:t>ze</a:t>
            </a:r>
            <a:r>
              <a:rPr lang="cs-CZ" sz="2000"/>
              <a:t> </a:t>
            </a:r>
            <a:r>
              <a:rPr lang="cs-CZ" sz="2000" b="1"/>
              <a:t>zahraničí.</a:t>
            </a:r>
            <a:r>
              <a:rPr lang="cs-CZ" sz="2000"/>
              <a:t> Zdaňuje příjmy, které jsou předmětem daně, a přitom nejsou osvobozeny od daně, podle tuzemského předpisu nebo příslušné mezinárodní smlouvy o zamezení dvojího zdanění. </a:t>
            </a:r>
          </a:p>
          <a:p>
            <a:pPr algn="just">
              <a:buFontTx/>
              <a:buNone/>
            </a:pPr>
            <a:endParaRPr lang="cs-CZ" sz="2000" b="1"/>
          </a:p>
          <a:p>
            <a:pPr algn="just">
              <a:buFontTx/>
              <a:buNone/>
            </a:pPr>
            <a:r>
              <a:rPr lang="cs-CZ" sz="2000" b="1"/>
              <a:t>		Dvojí zdanění lze vyloučit</a:t>
            </a:r>
            <a:r>
              <a:rPr lang="cs-CZ" sz="2000"/>
              <a:t> pouze tehdy, pokud jde o příjmy ze státu, s nímž </a:t>
            </a:r>
            <a:r>
              <a:rPr lang="cs-CZ" sz="2000" b="1"/>
              <a:t>má Česká republika uzavřenu smlouvu</a:t>
            </a:r>
            <a:r>
              <a:rPr lang="cs-CZ" sz="2000"/>
              <a:t> o zamezení dvojího zdanění. Při vyloučení dvojího zdanění se pak postupuje podle této smlouvy.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1. Vyloučení dvojího zdanění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54937" cy="4708525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cs-CZ" sz="2400" b="1"/>
              <a:t>		</a:t>
            </a:r>
            <a:r>
              <a:rPr lang="cs-CZ" sz="2000" b="1"/>
              <a:t>Pro správné provedení vyloučení dvojího zdanění je třeba řešit následující okruh problémů</a:t>
            </a:r>
            <a:r>
              <a:rPr lang="cs-CZ" sz="2000"/>
              <a:t>: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cs-CZ" sz="2000"/>
              <a:t>1.	vymezit, co se rozumí příjmem se zdrojem v zahraničí;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cs-CZ" sz="2000"/>
              <a:t>2.	uplatnit metodický postup pro jednotlivé metody zamezení dvojího zdanění;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cs-CZ" sz="2000"/>
              <a:t>3.	prokázání daně zaplacené v zahraničí;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cs-CZ" sz="2000"/>
              <a:t>4.	řešení situace, kdy poplatníkovi plynou příjmy z několika států, s nimiž ČR uzavřela smlouvu o zamezení mezinárodního dvojího zdanění;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cs-CZ" sz="2000"/>
              <a:t>5.	řešení situace, kdy rezident ČR má příjmy se zdrojem ve státě, s nímž ČR neuzavřela smlouvu o zamezení dvojího zdanění;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cs-CZ" sz="2000"/>
              <a:t>6.	řešení případu odlišného začátku nebo délky zdaňovacího období v ČR a v zahraničí;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cs-CZ" sz="2000"/>
              <a:t>7.	řešení situace, kdy poplatníkova daňová povinnost je jiná, než byla vyměřena.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1. Vyloučení dvojího zdanění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7970837" cy="4708525"/>
          </a:xfrm>
        </p:spPr>
        <p:txBody>
          <a:bodyPr/>
          <a:lstStyle/>
          <a:p>
            <a:pPr marL="533400" indent="-533400" algn="just">
              <a:lnSpc>
                <a:spcPct val="90000"/>
              </a:lnSpc>
              <a:buFontTx/>
              <a:buNone/>
            </a:pPr>
            <a:r>
              <a:rPr lang="cs-CZ" sz="2000" b="1" dirty="0"/>
              <a:t>	1)	Příjmy ze zdrojů v zahraničí se rozumí</a:t>
            </a:r>
            <a:r>
              <a:rPr lang="cs-CZ" sz="2000" dirty="0"/>
              <a:t> příjmy </a:t>
            </a:r>
            <a:r>
              <a:rPr lang="cs-CZ" sz="2000" dirty="0" smtClean="0"/>
              <a:t>(</a:t>
            </a:r>
            <a:r>
              <a:rPr lang="cs-CZ" sz="2000" dirty="0"/>
              <a:t>výnosy) 	plynoucí ze zdrojů v zahraničí, které </a:t>
            </a:r>
            <a:r>
              <a:rPr lang="cs-CZ" sz="2000" dirty="0" smtClean="0"/>
              <a:t>podléhají </a:t>
            </a:r>
            <a:r>
              <a:rPr lang="cs-CZ" sz="2000" dirty="0"/>
              <a:t>zdanění 	v zahraničí v souladu 	s uzavřenou mezinárodní smlouvou, 	snížené 	o související výdaje (náklady) stanovené </a:t>
            </a:r>
            <a:r>
              <a:rPr lang="cs-CZ" sz="2000" dirty="0" smtClean="0"/>
              <a:t>podle </a:t>
            </a:r>
            <a:r>
              <a:rPr lang="cs-CZ" sz="2000" dirty="0"/>
              <a:t>ZDP. </a:t>
            </a:r>
            <a:endParaRPr lang="cs-CZ" sz="2000" dirty="0" smtClean="0"/>
          </a:p>
          <a:p>
            <a:pPr marL="533400" indent="-533400" algn="just">
              <a:lnSpc>
                <a:spcPct val="90000"/>
              </a:lnSpc>
              <a:buFontTx/>
              <a:buNone/>
            </a:pPr>
            <a:endParaRPr lang="cs-CZ" sz="2000" b="1" dirty="0"/>
          </a:p>
          <a:p>
            <a:pPr marL="533400" indent="-533400" algn="just">
              <a:lnSpc>
                <a:spcPct val="90000"/>
              </a:lnSpc>
              <a:buFontTx/>
              <a:buNone/>
            </a:pPr>
            <a:r>
              <a:rPr lang="cs-CZ" sz="2000" b="1" dirty="0" smtClean="0"/>
              <a:t>	Odčitatelné </a:t>
            </a:r>
            <a:r>
              <a:rPr lang="cs-CZ" sz="2000" b="1" dirty="0"/>
              <a:t>položky a položky snižující </a:t>
            </a:r>
            <a:r>
              <a:rPr lang="cs-CZ" sz="2000" b="1" dirty="0" smtClean="0"/>
              <a:t>základ </a:t>
            </a:r>
            <a:r>
              <a:rPr lang="cs-CZ" sz="2000" b="1" dirty="0"/>
              <a:t>daně podle zahraničních právních předpisů nelze 	při stanovení základu daně použít</a:t>
            </a:r>
            <a:r>
              <a:rPr lang="cs-CZ" sz="2000" dirty="0"/>
              <a:t>. V případě, že 	u některých výdajů (nákladů) nelze prokazatelně stanovit, 	zda souvisí s příjmy (výnosy) plynoucími ze zdrojů </a:t>
            </a:r>
            <a:r>
              <a:rPr lang="cs-CZ" sz="2000" dirty="0" smtClean="0"/>
              <a:t>v</a:t>
            </a:r>
            <a:r>
              <a:rPr lang="cs-CZ" sz="2000" dirty="0"/>
              <a:t> zahraničí, pak se za související výdaje (náklady) považuje </a:t>
            </a:r>
            <a:r>
              <a:rPr lang="cs-CZ" sz="2000" dirty="0" smtClean="0"/>
              <a:t>jejich </a:t>
            </a:r>
            <a:r>
              <a:rPr lang="cs-CZ" sz="2000" dirty="0"/>
              <a:t>část stanovená ve stejném poměru, v jakém příjmy 	(výnosy) plynoucí ze zdrojů v zahraničí nesnížené o výdaje 	(</a:t>
            </a:r>
            <a:r>
              <a:rPr lang="cs-CZ" sz="2000" dirty="0" smtClean="0"/>
              <a:t>náklady) připadají na </a:t>
            </a:r>
            <a:r>
              <a:rPr lang="cs-CZ" sz="2000" dirty="0"/>
              <a:t>celosvětové příjmy (výnosy).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1. Vyloučení dvojího zdanění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28775"/>
            <a:ext cx="7899400" cy="4708525"/>
          </a:xfrm>
        </p:spPr>
        <p:txBody>
          <a:bodyPr/>
          <a:lstStyle/>
          <a:p>
            <a:pPr marL="914400" lvl="1" indent="-457200" algn="just">
              <a:lnSpc>
                <a:spcPct val="90000"/>
              </a:lnSpc>
              <a:buFontTx/>
              <a:buAutoNum type="arabicParenR" startAt="2"/>
            </a:pPr>
            <a:r>
              <a:rPr lang="cs-CZ" sz="2000" b="1" dirty="0"/>
              <a:t>Aby se vyloučilo dvojí zdanění, může si rezident ČR při                        zdaňování příjmů z tuzemska odečíst od této daně obdobnou daň zaplacenou v zahraničí </a:t>
            </a:r>
            <a:r>
              <a:rPr lang="cs-CZ" sz="2000" dirty="0"/>
              <a:t>(při použití metody plného zápočtu)</a:t>
            </a:r>
            <a:r>
              <a:rPr lang="cs-CZ" sz="2000" b="1" dirty="0"/>
              <a:t>. </a:t>
            </a:r>
          </a:p>
          <a:p>
            <a:pPr marL="533400" indent="-533400" algn="just">
              <a:lnSpc>
                <a:spcPct val="90000"/>
              </a:lnSpc>
              <a:buFontTx/>
              <a:buNone/>
            </a:pPr>
            <a:r>
              <a:rPr lang="cs-CZ" sz="2000" b="1" dirty="0"/>
              <a:t>		</a:t>
            </a:r>
          </a:p>
          <a:p>
            <a:pPr marL="533400" indent="-533400" algn="just">
              <a:lnSpc>
                <a:spcPct val="90000"/>
              </a:lnSpc>
              <a:buFontTx/>
              <a:buNone/>
            </a:pPr>
            <a:r>
              <a:rPr lang="cs-CZ" sz="2000" b="1" dirty="0"/>
              <a:t>		    Při použití metody prostého zápočtu lze daňovou 	povinnost snížit o daň z příjmů zaplacenou v zahraničí</a:t>
            </a:r>
            <a:r>
              <a:rPr lang="cs-CZ" sz="2000" dirty="0"/>
              <a:t>, 	nejvýše však o částku daně z příjmů vypočtenou podle ZDP 	(§ 16), která připadá na příjmy plynoucí ze zahraničí. Tato 	částka se stanoví jako součin daňové povinnosti, která se 	vztahuje k příjmům plynoucím ze zdrojů na území ČR i ze </a:t>
            </a:r>
            <a:r>
              <a:rPr lang="cs-CZ" sz="2000" dirty="0" smtClean="0"/>
              <a:t>zdrojů </a:t>
            </a:r>
            <a:r>
              <a:rPr lang="cs-CZ" sz="2000" dirty="0"/>
              <a:t>v zahraničí a podílu příjmů ze zdrojů na základu daně </a:t>
            </a:r>
            <a:r>
              <a:rPr lang="cs-CZ" sz="2000" dirty="0" smtClean="0"/>
              <a:t>před </a:t>
            </a:r>
            <a:r>
              <a:rPr lang="cs-CZ" sz="2000" dirty="0"/>
              <a:t>uplatněním položek odčitatelných od základu daně </a:t>
            </a:r>
            <a:r>
              <a:rPr lang="cs-CZ" sz="2000" dirty="0" smtClean="0"/>
              <a:t>a</a:t>
            </a:r>
            <a:r>
              <a:rPr lang="cs-CZ" sz="2000" dirty="0"/>
              <a:t> nezdanitelných částí základu daně (§ 38 f ZDP).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1. Vyloučení dvojího zdanění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7970837" cy="4708525"/>
          </a:xfrm>
        </p:spPr>
        <p:txBody>
          <a:bodyPr/>
          <a:lstStyle/>
          <a:p>
            <a:pPr lvl="1" algn="just">
              <a:lnSpc>
                <a:spcPct val="90000"/>
              </a:lnSpc>
              <a:buFontTx/>
              <a:buNone/>
            </a:pPr>
            <a:r>
              <a:rPr lang="cs-CZ" sz="2000" b="1"/>
              <a:t>		  Při použití metody úplného vynětí</a:t>
            </a:r>
            <a:r>
              <a:rPr lang="cs-CZ" sz="2000"/>
              <a:t> se ze základu daně (daňové ztráty) právnické osoby (rezidenta ČR) a ze souhrnu dílčích základů daně (podle § 6 až 10 ZDP) sníženého o úhrn ztrát (podle § 5 ZDP) fyzické osoby (rezidenta ČR) před uplatněním nezdanitelných částí základu daně a částek odčitatelných od základu daně vyjímají příjmy ze zdrojů v zahraničí.</a:t>
            </a:r>
          </a:p>
          <a:p>
            <a:pPr lvl="1" algn="just">
              <a:lnSpc>
                <a:spcPct val="90000"/>
              </a:lnSpc>
              <a:buFontTx/>
              <a:buNone/>
            </a:pPr>
            <a:endParaRPr lang="cs-CZ" sz="2000" b="1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cs-CZ" sz="2000" b="1"/>
              <a:t>		  V případě uplatnění metody vynětí s výhradou progrese</a:t>
            </a:r>
            <a:r>
              <a:rPr lang="cs-CZ" sz="2000"/>
              <a:t> se ze souhrnu dílčích základů daně (podle § 6 až 10 ZDP) sníženého o úhrn ztrát (podle § 5 ZDP) fyzické osoby (rezidenta ČR) před uplatněním nezdanitelných částí základu daně a částek odčitatelných od základu daně vyjímají příjmy ze zdrojů v zahraničí. Z ostatního příjmu poplatníka se vypočte daň sazbou daně zjištěnou ze základu daně nesníženého o vyjmuté příjmy ze zdrojů v zahraničí.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1. Vyloučení dvojího zdanění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7827962" cy="4708525"/>
          </a:xfrm>
        </p:spPr>
        <p:txBody>
          <a:bodyPr/>
          <a:lstStyle/>
          <a:p>
            <a:pPr marL="533400" indent="-533400" algn="just">
              <a:buFontTx/>
              <a:buNone/>
            </a:pPr>
            <a:r>
              <a:rPr lang="cs-CZ" sz="2000" b="1" dirty="0"/>
              <a:t>	3)	Daň zaplacená v zahraničí se prokazuje potvrzením 	zahraničního správce daně.</a:t>
            </a:r>
            <a:r>
              <a:rPr lang="cs-CZ" sz="2000" dirty="0"/>
              <a:t> Důkazní prostředek lze 	vyžadovat </a:t>
            </a:r>
            <a:r>
              <a:rPr lang="cs-CZ" sz="2000" b="1" dirty="0"/>
              <a:t>nejdříve po 30 dnech ode dne doručení </a:t>
            </a:r>
            <a:r>
              <a:rPr lang="cs-CZ" sz="2000" b="1" dirty="0" smtClean="0"/>
              <a:t>potvrzení</a:t>
            </a:r>
            <a:r>
              <a:rPr lang="cs-CZ" sz="2000" dirty="0" smtClean="0"/>
              <a:t> </a:t>
            </a:r>
            <a:r>
              <a:rPr lang="cs-CZ" sz="2000" dirty="0"/>
              <a:t>zahraničního správce daně daňovému </a:t>
            </a:r>
            <a:r>
              <a:rPr lang="cs-CZ" sz="2000" dirty="0" smtClean="0"/>
              <a:t>subjektu</a:t>
            </a:r>
            <a:r>
              <a:rPr lang="cs-CZ" sz="2000" dirty="0"/>
              <a:t>. V odůvodněných případech lze daň </a:t>
            </a:r>
            <a:r>
              <a:rPr lang="cs-CZ" sz="2000" dirty="0" smtClean="0"/>
              <a:t> zaplacenou </a:t>
            </a:r>
            <a:r>
              <a:rPr lang="cs-CZ" sz="2000" dirty="0"/>
              <a:t>v zahraničí </a:t>
            </a:r>
            <a:r>
              <a:rPr lang="cs-CZ" sz="2000" dirty="0" smtClean="0"/>
              <a:t>prokazovat </a:t>
            </a:r>
            <a:r>
              <a:rPr lang="cs-CZ" sz="2000" dirty="0"/>
              <a:t>i potvrzením plátce </a:t>
            </a:r>
            <a:r>
              <a:rPr lang="cs-CZ" sz="2000" dirty="0" smtClean="0"/>
              <a:t>příjmu nebo </a:t>
            </a:r>
            <a:r>
              <a:rPr lang="cs-CZ" sz="2000" dirty="0"/>
              <a:t>depozitáře o sražení daně.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1. Vyloučení dvojího zdanění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7827962" cy="4708525"/>
          </a:xfrm>
        </p:spPr>
        <p:txBody>
          <a:bodyPr/>
          <a:lstStyle/>
          <a:p>
            <a:pPr marL="533400" indent="-533400" algn="just">
              <a:buFontTx/>
              <a:buNone/>
            </a:pPr>
            <a:r>
              <a:rPr lang="cs-CZ" sz="2400" dirty="0"/>
              <a:t>	4)	</a:t>
            </a:r>
            <a:r>
              <a:rPr lang="cs-CZ" sz="2000" dirty="0"/>
              <a:t>V praxi může nastat i případ, že </a:t>
            </a:r>
            <a:r>
              <a:rPr lang="cs-CZ" sz="2000" b="1" dirty="0"/>
              <a:t>poplatníkovi plynou 	příjmy z několika států, s nimiž ČR uzavřela smlouvu</a:t>
            </a:r>
            <a:r>
              <a:rPr lang="cs-CZ" sz="2000" dirty="0"/>
              <a:t> o </a:t>
            </a:r>
            <a:r>
              <a:rPr lang="cs-CZ" sz="2000" dirty="0" smtClean="0"/>
              <a:t>zamezení </a:t>
            </a:r>
            <a:r>
              <a:rPr lang="cs-CZ" sz="2000" dirty="0"/>
              <a:t>mezinárodního dvojího zdanění. V tomto případě </a:t>
            </a:r>
            <a:r>
              <a:rPr lang="cs-CZ" sz="2000" dirty="0" smtClean="0"/>
              <a:t>se </a:t>
            </a:r>
            <a:r>
              <a:rPr lang="cs-CZ" sz="2000" dirty="0"/>
              <a:t>vyloučení dvojího zdanění </a:t>
            </a:r>
            <a:r>
              <a:rPr lang="cs-CZ" sz="2000" b="1" dirty="0"/>
              <a:t>metodou prostého zápočtu 	provede za každý stát samostatně</a:t>
            </a:r>
            <a:r>
              <a:rPr lang="cs-CZ" sz="2000" dirty="0"/>
              <a:t>. V případě uplatnění 	metody úplného vynětí nebo </a:t>
            </a:r>
            <a:r>
              <a:rPr lang="cs-CZ" sz="2000" dirty="0" smtClean="0"/>
              <a:t>vynětí s </a:t>
            </a:r>
            <a:r>
              <a:rPr lang="cs-CZ" sz="2000" dirty="0"/>
              <a:t>výhradou </a:t>
            </a:r>
            <a:r>
              <a:rPr lang="cs-CZ" sz="2000" dirty="0" smtClean="0"/>
              <a:t>progrese </a:t>
            </a:r>
            <a:r>
              <a:rPr lang="cs-CZ" sz="2000" dirty="0"/>
              <a:t>se ze základu daně vyjímá úhrn veškerých příjmů </a:t>
            </a:r>
            <a:r>
              <a:rPr lang="cs-CZ" sz="2000" dirty="0" smtClean="0"/>
              <a:t>ze </a:t>
            </a:r>
            <a:r>
              <a:rPr lang="cs-CZ" sz="2000" dirty="0"/>
              <a:t>zdrojem v zahraničí, které se vyjímají ze zdanění. 	</a:t>
            </a:r>
            <a:endParaRPr lang="cs-CZ" sz="2000" dirty="0" smtClean="0"/>
          </a:p>
          <a:p>
            <a:pPr marL="533400" indent="-533400" algn="just">
              <a:buFontTx/>
              <a:buNone/>
            </a:pPr>
            <a:r>
              <a:rPr lang="cs-CZ" sz="2000" dirty="0" smtClean="0"/>
              <a:t>	</a:t>
            </a:r>
          </a:p>
          <a:p>
            <a:pPr marL="533400" indent="-533400" algn="just">
              <a:buFontTx/>
              <a:buNone/>
            </a:pPr>
            <a:r>
              <a:rPr lang="cs-CZ" sz="2000" dirty="0" smtClean="0"/>
              <a:t>	Jestliže </a:t>
            </a:r>
            <a:r>
              <a:rPr lang="cs-CZ" sz="2000" dirty="0"/>
              <a:t>však mají být při vyloučení dvojího zdanění použity 	</a:t>
            </a:r>
            <a:r>
              <a:rPr lang="cs-CZ" sz="2000" dirty="0" smtClean="0"/>
              <a:t>metoda úplného </a:t>
            </a:r>
            <a:r>
              <a:rPr lang="cs-CZ" sz="2000" dirty="0"/>
              <a:t>vynětí nebo metoda vynětí s výhradou 	progrese i metoda prostého zápočtu, provede se nejprve 	vynětí a pak zápočet příjmů.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5722-822C-4E5A-9025-7A08374A1CF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 návrhu Stoh knih">
  <a:themeElements>
    <a:clrScheme name="Šablona návrhu Stoh kni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Šablona návrhu Stoh kni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Stoh kni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Stoh knih</Template>
  <TotalTime>824</TotalTime>
  <Words>204</Words>
  <Application>Microsoft Office PowerPoint</Application>
  <PresentationFormat>Předvádění na obrazovce (4:3)</PresentationFormat>
  <Paragraphs>130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Šablona návrhu Stoh knih</vt:lpstr>
      <vt:lpstr>Motiv systému Office</vt:lpstr>
      <vt:lpstr>Mezinárodní zdanění</vt:lpstr>
      <vt:lpstr>Téma :  Zdaňování příjmů rezidenta ČR ze zdrojů v zahraničí</vt:lpstr>
      <vt:lpstr>1. Vyloučení dvojího zdanění</vt:lpstr>
      <vt:lpstr>1. Vyloučení dvojího zdanění</vt:lpstr>
      <vt:lpstr>1. Vyloučení dvojího zdanění</vt:lpstr>
      <vt:lpstr>1. Vyloučení dvojího zdanění</vt:lpstr>
      <vt:lpstr>1. Vyloučení dvojího zdanění</vt:lpstr>
      <vt:lpstr>1. Vyloučení dvojího zdanění</vt:lpstr>
      <vt:lpstr>1. Vyloučení dvojího zdanění</vt:lpstr>
      <vt:lpstr>1. Vyloučení dvojího zdanění</vt:lpstr>
      <vt:lpstr>1. Vyloučení dvojího zdanění</vt:lpstr>
      <vt:lpstr>2. Zdaňování příjmů ze závislé činnosti </vt:lpstr>
      <vt:lpstr>2. Zdaňování příjmů ze závislé činnosti </vt:lpstr>
      <vt:lpstr>2. Zdaňování příjmů ze závislé činnosti</vt:lpstr>
      <vt:lpstr>2. Zdaňování příjmů ze závislé činnosti</vt:lpstr>
      <vt:lpstr>3. Zdaňování příjmů z nezávislé činnosti </vt:lpstr>
      <vt:lpstr>3. Zdaňování příjmů z nezávislé činnosti</vt:lpstr>
      <vt:lpstr>3. Zdaňování příjmů z nezávislé činnosti</vt:lpstr>
      <vt:lpstr>3. Zdaňování příjmů z nezávislé činnosti</vt:lpstr>
      <vt:lpstr>3. Zdaňování příjmů z nezávislé činnosti</vt:lpstr>
      <vt:lpstr>3. Zdaňování příjmů z nezávislé činnosti</vt:lpstr>
      <vt:lpstr>3. Zdaňování příjmů z nezávislé činnosti</vt:lpstr>
      <vt:lpstr>4. Zdaňování příjmů právnických osob </vt:lpstr>
      <vt:lpstr>4. Zdaňování příjmů právnických osob</vt:lpstr>
      <vt:lpstr>4. Zdaňování příjmů právnických osob</vt:lpstr>
    </vt:vector>
  </TitlesOfParts>
  <Company>MZLU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zdanění</dc:title>
  <dc:subject>Mezinárodní zdanění</dc:subject>
  <dc:creator>Prof. Ing. Václav Vybíhal, CSc.</dc:creator>
  <cp:lastModifiedBy>Hana</cp:lastModifiedBy>
  <cp:revision>14</cp:revision>
  <dcterms:created xsi:type="dcterms:W3CDTF">2006-09-24T16:12:32Z</dcterms:created>
  <dcterms:modified xsi:type="dcterms:W3CDTF">2012-11-19T11:27:11Z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TC011594401029</vt:lpwstr>
  </property>
</Properties>
</file>