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44" r:id="rId1"/>
  </p:sldMasterIdLst>
  <p:notesMasterIdLst>
    <p:notesMasterId r:id="rId31"/>
  </p:notes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70" r:id="rId14"/>
    <p:sldId id="271" r:id="rId15"/>
    <p:sldId id="284" r:id="rId16"/>
    <p:sldId id="272" r:id="rId17"/>
    <p:sldId id="273" r:id="rId18"/>
    <p:sldId id="274" r:id="rId19"/>
    <p:sldId id="275" r:id="rId20"/>
    <p:sldId id="282" r:id="rId21"/>
    <p:sldId id="276" r:id="rId22"/>
    <p:sldId id="283" r:id="rId23"/>
    <p:sldId id="277" r:id="rId24"/>
    <p:sldId id="278" r:id="rId25"/>
    <p:sldId id="279" r:id="rId26"/>
    <p:sldId id="280" r:id="rId27"/>
    <p:sldId id="264" r:id="rId28"/>
    <p:sldId id="265" r:id="rId29"/>
    <p:sldId id="26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1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AFDB8-0356-4A21-A344-023C5070B024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132D1-BF19-4A66-9317-B96953C6F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28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32D1-BF19-4A66-9317-B96953C6F93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3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72FE3EB-DA3B-414C-890B-30C9DCB05B1D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D30F19-3708-4595-A3A5-C8E7D32C7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ks.ru/" TargetMode="External"/><Relationship Id="rId2" Type="http://schemas.openxmlformats.org/officeDocument/2006/relationships/hyperlink" Target="http://kodeks.systecs.ru/nk_rf/nk_glava2/nk_st1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infin.ru/" TargetMode="External"/><Relationship Id="rId4" Type="http://schemas.openxmlformats.org/officeDocument/2006/relationships/hyperlink" Target="http://www.nalog.ru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Daňový</a:t>
            </a:r>
            <a:r>
              <a:rPr lang="en-US" dirty="0"/>
              <a:t> </a:t>
            </a:r>
            <a:r>
              <a:rPr lang="en-US" dirty="0" err="1"/>
              <a:t>systém</a:t>
            </a:r>
            <a:r>
              <a:rPr lang="en-US" dirty="0"/>
              <a:t> Ruska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1723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Gilzayova Elmira, </a:t>
            </a:r>
            <a:r>
              <a:rPr lang="cs-CZ" dirty="0" err="1" smtClean="0"/>
              <a:t>učo</a:t>
            </a:r>
            <a:r>
              <a:rPr lang="cs-CZ" dirty="0" smtClean="0"/>
              <a:t>: 401370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476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881192" cy="634082"/>
          </a:xfrm>
        </p:spPr>
        <p:txBody>
          <a:bodyPr>
            <a:noAutofit/>
          </a:bodyPr>
          <a:lstStyle/>
          <a:p>
            <a:pPr algn="r"/>
            <a:r>
              <a:rPr lang="cs-CZ" sz="3600" dirty="0"/>
              <a:t>D</a:t>
            </a:r>
            <a:r>
              <a:rPr lang="ru-RU" sz="3600" dirty="0" err="1"/>
              <a:t>aň</a:t>
            </a:r>
            <a:r>
              <a:rPr lang="ru-RU" sz="3600" dirty="0"/>
              <a:t> z </a:t>
            </a:r>
            <a:r>
              <a:rPr lang="ru-RU" sz="3600" dirty="0" err="1"/>
              <a:t>přidané</a:t>
            </a:r>
            <a:r>
              <a:rPr lang="ru-RU" sz="3600" dirty="0"/>
              <a:t> </a:t>
            </a:r>
            <a:r>
              <a:rPr lang="ru-RU" sz="3600" dirty="0" err="1"/>
              <a:t>hodnoty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931224" cy="5544616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cs-CZ" sz="2200" u="sng" dirty="0" smtClean="0"/>
              <a:t>Poplatníci:</a:t>
            </a:r>
          </a:p>
          <a:p>
            <a:pPr marL="379476" indent="-342900">
              <a:buFont typeface="+mj-lt"/>
              <a:buAutoNum type="arabicPeriod"/>
            </a:pPr>
            <a:r>
              <a:rPr lang="cs-CZ" sz="1800" dirty="0" smtClean="0"/>
              <a:t>právnické osoby</a:t>
            </a:r>
            <a:endParaRPr lang="cs-CZ" sz="1800" dirty="0"/>
          </a:p>
          <a:p>
            <a:pPr marL="379476" indent="-342900">
              <a:buFont typeface="+mj-lt"/>
              <a:buAutoNum type="arabicPeriod"/>
            </a:pPr>
            <a:r>
              <a:rPr lang="cs-CZ" sz="1800" dirty="0" smtClean="0"/>
              <a:t>OSVČ </a:t>
            </a:r>
            <a:r>
              <a:rPr lang="cs-CZ" sz="1800" dirty="0"/>
              <a:t>(osoba samostatně výdělečně činná</a:t>
            </a:r>
            <a:r>
              <a:rPr lang="cs-CZ" sz="1800" dirty="0" smtClean="0"/>
              <a:t>)</a:t>
            </a:r>
          </a:p>
          <a:p>
            <a:pPr marL="36576" indent="0">
              <a:buNone/>
            </a:pPr>
            <a:r>
              <a:rPr lang="cs-CZ" sz="2000" u="sng" dirty="0" smtClean="0"/>
              <a:t>Předmět daně </a:t>
            </a:r>
            <a:r>
              <a:rPr lang="cs-CZ" sz="1800" dirty="0" smtClean="0"/>
              <a:t>- </a:t>
            </a:r>
            <a:r>
              <a:rPr lang="ru-RU" sz="1800" dirty="0" err="1"/>
              <a:t>Realizace</a:t>
            </a:r>
            <a:r>
              <a:rPr lang="ru-RU" sz="1800" dirty="0"/>
              <a:t> </a:t>
            </a:r>
            <a:r>
              <a:rPr lang="ru-RU" sz="1800" dirty="0" err="1"/>
              <a:t>prací</a:t>
            </a:r>
            <a:r>
              <a:rPr lang="ru-RU" sz="1800" dirty="0"/>
              <a:t>, </a:t>
            </a:r>
            <a:r>
              <a:rPr lang="ru-RU" sz="1800" dirty="0" err="1"/>
              <a:t>zboží</a:t>
            </a:r>
            <a:r>
              <a:rPr lang="ru-RU" sz="1800" dirty="0"/>
              <a:t> a </a:t>
            </a:r>
            <a:r>
              <a:rPr lang="ru-RU" sz="1800" dirty="0" err="1"/>
              <a:t>služeb</a:t>
            </a:r>
            <a:r>
              <a:rPr lang="ru-RU" sz="1800" dirty="0"/>
              <a:t> v </a:t>
            </a:r>
            <a:r>
              <a:rPr lang="ru-RU" sz="1800" dirty="0" err="1"/>
              <a:t>Rusku</a:t>
            </a:r>
            <a:endParaRPr lang="cs-CZ" sz="1800" dirty="0" smtClean="0"/>
          </a:p>
          <a:p>
            <a:pPr marL="36576" indent="0">
              <a:buNone/>
            </a:pPr>
            <a:r>
              <a:rPr lang="cs-CZ" sz="2200" u="sng" dirty="0" smtClean="0"/>
              <a:t>Osvobozeni </a:t>
            </a:r>
            <a:r>
              <a:rPr lang="cs-CZ" sz="2200" u="sng" dirty="0"/>
              <a:t>od daně jsou: </a:t>
            </a:r>
            <a:endParaRPr lang="cs-CZ" sz="2200" u="sng" dirty="0" smtClean="0"/>
          </a:p>
          <a:p>
            <a:pPr marL="493776" indent="-457200">
              <a:buFont typeface="+mj-lt"/>
              <a:buAutoNum type="arabicPeriod"/>
            </a:pPr>
            <a:r>
              <a:rPr lang="cs-CZ" sz="1800" dirty="0" smtClean="0"/>
              <a:t>Zahraniční </a:t>
            </a:r>
            <a:r>
              <a:rPr lang="cs-CZ" sz="1800" dirty="0"/>
              <a:t>organizace, jejichž činnost </a:t>
            </a:r>
            <a:r>
              <a:rPr lang="ru-RU" sz="1800" dirty="0" smtClean="0"/>
              <a:t>souvis</a:t>
            </a:r>
            <a:r>
              <a:rPr lang="cs-CZ" sz="1800" dirty="0" smtClean="0"/>
              <a:t>í</a:t>
            </a:r>
            <a:r>
              <a:rPr lang="ru-RU" sz="1800" dirty="0" smtClean="0"/>
              <a:t> </a:t>
            </a:r>
            <a:r>
              <a:rPr lang="ru-RU" sz="1800" dirty="0"/>
              <a:t>s organizací </a:t>
            </a:r>
            <a:r>
              <a:rPr lang="ru-RU" sz="1800" dirty="0" smtClean="0"/>
              <a:t>XXII</a:t>
            </a:r>
            <a:r>
              <a:rPr lang="cs-CZ" sz="1800" dirty="0" smtClean="0"/>
              <a:t>.</a:t>
            </a:r>
            <a:r>
              <a:rPr lang="ru-RU" sz="1800" dirty="0" smtClean="0"/>
              <a:t> </a:t>
            </a:r>
            <a:r>
              <a:rPr lang="ru-RU" sz="1800" dirty="0"/>
              <a:t>Zimních olympijských her a </a:t>
            </a:r>
            <a:r>
              <a:rPr lang="ru-RU" sz="1800" dirty="0" smtClean="0"/>
              <a:t>XI</a:t>
            </a:r>
            <a:r>
              <a:rPr lang="cs-CZ" sz="1800" dirty="0" smtClean="0"/>
              <a:t>.</a:t>
            </a:r>
            <a:r>
              <a:rPr lang="ru-RU" sz="1800" dirty="0" smtClean="0"/>
              <a:t> </a:t>
            </a:r>
            <a:r>
              <a:rPr lang="ru-RU" sz="1800" dirty="0"/>
              <a:t>paralympijských her roku 2014 v Soči (do 1.01.2017)</a:t>
            </a:r>
            <a:r>
              <a:rPr lang="cs-CZ" sz="1800" dirty="0"/>
              <a:t>, </a:t>
            </a:r>
            <a:endParaRPr lang="ru-RU" sz="1800" dirty="0"/>
          </a:p>
          <a:p>
            <a:pPr marL="493776" indent="-457200">
              <a:buFont typeface="+mj-lt"/>
              <a:buAutoNum type="arabicPeriod"/>
            </a:pPr>
            <a:r>
              <a:rPr lang="cs-CZ" sz="1800" dirty="0" smtClean="0"/>
              <a:t>Pokud tržby </a:t>
            </a:r>
            <a:r>
              <a:rPr lang="cs-CZ" sz="1800" dirty="0"/>
              <a:t>za </a:t>
            </a:r>
            <a:r>
              <a:rPr lang="ru-RU" sz="1800" dirty="0" err="1"/>
              <a:t>tři</a:t>
            </a:r>
            <a:r>
              <a:rPr lang="ru-RU" sz="1800" dirty="0"/>
              <a:t> </a:t>
            </a:r>
            <a:r>
              <a:rPr lang="ru-RU" sz="1800" dirty="0" err="1"/>
              <a:t>předcházející</a:t>
            </a:r>
            <a:r>
              <a:rPr lang="ru-RU" sz="1800" dirty="0"/>
              <a:t> </a:t>
            </a:r>
            <a:r>
              <a:rPr lang="ru-RU" sz="1800" dirty="0" err="1"/>
              <a:t>kalendářní</a:t>
            </a:r>
            <a:r>
              <a:rPr lang="ru-RU" sz="1800" dirty="0"/>
              <a:t> </a:t>
            </a:r>
            <a:r>
              <a:rPr lang="ru-RU" sz="1800" dirty="0" err="1"/>
              <a:t>měsíc</a:t>
            </a:r>
            <a:r>
              <a:rPr lang="cs-CZ" sz="1800" dirty="0"/>
              <a:t>e </a:t>
            </a:r>
            <a:r>
              <a:rPr lang="ru-RU" sz="1800" dirty="0"/>
              <a:t>(</a:t>
            </a:r>
            <a:r>
              <a:rPr lang="ru-RU" sz="1800" dirty="0" err="1"/>
              <a:t>bez</a:t>
            </a:r>
            <a:r>
              <a:rPr lang="ru-RU" sz="1800" dirty="0"/>
              <a:t> DPH) </a:t>
            </a:r>
            <a:r>
              <a:rPr lang="ru-RU" sz="1800" dirty="0" err="1"/>
              <a:t>nepřesahuj</a:t>
            </a:r>
            <a:r>
              <a:rPr lang="cs-CZ" sz="1800" dirty="0"/>
              <a:t>í</a:t>
            </a:r>
            <a:r>
              <a:rPr lang="ru-RU" sz="1800" dirty="0"/>
              <a:t> 2 </a:t>
            </a:r>
            <a:r>
              <a:rPr lang="ru-RU" sz="1800" dirty="0" err="1"/>
              <a:t>milionů</a:t>
            </a:r>
            <a:r>
              <a:rPr lang="ru-RU" sz="1800" dirty="0"/>
              <a:t> </a:t>
            </a:r>
            <a:r>
              <a:rPr lang="ru-RU" sz="1800" dirty="0" err="1"/>
              <a:t>rublů</a:t>
            </a:r>
            <a:r>
              <a:rPr lang="cs-CZ" sz="1800" dirty="0"/>
              <a:t>.</a:t>
            </a:r>
            <a:endParaRPr lang="ru-RU" sz="1800" dirty="0"/>
          </a:p>
          <a:p>
            <a:pPr marL="36576" indent="0">
              <a:buNone/>
            </a:pPr>
            <a:r>
              <a:rPr lang="cs-CZ" sz="2200" u="sng" dirty="0" smtClean="0"/>
              <a:t>Sazby: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800" dirty="0" smtClean="0"/>
              <a:t>0% </a:t>
            </a:r>
            <a:r>
              <a:rPr lang="cs-CZ" sz="1800" dirty="0" smtClean="0"/>
              <a:t>(export</a:t>
            </a:r>
            <a:r>
              <a:rPr lang="cs-CZ" sz="1800" dirty="0"/>
              <a:t>, kosmické </a:t>
            </a:r>
            <a:r>
              <a:rPr lang="cs-CZ" sz="1800" dirty="0" smtClean="0"/>
              <a:t>zboží)</a:t>
            </a:r>
            <a:endParaRPr lang="ru-RU" sz="1800" dirty="0"/>
          </a:p>
          <a:p>
            <a:pPr marL="550926" indent="-514350">
              <a:buFont typeface="+mj-lt"/>
              <a:buAutoNum type="arabicPeriod"/>
            </a:pPr>
            <a:r>
              <a:rPr lang="ru-RU" sz="1800" dirty="0" smtClean="0"/>
              <a:t>10</a:t>
            </a:r>
            <a:r>
              <a:rPr lang="ru-RU" sz="1800" dirty="0"/>
              <a:t>% </a:t>
            </a:r>
            <a:r>
              <a:rPr lang="cs-CZ" sz="1800" dirty="0"/>
              <a:t>(</a:t>
            </a:r>
            <a:r>
              <a:rPr lang="ru-RU" sz="1800" dirty="0" err="1" smtClean="0"/>
              <a:t>potraviny</a:t>
            </a:r>
            <a:r>
              <a:rPr lang="ru-RU" sz="1800" dirty="0"/>
              <a:t>, </a:t>
            </a:r>
            <a:r>
              <a:rPr lang="ru-RU" sz="1800" dirty="0" err="1"/>
              <a:t>dětské</a:t>
            </a:r>
            <a:r>
              <a:rPr lang="ru-RU" sz="1800" dirty="0"/>
              <a:t> </a:t>
            </a:r>
            <a:r>
              <a:rPr lang="ru-RU" sz="1800" dirty="0" err="1"/>
              <a:t>výrobky</a:t>
            </a:r>
            <a:r>
              <a:rPr lang="ru-RU" sz="1800" dirty="0"/>
              <a:t>, </a:t>
            </a:r>
            <a:r>
              <a:rPr lang="cs-CZ" sz="1800" dirty="0"/>
              <a:t>tisk</a:t>
            </a:r>
            <a:r>
              <a:rPr lang="ru-RU" sz="1800" dirty="0"/>
              <a:t>, </a:t>
            </a:r>
            <a:r>
              <a:rPr lang="ru-RU" sz="1800" dirty="0" err="1"/>
              <a:t>zdravotnické</a:t>
            </a:r>
            <a:r>
              <a:rPr lang="ru-RU" sz="1800" dirty="0"/>
              <a:t> </a:t>
            </a:r>
            <a:r>
              <a:rPr lang="ru-RU" sz="1800" dirty="0" err="1"/>
              <a:t>výrobky</a:t>
            </a:r>
            <a:r>
              <a:rPr lang="ru-RU" sz="1800" dirty="0"/>
              <a:t> z </a:t>
            </a:r>
            <a:r>
              <a:rPr lang="ru-RU" sz="1800" dirty="0" err="1"/>
              <a:t>domácí</a:t>
            </a:r>
            <a:r>
              <a:rPr lang="ru-RU" sz="1800" dirty="0"/>
              <a:t> i </a:t>
            </a:r>
            <a:r>
              <a:rPr lang="ru-RU" sz="1800" dirty="0" err="1"/>
              <a:t>zahraniční</a:t>
            </a:r>
            <a:r>
              <a:rPr lang="ru-RU" sz="1800" dirty="0"/>
              <a:t> </a:t>
            </a:r>
            <a:r>
              <a:rPr lang="ru-RU" sz="1800" dirty="0" err="1" smtClean="0"/>
              <a:t>produkce</a:t>
            </a:r>
            <a:r>
              <a:rPr lang="cs-CZ" sz="1800" dirty="0" smtClean="0"/>
              <a:t>)</a:t>
            </a:r>
            <a:endParaRPr lang="ru-RU" sz="1800" dirty="0"/>
          </a:p>
          <a:p>
            <a:pPr marL="550926" indent="-514350">
              <a:buFont typeface="+mj-lt"/>
              <a:buAutoNum type="arabicPeriod"/>
            </a:pPr>
            <a:r>
              <a:rPr lang="ru-RU" sz="1800" dirty="0" smtClean="0"/>
              <a:t>18 </a:t>
            </a:r>
            <a:r>
              <a:rPr lang="cs-CZ" sz="1800" dirty="0"/>
              <a:t>% v </a:t>
            </a:r>
            <a:r>
              <a:rPr lang="ru-RU" sz="1800" dirty="0" err="1"/>
              <a:t>případech</a:t>
            </a:r>
            <a:r>
              <a:rPr lang="ru-RU" sz="1800" dirty="0"/>
              <a:t>, </a:t>
            </a:r>
            <a:r>
              <a:rPr lang="ru-RU" sz="1800" dirty="0" err="1"/>
              <a:t>které</a:t>
            </a:r>
            <a:r>
              <a:rPr lang="ru-RU" sz="1800" dirty="0"/>
              <a:t> </a:t>
            </a:r>
            <a:r>
              <a:rPr lang="ru-RU" sz="1800" dirty="0" err="1"/>
              <a:t>nejsou</a:t>
            </a:r>
            <a:r>
              <a:rPr lang="ru-RU" sz="1800" dirty="0"/>
              <a:t> </a:t>
            </a:r>
            <a:r>
              <a:rPr lang="ru-RU" sz="1800" dirty="0" err="1"/>
              <a:t>uvedeny</a:t>
            </a:r>
            <a:r>
              <a:rPr lang="ru-RU" sz="1800" dirty="0"/>
              <a:t> v </a:t>
            </a:r>
            <a:r>
              <a:rPr lang="ru-RU" sz="1800" dirty="0" err="1"/>
              <a:t>odstavcích</a:t>
            </a:r>
            <a:r>
              <a:rPr lang="ru-RU" sz="1800" dirty="0"/>
              <a:t> 1 a </a:t>
            </a:r>
            <a:r>
              <a:rPr lang="ru-RU" sz="1800" dirty="0" smtClean="0"/>
              <a:t>2</a:t>
            </a:r>
            <a:endParaRPr lang="cs-CZ" sz="1800" dirty="0" smtClean="0"/>
          </a:p>
          <a:p>
            <a:pPr marL="550926" indent="-514350">
              <a:buFont typeface="+mj-lt"/>
              <a:buAutoNum type="arabicPeriod"/>
            </a:pPr>
            <a:r>
              <a:rPr lang="cs-CZ" sz="1800" dirty="0" smtClean="0"/>
              <a:t>10/110, 18/118</a:t>
            </a:r>
          </a:p>
          <a:p>
            <a:pPr marL="36576" indent="0">
              <a:buNone/>
            </a:pPr>
            <a:r>
              <a:rPr lang="cs-CZ" sz="2200" u="sng" dirty="0" smtClean="0"/>
              <a:t>Daňové období </a:t>
            </a:r>
            <a:r>
              <a:rPr lang="cs-CZ" sz="1800" dirty="0" smtClean="0"/>
              <a:t>- Kvartál</a:t>
            </a:r>
            <a:endParaRPr lang="ru-RU" sz="1800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32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274638"/>
            <a:ext cx="3784848" cy="778098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S</a:t>
            </a:r>
            <a:r>
              <a:rPr lang="ru-RU" sz="3600" dirty="0" err="1" smtClean="0"/>
              <a:t>potřební</a:t>
            </a:r>
            <a:r>
              <a:rPr lang="cs-CZ" sz="3600" dirty="0" smtClean="0"/>
              <a:t> </a:t>
            </a:r>
            <a:r>
              <a:rPr lang="cs-CZ" sz="3600" dirty="0"/>
              <a:t>daň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cs-CZ" sz="3200" u="sng" dirty="0"/>
              <a:t>Poplatníci: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smtClean="0"/>
              <a:t>právnické osoby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smtClean="0"/>
              <a:t>OSVČ</a:t>
            </a:r>
          </a:p>
          <a:p>
            <a:pPr marL="36576" indent="0">
              <a:buNone/>
            </a:pPr>
            <a:r>
              <a:rPr lang="cs-CZ" sz="3200" u="sng" dirty="0"/>
              <a:t>Předmět </a:t>
            </a:r>
            <a:r>
              <a:rPr lang="cs-CZ" sz="3200" u="sng" dirty="0" smtClean="0"/>
              <a:t>daně: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/>
              <a:t>Alkoholické</a:t>
            </a:r>
            <a:r>
              <a:rPr lang="en-US" dirty="0"/>
              <a:t> </a:t>
            </a:r>
            <a:r>
              <a:rPr lang="en-US" dirty="0" err="1" smtClean="0"/>
              <a:t>nápoje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err="1"/>
              <a:t>Tabákové</a:t>
            </a:r>
            <a:r>
              <a:rPr lang="en-US" dirty="0"/>
              <a:t> </a:t>
            </a:r>
            <a:r>
              <a:rPr lang="en-US" dirty="0" err="1" smtClean="0"/>
              <a:t>výrobky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err="1"/>
              <a:t>Auta</a:t>
            </a:r>
            <a:r>
              <a:rPr lang="en-US" dirty="0"/>
              <a:t> a </a:t>
            </a:r>
            <a:r>
              <a:rPr lang="en-US" dirty="0" err="1"/>
              <a:t>motocykly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150 </a:t>
            </a:r>
            <a:r>
              <a:rPr lang="en-US" dirty="0" err="1"/>
              <a:t>hp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err="1"/>
              <a:t>Pohonné</a:t>
            </a:r>
            <a:r>
              <a:rPr lang="en-US" dirty="0"/>
              <a:t> </a:t>
            </a:r>
            <a:r>
              <a:rPr lang="en-US" dirty="0" err="1"/>
              <a:t>hmoty</a:t>
            </a:r>
            <a:r>
              <a:rPr lang="en-US" dirty="0"/>
              <a:t> a </a:t>
            </a:r>
            <a:r>
              <a:rPr lang="en-US" dirty="0" err="1" smtClean="0"/>
              <a:t>maziva</a:t>
            </a:r>
            <a:endParaRPr lang="cs-CZ" dirty="0" smtClean="0"/>
          </a:p>
          <a:p>
            <a:pPr marL="36576" indent="0">
              <a:buNone/>
            </a:pPr>
            <a:r>
              <a:rPr lang="cs-CZ" sz="3200" u="sng" dirty="0"/>
              <a:t>Sazby</a:t>
            </a:r>
            <a:r>
              <a:rPr lang="cs-CZ" sz="3200" u="sng" dirty="0" smtClean="0"/>
              <a:t>: 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</a:t>
            </a:r>
            <a:r>
              <a:rPr lang="cs-CZ" dirty="0" smtClean="0"/>
              <a:t>evná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/>
              <a:t>ad</a:t>
            </a:r>
            <a:r>
              <a:rPr lang="ru-RU" dirty="0"/>
              <a:t> </a:t>
            </a:r>
            <a:r>
              <a:rPr lang="ru-RU" dirty="0" err="1"/>
              <a:t>valorem</a:t>
            </a:r>
            <a:r>
              <a:rPr lang="ru-RU" dirty="0"/>
              <a:t> (v </a:t>
            </a:r>
            <a:r>
              <a:rPr lang="ru-RU" dirty="0" err="1"/>
              <a:t>procentech</a:t>
            </a:r>
            <a:r>
              <a:rPr lang="ru-RU" dirty="0" smtClean="0"/>
              <a:t>)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smíšen</a:t>
            </a:r>
            <a:r>
              <a:rPr lang="cs-CZ" dirty="0" smtClean="0"/>
              <a:t>á</a:t>
            </a:r>
            <a:endParaRPr lang="ru-RU" dirty="0"/>
          </a:p>
          <a:p>
            <a:pPr marL="36576" indent="0">
              <a:buNone/>
            </a:pPr>
            <a:r>
              <a:rPr lang="cs-CZ" sz="3200" u="sng" dirty="0" smtClean="0"/>
              <a:t>Daňové </a:t>
            </a:r>
            <a:r>
              <a:rPr lang="cs-CZ" sz="3200" u="sng" dirty="0"/>
              <a:t>období </a:t>
            </a:r>
            <a:r>
              <a:rPr lang="cs-CZ" sz="2400" dirty="0"/>
              <a:t>- </a:t>
            </a:r>
            <a:r>
              <a:rPr lang="cs-CZ" dirty="0" smtClean="0"/>
              <a:t>Kalendářní </a:t>
            </a:r>
            <a:r>
              <a:rPr lang="cs-CZ" dirty="0"/>
              <a:t>měsíc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343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5945088" cy="778098"/>
          </a:xfrm>
        </p:spPr>
        <p:txBody>
          <a:bodyPr>
            <a:normAutofit/>
          </a:bodyPr>
          <a:lstStyle/>
          <a:p>
            <a:pPr algn="r"/>
            <a:r>
              <a:rPr lang="cs-CZ" sz="3600" dirty="0" err="1" smtClean="0"/>
              <a:t>D</a:t>
            </a:r>
            <a:r>
              <a:rPr lang="ru-RU" sz="3600" dirty="0" err="1" smtClean="0"/>
              <a:t>aň</a:t>
            </a:r>
            <a:r>
              <a:rPr lang="ru-RU" sz="3600" dirty="0" smtClean="0"/>
              <a:t> </a:t>
            </a:r>
            <a:r>
              <a:rPr lang="ru-RU" sz="3600" dirty="0"/>
              <a:t>z </a:t>
            </a:r>
            <a:r>
              <a:rPr lang="ru-RU" sz="3600" dirty="0" err="1"/>
              <a:t>příjmů</a:t>
            </a:r>
            <a:r>
              <a:rPr lang="ru-RU" sz="3600" dirty="0"/>
              <a:t> </a:t>
            </a:r>
            <a:r>
              <a:rPr lang="ru-RU" sz="3600" dirty="0" err="1"/>
              <a:t>fyzických</a:t>
            </a:r>
            <a:r>
              <a:rPr lang="ru-RU" sz="3600" dirty="0"/>
              <a:t> </a:t>
            </a:r>
            <a:r>
              <a:rPr lang="ru-RU" sz="3600" dirty="0" err="1"/>
              <a:t>osob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467600" cy="5145435"/>
          </a:xfrm>
        </p:spPr>
        <p:txBody>
          <a:bodyPr>
            <a:normAutofit fontScale="70000" lnSpcReduction="20000"/>
          </a:bodyPr>
          <a:lstStyle/>
          <a:p>
            <a:pPr marL="36576" lvl="0" indent="0">
              <a:buNone/>
            </a:pPr>
            <a:r>
              <a:rPr lang="cs-CZ" sz="2800" u="sng" dirty="0" smtClean="0"/>
              <a:t>Poplatníci: </a:t>
            </a:r>
          </a:p>
          <a:p>
            <a:pPr marL="550926" lvl="0" indent="-514350">
              <a:buFont typeface="+mj-lt"/>
              <a:buAutoNum type="arabicPeriod"/>
            </a:pPr>
            <a:r>
              <a:rPr lang="ru-RU" dirty="0" err="1" smtClean="0"/>
              <a:t>daňoví</a:t>
            </a:r>
            <a:r>
              <a:rPr lang="ru-RU" dirty="0" smtClean="0"/>
              <a:t> </a:t>
            </a:r>
            <a:r>
              <a:rPr lang="ru-RU" dirty="0" err="1"/>
              <a:t>rezidenti</a:t>
            </a:r>
            <a:r>
              <a:rPr lang="ru-RU" dirty="0"/>
              <a:t> </a:t>
            </a:r>
            <a:r>
              <a:rPr lang="ru-RU" dirty="0" err="1"/>
              <a:t>Ruské</a:t>
            </a:r>
            <a:r>
              <a:rPr lang="ru-RU" dirty="0"/>
              <a:t> </a:t>
            </a:r>
            <a:r>
              <a:rPr lang="ru-RU" dirty="0" err="1"/>
              <a:t>federace</a:t>
            </a:r>
            <a:r>
              <a:rPr lang="ru-RU" dirty="0"/>
              <a:t>,</a:t>
            </a:r>
          </a:p>
          <a:p>
            <a:pPr marL="550926" lvl="0" indent="-514350">
              <a:buFont typeface="+mj-lt"/>
              <a:buAutoNum type="arabicPeriod"/>
            </a:pPr>
            <a:r>
              <a:rPr lang="ru-RU" dirty="0" err="1"/>
              <a:t>Jedinci</a:t>
            </a:r>
            <a:r>
              <a:rPr lang="ru-RU" dirty="0"/>
              <a:t>, </a:t>
            </a:r>
            <a:r>
              <a:rPr lang="ru-RU" dirty="0" err="1"/>
              <a:t>kteří</a:t>
            </a:r>
            <a:r>
              <a:rPr lang="ru-RU" dirty="0"/>
              <a:t> </a:t>
            </a:r>
            <a:r>
              <a:rPr lang="ru-RU" dirty="0" err="1"/>
              <a:t>dostávají</a:t>
            </a:r>
            <a:r>
              <a:rPr lang="ru-RU" dirty="0"/>
              <a:t> </a:t>
            </a:r>
            <a:r>
              <a:rPr lang="ru-RU" dirty="0" err="1"/>
              <a:t>příjem</a:t>
            </a:r>
            <a:r>
              <a:rPr lang="ru-RU" dirty="0"/>
              <a:t> </a:t>
            </a:r>
            <a:r>
              <a:rPr lang="ru-RU" dirty="0" err="1"/>
              <a:t>ze</a:t>
            </a:r>
            <a:r>
              <a:rPr lang="ru-RU" dirty="0"/>
              <a:t> </a:t>
            </a:r>
            <a:r>
              <a:rPr lang="ru-RU" dirty="0" err="1"/>
              <a:t>zdrojů</a:t>
            </a:r>
            <a:r>
              <a:rPr lang="ru-RU" dirty="0"/>
              <a:t> v </a:t>
            </a:r>
            <a:r>
              <a:rPr lang="ru-RU" dirty="0" err="1"/>
              <a:t>Ruské</a:t>
            </a:r>
            <a:r>
              <a:rPr lang="ru-RU" dirty="0"/>
              <a:t> </a:t>
            </a:r>
            <a:r>
              <a:rPr lang="ru-RU" dirty="0" err="1"/>
              <a:t>federaci</a:t>
            </a:r>
            <a:r>
              <a:rPr lang="ru-RU" dirty="0"/>
              <a:t> a </a:t>
            </a:r>
            <a:r>
              <a:rPr lang="ru-RU" dirty="0" err="1"/>
              <a:t>nejsou</a:t>
            </a:r>
            <a:r>
              <a:rPr lang="ru-RU" dirty="0"/>
              <a:t> </a:t>
            </a:r>
            <a:r>
              <a:rPr lang="ru-RU" dirty="0" err="1"/>
              <a:t>daňovými</a:t>
            </a:r>
            <a:r>
              <a:rPr lang="ru-RU" dirty="0"/>
              <a:t> </a:t>
            </a:r>
            <a:r>
              <a:rPr lang="ru-RU" dirty="0" err="1"/>
              <a:t>rezidenty</a:t>
            </a:r>
            <a:r>
              <a:rPr lang="ru-RU" dirty="0"/>
              <a:t> </a:t>
            </a:r>
            <a:r>
              <a:rPr lang="ru-RU" dirty="0" err="1"/>
              <a:t>Ruské</a:t>
            </a:r>
            <a:r>
              <a:rPr lang="ru-RU" dirty="0"/>
              <a:t> </a:t>
            </a:r>
            <a:r>
              <a:rPr lang="ru-RU" dirty="0" err="1"/>
              <a:t>federace</a:t>
            </a:r>
            <a:r>
              <a:rPr lang="ru-RU" dirty="0" smtClean="0"/>
              <a:t>.</a:t>
            </a:r>
            <a:endParaRPr lang="cs-CZ" dirty="0" smtClean="0"/>
          </a:p>
          <a:p>
            <a:pPr marL="36576" indent="0">
              <a:buNone/>
            </a:pPr>
            <a:r>
              <a:rPr lang="cs-CZ" sz="2800" u="sng" dirty="0"/>
              <a:t>Předmět daně</a:t>
            </a:r>
            <a:r>
              <a:rPr lang="cs-CZ" sz="2800" u="sng" dirty="0" smtClean="0"/>
              <a:t>: </a:t>
            </a:r>
            <a:r>
              <a:rPr lang="cs-CZ" sz="2800" dirty="0" smtClean="0"/>
              <a:t>příjmy </a:t>
            </a:r>
            <a:r>
              <a:rPr lang="ru-RU" sz="2800" dirty="0" err="1"/>
              <a:t>fyzických</a:t>
            </a:r>
            <a:r>
              <a:rPr lang="ru-RU" sz="2800" dirty="0"/>
              <a:t> </a:t>
            </a:r>
            <a:r>
              <a:rPr lang="ru-RU" sz="2800" dirty="0" err="1"/>
              <a:t>osob</a:t>
            </a:r>
            <a:endParaRPr lang="cs-CZ" sz="2800" dirty="0" smtClean="0"/>
          </a:p>
          <a:p>
            <a:pPr marL="36576" lvl="0" indent="0">
              <a:buNone/>
            </a:pPr>
            <a:r>
              <a:rPr lang="cs-CZ" sz="2800" u="sng" dirty="0"/>
              <a:t>Sazby</a:t>
            </a:r>
            <a:r>
              <a:rPr lang="cs-CZ" sz="2800" u="sng" dirty="0" smtClean="0"/>
              <a:t>:  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13</a:t>
            </a:r>
            <a:r>
              <a:rPr lang="ru-RU" sz="2800" dirty="0"/>
              <a:t>%, </a:t>
            </a:r>
            <a:r>
              <a:rPr lang="ru-RU" sz="2800" dirty="0" err="1"/>
              <a:t>pokud</a:t>
            </a:r>
            <a:r>
              <a:rPr lang="ru-RU" sz="2800" dirty="0"/>
              <a:t> </a:t>
            </a:r>
            <a:r>
              <a:rPr lang="ru-RU" sz="2800" dirty="0" err="1"/>
              <a:t>není</a:t>
            </a:r>
            <a:r>
              <a:rPr lang="ru-RU" sz="2800" dirty="0"/>
              <a:t> </a:t>
            </a:r>
            <a:r>
              <a:rPr lang="ru-RU" sz="2800" dirty="0" err="1"/>
              <a:t>uvedeno</a:t>
            </a:r>
            <a:r>
              <a:rPr lang="ru-RU" sz="2800" dirty="0"/>
              <a:t> </a:t>
            </a:r>
            <a:r>
              <a:rPr lang="ru-RU" sz="2800" dirty="0" err="1" smtClean="0"/>
              <a:t>jinak</a:t>
            </a:r>
            <a:endParaRPr lang="ru-RU" sz="2800" dirty="0"/>
          </a:p>
          <a:p>
            <a:pPr>
              <a:buFont typeface="Wingdings" pitchFamily="2" charset="2"/>
              <a:buChar char="§"/>
            </a:pPr>
            <a:r>
              <a:rPr lang="ru-RU" sz="2800" dirty="0"/>
              <a:t>35%</a:t>
            </a:r>
            <a:r>
              <a:rPr lang="cs-CZ" sz="2800" dirty="0"/>
              <a:t> </a:t>
            </a:r>
            <a:r>
              <a:rPr lang="cs-CZ" sz="2800" dirty="0" smtClean="0"/>
              <a:t>(výhry </a:t>
            </a:r>
            <a:r>
              <a:rPr lang="cs-CZ" sz="2800" dirty="0"/>
              <a:t>a</a:t>
            </a:r>
            <a:r>
              <a:rPr lang="ru-RU" sz="2800" dirty="0"/>
              <a:t> </a:t>
            </a:r>
            <a:r>
              <a:rPr lang="ru-RU" sz="2800" dirty="0" err="1"/>
              <a:t>ceny</a:t>
            </a:r>
            <a:r>
              <a:rPr lang="ru-RU" sz="2800" dirty="0"/>
              <a:t> (</a:t>
            </a:r>
            <a:r>
              <a:rPr lang="ru-RU" sz="2800" dirty="0" err="1"/>
              <a:t>pro</a:t>
            </a:r>
            <a:r>
              <a:rPr lang="ru-RU" sz="2800" dirty="0"/>
              <a:t> </a:t>
            </a:r>
            <a:r>
              <a:rPr lang="ru-RU" sz="2800" dirty="0" err="1"/>
              <a:t>část</a:t>
            </a:r>
            <a:r>
              <a:rPr lang="ru-RU" sz="2800" dirty="0"/>
              <a:t>, </a:t>
            </a:r>
            <a:r>
              <a:rPr lang="ru-RU" sz="2800" dirty="0" err="1"/>
              <a:t>která</a:t>
            </a:r>
            <a:r>
              <a:rPr lang="ru-RU" sz="2800" dirty="0"/>
              <a:t> </a:t>
            </a:r>
            <a:r>
              <a:rPr lang="ru-RU" sz="2800" dirty="0" err="1"/>
              <a:t>přesahuje</a:t>
            </a:r>
            <a:r>
              <a:rPr lang="ru-RU" sz="2800" dirty="0"/>
              <a:t> 4000 </a:t>
            </a:r>
            <a:r>
              <a:rPr lang="ru-RU" sz="2800" dirty="0" err="1"/>
              <a:t>rublů</a:t>
            </a:r>
            <a:r>
              <a:rPr lang="ru-RU" sz="2800" dirty="0" smtClean="0"/>
              <a:t>);</a:t>
            </a:r>
            <a:r>
              <a:rPr lang="cs-CZ" sz="2800" dirty="0" smtClean="0"/>
              <a:t> v</a:t>
            </a:r>
            <a:r>
              <a:rPr lang="ru-RU" sz="2800" dirty="0" err="1" smtClean="0"/>
              <a:t>ýnosy</a:t>
            </a:r>
            <a:r>
              <a:rPr lang="ru-RU" sz="2800" dirty="0" smtClean="0"/>
              <a:t> </a:t>
            </a:r>
            <a:r>
              <a:rPr lang="ru-RU" sz="2800" dirty="0"/>
              <a:t>z </a:t>
            </a:r>
            <a:r>
              <a:rPr lang="ru-RU" sz="2800" dirty="0" err="1"/>
              <a:t>úroků</a:t>
            </a:r>
            <a:r>
              <a:rPr lang="ru-RU" sz="2800" dirty="0"/>
              <a:t> z </a:t>
            </a:r>
            <a:r>
              <a:rPr lang="ru-RU" sz="2800" dirty="0" err="1"/>
              <a:t>bankovních</a:t>
            </a:r>
            <a:r>
              <a:rPr lang="ru-RU" sz="2800" dirty="0"/>
              <a:t> </a:t>
            </a:r>
            <a:r>
              <a:rPr lang="ru-RU" sz="2800" dirty="0" err="1"/>
              <a:t>vkladů</a:t>
            </a:r>
            <a:r>
              <a:rPr lang="ru-RU" sz="2800" dirty="0"/>
              <a:t> (</a:t>
            </a:r>
            <a:r>
              <a:rPr lang="cs-CZ" sz="2800" dirty="0"/>
              <a:t>při</a:t>
            </a:r>
            <a:r>
              <a:rPr lang="ru-RU" sz="2800" dirty="0"/>
              <a:t> </a:t>
            </a:r>
            <a:r>
              <a:rPr lang="ru-RU" sz="2800" dirty="0" err="1"/>
              <a:t>překročení</a:t>
            </a:r>
            <a:r>
              <a:rPr lang="ru-RU" sz="2800" dirty="0"/>
              <a:t> </a:t>
            </a:r>
            <a:r>
              <a:rPr lang="ru-RU" sz="2800" dirty="0" err="1"/>
              <a:t>určité</a:t>
            </a:r>
            <a:r>
              <a:rPr lang="ru-RU" sz="2800" dirty="0"/>
              <a:t> </a:t>
            </a:r>
            <a:r>
              <a:rPr lang="ru-RU" sz="2800" dirty="0" err="1"/>
              <a:t>částky</a:t>
            </a:r>
            <a:r>
              <a:rPr lang="ru-RU" sz="28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/>
              <a:t>30% z </a:t>
            </a:r>
            <a:r>
              <a:rPr lang="ru-RU" sz="2800" dirty="0" err="1"/>
              <a:t>příjmů</a:t>
            </a:r>
            <a:r>
              <a:rPr lang="cs-CZ" sz="2800" dirty="0"/>
              <a:t> pro </a:t>
            </a:r>
            <a:r>
              <a:rPr lang="ru-RU" sz="2800" dirty="0" err="1"/>
              <a:t>nerezidenty</a:t>
            </a:r>
            <a:r>
              <a:rPr lang="ru-RU" sz="2800" dirty="0"/>
              <a:t>, s </a:t>
            </a:r>
            <a:r>
              <a:rPr lang="ru-RU" sz="2800" dirty="0" err="1"/>
              <a:t>výjimkou</a:t>
            </a:r>
            <a:r>
              <a:rPr lang="ru-RU" sz="2800" dirty="0"/>
              <a:t> </a:t>
            </a:r>
            <a:r>
              <a:rPr lang="ru-RU" sz="2800" dirty="0" err="1"/>
              <a:t>příjmů</a:t>
            </a:r>
            <a:r>
              <a:rPr lang="ru-RU" sz="2800" dirty="0"/>
              <a:t> </a:t>
            </a:r>
            <a:r>
              <a:rPr lang="ru-RU" sz="2800" dirty="0" err="1"/>
              <a:t>obdrž</a:t>
            </a:r>
            <a:r>
              <a:rPr lang="cs-CZ" sz="2800" dirty="0" smtClean="0"/>
              <a:t>ených</a:t>
            </a:r>
            <a:r>
              <a:rPr lang="cs-CZ" sz="2800" dirty="0"/>
              <a:t> </a:t>
            </a:r>
            <a:r>
              <a:rPr lang="ru-RU" sz="2800" dirty="0" err="1" smtClean="0"/>
              <a:t>jako</a:t>
            </a:r>
            <a:r>
              <a:rPr lang="ru-RU" sz="2800" dirty="0" smtClean="0"/>
              <a:t> </a:t>
            </a:r>
            <a:r>
              <a:rPr lang="ru-RU" sz="2800" dirty="0"/>
              <a:t>"</a:t>
            </a:r>
            <a:r>
              <a:rPr lang="ru-RU" sz="2800" dirty="0" err="1"/>
              <a:t>dividendy</a:t>
            </a:r>
            <a:r>
              <a:rPr lang="ru-RU" sz="2800" dirty="0"/>
              <a:t>" - s</a:t>
            </a:r>
            <a:r>
              <a:rPr lang="cs-CZ" sz="2800" dirty="0"/>
              <a:t>azba</a:t>
            </a:r>
            <a:r>
              <a:rPr lang="ru-RU" sz="2800" dirty="0"/>
              <a:t>15</a:t>
            </a:r>
            <a:r>
              <a:rPr lang="ru-RU" sz="2800" dirty="0" smtClean="0"/>
              <a:t>%;</a:t>
            </a:r>
            <a:r>
              <a:rPr lang="cs-CZ" sz="2800" dirty="0" smtClean="0"/>
              <a:t> ze </a:t>
            </a:r>
            <a:r>
              <a:rPr lang="cs-CZ" sz="2800" dirty="0"/>
              <a:t>závislé činnosti</a:t>
            </a:r>
            <a:r>
              <a:rPr lang="ru-RU" sz="2800" dirty="0"/>
              <a:t> - </a:t>
            </a:r>
            <a:r>
              <a:rPr lang="cs-CZ" sz="2800" dirty="0"/>
              <a:t>sazba</a:t>
            </a:r>
            <a:r>
              <a:rPr lang="ru-RU" sz="2800" dirty="0"/>
              <a:t> 13%;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/>
              <a:t>9</a:t>
            </a:r>
            <a:r>
              <a:rPr lang="ru-RU" sz="2800" dirty="0"/>
              <a:t>% z </a:t>
            </a:r>
            <a:r>
              <a:rPr lang="ru-RU" sz="2800" dirty="0" err="1" smtClean="0"/>
              <a:t>příjmů</a:t>
            </a:r>
            <a:r>
              <a:rPr lang="cs-CZ" sz="2800" dirty="0"/>
              <a:t> </a:t>
            </a:r>
            <a:r>
              <a:rPr lang="ru-RU" sz="2800" dirty="0" err="1" smtClean="0"/>
              <a:t>vlastního</a:t>
            </a:r>
            <a:r>
              <a:rPr lang="ru-RU" sz="2800" dirty="0" smtClean="0"/>
              <a:t> </a:t>
            </a:r>
            <a:r>
              <a:rPr lang="ru-RU" sz="2800" dirty="0" err="1"/>
              <a:t>kapitálu</a:t>
            </a:r>
            <a:r>
              <a:rPr lang="ru-RU" sz="2800" dirty="0"/>
              <a:t> </a:t>
            </a:r>
            <a:r>
              <a:rPr lang="ru-RU" sz="2800" dirty="0" err="1"/>
              <a:t>obdrže</a:t>
            </a:r>
            <a:r>
              <a:rPr lang="cs-CZ" sz="2800" dirty="0"/>
              <a:t>ného</a:t>
            </a:r>
            <a:r>
              <a:rPr lang="ru-RU" sz="2800" dirty="0"/>
              <a:t> </a:t>
            </a:r>
            <a:r>
              <a:rPr lang="ru-RU" sz="2800" dirty="0" err="1"/>
              <a:t>ve</a:t>
            </a:r>
            <a:r>
              <a:rPr lang="ru-RU" sz="2800" dirty="0"/>
              <a:t> </a:t>
            </a:r>
            <a:r>
              <a:rPr lang="ru-RU" sz="2800" dirty="0" err="1"/>
              <a:t>formě</a:t>
            </a:r>
            <a:r>
              <a:rPr lang="ru-RU" sz="2800" dirty="0"/>
              <a:t> </a:t>
            </a:r>
            <a:r>
              <a:rPr lang="ru-RU" sz="2800" dirty="0" err="1"/>
              <a:t>dividend</a:t>
            </a:r>
            <a:endParaRPr lang="ru-RU" sz="2800" dirty="0"/>
          </a:p>
          <a:p>
            <a:pPr marL="36576" indent="0">
              <a:buNone/>
            </a:pPr>
            <a:endParaRPr lang="cs-CZ" sz="2800" u="sng" dirty="0"/>
          </a:p>
          <a:p>
            <a:pPr marL="36576" indent="0">
              <a:buNone/>
            </a:pPr>
            <a:r>
              <a:rPr lang="cs-CZ" sz="2800" u="sng" dirty="0"/>
              <a:t>Daňové </a:t>
            </a:r>
            <a:r>
              <a:rPr lang="cs-CZ" sz="2800" u="sng" dirty="0" smtClean="0"/>
              <a:t>období </a:t>
            </a:r>
            <a:r>
              <a:rPr lang="cs-CZ" sz="2800" dirty="0"/>
              <a:t>- Kalendářní rok</a:t>
            </a:r>
            <a:endParaRPr lang="cs-CZ" sz="2800" u="sng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676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017096" cy="850106"/>
          </a:xfrm>
        </p:spPr>
        <p:txBody>
          <a:bodyPr>
            <a:normAutofit/>
          </a:bodyPr>
          <a:lstStyle/>
          <a:p>
            <a:pPr algn="r"/>
            <a:r>
              <a:rPr lang="cs-CZ" sz="3600" dirty="0" err="1" smtClean="0"/>
              <a:t>D</a:t>
            </a:r>
            <a:r>
              <a:rPr lang="ru-RU" sz="3600" dirty="0" err="1" smtClean="0"/>
              <a:t>aň</a:t>
            </a:r>
            <a:r>
              <a:rPr lang="ru-RU" sz="3600" dirty="0" smtClean="0"/>
              <a:t> </a:t>
            </a:r>
            <a:r>
              <a:rPr lang="ru-RU" sz="3600" dirty="0"/>
              <a:t>z </a:t>
            </a:r>
            <a:r>
              <a:rPr lang="ru-RU" sz="3600" dirty="0" err="1"/>
              <a:t>příjmů</a:t>
            </a:r>
            <a:r>
              <a:rPr lang="cs-CZ" sz="3600" dirty="0"/>
              <a:t> právnických osob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 fontScale="85000" lnSpcReduction="20000"/>
          </a:bodyPr>
          <a:lstStyle/>
          <a:p>
            <a:pPr marL="36576" lvl="0" indent="0">
              <a:buNone/>
            </a:pPr>
            <a:r>
              <a:rPr lang="cs-CZ" sz="2800" u="sng" dirty="0" smtClean="0"/>
              <a:t>Poplatníci: 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800" dirty="0" err="1"/>
              <a:t>Ruské</a:t>
            </a:r>
            <a:r>
              <a:rPr lang="ru-RU" sz="2800" dirty="0"/>
              <a:t> </a:t>
            </a:r>
            <a:r>
              <a:rPr lang="cs-CZ" sz="2800" dirty="0"/>
              <a:t>právnické osoby</a:t>
            </a:r>
            <a:endParaRPr lang="ru-RU" sz="2800" dirty="0"/>
          </a:p>
          <a:p>
            <a:pPr marL="550926" indent="-514350">
              <a:buFont typeface="+mj-lt"/>
              <a:buAutoNum type="arabicPeriod"/>
            </a:pPr>
            <a:r>
              <a:rPr lang="ru-RU" sz="2800" dirty="0" err="1"/>
              <a:t>Zahraniční</a:t>
            </a:r>
            <a:r>
              <a:rPr lang="ru-RU" sz="2800" dirty="0"/>
              <a:t> </a:t>
            </a:r>
            <a:r>
              <a:rPr lang="cs-CZ" sz="2800" dirty="0"/>
              <a:t>právnické osoby, </a:t>
            </a:r>
            <a:r>
              <a:rPr lang="cs-CZ" sz="2800" dirty="0" smtClean="0"/>
              <a:t>které:</a:t>
            </a:r>
            <a:endParaRPr lang="ru-RU" sz="2800" dirty="0" smtClean="0"/>
          </a:p>
          <a:p>
            <a:pPr marL="852678" lvl="1" indent="-514350">
              <a:buAutoNum type="alphaLcParenR"/>
            </a:pPr>
            <a:r>
              <a:rPr lang="cs-CZ" sz="2400" dirty="0" smtClean="0"/>
              <a:t>působí</a:t>
            </a:r>
            <a:r>
              <a:rPr lang="ru-RU" sz="2400" dirty="0" smtClean="0"/>
              <a:t> </a:t>
            </a:r>
            <a:r>
              <a:rPr lang="ru-RU" sz="2400" dirty="0"/>
              <a:t>v </a:t>
            </a:r>
            <a:r>
              <a:rPr lang="ru-RU" sz="2400" dirty="0" err="1"/>
              <a:t>Rusk</a:t>
            </a:r>
            <a:r>
              <a:rPr lang="cs-CZ" sz="2400" dirty="0"/>
              <a:t>u a mají zde oficiální </a:t>
            </a:r>
            <a:r>
              <a:rPr lang="cs-CZ" sz="2400" dirty="0" smtClean="0"/>
              <a:t>zastoupení</a:t>
            </a:r>
          </a:p>
          <a:p>
            <a:pPr marL="852678" lvl="1" indent="-514350">
              <a:buAutoNum type="alphaLcParenR"/>
            </a:pPr>
            <a:r>
              <a:rPr lang="cs-CZ" sz="2400" dirty="0" smtClean="0"/>
              <a:t>působí </a:t>
            </a:r>
            <a:r>
              <a:rPr lang="cs-CZ" sz="2400" dirty="0"/>
              <a:t>v Rusku bez ofic. zastoupení</a:t>
            </a:r>
            <a:endParaRPr lang="ru-RU" sz="2400" dirty="0"/>
          </a:p>
          <a:p>
            <a:pPr marL="36576" indent="0">
              <a:buNone/>
            </a:pPr>
            <a:r>
              <a:rPr lang="ru-RU" sz="2400" dirty="0" err="1"/>
              <a:t>Nejsou</a:t>
            </a:r>
            <a:r>
              <a:rPr lang="ru-RU" sz="2400" dirty="0"/>
              <a:t> </a:t>
            </a:r>
            <a:r>
              <a:rPr lang="ru-RU" sz="2400" dirty="0" err="1"/>
              <a:t>uznány</a:t>
            </a:r>
            <a:r>
              <a:rPr lang="ru-RU" sz="2400" dirty="0"/>
              <a:t> </a:t>
            </a:r>
            <a:r>
              <a:rPr lang="ru-RU" sz="2400" dirty="0" err="1"/>
              <a:t>jako</a:t>
            </a:r>
            <a:r>
              <a:rPr lang="ru-RU" sz="2400" dirty="0"/>
              <a:t> </a:t>
            </a:r>
            <a:r>
              <a:rPr lang="cs-CZ" sz="2400" dirty="0"/>
              <a:t>zahraniční právnické osoby, jejichž činnost </a:t>
            </a:r>
            <a:r>
              <a:rPr lang="ru-RU" sz="2400" dirty="0" err="1"/>
              <a:t>souvis</a:t>
            </a:r>
            <a:r>
              <a:rPr lang="cs-CZ" sz="2400" dirty="0"/>
              <a:t>í</a:t>
            </a:r>
            <a:r>
              <a:rPr lang="ru-RU" sz="2400" dirty="0"/>
              <a:t> s organizací </a:t>
            </a:r>
            <a:r>
              <a:rPr lang="ru-RU" sz="2400" dirty="0" smtClean="0"/>
              <a:t>XXII</a:t>
            </a:r>
            <a:r>
              <a:rPr lang="cs-CZ" sz="2400" dirty="0" smtClean="0"/>
              <a:t>.</a:t>
            </a:r>
            <a:r>
              <a:rPr lang="ru-RU" sz="2400" dirty="0" smtClean="0"/>
              <a:t> </a:t>
            </a:r>
            <a:r>
              <a:rPr lang="ru-RU" sz="2400" dirty="0"/>
              <a:t>Zimních olympijských her a paralympijských her ​​</a:t>
            </a:r>
            <a:r>
              <a:rPr lang="ru-RU" sz="2400" dirty="0" smtClean="0"/>
              <a:t>XI</a:t>
            </a:r>
            <a:r>
              <a:rPr lang="cs-CZ" sz="2400" dirty="0" smtClean="0"/>
              <a:t>.</a:t>
            </a:r>
            <a:r>
              <a:rPr lang="ru-RU" sz="2400" dirty="0" smtClean="0"/>
              <a:t> </a:t>
            </a:r>
            <a:r>
              <a:rPr lang="ru-RU" sz="2400" dirty="0"/>
              <a:t>2014 v Soči.</a:t>
            </a:r>
            <a:endParaRPr lang="cs-CZ" sz="2400" u="sng" dirty="0" smtClean="0"/>
          </a:p>
          <a:p>
            <a:pPr marL="36576" indent="0">
              <a:buNone/>
            </a:pPr>
            <a:r>
              <a:rPr lang="cs-CZ" sz="2800" u="sng" dirty="0" smtClean="0"/>
              <a:t>Předmět daně:</a:t>
            </a:r>
            <a:r>
              <a:rPr lang="cs-CZ" sz="2800" dirty="0" smtClean="0"/>
              <a:t> </a:t>
            </a:r>
            <a:r>
              <a:rPr lang="ru-RU" sz="2800" dirty="0" err="1" smtClean="0"/>
              <a:t>Zisky</a:t>
            </a:r>
            <a:r>
              <a:rPr lang="ru-RU" sz="2800" dirty="0" smtClean="0"/>
              <a:t> </a:t>
            </a:r>
            <a:r>
              <a:rPr lang="ru-RU" sz="2800" dirty="0" err="1"/>
              <a:t>daňového</a:t>
            </a:r>
            <a:r>
              <a:rPr lang="ru-RU" sz="2800" dirty="0"/>
              <a:t> </a:t>
            </a:r>
            <a:r>
              <a:rPr lang="ru-RU" sz="2800" dirty="0" err="1"/>
              <a:t>poplatníka</a:t>
            </a:r>
            <a:r>
              <a:rPr lang="ru-RU" sz="2800" dirty="0"/>
              <a:t> </a:t>
            </a:r>
          </a:p>
          <a:p>
            <a:pPr lvl="1"/>
            <a:r>
              <a:rPr lang="cs-CZ" sz="1900" dirty="0"/>
              <a:t>p</a:t>
            </a:r>
            <a:r>
              <a:rPr lang="cs-CZ" sz="1900" dirty="0" smtClean="0"/>
              <a:t>ro 1 a 2 a) - </a:t>
            </a:r>
            <a:r>
              <a:rPr lang="ru-RU" sz="1900" dirty="0" err="1"/>
              <a:t>příjmy</a:t>
            </a:r>
            <a:r>
              <a:rPr lang="ru-RU" sz="1900" dirty="0"/>
              <a:t> </a:t>
            </a:r>
            <a:r>
              <a:rPr lang="ru-RU" sz="1900" dirty="0" err="1"/>
              <a:t>se</a:t>
            </a:r>
            <a:r>
              <a:rPr lang="ru-RU" sz="1900" dirty="0"/>
              <a:t> </a:t>
            </a:r>
            <a:r>
              <a:rPr lang="ru-RU" sz="1900" dirty="0" err="1"/>
              <a:t>sníží</a:t>
            </a:r>
            <a:r>
              <a:rPr lang="ru-RU" sz="1900" dirty="0"/>
              <a:t> o </a:t>
            </a:r>
            <a:r>
              <a:rPr lang="ru-RU" sz="1900" dirty="0" err="1"/>
              <a:t>částku</a:t>
            </a:r>
            <a:r>
              <a:rPr lang="ru-RU" sz="1900" dirty="0"/>
              <a:t> </a:t>
            </a:r>
            <a:r>
              <a:rPr lang="ru-RU" sz="1900" dirty="0" err="1"/>
              <a:t>výdajů</a:t>
            </a:r>
            <a:r>
              <a:rPr lang="ru-RU" sz="1900" dirty="0"/>
              <a:t> </a:t>
            </a:r>
            <a:endParaRPr lang="cs-CZ" sz="1900" dirty="0" smtClean="0"/>
          </a:p>
          <a:p>
            <a:pPr lvl="1"/>
            <a:r>
              <a:rPr lang="cs-CZ" sz="1900" dirty="0"/>
              <a:t>p</a:t>
            </a:r>
            <a:r>
              <a:rPr lang="cs-CZ" sz="1900" dirty="0" smtClean="0"/>
              <a:t>ro 2 b) - </a:t>
            </a:r>
            <a:r>
              <a:rPr lang="ru-RU" sz="1900" dirty="0" err="1"/>
              <a:t>příjmy</a:t>
            </a:r>
            <a:r>
              <a:rPr lang="ru-RU" sz="1900" dirty="0"/>
              <a:t> </a:t>
            </a:r>
            <a:r>
              <a:rPr lang="ru-RU" sz="1900" dirty="0" err="1"/>
              <a:t>pocházející</a:t>
            </a:r>
            <a:r>
              <a:rPr lang="ru-RU" sz="1900" dirty="0"/>
              <a:t> </a:t>
            </a:r>
            <a:r>
              <a:rPr lang="ru-RU" sz="1900" dirty="0" err="1"/>
              <a:t>ze</a:t>
            </a:r>
            <a:r>
              <a:rPr lang="ru-RU" sz="1900" dirty="0"/>
              <a:t> </a:t>
            </a:r>
            <a:r>
              <a:rPr lang="ru-RU" sz="1900" dirty="0" err="1"/>
              <a:t>zdrojů</a:t>
            </a:r>
            <a:r>
              <a:rPr lang="ru-RU" sz="1900" dirty="0"/>
              <a:t> v </a:t>
            </a:r>
            <a:r>
              <a:rPr lang="ru-RU" sz="1900" dirty="0" err="1"/>
              <a:t>Ruské</a:t>
            </a:r>
            <a:r>
              <a:rPr lang="ru-RU" sz="1900" dirty="0"/>
              <a:t> </a:t>
            </a:r>
            <a:r>
              <a:rPr lang="ru-RU" sz="1900" dirty="0" err="1"/>
              <a:t>federaci</a:t>
            </a:r>
            <a:endParaRPr lang="cs-CZ" sz="1900" dirty="0"/>
          </a:p>
          <a:p>
            <a:pPr marL="36576" lvl="0" indent="0">
              <a:buNone/>
            </a:pPr>
            <a:r>
              <a:rPr lang="cs-CZ" sz="2800" u="sng" dirty="0"/>
              <a:t>Sazby:</a:t>
            </a:r>
            <a:r>
              <a:rPr lang="cs-CZ" sz="2800" dirty="0"/>
              <a:t>  </a:t>
            </a:r>
            <a:r>
              <a:rPr lang="ru-RU" sz="2800" dirty="0"/>
              <a:t>20</a:t>
            </a:r>
            <a:r>
              <a:rPr lang="ru-RU" sz="2800" dirty="0" smtClean="0"/>
              <a:t>%</a:t>
            </a:r>
            <a:r>
              <a:rPr lang="cs-CZ" sz="2800" dirty="0" smtClean="0"/>
              <a:t> (</a:t>
            </a:r>
            <a:r>
              <a:rPr lang="ru-RU" sz="2800" dirty="0"/>
              <a:t>2% </a:t>
            </a:r>
            <a:r>
              <a:rPr lang="ru-RU" sz="2800" dirty="0" err="1"/>
              <a:t>do</a:t>
            </a:r>
            <a:r>
              <a:rPr lang="ru-RU" sz="2800" dirty="0"/>
              <a:t> </a:t>
            </a:r>
            <a:r>
              <a:rPr lang="ru-RU" sz="2800" dirty="0" err="1"/>
              <a:t>federálního</a:t>
            </a:r>
            <a:r>
              <a:rPr lang="ru-RU" sz="2800" dirty="0"/>
              <a:t> </a:t>
            </a:r>
            <a:r>
              <a:rPr lang="ru-RU" sz="2800" dirty="0" err="1" smtClean="0"/>
              <a:t>rozpočtu</a:t>
            </a:r>
            <a:r>
              <a:rPr lang="cs-CZ" sz="2800" dirty="0" smtClean="0"/>
              <a:t> a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ru-RU" sz="2800" dirty="0"/>
              <a:t>18% </a:t>
            </a:r>
            <a:r>
              <a:rPr lang="ru-RU" sz="2800" dirty="0" err="1"/>
              <a:t>započteno</a:t>
            </a:r>
            <a:r>
              <a:rPr lang="ru-RU" sz="2800" dirty="0"/>
              <a:t> </a:t>
            </a:r>
            <a:r>
              <a:rPr lang="ru-RU" sz="2800" dirty="0" err="1"/>
              <a:t>do</a:t>
            </a:r>
            <a:r>
              <a:rPr lang="ru-RU" sz="2800" dirty="0"/>
              <a:t> </a:t>
            </a:r>
            <a:r>
              <a:rPr lang="cs-CZ" sz="2800" dirty="0"/>
              <a:t>regionálních </a:t>
            </a:r>
            <a:r>
              <a:rPr lang="ru-RU" sz="2800" dirty="0" err="1" smtClean="0"/>
              <a:t>rozpočtů</a:t>
            </a:r>
            <a:r>
              <a:rPr lang="cs-CZ" sz="2800" dirty="0"/>
              <a:t>)</a:t>
            </a:r>
            <a:endParaRPr lang="cs-CZ" sz="2800" u="sng" dirty="0"/>
          </a:p>
          <a:p>
            <a:pPr marL="36576" indent="0">
              <a:buNone/>
            </a:pPr>
            <a:r>
              <a:rPr lang="cs-CZ" sz="2800" u="sng" dirty="0" smtClean="0"/>
              <a:t>Daňové </a:t>
            </a:r>
            <a:r>
              <a:rPr lang="cs-CZ" sz="2800" u="sng" dirty="0" smtClean="0"/>
              <a:t>období -</a:t>
            </a:r>
            <a:r>
              <a:rPr lang="cs-CZ" sz="2800" dirty="0" smtClean="0"/>
              <a:t> </a:t>
            </a:r>
            <a:r>
              <a:rPr lang="cs-CZ" sz="2400" dirty="0"/>
              <a:t>Kalendářní rok</a:t>
            </a:r>
            <a:endParaRPr lang="ru-RU" sz="2400" dirty="0"/>
          </a:p>
          <a:p>
            <a:pPr marL="36576" indent="0">
              <a:buNone/>
            </a:pPr>
            <a:r>
              <a:rPr lang="cs-CZ" sz="2800" u="sng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340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r"/>
            <a:r>
              <a:rPr lang="cs-CZ" sz="3600" dirty="0" err="1" smtClean="0"/>
              <a:t>D</a:t>
            </a:r>
            <a:r>
              <a:rPr lang="ru-RU" sz="3600" dirty="0" err="1" smtClean="0"/>
              <a:t>aň</a:t>
            </a:r>
            <a:r>
              <a:rPr lang="ru-RU" sz="3600" dirty="0" smtClean="0"/>
              <a:t> </a:t>
            </a:r>
            <a:r>
              <a:rPr lang="ru-RU" sz="3600" dirty="0"/>
              <a:t>z </a:t>
            </a:r>
            <a:r>
              <a:rPr lang="ru-RU" sz="3600" dirty="0" err="1"/>
              <a:t>těžby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4857403"/>
          </a:xfrm>
        </p:spPr>
        <p:txBody>
          <a:bodyPr>
            <a:normAutofit fontScale="92500" lnSpcReduction="10000"/>
          </a:bodyPr>
          <a:lstStyle/>
          <a:p>
            <a:pPr marL="36576" lvl="0" indent="0">
              <a:buNone/>
            </a:pPr>
            <a:r>
              <a:rPr lang="cs-CZ" sz="3200" u="sng" dirty="0" smtClean="0"/>
              <a:t>Poplatníci</a:t>
            </a:r>
            <a:r>
              <a:rPr lang="cs-CZ" sz="3200" dirty="0" smtClean="0"/>
              <a:t>: </a:t>
            </a:r>
            <a:r>
              <a:rPr lang="cs-CZ" sz="2400" dirty="0" smtClean="0"/>
              <a:t>právnická </a:t>
            </a:r>
            <a:r>
              <a:rPr lang="cs-CZ" sz="2400" dirty="0"/>
              <a:t>osoba a podnikající fyzická osoba, které jsou uznávány jako uživatelé podloží</a:t>
            </a:r>
          </a:p>
          <a:p>
            <a:pPr marL="36576" indent="0">
              <a:buNone/>
            </a:pPr>
            <a:r>
              <a:rPr lang="cs-CZ" sz="3200" u="sng" dirty="0"/>
              <a:t>Předmět daně</a:t>
            </a:r>
            <a:r>
              <a:rPr lang="cs-CZ" sz="3200" u="sng" dirty="0" smtClean="0"/>
              <a:t>: </a:t>
            </a:r>
            <a:r>
              <a:rPr lang="cs-CZ" sz="2400" dirty="0"/>
              <a:t>Nerostné suroviny </a:t>
            </a:r>
            <a:r>
              <a:rPr lang="ru-RU" sz="2400" dirty="0" err="1"/>
              <a:t>Ruské</a:t>
            </a:r>
            <a:r>
              <a:rPr lang="ru-RU" sz="2400" dirty="0"/>
              <a:t> </a:t>
            </a:r>
            <a:r>
              <a:rPr lang="cs-CZ" sz="2400" dirty="0" err="1"/>
              <a:t>F</a:t>
            </a:r>
            <a:r>
              <a:rPr lang="ru-RU" sz="2400" dirty="0" err="1" smtClean="0"/>
              <a:t>ederace</a:t>
            </a:r>
            <a:endParaRPr lang="cs-CZ" sz="2400" dirty="0"/>
          </a:p>
          <a:p>
            <a:pPr marL="36576" lvl="0" indent="0">
              <a:buNone/>
            </a:pPr>
            <a:r>
              <a:rPr lang="cs-CZ" sz="3200" u="sng" dirty="0" smtClean="0"/>
              <a:t>Sazby:</a:t>
            </a:r>
            <a:r>
              <a:rPr lang="en-US" sz="3200" dirty="0"/>
              <a:t> </a:t>
            </a:r>
            <a:r>
              <a:rPr lang="en-US" sz="2600" dirty="0" err="1"/>
              <a:t>například</a:t>
            </a:r>
            <a:r>
              <a:rPr lang="cs-CZ" sz="3200" dirty="0" smtClean="0"/>
              <a:t>	</a:t>
            </a:r>
          </a:p>
          <a:p>
            <a:pPr lvl="0">
              <a:buFont typeface="Wingdings" pitchFamily="2" charset="2"/>
              <a:buChar char="§"/>
            </a:pPr>
            <a:r>
              <a:rPr lang="ru-RU" sz="2600" dirty="0" smtClean="0"/>
              <a:t>446 </a:t>
            </a:r>
            <a:r>
              <a:rPr lang="cs-CZ" sz="2600" dirty="0" smtClean="0"/>
              <a:t>rublů</a:t>
            </a:r>
            <a:r>
              <a:rPr lang="ru-RU" sz="2600" dirty="0" smtClean="0"/>
              <a:t> </a:t>
            </a:r>
            <a:r>
              <a:rPr lang="cs-CZ" sz="2600" dirty="0" smtClean="0"/>
              <a:t>za tunu ropy </a:t>
            </a:r>
            <a:r>
              <a:rPr lang="ru-RU" sz="2600" dirty="0" smtClean="0"/>
              <a:t>(</a:t>
            </a:r>
            <a:r>
              <a:rPr lang="cs-CZ" sz="2600" dirty="0"/>
              <a:t>od</a:t>
            </a:r>
            <a:r>
              <a:rPr lang="ru-RU" sz="2600" dirty="0"/>
              <a:t>1</a:t>
            </a:r>
            <a:r>
              <a:rPr lang="cs-CZ" sz="2600" dirty="0"/>
              <a:t>.01.</a:t>
            </a:r>
            <a:r>
              <a:rPr lang="ru-RU" sz="2600" dirty="0" smtClean="0"/>
              <a:t>2013</a:t>
            </a:r>
            <a:r>
              <a:rPr lang="cs-CZ" sz="2600" dirty="0" smtClean="0"/>
              <a:t>- </a:t>
            </a:r>
            <a:r>
              <a:rPr lang="ru-RU" sz="2600" dirty="0" smtClean="0"/>
              <a:t>470 </a:t>
            </a:r>
            <a:r>
              <a:rPr lang="cs-CZ" sz="2600" dirty="0" smtClean="0"/>
              <a:t>rublů</a:t>
            </a:r>
            <a:r>
              <a:rPr lang="ru-RU" sz="2600" dirty="0" smtClean="0"/>
              <a:t> </a:t>
            </a:r>
            <a:r>
              <a:rPr lang="cs-CZ" sz="2600" dirty="0" smtClean="0"/>
              <a:t>)</a:t>
            </a:r>
            <a:endParaRPr lang="ru-RU" sz="2600" dirty="0"/>
          </a:p>
          <a:p>
            <a:pPr>
              <a:buFont typeface="Wingdings" pitchFamily="2" charset="2"/>
              <a:buChar char="§"/>
            </a:pPr>
            <a:r>
              <a:rPr lang="cs-CZ" sz="2600" dirty="0" smtClean="0"/>
              <a:t>4</a:t>
            </a:r>
            <a:r>
              <a:rPr lang="en-US" sz="2600" dirty="0" smtClean="0"/>
              <a:t>%</a:t>
            </a:r>
            <a:r>
              <a:rPr lang="ru-RU" sz="2600" dirty="0" smtClean="0"/>
              <a:t> </a:t>
            </a:r>
            <a:r>
              <a:rPr lang="cs-CZ" sz="2600" dirty="0" smtClean="0"/>
              <a:t>- na </a:t>
            </a:r>
            <a:r>
              <a:rPr lang="en-US" sz="2600" dirty="0" err="1" smtClean="0"/>
              <a:t>černé</a:t>
            </a:r>
            <a:r>
              <a:rPr lang="cs-CZ" sz="2600" dirty="0" smtClean="0"/>
              <a:t> </a:t>
            </a:r>
            <a:r>
              <a:rPr lang="en-US" sz="2600" dirty="0" err="1" smtClean="0"/>
              <a:t>uhlí</a:t>
            </a:r>
            <a:endParaRPr lang="cs-CZ" sz="2600" dirty="0" smtClean="0"/>
          </a:p>
          <a:p>
            <a:pPr marL="36576" indent="0">
              <a:buNone/>
            </a:pPr>
            <a:r>
              <a:rPr lang="cs-CZ" sz="3200" u="sng" dirty="0" smtClean="0"/>
              <a:t>Základ daně</a:t>
            </a:r>
            <a:r>
              <a:rPr lang="cs-CZ" sz="3200" dirty="0" smtClean="0"/>
              <a:t>: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hodnota </a:t>
            </a:r>
            <a:r>
              <a:rPr lang="cs-CZ" sz="2400" dirty="0"/>
              <a:t>vytěžených ner. surovin, </a:t>
            </a:r>
            <a:endParaRPr lang="ru-RU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u ropy a plynu se základ určuje podle vytěženého množství</a:t>
            </a:r>
            <a:endParaRPr lang="ru-RU" sz="2400" dirty="0"/>
          </a:p>
          <a:p>
            <a:pPr marL="36576" indent="0">
              <a:buNone/>
            </a:pPr>
            <a:r>
              <a:rPr lang="cs-CZ" sz="3200" u="sng" dirty="0" smtClean="0"/>
              <a:t>Daňové období:</a:t>
            </a:r>
            <a:r>
              <a:rPr lang="cs-CZ" sz="3200" dirty="0" smtClean="0"/>
              <a:t> </a:t>
            </a:r>
            <a:r>
              <a:rPr lang="cs-CZ" sz="2400" dirty="0"/>
              <a:t>kalendářní měsíc</a:t>
            </a:r>
            <a:endParaRPr lang="ru-RU" sz="2400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345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449144" cy="778098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/>
              <a:t>V</a:t>
            </a:r>
            <a:r>
              <a:rPr lang="ru-RU" sz="3600" dirty="0" err="1" smtClean="0"/>
              <a:t>od</a:t>
            </a:r>
            <a:r>
              <a:rPr lang="cs-CZ" sz="3600" dirty="0"/>
              <a:t>ní </a:t>
            </a:r>
            <a:r>
              <a:rPr lang="ru-RU" sz="3600" dirty="0" err="1"/>
              <a:t>daň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4785395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cs-CZ" sz="3200" u="sng" dirty="0"/>
              <a:t>Poplatníci</a:t>
            </a:r>
            <a:r>
              <a:rPr lang="cs-CZ" sz="3200" dirty="0"/>
              <a:t>: </a:t>
            </a:r>
            <a:r>
              <a:rPr lang="en-US" sz="2000" dirty="0" err="1" smtClean="0"/>
              <a:t>Pr</a:t>
            </a:r>
            <a:r>
              <a:rPr lang="cs-CZ" sz="2000" dirty="0" smtClean="0"/>
              <a:t>ávnické osoby</a:t>
            </a:r>
            <a:r>
              <a:rPr lang="cs-CZ" sz="2000" dirty="0"/>
              <a:t> </a:t>
            </a:r>
            <a:r>
              <a:rPr lang="cs-CZ" sz="2000" dirty="0" smtClean="0"/>
              <a:t>a fyzické osoby, </a:t>
            </a:r>
            <a:r>
              <a:rPr lang="ru-RU" sz="2000" dirty="0" err="1" smtClean="0"/>
              <a:t>podílející</a:t>
            </a:r>
            <a:r>
              <a:rPr lang="ru-RU" sz="2000" dirty="0" smtClean="0"/>
              <a:t> </a:t>
            </a:r>
            <a:r>
              <a:rPr lang="ru-RU" sz="2000" dirty="0" err="1"/>
              <a:t>se</a:t>
            </a:r>
            <a:r>
              <a:rPr lang="ru-RU" sz="2000" dirty="0"/>
              <a:t> </a:t>
            </a:r>
            <a:r>
              <a:rPr lang="ru-RU" sz="2000" dirty="0" err="1"/>
              <a:t>na</a:t>
            </a:r>
            <a:r>
              <a:rPr lang="ru-RU" sz="2000" dirty="0"/>
              <a:t> </a:t>
            </a:r>
            <a:r>
              <a:rPr lang="ru-RU" sz="2000" dirty="0" err="1"/>
              <a:t>odborném</a:t>
            </a:r>
            <a:r>
              <a:rPr lang="ru-RU" sz="2000" dirty="0"/>
              <a:t> a (</a:t>
            </a:r>
            <a:r>
              <a:rPr lang="ru-RU" sz="2000" dirty="0" err="1"/>
              <a:t>nebo</a:t>
            </a:r>
            <a:r>
              <a:rPr lang="ru-RU" sz="2000" dirty="0"/>
              <a:t>) </a:t>
            </a:r>
            <a:r>
              <a:rPr lang="ru-RU" sz="2000" dirty="0" err="1"/>
              <a:t>zvláštní</a:t>
            </a:r>
            <a:r>
              <a:rPr lang="cs-CZ" sz="2000" dirty="0"/>
              <a:t>m</a:t>
            </a:r>
            <a:r>
              <a:rPr lang="ru-RU" sz="2000" dirty="0"/>
              <a:t> </a:t>
            </a:r>
            <a:r>
              <a:rPr lang="ru-RU" sz="2000" dirty="0" err="1"/>
              <a:t>užívání</a:t>
            </a:r>
            <a:r>
              <a:rPr lang="ru-RU" sz="2000" dirty="0"/>
              <a:t> </a:t>
            </a:r>
            <a:r>
              <a:rPr lang="ru-RU" sz="2000" dirty="0" err="1"/>
              <a:t>vody</a:t>
            </a:r>
            <a:endParaRPr lang="en-US" sz="2000" dirty="0"/>
          </a:p>
          <a:p>
            <a:pPr marL="36576" indent="0">
              <a:buNone/>
            </a:pPr>
            <a:r>
              <a:rPr lang="cs-CZ" sz="3200" u="sng" dirty="0"/>
              <a:t>Předmět daně</a:t>
            </a:r>
            <a:r>
              <a:rPr lang="cs-CZ" sz="3200" u="sng" dirty="0" smtClean="0"/>
              <a:t>:</a:t>
            </a:r>
          </a:p>
          <a:p>
            <a:pPr marL="852678" lvl="1" indent="-514350">
              <a:buFont typeface="+mj-lt"/>
              <a:buAutoNum type="arabicPeriod"/>
            </a:pPr>
            <a:r>
              <a:rPr lang="cs-CZ" sz="2200" dirty="0"/>
              <a:t>Odběr </a:t>
            </a:r>
            <a:r>
              <a:rPr lang="ru-RU" sz="2200" dirty="0" err="1"/>
              <a:t>vody</a:t>
            </a:r>
            <a:r>
              <a:rPr lang="ru-RU" sz="2200" dirty="0"/>
              <a:t> z </a:t>
            </a:r>
            <a:r>
              <a:rPr lang="ru-RU" sz="2200" dirty="0" err="1"/>
              <a:t>vodních</a:t>
            </a:r>
            <a:r>
              <a:rPr lang="ru-RU" sz="2200" dirty="0"/>
              <a:t> </a:t>
            </a:r>
            <a:r>
              <a:rPr lang="ru-RU" sz="2200" dirty="0" err="1"/>
              <a:t>útvarů</a:t>
            </a:r>
            <a:r>
              <a:rPr lang="ru-RU" sz="2200" dirty="0"/>
              <a:t>;</a:t>
            </a:r>
          </a:p>
          <a:p>
            <a:pPr marL="852678" lvl="1" indent="-514350">
              <a:buFont typeface="+mj-lt"/>
              <a:buAutoNum type="arabicPeriod"/>
            </a:pPr>
            <a:r>
              <a:rPr lang="cs-CZ" sz="2200" dirty="0"/>
              <a:t>V</a:t>
            </a:r>
            <a:r>
              <a:rPr lang="ru-RU" sz="2200" dirty="0" err="1"/>
              <a:t>yužívání</a:t>
            </a:r>
            <a:r>
              <a:rPr lang="ru-RU" sz="2200" dirty="0"/>
              <a:t> </a:t>
            </a:r>
            <a:r>
              <a:rPr lang="ru-RU" sz="2200" dirty="0" err="1"/>
              <a:t>vodních</a:t>
            </a:r>
            <a:r>
              <a:rPr lang="ru-RU" sz="2200" dirty="0"/>
              <a:t> </a:t>
            </a:r>
            <a:r>
              <a:rPr lang="ru-RU" sz="2200" dirty="0" err="1"/>
              <a:t>ploch</a:t>
            </a:r>
            <a:r>
              <a:rPr lang="ru-RU" sz="2200" dirty="0"/>
              <a:t>, s </a:t>
            </a:r>
            <a:r>
              <a:rPr lang="ru-RU" sz="2200" dirty="0" err="1"/>
              <a:t>výjimkou</a:t>
            </a:r>
            <a:r>
              <a:rPr lang="ru-RU" sz="2200" dirty="0"/>
              <a:t> </a:t>
            </a:r>
            <a:r>
              <a:rPr lang="cs-CZ" sz="2200" dirty="0"/>
              <a:t>plavení dřeva na vorech</a:t>
            </a:r>
            <a:endParaRPr lang="ru-RU" sz="2200" dirty="0"/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/>
              <a:t>Zařízení</a:t>
            </a:r>
            <a:r>
              <a:rPr lang="ru-RU" sz="2200" dirty="0"/>
              <a:t> </a:t>
            </a:r>
            <a:r>
              <a:rPr lang="ru-RU" sz="2200" dirty="0" err="1"/>
              <a:t>pro</a:t>
            </a:r>
            <a:r>
              <a:rPr lang="ru-RU" sz="2200" dirty="0"/>
              <a:t> </a:t>
            </a:r>
            <a:r>
              <a:rPr lang="ru-RU" sz="2200" dirty="0" err="1"/>
              <a:t>přívod</a:t>
            </a:r>
            <a:r>
              <a:rPr lang="ru-RU" sz="2200" dirty="0"/>
              <a:t> </a:t>
            </a:r>
            <a:r>
              <a:rPr lang="ru-RU" sz="2200" dirty="0" err="1"/>
              <a:t>vody</a:t>
            </a:r>
            <a:r>
              <a:rPr lang="cs-CZ" sz="2200" dirty="0"/>
              <a:t> použité pro hydroenergetiku</a:t>
            </a:r>
            <a:endParaRPr lang="ru-RU" sz="2200" dirty="0"/>
          </a:p>
          <a:p>
            <a:pPr marL="852678" lvl="1" indent="-514350">
              <a:buFont typeface="+mj-lt"/>
              <a:buAutoNum type="arabicPeriod"/>
            </a:pPr>
            <a:r>
              <a:rPr lang="cs-CZ" sz="2200" dirty="0"/>
              <a:t>V</a:t>
            </a:r>
            <a:r>
              <a:rPr lang="ru-RU" sz="2200" dirty="0" err="1"/>
              <a:t>yužití</a:t>
            </a:r>
            <a:r>
              <a:rPr lang="ru-RU" sz="2200" dirty="0"/>
              <a:t> </a:t>
            </a:r>
            <a:r>
              <a:rPr lang="ru-RU" sz="2200" dirty="0" err="1"/>
              <a:t>vodních</a:t>
            </a:r>
            <a:r>
              <a:rPr lang="ru-RU" sz="2200" dirty="0"/>
              <a:t> </a:t>
            </a:r>
            <a:r>
              <a:rPr lang="ru-RU" sz="2200" dirty="0" err="1"/>
              <a:t>útvarů</a:t>
            </a:r>
            <a:r>
              <a:rPr lang="ru-RU" sz="2200" dirty="0"/>
              <a:t> </a:t>
            </a:r>
            <a:r>
              <a:rPr lang="ru-RU" sz="2200" dirty="0" err="1"/>
              <a:t>pro</a:t>
            </a:r>
            <a:r>
              <a:rPr lang="ru-RU" sz="2200" dirty="0"/>
              <a:t> </a:t>
            </a:r>
            <a:r>
              <a:rPr lang="ru-RU" sz="2200" dirty="0" err="1"/>
              <a:t>plavení</a:t>
            </a:r>
            <a:r>
              <a:rPr lang="ru-RU" sz="2200" dirty="0"/>
              <a:t> </a:t>
            </a:r>
            <a:r>
              <a:rPr lang="ru-RU" sz="2200" dirty="0" err="1"/>
              <a:t>dřeva</a:t>
            </a:r>
            <a:r>
              <a:rPr lang="ru-RU" sz="2200" dirty="0"/>
              <a:t>.</a:t>
            </a:r>
            <a:endParaRPr lang="en-US" sz="2200" u="sng" dirty="0"/>
          </a:p>
          <a:p>
            <a:pPr marL="36576" indent="0">
              <a:buNone/>
            </a:pPr>
            <a:r>
              <a:rPr lang="cs-CZ" sz="3200" u="sng" dirty="0"/>
              <a:t>Sazby:</a:t>
            </a:r>
            <a:r>
              <a:rPr lang="en-US" sz="3200" dirty="0"/>
              <a:t> </a:t>
            </a:r>
            <a:endParaRPr lang="cs-CZ" sz="3200" dirty="0" smtClean="0"/>
          </a:p>
          <a:p>
            <a:pPr marL="36576" indent="0">
              <a:buNone/>
            </a:pPr>
            <a:r>
              <a:rPr lang="ru-RU" sz="2400" dirty="0" err="1" smtClean="0"/>
              <a:t>jsou</a:t>
            </a:r>
            <a:r>
              <a:rPr lang="ru-RU" sz="2400" dirty="0" smtClean="0"/>
              <a:t> </a:t>
            </a:r>
            <a:r>
              <a:rPr lang="ru-RU" sz="2400" dirty="0" err="1"/>
              <a:t>stanoveny</a:t>
            </a:r>
            <a:r>
              <a:rPr lang="ru-RU" sz="2400" dirty="0"/>
              <a:t> </a:t>
            </a:r>
            <a:r>
              <a:rPr lang="ru-RU" sz="2400" dirty="0" err="1"/>
              <a:t>podle</a:t>
            </a:r>
            <a:r>
              <a:rPr lang="ru-RU" sz="2400" dirty="0"/>
              <a:t> </a:t>
            </a:r>
            <a:r>
              <a:rPr lang="ru-RU" sz="2400" dirty="0" err="1"/>
              <a:t>povodí</a:t>
            </a:r>
            <a:r>
              <a:rPr lang="ru-RU" sz="2400" dirty="0"/>
              <a:t> </a:t>
            </a:r>
            <a:r>
              <a:rPr lang="ru-RU" sz="2400" dirty="0" err="1"/>
              <a:t>řek</a:t>
            </a:r>
            <a:r>
              <a:rPr lang="ru-RU" sz="2400" dirty="0"/>
              <a:t>, </a:t>
            </a:r>
            <a:r>
              <a:rPr lang="ru-RU" sz="2400" dirty="0" err="1"/>
              <a:t>jezer</a:t>
            </a:r>
            <a:r>
              <a:rPr lang="ru-RU" sz="2400" dirty="0"/>
              <a:t>, </a:t>
            </a:r>
            <a:r>
              <a:rPr lang="ru-RU" sz="2400" dirty="0" err="1"/>
              <a:t>moří</a:t>
            </a:r>
            <a:r>
              <a:rPr lang="ru-RU" sz="2400" dirty="0"/>
              <a:t> a </a:t>
            </a:r>
            <a:r>
              <a:rPr lang="ru-RU" sz="2400" dirty="0" err="1"/>
              <a:t>hospodářských</a:t>
            </a:r>
            <a:r>
              <a:rPr lang="ru-RU" sz="2400" dirty="0"/>
              <a:t> </a:t>
            </a:r>
            <a:r>
              <a:rPr lang="ru-RU" sz="2400" dirty="0" err="1"/>
              <a:t>oblastí</a:t>
            </a:r>
            <a:r>
              <a:rPr lang="ru-RU" sz="2400" dirty="0"/>
              <a:t> </a:t>
            </a:r>
            <a:r>
              <a:rPr lang="ru-RU" sz="2400" dirty="0" err="1"/>
              <a:t>pro</a:t>
            </a:r>
            <a:r>
              <a:rPr lang="ru-RU" sz="2400" dirty="0"/>
              <a:t> </a:t>
            </a:r>
            <a:r>
              <a:rPr lang="ru-RU" sz="2400" dirty="0" err="1"/>
              <a:t>každou</a:t>
            </a:r>
            <a:r>
              <a:rPr lang="ru-RU" sz="2400" dirty="0"/>
              <a:t> </a:t>
            </a:r>
            <a:r>
              <a:rPr lang="ru-RU" sz="2400" dirty="0" err="1"/>
              <a:t>činnost</a:t>
            </a:r>
            <a:r>
              <a:rPr lang="ru-RU" sz="2400" dirty="0"/>
              <a:t> </a:t>
            </a:r>
            <a:r>
              <a:rPr lang="ru-RU" sz="2400" dirty="0" err="1"/>
              <a:t>uvedenou</a:t>
            </a:r>
            <a:r>
              <a:rPr lang="ru-RU" sz="2400" dirty="0"/>
              <a:t> v </a:t>
            </a:r>
            <a:r>
              <a:rPr lang="ru-RU" sz="2400" dirty="0" err="1"/>
              <a:t>základu</a:t>
            </a:r>
            <a:r>
              <a:rPr lang="ru-RU" sz="2400" dirty="0"/>
              <a:t> </a:t>
            </a:r>
            <a:r>
              <a:rPr lang="ru-RU" sz="2400" dirty="0" err="1"/>
              <a:t>daně</a:t>
            </a:r>
            <a:r>
              <a:rPr lang="ru-RU" sz="2400" dirty="0"/>
              <a:t>.</a:t>
            </a:r>
          </a:p>
          <a:p>
            <a:pPr marL="36576" indent="0">
              <a:buNone/>
            </a:pPr>
            <a:r>
              <a:rPr lang="ru-RU" sz="2400" dirty="0"/>
              <a:t>70 </a:t>
            </a:r>
            <a:r>
              <a:rPr lang="ru-RU" sz="2400" dirty="0" err="1"/>
              <a:t>rublů</a:t>
            </a:r>
            <a:r>
              <a:rPr lang="ru-RU" sz="2400" dirty="0"/>
              <a:t> </a:t>
            </a:r>
            <a:r>
              <a:rPr lang="ru-RU" sz="2400" dirty="0" err="1"/>
              <a:t>za</a:t>
            </a:r>
            <a:r>
              <a:rPr lang="ru-RU" sz="2400" dirty="0"/>
              <a:t> </a:t>
            </a:r>
            <a:r>
              <a:rPr lang="ru-RU" sz="2400" dirty="0" err="1"/>
              <a:t>tisíc</a:t>
            </a:r>
            <a:r>
              <a:rPr lang="ru-RU" sz="2400" dirty="0"/>
              <a:t> </a:t>
            </a:r>
            <a:r>
              <a:rPr lang="ru-RU" sz="2400" dirty="0" err="1"/>
              <a:t>metrů</a:t>
            </a:r>
            <a:r>
              <a:rPr lang="ru-RU" sz="2400" dirty="0"/>
              <a:t> </a:t>
            </a:r>
            <a:r>
              <a:rPr lang="ru-RU" sz="2400" dirty="0" err="1"/>
              <a:t>krychlových</a:t>
            </a:r>
            <a:r>
              <a:rPr lang="ru-RU" sz="2400" dirty="0"/>
              <a:t> </a:t>
            </a:r>
            <a:r>
              <a:rPr lang="ru-RU" sz="2400" dirty="0" err="1" smtClean="0"/>
              <a:t>vody</a:t>
            </a:r>
            <a:r>
              <a:rPr lang="cs-CZ" sz="2400" dirty="0" smtClean="0"/>
              <a:t> - pro</a:t>
            </a:r>
            <a:r>
              <a:rPr lang="ru-RU" sz="2400" dirty="0" smtClean="0"/>
              <a:t> </a:t>
            </a:r>
            <a:r>
              <a:rPr lang="ru-RU" sz="2400" dirty="0" err="1" smtClean="0"/>
              <a:t>odběr</a:t>
            </a:r>
            <a:r>
              <a:rPr lang="ru-RU" sz="2400" dirty="0" smtClean="0"/>
              <a:t> </a:t>
            </a:r>
            <a:r>
              <a:rPr lang="ru-RU" sz="2400" dirty="0" err="1"/>
              <a:t>vody</a:t>
            </a:r>
            <a:r>
              <a:rPr lang="ru-RU" sz="2400" dirty="0"/>
              <a:t> z </a:t>
            </a:r>
            <a:r>
              <a:rPr lang="ru-RU" sz="2400" dirty="0" err="1"/>
              <a:t>vodních</a:t>
            </a:r>
            <a:r>
              <a:rPr lang="ru-RU" sz="2400" dirty="0"/>
              <a:t> </a:t>
            </a:r>
            <a:r>
              <a:rPr lang="ru-RU" sz="2400" dirty="0" err="1"/>
              <a:t>zdrojů</a:t>
            </a:r>
            <a:r>
              <a:rPr lang="ru-RU" sz="2400" dirty="0"/>
              <a:t> </a:t>
            </a:r>
            <a:r>
              <a:rPr lang="ru-RU" sz="2400" dirty="0" err="1"/>
              <a:t>pro</a:t>
            </a:r>
            <a:r>
              <a:rPr lang="ru-RU" sz="2400" dirty="0"/>
              <a:t> </a:t>
            </a:r>
            <a:r>
              <a:rPr lang="ru-RU" sz="2400" dirty="0" err="1"/>
              <a:t>zásobování</a:t>
            </a:r>
            <a:r>
              <a:rPr lang="ru-RU" sz="2400" dirty="0"/>
              <a:t> </a:t>
            </a:r>
            <a:r>
              <a:rPr lang="ru-RU" sz="2400" dirty="0" err="1"/>
              <a:t>vodou</a:t>
            </a:r>
            <a:r>
              <a:rPr lang="ru-RU" sz="2400" dirty="0"/>
              <a:t> </a:t>
            </a:r>
            <a:r>
              <a:rPr lang="ru-RU" sz="2400" dirty="0" err="1"/>
              <a:t>je</a:t>
            </a:r>
            <a:r>
              <a:rPr lang="ru-RU" sz="2400" dirty="0"/>
              <a:t> </a:t>
            </a:r>
            <a:r>
              <a:rPr lang="ru-RU" sz="2400" dirty="0" err="1"/>
              <a:t>stanovena</a:t>
            </a:r>
            <a:r>
              <a:rPr lang="ru-RU" sz="2400" dirty="0"/>
              <a:t> </a:t>
            </a:r>
            <a:r>
              <a:rPr lang="ru-RU" sz="2400" dirty="0" err="1" smtClean="0"/>
              <a:t>na</a:t>
            </a:r>
            <a:endParaRPr lang="en-US" sz="2400" dirty="0"/>
          </a:p>
          <a:p>
            <a:pPr marL="36576" indent="0">
              <a:buNone/>
            </a:pPr>
            <a:r>
              <a:rPr lang="cs-CZ" sz="3200" u="sng" dirty="0" smtClean="0"/>
              <a:t>Daňové období</a:t>
            </a:r>
            <a:r>
              <a:rPr lang="cs-CZ" sz="3200" dirty="0"/>
              <a:t> </a:t>
            </a:r>
            <a:r>
              <a:rPr lang="cs-CZ" sz="3200" dirty="0" smtClean="0"/>
              <a:t>- </a:t>
            </a:r>
            <a:r>
              <a:rPr lang="cs-CZ" dirty="0"/>
              <a:t>Kvartál</a:t>
            </a:r>
            <a:endParaRPr lang="ru-RU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412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pPr algn="r"/>
            <a:r>
              <a:rPr lang="en-US" sz="3600" dirty="0"/>
              <a:t>P</a:t>
            </a:r>
            <a:r>
              <a:rPr lang="cs-CZ" sz="3600" dirty="0" smtClean="0"/>
              <a:t>oplatky </a:t>
            </a:r>
            <a:r>
              <a:rPr lang="cs-CZ" sz="3600" dirty="0"/>
              <a:t>za lov zvířat a </a:t>
            </a:r>
            <a:r>
              <a:rPr lang="cs-CZ" sz="3600" dirty="0" smtClean="0"/>
              <a:t>využívání vodních </a:t>
            </a:r>
            <a:r>
              <a:rPr lang="cs-CZ" sz="3600" dirty="0"/>
              <a:t>biologických </a:t>
            </a:r>
            <a:r>
              <a:rPr lang="cs-CZ" sz="3600" dirty="0" smtClean="0"/>
              <a:t>zdrojů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cs-CZ" sz="4000" u="sng" dirty="0"/>
              <a:t>Poplatníci</a:t>
            </a:r>
            <a:r>
              <a:rPr lang="cs-CZ" sz="4000" dirty="0"/>
              <a:t>: </a:t>
            </a:r>
            <a:endParaRPr lang="cs-CZ" sz="4000" dirty="0" smtClean="0"/>
          </a:p>
          <a:p>
            <a:pPr marL="550926" indent="-514350">
              <a:buFont typeface="+mj-lt"/>
              <a:buAutoNum type="arabicPeriod"/>
            </a:pPr>
            <a:r>
              <a:rPr lang="cs-CZ" sz="2800" dirty="0" smtClean="0"/>
              <a:t>právnické </a:t>
            </a:r>
            <a:r>
              <a:rPr lang="cs-CZ" sz="2800" dirty="0"/>
              <a:t>osoby</a:t>
            </a:r>
          </a:p>
          <a:p>
            <a:pPr marL="550926" indent="-514350">
              <a:buFont typeface="+mj-lt"/>
              <a:buAutoNum type="arabicPeriod"/>
            </a:pPr>
            <a:r>
              <a:rPr lang="cs-CZ" sz="2800" dirty="0" smtClean="0"/>
              <a:t>OSVČ</a:t>
            </a:r>
          </a:p>
          <a:p>
            <a:pPr marL="550926" indent="-514350">
              <a:buFont typeface="+mj-lt"/>
              <a:buAutoNum type="arabicPeriod"/>
            </a:pPr>
            <a:r>
              <a:rPr lang="cs-CZ" sz="2800" dirty="0" smtClean="0"/>
              <a:t>fyzické </a:t>
            </a:r>
            <a:r>
              <a:rPr lang="cs-CZ" sz="2800" dirty="0"/>
              <a:t>osoby</a:t>
            </a:r>
          </a:p>
          <a:p>
            <a:pPr marL="36576" lvl="0" indent="0">
              <a:buNone/>
            </a:pPr>
            <a:r>
              <a:rPr lang="cs-CZ" sz="4000" u="sng" dirty="0" smtClean="0"/>
              <a:t>Předmět </a:t>
            </a:r>
            <a:r>
              <a:rPr lang="cs-CZ" sz="4000" u="sng" dirty="0"/>
              <a:t>daně:</a:t>
            </a:r>
            <a:r>
              <a:rPr lang="cs-CZ" sz="4000" dirty="0"/>
              <a:t> </a:t>
            </a:r>
            <a:r>
              <a:rPr lang="cs-CZ" sz="3400" dirty="0"/>
              <a:t>zvířata a vodní zdroje,</a:t>
            </a:r>
          </a:p>
          <a:p>
            <a:pPr marL="36576" lvl="0" indent="0">
              <a:buNone/>
            </a:pPr>
            <a:r>
              <a:rPr lang="cs-CZ" sz="3400" dirty="0"/>
              <a:t>v případě, že potřebují zvláštní povolení.</a:t>
            </a:r>
            <a:endParaRPr lang="cs-CZ" sz="3400" dirty="0" smtClean="0"/>
          </a:p>
          <a:p>
            <a:pPr marL="36576" indent="0">
              <a:buNone/>
            </a:pPr>
            <a:r>
              <a:rPr lang="cs-CZ" sz="4000" u="sng" dirty="0" smtClean="0"/>
              <a:t>Sazby:</a:t>
            </a:r>
            <a:r>
              <a:rPr lang="cs-CZ" sz="4000" dirty="0"/>
              <a:t> například</a:t>
            </a:r>
            <a:endParaRPr lang="cs-CZ" sz="4000" dirty="0" smtClean="0"/>
          </a:p>
          <a:p>
            <a:pPr>
              <a:buFont typeface="Wingdings" pitchFamily="2" charset="2"/>
              <a:buChar char="§"/>
            </a:pPr>
            <a:r>
              <a:rPr lang="cs-CZ" sz="3400" dirty="0" smtClean="0"/>
              <a:t>divoké prase- </a:t>
            </a:r>
            <a:r>
              <a:rPr lang="cs-CZ" sz="3400" dirty="0"/>
              <a:t>450 rublů za jedno zvíře</a:t>
            </a:r>
            <a:endParaRPr lang="cs-CZ" sz="3400" dirty="0" smtClean="0"/>
          </a:p>
          <a:p>
            <a:pPr>
              <a:buFont typeface="Wingdings" pitchFamily="2" charset="2"/>
              <a:buChar char="§"/>
            </a:pPr>
            <a:r>
              <a:rPr lang="en-US" sz="3400" dirty="0" err="1"/>
              <a:t>hnědý</a:t>
            </a:r>
            <a:r>
              <a:rPr lang="en-US" sz="3400" dirty="0"/>
              <a:t> </a:t>
            </a:r>
            <a:r>
              <a:rPr lang="en-US" sz="3400" dirty="0" err="1" smtClean="0"/>
              <a:t>medvěd</a:t>
            </a:r>
            <a:r>
              <a:rPr lang="cs-CZ" sz="3400" dirty="0" smtClean="0"/>
              <a:t> – 6000 </a:t>
            </a:r>
            <a:r>
              <a:rPr lang="cs-CZ" sz="3400" dirty="0"/>
              <a:t>rublů za jedno zvíře</a:t>
            </a:r>
            <a:endParaRPr lang="cs-CZ" sz="3400" dirty="0" smtClean="0"/>
          </a:p>
          <a:p>
            <a:pPr>
              <a:buFont typeface="Wingdings" pitchFamily="2" charset="2"/>
              <a:buChar char="§"/>
            </a:pPr>
            <a:r>
              <a:rPr lang="cs-CZ" sz="3400" dirty="0"/>
              <a:t>Sleď – 400 rublů za </a:t>
            </a:r>
            <a:r>
              <a:rPr lang="cs-CZ" sz="3400" dirty="0" smtClean="0"/>
              <a:t>tunu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 err="1" smtClean="0"/>
              <a:t>Kytovci</a:t>
            </a:r>
            <a:r>
              <a:rPr lang="cs-CZ" sz="3400" dirty="0" smtClean="0"/>
              <a:t> – 30000 rublů za tunu</a:t>
            </a:r>
            <a:endParaRPr lang="cs-CZ" sz="3400" dirty="0"/>
          </a:p>
          <a:p>
            <a:pPr marL="36576" indent="0">
              <a:buNone/>
            </a:pPr>
            <a:r>
              <a:rPr lang="cs-CZ" sz="4000" u="sng" dirty="0" smtClean="0"/>
              <a:t>Základ </a:t>
            </a:r>
            <a:r>
              <a:rPr lang="cs-CZ" sz="4000" u="sng" dirty="0"/>
              <a:t>daně</a:t>
            </a:r>
            <a:r>
              <a:rPr lang="cs-CZ" sz="4000" dirty="0"/>
              <a:t>: tuna nebo počet </a:t>
            </a:r>
            <a:r>
              <a:rPr lang="cs-CZ" sz="4000" dirty="0" smtClean="0"/>
              <a:t>zvířat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28042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377136" cy="706090"/>
          </a:xfrm>
        </p:spPr>
        <p:txBody>
          <a:bodyPr>
            <a:normAutofit/>
          </a:bodyPr>
          <a:lstStyle/>
          <a:p>
            <a:pPr algn="r"/>
            <a:r>
              <a:rPr lang="cs-CZ" sz="3600" dirty="0"/>
              <a:t>S</a:t>
            </a:r>
            <a:r>
              <a:rPr lang="en-US" sz="3600" dirty="0" err="1"/>
              <a:t>tátní</a:t>
            </a:r>
            <a:r>
              <a:rPr lang="en-US" sz="3600" dirty="0"/>
              <a:t> </a:t>
            </a:r>
            <a:r>
              <a:rPr lang="en-US" sz="3600" dirty="0" err="1"/>
              <a:t>poplatky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cs-CZ" dirty="0"/>
              <a:t>S</a:t>
            </a:r>
            <a:r>
              <a:rPr lang="cs-CZ" dirty="0" smtClean="0"/>
              <a:t>tátní</a:t>
            </a:r>
            <a:r>
              <a:rPr lang="ru-RU" dirty="0" smtClean="0"/>
              <a:t> </a:t>
            </a:r>
            <a:r>
              <a:rPr lang="ru-RU" dirty="0" err="1"/>
              <a:t>poplatek</a:t>
            </a:r>
            <a:r>
              <a:rPr lang="ru-RU" dirty="0"/>
              <a:t> </a:t>
            </a:r>
            <a:r>
              <a:rPr lang="cs-CZ" dirty="0"/>
              <a:t>-  poplatky veřejným orgánům a orgánům místní samosprávy a úředníků pověřeným výkonem správních činností.</a:t>
            </a:r>
            <a:endParaRPr lang="ru-RU" dirty="0"/>
          </a:p>
          <a:p>
            <a:r>
              <a:rPr lang="ru-RU" dirty="0" err="1" smtClean="0"/>
              <a:t>Dodávání</a:t>
            </a:r>
            <a:r>
              <a:rPr lang="ru-RU" dirty="0" smtClean="0"/>
              <a:t> </a:t>
            </a:r>
            <a:r>
              <a:rPr lang="ru-RU" dirty="0" err="1"/>
              <a:t>dokumentů</a:t>
            </a:r>
            <a:r>
              <a:rPr lang="ru-RU" dirty="0"/>
              <a:t> (a </a:t>
            </a:r>
            <a:r>
              <a:rPr lang="ru-RU" dirty="0" err="1"/>
              <a:t>jejich</a:t>
            </a:r>
            <a:r>
              <a:rPr lang="ru-RU" dirty="0"/>
              <a:t> </a:t>
            </a:r>
            <a:r>
              <a:rPr lang="ru-RU" dirty="0" err="1"/>
              <a:t>duplicity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21188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dirty="0" err="1" smtClean="0"/>
              <a:t>D</a:t>
            </a:r>
            <a:r>
              <a:rPr lang="ru-RU" sz="4000" dirty="0" err="1" smtClean="0"/>
              <a:t>aň</a:t>
            </a:r>
            <a:r>
              <a:rPr lang="ru-RU" sz="4000" dirty="0" smtClean="0"/>
              <a:t> </a:t>
            </a:r>
            <a:r>
              <a:rPr lang="ru-RU" sz="4000" dirty="0"/>
              <a:t>z </a:t>
            </a:r>
            <a:r>
              <a:rPr lang="cs-CZ" sz="4000" dirty="0"/>
              <a:t>majetku právnických osob </a:t>
            </a:r>
            <a:r>
              <a:rPr lang="ru-RU" sz="2000" b="1" dirty="0" err="1" smtClean="0"/>
              <a:t>Regionální</a:t>
            </a:r>
            <a:r>
              <a:rPr lang="ru-RU" sz="2000" b="1" dirty="0" smtClean="0"/>
              <a:t> </a:t>
            </a:r>
            <a:r>
              <a:rPr lang="ru-RU" sz="2000" b="1" dirty="0" err="1"/>
              <a:t>daně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cs-CZ" sz="4000" u="sng" dirty="0"/>
              <a:t>Poplatníci</a:t>
            </a:r>
            <a:r>
              <a:rPr lang="cs-CZ" sz="4000" dirty="0"/>
              <a:t>: </a:t>
            </a:r>
            <a:r>
              <a:rPr lang="cs-CZ" sz="3200" dirty="0"/>
              <a:t>právnické osoby s majetkem, podléhajícím zdanění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Vyjma </a:t>
            </a:r>
            <a:r>
              <a:rPr lang="ru-RU" sz="3200" dirty="0"/>
              <a:t>společností podílejích se na </a:t>
            </a:r>
            <a:r>
              <a:rPr lang="ru-RU" sz="3200" dirty="0" smtClean="0"/>
              <a:t>organizac</a:t>
            </a:r>
            <a:r>
              <a:rPr lang="cs-CZ" sz="3200" dirty="0" smtClean="0"/>
              <a:t>i</a:t>
            </a:r>
            <a:r>
              <a:rPr lang="ru-RU" sz="3200" dirty="0" smtClean="0"/>
              <a:t> </a:t>
            </a:r>
            <a:r>
              <a:rPr lang="cs-CZ" sz="3200" dirty="0"/>
              <a:t>zimních olympijských her v Soči</a:t>
            </a:r>
            <a:r>
              <a:rPr lang="cs-CZ" sz="2600" dirty="0"/>
              <a:t>.</a:t>
            </a:r>
            <a:endParaRPr lang="ru-RU" sz="2600" dirty="0"/>
          </a:p>
          <a:p>
            <a:pPr marL="36576" indent="0">
              <a:buNone/>
            </a:pPr>
            <a:r>
              <a:rPr lang="cs-CZ" sz="4000" u="sng" dirty="0" smtClean="0"/>
              <a:t>Předmět </a:t>
            </a:r>
            <a:r>
              <a:rPr lang="cs-CZ" sz="4000" u="sng" dirty="0"/>
              <a:t>daně</a:t>
            </a:r>
            <a:r>
              <a:rPr lang="cs-CZ" sz="4000" u="sng" dirty="0" smtClean="0"/>
              <a:t>: </a:t>
            </a:r>
            <a:r>
              <a:rPr lang="ru-RU" sz="3200" dirty="0" err="1"/>
              <a:t>movitý</a:t>
            </a:r>
            <a:r>
              <a:rPr lang="ru-RU" sz="3200" dirty="0"/>
              <a:t> a </a:t>
            </a:r>
            <a:r>
              <a:rPr lang="ru-RU" sz="3200" dirty="0" err="1"/>
              <a:t>nemovitý</a:t>
            </a:r>
            <a:r>
              <a:rPr lang="ru-RU" sz="3200" dirty="0"/>
              <a:t> </a:t>
            </a:r>
            <a:r>
              <a:rPr lang="ru-RU" sz="3200" dirty="0" err="1"/>
              <a:t>majetek</a:t>
            </a:r>
            <a:r>
              <a:rPr lang="ru-RU" sz="3200" dirty="0"/>
              <a:t> </a:t>
            </a:r>
            <a:endParaRPr lang="cs-CZ" sz="3200" dirty="0"/>
          </a:p>
          <a:p>
            <a:pPr marL="36576" lvl="0" indent="0">
              <a:buNone/>
            </a:pPr>
            <a:r>
              <a:rPr lang="cs-CZ" sz="4000" u="sng" dirty="0"/>
              <a:t>Sazby:</a:t>
            </a:r>
            <a:r>
              <a:rPr lang="en-US" sz="4000" dirty="0"/>
              <a:t> </a:t>
            </a:r>
            <a:r>
              <a:rPr lang="ru-RU" sz="3200" dirty="0" err="1"/>
              <a:t>Daňové</a:t>
            </a:r>
            <a:r>
              <a:rPr lang="ru-RU" sz="3200" dirty="0"/>
              <a:t> </a:t>
            </a:r>
            <a:r>
              <a:rPr lang="ru-RU" sz="3200" dirty="0" err="1"/>
              <a:t>sazby</a:t>
            </a:r>
            <a:r>
              <a:rPr lang="ru-RU" sz="3200" dirty="0"/>
              <a:t> </a:t>
            </a:r>
            <a:r>
              <a:rPr lang="ru-RU" sz="3200" dirty="0" err="1"/>
              <a:t>jsou</a:t>
            </a:r>
            <a:r>
              <a:rPr lang="ru-RU" sz="3200" dirty="0"/>
              <a:t> </a:t>
            </a:r>
            <a:r>
              <a:rPr lang="ru-RU" sz="3200" dirty="0" err="1"/>
              <a:t>stanoveny</a:t>
            </a:r>
            <a:r>
              <a:rPr lang="ru-RU" sz="3200" dirty="0"/>
              <a:t> </a:t>
            </a:r>
            <a:r>
              <a:rPr lang="ru-RU" sz="3200" dirty="0" err="1"/>
              <a:t>právními</a:t>
            </a:r>
            <a:r>
              <a:rPr lang="ru-RU" sz="3200" dirty="0"/>
              <a:t> </a:t>
            </a:r>
            <a:r>
              <a:rPr lang="ru-RU" sz="3200" dirty="0" err="1"/>
              <a:t>předpisy</a:t>
            </a:r>
            <a:r>
              <a:rPr lang="ru-RU" sz="3200" dirty="0"/>
              <a:t> </a:t>
            </a:r>
            <a:r>
              <a:rPr lang="ru-RU" sz="3200" dirty="0" err="1"/>
              <a:t>subjektů</a:t>
            </a:r>
            <a:r>
              <a:rPr lang="ru-RU" sz="3200" dirty="0"/>
              <a:t> </a:t>
            </a:r>
            <a:r>
              <a:rPr lang="ru-RU" sz="3200" dirty="0" err="1"/>
              <a:t>Ruské</a:t>
            </a:r>
            <a:r>
              <a:rPr lang="ru-RU" sz="3200" dirty="0"/>
              <a:t> </a:t>
            </a:r>
            <a:r>
              <a:rPr lang="ru-RU" sz="3200" dirty="0" err="1"/>
              <a:t>federace</a:t>
            </a:r>
            <a:r>
              <a:rPr lang="ru-RU" sz="3200" dirty="0"/>
              <a:t> a </a:t>
            </a:r>
            <a:r>
              <a:rPr lang="ru-RU" sz="3200" dirty="0" err="1"/>
              <a:t>nesmí</a:t>
            </a:r>
            <a:r>
              <a:rPr lang="ru-RU" sz="3200" dirty="0"/>
              <a:t> </a:t>
            </a:r>
            <a:r>
              <a:rPr lang="ru-RU" sz="3200" dirty="0" err="1"/>
              <a:t>překročit</a:t>
            </a:r>
            <a:r>
              <a:rPr lang="ru-RU" sz="3200" dirty="0"/>
              <a:t> 2,2</a:t>
            </a:r>
            <a:r>
              <a:rPr lang="ru-RU" sz="3200" dirty="0" smtClean="0"/>
              <a:t>%.</a:t>
            </a:r>
            <a:endParaRPr lang="cs-CZ" sz="3200" dirty="0" smtClean="0"/>
          </a:p>
          <a:p>
            <a:pPr marL="36576" indent="0">
              <a:buNone/>
            </a:pPr>
            <a:r>
              <a:rPr lang="cs-CZ" sz="3500" u="sng" dirty="0"/>
              <a:t>D</a:t>
            </a:r>
            <a:r>
              <a:rPr lang="cs-CZ" sz="3500" u="sng" dirty="0" smtClean="0"/>
              <a:t>aňové úlevy: 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Náboženské</a:t>
            </a:r>
            <a:r>
              <a:rPr lang="ru-RU" sz="2600" dirty="0" smtClean="0"/>
              <a:t> </a:t>
            </a:r>
            <a:r>
              <a:rPr lang="ru-RU" sz="2600" dirty="0" err="1"/>
              <a:t>organizace</a:t>
            </a:r>
            <a:r>
              <a:rPr lang="ru-RU" sz="2600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Veřejné</a:t>
            </a:r>
            <a:r>
              <a:rPr lang="ru-RU" sz="2600" dirty="0" smtClean="0"/>
              <a:t> </a:t>
            </a:r>
            <a:r>
              <a:rPr lang="ru-RU" sz="2600" dirty="0" err="1"/>
              <a:t>organizace</a:t>
            </a:r>
            <a:r>
              <a:rPr lang="ru-RU" sz="2600" dirty="0"/>
              <a:t> </a:t>
            </a:r>
            <a:r>
              <a:rPr lang="cs-CZ" sz="2600" dirty="0"/>
              <a:t>pro </a:t>
            </a:r>
            <a:r>
              <a:rPr lang="cs-CZ" sz="2600" dirty="0" smtClean="0"/>
              <a:t>invalidy</a:t>
            </a:r>
            <a:endParaRPr lang="cs-CZ" sz="2600" dirty="0"/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Organizace</a:t>
            </a:r>
            <a:r>
              <a:rPr lang="ru-RU" sz="2600" dirty="0" smtClean="0"/>
              <a:t> </a:t>
            </a:r>
            <a:r>
              <a:rPr lang="cs-CZ" sz="2600" dirty="0"/>
              <a:t>pečující o</a:t>
            </a:r>
            <a:r>
              <a:rPr lang="ru-RU" sz="2600" dirty="0"/>
              <a:t> </a:t>
            </a:r>
            <a:r>
              <a:rPr lang="ru-RU" sz="2600" dirty="0" err="1"/>
              <a:t>historick</a:t>
            </a:r>
            <a:r>
              <a:rPr lang="cs-CZ" sz="2600" dirty="0"/>
              <a:t>é</a:t>
            </a:r>
            <a:r>
              <a:rPr lang="ru-RU" sz="2600" dirty="0"/>
              <a:t> a </a:t>
            </a:r>
            <a:r>
              <a:rPr lang="ru-RU" sz="2600" dirty="0" err="1"/>
              <a:t>kulturní</a:t>
            </a:r>
            <a:r>
              <a:rPr lang="ru-RU" sz="2600" dirty="0"/>
              <a:t> </a:t>
            </a:r>
            <a:r>
              <a:rPr lang="ru-RU" sz="2600" dirty="0" err="1"/>
              <a:t>památ</a:t>
            </a:r>
            <a:r>
              <a:rPr lang="cs-CZ" sz="2600" dirty="0"/>
              <a:t>ky</a:t>
            </a:r>
            <a:endParaRPr lang="ru-RU" sz="2600" dirty="0"/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Organizace</a:t>
            </a:r>
            <a:r>
              <a:rPr lang="ru-RU" sz="2600" dirty="0" smtClean="0"/>
              <a:t> </a:t>
            </a:r>
            <a:r>
              <a:rPr lang="cs-CZ" sz="2600" dirty="0"/>
              <a:t>pečující o železnice a </a:t>
            </a:r>
            <a:r>
              <a:rPr lang="cs-CZ" sz="2600" dirty="0" smtClean="0"/>
              <a:t>silnice</a:t>
            </a:r>
            <a:r>
              <a:rPr lang="ru-RU" sz="2600" dirty="0" smtClean="0"/>
              <a:t>, </a:t>
            </a:r>
            <a:r>
              <a:rPr lang="ru-RU" sz="2600" dirty="0"/>
              <a:t>potrubí a vedení pro přenos energie.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Objekt</a:t>
            </a:r>
            <a:r>
              <a:rPr lang="cs-CZ" sz="2600" dirty="0" smtClean="0"/>
              <a:t>y</a:t>
            </a:r>
            <a:r>
              <a:rPr lang="ru-RU" sz="2600" dirty="0" smtClean="0"/>
              <a:t> </a:t>
            </a:r>
            <a:r>
              <a:rPr lang="ru-RU" sz="2600" dirty="0"/>
              <a:t>veřejných výzkumných center</a:t>
            </a:r>
            <a:endParaRPr lang="cs-CZ" sz="2600" u="sng" dirty="0" smtClean="0"/>
          </a:p>
          <a:p>
            <a:pPr marL="36576" indent="0">
              <a:buNone/>
            </a:pPr>
            <a:r>
              <a:rPr lang="cs-CZ" sz="4000" u="sng" dirty="0" smtClean="0"/>
              <a:t>Daňové </a:t>
            </a:r>
            <a:r>
              <a:rPr lang="cs-CZ" sz="4000" u="sng" dirty="0"/>
              <a:t>období:</a:t>
            </a:r>
            <a:r>
              <a:rPr lang="cs-CZ" sz="4000" dirty="0"/>
              <a:t> </a:t>
            </a:r>
            <a:r>
              <a:rPr lang="cs-CZ" sz="3200" dirty="0"/>
              <a:t>Kalendářní rok</a:t>
            </a:r>
            <a:endParaRPr lang="ru-RU" sz="3200" dirty="0"/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25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274638"/>
            <a:ext cx="3856856" cy="850106"/>
          </a:xfrm>
        </p:spPr>
        <p:txBody>
          <a:bodyPr>
            <a:normAutofit fontScale="90000"/>
          </a:bodyPr>
          <a:lstStyle/>
          <a:p>
            <a:pPr algn="r"/>
            <a:r>
              <a:rPr lang="ru-RU" sz="4000" dirty="0" err="1"/>
              <a:t>Daň</a:t>
            </a:r>
            <a:r>
              <a:rPr lang="ru-RU" sz="4000" dirty="0"/>
              <a:t> z </a:t>
            </a:r>
            <a:r>
              <a:rPr lang="ru-RU" sz="4000" dirty="0" err="1" smtClean="0"/>
              <a:t>hazardu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ru-RU" sz="2000" b="1" dirty="0" err="1"/>
              <a:t>Regionální</a:t>
            </a:r>
            <a:r>
              <a:rPr lang="ru-RU" sz="2000" b="1" dirty="0"/>
              <a:t> </a:t>
            </a:r>
            <a:r>
              <a:rPr lang="ru-RU" sz="2000" b="1" dirty="0" err="1"/>
              <a:t>daně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4929411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cs-CZ" sz="3900" u="sng" dirty="0" smtClean="0"/>
              <a:t>Poplatníci: </a:t>
            </a:r>
            <a:r>
              <a:rPr lang="cs-CZ" dirty="0"/>
              <a:t>právnické osoby podnikající v hazardu</a:t>
            </a:r>
            <a:endParaRPr lang="cs-CZ" dirty="0" smtClean="0"/>
          </a:p>
          <a:p>
            <a:pPr marL="36576" indent="0">
              <a:buNone/>
            </a:pPr>
            <a:r>
              <a:rPr lang="cs-CZ" sz="3900" u="sng" dirty="0"/>
              <a:t>Předmět daně:</a:t>
            </a:r>
            <a:r>
              <a:rPr lang="cs-CZ" sz="3900" dirty="0"/>
              <a:t> </a:t>
            </a:r>
            <a:endParaRPr lang="ru-RU" sz="3900" dirty="0"/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hrací</a:t>
            </a:r>
            <a:r>
              <a:rPr lang="ru-RU" dirty="0" smtClean="0"/>
              <a:t> </a:t>
            </a:r>
            <a:r>
              <a:rPr lang="ru-RU" dirty="0" err="1"/>
              <a:t>stůl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hrací </a:t>
            </a:r>
            <a:r>
              <a:rPr lang="cs-CZ" dirty="0"/>
              <a:t>automat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sázkové kanceláře</a:t>
            </a:r>
          </a:p>
          <a:p>
            <a:pPr marL="36576" indent="0">
              <a:buNone/>
            </a:pPr>
            <a:r>
              <a:rPr lang="ru-RU" sz="3900" u="sng" dirty="0" err="1"/>
              <a:t>Daňové</a:t>
            </a:r>
            <a:r>
              <a:rPr lang="ru-RU" sz="3900" u="sng" dirty="0"/>
              <a:t> </a:t>
            </a:r>
            <a:r>
              <a:rPr lang="ru-RU" sz="3900" u="sng" dirty="0" err="1" smtClean="0"/>
              <a:t>sazby</a:t>
            </a:r>
            <a:r>
              <a:rPr lang="cs-CZ" sz="3900" u="sng" dirty="0" smtClean="0"/>
              <a:t>:</a:t>
            </a:r>
            <a:r>
              <a:rPr lang="ru-RU" sz="3900" u="sng" dirty="0" smtClean="0"/>
              <a:t> </a:t>
            </a:r>
            <a:r>
              <a:rPr lang="ru-RU" dirty="0" err="1" smtClean="0"/>
              <a:t>jsou</a:t>
            </a:r>
            <a:r>
              <a:rPr lang="ru-RU" dirty="0" smtClean="0"/>
              <a:t> </a:t>
            </a:r>
            <a:r>
              <a:rPr lang="ru-RU" dirty="0" err="1"/>
              <a:t>stanoveny</a:t>
            </a:r>
            <a:r>
              <a:rPr lang="ru-RU" dirty="0"/>
              <a:t> </a:t>
            </a:r>
            <a:r>
              <a:rPr lang="ru-RU" dirty="0" err="1"/>
              <a:t>právními</a:t>
            </a:r>
            <a:r>
              <a:rPr lang="ru-RU" dirty="0"/>
              <a:t> </a:t>
            </a:r>
            <a:r>
              <a:rPr lang="ru-RU" dirty="0" err="1"/>
              <a:t>předpisy</a:t>
            </a:r>
            <a:r>
              <a:rPr lang="ru-RU" dirty="0"/>
              <a:t> </a:t>
            </a:r>
            <a:r>
              <a:rPr lang="ru-RU" dirty="0" err="1"/>
              <a:t>subjektů</a:t>
            </a:r>
            <a:r>
              <a:rPr lang="ru-RU" dirty="0"/>
              <a:t> </a:t>
            </a:r>
            <a:r>
              <a:rPr lang="ru-RU" dirty="0" err="1"/>
              <a:t>Ruské</a:t>
            </a:r>
            <a:r>
              <a:rPr lang="ru-RU" dirty="0"/>
              <a:t> </a:t>
            </a:r>
            <a:r>
              <a:rPr lang="ru-RU" dirty="0" err="1"/>
              <a:t>federace</a:t>
            </a:r>
            <a:r>
              <a:rPr lang="ru-RU" dirty="0"/>
              <a:t> v </a:t>
            </a:r>
            <a:r>
              <a:rPr lang="ru-RU" dirty="0" err="1"/>
              <a:t>následujících</a:t>
            </a:r>
            <a:r>
              <a:rPr lang="ru-RU" dirty="0"/>
              <a:t> </a:t>
            </a:r>
            <a:r>
              <a:rPr lang="ru-RU" dirty="0" err="1"/>
              <a:t>rozsazích</a:t>
            </a:r>
            <a:r>
              <a:rPr lang="ru-RU" dirty="0" smtClean="0"/>
              <a:t>:</a:t>
            </a:r>
            <a:endParaRPr lang="cs-CZ" dirty="0" smtClean="0"/>
          </a:p>
          <a:p>
            <a:pPr marL="36576" indent="0">
              <a:buNone/>
            </a:pPr>
            <a:endParaRPr lang="ru-RU" dirty="0"/>
          </a:p>
          <a:p>
            <a:r>
              <a:rPr lang="cs-CZ" sz="2600" dirty="0" smtClean="0"/>
              <a:t>hrací stůl</a:t>
            </a:r>
            <a:r>
              <a:rPr lang="ru-RU" sz="2600" dirty="0" smtClean="0"/>
              <a:t>- </a:t>
            </a:r>
            <a:r>
              <a:rPr lang="ru-RU" sz="2600" dirty="0"/>
              <a:t>od 25.000 do 125.000 rublů;</a:t>
            </a:r>
          </a:p>
          <a:p>
            <a:r>
              <a:rPr lang="ru-RU" sz="2600" dirty="0" err="1" smtClean="0"/>
              <a:t>slot</a:t>
            </a:r>
            <a:r>
              <a:rPr lang="ru-RU" sz="2600" dirty="0" smtClean="0"/>
              <a:t> </a:t>
            </a:r>
            <a:r>
              <a:rPr lang="ru-RU" sz="2600" dirty="0" err="1"/>
              <a:t>machine</a:t>
            </a:r>
            <a:r>
              <a:rPr lang="ru-RU" sz="2600" dirty="0"/>
              <a:t> - </a:t>
            </a:r>
            <a:r>
              <a:rPr lang="ru-RU" sz="2600" dirty="0" err="1"/>
              <a:t>od</a:t>
            </a:r>
            <a:r>
              <a:rPr lang="ru-RU" sz="2600" dirty="0"/>
              <a:t> 1500 </a:t>
            </a:r>
            <a:r>
              <a:rPr lang="ru-RU" sz="2600" dirty="0" err="1"/>
              <a:t>do</a:t>
            </a:r>
            <a:r>
              <a:rPr lang="ru-RU" sz="2600" dirty="0"/>
              <a:t> 7500 </a:t>
            </a:r>
            <a:r>
              <a:rPr lang="ru-RU" sz="2600" dirty="0" err="1"/>
              <a:t>rublů</a:t>
            </a:r>
            <a:r>
              <a:rPr lang="ru-RU" sz="2600" dirty="0"/>
              <a:t>;</a:t>
            </a:r>
          </a:p>
          <a:p>
            <a:r>
              <a:rPr lang="ru-RU" sz="2600" dirty="0" smtClean="0"/>
              <a:t>u </a:t>
            </a:r>
            <a:r>
              <a:rPr lang="ru-RU" sz="2600" dirty="0" err="1"/>
              <a:t>zpracovatelského</a:t>
            </a:r>
            <a:r>
              <a:rPr lang="ru-RU" sz="2600" dirty="0"/>
              <a:t> </a:t>
            </a:r>
            <a:r>
              <a:rPr lang="ru-RU" sz="2600" dirty="0" err="1"/>
              <a:t>centra</a:t>
            </a:r>
            <a:r>
              <a:rPr lang="ru-RU" sz="2600" dirty="0"/>
              <a:t> </a:t>
            </a:r>
            <a:r>
              <a:rPr lang="ru-RU" sz="2600" dirty="0" err="1"/>
              <a:t>tote</a:t>
            </a:r>
            <a:r>
              <a:rPr lang="ru-RU" sz="2600" dirty="0"/>
              <a:t> - </a:t>
            </a:r>
            <a:r>
              <a:rPr lang="ru-RU" sz="2600" dirty="0" err="1"/>
              <a:t>od</a:t>
            </a:r>
            <a:r>
              <a:rPr lang="ru-RU" sz="2600" dirty="0"/>
              <a:t> 25.000 </a:t>
            </a:r>
            <a:r>
              <a:rPr lang="ru-RU" sz="2600" dirty="0" err="1"/>
              <a:t>do</a:t>
            </a:r>
            <a:r>
              <a:rPr lang="ru-RU" sz="2600" dirty="0"/>
              <a:t> 125.000 </a:t>
            </a:r>
            <a:r>
              <a:rPr lang="ru-RU" sz="2600" dirty="0" err="1"/>
              <a:t>rublů</a:t>
            </a:r>
            <a:r>
              <a:rPr lang="ru-RU" sz="2600" dirty="0"/>
              <a:t>;</a:t>
            </a:r>
          </a:p>
          <a:p>
            <a:r>
              <a:rPr lang="ru-RU" sz="2600" dirty="0" smtClean="0"/>
              <a:t>při zpracování centr</a:t>
            </a:r>
            <a:r>
              <a:rPr lang="cs-CZ" sz="2600" dirty="0" smtClean="0"/>
              <a:t>a</a:t>
            </a:r>
            <a:r>
              <a:rPr lang="ru-RU" sz="2600" dirty="0" smtClean="0"/>
              <a:t> </a:t>
            </a:r>
            <a:r>
              <a:rPr lang="ru-RU" sz="2600" dirty="0"/>
              <a:t>bookmakera - od 25 000 do 125 </a:t>
            </a:r>
            <a:r>
              <a:rPr lang="ru-RU" sz="2600" dirty="0" smtClean="0"/>
              <a:t>000</a:t>
            </a:r>
            <a:r>
              <a:rPr lang="cs-CZ" sz="2600" dirty="0" smtClean="0"/>
              <a:t>...</a:t>
            </a:r>
          </a:p>
          <a:p>
            <a:pPr marL="36576" indent="0">
              <a:buNone/>
            </a:pPr>
            <a:r>
              <a:rPr lang="cs-CZ" sz="3600" u="sng" dirty="0"/>
              <a:t>Daňové období:</a:t>
            </a:r>
            <a:r>
              <a:rPr lang="cs-CZ" sz="3600" dirty="0"/>
              <a:t> </a:t>
            </a:r>
            <a:r>
              <a:rPr lang="cs-CZ" sz="2800" dirty="0"/>
              <a:t>kalendářní měsíc</a:t>
            </a:r>
            <a:endParaRPr lang="ru-RU" sz="2800" dirty="0"/>
          </a:p>
          <a:p>
            <a:pPr marL="36576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00775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/>
              <a:t>Obsah</a:t>
            </a:r>
            <a:r>
              <a:rPr lang="en-US" sz="4800" dirty="0"/>
              <a:t> </a:t>
            </a:r>
            <a:r>
              <a:rPr lang="en-US" sz="4800" dirty="0" err="1" smtClean="0"/>
              <a:t>práce</a:t>
            </a:r>
            <a:r>
              <a:rPr lang="cs-CZ" sz="4800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Legislativní</a:t>
            </a:r>
            <a:r>
              <a:rPr lang="en-US" sz="2800" dirty="0" smtClean="0"/>
              <a:t> </a:t>
            </a:r>
            <a:r>
              <a:rPr lang="en-US" sz="2800" dirty="0" err="1" smtClean="0"/>
              <a:t>základ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Obecné informace</a:t>
            </a: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Daňový</a:t>
            </a:r>
            <a:r>
              <a:rPr lang="en-US" sz="2800" dirty="0"/>
              <a:t> </a:t>
            </a:r>
            <a:r>
              <a:rPr lang="en-US" sz="2800" dirty="0" err="1" smtClean="0"/>
              <a:t>systém</a:t>
            </a:r>
            <a:endParaRPr lang="cs-CZ" sz="2800" dirty="0" smtClean="0"/>
          </a:p>
          <a:p>
            <a:pPr marL="1042416" lvl="2" indent="-457200">
              <a:buFont typeface="+mj-lt"/>
              <a:buAutoNum type="arabicPeriod"/>
            </a:pPr>
            <a:r>
              <a:rPr lang="cs-CZ" dirty="0" smtClean="0"/>
              <a:t>F</a:t>
            </a:r>
            <a:r>
              <a:rPr lang="ru-RU" dirty="0" err="1" smtClean="0"/>
              <a:t>ederální</a:t>
            </a:r>
            <a:r>
              <a:rPr lang="ru-RU" dirty="0" smtClean="0"/>
              <a:t> </a:t>
            </a:r>
            <a:r>
              <a:rPr lang="ru-RU" dirty="0" err="1"/>
              <a:t>dan</a:t>
            </a:r>
            <a:r>
              <a:rPr lang="cs-CZ" dirty="0"/>
              <a:t>ě</a:t>
            </a:r>
            <a:r>
              <a:rPr lang="ru-RU" dirty="0"/>
              <a:t> a </a:t>
            </a:r>
            <a:r>
              <a:rPr lang="ru-RU" dirty="0" err="1"/>
              <a:t>poplatk</a:t>
            </a:r>
            <a:r>
              <a:rPr lang="cs-CZ" dirty="0"/>
              <a:t>y </a:t>
            </a:r>
            <a:endParaRPr lang="cs-CZ" dirty="0" smtClean="0"/>
          </a:p>
          <a:p>
            <a:pPr marL="1042416" lvl="2" indent="-457200">
              <a:buFont typeface="+mj-lt"/>
              <a:buAutoNum type="arabicPeriod"/>
            </a:pPr>
            <a:r>
              <a:rPr lang="ru-RU" dirty="0" err="1" smtClean="0"/>
              <a:t>Regionální</a:t>
            </a:r>
            <a:r>
              <a:rPr lang="ru-RU" dirty="0" smtClean="0"/>
              <a:t> </a:t>
            </a:r>
            <a:r>
              <a:rPr lang="ru-RU" dirty="0" err="1" smtClean="0"/>
              <a:t>daně</a:t>
            </a:r>
            <a:endParaRPr lang="cs-CZ" dirty="0" smtClean="0"/>
          </a:p>
          <a:p>
            <a:pPr marL="1042416" lvl="2" indent="-457200">
              <a:buFont typeface="+mj-lt"/>
              <a:buAutoNum type="arabicPeriod"/>
            </a:pPr>
            <a:r>
              <a:rPr lang="ru-RU" dirty="0" err="1" smtClean="0"/>
              <a:t>Místní</a:t>
            </a:r>
            <a:r>
              <a:rPr lang="ru-RU" dirty="0" smtClean="0"/>
              <a:t> </a:t>
            </a:r>
            <a:r>
              <a:rPr lang="ru-RU" dirty="0" err="1"/>
              <a:t>daně</a:t>
            </a:r>
            <a:r>
              <a:rPr lang="ru-RU" dirty="0"/>
              <a:t> </a:t>
            </a:r>
            <a:endParaRPr lang="cs-CZ" dirty="0" smtClean="0"/>
          </a:p>
          <a:p>
            <a:pPr marL="1042416" lvl="2" indent="-457200">
              <a:buFont typeface="+mj-lt"/>
              <a:buAutoNum type="arabicPeriod"/>
            </a:pPr>
            <a:r>
              <a:rPr lang="ru-RU" dirty="0" err="1" smtClean="0"/>
              <a:t>Zvláštní</a:t>
            </a:r>
            <a:r>
              <a:rPr lang="ru-RU" dirty="0" smtClean="0"/>
              <a:t> </a:t>
            </a:r>
            <a:r>
              <a:rPr lang="ru-RU" dirty="0" err="1"/>
              <a:t>daňové</a:t>
            </a:r>
            <a:r>
              <a:rPr lang="ru-RU" dirty="0"/>
              <a:t> </a:t>
            </a:r>
            <a:r>
              <a:rPr lang="ru-RU" dirty="0" err="1" smtClean="0"/>
              <a:t>režimy</a:t>
            </a:r>
            <a:endParaRPr lang="cs-CZ" dirty="0" smtClean="0"/>
          </a:p>
          <a:p>
            <a:pPr marL="550926" indent="-514350">
              <a:buFont typeface="+mj-lt"/>
              <a:buAutoNum type="arabicPeriod"/>
            </a:pPr>
            <a:r>
              <a:rPr lang="cs-CZ" sz="2800" dirty="0" err="1"/>
              <a:t>S</a:t>
            </a:r>
            <a:r>
              <a:rPr lang="en-US" sz="2800" dirty="0" err="1" smtClean="0"/>
              <a:t>tatistické</a:t>
            </a:r>
            <a:r>
              <a:rPr lang="en-US" sz="2800" dirty="0" smtClean="0"/>
              <a:t> </a:t>
            </a:r>
            <a:r>
              <a:rPr lang="en-US" sz="2800" dirty="0" err="1" smtClean="0"/>
              <a:t>údaje</a:t>
            </a:r>
            <a:endParaRPr lang="cs-CZ" sz="2800" dirty="0" smtClean="0"/>
          </a:p>
          <a:p>
            <a:pPr marL="550926" indent="-514350">
              <a:buFont typeface="+mj-lt"/>
              <a:buAutoNum type="arabicPeriod"/>
            </a:pPr>
            <a:r>
              <a:rPr lang="cs-CZ" sz="2800" dirty="0" smtClean="0"/>
              <a:t>Zdroje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47180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err="1" smtClean="0"/>
              <a:t>D</a:t>
            </a:r>
            <a:r>
              <a:rPr lang="ru-RU" sz="3600" dirty="0" err="1" smtClean="0"/>
              <a:t>aň</a:t>
            </a:r>
            <a:r>
              <a:rPr lang="ru-RU" sz="3600" dirty="0" smtClean="0"/>
              <a:t> </a:t>
            </a:r>
            <a:r>
              <a:rPr lang="ru-RU" sz="3600" dirty="0"/>
              <a:t>z </a:t>
            </a:r>
            <a:r>
              <a:rPr lang="ru-RU" sz="3600" dirty="0" err="1"/>
              <a:t>motorových</a:t>
            </a:r>
            <a:r>
              <a:rPr lang="ru-RU" sz="3600" dirty="0"/>
              <a:t> </a:t>
            </a:r>
            <a:r>
              <a:rPr lang="ru-RU" sz="3600" dirty="0" err="1" smtClean="0"/>
              <a:t>vozidel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2000" b="1" dirty="0" err="1"/>
              <a:t>Regionální</a:t>
            </a:r>
            <a:r>
              <a:rPr lang="ru-RU" sz="2000" b="1" dirty="0"/>
              <a:t> </a:t>
            </a:r>
            <a:r>
              <a:rPr lang="ru-RU" sz="2000" b="1" dirty="0" err="1"/>
              <a:t>daně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cs-CZ" sz="3600" u="sng" dirty="0"/>
              <a:t>Poplatníci</a:t>
            </a:r>
            <a:r>
              <a:rPr lang="cs-CZ" sz="3600" dirty="0"/>
              <a:t>: </a:t>
            </a:r>
            <a:r>
              <a:rPr lang="cs-CZ" sz="2000" dirty="0"/>
              <a:t>právnické </a:t>
            </a:r>
            <a:r>
              <a:rPr lang="cs-CZ" sz="2000" dirty="0" smtClean="0"/>
              <a:t>osoby a fyzické osoby, </a:t>
            </a:r>
            <a:r>
              <a:rPr lang="cs-CZ" sz="2000" dirty="0"/>
              <a:t>na </a:t>
            </a:r>
            <a:r>
              <a:rPr lang="cs-CZ" sz="2000" dirty="0" smtClean="0"/>
              <a:t>které </a:t>
            </a:r>
            <a:r>
              <a:rPr lang="cs-CZ" sz="2000" dirty="0"/>
              <a:t>je registrováno vozidlo</a:t>
            </a:r>
            <a:endParaRPr lang="cs-CZ" sz="2000" dirty="0" smtClean="0"/>
          </a:p>
          <a:p>
            <a:pPr marL="36576" indent="0">
              <a:buNone/>
            </a:pPr>
            <a:r>
              <a:rPr lang="cs-CZ" sz="3600" u="sng" dirty="0" smtClean="0"/>
              <a:t>Předmět daně:</a:t>
            </a:r>
            <a:r>
              <a:rPr lang="cs-CZ" sz="2200" dirty="0" smtClean="0"/>
              <a:t> </a:t>
            </a:r>
            <a:r>
              <a:rPr lang="ru-RU" sz="2200" dirty="0" err="1"/>
              <a:t>auta</a:t>
            </a:r>
            <a:r>
              <a:rPr lang="ru-RU" sz="2200" dirty="0"/>
              <a:t>, </a:t>
            </a:r>
            <a:r>
              <a:rPr lang="ru-RU" sz="2200" dirty="0" err="1"/>
              <a:t>motocykly</a:t>
            </a:r>
            <a:r>
              <a:rPr lang="ru-RU" sz="2200" dirty="0"/>
              <a:t>, </a:t>
            </a:r>
            <a:r>
              <a:rPr lang="ru-RU" sz="2200" dirty="0" err="1"/>
              <a:t>skútry</a:t>
            </a:r>
            <a:r>
              <a:rPr lang="ru-RU" sz="2200" dirty="0"/>
              <a:t>, </a:t>
            </a:r>
            <a:r>
              <a:rPr lang="ru-RU" sz="2200" dirty="0" err="1"/>
              <a:t>autobusy</a:t>
            </a:r>
            <a:r>
              <a:rPr lang="ru-RU" sz="2200" dirty="0"/>
              <a:t> a </a:t>
            </a:r>
            <a:r>
              <a:rPr lang="ru-RU" sz="2200" dirty="0" err="1"/>
              <a:t>další</a:t>
            </a:r>
            <a:r>
              <a:rPr lang="ru-RU" sz="2200" dirty="0"/>
              <a:t> </a:t>
            </a:r>
            <a:r>
              <a:rPr lang="ru-RU" sz="2200" dirty="0" err="1"/>
              <a:t>samohybné</a:t>
            </a:r>
            <a:r>
              <a:rPr lang="ru-RU" sz="2200" dirty="0"/>
              <a:t> </a:t>
            </a:r>
            <a:r>
              <a:rPr lang="ru-RU" sz="2200" dirty="0" err="1"/>
              <a:t>stroje</a:t>
            </a:r>
            <a:r>
              <a:rPr lang="ru-RU" sz="2200" dirty="0"/>
              <a:t> </a:t>
            </a:r>
            <a:r>
              <a:rPr lang="ru-RU" sz="2200" dirty="0" err="1"/>
              <a:t>pneumatické</a:t>
            </a:r>
            <a:r>
              <a:rPr lang="ru-RU" sz="2200" dirty="0"/>
              <a:t> a </a:t>
            </a:r>
            <a:r>
              <a:rPr lang="ru-RU" sz="2200" dirty="0" err="1"/>
              <a:t>roboti</a:t>
            </a:r>
            <a:r>
              <a:rPr lang="ru-RU" sz="2200" dirty="0"/>
              <a:t>, </a:t>
            </a:r>
            <a:r>
              <a:rPr lang="ru-RU" sz="2200" dirty="0" err="1"/>
              <a:t>letadla</a:t>
            </a:r>
            <a:r>
              <a:rPr lang="ru-RU" sz="2200" dirty="0"/>
              <a:t>, </a:t>
            </a:r>
            <a:r>
              <a:rPr lang="ru-RU" sz="2200" dirty="0" err="1"/>
              <a:t>vrtulníky</a:t>
            </a:r>
            <a:r>
              <a:rPr lang="ru-RU" sz="2200" dirty="0"/>
              <a:t>, </a:t>
            </a:r>
            <a:r>
              <a:rPr lang="ru-RU" sz="2200" dirty="0" err="1" smtClean="0"/>
              <a:t>lodě</a:t>
            </a:r>
            <a:r>
              <a:rPr lang="cs-CZ" sz="2200" dirty="0" smtClean="0"/>
              <a:t>...</a:t>
            </a:r>
            <a:endParaRPr lang="en-US" sz="2200" dirty="0" smtClean="0"/>
          </a:p>
          <a:p>
            <a:pPr marL="36576" indent="0">
              <a:buNone/>
            </a:pPr>
            <a:r>
              <a:rPr lang="cs-CZ" sz="3600" u="sng" dirty="0" smtClean="0"/>
              <a:t>Sazby</a:t>
            </a:r>
            <a:r>
              <a:rPr lang="cs-CZ" sz="3600" u="sng" dirty="0"/>
              <a:t>:</a:t>
            </a:r>
            <a:r>
              <a:rPr lang="en-US" sz="3600" dirty="0"/>
              <a:t> </a:t>
            </a:r>
            <a:endParaRPr lang="cs-CZ" sz="3600" dirty="0" smtClean="0"/>
          </a:p>
          <a:p>
            <a:pPr marL="36576" indent="0">
              <a:buNone/>
            </a:pPr>
            <a:r>
              <a:rPr lang="ru-RU" sz="2400" dirty="0" smtClean="0"/>
              <a:t>3,5</a:t>
            </a:r>
            <a:r>
              <a:rPr lang="cs-CZ" sz="2400" dirty="0" smtClean="0"/>
              <a:t> rublu za 1 hp - osobní automobily (výkon 100-150hp)</a:t>
            </a:r>
          </a:p>
          <a:p>
            <a:pPr marL="36576" indent="0">
              <a:buNone/>
            </a:pPr>
            <a:r>
              <a:rPr lang="cs-CZ" sz="2400" dirty="0" smtClean="0"/>
              <a:t>2 rubly - motocykly (výkon 20-35hp)</a:t>
            </a:r>
          </a:p>
          <a:p>
            <a:pPr marL="36576" indent="0">
              <a:buNone/>
            </a:pPr>
            <a:r>
              <a:rPr lang="cs-CZ" sz="2400" dirty="0" smtClean="0"/>
              <a:t>5 rublů – autobusy (výkon do 200hp) ...</a:t>
            </a:r>
            <a:endParaRPr lang="cs-CZ" sz="2400" dirty="0"/>
          </a:p>
          <a:p>
            <a:pPr marL="36576" indent="0">
              <a:buNone/>
            </a:pPr>
            <a:r>
              <a:rPr lang="cs-CZ" sz="2200" dirty="0" smtClean="0"/>
              <a:t>Jednotlivé r</a:t>
            </a:r>
            <a:r>
              <a:rPr lang="en-US" sz="2200" dirty="0" err="1" smtClean="0"/>
              <a:t>egion</a:t>
            </a:r>
            <a:r>
              <a:rPr lang="cs-CZ" sz="2200" dirty="0" smtClean="0"/>
              <a:t>y</a:t>
            </a:r>
            <a:r>
              <a:rPr lang="en-US" sz="2200" dirty="0" smtClean="0"/>
              <a:t> </a:t>
            </a:r>
            <a:r>
              <a:rPr lang="en-US" sz="2200" dirty="0"/>
              <a:t>Ruska </a:t>
            </a:r>
            <a:r>
              <a:rPr lang="en-US" sz="2200" dirty="0" smtClean="0"/>
              <a:t>m</a:t>
            </a:r>
            <a:r>
              <a:rPr lang="cs-CZ" sz="2200" dirty="0" smtClean="0"/>
              <a:t>ohou</a:t>
            </a:r>
            <a:r>
              <a:rPr lang="en-US" sz="2200" dirty="0" smtClean="0"/>
              <a:t> </a:t>
            </a:r>
            <a:r>
              <a:rPr lang="en-US" sz="2200" dirty="0" err="1"/>
              <a:t>zvýšit</a:t>
            </a:r>
            <a:r>
              <a:rPr lang="en-US" sz="2200" dirty="0"/>
              <a:t> </a:t>
            </a:r>
            <a:r>
              <a:rPr lang="en-US" sz="2200" dirty="0" err="1"/>
              <a:t>nebo</a:t>
            </a:r>
            <a:r>
              <a:rPr lang="en-US" sz="2200" dirty="0"/>
              <a:t> </a:t>
            </a:r>
            <a:r>
              <a:rPr lang="en-US" sz="2200" dirty="0" err="1"/>
              <a:t>snížit</a:t>
            </a:r>
            <a:r>
              <a:rPr lang="en-US" sz="2200" dirty="0"/>
              <a:t> </a:t>
            </a:r>
            <a:r>
              <a:rPr lang="en-US" sz="2200" dirty="0" err="1" smtClean="0"/>
              <a:t>daňov</a:t>
            </a:r>
            <a:r>
              <a:rPr lang="cs-CZ" sz="2200" dirty="0" smtClean="0"/>
              <a:t>ou</a:t>
            </a:r>
            <a:r>
              <a:rPr lang="en-US" sz="2200" dirty="0" smtClean="0"/>
              <a:t> </a:t>
            </a:r>
            <a:r>
              <a:rPr lang="en-US" sz="2200" dirty="0" err="1" smtClean="0"/>
              <a:t>sazb</a:t>
            </a:r>
            <a:r>
              <a:rPr lang="cs-CZ" sz="2200" dirty="0" smtClean="0"/>
              <a:t>u</a:t>
            </a:r>
            <a:r>
              <a:rPr lang="en-US" sz="2200" dirty="0" smtClean="0"/>
              <a:t> ne</a:t>
            </a:r>
            <a:r>
              <a:rPr lang="cs-CZ" sz="2200" dirty="0" smtClean="0"/>
              <a:t> však</a:t>
            </a:r>
            <a:r>
              <a:rPr lang="en-US" sz="2200" dirty="0" smtClean="0"/>
              <a:t> </a:t>
            </a:r>
            <a:r>
              <a:rPr lang="en-US" sz="2200" dirty="0" err="1"/>
              <a:t>více</a:t>
            </a:r>
            <a:r>
              <a:rPr lang="en-US" sz="2200" dirty="0"/>
              <a:t> </a:t>
            </a:r>
            <a:r>
              <a:rPr lang="en-US" sz="2200" dirty="0" err="1"/>
              <a:t>než</a:t>
            </a:r>
            <a:r>
              <a:rPr lang="en-US" sz="2200" dirty="0"/>
              <a:t> 10 </a:t>
            </a:r>
            <a:r>
              <a:rPr lang="en-US" sz="2200" dirty="0" err="1"/>
              <a:t>krát</a:t>
            </a:r>
            <a:r>
              <a:rPr lang="en-US" sz="2200" dirty="0"/>
              <a:t>.</a:t>
            </a:r>
            <a:endParaRPr lang="en-US" sz="2200" dirty="0" smtClean="0"/>
          </a:p>
          <a:p>
            <a:pPr marL="36576" indent="0">
              <a:buNone/>
            </a:pPr>
            <a:r>
              <a:rPr lang="cs-CZ" sz="3200" u="sng" dirty="0" smtClean="0"/>
              <a:t>Daňové </a:t>
            </a:r>
            <a:r>
              <a:rPr lang="cs-CZ" sz="3200" u="sng" dirty="0"/>
              <a:t>úlevy: </a:t>
            </a:r>
          </a:p>
          <a:p>
            <a:pPr marL="36576" indent="0">
              <a:buNone/>
            </a:pPr>
            <a:r>
              <a:rPr lang="cs-CZ" sz="3600" u="sng" dirty="0" smtClean="0"/>
              <a:t>Daňové období</a:t>
            </a:r>
            <a:r>
              <a:rPr lang="cs-CZ" sz="3600" dirty="0"/>
              <a:t> </a:t>
            </a:r>
            <a:r>
              <a:rPr lang="cs-CZ" sz="3600" dirty="0" smtClean="0"/>
              <a:t>- </a:t>
            </a:r>
            <a:r>
              <a:rPr lang="cs-CZ" dirty="0"/>
              <a:t>Kalendářní rok</a:t>
            </a:r>
            <a:endParaRPr lang="ru-RU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735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5945088" cy="1066130"/>
          </a:xfrm>
        </p:spPr>
        <p:txBody>
          <a:bodyPr>
            <a:normAutofit/>
          </a:bodyPr>
          <a:lstStyle/>
          <a:p>
            <a:pPr algn="r"/>
            <a:r>
              <a:rPr lang="cs-CZ" sz="3600" dirty="0"/>
              <a:t>D</a:t>
            </a:r>
            <a:r>
              <a:rPr lang="ru-RU" sz="3600" dirty="0" err="1"/>
              <a:t>aň</a:t>
            </a:r>
            <a:r>
              <a:rPr lang="ru-RU" sz="3600" dirty="0"/>
              <a:t> </a:t>
            </a:r>
            <a:r>
              <a:rPr lang="ru-RU" sz="3600" dirty="0" err="1"/>
              <a:t>majetku</a:t>
            </a:r>
            <a:r>
              <a:rPr lang="ru-RU" sz="3600" dirty="0"/>
              <a:t> </a:t>
            </a:r>
            <a:r>
              <a:rPr lang="ru-RU" sz="3600" dirty="0" err="1"/>
              <a:t>fyzických</a:t>
            </a:r>
            <a:r>
              <a:rPr lang="ru-RU" sz="3600" dirty="0"/>
              <a:t> </a:t>
            </a:r>
            <a:r>
              <a:rPr lang="ru-RU" sz="3600" dirty="0" err="1"/>
              <a:t>osob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 err="1"/>
              <a:t>Místní</a:t>
            </a:r>
            <a:r>
              <a:rPr lang="ru-RU" sz="2000" dirty="0"/>
              <a:t> </a:t>
            </a:r>
            <a:r>
              <a:rPr lang="ru-RU" sz="2000" dirty="0" err="1"/>
              <a:t>daň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cs-CZ" sz="3900" u="sng" dirty="0" smtClean="0"/>
              <a:t>Poplatníci</a:t>
            </a:r>
            <a:r>
              <a:rPr lang="cs-CZ" sz="3900" u="sng" dirty="0"/>
              <a:t>:</a:t>
            </a:r>
            <a:r>
              <a:rPr lang="cs-CZ" dirty="0"/>
              <a:t> fyzické </a:t>
            </a:r>
            <a:r>
              <a:rPr lang="cs-CZ" dirty="0" smtClean="0"/>
              <a:t>osoby </a:t>
            </a:r>
          </a:p>
          <a:p>
            <a:pPr marL="36576" indent="0">
              <a:buNone/>
            </a:pPr>
            <a:r>
              <a:rPr lang="cs-CZ" sz="3900" u="sng" dirty="0" smtClean="0"/>
              <a:t>Předmět </a:t>
            </a:r>
            <a:r>
              <a:rPr lang="cs-CZ" sz="3900" u="sng" dirty="0"/>
              <a:t>daně:</a:t>
            </a:r>
            <a:r>
              <a:rPr lang="cs-CZ" sz="3900" dirty="0"/>
              <a:t> </a:t>
            </a:r>
            <a:r>
              <a:rPr lang="cs-CZ" dirty="0" smtClean="0"/>
              <a:t>nemovitost (</a:t>
            </a:r>
            <a:r>
              <a:rPr lang="ru-RU" dirty="0" err="1" smtClean="0"/>
              <a:t>dům</a:t>
            </a:r>
            <a:r>
              <a:rPr lang="cs-CZ" dirty="0" smtClean="0"/>
              <a:t>, byt, </a:t>
            </a:r>
            <a:r>
              <a:rPr lang="ru-RU" dirty="0" err="1" smtClean="0"/>
              <a:t>pokoj</a:t>
            </a:r>
            <a:r>
              <a:rPr lang="cs-CZ" dirty="0" smtClean="0"/>
              <a:t>...)</a:t>
            </a:r>
          </a:p>
          <a:p>
            <a:pPr marL="36576" indent="0">
              <a:buNone/>
            </a:pPr>
            <a:r>
              <a:rPr lang="cs-CZ" sz="3200" u="sng" dirty="0"/>
              <a:t>Sazby</a:t>
            </a:r>
            <a:r>
              <a:rPr lang="cs-CZ" sz="3200" u="sng" dirty="0" smtClean="0"/>
              <a:t>: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285465"/>
              </p:ext>
            </p:extLst>
          </p:nvPr>
        </p:nvGraphicFramePr>
        <p:xfrm>
          <a:off x="683568" y="4149080"/>
          <a:ext cx="7056784" cy="1857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382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celková hodnota zásob jako předmět zdanění</a:t>
                      </a:r>
                      <a:endParaRPr lang="ru-RU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sazba daně</a:t>
                      </a:r>
                      <a:endParaRPr lang="ru-RU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7625" marR="47625" marT="47625" marB="47625"/>
                </a:tc>
              </a:tr>
              <a:tr h="400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 300000 rublů včetně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 1 % včetně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400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300000-500000 včetně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 0,1 – 0,3 včetně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400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více než 500000</a:t>
                      </a:r>
                      <a:endParaRPr lang="ru-R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0,3 – 2.00%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82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err="1" smtClean="0"/>
              <a:t>D</a:t>
            </a:r>
            <a:r>
              <a:rPr lang="ru-RU" sz="3600" dirty="0" err="1" smtClean="0"/>
              <a:t>aň</a:t>
            </a:r>
            <a:r>
              <a:rPr lang="ru-RU" sz="3600" dirty="0" smtClean="0"/>
              <a:t> </a:t>
            </a:r>
            <a:r>
              <a:rPr lang="ru-RU" sz="3600" dirty="0"/>
              <a:t>z </a:t>
            </a:r>
            <a:r>
              <a:rPr lang="ru-RU" sz="3600" dirty="0" err="1" smtClean="0"/>
              <a:t>pozemků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ru-RU" sz="1800" b="1" dirty="0" err="1"/>
              <a:t>Místní</a:t>
            </a:r>
            <a:r>
              <a:rPr lang="ru-RU" sz="1800" b="1" dirty="0"/>
              <a:t> </a:t>
            </a:r>
            <a:r>
              <a:rPr lang="ru-RU" sz="1800" b="1" dirty="0" err="1"/>
              <a:t>daň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cs-CZ" sz="3200" u="sng" dirty="0"/>
              <a:t>Poplatníci</a:t>
            </a:r>
            <a:r>
              <a:rPr lang="cs-CZ" sz="3200" dirty="0"/>
              <a:t>: </a:t>
            </a:r>
            <a:r>
              <a:rPr lang="cs-CZ" sz="2400" dirty="0"/>
              <a:t>vlastnící půdy </a:t>
            </a:r>
            <a:endParaRPr lang="ru-RU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právnické osoby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fyzické osoby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OSVČ</a:t>
            </a:r>
            <a:endParaRPr lang="en-US" sz="2400" dirty="0"/>
          </a:p>
          <a:p>
            <a:pPr marL="36576" indent="0">
              <a:buNone/>
            </a:pPr>
            <a:r>
              <a:rPr lang="cs-CZ" sz="3200" u="sng" dirty="0"/>
              <a:t>Předmět daně</a:t>
            </a:r>
            <a:r>
              <a:rPr lang="cs-CZ" sz="3200" u="sng" dirty="0" smtClean="0"/>
              <a:t>:</a:t>
            </a:r>
            <a:r>
              <a:rPr lang="cs-CZ" sz="3200" dirty="0" smtClean="0"/>
              <a:t> </a:t>
            </a:r>
            <a:r>
              <a:rPr lang="cs-CZ" sz="2400" dirty="0"/>
              <a:t>pozemek</a:t>
            </a:r>
            <a:endParaRPr lang="en-US" sz="2400" u="sng" dirty="0"/>
          </a:p>
          <a:p>
            <a:pPr marL="36576" indent="0">
              <a:buNone/>
            </a:pPr>
            <a:r>
              <a:rPr lang="cs-CZ" sz="3200" u="sng" dirty="0"/>
              <a:t>Sazby:</a:t>
            </a:r>
            <a:r>
              <a:rPr lang="en-US" sz="3200" dirty="0"/>
              <a:t> </a:t>
            </a:r>
            <a:r>
              <a:rPr lang="ru-RU" sz="2600" dirty="0" err="1"/>
              <a:t>Založena</a:t>
            </a:r>
            <a:r>
              <a:rPr lang="ru-RU" sz="2600" dirty="0"/>
              <a:t> </a:t>
            </a:r>
            <a:r>
              <a:rPr lang="ru-RU" sz="2600" dirty="0" err="1"/>
              <a:t>zákony</a:t>
            </a:r>
            <a:r>
              <a:rPr lang="ru-RU" sz="2600" dirty="0"/>
              <a:t> </a:t>
            </a:r>
            <a:r>
              <a:rPr lang="ru-RU" sz="2600" dirty="0" err="1"/>
              <a:t>zastupitelstev</a:t>
            </a:r>
            <a:r>
              <a:rPr lang="ru-RU" sz="2600" dirty="0"/>
              <a:t> </a:t>
            </a:r>
            <a:r>
              <a:rPr lang="ru-RU" sz="2600" dirty="0" err="1"/>
              <a:t>městských</a:t>
            </a:r>
            <a:r>
              <a:rPr lang="ru-RU" sz="2600" dirty="0"/>
              <a:t> </a:t>
            </a:r>
            <a:r>
              <a:rPr lang="ru-RU" sz="2600" dirty="0" err="1"/>
              <a:t>subjektů</a:t>
            </a:r>
            <a:r>
              <a:rPr lang="cs-CZ" sz="2600" dirty="0"/>
              <a:t>,</a:t>
            </a:r>
            <a:r>
              <a:rPr lang="ru-RU" sz="2600" dirty="0"/>
              <a:t> </a:t>
            </a:r>
            <a:r>
              <a:rPr lang="ru-RU" sz="2600" dirty="0" err="1"/>
              <a:t>nesmí</a:t>
            </a:r>
            <a:r>
              <a:rPr lang="ru-RU" sz="2600" dirty="0"/>
              <a:t> </a:t>
            </a:r>
            <a:r>
              <a:rPr lang="ru-RU" sz="2600" dirty="0" err="1" smtClean="0"/>
              <a:t>překročit</a:t>
            </a:r>
            <a:r>
              <a:rPr lang="cs-CZ" sz="2600" dirty="0" smtClean="0"/>
              <a:t> 1,5</a:t>
            </a:r>
            <a:r>
              <a:rPr lang="en-US" sz="2600" dirty="0" smtClean="0"/>
              <a:t>% a 3%</a:t>
            </a:r>
            <a:endParaRPr lang="en-US" sz="2600" dirty="0"/>
          </a:p>
          <a:p>
            <a:pPr marL="36576" indent="0">
              <a:buNone/>
            </a:pPr>
            <a:r>
              <a:rPr lang="cs-CZ" sz="2800" u="sng" dirty="0"/>
              <a:t>Daňové úlevy: </a:t>
            </a:r>
            <a:endParaRPr lang="en-US" sz="2800" u="sng" dirty="0" smtClean="0"/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Vězeňský</a:t>
            </a:r>
            <a:r>
              <a:rPr lang="ru-RU" sz="2600" dirty="0" smtClean="0"/>
              <a:t> </a:t>
            </a:r>
            <a:r>
              <a:rPr lang="ru-RU" sz="2600" dirty="0" err="1"/>
              <a:t>systém</a:t>
            </a:r>
            <a:r>
              <a:rPr lang="ru-RU" sz="2600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err="1"/>
              <a:t>Jednotlivci</a:t>
            </a:r>
            <a:r>
              <a:rPr lang="ru-RU" sz="2600" dirty="0"/>
              <a:t> </a:t>
            </a:r>
            <a:r>
              <a:rPr lang="cs-CZ" sz="2600" dirty="0"/>
              <a:t>patřící k</a:t>
            </a:r>
            <a:r>
              <a:rPr lang="ru-RU" sz="2600" dirty="0"/>
              <a:t> </a:t>
            </a:r>
            <a:r>
              <a:rPr lang="ru-RU" sz="2600" dirty="0" err="1"/>
              <a:t>menšin</a:t>
            </a:r>
            <a:r>
              <a:rPr lang="cs-CZ" sz="2600" dirty="0"/>
              <a:t>ám</a:t>
            </a:r>
            <a:r>
              <a:rPr lang="ru-RU" sz="2600" dirty="0"/>
              <a:t> </a:t>
            </a:r>
            <a:r>
              <a:rPr lang="ru-RU" sz="2600" dirty="0" err="1"/>
              <a:t>na</a:t>
            </a:r>
            <a:r>
              <a:rPr lang="ru-RU" sz="2600" dirty="0"/>
              <a:t> </a:t>
            </a:r>
            <a:r>
              <a:rPr lang="ru-RU" sz="2600" dirty="0" err="1"/>
              <a:t>severu</a:t>
            </a:r>
            <a:r>
              <a:rPr lang="ru-RU" sz="2600" dirty="0"/>
              <a:t> </a:t>
            </a: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Náboženské</a:t>
            </a:r>
            <a:r>
              <a:rPr lang="ru-RU" sz="2600" dirty="0" smtClean="0"/>
              <a:t> </a:t>
            </a:r>
            <a:r>
              <a:rPr lang="ru-RU" sz="2600" dirty="0" err="1"/>
              <a:t>organizace</a:t>
            </a:r>
            <a:r>
              <a:rPr lang="ru-RU" sz="2600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err="1" smtClean="0"/>
              <a:t>Veřejné</a:t>
            </a:r>
            <a:r>
              <a:rPr lang="ru-RU" sz="2600" dirty="0" smtClean="0"/>
              <a:t> </a:t>
            </a:r>
            <a:r>
              <a:rPr lang="ru-RU" sz="2600" dirty="0" err="1"/>
              <a:t>organizace</a:t>
            </a:r>
            <a:r>
              <a:rPr lang="ru-RU" sz="2600" dirty="0"/>
              <a:t> </a:t>
            </a:r>
            <a:r>
              <a:rPr lang="cs-CZ" sz="2600" dirty="0"/>
              <a:t>pro invalidy</a:t>
            </a:r>
            <a:endParaRPr lang="cs-CZ" sz="2600" u="sng" dirty="0"/>
          </a:p>
          <a:p>
            <a:pPr marL="36576" indent="0">
              <a:buNone/>
            </a:pPr>
            <a:r>
              <a:rPr lang="cs-CZ" sz="3200" u="sng" dirty="0"/>
              <a:t>Daňové </a:t>
            </a:r>
            <a:r>
              <a:rPr lang="cs-CZ" sz="3200" u="sng" dirty="0" smtClean="0"/>
              <a:t>období</a:t>
            </a:r>
            <a:r>
              <a:rPr lang="cs-CZ" sz="2800" dirty="0" smtClean="0"/>
              <a:t> - </a:t>
            </a:r>
            <a:r>
              <a:rPr lang="cs-CZ" sz="2800" dirty="0"/>
              <a:t>Kalendářní </a:t>
            </a:r>
            <a:r>
              <a:rPr lang="cs-CZ" sz="2800" dirty="0" smtClean="0"/>
              <a:t>rok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84411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800" b="1" dirty="0" err="1"/>
              <a:t>Zvláštní</a:t>
            </a:r>
            <a:r>
              <a:rPr lang="ru-RU" sz="4800" b="1" dirty="0"/>
              <a:t> </a:t>
            </a:r>
            <a:r>
              <a:rPr lang="ru-RU" sz="4800" b="1" dirty="0" err="1"/>
              <a:t>daňové</a:t>
            </a:r>
            <a:r>
              <a:rPr lang="ru-RU" sz="4800" b="1" dirty="0"/>
              <a:t> </a:t>
            </a:r>
            <a:r>
              <a:rPr lang="ru-RU" sz="4800" b="1" dirty="0" err="1" smtClean="0"/>
              <a:t>režimy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ru-RU" dirty="0" err="1"/>
              <a:t>Tyto</a:t>
            </a:r>
            <a:r>
              <a:rPr lang="ru-RU" dirty="0"/>
              <a:t> </a:t>
            </a:r>
            <a:r>
              <a:rPr lang="ru-RU" dirty="0" err="1"/>
              <a:t>daňové</a:t>
            </a:r>
            <a:r>
              <a:rPr lang="ru-RU" dirty="0"/>
              <a:t> </a:t>
            </a:r>
            <a:r>
              <a:rPr lang="ru-RU" dirty="0" err="1"/>
              <a:t>režimy</a:t>
            </a:r>
            <a:r>
              <a:rPr lang="ru-RU" dirty="0"/>
              <a:t> </a:t>
            </a:r>
            <a:r>
              <a:rPr lang="ru-RU" dirty="0" err="1"/>
              <a:t>jsou</a:t>
            </a:r>
            <a:r>
              <a:rPr lang="ru-RU" dirty="0"/>
              <a:t> </a:t>
            </a:r>
            <a:r>
              <a:rPr lang="ru-RU" dirty="0" err="1"/>
              <a:t>zaměřeny</a:t>
            </a:r>
            <a:r>
              <a:rPr lang="ru-RU" dirty="0"/>
              <a:t> </a:t>
            </a:r>
            <a:r>
              <a:rPr lang="ru-RU" dirty="0" err="1"/>
              <a:t>na</a:t>
            </a:r>
            <a:r>
              <a:rPr lang="ru-RU" dirty="0"/>
              <a:t> </a:t>
            </a:r>
            <a:r>
              <a:rPr lang="ru-RU" dirty="0" err="1"/>
              <a:t>vytvoření</a:t>
            </a:r>
            <a:r>
              <a:rPr lang="ru-RU" dirty="0"/>
              <a:t> </a:t>
            </a:r>
            <a:r>
              <a:rPr lang="ru-RU" dirty="0" err="1"/>
              <a:t>příznivějších</a:t>
            </a:r>
            <a:r>
              <a:rPr lang="ru-RU" dirty="0"/>
              <a:t> </a:t>
            </a:r>
            <a:r>
              <a:rPr lang="ru-RU" dirty="0" err="1"/>
              <a:t>hospodářských</a:t>
            </a:r>
            <a:r>
              <a:rPr lang="ru-RU" dirty="0"/>
              <a:t> a </a:t>
            </a:r>
            <a:r>
              <a:rPr lang="ru-RU" dirty="0" err="1"/>
              <a:t>finančních</a:t>
            </a:r>
            <a:r>
              <a:rPr lang="ru-RU" dirty="0"/>
              <a:t> </a:t>
            </a:r>
            <a:r>
              <a:rPr lang="ru-RU" dirty="0" err="1"/>
              <a:t>podmínek</a:t>
            </a:r>
            <a:r>
              <a:rPr lang="ru-RU" dirty="0"/>
              <a:t> </a:t>
            </a:r>
            <a:r>
              <a:rPr lang="ru-RU" dirty="0" err="1"/>
              <a:t>organizací</a:t>
            </a:r>
            <a:r>
              <a:rPr lang="ru-RU" dirty="0"/>
              <a:t>, </a:t>
            </a:r>
            <a:r>
              <a:rPr lang="ru-RU" dirty="0" err="1"/>
              <a:t>podnikatelů</a:t>
            </a:r>
            <a:r>
              <a:rPr lang="ru-RU" dirty="0"/>
              <a:t>, v </a:t>
            </a:r>
            <a:r>
              <a:rPr lang="ru-RU" dirty="0" err="1"/>
              <a:t>rozsahu</a:t>
            </a:r>
            <a:r>
              <a:rPr lang="ru-RU" dirty="0"/>
              <a:t> </a:t>
            </a:r>
            <a:r>
              <a:rPr lang="ru-RU" dirty="0" err="1"/>
              <a:t>malých</a:t>
            </a:r>
            <a:r>
              <a:rPr lang="ru-RU" dirty="0"/>
              <a:t> </a:t>
            </a:r>
            <a:r>
              <a:rPr lang="ru-RU" dirty="0" err="1"/>
              <a:t>podniků</a:t>
            </a:r>
            <a:r>
              <a:rPr lang="ru-RU" dirty="0"/>
              <a:t>, </a:t>
            </a:r>
            <a:r>
              <a:rPr lang="ru-RU" dirty="0" err="1"/>
              <a:t>zemědělských</a:t>
            </a:r>
            <a:r>
              <a:rPr lang="ru-RU" dirty="0"/>
              <a:t> </a:t>
            </a:r>
            <a:r>
              <a:rPr lang="ru-RU" dirty="0" err="1"/>
              <a:t>výrobců</a:t>
            </a:r>
            <a:r>
              <a:rPr lang="ru-RU" dirty="0"/>
              <a:t> a </a:t>
            </a:r>
            <a:r>
              <a:rPr lang="ru-RU" dirty="0" err="1"/>
              <a:t>účastníků</a:t>
            </a:r>
            <a:r>
              <a:rPr lang="ru-RU" dirty="0"/>
              <a:t> </a:t>
            </a:r>
            <a:r>
              <a:rPr lang="ru-RU" dirty="0" err="1"/>
              <a:t>při</a:t>
            </a:r>
            <a:r>
              <a:rPr lang="ru-RU" dirty="0"/>
              <a:t> </a:t>
            </a:r>
            <a:r>
              <a:rPr lang="ru-RU" dirty="0" err="1"/>
              <a:t>provádění</a:t>
            </a:r>
            <a:r>
              <a:rPr lang="ru-RU" dirty="0"/>
              <a:t> </a:t>
            </a:r>
            <a:r>
              <a:rPr lang="ru-RU" dirty="0" err="1"/>
              <a:t>dohod</a:t>
            </a:r>
            <a:r>
              <a:rPr lang="ru-RU" dirty="0"/>
              <a:t> o </a:t>
            </a:r>
            <a:r>
              <a:rPr lang="ru-RU" dirty="0" err="1"/>
              <a:t>produkci</a:t>
            </a:r>
            <a:r>
              <a:rPr lang="ru-RU" dirty="0"/>
              <a:t> </a:t>
            </a:r>
            <a:r>
              <a:rPr lang="ru-RU" dirty="0" err="1"/>
              <a:t>sdílení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ru-RU" dirty="0" err="1"/>
              <a:t>Právnická</a:t>
            </a:r>
            <a:r>
              <a:rPr lang="ru-RU" dirty="0"/>
              <a:t> </a:t>
            </a:r>
            <a:r>
              <a:rPr lang="ru-RU" dirty="0" err="1" smtClean="0"/>
              <a:t>osoba</a:t>
            </a:r>
            <a:r>
              <a:rPr lang="cs-CZ" dirty="0" smtClean="0"/>
              <a:t> nebo OSVČ </a:t>
            </a:r>
            <a:r>
              <a:rPr lang="ru-RU" dirty="0" smtClean="0"/>
              <a:t> </a:t>
            </a:r>
            <a:r>
              <a:rPr lang="ru-RU" dirty="0"/>
              <a:t>v přechodu na </a:t>
            </a:r>
            <a:r>
              <a:rPr lang="ru-RU" dirty="0" smtClean="0"/>
              <a:t>profesionální </a:t>
            </a:r>
            <a:r>
              <a:rPr lang="ru-RU" dirty="0"/>
              <a:t>režim se osvobodí od:</a:t>
            </a:r>
          </a:p>
          <a:p>
            <a:pPr marL="36576" indent="0">
              <a:buNone/>
            </a:pPr>
            <a:r>
              <a:rPr lang="ru-RU" dirty="0"/>
              <a:t>1) DPH</a:t>
            </a:r>
          </a:p>
          <a:p>
            <a:pPr marL="36576" indent="0">
              <a:buNone/>
            </a:pPr>
            <a:r>
              <a:rPr lang="ru-RU" dirty="0" smtClean="0"/>
              <a:t>2) </a:t>
            </a:r>
            <a:r>
              <a:rPr lang="ru-RU" dirty="0" err="1"/>
              <a:t>Daň</a:t>
            </a:r>
            <a:r>
              <a:rPr lang="ru-RU" dirty="0"/>
              <a:t> z </a:t>
            </a:r>
            <a:r>
              <a:rPr lang="ru-RU" dirty="0" err="1"/>
              <a:t>příjmů</a:t>
            </a:r>
            <a:endParaRPr lang="ru-RU" dirty="0"/>
          </a:p>
          <a:p>
            <a:pPr marL="36576" indent="0">
              <a:buNone/>
            </a:pPr>
            <a:r>
              <a:rPr lang="ru-RU" dirty="0"/>
              <a:t>3) </a:t>
            </a:r>
            <a:r>
              <a:rPr lang="ru-RU" dirty="0" err="1"/>
              <a:t>Daň</a:t>
            </a:r>
            <a:r>
              <a:rPr lang="ru-RU" dirty="0"/>
              <a:t> z </a:t>
            </a:r>
            <a:r>
              <a:rPr lang="ru-RU" dirty="0" err="1"/>
              <a:t>nemovitosti</a:t>
            </a:r>
            <a:endParaRPr lang="ru-RU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46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pPr algn="r"/>
            <a:r>
              <a:rPr lang="cs-CZ" sz="3600" dirty="0"/>
              <a:t>D</a:t>
            </a:r>
            <a:r>
              <a:rPr lang="ru-RU" sz="3600" dirty="0"/>
              <a:t>aňový systém pro zemědělské producenty (</a:t>
            </a:r>
            <a:r>
              <a:rPr lang="ru-RU" sz="3600" dirty="0" smtClean="0"/>
              <a:t>jednotn</a:t>
            </a:r>
            <a:r>
              <a:rPr lang="cs-CZ" sz="3600" dirty="0" smtClean="0"/>
              <a:t>á</a:t>
            </a:r>
            <a:r>
              <a:rPr lang="ru-RU" sz="3600" dirty="0" smtClean="0"/>
              <a:t> zemědělsk</a:t>
            </a:r>
            <a:r>
              <a:rPr lang="cs-CZ" sz="3600" dirty="0" smtClean="0"/>
              <a:t>á</a:t>
            </a:r>
            <a:r>
              <a:rPr lang="ru-RU" sz="3600" dirty="0" smtClean="0"/>
              <a:t> daň</a:t>
            </a:r>
            <a:r>
              <a:rPr lang="cs-CZ" sz="3600" dirty="0" smtClean="0"/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cs-CZ" sz="2800" u="sng" dirty="0"/>
              <a:t>Poplatníci: </a:t>
            </a:r>
            <a:endParaRPr lang="cs-CZ" sz="2800" u="sng" dirty="0" smtClean="0"/>
          </a:p>
          <a:p>
            <a:pPr marL="36576" indent="0">
              <a:buNone/>
            </a:pPr>
            <a:r>
              <a:rPr lang="ru-RU" sz="2400" dirty="0" err="1" smtClean="0"/>
              <a:t>Organizace</a:t>
            </a:r>
            <a:r>
              <a:rPr lang="ru-RU" sz="2400" dirty="0" smtClean="0"/>
              <a:t> </a:t>
            </a:r>
            <a:r>
              <a:rPr lang="ru-RU" sz="2400" dirty="0"/>
              <a:t>a </a:t>
            </a:r>
            <a:r>
              <a:rPr lang="ru-RU" sz="2400" dirty="0" err="1"/>
              <a:t>individuální</a:t>
            </a:r>
            <a:r>
              <a:rPr lang="ru-RU" sz="2400" dirty="0"/>
              <a:t> </a:t>
            </a:r>
            <a:r>
              <a:rPr lang="ru-RU" sz="2400" dirty="0" err="1"/>
              <a:t>podnikatelé</a:t>
            </a:r>
            <a:r>
              <a:rPr lang="ru-RU" sz="2400" dirty="0"/>
              <a:t>, </a:t>
            </a:r>
            <a:r>
              <a:rPr lang="ru-RU" sz="2400" dirty="0" err="1"/>
              <a:t>kteří</a:t>
            </a:r>
            <a:r>
              <a:rPr lang="ru-RU" sz="2400" dirty="0"/>
              <a:t> </a:t>
            </a:r>
            <a:r>
              <a:rPr lang="ru-RU" sz="2400" dirty="0" err="1"/>
              <a:t>jsou</a:t>
            </a:r>
            <a:r>
              <a:rPr lang="ru-RU" sz="2400" dirty="0"/>
              <a:t> </a:t>
            </a:r>
            <a:r>
              <a:rPr lang="ru-RU" sz="2400" dirty="0" err="1"/>
              <a:t>zemědělští</a:t>
            </a:r>
            <a:r>
              <a:rPr lang="ru-RU" sz="2400" dirty="0"/>
              <a:t> </a:t>
            </a:r>
            <a:r>
              <a:rPr lang="ru-RU" sz="2400" dirty="0" err="1"/>
              <a:t>výrobci</a:t>
            </a:r>
            <a:r>
              <a:rPr lang="ru-RU" sz="2400" dirty="0"/>
              <a:t>, </a:t>
            </a:r>
            <a:r>
              <a:rPr lang="ru-RU" sz="2400" dirty="0" err="1"/>
              <a:t>kteří</a:t>
            </a:r>
            <a:r>
              <a:rPr lang="ru-RU" sz="2400" dirty="0"/>
              <a:t> </a:t>
            </a:r>
            <a:r>
              <a:rPr lang="ru-RU" sz="2400" dirty="0" err="1"/>
              <a:t>vstoupili</a:t>
            </a:r>
            <a:r>
              <a:rPr lang="ru-RU" sz="2400" dirty="0"/>
              <a:t> </a:t>
            </a:r>
            <a:r>
              <a:rPr lang="ru-RU" sz="2400" dirty="0" err="1"/>
              <a:t>do</a:t>
            </a:r>
            <a:r>
              <a:rPr lang="ru-RU" sz="2400" dirty="0"/>
              <a:t> </a:t>
            </a:r>
            <a:r>
              <a:rPr lang="ru-RU" sz="2400" dirty="0" err="1"/>
              <a:t>zaplacení</a:t>
            </a:r>
            <a:r>
              <a:rPr lang="ru-RU" sz="2400" dirty="0"/>
              <a:t> </a:t>
            </a:r>
            <a:r>
              <a:rPr lang="cs-CZ" sz="2400" dirty="0"/>
              <a:t>ZD</a:t>
            </a:r>
            <a:r>
              <a:rPr lang="ru-RU" sz="2400" dirty="0"/>
              <a:t>.</a:t>
            </a:r>
          </a:p>
          <a:p>
            <a:pPr marL="36576" indent="0">
              <a:buNone/>
            </a:pP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Zemědělští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producenti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/>
              <a:t>- </a:t>
            </a:r>
            <a:r>
              <a:rPr lang="ru-RU" sz="2400" dirty="0" err="1"/>
              <a:t>organizace</a:t>
            </a:r>
            <a:r>
              <a:rPr lang="ru-RU" sz="2400" dirty="0"/>
              <a:t>, v </a:t>
            </a:r>
            <a:r>
              <a:rPr lang="ru-RU" sz="2400" dirty="0" err="1"/>
              <a:t>níž</a:t>
            </a:r>
            <a:r>
              <a:rPr lang="ru-RU" sz="2400" dirty="0"/>
              <a:t> </a:t>
            </a:r>
            <a:r>
              <a:rPr lang="ru-RU" sz="2400" dirty="0" err="1"/>
              <a:t>podíl</a:t>
            </a:r>
            <a:r>
              <a:rPr lang="ru-RU" sz="2400" dirty="0"/>
              <a:t> </a:t>
            </a:r>
            <a:r>
              <a:rPr lang="ru-RU" sz="2400" dirty="0" err="1"/>
              <a:t>příjmů</a:t>
            </a:r>
            <a:r>
              <a:rPr lang="ru-RU" sz="2400" dirty="0"/>
              <a:t> z </a:t>
            </a:r>
            <a:r>
              <a:rPr lang="ru-RU" sz="2400" dirty="0" err="1"/>
              <a:t>prodeje</a:t>
            </a:r>
            <a:r>
              <a:rPr lang="ru-RU" sz="2400" dirty="0"/>
              <a:t> </a:t>
            </a:r>
            <a:r>
              <a:rPr lang="ru-RU" sz="2400" dirty="0" err="1"/>
              <a:t>zemědělských</a:t>
            </a:r>
            <a:r>
              <a:rPr lang="ru-RU" sz="2400" dirty="0"/>
              <a:t> </a:t>
            </a:r>
            <a:r>
              <a:rPr lang="ru-RU" sz="2400" dirty="0" err="1"/>
              <a:t>produktů</a:t>
            </a:r>
            <a:r>
              <a:rPr lang="ru-RU" sz="2400" dirty="0"/>
              <a:t> </a:t>
            </a:r>
            <a:r>
              <a:rPr lang="cs-CZ" sz="2400" dirty="0"/>
              <a:t>tvoří </a:t>
            </a:r>
            <a:r>
              <a:rPr lang="ru-RU" sz="2400" dirty="0" err="1"/>
              <a:t>více</a:t>
            </a:r>
            <a:r>
              <a:rPr lang="ru-RU" sz="2400" dirty="0"/>
              <a:t> </a:t>
            </a:r>
            <a:r>
              <a:rPr lang="ru-RU" sz="2400" dirty="0" err="1"/>
              <a:t>než</a:t>
            </a:r>
            <a:r>
              <a:rPr lang="ru-RU" sz="2400" dirty="0"/>
              <a:t> 70</a:t>
            </a:r>
            <a:r>
              <a:rPr lang="ru-RU" sz="2400" dirty="0" smtClean="0"/>
              <a:t>%.</a:t>
            </a:r>
            <a:endParaRPr lang="cs-CZ" sz="2400" dirty="0"/>
          </a:p>
          <a:p>
            <a:pPr marL="36576" indent="0">
              <a:buNone/>
            </a:pPr>
            <a:endParaRPr lang="cs-CZ" sz="2400" u="sng" dirty="0" smtClean="0"/>
          </a:p>
          <a:p>
            <a:pPr marL="36576" indent="0">
              <a:buNone/>
            </a:pPr>
            <a:r>
              <a:rPr lang="cs-CZ" sz="2400" u="sng" dirty="0" smtClean="0"/>
              <a:t>Sazba</a:t>
            </a:r>
            <a:r>
              <a:rPr lang="cs-CZ" sz="2400" dirty="0" smtClean="0"/>
              <a:t>: 6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36576" indent="0">
              <a:buNone/>
            </a:pPr>
            <a:r>
              <a:rPr lang="cs-CZ" sz="2400" u="sng" dirty="0"/>
              <a:t>Předmět </a:t>
            </a:r>
            <a:r>
              <a:rPr lang="cs-CZ" sz="2400" u="sng" dirty="0" smtClean="0"/>
              <a:t>daně: </a:t>
            </a:r>
            <a:r>
              <a:rPr lang="cs-CZ" sz="2000" dirty="0"/>
              <a:t>příjem </a:t>
            </a:r>
            <a:r>
              <a:rPr lang="cs-CZ" sz="2000" dirty="0" smtClean="0"/>
              <a:t>– výdaje</a:t>
            </a:r>
          </a:p>
          <a:p>
            <a:pPr marL="36576" indent="0">
              <a:buNone/>
            </a:pPr>
            <a:r>
              <a:rPr lang="cs-CZ" sz="2400" u="sng" dirty="0"/>
              <a:t>Daňové období:</a:t>
            </a:r>
            <a:r>
              <a:rPr lang="cs-CZ" sz="2400" dirty="0"/>
              <a:t> </a:t>
            </a:r>
            <a:r>
              <a:rPr lang="cs-CZ" sz="2000" dirty="0"/>
              <a:t>Kalendářní </a:t>
            </a:r>
            <a:r>
              <a:rPr lang="cs-CZ" sz="2000" dirty="0" smtClean="0"/>
              <a:t>rok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770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233120" cy="922114"/>
          </a:xfrm>
        </p:spPr>
        <p:txBody>
          <a:bodyPr>
            <a:noAutofit/>
          </a:bodyPr>
          <a:lstStyle/>
          <a:p>
            <a:r>
              <a:rPr lang="cs-CZ" sz="3600" dirty="0" err="1" smtClean="0"/>
              <a:t>Z</a:t>
            </a:r>
            <a:r>
              <a:rPr lang="ru-RU" sz="3600" dirty="0" err="1" smtClean="0"/>
              <a:t>jednodušený</a:t>
            </a:r>
            <a:r>
              <a:rPr lang="ru-RU" sz="3600" dirty="0" smtClean="0"/>
              <a:t> </a:t>
            </a:r>
            <a:r>
              <a:rPr lang="ru-RU" sz="3600" dirty="0" err="1"/>
              <a:t>systém</a:t>
            </a:r>
            <a:r>
              <a:rPr lang="ru-RU" sz="3600" dirty="0"/>
              <a:t> </a:t>
            </a:r>
            <a:r>
              <a:rPr lang="ru-RU" sz="3600" dirty="0" err="1"/>
              <a:t>zdanění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576" indent="0">
              <a:buNone/>
            </a:pPr>
            <a:r>
              <a:rPr lang="cs-CZ" sz="4800" u="sng" dirty="0"/>
              <a:t>Poplatníci: </a:t>
            </a:r>
            <a:r>
              <a:rPr lang="pl-PL" sz="3200" dirty="0"/>
              <a:t>Organizace a podnikající fyzická osoba</a:t>
            </a:r>
            <a:endParaRPr lang="cs-CZ" sz="3200" dirty="0"/>
          </a:p>
          <a:p>
            <a:pPr marL="36576" indent="0">
              <a:buNone/>
            </a:pPr>
            <a:endParaRPr lang="cs-CZ" sz="3200" u="sng" dirty="0" smtClean="0"/>
          </a:p>
          <a:p>
            <a:pPr marL="36576" indent="0">
              <a:buNone/>
            </a:pPr>
            <a:r>
              <a:rPr lang="ru-RU" sz="3300" dirty="0" err="1"/>
              <a:t>Stávající</a:t>
            </a:r>
            <a:r>
              <a:rPr lang="ru-RU" sz="3300" dirty="0"/>
              <a:t> </a:t>
            </a:r>
            <a:r>
              <a:rPr lang="ru-RU" sz="3300" dirty="0" err="1"/>
              <a:t>organizace</a:t>
            </a:r>
            <a:r>
              <a:rPr lang="ru-RU" sz="3300" dirty="0"/>
              <a:t> (</a:t>
            </a:r>
            <a:r>
              <a:rPr lang="ru-RU" sz="3300" dirty="0" err="1"/>
              <a:t>zaměstnavatel</a:t>
            </a:r>
            <a:r>
              <a:rPr lang="ru-RU" sz="3300" dirty="0"/>
              <a:t>) </a:t>
            </a:r>
            <a:r>
              <a:rPr lang="ru-RU" sz="3300" dirty="0" err="1"/>
              <a:t>má</a:t>
            </a:r>
            <a:r>
              <a:rPr lang="ru-RU" sz="3300" dirty="0"/>
              <a:t> </a:t>
            </a:r>
            <a:r>
              <a:rPr lang="ru-RU" sz="3300" dirty="0" err="1"/>
              <a:t>právo</a:t>
            </a:r>
            <a:r>
              <a:rPr lang="ru-RU" sz="3300" dirty="0"/>
              <a:t> </a:t>
            </a:r>
            <a:r>
              <a:rPr lang="ru-RU" sz="3300" dirty="0" err="1"/>
              <a:t>obrátit</a:t>
            </a:r>
            <a:r>
              <a:rPr lang="ru-RU" sz="3300" dirty="0"/>
              <a:t> </a:t>
            </a:r>
            <a:r>
              <a:rPr lang="ru-RU" sz="3300" dirty="0" err="1"/>
              <a:t>se</a:t>
            </a:r>
            <a:r>
              <a:rPr lang="ru-RU" sz="3300" dirty="0"/>
              <a:t> </a:t>
            </a:r>
            <a:r>
              <a:rPr lang="ru-RU" sz="3300" dirty="0" err="1"/>
              <a:t>na</a:t>
            </a:r>
            <a:r>
              <a:rPr lang="ru-RU" sz="3300" dirty="0"/>
              <a:t> </a:t>
            </a:r>
            <a:r>
              <a:rPr lang="cs-CZ" sz="3300" dirty="0"/>
              <a:t>ZDS</a:t>
            </a:r>
            <a:r>
              <a:rPr lang="ru-RU" sz="3300" dirty="0"/>
              <a:t> </a:t>
            </a:r>
            <a:r>
              <a:rPr lang="ru-RU" sz="3300" dirty="0" err="1"/>
              <a:t>od</a:t>
            </a:r>
            <a:r>
              <a:rPr lang="ru-RU" sz="3300" dirty="0"/>
              <a:t> </a:t>
            </a:r>
            <a:r>
              <a:rPr lang="cs-CZ" sz="3300" dirty="0"/>
              <a:t>1 </a:t>
            </a:r>
            <a:r>
              <a:rPr lang="ru-RU" sz="3300" dirty="0" err="1"/>
              <a:t>ledna</a:t>
            </a:r>
            <a:r>
              <a:rPr lang="cs-CZ" sz="3300" dirty="0"/>
              <a:t>. </a:t>
            </a:r>
            <a:r>
              <a:rPr lang="ru-RU" sz="3300" dirty="0" err="1"/>
              <a:t>Další</a:t>
            </a:r>
            <a:r>
              <a:rPr lang="ru-RU" sz="3300" dirty="0"/>
              <a:t> </a:t>
            </a:r>
            <a:r>
              <a:rPr lang="ru-RU" sz="3300" dirty="0" err="1"/>
              <a:t>rok</a:t>
            </a:r>
            <a:r>
              <a:rPr lang="ru-RU" sz="3300" dirty="0"/>
              <a:t>, </a:t>
            </a:r>
            <a:r>
              <a:rPr lang="ru-RU" sz="3300" dirty="0" err="1"/>
              <a:t>když</a:t>
            </a:r>
            <a:r>
              <a:rPr lang="ru-RU" sz="3300" dirty="0"/>
              <a:t> </a:t>
            </a:r>
            <a:r>
              <a:rPr lang="ru-RU" sz="3300" dirty="0" err="1"/>
              <a:t>za</a:t>
            </a:r>
            <a:r>
              <a:rPr lang="ru-RU" sz="3300" dirty="0"/>
              <a:t> </a:t>
            </a:r>
            <a:r>
              <a:rPr lang="ru-RU" sz="3300" dirty="0" err="1"/>
              <a:t>prvních</a:t>
            </a:r>
            <a:r>
              <a:rPr lang="ru-RU" sz="3300" dirty="0"/>
              <a:t> 9 </a:t>
            </a:r>
            <a:r>
              <a:rPr lang="ru-RU" sz="3300" dirty="0" err="1"/>
              <a:t>měsíců</a:t>
            </a:r>
            <a:r>
              <a:rPr lang="ru-RU" sz="3300" dirty="0"/>
              <a:t> </a:t>
            </a:r>
            <a:r>
              <a:rPr lang="ru-RU" sz="3300" dirty="0" err="1"/>
              <a:t>tohoto</a:t>
            </a:r>
            <a:r>
              <a:rPr lang="ru-RU" sz="3300" dirty="0"/>
              <a:t> </a:t>
            </a:r>
            <a:r>
              <a:rPr lang="ru-RU" sz="3300" dirty="0" err="1"/>
              <a:t>roku</a:t>
            </a:r>
            <a:r>
              <a:rPr lang="ru-RU" sz="3300" dirty="0"/>
              <a:t>, </a:t>
            </a:r>
            <a:r>
              <a:rPr lang="ru-RU" sz="3300" dirty="0" err="1"/>
              <a:t>jeho</a:t>
            </a:r>
            <a:r>
              <a:rPr lang="ru-RU" sz="3300" dirty="0"/>
              <a:t> </a:t>
            </a:r>
            <a:r>
              <a:rPr lang="ru-RU" sz="3300" dirty="0" err="1"/>
              <a:t>příjmy</a:t>
            </a:r>
            <a:r>
              <a:rPr lang="ru-RU" sz="3300" dirty="0"/>
              <a:t> </a:t>
            </a:r>
            <a:r>
              <a:rPr lang="ru-RU" sz="3300" dirty="0" err="1"/>
              <a:t>nepřesáhl</a:t>
            </a:r>
            <a:r>
              <a:rPr lang="cs-CZ" sz="3300" dirty="0"/>
              <a:t>y</a:t>
            </a:r>
            <a:r>
              <a:rPr lang="ru-RU" sz="3300" dirty="0"/>
              <a:t> 45 </a:t>
            </a:r>
            <a:r>
              <a:rPr lang="ru-RU" sz="3300" dirty="0" err="1"/>
              <a:t>milionů</a:t>
            </a:r>
            <a:r>
              <a:rPr lang="ru-RU" sz="3300" dirty="0"/>
              <a:t> </a:t>
            </a:r>
            <a:r>
              <a:rPr lang="ru-RU" sz="3300" dirty="0" err="1"/>
              <a:t>rublů</a:t>
            </a:r>
            <a:r>
              <a:rPr lang="ru-RU" sz="3300" dirty="0"/>
              <a:t>.</a:t>
            </a:r>
          </a:p>
          <a:p>
            <a:pPr marL="36576" indent="0">
              <a:buNone/>
            </a:pPr>
            <a:r>
              <a:rPr lang="cs-CZ" sz="3300" dirty="0" smtClean="0"/>
              <a:t>Z</a:t>
            </a:r>
            <a:r>
              <a:rPr lang="ru-RU" sz="3300" dirty="0" err="1" smtClean="0"/>
              <a:t>trácejí</a:t>
            </a:r>
            <a:r>
              <a:rPr lang="ru-RU" sz="3300" dirty="0" smtClean="0"/>
              <a:t> </a:t>
            </a:r>
            <a:r>
              <a:rPr lang="ru-RU" sz="3300" dirty="0" err="1"/>
              <a:t>právo</a:t>
            </a:r>
            <a:r>
              <a:rPr lang="ru-RU" sz="3300" dirty="0"/>
              <a:t> </a:t>
            </a:r>
            <a:r>
              <a:rPr lang="ru-RU" sz="3300" dirty="0" err="1"/>
              <a:t>použít</a:t>
            </a:r>
            <a:r>
              <a:rPr lang="ru-RU" sz="3300" dirty="0"/>
              <a:t> </a:t>
            </a:r>
            <a:r>
              <a:rPr lang="ru-RU" sz="3300" dirty="0" err="1"/>
              <a:t>zjednodušené</a:t>
            </a:r>
            <a:r>
              <a:rPr lang="ru-RU" sz="3300" dirty="0"/>
              <a:t> </a:t>
            </a:r>
            <a:r>
              <a:rPr lang="ru-RU" sz="3300" dirty="0" err="1"/>
              <a:t>daňového</a:t>
            </a:r>
            <a:r>
              <a:rPr lang="ru-RU" sz="3300" dirty="0"/>
              <a:t> </a:t>
            </a:r>
            <a:r>
              <a:rPr lang="ru-RU" sz="3300" dirty="0" err="1"/>
              <a:t>systému</a:t>
            </a:r>
            <a:r>
              <a:rPr lang="ru-RU" sz="3300" dirty="0"/>
              <a:t>, </a:t>
            </a:r>
            <a:r>
              <a:rPr lang="ru-RU" sz="3300" dirty="0" err="1"/>
              <a:t>pokud</a:t>
            </a:r>
            <a:r>
              <a:rPr lang="ru-RU" sz="3300" dirty="0"/>
              <a:t> </a:t>
            </a:r>
            <a:r>
              <a:rPr lang="ru-RU" sz="3300" dirty="0" err="1"/>
              <a:t>příjem</a:t>
            </a:r>
            <a:r>
              <a:rPr lang="ru-RU" sz="3300" dirty="0"/>
              <a:t> </a:t>
            </a:r>
            <a:r>
              <a:rPr lang="ru-RU" sz="3300" dirty="0" err="1"/>
              <a:t>za</a:t>
            </a:r>
            <a:r>
              <a:rPr lang="ru-RU" sz="3300" dirty="0"/>
              <a:t> </a:t>
            </a:r>
            <a:r>
              <a:rPr lang="ru-RU" sz="3300" dirty="0" err="1"/>
              <a:t>rok</a:t>
            </a:r>
            <a:r>
              <a:rPr lang="ru-RU" sz="3300" dirty="0"/>
              <a:t> </a:t>
            </a:r>
            <a:r>
              <a:rPr lang="ru-RU" sz="3300" dirty="0" err="1"/>
              <a:t>bude</a:t>
            </a:r>
            <a:r>
              <a:rPr lang="ru-RU" sz="3300" dirty="0"/>
              <a:t> </a:t>
            </a:r>
            <a:r>
              <a:rPr lang="ru-RU" sz="3300" dirty="0" err="1"/>
              <a:t>přesahovat</a:t>
            </a:r>
            <a:r>
              <a:rPr lang="ru-RU" sz="3300" dirty="0"/>
              <a:t> 60 </a:t>
            </a:r>
            <a:r>
              <a:rPr lang="ru-RU" sz="3300" dirty="0" err="1"/>
              <a:t>milionů</a:t>
            </a:r>
            <a:r>
              <a:rPr lang="ru-RU" sz="3300" dirty="0"/>
              <a:t> </a:t>
            </a:r>
            <a:r>
              <a:rPr lang="ru-RU" sz="3300" dirty="0" err="1"/>
              <a:t>rublů</a:t>
            </a:r>
            <a:r>
              <a:rPr lang="ru-RU" sz="3300" dirty="0"/>
              <a:t>.</a:t>
            </a:r>
          </a:p>
          <a:p>
            <a:pPr marL="36576" indent="0">
              <a:buNone/>
            </a:pPr>
            <a:r>
              <a:rPr lang="cs-CZ" sz="3300" dirty="0"/>
              <a:t>O</a:t>
            </a:r>
            <a:r>
              <a:rPr lang="ru-RU" sz="3300" dirty="0" err="1"/>
              <a:t>rganizac</a:t>
            </a:r>
            <a:r>
              <a:rPr lang="cs-CZ" sz="3300" dirty="0"/>
              <a:t>e</a:t>
            </a:r>
            <a:r>
              <a:rPr lang="ru-RU" sz="3300" dirty="0"/>
              <a:t> a </a:t>
            </a:r>
            <a:r>
              <a:rPr lang="ru-RU" sz="3300" dirty="0" err="1"/>
              <a:t>podnik</a:t>
            </a:r>
            <a:r>
              <a:rPr lang="cs-CZ" sz="3300" dirty="0"/>
              <a:t>y, které</a:t>
            </a:r>
            <a:r>
              <a:rPr lang="ru-RU" sz="3300" dirty="0"/>
              <a:t> </a:t>
            </a:r>
            <a:r>
              <a:rPr lang="ru-RU" sz="3300" dirty="0" err="1"/>
              <a:t>nesmí</a:t>
            </a:r>
            <a:r>
              <a:rPr lang="ru-RU" sz="3300" dirty="0"/>
              <a:t> </a:t>
            </a:r>
            <a:r>
              <a:rPr lang="ru-RU" sz="3300" dirty="0" err="1"/>
              <a:t>používat</a:t>
            </a:r>
            <a:r>
              <a:rPr lang="ru-RU" sz="3300" dirty="0"/>
              <a:t> </a:t>
            </a:r>
            <a:r>
              <a:rPr lang="ru-RU" sz="3300" dirty="0" err="1"/>
              <a:t>zjednodušený</a:t>
            </a:r>
            <a:r>
              <a:rPr lang="ru-RU" sz="3300" dirty="0"/>
              <a:t> </a:t>
            </a:r>
            <a:r>
              <a:rPr lang="ru-RU" sz="3300" dirty="0" err="1"/>
              <a:t>daňový</a:t>
            </a:r>
            <a:r>
              <a:rPr lang="ru-RU" sz="3300" dirty="0"/>
              <a:t> </a:t>
            </a:r>
            <a:r>
              <a:rPr lang="ru-RU" sz="3300" dirty="0" err="1"/>
              <a:t>systém</a:t>
            </a:r>
            <a:r>
              <a:rPr lang="ru-RU" sz="3300" dirty="0"/>
              <a:t>:</a:t>
            </a:r>
          </a:p>
          <a:p>
            <a:r>
              <a:rPr lang="ru-RU" sz="3300" dirty="0"/>
              <a:t>• </a:t>
            </a:r>
            <a:r>
              <a:rPr lang="ru-RU" sz="3300" dirty="0" err="1"/>
              <a:t>finanční</a:t>
            </a:r>
            <a:r>
              <a:rPr lang="ru-RU" sz="3300" dirty="0"/>
              <a:t> </a:t>
            </a:r>
            <a:r>
              <a:rPr lang="ru-RU" sz="3300" dirty="0" err="1"/>
              <a:t>instituce</a:t>
            </a:r>
            <a:r>
              <a:rPr lang="ru-RU" sz="3300" dirty="0"/>
              <a:t>,</a:t>
            </a:r>
          </a:p>
          <a:p>
            <a:r>
              <a:rPr lang="ru-RU" sz="3300" dirty="0"/>
              <a:t>• </a:t>
            </a:r>
            <a:r>
              <a:rPr lang="ru-RU" sz="3300" dirty="0" err="1"/>
              <a:t>zahraniční</a:t>
            </a:r>
            <a:r>
              <a:rPr lang="ru-RU" sz="3300" dirty="0"/>
              <a:t> </a:t>
            </a:r>
            <a:r>
              <a:rPr lang="ru-RU" sz="3300" dirty="0" err="1"/>
              <a:t>organizace</a:t>
            </a:r>
            <a:endParaRPr lang="ru-RU" sz="3300" dirty="0"/>
          </a:p>
          <a:p>
            <a:pPr marL="36576" lvl="1" indent="0">
              <a:buSzPct val="80000"/>
              <a:buNone/>
            </a:pPr>
            <a:r>
              <a:rPr lang="cs-CZ" sz="5500" u="sng" dirty="0" smtClean="0"/>
              <a:t>Sazba</a:t>
            </a:r>
            <a:r>
              <a:rPr lang="cs-CZ" sz="5500" dirty="0"/>
              <a:t>: </a:t>
            </a:r>
            <a:r>
              <a:rPr lang="cs-CZ" sz="3600" dirty="0"/>
              <a:t>6</a:t>
            </a:r>
            <a:r>
              <a:rPr lang="en-US" sz="3600" dirty="0" smtClean="0"/>
              <a:t>%</a:t>
            </a:r>
            <a:r>
              <a:rPr lang="cs-CZ" sz="3600" dirty="0" smtClean="0"/>
              <a:t> nebo </a:t>
            </a:r>
            <a:r>
              <a:rPr lang="cs-CZ" sz="3600" dirty="0"/>
              <a:t>15</a:t>
            </a:r>
            <a:r>
              <a:rPr lang="en-US" sz="3600" dirty="0"/>
              <a:t>%</a:t>
            </a:r>
            <a:endParaRPr lang="ru-RU" sz="3600" dirty="0"/>
          </a:p>
          <a:p>
            <a:pPr marL="36576" indent="0">
              <a:buNone/>
            </a:pPr>
            <a:r>
              <a:rPr lang="cs-CZ" sz="4800" u="sng" dirty="0" smtClean="0"/>
              <a:t>Předmět </a:t>
            </a:r>
            <a:r>
              <a:rPr lang="cs-CZ" sz="4800" u="sng" dirty="0"/>
              <a:t>daně: </a:t>
            </a:r>
            <a:r>
              <a:rPr lang="cs-CZ" sz="3600" dirty="0" smtClean="0"/>
              <a:t>příjmy nebo příjem </a:t>
            </a:r>
            <a:r>
              <a:rPr lang="cs-CZ" sz="3600" dirty="0"/>
              <a:t>– výdaje</a:t>
            </a:r>
          </a:p>
          <a:p>
            <a:pPr marL="36576" indent="0">
              <a:buNone/>
            </a:pPr>
            <a:r>
              <a:rPr lang="cs-CZ" sz="4800" u="sng" dirty="0"/>
              <a:t>Daňové období:</a:t>
            </a:r>
            <a:r>
              <a:rPr lang="cs-CZ" sz="4800" dirty="0"/>
              <a:t> </a:t>
            </a:r>
            <a:r>
              <a:rPr lang="cs-CZ" sz="3600" dirty="0"/>
              <a:t>Kalendářní </a:t>
            </a:r>
            <a:r>
              <a:rPr lang="cs-CZ" sz="3600" dirty="0" smtClean="0"/>
              <a:t>rok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42448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3600" dirty="0" err="1">
                <a:solidFill>
                  <a:schemeClr val="tx1"/>
                </a:solidFill>
                <a:latin typeface="+mj-lt"/>
              </a:rPr>
              <a:t>S</a:t>
            </a:r>
            <a:r>
              <a:rPr lang="ru-RU" sz="3600" dirty="0" smtClean="0">
                <a:solidFill>
                  <a:schemeClr val="tx1"/>
                </a:solidFill>
                <a:latin typeface="+mj-lt"/>
              </a:rPr>
              <a:t>ystém zdanění v podobě jediné daně z příjmů dopočtené pro určité činnosti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4641379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cs-CZ" sz="2400" dirty="0" smtClean="0"/>
              <a:t>Tento systém</a:t>
            </a:r>
            <a:r>
              <a:rPr lang="ru-RU" sz="2400" dirty="0" smtClean="0"/>
              <a:t> nabud</a:t>
            </a:r>
            <a:r>
              <a:rPr lang="cs-CZ" sz="2400" dirty="0" smtClean="0"/>
              <a:t>e</a:t>
            </a:r>
            <a:r>
              <a:rPr lang="ru-RU" sz="2400" dirty="0" smtClean="0"/>
              <a:t> </a:t>
            </a:r>
            <a:r>
              <a:rPr lang="ru-RU" sz="2400" dirty="0"/>
              <a:t>účinnosti právních předpisů obcí a vztahuje se pouze na určité činnosti.</a:t>
            </a:r>
          </a:p>
          <a:p>
            <a:pPr marL="36576" indent="0">
              <a:buNone/>
            </a:pPr>
            <a:endParaRPr lang="cs-CZ" sz="2400" dirty="0" smtClean="0"/>
          </a:p>
          <a:p>
            <a:pPr marL="36576" indent="0">
              <a:buNone/>
            </a:pPr>
            <a:r>
              <a:rPr lang="ru-RU" sz="2400" dirty="0" smtClean="0"/>
              <a:t>Daňoví </a:t>
            </a:r>
            <a:r>
              <a:rPr lang="ru-RU" sz="2400" dirty="0"/>
              <a:t>poplatníci nejsou oprávněni uplatňovat </a:t>
            </a:r>
            <a:r>
              <a:rPr lang="ru-RU" sz="2400" dirty="0" smtClean="0"/>
              <a:t>imputovan</a:t>
            </a:r>
            <a:r>
              <a:rPr lang="cs-CZ" sz="2400" dirty="0" smtClean="0"/>
              <a:t>ý</a:t>
            </a:r>
            <a:r>
              <a:rPr lang="ru-RU" sz="2400" dirty="0" smtClean="0"/>
              <a:t> </a:t>
            </a:r>
            <a:r>
              <a:rPr lang="ru-RU" sz="2400" dirty="0"/>
              <a:t>příjem, pokud:</a:t>
            </a:r>
          </a:p>
          <a:p>
            <a:pPr lvl="1">
              <a:buFont typeface="Wingdings" pitchFamily="2" charset="2"/>
              <a:buChar char="§"/>
            </a:pPr>
            <a:r>
              <a:rPr lang="ru-RU" sz="2000" dirty="0" err="1" smtClean="0"/>
              <a:t>průměrný</a:t>
            </a:r>
            <a:r>
              <a:rPr lang="ru-RU" sz="2000" dirty="0" smtClean="0"/>
              <a:t> </a:t>
            </a:r>
            <a:r>
              <a:rPr lang="ru-RU" sz="2000" dirty="0" err="1"/>
              <a:t>počet</a:t>
            </a:r>
            <a:r>
              <a:rPr lang="ru-RU" sz="2000" dirty="0"/>
              <a:t> </a:t>
            </a:r>
            <a:r>
              <a:rPr lang="ru-RU" sz="2000" dirty="0" err="1"/>
              <a:t>zaměstnanců</a:t>
            </a:r>
            <a:r>
              <a:rPr lang="ru-RU" sz="2000" dirty="0"/>
              <a:t> v </a:t>
            </a:r>
            <a:r>
              <a:rPr lang="ru-RU" sz="2000" dirty="0" err="1"/>
              <a:t>průběhu</a:t>
            </a:r>
            <a:r>
              <a:rPr lang="ru-RU" sz="2000" dirty="0"/>
              <a:t> </a:t>
            </a:r>
            <a:r>
              <a:rPr lang="ru-RU" sz="2000" dirty="0" err="1"/>
              <a:t>předchozího</a:t>
            </a:r>
            <a:r>
              <a:rPr lang="ru-RU" sz="2000" dirty="0"/>
              <a:t> </a:t>
            </a:r>
            <a:r>
              <a:rPr lang="ru-RU" sz="2000" dirty="0" err="1"/>
              <a:t>kalendářního</a:t>
            </a:r>
            <a:r>
              <a:rPr lang="ru-RU" sz="2000" dirty="0"/>
              <a:t> </a:t>
            </a:r>
            <a:r>
              <a:rPr lang="ru-RU" sz="2000" dirty="0" err="1"/>
              <a:t>roku</a:t>
            </a:r>
            <a:r>
              <a:rPr lang="ru-RU" sz="2000" dirty="0"/>
              <a:t> </a:t>
            </a:r>
            <a:r>
              <a:rPr lang="ru-RU" sz="2000" dirty="0" err="1"/>
              <a:t>přesáhne</a:t>
            </a:r>
            <a:r>
              <a:rPr lang="ru-RU" sz="2000" dirty="0"/>
              <a:t> 100;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p</a:t>
            </a:r>
            <a:r>
              <a:rPr lang="ru-RU" sz="2000" dirty="0" smtClean="0"/>
              <a:t>odíl </a:t>
            </a:r>
            <a:r>
              <a:rPr lang="ru-RU" sz="2000" dirty="0"/>
              <a:t>ostatních subjektů v </a:t>
            </a:r>
            <a:r>
              <a:rPr lang="cs-CZ" sz="2000" dirty="0" smtClean="0"/>
              <a:t>základním</a:t>
            </a:r>
            <a:r>
              <a:rPr lang="ru-RU" sz="2000" dirty="0" smtClean="0"/>
              <a:t> </a:t>
            </a:r>
            <a:r>
              <a:rPr lang="ru-RU" sz="2000" dirty="0"/>
              <a:t>kapitálu organizace je více než 25</a:t>
            </a:r>
            <a:r>
              <a:rPr lang="ru-RU" sz="2000" dirty="0" smtClean="0"/>
              <a:t>%.</a:t>
            </a:r>
            <a:endParaRPr lang="cs-CZ" sz="2000" dirty="0" smtClean="0"/>
          </a:p>
          <a:p>
            <a:pPr marL="448056" lvl="1" indent="0">
              <a:buNone/>
            </a:pPr>
            <a:endParaRPr lang="cs-CZ" sz="2000" dirty="0"/>
          </a:p>
          <a:p>
            <a:pPr marL="448056" lvl="1" indent="0">
              <a:buNone/>
            </a:pPr>
            <a:r>
              <a:rPr lang="cs-CZ" sz="2400" dirty="0" smtClean="0"/>
              <a:t>Sazba</a:t>
            </a:r>
            <a:r>
              <a:rPr lang="ru-RU" sz="2400" dirty="0"/>
              <a:t>:</a:t>
            </a:r>
            <a:r>
              <a:rPr lang="cs-CZ" sz="2400" dirty="0"/>
              <a:t> 15</a:t>
            </a:r>
            <a:r>
              <a:rPr lang="en-US" sz="2400" dirty="0" smtClean="0"/>
              <a:t>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7236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/>
              <a:t>S</a:t>
            </a:r>
            <a:r>
              <a:rPr lang="en-US" sz="4800" dirty="0" err="1"/>
              <a:t>tatistické</a:t>
            </a:r>
            <a:r>
              <a:rPr lang="en-US" sz="4800" dirty="0"/>
              <a:t> </a:t>
            </a:r>
            <a:r>
              <a:rPr lang="en-US" sz="4800" dirty="0" err="1" smtClean="0"/>
              <a:t>údaje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737935"/>
              </p:ext>
            </p:extLst>
          </p:nvPr>
        </p:nvGraphicFramePr>
        <p:xfrm>
          <a:off x="580085" y="1340768"/>
          <a:ext cx="7983830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Диаграмма" r:id="rId3" imgW="5515002" imgH="3029074" progId="Excel.Sheet.8">
                  <p:embed/>
                </p:oleObj>
              </mc:Choice>
              <mc:Fallback>
                <p:oleObj name="Диаграмма" r:id="rId3" imgW="5515002" imgH="3029074" progId="Excel.Shee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085" y="1340768"/>
                        <a:ext cx="7983830" cy="4752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32129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DPH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30182" y="317778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DPH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472514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Ostatní daně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497158" y="4324530"/>
            <a:ext cx="102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daň</a:t>
            </a:r>
            <a:r>
              <a:rPr lang="ru-RU" dirty="0" smtClean="0"/>
              <a:t> z </a:t>
            </a:r>
            <a:r>
              <a:rPr lang="ru-RU" dirty="0" err="1" smtClean="0"/>
              <a:t>příjmů</a:t>
            </a:r>
            <a:r>
              <a:rPr lang="cs-CZ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497086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ru-RU" dirty="0" err="1" smtClean="0"/>
              <a:t>potřební</a:t>
            </a:r>
            <a:r>
              <a:rPr lang="cs-CZ" dirty="0" smtClean="0"/>
              <a:t> daň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497086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ru-RU" dirty="0" err="1" smtClean="0"/>
              <a:t>potřební</a:t>
            </a:r>
            <a:r>
              <a:rPr lang="cs-CZ" dirty="0" smtClean="0"/>
              <a:t> daň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290022" y="30283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daň</a:t>
            </a:r>
            <a:r>
              <a:rPr lang="ru-RU" dirty="0" smtClean="0"/>
              <a:t> z </a:t>
            </a:r>
            <a:r>
              <a:rPr lang="ru-RU" dirty="0" err="1" smtClean="0"/>
              <a:t>těžby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092280" y="323444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daň</a:t>
            </a:r>
            <a:r>
              <a:rPr lang="ru-RU" dirty="0" smtClean="0"/>
              <a:t> z </a:t>
            </a:r>
            <a:r>
              <a:rPr lang="ru-RU" dirty="0" err="1" smtClean="0"/>
              <a:t>těžby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51920" y="4097838"/>
            <a:ext cx="1003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daň</a:t>
            </a:r>
            <a:r>
              <a:rPr lang="ru-RU" dirty="0" smtClean="0"/>
              <a:t> z </a:t>
            </a:r>
            <a:r>
              <a:rPr lang="ru-RU" dirty="0" err="1" smtClean="0"/>
              <a:t>příjmů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378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Zdroje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kodeks.systecs.ru/nk_rf/nk_glava2/nk_st15.html</a:t>
            </a:r>
            <a:r>
              <a:rPr lang="cs-CZ" dirty="0" smtClean="0"/>
              <a:t>  (</a:t>
            </a:r>
            <a:r>
              <a:rPr lang="cs-CZ" dirty="0"/>
              <a:t>D</a:t>
            </a:r>
            <a:r>
              <a:rPr lang="ru-RU" dirty="0" err="1"/>
              <a:t>aňový</a:t>
            </a:r>
            <a:r>
              <a:rPr lang="ru-RU" dirty="0"/>
              <a:t> </a:t>
            </a:r>
            <a:r>
              <a:rPr lang="cs-CZ" dirty="0" smtClean="0"/>
              <a:t>zákoník)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>
                <a:hlinkClick r:id="rId3"/>
              </a:rPr>
              <a:t>www.gks.ru</a:t>
            </a:r>
            <a:endParaRPr lang="cs-CZ" dirty="0" smtClean="0"/>
          </a:p>
          <a:p>
            <a:pPr marL="550926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http://www.nalog.ru</a:t>
            </a:r>
            <a:r>
              <a:rPr lang="en-US" dirty="0" smtClean="0">
                <a:hlinkClick r:id="rId4"/>
              </a:rPr>
              <a:t>/</a:t>
            </a:r>
            <a:endParaRPr lang="cs-CZ" dirty="0" smtClean="0"/>
          </a:p>
          <a:p>
            <a:pPr marL="550926" indent="-514350">
              <a:buFont typeface="+mj-lt"/>
              <a:buAutoNum type="arabicPeriod"/>
            </a:pPr>
            <a:r>
              <a:rPr lang="en-US" dirty="0">
                <a:hlinkClick r:id="rId5"/>
              </a:rPr>
              <a:t>www.minfin.ru</a:t>
            </a:r>
            <a:r>
              <a:rPr lang="en-US" dirty="0" smtClean="0">
                <a:hlinkClick r:id="rId5"/>
              </a:rPr>
              <a:t>/</a:t>
            </a:r>
            <a:endParaRPr lang="cs-CZ" dirty="0" smtClean="0"/>
          </a:p>
          <a:p>
            <a:pPr marL="36576" indent="0">
              <a:buNone/>
            </a:pPr>
            <a:endParaRPr lang="cs-CZ" dirty="0"/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014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348880"/>
            <a:ext cx="6629400" cy="1826363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cs-CZ" dirty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42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/>
              <a:t>Legislativní</a:t>
            </a:r>
            <a:r>
              <a:rPr lang="en-US" sz="4800" dirty="0"/>
              <a:t> </a:t>
            </a:r>
            <a:r>
              <a:rPr lang="en-US" sz="4800" dirty="0" err="1" smtClean="0"/>
              <a:t>základ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525963"/>
          </a:xfrm>
        </p:spPr>
        <p:txBody>
          <a:bodyPr/>
          <a:lstStyle/>
          <a:p>
            <a:r>
              <a:rPr lang="ru-RU" dirty="0" err="1"/>
              <a:t>Základem</a:t>
            </a:r>
            <a:r>
              <a:rPr lang="ru-RU" dirty="0"/>
              <a:t> </a:t>
            </a:r>
            <a:r>
              <a:rPr lang="ru-RU" dirty="0" err="1"/>
              <a:t>ruské</a:t>
            </a:r>
            <a:r>
              <a:rPr lang="cs-CZ" dirty="0"/>
              <a:t>ho</a:t>
            </a:r>
            <a:r>
              <a:rPr lang="ru-RU" dirty="0"/>
              <a:t> </a:t>
            </a:r>
            <a:r>
              <a:rPr lang="ru-RU" dirty="0" err="1"/>
              <a:t>daňového</a:t>
            </a:r>
            <a:r>
              <a:rPr lang="ru-RU" dirty="0"/>
              <a:t> </a:t>
            </a:r>
            <a:r>
              <a:rPr lang="ru-RU" dirty="0" err="1"/>
              <a:t>systému</a:t>
            </a:r>
            <a:r>
              <a:rPr lang="ru-RU" dirty="0"/>
              <a:t> </a:t>
            </a:r>
            <a:r>
              <a:rPr lang="ru-RU" dirty="0" err="1"/>
              <a:t>je</a:t>
            </a:r>
            <a:r>
              <a:rPr lang="ru-RU" dirty="0"/>
              <a:t> </a:t>
            </a:r>
            <a:r>
              <a:rPr lang="cs-CZ" dirty="0" err="1"/>
              <a:t>D</a:t>
            </a:r>
            <a:r>
              <a:rPr lang="ru-RU" dirty="0" err="1" smtClean="0"/>
              <a:t>aňový</a:t>
            </a:r>
            <a:r>
              <a:rPr lang="ru-RU" dirty="0" smtClean="0"/>
              <a:t> </a:t>
            </a:r>
            <a:r>
              <a:rPr lang="cs-CZ" dirty="0" smtClean="0"/>
              <a:t>zákoník</a:t>
            </a:r>
          </a:p>
          <a:p>
            <a:r>
              <a:rPr lang="en-US" dirty="0" err="1"/>
              <a:t>Kromě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, </a:t>
            </a:r>
            <a:r>
              <a:rPr lang="en-US" dirty="0" err="1"/>
              <a:t>ruský</a:t>
            </a:r>
            <a:r>
              <a:rPr lang="en-US" dirty="0"/>
              <a:t> </a:t>
            </a:r>
            <a:r>
              <a:rPr lang="en-US" dirty="0" err="1"/>
              <a:t>daňový</a:t>
            </a:r>
            <a:r>
              <a:rPr lang="en-US" dirty="0"/>
              <a:t> </a:t>
            </a:r>
            <a:endParaRPr lang="cs-CZ" dirty="0" smtClean="0"/>
          </a:p>
          <a:p>
            <a:pPr marL="36576" indent="0">
              <a:buNone/>
            </a:pP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/>
              <a:t>federální</a:t>
            </a:r>
            <a:r>
              <a:rPr lang="en-US" dirty="0"/>
              <a:t> </a:t>
            </a:r>
            <a:endParaRPr lang="cs-CZ" dirty="0" smtClean="0"/>
          </a:p>
          <a:p>
            <a:pPr marL="36576" indent="0">
              <a:buNone/>
            </a:pPr>
            <a:r>
              <a:rPr lang="en-US" dirty="0" err="1" smtClean="0"/>
              <a:t>zákony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daních</a:t>
            </a:r>
            <a:r>
              <a:rPr lang="en-US" dirty="0"/>
              <a:t> a </a:t>
            </a:r>
            <a:r>
              <a:rPr lang="en-US" dirty="0" err="1"/>
              <a:t>poplatcích</a:t>
            </a:r>
            <a:r>
              <a:rPr lang="en-US" dirty="0"/>
              <a:t>, </a:t>
            </a:r>
            <a:endParaRPr lang="cs-CZ" dirty="0" smtClean="0"/>
          </a:p>
          <a:p>
            <a:pPr marL="36576" indent="0">
              <a:buNone/>
            </a:pPr>
            <a:r>
              <a:rPr lang="en-US" dirty="0" err="1" smtClean="0"/>
              <a:t>přijatých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souladu</a:t>
            </a:r>
            <a:r>
              <a:rPr lang="en-US" dirty="0"/>
              <a:t> s </a:t>
            </a:r>
            <a:r>
              <a:rPr lang="en-US" dirty="0" err="1"/>
              <a:t>tímto</a:t>
            </a:r>
            <a:r>
              <a:rPr lang="en-US" dirty="0"/>
              <a:t> </a:t>
            </a:r>
            <a:endParaRPr lang="cs-CZ" dirty="0" smtClean="0"/>
          </a:p>
          <a:p>
            <a:pPr marL="36576" indent="0">
              <a:buNone/>
            </a:pPr>
            <a:r>
              <a:rPr lang="cs-CZ" dirty="0" smtClean="0"/>
              <a:t>zákoníkem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96952"/>
            <a:ext cx="3096344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542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 smtClean="0"/>
              <a:t>Obecné informace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967885"/>
              </p:ext>
            </p:extLst>
          </p:nvPr>
        </p:nvGraphicFramePr>
        <p:xfrm>
          <a:off x="683568" y="2348880"/>
          <a:ext cx="7776864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4248472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effectLst/>
                        </a:rPr>
                        <a:t>Počet</a:t>
                      </a:r>
                      <a:r>
                        <a:rPr lang="ru-RU" sz="2200" kern="1200" dirty="0">
                          <a:effectLst/>
                        </a:rPr>
                        <a:t> </a:t>
                      </a:r>
                      <a:r>
                        <a:rPr lang="ru-RU" sz="2200" kern="1200" dirty="0" err="1">
                          <a:effectLst/>
                        </a:rPr>
                        <a:t>obyvatel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143,2 </a:t>
                      </a:r>
                      <a:r>
                        <a:rPr lang="en-US" sz="2200">
                          <a:effectLst/>
                        </a:rPr>
                        <a:t>mil</a:t>
                      </a:r>
                      <a:r>
                        <a:rPr lang="ru-RU" sz="2200">
                          <a:effectLst/>
                        </a:rPr>
                        <a:t>. obyvatel</a:t>
                      </a:r>
                      <a:r>
                        <a:rPr lang="ru-RU" sz="2200" baseline="30000">
                          <a:effectLst/>
                        </a:rPr>
                        <a:t> </a:t>
                      </a:r>
                      <a:r>
                        <a:rPr lang="en-US" sz="2200">
                          <a:effectLst/>
                        </a:rPr>
                        <a:t>(</a:t>
                      </a:r>
                      <a:r>
                        <a:rPr lang="ru-RU" sz="2200">
                          <a:effectLst/>
                        </a:rPr>
                        <a:t>1.09.2012</a:t>
                      </a:r>
                      <a:r>
                        <a:rPr lang="en-US" sz="2200">
                          <a:effectLst/>
                        </a:rPr>
                        <a:t>).</a:t>
                      </a:r>
                      <a:endParaRPr lang="ru-RU" sz="2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HDP na obyvatele </a:t>
                      </a:r>
                      <a:r>
                        <a:rPr lang="ru-RU" sz="2200" kern="1200" dirty="0" smtClean="0">
                          <a:effectLst/>
                        </a:rPr>
                        <a:t>(</a:t>
                      </a:r>
                      <a:r>
                        <a:rPr lang="cs-CZ" sz="2200" kern="1200" dirty="0" smtClean="0">
                          <a:effectLst/>
                        </a:rPr>
                        <a:t>USD</a:t>
                      </a:r>
                      <a:r>
                        <a:rPr lang="ru-RU" sz="2200" kern="1200" dirty="0" smtClean="0">
                          <a:effectLst/>
                        </a:rPr>
                        <a:t>)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16 700$</a:t>
                      </a:r>
                      <a:endParaRPr lang="ru-RU" sz="2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effectLst/>
                        </a:rPr>
                        <a:t>Rok</a:t>
                      </a:r>
                      <a:r>
                        <a:rPr lang="ru-RU" sz="2200" kern="1200" dirty="0">
                          <a:effectLst/>
                        </a:rPr>
                        <a:t> </a:t>
                      </a:r>
                      <a:r>
                        <a:rPr lang="ru-RU" sz="2200" kern="1200" dirty="0" err="1">
                          <a:effectLst/>
                        </a:rPr>
                        <a:t>zavedení</a:t>
                      </a:r>
                      <a:r>
                        <a:rPr lang="ru-RU" sz="2200" kern="1200" dirty="0">
                          <a:effectLst/>
                        </a:rPr>
                        <a:t> DPH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1992</a:t>
                      </a:r>
                      <a:endParaRPr lang="ru-RU" sz="2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effectLst/>
                        </a:rPr>
                        <a:t>Inflace</a:t>
                      </a:r>
                      <a:r>
                        <a:rPr lang="ru-RU" sz="2200" kern="1200" dirty="0">
                          <a:effectLst/>
                        </a:rPr>
                        <a:t> (%)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6,1%</a:t>
                      </a:r>
                      <a:endParaRPr lang="ru-RU" sz="2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effectLst/>
                        </a:rPr>
                        <a:t>Nezaměstnanost</a:t>
                      </a:r>
                      <a:r>
                        <a:rPr lang="ru-RU" sz="2200" kern="1200" dirty="0">
                          <a:effectLst/>
                        </a:rPr>
                        <a:t> (%)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6,6%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Daňová kvóta (%)</a:t>
                      </a:r>
                      <a:endParaRPr lang="ru-RU" sz="2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36,6%</a:t>
                      </a:r>
                      <a:endParaRPr lang="ru-RU" sz="2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52525" y="322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0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dirty="0" smtClean="0"/>
              <a:t>Obecné informace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6491064" cy="4320481"/>
          </a:xfrm>
        </p:spPr>
        <p:txBody>
          <a:bodyPr/>
          <a:lstStyle/>
          <a:p>
            <a:pPr marL="36576" indent="0" algn="ctr">
              <a:buNone/>
            </a:pPr>
            <a:r>
              <a:rPr lang="cs-CZ" sz="3600" dirty="0" smtClean="0"/>
              <a:t>  </a:t>
            </a:r>
            <a:endParaRPr lang="en-US" dirty="0"/>
          </a:p>
          <a:p>
            <a:pPr marL="36576" indent="0">
              <a:buNone/>
            </a:pPr>
            <a:endParaRPr lang="cs-CZ" sz="3600" dirty="0" smtClean="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75491"/>
              </p:ext>
            </p:extLst>
          </p:nvPr>
        </p:nvGraphicFramePr>
        <p:xfrm>
          <a:off x="611560" y="1700808"/>
          <a:ext cx="763284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383"/>
                <a:gridCol w="2265049"/>
                <a:gridCol w="2063972"/>
                <a:gridCol w="1680444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Daně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/>
                        <a:t>F</a:t>
                      </a:r>
                      <a:r>
                        <a:rPr lang="ru-RU" sz="2200" dirty="0" err="1" smtClean="0"/>
                        <a:t>ederální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dirty="0" err="1" smtClean="0"/>
                        <a:t>dan</a:t>
                      </a:r>
                      <a:r>
                        <a:rPr lang="cs-CZ" sz="2200" dirty="0" smtClean="0"/>
                        <a:t>ě</a:t>
                      </a:r>
                      <a:r>
                        <a:rPr lang="ru-RU" sz="2200" dirty="0" smtClean="0"/>
                        <a:t> a </a:t>
                      </a:r>
                      <a:r>
                        <a:rPr lang="ru-RU" sz="2200" dirty="0" err="1" smtClean="0"/>
                        <a:t>poplatk</a:t>
                      </a:r>
                      <a:r>
                        <a:rPr lang="cs-CZ" sz="2200" dirty="0" smtClean="0"/>
                        <a:t>y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err="1" smtClean="0"/>
                        <a:t>Regionální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dirty="0" err="1" smtClean="0"/>
                        <a:t>daně</a:t>
                      </a:r>
                      <a:endParaRPr lang="cs-CZ" sz="22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err="1" smtClean="0"/>
                        <a:t>Místní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dirty="0" err="1" smtClean="0"/>
                        <a:t>daně</a:t>
                      </a:r>
                      <a:r>
                        <a:rPr lang="ru-RU" sz="2200" dirty="0" smtClean="0"/>
                        <a:t> </a:t>
                      </a:r>
                      <a:endParaRPr lang="cs-CZ" sz="22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err="1" smtClean="0"/>
                        <a:t>Zvláštní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dirty="0" err="1" smtClean="0"/>
                        <a:t>daňové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dirty="0" err="1" smtClean="0"/>
                        <a:t>režimy</a:t>
                      </a:r>
                      <a:endParaRPr lang="cs-CZ" sz="2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Působí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cel</a:t>
                      </a:r>
                      <a:r>
                        <a:rPr lang="cs-CZ" dirty="0" smtClean="0"/>
                        <a:t>é</a:t>
                      </a:r>
                      <a:r>
                        <a:rPr lang="cs-CZ" baseline="0" dirty="0" smtClean="0"/>
                        <a:t> </a:t>
                      </a:r>
                      <a:r>
                        <a:rPr lang="en-US" dirty="0" err="1" smtClean="0"/>
                        <a:t>území</a:t>
                      </a:r>
                      <a:r>
                        <a:rPr lang="en-US" dirty="0" smtClean="0"/>
                        <a:t> Ruska.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cs-CZ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mohou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změnit</a:t>
                      </a:r>
                      <a:endParaRPr kumimoji="0" lang="cs-CZ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daňové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sazby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cs-CZ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daňové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úlevy</a:t>
                      </a:r>
                      <a:endParaRPr kumimoji="0" lang="cs-CZ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platební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podmín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Místní úřady mohou změnit: daňové sazby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daňové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úlevy</a:t>
                      </a:r>
                      <a:endParaRPr kumimoji="0" lang="cs-CZ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platební podmínky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Nahrazuje </a:t>
                      </a:r>
                      <a:r>
                        <a:rPr lang="en-US" smtClean="0"/>
                        <a:t>t</a:t>
                      </a:r>
                      <a:r>
                        <a:rPr lang="pl-PL" smtClean="0"/>
                        <a:t>ři </a:t>
                      </a:r>
                      <a:r>
                        <a:rPr lang="pl-PL" dirty="0" smtClean="0"/>
                        <a:t>typy daní jedinou</a:t>
                      </a:r>
                      <a:r>
                        <a:rPr lang="pl-PL" baseline="0" dirty="0" smtClean="0"/>
                        <a:t> daní</a:t>
                      </a:r>
                      <a:r>
                        <a:rPr lang="pl-PL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67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mira\Desktop\карта россии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36" y="908720"/>
            <a:ext cx="8091046" cy="467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2289318" y="3573016"/>
            <a:ext cx="692717" cy="6840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11560" y="2132856"/>
            <a:ext cx="7848872" cy="3168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343" y="695901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cs-CZ" sz="2200" b="1" dirty="0" smtClean="0"/>
              <a:t>F</a:t>
            </a:r>
            <a:r>
              <a:rPr lang="ru-RU" sz="2200" b="1" dirty="0" err="1" smtClean="0"/>
              <a:t>ederální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dan</a:t>
            </a:r>
            <a:r>
              <a:rPr lang="cs-CZ" sz="2200" b="1" dirty="0" smtClean="0"/>
              <a:t>ě</a:t>
            </a:r>
            <a:r>
              <a:rPr lang="ru-RU" sz="2200" b="1" dirty="0" smtClean="0"/>
              <a:t> a </a:t>
            </a:r>
            <a:r>
              <a:rPr lang="ru-RU" sz="2200" b="1" dirty="0" err="1" smtClean="0"/>
              <a:t>poplatk</a:t>
            </a:r>
            <a:r>
              <a:rPr lang="cs-CZ" sz="2200" b="1" dirty="0" smtClean="0"/>
              <a:t>y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227" y="1341348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ru-RU" sz="2200" b="1" dirty="0" err="1" smtClean="0"/>
              <a:t>Regionální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daně</a:t>
            </a:r>
            <a:endParaRPr lang="cs-CZ" sz="22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7049" y="1998445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ru-RU" sz="2200" b="1" dirty="0" err="1" smtClean="0"/>
              <a:t>Místní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daně</a:t>
            </a:r>
            <a:r>
              <a:rPr lang="ru-RU" sz="2200" b="1" dirty="0" smtClean="0"/>
              <a:t> </a:t>
            </a:r>
            <a:endParaRPr lang="cs-CZ" sz="2200" b="1" dirty="0" smtClean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904239" y="1196752"/>
            <a:ext cx="155593" cy="9361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215612" y="1772235"/>
            <a:ext cx="555919" cy="180078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82035" y="3429000"/>
            <a:ext cx="202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Permsky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kraj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635676" y="3915054"/>
            <a:ext cx="45719" cy="45719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665062" y="3798332"/>
            <a:ext cx="116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Perm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763688" y="2429332"/>
            <a:ext cx="871988" cy="153144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83533" y="42284"/>
            <a:ext cx="684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600" dirty="0" smtClean="0"/>
              <a:t>Obecné informace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7266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/>
              <a:t>Daňový</a:t>
            </a:r>
            <a:r>
              <a:rPr lang="en-US" sz="4800" dirty="0"/>
              <a:t> </a:t>
            </a:r>
            <a:r>
              <a:rPr lang="en-US" sz="4800" dirty="0" err="1" smtClean="0"/>
              <a:t>systém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800" b="1" dirty="0"/>
              <a:t>F</a:t>
            </a:r>
            <a:r>
              <a:rPr lang="ru-RU" sz="2800" b="1" dirty="0" err="1"/>
              <a:t>ederální</a:t>
            </a:r>
            <a:r>
              <a:rPr lang="ru-RU" sz="2800" b="1" dirty="0"/>
              <a:t> </a:t>
            </a:r>
            <a:r>
              <a:rPr lang="ru-RU" sz="2800" b="1" dirty="0" err="1"/>
              <a:t>dan</a:t>
            </a:r>
            <a:r>
              <a:rPr lang="cs-CZ" sz="2800" b="1" dirty="0"/>
              <a:t>ě</a:t>
            </a:r>
            <a:r>
              <a:rPr lang="ru-RU" sz="2800" b="1" dirty="0"/>
              <a:t> a </a:t>
            </a:r>
            <a:r>
              <a:rPr lang="ru-RU" sz="2800" b="1" dirty="0" err="1"/>
              <a:t>poplatk</a:t>
            </a:r>
            <a:r>
              <a:rPr lang="cs-CZ" sz="2800" b="1" dirty="0"/>
              <a:t>y </a:t>
            </a:r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/>
              <a:t>přidané</a:t>
            </a:r>
            <a:r>
              <a:rPr lang="ru-RU" sz="2200" dirty="0"/>
              <a:t> </a:t>
            </a:r>
            <a:r>
              <a:rPr lang="ru-RU" sz="2200" dirty="0" err="1"/>
              <a:t>hodnoty</a:t>
            </a:r>
            <a:r>
              <a:rPr lang="ru-RU" sz="2200" dirty="0"/>
              <a:t>;</a:t>
            </a:r>
          </a:p>
          <a:p>
            <a:pPr marL="852678" lvl="1" indent="-514350">
              <a:buFont typeface="+mj-lt"/>
              <a:buAutoNum type="arabicPeriod"/>
            </a:pPr>
            <a:r>
              <a:rPr lang="cs-CZ" sz="2200" dirty="0" smtClean="0"/>
              <a:t>s</a:t>
            </a:r>
            <a:r>
              <a:rPr lang="ru-RU" sz="2200" dirty="0" err="1"/>
              <a:t>potřební</a:t>
            </a:r>
            <a:r>
              <a:rPr lang="cs-CZ" sz="2200" dirty="0"/>
              <a:t> daň</a:t>
            </a:r>
            <a:r>
              <a:rPr lang="ru-RU" sz="2200" dirty="0" smtClean="0"/>
              <a:t>;</a:t>
            </a:r>
            <a:endParaRPr lang="cs-CZ" sz="2200" dirty="0" smtClean="0"/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/>
              <a:t>příjmů</a:t>
            </a:r>
            <a:r>
              <a:rPr lang="ru-RU" sz="2200" dirty="0"/>
              <a:t> </a:t>
            </a:r>
            <a:r>
              <a:rPr lang="ru-RU" sz="2200" dirty="0" err="1"/>
              <a:t>fyzických</a:t>
            </a:r>
            <a:r>
              <a:rPr lang="ru-RU" sz="2200" dirty="0"/>
              <a:t> </a:t>
            </a:r>
            <a:r>
              <a:rPr lang="ru-RU" sz="2200" dirty="0" err="1"/>
              <a:t>osob</a:t>
            </a:r>
            <a:r>
              <a:rPr lang="ru-RU" sz="2200" dirty="0"/>
              <a:t>;</a:t>
            </a:r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/>
              <a:t>příjmů</a:t>
            </a:r>
            <a:r>
              <a:rPr lang="cs-CZ" sz="2200" dirty="0"/>
              <a:t> právnických osob</a:t>
            </a:r>
            <a:r>
              <a:rPr lang="ru-RU" sz="2200" dirty="0"/>
              <a:t>;</a:t>
            </a:r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 smtClean="0"/>
              <a:t>těžby</a:t>
            </a:r>
            <a:r>
              <a:rPr lang="ru-RU" sz="2200" dirty="0" smtClean="0"/>
              <a:t>;</a:t>
            </a:r>
            <a:endParaRPr lang="cs-CZ" sz="2200" dirty="0" smtClean="0"/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 smtClean="0"/>
              <a:t>vod</a:t>
            </a:r>
            <a:r>
              <a:rPr lang="cs-CZ" sz="2200" dirty="0"/>
              <a:t>ní </a:t>
            </a:r>
            <a:r>
              <a:rPr lang="ru-RU" sz="2200" dirty="0" err="1"/>
              <a:t>daň</a:t>
            </a:r>
            <a:r>
              <a:rPr lang="ru-RU" sz="2200" dirty="0"/>
              <a:t>;</a:t>
            </a:r>
          </a:p>
          <a:p>
            <a:pPr marL="852678" lvl="1" indent="-514350">
              <a:buFont typeface="+mj-lt"/>
              <a:buAutoNum type="arabicPeriod"/>
            </a:pPr>
            <a:r>
              <a:rPr lang="ru-RU" sz="2200" dirty="0" err="1" smtClean="0"/>
              <a:t>poplatky</a:t>
            </a:r>
            <a:r>
              <a:rPr lang="ru-RU" sz="2200" dirty="0" smtClean="0"/>
              <a:t> </a:t>
            </a:r>
            <a:r>
              <a:rPr lang="ru-RU" sz="2200" dirty="0" err="1"/>
              <a:t>za</a:t>
            </a:r>
            <a:r>
              <a:rPr lang="ru-RU" sz="2200" dirty="0"/>
              <a:t> </a:t>
            </a:r>
            <a:r>
              <a:rPr lang="cs-CZ" sz="2200" dirty="0"/>
              <a:t>lov</a:t>
            </a:r>
            <a:r>
              <a:rPr lang="ru-RU" sz="2200" dirty="0"/>
              <a:t> zvířat a </a:t>
            </a:r>
            <a:r>
              <a:rPr lang="cs-CZ" sz="2200" dirty="0" smtClean="0"/>
              <a:t>využívání </a:t>
            </a:r>
            <a:r>
              <a:rPr lang="ru-RU" sz="2200" dirty="0" smtClean="0"/>
              <a:t>vodních </a:t>
            </a:r>
            <a:r>
              <a:rPr lang="ru-RU" sz="2200" dirty="0"/>
              <a:t>biologických </a:t>
            </a:r>
            <a:r>
              <a:rPr lang="ru-RU" sz="2200" dirty="0" smtClean="0"/>
              <a:t>zdrojů;</a:t>
            </a:r>
            <a:endParaRPr lang="cs-CZ" sz="2200" dirty="0" smtClean="0"/>
          </a:p>
          <a:p>
            <a:pPr marL="852678" lvl="1" indent="-514350">
              <a:buFont typeface="+mj-lt"/>
              <a:buAutoNum type="arabicPeriod"/>
            </a:pPr>
            <a:r>
              <a:rPr lang="cs-CZ" sz="2200" dirty="0" smtClean="0"/>
              <a:t>státní </a:t>
            </a:r>
            <a:r>
              <a:rPr lang="cs-CZ" sz="2200" dirty="0"/>
              <a:t>poplatky</a:t>
            </a:r>
            <a:endParaRPr lang="ru-RU" sz="2200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242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/>
              <a:t>Daňový</a:t>
            </a:r>
            <a:r>
              <a:rPr lang="en-US" sz="3600" dirty="0"/>
              <a:t> </a:t>
            </a:r>
            <a:r>
              <a:rPr lang="en-US" sz="3600" dirty="0" err="1"/>
              <a:t>systém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4857403"/>
          </a:xfrm>
        </p:spPr>
        <p:txBody>
          <a:bodyPr/>
          <a:lstStyle/>
          <a:p>
            <a:r>
              <a:rPr lang="ru-RU" sz="2800" b="1" dirty="0" err="1"/>
              <a:t>Regionální</a:t>
            </a:r>
            <a:r>
              <a:rPr lang="ru-RU" sz="2800" b="1" dirty="0"/>
              <a:t> </a:t>
            </a:r>
            <a:r>
              <a:rPr lang="ru-RU" sz="2800" b="1" dirty="0" err="1"/>
              <a:t>daně</a:t>
            </a:r>
            <a:r>
              <a:rPr lang="ru-RU" sz="2800" b="1" dirty="0"/>
              <a:t>:</a:t>
            </a:r>
          </a:p>
          <a:p>
            <a:pPr marL="795528" lvl="1" indent="-45720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 </a:t>
            </a:r>
            <a:r>
              <a:rPr lang="cs-CZ" sz="2200" dirty="0"/>
              <a:t>majetku právnických osob</a:t>
            </a:r>
            <a:r>
              <a:rPr lang="ru-RU" sz="2200" dirty="0"/>
              <a:t>;</a:t>
            </a:r>
          </a:p>
          <a:p>
            <a:pPr marL="795528" lvl="1" indent="-45720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/>
              <a:t>hazardních</a:t>
            </a:r>
            <a:r>
              <a:rPr lang="ru-RU" sz="2200" dirty="0"/>
              <a:t> </a:t>
            </a:r>
            <a:r>
              <a:rPr lang="ru-RU" sz="2200" dirty="0" err="1"/>
              <a:t>her</a:t>
            </a:r>
            <a:r>
              <a:rPr lang="ru-RU" sz="2200" dirty="0"/>
              <a:t>;</a:t>
            </a:r>
          </a:p>
          <a:p>
            <a:pPr marL="795528" lvl="1" indent="-45720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/>
              <a:t>motorových</a:t>
            </a:r>
            <a:r>
              <a:rPr lang="ru-RU" sz="2200" dirty="0"/>
              <a:t> </a:t>
            </a:r>
            <a:r>
              <a:rPr lang="ru-RU" sz="2200" dirty="0" err="1"/>
              <a:t>vozidel</a:t>
            </a:r>
            <a:r>
              <a:rPr lang="cs-CZ" sz="2200" dirty="0"/>
              <a:t>;</a:t>
            </a:r>
            <a:endParaRPr lang="ru-RU" sz="2200" dirty="0"/>
          </a:p>
          <a:p>
            <a:pPr marL="36576" indent="0">
              <a:buNone/>
            </a:pPr>
            <a:endParaRPr lang="ru-RU" dirty="0"/>
          </a:p>
          <a:p>
            <a:r>
              <a:rPr lang="ru-RU" sz="2800" b="1" dirty="0" err="1"/>
              <a:t>Místní</a:t>
            </a:r>
            <a:r>
              <a:rPr lang="ru-RU" sz="2800" b="1" dirty="0"/>
              <a:t> </a:t>
            </a:r>
            <a:r>
              <a:rPr lang="ru-RU" sz="2800" b="1" dirty="0" err="1" smtClean="0"/>
              <a:t>daně</a:t>
            </a:r>
            <a:r>
              <a:rPr lang="ru-RU" sz="2800" b="1" dirty="0" smtClean="0"/>
              <a:t>:</a:t>
            </a:r>
            <a:endParaRPr lang="ru-RU" sz="2800" b="1" dirty="0"/>
          </a:p>
          <a:p>
            <a:pPr marL="795528" lvl="1" indent="-457200">
              <a:buFont typeface="+mj-lt"/>
              <a:buAutoNum type="arabicPeriod"/>
            </a:pPr>
            <a:r>
              <a:rPr lang="ru-RU" sz="2200" dirty="0" err="1" smtClean="0"/>
              <a:t>daň</a:t>
            </a:r>
            <a:r>
              <a:rPr lang="ru-RU" sz="2200" dirty="0" smtClean="0"/>
              <a:t> </a:t>
            </a:r>
            <a:r>
              <a:rPr lang="ru-RU" sz="2200" dirty="0"/>
              <a:t>z </a:t>
            </a:r>
            <a:r>
              <a:rPr lang="ru-RU" sz="2200" dirty="0" err="1"/>
              <a:t>pozemků</a:t>
            </a:r>
            <a:r>
              <a:rPr lang="ru-RU" sz="2200" dirty="0"/>
              <a:t>;</a:t>
            </a:r>
          </a:p>
          <a:p>
            <a:pPr marL="795528" lvl="1" indent="-457200">
              <a:buFont typeface="+mj-lt"/>
              <a:buAutoNum type="arabicPeriod"/>
            </a:pPr>
            <a:r>
              <a:rPr lang="cs-CZ" sz="2200" dirty="0" smtClean="0"/>
              <a:t>daň </a:t>
            </a:r>
            <a:r>
              <a:rPr lang="cs-CZ" sz="2200" dirty="0"/>
              <a:t>z majetku fyzických osob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74838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/>
              <a:t>Daňový</a:t>
            </a:r>
            <a:r>
              <a:rPr lang="en-US" sz="3600" dirty="0"/>
              <a:t> </a:t>
            </a:r>
            <a:r>
              <a:rPr lang="en-US" sz="3600" dirty="0" err="1"/>
              <a:t>systém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b="1" dirty="0" err="1"/>
              <a:t>Zvláštní</a:t>
            </a:r>
            <a:r>
              <a:rPr lang="ru-RU" sz="2600" b="1" dirty="0"/>
              <a:t> </a:t>
            </a:r>
            <a:r>
              <a:rPr lang="ru-RU" sz="2600" b="1" dirty="0" err="1"/>
              <a:t>daňové</a:t>
            </a:r>
            <a:r>
              <a:rPr lang="ru-RU" sz="2600" b="1" dirty="0"/>
              <a:t> </a:t>
            </a:r>
            <a:r>
              <a:rPr lang="ru-RU" sz="2600" b="1" dirty="0" err="1"/>
              <a:t>režimy</a:t>
            </a:r>
            <a:r>
              <a:rPr lang="ru-RU" sz="2600" b="1" dirty="0"/>
              <a:t> </a:t>
            </a:r>
            <a:r>
              <a:rPr lang="ru-RU" sz="2600" b="1" dirty="0" err="1"/>
              <a:t>zahrnují</a:t>
            </a:r>
            <a:r>
              <a:rPr lang="ru-RU" sz="2600" b="1" dirty="0"/>
              <a:t>:</a:t>
            </a:r>
          </a:p>
          <a:p>
            <a:pPr marL="795528" lvl="1" indent="-457200">
              <a:buFont typeface="+mj-lt"/>
              <a:buAutoNum type="arabicPeriod"/>
            </a:pPr>
            <a:r>
              <a:rPr lang="ru-RU" sz="2400" dirty="0" smtClean="0"/>
              <a:t>daňový </a:t>
            </a:r>
            <a:r>
              <a:rPr lang="ru-RU" sz="2400" dirty="0"/>
              <a:t>systém pro zemědělské producenty (</a:t>
            </a:r>
            <a:r>
              <a:rPr lang="ru-RU" sz="2400" dirty="0" smtClean="0"/>
              <a:t>jednotn</a:t>
            </a:r>
            <a:r>
              <a:rPr lang="cs-CZ" sz="2400" dirty="0" smtClean="0"/>
              <a:t>á</a:t>
            </a:r>
            <a:r>
              <a:rPr lang="ru-RU" sz="2400" dirty="0" smtClean="0"/>
              <a:t> zemědělsk</a:t>
            </a:r>
            <a:r>
              <a:rPr lang="cs-CZ" sz="2400" dirty="0" smtClean="0"/>
              <a:t>á</a:t>
            </a:r>
            <a:r>
              <a:rPr lang="ru-RU" sz="2400" dirty="0" smtClean="0"/>
              <a:t> </a:t>
            </a:r>
            <a:r>
              <a:rPr lang="ru-RU" sz="2400" dirty="0"/>
              <a:t>daň</a:t>
            </a:r>
            <a:r>
              <a:rPr lang="ru-RU" sz="2400" dirty="0" smtClean="0"/>
              <a:t>);</a:t>
            </a:r>
            <a:endParaRPr lang="cs-CZ" sz="2400" dirty="0" smtClean="0"/>
          </a:p>
          <a:p>
            <a:pPr marL="795528" lvl="1" indent="-457200">
              <a:buFont typeface="+mj-lt"/>
              <a:buAutoNum type="arabicPeriod"/>
            </a:pPr>
            <a:r>
              <a:rPr lang="ru-RU" sz="2400" dirty="0" err="1" smtClean="0"/>
              <a:t>zjednodušený</a:t>
            </a:r>
            <a:r>
              <a:rPr lang="ru-RU" sz="2400" dirty="0" smtClean="0"/>
              <a:t> </a:t>
            </a:r>
            <a:r>
              <a:rPr lang="ru-RU" sz="2400" dirty="0" err="1"/>
              <a:t>systém</a:t>
            </a:r>
            <a:r>
              <a:rPr lang="ru-RU" sz="2400" dirty="0"/>
              <a:t> </a:t>
            </a:r>
            <a:r>
              <a:rPr lang="ru-RU" sz="2400" dirty="0" err="1"/>
              <a:t>zdanění</a:t>
            </a:r>
            <a:r>
              <a:rPr lang="ru-RU" sz="2400" dirty="0"/>
              <a:t>;</a:t>
            </a:r>
          </a:p>
          <a:p>
            <a:pPr marL="795528" lvl="1" indent="-457200">
              <a:buFont typeface="+mj-lt"/>
              <a:buAutoNum type="arabicPeriod"/>
            </a:pPr>
            <a:r>
              <a:rPr lang="ru-RU" sz="2400" dirty="0" smtClean="0"/>
              <a:t>systém </a:t>
            </a:r>
            <a:r>
              <a:rPr lang="ru-RU" sz="2400" dirty="0"/>
              <a:t>zdanění v podobě </a:t>
            </a:r>
            <a:r>
              <a:rPr lang="ru-RU" sz="2400" dirty="0" smtClean="0"/>
              <a:t>jediné </a:t>
            </a:r>
            <a:r>
              <a:rPr lang="ru-RU" sz="2400" dirty="0"/>
              <a:t>daně z příjmů dopočtené pro určité činnosti</a:t>
            </a:r>
          </a:p>
        </p:txBody>
      </p:sp>
    </p:spTree>
    <p:extLst>
      <p:ext uri="{BB962C8B-B14F-4D97-AF65-F5344CB8AC3E}">
        <p14:creationId xmlns:p14="http://schemas.microsoft.com/office/powerpoint/2010/main" val="4118424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1123</TotalTime>
  <Words>1435</Words>
  <Application>Microsoft Office PowerPoint</Application>
  <PresentationFormat>Экран (4:3)</PresentationFormat>
  <Paragraphs>280</Paragraphs>
  <Slides>29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Техническая</vt:lpstr>
      <vt:lpstr>Диаграмма</vt:lpstr>
      <vt:lpstr>Daňový systém Ruska</vt:lpstr>
      <vt:lpstr>Obsah práce:</vt:lpstr>
      <vt:lpstr>Legislativní základ</vt:lpstr>
      <vt:lpstr>Obecné informace</vt:lpstr>
      <vt:lpstr>Obecné informace</vt:lpstr>
      <vt:lpstr>Презентация PowerPoint</vt:lpstr>
      <vt:lpstr>Daňový systém</vt:lpstr>
      <vt:lpstr>Daňový systém</vt:lpstr>
      <vt:lpstr>Daňový systém</vt:lpstr>
      <vt:lpstr>Daň z přidané hodnoty</vt:lpstr>
      <vt:lpstr>Spotřební daň</vt:lpstr>
      <vt:lpstr>Daň z příjmů fyzických osob</vt:lpstr>
      <vt:lpstr>Daň z příjmů právnických osob</vt:lpstr>
      <vt:lpstr>Daň z těžby</vt:lpstr>
      <vt:lpstr>Vodní daň</vt:lpstr>
      <vt:lpstr>Poplatky za lov zvířat a využívání vodních biologických zdrojů</vt:lpstr>
      <vt:lpstr>Státní poplatky</vt:lpstr>
      <vt:lpstr>Daň z majetku právnických osob Regionální daně</vt:lpstr>
      <vt:lpstr>Daň z hazardu Regionální daně</vt:lpstr>
      <vt:lpstr>Daň z motorových vozidel Regionální daně</vt:lpstr>
      <vt:lpstr>Daň majetku fyzických osob Místní daň</vt:lpstr>
      <vt:lpstr>Daň z pozemků Místní daň</vt:lpstr>
      <vt:lpstr>Zvláštní daňové režimy</vt:lpstr>
      <vt:lpstr>Daňový systém pro zemědělské producenty (jednotná zemědělská daň)</vt:lpstr>
      <vt:lpstr>Zjednodušený systém zdanění</vt:lpstr>
      <vt:lpstr>Systém zdanění v podobě jediné daně z příjmů dopočtené pro určité činnosti </vt:lpstr>
      <vt:lpstr>Statistické údaje</vt:lpstr>
      <vt:lpstr>Zdroje</vt:lpstr>
      <vt:lpstr> 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Daňový systém Ruska</dc:title>
  <dc:creator>Elmira Gilyazova</dc:creator>
  <cp:lastModifiedBy>Elmira Gilyazova</cp:lastModifiedBy>
  <cp:revision>45</cp:revision>
  <dcterms:created xsi:type="dcterms:W3CDTF">2012-11-25T22:25:51Z</dcterms:created>
  <dcterms:modified xsi:type="dcterms:W3CDTF">2012-11-28T01:10:55Z</dcterms:modified>
</cp:coreProperties>
</file>