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92" r:id="rId2"/>
    <p:sldId id="293" r:id="rId3"/>
    <p:sldId id="294" r:id="rId4"/>
    <p:sldId id="295" r:id="rId5"/>
    <p:sldId id="256" r:id="rId6"/>
    <p:sldId id="287" r:id="rId7"/>
    <p:sldId id="288" r:id="rId8"/>
    <p:sldId id="289" r:id="rId9"/>
    <p:sldId id="290" r:id="rId10"/>
    <p:sldId id="291" r:id="rId11"/>
    <p:sldId id="296" r:id="rId12"/>
    <p:sldId id="297" r:id="rId13"/>
    <p:sldId id="298" r:id="rId14"/>
    <p:sldId id="299" r:id="rId15"/>
    <p:sldId id="300" r:id="rId16"/>
  </p:sldIdLst>
  <p:sldSz cx="9144000" cy="6858000" type="screen4x3"/>
  <p:notesSz cx="7102475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2" y="0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2" y="9721106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3035781F-FE7A-457C-BEE9-2085415DD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31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pPr>
              <a:defRPr/>
            </a:pPr>
            <a:fld id="{D77EB471-A630-4AA4-BCF4-2F9906BE5044}" type="datetimeFigureOut">
              <a:rPr lang="cs-CZ"/>
              <a:pPr>
                <a:defRPr/>
              </a:pPr>
              <a:t>11.10.2012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pPr>
              <a:defRPr/>
            </a:pPr>
            <a:fld id="{DEACED0C-35F8-4116-AE16-3A28C5CDA2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7319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08CBE-3C75-4D90-81EC-46A1B8DEF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E553D-080E-446C-ACF6-B41E6B65FC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73141-B38F-4E43-94D2-8568A683B5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D2A91-618B-4A2F-992E-58FF938A8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30348-9E26-4C89-B617-AA220A4EB7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B71CE-2722-4BDA-864B-3E2C6F0DD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EBCBB-F490-4A0D-A41C-BC5FE2C947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5156A-A0CF-4309-A557-E4757AA0C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7AE9-ABDC-40EF-8C8D-39E7F1F9BF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D2F37-7C3E-4263-810A-387328977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5FF44-CE2F-4A7F-8D87-F7D93D21E4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67826-FE05-4415-A9D6-C6D9F33950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2E2CA-ABAF-405E-8982-6A181A331E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A36D9-F903-4577-B8F8-37FDBDA557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6. 10 2011</a:t>
            </a:r>
            <a:endParaRPr lang="cs-CZ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MPV_TEVS – Veřejné statky I. </a:t>
            </a:r>
            <a:endParaRPr lang="cs-CZ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DD57D80-98FC-47EC-89A6-9C3BC0E254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Vězňovo dilema a VS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229600" cy="3912236"/>
        </p:xfrm>
        <a:graphic>
          <a:graphicData uri="http://schemas.openxmlformats.org/drawingml/2006/table">
            <a:tbl>
              <a:tblPr/>
              <a:tblGrid>
                <a:gridCol w="730250"/>
                <a:gridCol w="1717675"/>
                <a:gridCol w="2952750"/>
                <a:gridCol w="28289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Osoba 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Nepřispět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Přispět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vert="eaVert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Nepřispět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; </a:t>
                      </a:r>
                      <a:r>
                        <a:rPr kumimoji="0" lang="cs-CZ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; 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Přispět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 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; </a:t>
                      </a:r>
                      <a:r>
                        <a:rPr kumimoji="0" lang="cs-CZ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 rot="10800000">
            <a:off x="539750" y="2852738"/>
            <a:ext cx="6111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Osoba A</a:t>
            </a:r>
          </a:p>
        </p:txBody>
      </p:sp>
      <p:sp>
        <p:nvSpPr>
          <p:cNvPr id="17433" name="Text Box 35"/>
          <p:cNvSpPr txBox="1">
            <a:spLocks noChangeArrowheads="1"/>
          </p:cNvSpPr>
          <p:nvPr/>
        </p:nvSpPr>
        <p:spPr bwMode="auto">
          <a:xfrm>
            <a:off x="2843213" y="2781300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(1)</a:t>
            </a:r>
          </a:p>
        </p:txBody>
      </p:sp>
      <p:sp>
        <p:nvSpPr>
          <p:cNvPr id="17434" name="Text Box 36"/>
          <p:cNvSpPr txBox="1">
            <a:spLocks noChangeArrowheads="1"/>
          </p:cNvSpPr>
          <p:nvPr/>
        </p:nvSpPr>
        <p:spPr bwMode="auto">
          <a:xfrm>
            <a:off x="5795963" y="2838450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(2)</a:t>
            </a:r>
          </a:p>
        </p:txBody>
      </p:sp>
      <p:sp>
        <p:nvSpPr>
          <p:cNvPr id="17435" name="Text Box 37"/>
          <p:cNvSpPr txBox="1">
            <a:spLocks noChangeArrowheads="1"/>
          </p:cNvSpPr>
          <p:nvPr/>
        </p:nvSpPr>
        <p:spPr bwMode="auto">
          <a:xfrm>
            <a:off x="5795963" y="427831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(4)</a:t>
            </a:r>
          </a:p>
        </p:txBody>
      </p:sp>
      <p:sp>
        <p:nvSpPr>
          <p:cNvPr id="17436" name="Text Box 38"/>
          <p:cNvSpPr txBox="1">
            <a:spLocks noChangeArrowheads="1"/>
          </p:cNvSpPr>
          <p:nvPr/>
        </p:nvSpPr>
        <p:spPr bwMode="auto">
          <a:xfrm>
            <a:off x="2843213" y="429418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Úloha vlády ve společnosti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89902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800" i="1" smtClean="0"/>
              <a:t>Povinnosti vlády dle Smithe (Bohatství národů):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b="1" smtClean="0"/>
              <a:t>chránit společnost před násilím a invazí </a:t>
            </a:r>
            <a:r>
              <a:rPr lang="cs-CZ" sz="2800" smtClean="0"/>
              <a:t>jiných nezávislých společností lidí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b="1" smtClean="0"/>
              <a:t>chránit </a:t>
            </a:r>
            <a:r>
              <a:rPr lang="cs-CZ" sz="2800" smtClean="0"/>
              <a:t>každého člena společnosti </a:t>
            </a:r>
            <a:r>
              <a:rPr lang="cs-CZ" sz="2800" b="1" smtClean="0"/>
              <a:t>před nespravedlností a utiskováním </a:t>
            </a:r>
            <a:r>
              <a:rPr lang="cs-CZ" sz="2800" smtClean="0"/>
              <a:t>ze strany jiného člena společnosti neboli povinnost ustanovit přesné vykonávání spravedlnosti;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smtClean="0"/>
              <a:t>zavedení a </a:t>
            </a:r>
            <a:r>
              <a:rPr lang="cs-CZ" sz="2800" b="1" smtClean="0"/>
              <a:t>udržování určitých veřejných institucí </a:t>
            </a:r>
            <a:r>
              <a:rPr lang="cs-CZ" sz="2800" smtClean="0"/>
              <a:t>a činností,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 </a:t>
            </a:r>
            <a:r>
              <a:rPr lang="cs-CZ" dirty="0" smtClean="0"/>
              <a:t>racionality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smtClean="0"/>
              <a:t>ekonomické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Koncepty racionality:</a:t>
            </a:r>
          </a:p>
          <a:p>
            <a:pPr>
              <a:buNone/>
            </a:pPr>
            <a:endParaRPr lang="cs-CZ" sz="500" dirty="0" smtClean="0"/>
          </a:p>
          <a:p>
            <a:r>
              <a:rPr lang="cs-CZ" dirty="0" smtClean="0"/>
              <a:t>Homo </a:t>
            </a:r>
            <a:r>
              <a:rPr lang="cs-CZ" dirty="0" err="1" smtClean="0"/>
              <a:t>oeconomicus</a:t>
            </a:r>
            <a:endParaRPr lang="cs-CZ" dirty="0" smtClean="0"/>
          </a:p>
          <a:p>
            <a:pPr lvl="1"/>
            <a:r>
              <a:rPr lang="cs-CZ" dirty="0" smtClean="0"/>
              <a:t>Teorie očekávaného užitku</a:t>
            </a:r>
          </a:p>
          <a:p>
            <a:pPr lvl="1"/>
            <a:r>
              <a:rPr lang="cs-CZ" dirty="0" err="1" smtClean="0"/>
              <a:t>Friedmann</a:t>
            </a:r>
            <a:r>
              <a:rPr lang="cs-CZ" dirty="0" smtClean="0"/>
              <a:t> (as </a:t>
            </a:r>
            <a:r>
              <a:rPr lang="cs-CZ" dirty="0" err="1" smtClean="0"/>
              <a:t>if</a:t>
            </a:r>
            <a:r>
              <a:rPr lang="cs-CZ" dirty="0" smtClean="0"/>
              <a:t>)</a:t>
            </a:r>
          </a:p>
          <a:p>
            <a:pPr lvl="1"/>
            <a:endParaRPr lang="cs-CZ" sz="500" dirty="0" smtClean="0"/>
          </a:p>
          <a:p>
            <a:r>
              <a:rPr lang="cs-CZ" dirty="0" smtClean="0"/>
              <a:t>Omezená racionalita</a:t>
            </a:r>
          </a:p>
          <a:p>
            <a:endParaRPr lang="cs-CZ" sz="500" dirty="0" smtClean="0"/>
          </a:p>
          <a:p>
            <a:r>
              <a:rPr lang="cs-CZ" dirty="0" smtClean="0"/>
              <a:t>Prospektová teorie (teorie vyhlídek)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Omezená racionalita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Herbert Simon (1957)</a:t>
            </a:r>
          </a:p>
          <a:p>
            <a:pPr>
              <a:buNone/>
            </a:pPr>
            <a:r>
              <a:rPr lang="cs-CZ" dirty="0" smtClean="0"/>
              <a:t>Ekonomický </a:t>
            </a:r>
            <a:r>
              <a:rPr lang="cs-CZ" dirty="0" smtClean="0"/>
              <a:t>jedinec (agent) podle teorie omezené racionality:</a:t>
            </a:r>
          </a:p>
          <a:p>
            <a:r>
              <a:rPr lang="cs-CZ" dirty="0" smtClean="0"/>
              <a:t>Bere v úvahu pouze některé alternativy</a:t>
            </a:r>
          </a:p>
          <a:p>
            <a:r>
              <a:rPr lang="cs-CZ" dirty="0" smtClean="0"/>
              <a:t>Rozhoduje se za neurčitosti</a:t>
            </a:r>
          </a:p>
          <a:p>
            <a:r>
              <a:rPr lang="cs-CZ" dirty="0" smtClean="0"/>
              <a:t>Nejedná optimálně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Prospektová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Kahneman</a:t>
            </a:r>
            <a:r>
              <a:rPr lang="cs-CZ" i="1" dirty="0" smtClean="0"/>
              <a:t>, </a:t>
            </a:r>
            <a:r>
              <a:rPr lang="cs-CZ" i="1" dirty="0" err="1" smtClean="0"/>
              <a:t>Tversky</a:t>
            </a:r>
            <a:r>
              <a:rPr lang="cs-CZ" i="1" dirty="0" smtClean="0"/>
              <a:t> (1979)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Lidé posuzují </a:t>
            </a:r>
            <a:r>
              <a:rPr lang="cs-CZ" dirty="0" smtClean="0"/>
              <a:t>každou </a:t>
            </a:r>
            <a:r>
              <a:rPr lang="cs-CZ" dirty="0" smtClean="0"/>
              <a:t>událost odděleně</a:t>
            </a:r>
          </a:p>
          <a:p>
            <a:endParaRPr lang="cs-CZ" sz="1500" dirty="0" smtClean="0"/>
          </a:p>
          <a:p>
            <a:r>
              <a:rPr lang="cs-CZ" dirty="0" smtClean="0"/>
              <a:t>Následně sečtou užitky jednotlivých akcí</a:t>
            </a:r>
          </a:p>
          <a:p>
            <a:endParaRPr lang="cs-CZ" sz="1500" dirty="0" smtClean="0"/>
          </a:p>
          <a:p>
            <a:r>
              <a:rPr lang="cs-CZ" dirty="0" smtClean="0"/>
              <a:t>Výsledkem je asymetrická hodnotová </a:t>
            </a:r>
            <a:r>
              <a:rPr lang="cs-CZ" dirty="0" err="1" smtClean="0"/>
              <a:t>fce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Hodnotová funkce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097091" cy="402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hodnotové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2400"/>
              </a:spcBef>
            </a:pPr>
            <a:r>
              <a:rPr lang="cs-CZ" sz="2400" b="1" dirty="0" smtClean="0"/>
              <a:t>Odloučené zisky </a:t>
            </a:r>
            <a:r>
              <a:rPr lang="cs-CZ" sz="2400" i="1" dirty="0" smtClean="0"/>
              <a:t>- </a:t>
            </a:r>
            <a:r>
              <a:rPr lang="cs-CZ" sz="2400" dirty="0" smtClean="0"/>
              <a:t>rozdělit jeden velký zisk na několik menších. </a:t>
            </a:r>
            <a:br>
              <a:rPr lang="cs-CZ" sz="2400" dirty="0" smtClean="0"/>
            </a:br>
            <a:r>
              <a:rPr lang="cs-CZ" sz="2400" dirty="0" smtClean="0"/>
              <a:t>„Nebalte všechny vánoční dárky do jedné krabice“. </a:t>
            </a:r>
            <a:r>
              <a:rPr lang="cs-CZ" sz="900" i="1" dirty="0" err="1" smtClean="0"/>
              <a:t>Thaler</a:t>
            </a:r>
            <a:r>
              <a:rPr lang="cs-CZ" sz="900" i="1" dirty="0" smtClean="0"/>
              <a:t> (1999) </a:t>
            </a:r>
            <a:endParaRPr lang="cs-CZ" sz="2400" dirty="0" smtClean="0"/>
          </a:p>
          <a:p>
            <a:pPr lvl="0">
              <a:spcBef>
                <a:spcPts val="2400"/>
              </a:spcBef>
            </a:pPr>
            <a:r>
              <a:rPr lang="cs-CZ" sz="2400" b="1" dirty="0" smtClean="0"/>
              <a:t>Sloučené ztráty </a:t>
            </a:r>
            <a:r>
              <a:rPr lang="cs-CZ" sz="2400" i="1" dirty="0" smtClean="0"/>
              <a:t>- </a:t>
            </a:r>
            <a:r>
              <a:rPr lang="cs-CZ" sz="2400" dirty="0" smtClean="0"/>
              <a:t>sloučit všechny malé ztráty do jedné, či několika málo větších. </a:t>
            </a:r>
          </a:p>
          <a:p>
            <a:pPr lvl="0">
              <a:spcBef>
                <a:spcPts val="2400"/>
              </a:spcBef>
            </a:pPr>
            <a:r>
              <a:rPr lang="cs-CZ" sz="2400" b="1" dirty="0" smtClean="0"/>
              <a:t>Kompenzace malé ztráty větším ziskem </a:t>
            </a:r>
            <a:r>
              <a:rPr lang="cs-CZ" sz="2400" i="1" dirty="0" smtClean="0"/>
              <a:t>- </a:t>
            </a:r>
            <a:r>
              <a:rPr lang="cs-CZ" sz="2400" dirty="0" smtClean="0"/>
              <a:t>Je-li ztráta spojena s velkým ziskem, vnímají ji lidé jako mnohem méně bolestivou. </a:t>
            </a:r>
          </a:p>
          <a:p>
            <a:pPr>
              <a:spcBef>
                <a:spcPts val="2400"/>
              </a:spcBef>
            </a:pPr>
            <a:r>
              <a:rPr lang="cs-CZ" sz="2400" b="1" dirty="0" smtClean="0"/>
              <a:t>Oddělení malých zisků od velkých ztrát </a:t>
            </a:r>
            <a:r>
              <a:rPr lang="cs-CZ" sz="2400" i="1" dirty="0" smtClean="0"/>
              <a:t>– </a:t>
            </a:r>
            <a:br>
              <a:rPr lang="cs-CZ" sz="2400" i="1" dirty="0" smtClean="0"/>
            </a:br>
            <a:r>
              <a:rPr lang="cs-CZ" sz="2400" dirty="0" smtClean="0"/>
              <a:t>„Kupte si televizor hned a dostanete peníze nazpět“ </a:t>
            </a:r>
          </a:p>
          <a:p>
            <a:pPr>
              <a:spcBef>
                <a:spcPts val="2400"/>
              </a:spcBef>
              <a:buNone/>
            </a:pPr>
            <a:r>
              <a:rPr lang="cs-CZ" sz="2400" dirty="0" smtClean="0"/>
              <a:t>	</a:t>
            </a:r>
            <a:endParaRPr lang="cs-CZ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Chicken</a:t>
            </a:r>
            <a:r>
              <a:rPr lang="cs-CZ" dirty="0" smtClean="0"/>
              <a:t> game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3851276"/>
        </p:xfrm>
        <a:graphic>
          <a:graphicData uri="http://schemas.openxmlformats.org/drawingml/2006/table">
            <a:tbl>
              <a:tblPr/>
              <a:tblGrid>
                <a:gridCol w="730250"/>
                <a:gridCol w="1717675"/>
                <a:gridCol w="2819400"/>
                <a:gridCol w="296227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Osoba 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Jet rovně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Zatočit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vert="eaVert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Jet rovně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 ; -10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; 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Zatočit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 ;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0;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4" name="Text Box 34"/>
          <p:cNvSpPr txBox="1">
            <a:spLocks noChangeArrowheads="1"/>
          </p:cNvSpPr>
          <p:nvPr/>
        </p:nvSpPr>
        <p:spPr bwMode="auto">
          <a:xfrm rot="10800000">
            <a:off x="539750" y="2852738"/>
            <a:ext cx="6111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Osoba A</a:t>
            </a:r>
          </a:p>
        </p:txBody>
      </p:sp>
      <p:sp>
        <p:nvSpPr>
          <p:cNvPr id="18457" name="Text Box 35"/>
          <p:cNvSpPr txBox="1">
            <a:spLocks noChangeArrowheads="1"/>
          </p:cNvSpPr>
          <p:nvPr/>
        </p:nvSpPr>
        <p:spPr bwMode="auto">
          <a:xfrm>
            <a:off x="3059113" y="31416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(1)</a:t>
            </a:r>
          </a:p>
        </p:txBody>
      </p:sp>
      <p:sp>
        <p:nvSpPr>
          <p:cNvPr id="18458" name="Text Box 36"/>
          <p:cNvSpPr txBox="1">
            <a:spLocks noChangeArrowheads="1"/>
          </p:cNvSpPr>
          <p:nvPr/>
        </p:nvSpPr>
        <p:spPr bwMode="auto">
          <a:xfrm>
            <a:off x="5795963" y="31416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(2)</a:t>
            </a:r>
          </a:p>
        </p:txBody>
      </p:sp>
      <p:sp>
        <p:nvSpPr>
          <p:cNvPr id="18459" name="Text Box 37"/>
          <p:cNvSpPr txBox="1">
            <a:spLocks noChangeArrowheads="1"/>
          </p:cNvSpPr>
          <p:nvPr/>
        </p:nvSpPr>
        <p:spPr bwMode="auto">
          <a:xfrm>
            <a:off x="5940425" y="4581525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(4)</a:t>
            </a:r>
          </a:p>
        </p:txBody>
      </p:sp>
      <p:sp>
        <p:nvSpPr>
          <p:cNvPr id="18460" name="Text Box 38"/>
          <p:cNvSpPr txBox="1">
            <a:spLocks noChangeArrowheads="1"/>
          </p:cNvSpPr>
          <p:nvPr/>
        </p:nvSpPr>
        <p:spPr bwMode="auto">
          <a:xfrm>
            <a:off x="3130550" y="4508500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Pořádání večírku (</a:t>
            </a:r>
            <a:r>
              <a:rPr lang="cs-CZ" sz="4000" dirty="0" err="1" smtClean="0"/>
              <a:t>Tipping</a:t>
            </a:r>
            <a:r>
              <a:rPr lang="cs-CZ" sz="4000" dirty="0" smtClean="0"/>
              <a:t> game)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900113" y="5805488"/>
            <a:ext cx="590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900113" y="1700213"/>
            <a:ext cx="0" cy="410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0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724525" y="5805488"/>
            <a:ext cx="3095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/>
              <a:t>počet lidí na večírku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0" y="1268413"/>
            <a:ext cx="10429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/>
              <a:t>užitek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900113" y="3644900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900113" y="1484313"/>
            <a:ext cx="5688012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3765550" y="3644900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592513" y="580548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T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651500" y="3716338"/>
            <a:ext cx="3095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/>
              <a:t>příjem při neúčasti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659563" y="1484313"/>
            <a:ext cx="1943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600"/>
              <a:t>příjem při účasti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Implikace pro veřejné statky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Provision point (Threshold)</a:t>
            </a:r>
          </a:p>
          <a:p>
            <a:pPr eaLnBrk="1" hangingPunct="1">
              <a:defRPr/>
            </a:pPr>
            <a:endParaRPr lang="cs-CZ" smtClean="0"/>
          </a:p>
          <a:p>
            <a:pPr lvl="1" eaLnBrk="1" hangingPunct="1">
              <a:defRPr/>
            </a:pPr>
            <a:r>
              <a:rPr lang="cs-CZ" smtClean="0"/>
              <a:t>Pokud stanovíme nutnou hranici příspěvků pro poskytování veřejného statku, pak se příspěvky (dobrovolné) obvykle zvyšují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err="1" smtClean="0"/>
              <a:t>Stát</a:t>
            </a:r>
            <a:r>
              <a:rPr lang="sk-SK" dirty="0" smtClean="0"/>
              <a:t> </a:t>
            </a:r>
            <a:r>
              <a:rPr lang="sk-SK" dirty="0" err="1" smtClean="0"/>
              <a:t>jako</a:t>
            </a:r>
            <a:r>
              <a:rPr lang="sk-SK" dirty="0" smtClean="0"/>
              <a:t> nástroj </a:t>
            </a:r>
            <a:r>
              <a:rPr lang="sk-SK" dirty="0" err="1" smtClean="0"/>
              <a:t>koordinace</a:t>
            </a:r>
            <a:r>
              <a:rPr lang="sk-SK" dirty="0" smtClean="0"/>
              <a:t> a </a:t>
            </a:r>
            <a:r>
              <a:rPr lang="sk-SK" dirty="0" err="1" smtClean="0"/>
              <a:t>regulace</a:t>
            </a:r>
            <a:r>
              <a:rPr lang="sk-SK" dirty="0" smtClean="0"/>
              <a:t> </a:t>
            </a:r>
            <a:r>
              <a:rPr lang="sk-SK" dirty="0" err="1" smtClean="0"/>
              <a:t>individuálních</a:t>
            </a:r>
            <a:r>
              <a:rPr lang="sk-SK" dirty="0" smtClean="0"/>
              <a:t> </a:t>
            </a:r>
            <a:r>
              <a:rPr lang="sk-SK" dirty="0" err="1" smtClean="0"/>
              <a:t>akcí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effectLst/>
              </a:rPr>
              <a:t>Potřeba koordinace individuálních akcí. Neefektivnost anarchie. Modely teorie her. Konstituce jako přirozený důsledek potřeby koordinace akcí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Jiné důvody pro státní zásah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Jednotlivci sledující svůj sobecký zájem mohou společně profitovat ze směny</a:t>
            </a:r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i="1" dirty="0" smtClean="0"/>
              <a:t>			Ale!</a:t>
            </a:r>
          </a:p>
          <a:p>
            <a:pPr eaLnBrk="1" hangingPunct="1">
              <a:defRPr/>
            </a:pPr>
            <a:endParaRPr lang="cs-CZ" sz="1400" dirty="0" smtClean="0"/>
          </a:p>
          <a:p>
            <a:pPr eaLnBrk="1" hangingPunct="1">
              <a:defRPr/>
            </a:pPr>
            <a:r>
              <a:rPr lang="cs-CZ" dirty="0" smtClean="0"/>
              <a:t>Teorie „neviditelné ruky“ v podstatě předpokládá systém kolektivní volby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Neefektivnost anarchie (1)</a:t>
            </a:r>
          </a:p>
        </p:txBody>
      </p:sp>
      <p:graphicFrame>
        <p:nvGraphicFramePr>
          <p:cNvPr id="536712" name="Group 136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229600" cy="3912236"/>
        </p:xfrm>
        <a:graphic>
          <a:graphicData uri="http://schemas.openxmlformats.org/drawingml/2006/table">
            <a:tbl>
              <a:tblPr/>
              <a:tblGrid>
                <a:gridCol w="730250"/>
                <a:gridCol w="1584325"/>
                <a:gridCol w="2952750"/>
                <a:gridCol w="296227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Osoba 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vert="eaVert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 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 ;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;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 ;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6695" name="Text Box 119"/>
          <p:cNvSpPr txBox="1">
            <a:spLocks noChangeArrowheads="1"/>
          </p:cNvSpPr>
          <p:nvPr/>
        </p:nvSpPr>
        <p:spPr bwMode="auto">
          <a:xfrm rot="10800000">
            <a:off x="539750" y="2852738"/>
            <a:ext cx="6111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Osoba A</a:t>
            </a:r>
          </a:p>
        </p:txBody>
      </p:sp>
      <p:sp>
        <p:nvSpPr>
          <p:cNvPr id="7196" name="Text Box 125"/>
          <p:cNvSpPr txBox="1">
            <a:spLocks noChangeArrowheads="1"/>
          </p:cNvSpPr>
          <p:nvPr/>
        </p:nvSpPr>
        <p:spPr bwMode="auto">
          <a:xfrm>
            <a:off x="2700338" y="2781300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(1)</a:t>
            </a:r>
          </a:p>
        </p:txBody>
      </p:sp>
      <p:sp>
        <p:nvSpPr>
          <p:cNvPr id="7197" name="Text Box 126"/>
          <p:cNvSpPr txBox="1">
            <a:spLocks noChangeArrowheads="1"/>
          </p:cNvSpPr>
          <p:nvPr/>
        </p:nvSpPr>
        <p:spPr bwMode="auto">
          <a:xfrm>
            <a:off x="5724525" y="2838450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(4)</a:t>
            </a:r>
          </a:p>
        </p:txBody>
      </p:sp>
      <p:sp>
        <p:nvSpPr>
          <p:cNvPr id="7198" name="Text Box 127"/>
          <p:cNvSpPr txBox="1">
            <a:spLocks noChangeArrowheads="1"/>
          </p:cNvSpPr>
          <p:nvPr/>
        </p:nvSpPr>
        <p:spPr bwMode="auto">
          <a:xfrm>
            <a:off x="5724525" y="427831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(3)</a:t>
            </a:r>
          </a:p>
        </p:txBody>
      </p:sp>
      <p:sp>
        <p:nvSpPr>
          <p:cNvPr id="7199" name="Text Box 128"/>
          <p:cNvSpPr txBox="1">
            <a:spLocks noChangeArrowheads="1"/>
          </p:cNvSpPr>
          <p:nvPr/>
        </p:nvSpPr>
        <p:spPr bwMode="auto">
          <a:xfrm>
            <a:off x="2700338" y="429418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Neefektivnost anarchie (2)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Krádež je dominantní strategie</a:t>
            </a:r>
          </a:p>
          <a:p>
            <a:pPr eaLnBrk="1" hangingPunct="1">
              <a:defRPr/>
            </a:pPr>
            <a:r>
              <a:rPr lang="cs-CZ" smtClean="0"/>
              <a:t>Společnost přirozeně tíhne k posunu z (1) do (3) – kooperace</a:t>
            </a:r>
          </a:p>
          <a:p>
            <a:pPr eaLnBrk="1" hangingPunct="1">
              <a:defRPr/>
            </a:pPr>
            <a:r>
              <a:rPr lang="cs-CZ" smtClean="0"/>
              <a:t>Výsledkem je „konstituční smlouva“</a:t>
            </a:r>
          </a:p>
          <a:p>
            <a:pPr lvl="1" eaLnBrk="1" hangingPunct="1">
              <a:defRPr/>
            </a:pPr>
            <a:r>
              <a:rPr lang="cs-CZ" smtClean="0"/>
              <a:t>systém vlastnických práv a způsobu jejich vymáhání </a:t>
            </a:r>
          </a:p>
          <a:p>
            <a:pPr lvl="1" eaLnBrk="1" hangingPunct="1">
              <a:defRPr/>
            </a:pPr>
            <a:r>
              <a:rPr lang="cs-CZ" smtClean="0"/>
              <a:t>systém je veřejným statkem (dle Samuelsona)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Neefektivnost anarchie (3)</a:t>
            </a:r>
          </a:p>
        </p:txBody>
      </p:sp>
      <p:graphicFrame>
        <p:nvGraphicFramePr>
          <p:cNvPr id="581635" name="Group 3"/>
          <p:cNvGraphicFramePr>
            <a:graphicFrameLocks noGrp="1"/>
          </p:cNvGraphicFramePr>
          <p:nvPr>
            <p:ph idx="1"/>
          </p:nvPr>
        </p:nvGraphicFramePr>
        <p:xfrm>
          <a:off x="468313" y="2205038"/>
          <a:ext cx="8229600" cy="3912236"/>
        </p:xfrm>
        <a:graphic>
          <a:graphicData uri="http://schemas.openxmlformats.org/drawingml/2006/table">
            <a:tbl>
              <a:tblPr/>
              <a:tblGrid>
                <a:gridCol w="730250"/>
                <a:gridCol w="1584325"/>
                <a:gridCol w="2952750"/>
                <a:gridCol w="296227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Osoba 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00" marB="46800" vert="eaVert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 ;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 ;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nekrást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 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 ;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1666" name="Text Box 34"/>
          <p:cNvSpPr txBox="1">
            <a:spLocks noChangeArrowheads="1"/>
          </p:cNvSpPr>
          <p:nvPr/>
        </p:nvSpPr>
        <p:spPr bwMode="auto">
          <a:xfrm rot="10800000">
            <a:off x="539750" y="2852738"/>
            <a:ext cx="6111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Osoba A</a:t>
            </a:r>
          </a:p>
        </p:txBody>
      </p:sp>
      <p:sp>
        <p:nvSpPr>
          <p:cNvPr id="9244" name="Text Box 35"/>
          <p:cNvSpPr txBox="1">
            <a:spLocks noChangeArrowheads="1"/>
          </p:cNvSpPr>
          <p:nvPr/>
        </p:nvSpPr>
        <p:spPr bwMode="auto">
          <a:xfrm>
            <a:off x="2843213" y="37893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(1)</a:t>
            </a:r>
          </a:p>
        </p:txBody>
      </p:sp>
      <p:sp>
        <p:nvSpPr>
          <p:cNvPr id="9245" name="Text Box 36"/>
          <p:cNvSpPr txBox="1">
            <a:spLocks noChangeArrowheads="1"/>
          </p:cNvSpPr>
          <p:nvPr/>
        </p:nvSpPr>
        <p:spPr bwMode="auto">
          <a:xfrm>
            <a:off x="5867400" y="3775075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(4)</a:t>
            </a:r>
          </a:p>
        </p:txBody>
      </p:sp>
      <p:sp>
        <p:nvSpPr>
          <p:cNvPr id="9246" name="Text Box 37"/>
          <p:cNvSpPr txBox="1">
            <a:spLocks noChangeArrowheads="1"/>
          </p:cNvSpPr>
          <p:nvPr/>
        </p:nvSpPr>
        <p:spPr bwMode="auto">
          <a:xfrm>
            <a:off x="5867400" y="521493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(3)</a:t>
            </a:r>
          </a:p>
        </p:txBody>
      </p:sp>
      <p:sp>
        <p:nvSpPr>
          <p:cNvPr id="9247" name="Text Box 38"/>
          <p:cNvSpPr txBox="1">
            <a:spLocks noChangeArrowheads="1"/>
          </p:cNvSpPr>
          <p:nvPr/>
        </p:nvSpPr>
        <p:spPr bwMode="auto">
          <a:xfrm>
            <a:off x="2843213" y="514191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(2)</a:t>
            </a:r>
          </a:p>
        </p:txBody>
      </p:sp>
      <p:sp>
        <p:nvSpPr>
          <p:cNvPr id="9248" name="Text Box 39"/>
          <p:cNvSpPr txBox="1">
            <a:spLocks noChangeArrowheads="1"/>
          </p:cNvSpPr>
          <p:nvPr/>
        </p:nvSpPr>
        <p:spPr bwMode="auto">
          <a:xfrm>
            <a:off x="468313" y="1484313"/>
            <a:ext cx="8135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Zaveden trest za krádež (pokuta) ve výši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545</TotalTime>
  <Words>437</Words>
  <Application>Microsoft Office PowerPoint</Application>
  <PresentationFormat>Předvádění na obrazovce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Štěrbina</vt:lpstr>
      <vt:lpstr>Vězňovo dilema a VS</vt:lpstr>
      <vt:lpstr>Chicken game</vt:lpstr>
      <vt:lpstr>Pořádání večírku (Tipping game)</vt:lpstr>
      <vt:lpstr>Implikace pro veřejné statky</vt:lpstr>
      <vt:lpstr>Stát jako nástroj koordinace a regulace individuálních akcí</vt:lpstr>
      <vt:lpstr>Jiné důvody pro státní zásah</vt:lpstr>
      <vt:lpstr>Neefektivnost anarchie (1)</vt:lpstr>
      <vt:lpstr>Neefektivnost anarchie (2)</vt:lpstr>
      <vt:lpstr>Neefektivnost anarchie (3)</vt:lpstr>
      <vt:lpstr>Úloha vlády ve společnosti</vt:lpstr>
      <vt:lpstr>Vnímání racionality  v ekonomické teorii</vt:lpstr>
      <vt:lpstr>Omezená racionalita</vt:lpstr>
      <vt:lpstr>Prospektová teorie</vt:lpstr>
      <vt:lpstr>Hodnotová funkce</vt:lpstr>
      <vt:lpstr>Využití hodnotové funkce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a klubové statky</dc:title>
  <dc:creator>jura</dc:creator>
  <cp:lastModifiedBy>spalek</cp:lastModifiedBy>
  <cp:revision>54</cp:revision>
  <dcterms:created xsi:type="dcterms:W3CDTF">2008-09-23T20:17:51Z</dcterms:created>
  <dcterms:modified xsi:type="dcterms:W3CDTF">2012-10-11T08:43:56Z</dcterms:modified>
</cp:coreProperties>
</file>