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16.xml" ContentType="application/vnd.openxmlformats-officedocument.presentationml.slideLayout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57" r:id="rId2"/>
  </p:sldMasterIdLst>
  <p:notesMasterIdLst>
    <p:notesMasterId r:id="rId28"/>
  </p:notesMasterIdLst>
  <p:handoutMasterIdLst>
    <p:handoutMasterId r:id="rId29"/>
  </p:handoutMasterIdLst>
  <p:sldIdLst>
    <p:sldId id="302" r:id="rId3"/>
    <p:sldId id="284" r:id="rId4"/>
    <p:sldId id="266" r:id="rId5"/>
    <p:sldId id="283" r:id="rId6"/>
    <p:sldId id="286" r:id="rId7"/>
    <p:sldId id="287" r:id="rId8"/>
    <p:sldId id="288" r:id="rId9"/>
    <p:sldId id="289" r:id="rId10"/>
    <p:sldId id="290" r:id="rId11"/>
    <p:sldId id="303" r:id="rId12"/>
    <p:sldId id="291" r:id="rId13"/>
    <p:sldId id="308" r:id="rId14"/>
    <p:sldId id="294" r:id="rId15"/>
    <p:sldId id="293" r:id="rId16"/>
    <p:sldId id="307" r:id="rId17"/>
    <p:sldId id="312" r:id="rId18"/>
    <p:sldId id="272" r:id="rId19"/>
    <p:sldId id="273" r:id="rId20"/>
    <p:sldId id="280" r:id="rId21"/>
    <p:sldId id="275" r:id="rId22"/>
    <p:sldId id="276" r:id="rId23"/>
    <p:sldId id="277" r:id="rId24"/>
    <p:sldId id="309" r:id="rId25"/>
    <p:sldId id="310" r:id="rId26"/>
    <p:sldId id="305" r:id="rId27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A2906"/>
    <a:srgbClr val="008000"/>
    <a:srgbClr val="006666"/>
    <a:srgbClr val="99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83758" autoAdjust="0"/>
  </p:normalViewPr>
  <p:slideViewPr>
    <p:cSldViewPr>
      <p:cViewPr varScale="1">
        <p:scale>
          <a:sx n="69" d="100"/>
          <a:sy n="69" d="100"/>
        </p:scale>
        <p:origin x="-8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2042EB-669D-4FDA-9E2B-397FB4779A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52B6852-CCA9-4643-8F79-E49500A2C33A}" type="datetimeFigureOut">
              <a:rPr lang="cs-CZ"/>
              <a:pPr>
                <a:defRPr/>
              </a:pPr>
              <a:t>1.12.2013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8BC829-C5D7-4D8E-93AA-331968F7CD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Volby_do_Poslaneck%C3%A9_sn%C4%9Bmovny_Parlamentu_%C4%8Cesk%C3%A9_republiky&amp;action=edit&amp;redlink=1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s.wikipedia.org/wiki/Kraje_v_%C4%8Cesku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DF8188-4DEB-4068-B550-43EA57384DCD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7888"/>
            <a:ext cx="4938713" cy="44418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Tedy o skutečně „propadlém hlasu“ můžeme mluvit jen v případě stran, které nezískaly ve volbách 1,5 %. Mohou z toho dodatečně hradit výdaje za volební kampaň.</a:t>
            </a:r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09C82E-BA5C-4A9A-AE99-9D8FFA592CDF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U stálého příspěvku je strop 10 milionů.</a:t>
            </a:r>
          </a:p>
          <a:p>
            <a:r>
              <a:rPr lang="cs-CZ" smtClean="0"/>
              <a:t>Pozor příspěvek na mandát nijak nesouvisí s platem ani </a:t>
            </a:r>
          </a:p>
        </p:txBody>
      </p:sp>
      <p:sp>
        <p:nvSpPr>
          <p:cNvPr id="440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E6DA21-6123-41B7-9E87-D30E99B36F01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Uvést v relaci ke státnímu rozpočtu, stát přiděluje stranám (v podobě příspěvku na činnost) zhruba půl miliardy ročně (o nějž se podělilo 22 subjektů)</a:t>
            </a:r>
          </a:p>
        </p:txBody>
      </p:sp>
      <p:sp>
        <p:nvSpPr>
          <p:cNvPr id="460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BAA7A1-B353-40A6-B24A-967EAF078777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DF8188-4DEB-4068-B550-43EA57384DCD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7888"/>
            <a:ext cx="4938713" cy="44418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Volebními systémy rozumíme pravidla a mechanismy, pomoci nichž se ve volbách na základě počtu hlasů rozdělují mandáty mezi politické strany či kandidáty. Volebních systémů existuje v nejrůznějších podobách celá řada. SNAD NEJČASTĚJI SE SETKÁVÁME S DĚLENÍM NA VĚTŠINOVÉ A POMĚRNÉ. Toto dělení slouží především k porozumění principiálním rozdílům 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DF3C51-63A6-44F6-B6D7-6370B3079FA7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VVS je založen, jak už nese jeho název, na jednoduchém kritériu: mandát získá ten z kandidátů,který dostal nejvíce hlasů.</a:t>
            </a:r>
          </a:p>
          <a:p>
            <a:pPr marL="228600" indent="-228600">
              <a:buFontTx/>
              <a:buAutoNum type="alphaLcParenR"/>
              <a:defRPr/>
            </a:pPr>
            <a:r>
              <a:rPr lang="cs-CZ" dirty="0" smtClean="0"/>
              <a:t>Či také </a:t>
            </a:r>
            <a:r>
              <a:rPr lang="cs-CZ" b="1" dirty="0" smtClean="0"/>
              <a:t>systém relativní většiny</a:t>
            </a:r>
          </a:p>
          <a:p>
            <a:pPr marL="228600" indent="-228600">
              <a:defRPr/>
            </a:pPr>
            <a:r>
              <a:rPr lang="cs-CZ" dirty="0" smtClean="0"/>
              <a:t>	Většina  postačující ke zvolení je v tomto případě často fiktivní, protože zvolený zástupce reprezentuje z hlediska odevzdaných hlasů menšinu celkového počtu voličů.</a:t>
            </a:r>
          </a:p>
          <a:p>
            <a:pPr marL="228600" indent="-228600">
              <a:buFontTx/>
              <a:buAutoNum type="alphaLcParenR" startAt="2"/>
              <a:defRPr/>
            </a:pPr>
            <a:r>
              <a:rPr lang="cs-CZ" dirty="0" smtClean="0"/>
              <a:t>Naplnění tohoto požadavku se v případě, kdy žádný z kandidátů požadovanou většinu nezískal, docílí dalším kolem voleb. Do něj mohou např. postoupit dva nejúspěšnější kandidáti z prvního kola (a kdy v druhém kole dále pak postačuje i relativní většina). Ale možné jsou i další varianty.</a:t>
            </a:r>
          </a:p>
          <a:p>
            <a:pPr marL="228600" indent="-228600">
              <a:defRPr/>
            </a:pPr>
            <a:r>
              <a:rPr lang="cs-CZ" dirty="0" smtClean="0"/>
              <a:t>Pro volební výsledky docilované VS je ve všech jeho variantách  nesmírně významná tzv. VOLEBNÍ GEOMETRIE, tj. stanovení hranic volebních obvodů a počtu voličů v něm. </a:t>
            </a:r>
          </a:p>
          <a:p>
            <a:pPr marL="228600" indent="-228600">
              <a:defRPr/>
            </a:pPr>
            <a:r>
              <a:rPr lang="cs-CZ" b="1" dirty="0" smtClean="0"/>
              <a:t>Senát má 81 senátorů, kteří jsou voleni v 81 volebních obvodech</a:t>
            </a:r>
            <a:endParaRPr lang="cs-CZ" dirty="0" smtClean="0"/>
          </a:p>
          <a:p>
            <a:pPr marL="228600" indent="-228600">
              <a:buFontTx/>
              <a:buAutoNum type="alphaLcParenR" startAt="2"/>
              <a:defRPr/>
            </a:pPr>
            <a:endParaRPr lang="cs-CZ" dirty="0" smtClean="0"/>
          </a:p>
          <a:p>
            <a:pPr>
              <a:defRPr/>
            </a:pPr>
            <a:endParaRPr lang="cs-CZ" b="1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BABF53-9B08-4AD2-B61D-9D9F6FDA7270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Pro </a:t>
            </a:r>
            <a:r>
              <a:rPr lang="cs-CZ" smtClean="0">
                <a:hlinkClick r:id="rId3" tooltip="Volby do Poslanecké sněmovny Parlamentu České republiky (stránka neexistuje)"/>
              </a:rPr>
              <a:t>volby do Poslanecké sněmovny Parlamentu České republiky</a:t>
            </a:r>
            <a:r>
              <a:rPr lang="cs-CZ" smtClean="0"/>
              <a:t> jsou volebními obvody </a:t>
            </a:r>
            <a:r>
              <a:rPr lang="cs-CZ" smtClean="0">
                <a:hlinkClick r:id="rId4" tooltip="Kraje v Česku"/>
              </a:rPr>
              <a:t>samosprávné kraje</a:t>
            </a:r>
            <a:r>
              <a:rPr lang="cs-CZ" smtClean="0"/>
              <a:t>.</a:t>
            </a:r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0E14CE-2DF0-409B-8DE6-E40086F8E92A}" type="slidenum">
              <a:rPr lang="cs-CZ" smtClean="0"/>
              <a:pPr/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cs-CZ" dirty="0" smtClean="0"/>
              <a:t>Otázka </a:t>
            </a:r>
            <a:r>
              <a:rPr lang="cs-CZ" dirty="0" err="1" smtClean="0"/>
              <a:t>velikoti</a:t>
            </a:r>
            <a:r>
              <a:rPr lang="cs-CZ" dirty="0" smtClean="0"/>
              <a:t> shromáždění. Nižší zastupitelské sbory nemají nutně nižší míru proporcionality než ty větší. Když máme např. stočlenné shromáždění, je rozdíl, zda je voleno ve dvaceti </a:t>
            </a:r>
            <a:r>
              <a:rPr lang="cs-CZ" dirty="0" err="1" smtClean="0"/>
              <a:t>pětimandátových</a:t>
            </a:r>
            <a:r>
              <a:rPr lang="cs-CZ" dirty="0" smtClean="0"/>
              <a:t> obvodech (míra</a:t>
            </a:r>
            <a:r>
              <a:rPr lang="cs-CZ" baseline="0" dirty="0" smtClean="0"/>
              <a:t> proporcionality bude vyšší) než v případě jediného </a:t>
            </a:r>
            <a:r>
              <a:rPr lang="cs-CZ" baseline="0" dirty="0" err="1" smtClean="0"/>
              <a:t>pětimandátového</a:t>
            </a:r>
            <a:r>
              <a:rPr lang="cs-CZ" baseline="0" dirty="0" smtClean="0"/>
              <a:t> obvodu.</a:t>
            </a:r>
          </a:p>
          <a:p>
            <a:pPr marL="228600" indent="-228600">
              <a:buNone/>
            </a:pPr>
            <a:r>
              <a:rPr lang="cs-CZ" baseline="0" dirty="0" smtClean="0"/>
              <a:t>	Každopádně: VELIKOSTÍ VOLEBNÍHO OBVODU SE ROZUMÍ POČET ZASTUPITELŮ, KTEŘÍ JSOU V NĚM VOLENI (větší = proporcionálnější), v menších obvodech bývají zvýhodněny větší strany.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8BC829-C5D7-4D8E-93AA-331968F7CD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830F25-D9EF-47A7-815C-2FB0A54C8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0AFA6-9747-40F8-AB91-41C669C947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2BB3-379C-4C06-B090-068F28B061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3A437-82B2-4451-8535-645348E13A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1F4FE-8677-44FE-9482-0ED6734DCF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A3CFF-BC5A-4431-8987-FE6D179E9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FBE1-F1D4-4A64-9A7D-2E7092BCE9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E760A-AA34-452D-A941-EEF680E9D2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B3538-BEFE-48BA-9C1D-FB255D9F63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BD4A-413A-46C4-932B-F64EC5E154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CA41B-9877-4972-BC9D-2D4DBED0A7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1118-8D5A-4734-A0CE-20E261CD77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5D5AA-7E5F-4A03-958D-158E7CE3B9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70DCC-BA6F-421E-AE04-2E98E31619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E891-C3BC-4FDF-96A7-A82DF770E3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53350-E3D7-412C-9ABB-7EE0DABAE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971EF-9A8F-4B40-8C1F-F99EA61314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E10186-862F-4655-B943-635754CB7E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8BBFC4-D8A4-4ACA-ACAC-FB524B8A5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4CCBB0-3656-4F92-8B39-5297B55B60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08B15-2A27-41BC-82E8-94C8AEB6DD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4B514E-2F74-4BB1-BFE5-9AAF99E627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0B6E2A-E19B-4323-8696-47A309006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474E53D-3C7A-4FDC-AEF3-0D58C01AA7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82" r:id="rId3"/>
    <p:sldLayoutId id="2147483783" r:id="rId4"/>
    <p:sldLayoutId id="2147483784" r:id="rId5"/>
    <p:sldLayoutId id="2147483785" r:id="rId6"/>
    <p:sldLayoutId id="2147483768" r:id="rId7"/>
    <p:sldLayoutId id="2147483786" r:id="rId8"/>
    <p:sldLayoutId id="2147483787" r:id="rId9"/>
    <p:sldLayoutId id="2147483767" r:id="rId10"/>
    <p:sldLayoutId id="2147483766" r:id="rId11"/>
    <p:sldLayoutId id="214748378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003763-E13F-4797-B0EE-6285A437BF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78" r:id="rId3"/>
    <p:sldLayoutId id="2147483777" r:id="rId4"/>
    <p:sldLayoutId id="2147483776" r:id="rId5"/>
    <p:sldLayoutId id="2147483775" r:id="rId6"/>
    <p:sldLayoutId id="2147483774" r:id="rId7"/>
    <p:sldLayoutId id="2147483773" r:id="rId8"/>
    <p:sldLayoutId id="2147483772" r:id="rId9"/>
    <p:sldLayoutId id="2147483771" r:id="rId10"/>
    <p:sldLayoutId id="21474837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financovani_no_68113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mfcr.cz/cs/verejny-sektor/monitoring/financovani-politickych-stran/prispevky-ze-statniho-rozpoctu-uhrazene-11146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egistry.czso.cz/irsw/" TargetMode="External"/><Relationship Id="rId2" Type="http://schemas.openxmlformats.org/officeDocument/2006/relationships/hyperlink" Target="http://aplikace.mvcr.cz/seznam-politickych-stran/SearchResult.aspx?search=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info.mfcr.cz/ares/ares.html.cz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Přednáška: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S</a:t>
            </a:r>
            <a:r>
              <a:rPr lang="cs-CZ" i="1" dirty="0" smtClean="0"/>
              <a:t>tranické</a:t>
            </a:r>
            <a:br>
              <a:rPr lang="cs-CZ" i="1" dirty="0" smtClean="0"/>
            </a:br>
            <a:r>
              <a:rPr lang="cs-CZ" i="1" dirty="0" smtClean="0"/>
              <a:t>systémy, volební systémy</a:t>
            </a:r>
            <a:r>
              <a:rPr lang="en-GB" dirty="0" smtClean="0">
                <a:cs typeface="Times New Roman" pitchFamily="18" charset="0"/>
              </a:rPr>
              <a:t> </a:t>
            </a:r>
            <a:endParaRPr lang="cs-CZ" dirty="0" smtClean="0">
              <a:cs typeface="Times New Roman" pitchFamily="18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pPr marR="0"/>
            <a:r>
              <a:rPr lang="cs-CZ" dirty="0" smtClean="0"/>
              <a:t>1. 12. </a:t>
            </a:r>
            <a:r>
              <a:rPr lang="cs-CZ" dirty="0" smtClean="0"/>
              <a:t>2013</a:t>
            </a:r>
            <a:endParaRPr lang="en-GB" dirty="0" smtClean="0"/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2895600" y="3581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i="1"/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Podpora rovných šancí (př. příspěvek na úhradu volebních nákladů)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Protiargument: nechť stranu platí ti, kdož s ní sympatizují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Ochrana před korupcí (př. příspěvek podle počtu získaných mandátů)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Hypotéza: dá-li stát straně peníze, nebude strana potřebovat „nelegální, korupční“ peníze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Lze vyvážit pokušení z přijetí „korupčních“ peněž státním příspěvkem?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Musí-li si strany získat peníze samy…svojí činností, spíše jí to posílí (sepjetí členů)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Proč by stát (ne)měl dávat PSH peníze?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Rovnost</a:t>
            </a:r>
          </a:p>
          <a:p>
            <a:r>
              <a:rPr lang="cs-CZ" smtClean="0"/>
              <a:t>Svoboda</a:t>
            </a:r>
          </a:p>
          <a:p>
            <a:r>
              <a:rPr lang="cs-CZ" smtClean="0"/>
              <a:t>Veřejná kontrola</a:t>
            </a:r>
          </a:p>
          <a:p>
            <a:endParaRPr lang="cs-CZ" smtClean="0"/>
          </a:p>
          <a:p>
            <a:r>
              <a:rPr lang="cs-CZ" smtClean="0"/>
              <a:t>Má-li být systém financování PSH spravedlivý, transparentní a neomezující, je nutné, aby byly výše uvedené principy ve vzájemné rovnováze.</a:t>
            </a:r>
          </a:p>
        </p:txBody>
      </p:sp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Tři principy financování PSH</a:t>
            </a:r>
          </a:p>
        </p:txBody>
      </p:sp>
      <p:sp>
        <p:nvSpPr>
          <p:cNvPr id="38915" name="TextovéPole 3"/>
          <p:cNvSpPr txBox="1">
            <a:spLocks noChangeArrowheads="1"/>
          </p:cNvSpPr>
          <p:nvPr/>
        </p:nvSpPr>
        <p:spPr bwMode="auto">
          <a:xfrm>
            <a:off x="6443663" y="6396038"/>
            <a:ext cx="2112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i="1"/>
              <a:t>Zdroj: Outlý,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456384"/>
                <a:gridCol w="29010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financování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nepřímé financování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veřejné zdroje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příspěvek na úhradu volebních nákladů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příspěvek na činnost PSH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bezplatné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poskytování vysílacího času v médiích před volbami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placení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provozu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poslaneckých či senátorských kanceláří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soukromé zdroje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členské příspěvky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finanční dary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podnikatelská činnost stran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(pronájem a prodej nemovitostí, úroky, půjčky, úvěry)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dary ve formě služeb či hmotných statků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 služeb či hmotných statků za ceny nižší než obvyklé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dobrovolnická služba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 smtClean="0"/>
              <a:t>Příklady forem a zdrojů financování politických stran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Typy příspěvků 1/2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0113" y="1557338"/>
            <a:ext cx="7065962" cy="4276725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altLang="zh-CN" sz="2400" b="1" dirty="0" smtClean="0">
                <a:cs typeface="宋体"/>
              </a:rPr>
              <a:t>A. Příspěvek na úhradu volebních nákladů za volby do Poslanecké sněmovny</a:t>
            </a:r>
            <a:endParaRPr lang="cs-CZ" altLang="zh-CN" sz="2400" dirty="0" smtClean="0">
              <a:cs typeface="宋体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altLang="zh-CN" sz="2400" dirty="0" smtClean="0">
                <a:cs typeface="宋体"/>
              </a:rPr>
              <a:t>	Politické straně, politickému hnutí nebo koalici, která ve volbách získala nejméně 1,5 procenta z celkového počtu platných hlasů, bude za každý odevzdaný hlas ze státního rozpočtu uhrazeno </a:t>
            </a:r>
            <a:r>
              <a:rPr lang="cs-CZ" altLang="zh-CN" sz="2400" b="1" dirty="0" smtClean="0">
                <a:cs typeface="宋体"/>
              </a:rPr>
              <a:t>100 Kč</a:t>
            </a:r>
            <a:r>
              <a:rPr lang="cs-CZ" altLang="zh-CN" sz="2400" dirty="0" smtClean="0">
                <a:cs typeface="宋体"/>
              </a:rPr>
              <a:t>.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altLang="zh-CN" sz="2400" b="1" dirty="0" smtClean="0">
                <a:cs typeface="宋体"/>
              </a:rPr>
              <a:t>B. Příspěvek na úhradu volebních nákladů za volby do Evropského Parlamentu</a:t>
            </a:r>
            <a:endParaRPr lang="cs-CZ" altLang="zh-CN" sz="2400" dirty="0" smtClean="0">
              <a:cs typeface="宋体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altLang="zh-CN" sz="2400" dirty="0" smtClean="0">
                <a:cs typeface="宋体"/>
              </a:rPr>
              <a:t>	Politické straně, politickému hnutí nebo koalici, která ve volbách získala nejméně 1 % z celkového počtu platných hlasů, bude za každý odevzdaný hlas ze státního rozpočtu uhrazeno </a:t>
            </a:r>
            <a:r>
              <a:rPr lang="cs-CZ" altLang="zh-CN" sz="2400" b="1" dirty="0" smtClean="0">
                <a:cs typeface="宋体"/>
              </a:rPr>
              <a:t>30 Kč</a:t>
            </a:r>
            <a:r>
              <a:rPr lang="cs-CZ" altLang="zh-CN" sz="2400" dirty="0" smtClean="0">
                <a:cs typeface="宋体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404813"/>
            <a:ext cx="8229600" cy="13668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Typy příspěvků 2/2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zh-CN" sz="2400" b="1" smtClean="0">
                <a:cs typeface="宋体"/>
              </a:rPr>
              <a:t>C. Příspěvek na činnost</a:t>
            </a:r>
            <a:endParaRPr lang="cs-CZ" altLang="zh-CN" sz="2400" smtClean="0">
              <a:cs typeface="宋体"/>
            </a:endParaRP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cs-CZ" altLang="zh-CN" sz="2400" smtClean="0">
                <a:cs typeface="宋体"/>
              </a:rPr>
              <a:t>	zahrnuje stálý příspěvek a příspěvek na mandát.</a:t>
            </a:r>
          </a:p>
          <a:p>
            <a:pPr>
              <a:lnSpc>
                <a:spcPct val="90000"/>
              </a:lnSpc>
            </a:pPr>
            <a:r>
              <a:rPr lang="cs-CZ" altLang="zh-CN" sz="2400" u="sng" smtClean="0">
                <a:cs typeface="宋体"/>
              </a:rPr>
              <a:t>Stálý příspěvek</a:t>
            </a:r>
            <a:r>
              <a:rPr lang="cs-CZ" altLang="zh-CN" sz="2400" smtClean="0">
                <a:cs typeface="宋体"/>
              </a:rPr>
              <a:t> činí ročně </a:t>
            </a:r>
            <a:r>
              <a:rPr lang="cs-CZ" altLang="zh-CN" sz="2400" b="1" smtClean="0">
                <a:cs typeface="宋体"/>
              </a:rPr>
              <a:t>6 000 000 Kč</a:t>
            </a:r>
            <a:r>
              <a:rPr lang="cs-CZ" altLang="zh-CN" sz="2400" smtClean="0">
                <a:cs typeface="宋体"/>
              </a:rPr>
              <a:t> pro stranu a hnutí, které získaly v posledních volbách do Poslanecké sněmovny 3 % hlasů. Za každých dalších i započatých 0,1 % hlasů obdrží strana a hnutí ročně </a:t>
            </a:r>
            <a:r>
              <a:rPr lang="cs-CZ" altLang="zh-CN" sz="2400" b="1" smtClean="0">
                <a:cs typeface="宋体"/>
              </a:rPr>
              <a:t>200 000 Kč</a:t>
            </a:r>
            <a:r>
              <a:rPr lang="cs-CZ" altLang="zh-CN" sz="2400" smtClean="0">
                <a:cs typeface="宋体"/>
              </a:rPr>
              <a:t>. Obdrží-li strana a hnutí více než 5 % hlasů, příspěvek se dále nezvyšuje.</a:t>
            </a:r>
          </a:p>
          <a:p>
            <a:pPr>
              <a:lnSpc>
                <a:spcPct val="90000"/>
              </a:lnSpc>
            </a:pPr>
            <a:r>
              <a:rPr lang="cs-CZ" altLang="zh-CN" sz="2400" u="sng" smtClean="0">
                <a:cs typeface="宋体"/>
              </a:rPr>
              <a:t>Příspěvek na mandát</a:t>
            </a:r>
            <a:r>
              <a:rPr lang="cs-CZ" altLang="zh-CN" sz="2400" smtClean="0">
                <a:cs typeface="宋体"/>
              </a:rPr>
              <a:t> poslance nebo senátora od roku 2011 činí ročně </a:t>
            </a:r>
            <a:r>
              <a:rPr lang="cs-CZ" altLang="zh-CN" sz="2400" b="1" smtClean="0">
                <a:cs typeface="宋体"/>
              </a:rPr>
              <a:t>855 000 Kč</a:t>
            </a:r>
            <a:r>
              <a:rPr lang="cs-CZ" altLang="zh-CN" sz="2400" smtClean="0">
                <a:cs typeface="宋体"/>
              </a:rPr>
              <a:t> a na mandát člena zastupitelstva kraje a člena zastupitelstva hl.m. Prahy činí ročně </a:t>
            </a:r>
            <a:r>
              <a:rPr lang="cs-CZ" sz="2400" b="1" smtClean="0">
                <a:ea typeface="黑体"/>
                <a:cs typeface="宋体"/>
              </a:rPr>
              <a:t>237 500</a:t>
            </a:r>
            <a:r>
              <a:rPr lang="cs-CZ" altLang="zh-CN" sz="2400" b="1" smtClean="0">
                <a:cs typeface="宋体"/>
              </a:rPr>
              <a:t> Kč</a:t>
            </a:r>
            <a:r>
              <a:rPr lang="cs-CZ" altLang="zh-CN" sz="2400" smtClean="0">
                <a:cs typeface="宋体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 aktuální přehled příspěvků ze státního rozpočtu vyplacených PSH </a:t>
            </a:r>
            <a:br>
              <a:rPr lang="cs-CZ" dirty="0" smtClean="0"/>
            </a:br>
            <a:r>
              <a:rPr lang="cs-CZ" dirty="0" smtClean="0"/>
              <a:t>v roce 2012  </a:t>
            </a:r>
            <a:endParaRPr lang="cs-CZ" dirty="0"/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u="sng" smtClean="0">
              <a:hlinkClick r:id="rId3"/>
            </a:endParaRPr>
          </a:p>
          <a:p>
            <a:pPr>
              <a:buFont typeface="Arial" charset="0"/>
              <a:buNone/>
            </a:pPr>
            <a:endParaRPr lang="cs-CZ" i="1" smtClean="0"/>
          </a:p>
          <a:p>
            <a:pPr>
              <a:buFont typeface="Arial" charset="0"/>
              <a:buNone/>
            </a:pPr>
            <a:r>
              <a:rPr lang="cs-CZ" i="1" smtClean="0"/>
              <a:t>Viz</a:t>
            </a:r>
            <a:endParaRPr lang="cs-CZ" i="1" u="sng" smtClean="0">
              <a:hlinkClick r:id="rId3"/>
            </a:endParaRPr>
          </a:p>
          <a:p>
            <a:r>
              <a:rPr lang="cs-CZ" smtClean="0">
                <a:hlinkClick r:id="rId4"/>
              </a:rPr>
              <a:t>http://www.mfcr.cz/cs/verejny-sektor/monitoring/financovani-politickych-stran/prispevky-ze-statniho-rozpoctu-uhrazene-11146</a:t>
            </a:r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Typologie s</a:t>
            </a:r>
            <a:r>
              <a:rPr lang="cs-CZ" i="1" dirty="0" smtClean="0"/>
              <a:t>tranických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systémů</a:t>
            </a:r>
            <a:r>
              <a:rPr lang="en-GB" dirty="0" smtClean="0">
                <a:cs typeface="Times New Roman" pitchFamily="18" charset="0"/>
              </a:rPr>
              <a:t> </a:t>
            </a:r>
            <a:endParaRPr lang="cs-CZ" dirty="0" smtClean="0">
              <a:cs typeface="Times New Roman" pitchFamily="18" charset="0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2895600" y="3581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i="1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	</a:t>
            </a:r>
            <a:r>
              <a:rPr lang="cs-CZ" sz="2400" dirty="0" err="1" smtClean="0"/>
              <a:t>Maurice</a:t>
            </a:r>
            <a:r>
              <a:rPr lang="cs-CZ" sz="2400" dirty="0" smtClean="0"/>
              <a:t> </a:t>
            </a:r>
            <a:r>
              <a:rPr lang="cs-CZ" sz="2400" dirty="0" err="1" smtClean="0"/>
              <a:t>Duverger</a:t>
            </a:r>
            <a:r>
              <a:rPr lang="cs-CZ" sz="2400" dirty="0" smtClean="0"/>
              <a:t> – typologie stranických 	systémů dle počtu stran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1600" smtClean="0"/>
              <a:t>	</a:t>
            </a:r>
            <a:r>
              <a:rPr lang="cs-CZ" sz="1800" smtClean="0"/>
              <a:t>Francouzský politický sociolog</a:t>
            </a:r>
            <a:r>
              <a:rPr lang="cs-CZ" sz="1600" smtClean="0"/>
              <a:t> </a:t>
            </a:r>
            <a:r>
              <a:rPr lang="cs-CZ" sz="1800" smtClean="0"/>
              <a:t>M. Duverger v 50. letech 20. století rozdělil stranické systémy jednoduše podle počtu stran:</a:t>
            </a:r>
          </a:p>
          <a:p>
            <a:pPr marL="609600" indent="-609600">
              <a:lnSpc>
                <a:spcPct val="90000"/>
              </a:lnSpc>
            </a:pPr>
            <a:endParaRPr lang="cs-CZ" sz="18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1800" smtClean="0"/>
              <a:t>	1. systémy s jednou stranou – </a:t>
            </a:r>
            <a:r>
              <a:rPr lang="cs-CZ" sz="1800" b="1" smtClean="0"/>
              <a:t>monopartijní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1800" smtClean="0"/>
              <a:t>	Jedná se o nedemokratické režimy.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18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1800" smtClean="0"/>
              <a:t>	2. systémy se dvěma stranami – </a:t>
            </a:r>
            <a:r>
              <a:rPr lang="cs-CZ" sz="1800" b="1" smtClean="0"/>
              <a:t>bipartijní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1800" smtClean="0"/>
              <a:t>	V systému spolu soutěží dvě velké strany, které se v časovém intervalu střídají u vlády.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18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1800" smtClean="0"/>
              <a:t>	3. vicestranické systémy – </a:t>
            </a:r>
            <a:r>
              <a:rPr lang="cs-CZ" sz="1800" b="1" smtClean="0"/>
              <a:t>multipartijní</a:t>
            </a: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49275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Jean Blondel – zohlednění „velikosti“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44675"/>
            <a:ext cx="7772400" cy="4114800"/>
          </a:xfrm>
        </p:spPr>
        <p:txBody>
          <a:bodyPr>
            <a:normAutofit fontScale="92500"/>
          </a:bodyPr>
          <a:lstStyle/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cs-CZ" sz="1800" dirty="0" smtClean="0"/>
              <a:t>další francouzský politolog, navazoval na </a:t>
            </a:r>
            <a:r>
              <a:rPr lang="cs-CZ" sz="1800" dirty="0" err="1" smtClean="0"/>
              <a:t>Duvergera</a:t>
            </a:r>
            <a:endParaRPr lang="cs-CZ" sz="1800" dirty="0" smtClean="0"/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800" dirty="0" smtClean="0"/>
              <a:t>soustředil se výhradně na soutěživé systémy</a:t>
            </a:r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800" dirty="0" smtClean="0"/>
              <a:t>doplnil typologii o faktor velikosti (volební síly) politické strany</a:t>
            </a:r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cs-CZ" sz="1800" dirty="0" smtClean="0"/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cs-CZ" sz="1800" dirty="0" smtClean="0"/>
              <a:t>1. </a:t>
            </a:r>
            <a:r>
              <a:rPr lang="cs-CZ" sz="1800" b="1" dirty="0" err="1" smtClean="0"/>
              <a:t>Bipartismus</a:t>
            </a:r>
            <a:r>
              <a:rPr lang="cs-CZ" sz="1800" b="1" dirty="0" smtClean="0"/>
              <a:t>,</a:t>
            </a:r>
            <a:r>
              <a:rPr lang="cs-CZ" sz="1800" dirty="0" smtClean="0"/>
              <a:t> typický příklad Velká Británie, USA</a:t>
            </a:r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cs-CZ" sz="1800" dirty="0" smtClean="0"/>
              <a:t>2. </a:t>
            </a:r>
            <a:r>
              <a:rPr lang="cs-CZ" sz="1800" b="1" dirty="0" smtClean="0"/>
              <a:t>Systém dvě a půl strany: </a:t>
            </a:r>
            <a:r>
              <a:rPr lang="cs-CZ" sz="1800" dirty="0" smtClean="0"/>
              <a:t>jedná se o </a:t>
            </a:r>
            <a:r>
              <a:rPr lang="cs-CZ" sz="1800" dirty="0" err="1" smtClean="0"/>
              <a:t>bipartismus</a:t>
            </a:r>
            <a:r>
              <a:rPr lang="cs-CZ" sz="1800" dirty="0" smtClean="0"/>
              <a:t> doplněný o tzv. </a:t>
            </a:r>
            <a:r>
              <a:rPr lang="cs-CZ" sz="1800" b="1" i="1" dirty="0" err="1" smtClean="0"/>
              <a:t>pivotální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(neboli „</a:t>
            </a:r>
            <a:r>
              <a:rPr lang="cs-CZ" sz="1800" b="1" i="1" dirty="0" err="1" smtClean="0"/>
              <a:t>půltou</a:t>
            </a:r>
            <a:r>
              <a:rPr lang="cs-CZ" sz="1800" b="1" i="1" dirty="0" smtClean="0"/>
              <a:t>“)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stranu </a:t>
            </a:r>
            <a:r>
              <a:rPr lang="cs-CZ" sz="1800" dirty="0" smtClean="0"/>
              <a:t>("jazýček na vahách"), např. v </a:t>
            </a:r>
            <a:r>
              <a:rPr lang="cs-CZ" sz="1800" smtClean="0"/>
              <a:t>Německu dříve FDP.</a:t>
            </a:r>
            <a:endParaRPr lang="cs-CZ" sz="1800" dirty="0" smtClean="0"/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cs-CZ" sz="1800" dirty="0" smtClean="0"/>
              <a:t>3. </a:t>
            </a:r>
            <a:r>
              <a:rPr lang="cs-CZ" sz="1800" b="1" dirty="0" err="1" smtClean="0"/>
              <a:t>multipartismus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990000"/>
                </a:solidFill>
              </a:rPr>
              <a:t>s dominující stranou: </a:t>
            </a:r>
            <a:r>
              <a:rPr lang="cs-CZ" sz="1800" dirty="0" smtClean="0"/>
              <a:t>jedna strana dosahuje pravidelně přes 40 procent hlasů, je soustavně vládní stranou, zpravidla ale nemá absolutní většinu (Itálie, skandinávské země)</a:t>
            </a:r>
            <a:endParaRPr lang="cs-CZ" sz="1800" b="1" dirty="0" smtClean="0">
              <a:solidFill>
                <a:srgbClr val="990000"/>
              </a:solidFill>
            </a:endParaRPr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cs-CZ" sz="1800" dirty="0" smtClean="0"/>
              <a:t>4. </a:t>
            </a:r>
            <a:r>
              <a:rPr lang="cs-CZ" sz="1800" dirty="0" err="1" smtClean="0"/>
              <a:t>multipartismus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990000"/>
                </a:solidFill>
              </a:rPr>
              <a:t>bez dominující strany</a:t>
            </a:r>
            <a:r>
              <a:rPr lang="cs-CZ" sz="1800" dirty="0" smtClean="0"/>
              <a:t> 	</a:t>
            </a:r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cs-CZ" sz="1800" dirty="0" smtClean="0"/>
          </a:p>
          <a:p>
            <a:pPr marL="609600" indent="-6096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cs-CZ" sz="1800" dirty="0" smtClean="0"/>
              <a:t>	Přesné kritérium jak rozlišit malé a velké strany neexistuje. Irský politolog </a:t>
            </a:r>
            <a:r>
              <a:rPr lang="cs-CZ" sz="1800" b="1" dirty="0" smtClean="0"/>
              <a:t>Peter </a:t>
            </a:r>
            <a:r>
              <a:rPr lang="cs-CZ" sz="1800" b="1" dirty="0" err="1" smtClean="0"/>
              <a:t>Mair</a:t>
            </a:r>
            <a:r>
              <a:rPr lang="cs-CZ" sz="1800" b="1" dirty="0" smtClean="0"/>
              <a:t> </a:t>
            </a:r>
            <a:r>
              <a:rPr lang="cs-CZ" sz="1800" dirty="0" smtClean="0"/>
              <a:t>považuje za velké strany ty, které získávají soustavně přes 15 procent hlasů, ostatní jsou malé strany.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err="1" smtClean="0"/>
              <a:t>Sartoriho</a:t>
            </a:r>
            <a:r>
              <a:rPr lang="cs-CZ" sz="3600" dirty="0" smtClean="0"/>
              <a:t> základní typologie stranických systémů:</a:t>
            </a:r>
          </a:p>
        </p:txBody>
      </p:sp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517525" y="1870075"/>
            <a:ext cx="518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I. SYSTÉMY JEDNÉ POLIT. STRANY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974725" y="2251075"/>
            <a:ext cx="4122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cs-CZ"/>
              <a:t>systém jedné strany</a:t>
            </a:r>
          </a:p>
          <a:p>
            <a:pPr marL="457200" indent="-457200">
              <a:buFontTx/>
              <a:buAutoNum type="alphaLcParenR"/>
            </a:pPr>
            <a:r>
              <a:rPr lang="cs-CZ"/>
              <a:t>systém s hegemonní stranou</a:t>
            </a:r>
          </a:p>
        </p:txBody>
      </p:sp>
      <p:sp>
        <p:nvSpPr>
          <p:cNvPr id="50180" name="Line 5"/>
          <p:cNvSpPr>
            <a:spLocks noChangeShapeType="1"/>
          </p:cNvSpPr>
          <p:nvPr/>
        </p:nvSpPr>
        <p:spPr bwMode="auto">
          <a:xfrm>
            <a:off x="5181600" y="2438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Line 7"/>
          <p:cNvSpPr>
            <a:spLocks noChangeShapeType="1"/>
          </p:cNvSpPr>
          <p:nvPr/>
        </p:nvSpPr>
        <p:spPr bwMode="auto">
          <a:xfrm flipV="1">
            <a:off x="5181600" y="2667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2" name="Text Box 8"/>
          <p:cNvSpPr txBox="1">
            <a:spLocks noChangeArrowheads="1"/>
          </p:cNvSpPr>
          <p:nvPr/>
        </p:nvSpPr>
        <p:spPr bwMode="auto">
          <a:xfrm>
            <a:off x="5638800" y="2286000"/>
            <a:ext cx="1971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000"/>
              <a:t>nesoutěživé</a:t>
            </a:r>
          </a:p>
          <a:p>
            <a:pPr algn="ctr"/>
            <a:r>
              <a:rPr lang="cs-CZ" sz="2000"/>
              <a:t>(nedemokratické)</a:t>
            </a:r>
          </a:p>
          <a:p>
            <a:pPr algn="ctr"/>
            <a:endParaRPr lang="cs-CZ"/>
          </a:p>
        </p:txBody>
      </p:sp>
      <p:sp>
        <p:nvSpPr>
          <p:cNvPr id="50183" name="Text Box 9"/>
          <p:cNvSpPr txBox="1">
            <a:spLocks noChangeArrowheads="1"/>
          </p:cNvSpPr>
          <p:nvPr/>
        </p:nvSpPr>
        <p:spPr bwMode="auto">
          <a:xfrm>
            <a:off x="517525" y="3470275"/>
            <a:ext cx="611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II. MULTIPARTIJNÍ STRANICKÉ SYSTÉMY</a:t>
            </a:r>
          </a:p>
        </p:txBody>
      </p:sp>
      <p:sp>
        <p:nvSpPr>
          <p:cNvPr id="50184" name="Text Box 10"/>
          <p:cNvSpPr txBox="1">
            <a:spLocks noChangeArrowheads="1"/>
          </p:cNvSpPr>
          <p:nvPr/>
        </p:nvSpPr>
        <p:spPr bwMode="auto">
          <a:xfrm>
            <a:off x="990600" y="3962400"/>
            <a:ext cx="53609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/>
              <a:t> systém predominantní strany</a:t>
            </a:r>
          </a:p>
          <a:p>
            <a:pPr>
              <a:buFont typeface="Arial" charset="0"/>
              <a:buChar char="•"/>
            </a:pPr>
            <a:r>
              <a:rPr lang="cs-CZ"/>
              <a:t> dvoustranické systémy (bipartismus)</a:t>
            </a:r>
          </a:p>
          <a:p>
            <a:pPr>
              <a:buFont typeface="Arial" charset="0"/>
              <a:buChar char="•"/>
            </a:pPr>
            <a:r>
              <a:rPr lang="cs-CZ"/>
              <a:t> umírněný multipartismus</a:t>
            </a:r>
          </a:p>
          <a:p>
            <a:pPr>
              <a:buFont typeface="Arial" charset="0"/>
              <a:buChar char="•"/>
            </a:pPr>
            <a:r>
              <a:rPr lang="cs-CZ"/>
              <a:t> extrémní či polarizovaný multipartismus</a:t>
            </a:r>
          </a:p>
        </p:txBody>
      </p:sp>
      <p:sp>
        <p:nvSpPr>
          <p:cNvPr id="50185" name="Text Box 11"/>
          <p:cNvSpPr txBox="1">
            <a:spLocks noChangeArrowheads="1"/>
          </p:cNvSpPr>
          <p:nvPr/>
        </p:nvSpPr>
        <p:spPr bwMode="auto">
          <a:xfrm>
            <a:off x="4211638" y="6400800"/>
            <a:ext cx="410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(Pramen: Cabada-Kubát, 2002)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Stručně o vztahu státu a politických stran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  <a:p>
            <a:r>
              <a:rPr lang="cs-CZ" smtClean="0"/>
              <a:t>Financování politických stran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  <a:p>
            <a:r>
              <a:rPr lang="cs-CZ" smtClean="0"/>
              <a:t>Stranické a volební systémy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548680"/>
            <a:ext cx="77724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600" dirty="0" smtClean="0"/>
              <a:t>Volební systémy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916113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400" smtClean="0"/>
              <a:t>Základní členění volebních systémů na dvě skupiny:</a:t>
            </a:r>
          </a:p>
          <a:p>
            <a:pPr>
              <a:buFontTx/>
              <a:buNone/>
            </a:pPr>
            <a:endParaRPr lang="cs-CZ" sz="2400" smtClean="0"/>
          </a:p>
          <a:p>
            <a:pPr>
              <a:buFont typeface="Wingdings 3" pitchFamily="18" charset="2"/>
              <a:buNone/>
            </a:pPr>
            <a:r>
              <a:rPr lang="cs-CZ" sz="2400" b="1" smtClean="0"/>
              <a:t>			I. Většinové volební systémy</a:t>
            </a:r>
          </a:p>
          <a:p>
            <a:pPr algn="ctr">
              <a:buFont typeface="Wingdings 3" pitchFamily="18" charset="2"/>
              <a:buNone/>
            </a:pPr>
            <a:endParaRPr lang="cs-CZ" sz="2400" b="1" smtClean="0"/>
          </a:p>
          <a:p>
            <a:pPr algn="ctr">
              <a:buFont typeface="Wingdings 3" pitchFamily="18" charset="2"/>
              <a:buNone/>
            </a:pPr>
            <a:r>
              <a:rPr lang="cs-CZ" sz="2400" b="1" smtClean="0"/>
              <a:t>II.Poměrné volební systémy</a:t>
            </a:r>
          </a:p>
          <a:p>
            <a:pPr algn="ctr">
              <a:buFont typeface="Wingdings 3" pitchFamily="18" charset="2"/>
              <a:buNone/>
            </a:pPr>
            <a:endParaRPr lang="cs-CZ" sz="2400" b="1" smtClean="0"/>
          </a:p>
          <a:p>
            <a:pPr>
              <a:buFont typeface="Wingdings 3" pitchFamily="18" charset="2"/>
              <a:buNone/>
            </a:pPr>
            <a:r>
              <a:rPr lang="cs-CZ" sz="2400" b="1" smtClean="0"/>
              <a:t>	„Kritériem je to, zda se hlasy na mandáty přepočítávají v poměru nebo nikoli“ (Sartori, 2001)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476672"/>
            <a:ext cx="77724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accent2"/>
                </a:solidFill>
              </a:rPr>
              <a:t>Většinové volební systémy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84313"/>
            <a:ext cx="7772400" cy="4681537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000" dirty="0" smtClean="0"/>
              <a:t>Volby probíhají  v menších, </a:t>
            </a:r>
            <a:r>
              <a:rPr lang="cs-CZ" sz="2000" i="1" dirty="0" smtClean="0"/>
              <a:t>jednomandátových volebních obvodech.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000" dirty="0" smtClean="0"/>
              <a:t>Volby probíhají v tolika volebních obvodech, kolik míst se obsazuje </a:t>
            </a:r>
            <a:br>
              <a:rPr lang="cs-CZ" sz="2000" dirty="0" smtClean="0"/>
            </a:br>
            <a:r>
              <a:rPr lang="cs-CZ" sz="2000" dirty="0" smtClean="0"/>
              <a:t>v zastupitelském sboru.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Jsou historicky starší.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Běžně se rozlišují dvě podskupiny: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a) Relativně většinové volební systémy</a:t>
            </a:r>
          </a:p>
          <a:p>
            <a:pPr marL="365760" indent="-256032"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Jsou založeny na principu </a:t>
            </a:r>
            <a:r>
              <a:rPr lang="cs-CZ" sz="2000" b="1" dirty="0" smtClean="0"/>
              <a:t>„vítěz bere vše“</a:t>
            </a:r>
            <a:r>
              <a:rPr lang="cs-CZ" sz="2000" dirty="0" smtClean="0"/>
              <a:t> (</a:t>
            </a:r>
            <a:r>
              <a:rPr lang="cs-CZ" sz="2000" b="1" i="1" dirty="0" smtClean="0"/>
              <a:t>„</a:t>
            </a:r>
            <a:r>
              <a:rPr lang="cs-CZ" sz="2000" b="1" i="1" dirty="0" err="1" smtClean="0"/>
              <a:t>first</a:t>
            </a:r>
            <a:r>
              <a:rPr lang="cs-CZ" sz="2000" b="1" i="1" dirty="0" smtClean="0"/>
              <a:t> past </a:t>
            </a:r>
            <a:r>
              <a:rPr lang="cs-CZ" sz="2000" b="1" i="1" dirty="0" err="1" smtClean="0"/>
              <a:t>the</a:t>
            </a:r>
            <a:r>
              <a:rPr lang="cs-CZ" sz="2000" b="1" i="1" dirty="0" smtClean="0"/>
              <a:t> post“</a:t>
            </a:r>
            <a:r>
              <a:rPr lang="cs-CZ" sz="2000" b="1" dirty="0" smtClean="0"/>
              <a:t>)</a:t>
            </a:r>
            <a:r>
              <a:rPr lang="cs-CZ" sz="2000" dirty="0" smtClean="0"/>
              <a:t>. V rámci </a:t>
            </a:r>
            <a:r>
              <a:rPr lang="cs-CZ" sz="2000" b="1" dirty="0" smtClean="0"/>
              <a:t>jednomandátových volebních obvodů</a:t>
            </a:r>
            <a:r>
              <a:rPr lang="cs-CZ" sz="2000" dirty="0" smtClean="0"/>
              <a:t> kandidují jednotlivci (nezávislí nebo nominováni politickými stranami), </a:t>
            </a:r>
            <a:r>
              <a:rPr lang="cs-CZ" sz="2000" u="sng" dirty="0" smtClean="0"/>
              <a:t>stačí prostá většina hlasů</a:t>
            </a:r>
            <a:r>
              <a:rPr lang="cs-CZ" sz="2000" dirty="0" smtClean="0"/>
              <a:t>.</a:t>
            </a:r>
          </a:p>
          <a:p>
            <a:pPr marL="365760" indent="-256032"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Př. USA, Velká Británie, Nový Zéland, Kanada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b) Absolutně většinové volební systémy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Podmínkou pro vítězství je zisk 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</a:t>
            </a:r>
            <a:r>
              <a:rPr lang="cs-CZ" sz="2000" u="sng" dirty="0" smtClean="0"/>
              <a:t>nadpoloviční většiny hlasů</a:t>
            </a:r>
            <a:r>
              <a:rPr lang="cs-CZ" sz="2000" dirty="0" smtClean="0"/>
              <a:t>.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Př. Volby do Senátu PČR, </a:t>
            </a:r>
          </a:p>
          <a:p>
            <a:pPr marL="365760" indent="-256032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prezidentské volby ve Francii, aj.</a:t>
            </a:r>
          </a:p>
        </p:txBody>
      </p:sp>
      <p:pic>
        <p:nvPicPr>
          <p:cNvPr id="53251" name="Obrázek 3" descr="obvody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508500"/>
            <a:ext cx="43211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620713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990099"/>
                </a:solidFill>
              </a:rPr>
              <a:t>Poměrné volební systémy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924175"/>
            <a:ext cx="8229600" cy="31559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000" smtClean="0"/>
              <a:t>- </a:t>
            </a:r>
            <a:r>
              <a:rPr lang="cs-CZ" sz="2400" smtClean="0"/>
              <a:t>princip poměrného zastoupení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smtClean="0"/>
              <a:t>- volba v rámci systému listinných kandidátek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smtClean="0"/>
              <a:t>- přítomnost volební klauzule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smtClean="0"/>
              <a:t>- </a:t>
            </a:r>
            <a:r>
              <a:rPr lang="cs-CZ" sz="2400" b="1" smtClean="0"/>
              <a:t>určující je metodika přepočtu hlasu na mandáty (celkově náročnější na počítání)</a:t>
            </a:r>
            <a:endParaRPr lang="cs-CZ" sz="24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smtClean="0"/>
              <a:t>Rozlišujeme 2 způsoby výběru poslanců: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cs-CZ" sz="2000" smtClean="0"/>
              <a:t>Systém volební listiny (ve většině zemí kontinentální Evropy)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cs-CZ" sz="2000" smtClean="0"/>
              <a:t>Formule jediného přenosného hlasu („irský systém“)</a:t>
            </a:r>
          </a:p>
        </p:txBody>
      </p:sp>
      <p:sp>
        <p:nvSpPr>
          <p:cNvPr id="55299" name="TextovéPole 3"/>
          <p:cNvSpPr txBox="1">
            <a:spLocks noChangeArrowheads="1"/>
          </p:cNvSpPr>
          <p:nvPr/>
        </p:nvSpPr>
        <p:spPr bwMode="auto">
          <a:xfrm>
            <a:off x="684213" y="2133600"/>
            <a:ext cx="7464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Založené na principu vícemandátových volebních obvodů.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700" dirty="0" smtClean="0">
                <a:effectLst/>
              </a:rPr>
              <a:t>Pro míru proporcionality je pak určující</a:t>
            </a: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buFont typeface="Wingdings 3" pitchFamily="18" charset="2"/>
              <a:buAutoNum type="arabicParenR"/>
            </a:pPr>
            <a:endParaRPr lang="cs-CZ" dirty="0" smtClean="0"/>
          </a:p>
          <a:p>
            <a:pPr marL="623888" indent="-514350">
              <a:buFont typeface="Wingdings 3" pitchFamily="18" charset="2"/>
              <a:buAutoNum type="arabicParenR"/>
            </a:pPr>
            <a:r>
              <a:rPr lang="cs-CZ" dirty="0" smtClean="0"/>
              <a:t>Velikost volebního obvodu</a:t>
            </a:r>
          </a:p>
          <a:p>
            <a:pPr marL="623888" indent="-514350">
              <a:buFont typeface="Wingdings 3" pitchFamily="18" charset="2"/>
              <a:buAutoNum type="arabicParenR"/>
            </a:pPr>
            <a:r>
              <a:rPr lang="cs-CZ" dirty="0" smtClean="0"/>
              <a:t>Matematický přepočet hlasů na mandáty</a:t>
            </a:r>
          </a:p>
          <a:p>
            <a:pPr marL="623888" indent="-514350">
              <a:buFont typeface="Wingdings 3" pitchFamily="18" charset="2"/>
              <a:buAutoNum type="arabicParenR"/>
            </a:pPr>
            <a:r>
              <a:rPr lang="cs-CZ" dirty="0" smtClean="0"/>
              <a:t>Uzavírací klauzule (</a:t>
            </a:r>
            <a:r>
              <a:rPr lang="cs-CZ" dirty="0" err="1" smtClean="0"/>
              <a:t>kvórum</a:t>
            </a:r>
            <a:r>
              <a:rPr lang="cs-CZ" dirty="0" smtClean="0"/>
              <a:t>)</a:t>
            </a:r>
          </a:p>
          <a:p>
            <a:pPr marL="623888" indent="-514350">
              <a:buFont typeface="Wingdings 3" pitchFamily="18" charset="2"/>
              <a:buAutoNum type="arabicParenR"/>
            </a:pPr>
            <a:r>
              <a:rPr lang="cs-CZ" dirty="0" smtClean="0"/>
              <a:t>Počet a charakter skrutinií (volebních obvodů)</a:t>
            </a:r>
          </a:p>
          <a:p>
            <a:pPr marL="623888" indent="-514350"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237312"/>
            <a:ext cx="215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i="1" dirty="0" smtClean="0"/>
              <a:t>Zdroj: Lebeda, 2008</a:t>
            </a:r>
            <a:endParaRPr lang="cs-CZ" sz="1800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1) Velikost parlamentu 200. Počet mandátů (velikost volebního obvodu) není předem znám, záleží na volební účasti</a:t>
            </a:r>
          </a:p>
          <a:p>
            <a:pPr>
              <a:buNone/>
            </a:pPr>
            <a:r>
              <a:rPr lang="cs-CZ" dirty="0" smtClean="0"/>
              <a:t>2) Rozhodující formule: D´</a:t>
            </a:r>
            <a:r>
              <a:rPr lang="cs-CZ" dirty="0" err="1" smtClean="0"/>
              <a:t>Hondt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3) 5% (byla navýšena klauzule pro vícečlenné koalice)</a:t>
            </a:r>
          </a:p>
          <a:p>
            <a:pPr>
              <a:buNone/>
            </a:pPr>
            <a:r>
              <a:rPr lang="cs-CZ" dirty="0" smtClean="0"/>
              <a:t>4) Počet obvodů: 14. (Volební kraje korespondují se 14 </a:t>
            </a:r>
          </a:p>
          <a:p>
            <a:pPr>
              <a:buNone/>
            </a:pPr>
            <a:r>
              <a:rPr lang="cs-CZ" dirty="0" smtClean="0"/>
              <a:t>	samosprávnými kraji.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ČR </a:t>
            </a:r>
            <a:br>
              <a:rPr lang="cs-CZ" dirty="0" smtClean="0"/>
            </a:br>
            <a:r>
              <a:rPr lang="cs-CZ" dirty="0" smtClean="0"/>
              <a:t> Nová volební reforma schválená </a:t>
            </a:r>
            <a:br>
              <a:rPr lang="cs-CZ" dirty="0" smtClean="0"/>
            </a:br>
            <a:r>
              <a:rPr lang="cs-CZ" dirty="0" smtClean="0"/>
              <a:t>v 2002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013176"/>
            <a:ext cx="24482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Další literatura k tématu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138"/>
            <a:ext cx="8229600" cy="48275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500" smtClean="0"/>
              <a:t>Chytilek, R., J. Šedo (eds.): </a:t>
            </a:r>
            <a:r>
              <a:rPr lang="cs-CZ" sz="2500" i="1" smtClean="0"/>
              <a:t>Volební systémy</a:t>
            </a:r>
            <a:r>
              <a:rPr lang="cs-CZ" sz="2500" smtClean="0"/>
              <a:t>. Vyd. 4., Praha: Portál, 2009.</a:t>
            </a:r>
          </a:p>
          <a:p>
            <a:pPr>
              <a:lnSpc>
                <a:spcPct val="120000"/>
              </a:lnSpc>
            </a:pPr>
            <a:r>
              <a:rPr lang="cs-CZ" sz="2500" smtClean="0"/>
              <a:t>Lebeda, T.: </a:t>
            </a:r>
            <a:r>
              <a:rPr lang="cs-CZ" sz="2500" i="1" smtClean="0"/>
              <a:t>Volební systémy poměrného zastoupení. Mechanismy, proporcionalita </a:t>
            </a:r>
            <a:br>
              <a:rPr lang="cs-CZ" sz="2500" i="1" smtClean="0"/>
            </a:br>
            <a:r>
              <a:rPr lang="cs-CZ" sz="2500" i="1" smtClean="0"/>
              <a:t>a politické konsekvence. </a:t>
            </a:r>
            <a:r>
              <a:rPr lang="cs-CZ" sz="2500" smtClean="0"/>
              <a:t>Praha: Karolinum, 2008.</a:t>
            </a:r>
          </a:p>
          <a:p>
            <a:pPr>
              <a:lnSpc>
                <a:spcPct val="120000"/>
              </a:lnSpc>
            </a:pPr>
            <a:r>
              <a:rPr lang="cs-CZ" sz="2500" smtClean="0"/>
              <a:t>Sartori, G.: </a:t>
            </a:r>
            <a:r>
              <a:rPr lang="cs-CZ" sz="2500" i="1" smtClean="0"/>
              <a:t>Srovnávací ústavní inženýrství</a:t>
            </a:r>
            <a:r>
              <a:rPr lang="cs-CZ" sz="2500" smtClean="0"/>
              <a:t>. Praha: Slon, 2001. </a:t>
            </a:r>
          </a:p>
          <a:p>
            <a:pPr>
              <a:lnSpc>
                <a:spcPct val="120000"/>
              </a:lnSpc>
            </a:pPr>
            <a:r>
              <a:rPr lang="cs-CZ" sz="2500" smtClean="0"/>
              <a:t>Vodička, K., Cabada, L.: </a:t>
            </a:r>
            <a:r>
              <a:rPr lang="cs-CZ" sz="2500" i="1" smtClean="0"/>
              <a:t>Politický systém České republiky.</a:t>
            </a:r>
            <a:r>
              <a:rPr lang="cs-CZ" sz="2500" smtClean="0"/>
              <a:t> Praha: Portál, 2003, 2007, 2011.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smtClean="0"/>
          </a:p>
          <a:p>
            <a:pPr algn="ctr">
              <a:buFontTx/>
              <a:buNone/>
            </a:pPr>
            <a:endParaRPr lang="cs-CZ" smtClean="0"/>
          </a:p>
          <a:p>
            <a:pPr algn="ctr">
              <a:buFontTx/>
              <a:buNone/>
            </a:pPr>
            <a:r>
              <a:rPr lang="cs-CZ" smtClean="0"/>
              <a:t>Počátkem 20. st. se strany a stranické systémy staly politickým výrazem sociálních a jiných konfliktů, jimiž žila společnost kolem nich.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/>
              <a:t>	</a:t>
            </a:r>
            <a:br>
              <a:rPr lang="cs-CZ" sz="3200" dirty="0" smtClean="0"/>
            </a:br>
            <a:r>
              <a:rPr lang="cs-CZ" sz="3200" dirty="0" smtClean="0"/>
              <a:t>	Základní shrnutí poznatků o politických stranách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komunistických stran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sociálně-demokratických (socialistických) stran 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levicově-liberálních stran 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křesťanskodemokratických stran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liberálních stran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konzervativních stran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sz="2800" smtClean="0"/>
              <a:t>rodina ultrapravicových stran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800" smtClean="0"/>
          </a:p>
        </p:txBody>
      </p:sp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Současné stranické rodiny </a:t>
            </a:r>
            <a:br>
              <a:rPr lang="cs-CZ" sz="4000" dirty="0" smtClean="0"/>
            </a:br>
            <a:r>
              <a:rPr lang="cs-CZ" sz="3200" i="1" dirty="0" smtClean="0"/>
              <a:t>(party </a:t>
            </a:r>
            <a:r>
              <a:rPr lang="cs-CZ" sz="3200" i="1" dirty="0" err="1" smtClean="0"/>
              <a:t>families</a:t>
            </a:r>
            <a:r>
              <a:rPr lang="cs-CZ" sz="3200" i="1" dirty="0" smtClean="0"/>
              <a:t>)</a:t>
            </a:r>
          </a:p>
        </p:txBody>
      </p:sp>
      <p:sp>
        <p:nvSpPr>
          <p:cNvPr id="47107" name="Text Box 1028"/>
          <p:cNvSpPr txBox="1">
            <a:spLocks noChangeArrowheads="1"/>
          </p:cNvSpPr>
          <p:nvPr/>
        </p:nvSpPr>
        <p:spPr bwMode="auto">
          <a:xfrm>
            <a:off x="4284663" y="6237288"/>
            <a:ext cx="4641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Pramen: Cabada, Kubát a kol., 2004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Vznik: petice alespoň 1tis. občanů</a:t>
            </a:r>
          </a:p>
          <a:p>
            <a:r>
              <a:rPr lang="cs-CZ" smtClean="0"/>
              <a:t>Registrace: MV</a:t>
            </a:r>
          </a:p>
          <a:p>
            <a:r>
              <a:rPr lang="cs-CZ" smtClean="0"/>
              <a:t>Zánik: provedením výmazu z registru </a:t>
            </a:r>
          </a:p>
          <a:p>
            <a:r>
              <a:rPr lang="cs-CZ" smtClean="0"/>
              <a:t>Zrušení strany: vlastním rozhodnutím, rozhodnutím soudu</a:t>
            </a:r>
          </a:p>
          <a:p>
            <a:r>
              <a:rPr lang="cs-CZ" smtClean="0"/>
              <a:t>Pozastavení činností: rozhodnutím soudu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Politické strany a hnutí </a:t>
            </a:r>
            <a:br>
              <a:rPr lang="cs-CZ" sz="4000"/>
            </a:br>
            <a:r>
              <a:rPr lang="cs-CZ" sz="4000"/>
              <a:t>Zákon 424/1991 Sb.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(1) Strany a hnutí podléhají registraci podle tohoto zákona.</a:t>
            </a:r>
          </a:p>
          <a:p>
            <a:r>
              <a:rPr lang="cs-CZ" smtClean="0"/>
              <a:t>(2) Členem strany a hnutí mohou být pouze fyzické osoby.</a:t>
            </a:r>
          </a:p>
          <a:p>
            <a:r>
              <a:rPr lang="cs-CZ" smtClean="0"/>
              <a:t>(3) Členem strany a hnutí může být občan starší 18 let, může být však členem pouze jedné strany nebo hnutí.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§2</a:t>
            </a:r>
          </a:p>
        </p:txBody>
      </p:sp>
      <p:pic>
        <p:nvPicPr>
          <p:cNvPr id="3" name="Rectangle 2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3" y="268288"/>
            <a:ext cx="8497887" cy="115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>
            <a:normAutofit fontScale="85000" lnSpcReduction="20000"/>
          </a:bodyPr>
          <a:lstStyle/>
          <a:p>
            <a:pPr marL="609600" indent="-609600" fontAlgn="auto">
              <a:lnSpc>
                <a:spcPct val="6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cs-CZ" sz="1900" i="1" u="sng" dirty="0" smtClean="0"/>
          </a:p>
          <a:p>
            <a:pPr marL="609600" indent="-609600" fontAlgn="auto">
              <a:lnSpc>
                <a:spcPct val="6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1900" i="1" u="sng" dirty="0" smtClean="0"/>
              <a:t>Ministerstvo vnitra</a:t>
            </a:r>
          </a:p>
          <a:p>
            <a:pPr marL="609600" indent="-609600" fontAlgn="auto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/>
              <a:t>	Rejstřík PSH jako veřejný seznam je veden Ministerstvem vnitra od 1. ledna 2001 na základě § 9 zákona č. 424/1991 Sb., o sdružování v politických stranách a v politických hnutích, ve znění pozdějších předpisů. </a:t>
            </a:r>
          </a:p>
          <a:p>
            <a:pPr marL="609600" indent="-609600" fontAlgn="auto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>
                <a:hlinkClick r:id="rId2"/>
              </a:rPr>
              <a:t>http://aplikace.</a:t>
            </a:r>
            <a:r>
              <a:rPr lang="cs-CZ" sz="1900" dirty="0" err="1" smtClean="0">
                <a:hlinkClick r:id="rId2"/>
              </a:rPr>
              <a:t>mvcr.cz</a:t>
            </a:r>
            <a:r>
              <a:rPr lang="cs-CZ" sz="1900" dirty="0" smtClean="0">
                <a:hlinkClick r:id="rId2"/>
              </a:rPr>
              <a:t>/seznam-</a:t>
            </a:r>
            <a:r>
              <a:rPr lang="cs-CZ" sz="1900" dirty="0" err="1" smtClean="0">
                <a:hlinkClick r:id="rId2"/>
              </a:rPr>
              <a:t>politickych</a:t>
            </a:r>
            <a:r>
              <a:rPr lang="cs-CZ" sz="1900" dirty="0" smtClean="0">
                <a:hlinkClick r:id="rId2"/>
              </a:rPr>
              <a:t>-stran/</a:t>
            </a:r>
            <a:r>
              <a:rPr lang="cs-CZ" sz="1900" dirty="0" err="1" smtClean="0">
                <a:hlinkClick r:id="rId2"/>
              </a:rPr>
              <a:t>SearchResult.aspx</a:t>
            </a:r>
            <a:r>
              <a:rPr lang="cs-CZ" sz="1900" dirty="0" smtClean="0">
                <a:hlinkClick r:id="rId2"/>
              </a:rPr>
              <a:t>?</a:t>
            </a:r>
            <a:r>
              <a:rPr lang="cs-CZ" sz="1900" dirty="0" err="1" smtClean="0">
                <a:hlinkClick r:id="rId2"/>
              </a:rPr>
              <a:t>search</a:t>
            </a:r>
            <a:r>
              <a:rPr lang="cs-CZ" sz="1900" dirty="0" smtClean="0">
                <a:hlinkClick r:id="rId2"/>
              </a:rPr>
              <a:t>=</a:t>
            </a:r>
            <a:r>
              <a:rPr lang="cs-CZ" sz="1900" dirty="0" err="1" smtClean="0">
                <a:hlinkClick r:id="rId2"/>
              </a:rPr>
              <a:t>all</a:t>
            </a:r>
            <a:r>
              <a:rPr lang="cs-CZ" sz="1900" dirty="0" smtClean="0"/>
              <a:t> </a:t>
            </a:r>
          </a:p>
          <a:p>
            <a:pPr marL="990600" lvl="1" indent="-533400" fontAlgn="auto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700" dirty="0" smtClean="0"/>
              <a:t>2009: 149 „aktivních“ PSH</a:t>
            </a:r>
          </a:p>
          <a:p>
            <a:pPr marL="990600" lvl="1" indent="-533400" fontAlgn="auto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700" dirty="0" smtClean="0"/>
              <a:t>2011: 139 „aktivních“ PSH +7 pozastaveno (celkem: 164 vč. zrušených)</a:t>
            </a:r>
          </a:p>
          <a:p>
            <a:pPr marL="990600" lvl="1" indent="-533400" fontAlgn="auto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700" dirty="0" smtClean="0"/>
              <a:t>2012: 151 „aktivních“ PSH + 12 pozastaveno (celkem:183 vč. zrušených)</a:t>
            </a:r>
          </a:p>
          <a:p>
            <a:pPr marL="990600" lvl="1" indent="-533400" fontAlgn="auto">
              <a:lnSpc>
                <a:spcPct val="60000"/>
              </a:lnSpc>
              <a:spcBef>
                <a:spcPts val="324"/>
              </a:spcBef>
              <a:spcAft>
                <a:spcPts val="0"/>
              </a:spcAft>
              <a:buFontTx/>
              <a:buNone/>
              <a:defRPr/>
            </a:pPr>
            <a:endParaRPr lang="cs-CZ" sz="1700" i="1" dirty="0" smtClean="0"/>
          </a:p>
          <a:p>
            <a:pPr marL="609600" indent="-609600" fontAlgn="auto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1900" i="1" u="sng" dirty="0" smtClean="0"/>
              <a:t>Registr ekonomických subjektů</a:t>
            </a:r>
          </a:p>
          <a:p>
            <a:pPr marL="609600" indent="-609600" fontAlgn="auto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/>
              <a:t>	RES je vedený Českým statistickým úřadem (ČSÚ) podle §20 zákona č.89/1995 Sb., o státní statistické službě, je v rozsahu stanoveném tímto zákonem veřejným seznamem. Zápis do registru má pouze evidenční význam.  </a:t>
            </a:r>
          </a:p>
          <a:p>
            <a:pPr marL="990600" lvl="1" indent="-533400" fontAlgn="auto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1500" dirty="0" smtClean="0"/>
              <a:t>	</a:t>
            </a:r>
            <a:r>
              <a:rPr lang="cs-CZ" sz="1900" dirty="0" smtClean="0">
                <a:hlinkClick r:id="rId3"/>
              </a:rPr>
              <a:t>http://registry.</a:t>
            </a:r>
            <a:r>
              <a:rPr lang="cs-CZ" sz="1900" dirty="0" err="1" smtClean="0">
                <a:hlinkClick r:id="rId3"/>
              </a:rPr>
              <a:t>czso.cz</a:t>
            </a:r>
            <a:r>
              <a:rPr lang="cs-CZ" sz="1900" dirty="0" smtClean="0">
                <a:hlinkClick r:id="rId3"/>
              </a:rPr>
              <a:t>/</a:t>
            </a:r>
            <a:r>
              <a:rPr lang="cs-CZ" sz="1900" dirty="0" err="1" smtClean="0">
                <a:hlinkClick r:id="rId3"/>
              </a:rPr>
              <a:t>irsw</a:t>
            </a:r>
            <a:r>
              <a:rPr lang="cs-CZ" sz="1900" dirty="0" smtClean="0">
                <a:hlinkClick r:id="rId3"/>
              </a:rPr>
              <a:t>/</a:t>
            </a:r>
            <a:r>
              <a:rPr lang="cs-CZ" sz="1900" dirty="0" smtClean="0"/>
              <a:t> Vyhledávání přes IČO, název.</a:t>
            </a:r>
          </a:p>
          <a:p>
            <a:pPr marL="990600" lvl="1" indent="-533400" fontAlgn="auto">
              <a:lnSpc>
                <a:spcPct val="6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sz="1500" dirty="0" smtClean="0"/>
          </a:p>
          <a:p>
            <a:pPr marL="609600" indent="-609600" fontAlgn="auto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i="1" u="sng" dirty="0" smtClean="0"/>
              <a:t>Registr ekonomických subjektů (ARES aplikace MF)</a:t>
            </a:r>
          </a:p>
          <a:p>
            <a:pPr marL="990600" lvl="1" indent="-533400" fontAlgn="auto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1700" dirty="0" smtClean="0"/>
              <a:t>	</a:t>
            </a:r>
            <a:r>
              <a:rPr lang="cs-CZ" sz="1900" dirty="0" smtClean="0">
                <a:hlinkClick r:id="rId4"/>
              </a:rPr>
              <a:t>http://wwwinfo.mfcr.cz/ares/ares.html.cz</a:t>
            </a:r>
            <a:endParaRPr lang="cs-CZ" sz="1900" dirty="0" smtClean="0"/>
          </a:p>
          <a:p>
            <a:pPr marL="990600" lvl="1" indent="-533400" fontAlgn="auto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700" dirty="0" smtClean="0"/>
              <a:t>2011: právní forma 711 (PSH): 165 záznamů („aktivní“)</a:t>
            </a:r>
            <a:endParaRPr lang="cs-CZ" sz="1900" dirty="0" smtClean="0"/>
          </a:p>
          <a:p>
            <a:pPr marL="609600" indent="-609600" fontAlgn="auto">
              <a:lnSpc>
                <a:spcPct val="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/>
              <a:t>	</a:t>
            </a:r>
          </a:p>
          <a:p>
            <a:pPr marL="609600" indent="-609600" algn="ctr" fontAlgn="auto">
              <a:lnSpc>
                <a:spcPct val="6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900" b="1" dirty="0" smtClean="0"/>
          </a:p>
          <a:p>
            <a:pPr marL="609600" indent="-609600" algn="ctr" fontAlgn="auto">
              <a:lnSpc>
                <a:spcPct val="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b="1" dirty="0" smtClean="0"/>
              <a:t>Údaje se nutně  přesně neshodují!</a:t>
            </a:r>
            <a:r>
              <a:rPr lang="cs-CZ" sz="1900" dirty="0" smtClean="0"/>
              <a:t>  </a:t>
            </a:r>
          </a:p>
        </p:txBody>
      </p:sp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Rejstříky politických stran a hnutí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Teoreticky oddělený: PSH x stát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§ 5 (424/1991)</a:t>
            </a:r>
            <a:br>
              <a:rPr lang="cs-CZ" dirty="0" smtClean="0"/>
            </a:br>
            <a:r>
              <a:rPr lang="cs-CZ" dirty="0" smtClean="0"/>
              <a:t>(1) Strany a hnutí jsou odděleny od státu. Nesmějí vykonávat funkce státních orgánů ani tyto orgány nahrazovat. Nesmějí řídit státní orgány ani ukládat povinnosti osobám, které nejsou jejich členy.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Prakticky: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Zástupci nejúspěšnějších PSH tvoří moc zákonodárnou a ovlivňují, tvoří moc exekutivní (hrozba ovlivnění i moci soudní).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Tím, že zvolení zástupci ovlivňují „pravidla hry</a:t>
            </a:r>
            <a:r>
              <a:rPr lang="cs-CZ" dirty="0" smtClean="0"/>
              <a:t>“, </a:t>
            </a:r>
            <a:r>
              <a:rPr lang="cs-CZ" dirty="0" smtClean="0"/>
              <a:t>mohou je ovlivnit i ve svůj prospěch (omezení konkurence).</a:t>
            </a:r>
          </a:p>
        </p:txBody>
      </p:sp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Vztah PSH a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sah 2"/>
          <p:cNvSpPr>
            <a:spLocks noGrp="1"/>
          </p:cNvSpPr>
          <p:nvPr>
            <p:ph idx="1"/>
          </p:nvPr>
        </p:nvSpPr>
        <p:spPr>
          <a:xfrm>
            <a:off x="539750" y="1885950"/>
            <a:ext cx="8229600" cy="49720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mtClean="0"/>
          </a:p>
          <a:p>
            <a:pPr>
              <a:lnSpc>
                <a:spcPct val="90000"/>
              </a:lnSpc>
            </a:pPr>
            <a:r>
              <a:rPr lang="cs-CZ" smtClean="0"/>
              <a:t>Svobodná soutěž politických stran je jedním ze základních pilířů demokratického státu. </a:t>
            </a:r>
          </a:p>
          <a:p>
            <a:pPr>
              <a:lnSpc>
                <a:spcPct val="90000"/>
              </a:lnSpc>
            </a:pPr>
            <a:r>
              <a:rPr lang="cs-CZ" smtClean="0"/>
              <a:t>Nicméně mají-li být politické strany schopny řádně fungovat, musí mít dostatek finančních prostředků pro své činnosti. </a:t>
            </a:r>
          </a:p>
          <a:p>
            <a:endParaRPr lang="cs-CZ" smtClean="0"/>
          </a:p>
        </p:txBody>
      </p:sp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Financování politických stran a hnutí a jejich vztah ke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</TotalTime>
  <Words>1033</Words>
  <Application>Microsoft Office PowerPoint</Application>
  <PresentationFormat>Předvádění na obrazovce (4:3)</PresentationFormat>
  <Paragraphs>223</Paragraphs>
  <Slides>25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Shluk</vt:lpstr>
      <vt:lpstr>Motiv sady Office</vt:lpstr>
      <vt:lpstr>Přednáška:  Stranické systémy, volební systémy </vt:lpstr>
      <vt:lpstr>Obsah</vt:lpstr>
      <vt:lpstr>   Základní shrnutí poznatků o politických stranách </vt:lpstr>
      <vt:lpstr>Současné stranické rodiny  (party families)</vt:lpstr>
      <vt:lpstr>Politické strany a hnutí  Zákon 424/1991 Sb.</vt:lpstr>
      <vt:lpstr>§2</vt:lpstr>
      <vt:lpstr>Rejstříky politických stran a hnutí</vt:lpstr>
      <vt:lpstr>Vztah PSH a státu</vt:lpstr>
      <vt:lpstr>Financování politických stran a hnutí a jejich vztah ke státu</vt:lpstr>
      <vt:lpstr>Proč by stát (ne)měl dávat PSH peníze? </vt:lpstr>
      <vt:lpstr>Tři principy financování PSH</vt:lpstr>
      <vt:lpstr>Příklady forem a zdrojů financování politických stran</vt:lpstr>
      <vt:lpstr>Typy příspěvků 1/2</vt:lpstr>
      <vt:lpstr>Typy příspěvků 2/2</vt:lpstr>
      <vt:lpstr>Pro aktuální přehled příspěvků ze státního rozpočtu vyplacených PSH  v roce 2012  </vt:lpstr>
      <vt:lpstr>Typologie stranických systémů </vt:lpstr>
      <vt:lpstr> Maurice Duverger – typologie stranických  systémů dle počtu stran</vt:lpstr>
      <vt:lpstr>Jean Blondel – zohlednění „velikosti“</vt:lpstr>
      <vt:lpstr>Sartoriho základní typologie stranických systémů:</vt:lpstr>
      <vt:lpstr>Volební systémy</vt:lpstr>
      <vt:lpstr>Většinové volební systémy</vt:lpstr>
      <vt:lpstr>Poměrné volební systémy</vt:lpstr>
      <vt:lpstr>Pro míru proporcionality je pak určující</vt:lpstr>
      <vt:lpstr>  ČR   Nová volební reforma schválená  v 2002 </vt:lpstr>
      <vt:lpstr>Další literatura k tématu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Téma: Politické strany</dc:title>
  <dc:creator>laura</dc:creator>
  <cp:lastModifiedBy>laura</cp:lastModifiedBy>
  <cp:revision>180</cp:revision>
  <dcterms:created xsi:type="dcterms:W3CDTF">2003-11-12T13:49:00Z</dcterms:created>
  <dcterms:modified xsi:type="dcterms:W3CDTF">2013-12-01T11:38:42Z</dcterms:modified>
</cp:coreProperties>
</file>